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17"/>
  </p:notesMasterIdLst>
  <p:sldIdLst>
    <p:sldId id="441" r:id="rId4"/>
    <p:sldId id="453" r:id="rId5"/>
    <p:sldId id="462" r:id="rId6"/>
    <p:sldId id="457" r:id="rId7"/>
    <p:sldId id="463" r:id="rId8"/>
    <p:sldId id="459" r:id="rId9"/>
    <p:sldId id="464" r:id="rId10"/>
    <p:sldId id="454" r:id="rId11"/>
    <p:sldId id="456" r:id="rId12"/>
    <p:sldId id="460" r:id="rId13"/>
    <p:sldId id="461" r:id="rId14"/>
    <p:sldId id="425" r:id="rId15"/>
    <p:sldId id="428" r:id="rId1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non West" initials="SW" lastIdx="4" clrIdx="0">
    <p:extLst>
      <p:ext uri="{19B8F6BF-5375-455C-9EA6-DF929625EA0E}">
        <p15:presenceInfo xmlns:p15="http://schemas.microsoft.com/office/powerpoint/2012/main" userId="S::ritter@jlab.org::03482cd5-736f-497e-901e-86292780b4fb" providerId="AD"/>
      </p:ext>
    </p:extLst>
  </p:cmAuthor>
  <p:cmAuthor id="2" name="Lauren Hansen" initials="LH" lastIdx="4" clrIdx="1">
    <p:extLst>
      <p:ext uri="{19B8F6BF-5375-455C-9EA6-DF929625EA0E}">
        <p15:presenceInfo xmlns:p15="http://schemas.microsoft.com/office/powerpoint/2012/main" userId="S::lhansen@jlab.org::bbaa3e11-625a-42e6-868a-c44bd3f9002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336600"/>
    <a:srgbClr val="996600"/>
    <a:srgbClr val="808000"/>
    <a:srgbClr val="3289B9"/>
    <a:srgbClr val="3283AA"/>
    <a:srgbClr val="9ECBE1"/>
    <a:srgbClr val="9ED6E1"/>
    <a:srgbClr val="9ADAF6"/>
    <a:srgbClr val="9ACFE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9"/>
    <p:restoredTop sz="95020" autoAdjust="0"/>
  </p:normalViewPr>
  <p:slideViewPr>
    <p:cSldViewPr snapToGrid="0">
      <p:cViewPr varScale="1">
        <p:scale>
          <a:sx n="78" d="100"/>
          <a:sy n="78" d="100"/>
        </p:scale>
        <p:origin x="176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F8F3527-BB28-884B-A511-C22C3DCF5453}" type="datetimeFigureOut">
              <a:rPr lang="en-US" smtClean="0"/>
              <a:t>4/1/23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58" y="2942091"/>
            <a:ext cx="4212336" cy="4166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6776769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6776769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7486650" y="1720850"/>
            <a:ext cx="4705350" cy="384016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818273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All Hands, Nov. 17, 2020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All Hands, Nov. 17,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9659" y="505595"/>
            <a:ext cx="8506263" cy="617838"/>
          </a:xfrm>
        </p:spPr>
        <p:txBody>
          <a:bodyPr/>
          <a:lstStyle/>
          <a:p>
            <a:r>
              <a:rPr lang="en-US" sz="3200" cap="none" dirty="0" err="1"/>
              <a:t>JLab</a:t>
            </a:r>
            <a:r>
              <a:rPr lang="en-US" sz="3200" cap="none" dirty="0"/>
              <a:t> Science Education – </a:t>
            </a:r>
            <a:br>
              <a:rPr lang="en-US" sz="3200" cap="none" dirty="0"/>
            </a:br>
            <a:r>
              <a:rPr lang="en-US" sz="3200" cap="none" dirty="0"/>
              <a:t>Fortifying the STEM Pipeline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43182" y="4765385"/>
            <a:ext cx="6776769" cy="78220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Lisa </a:t>
            </a:r>
            <a:r>
              <a:rPr lang="en-US" dirty="0" err="1">
                <a:solidFill>
                  <a:schemeClr val="tx1"/>
                </a:solidFill>
              </a:rPr>
              <a:t>Surles</a:t>
            </a:r>
            <a:r>
              <a:rPr lang="en-US" dirty="0">
                <a:solidFill>
                  <a:schemeClr val="tx1"/>
                </a:solidFill>
              </a:rPr>
              <a:t>-Law</a:t>
            </a:r>
          </a:p>
          <a:p>
            <a:r>
              <a:rPr lang="en-US" dirty="0">
                <a:solidFill>
                  <a:schemeClr val="tx1"/>
                </a:solidFill>
              </a:rPr>
              <a:t>Science Education Team Lead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F88EFB-304E-344B-8CEE-15CAA5D85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05" y="1407559"/>
            <a:ext cx="4957281" cy="4957281"/>
          </a:xfrm>
          <a:prstGeom prst="rect">
            <a:avLst/>
          </a:prstGeom>
          <a:noFill/>
          <a:ln w="190500" cap="sq">
            <a:solidFill>
              <a:schemeClr val="accent2"/>
            </a:solidFill>
            <a:prstDash val="solid"/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E7042B-DB54-9F46-81D9-10E99C635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82" y="2775857"/>
            <a:ext cx="5170716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18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27168-C4DE-C8F9-BBD7-6B00ABCA2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33CA5-BD4D-D304-36DF-A24720A4F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Science Education – Fortifying the STEM Pipeline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17D0A2-6FD8-435B-0200-13601EEF3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3459" y="1056420"/>
            <a:ext cx="4116374" cy="582015"/>
          </a:xfrm>
        </p:spPr>
        <p:txBody>
          <a:bodyPr>
            <a:noAutofit/>
          </a:bodyPr>
          <a:lstStyle/>
          <a:p>
            <a:pPr algn="r"/>
            <a:r>
              <a:rPr lang="en-US" cap="none" dirty="0">
                <a:solidFill>
                  <a:schemeClr val="accent1"/>
                </a:solidFill>
              </a:rPr>
              <a:t>Outreach &amp; Community Engagement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D27344-A0F3-D073-6D29-F7EF42D34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6872" y="959898"/>
            <a:ext cx="8182050" cy="2001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0" hangingPunct="0">
              <a:buNone/>
            </a:pPr>
            <a:r>
              <a:rPr lang="en-US" sz="1800" b="0" i="1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Opportunities, such as the virtual field-trip, Frost Bite Theater at Home and the SOL Practice Tests website, engage the community in the science promoted at Jefferson Lab and the world of STEM that supports it.</a:t>
            </a:r>
            <a:endParaRPr lang="en-US" altLang="en-US" sz="1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66EB21-04D0-9AFC-0E91-1E29064002C8}"/>
              </a:ext>
            </a:extLst>
          </p:cNvPr>
          <p:cNvCxnSpPr>
            <a:cxnSpLocks/>
          </p:cNvCxnSpPr>
          <p:nvPr/>
        </p:nvCxnSpPr>
        <p:spPr>
          <a:xfrm>
            <a:off x="3824893" y="966352"/>
            <a:ext cx="0" cy="889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F5C9637-C409-C0A1-443F-A29C5972D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53" t="25088" r="2557" b="7770"/>
          <a:stretch/>
        </p:blipFill>
        <p:spPr>
          <a:xfrm>
            <a:off x="4840707" y="2715777"/>
            <a:ext cx="3080372" cy="179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AD4263-2276-378F-D004-80F2456D0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8" y="2353795"/>
            <a:ext cx="4369303" cy="3253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D6F1C76-8971-8E49-BE07-0F586F8FE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798381"/>
              </p:ext>
            </p:extLst>
          </p:nvPr>
        </p:nvGraphicFramePr>
        <p:xfrm>
          <a:off x="8296175" y="2250092"/>
          <a:ext cx="3614811" cy="3357189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3614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718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Impact by the numbers: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US" sz="15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BEAMS</a:t>
                      </a:r>
                    </a:p>
                    <a:p>
                      <a:pPr marL="742950" marR="0" lvl="1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1,300 Title I students, 80 teachers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US" sz="15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Physics Fest</a:t>
                      </a:r>
                    </a:p>
                    <a:p>
                      <a:pPr marL="742950" marR="0" lvl="1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5,000 students, 175 teachers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US" sz="15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Other school visits and workshops</a:t>
                      </a:r>
                    </a:p>
                    <a:p>
                      <a:pPr marL="742950" marR="0" lvl="1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5,000 students, 800 teachers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US" sz="15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Jefferson Lab’s YouTube Channel</a:t>
                      </a:r>
                    </a:p>
                    <a:p>
                      <a:pPr marL="742950" marR="0" lvl="1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&gt;</a:t>
                      </a:r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320,800</a:t>
                      </a: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subscribers</a:t>
                      </a:r>
                    </a:p>
                    <a:p>
                      <a:pPr marL="742950" marR="0" lvl="1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300,000 monthly average views</a:t>
                      </a:r>
                      <a:endParaRPr kumimoji="0" lang="en-US" sz="15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3C7DE4A-77EC-0D46-8327-000F5F7F0810}"/>
              </a:ext>
            </a:extLst>
          </p:cNvPr>
          <p:cNvSpPr txBox="1"/>
          <p:nvPr/>
        </p:nvSpPr>
        <p:spPr>
          <a:xfrm>
            <a:off x="4465611" y="4644046"/>
            <a:ext cx="3949158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"/>
                <a:cs typeface="Arial"/>
              </a:rPr>
              <a:t>https://www.jlab.org/vft2021</a:t>
            </a:r>
          </a:p>
        </p:txBody>
      </p:sp>
    </p:spTree>
    <p:extLst>
      <p:ext uri="{BB962C8B-B14F-4D97-AF65-F5344CB8AC3E}">
        <p14:creationId xmlns:p14="http://schemas.microsoft.com/office/powerpoint/2010/main" val="1769741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27168-C4DE-C8F9-BBD7-6B00ABCA2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1" y="6479777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33CA5-BD4D-D304-36DF-A24720A4F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Science Education – Fortifying the STEM Pipeline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17D0A2-6FD8-435B-0200-13601EEF3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3459" y="1056420"/>
            <a:ext cx="4116374" cy="582015"/>
          </a:xfrm>
        </p:spPr>
        <p:txBody>
          <a:bodyPr>
            <a:noAutofit/>
          </a:bodyPr>
          <a:lstStyle/>
          <a:p>
            <a:pPr algn="r"/>
            <a:r>
              <a:rPr lang="en-US" cap="none" dirty="0">
                <a:solidFill>
                  <a:schemeClr val="accent1"/>
                </a:solidFill>
              </a:rPr>
              <a:t>Science Education Website Resources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D27344-A0F3-D073-6D29-F7EF42D34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6872" y="959898"/>
            <a:ext cx="8182050" cy="2001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0" hangingPunct="0">
              <a:buNone/>
            </a:pPr>
            <a:r>
              <a:rPr lang="en-US" altLang="en-US" sz="1800" i="1" dirty="0">
                <a:solidFill>
                  <a:schemeClr val="accent6">
                    <a:lumMod val="75000"/>
                  </a:schemeClr>
                </a:solidFill>
              </a:rPr>
              <a:t>Educational resources for students and teachers: interactive periodic table of elements, engaging “Science at Home!” video series, Frostbite Theater video series, STEM virtual games, and SOL Review Practice Tests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D73358-2BBD-F27B-3E83-46423EF18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3" y="2098121"/>
            <a:ext cx="3701240" cy="257833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66EB21-04D0-9AFC-0E91-1E29064002C8}"/>
              </a:ext>
            </a:extLst>
          </p:cNvPr>
          <p:cNvCxnSpPr>
            <a:cxnSpLocks/>
          </p:cNvCxnSpPr>
          <p:nvPr/>
        </p:nvCxnSpPr>
        <p:spPr>
          <a:xfrm>
            <a:off x="3824893" y="966352"/>
            <a:ext cx="0" cy="889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004528B-9F63-4B19-D1FB-E9754D837310}"/>
              </a:ext>
            </a:extLst>
          </p:cNvPr>
          <p:cNvSpPr txBox="1"/>
          <p:nvPr/>
        </p:nvSpPr>
        <p:spPr>
          <a:xfrm>
            <a:off x="8348126" y="4411397"/>
            <a:ext cx="2324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/>
              <a:t>Fun with Static Electricity</a:t>
            </a:r>
          </a:p>
          <a:p>
            <a:pPr algn="ctr"/>
            <a:endParaRPr lang="en-US" sz="1100" i="1" dirty="0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C5C1AFDB-5D67-4A20-52E7-9AC0DB3570B8}"/>
              </a:ext>
            </a:extLst>
          </p:cNvPr>
          <p:cNvSpPr/>
          <p:nvPr/>
        </p:nvSpPr>
        <p:spPr>
          <a:xfrm>
            <a:off x="4986703" y="2964809"/>
            <a:ext cx="2031194" cy="1423799"/>
          </a:xfrm>
          <a:prstGeom prst="hexagon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055EE0B0-6046-7632-74BD-ADA92BEF64F1}"/>
              </a:ext>
            </a:extLst>
          </p:cNvPr>
          <p:cNvSpPr/>
          <p:nvPr/>
        </p:nvSpPr>
        <p:spPr>
          <a:xfrm>
            <a:off x="8412649" y="2987597"/>
            <a:ext cx="2131987" cy="1423799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CDEB7A53-5CD1-B850-0171-9B61EAE84782}"/>
              </a:ext>
            </a:extLst>
          </p:cNvPr>
          <p:cNvSpPr/>
          <p:nvPr/>
        </p:nvSpPr>
        <p:spPr>
          <a:xfrm>
            <a:off x="6778041" y="2183053"/>
            <a:ext cx="1874465" cy="1423799"/>
          </a:xfrm>
          <a:prstGeom prst="hexagon">
            <a:avLst/>
          </a:prstGeom>
          <a:blipFill dpi="0" rotWithShape="0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89DA02-2D60-693A-CD21-1EFA267C3F0E}"/>
              </a:ext>
            </a:extLst>
          </p:cNvPr>
          <p:cNvSpPr txBox="1"/>
          <p:nvPr/>
        </p:nvSpPr>
        <p:spPr>
          <a:xfrm>
            <a:off x="5200822" y="4411396"/>
            <a:ext cx="16029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/>
              <a:t>Interactive Periodic Table of Elements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2FA3CD-CB3D-E34B-822A-A712CF751CF3}"/>
              </a:ext>
            </a:extLst>
          </p:cNvPr>
          <p:cNvSpPr txBox="1"/>
          <p:nvPr/>
        </p:nvSpPr>
        <p:spPr>
          <a:xfrm>
            <a:off x="7017897" y="3608424"/>
            <a:ext cx="1409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/>
              <a:t>Science at Home!</a:t>
            </a:r>
          </a:p>
          <a:p>
            <a:pPr algn="ctr"/>
            <a:r>
              <a:rPr lang="en-US" sz="1100" i="1" dirty="0"/>
              <a:t>UV Detectives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5A29E9-CD08-FF49-89FF-E9CA60C44B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7757" y="4411397"/>
            <a:ext cx="2137548" cy="2137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28C274-F198-A848-9FAC-2ADCD4431A5A}"/>
              </a:ext>
            </a:extLst>
          </p:cNvPr>
          <p:cNvSpPr txBox="1"/>
          <p:nvPr/>
        </p:nvSpPr>
        <p:spPr>
          <a:xfrm>
            <a:off x="2387713" y="5361972"/>
            <a:ext cx="4104009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Arial"/>
                <a:cs typeface="Arial"/>
              </a:rPr>
              <a:t>https://education.jlab.org</a:t>
            </a:r>
            <a:endParaRPr lang="en-US" sz="2800">
              <a:solidFill>
                <a:schemeClr val="accent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2040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635743" y="6494768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1893" y="201198"/>
            <a:ext cx="7169608" cy="583273"/>
          </a:xfrm>
        </p:spPr>
        <p:txBody>
          <a:bodyPr>
            <a:noAutofit/>
          </a:bodyPr>
          <a:lstStyle/>
          <a:p>
            <a:r>
              <a:rPr lang="en-US" sz="2600" cap="none" dirty="0">
                <a:solidFill>
                  <a:srgbClr val="C00000"/>
                </a:solidFill>
              </a:rPr>
              <a:t>Science Education Website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Science Education – Fortifying the STEM Pipeline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0E1137-734E-65DB-AFBC-8BE02382E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3" y="1175738"/>
            <a:ext cx="10806112" cy="506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62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200" y="261270"/>
            <a:ext cx="8072437" cy="487490"/>
          </a:xfrm>
        </p:spPr>
        <p:txBody>
          <a:bodyPr>
            <a:normAutofit/>
          </a:bodyPr>
          <a:lstStyle/>
          <a:p>
            <a:r>
              <a:rPr lang="en-US" sz="2800" cap="none"/>
              <a:t>Thank you for joining us today!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FD206D-0893-DB49-B3EB-5EA1E66FF4A1}"/>
              </a:ext>
            </a:extLst>
          </p:cNvPr>
          <p:cNvSpPr/>
          <p:nvPr/>
        </p:nvSpPr>
        <p:spPr>
          <a:xfrm>
            <a:off x="411893" y="2263921"/>
            <a:ext cx="3643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Lisa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Surles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-Law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Science Education Team Lead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education @</a:t>
            </a:r>
            <a:r>
              <a:rPr lang="en-US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jlab.org</a:t>
            </a: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2A2AD0-6918-7442-B739-1CDCBC46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517" y="1500414"/>
            <a:ext cx="3267881" cy="3349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8082D0-B240-1249-AEA8-2152ED650A43}"/>
              </a:ext>
            </a:extLst>
          </p:cNvPr>
          <p:cNvSpPr txBox="1"/>
          <p:nvPr/>
        </p:nvSpPr>
        <p:spPr>
          <a:xfrm>
            <a:off x="6563517" y="5201130"/>
            <a:ext cx="3389518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Arial"/>
                <a:cs typeface="Arial"/>
              </a:rPr>
              <a:t>SCAN TO RECEIVE SWAG</a:t>
            </a:r>
          </a:p>
        </p:txBody>
      </p:sp>
    </p:spTree>
    <p:extLst>
      <p:ext uri="{BB962C8B-B14F-4D97-AF65-F5344CB8AC3E}">
        <p14:creationId xmlns:p14="http://schemas.microsoft.com/office/powerpoint/2010/main" val="1769293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D5FA0-7DD2-46CD-E135-4A1D51A1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011C7-A1CF-050D-172E-D99886417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Science Education – Fortifying the STEM Pipeline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76A15F-AA5E-6242-2900-28A2311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44" y="1028395"/>
            <a:ext cx="3474307" cy="582015"/>
          </a:xfrm>
        </p:spPr>
        <p:txBody>
          <a:bodyPr>
            <a:noAutofit/>
          </a:bodyPr>
          <a:lstStyle/>
          <a:p>
            <a:pPr algn="r"/>
            <a:r>
              <a:rPr lang="en-US" sz="2800" cap="none" dirty="0">
                <a:solidFill>
                  <a:schemeClr val="accent1"/>
                </a:solidFill>
              </a:rPr>
              <a:t>Science Education Goals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6D7B24-94AE-0031-3AA5-6D9700BC7F17}"/>
              </a:ext>
            </a:extLst>
          </p:cNvPr>
          <p:cNvCxnSpPr/>
          <p:nvPr/>
        </p:nvCxnSpPr>
        <p:spPr>
          <a:xfrm>
            <a:off x="3745823" y="949736"/>
            <a:ext cx="0" cy="1734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A06A4A4-A662-7740-81DC-0A4CB0F9A92E}"/>
              </a:ext>
            </a:extLst>
          </p:cNvPr>
          <p:cNvSpPr txBox="1">
            <a:spLocks/>
          </p:cNvSpPr>
          <p:nvPr/>
        </p:nvSpPr>
        <p:spPr>
          <a:xfrm>
            <a:off x="3900527" y="1319402"/>
            <a:ext cx="6934918" cy="4917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Develop local and state 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partnerships</a:t>
            </a: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 to advance STEM education</a:t>
            </a:r>
          </a:p>
          <a:p>
            <a:endParaRPr lang="en-US" altLang="en-US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Improve the quality of K-12 instruction by 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enhancing teachers’ content </a:t>
            </a: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knowledge</a:t>
            </a:r>
          </a:p>
          <a:p>
            <a:endParaRPr lang="en-US" altLang="en-US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Immerse graduate, undergraduate, and high school students in a 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world-class facility research environment </a:t>
            </a: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to prepare the nation’s next generation of leaders </a:t>
            </a:r>
          </a:p>
        </p:txBody>
      </p:sp>
    </p:spTree>
    <p:extLst>
      <p:ext uri="{BB962C8B-B14F-4D97-AF65-F5344CB8AC3E}">
        <p14:creationId xmlns:p14="http://schemas.microsoft.com/office/powerpoint/2010/main" val="3454475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D5FA0-7DD2-46CD-E135-4A1D51A1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011C7-A1CF-050D-172E-D99886417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Science Education – Fortifying the STEM Pipeline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76A15F-AA5E-6242-2900-28A2311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44" y="1028395"/>
            <a:ext cx="3474307" cy="582015"/>
          </a:xfrm>
        </p:spPr>
        <p:txBody>
          <a:bodyPr>
            <a:noAutofit/>
          </a:bodyPr>
          <a:lstStyle/>
          <a:p>
            <a:pPr algn="r"/>
            <a:r>
              <a:rPr lang="en-US" sz="2800" cap="none" dirty="0">
                <a:solidFill>
                  <a:schemeClr val="accent1"/>
                </a:solidFill>
              </a:rPr>
              <a:t>Science Education Pipeline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47A30-3C83-9FFB-0F7C-439582F00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411" y="949736"/>
            <a:ext cx="8182050" cy="2001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0" hangingPunct="0">
              <a:buNone/>
            </a:pPr>
            <a:r>
              <a:rPr lang="en-US" sz="1800" b="0" i="1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As a world-class research facility, Jefferson Lab is a valued partner to the local, regional, and national education community. Jefferson Lab's long-term commitment to science education continues to focus on increasing the number of teachers with a substantial background in math and science, strengthening the motivation and preparation of all students and addressing the serious underrepresentation of minorities and females in science, math, engineering and technology careers. </a:t>
            </a:r>
            <a:endParaRPr lang="en-US" altLang="en-US" sz="1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6D7B24-94AE-0031-3AA5-6D9700BC7F17}"/>
              </a:ext>
            </a:extLst>
          </p:cNvPr>
          <p:cNvCxnSpPr/>
          <p:nvPr/>
        </p:nvCxnSpPr>
        <p:spPr>
          <a:xfrm>
            <a:off x="3745823" y="949736"/>
            <a:ext cx="0" cy="1734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616210-0CD7-1C96-3844-120870C0C9D7}"/>
              </a:ext>
            </a:extLst>
          </p:cNvPr>
          <p:cNvCxnSpPr>
            <a:cxnSpLocks/>
          </p:cNvCxnSpPr>
          <p:nvPr/>
        </p:nvCxnSpPr>
        <p:spPr>
          <a:xfrm flipV="1">
            <a:off x="276838" y="3757076"/>
            <a:ext cx="11665808" cy="5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D3ADDD7-9C30-BD1D-EF13-E1D6293874C6}"/>
              </a:ext>
            </a:extLst>
          </p:cNvPr>
          <p:cNvSpPr/>
          <p:nvPr/>
        </p:nvSpPr>
        <p:spPr>
          <a:xfrm>
            <a:off x="162539" y="2882709"/>
            <a:ext cx="2777356" cy="219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EDADF8-8E9C-550A-64FF-DF487B133565}"/>
              </a:ext>
            </a:extLst>
          </p:cNvPr>
          <p:cNvSpPr/>
          <p:nvPr/>
        </p:nvSpPr>
        <p:spPr>
          <a:xfrm>
            <a:off x="276838" y="2956720"/>
            <a:ext cx="2569027" cy="20310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FE74C8-FD54-D944-C6A0-242805E8116F}"/>
              </a:ext>
            </a:extLst>
          </p:cNvPr>
          <p:cNvSpPr/>
          <p:nvPr/>
        </p:nvSpPr>
        <p:spPr>
          <a:xfrm>
            <a:off x="3163320" y="2882708"/>
            <a:ext cx="2777356" cy="29468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A3150C-9112-58CB-E615-A69C8877F329}"/>
              </a:ext>
            </a:extLst>
          </p:cNvPr>
          <p:cNvSpPr/>
          <p:nvPr/>
        </p:nvSpPr>
        <p:spPr>
          <a:xfrm>
            <a:off x="3277619" y="2956719"/>
            <a:ext cx="2569027" cy="27697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192806-1724-C23A-E34C-CC29BDFB81C7}"/>
              </a:ext>
            </a:extLst>
          </p:cNvPr>
          <p:cNvSpPr/>
          <p:nvPr/>
        </p:nvSpPr>
        <p:spPr>
          <a:xfrm>
            <a:off x="6167084" y="2882708"/>
            <a:ext cx="2777356" cy="38879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46EE37-4DCD-DCA7-FA4B-9C1D80BD46CF}"/>
              </a:ext>
            </a:extLst>
          </p:cNvPr>
          <p:cNvSpPr/>
          <p:nvPr/>
        </p:nvSpPr>
        <p:spPr>
          <a:xfrm>
            <a:off x="6281383" y="2956719"/>
            <a:ext cx="2569027" cy="370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54A6A5-63AB-D303-329B-84400C011369}"/>
              </a:ext>
            </a:extLst>
          </p:cNvPr>
          <p:cNvSpPr/>
          <p:nvPr/>
        </p:nvSpPr>
        <p:spPr>
          <a:xfrm>
            <a:off x="9259320" y="2877154"/>
            <a:ext cx="2777356" cy="18320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267E2C-ED64-F192-BF2A-272AF60CF391}"/>
              </a:ext>
            </a:extLst>
          </p:cNvPr>
          <p:cNvSpPr/>
          <p:nvPr/>
        </p:nvSpPr>
        <p:spPr>
          <a:xfrm>
            <a:off x="9373619" y="2951165"/>
            <a:ext cx="2569027" cy="16713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2A639C-EF6D-C774-505B-A744FBEB47AA}"/>
              </a:ext>
            </a:extLst>
          </p:cNvPr>
          <p:cNvSpPr txBox="1"/>
          <p:nvPr/>
        </p:nvSpPr>
        <p:spPr>
          <a:xfrm>
            <a:off x="344365" y="2987269"/>
            <a:ext cx="243397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STEM Educator Professional Development</a:t>
            </a: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Science Activities for Teachers (JSAT)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Grades 5, 6, and 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Region II Annual Teacher 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Annually serves &gt;940 teachers</a:t>
            </a:r>
            <a:endParaRPr lang="en-US" sz="14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8E5CA1-2737-9F79-B903-35DDAB7499EB}"/>
              </a:ext>
            </a:extLst>
          </p:cNvPr>
          <p:cNvSpPr txBox="1"/>
          <p:nvPr/>
        </p:nvSpPr>
        <p:spPr>
          <a:xfrm>
            <a:off x="3335012" y="2987269"/>
            <a:ext cx="243397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K-12 Programming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Becoming Enthusiastic About Math and Science (BEAMS)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 School Summer Honors Program (HSSHP)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Residential Governor’s School (SRGS) in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Mentorship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Annually serves &gt;13,000 students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C5F8B9-9776-1CBF-6C0A-AD349594303A}"/>
              </a:ext>
            </a:extLst>
          </p:cNvPr>
          <p:cNvSpPr txBox="1"/>
          <p:nvPr/>
        </p:nvSpPr>
        <p:spPr>
          <a:xfrm>
            <a:off x="6281383" y="2968175"/>
            <a:ext cx="24339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Undergraduate Programming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Science Undergraduate Laboratory Internship (SULI)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Research Experience for Undergraduates (REU)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Community College Internship (CCI)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Mexican Physical Society (MPS)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Undergraduate Physics Research (UPR)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Minority/Female Undergraduate Research Assistantships (M/FURA)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&gt;45 undergraduate students/year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1AAECA-AD1A-832F-6A0B-112C1B5B18C7}"/>
              </a:ext>
            </a:extLst>
          </p:cNvPr>
          <p:cNvSpPr txBox="1"/>
          <p:nvPr/>
        </p:nvSpPr>
        <p:spPr>
          <a:xfrm>
            <a:off x="9431012" y="2991264"/>
            <a:ext cx="24339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Graduate Research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Office of Science Graduate Student Research (SCGSR)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&gt;100 graduate students/year</a:t>
            </a:r>
          </a:p>
        </p:txBody>
      </p:sp>
    </p:spTree>
    <p:extLst>
      <p:ext uri="{BB962C8B-B14F-4D97-AF65-F5344CB8AC3E}">
        <p14:creationId xmlns:p14="http://schemas.microsoft.com/office/powerpoint/2010/main" val="156700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D5FA0-7DD2-46CD-E135-4A1D51A1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011C7-A1CF-050D-172E-D99886417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Science Education – Fortifying the STEM Pipeline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76A15F-AA5E-6242-2900-28A2311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44" y="1028395"/>
            <a:ext cx="4420916" cy="582015"/>
          </a:xfrm>
        </p:spPr>
        <p:txBody>
          <a:bodyPr>
            <a:noAutofit/>
          </a:bodyPr>
          <a:lstStyle/>
          <a:p>
            <a:pPr algn="r"/>
            <a:r>
              <a:rPr lang="en-US" sz="2800" cap="none" dirty="0" err="1">
                <a:solidFill>
                  <a:schemeClr val="accent1"/>
                </a:solidFill>
              </a:rPr>
              <a:t>JLab</a:t>
            </a:r>
            <a:r>
              <a:rPr lang="en-US" sz="2800" cap="none" dirty="0">
                <a:solidFill>
                  <a:schemeClr val="accent1"/>
                </a:solidFill>
              </a:rPr>
              <a:t> Science Activities for Teachers (JSAT)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47A30-3C83-9FFB-0F7C-439582F00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255" y="949736"/>
            <a:ext cx="7196205" cy="2001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0" hangingPunct="0">
              <a:buNone/>
            </a:pPr>
            <a:r>
              <a:rPr lang="en-US" sz="1800" b="0" i="1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JSAT places </a:t>
            </a:r>
            <a:r>
              <a:rPr lang="en-US" sz="1800" b="0" i="1" u="none" strike="noStrike" dirty="0" err="1">
                <a:solidFill>
                  <a:schemeClr val="accent6">
                    <a:lumMod val="75000"/>
                  </a:schemeClr>
                </a:solidFill>
                <a:effectLst/>
              </a:rPr>
              <a:t>JLab</a:t>
            </a:r>
            <a:r>
              <a:rPr lang="en-US" sz="1800" b="0" i="1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 as the community's leader in providing needed professional development for local teachers through SOL-based content and STEM applications, during the school year.</a:t>
            </a:r>
            <a:endParaRPr lang="en-US" altLang="en-US" sz="1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6D7B24-94AE-0031-3AA5-6D9700BC7F17}"/>
              </a:ext>
            </a:extLst>
          </p:cNvPr>
          <p:cNvCxnSpPr>
            <a:cxnSpLocks/>
          </p:cNvCxnSpPr>
          <p:nvPr/>
        </p:nvCxnSpPr>
        <p:spPr>
          <a:xfrm>
            <a:off x="4747307" y="949736"/>
            <a:ext cx="0" cy="889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A0A4217-2BA7-A97E-6C9B-B20687076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934" y="1839687"/>
            <a:ext cx="4275199" cy="3376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2C3E66-A451-C222-310C-D780542DA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3" y="1981473"/>
            <a:ext cx="5441743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C6CA1A-DCC3-2B46-9CDF-098862036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987" y="3535361"/>
            <a:ext cx="1899240" cy="293197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>
            <a:glow rad="165100">
              <a:schemeClr val="accent1">
                <a:satMod val="175000"/>
                <a:alpha val="3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035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D5FA0-7DD2-46CD-E135-4A1D51A1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011C7-A1CF-050D-172E-D99886417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Science Education – Fortifying the STEM Pipeline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76A15F-AA5E-6242-2900-28A2311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16" y="1319402"/>
            <a:ext cx="3474307" cy="582015"/>
          </a:xfrm>
        </p:spPr>
        <p:txBody>
          <a:bodyPr>
            <a:noAutofit/>
          </a:bodyPr>
          <a:lstStyle/>
          <a:p>
            <a:pPr algn="r"/>
            <a:r>
              <a:rPr lang="en-US" sz="2800" cap="none" dirty="0" err="1">
                <a:solidFill>
                  <a:schemeClr val="accent1"/>
                </a:solidFill>
              </a:rPr>
              <a:t>JLab</a:t>
            </a:r>
            <a:r>
              <a:rPr lang="en-US" sz="2800" cap="none" dirty="0">
                <a:solidFill>
                  <a:schemeClr val="accent1"/>
                </a:solidFill>
              </a:rPr>
              <a:t> Science Activities for Teachers (JSAT)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6D7B24-94AE-0031-3AA5-6D9700BC7F17}"/>
              </a:ext>
            </a:extLst>
          </p:cNvPr>
          <p:cNvCxnSpPr/>
          <p:nvPr/>
        </p:nvCxnSpPr>
        <p:spPr>
          <a:xfrm>
            <a:off x="3745823" y="949736"/>
            <a:ext cx="0" cy="1734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A06A4A4-A662-7740-81DC-0A4CB0F9A92E}"/>
              </a:ext>
            </a:extLst>
          </p:cNvPr>
          <p:cNvSpPr txBox="1">
            <a:spLocks/>
          </p:cNvSpPr>
          <p:nvPr/>
        </p:nvSpPr>
        <p:spPr>
          <a:xfrm>
            <a:off x="3926284" y="830005"/>
            <a:ext cx="7870763" cy="4917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Jefferson Lab Science Associates 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Teacher Development </a:t>
            </a: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Initiative</a:t>
            </a:r>
          </a:p>
          <a:p>
            <a:pPr marL="0" indent="0">
              <a:buNone/>
            </a:pPr>
            <a:endParaRPr lang="en-US" altLang="en-US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5</a:t>
            </a:r>
            <a:r>
              <a:rPr lang="en-US" altLang="en-US" b="1" baseline="30000" dirty="0">
                <a:solidFill>
                  <a:srgbClr val="0D0D0D"/>
                </a:solidFill>
                <a:latin typeface="Arial" panose="020B0604020202020204" pitchFamily="34" charset="0"/>
              </a:rPr>
              <a:t>th</a:t>
            </a: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, 6</a:t>
            </a:r>
            <a:r>
              <a:rPr lang="en-US" altLang="en-US" b="1" baseline="30000" dirty="0">
                <a:solidFill>
                  <a:srgbClr val="0D0D0D"/>
                </a:solidFill>
                <a:latin typeface="Arial" panose="020B0604020202020204" pitchFamily="34" charset="0"/>
              </a:rPr>
              <a:t>th</a:t>
            </a: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 &amp; 8</a:t>
            </a:r>
            <a:r>
              <a:rPr lang="en-US" altLang="en-US" b="1" baseline="30000" dirty="0">
                <a:solidFill>
                  <a:srgbClr val="0D0D0D"/>
                </a:solidFill>
                <a:latin typeface="Arial" panose="020B0604020202020204" pitchFamily="34" charset="0"/>
              </a:rPr>
              <a:t>th</a:t>
            </a: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 grade cohorts</a:t>
            </a:r>
          </a:p>
          <a:p>
            <a:pPr>
              <a:buFont typeface="Wingdings" pitchFamily="2" charset="2"/>
              <a:buChar char="Ø"/>
            </a:pPr>
            <a:endParaRPr lang="en-US" altLang="en-US" b="1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 Meet twice monthly</a:t>
            </a:r>
          </a:p>
          <a:p>
            <a:endParaRPr lang="en-US" altLang="en-US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Receive classroom equipment and supplies to conduct activities </a:t>
            </a:r>
          </a:p>
          <a:p>
            <a:pPr marL="0" indent="0">
              <a:buNone/>
            </a:pPr>
            <a:endParaRPr lang="en-US" altLang="en-US" b="1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 48 teacher education recertification points</a:t>
            </a:r>
          </a:p>
          <a:p>
            <a:pPr marL="0" indent="0">
              <a:buNone/>
            </a:pPr>
            <a:endParaRPr lang="en-US" altLang="en-US" b="1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Participation stipend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08CF10-0F21-5E48-8450-F07F260C9E02}"/>
              </a:ext>
            </a:extLst>
          </p:cNvPr>
          <p:cNvSpPr txBox="1"/>
          <p:nvPr/>
        </p:nvSpPr>
        <p:spPr>
          <a:xfrm>
            <a:off x="1219734" y="2785119"/>
            <a:ext cx="1804084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Arial"/>
                <a:cs typeface="Arial"/>
              </a:rPr>
              <a:t>APPLY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AE5BBC-6EFB-314D-8E6B-FB3804EEB797}"/>
              </a:ext>
            </a:extLst>
          </p:cNvPr>
          <p:cNvSpPr txBox="1"/>
          <p:nvPr/>
        </p:nvSpPr>
        <p:spPr>
          <a:xfrm>
            <a:off x="411893" y="5776323"/>
            <a:ext cx="3826689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Arial"/>
                <a:cs typeface="Arial"/>
              </a:rPr>
              <a:t>https://education.jlab.org/jsat/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26C5A92F-9E13-1040-BEEC-8184FBBF6A7D}"/>
              </a:ext>
            </a:extLst>
          </p:cNvPr>
          <p:cNvSpPr/>
          <p:nvPr/>
        </p:nvSpPr>
        <p:spPr>
          <a:xfrm>
            <a:off x="9903049" y="4171018"/>
            <a:ext cx="1893998" cy="2000123"/>
          </a:xfrm>
          <a:prstGeom prst="hexagon">
            <a:avLst/>
          </a:prstGeom>
          <a:blipFill dpi="0" rotWithShape="1">
            <a:blip r:embed="rId2"/>
            <a:srcRect/>
            <a:stretch>
              <a:fillRect l="3000"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812C3B-7CF4-8F4F-8B36-48C683564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76" y="3288973"/>
            <a:ext cx="2133600" cy="219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89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3368AC-D8DA-754A-A650-9A6C87F00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7" y="3530866"/>
            <a:ext cx="4172778" cy="278185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969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27168-C4DE-C8F9-BBD7-6B00ABCA2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33CA5-BD4D-D304-36DF-A24720A4F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Science Education – Fortifying the STEM Pipeline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17D0A2-6FD8-435B-0200-13601EEF3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3459" y="1056420"/>
            <a:ext cx="4116374" cy="582015"/>
          </a:xfrm>
        </p:spPr>
        <p:txBody>
          <a:bodyPr>
            <a:noAutofit/>
          </a:bodyPr>
          <a:lstStyle/>
          <a:p>
            <a:pPr algn="r"/>
            <a:r>
              <a:rPr lang="en-US" sz="2800" cap="none" dirty="0">
                <a:solidFill>
                  <a:schemeClr val="accent1"/>
                </a:solidFill>
              </a:rPr>
              <a:t>Region II Annual Teacher Night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D27344-A0F3-D073-6D29-F7EF42D34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6872" y="959898"/>
            <a:ext cx="8182050" cy="2001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0" hangingPunct="0">
              <a:buNone/>
            </a:pPr>
            <a:r>
              <a:rPr lang="en-US" sz="1800" b="0" i="1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Teachers from the JSAT (Jefferson Lab Science Activities for Teachers) program share science-themed classroom activities, focused on upper elementary and middle school students.</a:t>
            </a:r>
            <a:endParaRPr lang="en-US" altLang="en-US" sz="1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66EB21-04D0-9AFC-0E91-1E29064002C8}"/>
              </a:ext>
            </a:extLst>
          </p:cNvPr>
          <p:cNvCxnSpPr>
            <a:cxnSpLocks/>
          </p:cNvCxnSpPr>
          <p:nvPr/>
        </p:nvCxnSpPr>
        <p:spPr>
          <a:xfrm>
            <a:off x="3824893" y="966352"/>
            <a:ext cx="0" cy="889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DF395F3-289D-ACAA-5B87-D7BC3891F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872" y="1898935"/>
            <a:ext cx="5224374" cy="3778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D9182F-928E-4132-36DB-A29B04EFC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366" y="3798434"/>
            <a:ext cx="4327177" cy="2432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8C312B-A1DF-8842-BDAE-1FA0D72D5874}"/>
              </a:ext>
            </a:extLst>
          </p:cNvPr>
          <p:cNvSpPr txBox="1"/>
          <p:nvPr/>
        </p:nvSpPr>
        <p:spPr>
          <a:xfrm>
            <a:off x="4906480" y="5997713"/>
            <a:ext cx="2536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~ April 19</a:t>
            </a:r>
            <a:r>
              <a:rPr lang="en-US" sz="2400" i="1" baseline="30000" dirty="0">
                <a:solidFill>
                  <a:srgbClr val="C00000"/>
                </a:solidFill>
              </a:rPr>
              <a:t>th</a:t>
            </a:r>
            <a:r>
              <a:rPr lang="en-US" sz="2400" i="1" dirty="0">
                <a:solidFill>
                  <a:srgbClr val="C00000"/>
                </a:solidFill>
              </a:rPr>
              <a:t>, 2023 ~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FA6988-70C6-3448-86F2-0F6D864BE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87" y="2049206"/>
            <a:ext cx="1626214" cy="16206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1251E3-FB25-8346-AAD4-A3AF29D6FF15}"/>
              </a:ext>
            </a:extLst>
          </p:cNvPr>
          <p:cNvSpPr txBox="1"/>
          <p:nvPr/>
        </p:nvSpPr>
        <p:spPr>
          <a:xfrm>
            <a:off x="9537285" y="1668102"/>
            <a:ext cx="2185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REGISTER HERE:</a:t>
            </a:r>
          </a:p>
        </p:txBody>
      </p:sp>
    </p:spTree>
    <p:extLst>
      <p:ext uri="{BB962C8B-B14F-4D97-AF65-F5344CB8AC3E}">
        <p14:creationId xmlns:p14="http://schemas.microsoft.com/office/powerpoint/2010/main" val="4038375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D5FA0-7DD2-46CD-E135-4A1D51A1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011C7-A1CF-050D-172E-D99886417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Science Education – Fortifying the STEM Pipeline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76A15F-AA5E-6242-2900-28A2311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44" y="1028395"/>
            <a:ext cx="3474307" cy="582015"/>
          </a:xfrm>
        </p:spPr>
        <p:txBody>
          <a:bodyPr>
            <a:noAutofit/>
          </a:bodyPr>
          <a:lstStyle/>
          <a:p>
            <a:pPr algn="r"/>
            <a:r>
              <a:rPr lang="en-US" sz="2800" cap="none" dirty="0">
                <a:solidFill>
                  <a:schemeClr val="accent1"/>
                </a:solidFill>
              </a:rPr>
              <a:t>Mentorships and Internships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47A30-3C83-9FFB-0F7C-439582F00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362" y="949736"/>
            <a:ext cx="8283638" cy="150553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None/>
              <a:defRPr/>
            </a:pPr>
            <a:r>
              <a:rPr lang="en-US" sz="2100" i="1" kern="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JLab</a:t>
            </a:r>
            <a:r>
              <a:rPr lang="en-US" sz="2100" i="1" kern="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staff and users encourage and prepare high school and undergraduate students to pursue advanced degrees in experimental/theoretical physics and accelerator science.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None/>
              <a:defRPr/>
            </a:pPr>
            <a:endParaRPr lang="en-US" sz="2100" i="1" kern="0" dirty="0">
              <a:latin typeface="Arial" pitchFamily="34" charset="0"/>
            </a:endParaRPr>
          </a:p>
          <a:p>
            <a:pPr marL="0" indent="0" eaLnBrk="0" hangingPunct="0">
              <a:buNone/>
            </a:pPr>
            <a:r>
              <a:rPr lang="en-US" sz="1800" b="0" i="1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endParaRPr lang="en-US" altLang="en-US" sz="1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6D7B24-94AE-0031-3AA5-6D9700BC7F17}"/>
              </a:ext>
            </a:extLst>
          </p:cNvPr>
          <p:cNvCxnSpPr>
            <a:cxnSpLocks/>
          </p:cNvCxnSpPr>
          <p:nvPr/>
        </p:nvCxnSpPr>
        <p:spPr>
          <a:xfrm>
            <a:off x="3745823" y="949736"/>
            <a:ext cx="0" cy="889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55F46BE8-2375-9946-A1FE-6D06A18CF09B}"/>
              </a:ext>
            </a:extLst>
          </p:cNvPr>
          <p:cNvSpPr/>
          <p:nvPr/>
        </p:nvSpPr>
        <p:spPr>
          <a:xfrm>
            <a:off x="80635" y="4231150"/>
            <a:ext cx="1602956" cy="1423799"/>
          </a:xfrm>
          <a:prstGeom prst="hexagon">
            <a:avLst/>
          </a:prstGeom>
          <a:blipFill dpi="0" rotWithShape="0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D998E62-2845-4449-BFDB-14406244C395}"/>
              </a:ext>
            </a:extLst>
          </p:cNvPr>
          <p:cNvSpPr/>
          <p:nvPr/>
        </p:nvSpPr>
        <p:spPr>
          <a:xfrm>
            <a:off x="2765167" y="4271353"/>
            <a:ext cx="1602956" cy="1423799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06500E63-6012-4C4C-9CC0-0B776D3DD105}"/>
              </a:ext>
            </a:extLst>
          </p:cNvPr>
          <p:cNvSpPr/>
          <p:nvPr/>
        </p:nvSpPr>
        <p:spPr>
          <a:xfrm>
            <a:off x="1445678" y="3499173"/>
            <a:ext cx="1602956" cy="1423799"/>
          </a:xfrm>
          <a:prstGeom prst="hexagon">
            <a:avLst/>
          </a:prstGeom>
          <a:blipFill dpi="0"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475FFCFD-0844-A748-8E97-926AE8364C0A}"/>
              </a:ext>
            </a:extLst>
          </p:cNvPr>
          <p:cNvSpPr/>
          <p:nvPr/>
        </p:nvSpPr>
        <p:spPr>
          <a:xfrm>
            <a:off x="4097857" y="3499172"/>
            <a:ext cx="1602956" cy="1423799"/>
          </a:xfrm>
          <a:prstGeom prst="hex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E8C49B2-A24D-2D4C-BBE7-EA3F88AFB1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800266"/>
              </p:ext>
            </p:extLst>
          </p:nvPr>
        </p:nvGraphicFramePr>
        <p:xfrm>
          <a:off x="5863351" y="2399432"/>
          <a:ext cx="5903624" cy="347472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5903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3860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Programs by the numbers: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 Science Undergraduate Laboratory Internship (SULI) students for FY22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 NSF-Funded Research Experience for Undergraduates (REU) students via Old Dominion University for Summer 2022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 Community College Internship (CCI) students for FY22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 High School Summer Honors Program (HSSHP) students for Summer 2022 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 Summer Residential Governor’s School (SRGS) in Engineering students for Summer 2022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 High School Mentorship students for FY22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Mexican Physical Society Awardee Interns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M/FURA Assistantship Positions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D8B4FE66-B4C5-7540-8E96-8BABF911A80C}"/>
              </a:ext>
            </a:extLst>
          </p:cNvPr>
          <p:cNvSpPr/>
          <p:nvPr/>
        </p:nvSpPr>
        <p:spPr>
          <a:xfrm>
            <a:off x="-83708" y="233865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ts val="432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Jefferson Lab supports ~40 undergraduate students/year and ~30 high school students/year.</a:t>
            </a:r>
          </a:p>
        </p:txBody>
      </p:sp>
    </p:spTree>
    <p:extLst>
      <p:ext uri="{BB962C8B-B14F-4D97-AF65-F5344CB8AC3E}">
        <p14:creationId xmlns:p14="http://schemas.microsoft.com/office/powerpoint/2010/main" val="2022053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D5FA0-7DD2-46CD-E135-4A1D51A1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011C7-A1CF-050D-172E-D99886417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Science Education – Fortifying the STEM Pipeline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76A15F-AA5E-6242-2900-28A2311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44" y="1028395"/>
            <a:ext cx="3474307" cy="582015"/>
          </a:xfrm>
        </p:spPr>
        <p:txBody>
          <a:bodyPr>
            <a:noAutofit/>
          </a:bodyPr>
          <a:lstStyle/>
          <a:p>
            <a:pPr algn="r"/>
            <a:r>
              <a:rPr lang="en-US" sz="2800" cap="none" dirty="0">
                <a:solidFill>
                  <a:schemeClr val="accent1"/>
                </a:solidFill>
              </a:rPr>
              <a:t>Mentorships and Internships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47A30-3C83-9FFB-0F7C-439582F00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411" y="949736"/>
            <a:ext cx="8182050" cy="2001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0" hangingPunct="0">
              <a:buNone/>
            </a:pPr>
            <a:r>
              <a:rPr lang="en-US" sz="1800" b="0" i="1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Programs match students with mentors in scientific or technical areas, creating experiences that cement classroom content into practical applications in math, science, and/or computer science. </a:t>
            </a:r>
            <a:endParaRPr lang="en-US" altLang="en-US" sz="1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6D7B24-94AE-0031-3AA5-6D9700BC7F17}"/>
              </a:ext>
            </a:extLst>
          </p:cNvPr>
          <p:cNvCxnSpPr>
            <a:cxnSpLocks/>
          </p:cNvCxnSpPr>
          <p:nvPr/>
        </p:nvCxnSpPr>
        <p:spPr>
          <a:xfrm>
            <a:off x="3745823" y="949736"/>
            <a:ext cx="0" cy="889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8B6AF589-0919-56A2-CD6D-B6B584A51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195" y="2136962"/>
            <a:ext cx="4355486" cy="3190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9FA1E1-282A-D15D-4717-D2BD84451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39" y="2136962"/>
            <a:ext cx="3842740" cy="2584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008C25-A24B-3249-A778-F9A34DEF9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76" y="3478056"/>
            <a:ext cx="4012523" cy="2675016"/>
          </a:xfrm>
          <a:prstGeom prst="rect">
            <a:avLst/>
          </a:prstGeom>
          <a:effectLst>
            <a:glow rad="1651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12226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D5FA0-7DD2-46CD-E135-4A1D51A1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011C7-A1CF-050D-172E-D99886417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Science Education – Fortifying the STEM Pipeline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76A15F-AA5E-6242-2900-28A2311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081"/>
            <a:ext cx="5699360" cy="582015"/>
          </a:xfrm>
        </p:spPr>
        <p:txBody>
          <a:bodyPr>
            <a:noAutofit/>
          </a:bodyPr>
          <a:lstStyle/>
          <a:p>
            <a:pPr algn="r"/>
            <a:r>
              <a:rPr lang="en-US" sz="2800" cap="none" dirty="0">
                <a:solidFill>
                  <a:schemeClr val="accent1"/>
                </a:solidFill>
              </a:rPr>
              <a:t>Virginia Regional Science Bowl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47A30-3C83-9FFB-0F7C-439582F00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43" y="937047"/>
            <a:ext cx="7096527" cy="2001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0" hangingPunct="0">
              <a:buNone/>
            </a:pPr>
            <a:r>
              <a:rPr lang="en-US" sz="1800" b="0" i="1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Jefferson Lab is a regional host for the U.S. Department of Energy (DOE) National Science Bowl® middle and high school academic competition. </a:t>
            </a:r>
            <a:endParaRPr lang="en-US" altLang="en-US" sz="1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4074DF-182B-9B4B-992E-FFFA675AE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0" y="1864144"/>
            <a:ext cx="4660898" cy="391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09C4C9-A661-604B-948E-F6F63C39A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95" y="1688874"/>
            <a:ext cx="4249883" cy="213233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02B06D-6EBB-E845-BDA1-0DA75026C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154" y="3627882"/>
            <a:ext cx="3841174" cy="2560783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5450AC-D913-A548-B178-E57C5BBE96BB}"/>
              </a:ext>
            </a:extLst>
          </p:cNvPr>
          <p:cNvSpPr txBox="1"/>
          <p:nvPr/>
        </p:nvSpPr>
        <p:spPr>
          <a:xfrm>
            <a:off x="9109802" y="4261942"/>
            <a:ext cx="25179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School – February</a:t>
            </a:r>
          </a:p>
          <a:p>
            <a:r>
              <a:rPr lang="en-US" dirty="0"/>
              <a:t>Middle School – March</a:t>
            </a:r>
          </a:p>
          <a:p>
            <a:endParaRPr lang="en-US" dirty="0"/>
          </a:p>
          <a:p>
            <a:r>
              <a:rPr lang="en-US" i="1" dirty="0"/>
              <a:t>Registration begins Oct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439364-D377-CA41-8C8D-95BFBCC9AE5B}"/>
              </a:ext>
            </a:extLst>
          </p:cNvPr>
          <p:cNvSpPr txBox="1"/>
          <p:nvPr/>
        </p:nvSpPr>
        <p:spPr>
          <a:xfrm>
            <a:off x="7910945" y="1040871"/>
            <a:ext cx="3441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https://</a:t>
            </a:r>
            <a:r>
              <a:rPr lang="en-US" b="1" dirty="0" err="1">
                <a:solidFill>
                  <a:schemeClr val="accent1"/>
                </a:solidFill>
              </a:rPr>
              <a:t>science.osti.gov</a:t>
            </a:r>
            <a:r>
              <a:rPr lang="en-US" b="1" dirty="0">
                <a:solidFill>
                  <a:schemeClr val="accent1"/>
                </a:solidFill>
              </a:rPr>
              <a:t>/</a:t>
            </a:r>
            <a:r>
              <a:rPr lang="en-US" b="1" dirty="0" err="1">
                <a:solidFill>
                  <a:schemeClr val="accent1"/>
                </a:solidFill>
              </a:rPr>
              <a:t>wdts</a:t>
            </a:r>
            <a:r>
              <a:rPr lang="en-US" b="1" dirty="0">
                <a:solidFill>
                  <a:schemeClr val="accent1"/>
                </a:solidFill>
              </a:rPr>
              <a:t>/</a:t>
            </a:r>
            <a:r>
              <a:rPr lang="en-US" b="1" dirty="0" err="1">
                <a:solidFill>
                  <a:schemeClr val="accent1"/>
                </a:solidFill>
              </a:rPr>
              <a:t>nsb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747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FFCED649-338B-F640-8766-F27B306B0306}" vid="{B1AB57BD-335B-EB47-8587-511D1A131A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AB14AE40D3614CA842410BEEAC8F83" ma:contentTypeVersion="14" ma:contentTypeDescription="Create a new document." ma:contentTypeScope="" ma:versionID="b9f2129cbcdfc203f32d922f4adb66b1">
  <xsd:schema xmlns:xsd="http://www.w3.org/2001/XMLSchema" xmlns:xs="http://www.w3.org/2001/XMLSchema" xmlns:p="http://schemas.microsoft.com/office/2006/metadata/properties" xmlns:ns2="00f781c3-6396-4c02-a417-578adcef83c1" xmlns:ns3="03649e39-79ef-444d-b033-ebf8e1cbe6ac" targetNamespace="http://schemas.microsoft.com/office/2006/metadata/properties" ma:root="true" ma:fieldsID="52f374ae8e50b1b7fa3a321dbe6f941f" ns2:_="" ns3:_="">
    <xsd:import namespace="00f781c3-6396-4c02-a417-578adcef83c1"/>
    <xsd:import namespace="03649e39-79ef-444d-b033-ebf8e1cbe6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f781c3-6396-4c02-a417-578adcef83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649e39-79ef-444d-b033-ebf8e1cbe6a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9683936-c82a-4b17-8b3b-d5050cc3e216}" ma:internalName="TaxCatchAll" ma:showField="CatchAllData" ma:web="03649e39-79ef-444d-b033-ebf8e1cbe6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DED130-CE12-43EC-B5A2-53EDB51B51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3860BD-5AD6-48FE-A36A-EB0564BBAD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f781c3-6396-4c02-a417-578adcef83c1"/>
    <ds:schemaRef ds:uri="03649e39-79ef-444d-b033-ebf8e1cbe6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2156</TotalTime>
  <Words>915</Words>
  <Application>Microsoft Macintosh PowerPoint</Application>
  <PresentationFormat>Widescreen</PresentationFormat>
  <Paragraphs>139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Courier New</vt:lpstr>
      <vt:lpstr>Wingdings</vt:lpstr>
      <vt:lpstr>Office Theme</vt:lpstr>
      <vt:lpstr>JLab Science Education –  Fortifying the STEM Pipeline</vt:lpstr>
      <vt:lpstr>Science Education Goals</vt:lpstr>
      <vt:lpstr>Science Education Pipeline</vt:lpstr>
      <vt:lpstr>JLab Science Activities for Teachers (JSAT)</vt:lpstr>
      <vt:lpstr>JLab Science Activities for Teachers (JSAT)</vt:lpstr>
      <vt:lpstr>Region II Annual Teacher Night</vt:lpstr>
      <vt:lpstr>Mentorships and Internships</vt:lpstr>
      <vt:lpstr>Mentorships and Internships</vt:lpstr>
      <vt:lpstr>Virginia Regional Science Bowl</vt:lpstr>
      <vt:lpstr>Outreach &amp; Community Engagement</vt:lpstr>
      <vt:lpstr>Science Education Website Resources</vt:lpstr>
      <vt:lpstr>Science Education Website</vt:lpstr>
      <vt:lpstr>Thank you for joining us today!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Henderson</dc:creator>
  <cp:lastModifiedBy>Lisa Surles-Law</cp:lastModifiedBy>
  <cp:revision>55</cp:revision>
  <cp:lastPrinted>2022-07-11T20:16:28Z</cp:lastPrinted>
  <dcterms:created xsi:type="dcterms:W3CDTF">2017-10-05T18:52:54Z</dcterms:created>
  <dcterms:modified xsi:type="dcterms:W3CDTF">2023-04-01T13:10:20Z</dcterms:modified>
</cp:coreProperties>
</file>