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6" r:id="rId2"/>
    <p:sldId id="282" r:id="rId3"/>
    <p:sldId id="283" r:id="rId4"/>
    <p:sldId id="257" r:id="rId5"/>
    <p:sldId id="259" r:id="rId6"/>
    <p:sldId id="260" r:id="rId7"/>
    <p:sldId id="261" r:id="rId8"/>
    <p:sldId id="262" r:id="rId9"/>
    <p:sldId id="263" r:id="rId10"/>
    <p:sldId id="264" r:id="rId11"/>
    <p:sldId id="265" r:id="rId12"/>
    <p:sldId id="266" r:id="rId13"/>
    <p:sldId id="267" r:id="rId14"/>
    <p:sldId id="268" r:id="rId15"/>
    <p:sldId id="269" r:id="rId16"/>
    <p:sldId id="272" r:id="rId17"/>
    <p:sldId id="270" r:id="rId18"/>
    <p:sldId id="273" r:id="rId19"/>
    <p:sldId id="274" r:id="rId20"/>
    <p:sldId id="276" r:id="rId21"/>
    <p:sldId id="275" r:id="rId22"/>
    <p:sldId id="284" r:id="rId23"/>
    <p:sldId id="258"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5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3F05B83A-02B0-4967-9BB5-FE929EE73398}" type="datetimeFigureOut">
              <a:rPr lang="en-US" smtClean="0"/>
              <a:t>4/1/2023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F8BBA32-1A97-42FE-B5DD-4B74EB8CC63D}" type="slidenum">
              <a:rPr lang="en-US" smtClean="0"/>
              <a:t>‹#›</a:t>
            </a:fld>
            <a:endParaRPr lang="en-US"/>
          </a:p>
        </p:txBody>
      </p:sp>
    </p:spTree>
    <p:extLst>
      <p:ext uri="{BB962C8B-B14F-4D97-AF65-F5344CB8AC3E}">
        <p14:creationId xmlns:p14="http://schemas.microsoft.com/office/powerpoint/2010/main" val="42191612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34984A-EC05-49FF-A683-3B7A2AD82B6F}"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60C2A-BC70-4882-9360-D1D9CFD996CD}" type="slidenum">
              <a:rPr lang="en-US" smtClean="0"/>
              <a:t>‹#›</a:t>
            </a:fld>
            <a:endParaRPr lang="en-US"/>
          </a:p>
        </p:txBody>
      </p:sp>
    </p:spTree>
    <p:extLst>
      <p:ext uri="{BB962C8B-B14F-4D97-AF65-F5344CB8AC3E}">
        <p14:creationId xmlns:p14="http://schemas.microsoft.com/office/powerpoint/2010/main" val="3099700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4984A-EC05-49FF-A683-3B7A2AD82B6F}"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60C2A-BC70-4882-9360-D1D9CFD996CD}" type="slidenum">
              <a:rPr lang="en-US" smtClean="0"/>
              <a:t>‹#›</a:t>
            </a:fld>
            <a:endParaRPr lang="en-US"/>
          </a:p>
        </p:txBody>
      </p:sp>
    </p:spTree>
    <p:extLst>
      <p:ext uri="{BB962C8B-B14F-4D97-AF65-F5344CB8AC3E}">
        <p14:creationId xmlns:p14="http://schemas.microsoft.com/office/powerpoint/2010/main" val="133950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4984A-EC05-49FF-A683-3B7A2AD82B6F}"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60C2A-BC70-4882-9360-D1D9CFD996CD}" type="slidenum">
              <a:rPr lang="en-US" smtClean="0"/>
              <a:t>‹#›</a:t>
            </a:fld>
            <a:endParaRPr lang="en-US"/>
          </a:p>
        </p:txBody>
      </p:sp>
    </p:spTree>
    <p:extLst>
      <p:ext uri="{BB962C8B-B14F-4D97-AF65-F5344CB8AC3E}">
        <p14:creationId xmlns:p14="http://schemas.microsoft.com/office/powerpoint/2010/main" val="220799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4984A-EC05-49FF-A683-3B7A2AD82B6F}"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60C2A-BC70-4882-9360-D1D9CFD996CD}" type="slidenum">
              <a:rPr lang="en-US" smtClean="0"/>
              <a:t>‹#›</a:t>
            </a:fld>
            <a:endParaRPr lang="en-US"/>
          </a:p>
        </p:txBody>
      </p:sp>
    </p:spTree>
    <p:extLst>
      <p:ext uri="{BB962C8B-B14F-4D97-AF65-F5344CB8AC3E}">
        <p14:creationId xmlns:p14="http://schemas.microsoft.com/office/powerpoint/2010/main" val="9301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34984A-EC05-49FF-A683-3B7A2AD82B6F}"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60C2A-BC70-4882-9360-D1D9CFD996CD}" type="slidenum">
              <a:rPr lang="en-US" smtClean="0"/>
              <a:t>‹#›</a:t>
            </a:fld>
            <a:endParaRPr lang="en-US"/>
          </a:p>
        </p:txBody>
      </p:sp>
    </p:spTree>
    <p:extLst>
      <p:ext uri="{BB962C8B-B14F-4D97-AF65-F5344CB8AC3E}">
        <p14:creationId xmlns:p14="http://schemas.microsoft.com/office/powerpoint/2010/main" val="251113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34984A-EC05-49FF-A683-3B7A2AD82B6F}"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60C2A-BC70-4882-9360-D1D9CFD996CD}" type="slidenum">
              <a:rPr lang="en-US" smtClean="0"/>
              <a:t>‹#›</a:t>
            </a:fld>
            <a:endParaRPr lang="en-US"/>
          </a:p>
        </p:txBody>
      </p:sp>
    </p:spTree>
    <p:extLst>
      <p:ext uri="{BB962C8B-B14F-4D97-AF65-F5344CB8AC3E}">
        <p14:creationId xmlns:p14="http://schemas.microsoft.com/office/powerpoint/2010/main" val="302655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34984A-EC05-49FF-A683-3B7A2AD82B6F}" type="datetimeFigureOut">
              <a:rPr lang="en-US" smtClean="0"/>
              <a:t>4/1/2023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60C2A-BC70-4882-9360-D1D9CFD996CD}" type="slidenum">
              <a:rPr lang="en-US" smtClean="0"/>
              <a:t>‹#›</a:t>
            </a:fld>
            <a:endParaRPr lang="en-US"/>
          </a:p>
        </p:txBody>
      </p:sp>
    </p:spTree>
    <p:extLst>
      <p:ext uri="{BB962C8B-B14F-4D97-AF65-F5344CB8AC3E}">
        <p14:creationId xmlns:p14="http://schemas.microsoft.com/office/powerpoint/2010/main" val="157077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34984A-EC05-49FF-A683-3B7A2AD82B6F}" type="datetimeFigureOut">
              <a:rPr lang="en-US" smtClean="0"/>
              <a:t>4/1/2023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60C2A-BC70-4882-9360-D1D9CFD996CD}" type="slidenum">
              <a:rPr lang="en-US" smtClean="0"/>
              <a:t>‹#›</a:t>
            </a:fld>
            <a:endParaRPr lang="en-US"/>
          </a:p>
        </p:txBody>
      </p:sp>
    </p:spTree>
    <p:extLst>
      <p:ext uri="{BB962C8B-B14F-4D97-AF65-F5344CB8AC3E}">
        <p14:creationId xmlns:p14="http://schemas.microsoft.com/office/powerpoint/2010/main" val="13908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4984A-EC05-49FF-A683-3B7A2AD82B6F}" type="datetimeFigureOut">
              <a:rPr lang="en-US" smtClean="0"/>
              <a:t>4/1/2023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D60C2A-BC70-4882-9360-D1D9CFD996CD}" type="slidenum">
              <a:rPr lang="en-US" smtClean="0"/>
              <a:t>‹#›</a:t>
            </a:fld>
            <a:endParaRPr lang="en-US"/>
          </a:p>
        </p:txBody>
      </p:sp>
    </p:spTree>
    <p:extLst>
      <p:ext uri="{BB962C8B-B14F-4D97-AF65-F5344CB8AC3E}">
        <p14:creationId xmlns:p14="http://schemas.microsoft.com/office/powerpoint/2010/main" val="150221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4984A-EC05-49FF-A683-3B7A2AD82B6F}"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60C2A-BC70-4882-9360-D1D9CFD996CD}" type="slidenum">
              <a:rPr lang="en-US" smtClean="0"/>
              <a:t>‹#›</a:t>
            </a:fld>
            <a:endParaRPr lang="en-US"/>
          </a:p>
        </p:txBody>
      </p:sp>
    </p:spTree>
    <p:extLst>
      <p:ext uri="{BB962C8B-B14F-4D97-AF65-F5344CB8AC3E}">
        <p14:creationId xmlns:p14="http://schemas.microsoft.com/office/powerpoint/2010/main" val="2893923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4984A-EC05-49FF-A683-3B7A2AD82B6F}"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60C2A-BC70-4882-9360-D1D9CFD996CD}" type="slidenum">
              <a:rPr lang="en-US" smtClean="0"/>
              <a:t>‹#›</a:t>
            </a:fld>
            <a:endParaRPr lang="en-US"/>
          </a:p>
        </p:txBody>
      </p:sp>
    </p:spTree>
    <p:extLst>
      <p:ext uri="{BB962C8B-B14F-4D97-AF65-F5344CB8AC3E}">
        <p14:creationId xmlns:p14="http://schemas.microsoft.com/office/powerpoint/2010/main" val="1867623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4984A-EC05-49FF-A683-3B7A2AD82B6F}" type="datetimeFigureOut">
              <a:rPr lang="en-US" smtClean="0"/>
              <a:t>4/1/2023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60C2A-BC70-4882-9360-D1D9CFD996CD}" type="slidenum">
              <a:rPr lang="en-US" smtClean="0"/>
              <a:t>‹#›</a:t>
            </a:fld>
            <a:endParaRPr lang="en-US"/>
          </a:p>
        </p:txBody>
      </p:sp>
    </p:spTree>
    <p:extLst>
      <p:ext uri="{BB962C8B-B14F-4D97-AF65-F5344CB8AC3E}">
        <p14:creationId xmlns:p14="http://schemas.microsoft.com/office/powerpoint/2010/main" val="705986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92D050"/>
          </a:solidFill>
        </p:spPr>
        <p:txBody>
          <a:bodyPr/>
          <a:lstStyle/>
          <a:p>
            <a:r>
              <a:rPr lang="en-US" dirty="0" smtClean="0">
                <a:solidFill>
                  <a:srgbClr val="002060"/>
                </a:solidFill>
              </a:rPr>
              <a:t>NEWTON RULES BIOLOGY</a:t>
            </a:r>
            <a:r>
              <a:rPr lang="en-US" dirty="0" smtClean="0"/>
              <a:t/>
            </a:r>
            <a:br>
              <a:rPr lang="en-US" dirty="0" smtClean="0"/>
            </a:br>
            <a:r>
              <a:rPr lang="en-US" sz="2000" i="1" dirty="0" smtClean="0">
                <a:solidFill>
                  <a:schemeClr val="tx1">
                    <a:lumMod val="50000"/>
                    <a:lumOff val="50000"/>
                  </a:schemeClr>
                </a:solidFill>
              </a:rPr>
              <a:t>Lilian Clairmont, Appomattox regional governor’s school</a:t>
            </a:r>
            <a:endParaRPr lang="en-US" dirty="0">
              <a:solidFill>
                <a:schemeClr val="tx1">
                  <a:lumMod val="50000"/>
                  <a:lumOff val="50000"/>
                </a:schemeClr>
              </a:solidFill>
            </a:endParaRPr>
          </a:p>
        </p:txBody>
      </p:sp>
      <p:sp>
        <p:nvSpPr>
          <p:cNvPr id="5" name="Text Placeholder 4"/>
          <p:cNvSpPr>
            <a:spLocks noGrp="1"/>
          </p:cNvSpPr>
          <p:nvPr>
            <p:ph type="body" idx="1"/>
          </p:nvPr>
        </p:nvSpPr>
        <p:spPr/>
        <p:txBody>
          <a:bodyPr/>
          <a:lstStyle/>
          <a:p>
            <a:r>
              <a:rPr lang="en-US" i="1" dirty="0" smtClean="0"/>
              <a:t>Based on </a:t>
            </a:r>
            <a:r>
              <a:rPr lang="en-US" i="1" dirty="0" smtClean="0"/>
              <a:t>C</a:t>
            </a:r>
            <a:r>
              <a:rPr lang="en-US" i="1" dirty="0" smtClean="0"/>
              <a:t>. J. </a:t>
            </a:r>
            <a:r>
              <a:rPr lang="en-US" i="1" dirty="0" err="1" smtClean="0"/>
              <a:t>Pennycuick’s</a:t>
            </a:r>
            <a:r>
              <a:rPr lang="en-US" i="1" dirty="0" smtClean="0"/>
              <a:t> book of the same name</a:t>
            </a:r>
            <a:endParaRPr lang="en-US" i="1" dirty="0"/>
          </a:p>
        </p:txBody>
      </p:sp>
    </p:spTree>
    <p:extLst>
      <p:ext uri="{BB962C8B-B14F-4D97-AF65-F5344CB8AC3E}">
        <p14:creationId xmlns:p14="http://schemas.microsoft.com/office/powerpoint/2010/main" val="3745417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solidFill>
                  <a:srgbClr val="002060"/>
                </a:solidFill>
              </a:rPr>
              <a:t>MAXIMUM GAIT SPEED</a:t>
            </a:r>
            <a:endParaRPr lang="en-US" b="1" dirty="0">
              <a:solidFill>
                <a:srgbClr val="00206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buNone/>
                </a:pPr>
                <a:r>
                  <a:rPr lang="en-US" sz="2800" dirty="0" smtClean="0"/>
                  <a:t>In humans (and animals), the </a:t>
                </a:r>
                <a:r>
                  <a:rPr lang="en-US" sz="2800" dirty="0" smtClean="0"/>
                  <a:t>natural motion </a:t>
                </a:r>
                <a:r>
                  <a:rPr lang="en-US" sz="2800" dirty="0" smtClean="0"/>
                  <a:t>of a limb can be modeled as an inverted pendulum. </a:t>
                </a:r>
                <a:r>
                  <a:rPr lang="en-US" sz="2800" dirty="0" smtClean="0"/>
                  <a:t>For top speed</a:t>
                </a:r>
                <a:r>
                  <a:rPr lang="en-US" sz="2800" dirty="0" smtClean="0"/>
                  <a:t>, </a:t>
                </a:r>
                <a:r>
                  <a:rPr lang="en-US" sz="2800" dirty="0" smtClean="0"/>
                  <a:t>imagine a muscle (tendon) creating a torque </a:t>
                </a:r>
                <a14:m>
                  <m:oMath xmlns:m="http://schemas.openxmlformats.org/officeDocument/2006/math">
                    <m:r>
                      <a:rPr lang="en-US" sz="2800" i="1" smtClean="0">
                        <a:latin typeface="Cambria Math"/>
                        <a:ea typeface="Cambria Math"/>
                      </a:rPr>
                      <m:t>𝜏</m:t>
                    </m:r>
                  </m:oMath>
                </a14:m>
                <a:r>
                  <a:rPr lang="en-US" sz="2800" dirty="0" smtClean="0"/>
                  <a:t> about the joint as it accelerates the limb through a stepping angle </a:t>
                </a:r>
                <a14:m>
                  <m:oMath xmlns:m="http://schemas.openxmlformats.org/officeDocument/2006/math">
                    <m:r>
                      <a:rPr lang="en-US" sz="2800" i="1" smtClean="0">
                        <a:latin typeface="Cambria Math"/>
                        <a:ea typeface="Cambria Math"/>
                      </a:rPr>
                      <m:t>𝜃</m:t>
                    </m:r>
                  </m:oMath>
                </a14:m>
                <a:r>
                  <a:rPr lang="en-US" sz="2800" dirty="0" smtClean="0"/>
                  <a:t>. </a:t>
                </a:r>
              </a:p>
              <a:p>
                <a:pPr marL="0" indent="0">
                  <a:buNone/>
                </a:pPr>
                <a:endParaRPr lang="en-US" sz="1400" dirty="0"/>
              </a:p>
              <a:p>
                <a:pPr marL="0" indent="0" algn="ctr">
                  <a:buNone/>
                </a:pPr>
                <a:r>
                  <a:rPr lang="en-US" sz="2800" dirty="0" smtClean="0">
                    <a:ea typeface="Cambria Math"/>
                  </a:rPr>
                  <a:t>(7) </a:t>
                </a:r>
                <a14:m>
                  <m:oMath xmlns:m="http://schemas.openxmlformats.org/officeDocument/2006/math">
                    <m:r>
                      <a:rPr lang="en-US" sz="2800" i="1" smtClean="0">
                        <a:latin typeface="Cambria Math"/>
                        <a:ea typeface="Cambria Math"/>
                      </a:rPr>
                      <m:t>𝜏</m:t>
                    </m:r>
                    <m:r>
                      <a:rPr lang="en-US" sz="2800" b="0" i="1" smtClean="0">
                        <a:latin typeface="Cambria Math"/>
                        <a:ea typeface="Cambria Math"/>
                      </a:rPr>
                      <m:t>=</m:t>
                    </m:r>
                    <m:r>
                      <a:rPr lang="en-US" sz="2800" b="0" i="1" smtClean="0">
                        <a:latin typeface="Cambria Math"/>
                        <a:ea typeface="Cambria Math"/>
                      </a:rPr>
                      <m:t>𝐹𝑟</m:t>
                    </m:r>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ℓ</m:t>
                        </m:r>
                      </m:e>
                      <m:sup>
                        <m:r>
                          <a:rPr lang="en-US" sz="2800" b="0" i="1" smtClean="0">
                            <a:latin typeface="Cambria Math"/>
                            <a:ea typeface="Cambria Math"/>
                          </a:rPr>
                          <m:t>3</m:t>
                        </m:r>
                      </m:sup>
                    </m:sSup>
                  </m:oMath>
                </a14:m>
                <a:endParaRPr lang="en-US" sz="2800" dirty="0" smtClean="0"/>
              </a:p>
              <a:p>
                <a:pPr marL="0" indent="0">
                  <a:buNone/>
                </a:pPr>
                <a:endParaRPr lang="en-US" sz="1400" dirty="0"/>
              </a:p>
              <a:p>
                <a:pPr marL="0" indent="0">
                  <a:buNone/>
                </a:pPr>
                <a:r>
                  <a:rPr lang="en-US" sz="2800" dirty="0" smtClean="0"/>
                  <a:t>From Newton’s 2</a:t>
                </a:r>
                <a:r>
                  <a:rPr lang="en-US" sz="2800" baseline="30000" dirty="0" smtClean="0"/>
                  <a:t>nd</a:t>
                </a:r>
                <a:r>
                  <a:rPr lang="en-US" sz="2800" dirty="0" smtClean="0"/>
                  <a:t> Law of Motion, </a:t>
                </a:r>
                <a14:m>
                  <m:oMath xmlns:m="http://schemas.openxmlformats.org/officeDocument/2006/math">
                    <m:r>
                      <a:rPr lang="en-US" sz="2800" i="1" smtClean="0">
                        <a:latin typeface="Cambria Math"/>
                        <a:ea typeface="Cambria Math"/>
                      </a:rPr>
                      <m:t>𝜏</m:t>
                    </m:r>
                    <m:r>
                      <a:rPr lang="en-US" sz="2800" b="0" i="1" smtClean="0">
                        <a:latin typeface="Cambria Math"/>
                        <a:ea typeface="Cambria Math"/>
                      </a:rPr>
                      <m:t>=</m:t>
                    </m:r>
                    <m:f>
                      <m:fPr>
                        <m:ctrlPr>
                          <a:rPr lang="en-US" sz="2800" b="0" i="1" smtClean="0">
                            <a:latin typeface="Cambria Math"/>
                            <a:ea typeface="Cambria Math"/>
                          </a:rPr>
                        </m:ctrlPr>
                      </m:fPr>
                      <m:num>
                        <m:r>
                          <a:rPr lang="en-US" sz="2800" b="0" i="1" smtClean="0">
                            <a:latin typeface="Cambria Math"/>
                            <a:ea typeface="Cambria Math"/>
                          </a:rPr>
                          <m:t>𝑑𝐿</m:t>
                        </m:r>
                      </m:num>
                      <m:den>
                        <m:r>
                          <a:rPr lang="en-US" sz="2800" b="0" i="1" smtClean="0">
                            <a:latin typeface="Cambria Math"/>
                            <a:ea typeface="Cambria Math"/>
                          </a:rPr>
                          <m:t>𝑑𝑡</m:t>
                        </m:r>
                      </m:den>
                    </m:f>
                    <m:r>
                      <a:rPr lang="en-US" sz="2800" b="0" i="1" smtClean="0">
                        <a:latin typeface="Cambria Math"/>
                        <a:ea typeface="Cambria Math"/>
                      </a:rPr>
                      <m:t>=</m:t>
                    </m:r>
                    <m:r>
                      <a:rPr lang="en-US" sz="2800" b="0" i="1" smtClean="0">
                        <a:latin typeface="Cambria Math"/>
                        <a:ea typeface="Cambria Math"/>
                      </a:rPr>
                      <m:t>𝐼</m:t>
                    </m:r>
                    <m:r>
                      <a:rPr lang="en-US" sz="2800" b="0" i="1" smtClean="0">
                        <a:latin typeface="Cambria Math"/>
                        <a:ea typeface="Cambria Math"/>
                      </a:rPr>
                      <m:t>𝛼</m:t>
                    </m:r>
                  </m:oMath>
                </a14:m>
                <a:r>
                  <a:rPr lang="en-US" sz="2800" dirty="0" smtClean="0"/>
                  <a:t>. Here, </a:t>
                </a:r>
                <a14:m>
                  <m:oMath xmlns:m="http://schemas.openxmlformats.org/officeDocument/2006/math">
                    <m:r>
                      <a:rPr lang="en-US" sz="2800" b="0" i="1" smtClean="0">
                        <a:latin typeface="Cambria Math"/>
                      </a:rPr>
                      <m:t>𝐿</m:t>
                    </m:r>
                  </m:oMath>
                </a14:m>
                <a:r>
                  <a:rPr lang="en-US" sz="2800" dirty="0" smtClean="0"/>
                  <a:t> is the angular momentum, </a:t>
                </a:r>
                <a14:m>
                  <m:oMath xmlns:m="http://schemas.openxmlformats.org/officeDocument/2006/math">
                    <m:r>
                      <a:rPr lang="en-US" sz="2800" b="0" i="1" smtClean="0">
                        <a:latin typeface="Cambria Math"/>
                      </a:rPr>
                      <m:t>𝐼</m:t>
                    </m:r>
                  </m:oMath>
                </a14:m>
                <a:r>
                  <a:rPr lang="en-US" sz="2800" dirty="0" smtClean="0"/>
                  <a:t> the moment of inertia of the limb and </a:t>
                </a:r>
                <a14:m>
                  <m:oMath xmlns:m="http://schemas.openxmlformats.org/officeDocument/2006/math">
                    <m:r>
                      <a:rPr lang="en-US" sz="2800" i="1" smtClean="0">
                        <a:latin typeface="Cambria Math"/>
                        <a:ea typeface="Cambria Math"/>
                      </a:rPr>
                      <m:t>𝛼</m:t>
                    </m:r>
                  </m:oMath>
                </a14:m>
                <a:r>
                  <a:rPr lang="en-US" sz="2800" dirty="0" smtClean="0"/>
                  <a:t> the angular acceleration produced.</a:t>
                </a:r>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156" r="-1704" b="-943"/>
                </a:stretch>
              </a:blipFill>
            </p:spPr>
            <p:txBody>
              <a:bodyPr/>
              <a:lstStyle/>
              <a:p>
                <a:r>
                  <a:rPr lang="en-US">
                    <a:noFill/>
                  </a:rPr>
                  <a:t> </a:t>
                </a:r>
              </a:p>
            </p:txBody>
          </p:sp>
        </mc:Fallback>
      </mc:AlternateContent>
    </p:spTree>
    <p:extLst>
      <p:ext uri="{BB962C8B-B14F-4D97-AF65-F5344CB8AC3E}">
        <p14:creationId xmlns:p14="http://schemas.microsoft.com/office/powerpoint/2010/main" val="1833405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solidFill>
                  <a:srgbClr val="002060"/>
                </a:solidFill>
              </a:rPr>
              <a:t>MAX. GAIT SPEED (cont’d)</a:t>
            </a:r>
            <a:endParaRPr lang="en-US" b="1" dirty="0">
              <a:solidFill>
                <a:srgbClr val="00206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800" dirty="0" smtClean="0"/>
                  <a:t>Now, </a:t>
                </a:r>
                <a14:m>
                  <m:oMath xmlns:m="http://schemas.openxmlformats.org/officeDocument/2006/math">
                    <m:r>
                      <a:rPr lang="en-US" sz="2800" b="0" i="1" smtClean="0">
                        <a:latin typeface="Cambria Math"/>
                      </a:rPr>
                      <m:t>𝐼</m:t>
                    </m:r>
                  </m:oMath>
                </a14:m>
                <a:r>
                  <a:rPr lang="en-US" sz="2800" dirty="0" smtClean="0"/>
                  <a:t> has dimensions of </a:t>
                </a:r>
                <a14:m>
                  <m:oMath xmlns:m="http://schemas.openxmlformats.org/officeDocument/2006/math">
                    <m:r>
                      <a:rPr lang="en-US" sz="2800" b="0" i="1" smtClean="0">
                        <a:latin typeface="Cambria Math"/>
                      </a:rPr>
                      <m:t>𝑚</m:t>
                    </m:r>
                    <m:sSup>
                      <m:sSupPr>
                        <m:ctrlPr>
                          <a:rPr lang="en-US" sz="2800" b="0" i="1" smtClean="0">
                            <a:latin typeface="Cambria Math"/>
                          </a:rPr>
                        </m:ctrlPr>
                      </m:sSupPr>
                      <m:e>
                        <m:r>
                          <a:rPr lang="en-US" sz="2800" b="0" i="1" smtClean="0">
                            <a:latin typeface="Cambria Math"/>
                            <a:ea typeface="Cambria Math"/>
                          </a:rPr>
                          <m:t>ℓ</m:t>
                        </m:r>
                      </m:e>
                      <m:sup>
                        <m:r>
                          <a:rPr lang="en-US" sz="2800" b="0" i="1" smtClean="0">
                            <a:latin typeface="Cambria Math"/>
                          </a:rPr>
                          <m:t>2</m:t>
                        </m:r>
                      </m:sup>
                    </m:sSup>
                  </m:oMath>
                </a14:m>
                <a:r>
                  <a:rPr lang="en-US" sz="2800" dirty="0" smtClean="0"/>
                  <a:t> and, from equation (3), </a:t>
                </a:r>
                <a14:m>
                  <m:oMath xmlns:m="http://schemas.openxmlformats.org/officeDocument/2006/math">
                    <m:r>
                      <a:rPr lang="en-US" sz="2800" b="0" i="1" smtClean="0">
                        <a:latin typeface="Cambria Math"/>
                      </a:rPr>
                      <m:t>𝑚</m:t>
                    </m:r>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ℓ</m:t>
                        </m:r>
                      </m:e>
                      <m:sup>
                        <m:r>
                          <a:rPr lang="en-US" sz="2800" b="0" i="1" smtClean="0">
                            <a:latin typeface="Cambria Math"/>
                            <a:ea typeface="Cambria Math"/>
                          </a:rPr>
                          <m:t>3</m:t>
                        </m:r>
                      </m:sup>
                    </m:sSup>
                  </m:oMath>
                </a14:m>
                <a:r>
                  <a:rPr lang="en-US" sz="2800" dirty="0" smtClean="0"/>
                  <a:t>. Therefore:</a:t>
                </a:r>
              </a:p>
              <a:p>
                <a:pPr marL="0" indent="0">
                  <a:buNone/>
                </a:pPr>
                <a:endParaRPr lang="en-US" sz="1400" dirty="0"/>
              </a:p>
              <a:p>
                <a:pPr marL="0" indent="0" algn="ctr">
                  <a:buNone/>
                </a:pPr>
                <a:r>
                  <a:rPr lang="en-US" sz="2800" dirty="0" smtClean="0"/>
                  <a:t>(8) </a:t>
                </a:r>
                <a14:m>
                  <m:oMath xmlns:m="http://schemas.openxmlformats.org/officeDocument/2006/math">
                    <m:r>
                      <a:rPr lang="en-US" sz="2800" i="1" smtClean="0">
                        <a:latin typeface="Cambria Math"/>
                        <a:ea typeface="Cambria Math"/>
                      </a:rPr>
                      <m:t>𝛼</m:t>
                    </m:r>
                    <m:r>
                      <a:rPr lang="en-US" sz="2800" b="0" i="1" smtClean="0">
                        <a:latin typeface="Cambria Math"/>
                        <a:ea typeface="Cambria Math"/>
                      </a:rPr>
                      <m:t>=</m:t>
                    </m:r>
                    <m:f>
                      <m:fPr>
                        <m:ctrlPr>
                          <a:rPr lang="en-US" sz="2800" b="0" i="1" smtClean="0">
                            <a:latin typeface="Cambria Math"/>
                            <a:ea typeface="Cambria Math"/>
                          </a:rPr>
                        </m:ctrlPr>
                      </m:fPr>
                      <m:num>
                        <m:r>
                          <a:rPr lang="en-US" sz="2800" b="0" i="1" smtClean="0">
                            <a:latin typeface="Cambria Math"/>
                            <a:ea typeface="Cambria Math"/>
                          </a:rPr>
                          <m:t>𝜏</m:t>
                        </m:r>
                      </m:num>
                      <m:den>
                        <m:r>
                          <a:rPr lang="en-US" sz="2800" b="0" i="1" smtClean="0">
                            <a:latin typeface="Cambria Math"/>
                            <a:ea typeface="Cambria Math"/>
                          </a:rPr>
                          <m:t>𝐼</m:t>
                        </m:r>
                      </m:den>
                    </m:f>
                    <m:r>
                      <a:rPr lang="en-US" sz="2800" b="0" i="1" smtClean="0">
                        <a:latin typeface="Cambria Math"/>
                        <a:ea typeface="Cambria Math"/>
                      </a:rPr>
                      <m:t>∝</m:t>
                    </m:r>
                    <m:f>
                      <m:fPr>
                        <m:ctrlPr>
                          <a:rPr lang="en-US" sz="2800" b="0" i="1" smtClean="0">
                            <a:latin typeface="Cambria Math"/>
                            <a:ea typeface="Cambria Math"/>
                          </a:rPr>
                        </m:ctrlPr>
                      </m:fPr>
                      <m:num>
                        <m:sSup>
                          <m:sSupPr>
                            <m:ctrlPr>
                              <a:rPr lang="en-US" sz="2800" b="0" i="1" smtClean="0">
                                <a:latin typeface="Cambria Math"/>
                                <a:ea typeface="Cambria Math"/>
                              </a:rPr>
                            </m:ctrlPr>
                          </m:sSupPr>
                          <m:e>
                            <m:r>
                              <a:rPr lang="en-US" sz="2800" b="0" i="1" smtClean="0">
                                <a:latin typeface="Cambria Math"/>
                                <a:ea typeface="Cambria Math"/>
                              </a:rPr>
                              <m:t>ℓ</m:t>
                            </m:r>
                          </m:e>
                          <m:sup>
                            <m:r>
                              <a:rPr lang="en-US" sz="2800" b="0" i="1" smtClean="0">
                                <a:latin typeface="Cambria Math"/>
                                <a:ea typeface="Cambria Math"/>
                              </a:rPr>
                              <m:t>3</m:t>
                            </m:r>
                          </m:sup>
                        </m:sSup>
                      </m:num>
                      <m:den>
                        <m:sSup>
                          <m:sSupPr>
                            <m:ctrlPr>
                              <a:rPr lang="en-US" sz="2800" b="0" i="1" smtClean="0">
                                <a:latin typeface="Cambria Math"/>
                                <a:ea typeface="Cambria Math"/>
                              </a:rPr>
                            </m:ctrlPr>
                          </m:sSupPr>
                          <m:e>
                            <m:r>
                              <a:rPr lang="en-US" sz="2800" b="0" i="1" smtClean="0">
                                <a:latin typeface="Cambria Math"/>
                                <a:ea typeface="Cambria Math"/>
                              </a:rPr>
                              <m:t>ℓ</m:t>
                            </m:r>
                          </m:e>
                          <m:sup>
                            <m:r>
                              <a:rPr lang="en-US" sz="2800" b="0" i="1" smtClean="0">
                                <a:latin typeface="Cambria Math"/>
                                <a:ea typeface="Cambria Math"/>
                              </a:rPr>
                              <m:t>3</m:t>
                            </m:r>
                          </m:sup>
                        </m:sSup>
                        <m:sSup>
                          <m:sSupPr>
                            <m:ctrlPr>
                              <a:rPr lang="en-US" sz="2800" b="0" i="1" smtClean="0">
                                <a:latin typeface="Cambria Math"/>
                                <a:ea typeface="Cambria Math"/>
                              </a:rPr>
                            </m:ctrlPr>
                          </m:sSupPr>
                          <m:e>
                            <m:r>
                              <a:rPr lang="en-US" sz="2800" b="0" i="1" smtClean="0">
                                <a:latin typeface="Cambria Math"/>
                                <a:ea typeface="Cambria Math"/>
                              </a:rPr>
                              <m:t>ℓ</m:t>
                            </m:r>
                          </m:e>
                          <m:sup>
                            <m:r>
                              <a:rPr lang="en-US" sz="2800" b="0" i="1" smtClean="0">
                                <a:latin typeface="Cambria Math"/>
                                <a:ea typeface="Cambria Math"/>
                              </a:rPr>
                              <m:t>2</m:t>
                            </m:r>
                          </m:sup>
                        </m:sSup>
                      </m:den>
                    </m:f>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ℓ</m:t>
                        </m:r>
                      </m:e>
                      <m:sup>
                        <m:r>
                          <a:rPr lang="en-US" sz="2800" b="0" i="1" smtClean="0">
                            <a:latin typeface="Cambria Math"/>
                            <a:ea typeface="Cambria Math"/>
                          </a:rPr>
                          <m:t>−2</m:t>
                        </m:r>
                      </m:sup>
                    </m:sSup>
                  </m:oMath>
                </a14:m>
                <a:endParaRPr lang="en-US" sz="2800" dirty="0" smtClean="0"/>
              </a:p>
              <a:p>
                <a:pPr marL="0" indent="0" algn="ctr">
                  <a:buNone/>
                </a:pPr>
                <a:endParaRPr lang="en-US" sz="1400" dirty="0"/>
              </a:p>
              <a:p>
                <a:pPr marL="0" indent="0">
                  <a:buNone/>
                </a:pPr>
                <a:r>
                  <a:rPr lang="en-US" sz="2800" dirty="0" smtClean="0"/>
                  <a:t>The time it takes for the limb to accelerate through a step angle, starting from zero angular velocity (period), can be obtained by integrating eq. (8) twice. According to </a:t>
                </a:r>
                <a:r>
                  <a:rPr lang="en-US" sz="2800" dirty="0" err="1" smtClean="0"/>
                  <a:t>Pennycuick</a:t>
                </a:r>
                <a:r>
                  <a:rPr lang="en-US" sz="2800" dirty="0"/>
                  <a:t> </a:t>
                </a:r>
                <a:r>
                  <a:rPr lang="en-US" sz="2800" dirty="0" smtClean="0"/>
                  <a:t>(p. 49), this time is proportional to </a:t>
                </a:r>
                <a14:m>
                  <m:oMath xmlns:m="http://schemas.openxmlformats.org/officeDocument/2006/math">
                    <m:r>
                      <a:rPr lang="en-US" sz="2800" i="1" smtClean="0">
                        <a:latin typeface="Cambria Math"/>
                        <a:ea typeface="Cambria Math"/>
                      </a:rPr>
                      <m:t>ℓ</m:t>
                    </m:r>
                  </m:oMath>
                </a14:m>
                <a:r>
                  <a:rPr lang="en-US" sz="2800" dirty="0" smtClean="0"/>
                  <a:t>.</a:t>
                </a:r>
              </a:p>
              <a:p>
                <a:pPr marL="0" indent="0" algn="ctr">
                  <a:buNone/>
                </a:pPr>
                <a:endParaRPr lang="en-US" sz="2800" dirty="0"/>
              </a:p>
              <a:p>
                <a:pPr marL="0" indent="0" algn="ctr">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213" r="-741"/>
                </a:stretch>
              </a:blipFill>
            </p:spPr>
            <p:txBody>
              <a:bodyPr/>
              <a:lstStyle/>
              <a:p>
                <a:r>
                  <a:rPr lang="en-US">
                    <a:noFill/>
                  </a:rPr>
                  <a:t> </a:t>
                </a:r>
              </a:p>
            </p:txBody>
          </p:sp>
        </mc:Fallback>
      </mc:AlternateContent>
    </p:spTree>
    <p:extLst>
      <p:ext uri="{BB962C8B-B14F-4D97-AF65-F5344CB8AC3E}">
        <p14:creationId xmlns:p14="http://schemas.microsoft.com/office/powerpoint/2010/main" val="4140219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solidFill>
                  <a:srgbClr val="002060"/>
                </a:solidFill>
              </a:rPr>
              <a:t>MAX. GAIT SPEED (cont’d)</a:t>
            </a:r>
            <a:endParaRPr lang="en-US" b="1" dirty="0">
              <a:solidFill>
                <a:srgbClr val="00206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800" dirty="0" smtClean="0"/>
                  <a:t>Since frequency is inversely proportional to period, we have:</a:t>
                </a:r>
              </a:p>
              <a:p>
                <a:pPr marL="0" indent="0" algn="ctr">
                  <a:buNone/>
                </a:pPr>
                <a:r>
                  <a:rPr lang="en-US" sz="2800" dirty="0" smtClean="0"/>
                  <a:t>(9) </a:t>
                </a:r>
                <a14:m>
                  <m:oMath xmlns:m="http://schemas.openxmlformats.org/officeDocument/2006/math">
                    <m:r>
                      <a:rPr lang="en-US" sz="2800" b="0" i="1" smtClean="0">
                        <a:latin typeface="Cambria Math"/>
                      </a:rPr>
                      <m:t>𝑓</m:t>
                    </m:r>
                    <m:r>
                      <a:rPr lang="en-US" sz="2800" b="0" i="1" smtClean="0">
                        <a:latin typeface="Cambria Math"/>
                        <a:ea typeface="Cambria Math"/>
                      </a:rPr>
                      <m:t>∝</m:t>
                    </m:r>
                    <m:sSup>
                      <m:sSupPr>
                        <m:ctrlPr>
                          <a:rPr lang="en-US" sz="2800" b="0" i="1" smtClean="0">
                            <a:latin typeface="Cambria Math"/>
                          </a:rPr>
                        </m:ctrlPr>
                      </m:sSupPr>
                      <m:e>
                        <m:r>
                          <a:rPr lang="en-US" sz="2800" b="0" i="1" smtClean="0">
                            <a:latin typeface="Cambria Math"/>
                            <a:ea typeface="Cambria Math"/>
                          </a:rPr>
                          <m:t>ℓ</m:t>
                        </m:r>
                      </m:e>
                      <m:sup>
                        <m:r>
                          <a:rPr lang="en-US" sz="2800" b="0" i="1" smtClean="0">
                            <a:latin typeface="Cambria Math"/>
                          </a:rPr>
                          <m:t>−1</m:t>
                        </m:r>
                      </m:sup>
                    </m:sSup>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𝑚</m:t>
                        </m:r>
                      </m:e>
                      <m:sup>
                        <m:r>
                          <a:rPr lang="en-US" sz="2800" b="0" i="1" smtClean="0">
                            <a:latin typeface="Cambria Math"/>
                            <a:ea typeface="Cambria Math"/>
                          </a:rPr>
                          <m:t>−1/3</m:t>
                        </m:r>
                      </m:sup>
                    </m:sSup>
                  </m:oMath>
                </a14:m>
                <a:endParaRPr lang="en-US" sz="2800" dirty="0" smtClean="0"/>
              </a:p>
              <a:p>
                <a:pPr marL="0" indent="0" algn="ctr">
                  <a:buNone/>
                </a:pPr>
                <a:endParaRPr lang="en-US" sz="1400" dirty="0"/>
              </a:p>
              <a:p>
                <a:pPr marL="0" indent="0">
                  <a:buNone/>
                </a:pPr>
                <a:r>
                  <a:rPr lang="en-US" sz="2800" dirty="0" smtClean="0"/>
                  <a:t>Thus, the larger the mass, the smaller the stepping frequency will be.</a:t>
                </a:r>
                <a:r>
                  <a:rPr lang="en-US" sz="2800" dirty="0"/>
                  <a:t> </a:t>
                </a:r>
                <a:r>
                  <a:rPr lang="en-US" sz="2800" dirty="0" smtClean="0"/>
                  <a:t>What can this result tell us about top speeds?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213" r="-1630"/>
                </a:stretch>
              </a:blipFill>
            </p:spPr>
            <p:txBody>
              <a:bodyPr/>
              <a:lstStyle/>
              <a:p>
                <a:r>
                  <a:rPr lang="en-US">
                    <a:noFill/>
                  </a:rPr>
                  <a:t> </a:t>
                </a:r>
              </a:p>
            </p:txBody>
          </p:sp>
        </mc:Fallback>
      </mc:AlternateContent>
    </p:spTree>
    <p:extLst>
      <p:ext uri="{BB962C8B-B14F-4D97-AF65-F5344CB8AC3E}">
        <p14:creationId xmlns:p14="http://schemas.microsoft.com/office/powerpoint/2010/main" val="3425889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solidFill>
                  <a:srgbClr val="002060"/>
                </a:solidFill>
              </a:rPr>
              <a:t>MAX. GAIT SPEED (cont’d)</a:t>
            </a:r>
            <a:endParaRPr lang="en-US" b="1" dirty="0">
              <a:solidFill>
                <a:srgbClr val="00206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r>
                  <a:rPr lang="en-US" sz="3000" dirty="0" smtClean="0"/>
                  <a:t>Taking </a:t>
                </a:r>
                <a14:m>
                  <m:oMath xmlns:m="http://schemas.openxmlformats.org/officeDocument/2006/math">
                    <m:r>
                      <a:rPr lang="en-US" sz="3000" i="1">
                        <a:latin typeface="Cambria Math"/>
                      </a:rPr>
                      <m:t>𝑠</m:t>
                    </m:r>
                  </m:oMath>
                </a14:m>
                <a:r>
                  <a:rPr lang="en-US" sz="3000" dirty="0"/>
                  <a:t> as the animal’s stride length (defined as the length between two consecutive footprints of the same foot), the speed of the animal is </a:t>
                </a:r>
                <a:r>
                  <a:rPr lang="en-US" sz="3000" dirty="0" smtClean="0"/>
                  <a:t>then</a:t>
                </a:r>
              </a:p>
              <a:p>
                <a:pPr marL="0" indent="0">
                  <a:buNone/>
                </a:pPr>
                <a:endParaRPr lang="en-US" sz="1500" dirty="0"/>
              </a:p>
              <a:p>
                <a:pPr marL="0" indent="0" algn="ctr">
                  <a:buNone/>
                </a:pPr>
                <a:r>
                  <a:rPr lang="en-US" sz="3000" dirty="0"/>
                  <a:t>(10) </a:t>
                </a:r>
                <a14:m>
                  <m:oMath xmlns:m="http://schemas.openxmlformats.org/officeDocument/2006/math">
                    <m:r>
                      <a:rPr lang="en-US" sz="3000" i="1">
                        <a:latin typeface="Cambria Math"/>
                      </a:rPr>
                      <m:t>𝑣</m:t>
                    </m:r>
                    <m:r>
                      <a:rPr lang="en-US" sz="3000" i="1">
                        <a:latin typeface="Cambria Math"/>
                      </a:rPr>
                      <m:t>=</m:t>
                    </m:r>
                    <m:r>
                      <a:rPr lang="en-US" sz="3000" i="1">
                        <a:latin typeface="Cambria Math"/>
                      </a:rPr>
                      <m:t>𝑓𝑠</m:t>
                    </m:r>
                    <m:r>
                      <a:rPr lang="en-US" sz="3000" i="1">
                        <a:latin typeface="Cambria Math"/>
                        <a:ea typeface="Cambria Math"/>
                      </a:rPr>
                      <m:t>∝</m:t>
                    </m:r>
                    <m:sSup>
                      <m:sSupPr>
                        <m:ctrlPr>
                          <a:rPr lang="en-US" sz="3000" i="1">
                            <a:latin typeface="Cambria Math"/>
                            <a:ea typeface="Cambria Math"/>
                          </a:rPr>
                        </m:ctrlPr>
                      </m:sSupPr>
                      <m:e>
                        <m:r>
                          <a:rPr lang="en-US" sz="3000" i="1">
                            <a:latin typeface="Cambria Math"/>
                            <a:ea typeface="Cambria Math"/>
                          </a:rPr>
                          <m:t>ℓ</m:t>
                        </m:r>
                      </m:e>
                      <m:sup>
                        <m:r>
                          <a:rPr lang="en-US" sz="3000" i="1">
                            <a:latin typeface="Cambria Math"/>
                            <a:ea typeface="Cambria Math"/>
                          </a:rPr>
                          <m:t>−1</m:t>
                        </m:r>
                      </m:sup>
                    </m:sSup>
                    <m:r>
                      <a:rPr lang="en-US" sz="3000" i="1">
                        <a:latin typeface="Cambria Math"/>
                        <a:ea typeface="Cambria Math"/>
                      </a:rPr>
                      <m:t>∙ℓ∝</m:t>
                    </m:r>
                    <m:sSup>
                      <m:sSupPr>
                        <m:ctrlPr>
                          <a:rPr lang="en-US" sz="3000" i="1">
                            <a:latin typeface="Cambria Math"/>
                            <a:ea typeface="Cambria Math"/>
                          </a:rPr>
                        </m:ctrlPr>
                      </m:sSupPr>
                      <m:e>
                        <m:r>
                          <a:rPr lang="en-US" sz="3000" i="1">
                            <a:latin typeface="Cambria Math"/>
                            <a:ea typeface="Cambria Math"/>
                          </a:rPr>
                          <m:t>ℓ</m:t>
                        </m:r>
                      </m:e>
                      <m:sup>
                        <m:r>
                          <a:rPr lang="en-US" sz="3000" i="1">
                            <a:latin typeface="Cambria Math"/>
                            <a:ea typeface="Cambria Math"/>
                          </a:rPr>
                          <m:t>0</m:t>
                        </m:r>
                      </m:sup>
                    </m:sSup>
                  </m:oMath>
                </a14:m>
                <a:endParaRPr lang="en-US" sz="3000" dirty="0" smtClean="0">
                  <a:ea typeface="Cambria Math"/>
                </a:endParaRPr>
              </a:p>
              <a:p>
                <a:pPr marL="0" indent="0" algn="ctr">
                  <a:buNone/>
                </a:pPr>
                <a:endParaRPr lang="en-US" sz="1500" dirty="0" smtClean="0"/>
              </a:p>
              <a:p>
                <a:pPr marL="0" indent="0">
                  <a:buNone/>
                </a:pPr>
                <a:r>
                  <a:rPr lang="en-US" sz="3000" dirty="0" smtClean="0"/>
                  <a:t>The velocity is, thus, independent of length. Therefore, </a:t>
                </a:r>
                <a:r>
                  <a:rPr lang="en-US" sz="3000" i="1" dirty="0" smtClean="0"/>
                  <a:t>geometrically similar animals have the same top speed</a:t>
                </a:r>
                <a:r>
                  <a:rPr lang="en-US" sz="3000" dirty="0" smtClean="0"/>
                  <a:t>. Smaller animals take shorter strides (as expected), yet have higher stepping frequencies, compensating for the difference in mass. This result was corroborated in 1977 by the study of the top speeds of ungulates (p. 49.)</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965" r="-2296" b="-2156"/>
                </a:stretch>
              </a:blipFill>
            </p:spPr>
            <p:txBody>
              <a:bodyPr/>
              <a:lstStyle/>
              <a:p>
                <a:r>
                  <a:rPr lang="en-US">
                    <a:noFill/>
                  </a:rPr>
                  <a:t> </a:t>
                </a:r>
              </a:p>
            </p:txBody>
          </p:sp>
        </mc:Fallback>
      </mc:AlternateContent>
    </p:spTree>
    <p:extLst>
      <p:ext uri="{BB962C8B-B14F-4D97-AF65-F5344CB8AC3E}">
        <p14:creationId xmlns:p14="http://schemas.microsoft.com/office/powerpoint/2010/main" val="4161927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solidFill>
                  <a:srgbClr val="002060"/>
                </a:solidFill>
              </a:rPr>
              <a:t>MAXIMUM vs. CRUISING FREQUENCY</a:t>
            </a:r>
            <a:endParaRPr lang="en-US" b="1"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3000" dirty="0" smtClean="0"/>
              <a:t>The results for maximum gait speed assumed that the tendon (muscle), which causes the limb to accelerate, is at its highest stress capacity: it can safely carry the load without the risk of breaking. This is, of course, desirable in some situations; most of the time, though, animals are not moving at top speeds. </a:t>
            </a:r>
          </a:p>
          <a:p>
            <a:pPr marL="0" indent="0">
              <a:buNone/>
            </a:pPr>
            <a:endParaRPr lang="en-US" sz="1500" dirty="0"/>
          </a:p>
          <a:p>
            <a:pPr marL="0" indent="0">
              <a:buNone/>
            </a:pPr>
            <a:r>
              <a:rPr lang="en-US" sz="3000" dirty="0" smtClean="0"/>
              <a:t>When moving about and taking care of tasks that are not urgent, the animal will select a comfortable </a:t>
            </a:r>
            <a:r>
              <a:rPr lang="en-US" sz="3000" i="1" dirty="0" smtClean="0"/>
              <a:t>cruising speed</a:t>
            </a:r>
            <a:r>
              <a:rPr lang="en-US" sz="3000" dirty="0" smtClean="0"/>
              <a:t>, by stepping with its </a:t>
            </a:r>
            <a:r>
              <a:rPr lang="en-US" sz="3000" i="1" dirty="0" smtClean="0"/>
              <a:t>natural frequency </a:t>
            </a:r>
            <a:r>
              <a:rPr lang="en-US" sz="3000" dirty="0" smtClean="0"/>
              <a:t>– one that requires the least amount of effort, just enough to maintain the oscillation of the limbs.</a:t>
            </a:r>
            <a:endParaRPr lang="en-US" sz="3000" dirty="0"/>
          </a:p>
        </p:txBody>
      </p:sp>
    </p:spTree>
    <p:extLst>
      <p:ext uri="{BB962C8B-B14F-4D97-AF65-F5344CB8AC3E}">
        <p14:creationId xmlns:p14="http://schemas.microsoft.com/office/powerpoint/2010/main" val="2195529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solidFill>
                  <a:srgbClr val="002060"/>
                </a:solidFill>
              </a:rPr>
              <a:t>MAXIMUM vs. CRUISING FREQUENCY</a:t>
            </a:r>
            <a:endParaRPr lang="en-US" b="1" dirty="0">
              <a:solidFill>
                <a:srgbClr val="00206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3000" dirty="0" smtClean="0"/>
                  <a:t>The limb can be modeled as an inverted pendulum; thus, this natural frequency is akin to that of the pendulum:</a:t>
                </a:r>
              </a:p>
              <a:p>
                <a:pPr marL="0" indent="0" algn="ctr">
                  <a:buNone/>
                </a:pPr>
                <a:r>
                  <a:rPr lang="en-US" sz="3000" dirty="0" smtClean="0">
                    <a:solidFill>
                      <a:schemeClr val="tx1"/>
                    </a:solidFill>
                  </a:rPr>
                  <a:t>(11) </a:t>
                </a:r>
                <a14:m>
                  <m:oMath xmlns:m="http://schemas.openxmlformats.org/officeDocument/2006/math">
                    <m:sSub>
                      <m:sSubPr>
                        <m:ctrlPr>
                          <a:rPr lang="en-US" sz="3000" i="1" smtClean="0">
                            <a:solidFill>
                              <a:schemeClr val="tx1"/>
                            </a:solidFill>
                            <a:latin typeface="Cambria Math"/>
                          </a:rPr>
                        </m:ctrlPr>
                      </m:sSubPr>
                      <m:e>
                        <m:r>
                          <a:rPr lang="en-US" sz="3000" b="0" i="1" smtClean="0">
                            <a:solidFill>
                              <a:schemeClr val="tx1"/>
                            </a:solidFill>
                            <a:latin typeface="Cambria Math"/>
                          </a:rPr>
                          <m:t>𝑓</m:t>
                        </m:r>
                      </m:e>
                      <m:sub>
                        <m:r>
                          <a:rPr lang="en-US" sz="3000" b="0" i="1" smtClean="0">
                            <a:solidFill>
                              <a:schemeClr val="tx1"/>
                            </a:solidFill>
                            <a:latin typeface="Cambria Math"/>
                          </a:rPr>
                          <m:t>𝑔</m:t>
                        </m:r>
                      </m:sub>
                    </m:sSub>
                    <m:r>
                      <a:rPr lang="en-US" sz="3000" i="1" smtClean="0">
                        <a:solidFill>
                          <a:schemeClr val="tx1"/>
                        </a:solidFill>
                        <a:latin typeface="Cambria Math"/>
                        <a:ea typeface="Cambria Math"/>
                      </a:rPr>
                      <m:t>∝</m:t>
                    </m:r>
                    <m:rad>
                      <m:radPr>
                        <m:degHide m:val="on"/>
                        <m:ctrlPr>
                          <a:rPr lang="en-US" sz="3000" i="1" smtClean="0">
                            <a:solidFill>
                              <a:schemeClr val="tx1"/>
                            </a:solidFill>
                            <a:latin typeface="Cambria Math"/>
                            <a:ea typeface="Cambria Math"/>
                          </a:rPr>
                        </m:ctrlPr>
                      </m:radPr>
                      <m:deg/>
                      <m:e>
                        <m:f>
                          <m:fPr>
                            <m:type m:val="lin"/>
                            <m:ctrlPr>
                              <a:rPr lang="en-US" sz="3000" i="1" smtClean="0">
                                <a:solidFill>
                                  <a:schemeClr val="tx1"/>
                                </a:solidFill>
                                <a:latin typeface="Cambria Math"/>
                                <a:ea typeface="Cambria Math"/>
                              </a:rPr>
                            </m:ctrlPr>
                          </m:fPr>
                          <m:num>
                            <m:r>
                              <a:rPr lang="en-US" sz="3000" b="0" i="1" smtClean="0">
                                <a:solidFill>
                                  <a:schemeClr val="tx1"/>
                                </a:solidFill>
                                <a:latin typeface="Cambria Math"/>
                                <a:ea typeface="Cambria Math"/>
                              </a:rPr>
                              <m:t>𝑔</m:t>
                            </m:r>
                          </m:num>
                          <m:den>
                            <m:r>
                              <a:rPr lang="en-US" sz="3000" b="0" i="1" smtClean="0">
                                <a:solidFill>
                                  <a:schemeClr val="tx1"/>
                                </a:solidFill>
                                <a:latin typeface="Cambria Math"/>
                                <a:ea typeface="Cambria Math"/>
                              </a:rPr>
                              <m:t>𝐿</m:t>
                            </m:r>
                          </m:den>
                        </m:f>
                      </m:e>
                    </m:rad>
                    <m:r>
                      <a:rPr lang="en-US" sz="3000" i="1" smtClean="0">
                        <a:solidFill>
                          <a:schemeClr val="tx1"/>
                        </a:solidFill>
                        <a:latin typeface="Cambria Math"/>
                        <a:ea typeface="Cambria Math"/>
                      </a:rPr>
                      <m:t>∝</m:t>
                    </m:r>
                    <m:sSup>
                      <m:sSupPr>
                        <m:ctrlPr>
                          <a:rPr lang="en-US" sz="3000" i="1" smtClean="0">
                            <a:solidFill>
                              <a:schemeClr val="tx1"/>
                            </a:solidFill>
                            <a:latin typeface="Cambria Math"/>
                            <a:ea typeface="Cambria Math"/>
                          </a:rPr>
                        </m:ctrlPr>
                      </m:sSupPr>
                      <m:e>
                        <m:r>
                          <a:rPr lang="en-US" sz="3000" i="1" smtClean="0">
                            <a:solidFill>
                              <a:schemeClr val="tx1"/>
                            </a:solidFill>
                            <a:latin typeface="Cambria Math"/>
                            <a:ea typeface="Cambria Math"/>
                          </a:rPr>
                          <m:t>ℓ</m:t>
                        </m:r>
                      </m:e>
                      <m:sup>
                        <m:r>
                          <a:rPr lang="en-US" sz="3000" b="0" i="1" smtClean="0">
                            <a:solidFill>
                              <a:schemeClr val="tx1"/>
                            </a:solidFill>
                            <a:latin typeface="Cambria Math"/>
                            <a:ea typeface="Cambria Math"/>
                          </a:rPr>
                          <m:t>−1/2</m:t>
                        </m:r>
                      </m:sup>
                    </m:sSup>
                  </m:oMath>
                </a14:m>
                <a:r>
                  <a:rPr lang="en-US" sz="3000" dirty="0" smtClean="0">
                    <a:solidFill>
                      <a:schemeClr val="tx1"/>
                    </a:solidFill>
                  </a:rPr>
                  <a:t> and (12) </a:t>
                </a:r>
                <a14:m>
                  <m:oMath xmlns:m="http://schemas.openxmlformats.org/officeDocument/2006/math">
                    <m:sSub>
                      <m:sSubPr>
                        <m:ctrlPr>
                          <a:rPr lang="en-US" sz="3000" i="1">
                            <a:latin typeface="Cambria Math"/>
                            <a:ea typeface="Cambria Math"/>
                          </a:rPr>
                        </m:ctrlPr>
                      </m:sSubPr>
                      <m:e>
                        <m:r>
                          <a:rPr lang="en-US" sz="3000" i="1">
                            <a:latin typeface="Cambria Math"/>
                            <a:ea typeface="Cambria Math"/>
                          </a:rPr>
                          <m:t>𝑓</m:t>
                        </m:r>
                      </m:e>
                      <m:sub>
                        <m:r>
                          <a:rPr lang="en-US" sz="3000" i="1">
                            <a:latin typeface="Cambria Math"/>
                            <a:ea typeface="Cambria Math"/>
                          </a:rPr>
                          <m:t>𝑔</m:t>
                        </m:r>
                      </m:sub>
                    </m:sSub>
                    <m:r>
                      <a:rPr lang="en-US" sz="3000" i="1">
                        <a:latin typeface="Cambria Math"/>
                        <a:ea typeface="Cambria Math"/>
                      </a:rPr>
                      <m:t>∝</m:t>
                    </m:r>
                    <m:sSup>
                      <m:sSupPr>
                        <m:ctrlPr>
                          <a:rPr lang="en-US" sz="3000" i="1">
                            <a:latin typeface="Cambria Math"/>
                            <a:ea typeface="Cambria Math"/>
                          </a:rPr>
                        </m:ctrlPr>
                      </m:sSupPr>
                      <m:e>
                        <m:r>
                          <a:rPr lang="en-US" sz="3000" i="1">
                            <a:latin typeface="Cambria Math"/>
                            <a:ea typeface="Cambria Math"/>
                          </a:rPr>
                          <m:t>𝑚</m:t>
                        </m:r>
                      </m:e>
                      <m:sup>
                        <m:r>
                          <a:rPr lang="en-US" sz="3000" i="1">
                            <a:latin typeface="Cambria Math"/>
                            <a:ea typeface="Cambria Math"/>
                          </a:rPr>
                          <m:t>−1/6</m:t>
                        </m:r>
                      </m:sup>
                    </m:sSup>
                  </m:oMath>
                </a14:m>
                <a:endParaRPr lang="en-US" sz="3000" dirty="0" smtClean="0">
                  <a:solidFill>
                    <a:schemeClr val="tx1"/>
                  </a:solidFill>
                </a:endParaRPr>
              </a:p>
              <a:p>
                <a:pPr marL="0" indent="0">
                  <a:buNone/>
                </a:pPr>
                <a:endParaRPr lang="en-US" sz="1500" dirty="0">
                  <a:solidFill>
                    <a:srgbClr val="FF0000"/>
                  </a:solidFill>
                </a:endParaRPr>
              </a:p>
              <a:p>
                <a:pPr marL="0" indent="0">
                  <a:buNone/>
                </a:pPr>
                <a:r>
                  <a:rPr lang="en-US" sz="3000" dirty="0" smtClean="0">
                    <a:solidFill>
                      <a:schemeClr val="tx1"/>
                    </a:solidFill>
                  </a:rPr>
                  <a:t>The fact that animals prefer a cruising over a maximum speed, and that the cruising speed is closely proportional to </a:t>
                </a:r>
                <a14:m>
                  <m:oMath xmlns:m="http://schemas.openxmlformats.org/officeDocument/2006/math">
                    <m:sSup>
                      <m:sSupPr>
                        <m:ctrlPr>
                          <a:rPr lang="en-US" sz="3000" i="1" smtClean="0">
                            <a:solidFill>
                              <a:schemeClr val="tx1"/>
                            </a:solidFill>
                            <a:latin typeface="Cambria Math"/>
                          </a:rPr>
                        </m:ctrlPr>
                      </m:sSupPr>
                      <m:e>
                        <m:r>
                          <a:rPr lang="en-US" sz="3000" i="1" smtClean="0">
                            <a:solidFill>
                              <a:schemeClr val="tx1"/>
                            </a:solidFill>
                            <a:latin typeface="Cambria Math"/>
                            <a:ea typeface="Cambria Math"/>
                          </a:rPr>
                          <m:t>ℓ</m:t>
                        </m:r>
                      </m:e>
                      <m:sup>
                        <m:r>
                          <a:rPr lang="en-US" sz="3000" b="0" i="1" smtClean="0">
                            <a:solidFill>
                              <a:schemeClr val="tx1"/>
                            </a:solidFill>
                            <a:latin typeface="Cambria Math"/>
                          </a:rPr>
                          <m:t>−1/2</m:t>
                        </m:r>
                      </m:sup>
                    </m:sSup>
                  </m:oMath>
                </a14:m>
                <a:r>
                  <a:rPr lang="en-US" sz="3000" dirty="0" smtClean="0">
                    <a:solidFill>
                      <a:schemeClr val="tx1"/>
                    </a:solidFill>
                  </a:rPr>
                  <a:t> has been verified.</a:t>
                </a:r>
                <a:endParaRPr lang="en-US" sz="30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1617" r="-1185"/>
                </a:stretch>
              </a:blipFill>
            </p:spPr>
            <p:txBody>
              <a:bodyPr/>
              <a:lstStyle/>
              <a:p>
                <a:r>
                  <a:rPr lang="en-US">
                    <a:noFill/>
                  </a:rPr>
                  <a:t> </a:t>
                </a:r>
              </a:p>
            </p:txBody>
          </p:sp>
        </mc:Fallback>
      </mc:AlternateContent>
    </p:spTree>
    <p:extLst>
      <p:ext uri="{BB962C8B-B14F-4D97-AF65-F5344CB8AC3E}">
        <p14:creationId xmlns:p14="http://schemas.microsoft.com/office/powerpoint/2010/main" val="2110951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b="1" dirty="0" smtClean="0">
                <a:solidFill>
                  <a:srgbClr val="002060"/>
                </a:solidFill>
              </a:rPr>
              <a:t>MAXIMUM vs. CRUISING FREQUENCY</a:t>
            </a:r>
            <a:endParaRPr lang="en-US" sz="2600" b="1" dirty="0">
              <a:solidFill>
                <a:srgbClr val="002060"/>
              </a:solidFill>
            </a:endParaRPr>
          </a:p>
        </p:txBody>
      </p:sp>
      <p:sp>
        <p:nvSpPr>
          <p:cNvPr id="3" name="Content Placeholder 2"/>
          <p:cNvSpPr>
            <a:spLocks noGrp="1"/>
          </p:cNvSpPr>
          <p:nvPr>
            <p:ph type="body" sz="half" idx="2"/>
          </p:nvPr>
        </p:nvSpPr>
        <p:spPr>
          <a:xfrm>
            <a:off x="381000" y="5367338"/>
            <a:ext cx="8458200" cy="1109662"/>
          </a:xfrm>
        </p:spPr>
        <p:txBody>
          <a:bodyPr>
            <a:normAutofit fontScale="25000" lnSpcReduction="20000"/>
          </a:bodyPr>
          <a:lstStyle/>
          <a:p>
            <a:r>
              <a:rPr lang="en-US" sz="8000" dirty="0"/>
              <a:t>Stepping frequencies of wild African animals vs. shoulder height. </a:t>
            </a:r>
            <a:r>
              <a:rPr lang="en-US" sz="8000" dirty="0" smtClean="0"/>
              <a:t>The </a:t>
            </a:r>
            <a:r>
              <a:rPr lang="en-US" sz="8000" dirty="0"/>
              <a:t>natural frequency model (</a:t>
            </a:r>
            <a:r>
              <a:rPr lang="en-US" sz="8000" dirty="0" smtClean="0"/>
              <a:t>solid) lines </a:t>
            </a:r>
            <a:r>
              <a:rPr lang="en-US" sz="8000" dirty="0"/>
              <a:t>and maximum frequency model (dashed) </a:t>
            </a:r>
            <a:r>
              <a:rPr lang="en-US" sz="8000" dirty="0" smtClean="0"/>
              <a:t>line </a:t>
            </a:r>
            <a:r>
              <a:rPr lang="en-US" sz="8000" dirty="0"/>
              <a:t>are shown; </a:t>
            </a:r>
            <a:r>
              <a:rPr lang="en-US" sz="8000" dirty="0" smtClean="0"/>
              <a:t>data </a:t>
            </a:r>
            <a:r>
              <a:rPr lang="en-US" sz="8000" dirty="0"/>
              <a:t>is not reconcilable with the maximum frequency model. Animals </a:t>
            </a:r>
            <a:r>
              <a:rPr lang="en-US" sz="8000" dirty="0" smtClean="0"/>
              <a:t>included giraffes, rhinoceros, lions and wildebeests of various sizes </a:t>
            </a:r>
            <a:r>
              <a:rPr lang="en-US" sz="8000" dirty="0"/>
              <a:t>(p. 51</a:t>
            </a:r>
            <a:r>
              <a:rPr lang="en-US" sz="8000" dirty="0" smtClean="0"/>
              <a:t>.)</a:t>
            </a:r>
            <a:endParaRPr lang="en-US" sz="8000" dirty="0" smtClean="0">
              <a:solidFill>
                <a:schemeClr val="tx1"/>
              </a:solidFill>
            </a:endParaRPr>
          </a:p>
          <a:p>
            <a:pPr marL="0" indent="0">
              <a:buNone/>
            </a:pPr>
            <a:endParaRPr lang="en-US" sz="3000" dirty="0"/>
          </a:p>
          <a:p>
            <a:pPr marL="0" indent="0">
              <a:buNone/>
            </a:pPr>
            <a:endParaRPr lang="en-US" sz="3000" dirty="0" smtClean="0">
              <a:solidFill>
                <a:schemeClr val="tx1"/>
              </a:solidFill>
            </a:endParaRPr>
          </a:p>
          <a:p>
            <a:pPr marL="0" indent="0">
              <a:buNone/>
            </a:pPr>
            <a:endParaRPr lang="en-US" sz="3000" dirty="0"/>
          </a:p>
          <a:p>
            <a:pPr marL="0" indent="0">
              <a:buNone/>
            </a:pPr>
            <a:endParaRPr lang="en-US" sz="3000" dirty="0" smtClean="0">
              <a:solidFill>
                <a:schemeClr val="tx1"/>
              </a:solidFill>
            </a:endParaRPr>
          </a:p>
          <a:p>
            <a:pPr marL="0" indent="0">
              <a:buNone/>
            </a:pPr>
            <a:endParaRPr lang="en-US" sz="3000" dirty="0"/>
          </a:p>
          <a:p>
            <a:pPr marL="0" indent="0">
              <a:buNone/>
            </a:pPr>
            <a:endParaRPr lang="en-US" sz="3000" dirty="0" smtClean="0">
              <a:solidFill>
                <a:schemeClr val="tx1"/>
              </a:solidFill>
            </a:endParaRPr>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438400" y="609600"/>
            <a:ext cx="438150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904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solidFill>
                  <a:srgbClr val="002060"/>
                </a:solidFill>
              </a:rPr>
              <a:t>EFFECTS of GRAVITY on STEPPING FREQUENCY</a:t>
            </a:r>
            <a:endParaRPr lang="en-US" b="1" dirty="0">
              <a:solidFill>
                <a:srgbClr val="002060"/>
              </a:solidFill>
            </a:endParaRPr>
          </a:p>
        </p:txBody>
      </p:sp>
      <p:sp>
        <p:nvSpPr>
          <p:cNvPr id="3" name="Content Placeholder 2"/>
          <p:cNvSpPr>
            <a:spLocks noGrp="1"/>
          </p:cNvSpPr>
          <p:nvPr>
            <p:ph idx="1"/>
          </p:nvPr>
        </p:nvSpPr>
        <p:spPr/>
        <p:txBody>
          <a:bodyPr/>
          <a:lstStyle/>
          <a:p>
            <a:pPr marL="0" indent="0">
              <a:buNone/>
            </a:pPr>
            <a:r>
              <a:rPr lang="en-US" sz="2600" dirty="0" smtClean="0"/>
              <a:t>When the stepping frequency is plotted as a function of body mass, two things are obvious: firstly, there is an upper limit in the animal’s mass – this can be seen at the cross point of the two solid lines. This is reasonable, as no animal could have a natural frequency larger than the maximum</a:t>
            </a:r>
            <a:r>
              <a:rPr lang="en-US" sz="2800" dirty="0" smtClean="0"/>
              <a:t>.</a:t>
            </a:r>
          </a:p>
          <a:p>
            <a:pPr marL="0" indent="0">
              <a:buNone/>
            </a:pPr>
            <a:endParaRPr lang="en-US" sz="2800" dirty="0"/>
          </a:p>
          <a:p>
            <a:pPr marL="0" indent="0">
              <a:buNone/>
            </a:pPr>
            <a:endParaRPr lang="en-US" sz="2800" dirty="0" smtClean="0"/>
          </a:p>
          <a:p>
            <a:pPr marL="0" indent="0">
              <a:buNone/>
            </a:pPr>
            <a:endParaRPr lang="en-US" sz="2800" dirty="0"/>
          </a:p>
          <a:p>
            <a:pPr marL="0" indent="0">
              <a:buNone/>
            </a:pPr>
            <a:r>
              <a:rPr lang="en-US" sz="2000" dirty="0" err="1" smtClean="0"/>
              <a:t>Pennycuick</a:t>
            </a:r>
            <a:r>
              <a:rPr lang="en-US" sz="2000" dirty="0" smtClean="0"/>
              <a:t>, p. 52</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886200"/>
            <a:ext cx="6000750" cy="2647950"/>
          </a:xfrm>
          <a:prstGeom prst="rect">
            <a:avLst/>
          </a:prstGeom>
        </p:spPr>
      </p:pic>
    </p:spTree>
    <p:extLst>
      <p:ext uri="{BB962C8B-B14F-4D97-AF65-F5344CB8AC3E}">
        <p14:creationId xmlns:p14="http://schemas.microsoft.com/office/powerpoint/2010/main" val="3077046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solidFill>
                  <a:srgbClr val="002060"/>
                </a:solidFill>
              </a:rPr>
              <a:t>EFFECTS of GRAVITY (cont’d)</a:t>
            </a:r>
            <a:endParaRPr lang="en-US" b="1" dirty="0">
              <a:solidFill>
                <a:srgbClr val="00206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sz="2600" dirty="0" smtClean="0"/>
                  <a:t>Secondly, the natural frequency varies not only with body mass, but also with gravity, being proportional to </a:t>
                </a:r>
                <a14:m>
                  <m:oMath xmlns:m="http://schemas.openxmlformats.org/officeDocument/2006/math">
                    <m:rad>
                      <m:radPr>
                        <m:degHide m:val="on"/>
                        <m:ctrlPr>
                          <a:rPr lang="en-US" sz="2600" i="1" smtClean="0">
                            <a:latin typeface="Cambria Math"/>
                          </a:rPr>
                        </m:ctrlPr>
                      </m:radPr>
                      <m:deg/>
                      <m:e>
                        <m:r>
                          <a:rPr lang="en-US" sz="2600" b="0" i="1" smtClean="0">
                            <a:latin typeface="Cambria Math"/>
                          </a:rPr>
                          <m:t>𝑔</m:t>
                        </m:r>
                      </m:e>
                    </m:rad>
                  </m:oMath>
                </a14:m>
                <a:r>
                  <a:rPr lang="en-US" sz="2600" dirty="0" smtClean="0"/>
                  <a:t>. This has the effect of raising the natural frequency line (dashed line), thus moving the maximum body mass to a lower value. From the graph, we see that a small change in gravity has a proportionally large effect on </a:t>
                </a:r>
                <a:r>
                  <a:rPr lang="en-US" sz="2600" dirty="0" smtClean="0"/>
                  <a:t>maximum body </a:t>
                </a:r>
                <a:r>
                  <a:rPr lang="en-US" sz="2600" dirty="0" smtClean="0"/>
                  <a:t>mass.</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1078" r="-1704"/>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114800"/>
            <a:ext cx="6000750" cy="2647950"/>
          </a:xfrm>
          <a:prstGeom prst="rect">
            <a:avLst/>
          </a:prstGeom>
        </p:spPr>
      </p:pic>
    </p:spTree>
    <p:extLst>
      <p:ext uri="{BB962C8B-B14F-4D97-AF65-F5344CB8AC3E}">
        <p14:creationId xmlns:p14="http://schemas.microsoft.com/office/powerpoint/2010/main" val="866413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solidFill>
                  <a:srgbClr val="002060"/>
                </a:solidFill>
              </a:rPr>
              <a:t>MUSCLE POWER OUTPUT</a:t>
            </a:r>
            <a:endParaRPr lang="en-US" b="1" dirty="0">
              <a:solidFill>
                <a:srgbClr val="00206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600" dirty="0" smtClean="0"/>
                  <a:t>Power, as in the rate of work done, directly affects functions such as consumption of food and oxygen, temperature regulation and blood pumping.</a:t>
                </a:r>
              </a:p>
              <a:p>
                <a:pPr marL="0" indent="0">
                  <a:buNone/>
                </a:pPr>
                <a:endParaRPr lang="en-US" sz="1400" dirty="0"/>
              </a:p>
              <a:p>
                <a:pPr marL="0" indent="0">
                  <a:buNone/>
                </a:pPr>
                <a:r>
                  <a:rPr lang="en-US" sz="2600" dirty="0" smtClean="0"/>
                  <a:t>Based on previous arguments (equations 6 and 9), the power output per cycle (i.e., between muscle contractions) varies as:</a:t>
                </a:r>
              </a:p>
              <a:p>
                <a:pPr marL="0" indent="0" algn="ctr">
                  <a:buNone/>
                </a:pPr>
                <a:r>
                  <a:rPr lang="en-US" sz="2600" b="0" dirty="0" smtClean="0"/>
                  <a:t>(12) </a:t>
                </a:r>
                <a14:m>
                  <m:oMath xmlns:m="http://schemas.openxmlformats.org/officeDocument/2006/math">
                    <m:r>
                      <a:rPr lang="en-US" sz="2600" b="0" i="1" smtClean="0">
                        <a:latin typeface="Cambria Math"/>
                      </a:rPr>
                      <m:t>𝑃</m:t>
                    </m:r>
                    <m:r>
                      <a:rPr lang="en-US" sz="2600" b="0" i="1" smtClean="0">
                        <a:latin typeface="Cambria Math"/>
                      </a:rPr>
                      <m:t>=</m:t>
                    </m:r>
                    <m:f>
                      <m:fPr>
                        <m:ctrlPr>
                          <a:rPr lang="en-US" sz="2600" b="0" i="1" smtClean="0">
                            <a:latin typeface="Cambria Math"/>
                          </a:rPr>
                        </m:ctrlPr>
                      </m:fPr>
                      <m:num>
                        <m:r>
                          <a:rPr lang="en-US" sz="2600" b="0" i="1" smtClean="0">
                            <a:latin typeface="Cambria Math"/>
                          </a:rPr>
                          <m:t>𝑊</m:t>
                        </m:r>
                      </m:num>
                      <m:den>
                        <m:r>
                          <a:rPr lang="en-US" sz="2600" b="0" i="1" smtClean="0">
                            <a:latin typeface="Cambria Math"/>
                          </a:rPr>
                          <m:t>𝑇</m:t>
                        </m:r>
                      </m:den>
                    </m:f>
                    <m:r>
                      <a:rPr lang="en-US" sz="2600" b="0" i="1" smtClean="0">
                        <a:latin typeface="Cambria Math"/>
                      </a:rPr>
                      <m:t>=</m:t>
                    </m:r>
                    <m:r>
                      <a:rPr lang="en-US" sz="2600" b="0" i="1" smtClean="0">
                        <a:latin typeface="Cambria Math"/>
                      </a:rPr>
                      <m:t>𝑊𝑓</m:t>
                    </m:r>
                    <m:r>
                      <a:rPr lang="en-US" sz="2600" b="0" i="1" smtClean="0">
                        <a:latin typeface="Cambria Math"/>
                        <a:ea typeface="Cambria Math"/>
                      </a:rPr>
                      <m:t>∝</m:t>
                    </m:r>
                    <m:r>
                      <a:rPr lang="en-US" sz="2600" b="0" i="1" smtClean="0">
                        <a:latin typeface="Cambria Math"/>
                        <a:ea typeface="Cambria Math"/>
                      </a:rPr>
                      <m:t>𝑚</m:t>
                    </m:r>
                    <m:r>
                      <a:rPr lang="en-US" sz="2600" b="0" i="1" smtClean="0">
                        <a:latin typeface="Cambria Math"/>
                        <a:ea typeface="Cambria Math"/>
                      </a:rPr>
                      <m:t>∙</m:t>
                    </m:r>
                    <m:sSup>
                      <m:sSupPr>
                        <m:ctrlPr>
                          <a:rPr lang="en-US" sz="2600" b="0" i="1" smtClean="0">
                            <a:latin typeface="Cambria Math"/>
                            <a:ea typeface="Cambria Math"/>
                          </a:rPr>
                        </m:ctrlPr>
                      </m:sSupPr>
                      <m:e>
                        <m:r>
                          <a:rPr lang="en-US" sz="2600" b="0" i="1" smtClean="0">
                            <a:latin typeface="Cambria Math"/>
                            <a:ea typeface="Cambria Math"/>
                          </a:rPr>
                          <m:t>𝑚</m:t>
                        </m:r>
                      </m:e>
                      <m:sup>
                        <m:r>
                          <a:rPr lang="en-US" sz="2600" b="0" i="1" smtClean="0">
                            <a:latin typeface="Cambria Math"/>
                            <a:ea typeface="Cambria Math"/>
                          </a:rPr>
                          <m:t>−</m:t>
                        </m:r>
                        <m:f>
                          <m:fPr>
                            <m:ctrlPr>
                              <a:rPr lang="en-US" sz="2600" b="0" i="1" smtClean="0">
                                <a:latin typeface="Cambria Math"/>
                                <a:ea typeface="Cambria Math"/>
                              </a:rPr>
                            </m:ctrlPr>
                          </m:fPr>
                          <m:num>
                            <m:r>
                              <a:rPr lang="en-US" sz="2600" b="0" i="1" smtClean="0">
                                <a:latin typeface="Cambria Math"/>
                                <a:ea typeface="Cambria Math"/>
                              </a:rPr>
                              <m:t>1</m:t>
                            </m:r>
                          </m:num>
                          <m:den>
                            <m:r>
                              <a:rPr lang="en-US" sz="2600" b="0" i="1" smtClean="0">
                                <a:latin typeface="Cambria Math"/>
                                <a:ea typeface="Cambria Math"/>
                              </a:rPr>
                              <m:t>3</m:t>
                            </m:r>
                          </m:den>
                        </m:f>
                      </m:sup>
                    </m:sSup>
                    <m:r>
                      <a:rPr lang="en-US" sz="2600" b="0" i="1" smtClean="0">
                        <a:latin typeface="Cambria Math"/>
                        <a:ea typeface="Cambria Math"/>
                      </a:rPr>
                      <m:t>=</m:t>
                    </m:r>
                    <m:sSup>
                      <m:sSupPr>
                        <m:ctrlPr>
                          <a:rPr lang="en-US" sz="2600" b="0" i="1" smtClean="0">
                            <a:latin typeface="Cambria Math"/>
                            <a:ea typeface="Cambria Math"/>
                          </a:rPr>
                        </m:ctrlPr>
                      </m:sSupPr>
                      <m:e>
                        <m:r>
                          <a:rPr lang="en-US" sz="2600" b="0" i="1" smtClean="0">
                            <a:latin typeface="Cambria Math"/>
                            <a:ea typeface="Cambria Math"/>
                          </a:rPr>
                          <m:t>𝑚</m:t>
                        </m:r>
                      </m:e>
                      <m:sup>
                        <m:r>
                          <a:rPr lang="en-US" sz="2600" b="0" i="1" smtClean="0">
                            <a:latin typeface="Cambria Math"/>
                            <a:ea typeface="Cambria Math"/>
                          </a:rPr>
                          <m:t>2/3</m:t>
                        </m:r>
                      </m:sup>
                    </m:sSup>
                  </m:oMath>
                </a14:m>
                <a:r>
                  <a:rPr lang="en-US" sz="2600" dirty="0" smtClean="0"/>
                  <a:t>.</a:t>
                </a:r>
              </a:p>
              <a:p>
                <a:pPr marL="0" indent="0">
                  <a:buNone/>
                </a:pPr>
                <a:r>
                  <a:rPr lang="en-US" sz="2600" i="1" dirty="0" smtClean="0"/>
                  <a:t>Power output is not proportional to an animal’s volume, but to their surface area</a:t>
                </a:r>
                <a:r>
                  <a:rPr lang="en-US" sz="2600" dirty="0" smtClean="0"/>
                  <a:t>.</a:t>
                </a:r>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1078" r="-2000" b="-1482"/>
                </a:stretch>
              </a:blipFill>
            </p:spPr>
            <p:txBody>
              <a:bodyPr/>
              <a:lstStyle/>
              <a:p>
                <a:r>
                  <a:rPr lang="en-US">
                    <a:noFill/>
                  </a:rPr>
                  <a:t> </a:t>
                </a:r>
              </a:p>
            </p:txBody>
          </p:sp>
        </mc:Fallback>
      </mc:AlternateContent>
    </p:spTree>
    <p:extLst>
      <p:ext uri="{BB962C8B-B14F-4D97-AF65-F5344CB8AC3E}">
        <p14:creationId xmlns:p14="http://schemas.microsoft.com/office/powerpoint/2010/main" val="3241556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92D050"/>
          </a:solidFill>
        </p:spPr>
        <p:txBody>
          <a:bodyPr/>
          <a:lstStyle/>
          <a:p>
            <a:r>
              <a:rPr lang="en-US" b="1" dirty="0" smtClean="0">
                <a:solidFill>
                  <a:srgbClr val="002060"/>
                </a:solidFill>
              </a:rPr>
              <a:t>INTRODUCTION</a:t>
            </a:r>
            <a:endParaRPr lang="en-US" b="1" dirty="0">
              <a:solidFill>
                <a:srgbClr val="002060"/>
              </a:solidFill>
            </a:endParaRPr>
          </a:p>
        </p:txBody>
      </p:sp>
      <p:sp>
        <p:nvSpPr>
          <p:cNvPr id="5" name="Content Placeholder 4"/>
          <p:cNvSpPr>
            <a:spLocks noGrp="1"/>
          </p:cNvSpPr>
          <p:nvPr>
            <p:ph idx="1"/>
          </p:nvPr>
        </p:nvSpPr>
        <p:spPr/>
        <p:txBody>
          <a:bodyPr>
            <a:normAutofit lnSpcReduction="10000"/>
          </a:bodyPr>
          <a:lstStyle/>
          <a:p>
            <a:pPr marL="0" indent="0">
              <a:buNone/>
            </a:pPr>
            <a:r>
              <a:rPr lang="en-US" dirty="0" smtClean="0"/>
              <a:t>This talk is based on the book “Newton Rules Biology”, by C. J. </a:t>
            </a:r>
            <a:r>
              <a:rPr lang="en-US" dirty="0" err="1" smtClean="0"/>
              <a:t>Pennycuick</a:t>
            </a:r>
            <a:r>
              <a:rPr lang="en-US" dirty="0" smtClean="0"/>
              <a:t>.</a:t>
            </a:r>
          </a:p>
          <a:p>
            <a:pPr marL="0" indent="0">
              <a:buNone/>
            </a:pPr>
            <a:endParaRPr lang="en-US" dirty="0"/>
          </a:p>
          <a:p>
            <a:pPr marL="0" indent="0">
              <a:buNone/>
            </a:pPr>
            <a:r>
              <a:rPr lang="en-US" dirty="0" smtClean="0"/>
              <a:t>Colin </a:t>
            </a:r>
            <a:r>
              <a:rPr lang="en-US" dirty="0" err="1" smtClean="0"/>
              <a:t>Pennycuick</a:t>
            </a:r>
            <a:r>
              <a:rPr lang="en-US" dirty="0"/>
              <a:t> </a:t>
            </a:r>
            <a:r>
              <a:rPr lang="en-US" dirty="0" smtClean="0"/>
              <a:t>was a British scientist who spent much of his life studying bird flight. He made many contributions to ecology and zoology fields, and is credited with connecting the fields of mechanical engineering and biology.</a:t>
            </a:r>
            <a:endParaRPr lang="en-US" dirty="0"/>
          </a:p>
        </p:txBody>
      </p:sp>
    </p:spTree>
    <p:extLst>
      <p:ext uri="{BB962C8B-B14F-4D97-AF65-F5344CB8AC3E}">
        <p14:creationId xmlns:p14="http://schemas.microsoft.com/office/powerpoint/2010/main" val="2003427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en-US" b="1" dirty="0" smtClean="0">
                <a:solidFill>
                  <a:srgbClr val="002060"/>
                </a:solidFill>
              </a:rPr>
              <a:t>MUSCLE POWER OUTPUT (cont’d)</a:t>
            </a:r>
            <a:endParaRPr lang="en-US" b="1" dirty="0">
              <a:solidFill>
                <a:srgbClr val="002060"/>
              </a:solidFill>
            </a:endParaRPr>
          </a:p>
        </p:txBody>
      </p:sp>
      <p:sp>
        <p:nvSpPr>
          <p:cNvPr id="3" name="Content Placeholder 2"/>
          <p:cNvSpPr>
            <a:spLocks noGrp="1"/>
          </p:cNvSpPr>
          <p:nvPr>
            <p:ph idx="1"/>
          </p:nvPr>
        </p:nvSpPr>
        <p:spPr/>
        <p:txBody>
          <a:bodyPr>
            <a:normAutofit/>
          </a:bodyPr>
          <a:lstStyle/>
          <a:p>
            <a:pPr marL="0" indent="0">
              <a:buNone/>
            </a:pPr>
            <a:r>
              <a:rPr lang="en-US" sz="2600" dirty="0" smtClean="0"/>
              <a:t>At first, this result may seem unreasonable. However, considering the body functions requiring it, many depend on surface area available:</a:t>
            </a:r>
          </a:p>
          <a:p>
            <a:r>
              <a:rPr lang="en-US" sz="2600" dirty="0" smtClean="0"/>
              <a:t>Surface area of the lungs, for oxygen absorption;</a:t>
            </a:r>
          </a:p>
          <a:p>
            <a:r>
              <a:rPr lang="en-US" sz="2600" dirty="0" smtClean="0"/>
              <a:t>Heart rate matches the rate at which muscles require fuel and oxygen; and the aorta’s capacity to receive blood is also limited by its cross-sectional area;</a:t>
            </a:r>
          </a:p>
          <a:p>
            <a:r>
              <a:rPr lang="en-US" sz="2600" dirty="0" smtClean="0"/>
              <a:t>Fuel consumption and waste disposal are limited by the cross section of the esophagus, and the surface areas of the stomach, liver and intestines.</a:t>
            </a:r>
            <a:endParaRPr lang="en-US" sz="2600" dirty="0"/>
          </a:p>
        </p:txBody>
      </p:sp>
    </p:spTree>
    <p:extLst>
      <p:ext uri="{BB962C8B-B14F-4D97-AF65-F5344CB8AC3E}">
        <p14:creationId xmlns:p14="http://schemas.microsoft.com/office/powerpoint/2010/main" val="97937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solidFill>
                  <a:srgbClr val="002060"/>
                </a:solidFill>
              </a:rPr>
              <a:t>SIZE and METABOLIC PROCESSES</a:t>
            </a:r>
            <a:endParaRPr lang="en-US" b="1" dirty="0">
              <a:solidFill>
                <a:srgbClr val="00206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pPr marL="0" indent="0">
                  <a:buNone/>
                </a:pPr>
                <a:r>
                  <a:rPr lang="en-US" sz="2200" dirty="0" smtClean="0"/>
                  <a:t>Here is an interesting question: how </a:t>
                </a:r>
                <a:r>
                  <a:rPr lang="en-US" sz="2200" dirty="0" smtClean="0"/>
                  <a:t>much energy would be consumed if we were, on average, much smaller? </a:t>
                </a:r>
                <a:r>
                  <a:rPr lang="en-US" sz="2200" dirty="0" smtClean="0"/>
                  <a:t>Certainly a smaller size seems more economical, but is it?</a:t>
                </a:r>
              </a:p>
              <a:p>
                <a:pPr marL="0" indent="0">
                  <a:buNone/>
                </a:pPr>
                <a:r>
                  <a:rPr lang="en-US" sz="2200" dirty="0" smtClean="0"/>
                  <a:t>We </a:t>
                </a:r>
                <a:r>
                  <a:rPr lang="en-US" sz="2200" dirty="0" smtClean="0"/>
                  <a:t>can estimate the consequences of such changes by looking at the rate of volume to surface area:</a:t>
                </a:r>
                <a:endParaRPr lang="en-US" sz="2200" dirty="0"/>
              </a:p>
              <a:p>
                <a:pPr marL="0" indent="0" algn="ctr">
                  <a:buNone/>
                </a:pPr>
                <a:r>
                  <a:rPr lang="en-US" sz="2600" dirty="0" smtClean="0"/>
                  <a:t>(13) </a:t>
                </a:r>
                <a14:m>
                  <m:oMath xmlns:m="http://schemas.openxmlformats.org/officeDocument/2006/math">
                    <m:f>
                      <m:fPr>
                        <m:ctrlPr>
                          <a:rPr lang="en-US" sz="2600" i="1" smtClean="0">
                            <a:latin typeface="Cambria Math"/>
                          </a:rPr>
                        </m:ctrlPr>
                      </m:fPr>
                      <m:num>
                        <m:r>
                          <a:rPr lang="en-US" sz="2600" b="0" i="1" smtClean="0">
                            <a:latin typeface="Cambria Math"/>
                          </a:rPr>
                          <m:t>𝑉</m:t>
                        </m:r>
                      </m:num>
                      <m:den>
                        <m:r>
                          <a:rPr lang="en-US" sz="2600" b="0" i="1" smtClean="0">
                            <a:latin typeface="Cambria Math"/>
                          </a:rPr>
                          <m:t>𝑆𝐴</m:t>
                        </m:r>
                      </m:den>
                    </m:f>
                    <m:r>
                      <a:rPr lang="en-US" sz="2600" b="0" i="1" smtClean="0">
                        <a:latin typeface="Cambria Math"/>
                        <a:ea typeface="Cambria Math"/>
                      </a:rPr>
                      <m:t>∝</m:t>
                    </m:r>
                    <m:f>
                      <m:fPr>
                        <m:ctrlPr>
                          <a:rPr lang="en-US" sz="2600" b="0" i="1" smtClean="0">
                            <a:latin typeface="Cambria Math"/>
                          </a:rPr>
                        </m:ctrlPr>
                      </m:fPr>
                      <m:num>
                        <m:sSup>
                          <m:sSupPr>
                            <m:ctrlPr>
                              <a:rPr lang="en-US" sz="2600" b="0" i="1" smtClean="0">
                                <a:latin typeface="Cambria Math"/>
                              </a:rPr>
                            </m:ctrlPr>
                          </m:sSupPr>
                          <m:e>
                            <m:r>
                              <a:rPr lang="en-US" sz="2600" b="0" i="1" smtClean="0">
                                <a:latin typeface="Cambria Math"/>
                                <a:ea typeface="Cambria Math"/>
                              </a:rPr>
                              <m:t>ℓ</m:t>
                            </m:r>
                          </m:e>
                          <m:sup>
                            <m:r>
                              <a:rPr lang="en-US" sz="2600" b="0" i="1" smtClean="0">
                                <a:latin typeface="Cambria Math"/>
                              </a:rPr>
                              <m:t>3</m:t>
                            </m:r>
                          </m:sup>
                        </m:sSup>
                      </m:num>
                      <m:den>
                        <m:sSup>
                          <m:sSupPr>
                            <m:ctrlPr>
                              <a:rPr lang="en-US" sz="2600" b="0" i="1" smtClean="0">
                                <a:latin typeface="Cambria Math"/>
                              </a:rPr>
                            </m:ctrlPr>
                          </m:sSupPr>
                          <m:e>
                            <m:r>
                              <a:rPr lang="en-US" sz="2600" b="0" i="1" smtClean="0">
                                <a:latin typeface="Cambria Math"/>
                                <a:ea typeface="Cambria Math"/>
                              </a:rPr>
                              <m:t>ℓ</m:t>
                            </m:r>
                          </m:e>
                          <m:sup>
                            <m:r>
                              <a:rPr lang="en-US" sz="2600" b="0" i="1" smtClean="0">
                                <a:latin typeface="Cambria Math"/>
                              </a:rPr>
                              <m:t>2</m:t>
                            </m:r>
                          </m:sup>
                        </m:sSup>
                      </m:den>
                    </m:f>
                    <m:r>
                      <a:rPr lang="en-US" sz="2600" b="0" i="1" smtClean="0">
                        <a:latin typeface="Cambria Math"/>
                        <a:ea typeface="Cambria Math"/>
                      </a:rPr>
                      <m:t>∝ℓ</m:t>
                    </m:r>
                  </m:oMath>
                </a14:m>
                <a:r>
                  <a:rPr lang="en-US" sz="2600" dirty="0" smtClean="0"/>
                  <a:t> </a:t>
                </a:r>
              </a:p>
              <a:p>
                <a:pPr marL="0" indent="0" algn="ctr">
                  <a:buNone/>
                </a:pPr>
                <a:endParaRPr lang="en-US" sz="1100" dirty="0"/>
              </a:p>
              <a:p>
                <a:pPr marL="0" indent="0">
                  <a:buNone/>
                </a:pPr>
                <a:r>
                  <a:rPr lang="en-US" sz="2200" dirty="0" smtClean="0"/>
                  <a:t>If we were shorter, there would be an increase on the surface area of the body relative to its volume. This fact alone would potentially lead to increased loss of heat, water (perspiration), and exposure to the elements. To compensate, we would need more fuel to keep the same metabolic processes in check – i.e., we would need to eat more.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809" r="-815" b="-2561"/>
                </a:stretch>
              </a:blipFill>
            </p:spPr>
            <p:txBody>
              <a:bodyPr/>
              <a:lstStyle/>
              <a:p>
                <a:r>
                  <a:rPr lang="en-US">
                    <a:noFill/>
                  </a:rPr>
                  <a:t> </a:t>
                </a:r>
              </a:p>
            </p:txBody>
          </p:sp>
        </mc:Fallback>
      </mc:AlternateContent>
    </p:spTree>
    <p:extLst>
      <p:ext uri="{BB962C8B-B14F-4D97-AF65-F5344CB8AC3E}">
        <p14:creationId xmlns:p14="http://schemas.microsoft.com/office/powerpoint/2010/main" val="3155536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solidFill>
                  <a:srgbClr val="002060"/>
                </a:solidFill>
              </a:rPr>
              <a:t>SIZE and METABOLIC PROCESSES</a:t>
            </a:r>
            <a:endParaRPr lang="en-US" b="1" dirty="0">
              <a:solidFill>
                <a:srgbClr val="002060"/>
              </a:solidFill>
            </a:endParaRPr>
          </a:p>
        </p:txBody>
      </p:sp>
      <p:sp>
        <p:nvSpPr>
          <p:cNvPr id="3" name="Content Placeholder 2"/>
          <p:cNvSpPr>
            <a:spLocks noGrp="1"/>
          </p:cNvSpPr>
          <p:nvPr>
            <p:ph idx="1"/>
          </p:nvPr>
        </p:nvSpPr>
        <p:spPr/>
        <p:txBody>
          <a:bodyPr>
            <a:noAutofit/>
          </a:bodyPr>
          <a:lstStyle/>
          <a:p>
            <a:pPr marL="0" indent="0">
              <a:buNone/>
            </a:pPr>
            <a:r>
              <a:rPr lang="en-US" sz="2200" dirty="0" smtClean="0"/>
              <a:t>If not smaller, perhaps taller would be more efficient? Certainly there would be “less” surface area, thus, metabolic processes may happen more efficiently.</a:t>
            </a:r>
          </a:p>
          <a:p>
            <a:pPr marL="0" indent="0">
              <a:buNone/>
            </a:pPr>
            <a:endParaRPr lang="en-US" sz="1100" dirty="0"/>
          </a:p>
          <a:p>
            <a:pPr marL="0" indent="0">
              <a:buNone/>
            </a:pPr>
            <a:r>
              <a:rPr lang="en-US" sz="2200" dirty="0" smtClean="0"/>
              <a:t>However, the effects of gravity would be much more important and decisive.</a:t>
            </a:r>
          </a:p>
          <a:p>
            <a:r>
              <a:rPr lang="en-US" sz="2200" dirty="0" smtClean="0"/>
              <a:t>Firstly, the added mass (due to stature) would certainly require more muscle power to move;</a:t>
            </a:r>
          </a:p>
          <a:p>
            <a:r>
              <a:rPr lang="en-US" sz="2200" dirty="0" smtClean="0"/>
              <a:t>Secondly, the added weight would put more strain on the skeleton as a whole, and the legs in particular, to the point that the skeleton could no longer be an efficient supporting structure;</a:t>
            </a:r>
          </a:p>
          <a:p>
            <a:r>
              <a:rPr lang="en-US" sz="2200" dirty="0" smtClean="0"/>
              <a:t>Thirdly, the added height would likely affect balance, with the person being more prone to toppling due to a smaller </a:t>
            </a:r>
            <a:r>
              <a:rPr lang="en-US" sz="2200" smtClean="0"/>
              <a:t>base area.</a:t>
            </a:r>
            <a:endParaRPr lang="en-US" sz="2200" dirty="0" smtClean="0"/>
          </a:p>
        </p:txBody>
      </p:sp>
    </p:spTree>
    <p:extLst>
      <p:ext uri="{BB962C8B-B14F-4D97-AF65-F5344CB8AC3E}">
        <p14:creationId xmlns:p14="http://schemas.microsoft.com/office/powerpoint/2010/main" val="2610316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smtClean="0">
                <a:solidFill>
                  <a:srgbClr val="00B050"/>
                </a:solidFill>
              </a:rPr>
              <a:t>references</a:t>
            </a:r>
            <a:endParaRPr lang="en-US" b="1" dirty="0">
              <a:solidFill>
                <a:srgbClr val="00B05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C.J. </a:t>
            </a:r>
            <a:r>
              <a:rPr lang="en-US" dirty="0" err="1" smtClean="0"/>
              <a:t>Pennycuick</a:t>
            </a:r>
            <a:r>
              <a:rPr lang="en-US" dirty="0" smtClean="0"/>
              <a:t>, “Newton Rules Biology”, Oxford University Press, 1992</a:t>
            </a:r>
            <a:r>
              <a:rPr lang="en-US" dirty="0" smtClean="0"/>
              <a:t>.</a:t>
            </a:r>
          </a:p>
          <a:p>
            <a:pPr marL="514350" indent="-514350">
              <a:buFont typeface="+mj-lt"/>
              <a:buAutoNum type="arabicPeriod"/>
            </a:pPr>
            <a:r>
              <a:rPr lang="en-US" dirty="0"/>
              <a:t>Emily R. </a:t>
            </a:r>
            <a:r>
              <a:rPr lang="en-US" dirty="0" smtClean="0"/>
              <a:t>Morey-Holton, “The Impact of Gravity on Life”, chapter 9, p. 156. (unknown publisher)</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p:txBody>
      </p:sp>
    </p:spTree>
    <p:extLst>
      <p:ext uri="{BB962C8B-B14F-4D97-AF65-F5344CB8AC3E}">
        <p14:creationId xmlns:p14="http://schemas.microsoft.com/office/powerpoint/2010/main" val="2244386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solidFill>
                  <a:srgbClr val="002060"/>
                </a:solidFill>
              </a:rPr>
              <a:t>FACTORS AFFECTING ANIMAL PERFORMANCE</a:t>
            </a:r>
            <a:endParaRPr lang="en-US" b="1" dirty="0">
              <a:solidFill>
                <a:srgbClr val="00206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When studying specimens of a set of geometrically similar animals, scaling is a tool frequently used. Scaling can be used to model a group of similarly shaped animals (for example, the wing span in birds), and also to shed light onto more philosophical questions (would smaller humans be more energy efficient?)</a:t>
            </a:r>
          </a:p>
          <a:p>
            <a:pPr marL="0" indent="0">
              <a:buNone/>
            </a:pPr>
            <a:endParaRPr lang="en-US" dirty="0"/>
          </a:p>
          <a:p>
            <a:pPr marL="0" indent="0">
              <a:buNone/>
            </a:pPr>
            <a:r>
              <a:rPr lang="en-US" dirty="0" smtClean="0"/>
              <a:t>Another factor that needs to be considered as far as animal performance is </a:t>
            </a:r>
            <a:r>
              <a:rPr lang="en-US" i="1" dirty="0" smtClean="0"/>
              <a:t>gravity</a:t>
            </a:r>
            <a:r>
              <a:rPr lang="en-US" dirty="0" smtClean="0"/>
              <a:t>.</a:t>
            </a:r>
            <a:endParaRPr lang="en-US" dirty="0"/>
          </a:p>
        </p:txBody>
      </p:sp>
    </p:spTree>
    <p:extLst>
      <p:ext uri="{BB962C8B-B14F-4D97-AF65-F5344CB8AC3E}">
        <p14:creationId xmlns:p14="http://schemas.microsoft.com/office/powerpoint/2010/main" val="2928783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92D050"/>
          </a:solidFill>
        </p:spPr>
        <p:txBody>
          <a:bodyPr>
            <a:normAutofit fontScale="90000"/>
          </a:bodyPr>
          <a:lstStyle/>
          <a:p>
            <a:r>
              <a:rPr lang="en-US" sz="4900" b="1" dirty="0" smtClean="0">
                <a:solidFill>
                  <a:srgbClr val="002060"/>
                </a:solidFill>
              </a:rPr>
              <a:t>SCALING</a:t>
            </a:r>
            <a:r>
              <a:rPr lang="en-US" b="1" dirty="0" smtClean="0"/>
              <a:t/>
            </a:r>
            <a:br>
              <a:rPr lang="en-US" b="1" dirty="0" smtClean="0"/>
            </a:br>
            <a:r>
              <a:rPr lang="en-US" sz="3600" i="1" dirty="0" smtClean="0">
                <a:solidFill>
                  <a:schemeClr val="tx1">
                    <a:lumMod val="50000"/>
                    <a:lumOff val="50000"/>
                  </a:schemeClr>
                </a:solidFill>
              </a:rPr>
              <a:t>Varying the size, but not the shape</a:t>
            </a:r>
            <a:endParaRPr lang="en-US" sz="3600" b="1" dirty="0">
              <a:solidFill>
                <a:schemeClr val="tx1">
                  <a:lumMod val="50000"/>
                  <a:lumOff val="50000"/>
                </a:schemeClr>
              </a:solidFill>
            </a:endParaRPr>
          </a:p>
        </p:txBody>
      </p:sp>
      <p:sp>
        <p:nvSpPr>
          <p:cNvPr id="5" name="Content Placeholder 4"/>
          <p:cNvSpPr>
            <a:spLocks noGrp="1"/>
          </p:cNvSpPr>
          <p:nvPr>
            <p:ph idx="1"/>
          </p:nvPr>
        </p:nvSpPr>
        <p:spPr/>
        <p:txBody>
          <a:bodyPr>
            <a:normAutofit/>
          </a:bodyPr>
          <a:lstStyle/>
          <a:p>
            <a:pPr marL="0" indent="0">
              <a:buNone/>
            </a:pPr>
            <a:r>
              <a:rPr lang="en-US" sz="2600" b="1" dirty="0" smtClean="0"/>
              <a:t>Definition:</a:t>
            </a:r>
            <a:r>
              <a:rPr lang="en-US" sz="2600" dirty="0" smtClean="0"/>
              <a:t> The study of the way in which an animal’s characteristics would be expected to change (or not to change) as a result of enlarging or diminishing a particular form to different sizes. (C.J. </a:t>
            </a:r>
            <a:r>
              <a:rPr lang="en-US" sz="2600" dirty="0" err="1" smtClean="0"/>
              <a:t>Pennycuick</a:t>
            </a:r>
            <a:r>
              <a:rPr lang="en-US" sz="2600" dirty="0" smtClean="0"/>
              <a:t>, p.40)</a:t>
            </a:r>
          </a:p>
          <a:p>
            <a:pPr marL="0" indent="0">
              <a:buNone/>
            </a:pPr>
            <a:endParaRPr lang="en-US" sz="2600" dirty="0"/>
          </a:p>
          <a:p>
            <a:pPr marL="0" indent="0">
              <a:buNone/>
            </a:pPr>
            <a:r>
              <a:rPr lang="en-US" sz="2600" dirty="0" smtClean="0"/>
              <a:t>Scaling is </a:t>
            </a:r>
            <a:r>
              <a:rPr lang="en-US" sz="2600" dirty="0" smtClean="0"/>
              <a:t>dimensionless </a:t>
            </a:r>
            <a:r>
              <a:rPr lang="en-US" sz="2600" dirty="0" smtClean="0"/>
              <a:t>– the units do not matter (as long as they match); the variables used in scaling are dimensionless ratios.</a:t>
            </a:r>
          </a:p>
          <a:p>
            <a:pPr marL="0" indent="0">
              <a:buNone/>
            </a:pPr>
            <a:endParaRPr lang="en-US" sz="2600" dirty="0" smtClean="0"/>
          </a:p>
          <a:p>
            <a:pPr marL="0" indent="0">
              <a:buNone/>
            </a:pPr>
            <a:endParaRPr lang="en-US" sz="2400" dirty="0"/>
          </a:p>
          <a:p>
            <a:pPr marL="0" indent="0">
              <a:buNone/>
            </a:pPr>
            <a:endParaRPr lang="en-US" sz="2800" dirty="0"/>
          </a:p>
        </p:txBody>
      </p:sp>
    </p:spTree>
    <p:extLst>
      <p:ext uri="{BB962C8B-B14F-4D97-AF65-F5344CB8AC3E}">
        <p14:creationId xmlns:p14="http://schemas.microsoft.com/office/powerpoint/2010/main" val="3060828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solidFill>
                  <a:srgbClr val="002060"/>
                </a:solidFill>
              </a:rPr>
              <a:t>GEOMETRICALLY SIMILAR</a:t>
            </a:r>
            <a:endParaRPr lang="en-US" b="1" dirty="0">
              <a:solidFill>
                <a:srgbClr val="00206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r>
                  <a:rPr lang="en-US" dirty="0" smtClean="0"/>
                  <a:t>(Hypothetical notion) that same type of animals differ from one another in size, but are identical in shape.</a:t>
                </a:r>
              </a:p>
              <a:p>
                <a:r>
                  <a:rPr lang="en-US" dirty="0" smtClean="0"/>
                  <a:t>In any 3D shape, two scaling ratios of importance are </a:t>
                </a:r>
                <a:r>
                  <a:rPr lang="en-US" i="1" dirty="0" smtClean="0"/>
                  <a:t>surface area</a:t>
                </a:r>
                <a:r>
                  <a:rPr lang="en-US" dirty="0" smtClean="0"/>
                  <a:t> and </a:t>
                </a:r>
                <a:r>
                  <a:rPr lang="en-US" i="1" dirty="0" smtClean="0"/>
                  <a:t>volume</a:t>
                </a:r>
                <a:r>
                  <a:rPr lang="en-US" dirty="0" smtClean="0"/>
                  <a:t>.</a:t>
                </a:r>
              </a:p>
              <a:p>
                <a:r>
                  <a:rPr lang="en-US" dirty="0"/>
                  <a:t>In </a:t>
                </a:r>
                <a:r>
                  <a:rPr lang="en-US" dirty="0" smtClean="0"/>
                  <a:t>practice, </a:t>
                </a:r>
                <a:r>
                  <a:rPr lang="en-US" dirty="0"/>
                  <a:t>we measure an animal’s mass </a:t>
                </a:r>
                <a14:m>
                  <m:oMath xmlns:m="http://schemas.openxmlformats.org/officeDocument/2006/math">
                    <m:r>
                      <a:rPr lang="en-US" i="1">
                        <a:latin typeface="Cambria Math"/>
                      </a:rPr>
                      <m:t>𝑚</m:t>
                    </m:r>
                  </m:oMath>
                </a14:m>
                <a:r>
                  <a:rPr lang="en-US" dirty="0" smtClean="0"/>
                  <a:t>, and use it to determine its volume. Implicitly is the (reasonable) </a:t>
                </a:r>
                <a:r>
                  <a:rPr lang="en-US" dirty="0"/>
                  <a:t>assumption </a:t>
                </a:r>
                <a:r>
                  <a:rPr lang="en-US" dirty="0" smtClean="0"/>
                  <a:t>that </a:t>
                </a:r>
                <a:r>
                  <a:rPr lang="en-US" dirty="0"/>
                  <a:t>the density is nearly constant across members of a </a:t>
                </a:r>
                <a:r>
                  <a:rPr lang="en-US" dirty="0" smtClean="0"/>
                  <a:t>set.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617" r="-1259" b="-1213"/>
                </a:stretch>
              </a:blipFill>
            </p:spPr>
            <p:txBody>
              <a:bodyPr/>
              <a:lstStyle/>
              <a:p>
                <a:r>
                  <a:rPr lang="en-US">
                    <a:noFill/>
                  </a:rPr>
                  <a:t> </a:t>
                </a:r>
              </a:p>
            </p:txBody>
          </p:sp>
        </mc:Fallback>
      </mc:AlternateContent>
    </p:spTree>
    <p:extLst>
      <p:ext uri="{BB962C8B-B14F-4D97-AF65-F5344CB8AC3E}">
        <p14:creationId xmlns:p14="http://schemas.microsoft.com/office/powerpoint/2010/main" val="2901670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solidFill>
                  <a:srgbClr val="002060"/>
                </a:solidFill>
              </a:rPr>
              <a:t>AREA and VOLUME</a:t>
            </a:r>
            <a:endParaRPr lang="en-US" b="1" dirty="0">
              <a:solidFill>
                <a:srgbClr val="00206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smtClean="0"/>
                  <a:t>In terms of the </a:t>
                </a:r>
                <a:r>
                  <a:rPr lang="en-US" i="1" dirty="0"/>
                  <a:t>length dimension </a:t>
                </a:r>
                <a14:m>
                  <m:oMath xmlns:m="http://schemas.openxmlformats.org/officeDocument/2006/math">
                    <m:r>
                      <a:rPr lang="en-US" i="1">
                        <a:latin typeface="Cambria Math"/>
                        <a:ea typeface="Cambria Math"/>
                      </a:rPr>
                      <m:t>ℓ</m:t>
                    </m:r>
                  </m:oMath>
                </a14:m>
                <a:r>
                  <a:rPr lang="en-US" dirty="0"/>
                  <a:t>, </a:t>
                </a:r>
                <a:r>
                  <a:rPr lang="en-US" dirty="0" smtClean="0"/>
                  <a:t>surface areas and volumes are proportional to the square and cube of the length:</a:t>
                </a:r>
                <a:endParaRPr lang="en-US" dirty="0"/>
              </a:p>
              <a:p>
                <a:pPr marL="0" indent="0" algn="ctr">
                  <a:buNone/>
                </a:pPr>
                <a:r>
                  <a:rPr lang="en-US" dirty="0">
                    <a:ea typeface="OpenSymbol"/>
                  </a:rPr>
                  <a:t>(1) </a:t>
                </a:r>
                <a14:m>
                  <m:oMath xmlns:m="http://schemas.openxmlformats.org/officeDocument/2006/math">
                    <m:r>
                      <a:rPr lang="en-US" i="1">
                        <a:latin typeface="Cambria Math"/>
                      </a:rPr>
                      <m:t>𝐴</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ℓ</m:t>
                        </m:r>
                      </m:e>
                      <m:sup>
                        <m:r>
                          <a:rPr lang="en-US" i="1">
                            <a:latin typeface="Cambria Math"/>
                            <a:ea typeface="Cambria Math"/>
                          </a:rPr>
                          <m:t>2</m:t>
                        </m:r>
                      </m:sup>
                    </m:sSup>
                  </m:oMath>
                </a14:m>
                <a:r>
                  <a:rPr lang="en-US" dirty="0"/>
                  <a:t> and (2) </a:t>
                </a:r>
                <a14:m>
                  <m:oMath xmlns:m="http://schemas.openxmlformats.org/officeDocument/2006/math">
                    <m:r>
                      <a:rPr lang="en-US" i="1">
                        <a:latin typeface="Cambria Math"/>
                      </a:rPr>
                      <m:t>𝑉</m:t>
                    </m:r>
                    <m:r>
                      <a:rPr lang="en-US" i="1">
                        <a:latin typeface="Cambria Math"/>
                        <a:ea typeface="Cambria Math"/>
                      </a:rPr>
                      <m:t>∝</m:t>
                    </m:r>
                    <m:sSup>
                      <m:sSupPr>
                        <m:ctrlPr>
                          <a:rPr lang="en-US" i="1">
                            <a:latin typeface="Cambria Math"/>
                          </a:rPr>
                        </m:ctrlPr>
                      </m:sSupPr>
                      <m:e>
                        <m:r>
                          <a:rPr lang="en-US" i="1">
                            <a:latin typeface="Cambria Math"/>
                            <a:ea typeface="Cambria Math"/>
                          </a:rPr>
                          <m:t>ℓ</m:t>
                        </m:r>
                      </m:e>
                      <m:sup>
                        <m:r>
                          <a:rPr lang="en-US" i="1">
                            <a:latin typeface="Cambria Math"/>
                          </a:rPr>
                          <m:t>3</m:t>
                        </m:r>
                      </m:sup>
                    </m:sSup>
                  </m:oMath>
                </a14:m>
                <a:endParaRPr lang="en-US" dirty="0"/>
              </a:p>
              <a:p>
                <a:r>
                  <a:rPr lang="en-US" dirty="0" smtClean="0"/>
                  <a:t>The volume can be estimated from the mass as follows: </a:t>
                </a:r>
                <a14:m>
                  <m:oMath xmlns:m="http://schemas.openxmlformats.org/officeDocument/2006/math">
                    <m:r>
                      <a:rPr lang="en-US" b="0" i="1" smtClean="0">
                        <a:latin typeface="Cambria Math"/>
                      </a:rPr>
                      <m:t>𝑉</m:t>
                    </m:r>
                    <m:r>
                      <a:rPr lang="en-US" b="0" i="1" smtClean="0">
                        <a:latin typeface="Cambria Math"/>
                      </a:rPr>
                      <m:t>= </m:t>
                    </m:r>
                    <m:f>
                      <m:fPr>
                        <m:type m:val="lin"/>
                        <m:ctrlPr>
                          <a:rPr lang="en-US" b="0" i="1" smtClean="0">
                            <a:latin typeface="Cambria Math"/>
                          </a:rPr>
                        </m:ctrlPr>
                      </m:fPr>
                      <m:num>
                        <m:r>
                          <a:rPr lang="en-US" b="0" i="1" smtClean="0">
                            <a:latin typeface="Cambria Math"/>
                          </a:rPr>
                          <m:t>𝑚</m:t>
                        </m:r>
                      </m:num>
                      <m:den>
                        <m:r>
                          <a:rPr lang="en-US" b="0" i="1" smtClean="0">
                            <a:latin typeface="Cambria Math"/>
                          </a:rPr>
                          <m:t>𝑑</m:t>
                        </m:r>
                      </m:den>
                    </m:f>
                  </m:oMath>
                </a14:m>
                <a:r>
                  <a:rPr lang="en-US" dirty="0" smtClean="0"/>
                  <a:t>, </a:t>
                </a:r>
                <a14:m>
                  <m:oMath xmlns:m="http://schemas.openxmlformats.org/officeDocument/2006/math">
                    <m:r>
                      <a:rPr lang="en-US" b="0" i="1" dirty="0" smtClean="0">
                        <a:latin typeface="Cambria Math"/>
                      </a:rPr>
                      <m:t>𝑑</m:t>
                    </m:r>
                  </m:oMath>
                </a14:m>
                <a:r>
                  <a:rPr lang="en-US" dirty="0" smtClean="0"/>
                  <a:t> being the density.</a:t>
                </a:r>
                <a:r>
                  <a:rPr lang="en-US" dirty="0"/>
                  <a:t> </a:t>
                </a:r>
                <a:r>
                  <a:rPr lang="en-US" dirty="0" smtClean="0"/>
                  <a:t>T</a:t>
                </a:r>
                <a:r>
                  <a:rPr lang="en-US" dirty="0" smtClean="0"/>
                  <a:t>herefore</a:t>
                </a:r>
                <a:r>
                  <a:rPr lang="en-US" dirty="0" smtClean="0"/>
                  <a:t>, </a:t>
                </a:r>
                <a:r>
                  <a:rPr lang="en-US" dirty="0" smtClean="0"/>
                  <a:t>equation </a:t>
                </a:r>
                <a:r>
                  <a:rPr lang="en-US" dirty="0" smtClean="0"/>
                  <a:t>(2) </a:t>
                </a:r>
                <a:r>
                  <a:rPr lang="en-US" dirty="0" smtClean="0"/>
                  <a:t>can be rewritten as</a:t>
                </a:r>
                <a:endParaRPr lang="en-US" dirty="0" smtClean="0"/>
              </a:p>
              <a:p>
                <a:pPr marL="400050" lvl="1" indent="0">
                  <a:buNone/>
                </a:pPr>
                <a:r>
                  <a:rPr lang="en-US" sz="3200" b="0" dirty="0" smtClean="0"/>
                  <a:t>(3) </a:t>
                </a:r>
                <a14:m>
                  <m:oMath xmlns:m="http://schemas.openxmlformats.org/officeDocument/2006/math">
                    <m:r>
                      <a:rPr lang="en-US" sz="3200" b="0" i="1" smtClean="0">
                        <a:latin typeface="Cambria Math"/>
                      </a:rPr>
                      <m:t>𝑚</m:t>
                    </m:r>
                    <m:r>
                      <a:rPr lang="en-US" sz="3200" b="0" i="1" smtClean="0">
                        <a:latin typeface="Cambria Math"/>
                        <a:ea typeface="Cambria Math"/>
                      </a:rPr>
                      <m:t>∝</m:t>
                    </m:r>
                    <m:sSup>
                      <m:sSupPr>
                        <m:ctrlPr>
                          <a:rPr lang="en-US" sz="3200" b="0" i="1" smtClean="0">
                            <a:latin typeface="Cambria Math"/>
                            <a:ea typeface="Cambria Math"/>
                          </a:rPr>
                        </m:ctrlPr>
                      </m:sSupPr>
                      <m:e>
                        <m:r>
                          <a:rPr lang="en-US" sz="3200" b="0" i="1" smtClean="0">
                            <a:latin typeface="Cambria Math"/>
                            <a:ea typeface="Cambria Math"/>
                          </a:rPr>
                          <m:t>ℓ</m:t>
                        </m:r>
                      </m:e>
                      <m:sup>
                        <m:r>
                          <a:rPr lang="en-US" sz="3200" b="0" i="1" smtClean="0">
                            <a:latin typeface="Cambria Math"/>
                            <a:ea typeface="Cambria Math"/>
                          </a:rPr>
                          <m:t>3</m:t>
                        </m:r>
                      </m:sup>
                    </m:sSup>
                  </m:oMath>
                </a14:m>
                <a:r>
                  <a:rPr lang="en-US" sz="3200" dirty="0" smtClean="0"/>
                  <a:t> </a:t>
                </a:r>
                <a:r>
                  <a:rPr lang="en-US" sz="3200" dirty="0"/>
                  <a:t>o</a:t>
                </a:r>
                <a:r>
                  <a:rPr lang="en-US" sz="3200" dirty="0" smtClean="0"/>
                  <a:t>r, conversely, (4) </a:t>
                </a:r>
                <a14:m>
                  <m:oMath xmlns:m="http://schemas.openxmlformats.org/officeDocument/2006/math">
                    <m:r>
                      <a:rPr lang="en-US" sz="3200" i="1" smtClean="0">
                        <a:latin typeface="Cambria Math"/>
                        <a:ea typeface="Cambria Math"/>
                      </a:rPr>
                      <m:t>ℓ∝</m:t>
                    </m:r>
                    <m:sSup>
                      <m:sSupPr>
                        <m:ctrlPr>
                          <a:rPr lang="en-US" sz="3200" i="1" smtClean="0">
                            <a:latin typeface="Cambria Math"/>
                            <a:ea typeface="Cambria Math"/>
                          </a:rPr>
                        </m:ctrlPr>
                      </m:sSupPr>
                      <m:e>
                        <m:r>
                          <a:rPr lang="en-US" sz="3200" b="0" i="1" smtClean="0">
                            <a:latin typeface="Cambria Math"/>
                            <a:ea typeface="Cambria Math"/>
                          </a:rPr>
                          <m:t>𝑚</m:t>
                        </m:r>
                      </m:e>
                      <m:sup>
                        <m:r>
                          <a:rPr lang="en-US" sz="3200" b="0" i="1" smtClean="0">
                            <a:latin typeface="Cambria Math"/>
                            <a:ea typeface="Cambria Math"/>
                          </a:rPr>
                          <m:t>1/3</m:t>
                        </m:r>
                      </m:sup>
                    </m:sSup>
                  </m:oMath>
                </a14:m>
                <a:r>
                  <a:rPr lang="en-US" sz="3200" dirty="0" smtClean="0"/>
                  <a:t>.</a:t>
                </a:r>
                <a:endParaRPr lang="en-US" sz="32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Tree>
    <p:extLst>
      <p:ext uri="{BB962C8B-B14F-4D97-AF65-F5344CB8AC3E}">
        <p14:creationId xmlns:p14="http://schemas.microsoft.com/office/powerpoint/2010/main" val="1696070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solidFill>
                  <a:srgbClr val="002060"/>
                </a:solidFill>
              </a:rPr>
              <a:t>JUMPING HEIGHT</a:t>
            </a:r>
            <a:endParaRPr lang="en-US" b="1" dirty="0">
              <a:solidFill>
                <a:srgbClr val="00206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US" sz="2800" dirty="0" smtClean="0"/>
                  <a:t>To explore the effect of animal size on its jumping height, </a:t>
                </a:r>
                <a:r>
                  <a:rPr lang="en-US" sz="2800" dirty="0" smtClean="0"/>
                  <a:t>the author</a:t>
                </a:r>
                <a:r>
                  <a:rPr lang="en-US" sz="2800" dirty="0" smtClean="0"/>
                  <a:t> starts </a:t>
                </a:r>
                <a:r>
                  <a:rPr lang="en-US" sz="2800" dirty="0" smtClean="0"/>
                  <a:t>by assuming that a muscle is equivalent to an elastic spring. The work done by such a muscle is equal to the force it exerts, </a:t>
                </a:r>
                <a14:m>
                  <m:oMath xmlns:m="http://schemas.openxmlformats.org/officeDocument/2006/math">
                    <m:r>
                      <a:rPr lang="en-US" sz="2800" b="0" i="1" smtClean="0">
                        <a:latin typeface="Cambria Math"/>
                      </a:rPr>
                      <m:t>𝐹</m:t>
                    </m:r>
                  </m:oMath>
                </a14:m>
                <a:r>
                  <a:rPr lang="en-US" sz="2800" dirty="0" smtClean="0"/>
                  <a:t>, times the length through which it shortens, </a:t>
                </a:r>
                <a14:m>
                  <m:oMath xmlns:m="http://schemas.openxmlformats.org/officeDocument/2006/math">
                    <m:r>
                      <a:rPr lang="en-US" sz="2800" i="1" smtClean="0">
                        <a:latin typeface="Cambria Math"/>
                        <a:ea typeface="Cambria Math"/>
                      </a:rPr>
                      <m:t>∆</m:t>
                    </m:r>
                    <m:r>
                      <a:rPr lang="en-US" sz="2800" b="0" i="1" smtClean="0">
                        <a:latin typeface="Cambria Math"/>
                        <a:ea typeface="Cambria Math"/>
                      </a:rPr>
                      <m:t>𝑥</m:t>
                    </m:r>
                  </m:oMath>
                </a14:m>
                <a:r>
                  <a:rPr lang="en-US" sz="2800" dirty="0" smtClean="0"/>
                  <a:t>. The force, being essentially a property of the tissue, is thus proportional to the cross-sectional area of the muscle. The elongation </a:t>
                </a:r>
                <a14:m>
                  <m:oMath xmlns:m="http://schemas.openxmlformats.org/officeDocument/2006/math">
                    <m:r>
                      <a:rPr lang="en-US" sz="2800" i="1" smtClean="0">
                        <a:latin typeface="Cambria Math"/>
                        <a:ea typeface="Cambria Math"/>
                      </a:rPr>
                      <m:t>∆</m:t>
                    </m:r>
                    <m:r>
                      <a:rPr lang="en-US" sz="2800" b="0" i="1" smtClean="0">
                        <a:latin typeface="Cambria Math"/>
                        <a:ea typeface="Cambria Math"/>
                      </a:rPr>
                      <m:t>𝑥</m:t>
                    </m:r>
                  </m:oMath>
                </a14:m>
                <a:r>
                  <a:rPr lang="en-US" sz="2800" dirty="0" smtClean="0"/>
                  <a:t> has dimensions of length. Therefore,</a:t>
                </a:r>
              </a:p>
              <a:p>
                <a:pPr marL="0" indent="0" algn="ctr">
                  <a:buNone/>
                </a:pPr>
                <a:r>
                  <a:rPr lang="en-US" sz="2800" dirty="0" smtClean="0"/>
                  <a:t>(5) </a:t>
                </a:r>
                <a14:m>
                  <m:oMath xmlns:m="http://schemas.openxmlformats.org/officeDocument/2006/math">
                    <m:r>
                      <a:rPr lang="en-US" sz="2800" b="0" i="1" smtClean="0">
                        <a:latin typeface="Cambria Math"/>
                      </a:rPr>
                      <m:t>𝑊</m:t>
                    </m:r>
                    <m:r>
                      <a:rPr lang="en-US" sz="2800" b="0" i="1" smtClean="0">
                        <a:latin typeface="Cambria Math"/>
                      </a:rPr>
                      <m:t>=</m:t>
                    </m:r>
                    <m:r>
                      <a:rPr lang="en-US" sz="2800" b="0" i="1" smtClean="0">
                        <a:latin typeface="Cambria Math"/>
                      </a:rPr>
                      <m:t>𝐹</m:t>
                    </m:r>
                    <m:r>
                      <a:rPr lang="en-US" sz="2800" b="0" i="1" smtClean="0">
                        <a:latin typeface="Cambria Math"/>
                        <a:ea typeface="Cambria Math"/>
                      </a:rPr>
                      <m:t>∙∆</m:t>
                    </m:r>
                    <m:r>
                      <a:rPr lang="en-US" sz="2800" b="0" i="1" smtClean="0">
                        <a:latin typeface="Cambria Math"/>
                        <a:ea typeface="Cambria Math"/>
                      </a:rPr>
                      <m:t>𝑥</m:t>
                    </m:r>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ℓ</m:t>
                        </m:r>
                      </m:e>
                      <m:sup>
                        <m:r>
                          <a:rPr lang="en-US" sz="2800" b="0" i="1" smtClean="0">
                            <a:latin typeface="Cambria Math"/>
                            <a:ea typeface="Cambria Math"/>
                          </a:rPr>
                          <m:t>2</m:t>
                        </m:r>
                      </m:sup>
                    </m:sSup>
                    <m:r>
                      <a:rPr lang="en-US" sz="2800" b="0" i="1" smtClean="0">
                        <a:latin typeface="Cambria Math"/>
                        <a:ea typeface="Cambria Math"/>
                      </a:rPr>
                      <m:t>∙ℓ=</m:t>
                    </m:r>
                    <m:sSup>
                      <m:sSupPr>
                        <m:ctrlPr>
                          <a:rPr lang="en-US" sz="2800" b="0" i="1" smtClean="0">
                            <a:latin typeface="Cambria Math"/>
                            <a:ea typeface="Cambria Math"/>
                          </a:rPr>
                        </m:ctrlPr>
                      </m:sSupPr>
                      <m:e>
                        <m:r>
                          <a:rPr lang="en-US" sz="2800" b="0" i="1" smtClean="0">
                            <a:latin typeface="Cambria Math"/>
                            <a:ea typeface="Cambria Math"/>
                          </a:rPr>
                          <m:t>ℓ</m:t>
                        </m:r>
                      </m:e>
                      <m:sup>
                        <m:r>
                          <a:rPr lang="en-US" sz="2800" b="0" i="1" smtClean="0">
                            <a:latin typeface="Cambria Math"/>
                            <a:ea typeface="Cambria Math"/>
                          </a:rPr>
                          <m:t>3</m:t>
                        </m:r>
                      </m:sup>
                    </m:sSup>
                    <m:r>
                      <a:rPr lang="en-US" sz="2800" b="0" i="1" smtClean="0">
                        <a:latin typeface="Cambria Math"/>
                        <a:ea typeface="Cambria Math"/>
                      </a:rPr>
                      <m:t>∝</m:t>
                    </m:r>
                    <m:r>
                      <a:rPr lang="en-US" sz="2800" b="0" i="1" smtClean="0">
                        <a:latin typeface="Cambria Math"/>
                        <a:ea typeface="Cambria Math"/>
                      </a:rPr>
                      <m:t>𝑚</m:t>
                    </m:r>
                  </m:oMath>
                </a14:m>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213" r="-1481"/>
                </a:stretch>
              </a:blipFill>
            </p:spPr>
            <p:txBody>
              <a:bodyPr/>
              <a:lstStyle/>
              <a:p>
                <a:r>
                  <a:rPr lang="en-US">
                    <a:noFill/>
                  </a:rPr>
                  <a:t> </a:t>
                </a:r>
              </a:p>
            </p:txBody>
          </p:sp>
        </mc:Fallback>
      </mc:AlternateContent>
    </p:spTree>
    <p:extLst>
      <p:ext uri="{BB962C8B-B14F-4D97-AF65-F5344CB8AC3E}">
        <p14:creationId xmlns:p14="http://schemas.microsoft.com/office/powerpoint/2010/main" val="376365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solidFill>
                  <a:srgbClr val="002060"/>
                </a:solidFill>
              </a:rPr>
              <a:t>JUMPING HEIGHT (cont’d)</a:t>
            </a:r>
            <a:endParaRPr lang="en-US" b="1" dirty="0">
              <a:solidFill>
                <a:srgbClr val="00206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US" sz="3000" dirty="0" smtClean="0"/>
                  <a:t>Assuming (a) a vertical standing jump, (b) each geometrically similar animal in a series produces the maximum work it can in a single contraction of its muscle, and (c) all work is converted to potential energy, the maximum height achieved by any member of a series is the same:</a:t>
                </a:r>
              </a:p>
              <a:p>
                <a:pPr marL="0" indent="0">
                  <a:buNone/>
                </a:pPr>
                <a:endParaRPr lang="en-US" sz="1400" dirty="0"/>
              </a:p>
              <a:p>
                <a:pPr marL="0" indent="0" algn="ctr">
                  <a:buNone/>
                </a:pPr>
                <a:r>
                  <a:rPr lang="en-US" sz="3000" b="0" dirty="0" smtClean="0"/>
                  <a:t>(6) </a:t>
                </a:r>
                <a14:m>
                  <m:oMath xmlns:m="http://schemas.openxmlformats.org/officeDocument/2006/math">
                    <m:r>
                      <a:rPr lang="en-US" sz="3000" b="0" i="1" smtClean="0">
                        <a:latin typeface="Cambria Math"/>
                      </a:rPr>
                      <m:t>𝑊</m:t>
                    </m:r>
                    <m:r>
                      <a:rPr lang="en-US" sz="3000" b="0" i="1" smtClean="0">
                        <a:latin typeface="Cambria Math"/>
                      </a:rPr>
                      <m:t>=</m:t>
                    </m:r>
                    <m:r>
                      <a:rPr lang="en-US" sz="3000" b="0" i="1" smtClean="0">
                        <a:latin typeface="Cambria Math"/>
                      </a:rPr>
                      <m:t>𝑚𝑔h</m:t>
                    </m:r>
                    <m:r>
                      <a:rPr lang="en-US" sz="3000" b="0" i="1" smtClean="0">
                        <a:latin typeface="Cambria Math"/>
                        <a:ea typeface="Cambria Math"/>
                      </a:rPr>
                      <m:t>→</m:t>
                    </m:r>
                    <m:r>
                      <a:rPr lang="en-US" sz="3000" b="0" i="1" smtClean="0">
                        <a:latin typeface="Cambria Math"/>
                        <a:ea typeface="Cambria Math"/>
                      </a:rPr>
                      <m:t>h</m:t>
                    </m:r>
                    <m:r>
                      <a:rPr lang="en-US" sz="3000" b="0" i="1" smtClean="0">
                        <a:latin typeface="Cambria Math"/>
                        <a:ea typeface="Cambria Math"/>
                      </a:rPr>
                      <m:t>=</m:t>
                    </m:r>
                    <m:f>
                      <m:fPr>
                        <m:ctrlPr>
                          <a:rPr lang="en-US" sz="3000" b="0" i="1" smtClean="0">
                            <a:latin typeface="Cambria Math"/>
                            <a:ea typeface="Cambria Math"/>
                          </a:rPr>
                        </m:ctrlPr>
                      </m:fPr>
                      <m:num>
                        <m:r>
                          <a:rPr lang="en-US" sz="3000" b="0" i="1" smtClean="0">
                            <a:latin typeface="Cambria Math"/>
                            <a:ea typeface="Cambria Math"/>
                          </a:rPr>
                          <m:t>𝑊</m:t>
                        </m:r>
                      </m:num>
                      <m:den>
                        <m:r>
                          <a:rPr lang="en-US" sz="3000" b="0" i="1" smtClean="0">
                            <a:latin typeface="Cambria Math"/>
                            <a:ea typeface="Cambria Math"/>
                          </a:rPr>
                          <m:t>𝑚𝑔</m:t>
                        </m:r>
                      </m:den>
                    </m:f>
                    <m:r>
                      <a:rPr lang="en-US" sz="3000" b="0" i="1" smtClean="0">
                        <a:latin typeface="Cambria Math"/>
                        <a:ea typeface="Cambria Math"/>
                      </a:rPr>
                      <m:t>∝</m:t>
                    </m:r>
                    <m:f>
                      <m:fPr>
                        <m:ctrlPr>
                          <a:rPr lang="en-US" sz="3000" b="0" i="1" smtClean="0">
                            <a:latin typeface="Cambria Math"/>
                            <a:ea typeface="Cambria Math"/>
                          </a:rPr>
                        </m:ctrlPr>
                      </m:fPr>
                      <m:num>
                        <m:r>
                          <a:rPr lang="en-US" sz="3000" b="0" i="1" smtClean="0">
                            <a:latin typeface="Cambria Math"/>
                            <a:ea typeface="Cambria Math"/>
                          </a:rPr>
                          <m:t>𝑚</m:t>
                        </m:r>
                      </m:num>
                      <m:den>
                        <m:r>
                          <a:rPr lang="en-US" sz="3000" b="0" i="1" smtClean="0">
                            <a:latin typeface="Cambria Math"/>
                            <a:ea typeface="Cambria Math"/>
                          </a:rPr>
                          <m:t>𝑚𝑔</m:t>
                        </m:r>
                      </m:den>
                    </m:f>
                    <m:r>
                      <a:rPr lang="en-US" sz="3000" b="0" i="1" smtClean="0">
                        <a:latin typeface="Cambria Math"/>
                        <a:ea typeface="Cambria Math"/>
                      </a:rPr>
                      <m:t>=</m:t>
                    </m:r>
                    <m:sSup>
                      <m:sSupPr>
                        <m:ctrlPr>
                          <a:rPr lang="en-US" sz="3000" b="0" i="1" smtClean="0">
                            <a:latin typeface="Cambria Math"/>
                            <a:ea typeface="Cambria Math"/>
                          </a:rPr>
                        </m:ctrlPr>
                      </m:sSupPr>
                      <m:e>
                        <m:r>
                          <a:rPr lang="en-US" sz="3000" b="0" i="1" smtClean="0">
                            <a:latin typeface="Cambria Math"/>
                            <a:ea typeface="Cambria Math"/>
                          </a:rPr>
                          <m:t>𝑔</m:t>
                        </m:r>
                      </m:e>
                      <m:sup>
                        <m:r>
                          <a:rPr lang="en-US" sz="3000" b="0" i="1" smtClean="0">
                            <a:latin typeface="Cambria Math"/>
                            <a:ea typeface="Cambria Math"/>
                          </a:rPr>
                          <m:t>−1</m:t>
                        </m:r>
                      </m:sup>
                    </m:sSup>
                  </m:oMath>
                </a14:m>
                <a:r>
                  <a:rPr lang="en-US" sz="3000" dirty="0" smtClean="0"/>
                  <a:t>,</a:t>
                </a:r>
              </a:p>
              <a:p>
                <a:pPr marL="0" indent="0" algn="ctr">
                  <a:buNone/>
                </a:pPr>
                <a:endParaRPr lang="en-US" sz="1500" dirty="0" smtClean="0"/>
              </a:p>
              <a:p>
                <a:pPr marL="0" indent="0">
                  <a:buNone/>
                </a:pPr>
                <a:r>
                  <a:rPr lang="en-US" sz="3000" dirty="0" smtClean="0"/>
                  <a:t>that is, the </a:t>
                </a:r>
                <a:r>
                  <a:rPr lang="en-US" sz="3000" i="1" dirty="0" smtClean="0"/>
                  <a:t>maximum height reached is independent of the specimen’s mass</a:t>
                </a:r>
                <a:r>
                  <a:rPr lang="en-US" sz="3000" dirty="0"/>
                  <a:t> </a:t>
                </a:r>
                <a:r>
                  <a:rPr lang="en-US" sz="3000" dirty="0" smtClean="0"/>
                  <a:t>(but is affected by gravity.)</a:t>
                </a:r>
                <a:endParaRPr lang="en-US" sz="3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156" r="-148" b="-1482"/>
                </a:stretch>
              </a:blipFill>
            </p:spPr>
            <p:txBody>
              <a:bodyPr/>
              <a:lstStyle/>
              <a:p>
                <a:r>
                  <a:rPr lang="en-US">
                    <a:noFill/>
                  </a:rPr>
                  <a:t> </a:t>
                </a:r>
              </a:p>
            </p:txBody>
          </p:sp>
        </mc:Fallback>
      </mc:AlternateContent>
    </p:spTree>
    <p:extLst>
      <p:ext uri="{BB962C8B-B14F-4D97-AF65-F5344CB8AC3E}">
        <p14:creationId xmlns:p14="http://schemas.microsoft.com/office/powerpoint/2010/main" val="3206326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solidFill>
                  <a:srgbClr val="002060"/>
                </a:solidFill>
              </a:rPr>
              <a:t>JUMPING HEIGHT (cont’d)</a:t>
            </a:r>
            <a:endParaRPr lang="en-US" b="1" dirty="0">
              <a:solidFill>
                <a:srgbClr val="002060"/>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t>Here, the height of the jump is not the maximum height achieved, but how much the center if gravity is raised in the attempt.</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smtClean="0"/>
          </a:p>
          <a:p>
            <a:pPr marL="0" indent="0">
              <a:buNone/>
            </a:pPr>
            <a:r>
              <a:rPr lang="en-US" sz="2800" dirty="0" smtClean="0"/>
              <a:t>Image: </a:t>
            </a:r>
            <a:r>
              <a:rPr lang="en-US" sz="2800" dirty="0" err="1" smtClean="0"/>
              <a:t>Pennycuick</a:t>
            </a:r>
            <a:r>
              <a:rPr lang="en-US" sz="2800" dirty="0" smtClean="0"/>
              <a:t>, page 47.</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667000"/>
            <a:ext cx="3237777" cy="3886200"/>
          </a:xfrm>
          <a:prstGeom prst="rect">
            <a:avLst/>
          </a:prstGeom>
        </p:spPr>
      </p:pic>
    </p:spTree>
    <p:extLst>
      <p:ext uri="{BB962C8B-B14F-4D97-AF65-F5344CB8AC3E}">
        <p14:creationId xmlns:p14="http://schemas.microsoft.com/office/powerpoint/2010/main" val="185974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1991</Words>
  <Application>Microsoft Office PowerPoint</Application>
  <PresentationFormat>On-screen Show (4:3)</PresentationFormat>
  <Paragraphs>114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NEWTON RULES BIOLOGY Lilian Clairmont, Appomattox regional governor’s school</vt:lpstr>
      <vt:lpstr>INTRODUCTION</vt:lpstr>
      <vt:lpstr>FACTORS AFFECTING ANIMAL PERFORMANCE</vt:lpstr>
      <vt:lpstr>SCALING Varying the size, but not the shape</vt:lpstr>
      <vt:lpstr>GEOMETRICALLY SIMILAR</vt:lpstr>
      <vt:lpstr>AREA and VOLUME</vt:lpstr>
      <vt:lpstr>JUMPING HEIGHT</vt:lpstr>
      <vt:lpstr>JUMPING HEIGHT (cont’d)</vt:lpstr>
      <vt:lpstr>JUMPING HEIGHT (cont’d)</vt:lpstr>
      <vt:lpstr>MAXIMUM GAIT SPEED</vt:lpstr>
      <vt:lpstr>MAX. GAIT SPEED (cont’d)</vt:lpstr>
      <vt:lpstr>MAX. GAIT SPEED (cont’d)</vt:lpstr>
      <vt:lpstr>MAX. GAIT SPEED (cont’d)</vt:lpstr>
      <vt:lpstr>MAXIMUM vs. CRUISING FREQUENCY</vt:lpstr>
      <vt:lpstr>MAXIMUM vs. CRUISING FREQUENCY</vt:lpstr>
      <vt:lpstr>MAXIMUM vs. CRUISING FREQUENCY</vt:lpstr>
      <vt:lpstr>EFFECTS of GRAVITY on STEPPING FREQUENCY</vt:lpstr>
      <vt:lpstr>EFFECTS of GRAVITY (cont’d)</vt:lpstr>
      <vt:lpstr>MUSCLE POWER OUTPUT</vt:lpstr>
      <vt:lpstr>MUSCLE POWER OUTPUT (cont’d)</vt:lpstr>
      <vt:lpstr>SIZE and METABOLIC PROCESSES</vt:lpstr>
      <vt:lpstr>SIZE and METABOLIC PROCESSES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NEWTON RULES BIOLOGY</dc:title>
  <dc:creator>Lilian Clairmont</dc:creator>
  <cp:lastModifiedBy>Lilian Clairmont</cp:lastModifiedBy>
  <cp:revision>54</cp:revision>
  <cp:lastPrinted>2023-04-01T06:35:55Z</cp:lastPrinted>
  <dcterms:created xsi:type="dcterms:W3CDTF">2023-03-30T23:33:14Z</dcterms:created>
  <dcterms:modified xsi:type="dcterms:W3CDTF">2023-04-01T06:36:04Z</dcterms:modified>
</cp:coreProperties>
</file>