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698" r:id="rId2"/>
    <p:sldMasterId id="2147483699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8" r:id="rId1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0"/>
      <p: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Nunito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5270C-24B5-A049-BE83-B02EACD55013}" v="18" dt="2023-04-03T19:57:02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/>
    <p:restoredTop sz="94762"/>
  </p:normalViewPr>
  <p:slideViewPr>
    <p:cSldViewPr snapToGrid="0">
      <p:cViewPr varScale="1">
        <p:scale>
          <a:sx n="160" d="100"/>
          <a:sy n="160" d="100"/>
        </p:scale>
        <p:origin x="176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2b8d487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62b8d487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62db7c210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62db7c210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62db7c21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62db7c21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62b8d48737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62b8d48737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58e78d31f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58e78d31f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62db7c21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62db7c210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62b8d48737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62b8d48737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62b8d48737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62b8d48737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5a87ece4bb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5a87ece4bb_4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62b8d48737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62b8d48737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5a6fa83c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5a6fa83c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58e78d31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58e78d31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8e78d31f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8e78d31f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62db7c210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62db7c210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8e78d31f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58e78d31f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15675" y="1008025"/>
            <a:ext cx="8112600" cy="1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93877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allout 2">
  <p:cSld name="TITLE_AND_BODY_1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6135275" y="1152475"/>
            <a:ext cx="2697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1">
  <p:cSld name="TITLE_AND_BODY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117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46533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ubTitle" idx="3"/>
          </p:nvPr>
        </p:nvSpPr>
        <p:spPr>
          <a:xfrm>
            <a:off x="31170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ubTitle" idx="4"/>
          </p:nvPr>
        </p:nvSpPr>
        <p:spPr>
          <a:xfrm>
            <a:off x="465765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2">
  <p:cSld name="TITLE_AND_BODY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3117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2"/>
          </p:nvPr>
        </p:nvSpPr>
        <p:spPr>
          <a:xfrm>
            <a:off x="46533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3"/>
          </p:nvPr>
        </p:nvSpPr>
        <p:spPr>
          <a:xfrm>
            <a:off x="31170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4"/>
          </p:nvPr>
        </p:nvSpPr>
        <p:spPr>
          <a:xfrm>
            <a:off x="465765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1">
  <p:cSld name="TITLE_AND_BODY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1170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2"/>
          </p:nvPr>
        </p:nvSpPr>
        <p:spPr>
          <a:xfrm>
            <a:off x="3149574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3"/>
          </p:nvPr>
        </p:nvSpPr>
        <p:spPr>
          <a:xfrm>
            <a:off x="598745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4"/>
          </p:nvPr>
        </p:nvSpPr>
        <p:spPr>
          <a:xfrm>
            <a:off x="31170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5"/>
          </p:nvPr>
        </p:nvSpPr>
        <p:spPr>
          <a:xfrm>
            <a:off x="3149575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6"/>
          </p:nvPr>
        </p:nvSpPr>
        <p:spPr>
          <a:xfrm>
            <a:off x="598745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2">
  <p:cSld name="TITLE_AND_BODY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1170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"/>
          </p:nvPr>
        </p:nvSpPr>
        <p:spPr>
          <a:xfrm>
            <a:off x="3149574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3"/>
          </p:nvPr>
        </p:nvSpPr>
        <p:spPr>
          <a:xfrm>
            <a:off x="598745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31170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149575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98745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1">
  <p:cSld name="TITLE_AND_BOD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787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87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2"/>
          </p:nvPr>
        </p:nvSpPr>
        <p:spPr>
          <a:xfrm>
            <a:off x="5632425" y="484725"/>
            <a:ext cx="2969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3"/>
          </p:nvPr>
        </p:nvSpPr>
        <p:spPr>
          <a:xfrm>
            <a:off x="5632425" y="1263375"/>
            <a:ext cx="2969100" cy="266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2">
  <p:cSld name="TITLE_AND_BOD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787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87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2"/>
          </p:nvPr>
        </p:nvSpPr>
        <p:spPr>
          <a:xfrm>
            <a:off x="5632425" y="484725"/>
            <a:ext cx="2969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3"/>
          </p:nvPr>
        </p:nvSpPr>
        <p:spPr>
          <a:xfrm>
            <a:off x="5632425" y="1263375"/>
            <a:ext cx="2969100" cy="266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 2">
  <p:cSld name="TITLE_AND_BODY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452325" y="445025"/>
            <a:ext cx="5267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452325" y="1152475"/>
            <a:ext cx="52677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352450" y="1152475"/>
            <a:ext cx="2298000" cy="30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Magenta" type="tx">
  <p:cSld name="TITLE_AND_BODY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Teal">
  <p:cSld name="TITLE_AND_BODY_3">
    <p:bg>
      <p:bgPr>
        <a:solidFill>
          <a:schemeClr val="accen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ctrTitle"/>
          </p:nvPr>
        </p:nvSpPr>
        <p:spPr>
          <a:xfrm>
            <a:off x="515675" y="1008025"/>
            <a:ext cx="8112600" cy="1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Lato"/>
              <a:buNone/>
              <a:defRPr sz="44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subTitle" idx="1"/>
          </p:nvPr>
        </p:nvSpPr>
        <p:spPr>
          <a:xfrm>
            <a:off x="311700" y="293877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Magenta" type="tx">
  <p:cSld name="TITLE_AND_BODY">
    <p:bg>
      <p:bgPr>
        <a:solidFill>
          <a:schemeClr val="accen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Teal">
  <p:cSld name="TITLE_AND_BODY_3">
    <p:bg>
      <p:bgPr>
        <a:solidFill>
          <a:schemeClr val="accen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Violet">
  <p:cSld name="TITLE_AND_BODY_3_1">
    <p:bg>
      <p:bgPr>
        <a:solidFill>
          <a:schemeClr val="accent3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Default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allout Default">
  <p:cSld name="TITLE_AND_BOD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0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body" idx="2"/>
          </p:nvPr>
        </p:nvSpPr>
        <p:spPr>
          <a:xfrm>
            <a:off x="6135275" y="1152475"/>
            <a:ext cx="2697000" cy="30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>
                <a:solidFill>
                  <a:schemeClr val="accent2"/>
                </a:solidFill>
              </a:defRPr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1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2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allout 1">
  <p:cSld name="TITLE_AND_BODY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8" name="Google Shape;19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42"/>
          <p:cNvSpPr txBox="1">
            <a:spLocks noGrp="1"/>
          </p:cNvSpPr>
          <p:nvPr>
            <p:ph type="body" idx="2"/>
          </p:nvPr>
        </p:nvSpPr>
        <p:spPr>
          <a:xfrm>
            <a:off x="6135275" y="1152475"/>
            <a:ext cx="2697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>
                <a:solidFill>
                  <a:schemeClr val="accent2"/>
                </a:solidFill>
              </a:defRPr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allout 2">
  <p:cSld name="TITLE_AND_BODY_1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3" name="Google Shape;203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4" name="Google Shape;20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43"/>
          <p:cNvSpPr txBox="1">
            <a:spLocks noGrp="1"/>
          </p:cNvSpPr>
          <p:nvPr>
            <p:ph type="body" idx="2"/>
          </p:nvPr>
        </p:nvSpPr>
        <p:spPr>
          <a:xfrm>
            <a:off x="6135275" y="1152475"/>
            <a:ext cx="2697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Violet">
  <p:cSld name="TITLE_AND_BODY_3_1">
    <p:bg>
      <p:bgPr>
        <a:solidFill>
          <a:schemeClr val="accent3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1">
  <p:cSld name="TITLE_AND_BODY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8" name="Google Shape;208;p44"/>
          <p:cNvSpPr txBox="1">
            <a:spLocks noGrp="1"/>
          </p:cNvSpPr>
          <p:nvPr>
            <p:ph type="body" idx="1"/>
          </p:nvPr>
        </p:nvSpPr>
        <p:spPr>
          <a:xfrm>
            <a:off x="3117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9" name="Google Shape;209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44"/>
          <p:cNvSpPr txBox="1">
            <a:spLocks noGrp="1"/>
          </p:cNvSpPr>
          <p:nvPr>
            <p:ph type="body" idx="2"/>
          </p:nvPr>
        </p:nvSpPr>
        <p:spPr>
          <a:xfrm>
            <a:off x="46533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44"/>
          <p:cNvSpPr txBox="1">
            <a:spLocks noGrp="1"/>
          </p:cNvSpPr>
          <p:nvPr>
            <p:ph type="subTitle" idx="3"/>
          </p:nvPr>
        </p:nvSpPr>
        <p:spPr>
          <a:xfrm>
            <a:off x="31170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Google Shape;212;p44"/>
          <p:cNvSpPr txBox="1">
            <a:spLocks noGrp="1"/>
          </p:cNvSpPr>
          <p:nvPr>
            <p:ph type="subTitle" idx="4"/>
          </p:nvPr>
        </p:nvSpPr>
        <p:spPr>
          <a:xfrm>
            <a:off x="465765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2">
  <p:cSld name="TITLE_AND_BODY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5" name="Google Shape;215;p45"/>
          <p:cNvSpPr txBox="1">
            <a:spLocks noGrp="1"/>
          </p:cNvSpPr>
          <p:nvPr>
            <p:ph type="body" idx="1"/>
          </p:nvPr>
        </p:nvSpPr>
        <p:spPr>
          <a:xfrm>
            <a:off x="3117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6" name="Google Shape;21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45"/>
          <p:cNvSpPr txBox="1">
            <a:spLocks noGrp="1"/>
          </p:cNvSpPr>
          <p:nvPr>
            <p:ph type="body" idx="2"/>
          </p:nvPr>
        </p:nvSpPr>
        <p:spPr>
          <a:xfrm>
            <a:off x="4653300" y="1541250"/>
            <a:ext cx="4182600" cy="3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8" name="Google Shape;218;p45"/>
          <p:cNvSpPr txBox="1">
            <a:spLocks noGrp="1"/>
          </p:cNvSpPr>
          <p:nvPr>
            <p:ph type="subTitle" idx="3"/>
          </p:nvPr>
        </p:nvSpPr>
        <p:spPr>
          <a:xfrm>
            <a:off x="31170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9" name="Google Shape;219;p45"/>
          <p:cNvSpPr txBox="1">
            <a:spLocks noGrp="1"/>
          </p:cNvSpPr>
          <p:nvPr>
            <p:ph type="subTitle" idx="4"/>
          </p:nvPr>
        </p:nvSpPr>
        <p:spPr>
          <a:xfrm>
            <a:off x="4657650" y="1166325"/>
            <a:ext cx="41739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Font typeface="Lato"/>
              <a:buNone/>
              <a:defRPr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1">
  <p:cSld name="TITLE_AND_BODY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2" name="Google Shape;222;p46"/>
          <p:cNvSpPr txBox="1">
            <a:spLocks noGrp="1"/>
          </p:cNvSpPr>
          <p:nvPr>
            <p:ph type="body" idx="1"/>
          </p:nvPr>
        </p:nvSpPr>
        <p:spPr>
          <a:xfrm>
            <a:off x="31170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23" name="Google Shape;22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46"/>
          <p:cNvSpPr txBox="1">
            <a:spLocks noGrp="1"/>
          </p:cNvSpPr>
          <p:nvPr>
            <p:ph type="body" idx="2"/>
          </p:nvPr>
        </p:nvSpPr>
        <p:spPr>
          <a:xfrm>
            <a:off x="3149574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body" idx="3"/>
          </p:nvPr>
        </p:nvSpPr>
        <p:spPr>
          <a:xfrm>
            <a:off x="598745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subTitle" idx="4"/>
          </p:nvPr>
        </p:nvSpPr>
        <p:spPr>
          <a:xfrm>
            <a:off x="31170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subTitle" idx="5"/>
          </p:nvPr>
        </p:nvSpPr>
        <p:spPr>
          <a:xfrm>
            <a:off x="3149575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subTitle" idx="6"/>
          </p:nvPr>
        </p:nvSpPr>
        <p:spPr>
          <a:xfrm>
            <a:off x="598745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2">
  <p:cSld name="TITLE_AND_BODY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1" name="Google Shape;23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47"/>
          <p:cNvSpPr txBox="1">
            <a:spLocks noGrp="1"/>
          </p:cNvSpPr>
          <p:nvPr>
            <p:ph type="body" idx="1"/>
          </p:nvPr>
        </p:nvSpPr>
        <p:spPr>
          <a:xfrm>
            <a:off x="31170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body" idx="2"/>
          </p:nvPr>
        </p:nvSpPr>
        <p:spPr>
          <a:xfrm>
            <a:off x="3149574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body" idx="3"/>
          </p:nvPr>
        </p:nvSpPr>
        <p:spPr>
          <a:xfrm>
            <a:off x="5987450" y="1537650"/>
            <a:ext cx="2693100" cy="3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subTitle" idx="4"/>
          </p:nvPr>
        </p:nvSpPr>
        <p:spPr>
          <a:xfrm>
            <a:off x="31170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subTitle" idx="5"/>
          </p:nvPr>
        </p:nvSpPr>
        <p:spPr>
          <a:xfrm>
            <a:off x="3149575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subTitle" idx="6"/>
          </p:nvPr>
        </p:nvSpPr>
        <p:spPr>
          <a:xfrm>
            <a:off x="5987450" y="1166325"/>
            <a:ext cx="2693100" cy="29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None/>
              <a:defRPr sz="15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Font typeface="Lato"/>
              <a:buNone/>
              <a:defRPr sz="1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1">
  <p:cSld name="TITLE_AND_BOD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787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87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title" idx="2"/>
          </p:nvPr>
        </p:nvSpPr>
        <p:spPr>
          <a:xfrm>
            <a:off x="5632425" y="484725"/>
            <a:ext cx="2969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3" name="Google Shape;243;p48"/>
          <p:cNvSpPr txBox="1">
            <a:spLocks noGrp="1"/>
          </p:cNvSpPr>
          <p:nvPr>
            <p:ph type="body" idx="3"/>
          </p:nvPr>
        </p:nvSpPr>
        <p:spPr>
          <a:xfrm>
            <a:off x="5632425" y="1263375"/>
            <a:ext cx="2969100" cy="266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2">
  <p:cSld name="TITLE_AND_BOD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787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87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title" idx="2"/>
          </p:nvPr>
        </p:nvSpPr>
        <p:spPr>
          <a:xfrm>
            <a:off x="5632425" y="484725"/>
            <a:ext cx="2969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9" name="Google Shape;249;p49"/>
          <p:cNvSpPr txBox="1">
            <a:spLocks noGrp="1"/>
          </p:cNvSpPr>
          <p:nvPr>
            <p:ph type="body" idx="3"/>
          </p:nvPr>
        </p:nvSpPr>
        <p:spPr>
          <a:xfrm>
            <a:off x="5632425" y="1263375"/>
            <a:ext cx="2969100" cy="266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 1">
  <p:cSld name="TITLE_AND_BODY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 txBox="1">
            <a:spLocks noGrp="1"/>
          </p:cNvSpPr>
          <p:nvPr>
            <p:ph type="title"/>
          </p:nvPr>
        </p:nvSpPr>
        <p:spPr>
          <a:xfrm>
            <a:off x="3452325" y="445025"/>
            <a:ext cx="5267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2" name="Google Shape;252;p50"/>
          <p:cNvSpPr txBox="1">
            <a:spLocks noGrp="1"/>
          </p:cNvSpPr>
          <p:nvPr>
            <p:ph type="body" idx="1"/>
          </p:nvPr>
        </p:nvSpPr>
        <p:spPr>
          <a:xfrm>
            <a:off x="3452325" y="1152475"/>
            <a:ext cx="52677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50"/>
          <p:cNvSpPr txBox="1">
            <a:spLocks noGrp="1"/>
          </p:cNvSpPr>
          <p:nvPr>
            <p:ph type="title" idx="2"/>
          </p:nvPr>
        </p:nvSpPr>
        <p:spPr>
          <a:xfrm>
            <a:off x="352450" y="1152475"/>
            <a:ext cx="2298000" cy="30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 2">
  <p:cSld name="TITLE_AND_BODY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1"/>
          <p:cNvSpPr txBox="1">
            <a:spLocks noGrp="1"/>
          </p:cNvSpPr>
          <p:nvPr>
            <p:ph type="title"/>
          </p:nvPr>
        </p:nvSpPr>
        <p:spPr>
          <a:xfrm>
            <a:off x="3452325" y="445025"/>
            <a:ext cx="5267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7" name="Google Shape;257;p51"/>
          <p:cNvSpPr txBox="1">
            <a:spLocks noGrp="1"/>
          </p:cNvSpPr>
          <p:nvPr>
            <p:ph type="body" idx="1"/>
          </p:nvPr>
        </p:nvSpPr>
        <p:spPr>
          <a:xfrm>
            <a:off x="3452325" y="1152475"/>
            <a:ext cx="52677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51"/>
          <p:cNvSpPr txBox="1">
            <a:spLocks noGrp="1"/>
          </p:cNvSpPr>
          <p:nvPr>
            <p:ph type="title" idx="2"/>
          </p:nvPr>
        </p:nvSpPr>
        <p:spPr>
          <a:xfrm>
            <a:off x="352450" y="1152475"/>
            <a:ext cx="2298000" cy="30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2" name="Google Shape;262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3" name="Google Shape;26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Default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allout Default">
  <p:cSld name="TITLE_AND_BOD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0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135275" y="1152475"/>
            <a:ext cx="2697000" cy="30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>
                <a:solidFill>
                  <a:schemeClr val="accent2"/>
                </a:solidFill>
              </a:defRPr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1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2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allout 1">
  <p:cSld name="TITLE_AND_BODY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Lato"/>
              <a:buNone/>
              <a:defRPr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2"/>
          </p:nvPr>
        </p:nvSpPr>
        <p:spPr>
          <a:xfrm>
            <a:off x="6135275" y="1152475"/>
            <a:ext cx="2697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>
                <a:solidFill>
                  <a:schemeClr val="accent2"/>
                </a:solidFill>
              </a:defRPr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2pPr>
            <a:lvl3pPr marL="1371600" lvl="2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3pPr>
            <a:lvl4pPr marL="1828800" lvl="3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4pPr>
            <a:lvl5pPr marL="2286000" lvl="4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5pPr>
            <a:lvl6pPr marL="2743200" lvl="5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6pPr>
            <a:lvl7pPr marL="3200400" lvl="6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200">
                <a:solidFill>
                  <a:schemeClr val="accent2"/>
                </a:solidFill>
              </a:defRPr>
            </a:lvl7pPr>
            <a:lvl8pPr marL="3657600" lvl="7" indent="-304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>
                <a:solidFill>
                  <a:schemeClr val="accent2"/>
                </a:solidFill>
              </a:defRPr>
            </a:lvl8pPr>
            <a:lvl9pPr marL="4114800" lvl="8" indent="-304800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Char char="■"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400"/>
              <a:buFont typeface="Nunito"/>
              <a:buChar char="■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ato"/>
              <a:buNone/>
              <a:defRPr sz="2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400"/>
              <a:buFont typeface="Nunito"/>
              <a:buChar char="■"/>
              <a:defRPr sz="1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hyperlink" Target="https://app.pivotinteractives.com/activities/634049114fdffef046933e4b/previe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ivotinteractives.com/admin/activities?library=community&amp;page=1&amp;sort=relevance&amp;dir=des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ivotinteractives.com/activities/60ff4e1390d642001ec7b1d9/pre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hyperlink" Target="https://app.pivotinteractives.com/activities/627036896379ff0019154fda/previe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ivotinteractives.com/activities/60ff4e1390d642001ec7b1d9/pre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5.gif"/><Relationship Id="rId4" Type="http://schemas.openxmlformats.org/officeDocument/2006/relationships/hyperlink" Target="https://app.pivotinteractives.com/activities/5f6cee808ebd56001ef4b142/previe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ivotinteractives.com/activities/61e18262e41823001f64b153/pre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app.pivotinteractives.com/activities/620d12f5d67b220020e45b4a/preview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app.pivotinteractives.com/activities/6321081aea554c145fc935bb/preview" TargetMode="External"/><Relationship Id="rId4" Type="http://schemas.openxmlformats.org/officeDocument/2006/relationships/hyperlink" Target="https://app.pivotinteractives.com/activities/601063a652a004002432985d/preview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ivotinteractives.com/activities/5f6cee808ebd56001ef4b142/pre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4"/>
          <p:cNvSpPr txBox="1">
            <a:spLocks noGrp="1"/>
          </p:cNvSpPr>
          <p:nvPr>
            <p:ph type="ctrTitle"/>
          </p:nvPr>
        </p:nvSpPr>
        <p:spPr>
          <a:xfrm>
            <a:off x="515700" y="2388043"/>
            <a:ext cx="8112600" cy="165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Pivot Interactives </a:t>
            </a:r>
            <a:endParaRPr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rgbClr val="3D2C60"/>
                </a:solidFill>
              </a:rPr>
              <a:t>PivotInteractives.com</a:t>
            </a:r>
            <a:endParaRPr sz="2000" dirty="0">
              <a:solidFill>
                <a:srgbClr val="3D2C60"/>
              </a:solidFill>
            </a:endParaRPr>
          </a:p>
        </p:txBody>
      </p:sp>
      <p:sp>
        <p:nvSpPr>
          <p:cNvPr id="276" name="Google Shape;276;p54"/>
          <p:cNvSpPr txBox="1">
            <a:spLocks noGrp="1"/>
          </p:cNvSpPr>
          <p:nvPr>
            <p:ph type="subTitle" idx="1"/>
          </p:nvPr>
        </p:nvSpPr>
        <p:spPr>
          <a:xfrm>
            <a:off x="311700" y="1450350"/>
            <a:ext cx="8520600" cy="112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D2C60"/>
                </a:solidFill>
                <a:latin typeface="Lato"/>
                <a:ea typeface="Lato"/>
                <a:cs typeface="Lato"/>
                <a:sym typeface="Lato"/>
              </a:rPr>
              <a:t>Active Learning Made Easy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D2C60"/>
                </a:solidFill>
                <a:latin typeface="Lato"/>
                <a:ea typeface="Lato"/>
                <a:cs typeface="Lato"/>
                <a:sym typeface="Lato"/>
              </a:rPr>
              <a:t>With Pivot Interactives</a:t>
            </a:r>
            <a:endParaRPr sz="4400" b="1" dirty="0">
              <a:solidFill>
                <a:srgbClr val="3D2C6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8"/>
          <p:cNvSpPr txBox="1">
            <a:spLocks noGrp="1"/>
          </p:cNvSpPr>
          <p:nvPr>
            <p:ph type="title"/>
          </p:nvPr>
        </p:nvSpPr>
        <p:spPr>
          <a:xfrm>
            <a:off x="771575" y="445025"/>
            <a:ext cx="8060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Other phenomena: Sensors</a:t>
            </a:r>
            <a:endParaRPr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7" name="Google Shape;387;p68"/>
          <p:cNvSpPr txBox="1">
            <a:spLocks noGrp="1"/>
          </p:cNvSpPr>
          <p:nvPr>
            <p:ph type="body" idx="1"/>
          </p:nvPr>
        </p:nvSpPr>
        <p:spPr>
          <a:xfrm>
            <a:off x="273275" y="1178100"/>
            <a:ext cx="4176600" cy="240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Stream data with Pasco and Vernier Bluetooth sensors right into activities.</a:t>
            </a:r>
            <a:endParaRPr>
              <a:solidFill>
                <a:schemeClr val="accent3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Conduct “hands-on” data collection</a:t>
            </a:r>
            <a:endParaRPr>
              <a:solidFill>
                <a:schemeClr val="accent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Place that data right next to the content questions</a:t>
            </a:r>
            <a:endParaRPr>
              <a:solidFill>
                <a:schemeClr val="accent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Easy way to collect real data as a class demo, groups, or individuals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388" name="Google Shape;38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128" y="719450"/>
            <a:ext cx="2405999" cy="381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8"/>
          <p:cNvSpPr txBox="1"/>
          <p:nvPr/>
        </p:nvSpPr>
        <p:spPr>
          <a:xfrm>
            <a:off x="882525" y="3971400"/>
            <a:ext cx="333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Demo Link - Graph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026F619A-1784-1789-D67F-9960336A9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590" y="3786609"/>
            <a:ext cx="1348410" cy="13484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9"/>
          <p:cNvSpPr txBox="1">
            <a:spLocks noGrp="1"/>
          </p:cNvSpPr>
          <p:nvPr>
            <p:ph type="title"/>
          </p:nvPr>
        </p:nvSpPr>
        <p:spPr>
          <a:xfrm>
            <a:off x="627425" y="445025"/>
            <a:ext cx="8205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Instructors can create and collaborate!</a:t>
            </a:r>
            <a:endParaRPr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5" name="Google Shape;395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1216F"/>
                </a:solidFill>
              </a:rPr>
              <a:t>Everything on the platform is editable!</a:t>
            </a:r>
            <a:endParaRPr>
              <a:solidFill>
                <a:srgbClr val="E1216F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E1216F"/>
              </a:buClr>
              <a:buSzPts val="1800"/>
              <a:buChar char="●"/>
            </a:pPr>
            <a:r>
              <a:rPr lang="en">
                <a:solidFill>
                  <a:srgbClr val="E1216F"/>
                </a:solidFill>
              </a:rPr>
              <a:t>Change question properties:</a:t>
            </a:r>
            <a:endParaRPr>
              <a:solidFill>
                <a:srgbClr val="E1216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1216F"/>
              </a:buClr>
              <a:buSzPts val="1400"/>
              <a:buChar char="○"/>
            </a:pPr>
            <a:r>
              <a:rPr lang="en">
                <a:solidFill>
                  <a:srgbClr val="E1216F"/>
                </a:solidFill>
              </a:rPr>
              <a:t>Attempts, feedback, autograding, etc.</a:t>
            </a:r>
            <a:endParaRPr>
              <a:solidFill>
                <a:srgbClr val="E1216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1216F"/>
              </a:buClr>
              <a:buSzPts val="1800"/>
              <a:buChar char="●"/>
            </a:pPr>
            <a:r>
              <a:rPr lang="en">
                <a:solidFill>
                  <a:srgbClr val="E1216F"/>
                </a:solidFill>
              </a:rPr>
              <a:t>Use hints to include additional scaffolding</a:t>
            </a:r>
            <a:endParaRPr>
              <a:solidFill>
                <a:srgbClr val="E1216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1216F"/>
              </a:buClr>
              <a:buSzPts val="1800"/>
              <a:buChar char="●"/>
            </a:pPr>
            <a:r>
              <a:rPr lang="en">
                <a:solidFill>
                  <a:srgbClr val="E1216F"/>
                </a:solidFill>
              </a:rPr>
              <a:t>Pre-populate data tables and graphs to guide data collection</a:t>
            </a:r>
            <a:endParaRPr>
              <a:solidFill>
                <a:srgbClr val="E1216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1216F"/>
              </a:buClr>
              <a:buSzPts val="1800"/>
              <a:buChar char="●"/>
            </a:pPr>
            <a:r>
              <a:rPr lang="en">
                <a:solidFill>
                  <a:srgbClr val="E1216F"/>
                </a:solidFill>
              </a:rPr>
              <a:t>Embed additional content </a:t>
            </a:r>
            <a:endParaRPr>
              <a:solidFill>
                <a:srgbClr val="E1216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1216F"/>
              </a:buClr>
              <a:buSzPts val="1400"/>
              <a:buChar char="○"/>
            </a:pPr>
            <a:r>
              <a:rPr lang="en">
                <a:solidFill>
                  <a:srgbClr val="E1216F"/>
                </a:solidFill>
              </a:rPr>
              <a:t>Instructional videos, GoogleDocs, etc.</a:t>
            </a:r>
            <a:endParaRPr>
              <a:solidFill>
                <a:srgbClr val="E1216F"/>
              </a:solidFill>
            </a:endParaRPr>
          </a:p>
        </p:txBody>
      </p:sp>
      <p:sp>
        <p:nvSpPr>
          <p:cNvPr id="396" name="Google Shape;396;p69"/>
          <p:cNvSpPr txBox="1">
            <a:spLocks noGrp="1"/>
          </p:cNvSpPr>
          <p:nvPr>
            <p:ph type="body" idx="2"/>
          </p:nvPr>
        </p:nvSpPr>
        <p:spPr>
          <a:xfrm>
            <a:off x="5826075" y="1152475"/>
            <a:ext cx="3157800" cy="3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BDBD"/>
                </a:solidFill>
              </a:rPr>
              <a:t>Check out 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Community Library</a:t>
            </a:r>
            <a:r>
              <a:rPr lang="en">
                <a:solidFill>
                  <a:srgbClr val="34BDBD"/>
                </a:solidFill>
              </a:rPr>
              <a:t> to see what other teachers across the Pivot Interactives Network.</a:t>
            </a:r>
            <a:endParaRPr>
              <a:solidFill>
                <a:srgbClr val="34BDB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34BDB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34BDB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34BDB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34BDB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34BDBD"/>
                </a:solidFill>
              </a:rPr>
              <a:t>Use shared libraries to work with teachers at the same school or subject area.</a:t>
            </a:r>
            <a:endParaRPr>
              <a:solidFill>
                <a:srgbClr val="34BDBD"/>
              </a:solidFill>
            </a:endParaRPr>
          </a:p>
        </p:txBody>
      </p:sp>
      <p:pic>
        <p:nvPicPr>
          <p:cNvPr id="397" name="Google Shape;39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5975" y="1979000"/>
            <a:ext cx="1971901" cy="12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0075" y="4026550"/>
            <a:ext cx="1556350" cy="9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B1F4C3CA-8DA4-E78B-5B0A-38BEE7876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" y="3795090"/>
            <a:ext cx="1348410" cy="1348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0"/>
          <p:cNvSpPr txBox="1">
            <a:spLocks noGrp="1"/>
          </p:cNvSpPr>
          <p:nvPr>
            <p:ph type="title"/>
          </p:nvPr>
        </p:nvSpPr>
        <p:spPr>
          <a:xfrm>
            <a:off x="547600" y="445025"/>
            <a:ext cx="82848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Schoology and Canvas Integration with LTI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4" name="Google Shape;404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8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LTI 1.3 integration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interact with Pivot through their Schoology accounts.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Teachers will still write, edit, and grade activities within Pivot Interactives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grading, grades will pass to Schoology gradebook</a:t>
            </a:r>
            <a:endParaRPr/>
          </a:p>
        </p:txBody>
      </p:sp>
      <p:pic>
        <p:nvPicPr>
          <p:cNvPr id="1028" name="Picture 4" descr="schoology - YouTube">
            <a:extLst>
              <a:ext uri="{FF2B5EF4-FFF2-40B4-BE49-F238E27FC236}">
                <a16:creationId xmlns:a16="http://schemas.microsoft.com/office/drawing/2014/main" id="{7C696460-0D8C-32BB-246A-884D4EDA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39" y="1003413"/>
            <a:ext cx="1649275" cy="16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vas - eLearning | UAB">
            <a:extLst>
              <a:ext uri="{FF2B5EF4-FFF2-40B4-BE49-F238E27FC236}">
                <a16:creationId xmlns:a16="http://schemas.microsoft.com/office/drawing/2014/main" id="{6E04533F-FABD-3669-5A69-575E65F3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78" y="2503625"/>
            <a:ext cx="2051957" cy="20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0E76E0D6-E799-CD6D-40AE-6A9A4E7D2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5090"/>
            <a:ext cx="1348410" cy="13484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1"/>
          <p:cNvSpPr txBox="1">
            <a:spLocks noGrp="1"/>
          </p:cNvSpPr>
          <p:nvPr>
            <p:ph type="title"/>
          </p:nvPr>
        </p:nvSpPr>
        <p:spPr>
          <a:xfrm>
            <a:off x="623400" y="40107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Additional Features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11" name="Google Shape;411;p71"/>
          <p:cNvSpPr txBox="1">
            <a:spLocks noGrp="1"/>
          </p:cNvSpPr>
          <p:nvPr>
            <p:ph type="body" idx="1"/>
          </p:nvPr>
        </p:nvSpPr>
        <p:spPr>
          <a:xfrm>
            <a:off x="311700" y="1265275"/>
            <a:ext cx="4260300" cy="290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>
                <a:solidFill>
                  <a:schemeClr val="accent3"/>
                </a:solidFill>
              </a:rPr>
              <a:t>Covers all science subjects </a:t>
            </a:r>
            <a:endParaRPr dirty="0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>
                <a:solidFill>
                  <a:schemeClr val="accent3"/>
                </a:solidFill>
              </a:rPr>
              <a:t>500+, 100% customizable, activities </a:t>
            </a:r>
            <a:endParaRPr dirty="0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>
                <a:solidFill>
                  <a:schemeClr val="accent3"/>
                </a:solidFill>
              </a:rPr>
              <a:t>Syncs with Bluetooth data sensors</a:t>
            </a:r>
            <a:endParaRPr dirty="0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>
                <a:solidFill>
                  <a:schemeClr val="accent3"/>
                </a:solidFill>
              </a:rPr>
              <a:t>Shared teacher libraries</a:t>
            </a:r>
            <a:endParaRPr dirty="0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>
                <a:solidFill>
                  <a:schemeClr val="accent3"/>
                </a:solidFill>
              </a:rPr>
              <a:t>Students video upload </a:t>
            </a:r>
            <a:endParaRPr dirty="0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 err="1">
                <a:solidFill>
                  <a:schemeClr val="accent3"/>
                </a:solidFill>
              </a:rPr>
              <a:t>PhET.iO</a:t>
            </a:r>
            <a:r>
              <a:rPr lang="en" dirty="0">
                <a:solidFill>
                  <a:schemeClr val="accent3"/>
                </a:solidFill>
              </a:rPr>
              <a:t> simulations integration</a:t>
            </a:r>
            <a:endParaRPr dirty="0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 dirty="0">
                <a:solidFill>
                  <a:schemeClr val="accent3"/>
                </a:solidFill>
              </a:rPr>
              <a:t>Scaffolded instruction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12" name="Google Shape;412;p71"/>
          <p:cNvSpPr txBox="1"/>
          <p:nvPr/>
        </p:nvSpPr>
        <p:spPr>
          <a:xfrm>
            <a:off x="4435450" y="1004675"/>
            <a:ext cx="47085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LMS Integration </a:t>
            </a:r>
            <a:endParaRPr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Rostering and SSO </a:t>
            </a:r>
            <a:endParaRPr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Standards alignment crosswalks </a:t>
            </a:r>
            <a:endParaRPr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(AP, IB, NGSS, or other state standards)</a:t>
            </a:r>
            <a:endParaRPr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Robust reporting dashboard</a:t>
            </a:r>
            <a:endParaRPr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Co-Lab</a:t>
            </a:r>
            <a:r>
              <a:rPr lang="en" sz="1800" baseline="300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TM</a:t>
            </a: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groups for student collaboration</a:t>
            </a:r>
            <a:endParaRPr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Streamlined grading tools </a:t>
            </a:r>
            <a:endParaRPr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191502" cy="19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3"/>
          <p:cNvSpPr txBox="1"/>
          <p:nvPr/>
        </p:nvSpPr>
        <p:spPr>
          <a:xfrm>
            <a:off x="241325" y="2102900"/>
            <a:ext cx="86736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rgbClr val="34BDBD"/>
                </a:solidFill>
                <a:latin typeface="Avenir"/>
                <a:ea typeface="Avenir"/>
                <a:cs typeface="Avenir"/>
                <a:sym typeface="Avenir"/>
              </a:rPr>
              <a:t>“You've made me a better teacher and helped my students to learn at high levels.” - Ryan P. </a:t>
            </a:r>
            <a:endParaRPr sz="1200" i="1">
              <a:solidFill>
                <a:srgbClr val="34BDBD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rgbClr val="E1216F"/>
                </a:solidFill>
                <a:latin typeface="Avenir"/>
                <a:ea typeface="Avenir"/>
                <a:cs typeface="Avenir"/>
                <a:sym typeface="Avenir"/>
              </a:rPr>
              <a:t>“Your attention to our needs as science teachers is incredibly valuable and so rare.” - Kate E.</a:t>
            </a:r>
            <a:endParaRPr sz="1200" i="1">
              <a:solidFill>
                <a:srgbClr val="E1216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3D2C60"/>
                </a:solidFill>
                <a:latin typeface="Avenir"/>
                <a:ea typeface="Avenir"/>
                <a:cs typeface="Avenir"/>
                <a:sym typeface="Avenir"/>
              </a:rPr>
              <a:t>“This is the most lovingly crafted, expertly executed educational software I have ever encountered.” - James K. </a:t>
            </a:r>
            <a:endParaRPr sz="1200" i="1">
              <a:solidFill>
                <a:srgbClr val="3D2C6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D2C6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34BDBD"/>
                </a:solidFill>
                <a:latin typeface="Avenir"/>
                <a:ea typeface="Avenir"/>
                <a:cs typeface="Avenir"/>
                <a:sym typeface="Avenir"/>
              </a:rPr>
              <a:t>“I love that your product gives my students access to high-quality experiments that emphasizes accurate data collection, visualization, and analysis, that I can customize the assessments given to my kids, that autograding provides students with instant feedback and can help them get back on track if they're struggling, and that I have a simple tool where they can easily find all of their assigned labs in the same place. This thing works like a dream.” - Claire S.</a:t>
            </a:r>
            <a:endParaRPr sz="1200" i="1">
              <a:solidFill>
                <a:srgbClr val="34BDBD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3D2C6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6" name="Google Shape;426;p73"/>
          <p:cNvSpPr txBox="1"/>
          <p:nvPr/>
        </p:nvSpPr>
        <p:spPr>
          <a:xfrm>
            <a:off x="6322500" y="586050"/>
            <a:ext cx="2709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What are others saying about Pivot Interactives?</a:t>
            </a:r>
            <a:endParaRPr sz="18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Questions?</a:t>
            </a:r>
            <a:endParaRPr/>
          </a:p>
        </p:txBody>
      </p:sp>
      <p:sp>
        <p:nvSpPr>
          <p:cNvPr id="440" name="Google Shape;440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Contacts:</a:t>
            </a:r>
            <a:endParaRPr dirty="0"/>
          </a:p>
          <a:p>
            <a:pPr marL="9144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u="sng" dirty="0">
                <a:solidFill>
                  <a:schemeClr val="hlink"/>
                </a:solidFill>
              </a:rPr>
              <a:t>Eric Rhoades</a:t>
            </a:r>
            <a:r>
              <a:rPr lang="en" dirty="0"/>
              <a:t> – Pivot Partnerships</a:t>
            </a: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610F9163-B9B8-99D9-96E8-45DAEEDA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366" y="2148640"/>
            <a:ext cx="2628570" cy="2628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72760-CF85-0AB7-8D2B-53058CC5A31D}"/>
              </a:ext>
            </a:extLst>
          </p:cNvPr>
          <p:cNvSpPr txBox="1"/>
          <p:nvPr/>
        </p:nvSpPr>
        <p:spPr>
          <a:xfrm>
            <a:off x="3229472" y="1994751"/>
            <a:ext cx="1710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60-Day Free Trial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74B876A-A8C7-AFDB-27BC-34AE1825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95028" y="1108098"/>
            <a:ext cx="3614057" cy="2710543"/>
          </a:xfrm>
          <a:prstGeom prst="roundRect">
            <a:avLst/>
          </a:prstGeom>
        </p:spPr>
      </p:pic>
      <p:sp>
        <p:nvSpPr>
          <p:cNvPr id="4" name="Google Shape;282;p55">
            <a:extLst>
              <a:ext uri="{FF2B5EF4-FFF2-40B4-BE49-F238E27FC236}">
                <a16:creationId xmlns:a16="http://schemas.microsoft.com/office/drawing/2014/main" id="{5C6216ED-93EB-D312-951F-C036E78F4ED9}"/>
              </a:ext>
            </a:extLst>
          </p:cNvPr>
          <p:cNvSpPr txBox="1"/>
          <p:nvPr/>
        </p:nvSpPr>
        <p:spPr>
          <a:xfrm>
            <a:off x="503545" y="656341"/>
            <a:ext cx="4173900" cy="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800" b="1" dirty="0">
                <a:solidFill>
                  <a:srgbClr val="34BDBD"/>
                </a:solidFill>
                <a:latin typeface="Lato"/>
                <a:ea typeface="Lato"/>
                <a:cs typeface="Lato"/>
                <a:sym typeface="Lato"/>
              </a:rPr>
              <a:t>Eric Rhoades</a:t>
            </a:r>
            <a:endParaRPr sz="2800" b="1" dirty="0">
              <a:solidFill>
                <a:srgbClr val="34BDB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281;p55">
            <a:extLst>
              <a:ext uri="{FF2B5EF4-FFF2-40B4-BE49-F238E27FC236}">
                <a16:creationId xmlns:a16="http://schemas.microsoft.com/office/drawing/2014/main" id="{A34764C5-CAB9-EFC1-2B71-96A26435FDBB}"/>
              </a:ext>
            </a:extLst>
          </p:cNvPr>
          <p:cNvSpPr txBox="1"/>
          <p:nvPr/>
        </p:nvSpPr>
        <p:spPr>
          <a:xfrm>
            <a:off x="426371" y="1155613"/>
            <a:ext cx="4835744" cy="3261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600"/>
              <a:buFont typeface="Nunito"/>
              <a:buChar char="●"/>
            </a:pPr>
            <a:r>
              <a:rPr lang="en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30 years as a science educator  </a:t>
            </a: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in Virginia</a:t>
            </a:r>
            <a:endParaRPr sz="2000" dirty="0">
              <a:solidFill>
                <a:srgbClr val="221F1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200"/>
              <a:buFont typeface="Nunito"/>
              <a:buChar char="○"/>
            </a:pP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Middle and high school teacher</a:t>
            </a: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200"/>
              <a:buFont typeface="Nunito"/>
              <a:buChar char="○"/>
            </a:pP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Physical Science, Biology, and Chemistry</a:t>
            </a: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200"/>
              <a:buFont typeface="Nunito"/>
              <a:buChar char="○"/>
            </a:pP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District Science Coordinator</a:t>
            </a: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200"/>
              <a:buFont typeface="Nunito"/>
              <a:buChar char="○"/>
            </a:pP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Director of Science VDOE</a:t>
            </a:r>
            <a:endParaRPr sz="2000" dirty="0">
              <a:solidFill>
                <a:srgbClr val="221F1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600"/>
              <a:buFont typeface="Nunito"/>
              <a:buChar char="●"/>
            </a:pPr>
            <a:r>
              <a:rPr lang="en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B.S. Biology, M.Ed. </a:t>
            </a: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Ed Leadership</a:t>
            </a:r>
            <a:endParaRPr sz="2000" dirty="0">
              <a:solidFill>
                <a:srgbClr val="221F1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F1F"/>
              </a:buClr>
              <a:buSzPts val="1600"/>
              <a:buFont typeface="Nunito"/>
              <a:buChar char="●"/>
            </a:pPr>
            <a:r>
              <a:rPr lang="en-US" sz="2000" dirty="0">
                <a:solidFill>
                  <a:srgbClr val="221F1F"/>
                </a:solidFill>
                <a:latin typeface="Nunito"/>
                <a:ea typeface="Nunito"/>
                <a:cs typeface="Nunito"/>
                <a:sym typeface="Nunito"/>
              </a:rPr>
              <a:t>Partnership Manager</a:t>
            </a:r>
            <a:endParaRPr sz="2000" dirty="0">
              <a:solidFill>
                <a:srgbClr val="221F1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000" dirty="0">
                <a:solidFill>
                  <a:srgbClr val="3D2C60"/>
                </a:solidFill>
                <a:latin typeface="Nunito"/>
                <a:ea typeface="Nunito"/>
                <a:cs typeface="Nunito"/>
                <a:sym typeface="Nunito"/>
              </a:rPr>
              <a:t>				</a:t>
            </a:r>
            <a:endParaRPr sz="2000" dirty="0">
              <a:solidFill>
                <a:srgbClr val="3D2C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23"/>
            <a:ext cx="9220201" cy="512978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6"/>
          <p:cNvSpPr txBox="1"/>
          <p:nvPr/>
        </p:nvSpPr>
        <p:spPr>
          <a:xfrm>
            <a:off x="351450" y="2932900"/>
            <a:ext cx="81816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Solution: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0DF3D"/>
                </a:solidFill>
                <a:latin typeface="Lato"/>
                <a:ea typeface="Lato"/>
                <a:cs typeface="Lato"/>
                <a:sym typeface="Lato"/>
              </a:rPr>
              <a:t>Phenomena-based, active learning</a:t>
            </a:r>
            <a:r>
              <a:rPr lang="en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through interactive video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56"/>
          <p:cNvSpPr txBox="1"/>
          <p:nvPr/>
        </p:nvSpPr>
        <p:spPr>
          <a:xfrm>
            <a:off x="351450" y="608675"/>
            <a:ext cx="7907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Problem: </a:t>
            </a: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Phenomena-based active learning is most effective, but </a:t>
            </a:r>
            <a:r>
              <a:rPr lang="en" sz="2800">
                <a:solidFill>
                  <a:srgbClr val="F0DF3D"/>
                </a:solidFill>
                <a:latin typeface="Lato"/>
                <a:ea typeface="Lato"/>
                <a:cs typeface="Lato"/>
                <a:sym typeface="Lato"/>
              </a:rPr>
              <a:t>limited by classroom constraints.</a:t>
            </a:r>
            <a:endParaRPr sz="2800">
              <a:solidFill>
                <a:srgbClr val="F0DF3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7AC5FD55-7122-5FFE-642D-8328904F8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642" y="3338834"/>
            <a:ext cx="1786559" cy="1786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0AE08-D562-718E-D656-23C8132D0648}"/>
              </a:ext>
            </a:extLst>
          </p:cNvPr>
          <p:cNvSpPr txBox="1"/>
          <p:nvPr/>
        </p:nvSpPr>
        <p:spPr>
          <a:xfrm>
            <a:off x="7471742" y="2918726"/>
            <a:ext cx="1710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60-Day Free Trial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Interactive Video?</a:t>
            </a:r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Preview Activity | Pivot Interactives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31" name="Google Shape;331;p62"/>
          <p:cNvSpPr txBox="1">
            <a:spLocks noGrp="1"/>
          </p:cNvSpPr>
          <p:nvPr>
            <p:ph type="body" idx="4294967295"/>
          </p:nvPr>
        </p:nvSpPr>
        <p:spPr>
          <a:xfrm>
            <a:off x="5708450" y="1377100"/>
            <a:ext cx="3307500" cy="285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Through signature interactive videos in Pivot Interactives, teachers can engage students with </a:t>
            </a:r>
            <a:r>
              <a:rPr lang="en" b="1">
                <a:solidFill>
                  <a:schemeClr val="accent3"/>
                </a:solidFill>
              </a:rPr>
              <a:t>typically inaccessible or unrealistic, authentic phenomena </a:t>
            </a:r>
            <a:r>
              <a:rPr lang="en">
                <a:solidFill>
                  <a:schemeClr val="accent3"/>
                </a:solidFill>
              </a:rPr>
              <a:t>to see qualitatively AND measure quantitatively.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333" name="Google Shape;333;p62">
            <a:hlinkClick r:id="rId4"/>
          </p:cNvPr>
          <p:cNvSpPr txBox="1"/>
          <p:nvPr/>
        </p:nvSpPr>
        <p:spPr>
          <a:xfrm>
            <a:off x="311699" y="4231900"/>
            <a:ext cx="662748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n-US" sz="1600" b="1" i="0" dirty="0">
                <a:solidFill>
                  <a:srgbClr val="3D3D3D"/>
                </a:solidFill>
                <a:effectLst/>
                <a:latin typeface="Lato" panose="020F0502020204030203" pitchFamily="34" charset="0"/>
              </a:rPr>
              <a:t>Introduction to Constant Acceleration</a:t>
            </a:r>
          </a:p>
          <a:p>
            <a:r>
              <a:rPr lang="en-US" sz="1600" dirty="0"/>
              <a:t>We'll learn to apply a formula to this situation and use a graph to find the acceleration.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D4B1D1-957E-8A8D-14B8-41A067257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59" y="967678"/>
            <a:ext cx="5140241" cy="3164158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9766920-E66A-80B7-B5EB-0FC937B7C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590" y="3786609"/>
            <a:ext cx="1348410" cy="13484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Interactive Video?</a:t>
            </a:r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Preview Activity | Pivot Interactives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40" name="Google Shape;340;p63"/>
          <p:cNvSpPr txBox="1">
            <a:spLocks noGrp="1"/>
          </p:cNvSpPr>
          <p:nvPr>
            <p:ph type="body" idx="4294967295"/>
          </p:nvPr>
        </p:nvSpPr>
        <p:spPr>
          <a:xfrm>
            <a:off x="5524800" y="1328900"/>
            <a:ext cx="3208800" cy="285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Through signature interactive videos in Pivot Interactives, teachers can provide their students with </a:t>
            </a:r>
            <a:r>
              <a:rPr lang="en" b="1" dirty="0">
                <a:solidFill>
                  <a:schemeClr val="accent3"/>
                </a:solidFill>
              </a:rPr>
              <a:t>unrestricted exploration of authentic phenomena and seamlessly embed the science practices</a:t>
            </a:r>
            <a:r>
              <a:rPr lang="en" dirty="0">
                <a:solidFill>
                  <a:schemeClr val="accent3"/>
                </a:solidFill>
              </a:rPr>
              <a:t> in their lessons.</a:t>
            </a:r>
            <a:endParaRPr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>
              <a:solidFill>
                <a:schemeClr val="accent3"/>
              </a:solidFill>
            </a:endParaRPr>
          </a:p>
        </p:txBody>
      </p:sp>
      <p:pic>
        <p:nvPicPr>
          <p:cNvPr id="2" name="Google Shape;371;p66">
            <a:hlinkClick r:id="rId4"/>
            <a:extLst>
              <a:ext uri="{FF2B5EF4-FFF2-40B4-BE49-F238E27FC236}">
                <a16:creationId xmlns:a16="http://schemas.microsoft.com/office/drawing/2014/main" id="{0AA50694-3076-C07E-E492-97F26D4908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400" y="1001188"/>
            <a:ext cx="4703786" cy="32386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2;p66">
            <a:extLst>
              <a:ext uri="{FF2B5EF4-FFF2-40B4-BE49-F238E27FC236}">
                <a16:creationId xmlns:a16="http://schemas.microsoft.com/office/drawing/2014/main" id="{BA98C409-E07D-2890-075C-AEFB74D05634}"/>
              </a:ext>
            </a:extLst>
          </p:cNvPr>
          <p:cNvSpPr txBox="1"/>
          <p:nvPr/>
        </p:nvSpPr>
        <p:spPr>
          <a:xfrm>
            <a:off x="195775" y="4342975"/>
            <a:ext cx="548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Properties of Transverse Mechanical Waves</a:t>
            </a:r>
            <a:r>
              <a:rPr lang="en" sz="1200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- Students explore relationships between mechanical wave properties. With over 75 trials, students can easily implement experimental design, collaboratively or independently.</a:t>
            </a:r>
            <a:endParaRPr sz="1200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7925E10-AB2D-D718-FE77-76C0E6EE8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590" y="3786609"/>
            <a:ext cx="1348410" cy="13484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the platform do?</a:t>
            </a:r>
            <a:endParaRPr/>
          </a:p>
        </p:txBody>
      </p:sp>
      <p:sp>
        <p:nvSpPr>
          <p:cNvPr id="349" name="Google Shape;349;p64"/>
          <p:cNvSpPr txBox="1">
            <a:spLocks noGrp="1"/>
          </p:cNvSpPr>
          <p:nvPr>
            <p:ph type="body" idx="1"/>
          </p:nvPr>
        </p:nvSpPr>
        <p:spPr>
          <a:xfrm>
            <a:off x="5769600" y="754675"/>
            <a:ext cx="3062700" cy="381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Preview Activity | Pivot Interactives</a:t>
            </a:r>
            <a:endParaRPr i="1"/>
          </a:p>
        </p:txBody>
      </p:sp>
      <p:sp>
        <p:nvSpPr>
          <p:cNvPr id="350" name="Google Shape;350;p64"/>
          <p:cNvSpPr txBox="1">
            <a:spLocks noGrp="1"/>
          </p:cNvSpPr>
          <p:nvPr>
            <p:ph type="body" idx="4294967295"/>
          </p:nvPr>
        </p:nvSpPr>
        <p:spPr>
          <a:xfrm>
            <a:off x="6073500" y="754675"/>
            <a:ext cx="2758800" cy="3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</a:rPr>
              <a:t>With Pivot Interactives activities, students receive </a:t>
            </a:r>
            <a:r>
              <a:rPr lang="en" sz="1700" b="1">
                <a:solidFill>
                  <a:schemeClr val="accent3"/>
                </a:solidFill>
              </a:rPr>
              <a:t>continuous, personalized feedback</a:t>
            </a:r>
            <a:r>
              <a:rPr lang="en" sz="1700">
                <a:solidFill>
                  <a:schemeClr val="accent3"/>
                </a:solidFill>
              </a:rPr>
              <a:t> and are </a:t>
            </a:r>
            <a:r>
              <a:rPr lang="en" sz="1700" b="1">
                <a:solidFill>
                  <a:schemeClr val="accent3"/>
                </a:solidFill>
              </a:rPr>
              <a:t>actively engaged</a:t>
            </a:r>
            <a:r>
              <a:rPr lang="en" sz="1700">
                <a:solidFill>
                  <a:schemeClr val="accent3"/>
                </a:solidFill>
              </a:rPr>
              <a:t> with their learning. </a:t>
            </a:r>
            <a:endParaRPr sz="170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</a:rPr>
              <a:t>The 100% customizable activities are crafted with powerful features, like randomized questions, automatic feedback &amp; autograding, data tables, and robust graphing tools. </a:t>
            </a:r>
            <a:endParaRPr sz="170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700">
              <a:solidFill>
                <a:schemeClr val="accent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BA48A-DE1F-5022-85B5-28564EBE6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71" y="1017725"/>
            <a:ext cx="5403240" cy="3371100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CD28B75B-F071-014F-F4D0-65C6A681D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382" y="4419401"/>
            <a:ext cx="715617" cy="7156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does Pivot fit into the classroom?</a:t>
            </a:r>
            <a:endParaRPr/>
          </a:p>
        </p:txBody>
      </p:sp>
      <p:sp>
        <p:nvSpPr>
          <p:cNvPr id="357" name="Google Shape;357;p65"/>
          <p:cNvSpPr txBox="1">
            <a:spLocks noGrp="1"/>
          </p:cNvSpPr>
          <p:nvPr>
            <p:ph type="body" idx="1"/>
          </p:nvPr>
        </p:nvSpPr>
        <p:spPr>
          <a:xfrm>
            <a:off x="5743350" y="1152475"/>
            <a:ext cx="30891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Pivot Interactives is not just labs!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Phenomena, active learning, and the science practices throughout the learning cycle!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/>
              <a:t>The science practices ooze out of our activities!</a:t>
            </a:r>
            <a:endParaRPr/>
          </a:p>
        </p:txBody>
      </p:sp>
      <p:sp>
        <p:nvSpPr>
          <p:cNvPr id="358" name="Google Shape;358;p65"/>
          <p:cNvSpPr txBox="1"/>
          <p:nvPr/>
        </p:nvSpPr>
        <p:spPr>
          <a:xfrm>
            <a:off x="393000" y="1089375"/>
            <a:ext cx="52401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Introduction: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Building a model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Sensemaking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Guided Inquiry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Application: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Testing a model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Practice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Traditional “lab”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Fluency building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Assessment: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Testing understanding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Less feedback provided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9" name="Google Shape;359;p65"/>
          <p:cNvSpPr txBox="1"/>
          <p:nvPr/>
        </p:nvSpPr>
        <p:spPr>
          <a:xfrm>
            <a:off x="3261300" y="1185925"/>
            <a:ext cx="222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0DF3D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 to the Mole Concept</a:t>
            </a:r>
            <a:endParaRPr>
              <a:solidFill>
                <a:srgbClr val="F0DF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0" name="Google Shape;360;p65"/>
          <p:cNvSpPr txBox="1"/>
          <p:nvPr/>
        </p:nvSpPr>
        <p:spPr>
          <a:xfrm>
            <a:off x="3406200" y="2406275"/>
            <a:ext cx="222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0DF3D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Daphnia and Chemicals</a:t>
            </a:r>
            <a:endParaRPr>
              <a:solidFill>
                <a:srgbClr val="F0DF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65"/>
          <p:cNvSpPr txBox="1"/>
          <p:nvPr/>
        </p:nvSpPr>
        <p:spPr>
          <a:xfrm>
            <a:off x="3386100" y="3736950"/>
            <a:ext cx="237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0DF3D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fast is that skater?</a:t>
            </a:r>
            <a:endParaRPr>
              <a:solidFill>
                <a:srgbClr val="F0DF3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2" name="Google Shape;36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7814" y="4106975"/>
            <a:ext cx="1423677" cy="8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2501" y="2739275"/>
            <a:ext cx="1549902" cy="9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5362" y="1525025"/>
            <a:ext cx="1423676" cy="92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3744B03E-1C6E-12C6-4E26-7A29575E5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6962" y="3997981"/>
            <a:ext cx="1137037" cy="11370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it look like in the classroom?</a:t>
            </a:r>
            <a:endParaRPr sz="2000"/>
          </a:p>
        </p:txBody>
      </p:sp>
      <p:sp>
        <p:nvSpPr>
          <p:cNvPr id="370" name="Google Shape;370;p66"/>
          <p:cNvSpPr txBox="1">
            <a:spLocks noGrp="1"/>
          </p:cNvSpPr>
          <p:nvPr>
            <p:ph type="body" idx="4294967295"/>
          </p:nvPr>
        </p:nvSpPr>
        <p:spPr>
          <a:xfrm>
            <a:off x="5784000" y="1032000"/>
            <a:ext cx="3176100" cy="30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Collaboration</a:t>
            </a:r>
            <a:r>
              <a:rPr lang="en" dirty="0">
                <a:solidFill>
                  <a:schemeClr val="accent3"/>
                </a:solidFill>
              </a:rPr>
              <a:t> is simple to implement with Co-Lab in Pivot Interactives. Students have open exploration, design experiments, and walk through the </a:t>
            </a:r>
            <a:r>
              <a:rPr lang="en" b="1" dirty="0">
                <a:solidFill>
                  <a:schemeClr val="accent3"/>
                </a:solidFill>
              </a:rPr>
              <a:t>science practices</a:t>
            </a:r>
            <a:r>
              <a:rPr lang="en" dirty="0">
                <a:solidFill>
                  <a:schemeClr val="accent3"/>
                </a:solidFill>
              </a:rPr>
              <a:t>, without the typical constraints, like time, money, resources, teacher experience level, using various platforms, </a:t>
            </a:r>
            <a:r>
              <a:rPr lang="en" dirty="0" err="1">
                <a:solidFill>
                  <a:schemeClr val="accent3"/>
                </a:solidFill>
              </a:rPr>
              <a:t>etc</a:t>
            </a:r>
            <a:endParaRPr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>
              <a:solidFill>
                <a:schemeClr val="accent3"/>
              </a:solidFill>
            </a:endParaRPr>
          </a:p>
        </p:txBody>
      </p:sp>
      <p:pic>
        <p:nvPicPr>
          <p:cNvPr id="371" name="Google Shape;371;p6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275" y="973650"/>
            <a:ext cx="4973200" cy="33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6"/>
          <p:cNvSpPr txBox="1"/>
          <p:nvPr/>
        </p:nvSpPr>
        <p:spPr>
          <a:xfrm>
            <a:off x="195775" y="4342975"/>
            <a:ext cx="548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Properties of Transverse Mechanical Waves</a:t>
            </a:r>
            <a:r>
              <a:rPr lang="en" sz="1200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- Students explore relationships between mechanical wave properties. With over 75 trials, students can easily implement experimental design, collaboratively or independently.</a:t>
            </a:r>
            <a:endParaRPr sz="1200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C8F8AC72-0C4A-BF73-841C-5AF8DFE0D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184" y="4125203"/>
            <a:ext cx="1009816" cy="10098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I Theme">
  <a:themeElements>
    <a:clrScheme name="Simple Light">
      <a:dk1>
        <a:srgbClr val="000000"/>
      </a:dk1>
      <a:lt1>
        <a:srgbClr val="FFFFFF"/>
      </a:lt1>
      <a:dk2>
        <a:srgbClr val="221F1F"/>
      </a:dk2>
      <a:lt2>
        <a:srgbClr val="EEEEEE"/>
      </a:lt2>
      <a:accent1>
        <a:srgbClr val="E1216F"/>
      </a:accent1>
      <a:accent2>
        <a:srgbClr val="34BDBD"/>
      </a:accent2>
      <a:accent3>
        <a:srgbClr val="3D2C60"/>
      </a:accent3>
      <a:accent4>
        <a:srgbClr val="F0DF3D"/>
      </a:accent4>
      <a:accent5>
        <a:srgbClr val="F6B26B"/>
      </a:accent5>
      <a:accent6>
        <a:srgbClr val="6ECF44"/>
      </a:accent6>
      <a:hlink>
        <a:srgbClr val="34BDB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I Theme">
  <a:themeElements>
    <a:clrScheme name="Simple Light">
      <a:dk1>
        <a:srgbClr val="000000"/>
      </a:dk1>
      <a:lt1>
        <a:srgbClr val="FFFFFF"/>
      </a:lt1>
      <a:dk2>
        <a:srgbClr val="221F1F"/>
      </a:dk2>
      <a:lt2>
        <a:srgbClr val="EEEEEE"/>
      </a:lt2>
      <a:accent1>
        <a:srgbClr val="E12154"/>
      </a:accent1>
      <a:accent2>
        <a:srgbClr val="34BDBD"/>
      </a:accent2>
      <a:accent3>
        <a:srgbClr val="3D2C60"/>
      </a:accent3>
      <a:accent4>
        <a:srgbClr val="F0DF3D"/>
      </a:accent4>
      <a:accent5>
        <a:srgbClr val="F6B26B"/>
      </a:accent5>
      <a:accent6>
        <a:srgbClr val="6ECF44"/>
      </a:accent6>
      <a:hlink>
        <a:srgbClr val="34BDB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10982</TotalTime>
  <Words>840</Words>
  <Application>Microsoft Macintosh PowerPoint</Application>
  <PresentationFormat>On-screen Show (16:9)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Lato</vt:lpstr>
      <vt:lpstr>Avenir</vt:lpstr>
      <vt:lpstr>Nunito</vt:lpstr>
      <vt:lpstr>Arial</vt:lpstr>
      <vt:lpstr>PI Theme</vt:lpstr>
      <vt:lpstr>Simple Light</vt:lpstr>
      <vt:lpstr>PI Theme</vt:lpstr>
      <vt:lpstr>Pivot Interactives  PivotInteractives.com</vt:lpstr>
      <vt:lpstr>PowerPoint Presentation</vt:lpstr>
      <vt:lpstr>PowerPoint Presentation</vt:lpstr>
      <vt:lpstr>PowerPoint Presentation</vt:lpstr>
      <vt:lpstr>What is Interactive Video?</vt:lpstr>
      <vt:lpstr>What is Interactive Video?</vt:lpstr>
      <vt:lpstr>What can the platform do?</vt:lpstr>
      <vt:lpstr>Where does Pivot fit into the classroom?</vt:lpstr>
      <vt:lpstr>What does it look like in the classroom?</vt:lpstr>
      <vt:lpstr>Other phenomena: Sensors</vt:lpstr>
      <vt:lpstr>Instructors can create and collaborate!</vt:lpstr>
      <vt:lpstr>Schoology and Canvas Integration with LTI</vt:lpstr>
      <vt:lpstr>Additional Features</vt:lpstr>
      <vt:lpstr>PowerPoint Presentation</vt:lpstr>
      <vt:lpstr>Additional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Pivot Interactives!</dc:title>
  <cp:lastModifiedBy>Eric Rhoades</cp:lastModifiedBy>
  <cp:revision>4</cp:revision>
  <dcterms:modified xsi:type="dcterms:W3CDTF">2023-04-03T19:57:51Z</dcterms:modified>
</cp:coreProperties>
</file>