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7" r:id="rId3"/>
    <p:sldId id="258" r:id="rId4"/>
    <p:sldId id="259" r:id="rId5"/>
    <p:sldId id="273" r:id="rId6"/>
    <p:sldId id="260" r:id="rId7"/>
    <p:sldId id="261" r:id="rId8"/>
    <p:sldId id="274" r:id="rId9"/>
    <p:sldId id="275" r:id="rId10"/>
    <p:sldId id="262" r:id="rId11"/>
    <p:sldId id="263" r:id="rId12"/>
    <p:sldId id="276" r:id="rId13"/>
    <p:sldId id="264" r:id="rId14"/>
    <p:sldId id="270" r:id="rId15"/>
    <p:sldId id="268" r:id="rId16"/>
    <p:sldId id="269" r:id="rId17"/>
    <p:sldId id="277" r:id="rId18"/>
    <p:sldId id="265" r:id="rId19"/>
    <p:sldId id="272" r:id="rId20"/>
    <p:sldId id="266" r:id="rId21"/>
    <p:sldId id="27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2" d="100"/>
          <a:sy n="92" d="100"/>
        </p:scale>
        <p:origin x="51" y="14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1">
                  <a:shade val="75000"/>
                  <a:satMod val="160000"/>
                </a:schemeClr>
              </a:solidFill>
              <a:ln>
                <a:noFill/>
              </a:ln>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rgbClr r="0" g="0" b="0">
                    <a:shade val="25000"/>
                    <a:satMod val="140000"/>
                  </a:scrgbClr>
                </a:contourClr>
              </a:sp3d>
            </c:spPr>
            <c:extLst>
              <c:ext xmlns:c16="http://schemas.microsoft.com/office/drawing/2014/chart" uri="{C3380CC4-5D6E-409C-BE32-E72D297353CC}">
                <c16:uniqueId val="{00000001-3FE9-4CF6-8D36-6A9047613689}"/>
              </c:ext>
            </c:extLst>
          </c:dPt>
          <c:dPt>
            <c:idx val="1"/>
            <c:bubble3D val="0"/>
            <c:spPr>
              <a:solidFill>
                <a:schemeClr val="accent2">
                  <a:shade val="75000"/>
                  <a:satMod val="160000"/>
                </a:schemeClr>
              </a:solidFill>
              <a:ln>
                <a:noFill/>
              </a:ln>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rgbClr r="0" g="0" b="0">
                    <a:shade val="25000"/>
                    <a:satMod val="140000"/>
                  </a:scrgbClr>
                </a:contourClr>
              </a:sp3d>
            </c:spPr>
            <c:extLst>
              <c:ext xmlns:c16="http://schemas.microsoft.com/office/drawing/2014/chart" uri="{C3380CC4-5D6E-409C-BE32-E72D297353CC}">
                <c16:uniqueId val="{00000003-3FE9-4CF6-8D36-6A9047613689}"/>
              </c:ext>
            </c:extLst>
          </c:dPt>
          <c:dPt>
            <c:idx val="2"/>
            <c:bubble3D val="0"/>
            <c:spPr>
              <a:solidFill>
                <a:schemeClr val="accent3">
                  <a:shade val="75000"/>
                  <a:satMod val="160000"/>
                </a:schemeClr>
              </a:solidFill>
              <a:ln>
                <a:noFill/>
              </a:ln>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rgbClr r="0" g="0" b="0">
                    <a:shade val="25000"/>
                    <a:satMod val="140000"/>
                  </a:scrgbClr>
                </a:contourClr>
              </a:sp3d>
            </c:spPr>
            <c:extLst>
              <c:ext xmlns:c16="http://schemas.microsoft.com/office/drawing/2014/chart" uri="{C3380CC4-5D6E-409C-BE32-E72D297353CC}">
                <c16:uniqueId val="{00000005-3FE9-4CF6-8D36-6A9047613689}"/>
              </c:ext>
            </c:extLst>
          </c:dPt>
          <c:dPt>
            <c:idx val="3"/>
            <c:bubble3D val="0"/>
            <c:spPr>
              <a:solidFill>
                <a:schemeClr val="accent4">
                  <a:shade val="75000"/>
                  <a:satMod val="160000"/>
                </a:schemeClr>
              </a:solidFill>
              <a:ln>
                <a:noFill/>
              </a:ln>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rgbClr r="0" g="0" b="0">
                    <a:shade val="25000"/>
                    <a:satMod val="140000"/>
                  </a:scrgbClr>
                </a:contourClr>
              </a:sp3d>
            </c:spPr>
            <c:extLst>
              <c:ext xmlns:c16="http://schemas.microsoft.com/office/drawing/2014/chart" uri="{C3380CC4-5D6E-409C-BE32-E72D297353CC}">
                <c16:uniqueId val="{00000007-3FE9-4CF6-8D36-6A904761368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Sheet1!$A$2:$A$5</c:f>
              <c:strCache>
                <c:ptCount val="4"/>
                <c:pt idx="0">
                  <c:v>DIRT quiz</c:v>
                </c:pt>
                <c:pt idx="1">
                  <c:v>Lecture</c:v>
                </c:pt>
                <c:pt idx="2">
                  <c:v>Group work</c:v>
                </c:pt>
                <c:pt idx="3">
                  <c:v>EOL quiz</c:v>
                </c:pt>
              </c:strCache>
            </c:strRef>
          </c:cat>
          <c:val>
            <c:numRef>
              <c:f>Sheet1!$B$2:$B$5</c:f>
              <c:numCache>
                <c:formatCode>General</c:formatCode>
                <c:ptCount val="4"/>
                <c:pt idx="0">
                  <c:v>5</c:v>
                </c:pt>
                <c:pt idx="1">
                  <c:v>15</c:v>
                </c:pt>
                <c:pt idx="2">
                  <c:v>25</c:v>
                </c:pt>
                <c:pt idx="3">
                  <c:v>5</c:v>
                </c:pt>
              </c:numCache>
            </c:numRef>
          </c:val>
          <c:extLst>
            <c:ext xmlns:c16="http://schemas.microsoft.com/office/drawing/2014/chart" uri="{C3380CC4-5D6E-409C-BE32-E72D297353CC}">
              <c16:uniqueId val="{00000000-F109-4B6C-8E8C-DE5E96F2CE34}"/>
            </c:ext>
          </c:extLst>
        </c:ser>
        <c:dLbls>
          <c:showLegendKey val="0"/>
          <c:showVal val="0"/>
          <c:showCatName val="0"/>
          <c:showSerName val="0"/>
          <c:showPercent val="1"/>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C7D33910-193A-4DBB-9684-61A1AC193EC8}" type="datetimeFigureOut">
              <a:rPr lang="en-US" smtClean="0"/>
              <a:t>4/1/2023</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9E746AEA-8A30-4B2B-AA69-4D3489746989}"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5176322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D33910-193A-4DBB-9684-61A1AC193EC8}"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746AEA-8A30-4B2B-AA69-4D3489746989}" type="slidenum">
              <a:rPr lang="en-US" smtClean="0"/>
              <a:t>‹#›</a:t>
            </a:fld>
            <a:endParaRPr lang="en-US"/>
          </a:p>
        </p:txBody>
      </p:sp>
    </p:spTree>
    <p:extLst>
      <p:ext uri="{BB962C8B-B14F-4D97-AF65-F5344CB8AC3E}">
        <p14:creationId xmlns:p14="http://schemas.microsoft.com/office/powerpoint/2010/main" val="3591216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D33910-193A-4DBB-9684-61A1AC193EC8}"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746AEA-8A30-4B2B-AA69-4D3489746989}" type="slidenum">
              <a:rPr lang="en-US" smtClean="0"/>
              <a:t>‹#›</a:t>
            </a:fld>
            <a:endParaRPr lang="en-US"/>
          </a:p>
        </p:txBody>
      </p:sp>
    </p:spTree>
    <p:extLst>
      <p:ext uri="{BB962C8B-B14F-4D97-AF65-F5344CB8AC3E}">
        <p14:creationId xmlns:p14="http://schemas.microsoft.com/office/powerpoint/2010/main" val="2172333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D33910-193A-4DBB-9684-61A1AC193EC8}"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746AEA-8A30-4B2B-AA69-4D3489746989}" type="slidenum">
              <a:rPr lang="en-US" smtClean="0"/>
              <a:t>‹#›</a:t>
            </a:fld>
            <a:endParaRPr lang="en-US"/>
          </a:p>
        </p:txBody>
      </p:sp>
    </p:spTree>
    <p:extLst>
      <p:ext uri="{BB962C8B-B14F-4D97-AF65-F5344CB8AC3E}">
        <p14:creationId xmlns:p14="http://schemas.microsoft.com/office/powerpoint/2010/main" val="4103138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D33910-193A-4DBB-9684-61A1AC193EC8}"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746AEA-8A30-4B2B-AA69-4D3489746989}"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84659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D33910-193A-4DBB-9684-61A1AC193EC8}" type="datetimeFigureOut">
              <a:rPr lang="en-US" smtClean="0"/>
              <a:t>4/1/2023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746AEA-8A30-4B2B-AA69-4D3489746989}" type="slidenum">
              <a:rPr lang="en-US" smtClean="0"/>
              <a:t>‹#›</a:t>
            </a:fld>
            <a:endParaRPr lang="en-US"/>
          </a:p>
        </p:txBody>
      </p:sp>
    </p:spTree>
    <p:extLst>
      <p:ext uri="{BB962C8B-B14F-4D97-AF65-F5344CB8AC3E}">
        <p14:creationId xmlns:p14="http://schemas.microsoft.com/office/powerpoint/2010/main" val="2762582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D33910-193A-4DBB-9684-61A1AC193EC8}" type="datetimeFigureOut">
              <a:rPr lang="en-US" smtClean="0"/>
              <a:t>4/1/2023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746AEA-8A30-4B2B-AA69-4D3489746989}" type="slidenum">
              <a:rPr lang="en-US" smtClean="0"/>
              <a:t>‹#›</a:t>
            </a:fld>
            <a:endParaRPr lang="en-US"/>
          </a:p>
        </p:txBody>
      </p:sp>
    </p:spTree>
    <p:extLst>
      <p:ext uri="{BB962C8B-B14F-4D97-AF65-F5344CB8AC3E}">
        <p14:creationId xmlns:p14="http://schemas.microsoft.com/office/powerpoint/2010/main" val="3366457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D33910-193A-4DBB-9684-61A1AC193EC8}" type="datetimeFigureOut">
              <a:rPr lang="en-US" smtClean="0"/>
              <a:t>4/1/2023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746AEA-8A30-4B2B-AA69-4D3489746989}" type="slidenum">
              <a:rPr lang="en-US" smtClean="0"/>
              <a:t>‹#›</a:t>
            </a:fld>
            <a:endParaRPr lang="en-US"/>
          </a:p>
        </p:txBody>
      </p:sp>
    </p:spTree>
    <p:extLst>
      <p:ext uri="{BB962C8B-B14F-4D97-AF65-F5344CB8AC3E}">
        <p14:creationId xmlns:p14="http://schemas.microsoft.com/office/powerpoint/2010/main" val="1120157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D33910-193A-4DBB-9684-61A1AC193EC8}" type="datetimeFigureOut">
              <a:rPr lang="en-US" smtClean="0"/>
              <a:t>4/1/2023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746AEA-8A30-4B2B-AA69-4D3489746989}" type="slidenum">
              <a:rPr lang="en-US" smtClean="0"/>
              <a:t>‹#›</a:t>
            </a:fld>
            <a:endParaRPr lang="en-US"/>
          </a:p>
        </p:txBody>
      </p:sp>
    </p:spTree>
    <p:extLst>
      <p:ext uri="{BB962C8B-B14F-4D97-AF65-F5344CB8AC3E}">
        <p14:creationId xmlns:p14="http://schemas.microsoft.com/office/powerpoint/2010/main" val="935162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D33910-193A-4DBB-9684-61A1AC193EC8}" type="datetimeFigureOut">
              <a:rPr lang="en-US" smtClean="0"/>
              <a:t>4/1/2023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746AEA-8A30-4B2B-AA69-4D3489746989}" type="slidenum">
              <a:rPr lang="en-US" smtClean="0"/>
              <a:t>‹#›</a:t>
            </a:fld>
            <a:endParaRPr lang="en-US"/>
          </a:p>
        </p:txBody>
      </p:sp>
    </p:spTree>
    <p:extLst>
      <p:ext uri="{BB962C8B-B14F-4D97-AF65-F5344CB8AC3E}">
        <p14:creationId xmlns:p14="http://schemas.microsoft.com/office/powerpoint/2010/main" val="2304249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D33910-193A-4DBB-9684-61A1AC193EC8}" type="datetimeFigureOut">
              <a:rPr lang="en-US" smtClean="0"/>
              <a:t>4/1/2023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746AEA-8A30-4B2B-AA69-4D3489746989}" type="slidenum">
              <a:rPr lang="en-US" smtClean="0"/>
              <a:t>‹#›</a:t>
            </a:fld>
            <a:endParaRPr lang="en-US"/>
          </a:p>
        </p:txBody>
      </p:sp>
    </p:spTree>
    <p:extLst>
      <p:ext uri="{BB962C8B-B14F-4D97-AF65-F5344CB8AC3E}">
        <p14:creationId xmlns:p14="http://schemas.microsoft.com/office/powerpoint/2010/main" val="272857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C7D33910-193A-4DBB-9684-61A1AC193EC8}" type="datetimeFigureOut">
              <a:rPr lang="en-US" smtClean="0"/>
              <a:t>4/1/2023</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9E746AEA-8A30-4B2B-AA69-4D3489746989}" type="slidenum">
              <a:rPr lang="en-US" smtClean="0"/>
              <a:t>‹#›</a:t>
            </a:fld>
            <a:endParaRPr lang="en-US"/>
          </a:p>
        </p:txBody>
      </p:sp>
    </p:spTree>
    <p:extLst>
      <p:ext uri="{BB962C8B-B14F-4D97-AF65-F5344CB8AC3E}">
        <p14:creationId xmlns:p14="http://schemas.microsoft.com/office/powerpoint/2010/main" val="334024257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8" name="Rectangle 7">
            <a:extLst>
              <a:ext uri="{FF2B5EF4-FFF2-40B4-BE49-F238E27FC236}">
                <a16:creationId xmlns:a16="http://schemas.microsoft.com/office/drawing/2014/main" id="{78E1DCC1-CECF-49BB-97F0-2233B406D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9">
            <a:extLst>
              <a:ext uri="{FF2B5EF4-FFF2-40B4-BE49-F238E27FC236}">
                <a16:creationId xmlns:a16="http://schemas.microsoft.com/office/drawing/2014/main" id="{3C7ABF58-EC6B-4932-8671-4BAEBDDF50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811"/>
            <a:ext cx="11292842" cy="510821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F41399-1842-3AB0-1601-DF8E4B0073B6}"/>
              </a:ext>
            </a:extLst>
          </p:cNvPr>
          <p:cNvSpPr>
            <a:spLocks noGrp="1"/>
          </p:cNvSpPr>
          <p:nvPr>
            <p:ph type="ctrTitle"/>
          </p:nvPr>
        </p:nvSpPr>
        <p:spPr>
          <a:xfrm>
            <a:off x="516551" y="355693"/>
            <a:ext cx="10259736" cy="4470399"/>
          </a:xfrm>
          <a:noFill/>
        </p:spPr>
        <p:txBody>
          <a:bodyPr anchor="ctr">
            <a:normAutofit/>
          </a:bodyPr>
          <a:lstStyle/>
          <a:p>
            <a:r>
              <a:rPr lang="en-US" sz="6000" i="0" dirty="0">
                <a:effectLst/>
                <a:latin typeface="Cambria" panose="02040503050406030204" pitchFamily="18" charset="0"/>
                <a:ea typeface="Cambria" panose="02040503050406030204" pitchFamily="18" charset="0"/>
              </a:rPr>
              <a:t>Active Learning Strategies in Teaching Physics for Pre-health Students in Large Classroom</a:t>
            </a:r>
            <a:endParaRPr lang="en-US" sz="6000" dirty="0">
              <a:latin typeface="Cambria" panose="02040503050406030204" pitchFamily="18" charset="0"/>
              <a:ea typeface="Cambria" panose="02040503050406030204" pitchFamily="18" charset="0"/>
            </a:endParaRPr>
          </a:p>
        </p:txBody>
      </p:sp>
      <p:sp>
        <p:nvSpPr>
          <p:cNvPr id="12" name="Rectangle 11">
            <a:extLst>
              <a:ext uri="{FF2B5EF4-FFF2-40B4-BE49-F238E27FC236}">
                <a16:creationId xmlns:a16="http://schemas.microsoft.com/office/drawing/2014/main" id="{EB868EAF-CD67-49A7-8A32-BBC0EA412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105400"/>
            <a:ext cx="11292840" cy="17526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1A6E09FF-5381-AF0C-EAA7-3CA0AAA237EF}"/>
              </a:ext>
            </a:extLst>
          </p:cNvPr>
          <p:cNvSpPr>
            <a:spLocks noGrp="1"/>
          </p:cNvSpPr>
          <p:nvPr>
            <p:ph type="subTitle" idx="1"/>
          </p:nvPr>
        </p:nvSpPr>
        <p:spPr>
          <a:xfrm>
            <a:off x="216844" y="5384707"/>
            <a:ext cx="3804937" cy="1193985"/>
          </a:xfrm>
          <a:solidFill>
            <a:schemeClr val="tx1"/>
          </a:solidFill>
        </p:spPr>
        <p:txBody>
          <a:bodyPr anchor="ctr">
            <a:normAutofit/>
          </a:bodyPr>
          <a:lstStyle/>
          <a:p>
            <a:r>
              <a:rPr lang="en-US" sz="2800" dirty="0">
                <a:solidFill>
                  <a:schemeClr val="bg1"/>
                </a:solidFill>
              </a:rPr>
              <a:t>Jency Sundararajan</a:t>
            </a:r>
          </a:p>
          <a:p>
            <a:r>
              <a:rPr lang="en-US" sz="1600" dirty="0">
                <a:solidFill>
                  <a:schemeClr val="bg1"/>
                </a:solidFill>
              </a:rPr>
              <a:t>University of Virginia</a:t>
            </a:r>
          </a:p>
        </p:txBody>
      </p:sp>
      <p:pic>
        <p:nvPicPr>
          <p:cNvPr id="1026" name="Picture 2" descr="CSAAPT Spring 2023 Semi-Virtual Meeting">
            <a:extLst>
              <a:ext uri="{FF2B5EF4-FFF2-40B4-BE49-F238E27FC236}">
                <a16:creationId xmlns:a16="http://schemas.microsoft.com/office/drawing/2014/main" id="{9C5FCD49-482B-147A-70B2-893F7F965B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1781" y="5384707"/>
            <a:ext cx="7271059" cy="1193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923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E5A07-DC5E-89DC-CBA6-6564B05C1650}"/>
              </a:ext>
            </a:extLst>
          </p:cNvPr>
          <p:cNvSpPr txBox="1">
            <a:spLocks/>
          </p:cNvSpPr>
          <p:nvPr/>
        </p:nvSpPr>
        <p:spPr>
          <a:xfrm>
            <a:off x="503339" y="284411"/>
            <a:ext cx="10511405" cy="814547"/>
          </a:xfrm>
          <a:prstGeom prst="rect">
            <a:avLst/>
          </a:prstGeom>
          <a:noFill/>
        </p:spPr>
        <p:txBody>
          <a:bodyPr anchor="ctr">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sz="4800" dirty="0">
                <a:latin typeface="Cambria" panose="02040503050406030204" pitchFamily="18" charset="0"/>
                <a:ea typeface="Cambria" panose="02040503050406030204" pitchFamily="18" charset="0"/>
              </a:rPr>
              <a:t>Post-class assignments</a:t>
            </a:r>
          </a:p>
        </p:txBody>
      </p:sp>
      <p:cxnSp>
        <p:nvCxnSpPr>
          <p:cNvPr id="3" name="Straight Connector 2">
            <a:extLst>
              <a:ext uri="{FF2B5EF4-FFF2-40B4-BE49-F238E27FC236}">
                <a16:creationId xmlns:a16="http://schemas.microsoft.com/office/drawing/2014/main" id="{1CF4CF8D-7E76-6CE6-0FBB-1EC03CE29DF7}"/>
              </a:ext>
            </a:extLst>
          </p:cNvPr>
          <p:cNvCxnSpPr>
            <a:cxnSpLocks/>
          </p:cNvCxnSpPr>
          <p:nvPr/>
        </p:nvCxnSpPr>
        <p:spPr>
          <a:xfrm>
            <a:off x="402672" y="1174459"/>
            <a:ext cx="10444293"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1FBB870-CEDB-3166-DB58-8FF0681F435F}"/>
              </a:ext>
            </a:extLst>
          </p:cNvPr>
          <p:cNvPicPr>
            <a:picLocks noChangeAspect="1"/>
          </p:cNvPicPr>
          <p:nvPr/>
        </p:nvPicPr>
        <p:blipFill>
          <a:blip r:embed="rId2"/>
          <a:stretch>
            <a:fillRect/>
          </a:stretch>
        </p:blipFill>
        <p:spPr>
          <a:xfrm>
            <a:off x="73064" y="1497844"/>
            <a:ext cx="3582113" cy="5028383"/>
          </a:xfrm>
          <a:prstGeom prst="rect">
            <a:avLst/>
          </a:prstGeom>
          <a:ln>
            <a:solidFill>
              <a:schemeClr val="accent1"/>
            </a:solidFill>
          </a:ln>
        </p:spPr>
      </p:pic>
      <p:pic>
        <p:nvPicPr>
          <p:cNvPr id="7" name="Picture 6">
            <a:extLst>
              <a:ext uri="{FF2B5EF4-FFF2-40B4-BE49-F238E27FC236}">
                <a16:creationId xmlns:a16="http://schemas.microsoft.com/office/drawing/2014/main" id="{1FB1577B-C012-D7D7-11D8-356D2E0703E9}"/>
              </a:ext>
            </a:extLst>
          </p:cNvPr>
          <p:cNvPicPr>
            <a:picLocks noChangeAspect="1"/>
          </p:cNvPicPr>
          <p:nvPr/>
        </p:nvPicPr>
        <p:blipFill>
          <a:blip r:embed="rId3"/>
          <a:stretch>
            <a:fillRect/>
          </a:stretch>
        </p:blipFill>
        <p:spPr>
          <a:xfrm>
            <a:off x="3718386" y="1497844"/>
            <a:ext cx="3628300" cy="5028382"/>
          </a:xfrm>
          <a:prstGeom prst="rect">
            <a:avLst/>
          </a:prstGeom>
          <a:ln>
            <a:solidFill>
              <a:schemeClr val="accent1"/>
            </a:solidFill>
          </a:ln>
        </p:spPr>
      </p:pic>
      <p:pic>
        <p:nvPicPr>
          <p:cNvPr id="9" name="Picture 8">
            <a:extLst>
              <a:ext uri="{FF2B5EF4-FFF2-40B4-BE49-F238E27FC236}">
                <a16:creationId xmlns:a16="http://schemas.microsoft.com/office/drawing/2014/main" id="{0658D417-2842-98CF-3FA9-3D067F230163}"/>
              </a:ext>
            </a:extLst>
          </p:cNvPr>
          <p:cNvPicPr>
            <a:picLocks noChangeAspect="1"/>
          </p:cNvPicPr>
          <p:nvPr/>
        </p:nvPicPr>
        <p:blipFill>
          <a:blip r:embed="rId4"/>
          <a:stretch>
            <a:fillRect/>
          </a:stretch>
        </p:blipFill>
        <p:spPr>
          <a:xfrm>
            <a:off x="7409895" y="1497843"/>
            <a:ext cx="3857978" cy="5028377"/>
          </a:xfrm>
          <a:prstGeom prst="rect">
            <a:avLst/>
          </a:prstGeom>
          <a:ln>
            <a:solidFill>
              <a:schemeClr val="accent1"/>
            </a:solidFill>
          </a:ln>
        </p:spPr>
      </p:pic>
    </p:spTree>
    <p:extLst>
      <p:ext uri="{BB962C8B-B14F-4D97-AF65-F5344CB8AC3E}">
        <p14:creationId xmlns:p14="http://schemas.microsoft.com/office/powerpoint/2010/main" val="2120800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97677-A740-A5B2-093C-E3C554892E6D}"/>
              </a:ext>
            </a:extLst>
          </p:cNvPr>
          <p:cNvSpPr txBox="1">
            <a:spLocks/>
          </p:cNvSpPr>
          <p:nvPr/>
        </p:nvSpPr>
        <p:spPr>
          <a:xfrm>
            <a:off x="503339" y="284411"/>
            <a:ext cx="10511405" cy="814547"/>
          </a:xfrm>
          <a:prstGeom prst="rect">
            <a:avLst/>
          </a:prstGeom>
          <a:noFill/>
        </p:spPr>
        <p:txBody>
          <a:bodyPr anchor="ctr">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sz="4800" dirty="0">
                <a:latin typeface="Cambria" panose="02040503050406030204" pitchFamily="18" charset="0"/>
                <a:ea typeface="Cambria" panose="02040503050406030204" pitchFamily="18" charset="0"/>
              </a:rPr>
              <a:t>Sample Weekly report</a:t>
            </a:r>
          </a:p>
        </p:txBody>
      </p:sp>
      <p:cxnSp>
        <p:nvCxnSpPr>
          <p:cNvPr id="3" name="Straight Connector 2">
            <a:extLst>
              <a:ext uri="{FF2B5EF4-FFF2-40B4-BE49-F238E27FC236}">
                <a16:creationId xmlns:a16="http://schemas.microsoft.com/office/drawing/2014/main" id="{B6CEA79D-E926-3659-8B88-602F505A6A3C}"/>
              </a:ext>
            </a:extLst>
          </p:cNvPr>
          <p:cNvCxnSpPr>
            <a:cxnSpLocks/>
          </p:cNvCxnSpPr>
          <p:nvPr/>
        </p:nvCxnSpPr>
        <p:spPr>
          <a:xfrm>
            <a:off x="402672" y="1174459"/>
            <a:ext cx="10444293"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17A0D2A-D831-18CE-FB5E-8C49E287A5DF}"/>
              </a:ext>
            </a:extLst>
          </p:cNvPr>
          <p:cNvPicPr>
            <a:picLocks noChangeAspect="1"/>
          </p:cNvPicPr>
          <p:nvPr/>
        </p:nvPicPr>
        <p:blipFill>
          <a:blip r:embed="rId2"/>
          <a:stretch>
            <a:fillRect/>
          </a:stretch>
        </p:blipFill>
        <p:spPr>
          <a:xfrm>
            <a:off x="206898" y="1249961"/>
            <a:ext cx="2674170" cy="3508696"/>
          </a:xfrm>
          <a:prstGeom prst="rect">
            <a:avLst/>
          </a:prstGeom>
        </p:spPr>
      </p:pic>
      <p:pic>
        <p:nvPicPr>
          <p:cNvPr id="7" name="Picture 6">
            <a:extLst>
              <a:ext uri="{FF2B5EF4-FFF2-40B4-BE49-F238E27FC236}">
                <a16:creationId xmlns:a16="http://schemas.microsoft.com/office/drawing/2014/main" id="{B416C162-2E9A-D7CA-D802-C5B39D40D44F}"/>
              </a:ext>
            </a:extLst>
          </p:cNvPr>
          <p:cNvPicPr>
            <a:picLocks noChangeAspect="1"/>
          </p:cNvPicPr>
          <p:nvPr/>
        </p:nvPicPr>
        <p:blipFill>
          <a:blip r:embed="rId3"/>
          <a:stretch>
            <a:fillRect/>
          </a:stretch>
        </p:blipFill>
        <p:spPr>
          <a:xfrm>
            <a:off x="258391" y="4758657"/>
            <a:ext cx="2867026" cy="1995488"/>
          </a:xfrm>
          <a:prstGeom prst="rect">
            <a:avLst/>
          </a:prstGeom>
        </p:spPr>
      </p:pic>
      <p:pic>
        <p:nvPicPr>
          <p:cNvPr id="9" name="Picture 8">
            <a:extLst>
              <a:ext uri="{FF2B5EF4-FFF2-40B4-BE49-F238E27FC236}">
                <a16:creationId xmlns:a16="http://schemas.microsoft.com/office/drawing/2014/main" id="{5AB306EC-C60B-D13E-892C-FB5DE502208A}"/>
              </a:ext>
            </a:extLst>
          </p:cNvPr>
          <p:cNvPicPr>
            <a:picLocks noChangeAspect="1"/>
          </p:cNvPicPr>
          <p:nvPr/>
        </p:nvPicPr>
        <p:blipFill>
          <a:blip r:embed="rId4"/>
          <a:stretch>
            <a:fillRect/>
          </a:stretch>
        </p:blipFill>
        <p:spPr>
          <a:xfrm>
            <a:off x="2881068" y="1249961"/>
            <a:ext cx="2297373" cy="3254927"/>
          </a:xfrm>
          <a:prstGeom prst="rect">
            <a:avLst/>
          </a:prstGeom>
        </p:spPr>
      </p:pic>
      <p:pic>
        <p:nvPicPr>
          <p:cNvPr id="11" name="Picture 10">
            <a:extLst>
              <a:ext uri="{FF2B5EF4-FFF2-40B4-BE49-F238E27FC236}">
                <a16:creationId xmlns:a16="http://schemas.microsoft.com/office/drawing/2014/main" id="{2379874A-AC9E-C8EA-DE3C-5FCEF2B26CAF}"/>
              </a:ext>
            </a:extLst>
          </p:cNvPr>
          <p:cNvPicPr>
            <a:picLocks noChangeAspect="1"/>
          </p:cNvPicPr>
          <p:nvPr/>
        </p:nvPicPr>
        <p:blipFill>
          <a:blip r:embed="rId5"/>
          <a:stretch>
            <a:fillRect/>
          </a:stretch>
        </p:blipFill>
        <p:spPr>
          <a:xfrm>
            <a:off x="4487837" y="3230767"/>
            <a:ext cx="2542408" cy="3464655"/>
          </a:xfrm>
          <a:prstGeom prst="rect">
            <a:avLst/>
          </a:prstGeom>
        </p:spPr>
      </p:pic>
      <p:pic>
        <p:nvPicPr>
          <p:cNvPr id="13" name="Picture 12">
            <a:extLst>
              <a:ext uri="{FF2B5EF4-FFF2-40B4-BE49-F238E27FC236}">
                <a16:creationId xmlns:a16="http://schemas.microsoft.com/office/drawing/2014/main" id="{94291A97-34B3-524E-715E-37BD7881F5BC}"/>
              </a:ext>
            </a:extLst>
          </p:cNvPr>
          <p:cNvPicPr>
            <a:picLocks noChangeAspect="1"/>
          </p:cNvPicPr>
          <p:nvPr/>
        </p:nvPicPr>
        <p:blipFill>
          <a:blip r:embed="rId6"/>
          <a:stretch>
            <a:fillRect/>
          </a:stretch>
        </p:blipFill>
        <p:spPr>
          <a:xfrm>
            <a:off x="6388857" y="1145096"/>
            <a:ext cx="2467066" cy="3464655"/>
          </a:xfrm>
          <a:prstGeom prst="rect">
            <a:avLst/>
          </a:prstGeom>
        </p:spPr>
      </p:pic>
      <p:pic>
        <p:nvPicPr>
          <p:cNvPr id="15" name="Picture 14">
            <a:extLst>
              <a:ext uri="{FF2B5EF4-FFF2-40B4-BE49-F238E27FC236}">
                <a16:creationId xmlns:a16="http://schemas.microsoft.com/office/drawing/2014/main" id="{5530E7A0-869D-8344-9016-50BE1ACCECD7}"/>
              </a:ext>
            </a:extLst>
          </p:cNvPr>
          <p:cNvPicPr>
            <a:picLocks noChangeAspect="1"/>
          </p:cNvPicPr>
          <p:nvPr/>
        </p:nvPicPr>
        <p:blipFill>
          <a:blip r:embed="rId7"/>
          <a:stretch>
            <a:fillRect/>
          </a:stretch>
        </p:blipFill>
        <p:spPr>
          <a:xfrm>
            <a:off x="8550227" y="3287393"/>
            <a:ext cx="2464517" cy="3351402"/>
          </a:xfrm>
          <a:prstGeom prst="rect">
            <a:avLst/>
          </a:prstGeom>
        </p:spPr>
      </p:pic>
    </p:spTree>
    <p:extLst>
      <p:ext uri="{BB962C8B-B14F-4D97-AF65-F5344CB8AC3E}">
        <p14:creationId xmlns:p14="http://schemas.microsoft.com/office/powerpoint/2010/main" val="2092449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4095C-B9A4-C634-DF0D-139258E002DE}"/>
              </a:ext>
            </a:extLst>
          </p:cNvPr>
          <p:cNvSpPr txBox="1">
            <a:spLocks/>
          </p:cNvSpPr>
          <p:nvPr/>
        </p:nvSpPr>
        <p:spPr>
          <a:xfrm>
            <a:off x="503339" y="284411"/>
            <a:ext cx="10511405" cy="814547"/>
          </a:xfrm>
          <a:prstGeom prst="rect">
            <a:avLst/>
          </a:prstGeom>
          <a:noFill/>
        </p:spPr>
        <p:txBody>
          <a:bodyPr anchor="ctr">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sz="4800" dirty="0">
                <a:latin typeface="Cambria" panose="02040503050406030204" pitchFamily="18" charset="0"/>
                <a:ea typeface="Cambria" panose="02040503050406030204" pitchFamily="18" charset="0"/>
              </a:rPr>
              <a:t>Google spreadsheet</a:t>
            </a:r>
          </a:p>
        </p:txBody>
      </p:sp>
      <p:cxnSp>
        <p:nvCxnSpPr>
          <p:cNvPr id="3" name="Straight Connector 2">
            <a:extLst>
              <a:ext uri="{FF2B5EF4-FFF2-40B4-BE49-F238E27FC236}">
                <a16:creationId xmlns:a16="http://schemas.microsoft.com/office/drawing/2014/main" id="{C6EA0F22-4787-986D-46D2-C1C664DF1FE6}"/>
              </a:ext>
            </a:extLst>
          </p:cNvPr>
          <p:cNvCxnSpPr>
            <a:cxnSpLocks/>
          </p:cNvCxnSpPr>
          <p:nvPr/>
        </p:nvCxnSpPr>
        <p:spPr>
          <a:xfrm>
            <a:off x="402672" y="1174459"/>
            <a:ext cx="10444293"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0E2FEB2-AC1D-609F-9988-7BB926805EAC}"/>
              </a:ext>
            </a:extLst>
          </p:cNvPr>
          <p:cNvPicPr>
            <a:picLocks noChangeAspect="1"/>
          </p:cNvPicPr>
          <p:nvPr/>
        </p:nvPicPr>
        <p:blipFill>
          <a:blip r:embed="rId2"/>
          <a:stretch>
            <a:fillRect/>
          </a:stretch>
        </p:blipFill>
        <p:spPr>
          <a:xfrm>
            <a:off x="201335" y="1391717"/>
            <a:ext cx="10846965" cy="5111006"/>
          </a:xfrm>
          <a:prstGeom prst="rect">
            <a:avLst/>
          </a:prstGeom>
          <a:ln>
            <a:solidFill>
              <a:schemeClr val="accent1"/>
            </a:solidFill>
          </a:ln>
        </p:spPr>
      </p:pic>
    </p:spTree>
    <p:extLst>
      <p:ext uri="{BB962C8B-B14F-4D97-AF65-F5344CB8AC3E}">
        <p14:creationId xmlns:p14="http://schemas.microsoft.com/office/powerpoint/2010/main" val="3395403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F48E2-5D6F-3621-E89D-3013C9013921}"/>
              </a:ext>
            </a:extLst>
          </p:cNvPr>
          <p:cNvSpPr txBox="1">
            <a:spLocks/>
          </p:cNvSpPr>
          <p:nvPr/>
        </p:nvSpPr>
        <p:spPr>
          <a:xfrm>
            <a:off x="503339" y="284411"/>
            <a:ext cx="10511405" cy="814547"/>
          </a:xfrm>
          <a:prstGeom prst="rect">
            <a:avLst/>
          </a:prstGeom>
          <a:noFill/>
        </p:spPr>
        <p:txBody>
          <a:bodyPr anchor="ctr">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sz="4800" dirty="0">
                <a:latin typeface="Cambria" panose="02040503050406030204" pitchFamily="18" charset="0"/>
                <a:ea typeface="Cambria" panose="02040503050406030204" pitchFamily="18" charset="0"/>
              </a:rPr>
              <a:t>Survey: ~200 students</a:t>
            </a:r>
          </a:p>
        </p:txBody>
      </p:sp>
      <p:cxnSp>
        <p:nvCxnSpPr>
          <p:cNvPr id="3" name="Straight Connector 2">
            <a:extLst>
              <a:ext uri="{FF2B5EF4-FFF2-40B4-BE49-F238E27FC236}">
                <a16:creationId xmlns:a16="http://schemas.microsoft.com/office/drawing/2014/main" id="{D1CE6654-D330-9055-D909-01A44705D1FA}"/>
              </a:ext>
            </a:extLst>
          </p:cNvPr>
          <p:cNvCxnSpPr>
            <a:cxnSpLocks/>
          </p:cNvCxnSpPr>
          <p:nvPr/>
        </p:nvCxnSpPr>
        <p:spPr>
          <a:xfrm>
            <a:off x="402672" y="1174459"/>
            <a:ext cx="10444293"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6AC8B80-7BE1-6CD4-F00F-9E9218729076}"/>
              </a:ext>
            </a:extLst>
          </p:cNvPr>
          <p:cNvPicPr>
            <a:picLocks noChangeAspect="1"/>
          </p:cNvPicPr>
          <p:nvPr/>
        </p:nvPicPr>
        <p:blipFill>
          <a:blip r:embed="rId2"/>
          <a:stretch>
            <a:fillRect/>
          </a:stretch>
        </p:blipFill>
        <p:spPr>
          <a:xfrm>
            <a:off x="1267465" y="1920509"/>
            <a:ext cx="8714705" cy="4793088"/>
          </a:xfrm>
          <a:prstGeom prst="rect">
            <a:avLst/>
          </a:prstGeom>
        </p:spPr>
      </p:pic>
      <p:sp>
        <p:nvSpPr>
          <p:cNvPr id="6" name="TextBox 5">
            <a:extLst>
              <a:ext uri="{FF2B5EF4-FFF2-40B4-BE49-F238E27FC236}">
                <a16:creationId xmlns:a16="http://schemas.microsoft.com/office/drawing/2014/main" id="{A0FA7392-C3D2-3F4F-CD7F-F8C4F415CCCF}"/>
              </a:ext>
            </a:extLst>
          </p:cNvPr>
          <p:cNvSpPr txBox="1"/>
          <p:nvPr/>
        </p:nvSpPr>
        <p:spPr>
          <a:xfrm>
            <a:off x="578403" y="1245837"/>
            <a:ext cx="10110355" cy="816757"/>
          </a:xfrm>
          <a:prstGeom prst="rect">
            <a:avLst/>
          </a:prstGeom>
        </p:spPr>
        <p:txBody>
          <a:bodyPr vert="horz" lIns="91440" tIns="45720" rIns="91440" bIns="45720" rtlCol="0">
            <a:noAutofit/>
          </a:bodyPr>
          <a:lstStyle/>
          <a:p>
            <a:pPr indent="-182880" algn="ctr" defTabSz="914400">
              <a:spcAft>
                <a:spcPts val="600"/>
              </a:spcAft>
              <a:buClr>
                <a:schemeClr val="accent1"/>
              </a:buClr>
            </a:pPr>
            <a:r>
              <a:rPr lang="en-US" sz="2000" b="1" dirty="0">
                <a:latin typeface="Cambria" panose="02040503050406030204" pitchFamily="18" charset="0"/>
                <a:ea typeface="Cambria" panose="02040503050406030204" pitchFamily="18" charset="0"/>
              </a:rPr>
              <a:t>You are required to read each week's course content before coming to lecture, and complete the reading</a:t>
            </a:r>
          </a:p>
        </p:txBody>
      </p:sp>
    </p:spTree>
    <p:extLst>
      <p:ext uri="{BB962C8B-B14F-4D97-AF65-F5344CB8AC3E}">
        <p14:creationId xmlns:p14="http://schemas.microsoft.com/office/powerpoint/2010/main" val="3557511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1">
            <a:extLst>
              <a:ext uri="{FF2B5EF4-FFF2-40B4-BE49-F238E27FC236}">
                <a16:creationId xmlns:a16="http://schemas.microsoft.com/office/drawing/2014/main" id="{6FA0A1AD-DEE2-4598-8D3B-C1F65F315A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a:extLst>
              <a:ext uri="{FF2B5EF4-FFF2-40B4-BE49-F238E27FC236}">
                <a16:creationId xmlns:a16="http://schemas.microsoft.com/office/drawing/2014/main" id="{6076631A-B46F-EB3C-139E-D5323E4C1BA0}"/>
              </a:ext>
            </a:extLst>
          </p:cNvPr>
          <p:cNvPicPr>
            <a:picLocks noChangeAspect="1"/>
          </p:cNvPicPr>
          <p:nvPr/>
        </p:nvPicPr>
        <p:blipFill>
          <a:blip r:embed="rId2"/>
          <a:stretch>
            <a:fillRect/>
          </a:stretch>
        </p:blipFill>
        <p:spPr>
          <a:xfrm>
            <a:off x="3110797" y="2102149"/>
            <a:ext cx="5028041" cy="4537807"/>
          </a:xfrm>
          <a:prstGeom prst="rect">
            <a:avLst/>
          </a:prstGeom>
        </p:spPr>
      </p:pic>
      <p:sp>
        <p:nvSpPr>
          <p:cNvPr id="3" name="TextBox 2">
            <a:extLst>
              <a:ext uri="{FF2B5EF4-FFF2-40B4-BE49-F238E27FC236}">
                <a16:creationId xmlns:a16="http://schemas.microsoft.com/office/drawing/2014/main" id="{4F8A7915-4CD8-F885-084A-200088757B5C}"/>
              </a:ext>
            </a:extLst>
          </p:cNvPr>
          <p:cNvSpPr txBox="1"/>
          <p:nvPr/>
        </p:nvSpPr>
        <p:spPr>
          <a:xfrm>
            <a:off x="606009" y="1260510"/>
            <a:ext cx="10037618" cy="841639"/>
          </a:xfrm>
          <a:prstGeom prst="rect">
            <a:avLst/>
          </a:prstGeom>
        </p:spPr>
        <p:txBody>
          <a:bodyPr vert="horz" lIns="91440" tIns="45720" rIns="91440" bIns="45720" rtlCol="0">
            <a:normAutofit/>
          </a:bodyPr>
          <a:lstStyle/>
          <a:p>
            <a:pPr indent="-182880" algn="ctr" defTabSz="914400">
              <a:spcAft>
                <a:spcPts val="600"/>
              </a:spcAft>
              <a:buClr>
                <a:schemeClr val="accent1"/>
              </a:buClr>
            </a:pPr>
            <a:r>
              <a:rPr lang="en-US" sz="2000" b="1" dirty="0">
                <a:latin typeface="Cambria" panose="02040503050406030204" pitchFamily="18" charset="0"/>
                <a:ea typeface="Cambria" panose="02040503050406030204" pitchFamily="18" charset="0"/>
              </a:rPr>
              <a:t>The average number of hours per week I spent outside of class preparing for this course, including reading and doing all HW, is approximately:</a:t>
            </a:r>
          </a:p>
        </p:txBody>
      </p:sp>
      <p:cxnSp>
        <p:nvCxnSpPr>
          <p:cNvPr id="9" name="Straight Connector 8">
            <a:extLst>
              <a:ext uri="{FF2B5EF4-FFF2-40B4-BE49-F238E27FC236}">
                <a16:creationId xmlns:a16="http://schemas.microsoft.com/office/drawing/2014/main" id="{1E1C7B52-8055-A8E7-4E65-F344F65AF905}"/>
              </a:ext>
            </a:extLst>
          </p:cNvPr>
          <p:cNvCxnSpPr>
            <a:cxnSpLocks/>
          </p:cNvCxnSpPr>
          <p:nvPr/>
        </p:nvCxnSpPr>
        <p:spPr>
          <a:xfrm>
            <a:off x="402672" y="1174459"/>
            <a:ext cx="10444293"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9231BC08-674F-F197-F2A5-7C7929400C35}"/>
              </a:ext>
            </a:extLst>
          </p:cNvPr>
          <p:cNvSpPr txBox="1">
            <a:spLocks/>
          </p:cNvSpPr>
          <p:nvPr/>
        </p:nvSpPr>
        <p:spPr>
          <a:xfrm>
            <a:off x="503339" y="284411"/>
            <a:ext cx="10511405" cy="814547"/>
          </a:xfrm>
          <a:prstGeom prst="rect">
            <a:avLst/>
          </a:prstGeom>
          <a:noFill/>
        </p:spPr>
        <p:txBody>
          <a:bodyPr anchor="ctr">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sz="4800" dirty="0">
                <a:latin typeface="Cambria" panose="02040503050406030204" pitchFamily="18" charset="0"/>
                <a:ea typeface="Cambria" panose="02040503050406030204" pitchFamily="18" charset="0"/>
              </a:rPr>
              <a:t>Survey: ~200 students</a:t>
            </a:r>
          </a:p>
        </p:txBody>
      </p:sp>
    </p:spTree>
    <p:extLst>
      <p:ext uri="{BB962C8B-B14F-4D97-AF65-F5344CB8AC3E}">
        <p14:creationId xmlns:p14="http://schemas.microsoft.com/office/powerpoint/2010/main" val="1629481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74BE43-FC7B-592B-6DF1-F718AB365CE7}"/>
              </a:ext>
            </a:extLst>
          </p:cNvPr>
          <p:cNvSpPr txBox="1"/>
          <p:nvPr/>
        </p:nvSpPr>
        <p:spPr>
          <a:xfrm>
            <a:off x="77929" y="1320945"/>
            <a:ext cx="5896841" cy="1015663"/>
          </a:xfrm>
          <a:prstGeom prst="rect">
            <a:avLst/>
          </a:prstGeom>
          <a:noFill/>
        </p:spPr>
        <p:txBody>
          <a:bodyPr wrap="square">
            <a:spAutoFit/>
          </a:bodyPr>
          <a:lstStyle/>
          <a:p>
            <a:pPr algn="ctr"/>
            <a:r>
              <a:rPr lang="en-US" sz="2000" b="1" dirty="0">
                <a:latin typeface="Cambria" panose="02040503050406030204" pitchFamily="18" charset="0"/>
                <a:ea typeface="Cambria" panose="02040503050406030204" pitchFamily="18" charset="0"/>
              </a:rPr>
              <a:t>When discussing concepts and/or solving problems with my group/partner, I feel confident asking questions and/or sharing ideas</a:t>
            </a:r>
          </a:p>
        </p:txBody>
      </p:sp>
      <p:sp>
        <p:nvSpPr>
          <p:cNvPr id="6" name="TextBox 5">
            <a:extLst>
              <a:ext uri="{FF2B5EF4-FFF2-40B4-BE49-F238E27FC236}">
                <a16:creationId xmlns:a16="http://schemas.microsoft.com/office/drawing/2014/main" id="{A35D4F2A-30C2-5AE8-8052-EA1660A749B2}"/>
              </a:ext>
            </a:extLst>
          </p:cNvPr>
          <p:cNvSpPr txBox="1"/>
          <p:nvPr/>
        </p:nvSpPr>
        <p:spPr>
          <a:xfrm>
            <a:off x="5869478" y="1320945"/>
            <a:ext cx="4879571" cy="1015663"/>
          </a:xfrm>
          <a:prstGeom prst="rect">
            <a:avLst/>
          </a:prstGeom>
          <a:noFill/>
        </p:spPr>
        <p:txBody>
          <a:bodyPr wrap="square">
            <a:spAutoFit/>
          </a:bodyPr>
          <a:lstStyle/>
          <a:p>
            <a:pPr algn="ctr"/>
            <a:r>
              <a:rPr lang="en-US" sz="2000" b="1" dirty="0">
                <a:latin typeface="Cambria" panose="02040503050406030204" pitchFamily="18" charset="0"/>
                <a:ea typeface="Cambria" panose="02040503050406030204" pitchFamily="18" charset="0"/>
              </a:rPr>
              <a:t>When I encounter difficulties with solving a problem or understanding a concept, I seek help from</a:t>
            </a:r>
          </a:p>
        </p:txBody>
      </p:sp>
      <p:pic>
        <p:nvPicPr>
          <p:cNvPr id="8" name="Picture 7">
            <a:extLst>
              <a:ext uri="{FF2B5EF4-FFF2-40B4-BE49-F238E27FC236}">
                <a16:creationId xmlns:a16="http://schemas.microsoft.com/office/drawing/2014/main" id="{C4506A48-96E3-B8FB-F391-9CC8463CBC25}"/>
              </a:ext>
            </a:extLst>
          </p:cNvPr>
          <p:cNvPicPr>
            <a:picLocks noChangeAspect="1"/>
          </p:cNvPicPr>
          <p:nvPr/>
        </p:nvPicPr>
        <p:blipFill>
          <a:blip r:embed="rId2"/>
          <a:stretch>
            <a:fillRect/>
          </a:stretch>
        </p:blipFill>
        <p:spPr>
          <a:xfrm>
            <a:off x="692769" y="2490388"/>
            <a:ext cx="4722027" cy="4131773"/>
          </a:xfrm>
          <a:prstGeom prst="rect">
            <a:avLst/>
          </a:prstGeom>
        </p:spPr>
      </p:pic>
      <p:pic>
        <p:nvPicPr>
          <p:cNvPr id="19" name="Picture 18">
            <a:extLst>
              <a:ext uri="{FF2B5EF4-FFF2-40B4-BE49-F238E27FC236}">
                <a16:creationId xmlns:a16="http://schemas.microsoft.com/office/drawing/2014/main" id="{A934D393-EF43-7AA1-548C-2C7B1C3F194F}"/>
              </a:ext>
            </a:extLst>
          </p:cNvPr>
          <p:cNvPicPr>
            <a:picLocks noChangeAspect="1"/>
          </p:cNvPicPr>
          <p:nvPr/>
        </p:nvPicPr>
        <p:blipFill>
          <a:blip r:embed="rId3"/>
          <a:stretch>
            <a:fillRect/>
          </a:stretch>
        </p:blipFill>
        <p:spPr>
          <a:xfrm>
            <a:off x="6434122" y="2550089"/>
            <a:ext cx="4238656" cy="3409975"/>
          </a:xfrm>
          <a:prstGeom prst="rect">
            <a:avLst/>
          </a:prstGeom>
        </p:spPr>
      </p:pic>
      <p:cxnSp>
        <p:nvCxnSpPr>
          <p:cNvPr id="21" name="Straight Connector 20">
            <a:extLst>
              <a:ext uri="{FF2B5EF4-FFF2-40B4-BE49-F238E27FC236}">
                <a16:creationId xmlns:a16="http://schemas.microsoft.com/office/drawing/2014/main" id="{651E226D-AC34-7682-6509-55F7AD4EA383}"/>
              </a:ext>
            </a:extLst>
          </p:cNvPr>
          <p:cNvCxnSpPr>
            <a:cxnSpLocks/>
          </p:cNvCxnSpPr>
          <p:nvPr/>
        </p:nvCxnSpPr>
        <p:spPr>
          <a:xfrm>
            <a:off x="402672" y="1174459"/>
            <a:ext cx="10444293"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A58B75C7-84D8-FCF8-FEC7-C3BA85D01FA1}"/>
              </a:ext>
            </a:extLst>
          </p:cNvPr>
          <p:cNvSpPr txBox="1">
            <a:spLocks/>
          </p:cNvSpPr>
          <p:nvPr/>
        </p:nvSpPr>
        <p:spPr>
          <a:xfrm>
            <a:off x="503339" y="284411"/>
            <a:ext cx="10511405" cy="814547"/>
          </a:xfrm>
          <a:prstGeom prst="rect">
            <a:avLst/>
          </a:prstGeom>
          <a:noFill/>
        </p:spPr>
        <p:txBody>
          <a:bodyPr anchor="ctr">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sz="4800" dirty="0">
                <a:latin typeface="Cambria" panose="02040503050406030204" pitchFamily="18" charset="0"/>
                <a:ea typeface="Cambria" panose="02040503050406030204" pitchFamily="18" charset="0"/>
              </a:rPr>
              <a:t>Survey: ~200 students</a:t>
            </a:r>
          </a:p>
        </p:txBody>
      </p:sp>
      <p:cxnSp>
        <p:nvCxnSpPr>
          <p:cNvPr id="2" name="Straight Connector 1">
            <a:extLst>
              <a:ext uri="{FF2B5EF4-FFF2-40B4-BE49-F238E27FC236}">
                <a16:creationId xmlns:a16="http://schemas.microsoft.com/office/drawing/2014/main" id="{8954ABA6-2928-2B82-3BAB-95F17288DAFF}"/>
              </a:ext>
            </a:extLst>
          </p:cNvPr>
          <p:cNvCxnSpPr>
            <a:cxnSpLocks/>
          </p:cNvCxnSpPr>
          <p:nvPr/>
        </p:nvCxnSpPr>
        <p:spPr>
          <a:xfrm flipH="1" flipV="1">
            <a:off x="5974770" y="1320945"/>
            <a:ext cx="46762" cy="5116223"/>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038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DB036B-F285-A63A-F35A-5CE85C45A2C5}"/>
              </a:ext>
            </a:extLst>
          </p:cNvPr>
          <p:cNvSpPr txBox="1"/>
          <p:nvPr/>
        </p:nvSpPr>
        <p:spPr>
          <a:xfrm>
            <a:off x="503339" y="1341480"/>
            <a:ext cx="4065443" cy="707886"/>
          </a:xfrm>
          <a:prstGeom prst="rect">
            <a:avLst/>
          </a:prstGeom>
          <a:noFill/>
        </p:spPr>
        <p:txBody>
          <a:bodyPr wrap="square">
            <a:spAutoFit/>
          </a:bodyPr>
          <a:lstStyle/>
          <a:p>
            <a:pPr algn="ctr"/>
            <a:r>
              <a:rPr lang="en-US" sz="2000" b="1" dirty="0">
                <a:latin typeface="Cambria" panose="02040503050406030204" pitchFamily="18" charset="0"/>
                <a:ea typeface="Cambria" panose="02040503050406030204" pitchFamily="18" charset="0"/>
              </a:rPr>
              <a:t>So far, I feel I am learning a great deal in this course.</a:t>
            </a:r>
          </a:p>
        </p:txBody>
      </p:sp>
      <p:pic>
        <p:nvPicPr>
          <p:cNvPr id="5" name="Picture 4">
            <a:extLst>
              <a:ext uri="{FF2B5EF4-FFF2-40B4-BE49-F238E27FC236}">
                <a16:creationId xmlns:a16="http://schemas.microsoft.com/office/drawing/2014/main" id="{6A4C37D0-C101-D8C5-E6CE-D3B9182C9C44}"/>
              </a:ext>
            </a:extLst>
          </p:cNvPr>
          <p:cNvPicPr>
            <a:picLocks noChangeAspect="1"/>
          </p:cNvPicPr>
          <p:nvPr/>
        </p:nvPicPr>
        <p:blipFill>
          <a:blip r:embed="rId2"/>
          <a:stretch>
            <a:fillRect/>
          </a:stretch>
        </p:blipFill>
        <p:spPr>
          <a:xfrm>
            <a:off x="402672" y="2126425"/>
            <a:ext cx="4864941" cy="4278085"/>
          </a:xfrm>
          <a:prstGeom prst="rect">
            <a:avLst/>
          </a:prstGeom>
        </p:spPr>
      </p:pic>
      <p:sp>
        <p:nvSpPr>
          <p:cNvPr id="7" name="TextBox 6">
            <a:extLst>
              <a:ext uri="{FF2B5EF4-FFF2-40B4-BE49-F238E27FC236}">
                <a16:creationId xmlns:a16="http://schemas.microsoft.com/office/drawing/2014/main" id="{9445A3B8-2C2B-BA3E-95F2-3C17D9A3395C}"/>
              </a:ext>
            </a:extLst>
          </p:cNvPr>
          <p:cNvSpPr txBox="1"/>
          <p:nvPr/>
        </p:nvSpPr>
        <p:spPr>
          <a:xfrm>
            <a:off x="5914512" y="1341480"/>
            <a:ext cx="4815480" cy="707886"/>
          </a:xfrm>
          <a:prstGeom prst="rect">
            <a:avLst/>
          </a:prstGeom>
          <a:noFill/>
        </p:spPr>
        <p:txBody>
          <a:bodyPr wrap="square">
            <a:spAutoFit/>
          </a:bodyPr>
          <a:lstStyle/>
          <a:p>
            <a:pPr algn="ctr"/>
            <a:r>
              <a:rPr lang="en-US" sz="2000" b="1" dirty="0">
                <a:latin typeface="Cambria" panose="02040503050406030204" pitchFamily="18" charset="0"/>
                <a:ea typeface="Cambria" panose="02040503050406030204" pitchFamily="18" charset="0"/>
              </a:rPr>
              <a:t>So far, I feel I have gained a deeper understanding of the subject (physics).</a:t>
            </a:r>
          </a:p>
        </p:txBody>
      </p:sp>
      <p:pic>
        <p:nvPicPr>
          <p:cNvPr id="9" name="Picture 8">
            <a:extLst>
              <a:ext uri="{FF2B5EF4-FFF2-40B4-BE49-F238E27FC236}">
                <a16:creationId xmlns:a16="http://schemas.microsoft.com/office/drawing/2014/main" id="{DE102DA0-EA30-004D-9735-986A7BB4E632}"/>
              </a:ext>
            </a:extLst>
          </p:cNvPr>
          <p:cNvPicPr>
            <a:picLocks noChangeAspect="1"/>
          </p:cNvPicPr>
          <p:nvPr/>
        </p:nvPicPr>
        <p:blipFill>
          <a:blip r:embed="rId3"/>
          <a:stretch>
            <a:fillRect/>
          </a:stretch>
        </p:blipFill>
        <p:spPr>
          <a:xfrm>
            <a:off x="6031485" y="2216386"/>
            <a:ext cx="4815480" cy="4278085"/>
          </a:xfrm>
          <a:prstGeom prst="rect">
            <a:avLst/>
          </a:prstGeom>
        </p:spPr>
      </p:pic>
      <p:cxnSp>
        <p:nvCxnSpPr>
          <p:cNvPr id="10" name="Straight Connector 9">
            <a:extLst>
              <a:ext uri="{FF2B5EF4-FFF2-40B4-BE49-F238E27FC236}">
                <a16:creationId xmlns:a16="http://schemas.microsoft.com/office/drawing/2014/main" id="{66AA354F-FB20-A496-4BBD-E32542957759}"/>
              </a:ext>
            </a:extLst>
          </p:cNvPr>
          <p:cNvCxnSpPr>
            <a:cxnSpLocks/>
          </p:cNvCxnSpPr>
          <p:nvPr/>
        </p:nvCxnSpPr>
        <p:spPr>
          <a:xfrm>
            <a:off x="402672" y="1174459"/>
            <a:ext cx="10444293"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970F13B2-AC63-A869-8412-E7631F63E23E}"/>
              </a:ext>
            </a:extLst>
          </p:cNvPr>
          <p:cNvSpPr txBox="1">
            <a:spLocks/>
          </p:cNvSpPr>
          <p:nvPr/>
        </p:nvSpPr>
        <p:spPr>
          <a:xfrm>
            <a:off x="503339" y="284411"/>
            <a:ext cx="10511405" cy="814547"/>
          </a:xfrm>
          <a:prstGeom prst="rect">
            <a:avLst/>
          </a:prstGeom>
          <a:noFill/>
        </p:spPr>
        <p:txBody>
          <a:bodyPr anchor="ctr">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sz="4800" dirty="0">
                <a:latin typeface="Cambria" panose="02040503050406030204" pitchFamily="18" charset="0"/>
                <a:ea typeface="Cambria" panose="02040503050406030204" pitchFamily="18" charset="0"/>
              </a:rPr>
              <a:t>Survey: ~200 students</a:t>
            </a:r>
          </a:p>
        </p:txBody>
      </p:sp>
      <p:cxnSp>
        <p:nvCxnSpPr>
          <p:cNvPr id="2" name="Straight Connector 1">
            <a:extLst>
              <a:ext uri="{FF2B5EF4-FFF2-40B4-BE49-F238E27FC236}">
                <a16:creationId xmlns:a16="http://schemas.microsoft.com/office/drawing/2014/main" id="{A1C993A3-8697-4921-1617-5D4E0F06BA14}"/>
              </a:ext>
            </a:extLst>
          </p:cNvPr>
          <p:cNvCxnSpPr>
            <a:cxnSpLocks/>
          </p:cNvCxnSpPr>
          <p:nvPr/>
        </p:nvCxnSpPr>
        <p:spPr>
          <a:xfrm flipH="1" flipV="1">
            <a:off x="5569527" y="1320945"/>
            <a:ext cx="46762" cy="5116223"/>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1218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8660C7-3E71-E70F-6BB5-69D033C185E8}"/>
              </a:ext>
            </a:extLst>
          </p:cNvPr>
          <p:cNvPicPr>
            <a:picLocks noChangeAspect="1"/>
          </p:cNvPicPr>
          <p:nvPr/>
        </p:nvPicPr>
        <p:blipFill>
          <a:blip r:embed="rId2"/>
          <a:stretch>
            <a:fillRect/>
          </a:stretch>
        </p:blipFill>
        <p:spPr>
          <a:xfrm>
            <a:off x="60194" y="469782"/>
            <a:ext cx="11173421" cy="6149131"/>
          </a:xfrm>
          <a:prstGeom prst="rect">
            <a:avLst/>
          </a:prstGeom>
        </p:spPr>
      </p:pic>
    </p:spTree>
    <p:extLst>
      <p:ext uri="{BB962C8B-B14F-4D97-AF65-F5344CB8AC3E}">
        <p14:creationId xmlns:p14="http://schemas.microsoft.com/office/powerpoint/2010/main" val="296375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47254-D71C-CA81-F9B4-EEC1FA3037F5}"/>
              </a:ext>
            </a:extLst>
          </p:cNvPr>
          <p:cNvSpPr txBox="1">
            <a:spLocks/>
          </p:cNvSpPr>
          <p:nvPr/>
        </p:nvSpPr>
        <p:spPr>
          <a:xfrm>
            <a:off x="503339" y="284411"/>
            <a:ext cx="10511405" cy="814547"/>
          </a:xfrm>
          <a:prstGeom prst="rect">
            <a:avLst/>
          </a:prstGeom>
          <a:noFill/>
        </p:spPr>
        <p:txBody>
          <a:bodyPr anchor="ctr">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sz="4800" dirty="0">
                <a:latin typeface="Cambria" panose="02040503050406030204" pitchFamily="18" charset="0"/>
                <a:ea typeface="Cambria" panose="02040503050406030204" pitchFamily="18" charset="0"/>
              </a:rPr>
              <a:t>Student comments</a:t>
            </a:r>
          </a:p>
        </p:txBody>
      </p:sp>
      <p:cxnSp>
        <p:nvCxnSpPr>
          <p:cNvPr id="3" name="Straight Connector 2">
            <a:extLst>
              <a:ext uri="{FF2B5EF4-FFF2-40B4-BE49-F238E27FC236}">
                <a16:creationId xmlns:a16="http://schemas.microsoft.com/office/drawing/2014/main" id="{56E39E4F-AD3F-510F-48E6-CD4038C9D2EE}"/>
              </a:ext>
            </a:extLst>
          </p:cNvPr>
          <p:cNvCxnSpPr>
            <a:cxnSpLocks/>
          </p:cNvCxnSpPr>
          <p:nvPr/>
        </p:nvCxnSpPr>
        <p:spPr>
          <a:xfrm>
            <a:off x="402672" y="1174459"/>
            <a:ext cx="10444293"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DB4BBDD-AD45-18B3-CCF0-A258A159C47C}"/>
              </a:ext>
            </a:extLst>
          </p:cNvPr>
          <p:cNvSpPr txBox="1"/>
          <p:nvPr/>
        </p:nvSpPr>
        <p:spPr>
          <a:xfrm>
            <a:off x="503339" y="1319184"/>
            <a:ext cx="5722150" cy="1631216"/>
          </a:xfrm>
          <a:prstGeom prst="rect">
            <a:avLst/>
          </a:prstGeom>
          <a:solidFill>
            <a:schemeClr val="accent2">
              <a:lumMod val="60000"/>
              <a:lumOff val="40000"/>
            </a:schemeClr>
          </a:solidFill>
        </p:spPr>
        <p:txBody>
          <a:bodyPr wrap="square">
            <a:spAutoFit/>
          </a:bodyPr>
          <a:lstStyle/>
          <a:p>
            <a:r>
              <a:rPr lang="en-US" sz="2000" dirty="0"/>
              <a:t>Learning activities in this course were beneficial for reviewing the materials, and hands–on activities were especially helpful to me when it comes to solve problems on my own for working on homework. </a:t>
            </a:r>
          </a:p>
        </p:txBody>
      </p:sp>
      <p:sp>
        <p:nvSpPr>
          <p:cNvPr id="9" name="TextBox 8">
            <a:extLst>
              <a:ext uri="{FF2B5EF4-FFF2-40B4-BE49-F238E27FC236}">
                <a16:creationId xmlns:a16="http://schemas.microsoft.com/office/drawing/2014/main" id="{DFF4DBA8-4018-C623-B2D1-EE9E7DA5DA02}"/>
              </a:ext>
            </a:extLst>
          </p:cNvPr>
          <p:cNvSpPr txBox="1"/>
          <p:nvPr/>
        </p:nvSpPr>
        <p:spPr>
          <a:xfrm>
            <a:off x="6368103" y="1767376"/>
            <a:ext cx="4478862" cy="3477875"/>
          </a:xfrm>
          <a:prstGeom prst="rect">
            <a:avLst/>
          </a:prstGeom>
          <a:solidFill>
            <a:schemeClr val="accent5">
              <a:lumMod val="40000"/>
              <a:lumOff val="60000"/>
            </a:schemeClr>
          </a:solidFill>
        </p:spPr>
        <p:txBody>
          <a:bodyPr wrap="square">
            <a:spAutoFit/>
          </a:bodyPr>
          <a:lstStyle/>
          <a:p>
            <a:r>
              <a:rPr lang="en-US" sz="2000" dirty="0"/>
              <a:t>The structure of this course this semester was outlined such that there was a method of learning present that suited almost any student to further their knowledge. From the worksheets, to the weekly reports or simply the lectures and readings, the varying approaches to all of the topics made them readily accessible through a variety of means. </a:t>
            </a:r>
          </a:p>
        </p:txBody>
      </p:sp>
      <p:sp>
        <p:nvSpPr>
          <p:cNvPr id="11" name="TextBox 10">
            <a:extLst>
              <a:ext uri="{FF2B5EF4-FFF2-40B4-BE49-F238E27FC236}">
                <a16:creationId xmlns:a16="http://schemas.microsoft.com/office/drawing/2014/main" id="{44F4ED06-DAD7-2036-5A28-8F00AEFD5912}"/>
              </a:ext>
            </a:extLst>
          </p:cNvPr>
          <p:cNvSpPr txBox="1"/>
          <p:nvPr/>
        </p:nvSpPr>
        <p:spPr>
          <a:xfrm>
            <a:off x="1218381" y="3132533"/>
            <a:ext cx="4292066" cy="2246769"/>
          </a:xfrm>
          <a:prstGeom prst="rect">
            <a:avLst/>
          </a:prstGeom>
          <a:solidFill>
            <a:schemeClr val="accent3">
              <a:lumMod val="40000"/>
              <a:lumOff val="60000"/>
            </a:schemeClr>
          </a:solidFill>
        </p:spPr>
        <p:txBody>
          <a:bodyPr wrap="square">
            <a:spAutoFit/>
          </a:bodyPr>
          <a:lstStyle/>
          <a:p>
            <a:r>
              <a:rPr lang="en-US" sz="2000" dirty="0"/>
              <a:t>I liked having time in class to work on practice problems with my classmates. It was also nice to start class with a recap of the chapter and have time for the professor to work through practice problems with all of us. </a:t>
            </a:r>
          </a:p>
        </p:txBody>
      </p:sp>
      <p:sp>
        <p:nvSpPr>
          <p:cNvPr id="15" name="TextBox 14">
            <a:extLst>
              <a:ext uri="{FF2B5EF4-FFF2-40B4-BE49-F238E27FC236}">
                <a16:creationId xmlns:a16="http://schemas.microsoft.com/office/drawing/2014/main" id="{C3633072-D873-024E-573E-E562B7F13097}"/>
              </a:ext>
            </a:extLst>
          </p:cNvPr>
          <p:cNvSpPr txBox="1"/>
          <p:nvPr/>
        </p:nvSpPr>
        <p:spPr>
          <a:xfrm>
            <a:off x="945953" y="5683541"/>
            <a:ext cx="9357729" cy="707886"/>
          </a:xfrm>
          <a:prstGeom prst="rect">
            <a:avLst/>
          </a:prstGeom>
          <a:solidFill>
            <a:schemeClr val="accent4">
              <a:lumMod val="60000"/>
              <a:lumOff val="40000"/>
            </a:schemeClr>
          </a:solidFill>
        </p:spPr>
        <p:txBody>
          <a:bodyPr wrap="square">
            <a:spAutoFit/>
          </a:bodyPr>
          <a:lstStyle/>
          <a:p>
            <a:r>
              <a:rPr lang="en-US" sz="2000" dirty="0"/>
              <a:t>Smaller group problem solving time during class was extremely helpful in ensuring that I was able to learn the course material well.</a:t>
            </a:r>
          </a:p>
        </p:txBody>
      </p:sp>
    </p:spTree>
    <p:extLst>
      <p:ext uri="{BB962C8B-B14F-4D97-AF65-F5344CB8AC3E}">
        <p14:creationId xmlns:p14="http://schemas.microsoft.com/office/powerpoint/2010/main" val="540833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3100A5-8C46-A7D0-AD4C-6D64202AA5DA}"/>
              </a:ext>
            </a:extLst>
          </p:cNvPr>
          <p:cNvSpPr txBox="1"/>
          <p:nvPr/>
        </p:nvSpPr>
        <p:spPr>
          <a:xfrm>
            <a:off x="5394121" y="2464990"/>
            <a:ext cx="5110992" cy="2862322"/>
          </a:xfrm>
          <a:prstGeom prst="rect">
            <a:avLst/>
          </a:prstGeom>
          <a:solidFill>
            <a:schemeClr val="accent3">
              <a:lumMod val="40000"/>
              <a:lumOff val="60000"/>
            </a:schemeClr>
          </a:solidFill>
        </p:spPr>
        <p:txBody>
          <a:bodyPr wrap="square">
            <a:spAutoFit/>
          </a:bodyPr>
          <a:lstStyle/>
          <a:p>
            <a:r>
              <a:rPr lang="en-US" sz="2000" dirty="0">
                <a:latin typeface="Cambria" panose="02040503050406030204" pitchFamily="18" charset="0"/>
                <a:ea typeface="Cambria" panose="02040503050406030204" pitchFamily="18" charset="0"/>
              </a:rPr>
              <a:t>The way that the classroom was laid out was beneficial because students sat at round tables which meant that small group discussions were encouraged. These discussions definitely aided in my understanding of class work. The real time lectures were also efficient and often left us with some time to work on in class problems and to ask questions.</a:t>
            </a:r>
          </a:p>
        </p:txBody>
      </p:sp>
      <p:sp>
        <p:nvSpPr>
          <p:cNvPr id="3" name="TextBox 2">
            <a:extLst>
              <a:ext uri="{FF2B5EF4-FFF2-40B4-BE49-F238E27FC236}">
                <a16:creationId xmlns:a16="http://schemas.microsoft.com/office/drawing/2014/main" id="{084EC16C-69C8-C8AC-E8A7-509CBB73067E}"/>
              </a:ext>
            </a:extLst>
          </p:cNvPr>
          <p:cNvSpPr txBox="1"/>
          <p:nvPr/>
        </p:nvSpPr>
        <p:spPr>
          <a:xfrm>
            <a:off x="402672" y="1352947"/>
            <a:ext cx="10245054" cy="1015663"/>
          </a:xfrm>
          <a:prstGeom prst="rect">
            <a:avLst/>
          </a:prstGeom>
          <a:solidFill>
            <a:schemeClr val="accent6">
              <a:lumMod val="40000"/>
              <a:lumOff val="60000"/>
            </a:schemeClr>
          </a:solidFill>
        </p:spPr>
        <p:txBody>
          <a:bodyPr wrap="square">
            <a:spAutoFit/>
          </a:bodyPr>
          <a:lstStyle/>
          <a:p>
            <a:r>
              <a:rPr lang="en-US" sz="2000" dirty="0">
                <a:latin typeface="Cambria" panose="02040503050406030204" pitchFamily="18" charset="0"/>
                <a:ea typeface="Cambria" panose="02040503050406030204" pitchFamily="18" charset="0"/>
              </a:rPr>
              <a:t>I benefited from learning concepts and equations during the first part of lecture, and then having the opportunity to apply it to different practice problems in the second half of class, with TAs and classmates available to answer any questions I have.</a:t>
            </a:r>
          </a:p>
        </p:txBody>
      </p:sp>
      <p:sp>
        <p:nvSpPr>
          <p:cNvPr id="4" name="TextBox 3">
            <a:extLst>
              <a:ext uri="{FF2B5EF4-FFF2-40B4-BE49-F238E27FC236}">
                <a16:creationId xmlns:a16="http://schemas.microsoft.com/office/drawing/2014/main" id="{ADDFDAFA-CDC6-5B7E-A43D-1A076635185F}"/>
              </a:ext>
            </a:extLst>
          </p:cNvPr>
          <p:cNvSpPr txBox="1"/>
          <p:nvPr/>
        </p:nvSpPr>
        <p:spPr>
          <a:xfrm>
            <a:off x="1199624" y="5534414"/>
            <a:ext cx="8388993" cy="707886"/>
          </a:xfrm>
          <a:prstGeom prst="rect">
            <a:avLst/>
          </a:prstGeom>
          <a:solidFill>
            <a:schemeClr val="accent2">
              <a:lumMod val="60000"/>
              <a:lumOff val="40000"/>
            </a:schemeClr>
          </a:solidFill>
        </p:spPr>
        <p:txBody>
          <a:bodyPr wrap="square">
            <a:spAutoFit/>
          </a:bodyPr>
          <a:lstStyle/>
          <a:p>
            <a:r>
              <a:rPr lang="en-US" sz="2000" dirty="0">
                <a:latin typeface="Cambria" panose="02040503050406030204" pitchFamily="18" charset="0"/>
                <a:ea typeface="Cambria" panose="02040503050406030204" pitchFamily="18" charset="0"/>
              </a:rPr>
              <a:t>The real time whole class discussion and lectures were a great and effective way of teaching the students the course material on a concise way. </a:t>
            </a:r>
          </a:p>
        </p:txBody>
      </p:sp>
      <p:sp>
        <p:nvSpPr>
          <p:cNvPr id="5" name="Title 1">
            <a:extLst>
              <a:ext uri="{FF2B5EF4-FFF2-40B4-BE49-F238E27FC236}">
                <a16:creationId xmlns:a16="http://schemas.microsoft.com/office/drawing/2014/main" id="{A8BA6499-7A55-66F9-A6C8-C452B3F6BED9}"/>
              </a:ext>
            </a:extLst>
          </p:cNvPr>
          <p:cNvSpPr txBox="1">
            <a:spLocks/>
          </p:cNvSpPr>
          <p:nvPr/>
        </p:nvSpPr>
        <p:spPr>
          <a:xfrm>
            <a:off x="503339" y="284411"/>
            <a:ext cx="10511405" cy="814547"/>
          </a:xfrm>
          <a:prstGeom prst="rect">
            <a:avLst/>
          </a:prstGeom>
          <a:noFill/>
        </p:spPr>
        <p:txBody>
          <a:bodyPr anchor="ctr">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sz="4800" dirty="0">
                <a:latin typeface="Cambria" panose="02040503050406030204" pitchFamily="18" charset="0"/>
                <a:ea typeface="Cambria" panose="02040503050406030204" pitchFamily="18" charset="0"/>
              </a:rPr>
              <a:t>Student comments</a:t>
            </a:r>
          </a:p>
        </p:txBody>
      </p:sp>
      <p:cxnSp>
        <p:nvCxnSpPr>
          <p:cNvPr id="6" name="Straight Connector 5">
            <a:extLst>
              <a:ext uri="{FF2B5EF4-FFF2-40B4-BE49-F238E27FC236}">
                <a16:creationId xmlns:a16="http://schemas.microsoft.com/office/drawing/2014/main" id="{89FB0837-859A-A2FC-7634-56D404480BBD}"/>
              </a:ext>
            </a:extLst>
          </p:cNvPr>
          <p:cNvCxnSpPr>
            <a:cxnSpLocks/>
          </p:cNvCxnSpPr>
          <p:nvPr/>
        </p:nvCxnSpPr>
        <p:spPr>
          <a:xfrm>
            <a:off x="402672" y="1174459"/>
            <a:ext cx="1044429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EF3920B-9DAF-3179-3A9B-EA927A041C05}"/>
              </a:ext>
            </a:extLst>
          </p:cNvPr>
          <p:cNvSpPr txBox="1"/>
          <p:nvPr/>
        </p:nvSpPr>
        <p:spPr>
          <a:xfrm>
            <a:off x="562062" y="2965590"/>
            <a:ext cx="4446165" cy="1754326"/>
          </a:xfrm>
          <a:prstGeom prst="rect">
            <a:avLst/>
          </a:prstGeom>
          <a:solidFill>
            <a:schemeClr val="accent5">
              <a:lumMod val="40000"/>
              <a:lumOff val="60000"/>
            </a:schemeClr>
          </a:solidFill>
        </p:spPr>
        <p:txBody>
          <a:bodyPr wrap="square">
            <a:spAutoFit/>
          </a:bodyPr>
          <a:lstStyle/>
          <a:p>
            <a:r>
              <a:rPr lang="en-US" dirty="0"/>
              <a:t>I learned from lectures, doing worksheets in class, homework, DIRT quizzes, and the weekly summary reports. Honestly, I felt like all of the work we did in this class was super helpful for learning physics. </a:t>
            </a:r>
          </a:p>
        </p:txBody>
      </p:sp>
    </p:spTree>
    <p:extLst>
      <p:ext uri="{BB962C8B-B14F-4D97-AF65-F5344CB8AC3E}">
        <p14:creationId xmlns:p14="http://schemas.microsoft.com/office/powerpoint/2010/main" val="2307964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BB858-17A5-88B8-064F-DB03442EBACE}"/>
              </a:ext>
            </a:extLst>
          </p:cNvPr>
          <p:cNvSpPr txBox="1">
            <a:spLocks/>
          </p:cNvSpPr>
          <p:nvPr/>
        </p:nvSpPr>
        <p:spPr>
          <a:xfrm>
            <a:off x="503339" y="284411"/>
            <a:ext cx="10511405" cy="814547"/>
          </a:xfrm>
          <a:prstGeom prst="rect">
            <a:avLst/>
          </a:prstGeom>
          <a:noFill/>
        </p:spPr>
        <p:txBody>
          <a:bodyPr anchor="ctr">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sz="4800" dirty="0">
                <a:latin typeface="Cambria" panose="02040503050406030204" pitchFamily="18" charset="0"/>
                <a:ea typeface="Cambria" panose="02040503050406030204" pitchFamily="18" charset="0"/>
              </a:rPr>
              <a:t>Why Active Learning?</a:t>
            </a:r>
          </a:p>
        </p:txBody>
      </p:sp>
      <p:cxnSp>
        <p:nvCxnSpPr>
          <p:cNvPr id="6" name="Straight Connector 5">
            <a:extLst>
              <a:ext uri="{FF2B5EF4-FFF2-40B4-BE49-F238E27FC236}">
                <a16:creationId xmlns:a16="http://schemas.microsoft.com/office/drawing/2014/main" id="{9874E67D-3263-7ACB-ED88-BD3EF6C4E2D3}"/>
              </a:ext>
            </a:extLst>
          </p:cNvPr>
          <p:cNvCxnSpPr>
            <a:cxnSpLocks/>
          </p:cNvCxnSpPr>
          <p:nvPr/>
        </p:nvCxnSpPr>
        <p:spPr>
          <a:xfrm>
            <a:off x="402672" y="1174459"/>
            <a:ext cx="1044429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5BA728EE-75D8-5439-8407-9E2C591FA687}"/>
              </a:ext>
            </a:extLst>
          </p:cNvPr>
          <p:cNvSpPr txBox="1">
            <a:spLocks/>
          </p:cNvSpPr>
          <p:nvPr/>
        </p:nvSpPr>
        <p:spPr>
          <a:xfrm>
            <a:off x="503339" y="4443753"/>
            <a:ext cx="10051663" cy="1997032"/>
          </a:xfrm>
          <a:prstGeom prst="rect">
            <a:avLst/>
          </a:prstGeom>
          <a:solidFill>
            <a:schemeClr val="accent5">
              <a:lumMod val="40000"/>
              <a:lumOff val="60000"/>
            </a:schemeClr>
          </a:solidFill>
        </p:spPr>
        <p:txBody>
          <a:bodyPr anchor="ctr">
            <a:no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pPr algn="ctr"/>
            <a:r>
              <a:rPr lang="en-US" sz="3200" dirty="0">
                <a:latin typeface="Cambria" panose="02040503050406030204" pitchFamily="18" charset="0"/>
                <a:ea typeface="Cambria" panose="02040503050406030204" pitchFamily="18" charset="0"/>
              </a:rPr>
              <a:t>They DISCUSS the concepts, RELATE them to what they know/observe, ask QUESTIONS to gain a deep understanding, APPLY to real-life examples while SOLVING problems proficiently. </a:t>
            </a:r>
          </a:p>
        </p:txBody>
      </p:sp>
      <p:pic>
        <p:nvPicPr>
          <p:cNvPr id="1026" name="Picture 2" descr="Active Learning Strategies, Techniques, and Examples You Can Use in Your  Course | Faculty Focus">
            <a:extLst>
              <a:ext uri="{FF2B5EF4-FFF2-40B4-BE49-F238E27FC236}">
                <a16:creationId xmlns:a16="http://schemas.microsoft.com/office/drawing/2014/main" id="{CAA71E66-1B2E-D0C2-E689-10F2A5F074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2311" y="1884008"/>
            <a:ext cx="3624654" cy="20782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llaborative Learning &amp; Why It's All The Rage - WisdmLabs">
            <a:extLst>
              <a:ext uri="{FF2B5EF4-FFF2-40B4-BE49-F238E27FC236}">
                <a16:creationId xmlns:a16="http://schemas.microsoft.com/office/drawing/2014/main" id="{2E77A816-CC83-975E-434E-E586F46A4F55}"/>
              </a:ext>
            </a:extLst>
          </p:cNvPr>
          <p:cNvPicPr>
            <a:picLocks noChangeAspect="1" noChangeArrowheads="1"/>
          </p:cNvPicPr>
          <p:nvPr/>
        </p:nvPicPr>
        <p:blipFill rotWithShape="1">
          <a:blip r:embed="rId3">
            <a:clrChange>
              <a:clrFrom>
                <a:srgbClr val="EEEEEE"/>
              </a:clrFrom>
              <a:clrTo>
                <a:srgbClr val="EEEEEE">
                  <a:alpha val="0"/>
                </a:srgbClr>
              </a:clrTo>
            </a:clrChange>
            <a:extLst>
              <a:ext uri="{28A0092B-C50C-407E-A947-70E740481C1C}">
                <a14:useLocalDpi xmlns:a14="http://schemas.microsoft.com/office/drawing/2010/main" val="0"/>
              </a:ext>
            </a:extLst>
          </a:blip>
          <a:srcRect t="10151" b="12803"/>
          <a:stretch/>
        </p:blipFill>
        <p:spPr bwMode="auto">
          <a:xfrm>
            <a:off x="157596" y="1491233"/>
            <a:ext cx="3312968" cy="25524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6B27951-4FB6-9D87-36B5-5C706B434AA6}"/>
              </a:ext>
            </a:extLst>
          </p:cNvPr>
          <p:cNvSpPr txBox="1"/>
          <p:nvPr/>
        </p:nvSpPr>
        <p:spPr>
          <a:xfrm>
            <a:off x="3392632" y="1574488"/>
            <a:ext cx="3683679" cy="2554545"/>
          </a:xfrm>
          <a:prstGeom prst="rect">
            <a:avLst/>
          </a:prstGeom>
          <a:solidFill>
            <a:schemeClr val="accent3">
              <a:lumMod val="40000"/>
              <a:lumOff val="60000"/>
            </a:schemeClr>
          </a:solidFill>
        </p:spPr>
        <p:txBody>
          <a:bodyPr wrap="square">
            <a:spAutoFit/>
          </a:bodyPr>
          <a:lstStyle/>
          <a:p>
            <a:pPr algn="ctr"/>
            <a:r>
              <a:rPr lang="en-US" sz="3200" dirty="0">
                <a:latin typeface="Cambria" panose="02040503050406030204" pitchFamily="18" charset="0"/>
                <a:ea typeface="Cambria" panose="02040503050406030204" pitchFamily="18" charset="0"/>
              </a:rPr>
              <a:t>Students must be physically, mentally, verbally involved in class activities to learn efficiently. </a:t>
            </a:r>
          </a:p>
        </p:txBody>
      </p:sp>
    </p:spTree>
    <p:extLst>
      <p:ext uri="{BB962C8B-B14F-4D97-AF65-F5344CB8AC3E}">
        <p14:creationId xmlns:p14="http://schemas.microsoft.com/office/powerpoint/2010/main" val="3723542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7E966-FCC4-7635-9590-2DA3E4A90C12}"/>
              </a:ext>
            </a:extLst>
          </p:cNvPr>
          <p:cNvSpPr txBox="1">
            <a:spLocks/>
          </p:cNvSpPr>
          <p:nvPr/>
        </p:nvSpPr>
        <p:spPr>
          <a:xfrm>
            <a:off x="503339" y="284411"/>
            <a:ext cx="10511405" cy="814547"/>
          </a:xfrm>
          <a:prstGeom prst="rect">
            <a:avLst/>
          </a:prstGeom>
          <a:noFill/>
        </p:spPr>
        <p:txBody>
          <a:bodyPr anchor="ctr">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sz="4800" dirty="0">
                <a:latin typeface="Cambria" panose="02040503050406030204" pitchFamily="18" charset="0"/>
                <a:ea typeface="Cambria" panose="02040503050406030204" pitchFamily="18" charset="0"/>
              </a:rPr>
              <a:t>Summary</a:t>
            </a:r>
          </a:p>
        </p:txBody>
      </p:sp>
      <p:cxnSp>
        <p:nvCxnSpPr>
          <p:cNvPr id="3" name="Straight Connector 2">
            <a:extLst>
              <a:ext uri="{FF2B5EF4-FFF2-40B4-BE49-F238E27FC236}">
                <a16:creationId xmlns:a16="http://schemas.microsoft.com/office/drawing/2014/main" id="{A77971D4-F695-592B-7E2A-035A6D3A3194}"/>
              </a:ext>
            </a:extLst>
          </p:cNvPr>
          <p:cNvCxnSpPr>
            <a:cxnSpLocks/>
          </p:cNvCxnSpPr>
          <p:nvPr/>
        </p:nvCxnSpPr>
        <p:spPr>
          <a:xfrm>
            <a:off x="402672" y="1174459"/>
            <a:ext cx="10444293"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3A52C7F-2BEF-BF81-692A-F33CA0A7C7C1}"/>
              </a:ext>
            </a:extLst>
          </p:cNvPr>
          <p:cNvSpPr txBox="1"/>
          <p:nvPr/>
        </p:nvSpPr>
        <p:spPr>
          <a:xfrm>
            <a:off x="503339" y="1584504"/>
            <a:ext cx="10444293" cy="2862322"/>
          </a:xfrm>
          <a:prstGeom prst="rect">
            <a:avLst/>
          </a:prstGeom>
          <a:solidFill>
            <a:schemeClr val="accent5">
              <a:lumMod val="40000"/>
              <a:lumOff val="60000"/>
            </a:schemeClr>
          </a:solidFill>
        </p:spPr>
        <p:txBody>
          <a:bodyPr wrap="square">
            <a:spAutoFit/>
          </a:bodyPr>
          <a:lstStyle/>
          <a:p>
            <a:pPr marL="457200" marR="0" lvl="0" indent="-457200">
              <a:spcBef>
                <a:spcPts val="0"/>
              </a:spcBef>
              <a:spcAft>
                <a:spcPts val="0"/>
              </a:spcAft>
              <a:buFont typeface="Arial" panose="020B0604020202020204" pitchFamily="34" charset="0"/>
              <a:buChar char="•"/>
            </a:pPr>
            <a:r>
              <a:rPr lang="en-US" dirty="0"/>
              <a:t>During the Fall semester at UVA, I tried different tools to facilitate student engagement in class. I am constantly looking for opportunities to enhance my teaching skills and present the material to my students in a way that creates a passion for the subject and appreciate the opportunity to learn physics.</a:t>
            </a:r>
          </a:p>
          <a:p>
            <a:pPr marL="457200" marR="0" lvl="0" indent="-457200">
              <a:spcBef>
                <a:spcPts val="0"/>
              </a:spcBef>
              <a:spcAft>
                <a:spcPts val="0"/>
              </a:spcAft>
              <a:buFont typeface="Arial" panose="020B0604020202020204" pitchFamily="34" charset="0"/>
              <a:buChar char="•"/>
            </a:pPr>
            <a:r>
              <a:rPr lang="en-US" dirty="0"/>
              <a:t>Students were engaged in class physically, mentally and verbally. They were/are discussing the concepts with their peers at the table, asking questions if there is a difficulty in understanding, solving problems together in class </a:t>
            </a:r>
          </a:p>
          <a:p>
            <a:pPr marL="457200" marR="0" lvl="0" indent="-457200">
              <a:spcBef>
                <a:spcPts val="0"/>
              </a:spcBef>
              <a:spcAft>
                <a:spcPts val="0"/>
              </a:spcAft>
              <a:buFont typeface="Arial" panose="020B0604020202020204" pitchFamily="34" charset="0"/>
              <a:buChar char="•"/>
            </a:pPr>
            <a:r>
              <a:rPr lang="en-US" dirty="0"/>
              <a:t>All course materials were accessible to the students. (Pre-lecture/post-lecture videos, blank worksheets and homework, solved worksheet and homework, lecture handouts pre and post, exam reviews, equations).</a:t>
            </a:r>
            <a:endParaRPr lang="en-US" b="1" i="1"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9CA5227A-414B-0FD9-A425-83E5D9C16FFC}"/>
              </a:ext>
            </a:extLst>
          </p:cNvPr>
          <p:cNvSpPr txBox="1"/>
          <p:nvPr/>
        </p:nvSpPr>
        <p:spPr>
          <a:xfrm>
            <a:off x="453004" y="5007874"/>
            <a:ext cx="10343625" cy="1200329"/>
          </a:xfrm>
          <a:prstGeom prst="rect">
            <a:avLst/>
          </a:prstGeom>
          <a:solidFill>
            <a:schemeClr val="accent3">
              <a:lumMod val="60000"/>
              <a:lumOff val="40000"/>
            </a:schemeClr>
          </a:solidFill>
        </p:spPr>
        <p:txBody>
          <a:bodyPr wrap="square">
            <a:spAutoFit/>
          </a:bodyPr>
          <a:lstStyle/>
          <a:p>
            <a:pPr marL="285750" indent="-285750">
              <a:buFont typeface="Arial" panose="020B0604020202020204" pitchFamily="34" charset="0"/>
              <a:buChar char="•"/>
            </a:pPr>
            <a:r>
              <a:rPr lang="en-US" dirty="0"/>
              <a:t>Hands-on demonstrations: I would like to incorporate more hands-on and interactive demos during lecture which would be helpful in visual learning and application of the concepts.  </a:t>
            </a:r>
          </a:p>
          <a:p>
            <a:pPr marL="285750" indent="-285750">
              <a:buFont typeface="Arial" panose="020B0604020202020204" pitchFamily="34" charset="0"/>
              <a:buChar char="•"/>
            </a:pPr>
            <a:r>
              <a:rPr lang="en-US" dirty="0"/>
              <a:t>New techniques: I would like to implement new tools and active learning strategies that other instructors use in their classrooms. </a:t>
            </a:r>
          </a:p>
        </p:txBody>
      </p:sp>
    </p:spTree>
    <p:extLst>
      <p:ext uri="{BB962C8B-B14F-4D97-AF65-F5344CB8AC3E}">
        <p14:creationId xmlns:p14="http://schemas.microsoft.com/office/powerpoint/2010/main" val="380494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EC13E-8664-58C1-314E-34C8AA5A54AF}"/>
              </a:ext>
            </a:extLst>
          </p:cNvPr>
          <p:cNvSpPr txBox="1">
            <a:spLocks/>
          </p:cNvSpPr>
          <p:nvPr/>
        </p:nvSpPr>
        <p:spPr>
          <a:xfrm>
            <a:off x="2667699" y="2240705"/>
            <a:ext cx="6014906" cy="2376589"/>
          </a:xfrm>
          <a:prstGeom prst="rect">
            <a:avLst/>
          </a:prstGeom>
          <a:noFill/>
        </p:spPr>
        <p:txBody>
          <a:bodyPr anchor="ctr">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pPr algn="ctr"/>
            <a:r>
              <a:rPr lang="en-US" sz="8800" dirty="0">
                <a:latin typeface="Cambria" panose="02040503050406030204" pitchFamily="18" charset="0"/>
                <a:ea typeface="Cambria" panose="02040503050406030204" pitchFamily="18" charset="0"/>
              </a:rPr>
              <a:t>Questions?</a:t>
            </a:r>
          </a:p>
        </p:txBody>
      </p:sp>
    </p:spTree>
    <p:extLst>
      <p:ext uri="{BB962C8B-B14F-4D97-AF65-F5344CB8AC3E}">
        <p14:creationId xmlns:p14="http://schemas.microsoft.com/office/powerpoint/2010/main" val="3302789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092B9-1DC2-B9E7-2209-2ED933403540}"/>
              </a:ext>
            </a:extLst>
          </p:cNvPr>
          <p:cNvSpPr txBox="1">
            <a:spLocks/>
          </p:cNvSpPr>
          <p:nvPr/>
        </p:nvSpPr>
        <p:spPr>
          <a:xfrm>
            <a:off x="503339" y="284411"/>
            <a:ext cx="10511405" cy="814547"/>
          </a:xfrm>
          <a:prstGeom prst="rect">
            <a:avLst/>
          </a:prstGeom>
          <a:noFill/>
        </p:spPr>
        <p:txBody>
          <a:bodyPr anchor="ctr">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sz="4800" dirty="0">
                <a:latin typeface="Cambria" panose="02040503050406030204" pitchFamily="18" charset="0"/>
                <a:ea typeface="Cambria" panose="02040503050406030204" pitchFamily="18" charset="0"/>
              </a:rPr>
              <a:t>Traditional Lecture Vs Active Learning</a:t>
            </a:r>
          </a:p>
        </p:txBody>
      </p:sp>
      <p:cxnSp>
        <p:nvCxnSpPr>
          <p:cNvPr id="3" name="Straight Connector 2">
            <a:extLst>
              <a:ext uri="{FF2B5EF4-FFF2-40B4-BE49-F238E27FC236}">
                <a16:creationId xmlns:a16="http://schemas.microsoft.com/office/drawing/2014/main" id="{BC23C54A-CF42-5BC7-663B-7AA5B2F089B3}"/>
              </a:ext>
            </a:extLst>
          </p:cNvPr>
          <p:cNvCxnSpPr>
            <a:cxnSpLocks/>
          </p:cNvCxnSpPr>
          <p:nvPr/>
        </p:nvCxnSpPr>
        <p:spPr>
          <a:xfrm>
            <a:off x="402672" y="1174459"/>
            <a:ext cx="1044429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96377301-8309-1962-8078-6F613CA24786}"/>
              </a:ext>
            </a:extLst>
          </p:cNvPr>
          <p:cNvSpPr txBox="1">
            <a:spLocks/>
          </p:cNvSpPr>
          <p:nvPr/>
        </p:nvSpPr>
        <p:spPr>
          <a:xfrm>
            <a:off x="503339" y="1304968"/>
            <a:ext cx="4949504" cy="3187813"/>
          </a:xfrm>
          <a:prstGeom prst="rect">
            <a:avLst/>
          </a:prstGeom>
          <a:noFill/>
        </p:spPr>
        <p:txBody>
          <a:bodyPr anchor="ctr">
            <a:no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pPr marL="685800" indent="-685800">
              <a:buFont typeface="Arial" panose="020B0604020202020204" pitchFamily="34" charset="0"/>
              <a:buChar char="•"/>
            </a:pPr>
            <a:r>
              <a:rPr lang="en-US" sz="2600" dirty="0">
                <a:latin typeface="Cambria" panose="02040503050406030204" pitchFamily="18" charset="0"/>
                <a:ea typeface="Cambria" panose="02040503050406030204" pitchFamily="18" charset="0"/>
              </a:rPr>
              <a:t>Fails to engage students</a:t>
            </a:r>
          </a:p>
          <a:p>
            <a:pPr marL="685800" indent="-685800">
              <a:buFont typeface="Arial" panose="020B0604020202020204" pitchFamily="34" charset="0"/>
              <a:buChar char="•"/>
            </a:pPr>
            <a:r>
              <a:rPr lang="en-US" sz="2600" dirty="0">
                <a:latin typeface="Cambria" panose="02040503050406030204" pitchFamily="18" charset="0"/>
                <a:ea typeface="Cambria" panose="02040503050406030204" pitchFamily="18" charset="0"/>
              </a:rPr>
              <a:t>Passive listening of the lecture.</a:t>
            </a:r>
          </a:p>
          <a:p>
            <a:pPr marL="685800" indent="-685800">
              <a:buFont typeface="Arial" panose="020B0604020202020204" pitchFamily="34" charset="0"/>
              <a:buChar char="•"/>
            </a:pPr>
            <a:r>
              <a:rPr lang="en-US" sz="2600" dirty="0">
                <a:latin typeface="Cambria" panose="02040503050406030204" pitchFamily="18" charset="0"/>
                <a:ea typeface="Cambria" panose="02040503050406030204" pitchFamily="18" charset="0"/>
              </a:rPr>
              <a:t>Instructor-centered</a:t>
            </a:r>
          </a:p>
          <a:p>
            <a:pPr marL="685800" indent="-685800">
              <a:buFont typeface="Arial" panose="020B0604020202020204" pitchFamily="34" charset="0"/>
              <a:buChar char="•"/>
            </a:pPr>
            <a:r>
              <a:rPr lang="en-US" sz="2600" dirty="0">
                <a:latin typeface="Cambria" panose="02040503050406030204" pitchFamily="18" charset="0"/>
                <a:ea typeface="Cambria" panose="02040503050406030204" pitchFamily="18" charset="0"/>
              </a:rPr>
              <a:t>Less room for questions, discussions</a:t>
            </a:r>
          </a:p>
          <a:p>
            <a:pPr marL="685800" indent="-685800">
              <a:buFont typeface="Arial" panose="020B0604020202020204" pitchFamily="34" charset="0"/>
              <a:buChar char="•"/>
            </a:pPr>
            <a:r>
              <a:rPr lang="en-US" sz="2600" dirty="0">
                <a:latin typeface="Cambria" panose="02040503050406030204" pitchFamily="18" charset="0"/>
                <a:ea typeface="Cambria" panose="02040503050406030204" pitchFamily="18" charset="0"/>
              </a:rPr>
              <a:t>Lack self-directed learning skills</a:t>
            </a:r>
          </a:p>
        </p:txBody>
      </p:sp>
      <p:cxnSp>
        <p:nvCxnSpPr>
          <p:cNvPr id="5" name="Straight Connector 4">
            <a:extLst>
              <a:ext uri="{FF2B5EF4-FFF2-40B4-BE49-F238E27FC236}">
                <a16:creationId xmlns:a16="http://schemas.microsoft.com/office/drawing/2014/main" id="{342F1FCA-2436-6317-9CBE-5AC67522C830}"/>
              </a:ext>
            </a:extLst>
          </p:cNvPr>
          <p:cNvCxnSpPr>
            <a:cxnSpLocks/>
          </p:cNvCxnSpPr>
          <p:nvPr/>
        </p:nvCxnSpPr>
        <p:spPr>
          <a:xfrm flipV="1">
            <a:off x="5662569" y="1326860"/>
            <a:ext cx="0" cy="398337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8EC9D68F-6ADD-B023-0620-CFB0246F4023}"/>
              </a:ext>
            </a:extLst>
          </p:cNvPr>
          <p:cNvSpPr txBox="1">
            <a:spLocks/>
          </p:cNvSpPr>
          <p:nvPr/>
        </p:nvSpPr>
        <p:spPr>
          <a:xfrm>
            <a:off x="5759041" y="1249961"/>
            <a:ext cx="5087922" cy="3355156"/>
          </a:xfrm>
          <a:prstGeom prst="rect">
            <a:avLst/>
          </a:prstGeom>
          <a:noFill/>
        </p:spPr>
        <p:txBody>
          <a:bodyPr anchor="ctr">
            <a:no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pPr marL="685800" indent="-685800">
              <a:buFont typeface="Arial" panose="020B0604020202020204" pitchFamily="34" charset="0"/>
              <a:buChar char="•"/>
            </a:pPr>
            <a:r>
              <a:rPr lang="en-US" sz="2600" dirty="0">
                <a:latin typeface="Cambria" panose="02040503050406030204" pitchFamily="18" charset="0"/>
                <a:ea typeface="Cambria" panose="02040503050406030204" pitchFamily="18" charset="0"/>
              </a:rPr>
              <a:t>Facilitates meaningful interactions with peers and instructor. </a:t>
            </a:r>
          </a:p>
          <a:p>
            <a:pPr marL="685800" indent="-685800">
              <a:buFont typeface="Arial" panose="020B0604020202020204" pitchFamily="34" charset="0"/>
              <a:buChar char="•"/>
            </a:pPr>
            <a:r>
              <a:rPr lang="en-US" sz="2600" dirty="0">
                <a:latin typeface="Cambria" panose="02040503050406030204" pitchFamily="18" charset="0"/>
                <a:ea typeface="Cambria" panose="02040503050406030204" pitchFamily="18" charset="0"/>
              </a:rPr>
              <a:t>Engages students in learning via activities and/or discussions.</a:t>
            </a:r>
          </a:p>
          <a:p>
            <a:pPr marL="685800" indent="-685800">
              <a:buFont typeface="Arial" panose="020B0604020202020204" pitchFamily="34" charset="0"/>
              <a:buChar char="•"/>
            </a:pPr>
            <a:r>
              <a:rPr lang="en-US" sz="2600" dirty="0">
                <a:latin typeface="Cambria" panose="02040503050406030204" pitchFamily="18" charset="0"/>
                <a:ea typeface="Cambria" panose="02040503050406030204" pitchFamily="18" charset="0"/>
              </a:rPr>
              <a:t>Students work in groups on concepts and solving problems. </a:t>
            </a:r>
          </a:p>
        </p:txBody>
      </p:sp>
      <p:pic>
        <p:nvPicPr>
          <p:cNvPr id="11266" name="Picture 2" descr="Active learning VS lecture, are students good judges of their own learning?  — Luc Arnaud Dunoyer">
            <a:extLst>
              <a:ext uri="{FF2B5EF4-FFF2-40B4-BE49-F238E27FC236}">
                <a16:creationId xmlns:a16="http://schemas.microsoft.com/office/drawing/2014/main" id="{26C8FED5-3A6B-E158-413C-A463FB2486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7683" y="4677193"/>
            <a:ext cx="4609771" cy="1538954"/>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7" name="Picture 16" descr="Chart, sunburst chart&#10;&#10;Description automatically generated">
            <a:extLst>
              <a:ext uri="{FF2B5EF4-FFF2-40B4-BE49-F238E27FC236}">
                <a16:creationId xmlns:a16="http://schemas.microsoft.com/office/drawing/2014/main" id="{9AEA83BC-0833-9BC5-33E0-8D4BD5A746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18" y="4361338"/>
            <a:ext cx="3330665" cy="1992303"/>
          </a:xfrm>
          <a:prstGeom prst="rect">
            <a:avLst/>
          </a:prstGeom>
        </p:spPr>
      </p:pic>
      <p:pic>
        <p:nvPicPr>
          <p:cNvPr id="19" name="Picture 18" descr="Chart&#10;&#10;Description automatically generated">
            <a:extLst>
              <a:ext uri="{FF2B5EF4-FFF2-40B4-BE49-F238E27FC236}">
                <a16:creationId xmlns:a16="http://schemas.microsoft.com/office/drawing/2014/main" id="{D067534A-0849-A1EC-D947-11F48B5A81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7454" y="4361338"/>
            <a:ext cx="3330665" cy="1989532"/>
          </a:xfrm>
          <a:prstGeom prst="rect">
            <a:avLst/>
          </a:prstGeom>
        </p:spPr>
      </p:pic>
    </p:spTree>
    <p:extLst>
      <p:ext uri="{BB962C8B-B14F-4D97-AF65-F5344CB8AC3E}">
        <p14:creationId xmlns:p14="http://schemas.microsoft.com/office/powerpoint/2010/main" val="2276643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59BE5-6C16-BE21-7187-50257CDB9CC9}"/>
              </a:ext>
            </a:extLst>
          </p:cNvPr>
          <p:cNvSpPr txBox="1">
            <a:spLocks/>
          </p:cNvSpPr>
          <p:nvPr/>
        </p:nvSpPr>
        <p:spPr>
          <a:xfrm>
            <a:off x="503339" y="284411"/>
            <a:ext cx="10511405" cy="814547"/>
          </a:xfrm>
          <a:prstGeom prst="rect">
            <a:avLst/>
          </a:prstGeom>
          <a:noFill/>
        </p:spPr>
        <p:txBody>
          <a:bodyPr anchor="ctr">
            <a:normAutofit fontScale="92500"/>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sz="4800" dirty="0">
                <a:latin typeface="Cambria" panose="02040503050406030204" pitchFamily="18" charset="0"/>
                <a:ea typeface="Cambria" panose="02040503050406030204" pitchFamily="18" charset="0"/>
              </a:rPr>
              <a:t>My AL Classroom (99 students -50 minutes)</a:t>
            </a:r>
          </a:p>
        </p:txBody>
      </p:sp>
      <p:cxnSp>
        <p:nvCxnSpPr>
          <p:cNvPr id="3" name="Straight Connector 2">
            <a:extLst>
              <a:ext uri="{FF2B5EF4-FFF2-40B4-BE49-F238E27FC236}">
                <a16:creationId xmlns:a16="http://schemas.microsoft.com/office/drawing/2014/main" id="{6FE06278-E5BF-D306-1F18-F3D41FFE1674}"/>
              </a:ext>
            </a:extLst>
          </p:cNvPr>
          <p:cNvCxnSpPr>
            <a:cxnSpLocks/>
          </p:cNvCxnSpPr>
          <p:nvPr/>
        </p:nvCxnSpPr>
        <p:spPr>
          <a:xfrm>
            <a:off x="402672" y="1174459"/>
            <a:ext cx="1044429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6FE83AC-A7E1-A5ED-6AF9-63FBF51EEEF7}"/>
              </a:ext>
            </a:extLst>
          </p:cNvPr>
          <p:cNvSpPr txBox="1"/>
          <p:nvPr/>
        </p:nvSpPr>
        <p:spPr>
          <a:xfrm>
            <a:off x="402672" y="1485672"/>
            <a:ext cx="5850808" cy="4832092"/>
          </a:xfrm>
          <a:prstGeom prst="rect">
            <a:avLst/>
          </a:prstGeom>
          <a:noFill/>
        </p:spPr>
        <p:txBody>
          <a:bodyPr wrap="square">
            <a:spAutoFit/>
          </a:bodyPr>
          <a:lstStyle/>
          <a:p>
            <a:pPr marL="457200" marR="0" lvl="0" indent="-457200">
              <a:spcBef>
                <a:spcPts val="0"/>
              </a:spcBef>
              <a:spcAft>
                <a:spcPts val="0"/>
              </a:spcAft>
              <a:buFont typeface="Arial" panose="020B0604020202020204" pitchFamily="34" charset="0"/>
              <a:buChar char="•"/>
            </a:pPr>
            <a:r>
              <a:rPr lang="en-US" sz="2800" dirty="0">
                <a:solidFill>
                  <a:srgbClr val="000000"/>
                </a:solidFill>
                <a:effectLst/>
                <a:latin typeface="Times New Roman" panose="02020603050405020304" pitchFamily="18" charset="0"/>
                <a:ea typeface="Times New Roman" panose="02020603050405020304" pitchFamily="18" charset="0"/>
              </a:rPr>
              <a:t>Announcements and DIRT quiz: </a:t>
            </a:r>
          </a:p>
          <a:p>
            <a:pPr marR="0" lvl="0">
              <a:spcBef>
                <a:spcPts val="0"/>
              </a:spcBef>
              <a:spcAft>
                <a:spcPts val="0"/>
              </a:spcAft>
            </a:pP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a:solidFill>
                  <a:srgbClr val="000000"/>
                </a:solidFill>
                <a:effectLst/>
                <a:latin typeface="Times New Roman" panose="02020603050405020304" pitchFamily="18" charset="0"/>
                <a:ea typeface="Times New Roman" panose="02020603050405020304" pitchFamily="18" charset="0"/>
              </a:rPr>
              <a:t>5 minutes</a:t>
            </a:r>
            <a:endParaRPr lang="en-US" sz="2800" b="1" i="1" dirty="0">
              <a:effectLst/>
              <a:latin typeface="Times New Roman" panose="02020603050405020304" pitchFamily="18" charset="0"/>
              <a:ea typeface="Times New Roman" panose="02020603050405020304" pitchFamily="18" charset="0"/>
            </a:endParaRPr>
          </a:p>
          <a:p>
            <a:pPr marL="457200" marR="0" lvl="0" indent="-457200">
              <a:spcBef>
                <a:spcPts val="0"/>
              </a:spcBef>
              <a:spcAft>
                <a:spcPts val="0"/>
              </a:spcAft>
              <a:buFont typeface="Arial" panose="020B0604020202020204" pitchFamily="34" charset="0"/>
              <a:buChar char="•"/>
            </a:pPr>
            <a:r>
              <a:rPr lang="en-US" sz="2800" dirty="0">
                <a:solidFill>
                  <a:srgbClr val="000000"/>
                </a:solidFill>
                <a:effectLst/>
                <a:latin typeface="Times New Roman" panose="02020603050405020304" pitchFamily="18" charset="0"/>
                <a:ea typeface="Times New Roman" panose="02020603050405020304" pitchFamily="18" charset="0"/>
              </a:rPr>
              <a:t>Overview of the concept and problem (by instructor)  </a:t>
            </a:r>
          </a:p>
          <a:p>
            <a:pPr marR="0" lvl="0">
              <a:spcBef>
                <a:spcPts val="0"/>
              </a:spcBef>
              <a:spcAft>
                <a:spcPts val="0"/>
              </a:spcAft>
            </a:pP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a:solidFill>
                  <a:srgbClr val="000000"/>
                </a:solidFill>
                <a:effectLst/>
                <a:latin typeface="Times New Roman" panose="02020603050405020304" pitchFamily="18" charset="0"/>
                <a:ea typeface="Times New Roman" panose="02020603050405020304" pitchFamily="18" charset="0"/>
              </a:rPr>
              <a:t>15 minutes</a:t>
            </a:r>
            <a:endParaRPr lang="en-US" sz="2800" b="1" i="1" dirty="0">
              <a:effectLst/>
              <a:latin typeface="Times New Roman" panose="02020603050405020304" pitchFamily="18" charset="0"/>
              <a:ea typeface="Times New Roman" panose="02020603050405020304" pitchFamily="18" charset="0"/>
            </a:endParaRPr>
          </a:p>
          <a:p>
            <a:pPr marL="457200" marR="0" lvl="0" indent="-457200">
              <a:spcBef>
                <a:spcPts val="0"/>
              </a:spcBef>
              <a:spcAft>
                <a:spcPts val="0"/>
              </a:spcAft>
              <a:buFont typeface="Arial" panose="020B0604020202020204" pitchFamily="34" charset="0"/>
              <a:buChar char="•"/>
            </a:pPr>
            <a:r>
              <a:rPr lang="en-US" sz="2800" dirty="0">
                <a:solidFill>
                  <a:srgbClr val="000000"/>
                </a:solidFill>
                <a:effectLst/>
                <a:latin typeface="Times New Roman" panose="02020603050405020304" pitchFamily="18" charset="0"/>
                <a:ea typeface="Times New Roman" panose="02020603050405020304" pitchFamily="18" charset="0"/>
              </a:rPr>
              <a:t>Worksheet on concepts/problems (group work with assistance from TA/instructor)</a:t>
            </a:r>
          </a:p>
          <a:p>
            <a:pPr lvl="1"/>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a:solidFill>
                  <a:srgbClr val="000000"/>
                </a:solidFill>
                <a:effectLst/>
                <a:latin typeface="Times New Roman" panose="02020603050405020304" pitchFamily="18" charset="0"/>
                <a:ea typeface="Times New Roman" panose="02020603050405020304" pitchFamily="18" charset="0"/>
              </a:rPr>
              <a:t>25 minutes</a:t>
            </a:r>
            <a:endParaRPr lang="en-US" sz="2800" b="1" i="1" dirty="0">
              <a:effectLst/>
              <a:latin typeface="Times New Roman" panose="02020603050405020304" pitchFamily="18" charset="0"/>
              <a:ea typeface="Times New Roman" panose="02020603050405020304" pitchFamily="18" charset="0"/>
            </a:endParaRPr>
          </a:p>
          <a:p>
            <a:pPr marL="457200" marR="0" lvl="0" indent="-457200">
              <a:spcBef>
                <a:spcPts val="0"/>
              </a:spcBef>
              <a:spcAft>
                <a:spcPts val="0"/>
              </a:spcAft>
              <a:buFont typeface="Arial" panose="020B0604020202020204" pitchFamily="34" charset="0"/>
              <a:buChar char="•"/>
            </a:pPr>
            <a:r>
              <a:rPr lang="en-US" sz="2800" dirty="0">
                <a:solidFill>
                  <a:srgbClr val="000000"/>
                </a:solidFill>
                <a:effectLst/>
                <a:latin typeface="Times New Roman" panose="02020603050405020304" pitchFamily="18" charset="0"/>
                <a:ea typeface="Times New Roman" panose="02020603050405020304" pitchFamily="18" charset="0"/>
              </a:rPr>
              <a:t>Summary and EOL quiz </a:t>
            </a:r>
          </a:p>
          <a:p>
            <a:pPr marR="0" lvl="0">
              <a:spcBef>
                <a:spcPts val="0"/>
              </a:spcBef>
              <a:spcAft>
                <a:spcPts val="0"/>
              </a:spcAft>
            </a:pP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a:solidFill>
                  <a:srgbClr val="000000"/>
                </a:solidFill>
                <a:effectLst/>
                <a:latin typeface="Times New Roman" panose="02020603050405020304" pitchFamily="18" charset="0"/>
                <a:ea typeface="Times New Roman" panose="02020603050405020304" pitchFamily="18" charset="0"/>
              </a:rPr>
              <a:t>5 minutes</a:t>
            </a:r>
            <a:endParaRPr lang="en-US" sz="2800" b="1" i="1" dirty="0">
              <a:effectLst/>
              <a:latin typeface="Times New Roman" panose="02020603050405020304" pitchFamily="18" charset="0"/>
              <a:ea typeface="Times New Roman" panose="02020603050405020304" pitchFamily="18" charset="0"/>
            </a:endParaRPr>
          </a:p>
        </p:txBody>
      </p:sp>
      <p:graphicFrame>
        <p:nvGraphicFramePr>
          <p:cNvPr id="8" name="Chart 7">
            <a:extLst>
              <a:ext uri="{FF2B5EF4-FFF2-40B4-BE49-F238E27FC236}">
                <a16:creationId xmlns:a16="http://schemas.microsoft.com/office/drawing/2014/main" id="{B8C2EE7E-1647-F10C-B550-54D3A552249C}"/>
              </a:ext>
            </a:extLst>
          </p:cNvPr>
          <p:cNvGraphicFramePr/>
          <p:nvPr>
            <p:extLst>
              <p:ext uri="{D42A27DB-BD31-4B8C-83A1-F6EECF244321}">
                <p14:modId xmlns:p14="http://schemas.microsoft.com/office/powerpoint/2010/main" val="3536729666"/>
              </p:ext>
            </p:extLst>
          </p:nvPr>
        </p:nvGraphicFramePr>
        <p:xfrm>
          <a:off x="6253480" y="1485673"/>
          <a:ext cx="4836766" cy="48320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50360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1073A-BFC9-248F-0708-2572EDD04C8C}"/>
              </a:ext>
            </a:extLst>
          </p:cNvPr>
          <p:cNvSpPr txBox="1">
            <a:spLocks/>
          </p:cNvSpPr>
          <p:nvPr/>
        </p:nvSpPr>
        <p:spPr>
          <a:xfrm>
            <a:off x="503339" y="284411"/>
            <a:ext cx="10511405" cy="814547"/>
          </a:xfrm>
          <a:prstGeom prst="rect">
            <a:avLst/>
          </a:prstGeom>
          <a:noFill/>
        </p:spPr>
        <p:txBody>
          <a:bodyPr anchor="ctr">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sz="4800" dirty="0">
                <a:latin typeface="Cambria" panose="02040503050406030204" pitchFamily="18" charset="0"/>
                <a:ea typeface="Cambria" panose="02040503050406030204" pitchFamily="18" charset="0"/>
              </a:rPr>
              <a:t>Pre-class Preparation </a:t>
            </a:r>
            <a:r>
              <a:rPr lang="en-US" sz="3600" dirty="0">
                <a:latin typeface="Cambria" panose="02040503050406030204" pitchFamily="18" charset="0"/>
                <a:ea typeface="Cambria" panose="02040503050406030204" pitchFamily="18" charset="0"/>
              </a:rPr>
              <a:t>(posted a week ahead)</a:t>
            </a:r>
            <a:endParaRPr lang="en-US" sz="4800" dirty="0">
              <a:latin typeface="Cambria" panose="02040503050406030204" pitchFamily="18" charset="0"/>
              <a:ea typeface="Cambria" panose="02040503050406030204" pitchFamily="18" charset="0"/>
            </a:endParaRPr>
          </a:p>
        </p:txBody>
      </p:sp>
      <p:cxnSp>
        <p:nvCxnSpPr>
          <p:cNvPr id="3" name="Straight Connector 2">
            <a:extLst>
              <a:ext uri="{FF2B5EF4-FFF2-40B4-BE49-F238E27FC236}">
                <a16:creationId xmlns:a16="http://schemas.microsoft.com/office/drawing/2014/main" id="{4DB89CA6-95C0-DCDE-57FC-59C9BAEAFC94}"/>
              </a:ext>
            </a:extLst>
          </p:cNvPr>
          <p:cNvCxnSpPr>
            <a:cxnSpLocks/>
          </p:cNvCxnSpPr>
          <p:nvPr/>
        </p:nvCxnSpPr>
        <p:spPr>
          <a:xfrm>
            <a:off x="402672" y="1174459"/>
            <a:ext cx="10444293"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82158EF-1C8D-0AD9-EDDD-2BA6A01093C6}"/>
              </a:ext>
            </a:extLst>
          </p:cNvPr>
          <p:cNvPicPr>
            <a:picLocks noChangeAspect="1"/>
          </p:cNvPicPr>
          <p:nvPr/>
        </p:nvPicPr>
        <p:blipFill>
          <a:blip r:embed="rId2"/>
          <a:stretch>
            <a:fillRect/>
          </a:stretch>
        </p:blipFill>
        <p:spPr>
          <a:xfrm>
            <a:off x="317869" y="1761148"/>
            <a:ext cx="3582402" cy="2004096"/>
          </a:xfrm>
          <a:prstGeom prst="rect">
            <a:avLst/>
          </a:prstGeom>
        </p:spPr>
      </p:pic>
      <p:sp>
        <p:nvSpPr>
          <p:cNvPr id="7" name="TextBox 6">
            <a:extLst>
              <a:ext uri="{FF2B5EF4-FFF2-40B4-BE49-F238E27FC236}">
                <a16:creationId xmlns:a16="http://schemas.microsoft.com/office/drawing/2014/main" id="{D77EA900-50D9-1538-D652-72B75F7B97FB}"/>
              </a:ext>
            </a:extLst>
          </p:cNvPr>
          <p:cNvSpPr txBox="1"/>
          <p:nvPr/>
        </p:nvSpPr>
        <p:spPr>
          <a:xfrm>
            <a:off x="503339" y="1244216"/>
            <a:ext cx="2944536" cy="369332"/>
          </a:xfrm>
          <a:prstGeom prst="rect">
            <a:avLst/>
          </a:prstGeom>
          <a:noFill/>
        </p:spPr>
        <p:txBody>
          <a:bodyPr wrap="square">
            <a:spAutoFit/>
          </a:bodyPr>
          <a:lstStyle/>
          <a:p>
            <a:pPr algn="ctr"/>
            <a:r>
              <a:rPr lang="en-US" b="1" u="sng" dirty="0">
                <a:latin typeface="Cambria" panose="02040503050406030204" pitchFamily="18" charset="0"/>
                <a:ea typeface="Cambria" panose="02040503050406030204" pitchFamily="18" charset="0"/>
              </a:rPr>
              <a:t>Pre-lecture demo videos</a:t>
            </a:r>
            <a:endParaRPr lang="en-US" b="1" u="sng" dirty="0"/>
          </a:p>
        </p:txBody>
      </p:sp>
      <p:pic>
        <p:nvPicPr>
          <p:cNvPr id="9" name="Picture 8">
            <a:extLst>
              <a:ext uri="{FF2B5EF4-FFF2-40B4-BE49-F238E27FC236}">
                <a16:creationId xmlns:a16="http://schemas.microsoft.com/office/drawing/2014/main" id="{5CD31460-34B4-980B-B2B5-D1F0171BACC6}"/>
              </a:ext>
            </a:extLst>
          </p:cNvPr>
          <p:cNvPicPr>
            <a:picLocks noChangeAspect="1"/>
          </p:cNvPicPr>
          <p:nvPr/>
        </p:nvPicPr>
        <p:blipFill>
          <a:blip r:embed="rId3"/>
          <a:stretch>
            <a:fillRect/>
          </a:stretch>
        </p:blipFill>
        <p:spPr>
          <a:xfrm>
            <a:off x="317869" y="4192490"/>
            <a:ext cx="3582402" cy="1994855"/>
          </a:xfrm>
          <a:prstGeom prst="rect">
            <a:avLst/>
          </a:prstGeom>
        </p:spPr>
      </p:pic>
      <p:pic>
        <p:nvPicPr>
          <p:cNvPr id="11" name="Picture 10">
            <a:extLst>
              <a:ext uri="{FF2B5EF4-FFF2-40B4-BE49-F238E27FC236}">
                <a16:creationId xmlns:a16="http://schemas.microsoft.com/office/drawing/2014/main" id="{025842F5-870F-1C38-7348-E874524CABA4}"/>
              </a:ext>
            </a:extLst>
          </p:cNvPr>
          <p:cNvPicPr>
            <a:picLocks noChangeAspect="1"/>
          </p:cNvPicPr>
          <p:nvPr/>
        </p:nvPicPr>
        <p:blipFill>
          <a:blip r:embed="rId4"/>
          <a:stretch>
            <a:fillRect/>
          </a:stretch>
        </p:blipFill>
        <p:spPr>
          <a:xfrm>
            <a:off x="4071227" y="1761148"/>
            <a:ext cx="2965634" cy="1566356"/>
          </a:xfrm>
          <a:prstGeom prst="rect">
            <a:avLst/>
          </a:prstGeom>
          <a:ln>
            <a:solidFill>
              <a:schemeClr val="accent1"/>
            </a:solidFill>
          </a:ln>
        </p:spPr>
      </p:pic>
      <p:pic>
        <p:nvPicPr>
          <p:cNvPr id="13" name="Picture 12">
            <a:extLst>
              <a:ext uri="{FF2B5EF4-FFF2-40B4-BE49-F238E27FC236}">
                <a16:creationId xmlns:a16="http://schemas.microsoft.com/office/drawing/2014/main" id="{3944688D-1BAD-5293-7823-2E2FBC673D22}"/>
              </a:ext>
            </a:extLst>
          </p:cNvPr>
          <p:cNvPicPr>
            <a:picLocks noChangeAspect="1"/>
          </p:cNvPicPr>
          <p:nvPr/>
        </p:nvPicPr>
        <p:blipFill>
          <a:blip r:embed="rId5"/>
          <a:stretch>
            <a:fillRect/>
          </a:stretch>
        </p:blipFill>
        <p:spPr>
          <a:xfrm>
            <a:off x="4492116" y="3729526"/>
            <a:ext cx="2258789" cy="2920785"/>
          </a:xfrm>
          <a:prstGeom prst="rect">
            <a:avLst/>
          </a:prstGeom>
          <a:ln>
            <a:solidFill>
              <a:schemeClr val="accent1"/>
            </a:solidFill>
          </a:ln>
        </p:spPr>
      </p:pic>
      <p:pic>
        <p:nvPicPr>
          <p:cNvPr id="15" name="Picture 14">
            <a:extLst>
              <a:ext uri="{FF2B5EF4-FFF2-40B4-BE49-F238E27FC236}">
                <a16:creationId xmlns:a16="http://schemas.microsoft.com/office/drawing/2014/main" id="{67117841-2DD4-DB80-AF4F-2E0F8087339A}"/>
              </a:ext>
            </a:extLst>
          </p:cNvPr>
          <p:cNvPicPr>
            <a:picLocks noChangeAspect="1"/>
          </p:cNvPicPr>
          <p:nvPr/>
        </p:nvPicPr>
        <p:blipFill>
          <a:blip r:embed="rId6"/>
          <a:stretch>
            <a:fillRect/>
          </a:stretch>
        </p:blipFill>
        <p:spPr>
          <a:xfrm>
            <a:off x="7248850" y="1761148"/>
            <a:ext cx="3751461" cy="4459500"/>
          </a:xfrm>
          <a:prstGeom prst="rect">
            <a:avLst/>
          </a:prstGeom>
        </p:spPr>
      </p:pic>
      <p:sp>
        <p:nvSpPr>
          <p:cNvPr id="16" name="TextBox 15">
            <a:extLst>
              <a:ext uri="{FF2B5EF4-FFF2-40B4-BE49-F238E27FC236}">
                <a16:creationId xmlns:a16="http://schemas.microsoft.com/office/drawing/2014/main" id="{3A3B7599-C2B6-F7ED-4FAD-4D6B4515FED5}"/>
              </a:ext>
            </a:extLst>
          </p:cNvPr>
          <p:cNvSpPr txBox="1"/>
          <p:nvPr/>
        </p:nvSpPr>
        <p:spPr>
          <a:xfrm>
            <a:off x="4050253" y="1244108"/>
            <a:ext cx="2944536" cy="369332"/>
          </a:xfrm>
          <a:prstGeom prst="rect">
            <a:avLst/>
          </a:prstGeom>
          <a:noFill/>
        </p:spPr>
        <p:txBody>
          <a:bodyPr wrap="square">
            <a:spAutoFit/>
          </a:bodyPr>
          <a:lstStyle/>
          <a:p>
            <a:pPr algn="ctr"/>
            <a:r>
              <a:rPr lang="en-US" b="1" u="sng" dirty="0">
                <a:latin typeface="Cambria" panose="02040503050406030204" pitchFamily="18" charset="0"/>
                <a:ea typeface="Cambria" panose="02040503050406030204" pitchFamily="18" charset="0"/>
              </a:rPr>
              <a:t>Pre-lecture recording</a:t>
            </a:r>
            <a:endParaRPr lang="en-US" b="1" u="sng" dirty="0"/>
          </a:p>
        </p:txBody>
      </p:sp>
      <p:sp>
        <p:nvSpPr>
          <p:cNvPr id="17" name="TextBox 16">
            <a:extLst>
              <a:ext uri="{FF2B5EF4-FFF2-40B4-BE49-F238E27FC236}">
                <a16:creationId xmlns:a16="http://schemas.microsoft.com/office/drawing/2014/main" id="{6BC03AB8-4962-3E74-4059-4A85ABAF2C1A}"/>
              </a:ext>
            </a:extLst>
          </p:cNvPr>
          <p:cNvSpPr txBox="1"/>
          <p:nvPr/>
        </p:nvSpPr>
        <p:spPr>
          <a:xfrm>
            <a:off x="7833148" y="1244000"/>
            <a:ext cx="2944536" cy="369332"/>
          </a:xfrm>
          <a:prstGeom prst="rect">
            <a:avLst/>
          </a:prstGeom>
          <a:noFill/>
        </p:spPr>
        <p:txBody>
          <a:bodyPr wrap="square">
            <a:spAutoFit/>
          </a:bodyPr>
          <a:lstStyle/>
          <a:p>
            <a:pPr algn="ctr"/>
            <a:r>
              <a:rPr lang="en-US" b="1" u="sng" dirty="0">
                <a:latin typeface="Cambria" panose="02040503050406030204" pitchFamily="18" charset="0"/>
                <a:ea typeface="Cambria" panose="02040503050406030204" pitchFamily="18" charset="0"/>
              </a:rPr>
              <a:t>Pre-lecture reading</a:t>
            </a:r>
            <a:endParaRPr lang="en-US" b="1" u="sng" dirty="0"/>
          </a:p>
        </p:txBody>
      </p:sp>
      <p:sp>
        <p:nvSpPr>
          <p:cNvPr id="18" name="TextBox 17">
            <a:extLst>
              <a:ext uri="{FF2B5EF4-FFF2-40B4-BE49-F238E27FC236}">
                <a16:creationId xmlns:a16="http://schemas.microsoft.com/office/drawing/2014/main" id="{59416727-5C02-BBFC-2546-888B7EE1D571}"/>
              </a:ext>
            </a:extLst>
          </p:cNvPr>
          <p:cNvSpPr txBox="1"/>
          <p:nvPr/>
        </p:nvSpPr>
        <p:spPr>
          <a:xfrm>
            <a:off x="4149243" y="3290546"/>
            <a:ext cx="2944536" cy="369332"/>
          </a:xfrm>
          <a:prstGeom prst="rect">
            <a:avLst/>
          </a:prstGeom>
          <a:noFill/>
        </p:spPr>
        <p:txBody>
          <a:bodyPr wrap="square">
            <a:spAutoFit/>
          </a:bodyPr>
          <a:lstStyle/>
          <a:p>
            <a:pPr algn="ctr"/>
            <a:r>
              <a:rPr lang="en-US" b="1" u="sng" dirty="0">
                <a:latin typeface="Cambria" panose="02040503050406030204" pitchFamily="18" charset="0"/>
                <a:ea typeface="Cambria" panose="02040503050406030204" pitchFamily="18" charset="0"/>
              </a:rPr>
              <a:t>Recording Handout</a:t>
            </a:r>
            <a:endParaRPr lang="en-US" b="1" u="sng" dirty="0"/>
          </a:p>
        </p:txBody>
      </p:sp>
    </p:spTree>
    <p:extLst>
      <p:ext uri="{BB962C8B-B14F-4D97-AF65-F5344CB8AC3E}">
        <p14:creationId xmlns:p14="http://schemas.microsoft.com/office/powerpoint/2010/main" val="592811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1073A-BFC9-248F-0708-2572EDD04C8C}"/>
              </a:ext>
            </a:extLst>
          </p:cNvPr>
          <p:cNvSpPr txBox="1">
            <a:spLocks/>
          </p:cNvSpPr>
          <p:nvPr/>
        </p:nvSpPr>
        <p:spPr>
          <a:xfrm>
            <a:off x="503339" y="284411"/>
            <a:ext cx="10511405" cy="814547"/>
          </a:xfrm>
          <a:prstGeom prst="rect">
            <a:avLst/>
          </a:prstGeom>
          <a:noFill/>
        </p:spPr>
        <p:txBody>
          <a:bodyPr anchor="ctr">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sz="4800" dirty="0">
                <a:latin typeface="Cambria" panose="02040503050406030204" pitchFamily="18" charset="0"/>
                <a:ea typeface="Cambria" panose="02040503050406030204" pitchFamily="18" charset="0"/>
              </a:rPr>
              <a:t>Pre-class Preparation </a:t>
            </a:r>
            <a:r>
              <a:rPr lang="en-US" sz="3600" dirty="0">
                <a:latin typeface="Cambria" panose="02040503050406030204" pitchFamily="18" charset="0"/>
                <a:ea typeface="Cambria" panose="02040503050406030204" pitchFamily="18" charset="0"/>
              </a:rPr>
              <a:t>(posted a week ahead)</a:t>
            </a:r>
            <a:endParaRPr lang="en-US" sz="4800" dirty="0">
              <a:latin typeface="Cambria" panose="02040503050406030204" pitchFamily="18" charset="0"/>
              <a:ea typeface="Cambria" panose="02040503050406030204" pitchFamily="18" charset="0"/>
            </a:endParaRPr>
          </a:p>
        </p:txBody>
      </p:sp>
      <p:cxnSp>
        <p:nvCxnSpPr>
          <p:cNvPr id="3" name="Straight Connector 2">
            <a:extLst>
              <a:ext uri="{FF2B5EF4-FFF2-40B4-BE49-F238E27FC236}">
                <a16:creationId xmlns:a16="http://schemas.microsoft.com/office/drawing/2014/main" id="{4DB89CA6-95C0-DCDE-57FC-59C9BAEAFC94}"/>
              </a:ext>
            </a:extLst>
          </p:cNvPr>
          <p:cNvCxnSpPr>
            <a:cxnSpLocks/>
          </p:cNvCxnSpPr>
          <p:nvPr/>
        </p:nvCxnSpPr>
        <p:spPr>
          <a:xfrm>
            <a:off x="402672" y="1174459"/>
            <a:ext cx="10444293"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2666F04D-0735-6787-607D-93FAD1C4357B}"/>
              </a:ext>
            </a:extLst>
          </p:cNvPr>
          <p:cNvPicPr>
            <a:picLocks noChangeAspect="1"/>
          </p:cNvPicPr>
          <p:nvPr/>
        </p:nvPicPr>
        <p:blipFill>
          <a:blip r:embed="rId2"/>
          <a:stretch>
            <a:fillRect/>
          </a:stretch>
        </p:blipFill>
        <p:spPr>
          <a:xfrm>
            <a:off x="503339" y="1289531"/>
            <a:ext cx="6338013" cy="5459890"/>
          </a:xfrm>
          <a:prstGeom prst="rect">
            <a:avLst/>
          </a:prstGeom>
        </p:spPr>
      </p:pic>
      <p:pic>
        <p:nvPicPr>
          <p:cNvPr id="22" name="Picture 21">
            <a:extLst>
              <a:ext uri="{FF2B5EF4-FFF2-40B4-BE49-F238E27FC236}">
                <a16:creationId xmlns:a16="http://schemas.microsoft.com/office/drawing/2014/main" id="{83D9958A-FB63-2970-A4C9-A3B1BD373C86}"/>
              </a:ext>
            </a:extLst>
          </p:cNvPr>
          <p:cNvPicPr>
            <a:picLocks noChangeAspect="1"/>
          </p:cNvPicPr>
          <p:nvPr/>
        </p:nvPicPr>
        <p:blipFill>
          <a:blip r:embed="rId3"/>
          <a:stretch>
            <a:fillRect/>
          </a:stretch>
        </p:blipFill>
        <p:spPr>
          <a:xfrm>
            <a:off x="6922692" y="2271043"/>
            <a:ext cx="4184332" cy="3135187"/>
          </a:xfrm>
          <a:prstGeom prst="rect">
            <a:avLst/>
          </a:prstGeom>
        </p:spPr>
      </p:pic>
      <p:sp>
        <p:nvSpPr>
          <p:cNvPr id="23" name="TextBox 22">
            <a:extLst>
              <a:ext uri="{FF2B5EF4-FFF2-40B4-BE49-F238E27FC236}">
                <a16:creationId xmlns:a16="http://schemas.microsoft.com/office/drawing/2014/main" id="{3CD9778E-B837-EDA3-E01E-469F2D155915}"/>
              </a:ext>
            </a:extLst>
          </p:cNvPr>
          <p:cNvSpPr txBox="1"/>
          <p:nvPr/>
        </p:nvSpPr>
        <p:spPr>
          <a:xfrm>
            <a:off x="7542590" y="1538085"/>
            <a:ext cx="2944536" cy="369332"/>
          </a:xfrm>
          <a:prstGeom prst="rect">
            <a:avLst/>
          </a:prstGeom>
          <a:noFill/>
        </p:spPr>
        <p:txBody>
          <a:bodyPr wrap="square">
            <a:spAutoFit/>
          </a:bodyPr>
          <a:lstStyle/>
          <a:p>
            <a:pPr algn="ctr"/>
            <a:r>
              <a:rPr lang="en-US" b="1" u="sng" dirty="0">
                <a:latin typeface="Cambria" panose="02040503050406030204" pitchFamily="18" charset="0"/>
                <a:ea typeface="Cambria" panose="02040503050406030204" pitchFamily="18" charset="0"/>
              </a:rPr>
              <a:t>PHET Simulations</a:t>
            </a:r>
            <a:endParaRPr lang="en-US" b="1" u="sng" dirty="0"/>
          </a:p>
        </p:txBody>
      </p:sp>
    </p:spTree>
    <p:extLst>
      <p:ext uri="{BB962C8B-B14F-4D97-AF65-F5344CB8AC3E}">
        <p14:creationId xmlns:p14="http://schemas.microsoft.com/office/powerpoint/2010/main" val="653557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72BD6-C1D9-1B11-4C80-CD53C24C9713}"/>
              </a:ext>
            </a:extLst>
          </p:cNvPr>
          <p:cNvSpPr txBox="1">
            <a:spLocks/>
          </p:cNvSpPr>
          <p:nvPr/>
        </p:nvSpPr>
        <p:spPr>
          <a:xfrm>
            <a:off x="503339" y="284411"/>
            <a:ext cx="10511405" cy="814547"/>
          </a:xfrm>
          <a:prstGeom prst="rect">
            <a:avLst/>
          </a:prstGeom>
          <a:noFill/>
        </p:spPr>
        <p:txBody>
          <a:bodyPr anchor="ctr">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sz="4800" dirty="0">
                <a:latin typeface="Cambria" panose="02040503050406030204" pitchFamily="18" charset="0"/>
                <a:ea typeface="Cambria" panose="02040503050406030204" pitchFamily="18" charset="0"/>
              </a:rPr>
              <a:t>Activities in-class (50 minutes)</a:t>
            </a:r>
          </a:p>
        </p:txBody>
      </p:sp>
      <p:cxnSp>
        <p:nvCxnSpPr>
          <p:cNvPr id="3" name="Straight Connector 2">
            <a:extLst>
              <a:ext uri="{FF2B5EF4-FFF2-40B4-BE49-F238E27FC236}">
                <a16:creationId xmlns:a16="http://schemas.microsoft.com/office/drawing/2014/main" id="{8FE949E9-D858-C898-6ECF-609EE8992524}"/>
              </a:ext>
            </a:extLst>
          </p:cNvPr>
          <p:cNvCxnSpPr>
            <a:cxnSpLocks/>
          </p:cNvCxnSpPr>
          <p:nvPr/>
        </p:nvCxnSpPr>
        <p:spPr>
          <a:xfrm>
            <a:off x="402672" y="1174459"/>
            <a:ext cx="10444293"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9EEB44E-A657-2C32-89DD-29455B0B4CC3}"/>
              </a:ext>
            </a:extLst>
          </p:cNvPr>
          <p:cNvPicPr>
            <a:picLocks noChangeAspect="1"/>
          </p:cNvPicPr>
          <p:nvPr/>
        </p:nvPicPr>
        <p:blipFill>
          <a:blip r:embed="rId2"/>
          <a:stretch>
            <a:fillRect/>
          </a:stretch>
        </p:blipFill>
        <p:spPr>
          <a:xfrm>
            <a:off x="5635232" y="3061982"/>
            <a:ext cx="5379512" cy="3638358"/>
          </a:xfrm>
          <a:prstGeom prst="rect">
            <a:avLst/>
          </a:prstGeom>
          <a:ln>
            <a:solidFill>
              <a:schemeClr val="accent1"/>
            </a:solidFill>
          </a:ln>
        </p:spPr>
      </p:pic>
      <p:pic>
        <p:nvPicPr>
          <p:cNvPr id="5" name="Picture 4">
            <a:extLst>
              <a:ext uri="{FF2B5EF4-FFF2-40B4-BE49-F238E27FC236}">
                <a16:creationId xmlns:a16="http://schemas.microsoft.com/office/drawing/2014/main" id="{6B1F0F60-2FC5-9765-14AA-29067A584811}"/>
              </a:ext>
            </a:extLst>
          </p:cNvPr>
          <p:cNvPicPr>
            <a:picLocks noChangeAspect="1"/>
          </p:cNvPicPr>
          <p:nvPr/>
        </p:nvPicPr>
        <p:blipFill>
          <a:blip r:embed="rId3"/>
          <a:stretch>
            <a:fillRect/>
          </a:stretch>
        </p:blipFill>
        <p:spPr>
          <a:xfrm>
            <a:off x="184559" y="1249962"/>
            <a:ext cx="5727135" cy="3112313"/>
          </a:xfrm>
          <a:prstGeom prst="rect">
            <a:avLst/>
          </a:prstGeom>
          <a:ln>
            <a:solidFill>
              <a:schemeClr val="accent1"/>
            </a:solidFill>
          </a:ln>
        </p:spPr>
      </p:pic>
      <p:sp>
        <p:nvSpPr>
          <p:cNvPr id="8" name="TextBox 7">
            <a:extLst>
              <a:ext uri="{FF2B5EF4-FFF2-40B4-BE49-F238E27FC236}">
                <a16:creationId xmlns:a16="http://schemas.microsoft.com/office/drawing/2014/main" id="{EF11BBDF-469A-D13F-190C-594AC2E10304}"/>
              </a:ext>
            </a:extLst>
          </p:cNvPr>
          <p:cNvSpPr txBox="1"/>
          <p:nvPr/>
        </p:nvSpPr>
        <p:spPr>
          <a:xfrm>
            <a:off x="6686913" y="1601974"/>
            <a:ext cx="2944536" cy="584775"/>
          </a:xfrm>
          <a:prstGeom prst="rect">
            <a:avLst/>
          </a:prstGeom>
          <a:noFill/>
        </p:spPr>
        <p:txBody>
          <a:bodyPr wrap="square">
            <a:spAutoFit/>
          </a:bodyPr>
          <a:lstStyle/>
          <a:p>
            <a:pPr algn="ctr"/>
            <a:r>
              <a:rPr lang="en-US" sz="3200" u="sng" dirty="0">
                <a:latin typeface="Cambria" panose="02040503050406030204" pitchFamily="18" charset="0"/>
                <a:ea typeface="Cambria" panose="02040503050406030204" pitchFamily="18" charset="0"/>
              </a:rPr>
              <a:t>~5 minutes</a:t>
            </a:r>
            <a:endParaRPr lang="en-US" sz="3200" u="sng" dirty="0"/>
          </a:p>
        </p:txBody>
      </p:sp>
    </p:spTree>
    <p:extLst>
      <p:ext uri="{BB962C8B-B14F-4D97-AF65-F5344CB8AC3E}">
        <p14:creationId xmlns:p14="http://schemas.microsoft.com/office/powerpoint/2010/main" val="3970622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72BD6-C1D9-1B11-4C80-CD53C24C9713}"/>
              </a:ext>
            </a:extLst>
          </p:cNvPr>
          <p:cNvSpPr txBox="1">
            <a:spLocks/>
          </p:cNvSpPr>
          <p:nvPr/>
        </p:nvSpPr>
        <p:spPr>
          <a:xfrm>
            <a:off x="503339" y="284411"/>
            <a:ext cx="10511405" cy="814547"/>
          </a:xfrm>
          <a:prstGeom prst="rect">
            <a:avLst/>
          </a:prstGeom>
          <a:noFill/>
        </p:spPr>
        <p:txBody>
          <a:bodyPr anchor="ctr">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sz="4800" dirty="0">
                <a:latin typeface="Cambria" panose="02040503050406030204" pitchFamily="18" charset="0"/>
                <a:ea typeface="Cambria" panose="02040503050406030204" pitchFamily="18" charset="0"/>
              </a:rPr>
              <a:t>Activities in-class (50 minutes)</a:t>
            </a:r>
          </a:p>
        </p:txBody>
      </p:sp>
      <p:cxnSp>
        <p:nvCxnSpPr>
          <p:cNvPr id="3" name="Straight Connector 2">
            <a:extLst>
              <a:ext uri="{FF2B5EF4-FFF2-40B4-BE49-F238E27FC236}">
                <a16:creationId xmlns:a16="http://schemas.microsoft.com/office/drawing/2014/main" id="{8FE949E9-D858-C898-6ECF-609EE8992524}"/>
              </a:ext>
            </a:extLst>
          </p:cNvPr>
          <p:cNvCxnSpPr>
            <a:cxnSpLocks/>
          </p:cNvCxnSpPr>
          <p:nvPr/>
        </p:nvCxnSpPr>
        <p:spPr>
          <a:xfrm>
            <a:off x="402672" y="1174459"/>
            <a:ext cx="1044429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F11BBDF-469A-D13F-190C-594AC2E10304}"/>
              </a:ext>
            </a:extLst>
          </p:cNvPr>
          <p:cNvSpPr txBox="1"/>
          <p:nvPr/>
        </p:nvSpPr>
        <p:spPr>
          <a:xfrm>
            <a:off x="1132821" y="1303398"/>
            <a:ext cx="2944536" cy="369332"/>
          </a:xfrm>
          <a:prstGeom prst="rect">
            <a:avLst/>
          </a:prstGeom>
          <a:noFill/>
        </p:spPr>
        <p:txBody>
          <a:bodyPr wrap="square">
            <a:spAutoFit/>
          </a:bodyPr>
          <a:lstStyle/>
          <a:p>
            <a:pPr algn="ctr"/>
            <a:r>
              <a:rPr lang="en-US" b="1" u="sng" dirty="0">
                <a:latin typeface="Cambria" panose="02040503050406030204" pitchFamily="18" charset="0"/>
                <a:ea typeface="Cambria" panose="02040503050406030204" pitchFamily="18" charset="0"/>
              </a:rPr>
              <a:t>Sample Worksheet</a:t>
            </a:r>
            <a:endParaRPr lang="en-US" b="1" u="sng" dirty="0"/>
          </a:p>
        </p:txBody>
      </p:sp>
      <p:pic>
        <p:nvPicPr>
          <p:cNvPr id="6" name="Picture 5">
            <a:extLst>
              <a:ext uri="{FF2B5EF4-FFF2-40B4-BE49-F238E27FC236}">
                <a16:creationId xmlns:a16="http://schemas.microsoft.com/office/drawing/2014/main" id="{970A002D-C834-EC82-48D8-15D1B90BCAD1}"/>
              </a:ext>
            </a:extLst>
          </p:cNvPr>
          <p:cNvPicPr>
            <a:picLocks noChangeAspect="1"/>
          </p:cNvPicPr>
          <p:nvPr/>
        </p:nvPicPr>
        <p:blipFill>
          <a:blip r:embed="rId2"/>
          <a:stretch>
            <a:fillRect/>
          </a:stretch>
        </p:blipFill>
        <p:spPr>
          <a:xfrm>
            <a:off x="655512" y="1919331"/>
            <a:ext cx="3947201" cy="3961349"/>
          </a:xfrm>
          <a:prstGeom prst="rect">
            <a:avLst/>
          </a:prstGeom>
        </p:spPr>
      </p:pic>
      <p:sp>
        <p:nvSpPr>
          <p:cNvPr id="9" name="TextBox 8">
            <a:extLst>
              <a:ext uri="{FF2B5EF4-FFF2-40B4-BE49-F238E27FC236}">
                <a16:creationId xmlns:a16="http://schemas.microsoft.com/office/drawing/2014/main" id="{74FC2890-184F-3ED9-2245-CA02E87F85F7}"/>
              </a:ext>
            </a:extLst>
          </p:cNvPr>
          <p:cNvSpPr txBox="1"/>
          <p:nvPr/>
        </p:nvSpPr>
        <p:spPr>
          <a:xfrm>
            <a:off x="6289726" y="1303398"/>
            <a:ext cx="4198218" cy="369332"/>
          </a:xfrm>
          <a:prstGeom prst="rect">
            <a:avLst/>
          </a:prstGeom>
          <a:noFill/>
        </p:spPr>
        <p:txBody>
          <a:bodyPr wrap="square">
            <a:spAutoFit/>
          </a:bodyPr>
          <a:lstStyle/>
          <a:p>
            <a:pPr algn="ctr"/>
            <a:r>
              <a:rPr lang="en-US" b="1" u="sng" dirty="0">
                <a:latin typeface="Cambria" panose="02040503050406030204" pitchFamily="18" charset="0"/>
                <a:ea typeface="Cambria" panose="02040503050406030204" pitchFamily="18" charset="0"/>
              </a:rPr>
              <a:t>Lecture (and demo) ~15 minutes</a:t>
            </a:r>
            <a:endParaRPr lang="en-US" b="1" u="sng" dirty="0"/>
          </a:p>
        </p:txBody>
      </p:sp>
      <p:pic>
        <p:nvPicPr>
          <p:cNvPr id="11" name="Picture 10">
            <a:extLst>
              <a:ext uri="{FF2B5EF4-FFF2-40B4-BE49-F238E27FC236}">
                <a16:creationId xmlns:a16="http://schemas.microsoft.com/office/drawing/2014/main" id="{F7ADCBAE-A012-07AB-041A-E8BE703C8155}"/>
              </a:ext>
            </a:extLst>
          </p:cNvPr>
          <p:cNvPicPr>
            <a:picLocks noChangeAspect="1"/>
          </p:cNvPicPr>
          <p:nvPr/>
        </p:nvPicPr>
        <p:blipFill>
          <a:blip r:embed="rId3"/>
          <a:stretch>
            <a:fillRect/>
          </a:stretch>
        </p:blipFill>
        <p:spPr>
          <a:xfrm>
            <a:off x="4811559" y="1756602"/>
            <a:ext cx="4198218" cy="2378301"/>
          </a:xfrm>
          <a:prstGeom prst="rect">
            <a:avLst/>
          </a:prstGeom>
        </p:spPr>
      </p:pic>
      <p:pic>
        <p:nvPicPr>
          <p:cNvPr id="13" name="Picture 12">
            <a:extLst>
              <a:ext uri="{FF2B5EF4-FFF2-40B4-BE49-F238E27FC236}">
                <a16:creationId xmlns:a16="http://schemas.microsoft.com/office/drawing/2014/main" id="{A91BB96E-3FD0-31B2-2AB0-FB4641DEA3FD}"/>
              </a:ext>
            </a:extLst>
          </p:cNvPr>
          <p:cNvPicPr>
            <a:picLocks noChangeAspect="1"/>
          </p:cNvPicPr>
          <p:nvPr/>
        </p:nvPicPr>
        <p:blipFill>
          <a:blip r:embed="rId4"/>
          <a:stretch>
            <a:fillRect/>
          </a:stretch>
        </p:blipFill>
        <p:spPr>
          <a:xfrm>
            <a:off x="6525329" y="4218775"/>
            <a:ext cx="4321636" cy="2354814"/>
          </a:xfrm>
          <a:prstGeom prst="rect">
            <a:avLst/>
          </a:prstGeom>
        </p:spPr>
      </p:pic>
      <p:sp>
        <p:nvSpPr>
          <p:cNvPr id="14" name="TextBox 13">
            <a:extLst>
              <a:ext uri="{FF2B5EF4-FFF2-40B4-BE49-F238E27FC236}">
                <a16:creationId xmlns:a16="http://schemas.microsoft.com/office/drawing/2014/main" id="{211E45FD-320B-755A-2C4D-65E44F13B521}"/>
              </a:ext>
            </a:extLst>
          </p:cNvPr>
          <p:cNvSpPr txBox="1"/>
          <p:nvPr/>
        </p:nvSpPr>
        <p:spPr>
          <a:xfrm>
            <a:off x="351501" y="6050369"/>
            <a:ext cx="4555222" cy="523220"/>
          </a:xfrm>
          <a:prstGeom prst="rect">
            <a:avLst/>
          </a:prstGeom>
          <a:noFill/>
        </p:spPr>
        <p:txBody>
          <a:bodyPr wrap="square">
            <a:spAutoFit/>
          </a:bodyPr>
          <a:lstStyle/>
          <a:p>
            <a:pPr algn="ctr"/>
            <a:r>
              <a:rPr lang="en-US" sz="2800" b="1" u="sng" dirty="0">
                <a:solidFill>
                  <a:srgbClr val="FF0000"/>
                </a:solidFill>
                <a:latin typeface="Cambria" panose="02040503050406030204" pitchFamily="18" charset="0"/>
                <a:ea typeface="Cambria" panose="02040503050406030204" pitchFamily="18" charset="0"/>
              </a:rPr>
              <a:t>Group work ~25 minutes</a:t>
            </a:r>
            <a:endParaRPr lang="en-US" sz="2800" b="1" u="sng" dirty="0">
              <a:solidFill>
                <a:srgbClr val="FF0000"/>
              </a:solidFill>
            </a:endParaRPr>
          </a:p>
        </p:txBody>
      </p:sp>
    </p:spTree>
    <p:extLst>
      <p:ext uri="{BB962C8B-B14F-4D97-AF65-F5344CB8AC3E}">
        <p14:creationId xmlns:p14="http://schemas.microsoft.com/office/powerpoint/2010/main" val="3309646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72BD6-C1D9-1B11-4C80-CD53C24C9713}"/>
              </a:ext>
            </a:extLst>
          </p:cNvPr>
          <p:cNvSpPr txBox="1">
            <a:spLocks/>
          </p:cNvSpPr>
          <p:nvPr/>
        </p:nvSpPr>
        <p:spPr>
          <a:xfrm>
            <a:off x="503339" y="284411"/>
            <a:ext cx="10511405" cy="814547"/>
          </a:xfrm>
          <a:prstGeom prst="rect">
            <a:avLst/>
          </a:prstGeom>
          <a:noFill/>
        </p:spPr>
        <p:txBody>
          <a:bodyPr anchor="ctr">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sz="4800" dirty="0">
                <a:latin typeface="Cambria" panose="02040503050406030204" pitchFamily="18" charset="0"/>
                <a:ea typeface="Cambria" panose="02040503050406030204" pitchFamily="18" charset="0"/>
              </a:rPr>
              <a:t>Activities in-class (50 minutes)</a:t>
            </a:r>
          </a:p>
        </p:txBody>
      </p:sp>
      <p:cxnSp>
        <p:nvCxnSpPr>
          <p:cNvPr id="3" name="Straight Connector 2">
            <a:extLst>
              <a:ext uri="{FF2B5EF4-FFF2-40B4-BE49-F238E27FC236}">
                <a16:creationId xmlns:a16="http://schemas.microsoft.com/office/drawing/2014/main" id="{8FE949E9-D858-C898-6ECF-609EE8992524}"/>
              </a:ext>
            </a:extLst>
          </p:cNvPr>
          <p:cNvCxnSpPr>
            <a:cxnSpLocks/>
          </p:cNvCxnSpPr>
          <p:nvPr/>
        </p:nvCxnSpPr>
        <p:spPr>
          <a:xfrm>
            <a:off x="402672" y="1174459"/>
            <a:ext cx="1044429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F11BBDF-469A-D13F-190C-594AC2E10304}"/>
              </a:ext>
            </a:extLst>
          </p:cNvPr>
          <p:cNvSpPr txBox="1"/>
          <p:nvPr/>
        </p:nvSpPr>
        <p:spPr>
          <a:xfrm>
            <a:off x="6686913" y="1601974"/>
            <a:ext cx="2944536" cy="584775"/>
          </a:xfrm>
          <a:prstGeom prst="rect">
            <a:avLst/>
          </a:prstGeom>
          <a:noFill/>
        </p:spPr>
        <p:txBody>
          <a:bodyPr wrap="square">
            <a:spAutoFit/>
          </a:bodyPr>
          <a:lstStyle/>
          <a:p>
            <a:pPr algn="ctr"/>
            <a:r>
              <a:rPr lang="en-US" sz="3200" u="sng" dirty="0">
                <a:latin typeface="Cambria" panose="02040503050406030204" pitchFamily="18" charset="0"/>
                <a:ea typeface="Cambria" panose="02040503050406030204" pitchFamily="18" charset="0"/>
              </a:rPr>
              <a:t>~5 minutes</a:t>
            </a:r>
            <a:endParaRPr lang="en-US" sz="3200" u="sng" dirty="0"/>
          </a:p>
        </p:txBody>
      </p:sp>
      <p:pic>
        <p:nvPicPr>
          <p:cNvPr id="6" name="Picture 5">
            <a:extLst>
              <a:ext uri="{FF2B5EF4-FFF2-40B4-BE49-F238E27FC236}">
                <a16:creationId xmlns:a16="http://schemas.microsoft.com/office/drawing/2014/main" id="{157FF58A-DE0B-254D-C65C-B2A34BF2DDCC}"/>
              </a:ext>
            </a:extLst>
          </p:cNvPr>
          <p:cNvPicPr>
            <a:picLocks noChangeAspect="1"/>
          </p:cNvPicPr>
          <p:nvPr/>
        </p:nvPicPr>
        <p:blipFill>
          <a:blip r:embed="rId2"/>
          <a:stretch>
            <a:fillRect/>
          </a:stretch>
        </p:blipFill>
        <p:spPr>
          <a:xfrm>
            <a:off x="335558" y="1601974"/>
            <a:ext cx="5001749" cy="4894473"/>
          </a:xfrm>
          <a:prstGeom prst="rect">
            <a:avLst/>
          </a:prstGeom>
        </p:spPr>
      </p:pic>
      <p:pic>
        <p:nvPicPr>
          <p:cNvPr id="10" name="Picture 9">
            <a:extLst>
              <a:ext uri="{FF2B5EF4-FFF2-40B4-BE49-F238E27FC236}">
                <a16:creationId xmlns:a16="http://schemas.microsoft.com/office/drawing/2014/main" id="{E7D20E56-9627-B1EE-18DC-7060999A80F0}"/>
              </a:ext>
            </a:extLst>
          </p:cNvPr>
          <p:cNvPicPr>
            <a:picLocks noChangeAspect="1"/>
          </p:cNvPicPr>
          <p:nvPr/>
        </p:nvPicPr>
        <p:blipFill>
          <a:blip r:embed="rId3"/>
          <a:stretch>
            <a:fillRect/>
          </a:stretch>
        </p:blipFill>
        <p:spPr>
          <a:xfrm>
            <a:off x="5165358" y="2396474"/>
            <a:ext cx="5681607" cy="3446501"/>
          </a:xfrm>
          <a:prstGeom prst="rect">
            <a:avLst/>
          </a:prstGeom>
        </p:spPr>
      </p:pic>
    </p:spTree>
    <p:extLst>
      <p:ext uri="{BB962C8B-B14F-4D97-AF65-F5344CB8AC3E}">
        <p14:creationId xmlns:p14="http://schemas.microsoft.com/office/powerpoint/2010/main" val="3161236276"/>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TM03457515[[fn=View]]</Template>
  <TotalTime>359</TotalTime>
  <Words>922</Words>
  <Application>Microsoft Office PowerPoint</Application>
  <PresentationFormat>Widescreen</PresentationFormat>
  <Paragraphs>69</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Cambria</vt:lpstr>
      <vt:lpstr>Century Schoolbook</vt:lpstr>
      <vt:lpstr>Times New Roman</vt:lpstr>
      <vt:lpstr>Wingdings 2</vt:lpstr>
      <vt:lpstr>View</vt:lpstr>
      <vt:lpstr>Active Learning Strategies in Teaching Physics for Pre-health Students in Large Classroom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Active Learning Strategies in Teaching Physics for Pre-health Students in Large Classroom</dc:title>
  <dc:creator>Sundararajan, Jency Pricilla (zey9gt)</dc:creator>
  <cp:lastModifiedBy>Sundararajan, Jency Pricilla (zey9gt)</cp:lastModifiedBy>
  <cp:revision>73</cp:revision>
  <dcterms:created xsi:type="dcterms:W3CDTF">2023-03-31T17:08:40Z</dcterms:created>
  <dcterms:modified xsi:type="dcterms:W3CDTF">2023-04-01T13:34:36Z</dcterms:modified>
</cp:coreProperties>
</file>