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56" r:id="rId12"/>
    <p:sldId id="271" r:id="rId13"/>
    <p:sldId id="270" r:id="rId14"/>
    <p:sldId id="266" r:id="rId15"/>
    <p:sldId id="269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9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E19EC-69BE-7236-F9D6-FE5C9602F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2F83E-1205-8877-A980-810B98A44D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34A3B-D712-F409-F9F9-EC2FEE23F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54A3-0A7D-4815-A6CC-9D60128B97B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74DAD-643A-8FA0-732E-D0C153C5D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14752-A0EC-CD7D-0EC7-67C49698D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F279-D01F-4224-B361-B41335C2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0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994C0-FEF9-EE16-CA74-D72485CA0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DCF26-ACF9-7FF9-8C8B-D39D287F7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DA2EA-56F7-ECFE-83E4-F7D09D16D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54A3-0A7D-4815-A6CC-9D60128B97B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D3F84-AFA8-7E93-AB62-493DD1325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5A880-009C-9C71-15DD-A8A8143B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F279-D01F-4224-B361-B41335C2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0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0786F-ED85-812B-764C-94497A2B49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479C8B-BCB0-45AE-B289-80703F5C3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5DD1E-738F-33FB-411E-D0E48ED3A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54A3-0A7D-4815-A6CC-9D60128B97B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3D4B6-863E-9B18-7F8F-8D04B072F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FA063-8B4C-A77A-0765-2FBA64FB1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F279-D01F-4224-B361-B41335C2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8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F5C02-1D9C-0C06-C452-74558DEAA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121F2-991F-6E7B-8D0B-939B8BF4C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F0D06-B961-EABF-54DB-41BE378D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54A3-0A7D-4815-A6CC-9D60128B97B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CFE9B-309A-46A6-FFF0-C1285407E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3220B-FEB3-7ECC-5186-0273CC93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F279-D01F-4224-B361-B41335C2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A434E-0CF1-3CF0-07A6-D154A5CF9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EB206-3A99-B457-0D97-A99D4B0AA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38C01-EBB2-C254-3627-DC04AA2D2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54A3-0A7D-4815-A6CC-9D60128B97B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4A521-C2B0-BE11-FE1C-F99767A04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9279B-8094-A71B-2F7C-F4DE7919A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F279-D01F-4224-B361-B41335C2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2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A4E30-58A6-48F7-9140-43603B82E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E7D1A-79A7-3D32-17F7-C7FC9689A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E5CF1-96E6-70EC-0CF1-F0D876EFE4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35E736-9F1F-91A5-252C-872E9B7DE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54A3-0A7D-4815-A6CC-9D60128B97B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16730-5A68-092D-2602-E41D99B5C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754E78-A763-31F6-77CD-20664E45F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F279-D01F-4224-B361-B41335C2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8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F371F-AB50-BCA5-05BB-957CE7D79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2F085-C8BC-894B-C19D-28E9334ED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F7B050-E2EC-02C1-B080-816AC4527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E4B397-72A8-8006-B09D-B103C61C41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3D5C9C-34DC-C06B-17A6-19D9CDD55B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E8BF51-88A2-589B-1F4C-3AF6B4B32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54A3-0A7D-4815-A6CC-9D60128B97B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EDB2B2-1208-8477-CF3A-71A1E3A86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0FE5CB-139B-567D-A36A-A7F336F3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F279-D01F-4224-B361-B41335C2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1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84987-5245-7E95-B124-CBB73411E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1B5A12-1D22-BA2D-0C08-F1408601C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54A3-0A7D-4815-A6CC-9D60128B97B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1EDD05-B208-86A8-90A4-93D6296C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014A0-6E53-0FFA-BB1F-91457336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F279-D01F-4224-B361-B41335C2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0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0CC7C6-C4A4-6D50-0423-E219EBE34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54A3-0A7D-4815-A6CC-9D60128B97B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234D55-6C01-7277-CD05-CFB902AB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9EBD2-9536-88FE-8D5D-68E9089B8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F279-D01F-4224-B361-B41335C2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8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505A5-B0D6-4E66-5179-861BF832E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1FC67-155D-4BFB-0723-FE7223341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DE6D7F-DD90-86E4-BA8E-CBBBC0A01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E9308-2A9B-6385-314B-9A1DBE626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54A3-0A7D-4815-A6CC-9D60128B97B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15215-0C7B-B240-E523-D22A522CB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AA2DF-44C8-8CA6-C9F1-250E1DFE6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F279-D01F-4224-B361-B41335C2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1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EEFD1-35FF-6E7B-29B4-9C1E2727F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38CE9A-5312-ACD9-7B41-946BD2D82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88512A-DA65-CED4-D858-CE9A35BAE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63026-28F5-6728-C02E-475BF0C92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54A3-0A7D-4815-A6CC-9D60128B97B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70E12C-E339-D1CB-999E-153D3997E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7CF1B-CA20-DEDA-17E2-6FDA937B6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F279-D01F-4224-B361-B41335C2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FD533B-8B36-0078-FC24-FF8465229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5A06A-2EFE-EB3B-45B1-DFDBAA4C1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98727-0CEA-BE54-A41A-66A74EC9B7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054A3-0A7D-4815-A6CC-9D60128B97B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35F63-09E0-ED06-53AD-0C4D4F7EDB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BB084-0F9C-D8FB-45C7-5026AA476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3F279-D01F-4224-B361-B41335C2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1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567FE1-2E7E-0F13-1D24-AA0F0A997D25}"/>
              </a:ext>
            </a:extLst>
          </p:cNvPr>
          <p:cNvSpPr txBox="1"/>
          <p:nvPr/>
        </p:nvSpPr>
        <p:spPr>
          <a:xfrm>
            <a:off x="1303564" y="754550"/>
            <a:ext cx="9584872" cy="2674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"Transformative" Assignment on Rotation: A Seemingly Simple Question Becomes an Epic Four-Part Exploration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B09EE4-D9F6-4209-BFC9-1B2A51B315DC}"/>
              </a:ext>
            </a:extLst>
          </p:cNvPr>
          <p:cNvSpPr txBox="1"/>
          <p:nvPr/>
        </p:nvSpPr>
        <p:spPr>
          <a:xfrm>
            <a:off x="3582489" y="4007940"/>
            <a:ext cx="6093822" cy="1660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Mark Huntress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Professor of Chemistry and Physics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Patrick &amp; Henry Community College</a:t>
            </a:r>
            <a:endParaRPr lang="en-US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839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2027D4-C68A-B034-CDD5-6FA126EDA3CC}"/>
              </a:ext>
            </a:extLst>
          </p:cNvPr>
          <p:cNvSpPr txBox="1"/>
          <p:nvPr/>
        </p:nvSpPr>
        <p:spPr>
          <a:xfrm>
            <a:off x="143692" y="403470"/>
            <a:ext cx="11926388" cy="6096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4: 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but he would not have a negligibly small length as a cylinder!  Maybe R=L?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R=L for our cylinder, we could substitute L for R in the above equation and get: I = 1/4 MR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+ 1/12 MR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1/3MR</a:t>
            </a:r>
            <a:r>
              <a:rPr lang="en-US" sz="2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1/3 &lt; 2/5 so we are back to disk again as our answer?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but R for this cylinder would not = R for sphere.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I for sphere to I for disk with equal R and L. The math: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Assume an arbitrary volume of 100 arbitrary units for Optimus Prime. Find the radius he would have as a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sphere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solving V=4/3 </a:t>
            </a:r>
            <a:r>
              <a:rPr lang="en-US" sz="1800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R: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=(100*(3/4)/</a:t>
            </a:r>
            <a:r>
              <a:rPr lang="en-US" sz="1800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(1/3)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2.879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Next, find the L and R values that Optimus as a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cylinder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must have if L=R:  V=L</a:t>
            </a:r>
            <a:r>
              <a:rPr lang="en-US" sz="1800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becomes V=</a:t>
            </a:r>
            <a:r>
              <a:rPr lang="en-US" sz="1800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L= R = (100/</a:t>
            </a:r>
            <a:r>
              <a:rPr lang="en-US" sz="1800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(1/3)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3.169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Now, moments of inertia can be compared. For the sphere, we find I=2/5 M*2.879</a:t>
            </a:r>
            <a:r>
              <a:rPr lang="en-US" sz="1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3.316M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For the cylinder, we find I = 1/4 M*3.169</a:t>
            </a:r>
            <a:r>
              <a:rPr lang="en-US" sz="1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+ 1/12 M*3.169</a:t>
            </a:r>
            <a:r>
              <a:rPr lang="en-US" sz="1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1/3 M*3.169</a:t>
            </a:r>
            <a:r>
              <a:rPr lang="en-US" sz="1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3.348M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disk/cylinder has 1% higher moment of inertia and we can’t conclude it is the best answer!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135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9F7026-BE1D-8BC1-2943-EBA04803842B}"/>
              </a:ext>
            </a:extLst>
          </p:cNvPr>
          <p:cNvSpPr txBox="1"/>
          <p:nvPr/>
        </p:nvSpPr>
        <p:spPr>
          <a:xfrm>
            <a:off x="746760" y="212735"/>
            <a:ext cx="106984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5: Function Optimization           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Algebra-Based Class:</a:t>
            </a:r>
          </a:p>
          <a:p>
            <a:endParaRPr lang="en-US" sz="2800" b="1" dirty="0"/>
          </a:p>
        </p:txBody>
      </p:sp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5752EE17-6860-92DC-25E2-BD4381C60A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40" y="672861"/>
            <a:ext cx="10389241" cy="605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525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F44C49-3DFD-ACF0-ED83-158791A936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6" t="225" r="628"/>
          <a:stretch/>
        </p:blipFill>
        <p:spPr>
          <a:xfrm>
            <a:off x="1267096" y="509451"/>
            <a:ext cx="9588137" cy="57999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3947FE-D6D5-2D0A-79CA-1D81D0463CC9}"/>
              </a:ext>
            </a:extLst>
          </p:cNvPr>
          <p:cNvSpPr txBox="1"/>
          <p:nvPr/>
        </p:nvSpPr>
        <p:spPr>
          <a:xfrm>
            <a:off x="9313817" y="4088674"/>
            <a:ext cx="172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(Disk r = Disk L)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B11C188-EEBA-1998-77E4-9FB66F7A6E8C}"/>
              </a:ext>
            </a:extLst>
          </p:cNvPr>
          <p:cNvCxnSpPr>
            <a:cxnSpLocks/>
          </p:cNvCxnSpPr>
          <p:nvPr/>
        </p:nvCxnSpPr>
        <p:spPr>
          <a:xfrm flipH="1">
            <a:off x="8856617" y="4458006"/>
            <a:ext cx="640080" cy="8716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874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9F7026-BE1D-8BC1-2943-EBA04803842B}"/>
              </a:ext>
            </a:extLst>
          </p:cNvPr>
          <p:cNvSpPr txBox="1"/>
          <p:nvPr/>
        </p:nvSpPr>
        <p:spPr>
          <a:xfrm>
            <a:off x="746760" y="212735"/>
            <a:ext cx="1069848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5: Function Optimization  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Calculus-Based Class: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 the optimum dimensions of a cylinder by finding the minimum of the function I=1/4 MR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+ 1/12 ML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 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First, define L in terms of R using V=L</a:t>
            </a:r>
            <a:r>
              <a:rPr lang="en-US" sz="2000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L=V/</a:t>
            </a:r>
            <a:r>
              <a:rPr lang="en-US" sz="2000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I=1/4 MR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+ 1/12 M (V/</a:t>
            </a:r>
            <a:r>
              <a:rPr lang="en-US" sz="2400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Next, set the derivative of the function,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equal to 0, to find the optimal R at the minimum I value, where the tangent line to the curve is horizontal: </a:t>
            </a:r>
          </a:p>
          <a:p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1/2 MR + -4/12 M (V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baseline="30000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)R 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          then cancel M:     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1/2 R = 1/3 (V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baseline="30000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)R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;  R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-6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3/2 (V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baseline="30000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 R = (3/2 (V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baseline="30000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))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-1/6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Keeping the value of 100 for the volume gives: 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R=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2.962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Length in this case is L=V/</a:t>
            </a:r>
            <a:r>
              <a:rPr lang="en-US" sz="2400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100/(</a:t>
            </a:r>
            <a:r>
              <a:rPr lang="en-US" sz="2400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*2.962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= 3.628. 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The moment of inertia of this cylinder comes out to: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I=1/4 MR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+ 1/12 ML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3.290M</a:t>
            </a:r>
          </a:p>
          <a:p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Compare to I of sphere </a:t>
            </a:r>
            <a:r>
              <a:rPr lang="en-U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(3.316M)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93231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and blue toy&#10;&#10;Description automatically generated with low confidence">
            <a:extLst>
              <a:ext uri="{FF2B5EF4-FFF2-40B4-BE49-F238E27FC236}">
                <a16:creationId xmlns:a16="http://schemas.microsoft.com/office/drawing/2014/main" id="{4E161B05-A1D8-5BAA-E2E8-E88C898E8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09" y="0"/>
            <a:ext cx="3677603" cy="685800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D489269-9B29-D5E3-F3FA-04D0960750D9}"/>
              </a:ext>
            </a:extLst>
          </p:cNvPr>
          <p:cNvCxnSpPr>
            <a:cxnSpLocks/>
          </p:cNvCxnSpPr>
          <p:nvPr/>
        </p:nvCxnSpPr>
        <p:spPr>
          <a:xfrm>
            <a:off x="4399472" y="3187337"/>
            <a:ext cx="1138686" cy="95358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783429A6-B1EF-0C92-23E6-AB896B0B97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17"/>
          <a:stretch/>
        </p:blipFill>
        <p:spPr>
          <a:xfrm>
            <a:off x="5930535" y="3856009"/>
            <a:ext cx="3298099" cy="271707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20B266E-0D63-AAF3-D147-ABA2CA855D19}"/>
              </a:ext>
            </a:extLst>
          </p:cNvPr>
          <p:cNvSpPr txBox="1"/>
          <p:nvPr/>
        </p:nvSpPr>
        <p:spPr>
          <a:xfrm>
            <a:off x="9438131" y="4359209"/>
            <a:ext cx="862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!!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72CAA1-1F7C-24D9-98E0-11D9BE0226FE}"/>
              </a:ext>
            </a:extLst>
          </p:cNvPr>
          <p:cNvSpPr txBox="1"/>
          <p:nvPr/>
        </p:nvSpPr>
        <p:spPr>
          <a:xfrm>
            <a:off x="5319859" y="467797"/>
            <a:ext cx="45589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The Final Answer: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8653CA-7CF2-6F9E-726E-A3249738E698}"/>
              </a:ext>
            </a:extLst>
          </p:cNvPr>
          <p:cNvSpPr txBox="1"/>
          <p:nvPr/>
        </p:nvSpPr>
        <p:spPr>
          <a:xfrm>
            <a:off x="5760528" y="1578021"/>
            <a:ext cx="3677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Disk wins by &lt; 1% !!!</a:t>
            </a:r>
          </a:p>
        </p:txBody>
      </p:sp>
    </p:spTree>
    <p:extLst>
      <p:ext uri="{BB962C8B-B14F-4D97-AF65-F5344CB8AC3E}">
        <p14:creationId xmlns:p14="http://schemas.microsoft.com/office/powerpoint/2010/main" val="1234345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2027D4-C68A-B034-CDD5-6FA126EDA3CC}"/>
              </a:ext>
            </a:extLst>
          </p:cNvPr>
          <p:cNvSpPr txBox="1"/>
          <p:nvPr/>
        </p:nvSpPr>
        <p:spPr>
          <a:xfrm>
            <a:off x="1312529" y="1004362"/>
            <a:ext cx="9566941" cy="185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Results: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mostly get walked through parts 4 and 5.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30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567FE1-2E7E-0F13-1D24-AA0F0A997D25}"/>
              </a:ext>
            </a:extLst>
          </p:cNvPr>
          <p:cNvSpPr txBox="1"/>
          <p:nvPr/>
        </p:nvSpPr>
        <p:spPr>
          <a:xfrm>
            <a:off x="287383" y="749485"/>
            <a:ext cx="11612880" cy="364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Feedback: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Mostly: “Breaking the question down made it easier to understand”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Negative feedback: “Too many parts of the assignment due one after the other on the same weekend I have a (sports game thing).” </a:t>
            </a:r>
          </a:p>
        </p:txBody>
      </p:sp>
    </p:spTree>
    <p:extLst>
      <p:ext uri="{BB962C8B-B14F-4D97-AF65-F5344CB8AC3E}">
        <p14:creationId xmlns:p14="http://schemas.microsoft.com/office/powerpoint/2010/main" val="329309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and blue toy&#10;&#10;Description automatically generated with low confidence">
            <a:extLst>
              <a:ext uri="{FF2B5EF4-FFF2-40B4-BE49-F238E27FC236}">
                <a16:creationId xmlns:a16="http://schemas.microsoft.com/office/drawing/2014/main" id="{4E161B05-A1D8-5BAA-E2E8-E88C898E8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09" y="0"/>
            <a:ext cx="3677603" cy="68580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30E4600-8FE6-69EB-B5D3-1D469A412F5A}"/>
              </a:ext>
            </a:extLst>
          </p:cNvPr>
          <p:cNvCxnSpPr/>
          <p:nvPr/>
        </p:nvCxnSpPr>
        <p:spPr>
          <a:xfrm flipV="1">
            <a:off x="4399472" y="1846053"/>
            <a:ext cx="1138686" cy="115593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D489269-9B29-D5E3-F3FA-04D0960750D9}"/>
              </a:ext>
            </a:extLst>
          </p:cNvPr>
          <p:cNvCxnSpPr>
            <a:cxnSpLocks/>
          </p:cNvCxnSpPr>
          <p:nvPr/>
        </p:nvCxnSpPr>
        <p:spPr>
          <a:xfrm>
            <a:off x="4399472" y="3187337"/>
            <a:ext cx="1138686" cy="95358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Picture 12" descr="A planet in space&#10;&#10;Description automatically generated with low confidence">
            <a:extLst>
              <a:ext uri="{FF2B5EF4-FFF2-40B4-BE49-F238E27FC236}">
                <a16:creationId xmlns:a16="http://schemas.microsoft.com/office/drawing/2014/main" id="{94CF74EC-9302-F644-C9A7-BF942ACD39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535" y="43527"/>
            <a:ext cx="2958465" cy="29584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83429A6-B1EF-0C92-23E6-AB896B0B974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17"/>
          <a:stretch/>
        </p:blipFill>
        <p:spPr>
          <a:xfrm>
            <a:off x="5930535" y="3856009"/>
            <a:ext cx="3298099" cy="271707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4F09718-283C-56A0-0346-ECA79AF49C42}"/>
              </a:ext>
            </a:extLst>
          </p:cNvPr>
          <p:cNvSpPr txBox="1"/>
          <p:nvPr/>
        </p:nvSpPr>
        <p:spPr>
          <a:xfrm>
            <a:off x="6653844" y="3340965"/>
            <a:ext cx="862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or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0B266E-0D63-AAF3-D147-ABA2CA855D19}"/>
              </a:ext>
            </a:extLst>
          </p:cNvPr>
          <p:cNvSpPr txBox="1"/>
          <p:nvPr/>
        </p:nvSpPr>
        <p:spPr>
          <a:xfrm>
            <a:off x="9438131" y="4359209"/>
            <a:ext cx="862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9763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567FE1-2E7E-0F13-1D24-AA0F0A997D25}"/>
              </a:ext>
            </a:extLst>
          </p:cNvPr>
          <p:cNvSpPr txBox="1"/>
          <p:nvPr/>
        </p:nvSpPr>
        <p:spPr>
          <a:xfrm>
            <a:off x="878477" y="749485"/>
            <a:ext cx="10708277" cy="4284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Optimus Prime, the Transformer hero, is rotating with negligible friction and negligible externally applied forces. He wants to rotate as fast as possible, so he transforms into a shape that is less spread out (like when you pull your arms in to rotate faster on a spinning chair). To end up rotating the fastest, AND to be able to angularly accelerate the fastest with a specific amount of torque, should he transform into a uniform disk / cylinder, a ring / hoop, or a uniform solid sphere?  </a:t>
            </a:r>
          </a:p>
        </p:txBody>
      </p:sp>
    </p:spTree>
    <p:extLst>
      <p:ext uri="{BB962C8B-B14F-4D97-AF65-F5344CB8AC3E}">
        <p14:creationId xmlns:p14="http://schemas.microsoft.com/office/powerpoint/2010/main" val="2283162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4F32384-FC57-A5FB-F8D0-5801106DC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23189"/>
            <a:ext cx="212611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(first result for “moment of inertia table” search): </a:t>
            </a: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2" descr="Diagram&#10;&#10;Description automatically generated">
            <a:extLst>
              <a:ext uri="{FF2B5EF4-FFF2-40B4-BE49-F238E27FC236}">
                <a16:creationId xmlns:a16="http://schemas.microsoft.com/office/drawing/2014/main" id="{8B07A90F-8E8D-C22C-0DC7-C9854DC59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5" b="1077"/>
          <a:stretch>
            <a:fillRect/>
          </a:stretch>
        </p:blipFill>
        <p:spPr bwMode="auto">
          <a:xfrm>
            <a:off x="0" y="457200"/>
            <a:ext cx="9365748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943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2027D4-C68A-B034-CDD5-6FA126EDA3CC}"/>
              </a:ext>
            </a:extLst>
          </p:cNvPr>
          <p:cNvSpPr txBox="1"/>
          <p:nvPr/>
        </p:nvSpPr>
        <p:spPr>
          <a:xfrm>
            <a:off x="810883" y="258793"/>
            <a:ext cx="10775871" cy="47974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understand that angular momentum is conserved and a lower I means higher angular velocity.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 of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One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Students’ First Attempt):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pick sphere b/c of smaller fraction in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I in table.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-Significant contingent say disk because “higher I means higher angular momentum”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486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2027D4-C68A-B034-CDD5-6FA126EDA3CC}"/>
              </a:ext>
            </a:extLst>
          </p:cNvPr>
          <p:cNvSpPr txBox="1"/>
          <p:nvPr/>
        </p:nvSpPr>
        <p:spPr>
          <a:xfrm>
            <a:off x="878477" y="749485"/>
            <a:ext cx="10708277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2: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Look at this and reconsider.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Diagram, schematic&#10;&#10;Description automatically generated">
            <a:extLst>
              <a:ext uri="{FF2B5EF4-FFF2-40B4-BE49-F238E27FC236}">
                <a16:creationId xmlns:a16="http://schemas.microsoft.com/office/drawing/2014/main" id="{0A1C0D17-3D3F-8BC6-0B9D-C47D681CA2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"/>
          <a:stretch/>
        </p:blipFill>
        <p:spPr bwMode="auto">
          <a:xfrm>
            <a:off x="878477" y="1633783"/>
            <a:ext cx="4073085" cy="35482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915E07-3979-3CC2-66B4-2C46109D210C}"/>
              </a:ext>
            </a:extLst>
          </p:cNvPr>
          <p:cNvSpPr txBox="1"/>
          <p:nvPr/>
        </p:nvSpPr>
        <p:spPr>
          <a:xfrm>
            <a:off x="5154244" y="3407902"/>
            <a:ext cx="6997502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disk can rotate around multiple axes!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81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2027D4-C68A-B034-CDD5-6FA126EDA3CC}"/>
              </a:ext>
            </a:extLst>
          </p:cNvPr>
          <p:cNvSpPr txBox="1"/>
          <p:nvPr/>
        </p:nvSpPr>
        <p:spPr>
          <a:xfrm>
            <a:off x="2019978" y="1069676"/>
            <a:ext cx="8435237" cy="2381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Results: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Part 2, vast majority of students change their answer to disk, since ¼ is lower than 2/5.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780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61BC27-6FAA-A8E3-B456-02BEC89B0E3B}"/>
              </a:ext>
            </a:extLst>
          </p:cNvPr>
          <p:cNvSpPr txBox="1"/>
          <p:nvPr/>
        </p:nvSpPr>
        <p:spPr>
          <a:xfrm>
            <a:off x="969917" y="356604"/>
            <a:ext cx="103555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3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Again, reconsider your answer. Realize that a disk is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actually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just a very short cylinder. For disk / cylinder of non-negligible length:</a:t>
            </a:r>
            <a:endParaRPr lang="en-US" sz="2800" dirty="0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CEE76EF8-B62B-93E6-5114-F833734AA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887" y="1329505"/>
            <a:ext cx="3989302" cy="271997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913855-A4CB-26C5-7C21-8BE5A7154D22}"/>
              </a:ext>
            </a:extLst>
          </p:cNvPr>
          <p:cNvSpPr txBox="1"/>
          <p:nvPr/>
        </p:nvSpPr>
        <p:spPr>
          <a:xfrm>
            <a:off x="195944" y="4113998"/>
            <a:ext cx="11247119" cy="2361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Qs: In order for the equation I=1/4 MR</a:t>
            </a:r>
            <a:r>
              <a:rPr lang="en-U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apply, what is the assumed length of the disk / cylinder?  a. pretty much zero   b. equal to R   c. 12 times R 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length of a disk / cylinder approaches zero, its R must approach infinity.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would a higher R value affect the moment of inertia of a disk, the mass being the same?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Optimus Prime were to have a much higher R value as a disk rather than a sphere (lets say at least 2 times higher), could he possibly have a lower moment of inertia as a thin disk shape than as a sphere?</a:t>
            </a:r>
          </a:p>
        </p:txBody>
      </p:sp>
    </p:spTree>
    <p:extLst>
      <p:ext uri="{BB962C8B-B14F-4D97-AF65-F5344CB8AC3E}">
        <p14:creationId xmlns:p14="http://schemas.microsoft.com/office/powerpoint/2010/main" val="3247978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2027D4-C68A-B034-CDD5-6FA126EDA3CC}"/>
              </a:ext>
            </a:extLst>
          </p:cNvPr>
          <p:cNvSpPr txBox="1"/>
          <p:nvPr/>
        </p:nvSpPr>
        <p:spPr>
          <a:xfrm>
            <a:off x="1312529" y="1004362"/>
            <a:ext cx="9566941" cy="2381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Results: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Part 3, a small minority of students are STILL convinced that he could have a smaller I as a thin disk!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924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976</Words>
  <Application>Microsoft Office PowerPoint</Application>
  <PresentationFormat>Widescreen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Huntress</dc:creator>
  <cp:lastModifiedBy>Mark Huntress</cp:lastModifiedBy>
  <cp:revision>6</cp:revision>
  <dcterms:created xsi:type="dcterms:W3CDTF">2023-03-12T01:59:39Z</dcterms:created>
  <dcterms:modified xsi:type="dcterms:W3CDTF">2023-03-25T01:42:26Z</dcterms:modified>
</cp:coreProperties>
</file>