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8" r:id="rId3"/>
    <p:sldId id="257" r:id="rId4"/>
    <p:sldId id="263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zabeth%20Larson\Documents\UVa%20Physics\Pre-Course_Diagnostic_sco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Diagnostic Average Score by Problem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errBars>
            <c:errBarType val="both"/>
            <c:errValType val="cust"/>
            <c:noEndCap val="0"/>
            <c:plus>
              <c:numRef>
                <c:f>'By Problem'!$C$2:$C$16</c:f>
                <c:numCache>
                  <c:formatCode>General</c:formatCode>
                  <c:ptCount val="15"/>
                  <c:pt idx="0">
                    <c:v>1.3971180249034809</c:v>
                  </c:pt>
                  <c:pt idx="1">
                    <c:v>1.499149418701097</c:v>
                  </c:pt>
                  <c:pt idx="2">
                    <c:v>2.4834965476200712</c:v>
                  </c:pt>
                  <c:pt idx="3">
                    <c:v>2.6559329042422615</c:v>
                  </c:pt>
                  <c:pt idx="4">
                    <c:v>2.0329178788236426</c:v>
                  </c:pt>
                  <c:pt idx="5">
                    <c:v>1.9213090775376496</c:v>
                  </c:pt>
                  <c:pt idx="6">
                    <c:v>2.7774602993176543</c:v>
                  </c:pt>
                  <c:pt idx="7">
                    <c:v>3.5127174200993432</c:v>
                  </c:pt>
                  <c:pt idx="8">
                    <c:v>2.8992609895823946</c:v>
                  </c:pt>
                  <c:pt idx="9">
                    <c:v>3.4992710611188258</c:v>
                  </c:pt>
                  <c:pt idx="10">
                    <c:v>3.2475422417953093</c:v>
                  </c:pt>
                  <c:pt idx="11">
                    <c:v>2.3417462523091781</c:v>
                  </c:pt>
                  <c:pt idx="12">
                    <c:v>3.6827784542186541</c:v>
                  </c:pt>
                  <c:pt idx="13">
                    <c:v>2.694836332162466</c:v>
                  </c:pt>
                  <c:pt idx="14">
                    <c:v>3.4865484950253114</c:v>
                  </c:pt>
                </c:numCache>
              </c:numRef>
            </c:plus>
            <c:minus>
              <c:numRef>
                <c:f>'By Problem'!$C$2:$C$16</c:f>
                <c:numCache>
                  <c:formatCode>General</c:formatCode>
                  <c:ptCount val="15"/>
                  <c:pt idx="0">
                    <c:v>1.3971180249034809</c:v>
                  </c:pt>
                  <c:pt idx="1">
                    <c:v>1.499149418701097</c:v>
                  </c:pt>
                  <c:pt idx="2">
                    <c:v>2.4834965476200712</c:v>
                  </c:pt>
                  <c:pt idx="3">
                    <c:v>2.6559329042422615</c:v>
                  </c:pt>
                  <c:pt idx="4">
                    <c:v>2.0329178788236426</c:v>
                  </c:pt>
                  <c:pt idx="5">
                    <c:v>1.9213090775376496</c:v>
                  </c:pt>
                  <c:pt idx="6">
                    <c:v>2.7774602993176543</c:v>
                  </c:pt>
                  <c:pt idx="7">
                    <c:v>3.5127174200993432</c:v>
                  </c:pt>
                  <c:pt idx="8">
                    <c:v>2.8992609895823946</c:v>
                  </c:pt>
                  <c:pt idx="9">
                    <c:v>3.4992710611188258</c:v>
                  </c:pt>
                  <c:pt idx="10">
                    <c:v>3.2475422417953093</c:v>
                  </c:pt>
                  <c:pt idx="11">
                    <c:v>2.3417462523091781</c:v>
                  </c:pt>
                  <c:pt idx="12">
                    <c:v>3.6827784542186541</c:v>
                  </c:pt>
                  <c:pt idx="13">
                    <c:v>2.694836332162466</c:v>
                  </c:pt>
                  <c:pt idx="14">
                    <c:v>3.4865484950253114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2"/>
                </a:solidFill>
                <a:round/>
              </a:ln>
              <a:effectLst/>
            </c:spPr>
          </c:errBars>
          <c:val>
            <c:numRef>
              <c:f>'By Problem'!$B$2:$B$16</c:f>
              <c:numCache>
                <c:formatCode>0.00</c:formatCode>
                <c:ptCount val="15"/>
                <c:pt idx="0">
                  <c:v>8.89</c:v>
                </c:pt>
                <c:pt idx="1">
                  <c:v>7.85</c:v>
                </c:pt>
                <c:pt idx="2">
                  <c:v>7.34</c:v>
                </c:pt>
                <c:pt idx="3">
                  <c:v>7.61</c:v>
                </c:pt>
                <c:pt idx="4">
                  <c:v>8.07</c:v>
                </c:pt>
                <c:pt idx="5">
                  <c:v>6.18</c:v>
                </c:pt>
                <c:pt idx="6">
                  <c:v>6.6</c:v>
                </c:pt>
                <c:pt idx="7">
                  <c:v>6.26</c:v>
                </c:pt>
                <c:pt idx="8">
                  <c:v>5.32</c:v>
                </c:pt>
                <c:pt idx="9">
                  <c:v>6.5</c:v>
                </c:pt>
                <c:pt idx="10">
                  <c:v>7.62</c:v>
                </c:pt>
                <c:pt idx="11">
                  <c:v>7.47</c:v>
                </c:pt>
                <c:pt idx="12">
                  <c:v>4.78</c:v>
                </c:pt>
                <c:pt idx="13">
                  <c:v>7.91</c:v>
                </c:pt>
                <c:pt idx="14">
                  <c:v>2.89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54-4406-8217-2362B5A6BB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9747128"/>
        <c:axId val="379743192"/>
      </c:barChart>
      <c:catAx>
        <c:axId val="3797471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743192"/>
        <c:crosses val="autoZero"/>
        <c:auto val="1"/>
        <c:lblAlgn val="ctr"/>
        <c:lblOffset val="100"/>
        <c:noMultiLvlLbl val="0"/>
      </c:catAx>
      <c:valAx>
        <c:axId val="37974319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74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0FA92-50F1-4A13-8E46-7F901063616F}" type="doc">
      <dgm:prSet loTypeId="urn:microsoft.com/office/officeart/2005/8/layout/rings+Icon" loCatId="officeonline" qsTypeId="urn:microsoft.com/office/officeart/2005/8/quickstyle/simple4" qsCatId="simple" csTypeId="urn:microsoft.com/office/officeart/2005/8/colors/colorful2" csCatId="colorful" phldr="1"/>
      <dgm:spPr/>
    </dgm:pt>
    <dgm:pt modelId="{05B7F7FF-36B9-4459-ADCC-38CC3EFFABBD}">
      <dgm:prSet phldrT="[Text]"/>
      <dgm:spPr/>
      <dgm:t>
        <a:bodyPr/>
        <a:lstStyle/>
        <a:p>
          <a:r>
            <a:rPr lang="en-US" dirty="0"/>
            <a:t>Math now more accessible</a:t>
          </a:r>
        </a:p>
      </dgm:t>
    </dgm:pt>
    <dgm:pt modelId="{DD45E1D2-AE3A-41A3-A8FE-18878A7F99E3}" type="parTrans" cxnId="{F375A400-5BCC-4B67-B3F8-D4B9DDD00321}">
      <dgm:prSet/>
      <dgm:spPr/>
      <dgm:t>
        <a:bodyPr/>
        <a:lstStyle/>
        <a:p>
          <a:endParaRPr lang="en-US"/>
        </a:p>
      </dgm:t>
    </dgm:pt>
    <dgm:pt modelId="{A4D505A9-65D3-41DB-917D-74BB8388C79A}" type="sibTrans" cxnId="{F375A400-5BCC-4B67-B3F8-D4B9DDD00321}">
      <dgm:prSet/>
      <dgm:spPr/>
      <dgm:t>
        <a:bodyPr/>
        <a:lstStyle/>
        <a:p>
          <a:endParaRPr lang="en-US"/>
        </a:p>
      </dgm:t>
    </dgm:pt>
    <dgm:pt modelId="{4AFFB324-16E7-407B-B7C9-7C798C262BA2}">
      <dgm:prSet phldrT="[Text]"/>
      <dgm:spPr/>
      <dgm:t>
        <a:bodyPr/>
        <a:lstStyle/>
        <a:p>
          <a:r>
            <a:rPr lang="en-US" dirty="0"/>
            <a:t>Avoids conflict with UVa’s 1</a:t>
          </a:r>
          <a:r>
            <a:rPr lang="en-US" baseline="30000" dirty="0"/>
            <a:t>st</a:t>
          </a:r>
          <a:r>
            <a:rPr lang="en-US" dirty="0"/>
            <a:t> year gen ed curriculum</a:t>
          </a:r>
        </a:p>
      </dgm:t>
    </dgm:pt>
    <dgm:pt modelId="{8EFA0C4C-4F94-4D0B-BBFF-F54D4ADFFFCD}" type="parTrans" cxnId="{BF437E54-0229-48FC-97BA-E41935B72E3A}">
      <dgm:prSet/>
      <dgm:spPr/>
      <dgm:t>
        <a:bodyPr/>
        <a:lstStyle/>
        <a:p>
          <a:endParaRPr lang="en-US"/>
        </a:p>
      </dgm:t>
    </dgm:pt>
    <dgm:pt modelId="{485DCC13-A6C3-4E09-8EC7-267202807554}" type="sibTrans" cxnId="{BF437E54-0229-48FC-97BA-E41935B72E3A}">
      <dgm:prSet/>
      <dgm:spPr/>
      <dgm:t>
        <a:bodyPr/>
        <a:lstStyle/>
        <a:p>
          <a:endParaRPr lang="en-US"/>
        </a:p>
      </dgm:t>
    </dgm:pt>
    <dgm:pt modelId="{F9F36990-7F99-4BF0-B5B5-109B94A43442}">
      <dgm:prSet phldrT="[Text]"/>
      <dgm:spPr/>
      <dgm:t>
        <a:bodyPr/>
        <a:lstStyle/>
        <a:p>
          <a:r>
            <a:rPr lang="en-US" dirty="0"/>
            <a:t>Aligns more closely with engineering track</a:t>
          </a:r>
        </a:p>
      </dgm:t>
    </dgm:pt>
    <dgm:pt modelId="{FDA41F6C-F74D-4044-955A-691C14F9335A}" type="parTrans" cxnId="{A23C2E0D-564A-4C10-9836-64BBF69621B6}">
      <dgm:prSet/>
      <dgm:spPr/>
      <dgm:t>
        <a:bodyPr/>
        <a:lstStyle/>
        <a:p>
          <a:endParaRPr lang="en-US"/>
        </a:p>
      </dgm:t>
    </dgm:pt>
    <dgm:pt modelId="{761097CD-FF77-45BB-9BD3-10D4045B1A38}" type="sibTrans" cxnId="{A23C2E0D-564A-4C10-9836-64BBF69621B6}">
      <dgm:prSet/>
      <dgm:spPr/>
      <dgm:t>
        <a:bodyPr/>
        <a:lstStyle/>
        <a:p>
          <a:endParaRPr lang="en-US"/>
        </a:p>
      </dgm:t>
    </dgm:pt>
    <dgm:pt modelId="{0C7D4070-9DF7-4BE0-8E1D-0A723A4F39CE}" type="pres">
      <dgm:prSet presAssocID="{4B70FA92-50F1-4A13-8E46-7F901063616F}" presName="Name0" presStyleCnt="0">
        <dgm:presLayoutVars>
          <dgm:chMax val="7"/>
          <dgm:dir/>
          <dgm:resizeHandles val="exact"/>
        </dgm:presLayoutVars>
      </dgm:prSet>
      <dgm:spPr/>
    </dgm:pt>
    <dgm:pt modelId="{ADFC65A5-B8BC-4661-BD53-18B62BD1CA99}" type="pres">
      <dgm:prSet presAssocID="{4B70FA92-50F1-4A13-8E46-7F901063616F}" presName="ellipse1" presStyleLbl="vennNode1" presStyleIdx="0" presStyleCnt="3">
        <dgm:presLayoutVars>
          <dgm:bulletEnabled val="1"/>
        </dgm:presLayoutVars>
      </dgm:prSet>
      <dgm:spPr/>
    </dgm:pt>
    <dgm:pt modelId="{707822D6-F655-4573-A965-A214A8FC1666}" type="pres">
      <dgm:prSet presAssocID="{4B70FA92-50F1-4A13-8E46-7F901063616F}" presName="ellipse2" presStyleLbl="vennNode1" presStyleIdx="1" presStyleCnt="3">
        <dgm:presLayoutVars>
          <dgm:bulletEnabled val="1"/>
        </dgm:presLayoutVars>
      </dgm:prSet>
      <dgm:spPr/>
    </dgm:pt>
    <dgm:pt modelId="{3C003990-C6E3-4530-A8FB-37A7FF171B9A}" type="pres">
      <dgm:prSet presAssocID="{4B70FA92-50F1-4A13-8E46-7F901063616F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F375A400-5BCC-4B67-B3F8-D4B9DDD00321}" srcId="{4B70FA92-50F1-4A13-8E46-7F901063616F}" destId="{05B7F7FF-36B9-4459-ADCC-38CC3EFFABBD}" srcOrd="0" destOrd="0" parTransId="{DD45E1D2-AE3A-41A3-A8FE-18878A7F99E3}" sibTransId="{A4D505A9-65D3-41DB-917D-74BB8388C79A}"/>
    <dgm:cxn modelId="{A23C2E0D-564A-4C10-9836-64BBF69621B6}" srcId="{4B70FA92-50F1-4A13-8E46-7F901063616F}" destId="{F9F36990-7F99-4BF0-B5B5-109B94A43442}" srcOrd="2" destOrd="0" parTransId="{FDA41F6C-F74D-4044-955A-691C14F9335A}" sibTransId="{761097CD-FF77-45BB-9BD3-10D4045B1A38}"/>
    <dgm:cxn modelId="{BF437E54-0229-48FC-97BA-E41935B72E3A}" srcId="{4B70FA92-50F1-4A13-8E46-7F901063616F}" destId="{4AFFB324-16E7-407B-B7C9-7C798C262BA2}" srcOrd="1" destOrd="0" parTransId="{8EFA0C4C-4F94-4D0B-BBFF-F54D4ADFFFCD}" sibTransId="{485DCC13-A6C3-4E09-8EC7-267202807554}"/>
    <dgm:cxn modelId="{D0FBD554-AFF1-4311-8180-5B36C09295A3}" type="presOf" srcId="{4B70FA92-50F1-4A13-8E46-7F901063616F}" destId="{0C7D4070-9DF7-4BE0-8E1D-0A723A4F39CE}" srcOrd="0" destOrd="0" presId="urn:microsoft.com/office/officeart/2005/8/layout/rings+Icon"/>
    <dgm:cxn modelId="{7822899C-BBBE-49F6-88DE-6556E82886DF}" type="presOf" srcId="{4AFFB324-16E7-407B-B7C9-7C798C262BA2}" destId="{707822D6-F655-4573-A965-A214A8FC1666}" srcOrd="0" destOrd="0" presId="urn:microsoft.com/office/officeart/2005/8/layout/rings+Icon"/>
    <dgm:cxn modelId="{8218B59C-F853-4460-9571-E2ED3B5F21F9}" type="presOf" srcId="{F9F36990-7F99-4BF0-B5B5-109B94A43442}" destId="{3C003990-C6E3-4530-A8FB-37A7FF171B9A}" srcOrd="0" destOrd="0" presId="urn:microsoft.com/office/officeart/2005/8/layout/rings+Icon"/>
    <dgm:cxn modelId="{F7B0AC9D-35A6-4885-BACD-BDAD831CA64F}" type="presOf" srcId="{05B7F7FF-36B9-4459-ADCC-38CC3EFFABBD}" destId="{ADFC65A5-B8BC-4661-BD53-18B62BD1CA99}" srcOrd="0" destOrd="0" presId="urn:microsoft.com/office/officeart/2005/8/layout/rings+Icon"/>
    <dgm:cxn modelId="{2E1929DB-35CB-4569-B8A8-C3B5C26C19B9}" type="presParOf" srcId="{0C7D4070-9DF7-4BE0-8E1D-0A723A4F39CE}" destId="{ADFC65A5-B8BC-4661-BD53-18B62BD1CA99}" srcOrd="0" destOrd="0" presId="urn:microsoft.com/office/officeart/2005/8/layout/rings+Icon"/>
    <dgm:cxn modelId="{1C090FBB-6CE3-41ED-91BC-7BE1EEECF9C0}" type="presParOf" srcId="{0C7D4070-9DF7-4BE0-8E1D-0A723A4F39CE}" destId="{707822D6-F655-4573-A965-A214A8FC1666}" srcOrd="1" destOrd="0" presId="urn:microsoft.com/office/officeart/2005/8/layout/rings+Icon"/>
    <dgm:cxn modelId="{A90BA9C0-935D-4FC3-88BE-46D42387C57D}" type="presParOf" srcId="{0C7D4070-9DF7-4BE0-8E1D-0A723A4F39CE}" destId="{3C003990-C6E3-4530-A8FB-37A7FF171B9A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AD9D0-13DA-4189-9684-9B90C2ACAFB5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800188D6-6BEF-4B52-83E2-50ED76C648F6}">
      <dgm:prSet phldrT="[Text]"/>
      <dgm:spPr/>
      <dgm:t>
        <a:bodyPr/>
        <a:lstStyle/>
        <a:p>
          <a:r>
            <a:rPr lang="en-US" dirty="0"/>
            <a:t>PHYS 2720: Problem Solving and Special Topics in Classical Physics</a:t>
          </a:r>
        </a:p>
      </dgm:t>
    </dgm:pt>
    <dgm:pt modelId="{AED732F4-AFF5-4AE8-BA5B-CFA0D0476277}" type="parTrans" cxnId="{3C6FBEB2-CC86-450B-8082-35D79B911CD1}">
      <dgm:prSet/>
      <dgm:spPr/>
      <dgm:t>
        <a:bodyPr/>
        <a:lstStyle/>
        <a:p>
          <a:endParaRPr lang="en-US"/>
        </a:p>
      </dgm:t>
    </dgm:pt>
    <dgm:pt modelId="{1B76FF4B-4C60-4C68-90B1-2913BB34E870}" type="sibTrans" cxnId="{3C6FBEB2-CC86-450B-8082-35D79B911CD1}">
      <dgm:prSet/>
      <dgm:spPr/>
      <dgm:t>
        <a:bodyPr/>
        <a:lstStyle/>
        <a:p>
          <a:endParaRPr lang="en-US"/>
        </a:p>
      </dgm:t>
    </dgm:pt>
    <dgm:pt modelId="{97C0B2C6-5900-49BA-952D-8B7C431ED448}" type="pres">
      <dgm:prSet presAssocID="{4C6AD9D0-13DA-4189-9684-9B90C2ACAFB5}" presName="Name0" presStyleCnt="0">
        <dgm:presLayoutVars>
          <dgm:chMax val="7"/>
          <dgm:dir/>
          <dgm:resizeHandles val="exact"/>
        </dgm:presLayoutVars>
      </dgm:prSet>
      <dgm:spPr/>
    </dgm:pt>
    <dgm:pt modelId="{8477455C-CE86-4888-BF4E-F1D093867489}" type="pres">
      <dgm:prSet presAssocID="{4C6AD9D0-13DA-4189-9684-9B90C2ACAFB5}" presName="ellipse1" presStyleLbl="vennNode1" presStyleIdx="0" presStyleCnt="1">
        <dgm:presLayoutVars>
          <dgm:bulletEnabled val="1"/>
        </dgm:presLayoutVars>
      </dgm:prSet>
      <dgm:spPr/>
    </dgm:pt>
  </dgm:ptLst>
  <dgm:cxnLst>
    <dgm:cxn modelId="{E325FF3C-1D50-40FE-AC2C-7F34AA59728D}" type="presOf" srcId="{4C6AD9D0-13DA-4189-9684-9B90C2ACAFB5}" destId="{97C0B2C6-5900-49BA-952D-8B7C431ED448}" srcOrd="0" destOrd="0" presId="urn:microsoft.com/office/officeart/2005/8/layout/rings+Icon"/>
    <dgm:cxn modelId="{3C6FBEB2-CC86-450B-8082-35D79B911CD1}" srcId="{4C6AD9D0-13DA-4189-9684-9B90C2ACAFB5}" destId="{800188D6-6BEF-4B52-83E2-50ED76C648F6}" srcOrd="0" destOrd="0" parTransId="{AED732F4-AFF5-4AE8-BA5B-CFA0D0476277}" sibTransId="{1B76FF4B-4C60-4C68-90B1-2913BB34E870}"/>
    <dgm:cxn modelId="{8B254DB7-5ED1-4935-A660-7F7A3DD22160}" type="presOf" srcId="{800188D6-6BEF-4B52-83E2-50ED76C648F6}" destId="{8477455C-CE86-4888-BF4E-F1D093867489}" srcOrd="0" destOrd="0" presId="urn:microsoft.com/office/officeart/2005/8/layout/rings+Icon"/>
    <dgm:cxn modelId="{B34EF92D-3663-49F5-A1A6-CECB3E686C23}" type="presParOf" srcId="{97C0B2C6-5900-49BA-952D-8B7C431ED448}" destId="{8477455C-CE86-4888-BF4E-F1D093867489}" srcOrd="0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C3104C-DCB9-4E7D-AD38-A4AAA55CEB42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9D1FE35-17F8-4E4B-B49D-1C317DBB4077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/>
            <a:t>Time- and position-dependent forces</a:t>
          </a:r>
        </a:p>
      </dgm:t>
    </dgm:pt>
    <dgm:pt modelId="{EDC45D0E-C552-461C-A60F-13E6BBE13B5F}" type="parTrans" cxnId="{020C4EF4-C8E1-4064-B735-E35D68416114}">
      <dgm:prSet/>
      <dgm:spPr/>
      <dgm:t>
        <a:bodyPr/>
        <a:lstStyle/>
        <a:p>
          <a:endParaRPr lang="en-US" sz="1600"/>
        </a:p>
      </dgm:t>
    </dgm:pt>
    <dgm:pt modelId="{D98350DA-93C4-4D0B-985D-19F88873F595}" type="sibTrans" cxnId="{020C4EF4-C8E1-4064-B735-E35D68416114}">
      <dgm:prSet/>
      <dgm:spPr/>
      <dgm:t>
        <a:bodyPr/>
        <a:lstStyle/>
        <a:p>
          <a:endParaRPr lang="en-US" sz="1600"/>
        </a:p>
      </dgm:t>
    </dgm:pt>
    <dgm:pt modelId="{1A142A78-56D9-42DA-9271-34EF493D0C5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/>
            <a:t>Extended objects</a:t>
          </a:r>
        </a:p>
      </dgm:t>
    </dgm:pt>
    <dgm:pt modelId="{499EA530-4A05-4402-BA22-849B2D8A81FC}" type="parTrans" cxnId="{69A9892D-B736-40A6-9CEC-F3C3D1947629}">
      <dgm:prSet/>
      <dgm:spPr/>
      <dgm:t>
        <a:bodyPr/>
        <a:lstStyle/>
        <a:p>
          <a:endParaRPr lang="en-US" sz="1600"/>
        </a:p>
      </dgm:t>
    </dgm:pt>
    <dgm:pt modelId="{E2BCFE57-1C9C-4442-99AD-396BF8EE6030}" type="sibTrans" cxnId="{69A9892D-B736-40A6-9CEC-F3C3D1947629}">
      <dgm:prSet/>
      <dgm:spPr/>
      <dgm:t>
        <a:bodyPr/>
        <a:lstStyle/>
        <a:p>
          <a:endParaRPr lang="en-US" sz="1600"/>
        </a:p>
      </dgm:t>
    </dgm:pt>
    <dgm:pt modelId="{44129755-9E6E-44AF-8A24-B035856D95A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dirty="0"/>
            <a:t>Oscillations</a:t>
          </a:r>
        </a:p>
      </dgm:t>
    </dgm:pt>
    <dgm:pt modelId="{00257E31-FBBA-4517-BF69-EA259A4596B0}" type="parTrans" cxnId="{B5B6BC4F-1B7C-439B-AC5F-45186859D195}">
      <dgm:prSet/>
      <dgm:spPr/>
      <dgm:t>
        <a:bodyPr/>
        <a:lstStyle/>
        <a:p>
          <a:endParaRPr lang="en-US" sz="1600"/>
        </a:p>
      </dgm:t>
    </dgm:pt>
    <dgm:pt modelId="{BEFEE043-459C-4788-8CAE-2551545EF9FF}" type="sibTrans" cxnId="{B5B6BC4F-1B7C-439B-AC5F-45186859D195}">
      <dgm:prSet/>
      <dgm:spPr/>
      <dgm:t>
        <a:bodyPr/>
        <a:lstStyle/>
        <a:p>
          <a:endParaRPr lang="en-US" sz="1600"/>
        </a:p>
      </dgm:t>
    </dgm:pt>
    <dgm:pt modelId="{8F0D3ADC-25C0-4CBE-99AE-836DB9CC35C2}">
      <dgm:prSet custT="1"/>
      <dgm:spPr/>
      <dgm:t>
        <a:bodyPr/>
        <a:lstStyle/>
        <a:p>
          <a:r>
            <a:rPr lang="en-US" sz="1600" dirty="0"/>
            <a:t>Optics</a:t>
          </a:r>
        </a:p>
      </dgm:t>
    </dgm:pt>
    <dgm:pt modelId="{FC01C153-D091-42EF-8CEF-11C30D64756E}" type="parTrans" cxnId="{F40713D2-2464-4DA7-8490-4968721CDCB4}">
      <dgm:prSet/>
      <dgm:spPr/>
      <dgm:t>
        <a:bodyPr/>
        <a:lstStyle/>
        <a:p>
          <a:endParaRPr lang="en-US" sz="1600"/>
        </a:p>
      </dgm:t>
    </dgm:pt>
    <dgm:pt modelId="{B2B8369C-F47D-4C26-B4D9-AB7CB8C8FB41}" type="sibTrans" cxnId="{F40713D2-2464-4DA7-8490-4968721CDCB4}">
      <dgm:prSet/>
      <dgm:spPr/>
      <dgm:t>
        <a:bodyPr/>
        <a:lstStyle/>
        <a:p>
          <a:endParaRPr lang="en-US" sz="1600"/>
        </a:p>
      </dgm:t>
    </dgm:pt>
    <dgm:pt modelId="{9B57CC6F-1C00-4539-B1F5-18C34E00F48D}">
      <dgm:prSet custT="1"/>
      <dgm:spPr/>
      <dgm:t>
        <a:bodyPr/>
        <a:lstStyle/>
        <a:p>
          <a:r>
            <a:rPr lang="en-US" sz="1600" dirty="0"/>
            <a:t>Thermo-dynamics</a:t>
          </a:r>
        </a:p>
      </dgm:t>
    </dgm:pt>
    <dgm:pt modelId="{69CD5C26-E2DB-4D66-B491-28D854C39EF7}" type="parTrans" cxnId="{2BD821E0-E385-4D6E-B638-39EA222142FE}">
      <dgm:prSet/>
      <dgm:spPr/>
      <dgm:t>
        <a:bodyPr/>
        <a:lstStyle/>
        <a:p>
          <a:endParaRPr lang="en-US" sz="1600"/>
        </a:p>
      </dgm:t>
    </dgm:pt>
    <dgm:pt modelId="{FEE68C6C-F662-4EB6-987B-E745FAEFB63D}" type="sibTrans" cxnId="{2BD821E0-E385-4D6E-B638-39EA222142FE}">
      <dgm:prSet/>
      <dgm:spPr/>
      <dgm:t>
        <a:bodyPr/>
        <a:lstStyle/>
        <a:p>
          <a:endParaRPr lang="en-US" sz="1600"/>
        </a:p>
      </dgm:t>
    </dgm:pt>
    <dgm:pt modelId="{0D618013-9275-4053-B49E-B0BD4A71411D}" type="pres">
      <dgm:prSet presAssocID="{0BC3104C-DCB9-4E7D-AD38-A4AAA55CEB42}" presName="Name0" presStyleCnt="0">
        <dgm:presLayoutVars>
          <dgm:chMax val="7"/>
          <dgm:dir/>
          <dgm:resizeHandles val="exact"/>
        </dgm:presLayoutVars>
      </dgm:prSet>
      <dgm:spPr/>
    </dgm:pt>
    <dgm:pt modelId="{626A3A39-C689-492C-8ECB-B8000CFBC5F3}" type="pres">
      <dgm:prSet presAssocID="{0BC3104C-DCB9-4E7D-AD38-A4AAA55CEB42}" presName="ellipse1" presStyleLbl="vennNode1" presStyleIdx="0" presStyleCnt="5">
        <dgm:presLayoutVars>
          <dgm:bulletEnabled val="1"/>
        </dgm:presLayoutVars>
      </dgm:prSet>
      <dgm:spPr/>
    </dgm:pt>
    <dgm:pt modelId="{83EC5304-6CC8-46A1-958F-9450526BAF94}" type="pres">
      <dgm:prSet presAssocID="{0BC3104C-DCB9-4E7D-AD38-A4AAA55CEB42}" presName="ellipse2" presStyleLbl="vennNode1" presStyleIdx="1" presStyleCnt="5">
        <dgm:presLayoutVars>
          <dgm:bulletEnabled val="1"/>
        </dgm:presLayoutVars>
      </dgm:prSet>
      <dgm:spPr/>
    </dgm:pt>
    <dgm:pt modelId="{5028B998-43E1-4835-B0AD-90AF7835EB26}" type="pres">
      <dgm:prSet presAssocID="{0BC3104C-DCB9-4E7D-AD38-A4AAA55CEB42}" presName="ellipse3" presStyleLbl="vennNode1" presStyleIdx="2" presStyleCnt="5">
        <dgm:presLayoutVars>
          <dgm:bulletEnabled val="1"/>
        </dgm:presLayoutVars>
      </dgm:prSet>
      <dgm:spPr/>
    </dgm:pt>
    <dgm:pt modelId="{D1164627-3A02-4452-965A-FF1CFD33C920}" type="pres">
      <dgm:prSet presAssocID="{0BC3104C-DCB9-4E7D-AD38-A4AAA55CEB42}" presName="ellipse4" presStyleLbl="vennNode1" presStyleIdx="3" presStyleCnt="5">
        <dgm:presLayoutVars>
          <dgm:bulletEnabled val="1"/>
        </dgm:presLayoutVars>
      </dgm:prSet>
      <dgm:spPr/>
    </dgm:pt>
    <dgm:pt modelId="{79CD4BE9-AAEF-428F-B360-256E9CBC8356}" type="pres">
      <dgm:prSet presAssocID="{0BC3104C-DCB9-4E7D-AD38-A4AAA55CEB42}" presName="ellipse5" presStyleLbl="vennNode1" presStyleIdx="4" presStyleCnt="5">
        <dgm:presLayoutVars>
          <dgm:bulletEnabled val="1"/>
        </dgm:presLayoutVars>
      </dgm:prSet>
      <dgm:spPr/>
    </dgm:pt>
  </dgm:ptLst>
  <dgm:cxnLst>
    <dgm:cxn modelId="{1622582B-91DA-414A-B6E6-EFD87CFC2C08}" type="presOf" srcId="{59D1FE35-17F8-4E4B-B49D-1C317DBB4077}" destId="{626A3A39-C689-492C-8ECB-B8000CFBC5F3}" srcOrd="0" destOrd="0" presId="urn:microsoft.com/office/officeart/2005/8/layout/rings+Icon"/>
    <dgm:cxn modelId="{69A9892D-B736-40A6-9CEC-F3C3D1947629}" srcId="{0BC3104C-DCB9-4E7D-AD38-A4AAA55CEB42}" destId="{1A142A78-56D9-42DA-9271-34EF493D0C58}" srcOrd="1" destOrd="0" parTransId="{499EA530-4A05-4402-BA22-849B2D8A81FC}" sibTransId="{E2BCFE57-1C9C-4442-99AD-396BF8EE6030}"/>
    <dgm:cxn modelId="{F4E0FD43-9641-4175-A791-988BE50AF17F}" type="presOf" srcId="{0BC3104C-DCB9-4E7D-AD38-A4AAA55CEB42}" destId="{0D618013-9275-4053-B49E-B0BD4A71411D}" srcOrd="0" destOrd="0" presId="urn:microsoft.com/office/officeart/2005/8/layout/rings+Icon"/>
    <dgm:cxn modelId="{701E3B6E-4995-43CF-97C7-86F9096ABF89}" type="presOf" srcId="{8F0D3ADC-25C0-4CBE-99AE-836DB9CC35C2}" destId="{D1164627-3A02-4452-965A-FF1CFD33C920}" srcOrd="0" destOrd="0" presId="urn:microsoft.com/office/officeart/2005/8/layout/rings+Icon"/>
    <dgm:cxn modelId="{B5B6BC4F-1B7C-439B-AC5F-45186859D195}" srcId="{0BC3104C-DCB9-4E7D-AD38-A4AAA55CEB42}" destId="{44129755-9E6E-44AF-8A24-B035856D95A0}" srcOrd="2" destOrd="0" parTransId="{00257E31-FBBA-4517-BF69-EA259A4596B0}" sibTransId="{BEFEE043-459C-4788-8CAE-2551545EF9FF}"/>
    <dgm:cxn modelId="{D902737A-8A80-40F8-BAE6-FD9861B8A19B}" type="presOf" srcId="{9B57CC6F-1C00-4539-B1F5-18C34E00F48D}" destId="{79CD4BE9-AAEF-428F-B360-256E9CBC8356}" srcOrd="0" destOrd="0" presId="urn:microsoft.com/office/officeart/2005/8/layout/rings+Icon"/>
    <dgm:cxn modelId="{2ACB63D0-D055-4F69-89ED-AAE9A6A03EBD}" type="presOf" srcId="{1A142A78-56D9-42DA-9271-34EF493D0C58}" destId="{83EC5304-6CC8-46A1-958F-9450526BAF94}" srcOrd="0" destOrd="0" presId="urn:microsoft.com/office/officeart/2005/8/layout/rings+Icon"/>
    <dgm:cxn modelId="{F40713D2-2464-4DA7-8490-4968721CDCB4}" srcId="{0BC3104C-DCB9-4E7D-AD38-A4AAA55CEB42}" destId="{8F0D3ADC-25C0-4CBE-99AE-836DB9CC35C2}" srcOrd="3" destOrd="0" parTransId="{FC01C153-D091-42EF-8CEF-11C30D64756E}" sibTransId="{B2B8369C-F47D-4C26-B4D9-AB7CB8C8FB41}"/>
    <dgm:cxn modelId="{2BD821E0-E385-4D6E-B638-39EA222142FE}" srcId="{0BC3104C-DCB9-4E7D-AD38-A4AAA55CEB42}" destId="{9B57CC6F-1C00-4539-B1F5-18C34E00F48D}" srcOrd="4" destOrd="0" parTransId="{69CD5C26-E2DB-4D66-B491-28D854C39EF7}" sibTransId="{FEE68C6C-F662-4EB6-987B-E745FAEFB63D}"/>
    <dgm:cxn modelId="{020C4EF4-C8E1-4064-B735-E35D68416114}" srcId="{0BC3104C-DCB9-4E7D-AD38-A4AAA55CEB42}" destId="{59D1FE35-17F8-4E4B-B49D-1C317DBB4077}" srcOrd="0" destOrd="0" parTransId="{EDC45D0E-C552-461C-A60F-13E6BBE13B5F}" sibTransId="{D98350DA-93C4-4D0B-985D-19F88873F595}"/>
    <dgm:cxn modelId="{D0CA32FD-F826-417E-B834-A22F98ACFD5A}" type="presOf" srcId="{44129755-9E6E-44AF-8A24-B035856D95A0}" destId="{5028B998-43E1-4835-B0AD-90AF7835EB26}" srcOrd="0" destOrd="0" presId="urn:microsoft.com/office/officeart/2005/8/layout/rings+Icon"/>
    <dgm:cxn modelId="{6E32915F-5E2A-4902-A1A9-5F5351FA1662}" type="presParOf" srcId="{0D618013-9275-4053-B49E-B0BD4A71411D}" destId="{626A3A39-C689-492C-8ECB-B8000CFBC5F3}" srcOrd="0" destOrd="0" presId="urn:microsoft.com/office/officeart/2005/8/layout/rings+Icon"/>
    <dgm:cxn modelId="{70CDF4F8-35BB-4C89-9E2C-065680B6241F}" type="presParOf" srcId="{0D618013-9275-4053-B49E-B0BD4A71411D}" destId="{83EC5304-6CC8-46A1-958F-9450526BAF94}" srcOrd="1" destOrd="0" presId="urn:microsoft.com/office/officeart/2005/8/layout/rings+Icon"/>
    <dgm:cxn modelId="{EB172BCE-1BA4-4511-B486-583F09066CDB}" type="presParOf" srcId="{0D618013-9275-4053-B49E-B0BD4A71411D}" destId="{5028B998-43E1-4835-B0AD-90AF7835EB26}" srcOrd="2" destOrd="0" presId="urn:microsoft.com/office/officeart/2005/8/layout/rings+Icon"/>
    <dgm:cxn modelId="{5691F505-2385-4FD4-B392-07FF1BAD50FA}" type="presParOf" srcId="{0D618013-9275-4053-B49E-B0BD4A71411D}" destId="{D1164627-3A02-4452-965A-FF1CFD33C920}" srcOrd="3" destOrd="0" presId="urn:microsoft.com/office/officeart/2005/8/layout/rings+Icon"/>
    <dgm:cxn modelId="{5D5F4989-6DBB-45B2-9D2E-BF6670A7F531}" type="presParOf" srcId="{0D618013-9275-4053-B49E-B0BD4A71411D}" destId="{79CD4BE9-AAEF-428F-B360-256E9CBC8356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4391C1-21D3-4FC0-AA88-4FDCF6FED3F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4" csCatId="colorful" phldr="1"/>
      <dgm:spPr/>
    </dgm:pt>
    <dgm:pt modelId="{07347990-E6CD-4A94-9557-B8454BF26AEC}">
      <dgm:prSet phldrT="[Text]"/>
      <dgm:spPr/>
      <dgm:t>
        <a:bodyPr/>
        <a:lstStyle/>
        <a:p>
          <a:r>
            <a:rPr lang="en-US" dirty="0"/>
            <a:t>Lingering Issue: “too much work” for 2 credits?</a:t>
          </a:r>
        </a:p>
      </dgm:t>
    </dgm:pt>
    <dgm:pt modelId="{F5572F6F-DBF6-4828-B477-CB78A3364DC7}" type="parTrans" cxnId="{CB0376A5-9743-41BF-8C24-60A025744D3F}">
      <dgm:prSet/>
      <dgm:spPr/>
      <dgm:t>
        <a:bodyPr/>
        <a:lstStyle/>
        <a:p>
          <a:endParaRPr lang="en-US"/>
        </a:p>
      </dgm:t>
    </dgm:pt>
    <dgm:pt modelId="{E08BE1A8-6619-4FD9-9167-6B981375D1D7}" type="sibTrans" cxnId="{CB0376A5-9743-41BF-8C24-60A025744D3F}">
      <dgm:prSet/>
      <dgm:spPr/>
      <dgm:t>
        <a:bodyPr/>
        <a:lstStyle/>
        <a:p>
          <a:endParaRPr lang="en-US"/>
        </a:p>
      </dgm:t>
    </dgm:pt>
    <dgm:pt modelId="{C2F78C46-C433-475E-9117-88278EC3AEE3}" type="pres">
      <dgm:prSet presAssocID="{AC4391C1-21D3-4FC0-AA88-4FDCF6FED3F7}" presName="Name0" presStyleCnt="0">
        <dgm:presLayoutVars>
          <dgm:chMax val="7"/>
          <dgm:dir/>
          <dgm:resizeHandles val="exact"/>
        </dgm:presLayoutVars>
      </dgm:prSet>
      <dgm:spPr/>
    </dgm:pt>
    <dgm:pt modelId="{D50B1E40-FF13-4CEF-8539-E8CD10C45814}" type="pres">
      <dgm:prSet presAssocID="{AC4391C1-21D3-4FC0-AA88-4FDCF6FED3F7}" presName="ellipse1" presStyleLbl="vennNode1" presStyleIdx="0" presStyleCnt="1">
        <dgm:presLayoutVars>
          <dgm:bulletEnabled val="1"/>
        </dgm:presLayoutVars>
      </dgm:prSet>
      <dgm:spPr/>
    </dgm:pt>
  </dgm:ptLst>
  <dgm:cxnLst>
    <dgm:cxn modelId="{824D8C12-178F-462E-AB66-B9964502D516}" type="presOf" srcId="{AC4391C1-21D3-4FC0-AA88-4FDCF6FED3F7}" destId="{C2F78C46-C433-475E-9117-88278EC3AEE3}" srcOrd="0" destOrd="0" presId="urn:microsoft.com/office/officeart/2005/8/layout/rings+Icon"/>
    <dgm:cxn modelId="{BD604E76-77B9-4FA3-B645-04DE7DB0FACC}" type="presOf" srcId="{07347990-E6CD-4A94-9557-B8454BF26AEC}" destId="{D50B1E40-FF13-4CEF-8539-E8CD10C45814}" srcOrd="0" destOrd="0" presId="urn:microsoft.com/office/officeart/2005/8/layout/rings+Icon"/>
    <dgm:cxn modelId="{CB0376A5-9743-41BF-8C24-60A025744D3F}" srcId="{AC4391C1-21D3-4FC0-AA88-4FDCF6FED3F7}" destId="{07347990-E6CD-4A94-9557-B8454BF26AEC}" srcOrd="0" destOrd="0" parTransId="{F5572F6F-DBF6-4828-B477-CB78A3364DC7}" sibTransId="{E08BE1A8-6619-4FD9-9167-6B981375D1D7}"/>
    <dgm:cxn modelId="{AB208E58-991C-4D15-9DA8-3E91A24F56B5}" type="presParOf" srcId="{C2F78C46-C433-475E-9117-88278EC3AEE3}" destId="{D50B1E40-FF13-4CEF-8539-E8CD10C45814}" srcOrd="0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C65A5-B8BC-4661-BD53-18B62BD1CA99}">
      <dsp:nvSpPr>
        <dsp:cNvPr id="0" name=""/>
        <dsp:cNvSpPr/>
      </dsp:nvSpPr>
      <dsp:spPr>
        <a:xfrm>
          <a:off x="455898" y="0"/>
          <a:ext cx="2174226" cy="217419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Math now more accessible</a:t>
          </a:r>
        </a:p>
      </dsp:txBody>
      <dsp:txXfrm>
        <a:off x="774306" y="318403"/>
        <a:ext cx="1537410" cy="1537389"/>
      </dsp:txXfrm>
    </dsp:sp>
    <dsp:sp modelId="{707822D6-F655-4573-A965-A214A8FC1666}">
      <dsp:nvSpPr>
        <dsp:cNvPr id="0" name=""/>
        <dsp:cNvSpPr/>
      </dsp:nvSpPr>
      <dsp:spPr>
        <a:xfrm>
          <a:off x="1574992" y="1450067"/>
          <a:ext cx="2174226" cy="217419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0052539"/>
                <a:satOff val="-209"/>
                <a:lumOff val="35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0052539"/>
                <a:satOff val="-209"/>
                <a:lumOff val="35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0052539"/>
                <a:satOff val="-209"/>
                <a:lumOff val="35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Avoids conflict with UVa’s 1</a:t>
          </a:r>
          <a:r>
            <a:rPr lang="en-US" sz="1900" kern="1200" baseline="30000" dirty="0"/>
            <a:t>st</a:t>
          </a:r>
          <a:r>
            <a:rPr lang="en-US" sz="1900" kern="1200" dirty="0"/>
            <a:t> year gen ed curriculum</a:t>
          </a:r>
        </a:p>
      </dsp:txBody>
      <dsp:txXfrm>
        <a:off x="1893400" y="1768470"/>
        <a:ext cx="1537410" cy="1537389"/>
      </dsp:txXfrm>
    </dsp:sp>
    <dsp:sp modelId="{3C003990-C6E3-4530-A8FB-37A7FF171B9A}">
      <dsp:nvSpPr>
        <dsp:cNvPr id="0" name=""/>
        <dsp:cNvSpPr/>
      </dsp:nvSpPr>
      <dsp:spPr>
        <a:xfrm>
          <a:off x="2692762" y="0"/>
          <a:ext cx="2174226" cy="217419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20105078"/>
                <a:satOff val="-418"/>
                <a:lumOff val="70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20105078"/>
                <a:satOff val="-418"/>
                <a:lumOff val="70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20105078"/>
                <a:satOff val="-418"/>
                <a:lumOff val="70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Aligns more closely with engineering track</a:t>
          </a:r>
        </a:p>
      </dsp:txBody>
      <dsp:txXfrm>
        <a:off x="3011170" y="318403"/>
        <a:ext cx="1537410" cy="1537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7455C-CE86-4888-BF4E-F1D093867489}">
      <dsp:nvSpPr>
        <dsp:cNvPr id="0" name=""/>
        <dsp:cNvSpPr/>
      </dsp:nvSpPr>
      <dsp:spPr>
        <a:xfrm>
          <a:off x="849312" y="0"/>
          <a:ext cx="3624263" cy="362426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PHYS 2720: Problem Solving and Special Topics in Classical Physics</a:t>
          </a:r>
        </a:p>
      </dsp:txBody>
      <dsp:txXfrm>
        <a:off x="1380073" y="530761"/>
        <a:ext cx="2562741" cy="2562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A3A39-C689-492C-8ECB-B8000CFBC5F3}">
      <dsp:nvSpPr>
        <dsp:cNvPr id="0" name=""/>
        <dsp:cNvSpPr/>
      </dsp:nvSpPr>
      <dsp:spPr>
        <a:xfrm>
          <a:off x="0" y="360962"/>
          <a:ext cx="1741116" cy="174111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/>
            <a:t>Time- and position-dependent forces</a:t>
          </a:r>
        </a:p>
      </dsp:txBody>
      <dsp:txXfrm>
        <a:off x="254981" y="615942"/>
        <a:ext cx="1231154" cy="1231152"/>
      </dsp:txXfrm>
    </dsp:sp>
    <dsp:sp modelId="{83EC5304-6CC8-46A1-958F-9450526BAF94}">
      <dsp:nvSpPr>
        <dsp:cNvPr id="0" name=""/>
        <dsp:cNvSpPr/>
      </dsp:nvSpPr>
      <dsp:spPr>
        <a:xfrm>
          <a:off x="895309" y="1522187"/>
          <a:ext cx="1741116" cy="174111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/>
            <a:t>Extended objects</a:t>
          </a:r>
        </a:p>
      </dsp:txBody>
      <dsp:txXfrm>
        <a:off x="1150290" y="1777167"/>
        <a:ext cx="1231154" cy="1231152"/>
      </dsp:txXfrm>
    </dsp:sp>
    <dsp:sp modelId="{5028B998-43E1-4835-B0AD-90AF7835EB26}">
      <dsp:nvSpPr>
        <dsp:cNvPr id="0" name=""/>
        <dsp:cNvSpPr/>
      </dsp:nvSpPr>
      <dsp:spPr>
        <a:xfrm>
          <a:off x="1791151" y="360962"/>
          <a:ext cx="1741116" cy="174111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600" kern="1200" dirty="0"/>
            <a:t>Oscillations</a:t>
          </a:r>
        </a:p>
      </dsp:txBody>
      <dsp:txXfrm>
        <a:off x="2046132" y="615942"/>
        <a:ext cx="1231154" cy="1231152"/>
      </dsp:txXfrm>
    </dsp:sp>
    <dsp:sp modelId="{D1164627-3A02-4452-965A-FF1CFD33C920}">
      <dsp:nvSpPr>
        <dsp:cNvPr id="0" name=""/>
        <dsp:cNvSpPr/>
      </dsp:nvSpPr>
      <dsp:spPr>
        <a:xfrm>
          <a:off x="2686461" y="1522187"/>
          <a:ext cx="1741116" cy="174111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Optics</a:t>
          </a:r>
        </a:p>
      </dsp:txBody>
      <dsp:txXfrm>
        <a:off x="2941442" y="1777167"/>
        <a:ext cx="1231154" cy="1231152"/>
      </dsp:txXfrm>
    </dsp:sp>
    <dsp:sp modelId="{79CD4BE9-AAEF-428F-B360-256E9CBC8356}">
      <dsp:nvSpPr>
        <dsp:cNvPr id="0" name=""/>
        <dsp:cNvSpPr/>
      </dsp:nvSpPr>
      <dsp:spPr>
        <a:xfrm>
          <a:off x="3581771" y="360962"/>
          <a:ext cx="1741116" cy="174111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Thermo-dynamics</a:t>
          </a:r>
        </a:p>
      </dsp:txBody>
      <dsp:txXfrm>
        <a:off x="3836752" y="615942"/>
        <a:ext cx="1231154" cy="1231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B1E40-FF13-4CEF-8539-E8CD10C45814}">
      <dsp:nvSpPr>
        <dsp:cNvPr id="0" name=""/>
        <dsp:cNvSpPr/>
      </dsp:nvSpPr>
      <dsp:spPr>
        <a:xfrm>
          <a:off x="849312" y="0"/>
          <a:ext cx="3624263" cy="362426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Lingering Issue: “too much work” for 2 credits?</a:t>
          </a:r>
        </a:p>
      </dsp:txBody>
      <dsp:txXfrm>
        <a:off x="1380073" y="530761"/>
        <a:ext cx="2562741" cy="2562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31-Mar-23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7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31-Mar-23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31-Mar-23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1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31-Mar-23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3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31-Mar-23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3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31-Mar-23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2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31-Mar-23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0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31-Mar-23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7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31-Mar-23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31-Mar-23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8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31-Mar-23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6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31-Mar-23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07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6811A6C-040C-4C5A-8FF3-63EC6CC40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5998" cy="457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4D46A-6FE4-0808-B877-C1F494C58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4" y="397275"/>
            <a:ext cx="5230446" cy="376125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/>
              <a:t>Scaffolding the Transition to Higher-level Physics at the University of Virginia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616C3-F1CA-0562-A7D8-3750E3ABD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82" y="4846029"/>
            <a:ext cx="5363817" cy="1375512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Elizabeth Larson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CSAAPT Semi-Virtual Meeting</a:t>
            </a:r>
          </a:p>
          <a:p>
            <a:pPr>
              <a:lnSpc>
                <a:spcPct val="110000"/>
              </a:lnSpc>
            </a:pPr>
            <a:r>
              <a:rPr lang="en-US" sz="2000" dirty="0"/>
              <a:t>1 April 2023</a:t>
            </a:r>
          </a:p>
        </p:txBody>
      </p:sp>
      <p:pic>
        <p:nvPicPr>
          <p:cNvPr id="15" name="Picture 3" descr="A close-up of a ferris wheel&#10;&#10;Description automatically generated with low confidence">
            <a:extLst>
              <a:ext uri="{FF2B5EF4-FFF2-40B4-BE49-F238E27FC236}">
                <a16:creationId xmlns:a16="http://schemas.microsoft.com/office/drawing/2014/main" id="{D4865D25-982D-F40B-3486-D445D9EE88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26" r="4262" b="-1"/>
          <a:stretch/>
        </p:blipFill>
        <p:spPr>
          <a:xfrm>
            <a:off x="6095999" y="10"/>
            <a:ext cx="6096002" cy="6857990"/>
          </a:xfrm>
          <a:prstGeom prst="rect">
            <a:avLst/>
          </a:prstGeom>
        </p:spPr>
      </p:pic>
      <p:pic>
        <p:nvPicPr>
          <p:cNvPr id="5" name="Picture 4" descr="A picture containing text, building, window&#10;&#10;Description automatically generated">
            <a:extLst>
              <a:ext uri="{FF2B5EF4-FFF2-40B4-BE49-F238E27FC236}">
                <a16:creationId xmlns:a16="http://schemas.microsoft.com/office/drawing/2014/main" id="{887DE18C-D474-C5E7-39FC-B1DE22B272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940" y="4893705"/>
            <a:ext cx="1255059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2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EA81D-CB02-A5F5-DFC4-32256B81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3D6D1-5E55-D56D-61BE-E371CDF60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Evolution of the intro physics curriculum at UVa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PHYS 2720: Problem Solving and Special Topics in Classical Physics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Motivation behind the course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Current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Early results and lessons learned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Future goals and outlook</a:t>
            </a:r>
          </a:p>
        </p:txBody>
      </p:sp>
    </p:spTree>
    <p:extLst>
      <p:ext uri="{BB962C8B-B14F-4D97-AF65-F5344CB8AC3E}">
        <p14:creationId xmlns:p14="http://schemas.microsoft.com/office/powerpoint/2010/main" val="329335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FEF1-FDA9-EC49-EA40-D13EE8DB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Evolution of Intro Physics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F97AC-1D1E-9CE5-7388-8BC86448C6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2015-2021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Physics starts in fall of 1</a:t>
            </a:r>
            <a:r>
              <a:rPr lang="en-US" baseline="30000" dirty="0"/>
              <a:t>st</a:t>
            </a:r>
            <a:r>
              <a:rPr lang="en-US" dirty="0"/>
              <a:t> year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2 semesters of intro lecture, 5 credits each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Calc I pre-requisite for </a:t>
            </a:r>
            <a:r>
              <a:rPr lang="en-US" b="1" dirty="0"/>
              <a:t>fall</a:t>
            </a:r>
            <a:r>
              <a:rPr lang="en-US" dirty="0"/>
              <a:t> of 1</a:t>
            </a:r>
            <a:r>
              <a:rPr lang="en-US" baseline="30000" dirty="0"/>
              <a:t>st</a:t>
            </a:r>
            <a:r>
              <a:rPr lang="en-US" dirty="0"/>
              <a:t>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2022-Present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Physics starts in spring of 1</a:t>
            </a:r>
            <a:r>
              <a:rPr lang="en-US" baseline="30000" dirty="0"/>
              <a:t>st</a:t>
            </a:r>
            <a:r>
              <a:rPr lang="en-US" dirty="0"/>
              <a:t> year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2 semesters of intro lecture + labs, 3 + 1 credits each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Calc I pre-requisite for </a:t>
            </a:r>
            <a:r>
              <a:rPr lang="en-US" b="1" dirty="0"/>
              <a:t>spring</a:t>
            </a:r>
            <a:r>
              <a:rPr lang="en-US" dirty="0"/>
              <a:t> of 1</a:t>
            </a:r>
            <a:r>
              <a:rPr lang="en-US" baseline="30000" dirty="0"/>
              <a:t>st</a:t>
            </a:r>
            <a:r>
              <a:rPr lang="en-US" dirty="0"/>
              <a:t> year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229C482-7277-D75E-7AE0-32EB52B2488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3358461"/>
              </p:ext>
            </p:extLst>
          </p:nvPr>
        </p:nvGraphicFramePr>
        <p:xfrm>
          <a:off x="6270625" y="2552700"/>
          <a:ext cx="5322888" cy="362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743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DB41-3565-F94E-0023-6AF1B4AF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Evolution of Intro Physics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4EE68-39DB-036B-3A8F-A143A9F26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505187" cy="36242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Lecture credit hours reduced by 40%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Later start </a:t>
            </a:r>
            <a:r>
              <a:rPr lang="en-US" dirty="0">
                <a:sym typeface="Wingdings" panose="05000000000000000000" pitchFamily="2" charset="2"/>
              </a:rPr>
              <a:t> more urgency to prepare students for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Higher-level curriculum largely unchanged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Solution: new course to “fill in the gaps” and help students transition to higher-level physics courses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8F2EC92-74E5-4E20-4B8C-2ED00900507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4021863"/>
              </p:ext>
            </p:extLst>
          </p:nvPr>
        </p:nvGraphicFramePr>
        <p:xfrm>
          <a:off x="6270625" y="2552700"/>
          <a:ext cx="5322888" cy="362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355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1674-AB09-05A7-087F-07AC0DA2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 2720: Problem Solving and Special Topics in Classical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79E9-A74D-2104-6E64-0380D39A4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611448" cy="36242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2-credit 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Taken in spring of 2</a:t>
            </a:r>
            <a:r>
              <a:rPr lang="en-US" baseline="30000" dirty="0"/>
              <a:t>nd</a:t>
            </a:r>
            <a:r>
              <a:rPr lang="en-US" dirty="0"/>
              <a:t> year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Spring of 1</a:t>
            </a:r>
            <a:r>
              <a:rPr lang="en-US" baseline="30000" dirty="0"/>
              <a:t>st</a:t>
            </a:r>
            <a:r>
              <a:rPr lang="en-US" dirty="0"/>
              <a:t> year for students with AP credit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After 2-semester intro sequence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Meets 2x weekly for 75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Active learning and group problem-solving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Extensive reliance on calc I-III, basic ODEs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87131FE-759A-7D23-DD6E-7E7E2A6ACF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8718765"/>
              </p:ext>
            </p:extLst>
          </p:nvPr>
        </p:nvGraphicFramePr>
        <p:xfrm>
          <a:off x="6270625" y="2552700"/>
          <a:ext cx="5322888" cy="362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31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21674-AB09-05A7-087F-07AC0DA2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PHYS 2720: Problem Solving and Special Topics in Classical Physics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79E9-A74D-2104-6E64-0380D39A40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Weekly Assignments: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Pre-class reading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Pre-workshop exercises (45% of grade)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Group written homework (50% of grade)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Self- and peer-evaluations (5% of grade)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326CE-2CD1-B0ED-EB4A-ABF747DD3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9395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Points of Emphasis: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Group work – signed contracts of expectations for team members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Applying math to physics – more reliance on calculus than in intro sequence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Graphing – establish good habits of labeling axes, scaling appropriately, etc.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Long, multi-step problems – more closely aligned with 3000+ level courses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Connecting physics topics – e.g., resonance in mechanical oscillators and LRC circuits</a:t>
            </a:r>
          </a:p>
        </p:txBody>
      </p:sp>
    </p:spTree>
    <p:extLst>
      <p:ext uri="{BB962C8B-B14F-4D97-AF65-F5344CB8AC3E}">
        <p14:creationId xmlns:p14="http://schemas.microsoft.com/office/powerpoint/2010/main" val="294319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0B5B-7797-FEC2-7B33-B8C701F1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6D121-5DDD-59D0-C39E-CAF2FE4295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Pre-class diagnostic provided insights into students’ strengths and weaknesses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Students’ fluency with graphing was poor initially, but rapidly improving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Group dynamics are very good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Students need more repetition/practice than we realize on key topics/techniques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9C6FB6-C5B5-1C3A-DC4E-8231F0D4C7F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7488870"/>
              </p:ext>
            </p:extLst>
          </p:nvPr>
        </p:nvGraphicFramePr>
        <p:xfrm>
          <a:off x="6270625" y="2552700"/>
          <a:ext cx="438912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2A251EF-A385-2372-2468-730166BFD41F}"/>
              </a:ext>
            </a:extLst>
          </p:cNvPr>
          <p:cNvSpPr txBox="1"/>
          <p:nvPr/>
        </p:nvSpPr>
        <p:spPr>
          <a:xfrm>
            <a:off x="10769816" y="3491160"/>
            <a:ext cx="1422184" cy="1780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1-8: Mech.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9-13: E&amp;M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14: </a:t>
            </a:r>
            <a:r>
              <a:rPr lang="en-US" dirty="0" err="1"/>
              <a:t>Thermo</a:t>
            </a:r>
            <a:endParaRPr lang="en-US" dirty="0"/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/>
              <a:t>15: Optics</a:t>
            </a:r>
          </a:p>
        </p:txBody>
      </p:sp>
    </p:spTree>
    <p:extLst>
      <p:ext uri="{BB962C8B-B14F-4D97-AF65-F5344CB8AC3E}">
        <p14:creationId xmlns:p14="http://schemas.microsoft.com/office/powerpoint/2010/main" val="388735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EB9F-FB9D-78A3-1A68-4E6996FA3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Goals and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E7BBD-2E55-DD74-FCED-3CC021024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547132" cy="36242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Preserve focus on skill development rather than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Introduce students to numerical methods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Expand course offering to summer session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Will make scheduling easier for transfer students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dirty="0"/>
              <a:t>Could also be taken by Physics Bridge students in graduate program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FDC77E6-1456-AF4E-B4CD-1B67A4FDED0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7832639"/>
              </p:ext>
            </p:extLst>
          </p:nvPr>
        </p:nvGraphicFramePr>
        <p:xfrm>
          <a:off x="6270625" y="2552700"/>
          <a:ext cx="5322888" cy="3624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6195607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AnalogousFromRegularSeedRightStep">
      <a:dk1>
        <a:srgbClr val="000000"/>
      </a:dk1>
      <a:lt1>
        <a:srgbClr val="FFFFFF"/>
      </a:lt1>
      <a:dk2>
        <a:srgbClr val="412439"/>
      </a:dk2>
      <a:lt2>
        <a:srgbClr val="E2E8E4"/>
      </a:lt2>
      <a:accent1>
        <a:srgbClr val="C34DA2"/>
      </a:accent1>
      <a:accent2>
        <a:srgbClr val="B13B5F"/>
      </a:accent2>
      <a:accent3>
        <a:srgbClr val="C35A4D"/>
      </a:accent3>
      <a:accent4>
        <a:srgbClr val="B1793B"/>
      </a:accent4>
      <a:accent5>
        <a:srgbClr val="ACA643"/>
      </a:accent5>
      <a:accent6>
        <a:srgbClr val="87B13B"/>
      </a:accent6>
      <a:hlink>
        <a:srgbClr val="31944D"/>
      </a:hlink>
      <a:folHlink>
        <a:srgbClr val="7F7F7F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475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Bahnschrift</vt:lpstr>
      <vt:lpstr>Wingdings</vt:lpstr>
      <vt:lpstr>MatrixVTI</vt:lpstr>
      <vt:lpstr>Scaffolding the Transition to Higher-level Physics at the University of Virginia</vt:lpstr>
      <vt:lpstr>Overview</vt:lpstr>
      <vt:lpstr>Evolution of Intro Physics Curriculum</vt:lpstr>
      <vt:lpstr>Evolution of Intro Physics Curriculum</vt:lpstr>
      <vt:lpstr>PHYS 2720: Problem Solving and Special Topics in Classical Physics</vt:lpstr>
      <vt:lpstr>PHYS 2720: Problem Solving and Special Topics in Classical Physics</vt:lpstr>
      <vt:lpstr>Early Results</vt:lpstr>
      <vt:lpstr>Future Goals and 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Scaffolding the Transition to Higher-level Physics at the University of Virginia</dc:title>
  <dc:creator>Elizabeth Larson</dc:creator>
  <cp:lastModifiedBy>labuser</cp:lastModifiedBy>
  <cp:revision>30</cp:revision>
  <dcterms:created xsi:type="dcterms:W3CDTF">2023-03-12T22:19:08Z</dcterms:created>
  <dcterms:modified xsi:type="dcterms:W3CDTF">2023-03-31T21:26:22Z</dcterms:modified>
</cp:coreProperties>
</file>