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ppt/media/image8.jpg" ContentType="image/jpeg"/>
  <Override PartName="/ppt/media/image11.jpg" ContentType="image/jpeg"/>
  <Override PartName="/ppt/media/image12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9.jpg" ContentType="image/jpeg"/>
  <Override PartName="/ppt/media/image35.jpg" ContentType="image/jpeg"/>
  <Override PartName="/ppt/notesSlides/notesSlide4.xml" ContentType="application/vnd.openxmlformats-officedocument.presentationml.notesSlide+xml"/>
  <Override PartName="/ppt/media/image37.jpg" ContentType="image/jpeg"/>
  <Override PartName="/ppt/notesSlides/notesSlide5.xml" ContentType="application/vnd.openxmlformats-officedocument.presentationml.notesSlide+xml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64" r:id="rId5"/>
    <p:sldId id="267" r:id="rId6"/>
    <p:sldId id="262" r:id="rId7"/>
    <p:sldId id="310" r:id="rId8"/>
    <p:sldId id="260" r:id="rId9"/>
    <p:sldId id="311" r:id="rId10"/>
    <p:sldId id="309" r:id="rId11"/>
    <p:sldId id="308" r:id="rId12"/>
    <p:sldId id="257" r:id="rId13"/>
    <p:sldId id="265" r:id="rId14"/>
    <p:sldId id="312" r:id="rId1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3724" autoAdjust="0"/>
  </p:normalViewPr>
  <p:slideViewPr>
    <p:cSldViewPr>
      <p:cViewPr varScale="1">
        <p:scale>
          <a:sx n="125" d="100"/>
          <a:sy n="125" d="100"/>
        </p:scale>
        <p:origin x="1344" y="1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ABF9A-8C84-4A9F-B374-C96C443654E1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52203-F18C-42EC-9FE3-A5964922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0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0582eabc03_0_2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0582eabc03_0_2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 get to be a spokesperson for DoD STEM - share the amazing opportunities and knowledge that I'm gaining</a:t>
            </a:r>
          </a:p>
          <a:p>
            <a:r>
              <a:rPr lang="en-US"/>
              <a:t>In the process, also learn and gain leadership skills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8" name="Google Shape;13138;gb1a8945be4_0_3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9" name="Google Shape;13139;gb1a8945be4_0_3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realizations have shaped much of my work at the LOC so</a:t>
            </a:r>
            <a:r>
              <a:rPr lang="en-US" baseline="0" dirty="0"/>
              <a:t> far this year, as well as my thinking for a return to the classroom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Song by Kate Bush “Running up that hill”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Currently do K-12, higher ed, workforce development, and anything that needs assistance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week, team meetings. </a:t>
            </a:r>
            <a:endParaRPr/>
          </a:p>
        </p:txBody>
      </p:sp>
      <p:sp>
        <p:nvSpPr>
          <p:cNvPr id="155" name="Google Shape;15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974" y="1665520"/>
            <a:ext cx="320022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175772"/>
            <a:ext cx="4642866" cy="1338828"/>
          </a:xfrm>
        </p:spPr>
        <p:txBody>
          <a:bodyPr lIns="91440" tIns="45720" rIns="91440" bIns="45720"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94" y="2825496"/>
            <a:ext cx="4642866" cy="807913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50">
              <a:defRPr sz="1350"/>
            </a:lvl2pPr>
            <a:lvl3pPr marL="342900">
              <a:defRPr sz="1200"/>
            </a:lvl3pPr>
            <a:lvl4pPr marL="514350"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3318" y="621793"/>
            <a:ext cx="3086100" cy="276999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806470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8461192" y="2070656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8226961" y="1780013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2455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798100"/>
            <a:ext cx="70305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2653400"/>
            <a:ext cx="70305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6315968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hcmomentum.TITLE_AND_BODYHeader">
            <a:extLst>
              <a:ext uri="{FF2B5EF4-FFF2-40B4-BE49-F238E27FC236}">
                <a16:creationId xmlns:a16="http://schemas.microsoft.com/office/drawing/2014/main" id="{6FB08849-E83F-1424-C39E-7D62838DE8DF}"/>
              </a:ext>
            </a:extLst>
          </p:cNvPr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4490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384" y="98551"/>
            <a:ext cx="2999231" cy="9848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1415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1415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BC15DA46-3D69-455D-B66C-4FEFF3F3DF95}" type="datetimeFigureOut">
              <a:rPr lang="en-US" smtClean="0"/>
              <a:t>3/31/23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1A34C39D-D667-4213-AB6B-52DDEB47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714375"/>
            <a:ext cx="9144000" cy="55721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6804" y="6301740"/>
            <a:ext cx="2519172" cy="5333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2384" y="98551"/>
            <a:ext cx="2999231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2284" y="2797385"/>
            <a:ext cx="8059430" cy="3229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1285" y="3356894"/>
            <a:ext cx="8375515" cy="215443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unique opportunity for accomplished K-12 STEM educators to</a:t>
            </a:r>
          </a:p>
          <a:p>
            <a:pPr marL="342900" indent="-342900"/>
            <a:r>
              <a:rPr lang="en-US" sz="2400" dirty="0"/>
              <a:t>serve and make an impact in the national education arena</a:t>
            </a:r>
          </a:p>
          <a:p>
            <a:pPr marL="342900" indent="-342900"/>
            <a:r>
              <a:rPr lang="en-US" sz="2400" dirty="0"/>
              <a:t>and to bring their insights, knowledge, and classroom experience to Federal STEM education program and education policy efforts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27530"/>
            <a:ext cx="82296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What is the purpose </a:t>
            </a:r>
            <a:b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of the program? </a:t>
            </a:r>
          </a:p>
        </p:txBody>
      </p:sp>
      <p:sp>
        <p:nvSpPr>
          <p:cNvPr id="6" name="Minus 5"/>
          <p:cNvSpPr/>
          <p:nvPr/>
        </p:nvSpPr>
        <p:spPr>
          <a:xfrm flipV="1">
            <a:off x="-297504" y="1876470"/>
            <a:ext cx="5867400" cy="45719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group of people standing around a statue&#10;&#10;Description automatically generated with medium confidence">
            <a:extLst>
              <a:ext uri="{FF2B5EF4-FFF2-40B4-BE49-F238E27FC236}">
                <a16:creationId xmlns:a16="http://schemas.microsoft.com/office/drawing/2014/main" id="{B3225A5E-190A-4B06-A6E6-4D73743C1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59" y="990600"/>
            <a:ext cx="3224579" cy="2149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0AADE-DC2E-424A-A87D-25E9BAE54AFA}"/>
              </a:ext>
            </a:extLst>
          </p:cNvPr>
          <p:cNvSpPr txBox="1"/>
          <p:nvPr/>
        </p:nvSpPr>
        <p:spPr>
          <a:xfrm>
            <a:off x="7162800" y="6273225"/>
            <a:ext cx="226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     @</a:t>
            </a:r>
            <a:r>
              <a:rPr lang="en-US" sz="1600" b="1" dirty="0" err="1"/>
              <a:t>AEF_Program</a:t>
            </a:r>
            <a:endParaRPr lang="en-US" sz="1600" b="1" dirty="0"/>
          </a:p>
          <a:p>
            <a:r>
              <a:rPr lang="en-US" sz="1600" b="1" dirty="0"/>
              <a:t>#einsteinfellows22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48185-818B-4CDE-989A-4E7BF9B101E6}"/>
              </a:ext>
            </a:extLst>
          </p:cNvPr>
          <p:cNvSpPr txBox="1"/>
          <p:nvPr/>
        </p:nvSpPr>
        <p:spPr>
          <a:xfrm>
            <a:off x="3429000" y="6404985"/>
            <a:ext cx="4716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Join in on our monthly twitter chat!</a:t>
            </a:r>
          </a:p>
        </p:txBody>
      </p:sp>
    </p:spTree>
    <p:extLst>
      <p:ext uri="{BB962C8B-B14F-4D97-AF65-F5344CB8AC3E}">
        <p14:creationId xmlns:p14="http://schemas.microsoft.com/office/powerpoint/2010/main" val="950354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2729" y="2588606"/>
            <a:ext cx="2977480" cy="223311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0"/>
          <p:cNvSpPr txBox="1">
            <a:spLocks noGrp="1"/>
          </p:cNvSpPr>
          <p:nvPr>
            <p:ph type="title"/>
          </p:nvPr>
        </p:nvSpPr>
        <p:spPr>
          <a:xfrm>
            <a:off x="2075554" y="839475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r" rtl="0">
              <a:lnSpc>
                <a:spcPct val="90000"/>
              </a:lnSpc>
              <a:buClr>
                <a:srgbClr val="F7F7F7"/>
              </a:buClr>
              <a:buSzPts val="5400"/>
            </a:pPr>
            <a:r>
              <a:rPr lang="en-US" sz="4050" b="1">
                <a:solidFill>
                  <a:schemeClr val="accent1"/>
                </a:solidFill>
                <a:latin typeface="Balthazar"/>
                <a:ea typeface="Balthazar"/>
                <a:cs typeface="Balthazar"/>
                <a:sym typeface="Balthazar"/>
              </a:rPr>
              <a:t>New</a:t>
            </a:r>
            <a:r>
              <a:rPr lang="en-US" sz="4050" b="1">
                <a:solidFill>
                  <a:srgbClr val="F7F7F7"/>
                </a:solidFill>
                <a:latin typeface="Balthazar"/>
                <a:ea typeface="Balthazar"/>
                <a:cs typeface="Balthazar"/>
                <a:sym typeface="Balthazar"/>
              </a:rPr>
              <a:t> </a:t>
            </a:r>
            <a:r>
              <a:rPr lang="en-US" sz="4050" b="1">
                <a:solidFill>
                  <a:schemeClr val="accent2"/>
                </a:solidFill>
                <a:latin typeface="Balthazar"/>
                <a:ea typeface="Balthazar"/>
                <a:cs typeface="Balthazar"/>
                <a:sym typeface="Balthazar"/>
              </a:rPr>
              <a:t>Fa</a:t>
            </a:r>
            <a:r>
              <a:rPr lang="en-US" sz="4050" b="1">
                <a:solidFill>
                  <a:schemeClr val="accent3"/>
                </a:solidFill>
                <a:latin typeface="Balthazar"/>
                <a:ea typeface="Balthazar"/>
                <a:cs typeface="Balthazar"/>
                <a:sym typeface="Balthazar"/>
              </a:rPr>
              <a:t>mi</a:t>
            </a:r>
            <a:r>
              <a:rPr lang="en-US" sz="4050" b="1">
                <a:solidFill>
                  <a:schemeClr val="accent4"/>
                </a:solidFill>
                <a:latin typeface="Balthazar"/>
                <a:ea typeface="Balthazar"/>
                <a:cs typeface="Balthazar"/>
                <a:sym typeface="Balthazar"/>
              </a:rPr>
              <a:t>ly</a:t>
            </a:r>
            <a:endParaRPr sz="4050" b="1">
              <a:solidFill>
                <a:schemeClr val="accent4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314" y="3500836"/>
            <a:ext cx="2726211" cy="24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 t="31350"/>
          <a:stretch/>
        </p:blipFill>
        <p:spPr>
          <a:xfrm>
            <a:off x="-136573" y="3027555"/>
            <a:ext cx="2984894" cy="157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1301" y="676545"/>
            <a:ext cx="3167387" cy="237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7">
            <a:alphaModFix/>
          </a:blip>
          <a:srcRect t="38313" b="30106"/>
          <a:stretch/>
        </p:blipFill>
        <p:spPr>
          <a:xfrm>
            <a:off x="4935909" y="1718456"/>
            <a:ext cx="3688915" cy="87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8">
            <a:alphaModFix/>
          </a:blip>
          <a:srcRect l="8846" r="32675" b="25647"/>
          <a:stretch/>
        </p:blipFill>
        <p:spPr>
          <a:xfrm>
            <a:off x="2916086" y="807149"/>
            <a:ext cx="2019822" cy="192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83" y="4004914"/>
            <a:ext cx="2807831" cy="210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/>
          <p:cNvPicPr preferRelativeResize="0"/>
          <p:nvPr/>
        </p:nvPicPr>
        <p:blipFill rotWithShape="1">
          <a:blip r:embed="rId10">
            <a:alphaModFix/>
          </a:blip>
          <a:srcRect l="4291" t="21005" r="3379" b="32237"/>
          <a:stretch/>
        </p:blipFill>
        <p:spPr>
          <a:xfrm>
            <a:off x="5754824" y="2467501"/>
            <a:ext cx="3376701" cy="128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"/>
          <p:cNvPicPr preferRelativeResize="0"/>
          <p:nvPr/>
        </p:nvPicPr>
        <p:blipFill rotWithShape="1">
          <a:blip r:embed="rId11">
            <a:alphaModFix/>
          </a:blip>
          <a:srcRect t="26575" b="21918"/>
          <a:stretch/>
        </p:blipFill>
        <p:spPr>
          <a:xfrm rot="10800000">
            <a:off x="2787967" y="4607468"/>
            <a:ext cx="3628490" cy="139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89613" y="3735286"/>
            <a:ext cx="1254207" cy="9406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EF208-12C2-B9D0-3D7F-5B41C5A2373A}"/>
              </a:ext>
            </a:extLst>
          </p:cNvPr>
          <p:cNvSpPr txBox="1"/>
          <p:nvPr/>
        </p:nvSpPr>
        <p:spPr>
          <a:xfrm>
            <a:off x="152400" y="1524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Laura </a:t>
            </a:r>
            <a:r>
              <a:rPr lang="en-US" dirty="0" err="1"/>
              <a:t>Akesson</a:t>
            </a:r>
            <a:r>
              <a:rPr lang="en-US" dirty="0"/>
              <a:t>.  </a:t>
            </a:r>
            <a:r>
              <a:rPr lang="en-US" dirty="0" err="1"/>
              <a:t>Laura.akesson@gmail.com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FE1A8-9644-462E-3178-D4ECDF131B15}"/>
              </a:ext>
            </a:extLst>
          </p:cNvPr>
          <p:cNvSpPr txBox="1"/>
          <p:nvPr/>
        </p:nvSpPr>
        <p:spPr>
          <a:xfrm>
            <a:off x="2916086" y="6251028"/>
            <a:ext cx="584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Michelle Strand. </a:t>
            </a:r>
            <a:r>
              <a:rPr lang="en-US" dirty="0" err="1"/>
              <a:t>shelhusk@gmail.com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F944-95A2-64BA-8106-D01D948F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A399B-9E09-0400-1FBE-897BAF655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284" y="1143000"/>
            <a:ext cx="8059430" cy="322961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73987" y="3871718"/>
            <a:ext cx="4191000" cy="24495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00"/>
                </a:solidFill>
              </a:rPr>
              <a:t>Visit the DOE Web site: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3333CC"/>
                </a:solidFill>
              </a:rPr>
              <a:t>            https://science.osti.gov/wdts/einstein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/>
              <a:t>Applications are open August 14, 2023 and close mid November.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33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33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kern="1200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6273225"/>
            <a:ext cx="226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     @</a:t>
            </a:r>
            <a:r>
              <a:rPr lang="en-US" sz="1600" b="1" dirty="0" err="1"/>
              <a:t>AEF_Program</a:t>
            </a:r>
            <a:endParaRPr lang="en-US" sz="1600" b="1" dirty="0"/>
          </a:p>
          <a:p>
            <a:r>
              <a:rPr lang="en-US" sz="1600" b="1" dirty="0"/>
              <a:t>#einsteinfellows22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1" y="974837"/>
            <a:ext cx="4076898" cy="27179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974837"/>
            <a:ext cx="4572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Stipend </a:t>
            </a:r>
            <a:r>
              <a:rPr lang="en-US" sz="2400" dirty="0"/>
              <a:t>of $90,200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 to $550 per month </a:t>
            </a:r>
            <a:r>
              <a:rPr lang="en-US" sz="2400" b="1" dirty="0">
                <a:solidFill>
                  <a:srgbClr val="0070C0"/>
                </a:solidFill>
              </a:rPr>
              <a:t>individual health insurance premiums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$5000 </a:t>
            </a:r>
            <a:r>
              <a:rPr lang="en-US" sz="2400" b="1" dirty="0">
                <a:solidFill>
                  <a:srgbClr val="0070C0"/>
                </a:solidFill>
              </a:rPr>
              <a:t>travel allowance </a:t>
            </a:r>
            <a:r>
              <a:rPr lang="en-US" sz="2400" dirty="0"/>
              <a:t>$1000 </a:t>
            </a:r>
            <a:r>
              <a:rPr lang="en-US" sz="2400" b="1" dirty="0">
                <a:solidFill>
                  <a:srgbClr val="0070C0"/>
                </a:solidFill>
              </a:rPr>
              <a:t>education allowance 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Up to $3500 </a:t>
            </a:r>
            <a:r>
              <a:rPr lang="en-US" sz="2400" b="1" dirty="0">
                <a:solidFill>
                  <a:srgbClr val="0070C0"/>
                </a:solidFill>
              </a:rPr>
              <a:t>relocation expenses</a:t>
            </a:r>
          </a:p>
          <a:p>
            <a:pPr lvl="1"/>
            <a:endParaRPr lang="en-US" sz="2400" b="1" dirty="0">
              <a:solidFill>
                <a:schemeClr val="accent3"/>
              </a:solidFill>
            </a:endParaRP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Support levels for the 2023-2024 Fellowship Year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118783"/>
            <a:ext cx="8112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cs typeface="Times New Roman" pitchFamily="18" charset="0"/>
              </a:rPr>
              <a:t>Spend 11 months in Washington DC serving in a Federal placement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735E0-DF04-4267-9DCC-5C9B1DC0C51E}"/>
              </a:ext>
            </a:extLst>
          </p:cNvPr>
          <p:cNvSpPr txBox="1"/>
          <p:nvPr/>
        </p:nvSpPr>
        <p:spPr>
          <a:xfrm>
            <a:off x="3429000" y="6404985"/>
            <a:ext cx="4716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Join in on our monthly twitter chat!</a:t>
            </a:r>
          </a:p>
        </p:txBody>
      </p:sp>
    </p:spTree>
    <p:extLst>
      <p:ext uri="{BB962C8B-B14F-4D97-AF65-F5344CB8AC3E}">
        <p14:creationId xmlns:p14="http://schemas.microsoft.com/office/powerpoint/2010/main" val="15632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282C1E-2ED8-4F9E-A4D7-8BFA63234ACA}"/>
              </a:ext>
            </a:extLst>
          </p:cNvPr>
          <p:cNvSpPr/>
          <p:nvPr/>
        </p:nvSpPr>
        <p:spPr>
          <a:xfrm>
            <a:off x="0" y="563499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0AC046-EAF1-242F-98D6-A3192A0C3CC7}"/>
              </a:ext>
            </a:extLst>
          </p:cNvPr>
          <p:cNvCxnSpPr>
            <a:cxnSpLocks/>
          </p:cNvCxnSpPr>
          <p:nvPr/>
        </p:nvCxnSpPr>
        <p:spPr>
          <a:xfrm>
            <a:off x="276947" y="1524000"/>
            <a:ext cx="438316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2B355F-68F5-65F6-D794-573D62FDABC0}"/>
              </a:ext>
            </a:extLst>
          </p:cNvPr>
          <p:cNvSpPr txBox="1"/>
          <p:nvPr/>
        </p:nvSpPr>
        <p:spPr>
          <a:xfrm>
            <a:off x="276947" y="97825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PROGRAMS &amp; COMMUNICATION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1A778-FEA7-F38B-D862-5EE6078FA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54" y="4000965"/>
            <a:ext cx="5283023" cy="1498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4CAE7-8815-4D17-5AC0-292F7132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3" y="1823854"/>
            <a:ext cx="5330513" cy="1864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4D304-0EB3-C033-B0E6-DAB494B6D762}"/>
              </a:ext>
            </a:extLst>
          </p:cNvPr>
          <p:cNvSpPr txBox="1"/>
          <p:nvPr/>
        </p:nvSpPr>
        <p:spPr>
          <a:xfrm>
            <a:off x="256595" y="239604"/>
            <a:ext cx="533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Laura </a:t>
            </a:r>
            <a:r>
              <a:rPr lang="en-US" sz="2400" dirty="0" err="1"/>
              <a:t>Akesson</a:t>
            </a:r>
            <a:r>
              <a:rPr lang="en-US" sz="2400" dirty="0"/>
              <a:t>- Dept of Energy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178C62-C1C0-D559-96AD-32926F6F8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08" y="1711637"/>
            <a:ext cx="3556862" cy="15013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AD7642-E1FD-45E5-FF92-427821355041}"/>
              </a:ext>
            </a:extLst>
          </p:cNvPr>
          <p:cNvSpPr/>
          <p:nvPr/>
        </p:nvSpPr>
        <p:spPr>
          <a:xfrm>
            <a:off x="5540968" y="2760637"/>
            <a:ext cx="325694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D19BA-0B12-3912-229E-AFC85F3A8FB2}"/>
              </a:ext>
            </a:extLst>
          </p:cNvPr>
          <p:cNvSpPr txBox="1"/>
          <p:nvPr/>
        </p:nvSpPr>
        <p:spPr>
          <a:xfrm>
            <a:off x="5473816" y="1177611"/>
            <a:ext cx="2198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295391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0B87-032E-60BB-B2AB-8837116F1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1052031"/>
            <a:ext cx="1953986" cy="492443"/>
          </a:xfrm>
        </p:spPr>
        <p:txBody>
          <a:bodyPr/>
          <a:lstStyle/>
          <a:p>
            <a:r>
              <a:rPr lang="en-US" dirty="0"/>
              <a:t>Growth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4330A-F9DE-042E-2085-24B8512D9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7" y="1572574"/>
            <a:ext cx="2631221" cy="4028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E7D1-4D4A-A807-4020-A65990A7D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91" y="1186057"/>
            <a:ext cx="1606866" cy="1625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AB3FB-B549-28A6-AFE4-D200DFAEC1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38577" b="11180"/>
          <a:stretch/>
        </p:blipFill>
        <p:spPr>
          <a:xfrm>
            <a:off x="1774253" y="4549440"/>
            <a:ext cx="4364454" cy="1325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06010-8082-0377-F6BF-70513622D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55" y="1827021"/>
            <a:ext cx="1824779" cy="2244039"/>
          </a:xfrm>
          <a:prstGeom prst="rect">
            <a:avLst/>
          </a:prstGeom>
        </p:spPr>
      </p:pic>
      <p:pic>
        <p:nvPicPr>
          <p:cNvPr id="3" name="Picture 2" descr="A picture containing person, blue, posing, dressed&#10;&#10;Description automatically generated">
            <a:extLst>
              <a:ext uri="{FF2B5EF4-FFF2-40B4-BE49-F238E27FC236}">
                <a16:creationId xmlns:a16="http://schemas.microsoft.com/office/drawing/2014/main" id="{3346A375-80A5-5B95-7288-9D9DA447B5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12429" r="20231" b="21104"/>
          <a:stretch/>
        </p:blipFill>
        <p:spPr>
          <a:xfrm>
            <a:off x="264876" y="2911238"/>
            <a:ext cx="2488474" cy="2864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1AC4D-5A02-F39B-A436-31BF77911EA6}"/>
              </a:ext>
            </a:extLst>
          </p:cNvPr>
          <p:cNvSpPr txBox="1"/>
          <p:nvPr/>
        </p:nvSpPr>
        <p:spPr>
          <a:xfrm>
            <a:off x="157036" y="1790874"/>
            <a:ext cx="219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Placement:  Office of Congressman DeSaulnier (CA-10)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A68D6-69D0-3AE4-E435-D2CDA25E50D7}"/>
              </a:ext>
            </a:extLst>
          </p:cNvPr>
          <p:cNvSpPr txBox="1"/>
          <p:nvPr/>
        </p:nvSpPr>
        <p:spPr>
          <a:xfrm>
            <a:off x="374774" y="206445"/>
            <a:ext cx="379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Michelle Strand- Capitol Hill</a:t>
            </a:r>
          </a:p>
        </p:txBody>
      </p:sp>
    </p:spTree>
    <p:extLst>
      <p:ext uri="{BB962C8B-B14F-4D97-AF65-F5344CB8AC3E}">
        <p14:creationId xmlns:p14="http://schemas.microsoft.com/office/powerpoint/2010/main" val="218074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 txBox="1">
            <a:spLocks noGrp="1"/>
          </p:cNvSpPr>
          <p:nvPr>
            <p:ph type="title"/>
          </p:nvPr>
        </p:nvSpPr>
        <p:spPr>
          <a:xfrm>
            <a:off x="218717" y="4398264"/>
            <a:ext cx="8619004" cy="1485301"/>
          </a:xfrm>
          <a:prstGeom prst="rect">
            <a:avLst/>
          </a:prstGeom>
          <a:noFill/>
        </p:spPr>
        <p:txBody>
          <a:bodyPr spcFirstLastPara="1" vert="horz" wrap="square" lIns="91440" tIns="45720" rIns="91440" bIns="45720" rtlCol="0" anchor="b" anchorCtr="0"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en-US" sz="3600" b="1" dirty="0"/>
              <a:t>Vida </a:t>
            </a:r>
            <a:r>
              <a:rPr lang="en-US" sz="3600" b="1" dirty="0" err="1">
                <a:sym typeface="Arial"/>
              </a:rPr>
              <a:t>Treviño</a:t>
            </a:r>
            <a:br>
              <a:rPr lang="en-US" sz="2400" b="1" dirty="0">
                <a:sym typeface="Arial"/>
              </a:rPr>
            </a:br>
            <a:r>
              <a:rPr lang="en-US" sz="2400" b="1" dirty="0">
                <a:sym typeface="Arial"/>
              </a:rPr>
              <a:t>National Science Foundation, National Science Board Office </a:t>
            </a:r>
            <a:br>
              <a:rPr lang="en-US" sz="2400" b="1" dirty="0">
                <a:sym typeface="Arial"/>
              </a:rPr>
            </a:br>
            <a:r>
              <a:rPr lang="en-US" sz="2400" b="1" dirty="0">
                <a:sym typeface="Arial"/>
              </a:rPr>
              <a:t>Biggest Skills Developed &amp; Proudest Moments</a:t>
            </a:r>
            <a:endParaRPr lang="en-US" sz="2400" b="1" dirty="0"/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1D494801-71E9-B9FB-1232-C9DF9F8F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08" y="3339046"/>
            <a:ext cx="1654405" cy="94301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DB1BC6-EC1C-9B24-B5BF-207FD58514E4}"/>
              </a:ext>
            </a:extLst>
          </p:cNvPr>
          <p:cNvGrpSpPr/>
          <p:nvPr/>
        </p:nvGrpSpPr>
        <p:grpSpPr>
          <a:xfrm>
            <a:off x="1299623" y="1933418"/>
            <a:ext cx="1663726" cy="1055573"/>
            <a:chOff x="2900592" y="1512703"/>
            <a:chExt cx="5426818" cy="3179508"/>
          </a:xfrm>
        </p:grpSpPr>
        <p:grpSp>
          <p:nvGrpSpPr>
            <p:cNvPr id="3" name="Google Shape;333;p18">
              <a:extLst>
                <a:ext uri="{FF2B5EF4-FFF2-40B4-BE49-F238E27FC236}">
                  <a16:creationId xmlns:a16="http://schemas.microsoft.com/office/drawing/2014/main" id="{4C35BCDB-46CC-07A1-5883-E97F02C1EE6F}"/>
                </a:ext>
              </a:extLst>
            </p:cNvPr>
            <p:cNvGrpSpPr/>
            <p:nvPr/>
          </p:nvGrpSpPr>
          <p:grpSpPr>
            <a:xfrm>
              <a:off x="2900592" y="1512703"/>
              <a:ext cx="5426818" cy="3179508"/>
              <a:chOff x="1177450" y="241631"/>
              <a:chExt cx="6173152" cy="3616776"/>
            </a:xfrm>
          </p:grpSpPr>
          <p:sp>
            <p:nvSpPr>
              <p:cNvPr id="7" name="Google Shape;334;p18">
                <a:extLst>
                  <a:ext uri="{FF2B5EF4-FFF2-40B4-BE49-F238E27FC236}">
                    <a16:creationId xmlns:a16="http://schemas.microsoft.com/office/drawing/2014/main" id="{6E184CF8-723E-64D5-5AE8-86895061AC70}"/>
                  </a:ext>
                </a:extLst>
              </p:cNvPr>
              <p:cNvSpPr/>
              <p:nvPr/>
            </p:nvSpPr>
            <p:spPr>
              <a:xfrm>
                <a:off x="1682275" y="241631"/>
                <a:ext cx="5161606" cy="3454973"/>
              </a:xfrm>
              <a:custGeom>
                <a:avLst/>
                <a:gdLst/>
                <a:ahLst/>
                <a:cxnLst/>
                <a:rect l="l" t="t" r="r" b="b"/>
                <a:pathLst>
                  <a:path w="5161606" h="3454973" extrusionOk="0">
                    <a:moveTo>
                      <a:pt x="4992053" y="0"/>
                    </a:moveTo>
                    <a:lnTo>
                      <a:pt x="170498" y="0"/>
                    </a:lnTo>
                    <a:cubicBezTo>
                      <a:pt x="76200" y="0"/>
                      <a:pt x="0" y="76143"/>
                      <a:pt x="0" y="170369"/>
                    </a:cubicBezTo>
                    <a:lnTo>
                      <a:pt x="0" y="3396915"/>
                    </a:lnTo>
                    <a:cubicBezTo>
                      <a:pt x="0" y="3429275"/>
                      <a:pt x="26670" y="3454973"/>
                      <a:pt x="58102" y="3454973"/>
                    </a:cubicBezTo>
                    <a:lnTo>
                      <a:pt x="5103495" y="3454973"/>
                    </a:lnTo>
                    <a:cubicBezTo>
                      <a:pt x="5135880" y="3454973"/>
                      <a:pt x="5161598" y="3428324"/>
                      <a:pt x="5161598" y="3396915"/>
                    </a:cubicBezTo>
                    <a:lnTo>
                      <a:pt x="5161598" y="170369"/>
                    </a:lnTo>
                    <a:cubicBezTo>
                      <a:pt x="5162550" y="76143"/>
                      <a:pt x="5086350" y="0"/>
                      <a:pt x="4992053" y="0"/>
                    </a:cubicBezTo>
                    <a:close/>
                    <a:moveTo>
                      <a:pt x="4981575" y="3245581"/>
                    </a:moveTo>
                    <a:lnTo>
                      <a:pt x="190500" y="3245581"/>
                    </a:lnTo>
                    <a:lnTo>
                      <a:pt x="190500" y="199874"/>
                    </a:lnTo>
                    <a:lnTo>
                      <a:pt x="4981575" y="199874"/>
                    </a:lnTo>
                    <a:lnTo>
                      <a:pt x="4981575" y="324558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335;p18">
                <a:extLst>
                  <a:ext uri="{FF2B5EF4-FFF2-40B4-BE49-F238E27FC236}">
                    <a16:creationId xmlns:a16="http://schemas.microsoft.com/office/drawing/2014/main" id="{36AC5CBC-CA5D-863B-3596-67A162F917A9}"/>
                  </a:ext>
                </a:extLst>
              </p:cNvPr>
              <p:cNvSpPr/>
              <p:nvPr/>
            </p:nvSpPr>
            <p:spPr>
              <a:xfrm>
                <a:off x="1177450" y="3763229"/>
                <a:ext cx="6173152" cy="95178"/>
              </a:xfrm>
              <a:custGeom>
                <a:avLst/>
                <a:gdLst/>
                <a:ahLst/>
                <a:cxnLst/>
                <a:rect l="l" t="t" r="r" b="b"/>
                <a:pathLst>
                  <a:path w="6173152" h="95178" extrusionOk="0">
                    <a:moveTo>
                      <a:pt x="0" y="0"/>
                    </a:moveTo>
                    <a:cubicBezTo>
                      <a:pt x="0" y="0"/>
                      <a:pt x="129540" y="95178"/>
                      <a:pt x="450533" y="95178"/>
                    </a:cubicBezTo>
                    <a:lnTo>
                      <a:pt x="5817870" y="95178"/>
                    </a:lnTo>
                    <a:cubicBezTo>
                      <a:pt x="5948363" y="95178"/>
                      <a:pt x="6173153" y="0"/>
                      <a:pt x="617315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336;p18">
                <a:extLst>
                  <a:ext uri="{FF2B5EF4-FFF2-40B4-BE49-F238E27FC236}">
                    <a16:creationId xmlns:a16="http://schemas.microsoft.com/office/drawing/2014/main" id="{5B31D9FC-5D57-90F3-77E4-9893C1D447F9}"/>
                  </a:ext>
                </a:extLst>
              </p:cNvPr>
              <p:cNvSpPr/>
              <p:nvPr/>
            </p:nvSpPr>
            <p:spPr>
              <a:xfrm>
                <a:off x="1177450" y="3687086"/>
                <a:ext cx="6172200" cy="76142"/>
              </a:xfrm>
              <a:custGeom>
                <a:avLst/>
                <a:gdLst/>
                <a:ahLst/>
                <a:cxnLst/>
                <a:rect l="l" t="t" r="r" b="b"/>
                <a:pathLst>
                  <a:path w="6172200" h="76142" extrusionOk="0">
                    <a:moveTo>
                      <a:pt x="0" y="76143"/>
                    </a:moveTo>
                    <a:lnTo>
                      <a:pt x="6172200" y="76143"/>
                    </a:lnTo>
                    <a:lnTo>
                      <a:pt x="61722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337;p18">
                <a:extLst>
                  <a:ext uri="{FF2B5EF4-FFF2-40B4-BE49-F238E27FC236}">
                    <a16:creationId xmlns:a16="http://schemas.microsoft.com/office/drawing/2014/main" id="{93F219FB-E32E-0741-8FC7-F561A3EE033E}"/>
                  </a:ext>
                </a:extLst>
              </p:cNvPr>
              <p:cNvSpPr/>
              <p:nvPr/>
            </p:nvSpPr>
            <p:spPr>
              <a:xfrm>
                <a:off x="3806350" y="3687086"/>
                <a:ext cx="903922" cy="47589"/>
              </a:xfrm>
              <a:custGeom>
                <a:avLst/>
                <a:gdLst/>
                <a:ahLst/>
                <a:cxnLst/>
                <a:rect l="l" t="t" r="r" b="b"/>
                <a:pathLst>
                  <a:path w="903922" h="47589" extrusionOk="0">
                    <a:moveTo>
                      <a:pt x="0" y="0"/>
                    </a:moveTo>
                    <a:cubicBezTo>
                      <a:pt x="0" y="0"/>
                      <a:pt x="26670" y="47589"/>
                      <a:pt x="53340" y="47589"/>
                    </a:cubicBezTo>
                    <a:lnTo>
                      <a:pt x="850582" y="47589"/>
                    </a:lnTo>
                    <a:cubicBezTo>
                      <a:pt x="877253" y="47589"/>
                      <a:pt x="903922" y="0"/>
                      <a:pt x="9039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" name="Google Shape;338;p18">
              <a:extLst>
                <a:ext uri="{FF2B5EF4-FFF2-40B4-BE49-F238E27FC236}">
                  <a16:creationId xmlns:a16="http://schemas.microsoft.com/office/drawing/2014/main" id="{D48639D5-C411-22D3-EB38-C59F1871485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55775" y="1718000"/>
              <a:ext cx="4165674" cy="26075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Graphical user interface">
            <a:extLst>
              <a:ext uri="{FF2B5EF4-FFF2-40B4-BE49-F238E27FC236}">
                <a16:creationId xmlns:a16="http://schemas.microsoft.com/office/drawing/2014/main" id="{751404DB-BC23-556A-00D6-E7BDC96A7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" y="3248772"/>
            <a:ext cx="1408070" cy="102437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3392C8-B238-11FB-6AE8-81240A611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" y="2409989"/>
            <a:ext cx="1505924" cy="803936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BB954-FC6B-B1D9-20A2-404D22086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727" y="3043098"/>
            <a:ext cx="1123129" cy="1199078"/>
          </a:xfrm>
          <a:prstGeom prst="rect">
            <a:avLst/>
          </a:prstGeom>
          <a:ln w="15875">
            <a:solidFill>
              <a:schemeClr val="tx1">
                <a:alpha val="99000"/>
              </a:schemeClr>
            </a:solidFill>
          </a:ln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7DBE68A-D80E-0307-2451-4415F7940C4B}"/>
              </a:ext>
            </a:extLst>
          </p:cNvPr>
          <p:cNvGrpSpPr/>
          <p:nvPr/>
        </p:nvGrpSpPr>
        <p:grpSpPr>
          <a:xfrm>
            <a:off x="6347729" y="1132514"/>
            <a:ext cx="2611013" cy="3148818"/>
            <a:chOff x="297901" y="-57109"/>
            <a:chExt cx="2611013" cy="3148818"/>
          </a:xfrm>
        </p:grpSpPr>
        <p:pic>
          <p:nvPicPr>
            <p:cNvPr id="17" name="Picture 16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587D411B-C53D-9190-E19C-A2C850B27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1948" y="-57109"/>
              <a:ext cx="1864425" cy="1864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3A35DC-E86D-6584-00EB-B66C2535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7901" y="1810491"/>
              <a:ext cx="2611013" cy="1281218"/>
            </a:xfrm>
            <a:prstGeom prst="rect">
              <a:avLst/>
            </a:prstGeom>
          </p:spPr>
        </p:pic>
      </p:grpSp>
      <p:sp>
        <p:nvSpPr>
          <p:cNvPr id="19" name="Flowchart: Punched Tape 18">
            <a:extLst>
              <a:ext uri="{FF2B5EF4-FFF2-40B4-BE49-F238E27FC236}">
                <a16:creationId xmlns:a16="http://schemas.microsoft.com/office/drawing/2014/main" id="{F6B21949-32F1-C7BC-5FFB-DA5F3311E27B}"/>
              </a:ext>
            </a:extLst>
          </p:cNvPr>
          <p:cNvSpPr/>
          <p:nvPr/>
        </p:nvSpPr>
        <p:spPr>
          <a:xfrm>
            <a:off x="159587" y="945792"/>
            <a:ext cx="2552183" cy="938597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Developing MAD skills using data sets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D0A0F7D5-531B-1BBD-45A2-3E104FEC4336}"/>
              </a:ext>
            </a:extLst>
          </p:cNvPr>
          <p:cNvSpPr/>
          <p:nvPr/>
        </p:nvSpPr>
        <p:spPr>
          <a:xfrm>
            <a:off x="7038142" y="884803"/>
            <a:ext cx="2084954" cy="1087897"/>
          </a:xfrm>
          <a:prstGeom prst="cloudCallout">
            <a:avLst>
              <a:gd name="adj1" fmla="val -4142"/>
              <a:gd name="adj2" fmla="val 6945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knew I could perform?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2C7FF4-3F36-CDED-A246-E9B2C0E11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3471" y="2174090"/>
            <a:ext cx="2661159" cy="1629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4F50DF-5258-16DF-AC5A-09FB616151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9556" y="2767095"/>
            <a:ext cx="2781616" cy="1463149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</p:pic>
      <p:sp>
        <p:nvSpPr>
          <p:cNvPr id="31" name="Wave 30">
            <a:extLst>
              <a:ext uri="{FF2B5EF4-FFF2-40B4-BE49-F238E27FC236}">
                <a16:creationId xmlns:a16="http://schemas.microsoft.com/office/drawing/2014/main" id="{8295D93A-D56E-07CA-64B0-9D720F1A735B}"/>
              </a:ext>
            </a:extLst>
          </p:cNvPr>
          <p:cNvSpPr/>
          <p:nvPr/>
        </p:nvSpPr>
        <p:spPr>
          <a:xfrm>
            <a:off x="3152135" y="884802"/>
            <a:ext cx="3001722" cy="1281218"/>
          </a:xfrm>
          <a:prstGeom prst="wav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Presenting to NSB </a:t>
            </a:r>
          </a:p>
          <a:p>
            <a:pPr algn="ctr"/>
            <a:r>
              <a:rPr lang="en-US" dirty="0"/>
              <a:t>Advocating for teachers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844" b="2844"/>
          <a:stretch>
            <a:fillRect/>
          </a:stretch>
        </p:blipFill>
        <p:spPr>
          <a:xfrm>
            <a:off x="3879962" y="2721710"/>
            <a:ext cx="2601183" cy="32028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858166" y="857250"/>
            <a:ext cx="2601183" cy="1940683"/>
            <a:chOff x="0" y="0"/>
            <a:chExt cx="1370170" cy="10222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0170" cy="1022253"/>
            </a:xfrm>
            <a:custGeom>
              <a:avLst/>
              <a:gdLst/>
              <a:ahLst/>
              <a:cxnLst/>
              <a:rect l="l" t="t" r="r" b="b"/>
              <a:pathLst>
                <a:path w="1370170" h="1022253">
                  <a:moveTo>
                    <a:pt x="0" y="0"/>
                  </a:moveTo>
                  <a:lnTo>
                    <a:pt x="1370170" y="0"/>
                  </a:lnTo>
                  <a:lnTo>
                    <a:pt x="1370170" y="1022253"/>
                  </a:lnTo>
                  <a:lnTo>
                    <a:pt x="0" y="1022253"/>
                  </a:lnTo>
                  <a:close/>
                </a:path>
              </a:pathLst>
            </a:custGeom>
            <a:solidFill>
              <a:srgbClr val="F25F3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540"/>
                </a:lnSpc>
              </a:pPr>
              <a:endParaRPr sz="900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807" b="1807"/>
          <a:stretch>
            <a:fillRect/>
          </a:stretch>
        </p:blipFill>
        <p:spPr>
          <a:xfrm>
            <a:off x="6459349" y="857250"/>
            <a:ext cx="2684651" cy="194068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5400000">
            <a:off x="3911412" y="3405188"/>
            <a:ext cx="51435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10800000">
            <a:off x="3858166" y="2797933"/>
            <a:ext cx="5285834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400000">
            <a:off x="1310229" y="3405188"/>
            <a:ext cx="51435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3973982" y="5568191"/>
            <a:ext cx="2417177" cy="356337"/>
            <a:chOff x="0" y="0"/>
            <a:chExt cx="1273245" cy="187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246" cy="187700"/>
            </a:xfrm>
            <a:custGeom>
              <a:avLst/>
              <a:gdLst/>
              <a:ahLst/>
              <a:cxnLst/>
              <a:rect l="l" t="t" r="r" b="b"/>
              <a:pathLst>
                <a:path w="1273246" h="187700">
                  <a:moveTo>
                    <a:pt x="0" y="0"/>
                  </a:moveTo>
                  <a:lnTo>
                    <a:pt x="1273246" y="0"/>
                  </a:lnTo>
                  <a:lnTo>
                    <a:pt x="1273246" y="187700"/>
                  </a:lnTo>
                  <a:lnTo>
                    <a:pt x="0" y="187700"/>
                  </a:lnTo>
                  <a:close/>
                </a:path>
              </a:pathLst>
            </a:custGeom>
            <a:solidFill>
              <a:srgbClr val="F25F3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540"/>
                </a:lnSpc>
              </a:pPr>
              <a:endParaRPr sz="90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28510" y="997344"/>
            <a:ext cx="1660496" cy="16604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92699" y="3685070"/>
            <a:ext cx="2474495" cy="127609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16387" y="1076641"/>
            <a:ext cx="2800603" cy="88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Conferences &amp; Webinars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43175" y="5618438"/>
            <a:ext cx="1874533" cy="20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8"/>
              </a:lnSpc>
            </a:pPr>
            <a:r>
              <a:rPr lang="en-US" sz="1200">
                <a:solidFill>
                  <a:srgbClr val="FFFFFF"/>
                </a:solidFill>
                <a:latin typeface="Roboto Bold"/>
              </a:rPr>
              <a:t>You Belong in STEM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6387" y="2439389"/>
            <a:ext cx="3629025" cy="294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Department of Ed </a:t>
            </a:r>
          </a:p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         You Belong in STEM</a:t>
            </a:r>
          </a:p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NCWIT C4C Webinar</a:t>
            </a:r>
          </a:p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IWG - Convergence Webinar</a:t>
            </a:r>
          </a:p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STEM Tech Exchange</a:t>
            </a:r>
          </a:p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NSTA Conference</a:t>
            </a:r>
          </a:p>
          <a:p>
            <a:pPr>
              <a:lnSpc>
                <a:spcPts val="2934"/>
              </a:lnSpc>
            </a:pPr>
            <a:r>
              <a:rPr lang="en-US" sz="2096">
                <a:solidFill>
                  <a:srgbClr val="FFFFFF"/>
                </a:solidFill>
                <a:latin typeface="Canva Sans Bold"/>
              </a:rPr>
              <a:t>ISTE Conference</a:t>
            </a:r>
          </a:p>
          <a:p>
            <a:pPr>
              <a:lnSpc>
                <a:spcPts val="2934"/>
              </a:lnSpc>
            </a:pPr>
            <a:endParaRPr lang="en-US" sz="2096">
              <a:solidFill>
                <a:srgbClr val="FFFFFF"/>
              </a:solidFill>
              <a:latin typeface="Canva Sans 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867C05-F9FA-BA1D-4D34-850E0D6AC10C}"/>
              </a:ext>
            </a:extLst>
          </p:cNvPr>
          <p:cNvSpPr txBox="1"/>
          <p:nvPr/>
        </p:nvSpPr>
        <p:spPr>
          <a:xfrm>
            <a:off x="216386" y="152423"/>
            <a:ext cx="4812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Jennifer Childress- DoD STEM Office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1" name="Google Shape;13141;p45"/>
          <p:cNvSpPr txBox="1">
            <a:spLocks noGrp="1"/>
          </p:cNvSpPr>
          <p:nvPr>
            <p:ph type="title"/>
          </p:nvPr>
        </p:nvSpPr>
        <p:spPr>
          <a:xfrm>
            <a:off x="671598" y="921756"/>
            <a:ext cx="7717500" cy="50077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2700" dirty="0"/>
              <a:t>So what did this corn-shaped rabbit hole teach me…</a:t>
            </a:r>
            <a:endParaRPr sz="2700" dirty="0"/>
          </a:p>
        </p:txBody>
      </p:sp>
      <p:graphicFrame>
        <p:nvGraphicFramePr>
          <p:cNvPr id="13142" name="Google Shape;13142;p45"/>
          <p:cNvGraphicFramePr/>
          <p:nvPr/>
        </p:nvGraphicFramePr>
        <p:xfrm>
          <a:off x="399750" y="3433653"/>
          <a:ext cx="6961115" cy="19233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61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3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Science is a human-endeavor that can be recounted through story. </a:t>
                      </a:r>
                      <a:endParaRPr sz="1500" b="1" dirty="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Science is connected to all other disciplines. </a:t>
                      </a:r>
                      <a:endParaRPr sz="1500" b="1" dirty="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How we know what we know about science is equally as important as what we know. </a:t>
                      </a:r>
                      <a:endParaRPr sz="1500" b="1" dirty="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Students need</a:t>
                      </a:r>
                      <a:r>
                        <a:rPr lang="en" sz="1500" b="1" baseline="0" dirty="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to become aware of the previous 3 points! </a:t>
                      </a:r>
                      <a:endParaRPr sz="1500" b="1" dirty="0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143" name="Google Shape;13143;p45"/>
          <p:cNvGrpSpPr/>
          <p:nvPr/>
        </p:nvGrpSpPr>
        <p:grpSpPr>
          <a:xfrm>
            <a:off x="178173" y="3458459"/>
            <a:ext cx="7094322" cy="1895107"/>
            <a:chOff x="3013175" y="4489825"/>
            <a:chExt cx="1829000" cy="982850"/>
          </a:xfrm>
        </p:grpSpPr>
        <p:sp>
          <p:nvSpPr>
            <p:cNvPr id="13144" name="Google Shape;13144;p45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5" name="Google Shape;13145;p45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6" name="Google Shape;13146;p45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7" name="Google Shape;13147;p45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8" name="Google Shape;13148;p45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9" name="Google Shape;13149;p45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0" name="Google Shape;13150;p45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1" name="Google Shape;13151;p45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2" name="Google Shape;13152;p45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3" name="Google Shape;13153;p45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4" name="Google Shape;13154;p45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5" name="Google Shape;13155;p45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6" name="Google Shape;13156;p45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7" name="Google Shape;13157;p45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8" name="Google Shape;13158;p45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9" name="Google Shape;13159;p45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0" name="Google Shape;13160;p45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1" name="Google Shape;13161;p45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2" name="Google Shape;13162;p45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3" name="Google Shape;13163;p45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4" name="Google Shape;13164;p45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5" name="Google Shape;13165;p45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6" name="Google Shape;13166;p45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7" name="Google Shape;13167;p45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8" name="Google Shape;13168;p45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9" name="Google Shape;13169;p45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0" name="Google Shape;13170;p45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1" name="Google Shape;13171;p45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2" name="Google Shape;13172;p45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3" name="Google Shape;13173;p45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4" name="Google Shape;13174;p45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5" name="Google Shape;13175;p45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6" name="Google Shape;13176;p45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7" name="Google Shape;13177;p45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8" name="Google Shape;13178;p45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9" name="Google Shape;13179;p45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0" name="Google Shape;13180;p45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1" name="Google Shape;13181;p45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2" name="Google Shape;13182;p45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3" name="Google Shape;13183;p45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4" name="Google Shape;13184;p45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5" name="Google Shape;13185;p45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6" name="Google Shape;13186;p45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7" name="Google Shape;13187;p45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8" name="Google Shape;13188;p45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9" name="Google Shape;13189;p45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0" name="Google Shape;13190;p45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1" name="Google Shape;13191;p45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2" name="Google Shape;13192;p45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3" name="Google Shape;13193;p45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4" name="Google Shape;13194;p45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5" name="Google Shape;13195;p45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6" name="Google Shape;13196;p45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7" name="Google Shape;13197;p45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8" name="Google Shape;13198;p45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9" name="Google Shape;13199;p45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0" name="Google Shape;13200;p45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1" name="Google Shape;13201;p45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2" name="Google Shape;13202;p45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3" name="Google Shape;13203;p45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4" name="Google Shape;13204;p45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5" name="Google Shape;13205;p45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6" name="Google Shape;13206;p45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7" name="Google Shape;13207;p45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8" name="Google Shape;13208;p45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9" name="Google Shape;13209;p45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0" name="Google Shape;13210;p45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1" name="Google Shape;13211;p45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2" name="Google Shape;13212;p45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3" name="Google Shape;13213;p45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4" name="Google Shape;13214;p45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5" name="Google Shape;13215;p45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6" name="Google Shape;13216;p45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7" name="Google Shape;13217;p45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8" name="Google Shape;13218;p45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9" name="Google Shape;13219;p45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0" name="Google Shape;13220;p45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1" name="Google Shape;13221;p45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2" name="Google Shape;13222;p45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3" name="Google Shape;13223;p45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4" name="Google Shape;13224;p45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5" name="Google Shape;13225;p45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6" name="Google Shape;13226;p45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7" name="Google Shape;13227;p45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8" name="Google Shape;13228;p45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9" name="Google Shape;13229;p45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0" name="Google Shape;13230;p45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1" name="Google Shape;13231;p45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2" name="Google Shape;13232;p45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3" name="Google Shape;13233;p45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4" name="Google Shape;13234;p45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5" name="Google Shape;13235;p45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6" name="Google Shape;13236;p45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7" name="Google Shape;13237;p45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8" name="Google Shape;13238;p45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9" name="Google Shape;13239;p45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0" name="Google Shape;13240;p45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1" name="Google Shape;13241;p45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2" name="Google Shape;13242;p45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3" name="Google Shape;13243;p45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4" name="Google Shape;13244;p45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5" name="Google Shape;13245;p45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6" name="Google Shape;13246;p45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7" name="Google Shape;13247;p45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8" name="Google Shape;13248;p45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9" name="Google Shape;13249;p45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0" name="Google Shape;13250;p45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1" name="Google Shape;13251;p45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2" name="Google Shape;13252;p45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3" name="Google Shape;13253;p45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4" name="Google Shape;13254;p45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5" name="Google Shape;13255;p45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6" name="Google Shape;13256;p45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7" name="Google Shape;13257;p45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8" name="Google Shape;13258;p45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9" name="Google Shape;13259;p45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0" name="Google Shape;13260;p45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1" name="Google Shape;13261;p45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2" name="Google Shape;13262;p45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3" name="Google Shape;13263;p45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4" name="Google Shape;13264;p45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5" name="Google Shape;13265;p45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6" name="Google Shape;13266;p45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7" name="Google Shape;13267;p45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8" name="Google Shape;13268;p45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9" name="Google Shape;13269;p45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0" name="Google Shape;13270;p45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1" name="Google Shape;13271;p45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2" name="Google Shape;13272;p45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3" name="Google Shape;13273;p45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4" name="Google Shape;13274;p45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5" name="Google Shape;13275;p45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6" name="Google Shape;13276;p45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7" name="Google Shape;13277;p45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8" name="Google Shape;13278;p45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9" name="Google Shape;13279;p45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0" name="Google Shape;13280;p45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1" name="Google Shape;13281;p45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2" name="Google Shape;13282;p45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3" name="Google Shape;13283;p45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4" name="Google Shape;13284;p45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5" name="Google Shape;13285;p45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6" name="Google Shape;13286;p45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7" name="Google Shape;13287;p45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8" name="Google Shape;13288;p45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9" name="Google Shape;13289;p45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0" name="Google Shape;13290;p45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1" name="Google Shape;13291;p45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2" name="Google Shape;13292;p45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3" name="Google Shape;13293;p45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4" name="Google Shape;13294;p45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5" name="Google Shape;13295;p45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6" name="Google Shape;13296;p45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7" name="Google Shape;13297;p45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8" name="Google Shape;13298;p45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9" name="Google Shape;13299;p45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0" name="Google Shape;13300;p45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1" name="Google Shape;13301;p45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2" name="Google Shape;13302;p45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3" name="Google Shape;13303;p45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4" name="Google Shape;13304;p45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5" name="Google Shape;13305;p45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6" name="Google Shape;13306;p45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7" name="Google Shape;13307;p45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8" name="Google Shape;13308;p45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9" name="Google Shape;13309;p45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0" name="Google Shape;13310;p45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1" name="Google Shape;13311;p45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2" name="Google Shape;13312;p45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3" name="Google Shape;13313;p45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4" name="Google Shape;13314;p45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5" name="Google Shape;13315;p45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6" name="Google Shape;13316;p45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7" name="Google Shape;13317;p45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8" name="Google Shape;13318;p45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9" name="Google Shape;13319;p45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0" name="Google Shape;13320;p45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https://lh3.googleusercontent.com/rqD86RP0zuXhaACST9rDcD4WNyzYbMhGyQkIToeNi3C03C7Re7PmAla5tF0B_oTWe7m6F4Nyj9ticw2lfDhJJvIFjixlKuw9ADn2rbEUBAnLN-QwZc9RUWtgAQymUvd48zupPeY7IFGDhSqnm0g4llQlbw=s2048">
            <a:extLst>
              <a:ext uri="{FF2B5EF4-FFF2-40B4-BE49-F238E27FC236}">
                <a16:creationId xmlns:a16="http://schemas.microsoft.com/office/drawing/2014/main" id="{7CC48221-E8CB-4805-B2D3-B8E11E42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7" y="1388104"/>
            <a:ext cx="1119469" cy="1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4" descr="https://lh5.googleusercontent.com/whe0zG4zZ_T5TvQ6eb5JmKVws4Y6aEtfQuUVzW9mWkK405RO8-nPdkL0C2ajSDtKtifuJsFzXThO4YfVCKb5mhzrtl2NvyVSyGa-ipN3GNRIrMGtSY0iL55UBueZCcqNbT7t0arJT_FuBV2vRdS-lCz84w=s2048">
            <a:extLst>
              <a:ext uri="{FF2B5EF4-FFF2-40B4-BE49-F238E27FC236}">
                <a16:creationId xmlns:a16="http://schemas.microsoft.com/office/drawing/2014/main" id="{C0508FCD-B491-4914-96ED-A69EDAEF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1" t="6640" r="42970" b="53817"/>
          <a:stretch/>
        </p:blipFill>
        <p:spPr bwMode="auto">
          <a:xfrm>
            <a:off x="1366316" y="1388104"/>
            <a:ext cx="1488122" cy="173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1E84418E-D9A8-44D4-B845-1ED850785B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r="26811"/>
          <a:stretch/>
        </p:blipFill>
        <p:spPr>
          <a:xfrm rot="5400000">
            <a:off x="3241200" y="1128587"/>
            <a:ext cx="1365213" cy="1886877"/>
          </a:xfrm>
          <a:prstGeom prst="rect">
            <a:avLst/>
          </a:prstGeom>
        </p:spPr>
      </p:pic>
      <p:pic>
        <p:nvPicPr>
          <p:cNvPr id="185" name="Picture 2" descr="https://lh5.googleusercontent.com/42FXxLJAxJtfcl1i8EZhHiFWqpJTSnCuSQsmEWQlrxet-zw1p46OTH9KWHxdWUD08lYueKdwYNELnHb0H0eNNH8CvG6aPN3Bk3Yc-2P39mcSIfZa7rHjmLy0JNHUiagWVVrlXK2znsQcWMN2RlTK3DiPQw=s2048">
            <a:extLst>
              <a:ext uri="{FF2B5EF4-FFF2-40B4-BE49-F238E27FC236}">
                <a16:creationId xmlns:a16="http://schemas.microsoft.com/office/drawing/2014/main" id="{687EB5F0-5F43-4096-BCBF-041D32C1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1551" y="1223476"/>
            <a:ext cx="1342076" cy="16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6" descr="https://lh6.googleusercontent.com/bNP8baratwoeZYWwhUGKd7Bws1FWlrN2mWEHWFd1UXvHj04ZmrQaa2K0vmUDTSvYdKUo6nL6_PlQhuber6eU1Ebo3OtVqGJCD_LjJ0xXoar0dhxVGVc_zaGfIHfRQVrUlem32o2-v_IfcolVDmOMng1tHw=s2048">
            <a:extLst>
              <a:ext uri="{FF2B5EF4-FFF2-40B4-BE49-F238E27FC236}">
                <a16:creationId xmlns:a16="http://schemas.microsoft.com/office/drawing/2014/main" id="{F0C853F6-C5B5-4FF2-98A5-6A0254C00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1" t="14703" r="25741" b="9120"/>
          <a:stretch/>
        </p:blipFill>
        <p:spPr bwMode="auto">
          <a:xfrm>
            <a:off x="6794625" y="1390133"/>
            <a:ext cx="773206" cy="174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https://lh6.googleusercontent.com/UHcT95acLcc3dnaRt1DCVFtkt8_MtDjLv_gq3mQxLth8pCjuZoqC5WSnkN_4UXLEXXEI5iPP8KJ20UYNKsgd_HJsv2OPjNHXXG_Lgj457DCf7Cg_yEknaty9jyQ9HCHO_3HqA11uJ3IeD-_ijCZjJt-_SA=s2048">
            <a:extLst>
              <a:ext uri="{FF2B5EF4-FFF2-40B4-BE49-F238E27FC236}">
                <a16:creationId xmlns:a16="http://schemas.microsoft.com/office/drawing/2014/main" id="{90A8823B-C29C-4AC2-A7B8-F2B2C3A1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76" y="1388103"/>
            <a:ext cx="1320563" cy="11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FC694F50-46EE-4F2B-8801-D71E99571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40" y="3242157"/>
            <a:ext cx="1833461" cy="1858238"/>
          </a:xfrm>
          <a:prstGeom prst="rect">
            <a:avLst/>
          </a:prstGeom>
        </p:spPr>
      </p:pic>
      <p:pic>
        <p:nvPicPr>
          <p:cNvPr id="189" name="Picture 2" descr="https://lh5.googleusercontent.com/s4PhTW7Wh9DjAEQYpmxZWdDzY_BddZdjeRlJtKKeL4LJw8YZrm_LAdurl5upg5Y1nb4i1ePCkL7X4h_Pe4TFqA0t2hBGwWax8vXJSon9nA7JNVfHS3CT1hp2m_GGC5Z1cvPIweZ3MwxlpUtGoettvAFxAA=s2048">
            <a:extLst>
              <a:ext uri="{FF2B5EF4-FFF2-40B4-BE49-F238E27FC236}">
                <a16:creationId xmlns:a16="http://schemas.microsoft.com/office/drawing/2014/main" id="{EDB8C8A3-6B72-4572-A719-11304427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2" y="4642035"/>
            <a:ext cx="2138170" cy="13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D8464-CC47-5BAD-EC70-270BD2AD0D77}"/>
              </a:ext>
            </a:extLst>
          </p:cNvPr>
          <p:cNvSpPr txBox="1"/>
          <p:nvPr/>
        </p:nvSpPr>
        <p:spPr>
          <a:xfrm>
            <a:off x="215701" y="152400"/>
            <a:ext cx="458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Jackie Katz- Library of Congress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45" y="762000"/>
            <a:ext cx="4642866" cy="1338828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Carla Neely</a:t>
            </a:r>
            <a:br>
              <a:rPr lang="en-US" sz="3000" dirty="0"/>
            </a:br>
            <a:r>
              <a:rPr lang="en-US" sz="3000" dirty="0"/>
              <a:t>Placement: U.S. Senate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3" y="2438400"/>
            <a:ext cx="4917170" cy="2523768"/>
          </a:xfrm>
        </p:spPr>
        <p:txBody>
          <a:bodyPr/>
          <a:lstStyle/>
          <a:p>
            <a:r>
              <a:rPr lang="en-US" sz="2000" dirty="0"/>
              <a:t>I am placed in the Office of Senator Jacky Rosen.</a:t>
            </a:r>
          </a:p>
          <a:p>
            <a:pPr marL="428625" lvl="1" indent="-257175"/>
            <a:r>
              <a:rPr lang="en-US" sz="2000" dirty="0"/>
              <a:t>I introduced the Women of Color in Tech Day Resolution on March 24, 2023.</a:t>
            </a:r>
          </a:p>
          <a:p>
            <a:pPr marL="428625" lvl="1" indent="-257175"/>
            <a:r>
              <a:rPr lang="en-US" sz="2000" dirty="0"/>
              <a:t>I am working on programs for the Senate’s Women in STEM Caucus.</a:t>
            </a:r>
          </a:p>
          <a:p>
            <a:pPr marL="428625" lvl="1" indent="-257175"/>
            <a:r>
              <a:rPr lang="en-US" sz="2000" dirty="0"/>
              <a:t>I’m working on legislation that increases the STEM pipeline for PreK-8 girls of color.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Placeholder 6" descr="A picture containing outdoor, person">
            <a:extLst>
              <a:ext uri="{FF2B5EF4-FFF2-40B4-BE49-F238E27FC236}">
                <a16:creationId xmlns:a16="http://schemas.microsoft.com/office/drawing/2014/main" id="{DB2BE09E-7232-699A-5B24-2A1DBA67F1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61" b="2361"/>
          <a:stretch>
            <a:fillRect/>
          </a:stretch>
        </p:blipFill>
        <p:spPr>
          <a:xfrm>
            <a:off x="5508684" y="1715188"/>
            <a:ext cx="3200220" cy="3200226"/>
          </a:xfrm>
        </p:spPr>
      </p:pic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269" y="3142356"/>
            <a:ext cx="4303731" cy="285839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 txBox="1">
            <a:spLocks noGrp="1"/>
          </p:cNvSpPr>
          <p:nvPr>
            <p:ph type="body" idx="1"/>
          </p:nvPr>
        </p:nvSpPr>
        <p:spPr>
          <a:xfrm>
            <a:off x="3733800" y="891505"/>
            <a:ext cx="5314950" cy="206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55000" lnSpcReduction="20000"/>
          </a:bodyPr>
          <a:lstStyle/>
          <a:p>
            <a:pPr algn="l" rtl="0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n-US" sz="3000" dirty="0">
                <a:solidFill>
                  <a:srgbClr val="FF99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Office Responsibilities:</a:t>
            </a:r>
            <a:endParaRPr sz="3000" dirty="0">
              <a:solidFill>
                <a:srgbClr val="FF9900"/>
              </a:solidFill>
            </a:endParaRPr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Research</a:t>
            </a:r>
            <a:endParaRPr sz="3000" dirty="0"/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Draft Blurbs for Weekly Newsletter</a:t>
            </a:r>
            <a:endParaRPr sz="3000" dirty="0"/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Write Speeches &amp; Talking Points</a:t>
            </a:r>
            <a:endParaRPr sz="3000" dirty="0"/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Compose Reports, Memos, and Official Letters</a:t>
            </a:r>
            <a:endParaRPr sz="3000" dirty="0"/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Vet Witnesses to Testify in Hearings</a:t>
            </a:r>
            <a:endParaRPr sz="3000" dirty="0"/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Attend Stakeholder Meetings </a:t>
            </a:r>
            <a:endParaRPr sz="3000" dirty="0"/>
          </a:p>
          <a:p>
            <a:pPr marL="514350" lvl="1" indent="-159305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  <a:buChar char="•"/>
            </a:pPr>
            <a:r>
              <a:rPr lang="en-US" sz="3000" dirty="0">
                <a:latin typeface="Bookman Old Style"/>
                <a:ea typeface="Bookman Old Style"/>
                <a:cs typeface="Bookman Old Style"/>
                <a:sym typeface="Bookman Old Style"/>
              </a:rPr>
              <a:t>Summarize Bills</a:t>
            </a:r>
            <a:endParaRPr sz="30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857250" lvl="2" indent="-117872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</a:pPr>
            <a:endParaRPr sz="30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857250" lvl="2" indent="-117872" algn="l" rtl="0">
              <a:lnSpc>
                <a:spcPct val="90000"/>
              </a:lnSpc>
              <a:spcBef>
                <a:spcPts val="375"/>
              </a:spcBef>
              <a:buClr>
                <a:schemeClr val="lt1"/>
              </a:buClr>
              <a:buSzPct val="100000"/>
            </a:pPr>
            <a:endParaRPr b="1" dirty="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2554269" y="2957322"/>
            <a:ext cx="4572000" cy="186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lvl="1">
              <a:buClr>
                <a:srgbClr val="000000"/>
              </a:buClr>
              <a:buSzPts val="2400"/>
            </a:pPr>
            <a:endParaRPr dirty="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1">
              <a:buClr>
                <a:srgbClr val="000000"/>
              </a:buClr>
              <a:buSzPts val="2200"/>
            </a:pPr>
            <a:r>
              <a:rPr lang="en-US" sz="1650" b="1" dirty="0">
                <a:solidFill>
                  <a:schemeClr val="accent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New Portfolio:</a:t>
            </a:r>
            <a:endParaRPr sz="1050" b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2975" lvl="2" indent="-257175"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Child care (CCDBG)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2975" lvl="2" indent="-257175"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Child Nutrition 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2975" lvl="2" indent="-257175"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CCAMPIS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2975" lvl="2" indent="-257175"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Head Start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2975" lvl="2" indent="-257175"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Older Americans Act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363143" y="2331337"/>
            <a:ext cx="3255389" cy="244154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"/>
          <p:cNvSpPr/>
          <p:nvPr/>
        </p:nvSpPr>
        <p:spPr>
          <a:xfrm>
            <a:off x="-324655" y="721914"/>
            <a:ext cx="4303731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6000"/>
            </a:pPr>
            <a:r>
              <a:rPr lang="en-US" sz="4500" b="1" dirty="0">
                <a:solidFill>
                  <a:schemeClr val="accent1"/>
                </a:solidFill>
                <a:latin typeface="Balthazar"/>
                <a:ea typeface="Balthazar"/>
                <a:cs typeface="Balthazar"/>
                <a:sym typeface="Balthazar"/>
              </a:rPr>
              <a:t>The</a:t>
            </a:r>
            <a:r>
              <a:rPr lang="en-US" sz="4500" b="1" dirty="0">
                <a:solidFill>
                  <a:srgbClr val="F7F7F7"/>
                </a:solidFill>
                <a:latin typeface="Balthazar"/>
                <a:ea typeface="Balthazar"/>
                <a:cs typeface="Balthazar"/>
                <a:sym typeface="Balthazar"/>
              </a:rPr>
              <a:t> </a:t>
            </a:r>
            <a:r>
              <a:rPr lang="en-US" sz="4500" b="1" dirty="0">
                <a:solidFill>
                  <a:schemeClr val="accent2"/>
                </a:solidFill>
                <a:latin typeface="Balthazar"/>
                <a:ea typeface="Balthazar"/>
                <a:cs typeface="Balthazar"/>
                <a:sym typeface="Balthazar"/>
              </a:rPr>
              <a:t>Hill</a:t>
            </a:r>
            <a:r>
              <a:rPr lang="en-US" sz="4500" b="1" dirty="0">
                <a:solidFill>
                  <a:srgbClr val="F7F7F7"/>
                </a:solidFill>
                <a:latin typeface="Balthazar"/>
                <a:ea typeface="Balthazar"/>
                <a:cs typeface="Balthazar"/>
                <a:sym typeface="Balthazar"/>
              </a:rPr>
              <a:t> </a:t>
            </a:r>
            <a:r>
              <a:rPr lang="en-US" sz="4500" b="1" dirty="0">
                <a:solidFill>
                  <a:schemeClr val="accent4"/>
                </a:solidFill>
                <a:latin typeface="Balthazar"/>
                <a:ea typeface="Balthazar"/>
                <a:cs typeface="Balthazar"/>
                <a:sym typeface="Balthazar"/>
              </a:rPr>
              <a:t>Life</a:t>
            </a:r>
            <a:endParaRPr sz="4500" b="1" dirty="0">
              <a:solidFill>
                <a:schemeClr val="accent4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648EE-024E-3D24-E917-CA91D07E00F3}"/>
              </a:ext>
            </a:extLst>
          </p:cNvPr>
          <p:cNvSpPr txBox="1"/>
          <p:nvPr/>
        </p:nvSpPr>
        <p:spPr>
          <a:xfrm>
            <a:off x="199323" y="11086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Tyler Dufrene- Capitol Hill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C1C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F6B8D4EE68234DBCC6D7B02276FD3E" ma:contentTypeVersion="1" ma:contentTypeDescription="Create a new document." ma:contentTypeScope="" ma:versionID="af9b171362c83ef77f642ed9c410e445">
  <xsd:schema xmlns:xsd="http://www.w3.org/2001/XMLSchema" xmlns:xs="http://www.w3.org/2001/XMLSchema" xmlns:p="http://schemas.microsoft.com/office/2006/metadata/properties" xmlns:ns2="7ee64ff1-f682-45c1-9be5-50a8785b9794" targetNamespace="http://schemas.microsoft.com/office/2006/metadata/properties" ma:root="true" ma:fieldsID="8bcc2a316b900fe37f8f5914516a79a6" ns2:_="">
    <xsd:import namespace="7ee64ff1-f682-45c1-9be5-50a8785b979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e64ff1-f682-45c1-9be5-50a8785b97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D010B4-D73F-444A-95DA-C7D7EB51DE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A0D2D4-D999-4508-8BB2-4E050AF44F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e64ff1-f682-45c1-9be5-50a8785b97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C2BAE0-0A42-419E-A211-A2EC9761E7C3}">
  <ds:schemaRefs>
    <ds:schemaRef ds:uri="http://purl.org/dc/elements/1.1/"/>
    <ds:schemaRef ds:uri="http://schemas.microsoft.com/office/2006/metadata/properties"/>
    <ds:schemaRef ds:uri="7ee64ff1-f682-45c1-9be5-50a8785b979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543</Words>
  <Application>Microsoft Macintosh PowerPoint</Application>
  <PresentationFormat>On-screen Show (4:3)</PresentationFormat>
  <Paragraphs>86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Balthazar</vt:lpstr>
      <vt:lpstr>Bookman Old Style</vt:lpstr>
      <vt:lpstr>Calibri</vt:lpstr>
      <vt:lpstr>Cambria</vt:lpstr>
      <vt:lpstr>Canva Sans Bold</vt:lpstr>
      <vt:lpstr>Merriweather</vt:lpstr>
      <vt:lpstr>Roboto Bold</vt:lpstr>
      <vt:lpstr>Rockwell</vt:lpstr>
      <vt:lpstr>Office Theme</vt:lpstr>
      <vt:lpstr>What is the purpose  of the program? </vt:lpstr>
      <vt:lpstr>PowerPoint Presentation</vt:lpstr>
      <vt:lpstr>PowerPoint Presentation</vt:lpstr>
      <vt:lpstr>Growth</vt:lpstr>
      <vt:lpstr>Vida Treviño National Science Foundation, National Science Board Office  Biggest Skills Developed &amp; Proudest Moments</vt:lpstr>
      <vt:lpstr>PowerPoint Presentation</vt:lpstr>
      <vt:lpstr>So what did this corn-shaped rabbit hole teach me…</vt:lpstr>
      <vt:lpstr>Carla Neely Placement: U.S. Senate</vt:lpstr>
      <vt:lpstr>PowerPoint Presentation</vt:lpstr>
      <vt:lpstr>New Family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Groves</dc:creator>
  <cp:lastModifiedBy>Strand, Michelle</cp:lastModifiedBy>
  <cp:revision>24</cp:revision>
  <dcterms:created xsi:type="dcterms:W3CDTF">2021-08-09T13:28:30Z</dcterms:created>
  <dcterms:modified xsi:type="dcterms:W3CDTF">2023-03-31T14:02:17Z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2020-08-16T00:00:00Z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2021-08-09T00:00:00Z</vt:filetime>
  </property>
  <property fmtid="{D5CDD505-2E9C-101B-9397-08002B2CF9AE}" pid="5" name="ContentTypeId">
    <vt:lpwstr>0x010100DEF6B8D4EE68234DBCC6D7B02276FD3E</vt:lpwstr>
  </property>
</Properties>
</file>