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7"/>
  </p:notesMasterIdLst>
  <p:sldIdLst>
    <p:sldId id="266" r:id="rId5"/>
    <p:sldId id="316" r:id="rId6"/>
    <p:sldId id="317" r:id="rId7"/>
    <p:sldId id="321" r:id="rId8"/>
    <p:sldId id="318" r:id="rId9"/>
    <p:sldId id="322" r:id="rId10"/>
    <p:sldId id="319" r:id="rId11"/>
    <p:sldId id="323" r:id="rId12"/>
    <p:sldId id="324" r:id="rId13"/>
    <p:sldId id="325" r:id="rId14"/>
    <p:sldId id="320" r:id="rId15"/>
    <p:sldId id="32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26" autoAdjust="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522676-9F11-41C6-AC10-2C791527A128}"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5D664CEB-BB81-42B6-BAA3-815BAA7D6DAC}">
      <dgm:prSet/>
      <dgm:spPr/>
      <dgm:t>
        <a:bodyPr/>
        <a:lstStyle/>
        <a:p>
          <a:r>
            <a:rPr lang="en-US" dirty="0"/>
            <a:t>Analytic Attack......... Dead End</a:t>
          </a:r>
        </a:p>
      </dgm:t>
    </dgm:pt>
    <dgm:pt modelId="{81E4BE3C-6578-4F63-9540-BA96A91B4BC6}" type="parTrans" cxnId="{046789FE-8B18-4738-9269-58B41BD8075E}">
      <dgm:prSet/>
      <dgm:spPr/>
      <dgm:t>
        <a:bodyPr/>
        <a:lstStyle/>
        <a:p>
          <a:endParaRPr lang="en-US"/>
        </a:p>
      </dgm:t>
    </dgm:pt>
    <dgm:pt modelId="{65583CA4-1826-4D5D-94C9-EEE089E78388}" type="sibTrans" cxnId="{046789FE-8B18-4738-9269-58B41BD8075E}">
      <dgm:prSet/>
      <dgm:spPr/>
      <dgm:t>
        <a:bodyPr/>
        <a:lstStyle/>
        <a:p>
          <a:endParaRPr lang="en-US"/>
        </a:p>
      </dgm:t>
    </dgm:pt>
    <dgm:pt modelId="{15B129CD-E9A6-4718-BD18-10A980FD3E51}">
      <dgm:prSet/>
      <dgm:spPr/>
      <dgm:t>
        <a:bodyPr/>
        <a:lstStyle/>
        <a:p>
          <a:r>
            <a:rPr lang="en-US" dirty="0"/>
            <a:t>Y component is not zero unless net charge is zero</a:t>
          </a:r>
        </a:p>
      </dgm:t>
    </dgm:pt>
    <dgm:pt modelId="{242623C8-5D1F-4A57-B655-A44C888454D8}" type="parTrans" cxnId="{D6F3E3C1-7087-467B-85C0-768209A6C0CF}">
      <dgm:prSet/>
      <dgm:spPr/>
      <dgm:t>
        <a:bodyPr/>
        <a:lstStyle/>
        <a:p>
          <a:endParaRPr lang="en-US"/>
        </a:p>
      </dgm:t>
    </dgm:pt>
    <dgm:pt modelId="{C3E6417F-9CF9-4A05-9CA6-913BD0B54064}" type="sibTrans" cxnId="{D6F3E3C1-7087-467B-85C0-768209A6C0CF}">
      <dgm:prSet/>
      <dgm:spPr/>
      <dgm:t>
        <a:bodyPr/>
        <a:lstStyle/>
        <a:p>
          <a:endParaRPr lang="en-US"/>
        </a:p>
      </dgm:t>
    </dgm:pt>
    <dgm:pt modelId="{DA5B6284-03FD-466D-B2F6-76ECABD21AE2}">
      <dgm:prSet/>
      <dgm:spPr/>
      <dgm:t>
        <a:bodyPr/>
        <a:lstStyle/>
        <a:p>
          <a:r>
            <a:rPr lang="en-US" dirty="0"/>
            <a:t>X component is not zero unless there is Q*x symmetry</a:t>
          </a:r>
        </a:p>
      </dgm:t>
    </dgm:pt>
    <dgm:pt modelId="{061AA4B2-A300-4D8E-BC0A-50775577A775}" type="parTrans" cxnId="{67FB8BCA-BC23-4574-90EF-94B48792A275}">
      <dgm:prSet/>
      <dgm:spPr/>
      <dgm:t>
        <a:bodyPr/>
        <a:lstStyle/>
        <a:p>
          <a:endParaRPr lang="en-US"/>
        </a:p>
      </dgm:t>
    </dgm:pt>
    <dgm:pt modelId="{5CC5FAB9-60FF-4968-852B-D7CD73CD7F1F}" type="sibTrans" cxnId="{67FB8BCA-BC23-4574-90EF-94B48792A275}">
      <dgm:prSet/>
      <dgm:spPr/>
      <dgm:t>
        <a:bodyPr/>
        <a:lstStyle/>
        <a:p>
          <a:endParaRPr lang="en-US"/>
        </a:p>
      </dgm:t>
    </dgm:pt>
    <dgm:pt modelId="{D55819D9-1788-4A80-BE95-D8BB236AB770}">
      <dgm:prSet/>
      <dgm:spPr/>
      <dgm:t>
        <a:bodyPr/>
        <a:lstStyle/>
        <a:p>
          <a:r>
            <a:rPr lang="en-US" dirty="0"/>
            <a:t>But ultimately this approach was not working</a:t>
          </a:r>
        </a:p>
      </dgm:t>
    </dgm:pt>
    <dgm:pt modelId="{93313992-51A6-4E6C-9B15-D5669C99799A}" type="parTrans" cxnId="{A2A6CAB4-C40B-41F2-8B58-28F1F9D8A246}">
      <dgm:prSet/>
      <dgm:spPr/>
      <dgm:t>
        <a:bodyPr/>
        <a:lstStyle/>
        <a:p>
          <a:endParaRPr lang="en-US"/>
        </a:p>
      </dgm:t>
    </dgm:pt>
    <dgm:pt modelId="{BDBB0315-0FC3-4D8F-8584-2252D71C4B96}" type="sibTrans" cxnId="{A2A6CAB4-C40B-41F2-8B58-28F1F9D8A246}">
      <dgm:prSet/>
      <dgm:spPr/>
      <dgm:t>
        <a:bodyPr/>
        <a:lstStyle/>
        <a:p>
          <a:endParaRPr lang="en-US"/>
        </a:p>
      </dgm:t>
    </dgm:pt>
    <dgm:pt modelId="{3BEEF947-9085-425A-9792-7510676B7B99}" type="pres">
      <dgm:prSet presAssocID="{B1522676-9F11-41C6-AC10-2C791527A128}" presName="diagram" presStyleCnt="0">
        <dgm:presLayoutVars>
          <dgm:dir/>
          <dgm:resizeHandles val="exact"/>
        </dgm:presLayoutVars>
      </dgm:prSet>
      <dgm:spPr/>
    </dgm:pt>
    <dgm:pt modelId="{39A86B9F-1211-4F2B-80FF-2146D6D8AD1E}" type="pres">
      <dgm:prSet presAssocID="{5D664CEB-BB81-42B6-BAA3-815BAA7D6DAC}" presName="node" presStyleLbl="node1" presStyleIdx="0" presStyleCnt="4">
        <dgm:presLayoutVars>
          <dgm:bulletEnabled val="1"/>
        </dgm:presLayoutVars>
      </dgm:prSet>
      <dgm:spPr/>
    </dgm:pt>
    <dgm:pt modelId="{11014E9E-0998-4AED-A5F4-9727835316DA}" type="pres">
      <dgm:prSet presAssocID="{65583CA4-1826-4D5D-94C9-EEE089E78388}" presName="sibTrans" presStyleCnt="0"/>
      <dgm:spPr/>
    </dgm:pt>
    <dgm:pt modelId="{C1165B54-1E5D-4C3A-B346-F6F0C1026F27}" type="pres">
      <dgm:prSet presAssocID="{15B129CD-E9A6-4718-BD18-10A980FD3E51}" presName="node" presStyleLbl="node1" presStyleIdx="1" presStyleCnt="4">
        <dgm:presLayoutVars>
          <dgm:bulletEnabled val="1"/>
        </dgm:presLayoutVars>
      </dgm:prSet>
      <dgm:spPr/>
    </dgm:pt>
    <dgm:pt modelId="{2AD4ABEC-1292-44CF-AA72-686DCCA3F78C}" type="pres">
      <dgm:prSet presAssocID="{C3E6417F-9CF9-4A05-9CA6-913BD0B54064}" presName="sibTrans" presStyleCnt="0"/>
      <dgm:spPr/>
    </dgm:pt>
    <dgm:pt modelId="{ED8353BC-5DD1-4AEC-BAD3-8ED9AC080720}" type="pres">
      <dgm:prSet presAssocID="{DA5B6284-03FD-466D-B2F6-76ECABD21AE2}" presName="node" presStyleLbl="node1" presStyleIdx="2" presStyleCnt="4">
        <dgm:presLayoutVars>
          <dgm:bulletEnabled val="1"/>
        </dgm:presLayoutVars>
      </dgm:prSet>
      <dgm:spPr/>
    </dgm:pt>
    <dgm:pt modelId="{40EF0C91-F5D6-4149-A4D3-1FD80E6A8EE6}" type="pres">
      <dgm:prSet presAssocID="{5CC5FAB9-60FF-4968-852B-D7CD73CD7F1F}" presName="sibTrans" presStyleCnt="0"/>
      <dgm:spPr/>
    </dgm:pt>
    <dgm:pt modelId="{C6A61DD8-8347-4A76-9623-FC74AF8479DA}" type="pres">
      <dgm:prSet presAssocID="{D55819D9-1788-4A80-BE95-D8BB236AB770}" presName="node" presStyleLbl="node1" presStyleIdx="3" presStyleCnt="4">
        <dgm:presLayoutVars>
          <dgm:bulletEnabled val="1"/>
        </dgm:presLayoutVars>
      </dgm:prSet>
      <dgm:spPr/>
    </dgm:pt>
  </dgm:ptLst>
  <dgm:cxnLst>
    <dgm:cxn modelId="{BF142F24-5644-4256-8505-FA33549AE08B}" type="presOf" srcId="{DA5B6284-03FD-466D-B2F6-76ECABD21AE2}" destId="{ED8353BC-5DD1-4AEC-BAD3-8ED9AC080720}" srcOrd="0" destOrd="0" presId="urn:microsoft.com/office/officeart/2005/8/layout/default"/>
    <dgm:cxn modelId="{504D0027-10F7-4C64-B594-AD97922AB877}" type="presOf" srcId="{15B129CD-E9A6-4718-BD18-10A980FD3E51}" destId="{C1165B54-1E5D-4C3A-B346-F6F0C1026F27}" srcOrd="0" destOrd="0" presId="urn:microsoft.com/office/officeart/2005/8/layout/default"/>
    <dgm:cxn modelId="{074A4440-A2DF-4789-B80C-658E9A4B8BCF}" type="presOf" srcId="{5D664CEB-BB81-42B6-BAA3-815BAA7D6DAC}" destId="{39A86B9F-1211-4F2B-80FF-2146D6D8AD1E}" srcOrd="0" destOrd="0" presId="urn:microsoft.com/office/officeart/2005/8/layout/default"/>
    <dgm:cxn modelId="{3EDBCCA5-B49C-4D71-A680-4460073CDB8F}" type="presOf" srcId="{B1522676-9F11-41C6-AC10-2C791527A128}" destId="{3BEEF947-9085-425A-9792-7510676B7B99}" srcOrd="0" destOrd="0" presId="urn:microsoft.com/office/officeart/2005/8/layout/default"/>
    <dgm:cxn modelId="{A2A6CAB4-C40B-41F2-8B58-28F1F9D8A246}" srcId="{B1522676-9F11-41C6-AC10-2C791527A128}" destId="{D55819D9-1788-4A80-BE95-D8BB236AB770}" srcOrd="3" destOrd="0" parTransId="{93313992-51A6-4E6C-9B15-D5669C99799A}" sibTransId="{BDBB0315-0FC3-4D8F-8584-2252D71C4B96}"/>
    <dgm:cxn modelId="{D6F3E3C1-7087-467B-85C0-768209A6C0CF}" srcId="{B1522676-9F11-41C6-AC10-2C791527A128}" destId="{15B129CD-E9A6-4718-BD18-10A980FD3E51}" srcOrd="1" destOrd="0" parTransId="{242623C8-5D1F-4A57-B655-A44C888454D8}" sibTransId="{C3E6417F-9CF9-4A05-9CA6-913BD0B54064}"/>
    <dgm:cxn modelId="{67FB8BCA-BC23-4574-90EF-94B48792A275}" srcId="{B1522676-9F11-41C6-AC10-2C791527A128}" destId="{DA5B6284-03FD-466D-B2F6-76ECABD21AE2}" srcOrd="2" destOrd="0" parTransId="{061AA4B2-A300-4D8E-BC0A-50775577A775}" sibTransId="{5CC5FAB9-60FF-4968-852B-D7CD73CD7F1F}"/>
    <dgm:cxn modelId="{DB5B68E2-A982-4306-B902-03658F4012B6}" type="presOf" srcId="{D55819D9-1788-4A80-BE95-D8BB236AB770}" destId="{C6A61DD8-8347-4A76-9623-FC74AF8479DA}" srcOrd="0" destOrd="0" presId="urn:microsoft.com/office/officeart/2005/8/layout/default"/>
    <dgm:cxn modelId="{046789FE-8B18-4738-9269-58B41BD8075E}" srcId="{B1522676-9F11-41C6-AC10-2C791527A128}" destId="{5D664CEB-BB81-42B6-BAA3-815BAA7D6DAC}" srcOrd="0" destOrd="0" parTransId="{81E4BE3C-6578-4F63-9540-BA96A91B4BC6}" sibTransId="{65583CA4-1826-4D5D-94C9-EEE089E78388}"/>
    <dgm:cxn modelId="{A4ED90CB-6072-4AFB-BC56-A42BB526A579}" type="presParOf" srcId="{3BEEF947-9085-425A-9792-7510676B7B99}" destId="{39A86B9F-1211-4F2B-80FF-2146D6D8AD1E}" srcOrd="0" destOrd="0" presId="urn:microsoft.com/office/officeart/2005/8/layout/default"/>
    <dgm:cxn modelId="{8E8A6AEF-4245-443B-9373-1734561410EF}" type="presParOf" srcId="{3BEEF947-9085-425A-9792-7510676B7B99}" destId="{11014E9E-0998-4AED-A5F4-9727835316DA}" srcOrd="1" destOrd="0" presId="urn:microsoft.com/office/officeart/2005/8/layout/default"/>
    <dgm:cxn modelId="{9CD1B489-EA41-413F-A1B6-2EC0012686AB}" type="presParOf" srcId="{3BEEF947-9085-425A-9792-7510676B7B99}" destId="{C1165B54-1E5D-4C3A-B346-F6F0C1026F27}" srcOrd="2" destOrd="0" presId="urn:microsoft.com/office/officeart/2005/8/layout/default"/>
    <dgm:cxn modelId="{BAFD6BA8-62E0-44EA-A907-291A7A5B1C0D}" type="presParOf" srcId="{3BEEF947-9085-425A-9792-7510676B7B99}" destId="{2AD4ABEC-1292-44CF-AA72-686DCCA3F78C}" srcOrd="3" destOrd="0" presId="urn:microsoft.com/office/officeart/2005/8/layout/default"/>
    <dgm:cxn modelId="{B19BE04A-9E08-4C45-B05E-D36171624B92}" type="presParOf" srcId="{3BEEF947-9085-425A-9792-7510676B7B99}" destId="{ED8353BC-5DD1-4AEC-BAD3-8ED9AC080720}" srcOrd="4" destOrd="0" presId="urn:microsoft.com/office/officeart/2005/8/layout/default"/>
    <dgm:cxn modelId="{D661F11A-67E2-4DBA-B0BE-5E9ACB390C70}" type="presParOf" srcId="{3BEEF947-9085-425A-9792-7510676B7B99}" destId="{40EF0C91-F5D6-4149-A4D3-1FD80E6A8EE6}" srcOrd="5" destOrd="0" presId="urn:microsoft.com/office/officeart/2005/8/layout/default"/>
    <dgm:cxn modelId="{6DCD24E6-B6EE-4E11-9728-97726E21208A}" type="presParOf" srcId="{3BEEF947-9085-425A-9792-7510676B7B99}" destId="{C6A61DD8-8347-4A76-9623-FC74AF8479D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38901C-A240-4218-BFBF-E11788C7EA4C}" type="doc">
      <dgm:prSet loTypeId="urn:microsoft.com/office/officeart/2005/8/layout/vList2" loCatId="list" qsTypeId="urn:microsoft.com/office/officeart/2005/8/quickstyle/simple1" qsCatId="simple" csTypeId="urn:microsoft.com/office/officeart/2005/8/colors/accent6_2" csCatId="accent6"/>
      <dgm:spPr/>
      <dgm:t>
        <a:bodyPr/>
        <a:lstStyle/>
        <a:p>
          <a:endParaRPr lang="en-US"/>
        </a:p>
      </dgm:t>
    </dgm:pt>
    <dgm:pt modelId="{7039A49D-A662-4982-97A7-79D00A456094}">
      <dgm:prSet/>
      <dgm:spPr/>
      <dgm:t>
        <a:bodyPr/>
        <a:lstStyle/>
        <a:p>
          <a:r>
            <a:rPr lang="en-US" dirty="0"/>
            <a:t>Proposition 3.5. In the Special Case the zero set of F = (X, Y ) contains </a:t>
          </a:r>
          <a:r>
            <a:rPr lang="en-US" u="sng" dirty="0"/>
            <a:t>at most </a:t>
          </a:r>
          <a:r>
            <a:rPr lang="en-US" dirty="0"/>
            <a:t>9M</a:t>
          </a:r>
          <a:r>
            <a:rPr lang="en-US" baseline="30000" dirty="0"/>
            <a:t>2</a:t>
          </a:r>
          <a:r>
            <a:rPr lang="en-US" dirty="0"/>
            <a:t>4</a:t>
          </a:r>
          <a:r>
            <a:rPr lang="en-US" baseline="30000" dirty="0"/>
            <a:t>M</a:t>
          </a:r>
          <a:r>
            <a:rPr lang="en-US" dirty="0"/>
            <a:t> points. (Where M is the number of charges).</a:t>
          </a:r>
        </a:p>
      </dgm:t>
    </dgm:pt>
    <dgm:pt modelId="{94141342-DED0-4342-B44A-A597FFD9A518}" type="parTrans" cxnId="{809C77A7-F4C3-46CB-9BD8-7D00EEC59174}">
      <dgm:prSet/>
      <dgm:spPr/>
      <dgm:t>
        <a:bodyPr/>
        <a:lstStyle/>
        <a:p>
          <a:endParaRPr lang="en-US"/>
        </a:p>
      </dgm:t>
    </dgm:pt>
    <dgm:pt modelId="{0A2FA0D0-3C06-4D2C-BB1C-3F4F345CE1D6}" type="sibTrans" cxnId="{809C77A7-F4C3-46CB-9BD8-7D00EEC59174}">
      <dgm:prSet/>
      <dgm:spPr/>
      <dgm:t>
        <a:bodyPr/>
        <a:lstStyle/>
        <a:p>
          <a:endParaRPr lang="en-US"/>
        </a:p>
      </dgm:t>
    </dgm:pt>
    <dgm:pt modelId="{D4333B07-91CF-470D-A43E-9B329C0BC81D}">
      <dgm:prSet/>
      <dgm:spPr/>
      <dgm:t>
        <a:bodyPr/>
        <a:lstStyle/>
        <a:p>
          <a:r>
            <a:rPr lang="en-US"/>
            <a:t>Proposition 3.6. (B´ezout’s Theorem) Given any two coprime polynomials f, g ∈ R[x, y] of degrees d1 and d2, respectively, Z(f) ∩ Z(g) contains at most d1d2 points.</a:t>
          </a:r>
        </a:p>
      </dgm:t>
    </dgm:pt>
    <dgm:pt modelId="{1AC8AF71-1DE3-4BB8-BD05-FAD05DCDFEC9}" type="parTrans" cxnId="{204D29D0-0C96-4641-B117-9BDE4EFE83FB}">
      <dgm:prSet/>
      <dgm:spPr/>
      <dgm:t>
        <a:bodyPr/>
        <a:lstStyle/>
        <a:p>
          <a:endParaRPr lang="en-US"/>
        </a:p>
      </dgm:t>
    </dgm:pt>
    <dgm:pt modelId="{E17CEC0B-AB0D-47B0-9821-180771C621B8}" type="sibTrans" cxnId="{204D29D0-0C96-4641-B117-9BDE4EFE83FB}">
      <dgm:prSet/>
      <dgm:spPr/>
      <dgm:t>
        <a:bodyPr/>
        <a:lstStyle/>
        <a:p>
          <a:endParaRPr lang="en-US"/>
        </a:p>
      </dgm:t>
    </dgm:pt>
    <dgm:pt modelId="{7A5C469C-8A17-4D4F-89C6-C61423AD9602}" type="pres">
      <dgm:prSet presAssocID="{2538901C-A240-4218-BFBF-E11788C7EA4C}" presName="linear" presStyleCnt="0">
        <dgm:presLayoutVars>
          <dgm:animLvl val="lvl"/>
          <dgm:resizeHandles val="exact"/>
        </dgm:presLayoutVars>
      </dgm:prSet>
      <dgm:spPr/>
    </dgm:pt>
    <dgm:pt modelId="{D9280DFE-601C-4BDA-97BD-D39DF38EEA25}" type="pres">
      <dgm:prSet presAssocID="{7039A49D-A662-4982-97A7-79D00A456094}" presName="parentText" presStyleLbl="node1" presStyleIdx="0" presStyleCnt="2">
        <dgm:presLayoutVars>
          <dgm:chMax val="0"/>
          <dgm:bulletEnabled val="1"/>
        </dgm:presLayoutVars>
      </dgm:prSet>
      <dgm:spPr/>
    </dgm:pt>
    <dgm:pt modelId="{1BC80BBF-07BC-4DA4-A4A3-45DC93D88106}" type="pres">
      <dgm:prSet presAssocID="{0A2FA0D0-3C06-4D2C-BB1C-3F4F345CE1D6}" presName="spacer" presStyleCnt="0"/>
      <dgm:spPr/>
    </dgm:pt>
    <dgm:pt modelId="{6B1A0758-8966-4118-AD76-621D4EB2B2A4}" type="pres">
      <dgm:prSet presAssocID="{D4333B07-91CF-470D-A43E-9B329C0BC81D}" presName="parentText" presStyleLbl="node1" presStyleIdx="1" presStyleCnt="2">
        <dgm:presLayoutVars>
          <dgm:chMax val="0"/>
          <dgm:bulletEnabled val="1"/>
        </dgm:presLayoutVars>
      </dgm:prSet>
      <dgm:spPr/>
    </dgm:pt>
  </dgm:ptLst>
  <dgm:cxnLst>
    <dgm:cxn modelId="{E4544300-35F7-479A-884E-101C4A6D5AB4}" type="presOf" srcId="{D4333B07-91CF-470D-A43E-9B329C0BC81D}" destId="{6B1A0758-8966-4118-AD76-621D4EB2B2A4}" srcOrd="0" destOrd="0" presId="urn:microsoft.com/office/officeart/2005/8/layout/vList2"/>
    <dgm:cxn modelId="{CAA14880-131F-4FBE-AF6B-933B0F9E3F5E}" type="presOf" srcId="{2538901C-A240-4218-BFBF-E11788C7EA4C}" destId="{7A5C469C-8A17-4D4F-89C6-C61423AD9602}" srcOrd="0" destOrd="0" presId="urn:microsoft.com/office/officeart/2005/8/layout/vList2"/>
    <dgm:cxn modelId="{809C77A7-F4C3-46CB-9BD8-7D00EEC59174}" srcId="{2538901C-A240-4218-BFBF-E11788C7EA4C}" destId="{7039A49D-A662-4982-97A7-79D00A456094}" srcOrd="0" destOrd="0" parTransId="{94141342-DED0-4342-B44A-A597FFD9A518}" sibTransId="{0A2FA0D0-3C06-4D2C-BB1C-3F4F345CE1D6}"/>
    <dgm:cxn modelId="{A3D678CC-BA32-4DAA-B91A-826E34706077}" type="presOf" srcId="{7039A49D-A662-4982-97A7-79D00A456094}" destId="{D9280DFE-601C-4BDA-97BD-D39DF38EEA25}" srcOrd="0" destOrd="0" presId="urn:microsoft.com/office/officeart/2005/8/layout/vList2"/>
    <dgm:cxn modelId="{204D29D0-0C96-4641-B117-9BDE4EFE83FB}" srcId="{2538901C-A240-4218-BFBF-E11788C7EA4C}" destId="{D4333B07-91CF-470D-A43E-9B329C0BC81D}" srcOrd="1" destOrd="0" parTransId="{1AC8AF71-1DE3-4BB8-BD05-FAD05DCDFEC9}" sibTransId="{E17CEC0B-AB0D-47B0-9821-180771C621B8}"/>
    <dgm:cxn modelId="{3A2861F6-1DBC-4746-B703-8317AC3657FC}" type="presParOf" srcId="{7A5C469C-8A17-4D4F-89C6-C61423AD9602}" destId="{D9280DFE-601C-4BDA-97BD-D39DF38EEA25}" srcOrd="0" destOrd="0" presId="urn:microsoft.com/office/officeart/2005/8/layout/vList2"/>
    <dgm:cxn modelId="{F3717B96-ED96-4ECD-99B9-3BA0F3F6F365}" type="presParOf" srcId="{7A5C469C-8A17-4D4F-89C6-C61423AD9602}" destId="{1BC80BBF-07BC-4DA4-A4A3-45DC93D88106}" srcOrd="1" destOrd="0" presId="urn:microsoft.com/office/officeart/2005/8/layout/vList2"/>
    <dgm:cxn modelId="{820E5197-D1FD-48A6-92B2-D042E096D85C}" type="presParOf" srcId="{7A5C469C-8A17-4D4F-89C6-C61423AD9602}" destId="{6B1A0758-8966-4118-AD76-621D4EB2B2A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86B9F-1211-4F2B-80FF-2146D6D8AD1E}">
      <dsp:nvSpPr>
        <dsp:cNvPr id="0" name=""/>
        <dsp:cNvSpPr/>
      </dsp:nvSpPr>
      <dsp:spPr>
        <a:xfrm>
          <a:off x="803" y="523938"/>
          <a:ext cx="3133784" cy="188027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Analytic Attack......... Dead End</a:t>
          </a:r>
        </a:p>
      </dsp:txBody>
      <dsp:txXfrm>
        <a:off x="803" y="523938"/>
        <a:ext cx="3133784" cy="1880270"/>
      </dsp:txXfrm>
    </dsp:sp>
    <dsp:sp modelId="{C1165B54-1E5D-4C3A-B346-F6F0C1026F27}">
      <dsp:nvSpPr>
        <dsp:cNvPr id="0" name=""/>
        <dsp:cNvSpPr/>
      </dsp:nvSpPr>
      <dsp:spPr>
        <a:xfrm>
          <a:off x="3447966" y="523938"/>
          <a:ext cx="3133784" cy="1880270"/>
        </a:xfrm>
        <a:prstGeom prst="rect">
          <a:avLst/>
        </a:prstGeom>
        <a:solidFill>
          <a:schemeClr val="accent2">
            <a:hueOff val="497312"/>
            <a:satOff val="-3470"/>
            <a:lumOff val="85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Y component is not zero unless net charge is zero</a:t>
          </a:r>
        </a:p>
      </dsp:txBody>
      <dsp:txXfrm>
        <a:off x="3447966" y="523938"/>
        <a:ext cx="3133784" cy="1880270"/>
      </dsp:txXfrm>
    </dsp:sp>
    <dsp:sp modelId="{ED8353BC-5DD1-4AEC-BAD3-8ED9AC080720}">
      <dsp:nvSpPr>
        <dsp:cNvPr id="0" name=""/>
        <dsp:cNvSpPr/>
      </dsp:nvSpPr>
      <dsp:spPr>
        <a:xfrm>
          <a:off x="803" y="2717588"/>
          <a:ext cx="3133784" cy="1880270"/>
        </a:xfrm>
        <a:prstGeom prst="rect">
          <a:avLst/>
        </a:prstGeom>
        <a:solidFill>
          <a:schemeClr val="accent2">
            <a:hueOff val="994624"/>
            <a:satOff val="-6940"/>
            <a:lumOff val="16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X component is not zero unless there is Q*x symmetry</a:t>
          </a:r>
        </a:p>
      </dsp:txBody>
      <dsp:txXfrm>
        <a:off x="803" y="2717588"/>
        <a:ext cx="3133784" cy="1880270"/>
      </dsp:txXfrm>
    </dsp:sp>
    <dsp:sp modelId="{C6A61DD8-8347-4A76-9623-FC74AF8479DA}">
      <dsp:nvSpPr>
        <dsp:cNvPr id="0" name=""/>
        <dsp:cNvSpPr/>
      </dsp:nvSpPr>
      <dsp:spPr>
        <a:xfrm>
          <a:off x="3447966" y="2717588"/>
          <a:ext cx="3133784" cy="1880270"/>
        </a:xfrm>
        <a:prstGeom prst="rect">
          <a:avLst/>
        </a:prstGeom>
        <a:solidFill>
          <a:schemeClr val="accent2">
            <a:hueOff val="1491936"/>
            <a:satOff val="-10410"/>
            <a:lumOff val="2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But ultimately this approach was not working</a:t>
          </a:r>
        </a:p>
      </dsp:txBody>
      <dsp:txXfrm>
        <a:off x="3447966" y="2717588"/>
        <a:ext cx="3133784" cy="18802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280DFE-601C-4BDA-97BD-D39DF38EEA25}">
      <dsp:nvSpPr>
        <dsp:cNvPr id="0" name=""/>
        <dsp:cNvSpPr/>
      </dsp:nvSpPr>
      <dsp:spPr>
        <a:xfrm>
          <a:off x="0" y="96915"/>
          <a:ext cx="10058399" cy="173745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Proposition 3.5. In the Special Case the zero set of F = (X, Y ) contains </a:t>
          </a:r>
          <a:r>
            <a:rPr lang="en-US" sz="3200" u="sng" kern="1200" dirty="0"/>
            <a:t>at most </a:t>
          </a:r>
          <a:r>
            <a:rPr lang="en-US" sz="3200" kern="1200" dirty="0"/>
            <a:t>9M</a:t>
          </a:r>
          <a:r>
            <a:rPr lang="en-US" sz="3200" kern="1200" baseline="30000" dirty="0"/>
            <a:t>2</a:t>
          </a:r>
          <a:r>
            <a:rPr lang="en-US" sz="3200" kern="1200" dirty="0"/>
            <a:t>4</a:t>
          </a:r>
          <a:r>
            <a:rPr lang="en-US" sz="3200" kern="1200" baseline="30000" dirty="0"/>
            <a:t>M</a:t>
          </a:r>
          <a:r>
            <a:rPr lang="en-US" sz="3200" kern="1200" dirty="0"/>
            <a:t> points. (Where M is the number of charges).</a:t>
          </a:r>
        </a:p>
      </dsp:txBody>
      <dsp:txXfrm>
        <a:off x="84815" y="181730"/>
        <a:ext cx="9888769" cy="1567820"/>
      </dsp:txXfrm>
    </dsp:sp>
    <dsp:sp modelId="{6B1A0758-8966-4118-AD76-621D4EB2B2A4}">
      <dsp:nvSpPr>
        <dsp:cNvPr id="0" name=""/>
        <dsp:cNvSpPr/>
      </dsp:nvSpPr>
      <dsp:spPr>
        <a:xfrm>
          <a:off x="0" y="1926525"/>
          <a:ext cx="10058399" cy="173745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Proposition 3.6. (B´ezout’s Theorem) Given any two coprime polynomials f, g ∈ R[x, y] of degrees d1 and d2, respectively, Z(f) ∩ Z(g) contains at most d1d2 points.</a:t>
          </a:r>
        </a:p>
      </dsp:txBody>
      <dsp:txXfrm>
        <a:off x="84815" y="2011340"/>
        <a:ext cx="9888769" cy="156782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7005F-2369-4D38-9488-510036D9E6B8}" type="datetimeFigureOut">
              <a:rPr lang="en-US" smtClean="0"/>
              <a:t>10/21/2022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5B04C8-3DE2-4501-9B4C-B72A1B7D1245}" type="slidenum">
              <a:rPr lang="en-US" smtClean="0"/>
              <a:t>‹#›</a:t>
            </a:fld>
            <a:endParaRPr lang="en-US"/>
          </a:p>
        </p:txBody>
      </p:sp>
    </p:spTree>
    <p:extLst>
      <p:ext uri="{BB962C8B-B14F-4D97-AF65-F5344CB8AC3E}">
        <p14:creationId xmlns:p14="http://schemas.microsoft.com/office/powerpoint/2010/main" val="3723292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 I would like to thank our CSAAPT organizers for the chance to speak at this session. I am glad I can present this work which, at long last, maybe has some results.  My topic is </a:t>
            </a:r>
            <a:r>
              <a:rPr lang="en-US" sz="1200" b="1" dirty="0">
                <a:effectLst/>
                <a:ea typeface="Calibri" panose="020F0502020204030204" pitchFamily="34" charset="0"/>
                <a:cs typeface="Times New Roman" panose="02020603050405020304" pitchFamily="18" charset="0"/>
              </a:rPr>
              <a:t>To Think Deeply of Simple Things:</a:t>
            </a:r>
            <a:r>
              <a:rPr lang="en-US" sz="1200" dirty="0"/>
              <a:t>  </a:t>
            </a:r>
            <a:r>
              <a:rPr lang="en-US" sz="1200" b="1" dirty="0">
                <a:solidFill>
                  <a:schemeClr val="accent1"/>
                </a:solidFill>
                <a:effectLst/>
                <a:ea typeface="Calibri" panose="020F0502020204030204" pitchFamily="34" charset="0"/>
                <a:cs typeface="Times New Roman" panose="02020603050405020304" pitchFamily="18" charset="0"/>
              </a:rPr>
              <a:t>Reflections &amp; Possible Results from an Ancient REU</a:t>
            </a:r>
            <a:r>
              <a:rPr lang="en-US" sz="1200" dirty="0">
                <a:solidFill>
                  <a:schemeClr val="accent1"/>
                </a:solidFill>
              </a:rPr>
              <a:t>. Ah before I get started, please note that what I will present here today are my personal opinions and recommendation and do not necessarily reflect the views of the national science foundation. </a:t>
            </a:r>
            <a:endParaRPr lang="en-US" dirty="0"/>
          </a:p>
        </p:txBody>
      </p:sp>
      <p:sp>
        <p:nvSpPr>
          <p:cNvPr id="4" name="Slide Number Placeholder 3"/>
          <p:cNvSpPr>
            <a:spLocks noGrp="1"/>
          </p:cNvSpPr>
          <p:nvPr>
            <p:ph type="sldNum" sz="quarter" idx="5"/>
          </p:nvPr>
        </p:nvSpPr>
        <p:spPr/>
        <p:txBody>
          <a:bodyPr/>
          <a:lstStyle/>
          <a:p>
            <a:fld id="{4E5B04C8-3DE2-4501-9B4C-B72A1B7D1245}" type="slidenum">
              <a:rPr lang="en-US" smtClean="0"/>
              <a:t>1</a:t>
            </a:fld>
            <a:endParaRPr lang="en-US"/>
          </a:p>
        </p:txBody>
      </p:sp>
    </p:spTree>
    <p:extLst>
      <p:ext uri="{BB962C8B-B14F-4D97-AF65-F5344CB8AC3E}">
        <p14:creationId xmlns:p14="http://schemas.microsoft.com/office/powerpoint/2010/main" val="3644105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an idea from chatting with others about the project. Through an algebraic method you can manipulate the field expressions and show that the places where the electric field is zero is a subset of the places where a more complicated, larger degree, polynomial is zero. This polynomial is crazy BUT that means that the set of zeros is finite. And using this larger polynomial and </a:t>
            </a:r>
            <a:r>
              <a:rPr lang="en-US" dirty="0" err="1"/>
              <a:t>Bezout’s</a:t>
            </a:r>
            <a:r>
              <a:rPr lang="en-US" dirty="0"/>
              <a:t> theorem we showed that there are at most 9M</a:t>
            </a:r>
            <a:r>
              <a:rPr lang="en-US" baseline="30000" dirty="0"/>
              <a:t>2</a:t>
            </a:r>
            <a:r>
              <a:rPr lang="en-US" baseline="0" dirty="0"/>
              <a:t>4</a:t>
            </a:r>
            <a:r>
              <a:rPr lang="en-US" baseline="30000" dirty="0"/>
              <a:t>M</a:t>
            </a:r>
            <a:r>
              <a:rPr lang="en-US" baseline="0" dirty="0"/>
              <a:t> zero points. There are several other technical points related to this problem in two papers that are up in </a:t>
            </a:r>
            <a:r>
              <a:rPr lang="en-US" baseline="0" dirty="0" err="1"/>
              <a:t>Arix</a:t>
            </a:r>
            <a:r>
              <a:rPr lang="en-US" baseline="0" dirty="0"/>
              <a:t> if you are interested in this topic.</a:t>
            </a:r>
            <a:endParaRPr lang="en-US" dirty="0"/>
          </a:p>
        </p:txBody>
      </p:sp>
      <p:sp>
        <p:nvSpPr>
          <p:cNvPr id="4" name="Slide Number Placeholder 3"/>
          <p:cNvSpPr>
            <a:spLocks noGrp="1"/>
          </p:cNvSpPr>
          <p:nvPr>
            <p:ph type="sldNum" sz="quarter" idx="5"/>
          </p:nvPr>
        </p:nvSpPr>
        <p:spPr/>
        <p:txBody>
          <a:bodyPr/>
          <a:lstStyle/>
          <a:p>
            <a:fld id="{4E5B04C8-3DE2-4501-9B4C-B72A1B7D1245}" type="slidenum">
              <a:rPr lang="en-US" smtClean="0"/>
              <a:t>10</a:t>
            </a:fld>
            <a:endParaRPr lang="en-US"/>
          </a:p>
        </p:txBody>
      </p:sp>
    </p:spTree>
    <p:extLst>
      <p:ext uri="{BB962C8B-B14F-4D97-AF65-F5344CB8AC3E}">
        <p14:creationId xmlns:p14="http://schemas.microsoft.com/office/powerpoint/2010/main" val="2995225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Personal reflections on the value of this experience for my understanding of theoretical research, and the research enterprise, that still shapes my thinking today.</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indent="-457200">
              <a:spcBef>
                <a:spcPts val="600"/>
              </a:spcBef>
              <a:buClr>
                <a:schemeClr val="accent6"/>
              </a:buClr>
              <a:buSzPct val="125000"/>
              <a:buFont typeface="Wingdings" panose="05000000000000000000" pitchFamily="2" charset="2"/>
              <a:buChar char="v"/>
            </a:pPr>
            <a:r>
              <a:rPr lang="en-US" sz="3100" dirty="0"/>
              <a:t>The importance of sitting and thinking but also the flip side which is the talking and enjoying.</a:t>
            </a:r>
          </a:p>
          <a:p>
            <a:pPr indent="-457200">
              <a:spcBef>
                <a:spcPts val="600"/>
              </a:spcBef>
              <a:buClr>
                <a:schemeClr val="accent6"/>
              </a:buClr>
              <a:buSzPct val="125000"/>
              <a:buFont typeface="Wingdings" panose="05000000000000000000" pitchFamily="2" charset="2"/>
              <a:buChar char="v"/>
            </a:pPr>
            <a:r>
              <a:rPr lang="en-US" sz="3100" dirty="0"/>
              <a:t>There is a Class of problems that seems to be good for working with students. And I think inverse problems lend themselves nicely to this.</a:t>
            </a:r>
          </a:p>
          <a:p>
            <a:pPr marL="0" indent="0">
              <a:spcBef>
                <a:spcPts val="600"/>
              </a:spcBef>
              <a:buClr>
                <a:schemeClr val="accent6"/>
              </a:buClr>
              <a:buSzPct val="125000"/>
              <a:buFont typeface="Wingdings" panose="05000000000000000000" pitchFamily="2" charset="2"/>
              <a:buNone/>
            </a:pPr>
            <a:r>
              <a:rPr lang="en-US" sz="3100" dirty="0"/>
              <a:t>They are easily stated but – perhaps – difficult to prove. And as you think deeply about this it becomes richer. I have been thinking about what makes good problems and would love to talk more about this with anyone that is interested. Specifically I have been thinking about what is Recreational physics and how/why is this different than recreational math. </a:t>
            </a:r>
          </a:p>
          <a:p>
            <a:pPr indent="-457200">
              <a:spcBef>
                <a:spcPts val="0"/>
              </a:spcBef>
              <a:spcAft>
                <a:spcPts val="0"/>
              </a:spcAft>
              <a:buClr>
                <a:schemeClr val="accent6"/>
              </a:buClr>
              <a:buSzPct val="125000"/>
              <a:buFont typeface="Wingdings" panose="05000000000000000000" pitchFamily="2" charset="2"/>
              <a:buChar char="v"/>
            </a:pPr>
            <a:r>
              <a:rPr lang="en-US" sz="3100" dirty="0"/>
              <a:t> Finally, my job now is about measuring impact of NSF grants. So we have a lot of discussion of what is the value of an </a:t>
            </a:r>
            <a:r>
              <a:rPr lang="en-US" sz="3100" dirty="0" err="1"/>
              <a:t>nsf</a:t>
            </a:r>
            <a:r>
              <a:rPr lang="en-US" sz="3100" dirty="0"/>
              <a:t> grant or an </a:t>
            </a:r>
            <a:r>
              <a:rPr lang="en-US" sz="3100" dirty="0" err="1"/>
              <a:t>nsf</a:t>
            </a:r>
            <a:r>
              <a:rPr lang="en-US" sz="3100" dirty="0"/>
              <a:t> grant program. I 	realize that much of what shapes my thinking in this area is in my experiences working on research and benefiting from grants. Some things I know: </a:t>
            </a:r>
          </a:p>
          <a:p>
            <a:pPr marL="0" indent="0">
              <a:spcBef>
                <a:spcPts val="0"/>
              </a:spcBef>
              <a:spcAft>
                <a:spcPts val="0"/>
              </a:spcAft>
              <a:buClr>
                <a:schemeClr val="accent6"/>
              </a:buClr>
              <a:buSzPct val="125000"/>
              <a:buFont typeface="Wingdings" panose="05000000000000000000" pitchFamily="2" charset="2"/>
              <a:buNone/>
            </a:pPr>
            <a:r>
              <a:rPr lang="en-US" sz="3100" dirty="0"/>
              <a:t>	</a:t>
            </a:r>
            <a:r>
              <a:rPr lang="en-US" sz="2900" dirty="0"/>
              <a:t>Results don’t come immediately, the investment in the researcher takes time to develop, </a:t>
            </a:r>
          </a:p>
          <a:p>
            <a:pPr marL="0" indent="0">
              <a:spcBef>
                <a:spcPts val="0"/>
              </a:spcBef>
              <a:spcAft>
                <a:spcPts val="0"/>
              </a:spcAft>
              <a:buClr>
                <a:schemeClr val="accent6"/>
              </a:buClr>
              <a:buSzPct val="125000"/>
              <a:buFont typeface="Wingdings" panose="05000000000000000000" pitchFamily="2" charset="2"/>
              <a:buNone/>
            </a:pPr>
            <a:r>
              <a:rPr lang="en-US" sz="2900" dirty="0"/>
              <a:t>	the questions asked may never be answered but that is not really the goal. Research is a process, its an experience, its an activity, it’s a practice. But, Its absolutely 	not the result. And this understanding has changed not only my own research career but the work I do at </a:t>
            </a:r>
            <a:r>
              <a:rPr lang="en-US" sz="2900" dirty="0" err="1"/>
              <a:t>nsf</a:t>
            </a:r>
            <a:r>
              <a:rPr lang="en-US" sz="2900" dirty="0"/>
              <a:t> in thinking about what is the value of grants.</a:t>
            </a:r>
            <a:endParaRPr lang="en-US" dirty="0"/>
          </a:p>
        </p:txBody>
      </p:sp>
      <p:sp>
        <p:nvSpPr>
          <p:cNvPr id="4" name="Slide Number Placeholder 3"/>
          <p:cNvSpPr>
            <a:spLocks noGrp="1"/>
          </p:cNvSpPr>
          <p:nvPr>
            <p:ph type="sldNum" sz="quarter" idx="5"/>
          </p:nvPr>
        </p:nvSpPr>
        <p:spPr/>
        <p:txBody>
          <a:bodyPr/>
          <a:lstStyle/>
          <a:p>
            <a:fld id="{4E5B04C8-3DE2-4501-9B4C-B72A1B7D1245}" type="slidenum">
              <a:rPr lang="en-US" smtClean="0"/>
              <a:t>11</a:t>
            </a:fld>
            <a:endParaRPr lang="en-US"/>
          </a:p>
        </p:txBody>
      </p:sp>
    </p:spTree>
    <p:extLst>
      <p:ext uri="{BB962C8B-B14F-4D97-AF65-F5344CB8AC3E}">
        <p14:creationId xmlns:p14="http://schemas.microsoft.com/office/powerpoint/2010/main" val="1891086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summer of 2005 I worked with my dad who was a professor in mathematics at the University of Illinois (now emeritus) on a research project that was broadly in the area of inverse problems.</a:t>
            </a:r>
          </a:p>
        </p:txBody>
      </p:sp>
      <p:sp>
        <p:nvSpPr>
          <p:cNvPr id="4" name="Slide Number Placeholder 3"/>
          <p:cNvSpPr>
            <a:spLocks noGrp="1"/>
          </p:cNvSpPr>
          <p:nvPr>
            <p:ph type="sldNum" sz="quarter" idx="5"/>
          </p:nvPr>
        </p:nvSpPr>
        <p:spPr/>
        <p:txBody>
          <a:bodyPr/>
          <a:lstStyle/>
          <a:p>
            <a:fld id="{4E5B04C8-3DE2-4501-9B4C-B72A1B7D1245}" type="slidenum">
              <a:rPr lang="en-US" smtClean="0"/>
              <a:t>2</a:t>
            </a:fld>
            <a:endParaRPr lang="en-US"/>
          </a:p>
        </p:txBody>
      </p:sp>
    </p:spTree>
    <p:extLst>
      <p:ext uri="{BB962C8B-B14F-4D97-AF65-F5344CB8AC3E}">
        <p14:creationId xmlns:p14="http://schemas.microsoft.com/office/powerpoint/2010/main" val="2149921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An inverse problem in science is the process of calculating from a set of observations the causal factors that produced them. For example, calculating an image from MRI data. </a:t>
            </a:r>
            <a:r>
              <a:rPr lang="en-US" b="0" dirty="0"/>
              <a:t>I actually spent the first few weeks of my REU studying MRIs, which was perfect because I had all the physics I needed to understand how this worked</a:t>
            </a:r>
            <a:r>
              <a:rPr lang="en-US" b="0" strike="noStrike" dirty="0"/>
              <a:t>. And MRIs use a lot of different physics and are quite inventive. </a:t>
            </a:r>
            <a:r>
              <a:rPr lang="en-US" b="0" dirty="0"/>
              <a:t>So I spent a few weeks reading about MRIs and then I wasn’t sure what I was going to do with the rest of my REU. And at the time I definitely felt like I needed an innovative, never studied outcome. So I sat down and I thought about it. </a:t>
            </a:r>
          </a:p>
        </p:txBody>
      </p:sp>
      <p:sp>
        <p:nvSpPr>
          <p:cNvPr id="4" name="Slide Number Placeholder 3"/>
          <p:cNvSpPr>
            <a:spLocks noGrp="1"/>
          </p:cNvSpPr>
          <p:nvPr>
            <p:ph type="sldNum" sz="quarter" idx="5"/>
          </p:nvPr>
        </p:nvSpPr>
        <p:spPr/>
        <p:txBody>
          <a:bodyPr/>
          <a:lstStyle/>
          <a:p>
            <a:fld id="{4E5B04C8-3DE2-4501-9B4C-B72A1B7D1245}" type="slidenum">
              <a:rPr lang="en-US" smtClean="0"/>
              <a:t>3</a:t>
            </a:fld>
            <a:endParaRPr lang="en-US"/>
          </a:p>
        </p:txBody>
      </p:sp>
    </p:spTree>
    <p:extLst>
      <p:ext uri="{BB962C8B-B14F-4D97-AF65-F5344CB8AC3E}">
        <p14:creationId xmlns:p14="http://schemas.microsoft.com/office/powerpoint/2010/main" val="2182062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project I came up with was assume that a finite number of point charges create a field. What measurements are needed (where and how many) to uniquely determine the placement of the point charges that created it? </a:t>
            </a:r>
            <a:endParaRPr lang="en-US" dirty="0"/>
          </a:p>
        </p:txBody>
      </p:sp>
      <p:sp>
        <p:nvSpPr>
          <p:cNvPr id="4" name="Slide Number Placeholder 3"/>
          <p:cNvSpPr>
            <a:spLocks noGrp="1"/>
          </p:cNvSpPr>
          <p:nvPr>
            <p:ph type="sldNum" sz="quarter" idx="5"/>
          </p:nvPr>
        </p:nvSpPr>
        <p:spPr/>
        <p:txBody>
          <a:bodyPr/>
          <a:lstStyle/>
          <a:p>
            <a:fld id="{4E5B04C8-3DE2-4501-9B4C-B72A1B7D1245}" type="slidenum">
              <a:rPr lang="en-US" smtClean="0"/>
              <a:t>4</a:t>
            </a:fld>
            <a:endParaRPr lang="en-US"/>
          </a:p>
        </p:txBody>
      </p:sp>
    </p:spTree>
    <p:extLst>
      <p:ext uri="{BB962C8B-B14F-4D97-AF65-F5344CB8AC3E}">
        <p14:creationId xmlns:p14="http://schemas.microsoft.com/office/powerpoint/2010/main" val="1190916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question is mathematically identical to the question: What is the zero set of an electric field from a finite set of point charges? And this is because if I have two sets of charges that give the same field in a space or region of the space then you can subtract the two sets (or change signs on the charges) and you would get zero in that space or region. And you might be thinking wait a minute isn’t there a theorem that says the electric field is unique. And yes, there is. So, for a set of point charges it is true that there is a unique field that is created by those charges. However, it is not clear that the field must be unique in a portion of space. And in fact fields need not be unique in certain kinds of portions of space. And I will give an example.</a:t>
            </a:r>
            <a:endParaRPr lang="en-US" dirty="0"/>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4E5B04C8-3DE2-4501-9B4C-B72A1B7D1245}" type="slidenum">
              <a:rPr lang="en-US" smtClean="0"/>
              <a:t>5</a:t>
            </a:fld>
            <a:endParaRPr lang="en-US"/>
          </a:p>
        </p:txBody>
      </p:sp>
    </p:spTree>
    <p:extLst>
      <p:ext uri="{BB962C8B-B14F-4D97-AF65-F5344CB8AC3E}">
        <p14:creationId xmlns:p14="http://schemas.microsoft.com/office/powerpoint/2010/main" val="2525272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equal size point charges are the corners of a square arranged with two positives and two negatives as shown. I can know the field at every point P along the Z axis. (This is field is zero in our example.) There are infinitely many sets of point charges that will give this result because you can change Qs or increase the size of the square and you still have zero on the z axis. So, you can have an infinite amount of data on the electric field but if its along a line you cannot be sure you have unique 3D description of the charges. So you might say ok, but what if I know an extra point or another line.</a:t>
            </a:r>
          </a:p>
        </p:txBody>
      </p:sp>
      <p:sp>
        <p:nvSpPr>
          <p:cNvPr id="4" name="Slide Number Placeholder 3"/>
          <p:cNvSpPr>
            <a:spLocks noGrp="1"/>
          </p:cNvSpPr>
          <p:nvPr>
            <p:ph type="sldNum" sz="quarter" idx="5"/>
          </p:nvPr>
        </p:nvSpPr>
        <p:spPr/>
        <p:txBody>
          <a:bodyPr/>
          <a:lstStyle/>
          <a:p>
            <a:fld id="{4E5B04C8-3DE2-4501-9B4C-B72A1B7D1245}" type="slidenum">
              <a:rPr lang="en-US" smtClean="0"/>
              <a:t>6</a:t>
            </a:fld>
            <a:endParaRPr lang="en-US"/>
          </a:p>
        </p:txBody>
      </p:sp>
    </p:spTree>
    <p:extLst>
      <p:ext uri="{BB962C8B-B14F-4D97-AF65-F5344CB8AC3E}">
        <p14:creationId xmlns:p14="http://schemas.microsoft.com/office/powerpoint/2010/main" val="2498809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Question: Taking an unknown electrical field from a finite set of point charges, what method of taking a limited set of measurements will guarantee that if the measurements are all zero, then the field itself is zero everywhere? </a:t>
            </a:r>
            <a:r>
              <a:rPr lang="en-US" sz="1200" dirty="0">
                <a:effectLst/>
                <a:latin typeface="Calibri" panose="020F0502020204030204" pitchFamily="34" charset="0"/>
                <a:ea typeface="Calibri" panose="020F0502020204030204" pitchFamily="34" charset="0"/>
                <a:cs typeface="Times New Roman" panose="02020603050405020304" pitchFamily="18" charset="0"/>
              </a:rPr>
              <a:t>Some of the characteristics of the zero set are solved. For example, there is a paper by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Yanushaushas</a:t>
            </a:r>
            <a:r>
              <a:rPr lang="en-US" sz="1200" dirty="0">
                <a:effectLst/>
                <a:latin typeface="Calibri" panose="020F0502020204030204" pitchFamily="34" charset="0"/>
                <a:ea typeface="Calibri" panose="020F0502020204030204" pitchFamily="34" charset="0"/>
                <a:cs typeface="Times New Roman" panose="02020603050405020304" pitchFamily="18" charset="0"/>
              </a:rPr>
              <a:t> who used the fact that the electric field from a finite set of charges is the gradient of a harmonic function to show that the zero set consists of a locally finite set of points and analytic curves (i.e. a two dimensional areas cannot be all zero). However, other conjectures were/are still unproven. For example, if the charges are constrained to a plane, and you measure in the plane, does this reduces the zero set to a finite set of points? </a:t>
            </a:r>
            <a:endParaRPr lang="en-US" dirty="0"/>
          </a:p>
        </p:txBody>
      </p:sp>
      <p:sp>
        <p:nvSpPr>
          <p:cNvPr id="4" name="Slide Number Placeholder 3"/>
          <p:cNvSpPr>
            <a:spLocks noGrp="1"/>
          </p:cNvSpPr>
          <p:nvPr>
            <p:ph type="sldNum" sz="quarter" idx="5"/>
          </p:nvPr>
        </p:nvSpPr>
        <p:spPr/>
        <p:txBody>
          <a:bodyPr/>
          <a:lstStyle/>
          <a:p>
            <a:fld id="{4E5B04C8-3DE2-4501-9B4C-B72A1B7D1245}" type="slidenum">
              <a:rPr lang="en-US" smtClean="0"/>
              <a:t>7</a:t>
            </a:fld>
            <a:endParaRPr lang="en-US"/>
          </a:p>
        </p:txBody>
      </p:sp>
    </p:spTree>
    <p:extLst>
      <p:ext uri="{BB962C8B-B14F-4D97-AF65-F5344CB8AC3E}">
        <p14:creationId xmlns:p14="http://schemas.microsoft.com/office/powerpoint/2010/main" val="94562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First step is in 1D field on a line. Define the line to be the x axis. So </a:t>
            </a:r>
            <a:r>
              <a:rPr lang="en-US" dirty="0" err="1"/>
              <a:t>yj</a:t>
            </a:r>
            <a:r>
              <a:rPr lang="en-US" dirty="0"/>
              <a:t> and </a:t>
            </a:r>
            <a:r>
              <a:rPr lang="en-US" dirty="0" err="1"/>
              <a:t>zj</a:t>
            </a:r>
            <a:r>
              <a:rPr lang="en-US" dirty="0"/>
              <a:t> are all zeros. And we are going to measure the field in that line with the charges. So your y and z’s are all zero. thus it’s trivial to see that you are just left with solving for the X component of the electric field and where it can be zero. Taking an interval approach you can show that for all intervals on the line between the charge points, the function that gives the X component of the field is rational and thus may only have a finite number of zeros in these intervals. </a:t>
            </a:r>
          </a:p>
        </p:txBody>
      </p:sp>
      <p:sp>
        <p:nvSpPr>
          <p:cNvPr id="4" name="Slide Number Placeholder 3"/>
          <p:cNvSpPr>
            <a:spLocks noGrp="1"/>
          </p:cNvSpPr>
          <p:nvPr>
            <p:ph type="sldNum" sz="quarter" idx="5"/>
          </p:nvPr>
        </p:nvSpPr>
        <p:spPr/>
        <p:txBody>
          <a:bodyPr/>
          <a:lstStyle/>
          <a:p>
            <a:fld id="{4E5B04C8-3DE2-4501-9B4C-B72A1B7D1245}" type="slidenum">
              <a:rPr lang="en-US" smtClean="0"/>
              <a:t>8</a:t>
            </a:fld>
            <a:endParaRPr lang="en-US"/>
          </a:p>
        </p:txBody>
      </p:sp>
    </p:spTree>
    <p:extLst>
      <p:ext uri="{BB962C8B-B14F-4D97-AF65-F5344CB8AC3E}">
        <p14:creationId xmlns:p14="http://schemas.microsoft.com/office/powerpoint/2010/main" val="4256392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move into 2D, chargers are still on a line but we will measure the field off the line. During the REU we worked to use analytic approaches to solving this and playing with the math you can show some things. Like Y components can only be zero if the net charge is zero and X components needs Q*x symmetry. But this does not actually answer the question about the number of possible zeros. Roll forward many years, the pandemic hit and my dad was stuck at home, could not go anywhere and he pulled this back up to work on it. At first he tried the analytic approach again but still was finding this unhelpful. </a:t>
            </a:r>
          </a:p>
        </p:txBody>
      </p:sp>
      <p:sp>
        <p:nvSpPr>
          <p:cNvPr id="4" name="Slide Number Placeholder 3"/>
          <p:cNvSpPr>
            <a:spLocks noGrp="1"/>
          </p:cNvSpPr>
          <p:nvPr>
            <p:ph type="sldNum" sz="quarter" idx="5"/>
          </p:nvPr>
        </p:nvSpPr>
        <p:spPr/>
        <p:txBody>
          <a:bodyPr/>
          <a:lstStyle/>
          <a:p>
            <a:fld id="{4E5B04C8-3DE2-4501-9B4C-B72A1B7D1245}" type="slidenum">
              <a:rPr lang="en-US" smtClean="0"/>
              <a:t>9</a:t>
            </a:fld>
            <a:endParaRPr lang="en-US"/>
          </a:p>
        </p:txBody>
      </p:sp>
    </p:spTree>
    <p:extLst>
      <p:ext uri="{BB962C8B-B14F-4D97-AF65-F5344CB8AC3E}">
        <p14:creationId xmlns:p14="http://schemas.microsoft.com/office/powerpoint/2010/main" val="3928527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10/21/2022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7" name="hcSlideMaster.Title SlideHeader">
            <a:extLst>
              <a:ext uri="{FF2B5EF4-FFF2-40B4-BE49-F238E27FC236}">
                <a16:creationId xmlns:a16="http://schemas.microsoft.com/office/drawing/2014/main" id="{094603B0-A8CB-6CAA-B23C-950844DAA7CA}"/>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Title SlideHeader">
            <a:extLst>
              <a:ext uri="{FF2B5EF4-FFF2-40B4-BE49-F238E27FC236}">
                <a16:creationId xmlns:a16="http://schemas.microsoft.com/office/drawing/2014/main" id="{539878F7-54EC-6A2C-5436-77F61B97C31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87293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10/21/2022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9" name="hcSlideMaster.Picture with CaptionHeader">
            <a:extLst>
              <a:ext uri="{FF2B5EF4-FFF2-40B4-BE49-F238E27FC236}">
                <a16:creationId xmlns:a16="http://schemas.microsoft.com/office/drawing/2014/main" id="{32E1EAFB-878D-D9F5-EE2A-6DDE57ADAFF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58826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TITU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10/21/2022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59184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10/21/2022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4" name="hcSlideMaster.Title and ContentHeader">
            <a:extLst>
              <a:ext uri="{FF2B5EF4-FFF2-40B4-BE49-F238E27FC236}">
                <a16:creationId xmlns:a16="http://schemas.microsoft.com/office/drawing/2014/main" id="{B11D3519-F21A-CA50-97A4-926537DC91B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38980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10/21/2022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4" name="hcSlideMaster.Section HeaderHeader">
            <a:extLst>
              <a:ext uri="{FF2B5EF4-FFF2-40B4-BE49-F238E27FC236}">
                <a16:creationId xmlns:a16="http://schemas.microsoft.com/office/drawing/2014/main" id="{5AF08870-7131-8A1F-9490-D218252D7CE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22331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10/21/2022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5" name="hcSlideMaster.Two ContentHeader">
            <a:extLst>
              <a:ext uri="{FF2B5EF4-FFF2-40B4-BE49-F238E27FC236}">
                <a16:creationId xmlns:a16="http://schemas.microsoft.com/office/drawing/2014/main" id="{E4B1058D-7C47-FCBA-D654-B7FF43CB197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57611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10/21/2022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7" name="hcSlideMaster.ComparisonHeader">
            <a:extLst>
              <a:ext uri="{FF2B5EF4-FFF2-40B4-BE49-F238E27FC236}">
                <a16:creationId xmlns:a16="http://schemas.microsoft.com/office/drawing/2014/main" id="{2CC5D081-4FB1-383C-912E-070B8218228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02808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10/21/2022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3" name="hcSlideMaster.Title OnlyHeader">
            <a:extLst>
              <a:ext uri="{FF2B5EF4-FFF2-40B4-BE49-F238E27FC236}">
                <a16:creationId xmlns:a16="http://schemas.microsoft.com/office/drawing/2014/main" id="{8DAFCA0F-D8A2-B911-E762-124E6BB00AC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501771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10/21/2022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5" name="hcSlideMaster.BlankHeader">
            <a:extLst>
              <a:ext uri="{FF2B5EF4-FFF2-40B4-BE49-F238E27FC236}">
                <a16:creationId xmlns:a16="http://schemas.microsoft.com/office/drawing/2014/main" id="{F18B0EDA-F3EC-B4AD-7928-85672C1A457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50701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10/21/2022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
        <p:nvSpPr>
          <p:cNvPr id="9" name="hcSlideMaster.Content with CaptionHeader">
            <a:extLst>
              <a:ext uri="{FF2B5EF4-FFF2-40B4-BE49-F238E27FC236}">
                <a16:creationId xmlns:a16="http://schemas.microsoft.com/office/drawing/2014/main" id="{76CE6049-B502-9353-E5D3-54527D2C621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01302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10/21/2022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14749"/>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363729" y="758952"/>
            <a:ext cx="5226909" cy="3566160"/>
          </a:xfrm>
        </p:spPr>
        <p:txBody>
          <a:bodyPr>
            <a:noAutofit/>
          </a:bodyPr>
          <a:lstStyle/>
          <a:p>
            <a:r>
              <a:rPr lang="en-US" sz="4400" b="1" dirty="0">
                <a:effectLst/>
                <a:ea typeface="Calibri" panose="020F0502020204030204" pitchFamily="34" charset="0"/>
                <a:cs typeface="Times New Roman" panose="02020603050405020304" pitchFamily="18" charset="0"/>
              </a:rPr>
              <a:t>To Think Deeply of </a:t>
            </a:r>
            <a:br>
              <a:rPr lang="en-US" sz="4400" b="1" dirty="0">
                <a:effectLst/>
                <a:ea typeface="Calibri" panose="020F0502020204030204" pitchFamily="34" charset="0"/>
                <a:cs typeface="Times New Roman" panose="02020603050405020304" pitchFamily="18" charset="0"/>
              </a:rPr>
            </a:br>
            <a:r>
              <a:rPr lang="en-US" sz="4400" b="1" dirty="0">
                <a:effectLst/>
                <a:ea typeface="Calibri" panose="020F0502020204030204" pitchFamily="34" charset="0"/>
                <a:cs typeface="Times New Roman" panose="02020603050405020304" pitchFamily="18" charset="0"/>
              </a:rPr>
              <a:t>Simple Things</a:t>
            </a:r>
            <a:r>
              <a:rPr lang="en-US" sz="4400" dirty="0"/>
              <a:t>| </a:t>
            </a:r>
            <a:br>
              <a:rPr lang="en-US" sz="4400" dirty="0"/>
            </a:br>
            <a:r>
              <a:rPr lang="en-US" sz="4400" b="1" dirty="0">
                <a:solidFill>
                  <a:schemeClr val="accent1"/>
                </a:solidFill>
                <a:effectLst/>
                <a:ea typeface="Calibri" panose="020F0502020204030204" pitchFamily="34" charset="0"/>
                <a:cs typeface="Times New Roman" panose="02020603050405020304" pitchFamily="18" charset="0"/>
              </a:rPr>
              <a:t>Reflections &amp; Possible Results from an </a:t>
            </a:r>
            <a:br>
              <a:rPr lang="en-US" sz="4400" b="1" dirty="0">
                <a:solidFill>
                  <a:schemeClr val="accent1"/>
                </a:solidFill>
                <a:effectLst/>
                <a:ea typeface="Calibri" panose="020F0502020204030204" pitchFamily="34" charset="0"/>
                <a:cs typeface="Times New Roman" panose="02020603050405020304" pitchFamily="18" charset="0"/>
              </a:rPr>
            </a:br>
            <a:r>
              <a:rPr lang="en-US" sz="4400" b="1" dirty="0">
                <a:solidFill>
                  <a:schemeClr val="accent1"/>
                </a:solidFill>
                <a:effectLst/>
                <a:ea typeface="Calibri" panose="020F0502020204030204" pitchFamily="34" charset="0"/>
                <a:cs typeface="Times New Roman" panose="02020603050405020304" pitchFamily="18" charset="0"/>
              </a:rPr>
              <a:t>Ancient REU</a:t>
            </a:r>
            <a:endParaRPr lang="en-US" sz="4400" dirty="0">
              <a:solidFill>
                <a:schemeClr val="accent1"/>
              </a:solidFill>
            </a:endParaRP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6095999" y="4645152"/>
            <a:ext cx="5766487" cy="2212848"/>
          </a:xfrm>
        </p:spPr>
        <p:txBody>
          <a:bodyPr>
            <a:normAutofit fontScale="25000" lnSpcReduction="20000"/>
          </a:bodyPr>
          <a:lstStyle/>
          <a:p>
            <a:r>
              <a:rPr lang="en-US" sz="11200" dirty="0"/>
              <a:t>Rebecca Rosenblatt</a:t>
            </a:r>
          </a:p>
          <a:p>
            <a:r>
              <a:rPr lang="en-US" sz="8000" dirty="0"/>
              <a:t>Oct 22, 2022</a:t>
            </a:r>
            <a:endParaRPr lang="en-US" sz="4000" dirty="0"/>
          </a:p>
          <a:p>
            <a:r>
              <a:rPr lang="en-US" sz="4800" dirty="0">
                <a:effectLst/>
                <a:latin typeface="Calibri" panose="020F0502020204030204" pitchFamily="34" charset="0"/>
                <a:ea typeface="Calibri" panose="020F0502020204030204" pitchFamily="34" charset="0"/>
                <a:cs typeface="Times New Roman" panose="02020603050405020304" pitchFamily="18" charset="0"/>
              </a:rPr>
              <a:t>Please note that the opinions, findings, conclusions and recommendations expressed here are mine and do not necessarily reflect the views of the National Science Foundation (NSF)</a:t>
            </a:r>
          </a:p>
          <a:p>
            <a:pPr algn="ctr"/>
            <a:endParaRPr lang="en-US" dirty="0"/>
          </a:p>
        </p:txBody>
      </p:sp>
      <p:pic>
        <p:nvPicPr>
          <p:cNvPr id="6" name="Picture 5">
            <a:extLst>
              <a:ext uri="{FF2B5EF4-FFF2-40B4-BE49-F238E27FC236}">
                <a16:creationId xmlns:a16="http://schemas.microsoft.com/office/drawing/2014/main" id="{8940CBE3-3F91-419A-A649-32AB388ECA8B}"/>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1600" y="10"/>
            <a:ext cx="6096000" cy="6857990"/>
          </a:xfrm>
          <a:prstGeom prst="rect">
            <a:avLst/>
          </a:prstGeom>
        </p:spPr>
      </p:pic>
      <p:sp>
        <p:nvSpPr>
          <p:cNvPr id="4" name="flSlide11Footer" descr="  ">
            <a:extLst>
              <a:ext uri="{FF2B5EF4-FFF2-40B4-BE49-F238E27FC236}">
                <a16:creationId xmlns:a16="http://schemas.microsoft.com/office/drawing/2014/main" id="{48F98C4D-A727-F056-95C1-395645C11D35}"/>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5" name="hcSlide11Header">
            <a:extLst>
              <a:ext uri="{FF2B5EF4-FFF2-40B4-BE49-F238E27FC236}">
                <a16:creationId xmlns:a16="http://schemas.microsoft.com/office/drawing/2014/main" id="{6E48A3F3-8594-A981-26A2-1F1E99654E75}"/>
              </a:ext>
            </a:extLst>
          </p:cNvPr>
          <p:cNvSpPr txBox="1"/>
          <p:nvPr/>
        </p:nvSpPr>
        <p:spPr>
          <a:xfrm>
            <a:off x="5994400" y="0"/>
            <a:ext cx="184731" cy="369332"/>
          </a:xfrm>
          <a:prstGeom prst="rect">
            <a:avLst/>
          </a:prstGeom>
          <a:noFill/>
        </p:spPr>
        <p:txBody>
          <a:bodyPr vert="horz" wrap="none" rtlCol="0">
            <a:spAutoFit/>
          </a:bodyPr>
          <a:lstStyle/>
          <a:p>
            <a:endParaRPr lang="en-US"/>
          </a:p>
        </p:txBody>
      </p:sp>
    </p:spTree>
    <p:extLst>
      <p:ext uri="{BB962C8B-B14F-4D97-AF65-F5344CB8AC3E}">
        <p14:creationId xmlns:p14="http://schemas.microsoft.com/office/powerpoint/2010/main" val="89591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5640D3-6702-B967-A147-E3DFA807BDC8}"/>
              </a:ext>
            </a:extLst>
          </p:cNvPr>
          <p:cNvSpPr>
            <a:spLocks noGrp="1"/>
          </p:cNvSpPr>
          <p:nvPr>
            <p:ph type="title"/>
          </p:nvPr>
        </p:nvSpPr>
        <p:spPr>
          <a:xfrm>
            <a:off x="1097280" y="286603"/>
            <a:ext cx="10058400" cy="1450757"/>
          </a:xfrm>
        </p:spPr>
        <p:txBody>
          <a:bodyPr>
            <a:normAutofit/>
          </a:bodyPr>
          <a:lstStyle/>
          <a:p>
            <a:r>
              <a:rPr lang="en-US" sz="4000" dirty="0"/>
              <a:t>Result in 2D: Charges on Line &amp; Field in Plane</a:t>
            </a:r>
          </a:p>
        </p:txBody>
      </p:sp>
      <p:cxnSp>
        <p:nvCxnSpPr>
          <p:cNvPr id="20" name="Straight Connector 19">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3F673E3B-19AB-7F71-F5D3-8216ABA90557}"/>
              </a:ext>
            </a:extLst>
          </p:cNvPr>
          <p:cNvGraphicFramePr>
            <a:graphicFrameLocks noGrp="1"/>
          </p:cNvGraphicFramePr>
          <p:nvPr>
            <p:ph idx="1"/>
            <p:extLst>
              <p:ext uri="{D42A27DB-BD31-4B8C-83A1-F6EECF244321}">
                <p14:modId xmlns:p14="http://schemas.microsoft.com/office/powerpoint/2010/main" val="425548286"/>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83A293A9-FB55-BC06-C7DB-13FCBE850E47}"/>
              </a:ext>
            </a:extLst>
          </p:cNvPr>
          <p:cNvSpPr txBox="1"/>
          <p:nvPr/>
        </p:nvSpPr>
        <p:spPr>
          <a:xfrm>
            <a:off x="6521278" y="5866674"/>
            <a:ext cx="6098058" cy="461665"/>
          </a:xfrm>
          <a:prstGeom prst="rect">
            <a:avLst/>
          </a:prstGeom>
          <a:noFill/>
        </p:spPr>
        <p:txBody>
          <a:bodyPr wrap="square">
            <a:spAutoFit/>
          </a:bodyPr>
          <a:lstStyle/>
          <a:p>
            <a:r>
              <a:rPr lang="en-US" sz="2400" dirty="0"/>
              <a:t>https://arxiv.org/abs/2208.12857</a:t>
            </a:r>
          </a:p>
        </p:txBody>
      </p:sp>
      <p:sp>
        <p:nvSpPr>
          <p:cNvPr id="8" name="TextBox 7">
            <a:extLst>
              <a:ext uri="{FF2B5EF4-FFF2-40B4-BE49-F238E27FC236}">
                <a16:creationId xmlns:a16="http://schemas.microsoft.com/office/drawing/2014/main" id="{F36F1A59-E4B8-23F9-442A-28E08F8A6701}"/>
              </a:ext>
            </a:extLst>
          </p:cNvPr>
          <p:cNvSpPr txBox="1"/>
          <p:nvPr/>
        </p:nvSpPr>
        <p:spPr>
          <a:xfrm>
            <a:off x="915019" y="5869091"/>
            <a:ext cx="6827108" cy="461665"/>
          </a:xfrm>
          <a:prstGeom prst="rect">
            <a:avLst/>
          </a:prstGeom>
          <a:noFill/>
        </p:spPr>
        <p:txBody>
          <a:bodyPr wrap="square">
            <a:spAutoFit/>
          </a:bodyPr>
          <a:lstStyle/>
          <a:p>
            <a:r>
              <a:rPr lang="en-US" sz="2400" dirty="0"/>
              <a:t>https://arxiv.org/abs/2106.04706</a:t>
            </a:r>
          </a:p>
        </p:txBody>
      </p:sp>
    </p:spTree>
    <p:extLst>
      <p:ext uri="{BB962C8B-B14F-4D97-AF65-F5344CB8AC3E}">
        <p14:creationId xmlns:p14="http://schemas.microsoft.com/office/powerpoint/2010/main" val="1789982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D8BB50-7670-7363-4A03-BDA13FEA6D9A}"/>
              </a:ext>
            </a:extLst>
          </p:cNvPr>
          <p:cNvSpPr>
            <a:spLocks noGrp="1"/>
          </p:cNvSpPr>
          <p:nvPr>
            <p:ph type="title"/>
          </p:nvPr>
        </p:nvSpPr>
        <p:spPr>
          <a:xfrm>
            <a:off x="903514" y="3897087"/>
            <a:ext cx="7417207" cy="838898"/>
          </a:xfrm>
        </p:spPr>
        <p:txBody>
          <a:bodyPr anchor="ctr">
            <a:normAutofit/>
          </a:bodyPr>
          <a:lstStyle/>
          <a:p>
            <a:r>
              <a:rPr lang="en-US" sz="3600" dirty="0"/>
              <a:t>Reflections</a:t>
            </a:r>
          </a:p>
        </p:txBody>
      </p:sp>
      <p:sp>
        <p:nvSpPr>
          <p:cNvPr id="49" name="Rectangle 48">
            <a:extLst>
              <a:ext uri="{FF2B5EF4-FFF2-40B4-BE49-F238E27FC236}">
                <a16:creationId xmlns:a16="http://schemas.microsoft.com/office/drawing/2014/main" id="{50E2AEF9-3220-4407-B76B-1B6E3952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0142"/>
            <a:ext cx="3860771" cy="29321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8900BCF-A23A-799E-5B58-9C9726B555DB}"/>
              </a:ext>
            </a:extLst>
          </p:cNvPr>
          <p:cNvPicPr>
            <a:picLocks noChangeAspect="1"/>
          </p:cNvPicPr>
          <p:nvPr/>
        </p:nvPicPr>
        <p:blipFill rotWithShape="1">
          <a:blip r:embed="rId3"/>
          <a:srcRect t="2147" r="-1" b="2147"/>
          <a:stretch/>
        </p:blipFill>
        <p:spPr>
          <a:xfrm>
            <a:off x="5" y="824733"/>
            <a:ext cx="3664827" cy="2604266"/>
          </a:xfrm>
          <a:prstGeom prst="rect">
            <a:avLst/>
          </a:prstGeom>
        </p:spPr>
      </p:pic>
      <p:sp>
        <p:nvSpPr>
          <p:cNvPr id="51" name="Rectangle 50">
            <a:extLst>
              <a:ext uri="{FF2B5EF4-FFF2-40B4-BE49-F238E27FC236}">
                <a16:creationId xmlns:a16="http://schemas.microsoft.com/office/drawing/2014/main" id="{2CAFBD32-D3B9-4AA1-8A52-E7788A955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885" y="0"/>
            <a:ext cx="4332545" cy="313160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7B1FFF1B-D8E7-43C1-963D-013BA4049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0" y="660143"/>
            <a:ext cx="3429000" cy="247146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40E83E7-0199-F185-C1AC-0908BC6C876B}"/>
              </a:ext>
            </a:extLst>
          </p:cNvPr>
          <p:cNvPicPr>
            <a:picLocks noChangeAspect="1"/>
          </p:cNvPicPr>
          <p:nvPr/>
        </p:nvPicPr>
        <p:blipFill rotWithShape="1">
          <a:blip r:embed="rId4"/>
          <a:srcRect l="8392" r="7458" b="2"/>
          <a:stretch/>
        </p:blipFill>
        <p:spPr>
          <a:xfrm>
            <a:off x="8908384" y="838669"/>
            <a:ext cx="3249864" cy="2114409"/>
          </a:xfrm>
          <a:prstGeom prst="rect">
            <a:avLst/>
          </a:prstGeom>
        </p:spPr>
      </p:pic>
      <p:sp>
        <p:nvSpPr>
          <p:cNvPr id="55" name="Rectangle 54">
            <a:extLst>
              <a:ext uri="{FF2B5EF4-FFF2-40B4-BE49-F238E27FC236}">
                <a16:creationId xmlns:a16="http://schemas.microsoft.com/office/drawing/2014/main" id="{DB4FA13C-38C9-429E-801A-9C96D213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0" y="3428999"/>
            <a:ext cx="3429000" cy="297180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E67E674-3828-1D26-412E-18CD9A1D6E6F}"/>
              </a:ext>
            </a:extLst>
          </p:cNvPr>
          <p:cNvPicPr>
            <a:picLocks noChangeAspect="1"/>
          </p:cNvPicPr>
          <p:nvPr/>
        </p:nvPicPr>
        <p:blipFill rotWithShape="1">
          <a:blip r:embed="rId5"/>
          <a:srcRect t="17749" r="1" b="28007"/>
          <a:stretch/>
        </p:blipFill>
        <p:spPr>
          <a:xfrm>
            <a:off x="4612117" y="144244"/>
            <a:ext cx="3445801" cy="2808834"/>
          </a:xfrm>
          <a:prstGeom prst="rect">
            <a:avLst/>
          </a:prstGeom>
        </p:spPr>
      </p:pic>
      <p:sp>
        <p:nvSpPr>
          <p:cNvPr id="57" name="Rectangle 56">
            <a:extLst>
              <a:ext uri="{FF2B5EF4-FFF2-40B4-BE49-F238E27FC236}">
                <a16:creationId xmlns:a16="http://schemas.microsoft.com/office/drawing/2014/main" id="{3FBD2223-EC52-4B5E-BC77-70A8E3589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3B764A"/>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Content Placeholder 11" descr="A picture containing text, transport, wheel&#10;&#10;Description automatically generated">
            <a:extLst>
              <a:ext uri="{FF2B5EF4-FFF2-40B4-BE49-F238E27FC236}">
                <a16:creationId xmlns:a16="http://schemas.microsoft.com/office/drawing/2014/main" id="{0B747FAB-0C62-EC8C-D8B7-2EDB117673B0}"/>
              </a:ext>
            </a:extLst>
          </p:cNvPr>
          <p:cNvPicPr>
            <a:picLocks noGrp="1" noChangeAspect="1"/>
          </p:cNvPicPr>
          <p:nvPr>
            <p:ph idx="1"/>
          </p:nvPr>
        </p:nvPicPr>
        <p:blipFill>
          <a:blip r:embed="rId6"/>
          <a:stretch>
            <a:fillRect/>
          </a:stretch>
        </p:blipFill>
        <p:spPr>
          <a:xfrm>
            <a:off x="8874212" y="3310131"/>
            <a:ext cx="3325010" cy="3325010"/>
          </a:xfrm>
        </p:spPr>
      </p:pic>
      <p:sp>
        <p:nvSpPr>
          <p:cNvPr id="14" name="TextBox 13">
            <a:extLst>
              <a:ext uri="{FF2B5EF4-FFF2-40B4-BE49-F238E27FC236}">
                <a16:creationId xmlns:a16="http://schemas.microsoft.com/office/drawing/2014/main" id="{1B6C521C-DEA9-83C2-E684-025EF078E72E}"/>
              </a:ext>
            </a:extLst>
          </p:cNvPr>
          <p:cNvSpPr txBox="1"/>
          <p:nvPr/>
        </p:nvSpPr>
        <p:spPr>
          <a:xfrm>
            <a:off x="903514" y="4614803"/>
            <a:ext cx="6918313" cy="1569660"/>
          </a:xfrm>
          <a:prstGeom prst="rect">
            <a:avLst/>
          </a:prstGeom>
          <a:noFill/>
        </p:spPr>
        <p:txBody>
          <a:bodyPr wrap="square" rtlCol="0">
            <a:spAutoFit/>
          </a:bodyPr>
          <a:lstStyle/>
          <a:p>
            <a:r>
              <a:rPr lang="en-US" sz="3200" dirty="0"/>
              <a:t>What is research?</a:t>
            </a:r>
          </a:p>
          <a:p>
            <a:r>
              <a:rPr lang="en-US" sz="3200" dirty="0"/>
              <a:t>What makes a good research problem?</a:t>
            </a:r>
          </a:p>
          <a:p>
            <a:r>
              <a:rPr lang="en-US" sz="3200" dirty="0"/>
              <a:t>What is the value of NSF funding?</a:t>
            </a:r>
          </a:p>
        </p:txBody>
      </p:sp>
    </p:spTree>
    <p:extLst>
      <p:ext uri="{BB962C8B-B14F-4D97-AF65-F5344CB8AC3E}">
        <p14:creationId xmlns:p14="http://schemas.microsoft.com/office/powerpoint/2010/main" val="420736363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9" name="Straight Connector 4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51" name="Rectangle 50">
            <a:extLst>
              <a:ext uri="{FF2B5EF4-FFF2-40B4-BE49-F238E27FC236}">
                <a16:creationId xmlns:a16="http://schemas.microsoft.com/office/drawing/2014/main" id="{4C869C3B-5565-4AAC-86A8-9EB0AB1C6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522E78-9E60-F756-C77D-1D0F441D0EFE}"/>
              </a:ext>
            </a:extLst>
          </p:cNvPr>
          <p:cNvSpPr>
            <a:spLocks noGrp="1"/>
          </p:cNvSpPr>
          <p:nvPr>
            <p:ph type="title"/>
          </p:nvPr>
        </p:nvSpPr>
        <p:spPr>
          <a:xfrm>
            <a:off x="641463" y="4074056"/>
            <a:ext cx="10909073" cy="1438977"/>
          </a:xfrm>
        </p:spPr>
        <p:txBody>
          <a:bodyPr vert="horz" lIns="91440" tIns="45720" rIns="91440" bIns="45720" rtlCol="0" anchor="b">
            <a:normAutofit/>
          </a:bodyPr>
          <a:lstStyle/>
          <a:p>
            <a:pPr algn="ctr"/>
            <a:r>
              <a:rPr lang="en-US" sz="6000" dirty="0">
                <a:solidFill>
                  <a:schemeClr val="tx1">
                    <a:lumMod val="85000"/>
                    <a:lumOff val="15000"/>
                  </a:schemeClr>
                </a:solidFill>
              </a:rPr>
              <a:t>Thank you! rrosenbl@nsf.gov</a:t>
            </a:r>
          </a:p>
        </p:txBody>
      </p:sp>
      <p:pic>
        <p:nvPicPr>
          <p:cNvPr id="4" name="Content Placeholder 3">
            <a:extLst>
              <a:ext uri="{FF2B5EF4-FFF2-40B4-BE49-F238E27FC236}">
                <a16:creationId xmlns:a16="http://schemas.microsoft.com/office/drawing/2014/main" id="{37845C52-EBFF-55AE-F20D-1D4817B836F3}"/>
              </a:ext>
            </a:extLst>
          </p:cNvPr>
          <p:cNvPicPr>
            <a:picLocks noGrp="1" noChangeAspect="1"/>
          </p:cNvPicPr>
          <p:nvPr>
            <p:ph idx="1"/>
          </p:nvPr>
        </p:nvPicPr>
        <p:blipFill rotWithShape="1">
          <a:blip r:embed="rId2"/>
          <a:srcRect l="56" r="1776" b="-2"/>
          <a:stretch/>
        </p:blipFill>
        <p:spPr>
          <a:xfrm>
            <a:off x="3295650" y="-2782"/>
            <a:ext cx="5764210" cy="4433281"/>
          </a:xfrm>
          <a:prstGeom prst="rect">
            <a:avLst/>
          </a:prstGeom>
        </p:spPr>
      </p:pic>
      <p:cxnSp>
        <p:nvCxnSpPr>
          <p:cNvPr id="53" name="Straight Connector 52">
            <a:extLst>
              <a:ext uri="{FF2B5EF4-FFF2-40B4-BE49-F238E27FC236}">
                <a16:creationId xmlns:a16="http://schemas.microsoft.com/office/drawing/2014/main" id="{F41136EC-EC34-4D08-B5AB-8CE5870B1C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52600" y="5415653"/>
            <a:ext cx="8686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064CBAAB-7956-4763-9F69-A3FDBF1ACB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05AD50A4-B007-8662-29CA-8F78FC5BB5C0}"/>
              </a:ext>
            </a:extLst>
          </p:cNvPr>
          <p:cNvSpPr txBox="1"/>
          <p:nvPr/>
        </p:nvSpPr>
        <p:spPr>
          <a:xfrm>
            <a:off x="1752600" y="5575177"/>
            <a:ext cx="8686800" cy="584775"/>
          </a:xfrm>
          <a:prstGeom prst="rect">
            <a:avLst/>
          </a:prstGeom>
          <a:noFill/>
        </p:spPr>
        <p:txBody>
          <a:bodyPr wrap="square" rtlCol="0">
            <a:spAutoFit/>
          </a:bodyPr>
          <a:lstStyle/>
          <a:p>
            <a:pPr algn="ctr"/>
            <a:r>
              <a:rPr lang="en-US" sz="3200" b="1" dirty="0">
                <a:latin typeface="+mj-lt"/>
              </a:rPr>
              <a:t>rosenblatt.rebecca@gmail.com</a:t>
            </a:r>
          </a:p>
        </p:txBody>
      </p:sp>
    </p:spTree>
    <p:extLst>
      <p:ext uri="{BB962C8B-B14F-4D97-AF65-F5344CB8AC3E}">
        <p14:creationId xmlns:p14="http://schemas.microsoft.com/office/powerpoint/2010/main" val="3473005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2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2779F603-B669-4AD6-82F9-E09F7616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835BC7-2519-6A02-A211-D245963F21E6}"/>
              </a:ext>
            </a:extLst>
          </p:cNvPr>
          <p:cNvSpPr>
            <a:spLocks noGrp="1"/>
          </p:cNvSpPr>
          <p:nvPr>
            <p:ph type="title"/>
          </p:nvPr>
        </p:nvSpPr>
        <p:spPr>
          <a:xfrm>
            <a:off x="1097280" y="758952"/>
            <a:ext cx="5859574" cy="3566160"/>
          </a:xfrm>
        </p:spPr>
        <p:txBody>
          <a:bodyPr vert="horz" lIns="91440" tIns="45720" rIns="91440" bIns="45720" rtlCol="0" anchor="b">
            <a:normAutofit/>
          </a:bodyPr>
          <a:lstStyle/>
          <a:p>
            <a:r>
              <a:rPr lang="en-US" sz="8000" dirty="0">
                <a:effectLst/>
                <a:ea typeface="Calibri" panose="020F0502020204030204" pitchFamily="34" charset="0"/>
                <a:cs typeface="Times New Roman" panose="02020603050405020304" pitchFamily="18" charset="0"/>
              </a:rPr>
              <a:t>Summer 2005 REU at UIUC </a:t>
            </a:r>
            <a:endParaRPr lang="en-US" sz="8000" dirty="0">
              <a:solidFill>
                <a:schemeClr val="tx1">
                  <a:lumMod val="85000"/>
                  <a:lumOff val="15000"/>
                </a:schemeClr>
              </a:solidFill>
            </a:endParaRPr>
          </a:p>
        </p:txBody>
      </p:sp>
      <p:cxnSp>
        <p:nvCxnSpPr>
          <p:cNvPr id="29" name="Straight Connector 28">
            <a:extLst>
              <a:ext uri="{FF2B5EF4-FFF2-40B4-BE49-F238E27FC236}">
                <a16:creationId xmlns:a16="http://schemas.microsoft.com/office/drawing/2014/main" id="{7ABFD994-C2DC-4E7D-9411-C7FF7813E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7660" y="4485132"/>
            <a:ext cx="5486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96FA172-921E-4C46-94E3-3FC0695A7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a:extLst>
              <a:ext uri="{FF2B5EF4-FFF2-40B4-BE49-F238E27FC236}">
                <a16:creationId xmlns:a16="http://schemas.microsoft.com/office/drawing/2014/main" id="{DF3F3D9B-3FB7-8A43-8044-2CED55CC7DB1}"/>
              </a:ext>
            </a:extLst>
          </p:cNvPr>
          <p:cNvPicPr>
            <a:picLocks noChangeAspect="1"/>
          </p:cNvPicPr>
          <p:nvPr/>
        </p:nvPicPr>
        <p:blipFill>
          <a:blip r:embed="rId3"/>
          <a:stretch>
            <a:fillRect/>
          </a:stretch>
        </p:blipFill>
        <p:spPr>
          <a:xfrm>
            <a:off x="9460792" y="0"/>
            <a:ext cx="2812244" cy="3781168"/>
          </a:xfrm>
          <a:prstGeom prst="rect">
            <a:avLst/>
          </a:prstGeom>
        </p:spPr>
      </p:pic>
      <p:pic>
        <p:nvPicPr>
          <p:cNvPr id="7" name="Picture 6">
            <a:extLst>
              <a:ext uri="{FF2B5EF4-FFF2-40B4-BE49-F238E27FC236}">
                <a16:creationId xmlns:a16="http://schemas.microsoft.com/office/drawing/2014/main" id="{FE027417-A55B-5328-D002-BFB60EC6B0C8}"/>
              </a:ext>
            </a:extLst>
          </p:cNvPr>
          <p:cNvPicPr>
            <a:picLocks noChangeAspect="1"/>
          </p:cNvPicPr>
          <p:nvPr/>
        </p:nvPicPr>
        <p:blipFill>
          <a:blip r:embed="rId4"/>
          <a:stretch>
            <a:fillRect/>
          </a:stretch>
        </p:blipFill>
        <p:spPr>
          <a:xfrm>
            <a:off x="6836891" y="1933280"/>
            <a:ext cx="3033326" cy="4165768"/>
          </a:xfrm>
          <a:prstGeom prst="rect">
            <a:avLst/>
          </a:prstGeom>
        </p:spPr>
      </p:pic>
    </p:spTree>
    <p:extLst>
      <p:ext uri="{BB962C8B-B14F-4D97-AF65-F5344CB8AC3E}">
        <p14:creationId xmlns:p14="http://schemas.microsoft.com/office/powerpoint/2010/main" val="1424836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DDB61B7-3B8B-FB76-2EFD-0F7C63CFBD64}"/>
              </a:ext>
            </a:extLst>
          </p:cNvPr>
          <p:cNvPicPr>
            <a:picLocks noChangeAspect="1"/>
          </p:cNvPicPr>
          <p:nvPr/>
        </p:nvPicPr>
        <p:blipFill rotWithShape="1">
          <a:blip r:embed="rId3"/>
          <a:srcRect t="11999" b="3731"/>
          <a:stretch/>
        </p:blipFill>
        <p:spPr>
          <a:xfrm>
            <a:off x="20" y="-22"/>
            <a:ext cx="12191977" cy="6858022"/>
          </a:xfrm>
          <a:prstGeom prst="rect">
            <a:avLst/>
          </a:prstGeom>
        </p:spPr>
      </p:pic>
      <p:sp>
        <p:nvSpPr>
          <p:cNvPr id="20" name="Rectangle 19">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5114C3-F256-2A83-E718-8435EC9A6806}"/>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6000">
                <a:solidFill>
                  <a:schemeClr val="bg1"/>
                </a:solidFill>
                <a:effectLst/>
              </a:rPr>
              <a:t>An Inverse </a:t>
            </a:r>
            <a:r>
              <a:rPr lang="en-US" sz="6000">
                <a:solidFill>
                  <a:schemeClr val="bg1"/>
                </a:solidFill>
              </a:rPr>
              <a:t>P</a:t>
            </a:r>
            <a:r>
              <a:rPr lang="en-US" sz="6000">
                <a:solidFill>
                  <a:schemeClr val="bg1"/>
                </a:solidFill>
                <a:effectLst/>
              </a:rPr>
              <a:t>roblem</a:t>
            </a:r>
            <a:endParaRPr lang="en-US" sz="6000">
              <a:solidFill>
                <a:schemeClr val="bg1"/>
              </a:solidFill>
            </a:endParaRPr>
          </a:p>
        </p:txBody>
      </p:sp>
      <p:sp>
        <p:nvSpPr>
          <p:cNvPr id="3" name="Content Placeholder 2">
            <a:extLst>
              <a:ext uri="{FF2B5EF4-FFF2-40B4-BE49-F238E27FC236}">
                <a16:creationId xmlns:a16="http://schemas.microsoft.com/office/drawing/2014/main" id="{AF6FB07D-7556-6E29-C590-5CA423278F41}"/>
              </a:ext>
            </a:extLst>
          </p:cNvPr>
          <p:cNvSpPr>
            <a:spLocks noGrp="1"/>
          </p:cNvSpPr>
          <p:nvPr>
            <p:ph idx="1"/>
          </p:nvPr>
        </p:nvSpPr>
        <p:spPr>
          <a:xfrm>
            <a:off x="643466" y="4551036"/>
            <a:ext cx="5449479" cy="1663495"/>
          </a:xfrm>
        </p:spPr>
        <p:txBody>
          <a:bodyPr vert="horz" lIns="91440" tIns="45720" rIns="91440" bIns="45720" rtlCol="0" anchor="b">
            <a:normAutofit/>
          </a:bodyPr>
          <a:lstStyle/>
          <a:p>
            <a:pPr marL="0" indent="0">
              <a:lnSpc>
                <a:spcPct val="100000"/>
              </a:lnSpc>
              <a:buNone/>
            </a:pPr>
            <a:r>
              <a:rPr lang="en-US" sz="2400" cap="all" spc="200" dirty="0">
                <a:solidFill>
                  <a:schemeClr val="bg1"/>
                </a:solidFill>
                <a:effectLst/>
              </a:rPr>
              <a:t>is the process of calculating from a set of observations</a:t>
            </a:r>
            <a:r>
              <a:rPr lang="en-US" sz="2400" cap="all" spc="200" dirty="0">
                <a:solidFill>
                  <a:schemeClr val="bg1"/>
                </a:solidFill>
              </a:rPr>
              <a:t> </a:t>
            </a:r>
            <a:r>
              <a:rPr lang="en-US" sz="2400" cap="all" spc="200" dirty="0">
                <a:solidFill>
                  <a:schemeClr val="bg1"/>
                </a:solidFill>
                <a:effectLst/>
              </a:rPr>
              <a:t>the causal factors that produced them. </a:t>
            </a:r>
            <a:endParaRPr lang="en-US" sz="2400" cap="all" spc="200" dirty="0">
              <a:solidFill>
                <a:schemeClr val="bg1"/>
              </a:solidFill>
            </a:endParaRPr>
          </a:p>
        </p:txBody>
      </p:sp>
      <p:sp>
        <p:nvSpPr>
          <p:cNvPr id="22" name="Rectangle 21">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E6E50F-3B4D-6D01-A2BF-DBB12A7C5F26}"/>
              </a:ext>
            </a:extLst>
          </p:cNvPr>
          <p:cNvPicPr>
            <a:picLocks noChangeAspect="1"/>
          </p:cNvPicPr>
          <p:nvPr/>
        </p:nvPicPr>
        <p:blipFill rotWithShape="1">
          <a:blip r:embed="rId4">
            <a:alphaModFix amt="66000"/>
          </a:blip>
          <a:srcRect l="59784" t="-1366" r="-48" b="19414"/>
          <a:stretch/>
        </p:blipFill>
        <p:spPr>
          <a:xfrm>
            <a:off x="10056075" y="284206"/>
            <a:ext cx="1826226" cy="3006441"/>
          </a:xfrm>
          <a:prstGeom prst="rect">
            <a:avLst/>
          </a:prstGeom>
          <a:effectLst>
            <a:outerShdw blurRad="50800" dist="50800" dir="5400000" algn="ctr" rotWithShape="0">
              <a:srgbClr val="000000">
                <a:alpha val="42000"/>
              </a:srgbClr>
            </a:outerShdw>
          </a:effectLst>
        </p:spPr>
      </p:pic>
    </p:spTree>
    <p:extLst>
      <p:ext uri="{BB962C8B-B14F-4D97-AF65-F5344CB8AC3E}">
        <p14:creationId xmlns:p14="http://schemas.microsoft.com/office/powerpoint/2010/main" val="2295995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5F4A17-8AB0-D3D5-0BF8-721821D1153A}"/>
              </a:ext>
            </a:extLst>
          </p:cNvPr>
          <p:cNvSpPr>
            <a:spLocks noGrp="1"/>
          </p:cNvSpPr>
          <p:nvPr>
            <p:ph type="title"/>
          </p:nvPr>
        </p:nvSpPr>
        <p:spPr>
          <a:xfrm>
            <a:off x="878911" y="643468"/>
            <a:ext cx="3177847" cy="1674180"/>
          </a:xfrm>
        </p:spPr>
        <p:txBody>
          <a:bodyPr>
            <a:normAutofit/>
          </a:bodyPr>
          <a:lstStyle/>
          <a:p>
            <a:r>
              <a:rPr lang="en-US" sz="4000" dirty="0">
                <a:effectLst/>
                <a:latin typeface="Calibri" panose="020F0502020204030204" pitchFamily="34" charset="0"/>
                <a:ea typeface="Calibri" panose="020F0502020204030204" pitchFamily="34" charset="0"/>
                <a:cs typeface="Times New Roman" panose="02020603050405020304" pitchFamily="18" charset="0"/>
              </a:rPr>
              <a:t>Electric field</a:t>
            </a:r>
            <a:endParaRPr lang="en-US" sz="4000" dirty="0"/>
          </a:p>
        </p:txBody>
      </p:sp>
      <p:cxnSp>
        <p:nvCxnSpPr>
          <p:cNvPr id="11" name="Straight Connector 10">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F35E46E-2C70-81EC-0DAF-8B4CB5DA963D}"/>
              </a:ext>
            </a:extLst>
          </p:cNvPr>
          <p:cNvSpPr>
            <a:spLocks noGrp="1"/>
          </p:cNvSpPr>
          <p:nvPr>
            <p:ph idx="1"/>
          </p:nvPr>
        </p:nvSpPr>
        <p:spPr>
          <a:xfrm>
            <a:off x="858064" y="2639380"/>
            <a:ext cx="3205049" cy="3229714"/>
          </a:xfrm>
        </p:spPr>
        <p:txBody>
          <a:bodyPr>
            <a:normAutofit lnSpcReduction="10000"/>
          </a:bodyPr>
          <a:lstStyle/>
          <a:p>
            <a:r>
              <a:rPr lang="en-US" sz="2800" dirty="0"/>
              <a:t>Where and how many measurements do I need to uniquely determine the placement of the point charges that created it?</a:t>
            </a:r>
          </a:p>
        </p:txBody>
      </p:sp>
      <p:pic>
        <p:nvPicPr>
          <p:cNvPr id="4" name="Picture 3" descr="Chart, radar chart&#10;&#10;Description automatically generated">
            <a:extLst>
              <a:ext uri="{FF2B5EF4-FFF2-40B4-BE49-F238E27FC236}">
                <a16:creationId xmlns:a16="http://schemas.microsoft.com/office/drawing/2014/main" id="{868D0A36-8E75-6632-6BCE-A478BF0DEB27}"/>
              </a:ext>
            </a:extLst>
          </p:cNvPr>
          <p:cNvPicPr>
            <a:picLocks noChangeAspect="1"/>
          </p:cNvPicPr>
          <p:nvPr/>
        </p:nvPicPr>
        <p:blipFill>
          <a:blip r:embed="rId3"/>
          <a:stretch>
            <a:fillRect/>
          </a:stretch>
        </p:blipFill>
        <p:spPr>
          <a:xfrm>
            <a:off x="4653447" y="671566"/>
            <a:ext cx="6892560" cy="5169420"/>
          </a:xfrm>
          <a:prstGeom prst="rect">
            <a:avLst/>
          </a:prstGeom>
        </p:spPr>
      </p:pic>
      <p:sp>
        <p:nvSpPr>
          <p:cNvPr id="13" name="Rectangle 12">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06148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5F4A17-8AB0-D3D5-0BF8-721821D1153A}"/>
              </a:ext>
            </a:extLst>
          </p:cNvPr>
          <p:cNvSpPr>
            <a:spLocks noGrp="1"/>
          </p:cNvSpPr>
          <p:nvPr>
            <p:ph type="title"/>
          </p:nvPr>
        </p:nvSpPr>
        <p:spPr>
          <a:xfrm>
            <a:off x="878911" y="643468"/>
            <a:ext cx="3177847" cy="1674180"/>
          </a:xfrm>
        </p:spPr>
        <p:txBody>
          <a:bodyPr>
            <a:normAutofit/>
          </a:bodyPr>
          <a:lstStyle/>
          <a:p>
            <a:r>
              <a:rPr lang="en-US" sz="4000" dirty="0">
                <a:effectLst/>
                <a:latin typeface="Calibri" panose="020F0502020204030204" pitchFamily="34" charset="0"/>
                <a:ea typeface="Calibri" panose="020F0502020204030204" pitchFamily="34" charset="0"/>
                <a:cs typeface="Times New Roman" panose="02020603050405020304" pitchFamily="18" charset="0"/>
              </a:rPr>
              <a:t>Electric field</a:t>
            </a:r>
            <a:endParaRPr lang="en-US" sz="4000" dirty="0"/>
          </a:p>
        </p:txBody>
      </p:sp>
      <p:cxnSp>
        <p:nvCxnSpPr>
          <p:cNvPr id="11" name="Straight Connector 10">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F35E46E-2C70-81EC-0DAF-8B4CB5DA963D}"/>
              </a:ext>
            </a:extLst>
          </p:cNvPr>
          <p:cNvSpPr>
            <a:spLocks noGrp="1"/>
          </p:cNvSpPr>
          <p:nvPr>
            <p:ph idx="1"/>
          </p:nvPr>
        </p:nvSpPr>
        <p:spPr>
          <a:xfrm>
            <a:off x="858064" y="2639380"/>
            <a:ext cx="3205049" cy="3229714"/>
          </a:xfrm>
        </p:spPr>
        <p:txBody>
          <a:bodyPr>
            <a:normAutofit/>
          </a:bodyPr>
          <a:lstStyle/>
          <a:p>
            <a:r>
              <a:rPr lang="en-US" sz="2800" dirty="0">
                <a:effectLst/>
                <a:ea typeface="Calibri" panose="020F0502020204030204" pitchFamily="34" charset="0"/>
                <a:cs typeface="Times New Roman" panose="02020603050405020304" pitchFamily="18" charset="0"/>
              </a:rPr>
              <a:t>What is the zero set of an electric field from a finite set of point charges?</a:t>
            </a:r>
            <a:endParaRPr lang="en-US" sz="2800" dirty="0"/>
          </a:p>
        </p:txBody>
      </p:sp>
      <p:pic>
        <p:nvPicPr>
          <p:cNvPr id="4" name="Picture 3" descr="Chart, radar chart&#10;&#10;Description automatically generated">
            <a:extLst>
              <a:ext uri="{FF2B5EF4-FFF2-40B4-BE49-F238E27FC236}">
                <a16:creationId xmlns:a16="http://schemas.microsoft.com/office/drawing/2014/main" id="{868D0A36-8E75-6632-6BCE-A478BF0DEB27}"/>
              </a:ext>
            </a:extLst>
          </p:cNvPr>
          <p:cNvPicPr>
            <a:picLocks noChangeAspect="1"/>
          </p:cNvPicPr>
          <p:nvPr/>
        </p:nvPicPr>
        <p:blipFill>
          <a:blip r:embed="rId3"/>
          <a:stretch>
            <a:fillRect/>
          </a:stretch>
        </p:blipFill>
        <p:spPr>
          <a:xfrm>
            <a:off x="4653447" y="671566"/>
            <a:ext cx="6892560" cy="5169420"/>
          </a:xfrm>
          <a:prstGeom prst="rect">
            <a:avLst/>
          </a:prstGeom>
        </p:spPr>
      </p:pic>
      <p:sp>
        <p:nvSpPr>
          <p:cNvPr id="13" name="Rectangle 12">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92105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E537C-1381-E027-2EDB-73B74F5DD06E}"/>
              </a:ext>
            </a:extLst>
          </p:cNvPr>
          <p:cNvSpPr>
            <a:spLocks noGrp="1"/>
          </p:cNvSpPr>
          <p:nvPr>
            <p:ph type="title"/>
          </p:nvPr>
        </p:nvSpPr>
        <p:spPr/>
        <p:txBody>
          <a:bodyPr/>
          <a:lstStyle/>
          <a:p>
            <a:r>
              <a:rPr lang="en-US" dirty="0"/>
              <a:t>I can know the field at each point P along a line in z </a:t>
            </a:r>
          </a:p>
        </p:txBody>
      </p:sp>
      <p:pic>
        <p:nvPicPr>
          <p:cNvPr id="5" name="Picture 4">
            <a:extLst>
              <a:ext uri="{FF2B5EF4-FFF2-40B4-BE49-F238E27FC236}">
                <a16:creationId xmlns:a16="http://schemas.microsoft.com/office/drawing/2014/main" id="{D5A0B6C8-9464-DE29-57E8-5FFB089E9A98}"/>
              </a:ext>
            </a:extLst>
          </p:cNvPr>
          <p:cNvPicPr>
            <a:picLocks noChangeAspect="1"/>
          </p:cNvPicPr>
          <p:nvPr/>
        </p:nvPicPr>
        <p:blipFill rotWithShape="1">
          <a:blip r:embed="rId3"/>
          <a:srcRect l="27434" t="20019" r="35631"/>
          <a:stretch/>
        </p:blipFill>
        <p:spPr>
          <a:xfrm>
            <a:off x="3076833" y="1952263"/>
            <a:ext cx="5486400" cy="4352522"/>
          </a:xfrm>
          <a:prstGeom prst="rect">
            <a:avLst/>
          </a:prstGeom>
        </p:spPr>
      </p:pic>
      <p:sp>
        <p:nvSpPr>
          <p:cNvPr id="6" name="Oval 5">
            <a:extLst>
              <a:ext uri="{FF2B5EF4-FFF2-40B4-BE49-F238E27FC236}">
                <a16:creationId xmlns:a16="http://schemas.microsoft.com/office/drawing/2014/main" id="{1C10AF28-DE25-5FF6-E0CD-A6C2230DDC4D}"/>
              </a:ext>
            </a:extLst>
          </p:cNvPr>
          <p:cNvSpPr/>
          <p:nvPr/>
        </p:nvSpPr>
        <p:spPr>
          <a:xfrm>
            <a:off x="7142223" y="4176587"/>
            <a:ext cx="210065" cy="16063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416113B-7824-8B4F-71E8-6D2D2BFE2053}"/>
              </a:ext>
            </a:extLst>
          </p:cNvPr>
          <p:cNvSpPr/>
          <p:nvPr/>
        </p:nvSpPr>
        <p:spPr>
          <a:xfrm>
            <a:off x="4205419" y="4971544"/>
            <a:ext cx="210065" cy="16063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7A83494-29D3-9064-ED45-78C3FDFC9178}"/>
              </a:ext>
            </a:extLst>
          </p:cNvPr>
          <p:cNvSpPr/>
          <p:nvPr/>
        </p:nvSpPr>
        <p:spPr>
          <a:xfrm>
            <a:off x="6219583" y="4983899"/>
            <a:ext cx="210065" cy="1606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ABEDE7-E192-59F5-256E-B35C96240E1F}"/>
              </a:ext>
            </a:extLst>
          </p:cNvPr>
          <p:cNvSpPr/>
          <p:nvPr/>
        </p:nvSpPr>
        <p:spPr>
          <a:xfrm>
            <a:off x="5086881" y="4221899"/>
            <a:ext cx="210065" cy="1606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5842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A68E6-E079-B33C-BD67-BC2C43623B21}"/>
              </a:ext>
            </a:extLst>
          </p:cNvPr>
          <p:cNvSpPr>
            <a:spLocks noGrp="1"/>
          </p:cNvSpPr>
          <p:nvPr>
            <p:ph type="title"/>
          </p:nvPr>
        </p:nvSpPr>
        <p:spPr/>
        <p:txBody>
          <a:bodyPr>
            <a:noAutofit/>
          </a:bodyPr>
          <a:lstStyle/>
          <a:p>
            <a:r>
              <a:rPr lang="en-US" sz="2800" dirty="0"/>
              <a:t>Question: Taking an unknown finite electrical field, what method of taking a limited set of measurements will guarantee that if the measurements are all zero, then the field itself is zero everywhere?</a:t>
            </a:r>
          </a:p>
        </p:txBody>
      </p:sp>
      <p:sp>
        <p:nvSpPr>
          <p:cNvPr id="3" name="Content Placeholder 2">
            <a:extLst>
              <a:ext uri="{FF2B5EF4-FFF2-40B4-BE49-F238E27FC236}">
                <a16:creationId xmlns:a16="http://schemas.microsoft.com/office/drawing/2014/main" id="{DF2EBDCE-1F58-0670-3C76-22D628FF95BB}"/>
              </a:ext>
            </a:extLst>
          </p:cNvPr>
          <p:cNvSpPr>
            <a:spLocks noGrp="1"/>
          </p:cNvSpPr>
          <p:nvPr>
            <p:ph idx="1"/>
          </p:nvPr>
        </p:nvSpPr>
        <p:spPr/>
        <p:txBody>
          <a:bodyPr>
            <a:normAutofit/>
          </a:bodyPr>
          <a:lstStyle/>
          <a:p>
            <a:r>
              <a:rPr lang="en-US" sz="2400" dirty="0" err="1"/>
              <a:t>Yanushauskas</a:t>
            </a:r>
            <a:r>
              <a:rPr lang="en-US" sz="2400" dirty="0"/>
              <a:t> used the fact that the field in this case is the gradient of a harmonic function to show that the zero set consists of a </a:t>
            </a:r>
            <a:r>
              <a:rPr lang="en-US" sz="2400" b="1" u="sng" dirty="0"/>
              <a:t>locally finite set of points and analytic curves</a:t>
            </a:r>
            <a:r>
              <a:rPr lang="en-US" sz="2400" dirty="0"/>
              <a:t>.</a:t>
            </a:r>
          </a:p>
          <a:p>
            <a:pPr lvl="1"/>
            <a:r>
              <a:rPr lang="en-US" sz="2400" dirty="0"/>
              <a:t>A. I. </a:t>
            </a:r>
            <a:r>
              <a:rPr lang="en-US" sz="2400" dirty="0" err="1"/>
              <a:t>Yanushauskas</a:t>
            </a:r>
            <a:r>
              <a:rPr lang="en-US" sz="2400" dirty="0"/>
              <a:t>, On the zeros of the gradient of a harmonic function, </a:t>
            </a:r>
            <a:r>
              <a:rPr lang="en-US" sz="2400" dirty="0" err="1"/>
              <a:t>Dokl</a:t>
            </a:r>
            <a:r>
              <a:rPr lang="en-US" sz="2400" dirty="0"/>
              <a:t>. </a:t>
            </a:r>
            <a:r>
              <a:rPr lang="en-US" sz="2400" dirty="0" err="1"/>
              <a:t>Akad</a:t>
            </a:r>
            <a:r>
              <a:rPr lang="en-US" sz="2400" dirty="0"/>
              <a:t>. </a:t>
            </a:r>
            <a:r>
              <a:rPr lang="en-US" sz="2400" dirty="0" err="1"/>
              <a:t>Nauk</a:t>
            </a:r>
            <a:r>
              <a:rPr lang="en-US" sz="2400" dirty="0"/>
              <a:t> SSSR 158 (1964) 547-549. </a:t>
            </a:r>
          </a:p>
          <a:p>
            <a:pPr marL="201168" lvl="1" indent="0">
              <a:buNone/>
            </a:pPr>
            <a:endParaRPr lang="en-US" sz="2400" dirty="0"/>
          </a:p>
        </p:txBody>
      </p:sp>
    </p:spTree>
    <p:extLst>
      <p:ext uri="{BB962C8B-B14F-4D97-AF65-F5344CB8AC3E}">
        <p14:creationId xmlns:p14="http://schemas.microsoft.com/office/powerpoint/2010/main" val="3040822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618DF-3216-C1A9-99B1-A902C710753F}"/>
              </a:ext>
            </a:extLst>
          </p:cNvPr>
          <p:cNvSpPr>
            <a:spLocks noGrp="1"/>
          </p:cNvSpPr>
          <p:nvPr>
            <p:ph type="title"/>
          </p:nvPr>
        </p:nvSpPr>
        <p:spPr>
          <a:xfrm>
            <a:off x="506627" y="286603"/>
            <a:ext cx="11059297" cy="1450757"/>
          </a:xfrm>
        </p:spPr>
        <p:txBody>
          <a:bodyPr>
            <a:normAutofit/>
          </a:bodyPr>
          <a:lstStyle/>
          <a:p>
            <a:r>
              <a:rPr lang="en-US" dirty="0"/>
              <a:t>Result in 1D: Measure field in line of points</a:t>
            </a:r>
          </a:p>
        </p:txBody>
      </p:sp>
      <p:sp>
        <p:nvSpPr>
          <p:cNvPr id="3" name="Content Placeholder 2">
            <a:extLst>
              <a:ext uri="{FF2B5EF4-FFF2-40B4-BE49-F238E27FC236}">
                <a16:creationId xmlns:a16="http://schemas.microsoft.com/office/drawing/2014/main" id="{8C6B0624-D1BE-4BDC-E551-F618A8EE41BB}"/>
              </a:ext>
            </a:extLst>
          </p:cNvPr>
          <p:cNvSpPr>
            <a:spLocks noGrp="1"/>
          </p:cNvSpPr>
          <p:nvPr>
            <p:ph idx="1"/>
          </p:nvPr>
        </p:nvSpPr>
        <p:spPr/>
        <p:txBody>
          <a:bodyPr/>
          <a:lstStyle/>
          <a:p>
            <a:r>
              <a:rPr lang="en-US" sz="3200" dirty="0"/>
              <a:t>If points are along a line, the field along that line can only have finite number of zeros.</a:t>
            </a:r>
          </a:p>
          <a:p>
            <a:r>
              <a:rPr lang="en-US" sz="3200" dirty="0"/>
              <a:t>Proof:</a:t>
            </a:r>
          </a:p>
          <a:p>
            <a:endParaRPr lang="en-US" dirty="0"/>
          </a:p>
        </p:txBody>
      </p:sp>
      <p:pic>
        <p:nvPicPr>
          <p:cNvPr id="4" name="Picture 3">
            <a:extLst>
              <a:ext uri="{FF2B5EF4-FFF2-40B4-BE49-F238E27FC236}">
                <a16:creationId xmlns:a16="http://schemas.microsoft.com/office/drawing/2014/main" id="{73E08FAF-A438-49A7-6D54-DC81D21B1B2E}"/>
              </a:ext>
            </a:extLst>
          </p:cNvPr>
          <p:cNvPicPr>
            <a:picLocks noChangeAspect="1"/>
          </p:cNvPicPr>
          <p:nvPr/>
        </p:nvPicPr>
        <p:blipFill rotWithShape="1">
          <a:blip r:embed="rId3"/>
          <a:srcRect l="9000" t="67027" r="35237" b="14420"/>
          <a:stretch/>
        </p:blipFill>
        <p:spPr>
          <a:xfrm>
            <a:off x="582848" y="4230726"/>
            <a:ext cx="11026303" cy="2063578"/>
          </a:xfrm>
          <a:prstGeom prst="rect">
            <a:avLst/>
          </a:prstGeom>
        </p:spPr>
      </p:pic>
      <p:cxnSp>
        <p:nvCxnSpPr>
          <p:cNvPr id="6" name="Straight Arrow Connector 5">
            <a:extLst>
              <a:ext uri="{FF2B5EF4-FFF2-40B4-BE49-F238E27FC236}">
                <a16:creationId xmlns:a16="http://schemas.microsoft.com/office/drawing/2014/main" id="{4112ED2C-A7C6-422E-74F6-401F632781EC}"/>
              </a:ext>
            </a:extLst>
          </p:cNvPr>
          <p:cNvCxnSpPr/>
          <p:nvPr/>
        </p:nvCxnSpPr>
        <p:spPr>
          <a:xfrm flipV="1">
            <a:off x="5303520" y="3988646"/>
            <a:ext cx="1554480" cy="14630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854DF59-4955-F6D9-D38C-FAB533E8DD8D}"/>
              </a:ext>
            </a:extLst>
          </p:cNvPr>
          <p:cNvCxnSpPr/>
          <p:nvPr/>
        </p:nvCxnSpPr>
        <p:spPr>
          <a:xfrm flipV="1">
            <a:off x="8841671" y="3988646"/>
            <a:ext cx="1554480" cy="14630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11199DB-4B53-DAEE-7D72-229CC1AAA799}"/>
              </a:ext>
            </a:extLst>
          </p:cNvPr>
          <p:cNvPicPr>
            <a:picLocks noChangeAspect="1"/>
          </p:cNvPicPr>
          <p:nvPr/>
        </p:nvPicPr>
        <p:blipFill rotWithShape="1">
          <a:blip r:embed="rId4"/>
          <a:srcRect l="9125" t="66814" r="33794" b="7499"/>
          <a:stretch/>
        </p:blipFill>
        <p:spPr>
          <a:xfrm>
            <a:off x="209921" y="3336325"/>
            <a:ext cx="11734262" cy="2970336"/>
          </a:xfrm>
          <a:prstGeom prst="rect">
            <a:avLst/>
          </a:prstGeom>
        </p:spPr>
      </p:pic>
    </p:spTree>
    <p:extLst>
      <p:ext uri="{BB962C8B-B14F-4D97-AF65-F5344CB8AC3E}">
        <p14:creationId xmlns:p14="http://schemas.microsoft.com/office/powerpoint/2010/main" val="206064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 name="Rectangle 53">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A8CB1D04-2E78-D714-3A3C-78166DBBBF9D}"/>
              </a:ext>
            </a:extLst>
          </p:cNvPr>
          <p:cNvSpPr txBox="1">
            <a:spLocks/>
          </p:cNvSpPr>
          <p:nvPr/>
        </p:nvSpPr>
        <p:spPr>
          <a:xfrm>
            <a:off x="4294467" y="212276"/>
            <a:ext cx="7061392" cy="3820092"/>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sz="2400" dirty="0">
              <a:solidFill>
                <a:schemeClr val="tx1"/>
              </a:solidFill>
            </a:endParaRPr>
          </a:p>
        </p:txBody>
      </p:sp>
      <p:sp>
        <p:nvSpPr>
          <p:cNvPr id="2" name="Title 1">
            <a:extLst>
              <a:ext uri="{FF2B5EF4-FFF2-40B4-BE49-F238E27FC236}">
                <a16:creationId xmlns:a16="http://schemas.microsoft.com/office/drawing/2014/main" id="{C4E4B180-0A26-8570-104F-6057A6C5AEC6}"/>
              </a:ext>
            </a:extLst>
          </p:cNvPr>
          <p:cNvSpPr>
            <a:spLocks noGrp="1"/>
          </p:cNvSpPr>
          <p:nvPr>
            <p:ph type="title"/>
          </p:nvPr>
        </p:nvSpPr>
        <p:spPr>
          <a:xfrm>
            <a:off x="643467" y="634946"/>
            <a:ext cx="3689094" cy="5055904"/>
          </a:xfrm>
        </p:spPr>
        <p:txBody>
          <a:bodyPr anchor="ctr">
            <a:normAutofit/>
          </a:bodyPr>
          <a:lstStyle/>
          <a:p>
            <a:pPr algn="r"/>
            <a:r>
              <a:rPr lang="en-US"/>
              <a:t>Result in 2D: Charges on Line &amp; Field in Plane</a:t>
            </a:r>
          </a:p>
        </p:txBody>
      </p:sp>
      <p:graphicFrame>
        <p:nvGraphicFramePr>
          <p:cNvPr id="23" name="Content Placeholder 2">
            <a:extLst>
              <a:ext uri="{FF2B5EF4-FFF2-40B4-BE49-F238E27FC236}">
                <a16:creationId xmlns:a16="http://schemas.microsoft.com/office/drawing/2014/main" id="{ED9490EA-E751-D8C0-EA32-694ACE3B3A6C}"/>
              </a:ext>
            </a:extLst>
          </p:cNvPr>
          <p:cNvGraphicFramePr>
            <a:graphicFrameLocks noGrp="1"/>
          </p:cNvGraphicFramePr>
          <p:nvPr>
            <p:ph idx="1"/>
            <p:extLst>
              <p:ext uri="{D42A27DB-BD31-4B8C-83A1-F6EECF244321}">
                <p14:modId xmlns:p14="http://schemas.microsoft.com/office/powerpoint/2010/main" val="1581735561"/>
              </p:ext>
            </p:extLst>
          </p:nvPr>
        </p:nvGraphicFramePr>
        <p:xfrm>
          <a:off x="4976031" y="634947"/>
          <a:ext cx="6582555" cy="5121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7981999"/>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3CD65D-61A5-43C9-A837-6EC73C7DA8AB}">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3.xml><?xml version="1.0" encoding="utf-8"?>
<ds:datastoreItem xmlns:ds="http://schemas.openxmlformats.org/officeDocument/2006/customXml" ds:itemID="{16377351-63A1-4C2E-8C9A-66CDD70F1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{D881DAF3-AB1A-43B9-A317-784268B97D3F}tf11437505_win32</Template>
  <TotalTime>1903</TotalTime>
  <Words>1879</Words>
  <Application>Microsoft Office PowerPoint</Application>
  <PresentationFormat>Widescreen</PresentationFormat>
  <Paragraphs>64</Paragraphs>
  <Slides>12</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Calibri</vt:lpstr>
      <vt:lpstr>Georgia Pro Cond Light</vt:lpstr>
      <vt:lpstr>Microsoft Sans Serif</vt:lpstr>
      <vt:lpstr>Speak Pro</vt:lpstr>
      <vt:lpstr>Wingdings</vt:lpstr>
      <vt:lpstr>RetrospectVTI</vt:lpstr>
      <vt:lpstr>To Think Deeply of  Simple Things|  Reflections &amp; Possible Results from an  Ancient REU</vt:lpstr>
      <vt:lpstr>Summer 2005 REU at UIUC </vt:lpstr>
      <vt:lpstr>An Inverse Problem</vt:lpstr>
      <vt:lpstr>Electric field</vt:lpstr>
      <vt:lpstr>Electric field</vt:lpstr>
      <vt:lpstr>I can know the field at each point P along a line in z </vt:lpstr>
      <vt:lpstr>Question: Taking an unknown finite electrical field, what method of taking a limited set of measurements will guarantee that if the measurements are all zero, then the field itself is zero everywhere?</vt:lpstr>
      <vt:lpstr>Result in 1D: Measure field in line of points</vt:lpstr>
      <vt:lpstr>Result in 2D: Charges on Line &amp; Field in Plane</vt:lpstr>
      <vt:lpstr>Result in 2D: Charges on Line &amp; Field in Plane</vt:lpstr>
      <vt:lpstr>Reflections</vt:lpstr>
      <vt:lpstr>Thank you! rrosenbl@nsf.gov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Solo PER</dc:title>
  <dc:creator>Rosenblatt, Rebecca</dc:creator>
  <cp:lastModifiedBy>Rosenblatt, Rebecca</cp:lastModifiedBy>
  <cp:revision>63</cp:revision>
  <dcterms:created xsi:type="dcterms:W3CDTF">2022-06-24T15:46:55Z</dcterms:created>
  <dcterms:modified xsi:type="dcterms:W3CDTF">2022-10-21T16:33:21Z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TitusGUID">
    <vt:lpwstr>65e95bac-d5e7-4a53-a4e8-b41d99acae78</vt:lpwstr>
  </property>
  <property fmtid="{D5CDD505-2E9C-101B-9397-08002B2CF9AE}" pid="4" name="ContainsCUI">
    <vt:lpwstr>No</vt:lpwstr>
  </property>
</Properties>
</file>