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6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83F48-C110-4758-8DE8-993667380617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0DEDF-F080-40A7-96D0-B685C775B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680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Introduce yourself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Former educator 4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0DEDF-F080-40A7-96D0-B685C775BD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77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 smtClean="0"/>
              <a:t>Airports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Use</a:t>
            </a:r>
            <a:r>
              <a:rPr lang="en-US" baseline="0" dirty="0" smtClean="0"/>
              <a:t> </a:t>
            </a:r>
            <a:r>
              <a:rPr lang="en-US" baseline="0" dirty="0" smtClean="0"/>
              <a:t>engineers and planners to help improve airport’s efficiency and functionality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Offer grants to help airports pay for maintenance and </a:t>
            </a:r>
            <a:r>
              <a:rPr lang="en-US" baseline="0" dirty="0" smtClean="0"/>
              <a:t>improvements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Flight Operations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4 Aircraft: Two </a:t>
            </a:r>
            <a:r>
              <a:rPr lang="en-US" baseline="0" dirty="0" err="1" smtClean="0"/>
              <a:t>Kingairs</a:t>
            </a:r>
            <a:r>
              <a:rPr lang="en-US" baseline="0" dirty="0" smtClean="0"/>
              <a:t>, Cessna 208, Cessna 182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We fly people from any and all state agencies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Our most famous passenger is the Governor</a:t>
            </a: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What we are not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 Flight School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Affiliated with the FAA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No licenses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Aircraft complaints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0DEDF-F080-40A7-96D0-B685C775BD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55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 smtClean="0"/>
              <a:t>Communications</a:t>
            </a:r>
            <a:endParaRPr lang="en-US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Newsletters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Brochures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Social</a:t>
            </a:r>
            <a:r>
              <a:rPr lang="en-US" baseline="0" dirty="0" smtClean="0"/>
              <a:t> Media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 smtClean="0"/>
              <a:t>Educate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ICON A5</a:t>
            </a:r>
            <a:r>
              <a:rPr lang="en-US" baseline="0" dirty="0" smtClean="0"/>
              <a:t> is the most popular educational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0DEDF-F080-40A7-96D0-B685C775BD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09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0DEDF-F080-40A7-96D0-B685C775BD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13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1. Design an aviation-related lesson</a:t>
            </a:r>
          </a:p>
          <a:p>
            <a:r>
              <a:rPr lang="en-US" sz="1600" dirty="0" smtClean="0"/>
              <a:t>2. Fill out this application and the corresponding questions</a:t>
            </a:r>
          </a:p>
          <a:p>
            <a:r>
              <a:rPr lang="en-US" sz="1600" dirty="0" smtClean="0"/>
              <a:t>3. Become selected for the grant and return the grant agreement</a:t>
            </a:r>
          </a:p>
          <a:p>
            <a:r>
              <a:rPr lang="en-US" sz="1600" dirty="0" smtClean="0"/>
              <a:t>4. Use the funds</a:t>
            </a:r>
          </a:p>
          <a:p>
            <a:r>
              <a:rPr lang="en-US" sz="1600" dirty="0" smtClean="0"/>
              <a:t>5. Submit a final report by date on grant agreement</a:t>
            </a:r>
          </a:p>
          <a:p>
            <a:r>
              <a:rPr lang="en-US" sz="1600" dirty="0" smtClean="0"/>
              <a:t>6. Receive a reimbursement check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0DEDF-F080-40A7-96D0-B685C775BD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451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1. Design an aviation-related lesson</a:t>
            </a:r>
          </a:p>
          <a:p>
            <a:r>
              <a:rPr lang="en-US" sz="1600" dirty="0" smtClean="0"/>
              <a:t>2. Fill out this application and the corresponding questions</a:t>
            </a:r>
          </a:p>
          <a:p>
            <a:r>
              <a:rPr lang="en-US" sz="1600" dirty="0" smtClean="0"/>
              <a:t>3. Become selected for the grant and return the grant agreement</a:t>
            </a:r>
          </a:p>
          <a:p>
            <a:r>
              <a:rPr lang="en-US" sz="1600" dirty="0" smtClean="0"/>
              <a:t>4. Use the funds</a:t>
            </a:r>
          </a:p>
          <a:p>
            <a:r>
              <a:rPr lang="en-US" sz="1600" dirty="0" smtClean="0"/>
              <a:t>5. Submit a final report by date on grant agreement</a:t>
            </a:r>
          </a:p>
          <a:p>
            <a:r>
              <a:rPr lang="en-US" sz="1600" dirty="0" smtClean="0"/>
              <a:t>6. Receive a reimbursement check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0DEDF-F080-40A7-96D0-B685C775BD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18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0DEDF-F080-40A7-96D0-B685C775BD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31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ECB1D-DC44-46F8-A583-CCAF1F485600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F072-7869-4B7D-91FE-0BADAEEE4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556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ECB1D-DC44-46F8-A583-CCAF1F485600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F072-7869-4B7D-91FE-0BADAEEE4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11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ECB1D-DC44-46F8-A583-CCAF1F485600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F072-7869-4B7D-91FE-0BADAEEE4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07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ECB1D-DC44-46F8-A583-CCAF1F485600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F072-7869-4B7D-91FE-0BADAEEE4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26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ECB1D-DC44-46F8-A583-CCAF1F485600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F072-7869-4B7D-91FE-0BADAEEE4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807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ECB1D-DC44-46F8-A583-CCAF1F485600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F072-7869-4B7D-91FE-0BADAEEE4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626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ECB1D-DC44-46F8-A583-CCAF1F485600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F072-7869-4B7D-91FE-0BADAEEE4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33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ECB1D-DC44-46F8-A583-CCAF1F485600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F072-7869-4B7D-91FE-0BADAEEE4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58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ECB1D-DC44-46F8-A583-CCAF1F485600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F072-7869-4B7D-91FE-0BADAEEE4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00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ECB1D-DC44-46F8-A583-CCAF1F485600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F072-7869-4B7D-91FE-0BADAEEE4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37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ECB1D-DC44-46F8-A583-CCAF1F485600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F072-7869-4B7D-91FE-0BADAEEE4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77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ECB1D-DC44-46F8-A583-CCAF1F485600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F072-7869-4B7D-91FE-0BADAEEE4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737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ECB1D-DC44-46F8-A583-CCAF1F485600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F072-7869-4B7D-91FE-0BADAEEE4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33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ECB1D-DC44-46F8-A583-CCAF1F485600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F072-7869-4B7D-91FE-0BADAEEE4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00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ECB1D-DC44-46F8-A583-CCAF1F485600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F072-7869-4B7D-91FE-0BADAEEE4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365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ECB1D-DC44-46F8-A583-CCAF1F485600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F072-7869-4B7D-91FE-0BADAEEE4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8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D65ECB1D-DC44-46F8-A583-CCAF1F485600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E9C1F072-7869-4B7D-91FE-0BADAEEE4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64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65ECB1D-DC44-46F8-A583-CCAF1F485600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E9C1F072-7869-4B7D-91FE-0BADAEEE4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741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33467" y="222067"/>
            <a:ext cx="4336869" cy="4859387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FFFF00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anchor="t">
            <a:noAutofit/>
          </a:bodyPr>
          <a:lstStyle/>
          <a:p>
            <a:r>
              <a:rPr lang="en-US" sz="5200" dirty="0" smtClean="0">
                <a:ln w="3175" cmpd="sng">
                  <a:solidFill>
                    <a:srgbClr val="00B0F0"/>
                  </a:solidFill>
                </a:ln>
                <a:gradFill flip="none" rotWithShape="1">
                  <a:gsLst>
                    <a:gs pos="500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</a:rPr>
              <a:t>VIRGINIA</a:t>
            </a:r>
            <a:br>
              <a:rPr lang="en-US" sz="5200" dirty="0" smtClean="0">
                <a:ln w="3175" cmpd="sng">
                  <a:solidFill>
                    <a:srgbClr val="00B0F0"/>
                  </a:solidFill>
                </a:ln>
                <a:gradFill flip="none" rotWithShape="1">
                  <a:gsLst>
                    <a:gs pos="500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</a:rPr>
            </a:br>
            <a:r>
              <a:rPr lang="en-US" sz="5200" dirty="0" smtClean="0">
                <a:ln w="3175" cmpd="sng">
                  <a:solidFill>
                    <a:srgbClr val="00B0F0"/>
                  </a:solidFill>
                </a:ln>
                <a:gradFill flip="none" rotWithShape="1">
                  <a:gsLst>
                    <a:gs pos="500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</a:rPr>
              <a:t>Department</a:t>
            </a:r>
            <a:br>
              <a:rPr lang="en-US" sz="5200" dirty="0" smtClean="0">
                <a:ln w="3175" cmpd="sng">
                  <a:solidFill>
                    <a:srgbClr val="00B0F0"/>
                  </a:solidFill>
                </a:ln>
                <a:gradFill flip="none" rotWithShape="1">
                  <a:gsLst>
                    <a:gs pos="500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</a:rPr>
            </a:br>
            <a:r>
              <a:rPr lang="en-US" sz="5200" dirty="0" smtClean="0">
                <a:ln w="3175" cmpd="sng">
                  <a:solidFill>
                    <a:srgbClr val="00B0F0"/>
                  </a:solidFill>
                </a:ln>
                <a:gradFill flip="none" rotWithShape="1">
                  <a:gsLst>
                    <a:gs pos="500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</a:rPr>
              <a:t>of</a:t>
            </a:r>
            <a:br>
              <a:rPr lang="en-US" sz="5200" dirty="0" smtClean="0">
                <a:ln w="3175" cmpd="sng">
                  <a:solidFill>
                    <a:srgbClr val="00B0F0"/>
                  </a:solidFill>
                </a:ln>
                <a:gradFill flip="none" rotWithShape="1">
                  <a:gsLst>
                    <a:gs pos="500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</a:rPr>
            </a:br>
            <a:r>
              <a:rPr lang="en-US" sz="5200" dirty="0" smtClean="0">
                <a:ln w="3175" cmpd="sng">
                  <a:solidFill>
                    <a:srgbClr val="00B0F0"/>
                  </a:solidFill>
                </a:ln>
                <a:gradFill flip="none" rotWithShape="1">
                  <a:gsLst>
                    <a:gs pos="500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</a:rPr>
              <a:t>Aviation</a:t>
            </a:r>
            <a:endParaRPr lang="en-US" sz="5200" dirty="0">
              <a:ln w="3175" cmpd="sng">
                <a:solidFill>
                  <a:srgbClr val="00B0F0"/>
                </a:solidFill>
              </a:ln>
              <a:gradFill flip="none" rotWithShape="1">
                <a:gsLst>
                  <a:gs pos="5000">
                    <a:schemeClr val="tx1"/>
                  </a:gs>
                  <a:gs pos="100000">
                    <a:schemeClr val="tx1">
                      <a:lumMod val="65000"/>
                    </a:schemeClr>
                  </a:gs>
                </a:gsLst>
                <a:lin ang="5580000" scaled="0"/>
                <a:tileRect/>
              </a:gra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1084" y="5397401"/>
            <a:ext cx="8676222" cy="999836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en-US" sz="5400" dirty="0" smtClean="0"/>
              <a:t>An Educational Resource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0115" y="1423853"/>
            <a:ext cx="4389120" cy="2926081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24798" y="1423853"/>
            <a:ext cx="4389121" cy="2926082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539" y="3488347"/>
            <a:ext cx="1422724" cy="142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6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1" y="1268730"/>
            <a:ext cx="4220269" cy="744582"/>
          </a:xfrm>
          <a:ln>
            <a:solidFill>
              <a:srgbClr val="FFFF00"/>
            </a:solidFill>
          </a:ln>
        </p:spPr>
        <p:txBody>
          <a:bodyPr anchor="t">
            <a:noAutofit/>
          </a:bodyPr>
          <a:lstStyle/>
          <a:p>
            <a:pPr algn="ctr"/>
            <a:r>
              <a:rPr lang="en-US" sz="4400" b="1" dirty="0" smtClean="0">
                <a:gradFill flip="none" rotWithShape="1">
                  <a:gsLst>
                    <a:gs pos="0">
                      <a:srgbClr val="00B0F0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</a:rPr>
              <a:t>What we Do</a:t>
            </a:r>
            <a:endParaRPr lang="en-US" sz="4400" b="1" dirty="0">
              <a:gradFill flip="none" rotWithShape="1">
                <a:gsLst>
                  <a:gs pos="0">
                    <a:srgbClr val="00B0F0"/>
                  </a:gs>
                  <a:gs pos="100000">
                    <a:schemeClr val="tx1">
                      <a:lumMod val="65000"/>
                    </a:schemeClr>
                  </a:gs>
                </a:gsLst>
                <a:lin ang="5580000" scaled="0"/>
                <a:tileRect/>
              </a:gra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894" y="2255518"/>
            <a:ext cx="3549121" cy="4171407"/>
          </a:xfrm>
          <a:ln>
            <a:solidFill>
              <a:srgbClr val="FFFF00"/>
            </a:solidFill>
          </a:ln>
        </p:spPr>
        <p:txBody>
          <a:bodyPr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We support and advance Virginia’s 65 public use airports</a:t>
            </a:r>
          </a:p>
          <a:p>
            <a:endParaRPr lang="en-US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Fly and maintain the Commonwealth’s four aircraft 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Educate and inspire Virginians into the world of aviation</a:t>
            </a: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41411" y="310243"/>
            <a:ext cx="10219507" cy="744582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dirty="0" smtClean="0">
                <a:gradFill flip="none" rotWithShape="1">
                  <a:gsLst>
                    <a:gs pos="0">
                      <a:srgbClr val="00B0F0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</a:rPr>
              <a:t>Virginia Department of Aviation</a:t>
            </a:r>
            <a:endParaRPr lang="en-US" sz="4400" dirty="0">
              <a:gradFill flip="none" rotWithShape="1">
                <a:gsLst>
                  <a:gs pos="0">
                    <a:srgbClr val="00B0F0"/>
                  </a:gs>
                  <a:gs pos="100000">
                    <a:schemeClr val="tx1">
                      <a:lumMod val="65000"/>
                    </a:schemeClr>
                  </a:gs>
                </a:gsLst>
                <a:lin ang="5580000" scaled="0"/>
                <a:tileRect/>
              </a:gra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663" y="1268730"/>
            <a:ext cx="3284629" cy="2189753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359" y="3755576"/>
            <a:ext cx="4376557" cy="2917704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731" y="1268731"/>
            <a:ext cx="3291840" cy="2194559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51048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290159"/>
            <a:ext cx="3884696" cy="744582"/>
          </a:xfrm>
          <a:ln>
            <a:solidFill>
              <a:srgbClr val="FFFF00"/>
            </a:solidFill>
          </a:ln>
        </p:spPr>
        <p:txBody>
          <a:bodyPr anchor="t">
            <a:noAutofit/>
          </a:bodyPr>
          <a:lstStyle/>
          <a:p>
            <a:pPr algn="ctr"/>
            <a:r>
              <a:rPr lang="en-US" sz="4400" b="1" dirty="0" smtClean="0">
                <a:gradFill flip="none" rotWithShape="1">
                  <a:gsLst>
                    <a:gs pos="0">
                      <a:srgbClr val="00B0F0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</a:rPr>
              <a:t>What we Do</a:t>
            </a:r>
            <a:endParaRPr lang="en-US" sz="4400" b="1" dirty="0">
              <a:gradFill flip="none" rotWithShape="1">
                <a:gsLst>
                  <a:gs pos="0">
                    <a:srgbClr val="00B0F0"/>
                  </a:gs>
                  <a:gs pos="100000">
                    <a:schemeClr val="tx1">
                      <a:lumMod val="65000"/>
                    </a:schemeClr>
                  </a:gs>
                </a:gsLst>
                <a:lin ang="5580000" scaled="0"/>
                <a:tileRect/>
              </a:gra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" y="2252332"/>
            <a:ext cx="3854731" cy="4238272"/>
          </a:xfrm>
          <a:ln>
            <a:solidFill>
              <a:srgbClr val="FFFF00"/>
            </a:solidFill>
          </a:ln>
        </p:spPr>
        <p:txBody>
          <a:bodyPr anchor="t"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Teach </a:t>
            </a:r>
            <a:r>
              <a:rPr lang="en-US" sz="2000" b="1" dirty="0" smtClean="0"/>
              <a:t>residents about jobs in the aviation industry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Manage communication related to aviation awareness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Photo and Art Contests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Aircraft registration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Educate and inspire students about aviation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ICON A5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Aviation grants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College </a:t>
            </a:r>
            <a:r>
              <a:rPr lang="en-US" sz="2000" b="1" dirty="0" smtClean="0"/>
              <a:t>scholarships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0481" y="310243"/>
            <a:ext cx="11871702" cy="75914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dirty="0" smtClean="0">
                <a:gradFill flip="none" rotWithShape="1">
                  <a:gsLst>
                    <a:gs pos="0">
                      <a:srgbClr val="00B0F0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</a:rPr>
              <a:t>Communications and Education Division</a:t>
            </a:r>
            <a:endParaRPr lang="en-US" sz="4000" dirty="0">
              <a:gradFill flip="none" rotWithShape="1">
                <a:gsLst>
                  <a:gs pos="0">
                    <a:srgbClr val="00B0F0"/>
                  </a:gs>
                  <a:gs pos="100000">
                    <a:schemeClr val="tx1">
                      <a:lumMod val="65000"/>
                    </a:schemeClr>
                  </a:gs>
                </a:gsLst>
                <a:lin ang="5580000" scaled="0"/>
                <a:tileRect/>
              </a:gra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112" y="1243425"/>
            <a:ext cx="3725705" cy="2484280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99992" y="2160689"/>
            <a:ext cx="5223179" cy="3482119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9679" y="3901748"/>
            <a:ext cx="3480986" cy="2782673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3367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20" y="5951350"/>
            <a:ext cx="2623863" cy="616746"/>
          </a:xfrm>
          <a:ln>
            <a:solidFill>
              <a:srgbClr val="FFFF00"/>
            </a:solidFill>
          </a:ln>
        </p:spPr>
        <p:txBody>
          <a:bodyPr anchor="t">
            <a:normAutofit fontScale="85000" lnSpcReduction="20000"/>
          </a:bodyPr>
          <a:lstStyle/>
          <a:p>
            <a:pPr algn="ctr"/>
            <a:r>
              <a:rPr lang="en-US" b="1" dirty="0" smtClean="0"/>
              <a:t>Ground school and flight instruction </a:t>
            </a:r>
            <a:r>
              <a:rPr lang="en-US" b="1" dirty="0" smtClean="0"/>
              <a:t>scholarship open to any Virginia resident</a:t>
            </a:r>
            <a:endParaRPr lang="en-US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78666" y="213686"/>
            <a:ext cx="7200210" cy="976117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600" dirty="0" smtClean="0">
                <a:gradFill flip="none" rotWithShape="1">
                  <a:gsLst>
                    <a:gs pos="0">
                      <a:srgbClr val="00B0F0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</a:rPr>
              <a:t>Scholarships</a:t>
            </a:r>
            <a:endParaRPr lang="en-US" sz="6600" dirty="0">
              <a:gradFill flip="none" rotWithShape="1">
                <a:gsLst>
                  <a:gs pos="0">
                    <a:srgbClr val="00B0F0"/>
                  </a:gs>
                  <a:gs pos="100000">
                    <a:schemeClr val="tx1">
                      <a:lumMod val="65000"/>
                    </a:schemeClr>
                  </a:gs>
                </a:gsLst>
                <a:lin ang="5580000" scaled="0"/>
                <a:tileRect/>
              </a:gra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50" y="213686"/>
            <a:ext cx="2311001" cy="5484971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4318" y="1377922"/>
            <a:ext cx="2628906" cy="3427560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3212" y="1377922"/>
            <a:ext cx="2653864" cy="3427560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9693" y="1348358"/>
            <a:ext cx="2693872" cy="3486688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17" name="Text Placeholder 3"/>
          <p:cNvSpPr txBox="1">
            <a:spLocks/>
          </p:cNvSpPr>
          <p:nvPr/>
        </p:nvSpPr>
        <p:spPr>
          <a:xfrm>
            <a:off x="3219693" y="5081911"/>
            <a:ext cx="2623863" cy="1233492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/>
              <a:t>Willard G. </a:t>
            </a:r>
            <a:r>
              <a:rPr lang="en-US" sz="2400" b="1" dirty="0" err="1" smtClean="0"/>
              <a:t>Plentl</a:t>
            </a:r>
            <a:r>
              <a:rPr lang="en-US" sz="2400" b="1" dirty="0" smtClean="0"/>
              <a:t> </a:t>
            </a:r>
          </a:p>
          <a:p>
            <a:pPr algn="ctr"/>
            <a:r>
              <a:rPr lang="en-US" b="1" dirty="0" smtClean="0"/>
              <a:t>Non-engineering aviation college </a:t>
            </a:r>
            <a:r>
              <a:rPr lang="en-US" b="1" dirty="0" smtClean="0"/>
              <a:t>scholarship for high school seniors</a:t>
            </a:r>
            <a:endParaRPr lang="en-US" b="1" dirty="0"/>
          </a:p>
        </p:txBody>
      </p:sp>
      <p:sp>
        <p:nvSpPr>
          <p:cNvPr id="18" name="Text Placeholder 3"/>
          <p:cNvSpPr txBox="1">
            <a:spLocks/>
          </p:cNvSpPr>
          <p:nvPr/>
        </p:nvSpPr>
        <p:spPr>
          <a:xfrm>
            <a:off x="6250574" y="5081911"/>
            <a:ext cx="2623863" cy="1233491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/>
              <a:t>John R. </a:t>
            </a:r>
            <a:r>
              <a:rPr lang="en-US" sz="2000" b="1" dirty="0" err="1" smtClean="0"/>
              <a:t>Lillard</a:t>
            </a:r>
            <a:r>
              <a:rPr lang="en-US" sz="2000" b="1" dirty="0" smtClean="0"/>
              <a:t> Foundation</a:t>
            </a:r>
          </a:p>
          <a:p>
            <a:pPr algn="ctr"/>
            <a:r>
              <a:rPr lang="en-US" b="1" dirty="0" smtClean="0"/>
              <a:t>GPA based aviation </a:t>
            </a:r>
            <a:r>
              <a:rPr lang="en-US" b="1" dirty="0" smtClean="0"/>
              <a:t>scholarship for high school seniors</a:t>
            </a:r>
            <a:endParaRPr lang="en-US" b="1" dirty="0"/>
          </a:p>
        </p:txBody>
      </p:sp>
      <p:sp>
        <p:nvSpPr>
          <p:cNvPr id="19" name="Text Placeholder 3"/>
          <p:cNvSpPr txBox="1">
            <a:spLocks/>
          </p:cNvSpPr>
          <p:nvPr/>
        </p:nvSpPr>
        <p:spPr>
          <a:xfrm>
            <a:off x="9223212" y="5081911"/>
            <a:ext cx="2623863" cy="1233491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/>
              <a:t>Kenneth R. Scott</a:t>
            </a:r>
          </a:p>
          <a:p>
            <a:pPr algn="ctr"/>
            <a:r>
              <a:rPr lang="en-US" b="1" dirty="0" smtClean="0"/>
              <a:t>GPA based aviation </a:t>
            </a:r>
            <a:r>
              <a:rPr lang="en-US" b="1" dirty="0" smtClean="0"/>
              <a:t>scholarship for high school seniors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587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39484" y="364162"/>
            <a:ext cx="7578671" cy="2766496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8800" dirty="0" smtClean="0">
                <a:gradFill flip="none" rotWithShape="1">
                  <a:gsLst>
                    <a:gs pos="0">
                      <a:srgbClr val="00B0F0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</a:rPr>
              <a:t>Teacher’s Grant</a:t>
            </a:r>
            <a:endParaRPr lang="en-US" sz="8800" dirty="0">
              <a:gradFill flip="none" rotWithShape="1">
                <a:gsLst>
                  <a:gs pos="0">
                    <a:srgbClr val="00B0F0"/>
                  </a:gs>
                  <a:gs pos="100000">
                    <a:schemeClr val="tx1">
                      <a:lumMod val="65000"/>
                    </a:schemeClr>
                  </a:gs>
                </a:gsLst>
                <a:lin ang="5580000" scaled="0"/>
                <a:tileRect/>
              </a:gra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498" y="203426"/>
            <a:ext cx="3057650" cy="6439595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39483" y="3561715"/>
            <a:ext cx="7578671" cy="1200329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The Teacher’s Grant reimburses schools or teachers for the expenses of implementing their aviation-inspired lesson.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67081" y="5193102"/>
            <a:ext cx="4723476" cy="110799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UP TO $500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69128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52048" y="188315"/>
            <a:ext cx="6096000" cy="1717977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000" dirty="0" smtClean="0">
                <a:gradFill flip="none" rotWithShape="1">
                  <a:gsLst>
                    <a:gs pos="0">
                      <a:srgbClr val="00B0F0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</a:rPr>
              <a:t>Teacher’s Grant</a:t>
            </a:r>
            <a:endParaRPr lang="en-US" sz="6000" dirty="0">
              <a:gradFill flip="none" rotWithShape="1">
                <a:gsLst>
                  <a:gs pos="0">
                    <a:srgbClr val="00B0F0"/>
                  </a:gs>
                  <a:gs pos="100000">
                    <a:schemeClr val="tx1">
                      <a:lumMod val="65000"/>
                    </a:schemeClr>
                  </a:gs>
                </a:gsLst>
                <a:lin ang="5580000" scaled="0"/>
                <a:tileRect/>
              </a:gra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2047" y="2100553"/>
            <a:ext cx="6096000" cy="4431983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sz="2400" b="1" u="sng" dirty="0"/>
              <a:t>Past grant uses include but are not limited to</a:t>
            </a:r>
            <a:r>
              <a:rPr lang="en-US" sz="2400" b="1" u="sng" dirty="0" smtClean="0"/>
              <a:t>:</a:t>
            </a:r>
          </a:p>
          <a:p>
            <a:endParaRPr lang="en-US" sz="2400" dirty="0"/>
          </a:p>
          <a:p>
            <a:r>
              <a:rPr lang="en-US" sz="2400" dirty="0"/>
              <a:t>• Model rockets, airplanes, and </a:t>
            </a:r>
            <a:r>
              <a:rPr lang="en-US" sz="2400" dirty="0" smtClean="0"/>
              <a:t>gliders</a:t>
            </a:r>
          </a:p>
          <a:p>
            <a:endParaRPr lang="en-US" sz="2400" dirty="0"/>
          </a:p>
          <a:p>
            <a:r>
              <a:rPr lang="en-US" sz="2400" dirty="0"/>
              <a:t>• Developing and building aircraft and </a:t>
            </a:r>
            <a:r>
              <a:rPr lang="en-US" sz="2400" dirty="0" smtClean="0"/>
              <a:t>drones</a:t>
            </a:r>
          </a:p>
          <a:p>
            <a:endParaRPr lang="en-US" sz="2400" dirty="0"/>
          </a:p>
          <a:p>
            <a:r>
              <a:rPr lang="en-US" sz="2400" dirty="0"/>
              <a:t>• Airport and air museum field </a:t>
            </a:r>
            <a:r>
              <a:rPr lang="en-US" sz="2400" dirty="0" smtClean="0"/>
              <a:t>trips</a:t>
            </a:r>
          </a:p>
          <a:p>
            <a:endParaRPr lang="en-US" sz="2400" dirty="0"/>
          </a:p>
          <a:p>
            <a:r>
              <a:rPr lang="en-US" sz="2400" dirty="0" smtClean="0"/>
              <a:t>•Purchasing </a:t>
            </a:r>
            <a:r>
              <a:rPr lang="en-US" sz="2400" dirty="0"/>
              <a:t>art </a:t>
            </a:r>
            <a:r>
              <a:rPr lang="en-US" sz="2400" dirty="0" smtClean="0"/>
              <a:t>materials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866" y="188315"/>
            <a:ext cx="4626890" cy="3084592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815" y="3447943"/>
            <a:ext cx="4626890" cy="3084593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429230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5716" y="390539"/>
            <a:ext cx="5372138" cy="102671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000" dirty="0" smtClean="0">
                <a:gradFill flip="none" rotWithShape="1">
                  <a:gsLst>
                    <a:gs pos="0">
                      <a:srgbClr val="00B0F0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</a:rPr>
              <a:t>Questions?</a:t>
            </a:r>
            <a:endParaRPr lang="en-US" sz="6000" dirty="0">
              <a:gradFill flip="none" rotWithShape="1">
                <a:gsLst>
                  <a:gs pos="0">
                    <a:srgbClr val="00B0F0"/>
                  </a:gs>
                  <a:gs pos="100000">
                    <a:schemeClr val="tx1">
                      <a:lumMod val="65000"/>
                    </a:schemeClr>
                  </a:gs>
                </a:gsLst>
                <a:lin ang="5580000" scaled="0"/>
                <a:tileRect/>
              </a:gra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0607" y="2823448"/>
            <a:ext cx="5779475" cy="2123658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Tony Sotelo</a:t>
            </a:r>
          </a:p>
          <a:p>
            <a:pPr algn="ctr"/>
            <a:r>
              <a:rPr lang="en-US" sz="2000" dirty="0"/>
              <a:t>Public Relations &amp; Education Specialist</a:t>
            </a:r>
          </a:p>
          <a:p>
            <a:pPr algn="ctr"/>
            <a:r>
              <a:rPr lang="en-US" sz="2400" dirty="0"/>
              <a:t>Virginia Department of Aviation</a:t>
            </a:r>
          </a:p>
          <a:p>
            <a:pPr algn="ctr"/>
            <a:r>
              <a:rPr lang="en-US" sz="2400" dirty="0" smtClean="0"/>
              <a:t>anthony.sotelo@doav.Virginia.gov</a:t>
            </a:r>
          </a:p>
          <a:p>
            <a:pPr algn="ctr"/>
            <a:r>
              <a:rPr lang="en-US" sz="2400" dirty="0" smtClean="0"/>
              <a:t>(</a:t>
            </a:r>
            <a:r>
              <a:rPr lang="en-US" sz="2400" dirty="0"/>
              <a:t>804) </a:t>
            </a:r>
            <a:r>
              <a:rPr lang="en-US" sz="2400" dirty="0" smtClean="0"/>
              <a:t>774-4634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311" y="188316"/>
            <a:ext cx="4833095" cy="6156062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60286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2852</TotalTime>
  <Words>401</Words>
  <Application>Microsoft Office PowerPoint</Application>
  <PresentationFormat>Widescreen</PresentationFormat>
  <Paragraphs>85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Century Gothic</vt:lpstr>
      <vt:lpstr>Mesh</vt:lpstr>
      <vt:lpstr>VIRGINIA Department of Aviation</vt:lpstr>
      <vt:lpstr>What we Do</vt:lpstr>
      <vt:lpstr>What we Do</vt:lpstr>
      <vt:lpstr>PowerPoint Presentation</vt:lpstr>
      <vt:lpstr>PowerPoint Presentation</vt:lpstr>
      <vt:lpstr>PowerPoint Presentation</vt:lpstr>
      <vt:lpstr>PowerPoint Presentation</vt:lpstr>
    </vt:vector>
  </TitlesOfParts>
  <Company>Virginia Information Technologies Agency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VIRGINIA Department of Aviation</dc:title>
  <dc:creator>VITA Program</dc:creator>
  <cp:lastModifiedBy>VITA Program</cp:lastModifiedBy>
  <cp:revision>30</cp:revision>
  <dcterms:created xsi:type="dcterms:W3CDTF">2022-10-12T13:02:28Z</dcterms:created>
  <dcterms:modified xsi:type="dcterms:W3CDTF">2022-10-14T12:36:49Z</dcterms:modified>
</cp:coreProperties>
</file>