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555" r:id="rId3"/>
    <p:sldId id="310" r:id="rId4"/>
    <p:sldId id="561" r:id="rId5"/>
    <p:sldId id="301" r:id="rId6"/>
    <p:sldId id="573" r:id="rId7"/>
    <p:sldId id="316" r:id="rId8"/>
    <p:sldId id="567" r:id="rId9"/>
    <p:sldId id="568" r:id="rId10"/>
    <p:sldId id="569" r:id="rId11"/>
    <p:sldId id="570" r:id="rId12"/>
    <p:sldId id="571" r:id="rId13"/>
    <p:sldId id="342" r:id="rId14"/>
    <p:sldId id="560" r:id="rId15"/>
    <p:sldId id="576" r:id="rId16"/>
    <p:sldId id="574" r:id="rId17"/>
    <p:sldId id="575" r:id="rId18"/>
    <p:sldId id="572" r:id="rId19"/>
    <p:sldId id="346" r:id="rId20"/>
    <p:sldId id="348" r:id="rId21"/>
  </p:sldIdLst>
  <p:sldSz cx="23409275" cy="13166725"/>
  <p:notesSz cx="6858000" cy="9144000"/>
  <p:defaultTextStyle>
    <a:defPPr>
      <a:defRPr lang="en-US"/>
    </a:defPPr>
    <a:lvl1pPr marL="0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5022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0044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35066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80088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25110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70132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15154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60176" algn="l" defTabSz="104502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7">
          <p15:clr>
            <a:srgbClr val="A4A3A4"/>
          </p15:clr>
        </p15:guide>
        <p15:guide id="2" pos="7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77" autoAdjust="0"/>
  </p:normalViewPr>
  <p:slideViewPr>
    <p:cSldViewPr snapToGrid="0" snapToObjects="1">
      <p:cViewPr varScale="1">
        <p:scale>
          <a:sx n="53" d="100"/>
          <a:sy n="53" d="100"/>
        </p:scale>
        <p:origin x="75" y="276"/>
      </p:cViewPr>
      <p:guideLst>
        <p:guide orient="horz" pos="4147"/>
        <p:guide pos="7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D237F-6480-2D42-907C-D318FEB0713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0DBE-7F3F-A549-9A31-F981A9F4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1B405-4338-4412-9F27-1DBFD0B72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8611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1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449405" y="1011887"/>
            <a:ext cx="13484718" cy="215696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5252" y="1011887"/>
            <a:ext cx="40063999" cy="21569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Andalus" panose="02020603050405020304" pitchFamily="18" charset="-78"/>
                <a:ea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1B3D5D-EC2E-4EFF-A0C1-C142DAB81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Focus on conceptual ideas for teachers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Quantum mechanics for everyone on edX</a:t>
            </a:r>
          </a:p>
        </p:txBody>
      </p:sp>
    </p:spTree>
    <p:extLst>
      <p:ext uri="{BB962C8B-B14F-4D97-AF65-F5344CB8AC3E}">
        <p14:creationId xmlns:p14="http://schemas.microsoft.com/office/powerpoint/2010/main" val="187082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171" y="360031"/>
            <a:ext cx="19897884" cy="2615058"/>
          </a:xfrm>
        </p:spPr>
        <p:txBody>
          <a:bodyPr anchor="t"/>
          <a:lstStyle>
            <a:lvl1pPr algn="l">
              <a:defRPr sz="9100" b="0" i="1" cap="all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220" y="2898558"/>
            <a:ext cx="19897884" cy="2880220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104502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90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350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8008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251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701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151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601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C4BA3D-7D10-4AE3-A5F5-19A8A5643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The reality of quantum measurements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Science, not science fiction</a:t>
            </a:r>
          </a:p>
        </p:txBody>
      </p:sp>
    </p:spTree>
    <p:extLst>
      <p:ext uri="{BB962C8B-B14F-4D97-AF65-F5344CB8AC3E}">
        <p14:creationId xmlns:p14="http://schemas.microsoft.com/office/powerpoint/2010/main" val="14530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251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9764" y="5897598"/>
            <a:ext cx="26774358" cy="1668394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4" y="527280"/>
            <a:ext cx="21068348" cy="21944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64" y="2947275"/>
            <a:ext cx="10343162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464" y="4175559"/>
            <a:ext cx="10343162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91588" y="2947275"/>
            <a:ext cx="10347225" cy="122828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5022" indent="0">
              <a:buNone/>
              <a:defRPr sz="4600" b="1"/>
            </a:lvl2pPr>
            <a:lvl3pPr marL="2090044" indent="0">
              <a:buNone/>
              <a:defRPr sz="4100" b="1"/>
            </a:lvl3pPr>
            <a:lvl4pPr marL="3135066" indent="0">
              <a:buNone/>
              <a:defRPr sz="3700" b="1"/>
            </a:lvl4pPr>
            <a:lvl5pPr marL="4180088" indent="0">
              <a:buNone/>
              <a:defRPr sz="3700" b="1"/>
            </a:lvl5pPr>
            <a:lvl6pPr marL="5225110" indent="0">
              <a:buNone/>
              <a:defRPr sz="3700" b="1"/>
            </a:lvl6pPr>
            <a:lvl7pPr marL="6270132" indent="0">
              <a:buNone/>
              <a:defRPr sz="3700" b="1"/>
            </a:lvl7pPr>
            <a:lvl8pPr marL="7315154" indent="0">
              <a:buNone/>
              <a:defRPr sz="3700" b="1"/>
            </a:lvl8pPr>
            <a:lvl9pPr marL="8360176" indent="0">
              <a:buNone/>
              <a:defRPr sz="3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91588" y="4175559"/>
            <a:ext cx="10347225" cy="7586107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1A1E8-0C19-4C9D-9C55-96F683507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4987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E922E36-36DB-4846-9B2A-5F4022ED8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6" y="11540359"/>
            <a:ext cx="10993216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b="1" i="1" dirty="0">
                <a:latin typeface="Palatino Linotype" panose="02040502050505030304" pitchFamily="18" charset="0"/>
                <a:ea typeface="Adobe Caslon Pro" charset="0"/>
                <a:cs typeface="Andalus" panose="02020603050405020304" pitchFamily="18" charset="-78"/>
              </a:rPr>
              <a:t>The reality of quantum measurements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Science, not science fiction</a:t>
            </a:r>
          </a:p>
        </p:txBody>
      </p:sp>
    </p:spTree>
    <p:extLst>
      <p:ext uri="{BB962C8B-B14F-4D97-AF65-F5344CB8AC3E}">
        <p14:creationId xmlns:p14="http://schemas.microsoft.com/office/powerpoint/2010/main" val="152461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65" y="524231"/>
            <a:ext cx="7701490" cy="2231028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2376" y="524232"/>
            <a:ext cx="13086435" cy="11237435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465" y="2755260"/>
            <a:ext cx="7701490" cy="9006407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3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382" y="9216708"/>
            <a:ext cx="14045565" cy="108808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8382" y="1176471"/>
            <a:ext cx="14045565" cy="7900035"/>
          </a:xfrm>
        </p:spPr>
        <p:txBody>
          <a:bodyPr/>
          <a:lstStyle>
            <a:lvl1pPr marL="0" indent="0">
              <a:buNone/>
              <a:defRPr sz="7300"/>
            </a:lvl1pPr>
            <a:lvl2pPr marL="1045022" indent="0">
              <a:buNone/>
              <a:defRPr sz="6400"/>
            </a:lvl2pPr>
            <a:lvl3pPr marL="2090044" indent="0">
              <a:buNone/>
              <a:defRPr sz="5500"/>
            </a:lvl3pPr>
            <a:lvl4pPr marL="3135066" indent="0">
              <a:buNone/>
              <a:defRPr sz="4600"/>
            </a:lvl4pPr>
            <a:lvl5pPr marL="4180088" indent="0">
              <a:buNone/>
              <a:defRPr sz="4600"/>
            </a:lvl5pPr>
            <a:lvl6pPr marL="5225110" indent="0">
              <a:buNone/>
              <a:defRPr sz="4600"/>
            </a:lvl6pPr>
            <a:lvl7pPr marL="6270132" indent="0">
              <a:buNone/>
              <a:defRPr sz="4600"/>
            </a:lvl7pPr>
            <a:lvl8pPr marL="7315154" indent="0">
              <a:buNone/>
              <a:defRPr sz="4600"/>
            </a:lvl8pPr>
            <a:lvl9pPr marL="8360176" indent="0">
              <a:buNone/>
              <a:defRPr sz="4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8382" y="10304792"/>
            <a:ext cx="14045565" cy="1545261"/>
          </a:xfrm>
        </p:spPr>
        <p:txBody>
          <a:bodyPr/>
          <a:lstStyle>
            <a:lvl1pPr marL="0" indent="0">
              <a:buNone/>
              <a:defRPr sz="3200"/>
            </a:lvl1pPr>
            <a:lvl2pPr marL="1045022" indent="0">
              <a:buNone/>
              <a:defRPr sz="2700"/>
            </a:lvl2pPr>
            <a:lvl3pPr marL="2090044" indent="0">
              <a:buNone/>
              <a:defRPr sz="2300"/>
            </a:lvl3pPr>
            <a:lvl4pPr marL="3135066" indent="0">
              <a:buNone/>
              <a:defRPr sz="2100"/>
            </a:lvl4pPr>
            <a:lvl5pPr marL="4180088" indent="0">
              <a:buNone/>
              <a:defRPr sz="2100"/>
            </a:lvl5pPr>
            <a:lvl6pPr marL="5225110" indent="0">
              <a:buNone/>
              <a:defRPr sz="2100"/>
            </a:lvl6pPr>
            <a:lvl7pPr marL="6270132" indent="0">
              <a:buNone/>
              <a:defRPr sz="2100"/>
            </a:lvl7pPr>
            <a:lvl8pPr marL="7315154" indent="0">
              <a:buNone/>
              <a:defRPr sz="2100"/>
            </a:lvl8pPr>
            <a:lvl9pPr marL="836017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0464" y="12203605"/>
            <a:ext cx="5462164" cy="7010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8169" y="11540359"/>
            <a:ext cx="7412937" cy="149772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two-slit experiment Can light really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76647" y="12203605"/>
            <a:ext cx="5462164" cy="701006"/>
          </a:xfrm>
          <a:prstGeom prst="rect">
            <a:avLst/>
          </a:prstGeom>
        </p:spPr>
        <p:txBody>
          <a:bodyPr/>
          <a:lstStyle/>
          <a:p>
            <a:fld id="{1BA44555-CD3C-4643-9508-A14058CC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-Banner-v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" y="0"/>
            <a:ext cx="23407511" cy="13166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0464" y="527280"/>
            <a:ext cx="21068348" cy="2194454"/>
          </a:xfrm>
          <a:prstGeom prst="rect">
            <a:avLst/>
          </a:prstGeom>
        </p:spPr>
        <p:txBody>
          <a:bodyPr vert="horz" lIns="209004" tIns="104502" rIns="209004" bIns="1045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464" y="3072237"/>
            <a:ext cx="21068348" cy="8689430"/>
          </a:xfrm>
          <a:prstGeom prst="rect">
            <a:avLst/>
          </a:prstGeom>
        </p:spPr>
        <p:txBody>
          <a:bodyPr vert="horz" lIns="209004" tIns="104502" rIns="209004" bIns="1045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39618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45022" rtl="0" eaLnBrk="1" latinLnBrk="0" hangingPunct="1">
        <a:spcBef>
          <a:spcPct val="0"/>
        </a:spcBef>
        <a:buNone/>
        <a:defRPr sz="101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1pPr>
    </p:titleStyle>
    <p:bodyStyle>
      <a:lvl1pPr marL="783767" indent="-783767" algn="l" defTabSz="1045022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1pPr>
      <a:lvl2pPr marL="1698161" indent="-653139" algn="l" defTabSz="1045022" rtl="0" eaLnBrk="1" latinLnBrk="0" hangingPunct="1">
        <a:spcBef>
          <a:spcPct val="20000"/>
        </a:spcBef>
        <a:buFont typeface="Arial"/>
        <a:buChar char="–"/>
        <a:defRPr sz="6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2612555" indent="-522511" algn="l" defTabSz="1045022" rtl="0" eaLnBrk="1" latinLnBrk="0" hangingPunct="1">
        <a:spcBef>
          <a:spcPct val="20000"/>
        </a:spcBef>
        <a:buFont typeface="Arial"/>
        <a:buChar char="•"/>
        <a:defRPr sz="5500" b="0" i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3657577" indent="-522511" algn="l" defTabSz="1045022" rtl="0" eaLnBrk="1" latinLnBrk="0" hangingPunct="1">
        <a:spcBef>
          <a:spcPct val="20000"/>
        </a:spcBef>
        <a:buFont typeface="Arial"/>
        <a:buChar char="–"/>
        <a:defRPr sz="4600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4pPr>
      <a:lvl5pPr marL="4702599" indent="-522511" algn="l" defTabSz="1045022" rtl="0" eaLnBrk="1" latinLnBrk="0" hangingPunct="1">
        <a:spcBef>
          <a:spcPct val="20000"/>
        </a:spcBef>
        <a:buFont typeface="Arial"/>
        <a:buChar char="»"/>
        <a:defRPr sz="4600" b="0" i="1" kern="1200">
          <a:solidFill>
            <a:schemeClr val="tx1"/>
          </a:solidFill>
          <a:latin typeface="Andalus" panose="02020603050405020304" pitchFamily="18" charset="-78"/>
          <a:ea typeface="Andalus" panose="02020603050405020304" pitchFamily="18" charset="-78"/>
          <a:cs typeface="Andalus" panose="02020603050405020304" pitchFamily="18" charset="-78"/>
        </a:defRPr>
      </a:lvl5pPr>
      <a:lvl6pPr marL="5747621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92643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37665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82687" indent="-522511" algn="l" defTabSz="1045022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502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9004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3506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80088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25110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70132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15154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60176" algn="l" defTabSz="1045022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x.org/course/quantum-mechanics-for-everyon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edx.org/course/quantum-mechanic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quantum.georgetown.domains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12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mper 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17" y="0"/>
            <a:ext cx="23407511" cy="13166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BC943A-C75D-4311-BCD5-0B7A214A3A78}"/>
              </a:ext>
            </a:extLst>
          </p:cNvPr>
          <p:cNvSpPr txBox="1"/>
          <p:nvPr/>
        </p:nvSpPr>
        <p:spPr>
          <a:xfrm>
            <a:off x="5759777" y="7937368"/>
            <a:ext cx="1193433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Palatino Linotype" panose="02040502050505030304" pitchFamily="18" charset="0"/>
              </a:rPr>
              <a:t>James Freericks, Department of Physics</a:t>
            </a:r>
          </a:p>
          <a:p>
            <a:r>
              <a:rPr lang="en-US" sz="5400" i="1" dirty="0">
                <a:latin typeface="Palatino Linotype" panose="02040502050505030304" pitchFamily="18" charset="0"/>
              </a:rPr>
              <a:t>Georgetown University</a:t>
            </a:r>
          </a:p>
          <a:p>
            <a:r>
              <a:rPr lang="en-US" sz="5400" i="1" dirty="0">
                <a:latin typeface="Palatino Linotype" panose="02040502050505030304" pitchFamily="18" charset="0"/>
              </a:rPr>
              <a:t>Work funded by the NSF and Georgetown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CAC6D7-CF8C-4145-B493-6A27099D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54999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CAB88-9766-41BB-9C1E-E739A9E2A7E1}"/>
              </a:ext>
            </a:extLst>
          </p:cNvPr>
          <p:cNvSpPr txBox="1"/>
          <p:nvPr/>
        </p:nvSpPr>
        <p:spPr>
          <a:xfrm>
            <a:off x="1313645" y="3026535"/>
            <a:ext cx="11951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An event starts a clock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The particle travels through free space to the detector where it is detected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We divide the distance travelled by the time to compute the speed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A54F06-4BB0-4C6A-B1D0-D647577F4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31601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CAB88-9766-41BB-9C1E-E739A9E2A7E1}"/>
              </a:ext>
            </a:extLst>
          </p:cNvPr>
          <p:cNvSpPr txBox="1"/>
          <p:nvPr/>
        </p:nvSpPr>
        <p:spPr>
          <a:xfrm>
            <a:off x="1313645" y="3026535"/>
            <a:ext cx="11951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An event starts a clock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The particle travels through free space to the detector where it is detected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We divide the distance travelled by the time to compute the speed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From the speed we get the momentum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F6B50A-6B11-4A6C-B7C5-39373FC0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391714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CAB88-9766-41BB-9C1E-E739A9E2A7E1}"/>
              </a:ext>
            </a:extLst>
          </p:cNvPr>
          <p:cNvSpPr txBox="1"/>
          <p:nvPr/>
        </p:nvSpPr>
        <p:spPr>
          <a:xfrm>
            <a:off x="1313645" y="3026535"/>
            <a:ext cx="119515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An event starts a clock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The particle travels through free space to the detector where it is detected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We divide the distance travelled by the time to compute the speed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From the speed we get the momentum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At the instant of measurement, we know the position and the momentum of the particle at the same time.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BDDC8D-E064-44C7-9878-B3E50889A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20972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05F-2DB4-4076-8441-A3F094F7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3" y="4367442"/>
            <a:ext cx="2343810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simply not true that one cannot measure position and momentum at the same time! </a:t>
            </a:r>
            <a:br>
              <a:rPr lang="en-US" dirty="0"/>
            </a:br>
            <a:r>
              <a:rPr lang="en-US" dirty="0"/>
              <a:t>Please don’t tell your students this.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3A98-1BB7-4FC5-948D-93DDBADA2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307607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05F-2DB4-4076-8441-A3F094F7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68" y="3504995"/>
            <a:ext cx="23438108" cy="5088285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cannot prepare a quantum state with definite position and momentum, but we can measure position and infer momentum as accurately as you want.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80BB-5342-4859-8480-98F3AB2B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40543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05F-2DB4-4076-8441-A3F094F7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68" y="3504995"/>
            <a:ext cx="23438108" cy="5088285"/>
          </a:xfrm>
        </p:spPr>
        <p:txBody>
          <a:bodyPr>
            <a:normAutofit fontScale="90000"/>
          </a:bodyPr>
          <a:lstStyle/>
          <a:p>
            <a:r>
              <a:rPr lang="en-US" dirty="0"/>
              <a:t>Time of flight gives a great opportunity to talk about real experiments and the relationship between collapse and what is actually measured.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80BB-5342-4859-8480-98F3AB2B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61262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05F-2DB4-4076-8441-A3F094F7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68" y="3504995"/>
            <a:ext cx="15334650" cy="5088285"/>
          </a:xfrm>
        </p:spPr>
        <p:txBody>
          <a:bodyPr>
            <a:normAutofit/>
          </a:bodyPr>
          <a:lstStyle/>
          <a:p>
            <a:r>
              <a:rPr lang="en-US" dirty="0"/>
              <a:t>Cindy Regal shows us how to do this with harmonic oscillator wavefunctions.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80BB-5342-4859-8480-98F3AB2B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  <p:pic>
        <p:nvPicPr>
          <p:cNvPr id="2050" name="Picture 2" descr="Cindy Regal Portrait">
            <a:extLst>
              <a:ext uri="{FF2B5EF4-FFF2-40B4-BE49-F238E27FC236}">
                <a16:creationId xmlns:a16="http://schemas.microsoft.com/office/drawing/2014/main" id="{387E38CC-F1BB-4317-9619-AD213DB7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698" y="2294943"/>
            <a:ext cx="6576714" cy="7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0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B05F-2DB4-4076-8441-A3F094F7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68" y="307819"/>
            <a:ext cx="15334650" cy="10809836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the ground state by cooling. Use a double-well structure to transfer to a low excited state. Then release the trap and use time of flight to measure the momentum distribution.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80BB-5342-4859-8480-98F3AB2B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  <p:pic>
        <p:nvPicPr>
          <p:cNvPr id="2050" name="Picture 2" descr="Cindy Regal Portrait">
            <a:extLst>
              <a:ext uri="{FF2B5EF4-FFF2-40B4-BE49-F238E27FC236}">
                <a16:creationId xmlns:a16="http://schemas.microsoft.com/office/drawing/2014/main" id="{387E38CC-F1BB-4317-9619-AD213DB7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261" y="375608"/>
            <a:ext cx="4910876" cy="53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B6129-879E-443E-8E2B-2088E296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609" y="6246107"/>
            <a:ext cx="7864428" cy="41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2325-3809-4EFD-838F-013DFAE7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79"/>
            <a:ext cx="12165290" cy="4569821"/>
          </a:xfrm>
        </p:spPr>
        <p:txBody>
          <a:bodyPr>
            <a:normAutofit fontScale="90000"/>
          </a:bodyPr>
          <a:lstStyle/>
          <a:p>
            <a:r>
              <a:rPr lang="en-US" dirty="0"/>
              <a:t>Harmonic oscillator wavefunctions measured by time of flight (Regal)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94775-DD51-4F1D-8F18-8E24B6D2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413" y="214090"/>
            <a:ext cx="9675168" cy="10795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A0DB8-C2DB-4FAA-8187-10FF8E4C0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70" y="5992610"/>
            <a:ext cx="7864428" cy="415403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59D4B6-1D42-4273-BFD8-BDEE8B372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50120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6BFD-23F3-4627-B5A8-7D72538A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4580806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This is a great example of a second quantum revolution experiment that can be understood even at the high school level!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98993-8702-488C-8811-663DB613E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287705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38DB-2D99-4604-A67C-3E270F6C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Please join in a moment of silence in solidarity with the citizens of Ukraine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4D066-1235-43DD-93C5-788BA7C3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4" y="2897134"/>
            <a:ext cx="13279556" cy="7877703"/>
          </a:xfrm>
          <a:prstGeom prst="rect">
            <a:avLst/>
          </a:prstGeom>
        </p:spPr>
      </p:pic>
      <p:pic>
        <p:nvPicPr>
          <p:cNvPr id="2050" name="Picture 2" descr="Image result for ukraine flag">
            <a:extLst>
              <a:ext uri="{FF2B5EF4-FFF2-40B4-BE49-F238E27FC236}">
                <a16:creationId xmlns:a16="http://schemas.microsoft.com/office/drawing/2014/main" id="{F161C78F-63B3-4E14-8012-040835FE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562" y="4729055"/>
            <a:ext cx="8713650" cy="49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63647B-5DD1-4ECB-972C-396099578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341620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35EF-F494-4DCD-B733-D575D90E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7049709" cy="2194454"/>
          </a:xfrm>
        </p:spPr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A603E1-F429-4727-A652-A785D0F3C748}"/>
              </a:ext>
            </a:extLst>
          </p:cNvPr>
          <p:cNvSpPr txBox="1">
            <a:spLocks/>
          </p:cNvSpPr>
          <p:nvPr/>
        </p:nvSpPr>
        <p:spPr>
          <a:xfrm>
            <a:off x="-5652971" y="3296994"/>
            <a:ext cx="21068348" cy="2194454"/>
          </a:xfrm>
          <a:prstGeom prst="rect">
            <a:avLst/>
          </a:prstGeom>
        </p:spPr>
        <p:txBody>
          <a:bodyPr vert="horz" lIns="209004" tIns="104502" rIns="209004" bIns="104502" rtlCol="0" anchor="ctr">
            <a:normAutofit/>
          </a:bodyPr>
          <a:lstStyle>
            <a:lvl1pPr algn="ctr" defTabSz="1045022" rtl="0" eaLnBrk="1" latinLnBrk="0" hangingPunct="1">
              <a:spcBef>
                <a:spcPct val="0"/>
              </a:spcBef>
              <a:buNone/>
              <a:defRPr sz="10100" i="1" kern="1200">
                <a:solidFill>
                  <a:schemeClr val="tx1"/>
                </a:solidFill>
                <a:latin typeface="Adobe Caslon Pro" panose="0205050205050A020403"/>
                <a:ea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Resources</a:t>
            </a:r>
          </a:p>
        </p:txBody>
      </p:sp>
      <p:pic>
        <p:nvPicPr>
          <p:cNvPr id="17410" name="Picture 2" descr="https://www.bing.com/th?id=OIP.ODuVYiGCmUYTWw8QeS1teAHaHc&amp;w=95&amp;h=104&amp;c=7&amp;o=6&amp;dpr=2&amp;pid=13.1">
            <a:extLst>
              <a:ext uri="{FF2B5EF4-FFF2-40B4-BE49-F238E27FC236}">
                <a16:creationId xmlns:a16="http://schemas.microsoft.com/office/drawing/2014/main" id="{3E16BCB1-5E1C-4804-ACC3-DAD7EA69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34" y="197360"/>
            <a:ext cx="2831396" cy="30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FFF25-B493-4D68-B559-447F6F2E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065" y="0"/>
            <a:ext cx="3494357" cy="3494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54A88-631E-4834-B600-2325C0166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206" y="582694"/>
            <a:ext cx="2802879" cy="2139040"/>
          </a:xfrm>
          <a:prstGeom prst="rect">
            <a:avLst/>
          </a:prstGeom>
        </p:spPr>
      </p:pic>
      <p:pic>
        <p:nvPicPr>
          <p:cNvPr id="17412" name="Picture 4" descr="See the source image">
            <a:extLst>
              <a:ext uri="{FF2B5EF4-FFF2-40B4-BE49-F238E27FC236}">
                <a16:creationId xmlns:a16="http://schemas.microsoft.com/office/drawing/2014/main" id="{2555D7BB-CF34-46D7-92B1-D14701A5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54" y="1104240"/>
            <a:ext cx="35528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F80C0-36F7-4E66-9D43-45FF9283BAA0}"/>
              </a:ext>
            </a:extLst>
          </p:cNvPr>
          <p:cNvSpPr txBox="1"/>
          <p:nvPr/>
        </p:nvSpPr>
        <p:spPr>
          <a:xfrm>
            <a:off x="213122" y="5743741"/>
            <a:ext cx="21546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hlinkClick r:id="rId6"/>
              </a:rPr>
              <a:t>https://quantum.georgetown.domains</a:t>
            </a:r>
            <a:endParaRPr lang="en-US" sz="4800" dirty="0">
              <a:latin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</a:endParaRPr>
          </a:p>
          <a:p>
            <a:r>
              <a:rPr lang="en-US" sz="4800" dirty="0">
                <a:hlinkClick r:id="rId7"/>
              </a:rPr>
              <a:t>https://www.edx.org/course/quantum-mechanics</a:t>
            </a:r>
            <a:endParaRPr lang="en-US" sz="4800" dirty="0"/>
          </a:p>
          <a:p>
            <a:endParaRPr lang="en-US" sz="4800" dirty="0">
              <a:latin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</a:endParaRPr>
          </a:p>
          <a:p>
            <a:r>
              <a:rPr lang="en-US" sz="4800" dirty="0">
                <a:hlinkClick r:id="rId8"/>
              </a:rPr>
              <a:t>https://www.edx.org/course/quantum-mechanics-for-everyone</a:t>
            </a:r>
            <a:endParaRPr lang="en-US" sz="4800" dirty="0">
              <a:latin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7414" name="Picture 6" descr="https://qmwc.github.io/Resources/qmwc.png">
            <a:extLst>
              <a:ext uri="{FF2B5EF4-FFF2-40B4-BE49-F238E27FC236}">
                <a16:creationId xmlns:a16="http://schemas.microsoft.com/office/drawing/2014/main" id="{F270A5BD-FE81-4B82-9C01-40EC0A4F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400" y="3856271"/>
            <a:ext cx="8011245" cy="29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prod-discovery.edx-cdn.org/media/course/image/28261d5d-ee03-44e3-a149-03ae789bcdc3-052ba7d535c2.small.jpg">
            <a:extLst>
              <a:ext uri="{FF2B5EF4-FFF2-40B4-BE49-F238E27FC236}">
                <a16:creationId xmlns:a16="http://schemas.microsoft.com/office/drawing/2014/main" id="{AD69DBED-1CB0-4057-8C35-00F55B08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739" y="7992485"/>
            <a:ext cx="5519536" cy="32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prod-discovery.edx-cdn.org/media/course/image/3ff88479-164d-412c-854e-652555aa3232-e82125238702.small.jpeg">
            <a:extLst>
              <a:ext uri="{FF2B5EF4-FFF2-40B4-BE49-F238E27FC236}">
                <a16:creationId xmlns:a16="http://schemas.microsoft.com/office/drawing/2014/main" id="{1DF1E0D6-923C-4482-8209-B3F06768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626" y="6769127"/>
            <a:ext cx="4991139" cy="29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EDD8D2-EB12-4DE7-9926-F49767070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48918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AA6D-B5EF-4EC6-9C73-0A6CDC40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7280"/>
            <a:ext cx="23409274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Asher Peres tells us to focus on the real world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C961-BFC6-4D9E-B8EC-64FF4AA71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  <p:pic>
        <p:nvPicPr>
          <p:cNvPr id="7" name="Picture 2" descr="Image result for asher peres">
            <a:extLst>
              <a:ext uri="{FF2B5EF4-FFF2-40B4-BE49-F238E27FC236}">
                <a16:creationId xmlns:a16="http://schemas.microsoft.com/office/drawing/2014/main" id="{5C2B80BD-B558-46EC-B73C-695CE1AA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5" y="2828437"/>
            <a:ext cx="5538724" cy="78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6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AA6D-B5EF-4EC6-9C73-0A6CDC40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27280"/>
            <a:ext cx="23409274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Asher Peres tells us to focus on the real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AC5DC-5408-412A-912E-9BFDFD955F43}"/>
              </a:ext>
            </a:extLst>
          </p:cNvPr>
          <p:cNvSpPr txBox="1"/>
          <p:nvPr/>
        </p:nvSpPr>
        <p:spPr>
          <a:xfrm>
            <a:off x="14347066" y="4690536"/>
            <a:ext cx="8293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atin typeface="Calibri" panose="020F0502020204030204" pitchFamily="34" charset="0"/>
              </a:rPr>
              <a:t>Quantum phenomena do not occur in a Hilbert space. They occur in a laboratory.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C8E2845-05E1-43D4-AFBE-D3D077F23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  <p:pic>
        <p:nvPicPr>
          <p:cNvPr id="1026" name="Picture 2" descr="Image result for asher peres">
            <a:extLst>
              <a:ext uri="{FF2B5EF4-FFF2-40B4-BE49-F238E27FC236}">
                <a16:creationId xmlns:a16="http://schemas.microsoft.com/office/drawing/2014/main" id="{7713A4CC-DC57-42B0-9BAB-C02AF952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5" y="2828437"/>
            <a:ext cx="5538724" cy="78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8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3C5E-86C0-4C95-AF63-F4435BE9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4197759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Perhaps you have said in class that we cannot measure position and momentum at the same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851F-609E-40E4-B8CF-2531DA43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79602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3C5E-86C0-4C95-AF63-F4435BE9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3" y="4197759"/>
            <a:ext cx="21068348" cy="2194454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then how do we measure momentum?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DEE6-AA06-4C14-B482-02A41434A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61675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88AB-9F23-4F08-8C8E-4828359B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85488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CAB88-9766-41BB-9C1E-E739A9E2A7E1}"/>
              </a:ext>
            </a:extLst>
          </p:cNvPr>
          <p:cNvSpPr txBox="1"/>
          <p:nvPr/>
        </p:nvSpPr>
        <p:spPr>
          <a:xfrm>
            <a:off x="1313645" y="3026535"/>
            <a:ext cx="1195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An event starts a clock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87ACF6-2AD7-48A7-89BA-E92BA4274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15756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789-1C81-4ACE-AFC5-B880331F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4" y="527280"/>
            <a:ext cx="12751598" cy="2194454"/>
          </a:xfrm>
        </p:spPr>
        <p:txBody>
          <a:bodyPr/>
          <a:lstStyle/>
          <a:p>
            <a:r>
              <a:rPr lang="en-US" dirty="0"/>
              <a:t>Time of flight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CAB88-9766-41BB-9C1E-E739A9E2A7E1}"/>
              </a:ext>
            </a:extLst>
          </p:cNvPr>
          <p:cNvSpPr txBox="1"/>
          <p:nvPr/>
        </p:nvSpPr>
        <p:spPr>
          <a:xfrm>
            <a:off x="1313645" y="3026535"/>
            <a:ext cx="11951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An event starts a clock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Calibri" panose="020F0502020204030204" pitchFamily="34" charset="0"/>
              </a:rPr>
              <a:t>The particle travels through free space to the detector where it is detected</a:t>
            </a:r>
          </a:p>
        </p:txBody>
      </p:sp>
      <p:pic>
        <p:nvPicPr>
          <p:cNvPr id="10242" name="Picture 2" descr="time of flight graphic">
            <a:extLst>
              <a:ext uri="{FF2B5EF4-FFF2-40B4-BE49-F238E27FC236}">
                <a16:creationId xmlns:a16="http://schemas.microsoft.com/office/drawing/2014/main" id="{6C5F442A-5FB8-4720-9965-2CBAB2B5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35" y="953038"/>
            <a:ext cx="8441993" cy="9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DAA67AF-01FD-4D41-AE65-9F72A6A9D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7325" y="11540359"/>
            <a:ext cx="12184374" cy="1497723"/>
          </a:xfrm>
          <a:prstGeom prst="rect">
            <a:avLst/>
          </a:prstGeom>
        </p:spPr>
        <p:txBody>
          <a:bodyPr vert="horz" lIns="209004" tIns="104502" rIns="209004" bIns="104502" rtlCol="0" anchor="ctr"/>
          <a:lstStyle>
            <a:lvl1pPr algn="ctr">
              <a:defRPr sz="2700" b="0" i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z="4000" i="1" dirty="0">
                <a:latin typeface="Palatino Linotype" panose="02040502050505030304" pitchFamily="18" charset="0"/>
                <a:cs typeface="Calibri" panose="020F0502020204030204" pitchFamily="34" charset="0"/>
              </a:rPr>
              <a:t>Directly measuring the harmonic oscillator wavefunction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CSAAPT Fall meeting, October 22, 2022</a:t>
            </a:r>
          </a:p>
        </p:txBody>
      </p:sp>
    </p:spTree>
    <p:extLst>
      <p:ext uri="{BB962C8B-B14F-4D97-AF65-F5344CB8AC3E}">
        <p14:creationId xmlns:p14="http://schemas.microsoft.com/office/powerpoint/2010/main" val="408558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9F05C6-E01D-4D31-BA1E-912EB029F42F}">
  <we:reference id="wa200000729" version="3.13.175.0" store="en-US" storeType="OMEX"/>
  <we:alternateReferences>
    <we:reference id="wa200000729" version="3.13.175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78633</TotalTime>
  <Words>722</Words>
  <Application>Microsoft Office PowerPoint</Application>
  <PresentationFormat>Custom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Caslon Pro</vt:lpstr>
      <vt:lpstr>Andalus</vt:lpstr>
      <vt:lpstr>Arial</vt:lpstr>
      <vt:lpstr>Calibri</vt:lpstr>
      <vt:lpstr>Open Sans Light</vt:lpstr>
      <vt:lpstr>Palatino Linotype</vt:lpstr>
      <vt:lpstr>Office Theme</vt:lpstr>
      <vt:lpstr>PowerPoint Presentation</vt:lpstr>
      <vt:lpstr>Please join in a moment of silence in solidarity with the citizens of Ukraine</vt:lpstr>
      <vt:lpstr>Asher Peres tells us to focus on the real world</vt:lpstr>
      <vt:lpstr>Asher Peres tells us to focus on the real world</vt:lpstr>
      <vt:lpstr>Perhaps you have said in class that we cannot measure position and momentum at the same time</vt:lpstr>
      <vt:lpstr>But then how do we measure momentum?</vt:lpstr>
      <vt:lpstr>Time of flight</vt:lpstr>
      <vt:lpstr>Time of flight</vt:lpstr>
      <vt:lpstr>Time of flight</vt:lpstr>
      <vt:lpstr>Time of flight</vt:lpstr>
      <vt:lpstr>Time of flight</vt:lpstr>
      <vt:lpstr>Time of flight</vt:lpstr>
      <vt:lpstr>It is simply not true that one cannot measure position and momentum at the same time!  Please don’t tell your students this.</vt:lpstr>
      <vt:lpstr>We cannot prepare a quantum state with definite position and momentum, but we can measure position and infer momentum as accurately as you want.</vt:lpstr>
      <vt:lpstr>Time of flight gives a great opportunity to talk about real experiments and the relationship between collapse and what is actually measured.</vt:lpstr>
      <vt:lpstr>Cindy Regal shows us how to do this with harmonic oscillator wavefunctions.</vt:lpstr>
      <vt:lpstr>Prepare the ground state by cooling. Use a double-well structure to transfer to a low excited state. Then release the trap and use time of flight to measure the momentum distribution.</vt:lpstr>
      <vt:lpstr>Harmonic oscillator wavefunctions measured by time of flight (Regal)</vt:lpstr>
      <vt:lpstr>This is a great example of a second quantum revolution experiment that can be understood even at the high school level!</vt:lpstr>
      <vt:lpstr>Thanks to</vt:lpstr>
    </vt:vector>
  </TitlesOfParts>
  <Company>CNDLS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Walter</dc:creator>
  <cp:lastModifiedBy>James K Freericks</cp:lastModifiedBy>
  <cp:revision>163</cp:revision>
  <dcterms:created xsi:type="dcterms:W3CDTF">2016-05-26T15:47:15Z</dcterms:created>
  <dcterms:modified xsi:type="dcterms:W3CDTF">2022-10-17T20:22:03Z</dcterms:modified>
</cp:coreProperties>
</file>