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1" r:id="rId4"/>
    <p:sldId id="274" r:id="rId5"/>
    <p:sldId id="275" r:id="rId6"/>
    <p:sldId id="276" r:id="rId7"/>
    <p:sldId id="272" r:id="rId8"/>
    <p:sldId id="273" r:id="rId9"/>
    <p:sldId id="269" r:id="rId10"/>
    <p:sldId id="279" r:id="rId11"/>
    <p:sldId id="281" r:id="rId12"/>
    <p:sldId id="280" r:id="rId13"/>
    <p:sldId id="285" r:id="rId14"/>
    <p:sldId id="283" r:id="rId15"/>
    <p:sldId id="286" r:id="rId16"/>
    <p:sldId id="28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0" d="100"/>
          <a:sy n="40" d="100"/>
        </p:scale>
        <p:origin x="-48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8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7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66F-173B-4B35-9BF9-7C35B1F9881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8B13-3EEA-4D91-A8BB-E4322B48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oi.org/10.1119/1.496277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9611" y="753626"/>
            <a:ext cx="5081925" cy="3004145"/>
          </a:xfrm>
        </p:spPr>
        <p:txBody>
          <a:bodyPr>
            <a:normAutofit/>
          </a:bodyPr>
          <a:lstStyle/>
          <a:p>
            <a:br>
              <a:rPr lang="en-US" sz="3800"/>
            </a:br>
            <a:br>
              <a:rPr lang="en-US" sz="3800"/>
            </a:br>
            <a:r>
              <a:rPr lang="en-US" sz="3800"/>
              <a:t>Doing 3D Printing with Students in Physics Labs</a:t>
            </a:r>
            <a:br>
              <a:rPr lang="en-US" sz="3800"/>
            </a:br>
            <a:endParaRPr lang="en-US" sz="3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9611" y="3849845"/>
            <a:ext cx="5081926" cy="2189214"/>
          </a:xfrm>
        </p:spPr>
        <p:txBody>
          <a:bodyPr>
            <a:normAutofit/>
          </a:bodyPr>
          <a:lstStyle/>
          <a:p>
            <a:r>
              <a:rPr lang="en-US" dirty="0"/>
              <a:t> Deva O’Neil, Bridgewater, VA</a:t>
            </a:r>
          </a:p>
          <a:p>
            <a:r>
              <a:rPr lang="en-US" dirty="0"/>
              <a:t>doneil@bridgewater.edu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" y="796882"/>
            <a:ext cx="2565029" cy="1731395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05D52-7CE2-403B-81BD-11A9CFA010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73676" y="1621881"/>
            <a:ext cx="2211184" cy="3411324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E8019-C1FE-48A7-B2D0-5CB9B782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106" name="Content Placeholder 4105">
            <a:extLst>
              <a:ext uri="{FF2B5EF4-FFF2-40B4-BE49-F238E27FC236}">
                <a16:creationId xmlns:a16="http://schemas.microsoft.com/office/drawing/2014/main" id="{70639FF3-64EC-4063-6534-98A2622F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603565"/>
            <a:ext cx="10455965" cy="14621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5DD8F7"/>
                </a:solidFill>
              </a:rPr>
              <a:t>Learning Objectives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B1801B-0605-42FC-880F-480FBF9D2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8107"/>
              </p:ext>
            </p:extLst>
          </p:nvPr>
        </p:nvGraphicFramePr>
        <p:xfrm>
          <a:off x="291149" y="2596836"/>
          <a:ext cx="11569148" cy="3604723"/>
        </p:xfrm>
        <a:graphic>
          <a:graphicData uri="http://schemas.openxmlformats.org/drawingml/2006/table">
            <a:tbl>
              <a:tblPr/>
              <a:tblGrid>
                <a:gridCol w="1470991">
                  <a:extLst>
                    <a:ext uri="{9D8B030D-6E8A-4147-A177-3AD203B41FA5}">
                      <a16:colId xmlns:a16="http://schemas.microsoft.com/office/drawing/2014/main" val="329997133"/>
                    </a:ext>
                  </a:extLst>
                </a:gridCol>
                <a:gridCol w="10098157">
                  <a:extLst>
                    <a:ext uri="{9D8B030D-6E8A-4147-A177-3AD203B41FA5}">
                      <a16:colId xmlns:a16="http://schemas.microsoft.com/office/drawing/2014/main" val="2102273851"/>
                    </a:ext>
                  </a:extLst>
                </a:gridCol>
              </a:tblGrid>
              <a:tr h="3604723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dirty="0">
                          <a:effectLst/>
                        </a:rPr>
                        <a:t>Learning Objectives</a:t>
                      </a:r>
                    </a:p>
                  </a:txBody>
                  <a:tcPr marL="22860" marR="11430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Students who complete this set of exercises will be able to: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 Apply the concept of density to calculate the potential energy of a water reservoir </a:t>
                      </a:r>
                      <a:r>
                        <a:rPr lang="en-US" sz="2400" b="1" dirty="0">
                          <a:effectLst/>
                        </a:rPr>
                        <a:t>(Exercise 1)</a:t>
                      </a:r>
                      <a:endParaRPr lang="en-US" sz="240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 Calculate work done in lifting a load vertically and relate it to power </a:t>
                      </a:r>
                      <a:r>
                        <a:rPr lang="en-US" sz="2400" b="1" dirty="0">
                          <a:effectLst/>
                        </a:rPr>
                        <a:t>(Exercise 2)</a:t>
                      </a:r>
                      <a:endParaRPr lang="en-US" sz="240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 Calculate efficiency and identify sources of energy loss </a:t>
                      </a:r>
                      <a:r>
                        <a:rPr lang="en-US" sz="2400" b="1" dirty="0">
                          <a:effectLst/>
                        </a:rPr>
                        <a:t>(Exercise 3)</a:t>
                      </a:r>
                      <a:endParaRPr lang="en-US" sz="240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 Practice design thinking and develop CAD skills in designing and printing a water turbine </a:t>
                      </a:r>
                      <a:r>
                        <a:rPr lang="en-US" sz="2400" b="1" dirty="0">
                          <a:effectLst/>
                        </a:rPr>
                        <a:t>(Exercise 4)</a:t>
                      </a:r>
                      <a:endParaRPr lang="en-US" sz="240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 Use video analysis to verify that the system is in equilibrium </a:t>
                      </a:r>
                      <a:r>
                        <a:rPr lang="en-US" sz="2400" b="1" dirty="0">
                          <a:effectLst/>
                        </a:rPr>
                        <a:t>(Exercise 5)</a:t>
                      </a:r>
                      <a:endParaRPr lang="en-US" sz="2400" dirty="0">
                        <a:effectLst/>
                      </a:endParaRP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8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E8019-C1FE-48A7-B2D0-5CB9B782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106" name="Content Placeholder 4105">
            <a:extLst>
              <a:ext uri="{FF2B5EF4-FFF2-40B4-BE49-F238E27FC236}">
                <a16:creationId xmlns:a16="http://schemas.microsoft.com/office/drawing/2014/main" id="{70639FF3-64EC-4063-6534-98A2622F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603565"/>
            <a:ext cx="10455965" cy="14621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5DD8F7"/>
                </a:solidFill>
              </a:rPr>
              <a:t>Theory | Experiment | Exercises | Solutions | Sample designs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id="{F5FD2AF4-2213-4259-8942-D7E694D19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" b="-3"/>
          <a:stretch/>
        </p:blipFill>
        <p:spPr bwMode="auto">
          <a:xfrm rot="16200000">
            <a:off x="1060707" y="2844196"/>
            <a:ext cx="3997637" cy="31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04ED7C3-C946-4897-B914-7CD3EE14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05" y="1680593"/>
            <a:ext cx="5255000" cy="51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9945C-479A-47F5-8B6B-9817EC73B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557" y="49657"/>
            <a:ext cx="8756878" cy="648009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345BB-BDE7-42F6-8054-067DF6F2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Fan Cart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64EA-F0FE-4B5D-AF40-39B28FA3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2" y="2909771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</a:rPr>
              <a:t>Design fan blades for a fan cart with the goal of optimizing thrust.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strike="noStrike" dirty="0">
                <a:effectLst/>
                <a:latin typeface="Arial" panose="020B0604020202020204" pitchFamily="34" charset="0"/>
              </a:rPr>
              <a:t>Brian </a:t>
            </a:r>
            <a:r>
              <a:rPr lang="en-US" sz="2000" b="1" i="0" u="none" strike="noStrike" dirty="0" err="1">
                <a:effectLst/>
                <a:latin typeface="Arial" panose="020B0604020202020204" pitchFamily="34" charset="0"/>
              </a:rPr>
              <a:t>Lamore</a:t>
            </a:r>
            <a:r>
              <a:rPr lang="en-US" sz="2000" b="1" i="0" u="none" strike="noStrike" dirty="0">
                <a:effectLst/>
                <a:latin typeface="Arial" panose="020B0604020202020204" pitchFamily="34" charset="0"/>
              </a:rPr>
              <a:t> provides instructions and equipment needed for 3D printed fan carts 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Fan Cart: The Next Generation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The Physics Teacher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54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408 (2016); </a:t>
            </a:r>
            <a:r>
              <a:rPr lang="en-US" sz="2000" b="0" i="0" u="none" strike="noStrike" dirty="0">
                <a:solidFill>
                  <a:srgbClr val="00AEEF"/>
                </a:solidFill>
                <a:effectLst/>
                <a:latin typeface="Montserrat" panose="020B0604020202020204" pitchFamily="2" charset="0"/>
                <a:hlinkClick r:id="rId2"/>
              </a:rPr>
              <a:t>https://doi.org/10.1119/1.4962775</a:t>
            </a:r>
            <a:endParaRPr lang="en-US" sz="2000" b="0" i="0" dirty="0">
              <a:solidFill>
                <a:srgbClr val="000000"/>
              </a:solidFill>
              <a:effectLst/>
              <a:latin typeface="Montserrat" panose="020B0604020202020204" pitchFamily="2" charset="0"/>
            </a:endParaRPr>
          </a:p>
          <a:p>
            <a:pPr marL="0" indent="0">
              <a:buNone/>
            </a:pPr>
            <a:br>
              <a:rPr lang="en-US" sz="1000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</a:br>
            <a:endParaRPr lang="en-US" sz="1200" b="1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D43F96B9-689E-44B0-8CBA-4950AA24688E}"/>
              </a:ext>
            </a:extLst>
          </p:cNvPr>
          <p:cNvPicPr/>
          <p:nvPr/>
        </p:nvPicPr>
        <p:blipFill rotWithShape="1">
          <a:blip r:embed="rId3"/>
          <a:srcRect l="18523" r="313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15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345BB-BDE7-42F6-8054-067DF6F2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Fan Cart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64EA-F0FE-4B5D-AF40-39B28FA3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0643" cy="3497086"/>
          </a:xfrm>
        </p:spPr>
        <p:txBody>
          <a:bodyPr>
            <a:normAutofit fontScale="85000" lnSpcReduction="10000"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Introductory physics students designed the fan blades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Chassis and circuitry were designed by students doing an independent study in AutoCAD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Most fan carts were able to generate enough thrust to overcome friction on a low-friction track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</a:rPr>
              <a:t>Most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 did not have enough thrust to tow a load. </a:t>
            </a:r>
            <a:endParaRPr lang="en-US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1500" dirty="0"/>
            </a:br>
            <a:endParaRPr lang="en-US" sz="1500" dirty="0"/>
          </a:p>
        </p:txBody>
      </p:sp>
      <p:pic>
        <p:nvPicPr>
          <p:cNvPr id="5" name="Picture 4" descr="A picture containing floor, indoor, red&#10;&#10;Description automatically generated">
            <a:extLst>
              <a:ext uri="{FF2B5EF4-FFF2-40B4-BE49-F238E27FC236}">
                <a16:creationId xmlns:a16="http://schemas.microsoft.com/office/drawing/2014/main" id="{4D219273-3200-42DA-8CCA-F17E869C3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32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336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345BB-BDE7-42F6-8054-067DF6F2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Gear Box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64EA-F0FE-4B5D-AF40-39B28FA3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200" b="1" i="0" u="none" strike="noStrike" dirty="0">
                <a:effectLst/>
                <a:latin typeface="Arial" panose="020B0604020202020204" pitchFamily="34" charset="0"/>
              </a:rPr>
              <a:t>The goal of the project was to achieve a 2:1 gear ratio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200" b="1" i="0" u="none" strike="noStrike" dirty="0">
                <a:effectLst/>
                <a:latin typeface="Arial" panose="020B0604020202020204" pitchFamily="34" charset="0"/>
              </a:rPr>
              <a:t>Lift a load attached to one gear by cranking the other gear. 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</a:rPr>
              <a:t>Students designed </a:t>
            </a:r>
            <a:r>
              <a:rPr lang="en-US" sz="2200" b="1" i="0" u="none" strike="noStrike" dirty="0">
                <a:effectLst/>
                <a:latin typeface="Arial" panose="020B0604020202020204" pitchFamily="34" charset="0"/>
              </a:rPr>
              <a:t>the gears successfully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</a:rPr>
              <a:t>Difficulty: </a:t>
            </a:r>
            <a:r>
              <a:rPr lang="en-US" sz="2200" b="1" i="0" u="none" strike="noStrike" dirty="0">
                <a:effectLst/>
                <a:latin typeface="Arial" panose="020B0604020202020204" pitchFamily="34" charset="0"/>
              </a:rPr>
              <a:t> designing a holder to mount the gears so that they would couple without jamming  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6" name="Picture 5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7DBE9C29-A954-47CD-BB8F-35C2330D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2" b="1"/>
          <a:stretch/>
        </p:blipFill>
        <p:spPr>
          <a:xfrm rot="54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379" y="4738451"/>
            <a:ext cx="6251110" cy="133874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400" dirty="0"/>
              <a:t>Mechanical Arm</a:t>
            </a: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Used for torque balance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9CEB-6DFB-404D-8F32-4AACCA74FC9B}"/>
              </a:ext>
            </a:extLst>
          </p:cNvPr>
          <p:cNvPicPr/>
          <p:nvPr/>
        </p:nvPicPr>
        <p:blipFill rotWithShape="1">
          <a:blip r:embed="rId2"/>
          <a:srcRect l="1605" r="814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3EC73A-D31E-4EA5-B5D1-CC676EF1C164}"/>
              </a:ext>
            </a:extLst>
          </p:cNvPr>
          <p:cNvSpPr txBox="1">
            <a:spLocks/>
          </p:cNvSpPr>
          <p:nvPr/>
        </p:nvSpPr>
        <p:spPr>
          <a:xfrm>
            <a:off x="6530896" y="342900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400" dirty="0"/>
            </a:br>
            <a:r>
              <a:rPr lang="en-US" sz="3400" dirty="0"/>
              <a:t>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57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your activities at gopicup.org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38" y="1550421"/>
            <a:ext cx="7341745" cy="499586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983583" y="4626865"/>
            <a:ext cx="475819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Deva O’Neil, doneil@bridgewater.edu</a:t>
            </a:r>
          </a:p>
        </p:txBody>
      </p:sp>
    </p:spTree>
    <p:extLst>
      <p:ext uri="{BB962C8B-B14F-4D97-AF65-F5344CB8AC3E}">
        <p14:creationId xmlns:p14="http://schemas.microsoft.com/office/powerpoint/2010/main" val="25704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3200" u="sng" dirty="0"/>
              <a:t>Outline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Opportunities for 3D printing in Physics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Examples of 3D printing projects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Sharing &amp; Obtaining Resources: PICUP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21B867-AC66-442B-B273-077967D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Opportunities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2A046FAE-04A0-473E-A450-399A1DA37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294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684FE-60CA-4906-B9C5-F18E0369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180" y="2726630"/>
            <a:ext cx="5459498" cy="3822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General Physics Labs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Independent Studies in</a:t>
            </a:r>
          </a:p>
          <a:p>
            <a:pPr marL="0" indent="0">
              <a:buNone/>
            </a:pPr>
            <a:r>
              <a:rPr lang="en-US" sz="2400" dirty="0"/>
              <a:t>AutoCAD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Senior Capstone/Design</a:t>
            </a:r>
          </a:p>
          <a:p>
            <a:pPr marL="0" indent="0">
              <a:buNone/>
            </a:pPr>
            <a:r>
              <a:rPr lang="en-US" sz="2400" dirty="0"/>
              <a:t>Projects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Physics Department</a:t>
            </a:r>
          </a:p>
          <a:p>
            <a:pPr marL="0" indent="0">
              <a:buNone/>
            </a:pPr>
            <a:r>
              <a:rPr lang="en-US" sz="2400" dirty="0"/>
              <a:t> Internships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1173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21B867-AC66-442B-B273-077967D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/>
              <a:t>TinkerCAD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F7701-B611-4D14-B732-E28B4778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798133"/>
            <a:ext cx="5458968" cy="3261733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684FE-60CA-4906-B9C5-F18E0369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Introducing Physics and</a:t>
            </a:r>
          </a:p>
          <a:p>
            <a:pPr marL="0" indent="0">
              <a:buNone/>
            </a:pPr>
            <a:r>
              <a:rPr lang="en-US" dirty="0"/>
              <a:t>Chemistry majors to</a:t>
            </a:r>
          </a:p>
          <a:p>
            <a:pPr marL="0" indent="0">
              <a:buNone/>
            </a:pPr>
            <a:r>
              <a:rPr lang="en-US" dirty="0"/>
              <a:t>computer-aided design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847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2800" u="sng" dirty="0"/>
              <a:t>General Physics I</a:t>
            </a:r>
            <a:br>
              <a:rPr lang="en-US" sz="2800" u="sng" dirty="0"/>
            </a:br>
            <a:br>
              <a:rPr lang="en-US" sz="2800" dirty="0"/>
            </a:br>
            <a:r>
              <a:rPr lang="en-US" sz="2800" dirty="0"/>
              <a:t>- 2 projects over the course of the semester</a:t>
            </a:r>
            <a:br>
              <a:rPr lang="en-US" sz="2800" dirty="0"/>
            </a:br>
            <a:r>
              <a:rPr lang="en-US" sz="2800" dirty="0"/>
              <a:t> (4 lab sessions)</a:t>
            </a:r>
            <a:br>
              <a:rPr lang="en-US" sz="2800" dirty="0"/>
            </a:br>
            <a:r>
              <a:rPr lang="en-US" sz="2800" dirty="0"/>
              <a:t>- Choice of 3DP or doing a traditional lab. </a:t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Session 1: Design (using </a:t>
            </a:r>
            <a:r>
              <a:rPr lang="en-US" sz="2800" dirty="0" err="1"/>
              <a:t>TinkerCAD</a:t>
            </a:r>
            <a:r>
              <a:rPr lang="en-US" sz="2800" dirty="0"/>
              <a:t> -&gt; students who chose the traditional option did an alternative activity.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…Printing…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Sessions 2: Use the printed object to do experiment; all students did the same activity, sharing the printed equipment.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 fontScale="90000"/>
          </a:bodyPr>
          <a:lstStyle/>
          <a:p>
            <a:r>
              <a:rPr lang="en-US" sz="3200" u="sng" dirty="0"/>
              <a:t>Examples of 3D printing projects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waterwheel</a:t>
            </a:r>
            <a:br>
              <a:rPr lang="en-US" sz="3200" dirty="0"/>
            </a:br>
            <a:r>
              <a:rPr lang="en-US" sz="3200" dirty="0"/>
              <a:t> fan cart</a:t>
            </a:r>
            <a:br>
              <a:rPr lang="en-US" sz="3200" dirty="0"/>
            </a:br>
            <a:r>
              <a:rPr lang="en-US" sz="3200" dirty="0"/>
              <a:t>gear box</a:t>
            </a:r>
            <a:br>
              <a:rPr lang="en-US" sz="3200" dirty="0"/>
            </a:br>
            <a:r>
              <a:rPr lang="en-US" sz="3200" dirty="0"/>
              <a:t>mechanical arm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3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89A235-C629-48BF-9D22-472E24544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365124"/>
            <a:ext cx="5221224" cy="20665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kumimoji="0" lang="en-US" altLang="en-US" sz="4600" b="0" i="1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Water Turbine  </a:t>
            </a:r>
            <a:br>
              <a:rPr kumimoji="0" lang="en-US" altLang="en-US" sz="46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E2959924-1C45-48D8-B0E5-1EB6132CF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1" r="1" b="17970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1">
            <a:extLst>
              <a:ext uri="{FF2B5EF4-FFF2-40B4-BE49-F238E27FC236}">
                <a16:creationId xmlns:a16="http://schemas.microsoft.com/office/drawing/2014/main" id="{FBF30BBC-BBA0-401A-B440-26129ED82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-4" b="-4"/>
          <a:stretch/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7891D-35F7-4310-A0EB-7E3BF804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" y="2843784"/>
            <a:ext cx="5221224" cy="3328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Goal: </a:t>
            </a:r>
            <a:endParaRPr lang="en-US" altLang="en-US" sz="2800" dirty="0"/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Measure the work done by a turbine in lifting a load using water power. </a:t>
            </a:r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C0FA3035-F807-4CC7-952C-C550BF088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4" r="-1" b="4848"/>
          <a:stretch/>
        </p:blipFill>
        <p:spPr bwMode="auto">
          <a:xfrm flipH="1"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0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your activities at gopicup.org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983583" y="4626865"/>
            <a:ext cx="475819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Deva O’Neil, doneil@bridgewater.edu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B2BE1-C8F1-4EA6-ACD7-08AD0B6E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C599B-68C1-4455-A3A1-508F6ACE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09550"/>
            <a:ext cx="119157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507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Office Theme</vt:lpstr>
      <vt:lpstr>  Doing 3D Printing with Students in Physics Labs </vt:lpstr>
      <vt:lpstr>Outline  Opportunities for 3D printing in Physics  Examples of 3D printing projects  Sharing &amp; Obtaining Resources: PICUP</vt:lpstr>
      <vt:lpstr>Opportunities</vt:lpstr>
      <vt:lpstr>TinkerCAD</vt:lpstr>
      <vt:lpstr>General Physics I  - 2 projects over the course of the semester  (4 lab sessions) - Choice of 3DP or doing a traditional lab.  </vt:lpstr>
      <vt:lpstr>Session 1: Design (using TinkerCAD -&gt; students who chose the traditional option did an alternative activity.   …Printing…  Sessions 2: Use the printed object to do experiment; all students did the same activity, sharing the printed equipment.</vt:lpstr>
      <vt:lpstr>Examples of 3D printing projects   waterwheel  fan cart gear box mechanical arm   </vt:lpstr>
      <vt:lpstr>Water Turbine   </vt:lpstr>
      <vt:lpstr>Share your activities at gopicup.org</vt:lpstr>
      <vt:lpstr>-</vt:lpstr>
      <vt:lpstr>-</vt:lpstr>
      <vt:lpstr>PowerPoint Presentation</vt:lpstr>
      <vt:lpstr>Fan Cart</vt:lpstr>
      <vt:lpstr>Fan Cart</vt:lpstr>
      <vt:lpstr>Gear Box</vt:lpstr>
      <vt:lpstr>Mechanical Arm   Used for torque balance   </vt:lpstr>
      <vt:lpstr>Share your activities at gopicup.org</vt:lpstr>
    </vt:vector>
  </TitlesOfParts>
  <Company>Bridgewater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Simulations of Introductory Lab Experiments in Physics I</dc:title>
  <dc:creator>Deva O'Neil</dc:creator>
  <cp:lastModifiedBy>Dr. Deva O'Neil</cp:lastModifiedBy>
  <cp:revision>23</cp:revision>
  <dcterms:created xsi:type="dcterms:W3CDTF">2020-06-22T17:09:34Z</dcterms:created>
  <dcterms:modified xsi:type="dcterms:W3CDTF">2022-03-28T19:59:04Z</dcterms:modified>
</cp:coreProperties>
</file>