
<file path=[Content_Types].xml><?xml version="1.0" encoding="utf-8"?>
<Types xmlns="http://schemas.openxmlformats.org/package/2006/content-types">
  <Default ContentType="application/x-fontdata" Extension="fntdata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arget="ppt/presentation.xml" Type="http://schemas.openxmlformats.org/officeDocument/2006/relationships/officeDocument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aveSubsetFonts="1" strictFirstAndLastChars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9144000" cy="5143500"/>
  <p:notesSz cx="6858000" cy="9144000"/>
  <p:embeddedFontLst>
    <p:embeddedFont>
      <p:font typeface="Roboto"/>
      <p:regular r:id="rId23"/>
      <p:bold r:id="rId24"/>
      <p:italic r:id="rId25"/>
      <p:boldItalic r:id="rId26"/>
    </p:embeddedFont>
  </p:embeddedFontLst>
  <p:defaultTextStyle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d="100" n="100"/>
          <a:sy d="100" n="100"/>
        </p:scale>
        <p:origin x="0" y="0"/>
      </p:cViewPr>
      <p:guideLst>
        <p:guide orient="horz" pos="1620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6" Target="fonts/Roboto-boldItalic.fntdata" Type="http://schemas.openxmlformats.org/officeDocument/2006/relationships/font"/><Relationship Id="rId25" Target="fonts/Roboto-italic.fntdata" Type="http://schemas.openxmlformats.org/officeDocument/2006/relationships/font"/><Relationship Id="rId24" Target="fonts/Roboto-bold.fntdata" Type="http://schemas.openxmlformats.org/officeDocument/2006/relationships/font"/><Relationship Id="rId21" Target="slides/slide16.xml" Type="http://schemas.openxmlformats.org/officeDocument/2006/relationships/slide"/><Relationship Id="rId19" Target="slides/slide14.xml" Type="http://schemas.openxmlformats.org/officeDocument/2006/relationships/slide"/><Relationship Id="rId20" Target="slides/slide15.xml" Type="http://schemas.openxmlformats.org/officeDocument/2006/relationships/slide"/><Relationship Id="rId18" Target="slides/slide13.xml" Type="http://schemas.openxmlformats.org/officeDocument/2006/relationships/slide"/><Relationship Id="rId17" Target="slides/slide12.xml" Type="http://schemas.openxmlformats.org/officeDocument/2006/relationships/slide"/><Relationship Id="rId16" Target="slides/slide11.xml" Type="http://schemas.openxmlformats.org/officeDocument/2006/relationships/slide"/><Relationship Id="rId15" Target="slides/slide10.xml" Type="http://schemas.openxmlformats.org/officeDocument/2006/relationships/slide"/><Relationship Id="rId14" Target="slides/slide9.xml" Type="http://schemas.openxmlformats.org/officeDocument/2006/relationships/slide"/><Relationship Id="rId13" Target="slides/slide8.xml" Type="http://schemas.openxmlformats.org/officeDocument/2006/relationships/slide"/><Relationship Id="rId12" Target="slides/slide7.xml" Type="http://schemas.openxmlformats.org/officeDocument/2006/relationships/slide"/><Relationship Id="rId11" Target="slides/slide6.xml" Type="http://schemas.openxmlformats.org/officeDocument/2006/relationships/slide"/><Relationship Id="rId10" Target="slides/slide5.xml" Type="http://schemas.openxmlformats.org/officeDocument/2006/relationships/slide"/><Relationship Id="rId9" Target="slides/slide4.xml" Type="http://schemas.openxmlformats.org/officeDocument/2006/relationships/slide"/><Relationship Id="rId8" Target="slides/slide3.xml" Type="http://schemas.openxmlformats.org/officeDocument/2006/relationships/slide"/><Relationship Id="rId7" Target="slides/slide2.xml" Type="http://schemas.openxmlformats.org/officeDocument/2006/relationships/slide"/><Relationship Id="rId6" Target="slides/slide1.xml" Type="http://schemas.openxmlformats.org/officeDocument/2006/relationships/slide"/><Relationship Id="rId5" Target="notesMasters/notesMaster1.xml" Type="http://schemas.openxmlformats.org/officeDocument/2006/relationships/notesMaster"/><Relationship Id="rId4" Target="slideMasters/slideMaster1.xml" Type="http://schemas.openxmlformats.org/officeDocument/2006/relationships/slideMaster"/><Relationship Id="rId3" Target="presProps.xml" Type="http://schemas.openxmlformats.org/officeDocument/2006/relationships/presProps"/><Relationship Id="rId23" Target="fonts/Roboto-regular.fntdata" Type="http://schemas.openxmlformats.org/officeDocument/2006/relationships/font"/><Relationship Id="rId2" Target="viewProps.xml" Type="http://schemas.openxmlformats.org/officeDocument/2006/relationships/viewProps"/><Relationship Id="rId22" Target="slides/slide17.xml" Type="http://schemas.openxmlformats.org/officeDocument/2006/relationships/slide"/><Relationship Id="rId1" Target="theme/theme1.xml" Type="http://schemas.openxmlformats.org/officeDocument/2006/relationships/theme"/></Relationships>
</file>

<file path=ppt/notesMasters/_rels/notesMaster1.xml.rels><?xml version="1.0" encoding="UTF-8" standalone="yes"?>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folHlink="folHlink" hlink="hlink" tx1="dk1" tx2="lt2"/>
  <p:notesStyle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0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4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5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6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7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4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5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6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7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8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9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a7fc89434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1a7fc89434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a7fc89434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1a7fc89434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a7fc89434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a7fc89434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1d9c56de6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1d9c56de6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a7fc89434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1a7fc89434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a7fc89434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1a7fc89434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1a7fc89434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1a7fc8943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a7fc89434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1a7fc89434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a7fc8943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a7fc8943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1a7fc89434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1a7fc8943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a7fc8943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a7fc8943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a7fc89434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1a7fc89434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a7fc89434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1a7fc8943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1a7fc89434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1a7fc89434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1a7fc89434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1a7fc89434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1a7fc89434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1a7fc89434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algn="ctr"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algn="ctr"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algn="ctr"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algn="ctr"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algn="ctr"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algn="ctr"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algn="ctr"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algn="ctr"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algn="ctr"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algn="ctr"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algn="ctr"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algn="ctr"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algn="ctr"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algn="ctr"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algn="ctr"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algn="ctr"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ctr"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algn="ctr"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algn="ctr"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algn="ctr"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algn="ctr"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algn="ctr"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algn="ctr"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algn="ctr"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algn="ctr"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algn="ctr"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algn="ctr"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algn="ctr"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algn="ctr"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algn="ctr"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algn="ctr"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algn="ctr"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algn="ctr"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ctr"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algn="ctr"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algn="ctr"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algn="ctr"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algn="ctr"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algn="ctr"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algn="ctr"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algn="ctr"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algn="ctr"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lvl="0">
              <a:buNone/>
              <a:defRPr sz="1000">
                <a:solidFill>
                  <a:schemeClr val="lt2"/>
                </a:solidFill>
              </a:defRPr>
            </a:lvl1pPr>
            <a:lvl2pPr algn="r" lvl="1">
              <a:buNone/>
              <a:defRPr sz="1000">
                <a:solidFill>
                  <a:schemeClr val="lt2"/>
                </a:solidFill>
              </a:defRPr>
            </a:lvl2pPr>
            <a:lvl3pPr algn="r" lvl="2">
              <a:buNone/>
              <a:defRPr sz="1000">
                <a:solidFill>
                  <a:schemeClr val="lt2"/>
                </a:solidFill>
              </a:defRPr>
            </a:lvl3pPr>
            <a:lvl4pPr algn="r" lvl="3">
              <a:buNone/>
              <a:defRPr sz="1000">
                <a:solidFill>
                  <a:schemeClr val="lt2"/>
                </a:solidFill>
              </a:defRPr>
            </a:lvl4pPr>
            <a:lvl5pPr algn="r" lvl="4">
              <a:buNone/>
              <a:defRPr sz="1000">
                <a:solidFill>
                  <a:schemeClr val="lt2"/>
                </a:solidFill>
              </a:defRPr>
            </a:lvl5pPr>
            <a:lvl6pPr algn="r" lvl="5">
              <a:buNone/>
              <a:defRPr sz="1000">
                <a:solidFill>
                  <a:schemeClr val="lt2"/>
                </a:solidFill>
              </a:defRPr>
            </a:lvl6pPr>
            <a:lvl7pPr algn="r" lvl="6">
              <a:buNone/>
              <a:defRPr sz="1000">
                <a:solidFill>
                  <a:schemeClr val="lt2"/>
                </a:solidFill>
              </a:defRPr>
            </a:lvl7pPr>
            <a:lvl8pPr algn="r" lvl="7">
              <a:buNone/>
              <a:defRPr sz="1000">
                <a:solidFill>
                  <a:schemeClr val="lt2"/>
                </a:solidFill>
              </a:defRPr>
            </a:lvl8pPr>
            <a:lvl9pPr algn="r" lvl="8">
              <a:buNone/>
              <a:defRPr sz="1000">
                <a:solidFill>
                  <a:schemeClr val="lt2"/>
                </a:solidFill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folHlink="folHlink" hlink="hlink" tx1="dk1" tx2="lt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3" Target="../media/image1.png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3" Target="../media/image7.png" Type="http://schemas.openxmlformats.org/officeDocument/2006/relationships/image"/><Relationship Id="rId2" Target="../notesSlides/notesSlide10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3" Target="../media/image15.png" Type="http://schemas.openxmlformats.org/officeDocument/2006/relationships/image"/><Relationship Id="rId2" Target="../notesSlides/notesSlide11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3" Target="../media/image13.png" Type="http://schemas.openxmlformats.org/officeDocument/2006/relationships/image"/><Relationship Id="rId2" Target="../notesSlides/notesSlide12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4" Target="../media/image4.png" Type="http://schemas.openxmlformats.org/officeDocument/2006/relationships/image"/><Relationship Id="rId3" Target="../media/image10.png" Type="http://schemas.openxmlformats.org/officeDocument/2006/relationships/image"/><Relationship Id="rId2" Target="../notesSlides/notesSlide13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3" Target="../media/image11.png" Type="http://schemas.openxmlformats.org/officeDocument/2006/relationships/image"/><Relationship Id="rId2" Target="../notesSlides/notesSlide14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6" Target="../media/image5.png" Type="http://schemas.openxmlformats.org/officeDocument/2006/relationships/image"/><Relationship Id="rId5" Target="../media/image8.png" Type="http://schemas.openxmlformats.org/officeDocument/2006/relationships/image"/><Relationship Id="rId4" Target="../media/image2.png" Type="http://schemas.openxmlformats.org/officeDocument/2006/relationships/image"/><Relationship Id="rId3" Target="https://quarknet.org/data-portfolio/activity/calculate-z-mass" TargetMode="External" Type="http://schemas.openxmlformats.org/officeDocument/2006/relationships/hyperlink"/><Relationship Id="rId2" Target="../notesSlides/notesSlide15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5" Target="../media/image22.png" Type="http://schemas.openxmlformats.org/officeDocument/2006/relationships/image"/><Relationship Id="rId4" Target="mailto:rebeccajaronski@mcps.org" TargetMode="External" Type="http://schemas.openxmlformats.org/officeDocument/2006/relationships/hyperlink"/><Relationship Id="rId3" Target="../media/image21.jpg" Type="http://schemas.openxmlformats.org/officeDocument/2006/relationships/image"/><Relationship Id="rId2" Target="../notesSlides/notesSlide16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2" Target="../notesSlides/notesSlide17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4" Target="https://home.cern/" TargetMode="External" Type="http://schemas.openxmlformats.org/officeDocument/2006/relationships/hyperlink"/><Relationship Id="rId3" Target="https://www.fnal.gov/" TargetMode="External" Type="http://schemas.openxmlformats.org/officeDocument/2006/relationships/hyperlink"/><Relationship Id="rId2" Target="../notesSlides/notesSlide2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7" Target="../media/image14.png" Type="http://schemas.openxmlformats.org/officeDocument/2006/relationships/image"/><Relationship Id="rId6" Target="../media/image9.png" Type="http://schemas.openxmlformats.org/officeDocument/2006/relationships/image"/><Relationship Id="rId5" Target="https://sites.google.com/mcps.org/physicsresources/cosmic-rays-in-the-classroom" TargetMode="External" Type="http://schemas.openxmlformats.org/officeDocument/2006/relationships/hyperlink"/><Relationship Id="rId4" Target="https://quarknet.org/content/big-analysis-muons-2021" TargetMode="External" Type="http://schemas.openxmlformats.org/officeDocument/2006/relationships/hyperlink"/><Relationship Id="rId3" Target="https://www.i2u2.org/" TargetMode="External" Type="http://schemas.openxmlformats.org/officeDocument/2006/relationships/hyperlink"/><Relationship Id="rId2" Target="../notesSlides/notesSlide3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6" Target="../media/image19.jpg" Type="http://schemas.openxmlformats.org/officeDocument/2006/relationships/image"/><Relationship Id="rId5" Target="../media/image12.jpg" Type="http://schemas.openxmlformats.org/officeDocument/2006/relationships/image"/><Relationship Id="rId4" Target="../media/image3.jpg" Type="http://schemas.openxmlformats.org/officeDocument/2006/relationships/image"/><Relationship Id="rId3" Target="https://quarknet.org/data-portfolio" TargetMode="External" Type="http://schemas.openxmlformats.org/officeDocument/2006/relationships/hyperlink"/><Relationship Id="rId2" Target="../notesSlides/notesSlide4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3" Target="../media/image6.jpg" Type="http://schemas.openxmlformats.org/officeDocument/2006/relationships/image"/><Relationship Id="rId2" Target="../notesSlides/notesSlide5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6" Target="../media/image20.jpg" Type="http://schemas.openxmlformats.org/officeDocument/2006/relationships/image"/><Relationship Id="rId5" Target="../media/image16.jpg" Type="http://schemas.openxmlformats.org/officeDocument/2006/relationships/image"/><Relationship Id="rId4" Target="../media/image17.jpg" Type="http://schemas.openxmlformats.org/officeDocument/2006/relationships/image"/><Relationship Id="rId3" Target="../media/image18.jpg" Type="http://schemas.openxmlformats.org/officeDocument/2006/relationships/image"/><Relationship Id="rId2" Target="../notesSlides/notesSlide6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2" Target="../notesSlides/notesSlide7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2" Target="../notesSlides/notesSlide8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3" Target="https://quarknet.org/data-portfolio/activity/mass-us-pennies" TargetMode="External" Type="http://schemas.openxmlformats.org/officeDocument/2006/relationships/hyperlink"/><Relationship Id="rId2" Target="../notesSlides/notesSlide9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="b" anchorCtr="0" bIns="91425" lIns="91425" numCol="1" rIns="91425" spcFirstLastPara="1" tIns="91425" wrap="square">
            <a:normAutofit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QuarkNet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20208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lnSpcReduction="10000"/>
          </a:bodyPr>
          <a:lstStyle/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Particle Physics in the High School Classroom</a:t>
            </a:r>
            <a:endParaRPr/>
          </a:p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2200"/>
              <a:t>Rebecca Jaronski</a:t>
            </a:r>
            <a:endParaRPr sz="2200"/>
          </a:p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i="1" lang="en" sz="1600"/>
              <a:t>Lead Teacher, Virginia Tech QuarkNet Center</a:t>
            </a:r>
            <a:endParaRPr i="1" sz="1600"/>
          </a:p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i="1" lang="en" sz="1600"/>
              <a:t>Physics and Astronomy Teacher, MCPS</a:t>
            </a:r>
            <a:endParaRPr i="1" sz="1600"/>
          </a:p>
          <a:p>
            <a:pPr algn="ctr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1525" y="485825"/>
            <a:ext cx="6360950" cy="107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Sample Student Work: Mass of US Pennies</a:t>
            </a:r>
            <a:endParaRPr/>
          </a:p>
        </p:txBody>
      </p:sp>
      <p:pic>
        <p:nvPicPr>
          <p:cNvPr id="122" name="Google Shape;122;p2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1900" y="1099350"/>
            <a:ext cx="5940200" cy="36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Class Histogram: Mass of US Pennies</a:t>
            </a:r>
            <a:endParaRPr/>
          </a:p>
        </p:txBody>
      </p:sp>
      <p:pic>
        <p:nvPicPr>
          <p:cNvPr id="128" name="Google Shape;128;p2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4" cy="3478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Penny Mass Histogram vs CMS Data Histogram</a:t>
            </a:r>
            <a:endParaRPr/>
          </a:p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2801842" y="4618050"/>
            <a:ext cx="3331500" cy="5091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77500" lnSpcReduction="2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i="1"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 Credit: QuarkNet BAMC (Big Analysis of Muons) Lecture, Spring 2020.</a:t>
            </a:r>
            <a:endParaRPr i="1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indent="0" lvl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5" name="Google Shape;135;p24"/>
          <p:cNvPicPr preferRelativeResize="0"/>
          <p:nvPr/>
        </p:nvPicPr>
        <p:blipFill rotWithShape="1">
          <a:blip r:embed="rId3">
            <a:alphaModFix/>
          </a:blip>
          <a:srcRect b="14644" l="16664" r="36380" t="26400"/>
          <a:stretch/>
        </p:blipFill>
        <p:spPr>
          <a:xfrm>
            <a:off x="2081213" y="1103313"/>
            <a:ext cx="4981575" cy="35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Sample Student Work: Penny Mass Conclusion</a:t>
            </a: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 rotWithShape="1">
          <a:blip r:embed="rId3">
            <a:alphaModFix/>
          </a:blip>
          <a:srcRect b="31734" l="17750" r="40845" t="33576"/>
          <a:stretch/>
        </p:blipFill>
        <p:spPr>
          <a:xfrm>
            <a:off x="153050" y="1757050"/>
            <a:ext cx="4418952" cy="2082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 rotWithShape="1">
          <a:blip r:embed="rId4">
            <a:alphaModFix/>
          </a:blip>
          <a:srcRect b="19829" l="19094" r="40950" t="39495"/>
          <a:stretch/>
        </p:blipFill>
        <p:spPr>
          <a:xfrm>
            <a:off x="4684275" y="1624688"/>
            <a:ext cx="4316899" cy="2471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Sample Assignment: Mass of Z Boson</a:t>
            </a:r>
            <a:endParaRPr/>
          </a:p>
        </p:txBody>
      </p:sp>
      <p:sp>
        <p:nvSpPr>
          <p:cNvPr id="148" name="Google Shape;148;p26"/>
          <p:cNvSpPr txBox="1"/>
          <p:nvPr>
            <p:ph idx="1" type="body"/>
          </p:nvPr>
        </p:nvSpPr>
        <p:spPr>
          <a:xfrm>
            <a:off x="311700" y="1017725"/>
            <a:ext cx="4222800" cy="38376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/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Data Portfolio Activity: Calculate the Z Mass</a:t>
            </a:r>
            <a:endParaRPr/>
          </a:p>
          <a:p>
            <a:pPr algn="l" indent="-342900" lvl="0" marL="457200">
              <a:spcBef>
                <a:spcPts val="0"/>
              </a:spcBef>
              <a:spcAft>
                <a:spcPts val="0"/>
              </a:spcAft>
              <a:buChar char="●"/>
            </a:pPr>
            <a:r>
              <a:rPr/>
              <a:t/>
            </a:r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Assigned at the end of a unit on Momentum and Collisions</a:t>
            </a:r>
            <a:endParaRPr/>
          </a:p>
          <a:p>
            <a:pPr algn="l" indent="-342900" lvl="0" marL="457200">
              <a:spcBef>
                <a:spcPts val="0"/>
              </a:spcBef>
              <a:spcAft>
                <a:spcPts val="0"/>
              </a:spcAft>
              <a:buChar char="●"/>
            </a:pPr>
            <a:r>
              <a:rPr/>
              <a:t/>
            </a:r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Involves concepts including graphical vector analysis (adding non-perpendicular vectors), conservation of energy and momentum, dimensional analysis, as well as particle physics</a:t>
            </a:r>
            <a:endParaRPr/>
          </a:p>
          <a:p>
            <a:pPr algn="l" indent="0" lvl="0" marL="457200" rtl="0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6"/>
          <p:cNvPicPr preferRelativeResize="0"/>
          <p:nvPr/>
        </p:nvPicPr>
        <p:blipFill rotWithShape="1">
          <a:blip r:embed="rId3">
            <a:alphaModFix/>
          </a:blip>
          <a:srcRect b="6080" l="24838" r="25752" t="21277"/>
          <a:stretch/>
        </p:blipFill>
        <p:spPr>
          <a:xfrm>
            <a:off x="4534500" y="1017726"/>
            <a:ext cx="4421899" cy="365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Samples of Student Work: </a:t>
            </a:r>
            <a:r>
              <a:rPr altLang="en" lang="en" u="sng">
                <a:solidFill>
                  <a:schemeClr val="hlink"/>
                </a:solidFill>
                <a:hlinkClick r:id="rId3"/>
              </a:rPr>
              <a:t>Mass of a Z Boson</a:t>
            </a:r>
            <a:r>
              <a:rPr altLang="en" lang="en"/>
              <a:t>  </a:t>
            </a:r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 rotWithShape="1">
          <a:blip r:embed="rId4">
            <a:alphaModFix/>
          </a:blip>
          <a:srcRect b="17100" l="28321" r="42967" t="23562"/>
          <a:stretch/>
        </p:blipFill>
        <p:spPr>
          <a:xfrm>
            <a:off x="311688" y="1296013"/>
            <a:ext cx="2625374" cy="30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 rotWithShape="1">
          <a:blip r:embed="rId5">
            <a:alphaModFix/>
          </a:blip>
          <a:srcRect b="5562" l="29374" r="44384" t="35820"/>
          <a:stretch/>
        </p:blipFill>
        <p:spPr>
          <a:xfrm>
            <a:off x="6248375" y="1307425"/>
            <a:ext cx="2410848" cy="302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/>
          <p:cNvPicPr preferRelativeResize="0"/>
          <p:nvPr/>
        </p:nvPicPr>
        <p:blipFill rotWithShape="1">
          <a:blip r:embed="rId6">
            <a:alphaModFix/>
          </a:blip>
          <a:srcRect b="5451" l="22406" r="42762" t="42227"/>
          <a:stretch/>
        </p:blipFill>
        <p:spPr>
          <a:xfrm>
            <a:off x="2979575" y="1307413"/>
            <a:ext cx="3184848" cy="269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75" y="1091325"/>
            <a:ext cx="6664100" cy="37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VT QuarkNet is looking for more teachers!</a:t>
            </a:r>
            <a:endParaRPr/>
          </a:p>
        </p:txBody>
      </p:sp>
      <p:sp>
        <p:nvSpPr>
          <p:cNvPr id="164" name="Google Shape;164;p28"/>
          <p:cNvSpPr txBox="1"/>
          <p:nvPr>
            <p:ph idx="1" type="body"/>
          </p:nvPr>
        </p:nvSpPr>
        <p:spPr>
          <a:xfrm>
            <a:off x="5653775" y="1152475"/>
            <a:ext cx="3357900" cy="38073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/>
          <a:p>
            <a:pPr algn="l"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altLang="en" lang="en" sz="1400"/>
              <a:t>If you are a high school science teacher (or know one) from Virginia, West Virginia, North Carolina that is interested, please contact me:</a:t>
            </a:r>
            <a:endParaRPr sz="1400"/>
          </a:p>
          <a:p>
            <a:pPr algn="l" indent="0" lvl="0" marL="457200" rtl="0">
              <a:spcBef>
                <a:spcPts val="1200"/>
              </a:spcBef>
              <a:spcAft>
                <a:spcPts val="0"/>
              </a:spcAft>
              <a:buNone/>
            </a:pPr>
            <a:r>
              <a:rPr altLang="en" lang="en" sz="1400" u="sng">
                <a:solidFill>
                  <a:schemeClr val="hlink"/>
                </a:solidFill>
                <a:hlinkClick r:id="rId4"/>
              </a:rPr>
              <a:t>rebeccajaronski@mcps.org</a:t>
            </a:r>
            <a:endParaRPr sz="1400"/>
          </a:p>
          <a:p>
            <a:pPr algn="l" indent="-317500" lvl="0" marL="457200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altLang="en" lang="en" sz="1400"/>
              <a:t>We offer workshops every summer (stipend and travel support included!)</a:t>
            </a:r>
            <a:endParaRPr sz="1400"/>
          </a:p>
          <a:p>
            <a:pPr algn="l" indent="0" lvl="0" marL="914400" rtl="0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algn="l" indent="-317500" lvl="0" marL="457200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altLang="en" lang="en" sz="1400"/>
              <a:t>We can also sponsor a trip to Fermilab’s Data Camp </a:t>
            </a:r>
            <a:endParaRPr sz="1400"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6775" y="130400"/>
            <a:ext cx="1765523" cy="8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Thank you very much!  Any 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Particle Physics: Careers and Opportunities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77300" cy="37155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/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When I was first recruited to QuarkNet, I had to start from scratch! Even with a physics degree, I had almost no awareness of particle physics. </a:t>
            </a:r>
            <a:endParaRPr/>
          </a:p>
          <a:p>
            <a:pPr algn="l"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Introductory physics courses (both high school and at university) rarely have time to cover any modern physics, and particle physics is not a priority.</a:t>
            </a:r>
            <a:endParaRPr/>
          </a:p>
          <a:p>
            <a:pPr algn="l"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While universities may offer particle physics seminars or classes as electives, they are usually not a requirement.</a:t>
            </a:r>
            <a:endParaRPr/>
          </a:p>
          <a:p>
            <a:pPr algn="l"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This leaves many graduates with little to no knowledge of this very important field of physics! How can they aspire to work at </a:t>
            </a:r>
            <a:r>
              <a:rPr altLang="en" lang="en" u="sng">
                <a:solidFill>
                  <a:schemeClr val="hlink"/>
                </a:solidFill>
                <a:hlinkClick r:id="rId3"/>
              </a:rPr>
              <a:t>Fermilab</a:t>
            </a:r>
            <a:r>
              <a:rPr altLang="en" lang="en"/>
              <a:t>? or </a:t>
            </a:r>
            <a:r>
              <a:rPr altLang="en" lang="en" u="sng">
                <a:solidFill>
                  <a:schemeClr val="hlink"/>
                </a:solidFill>
                <a:hlinkClick r:id="rId4"/>
              </a:rPr>
              <a:t>CERN</a:t>
            </a:r>
            <a:r>
              <a:rPr altLang="en" lang="en"/>
              <a:t>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QuarkNet: Benefits to High School Students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/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Authentic experiences!</a:t>
            </a:r>
            <a:endParaRPr/>
          </a:p>
          <a:p>
            <a:pPr algn="l" indent="0" lvl="0" marL="457200" rtl="0">
              <a:spcBef>
                <a:spcPts val="1200"/>
              </a:spcBef>
              <a:spcAft>
                <a:spcPts val="0"/>
              </a:spcAft>
              <a:buNone/>
            </a:pPr>
            <a:r>
              <a:rPr altLang="en" lang="en"/>
              <a:t>Students have the opportunity to use real data from CERN, Fermilab, and other sources in order to discover particle physics.</a:t>
            </a:r>
            <a:endParaRPr/>
          </a:p>
          <a:p>
            <a:pPr algn="l" indent="0" lvl="0" marL="457200" rtl="0">
              <a:spcBef>
                <a:spcPts val="1200"/>
              </a:spcBef>
              <a:spcAft>
                <a:spcPts val="0"/>
              </a:spcAft>
              <a:buNone/>
            </a:pPr>
            <a:r>
              <a:rPr altLang="en" lang="en"/>
              <a:t>Some of these experiences can involve collaboration from other students around the world!</a:t>
            </a:r>
            <a:endParaRPr/>
          </a:p>
          <a:p>
            <a:pPr algn="l" indent="-317500" lvl="1" marL="914400" rtl="0">
              <a:spcBef>
                <a:spcPts val="1200"/>
              </a:spcBef>
              <a:spcAft>
                <a:spcPts val="0"/>
              </a:spcAft>
              <a:buSzPts val="1400"/>
              <a:buChar char="○"/>
            </a:pPr>
            <a:r>
              <a:rPr altLang="en" lang="en" u="sng">
                <a:solidFill>
                  <a:schemeClr val="hlink"/>
                </a:solidFill>
                <a:hlinkClick r:id="rId3"/>
              </a:rPr>
              <a:t>E-Labs</a:t>
            </a:r>
            <a:endParaRPr/>
          </a:p>
          <a:p>
            <a:pPr algn="l"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altLang="en" lang="en" u="sng">
                <a:solidFill>
                  <a:schemeClr val="hlink"/>
                </a:solidFill>
                <a:hlinkClick r:id="rId4"/>
              </a:rPr>
              <a:t>Masterclasses</a:t>
            </a:r>
            <a:endParaRPr/>
          </a:p>
          <a:p>
            <a:pPr algn="l"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altLang="en" lang="en"/>
              <a:t>Field Trips</a:t>
            </a:r>
            <a:endParaRPr/>
          </a:p>
          <a:p>
            <a:pPr algn="l"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altLang="en" lang="en" u="sng">
                <a:solidFill>
                  <a:schemeClr val="hlink"/>
                </a:solidFill>
                <a:hlinkClick r:id="rId5"/>
              </a:rPr>
              <a:t>Cosmic Ray Muon Detector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6375" y="2871475"/>
            <a:ext cx="2644525" cy="148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1700" y="2871476"/>
            <a:ext cx="1898976" cy="189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QuarkNet: Benefits to High School Teachers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/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The best PD ever! </a:t>
            </a:r>
            <a:endParaRPr/>
          </a:p>
          <a:p>
            <a:pPr algn="l"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altLang="en" lang="en"/>
              <a:t>Learn new physics along with teaching methodology- be inspired!</a:t>
            </a:r>
            <a:endParaRPr/>
          </a:p>
          <a:p>
            <a:pPr algn="l"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altLang="en" lang="en"/>
              <a:t>Participate in Research at your QN Center</a:t>
            </a:r>
            <a:endParaRPr/>
          </a:p>
          <a:p>
            <a:pPr algn="l"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altLang="en" lang="en"/>
              <a:t>Travel Opportunities:</a:t>
            </a:r>
            <a:endParaRPr/>
          </a:p>
          <a:p>
            <a:pPr algn="l"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altLang="en" lang="en"/>
              <a:t>DataCamp at Fermilab</a:t>
            </a:r>
            <a:endParaRPr/>
          </a:p>
          <a:p>
            <a:pPr algn="l"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altLang="en" lang="en"/>
              <a:t>Workshops at local universities</a:t>
            </a:r>
            <a:endParaRPr/>
          </a:p>
          <a:p>
            <a:pPr algn="l"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altLang="en" lang="en"/>
              <a:t>CERN Internship</a:t>
            </a:r>
            <a:endParaRPr/>
          </a:p>
          <a:p>
            <a:pPr algn="l"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altLang="en" lang="en"/>
              <a:t>Greece!</a:t>
            </a:r>
            <a:endParaRPr/>
          </a:p>
          <a:p>
            <a:pPr algn="l"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altLang="en" lang="en"/>
              <a:t>QuarkNet’s </a:t>
            </a:r>
            <a:r>
              <a:rPr altLang="en" lang="en" u="sng">
                <a:solidFill>
                  <a:schemeClr val="hlink"/>
                </a:solidFill>
                <a:hlinkClick r:id="rId3"/>
              </a:rPr>
              <a:t>Data Portfolio</a:t>
            </a:r>
            <a:r>
              <a:rPr altLang="en" lang="en"/>
              <a:t> is a goldmine! </a:t>
            </a:r>
            <a:endParaRPr/>
          </a:p>
          <a:p>
            <a:pPr algn="l"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altLang="en" lang="en"/>
              <a:t>NGSS aligned</a:t>
            </a:r>
            <a:endParaRPr/>
          </a:p>
          <a:p>
            <a:pPr algn="l"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altLang="en" lang="en"/>
              <a:t>Ready-to-Use Student Activity Sheets</a:t>
            </a:r>
            <a:endParaRPr/>
          </a:p>
          <a:p>
            <a:pPr algn="l"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altLang="en" lang="en"/>
              <a:t>Activities can be applied to many different areas of your curriculum</a:t>
            </a:r>
            <a:endParaRPr/>
          </a:p>
          <a:p>
            <a:pPr algn="l"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altLang="en" lang="en"/>
              <a:t>Activities can be modified to fit your particular needs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6882649" y="445025"/>
            <a:ext cx="1829026" cy="136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5">
            <a:alphaModFix/>
          </a:blip>
          <a:srcRect b="8759" l="19374" r="0" t="0"/>
          <a:stretch/>
        </p:blipFill>
        <p:spPr>
          <a:xfrm flipH="1" rot="5400000">
            <a:off x="6890625" y="2128725"/>
            <a:ext cx="2340750" cy="19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5181421" y="2114685"/>
            <a:ext cx="1635443" cy="12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High School Teachers…this could be you!</a:t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17382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rPr altLang="en" lang="en"/>
              <a:t>…holding John Bardeen’s TWO Nobel Prizes in physics…while at a barbecue at Casa Bardeen!</a:t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b="0" l="11816" r="9511" t="0"/>
          <a:stretch/>
        </p:blipFill>
        <p:spPr>
          <a:xfrm>
            <a:off x="2747825" y="1152487"/>
            <a:ext cx="3920201" cy="373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QuarkNet: Benefits to Universities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lnSpcReduction="20000"/>
          </a:bodyPr>
          <a:lstStyle/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Student Recruitment</a:t>
            </a:r>
            <a:endParaRPr/>
          </a:p>
          <a:p>
            <a:pPr algn="l"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altLang="en" lang="en"/>
              <a:t>Local teachers will know the quality of your physics programs</a:t>
            </a:r>
            <a:endParaRPr/>
          </a:p>
          <a:p>
            <a:pPr algn="l"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altLang="en" lang="en"/>
              <a:t>Students who have already had research experiences on campus and met faculty may be more likely to apply to your program</a:t>
            </a:r>
            <a:endParaRPr/>
          </a:p>
          <a:p>
            <a:pPr algn="l" indent="0" lvl="0" marL="914400" rtl="0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algn="l" indent="-342900" lvl="0" marL="457200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Lab/Research Summer Help</a:t>
            </a:r>
            <a:endParaRPr/>
          </a:p>
          <a:p>
            <a:pPr algn="l"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altLang="en" lang="en"/>
              <a:t>Providing teachers with research opportunities also provides YOU with laboratory workers that can be paid through the QuarkNet stipends</a:t>
            </a:r>
            <a:endParaRPr/>
          </a:p>
          <a:p>
            <a:pPr algn="l" indent="0" lvl="0" marL="914400" rtl="0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algn="l" indent="-342900" lvl="0" marL="457200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Outreach to Community</a:t>
            </a:r>
            <a:endParaRPr/>
          </a:p>
          <a:p>
            <a:pPr algn="l"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altLang="en" lang="en"/>
              <a:t>Is never a bad thing!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/>
          </a:blip>
          <a:srcRect b="11171" l="15920" r="20092" t="17856"/>
          <a:stretch/>
        </p:blipFill>
        <p:spPr>
          <a:xfrm>
            <a:off x="3756474" y="3398400"/>
            <a:ext cx="1927926" cy="160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4">
            <a:alphaModFix/>
          </a:blip>
          <a:srcRect b="0" l="27456" r="31472" t="16922"/>
          <a:stretch/>
        </p:blipFill>
        <p:spPr>
          <a:xfrm>
            <a:off x="5823400" y="3204475"/>
            <a:ext cx="1704202" cy="193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2250" y="28427"/>
            <a:ext cx="2013823" cy="1510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2529" y="3283388"/>
            <a:ext cx="1663820" cy="1122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Implementing the Data Portfolio: 2 Methods</a:t>
            </a:r>
            <a:endParaRPr/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lnSpcReduction="2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Dedicated Particle Physics Unit</a:t>
            </a:r>
            <a:endParaRPr/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algn="l" indent="-329685" lvl="0" marL="457200" rtl="0">
              <a:spcBef>
                <a:spcPts val="0"/>
              </a:spcBef>
              <a:spcAft>
                <a:spcPts val="0"/>
              </a:spcAft>
              <a:buSzPts val="1592"/>
              <a:buChar char="●"/>
            </a:pPr>
            <a:r>
              <a:rPr altLang="en" lang="en" sz="1591"/>
              <a:t>Some QuarkNet teachers add Particle Physics at the end of the course if time allows</a:t>
            </a:r>
            <a:endParaRPr sz="1591"/>
          </a:p>
          <a:p>
            <a:pPr algn="l"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1"/>
          </a:p>
          <a:p>
            <a:pPr algn="l" indent="-329685" lvl="0" marL="457200" rtl="0">
              <a:spcBef>
                <a:spcPts val="0"/>
              </a:spcBef>
              <a:spcAft>
                <a:spcPts val="0"/>
              </a:spcAft>
              <a:buSzPts val="1592"/>
              <a:buChar char="●"/>
            </a:pPr>
            <a:r>
              <a:rPr altLang="en" lang="en" sz="1591"/>
              <a:t>I choose to teach a short Particle Physics unit at the beginning of the year to make sure it happens!</a:t>
            </a:r>
            <a:endParaRPr sz="1591"/>
          </a:p>
          <a:p>
            <a:pPr algn="l"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1"/>
          </a:p>
          <a:p>
            <a:pPr algn="l" indent="-329685" lvl="0" marL="457200" rtl="0">
              <a:spcBef>
                <a:spcPts val="0"/>
              </a:spcBef>
              <a:spcAft>
                <a:spcPts val="0"/>
              </a:spcAft>
              <a:buSzPts val="1592"/>
              <a:buChar char="●"/>
            </a:pPr>
            <a:r>
              <a:rPr altLang="en" lang="en" sz="1591"/>
              <a:t>I can then loop concepts back to Particle Physics while teaching Mechanics the rest of the year</a:t>
            </a:r>
            <a:endParaRPr sz="1591"/>
          </a:p>
          <a:p>
            <a:pPr algn="l" indent="0" lvl="0" marL="0" rtl="0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‘Sprinkle’ Method</a:t>
            </a:r>
            <a:endParaRPr/>
          </a:p>
          <a:p>
            <a:pPr algn="l" indent="-323850" lvl="0" marL="457200" rtl="0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altLang="en" lang="en" sz="1500"/>
              <a:t>Traditional Introductory Physics covers Mechanics, maybe E&amp;M</a:t>
            </a:r>
            <a:endParaRPr sz="1500"/>
          </a:p>
          <a:p>
            <a:pPr algn="l"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algn="l"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altLang="en" lang="en" sz="1500"/>
              <a:t>Those concepts have applications in Particle Physics!</a:t>
            </a:r>
            <a:endParaRPr sz="1500"/>
          </a:p>
          <a:p>
            <a:pPr algn="l"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algn="l" indent="-323850" lvl="0" marL="457200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altLang="en" lang="en" sz="1500"/>
              <a:t>Some QuarkNet teachers select Data Portfolio activities that relate to specific concepts and use them throughout the year</a:t>
            </a:r>
            <a:endParaRPr sz="1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2372">
                <a:latin typeface="Roboto"/>
                <a:ea typeface="Roboto"/>
                <a:cs typeface="Roboto"/>
                <a:sym typeface="Roboto"/>
              </a:rPr>
              <a:t>Method 1: Dedicated Particle Physics Unit</a:t>
            </a:r>
            <a:endParaRPr b="1" sz="2372">
              <a:latin typeface="Roboto"/>
              <a:ea typeface="Roboto"/>
              <a:cs typeface="Roboto"/>
              <a:sym typeface="Roboto"/>
            </a:endParaRPr>
          </a:p>
          <a:p>
            <a:pPr algn="l"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306847" y="1152407"/>
            <a:ext cx="4194189" cy="3756091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55000" lnSpcReduction="1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Agenda:</a:t>
            </a:r>
            <a:endParaRPr b="1" sz="1595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Day 1: Card Sort, Notes Part 1, and Particle Adventure Part 1</a:t>
            </a:r>
            <a:endParaRPr sz="1595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Day 2: Particle Adventure Part 2 and Particle Reactions (Notes and Problems)</a:t>
            </a:r>
            <a:endParaRPr sz="1595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Day 3: Notes Part 3 and Particle Adventure Part 3</a:t>
            </a:r>
            <a:endParaRPr sz="1595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Day 4: The Ghost Particle </a:t>
            </a:r>
            <a:endParaRPr sz="1595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Day 5: Penny Lab Part 1</a:t>
            </a:r>
            <a:endParaRPr sz="1595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Day 6: Penny Lab Part 2</a:t>
            </a:r>
            <a:endParaRPr sz="1595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Day 7: CRAYFIS Lab Part 1</a:t>
            </a:r>
            <a:endParaRPr sz="1595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Day 8: CRAYFIS Lab Part 2</a:t>
            </a:r>
            <a:endParaRPr sz="1595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Day 9: Review and Particle Physics Bingo!</a:t>
            </a:r>
            <a:endParaRPr sz="1595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0" lvl="0" marL="0" rtl="0">
              <a:spcBef>
                <a:spcPts val="1200"/>
              </a:spcBef>
              <a:spcAft>
                <a:spcPts val="1200"/>
              </a:spcAft>
              <a:buNone/>
            </a:pPr>
            <a:r>
              <a:rPr altLang="en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Day 10: Test</a:t>
            </a:r>
            <a:endParaRPr sz="2095">
              <a:solidFill>
                <a:schemeClr val="dk1"/>
              </a:solidFill>
            </a:endParaRPr>
          </a:p>
        </p:txBody>
      </p:sp>
      <p:sp>
        <p:nvSpPr>
          <p:cNvPr id="110" name="Google Shape;110;p20"/>
          <p:cNvSpPr txBox="1"/>
          <p:nvPr>
            <p:ph idx="2" type="body"/>
          </p:nvPr>
        </p:nvSpPr>
        <p:spPr>
          <a:xfrm>
            <a:off x="4832400" y="1152475"/>
            <a:ext cx="4168800" cy="35319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40000" lnSpcReduction="2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Objectives:</a:t>
            </a:r>
            <a:endParaRPr b="1" sz="236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altLang="en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Students will be able to.....</a:t>
            </a:r>
            <a:endParaRPr sz="236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-288649" lvl="0" marL="457200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altLang="en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describe the Standard Model of Particle Physics</a:t>
            </a:r>
            <a:endParaRPr sz="236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-288649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altLang="en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identify and classify fundamental particles according to the Standard Model</a:t>
            </a:r>
            <a:endParaRPr sz="236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-288649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altLang="en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balance particle reactions</a:t>
            </a:r>
            <a:endParaRPr sz="236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-288649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altLang="en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conduct a particle physics-type experiment</a:t>
            </a:r>
            <a:endParaRPr sz="236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-288649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altLang="en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collect and analyze experimental particle data</a:t>
            </a:r>
            <a:endParaRPr sz="236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0" lvl="0" marL="0" rtl="0">
              <a:spcBef>
                <a:spcPts val="2000"/>
              </a:spcBef>
              <a:spcAft>
                <a:spcPts val="0"/>
              </a:spcAft>
              <a:buNone/>
            </a:pPr>
            <a:r>
              <a:rPr altLang="en" b="1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Success Criteria:</a:t>
            </a:r>
            <a:endParaRPr b="1" sz="236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 order to show mastery, students will...</a:t>
            </a:r>
            <a:endParaRPr sz="236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-288649" lvl="0" marL="457200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altLang="en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define leptons, quarks, hadrons, bosons.</a:t>
            </a:r>
            <a:endParaRPr sz="236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-288649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altLang="en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 conservation laws to determine allowed particle reactions</a:t>
            </a:r>
            <a:endParaRPr sz="236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-288649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altLang="en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design an experiment to measure muon data</a:t>
            </a:r>
            <a:endParaRPr sz="236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-288649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altLang="en"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create histograms to analyze large data sets</a:t>
            </a:r>
            <a:endParaRPr sz="2364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 indent="0" lvl="0" marL="0" rtl="0">
              <a:spcBef>
                <a:spcPts val="20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fontScale="90000"/>
          </a:bodyPr>
          <a:lstStyle/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altLang="en" lang="en"/>
              <a:t>Sample Online/Google Classroom Assignment</a:t>
            </a:r>
            <a:endParaRPr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="t" anchorCtr="0" bIns="91425" lIns="91425" numCol="1" rIns="91425" spcFirstLastPara="1" tIns="91425" wrap="square">
            <a:normAutofit lnSpcReduction="10000"/>
          </a:bodyPr>
          <a:lstStyle/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Data Portfolio Activity: </a:t>
            </a:r>
            <a:r>
              <a:rPr altLang="en" lang="en" u="sng">
                <a:solidFill>
                  <a:schemeClr val="hlink"/>
                </a:solidFill>
                <a:hlinkClick r:id="rId3"/>
              </a:rPr>
              <a:t>Mass of US Pennies</a:t>
            </a:r>
            <a:endParaRPr/>
          </a:p>
          <a:p>
            <a:pPr algn="l"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Implemented in my class during a Particle Physics unit at the beginning of the year</a:t>
            </a:r>
            <a:endParaRPr/>
          </a:p>
          <a:p>
            <a:pPr algn="l"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The Data Portfolio Student Activity sheet is very inquiry-based and student-driven. </a:t>
            </a:r>
            <a:endParaRPr/>
          </a:p>
          <a:p>
            <a:pPr algn="l"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algn="l"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altLang="en" lang="en"/>
              <a:t>For my classroom, I have expanded the given materials into a more formal lab assignment, with an </a:t>
            </a:r>
            <a:r>
              <a:rPr altLang="en" lang="en"/>
              <a:t>explicit procedure and conclusion questions that draw connections to real particle physics data.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