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258" r:id="rId2"/>
    <p:sldId id="285" r:id="rId3"/>
    <p:sldId id="259" r:id="rId4"/>
    <p:sldId id="281" r:id="rId5"/>
    <p:sldId id="283" r:id="rId6"/>
    <p:sldId id="282" r:id="rId7"/>
    <p:sldId id="284" r:id="rId8"/>
    <p:sldId id="275" r:id="rId9"/>
    <p:sldId id="276" r:id="rId10"/>
    <p:sldId id="274" r:id="rId11"/>
  </p:sldIdLst>
  <p:sldSz cx="12192000" cy="6858000"/>
  <p:notesSz cx="7008813" cy="9294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j0iEX/1INdW4lpJyQpX24gg5kl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C42C18-CF48-48A3-AC40-85E778F62F64}">
  <a:tblStyle styleId="{44C42C18-CF48-48A3-AC40-85E778F62F6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88" autoAdjust="0"/>
  </p:normalViewPr>
  <p:slideViewPr>
    <p:cSldViewPr snapToGrid="0">
      <p:cViewPr varScale="1">
        <p:scale>
          <a:sx n="79" d="100"/>
          <a:sy n="79" d="100"/>
        </p:scale>
        <p:origin x="96" y="2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5" Type="http://customschemas.google.com/relationships/presentationmetadata" Target="metadata"/><Relationship Id="rId2" Type="http://schemas.openxmlformats.org/officeDocument/2006/relationships/slide" Target="slides/slide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28"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152" cy="466355"/>
          </a:xfrm>
          <a:prstGeom prst="rect">
            <a:avLst/>
          </a:prstGeom>
        </p:spPr>
        <p:txBody>
          <a:bodyPr vert="horz" lIns="93159" tIns="46580" rIns="93159" bIns="46580" rtlCol="0"/>
          <a:lstStyle>
            <a:lvl1pPr algn="l">
              <a:defRPr sz="1200"/>
            </a:lvl1pPr>
          </a:lstStyle>
          <a:p>
            <a:endParaRPr lang="en-US"/>
          </a:p>
        </p:txBody>
      </p:sp>
      <p:sp>
        <p:nvSpPr>
          <p:cNvPr id="3" name="Date Placeholder 2"/>
          <p:cNvSpPr>
            <a:spLocks noGrp="1"/>
          </p:cNvSpPr>
          <p:nvPr>
            <p:ph type="dt" sz="quarter" idx="1"/>
          </p:nvPr>
        </p:nvSpPr>
        <p:spPr>
          <a:xfrm>
            <a:off x="3970039" y="0"/>
            <a:ext cx="3037152" cy="466355"/>
          </a:xfrm>
          <a:prstGeom prst="rect">
            <a:avLst/>
          </a:prstGeom>
        </p:spPr>
        <p:txBody>
          <a:bodyPr vert="horz" lIns="93159" tIns="46580" rIns="93159" bIns="46580" rtlCol="0"/>
          <a:lstStyle>
            <a:lvl1pPr algn="r">
              <a:defRPr sz="1200"/>
            </a:lvl1pPr>
          </a:lstStyle>
          <a:p>
            <a:fld id="{48907F66-C421-49ED-9F44-8082717FBAC2}" type="datetimeFigureOut">
              <a:rPr lang="en-US" smtClean="0"/>
              <a:t>4/5/2022</a:t>
            </a:fld>
            <a:endParaRPr lang="en-US"/>
          </a:p>
        </p:txBody>
      </p:sp>
      <p:sp>
        <p:nvSpPr>
          <p:cNvPr id="4" name="Footer Placeholder 3"/>
          <p:cNvSpPr>
            <a:spLocks noGrp="1"/>
          </p:cNvSpPr>
          <p:nvPr>
            <p:ph type="ftr" sz="quarter" idx="2"/>
          </p:nvPr>
        </p:nvSpPr>
        <p:spPr>
          <a:xfrm>
            <a:off x="0" y="8828460"/>
            <a:ext cx="3037152" cy="466354"/>
          </a:xfrm>
          <a:prstGeom prst="rect">
            <a:avLst/>
          </a:prstGeom>
        </p:spPr>
        <p:txBody>
          <a:bodyPr vert="horz" lIns="93159" tIns="46580" rIns="93159" bIns="46580" rtlCol="0" anchor="b"/>
          <a:lstStyle>
            <a:lvl1pPr algn="l">
              <a:defRPr sz="1200"/>
            </a:lvl1pPr>
          </a:lstStyle>
          <a:p>
            <a:endParaRPr lang="en-US"/>
          </a:p>
        </p:txBody>
      </p:sp>
      <p:sp>
        <p:nvSpPr>
          <p:cNvPr id="5" name="Slide Number Placeholder 4"/>
          <p:cNvSpPr>
            <a:spLocks noGrp="1"/>
          </p:cNvSpPr>
          <p:nvPr>
            <p:ph type="sldNum" sz="quarter" idx="3"/>
          </p:nvPr>
        </p:nvSpPr>
        <p:spPr>
          <a:xfrm>
            <a:off x="3970039" y="8828460"/>
            <a:ext cx="3037152" cy="466354"/>
          </a:xfrm>
          <a:prstGeom prst="rect">
            <a:avLst/>
          </a:prstGeom>
        </p:spPr>
        <p:txBody>
          <a:bodyPr vert="horz" lIns="93159" tIns="46580" rIns="93159" bIns="46580" rtlCol="0" anchor="b"/>
          <a:lstStyle>
            <a:lvl1pPr algn="r">
              <a:defRPr sz="1200"/>
            </a:lvl1pPr>
          </a:lstStyle>
          <a:p>
            <a:fld id="{2BD869A4-33DD-4352-AC72-2E4FFAFB4CDE}" type="slidenum">
              <a:rPr lang="en-US" smtClean="0"/>
              <a:t>‹#›</a:t>
            </a:fld>
            <a:endParaRPr lang="en-US"/>
          </a:p>
        </p:txBody>
      </p:sp>
    </p:spTree>
    <p:extLst>
      <p:ext uri="{BB962C8B-B14F-4D97-AF65-F5344CB8AC3E}">
        <p14:creationId xmlns:p14="http://schemas.microsoft.com/office/powerpoint/2010/main" val="122176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152" cy="466355"/>
          </a:xfrm>
          <a:prstGeom prst="rect">
            <a:avLst/>
          </a:prstGeom>
          <a:noFill/>
          <a:ln>
            <a:noFill/>
          </a:ln>
        </p:spPr>
        <p:txBody>
          <a:bodyPr spcFirstLastPara="1" wrap="square" lIns="93144" tIns="46559" rIns="93144" bIns="46559"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C22536"/>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039" y="0"/>
            <a:ext cx="3037152" cy="466355"/>
          </a:xfrm>
          <a:prstGeom prst="rect">
            <a:avLst/>
          </a:prstGeom>
          <a:noFill/>
          <a:ln>
            <a:noFill/>
          </a:ln>
        </p:spPr>
        <p:txBody>
          <a:bodyPr spcFirstLastPara="1" wrap="square" lIns="93144" tIns="46559" rIns="93144" bIns="46559"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0882" y="4473129"/>
            <a:ext cx="5607050" cy="3659833"/>
          </a:xfrm>
          <a:prstGeom prst="rect">
            <a:avLst/>
          </a:prstGeom>
          <a:noFill/>
          <a:ln>
            <a:noFill/>
          </a:ln>
        </p:spPr>
        <p:txBody>
          <a:bodyPr spcFirstLastPara="1" wrap="square" lIns="93144" tIns="46559" rIns="93144" bIns="46559"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8460"/>
            <a:ext cx="3037152" cy="466354"/>
          </a:xfrm>
          <a:prstGeom prst="rect">
            <a:avLst/>
          </a:prstGeom>
          <a:noFill/>
          <a:ln>
            <a:noFill/>
          </a:ln>
        </p:spPr>
        <p:txBody>
          <a:bodyPr spcFirstLastPara="1" wrap="square" lIns="93144" tIns="46559" rIns="93144" bIns="46559"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039" y="8828460"/>
            <a:ext cx="1540565" cy="466354"/>
          </a:xfrm>
          <a:prstGeom prst="rect">
            <a:avLst/>
          </a:prstGeom>
          <a:noFill/>
          <a:ln>
            <a:noFill/>
          </a:ln>
        </p:spPr>
        <p:txBody>
          <a:bodyPr spcFirstLastPara="1" wrap="square" lIns="93144" tIns="46559" rIns="93144" bIns="46559" anchor="b" anchorCtr="0">
            <a:noAutofit/>
          </a:bodyPr>
          <a:lstStyle/>
          <a:p>
            <a:pPr algn="r">
              <a:buSzPts val="1200"/>
            </a:pPr>
            <a:fld id="{00000000-1234-1234-1234-123412341234}" type="slidenum">
              <a:rPr lang="en-US" sz="1200" smtClean="0">
                <a:solidFill>
                  <a:schemeClr val="dk1"/>
                </a:solidFill>
                <a:latin typeface="Trebuchet MS"/>
                <a:ea typeface="Trebuchet MS"/>
                <a:cs typeface="Trebuchet MS"/>
                <a:sym typeface="Trebuchet MS"/>
              </a:rPr>
              <a:pPr algn="r">
                <a:buSzPts val="1200"/>
              </a:pPr>
              <a:t>‹#›</a:t>
            </a:fld>
            <a:endParaRPr lang="en-US" sz="1200">
              <a:solidFill>
                <a:schemeClr val="dk1"/>
              </a:solidFill>
              <a:latin typeface="Trebuchet MS"/>
              <a:ea typeface="Trebuchet MS"/>
              <a:cs typeface="Trebuchet MS"/>
              <a:sym typeface="Trebuchet MS"/>
            </a:endParaRPr>
          </a:p>
        </p:txBody>
      </p:sp>
      <p:pic>
        <p:nvPicPr>
          <p:cNvPr id="9" name="Google Shape;9;n" descr="Virginia Department of Education"/>
          <p:cNvPicPr preferRelativeResize="0"/>
          <p:nvPr/>
        </p:nvPicPr>
        <p:blipFill rotWithShape="1">
          <a:blip r:embed="rId2">
            <a:alphaModFix/>
          </a:blip>
          <a:srcRect/>
          <a:stretch/>
        </p:blipFill>
        <p:spPr>
          <a:xfrm rot="-5400000">
            <a:off x="-3347410" y="4447518"/>
            <a:ext cx="7163684" cy="411924"/>
          </a:xfrm>
          <a:prstGeom prst="rect">
            <a:avLst/>
          </a:prstGeom>
          <a:noFill/>
          <a:ln>
            <a:noFill/>
          </a:ln>
        </p:spPr>
      </p:pic>
      <p:pic>
        <p:nvPicPr>
          <p:cNvPr id="10" name="Google Shape;10;n" descr="VDOE Logo"/>
          <p:cNvPicPr preferRelativeResize="0"/>
          <p:nvPr/>
        </p:nvPicPr>
        <p:blipFill rotWithShape="1">
          <a:blip r:embed="rId3">
            <a:alphaModFix/>
          </a:blip>
          <a:srcRect/>
          <a:stretch/>
        </p:blipFill>
        <p:spPr>
          <a:xfrm>
            <a:off x="5510604" y="8843252"/>
            <a:ext cx="1406629" cy="466354"/>
          </a:xfrm>
          <a:prstGeom prst="rect">
            <a:avLst/>
          </a:prstGeom>
          <a:noFill/>
          <a:ln>
            <a:noFill/>
          </a:ln>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1:notes"/>
          <p:cNvSpPr txBox="1">
            <a:spLocks noGrp="1"/>
          </p:cNvSpPr>
          <p:nvPr>
            <p:ph type="body" idx="1"/>
          </p:nvPr>
        </p:nvSpPr>
        <p:spPr>
          <a:xfrm>
            <a:off x="700882" y="4473129"/>
            <a:ext cx="5607050" cy="3659833"/>
          </a:xfrm>
          <a:prstGeom prst="rect">
            <a:avLst/>
          </a:prstGeom>
          <a:noFill/>
          <a:ln>
            <a:noFill/>
          </a:ln>
        </p:spPr>
        <p:txBody>
          <a:bodyPr spcFirstLastPara="1" wrap="square" lIns="93144" tIns="46559" rIns="93144" bIns="46559" anchor="t" anchorCtr="0">
            <a:noAutofit/>
          </a:bodyPr>
          <a:lstStyle/>
          <a:p>
            <a:pPr marL="0" indent="0"/>
            <a:endParaRPr/>
          </a:p>
        </p:txBody>
      </p:sp>
      <p:sp>
        <p:nvSpPr>
          <p:cNvPr id="128" name="Google Shape;128;p1:notes"/>
          <p:cNvSpPr txBox="1">
            <a:spLocks noGrp="1"/>
          </p:cNvSpPr>
          <p:nvPr>
            <p:ph type="sldNum" idx="12"/>
          </p:nvPr>
        </p:nvSpPr>
        <p:spPr>
          <a:xfrm>
            <a:off x="3970039" y="8828460"/>
            <a:ext cx="1540565" cy="466354"/>
          </a:xfrm>
          <a:prstGeom prst="rect">
            <a:avLst/>
          </a:prstGeom>
          <a:noFill/>
          <a:ln>
            <a:noFill/>
          </a:ln>
        </p:spPr>
        <p:txBody>
          <a:bodyPr spcFirstLastPara="1" wrap="square" lIns="93144" tIns="46559" rIns="93144" bIns="46559" anchor="b" anchorCtr="0">
            <a:noAutofit/>
          </a:bodyPr>
          <a:lstStyle/>
          <a:p>
            <a:pPr algn="r">
              <a:buSzPts val="1400"/>
            </a:pPr>
            <a:fld id="{00000000-1234-1234-1234-123412341234}" type="slidenum">
              <a:rPr lang="en-US"/>
              <a:pPr algn="r">
                <a:buSzPts val="1400"/>
              </a:p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700882" y="4473129"/>
            <a:ext cx="5607050" cy="3659833"/>
          </a:xfrm>
          <a:prstGeom prst="rect">
            <a:avLst/>
          </a:prstGeom>
          <a:noFill/>
          <a:ln>
            <a:noFill/>
          </a:ln>
        </p:spPr>
        <p:txBody>
          <a:bodyPr spcFirstLastPara="1" wrap="square" lIns="93144" tIns="46559" rIns="93144" bIns="46559" anchor="t" anchorCtr="0">
            <a:noAutofit/>
          </a:bodyPr>
          <a:lstStyle/>
          <a:p>
            <a:pPr marL="465795" indent="-232898"/>
            <a:r>
              <a:rPr lang="en-US" dirty="0" smtClean="0"/>
              <a:t>The</a:t>
            </a:r>
            <a:r>
              <a:rPr lang="en-US" b="1" dirty="0" smtClean="0"/>
              <a:t> Standards of Learning (SOL)</a:t>
            </a:r>
            <a:r>
              <a:rPr lang="en-US" dirty="0" smtClean="0"/>
              <a:t> for Virginia Public Schools establish minimum expectations for what students should know and be able to do at the end of each grade or course in English, mathematics, science, history/social science and other subjects.</a:t>
            </a:r>
          </a:p>
          <a:p>
            <a:pPr marL="465795" indent="-232898"/>
            <a:endParaRPr lang="en-US" dirty="0" smtClean="0"/>
          </a:p>
          <a:p>
            <a:pPr marL="465795" indent="-232898"/>
            <a:r>
              <a:rPr lang="en-US" dirty="0" smtClean="0"/>
              <a:t>The intent of the </a:t>
            </a:r>
            <a:r>
              <a:rPr lang="en-US" b="1" dirty="0" smtClean="0"/>
              <a:t>content guidelines </a:t>
            </a:r>
            <a:r>
              <a:rPr lang="en-US" dirty="0" smtClean="0"/>
              <a:t>is to inform instruction and to ensure that the science content is taught equitably across the Commonwealth.  These courses will not be tested with a Standards of Learning statewide assessment; instead, these guidelines can be used to inform classroom instruction and assessment to include the use of performance assessments.  Feedback on the content guidelines is appreciated and will guide development of potential future Virginia Standards of Learning for these courses.  </a:t>
            </a:r>
            <a:endParaRPr dirty="0"/>
          </a:p>
        </p:txBody>
      </p:sp>
      <p:sp>
        <p:nvSpPr>
          <p:cNvPr id="136" name="Google Shape;136;p4:notes"/>
          <p:cNvSpPr txBox="1">
            <a:spLocks noGrp="1"/>
          </p:cNvSpPr>
          <p:nvPr>
            <p:ph type="sldNum" idx="12"/>
          </p:nvPr>
        </p:nvSpPr>
        <p:spPr>
          <a:xfrm>
            <a:off x="3970039" y="8828460"/>
            <a:ext cx="1540565" cy="466354"/>
          </a:xfrm>
          <a:prstGeom prst="rect">
            <a:avLst/>
          </a:prstGeom>
          <a:noFill/>
          <a:ln>
            <a:noFill/>
          </a:ln>
        </p:spPr>
        <p:txBody>
          <a:bodyPr spcFirstLastPara="1" wrap="square" lIns="93144" tIns="46559" rIns="93144" bIns="46559" anchor="b" anchorCtr="0">
            <a:noAutofit/>
          </a:bodyPr>
          <a:lstStyle/>
          <a:p>
            <a:pPr algn="r">
              <a:buSzPts val="1200"/>
            </a:pPr>
            <a:fld id="{00000000-1234-1234-1234-123412341234}" type="slidenum">
              <a:rPr lang="en-US" sz="1200">
                <a:solidFill>
                  <a:schemeClr val="dk1"/>
                </a:solidFill>
                <a:latin typeface="Trebuchet MS"/>
                <a:ea typeface="Trebuchet MS"/>
                <a:cs typeface="Trebuchet MS"/>
                <a:sym typeface="Trebuchet MS"/>
              </a:rPr>
              <a:pPr algn="r">
                <a:buSzPts val="1200"/>
              </a:pPr>
              <a:t>3</a:t>
            </a:fld>
            <a:endParaRPr sz="1200">
              <a:solidFill>
                <a:schemeClr val="dk1"/>
              </a:solidFill>
              <a:latin typeface="Trebuchet MS"/>
              <a:ea typeface="Trebuchet MS"/>
              <a:cs typeface="Trebuchet MS"/>
              <a:sym typeface="Trebuchet M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Trebuchet MS"/>
                <a:ea typeface="Trebuchet MS"/>
                <a:cs typeface="Trebuchet MS"/>
                <a:sym typeface="Trebuchet MS"/>
              </a:rPr>
              <a:pPr algn="r">
                <a:buSzPts val="1200"/>
              </a:pPr>
              <a:t>5</a:t>
            </a:fld>
            <a:endParaRPr lang="en-US" sz="120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2890712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not meant to be a pre-AP Physics course</a:t>
            </a:r>
            <a:r>
              <a:rPr lang="en-US" baseline="0" dirty="0" smtClean="0"/>
              <a:t> that emphasizes problem solving. It is designed for teachers and students to inquire into physics topics of interest to the students. </a:t>
            </a:r>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Trebuchet MS"/>
                <a:ea typeface="Trebuchet MS"/>
                <a:cs typeface="Trebuchet MS"/>
                <a:sym typeface="Trebuchet MS"/>
              </a:rPr>
              <a:pPr algn="r">
                <a:buSzPts val="1200"/>
              </a:pPr>
              <a:t>6</a:t>
            </a:fld>
            <a:endParaRPr lang="en-US" sz="120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868589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Trebuchet MS"/>
                <a:ea typeface="Trebuchet MS"/>
                <a:cs typeface="Trebuchet MS"/>
                <a:sym typeface="Trebuchet MS"/>
              </a:rPr>
              <a:pPr algn="r">
                <a:buSzPts val="1200"/>
              </a:pPr>
              <a:t>9</a:t>
            </a:fld>
            <a:endParaRPr lang="en-US" sz="120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3373806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7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78:notes"/>
          <p:cNvSpPr txBox="1">
            <a:spLocks noGrp="1"/>
          </p:cNvSpPr>
          <p:nvPr>
            <p:ph type="body" idx="1"/>
          </p:nvPr>
        </p:nvSpPr>
        <p:spPr>
          <a:xfrm>
            <a:off x="700882" y="4473129"/>
            <a:ext cx="5607050" cy="3659833"/>
          </a:xfrm>
          <a:prstGeom prst="rect">
            <a:avLst/>
          </a:prstGeom>
          <a:noFill/>
          <a:ln>
            <a:noFill/>
          </a:ln>
        </p:spPr>
        <p:txBody>
          <a:bodyPr spcFirstLastPara="1" wrap="square" lIns="93144" tIns="46559" rIns="93144" bIns="46559" anchor="t" anchorCtr="0">
            <a:noAutofit/>
          </a:bodyPr>
          <a:lstStyle/>
          <a:p>
            <a:pPr marL="0" indent="0"/>
            <a:endParaRPr/>
          </a:p>
        </p:txBody>
      </p:sp>
      <p:sp>
        <p:nvSpPr>
          <p:cNvPr id="263" name="Google Shape;263;p78:notes"/>
          <p:cNvSpPr txBox="1">
            <a:spLocks noGrp="1"/>
          </p:cNvSpPr>
          <p:nvPr>
            <p:ph type="sldNum" idx="12"/>
          </p:nvPr>
        </p:nvSpPr>
        <p:spPr>
          <a:xfrm>
            <a:off x="3970039" y="8828460"/>
            <a:ext cx="1540565" cy="466354"/>
          </a:xfrm>
          <a:prstGeom prst="rect">
            <a:avLst/>
          </a:prstGeom>
          <a:noFill/>
          <a:ln>
            <a:noFill/>
          </a:ln>
        </p:spPr>
        <p:txBody>
          <a:bodyPr spcFirstLastPara="1" wrap="square" lIns="93144" tIns="46559" rIns="93144" bIns="46559" anchor="b" anchorCtr="0">
            <a:noAutofit/>
          </a:bodyPr>
          <a:lstStyle/>
          <a:p>
            <a:pPr algn="r">
              <a:buSzPts val="1400"/>
            </a:pPr>
            <a:fld id="{00000000-1234-1234-1234-123412341234}" type="slidenum">
              <a:rPr lang="en-US"/>
              <a:pPr algn="r">
                <a:buSzPts val="1400"/>
              </a:pPr>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26"/>
        <p:cNvGrpSpPr/>
        <p:nvPr/>
      </p:nvGrpSpPr>
      <p:grpSpPr>
        <a:xfrm>
          <a:off x="0" y="0"/>
          <a:ext cx="0" cy="0"/>
          <a:chOff x="0" y="0"/>
          <a:chExt cx="0" cy="0"/>
        </a:xfrm>
      </p:grpSpPr>
      <p:pic>
        <p:nvPicPr>
          <p:cNvPr id="27" name="Google Shape;27;p46"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0" cy="6854653"/>
          </a:xfrm>
          <a:prstGeom prst="rect">
            <a:avLst/>
          </a:prstGeom>
          <a:noFill/>
          <a:ln>
            <a:noFill/>
          </a:ln>
        </p:spPr>
      </p:pic>
      <p:sp>
        <p:nvSpPr>
          <p:cNvPr id="28" name="Google Shape;2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46"/>
          <p:cNvSpPr txBox="1">
            <a:spLocks noGrp="1"/>
          </p:cNvSpPr>
          <p:nvPr>
            <p:ph type="ctrTitle"/>
          </p:nvPr>
        </p:nvSpPr>
        <p:spPr>
          <a:xfrm>
            <a:off x="1524000" y="2235199"/>
            <a:ext cx="9144000" cy="2387600"/>
          </a:xfrm>
          <a:prstGeom prst="rect">
            <a:avLst/>
          </a:prstGeom>
          <a:solidFill>
            <a:schemeClr val="lt1">
              <a:alpha val="62352"/>
            </a:schemeClr>
          </a:solidFill>
          <a:ln w="79375" cap="rnd" cmpd="sng">
            <a:solidFill>
              <a:srgbClr val="C00000">
                <a:alpha val="78431"/>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rgbClr val="D50032"/>
              </a:buClr>
              <a:buSzPts val="6000"/>
              <a:buFont typeface="Trebuchet MS"/>
              <a:buNone/>
              <a:defRPr sz="6000">
                <a:solidFill>
                  <a:srgbClr val="D5003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6"/>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D50032"/>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9F0025"/>
              </a:buClr>
              <a:buSzPts val="1600"/>
              <a:buNone/>
              <a:defRPr sz="1600"/>
            </a:lvl4pPr>
            <a:lvl5pPr lvl="4" algn="ctr">
              <a:lnSpc>
                <a:spcPct val="90000"/>
              </a:lnSpc>
              <a:spcBef>
                <a:spcPts val="500"/>
              </a:spcBef>
              <a:spcAft>
                <a:spcPts val="0"/>
              </a:spcAft>
              <a:buClr>
                <a:srgbClr val="52525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6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D500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6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D50032"/>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F0025"/>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62"/>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04" name="Google Shape;104;p62"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105" name="Google Shape;105;p62"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 Column (B)">
  <p:cSld name="2 Column (B)">
    <p:spTree>
      <p:nvGrpSpPr>
        <p:cNvPr id="1" name="Shape 106"/>
        <p:cNvGrpSpPr/>
        <p:nvPr/>
      </p:nvGrpSpPr>
      <p:grpSpPr>
        <a:xfrm>
          <a:off x="0" y="0"/>
          <a:ext cx="0" cy="0"/>
          <a:chOff x="0" y="0"/>
          <a:chExt cx="0" cy="0"/>
        </a:xfrm>
      </p:grpSpPr>
      <p:pic>
        <p:nvPicPr>
          <p:cNvPr id="107" name="Google Shape;107;p6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8" name="Google Shape;108;p63"/>
          <p:cNvSpPr txBox="1">
            <a:spLocks noGrp="1"/>
          </p:cNvSpPr>
          <p:nvPr>
            <p:ph type="title"/>
          </p:nvPr>
        </p:nvSpPr>
        <p:spPr>
          <a:xfrm>
            <a:off x="413859" y="461395"/>
            <a:ext cx="11225693" cy="12292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D50032"/>
              </a:buClr>
              <a:buSzPts val="4400"/>
              <a:buFont typeface="Trebuchet MS"/>
              <a:buNone/>
              <a:defRPr sz="4400" b="1">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63"/>
          <p:cNvSpPr txBox="1">
            <a:spLocks noGrp="1"/>
          </p:cNvSpPr>
          <p:nvPr>
            <p:ph type="body" idx="1"/>
          </p:nvPr>
        </p:nvSpPr>
        <p:spPr>
          <a:xfrm>
            <a:off x="413858" y="1825625"/>
            <a:ext cx="555514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600"/>
              </a:spcBef>
              <a:spcAft>
                <a:spcPts val="0"/>
              </a:spcAft>
              <a:buClr>
                <a:schemeClr val="dk1"/>
              </a:buClr>
              <a:buSzPts val="2800"/>
              <a:buChar char="•"/>
              <a:defRPr/>
            </a:lvl1pPr>
            <a:lvl2pPr marL="914400" lvl="1" indent="-406400" algn="l">
              <a:lnSpc>
                <a:spcPct val="100000"/>
              </a:lnSpc>
              <a:spcBef>
                <a:spcPts val="600"/>
              </a:spcBef>
              <a:spcAft>
                <a:spcPts val="0"/>
              </a:spcAft>
              <a:buClr>
                <a:srgbClr val="D50032"/>
              </a:buClr>
              <a:buSzPts val="2800"/>
              <a:buChar char="•"/>
              <a:defRPr sz="2800"/>
            </a:lvl2pPr>
            <a:lvl3pPr marL="1371600" lvl="2" indent="-406400" algn="l">
              <a:lnSpc>
                <a:spcPct val="100000"/>
              </a:lnSpc>
              <a:spcBef>
                <a:spcPts val="600"/>
              </a:spcBef>
              <a:spcAft>
                <a:spcPts val="0"/>
              </a:spcAft>
              <a:buClr>
                <a:schemeClr val="dk1"/>
              </a:buClr>
              <a:buSzPts val="2800"/>
              <a:buChar char="•"/>
              <a:defRPr sz="2800"/>
            </a:lvl3pPr>
            <a:lvl4pPr marL="1828800" lvl="3" indent="-406400" algn="l">
              <a:lnSpc>
                <a:spcPct val="100000"/>
              </a:lnSpc>
              <a:spcBef>
                <a:spcPts val="600"/>
              </a:spcBef>
              <a:spcAft>
                <a:spcPts val="0"/>
              </a:spcAft>
              <a:buClr>
                <a:srgbClr val="9F0025"/>
              </a:buClr>
              <a:buSzPts val="2800"/>
              <a:buChar char="•"/>
              <a:defRPr sz="2800"/>
            </a:lvl4pPr>
            <a:lvl5pPr marL="2286000" lvl="4" indent="-406400" algn="l">
              <a:lnSpc>
                <a:spcPct val="100000"/>
              </a:lnSpc>
              <a:spcBef>
                <a:spcPts val="600"/>
              </a:spcBef>
              <a:spcAft>
                <a:spcPts val="0"/>
              </a:spcAft>
              <a:buClr>
                <a:srgbClr val="525252"/>
              </a:buClr>
              <a:buSzPts val="2800"/>
              <a:buChar char="•"/>
              <a:defRPr sz="2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63"/>
          <p:cNvSpPr txBox="1">
            <a:spLocks noGrp="1"/>
          </p:cNvSpPr>
          <p:nvPr>
            <p:ph type="body" idx="2"/>
          </p:nvPr>
        </p:nvSpPr>
        <p:spPr>
          <a:xfrm>
            <a:off x="6144704" y="1825625"/>
            <a:ext cx="5494849"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600"/>
              </a:spcBef>
              <a:spcAft>
                <a:spcPts val="0"/>
              </a:spcAft>
              <a:buClr>
                <a:schemeClr val="dk1"/>
              </a:buClr>
              <a:buSzPts val="2800"/>
              <a:buChar char="•"/>
              <a:defRPr/>
            </a:lvl1pPr>
            <a:lvl2pPr marL="914400" lvl="1" indent="-406400" algn="l">
              <a:lnSpc>
                <a:spcPct val="100000"/>
              </a:lnSpc>
              <a:spcBef>
                <a:spcPts val="600"/>
              </a:spcBef>
              <a:spcAft>
                <a:spcPts val="0"/>
              </a:spcAft>
              <a:buClr>
                <a:srgbClr val="D50032"/>
              </a:buClr>
              <a:buSzPts val="2800"/>
              <a:buChar char="•"/>
              <a:defRPr sz="2800"/>
            </a:lvl2pPr>
            <a:lvl3pPr marL="1371600" lvl="2" indent="-406400" algn="l">
              <a:lnSpc>
                <a:spcPct val="100000"/>
              </a:lnSpc>
              <a:spcBef>
                <a:spcPts val="600"/>
              </a:spcBef>
              <a:spcAft>
                <a:spcPts val="0"/>
              </a:spcAft>
              <a:buClr>
                <a:schemeClr val="dk1"/>
              </a:buClr>
              <a:buSzPts val="2800"/>
              <a:buChar char="•"/>
              <a:defRPr sz="2800"/>
            </a:lvl3pPr>
            <a:lvl4pPr marL="1828800" lvl="3" indent="-406400" algn="l">
              <a:lnSpc>
                <a:spcPct val="100000"/>
              </a:lnSpc>
              <a:spcBef>
                <a:spcPts val="600"/>
              </a:spcBef>
              <a:spcAft>
                <a:spcPts val="0"/>
              </a:spcAft>
              <a:buClr>
                <a:srgbClr val="9F0025"/>
              </a:buClr>
              <a:buSzPts val="2800"/>
              <a:buChar char="•"/>
              <a:defRPr sz="2800"/>
            </a:lvl4pPr>
            <a:lvl5pPr marL="2286000" lvl="4" indent="-406400" algn="l">
              <a:lnSpc>
                <a:spcPct val="100000"/>
              </a:lnSpc>
              <a:spcBef>
                <a:spcPts val="600"/>
              </a:spcBef>
              <a:spcAft>
                <a:spcPts val="0"/>
              </a:spcAft>
              <a:buClr>
                <a:srgbClr val="525252"/>
              </a:buClr>
              <a:buSzPts val="2800"/>
              <a:buChar char="•"/>
              <a:defRPr sz="2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63"/>
          <p:cNvSpPr txBox="1"/>
          <p:nvPr/>
        </p:nvSpPr>
        <p:spPr>
          <a:xfrm>
            <a:off x="3770421" y="6611779"/>
            <a:ext cx="4579252"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7F7F7F"/>
                </a:solidFill>
                <a:latin typeface="Trebuchet MS"/>
                <a:ea typeface="Trebuchet MS"/>
                <a:cs typeface="Trebuchet MS"/>
                <a:sym typeface="Trebuchet MS"/>
              </a:rPr>
              <a:t>©2018 Board of Regents of the University of Wisconsin System</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57"/>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D500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7"/>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57"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39" name="Google Shape;39;p57"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40"/>
        <p:cNvGrpSpPr/>
        <p:nvPr/>
      </p:nvGrpSpPr>
      <p:grpSpPr>
        <a:xfrm>
          <a:off x="0" y="0"/>
          <a:ext cx="0" cy="0"/>
          <a:chOff x="0" y="0"/>
          <a:chExt cx="0" cy="0"/>
        </a:xfrm>
      </p:grpSpPr>
      <p:sp>
        <p:nvSpPr>
          <p:cNvPr id="41" name="Google Shape;41;p5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D50032"/>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D50032"/>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9F0025"/>
              </a:buClr>
              <a:buSzPts val="1600"/>
              <a:buNone/>
              <a:defRPr sz="1600"/>
            </a:lvl4pPr>
            <a:lvl5pPr lvl="4" algn="ctr">
              <a:lnSpc>
                <a:spcPct val="90000"/>
              </a:lnSpc>
              <a:spcBef>
                <a:spcPts val="500"/>
              </a:spcBef>
              <a:spcAft>
                <a:spcPts val="0"/>
              </a:spcAft>
              <a:buClr>
                <a:srgbClr val="52525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4"/>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46" name="Google Shape;46;p54" descr="VDOE Logo&#10;"/>
          <p:cNvPicPr preferRelativeResize="0"/>
          <p:nvPr/>
        </p:nvPicPr>
        <p:blipFill rotWithShape="1">
          <a:blip r:embed="rId2">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5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D50032"/>
              </a:buClr>
              <a:buSzPts val="5000"/>
              <a:buFont typeface="Trebuchet MS"/>
              <a:buNone/>
              <a:defRPr sz="5000">
                <a:solidFill>
                  <a:srgbClr val="D5003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988"/>
              </a:buClr>
              <a:buSzPts val="2400"/>
              <a:buNone/>
              <a:defRPr sz="2400">
                <a:solidFill>
                  <a:srgbClr val="888988"/>
                </a:solidFill>
              </a:defRPr>
            </a:lvl1pPr>
            <a:lvl2pPr marL="914400" lvl="1" indent="-228600" algn="l">
              <a:lnSpc>
                <a:spcPct val="90000"/>
              </a:lnSpc>
              <a:spcBef>
                <a:spcPts val="500"/>
              </a:spcBef>
              <a:spcAft>
                <a:spcPts val="0"/>
              </a:spcAft>
              <a:buClr>
                <a:srgbClr val="888988"/>
              </a:buClr>
              <a:buSzPts val="2000"/>
              <a:buNone/>
              <a:defRPr sz="2000">
                <a:solidFill>
                  <a:srgbClr val="888988"/>
                </a:solidFill>
              </a:defRPr>
            </a:lvl2pPr>
            <a:lvl3pPr marL="1371600" lvl="2" indent="-228600" algn="l">
              <a:lnSpc>
                <a:spcPct val="90000"/>
              </a:lnSpc>
              <a:spcBef>
                <a:spcPts val="500"/>
              </a:spcBef>
              <a:spcAft>
                <a:spcPts val="0"/>
              </a:spcAft>
              <a:buClr>
                <a:srgbClr val="888988"/>
              </a:buClr>
              <a:buSzPts val="1800"/>
              <a:buNone/>
              <a:defRPr sz="1800">
                <a:solidFill>
                  <a:srgbClr val="888988"/>
                </a:solidFill>
              </a:defRPr>
            </a:lvl3pPr>
            <a:lvl4pPr marL="1828800" lvl="3" indent="-228600" algn="l">
              <a:lnSpc>
                <a:spcPct val="90000"/>
              </a:lnSpc>
              <a:spcBef>
                <a:spcPts val="500"/>
              </a:spcBef>
              <a:spcAft>
                <a:spcPts val="0"/>
              </a:spcAft>
              <a:buClr>
                <a:srgbClr val="888988"/>
              </a:buClr>
              <a:buSzPts val="1600"/>
              <a:buNone/>
              <a:defRPr sz="1600">
                <a:solidFill>
                  <a:srgbClr val="888988"/>
                </a:solidFill>
              </a:defRPr>
            </a:lvl4pPr>
            <a:lvl5pPr marL="2286000" lvl="4" indent="-228600" algn="l">
              <a:lnSpc>
                <a:spcPct val="90000"/>
              </a:lnSpc>
              <a:spcBef>
                <a:spcPts val="500"/>
              </a:spcBef>
              <a:spcAft>
                <a:spcPts val="0"/>
              </a:spcAft>
              <a:buClr>
                <a:srgbClr val="888988"/>
              </a:buClr>
              <a:buSzPts val="1600"/>
              <a:buNone/>
              <a:defRPr sz="1600">
                <a:solidFill>
                  <a:srgbClr val="888988"/>
                </a:solidFill>
              </a:defRPr>
            </a:lvl5pPr>
            <a:lvl6pPr marL="2743200" lvl="5" indent="-228600" algn="l">
              <a:lnSpc>
                <a:spcPct val="90000"/>
              </a:lnSpc>
              <a:spcBef>
                <a:spcPts val="500"/>
              </a:spcBef>
              <a:spcAft>
                <a:spcPts val="0"/>
              </a:spcAft>
              <a:buClr>
                <a:srgbClr val="888988"/>
              </a:buClr>
              <a:buSzPts val="1600"/>
              <a:buNone/>
              <a:defRPr sz="1600">
                <a:solidFill>
                  <a:srgbClr val="888988"/>
                </a:solidFill>
              </a:defRPr>
            </a:lvl6pPr>
            <a:lvl7pPr marL="3200400" lvl="6" indent="-228600" algn="l">
              <a:lnSpc>
                <a:spcPct val="90000"/>
              </a:lnSpc>
              <a:spcBef>
                <a:spcPts val="500"/>
              </a:spcBef>
              <a:spcAft>
                <a:spcPts val="0"/>
              </a:spcAft>
              <a:buClr>
                <a:srgbClr val="888988"/>
              </a:buClr>
              <a:buSzPts val="1600"/>
              <a:buNone/>
              <a:defRPr sz="1600">
                <a:solidFill>
                  <a:srgbClr val="888988"/>
                </a:solidFill>
              </a:defRPr>
            </a:lvl7pPr>
            <a:lvl8pPr marL="3657600" lvl="7" indent="-228600" algn="l">
              <a:lnSpc>
                <a:spcPct val="90000"/>
              </a:lnSpc>
              <a:spcBef>
                <a:spcPts val="500"/>
              </a:spcBef>
              <a:spcAft>
                <a:spcPts val="0"/>
              </a:spcAft>
              <a:buClr>
                <a:srgbClr val="888988"/>
              </a:buClr>
              <a:buSzPts val="1600"/>
              <a:buNone/>
              <a:defRPr sz="1600">
                <a:solidFill>
                  <a:srgbClr val="888988"/>
                </a:solidFill>
              </a:defRPr>
            </a:lvl8pPr>
            <a:lvl9pPr marL="4114800" lvl="8" indent="-228600" algn="l">
              <a:lnSpc>
                <a:spcPct val="90000"/>
              </a:lnSpc>
              <a:spcBef>
                <a:spcPts val="500"/>
              </a:spcBef>
              <a:spcAft>
                <a:spcPts val="0"/>
              </a:spcAft>
              <a:buClr>
                <a:srgbClr val="888988"/>
              </a:buClr>
              <a:buSzPts val="1600"/>
              <a:buNone/>
              <a:defRPr sz="1600">
                <a:solidFill>
                  <a:srgbClr val="888988"/>
                </a:solidFill>
              </a:defRPr>
            </a:lvl9pPr>
          </a:lstStyle>
          <a:p>
            <a:endParaRPr/>
          </a:p>
        </p:txBody>
      </p:sp>
      <p:sp>
        <p:nvSpPr>
          <p:cNvPr id="50" name="Google Shape;50;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5"/>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53" name="Google Shape;53;p55" descr="VDOE LOGO"/>
          <p:cNvPicPr preferRelativeResize="0"/>
          <p:nvPr/>
        </p:nvPicPr>
        <p:blipFill rotWithShape="1">
          <a:blip r:embed="rId2">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54"/>
        <p:cNvGrpSpPr/>
        <p:nvPr/>
      </p:nvGrpSpPr>
      <p:grpSpPr>
        <a:xfrm>
          <a:off x="0" y="0"/>
          <a:ext cx="0" cy="0"/>
          <a:chOff x="0" y="0"/>
          <a:chExt cx="0" cy="0"/>
        </a:xfrm>
      </p:grpSpPr>
      <p:sp>
        <p:nvSpPr>
          <p:cNvPr id="55" name="Google Shape;55;p5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D50032"/>
              </a:buClr>
              <a:buSzPts val="5000"/>
              <a:buFont typeface="Trebuchet MS"/>
              <a:buNone/>
              <a:defRPr sz="5000">
                <a:solidFill>
                  <a:srgbClr val="D5003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57" name="Google Shape;5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0"/>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60" name="Google Shape;60;p50" descr="VDOE LOGO"/>
          <p:cNvPicPr preferRelativeResize="0"/>
          <p:nvPr/>
        </p:nvPicPr>
        <p:blipFill rotWithShape="1">
          <a:blip r:embed="rId2">
            <a:alphaModFix/>
          </a:blip>
          <a:srcRect/>
          <a:stretch/>
        </p:blipFill>
        <p:spPr>
          <a:xfrm>
            <a:off x="9729374" y="6116638"/>
            <a:ext cx="2462625" cy="8208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5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D500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D50032"/>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9F0025"/>
              </a:buClr>
              <a:buSzPts val="1600"/>
              <a:buNone/>
              <a:defRPr sz="1600" b="1"/>
            </a:lvl4pPr>
            <a:lvl5pPr marL="2286000" lvl="4" indent="-228600" algn="l">
              <a:lnSpc>
                <a:spcPct val="90000"/>
              </a:lnSpc>
              <a:spcBef>
                <a:spcPts val="500"/>
              </a:spcBef>
              <a:spcAft>
                <a:spcPts val="0"/>
              </a:spcAft>
              <a:buClr>
                <a:srgbClr val="52525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5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D50032"/>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F0025"/>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5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D50032"/>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9F0025"/>
              </a:buClr>
              <a:buSzPts val="1600"/>
              <a:buNone/>
              <a:defRPr sz="1600" b="1"/>
            </a:lvl4pPr>
            <a:lvl5pPr marL="2286000" lvl="4" indent="-228600" algn="l">
              <a:lnSpc>
                <a:spcPct val="90000"/>
              </a:lnSpc>
              <a:spcBef>
                <a:spcPts val="500"/>
              </a:spcBef>
              <a:spcAft>
                <a:spcPts val="0"/>
              </a:spcAft>
              <a:buClr>
                <a:srgbClr val="52525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5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D50032"/>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F0025"/>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56"/>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70" name="Google Shape;70;p56"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71" name="Google Shape;71;p56"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D50032"/>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rgbClr val="D50032"/>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rgbClr val="9F0025"/>
              </a:buClr>
              <a:buSzPts val="2000"/>
              <a:buChar char="•"/>
              <a:defRPr sz="2000"/>
            </a:lvl4pPr>
            <a:lvl5pPr marL="2286000" lvl="4" indent="-355600" algn="l">
              <a:lnSpc>
                <a:spcPct val="90000"/>
              </a:lnSpc>
              <a:spcBef>
                <a:spcPts val="500"/>
              </a:spcBef>
              <a:spcAft>
                <a:spcPts val="0"/>
              </a:spcAft>
              <a:buClr>
                <a:srgbClr val="525252"/>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5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D50032"/>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rgbClr val="9F0025"/>
              </a:buClr>
              <a:buSzPts val="1000"/>
              <a:buNone/>
              <a:defRPr sz="1000"/>
            </a:lvl4pPr>
            <a:lvl5pPr marL="2286000" lvl="4" indent="-228600" algn="l">
              <a:lnSpc>
                <a:spcPct val="90000"/>
              </a:lnSpc>
              <a:spcBef>
                <a:spcPts val="500"/>
              </a:spcBef>
              <a:spcAft>
                <a:spcPts val="0"/>
              </a:spcAft>
              <a:buClr>
                <a:srgbClr val="52525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9"/>
          <p:cNvSpPr txBox="1">
            <a:spLocks noGrp="1"/>
          </p:cNvSpPr>
          <p:nvPr>
            <p:ph type="sldNum" idx="12"/>
          </p:nvPr>
        </p:nvSpPr>
        <p:spPr>
          <a:xfrm>
            <a:off x="8610601"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79" name="Google Shape;79;p59"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80" name="Google Shape;80;p59"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6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D50032"/>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0"/>
          <p:cNvSpPr>
            <a:spLocks noGrp="1"/>
          </p:cNvSpPr>
          <p:nvPr>
            <p:ph type="pic" idx="2"/>
          </p:nvPr>
        </p:nvSpPr>
        <p:spPr>
          <a:xfrm>
            <a:off x="5183188" y="987425"/>
            <a:ext cx="6172200" cy="4873625"/>
          </a:xfrm>
          <a:prstGeom prst="rect">
            <a:avLst/>
          </a:prstGeom>
          <a:noFill/>
          <a:ln>
            <a:noFill/>
          </a:ln>
        </p:spPr>
      </p:sp>
      <p:sp>
        <p:nvSpPr>
          <p:cNvPr id="84" name="Google Shape;84;p6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D50032"/>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rgbClr val="9F0025"/>
              </a:buClr>
              <a:buSzPts val="1000"/>
              <a:buNone/>
              <a:defRPr sz="1000"/>
            </a:lvl4pPr>
            <a:lvl5pPr marL="2286000" lvl="4" indent="-228600" algn="l">
              <a:lnSpc>
                <a:spcPct val="90000"/>
              </a:lnSpc>
              <a:spcBef>
                <a:spcPts val="500"/>
              </a:spcBef>
              <a:spcAft>
                <a:spcPts val="0"/>
              </a:spcAft>
              <a:buClr>
                <a:srgbClr val="52525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60"/>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88" name="Google Shape;88;p60"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89" name="Google Shape;89;p60"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61"/>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D500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6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D50032"/>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F0025"/>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61"/>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96" name="Google Shape;96;p61"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97" name="Google Shape;97;p61"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pic>
        <p:nvPicPr>
          <p:cNvPr id="12" name="Google Shape;12;p45"/>
          <p:cNvPicPr preferRelativeResize="0"/>
          <p:nvPr/>
        </p:nvPicPr>
        <p:blipFill rotWithShape="1">
          <a:blip r:embed="rId13">
            <a:alphaModFix/>
          </a:blip>
          <a:srcRect/>
          <a:stretch/>
        </p:blipFill>
        <p:spPr>
          <a:xfrm>
            <a:off x="0" y="0"/>
            <a:ext cx="12192000" cy="6858000"/>
          </a:xfrm>
          <a:prstGeom prst="rect">
            <a:avLst/>
          </a:prstGeom>
          <a:noFill/>
          <a:ln>
            <a:noFill/>
          </a:ln>
        </p:spPr>
      </p:pic>
      <p:sp>
        <p:nvSpPr>
          <p:cNvPr id="13" name="Google Shape;13;p45"/>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D50032"/>
              </a:buClr>
              <a:buSzPts val="4400"/>
              <a:buFont typeface="Trebuchet MS"/>
              <a:buNone/>
              <a:defRPr sz="4400" b="0" i="0" u="none" strike="noStrike" cap="none">
                <a:solidFill>
                  <a:srgbClr val="D5003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rgbClr val="D50032"/>
              </a:buClr>
              <a:buSzPts val="2400"/>
              <a:buFont typeface="Arial"/>
              <a:buChar char="•"/>
              <a:defRPr sz="2400" b="0" i="0" u="none" strike="noStrike" cap="none">
                <a:solidFill>
                  <a:srgbClr val="D50032"/>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rgbClr val="9F0025"/>
              </a:buClr>
              <a:buSzPts val="1800"/>
              <a:buFont typeface="Arial"/>
              <a:buChar char="•"/>
              <a:defRPr sz="1800" b="0" i="0" u="none" strike="noStrike" cap="none">
                <a:solidFill>
                  <a:srgbClr val="9F0025"/>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rgbClr val="525252"/>
              </a:buClr>
              <a:buSzPts val="1800"/>
              <a:buFont typeface="Arial"/>
              <a:buChar char="•"/>
              <a:defRPr sz="1800" b="0" i="0" u="none" strike="noStrike" cap="none">
                <a:solidFill>
                  <a:srgbClr val="525252"/>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5" name="Google Shape;1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6" name="Google Shape;1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7" name="Google Shape;1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gregory.macdougall@doe.virgini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myra.thayer@doe.virginia.gov" TargetMode="External"/><Relationship Id="rId4" Type="http://schemas.openxmlformats.org/officeDocument/2006/relationships/hyperlink" Target="mailto:anne.petersen@doe.virginia.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gregory.macdougall@doe.virginia.gov"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mailto:myra.thayer@doe.virginia.gov" TargetMode="External"/><Relationship Id="rId4" Type="http://schemas.openxmlformats.org/officeDocument/2006/relationships/hyperlink" Target="mailto:anne.petersen@doe.virgini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gregory.macdougall@doe.Virginia.gov"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
          <p:cNvSpPr txBox="1">
            <a:spLocks noGrp="1"/>
          </p:cNvSpPr>
          <p:nvPr>
            <p:ph type="ctrTitle"/>
          </p:nvPr>
        </p:nvSpPr>
        <p:spPr>
          <a:xfrm>
            <a:off x="1445340" y="195209"/>
            <a:ext cx="9316720" cy="3688422"/>
          </a:xfrm>
          <a:prstGeom prst="rect">
            <a:avLst/>
          </a:prstGeom>
          <a:solidFill>
            <a:schemeClr val="lt1">
              <a:alpha val="62352"/>
            </a:schemeClr>
          </a:solidFill>
          <a:ln w="79375" cap="rnd" cmpd="sng">
            <a:solidFill>
              <a:srgbClr val="C00000">
                <a:alpha val="78431"/>
              </a:srgbClr>
            </a:solidFill>
            <a:prstDash val="solid"/>
            <a:round/>
            <a:headEnd type="none" w="sm" len="sm"/>
            <a:tailEnd type="none" w="sm" len="sm"/>
          </a:ln>
        </p:spPr>
        <p:txBody>
          <a:bodyPr spcFirstLastPara="1" wrap="square" lIns="91425" tIns="45700" rIns="91425" bIns="45700" anchor="ctr" anchorCtr="0">
            <a:normAutofit/>
          </a:bodyPr>
          <a:lstStyle/>
          <a:p>
            <a:pPr lvl="0">
              <a:lnSpc>
                <a:spcPct val="80000"/>
              </a:lnSpc>
              <a:buClr>
                <a:schemeClr val="dk1"/>
              </a:buClr>
              <a:buSzPct val="90589"/>
            </a:pPr>
            <a:r>
              <a:rPr lang="en-US" sz="5400" dirty="0"/>
              <a:t>New State Guidelines for Advanced Physics</a:t>
            </a:r>
            <a:r>
              <a:rPr lang="en-US" sz="4000" dirty="0">
                <a:latin typeface="Arial"/>
                <a:ea typeface="Arial"/>
                <a:cs typeface="Arial"/>
                <a:sym typeface="Arial"/>
              </a:rPr>
              <a:t/>
            </a:r>
            <a:br>
              <a:rPr lang="en-US" sz="4000" dirty="0">
                <a:latin typeface="Arial"/>
                <a:ea typeface="Arial"/>
                <a:cs typeface="Arial"/>
                <a:sym typeface="Arial"/>
              </a:rPr>
            </a:br>
            <a:r>
              <a:rPr lang="en-US" sz="4000" dirty="0">
                <a:latin typeface="Arial"/>
                <a:ea typeface="Arial"/>
                <a:cs typeface="Arial"/>
                <a:sym typeface="Arial"/>
              </a:rPr>
              <a:t/>
            </a:r>
            <a:br>
              <a:rPr lang="en-US" sz="4000" dirty="0">
                <a:latin typeface="Arial"/>
                <a:ea typeface="Arial"/>
                <a:cs typeface="Arial"/>
                <a:sym typeface="Arial"/>
              </a:rPr>
            </a:br>
            <a:r>
              <a:rPr lang="en-US" sz="4000" dirty="0" smtClean="0">
                <a:latin typeface="Arial"/>
                <a:ea typeface="Arial"/>
                <a:cs typeface="Arial"/>
                <a:sym typeface="Arial"/>
              </a:rPr>
              <a:t>April 2, 2022</a:t>
            </a:r>
            <a:r>
              <a:rPr lang="en-US" sz="4000" dirty="0">
                <a:latin typeface="Arial"/>
                <a:ea typeface="Arial"/>
                <a:cs typeface="Arial"/>
                <a:sym typeface="Arial"/>
              </a:rPr>
              <a:t/>
            </a:r>
            <a:br>
              <a:rPr lang="en-US" sz="4000" dirty="0">
                <a:latin typeface="Arial"/>
                <a:ea typeface="Arial"/>
                <a:cs typeface="Arial"/>
                <a:sym typeface="Arial"/>
              </a:rPr>
            </a:br>
            <a:r>
              <a:rPr lang="en-US" sz="4000" dirty="0" smtClean="0">
                <a:latin typeface="Arial"/>
                <a:ea typeface="Arial"/>
                <a:cs typeface="Arial"/>
                <a:sym typeface="Arial"/>
              </a:rPr>
              <a:t>9:00 </a:t>
            </a:r>
            <a:r>
              <a:rPr lang="en-US" sz="4000" dirty="0">
                <a:latin typeface="Arial"/>
                <a:ea typeface="Arial"/>
                <a:cs typeface="Arial"/>
                <a:sym typeface="Arial"/>
              </a:rPr>
              <a:t>– </a:t>
            </a:r>
            <a:r>
              <a:rPr lang="en-US" sz="4000" dirty="0" smtClean="0">
                <a:latin typeface="Arial"/>
                <a:ea typeface="Arial"/>
                <a:cs typeface="Arial"/>
                <a:sym typeface="Arial"/>
              </a:rPr>
              <a:t>9:15</a:t>
            </a:r>
            <a:endParaRPr sz="5400" dirty="0"/>
          </a:p>
        </p:txBody>
      </p:sp>
      <p:sp>
        <p:nvSpPr>
          <p:cNvPr id="131" name="Google Shape;131;p1"/>
          <p:cNvSpPr txBox="1">
            <a:spLocks noGrp="1"/>
          </p:cNvSpPr>
          <p:nvPr>
            <p:ph type="subTitle" idx="1"/>
          </p:nvPr>
        </p:nvSpPr>
        <p:spPr>
          <a:xfrm>
            <a:off x="934277" y="4451688"/>
            <a:ext cx="9827783" cy="1660872"/>
          </a:xfrm>
          <a:prstGeom prst="rect">
            <a:avLst/>
          </a:prstGeom>
          <a:noFill/>
          <a:ln>
            <a:noFill/>
          </a:ln>
        </p:spPr>
        <p:txBody>
          <a:bodyPr spcFirstLastPara="1" wrap="square" lIns="91425" tIns="45700" rIns="91425" bIns="45700" anchor="t" anchorCtr="0">
            <a:normAutofit fontScale="40000" lnSpcReduction="20000"/>
          </a:bodyPr>
          <a:lstStyle/>
          <a:p>
            <a:pPr marL="0" lvl="0" indent="0" algn="ctr" rtl="0">
              <a:lnSpc>
                <a:spcPct val="90000"/>
              </a:lnSpc>
              <a:spcBef>
                <a:spcPts val="0"/>
              </a:spcBef>
              <a:spcAft>
                <a:spcPts val="0"/>
              </a:spcAft>
              <a:buClr>
                <a:schemeClr val="dk1"/>
              </a:buClr>
              <a:buSzPct val="45713"/>
              <a:buNone/>
            </a:pPr>
            <a:r>
              <a:rPr lang="en-US" sz="5250" dirty="0"/>
              <a:t>Presented by: </a:t>
            </a:r>
            <a:endParaRPr sz="5250" dirty="0"/>
          </a:p>
          <a:p>
            <a:pPr marL="0" lvl="0" indent="0" algn="ctr" rtl="0">
              <a:spcBef>
                <a:spcPts val="1000"/>
              </a:spcBef>
              <a:spcAft>
                <a:spcPts val="0"/>
              </a:spcAft>
              <a:buClr>
                <a:schemeClr val="dk1"/>
              </a:buClr>
              <a:buSzPct val="45712"/>
              <a:buNone/>
            </a:pPr>
            <a:r>
              <a:rPr lang="en-US" sz="5250" dirty="0"/>
              <a:t>Gregory MacDougall, Science Specialist (</a:t>
            </a:r>
            <a:r>
              <a:rPr lang="en-US" sz="5250" u="sng" dirty="0">
                <a:solidFill>
                  <a:schemeClr val="hlink"/>
                </a:solidFill>
                <a:hlinkClick r:id="rId3"/>
              </a:rPr>
              <a:t>gregory.macdougall@doe.virginia.gov</a:t>
            </a:r>
            <a:r>
              <a:rPr lang="en-US" sz="5250" dirty="0"/>
              <a:t>)</a:t>
            </a:r>
            <a:endParaRPr dirty="0"/>
          </a:p>
          <a:p>
            <a:pPr marL="0" lvl="0" indent="0" algn="ctr" rtl="0">
              <a:lnSpc>
                <a:spcPct val="90000"/>
              </a:lnSpc>
              <a:spcBef>
                <a:spcPts val="1000"/>
              </a:spcBef>
              <a:spcAft>
                <a:spcPts val="0"/>
              </a:spcAft>
              <a:buClr>
                <a:schemeClr val="dk1"/>
              </a:buClr>
              <a:buSzPct val="45713"/>
              <a:buNone/>
            </a:pPr>
            <a:r>
              <a:rPr lang="en-US" sz="5250" dirty="0"/>
              <a:t>Anne Petersen, Science Coordinator (</a:t>
            </a:r>
            <a:r>
              <a:rPr lang="en-US" sz="5250" u="sng" dirty="0">
                <a:solidFill>
                  <a:schemeClr val="hlink"/>
                </a:solidFill>
                <a:hlinkClick r:id="rId4"/>
              </a:rPr>
              <a:t>anne.petersen@doe.virginia.gov</a:t>
            </a:r>
            <a:r>
              <a:rPr lang="en-US" sz="5250" dirty="0"/>
              <a:t>)</a:t>
            </a:r>
            <a:endParaRPr sz="5250" dirty="0"/>
          </a:p>
          <a:p>
            <a:pPr marL="0" lvl="0" indent="0" algn="ctr" rtl="0">
              <a:lnSpc>
                <a:spcPct val="90000"/>
              </a:lnSpc>
              <a:spcBef>
                <a:spcPts val="1000"/>
              </a:spcBef>
              <a:spcAft>
                <a:spcPts val="0"/>
              </a:spcAft>
              <a:buClr>
                <a:schemeClr val="dk1"/>
              </a:buClr>
              <a:buSzPct val="45712"/>
              <a:buNone/>
            </a:pPr>
            <a:r>
              <a:rPr lang="en-US" sz="5250" dirty="0"/>
              <a:t>Myra Thayer, Science Specialist (</a:t>
            </a:r>
            <a:r>
              <a:rPr lang="en-US" sz="5250" u="sng" dirty="0">
                <a:solidFill>
                  <a:schemeClr val="hlink"/>
                </a:solidFill>
                <a:hlinkClick r:id="rId5"/>
              </a:rPr>
              <a:t>myra.thayer@doe.virginia.gov</a:t>
            </a:r>
            <a:r>
              <a:rPr lang="en-US" sz="5250" dirty="0"/>
              <a:t>)</a:t>
            </a:r>
            <a:endParaRPr dirty="0"/>
          </a:p>
          <a:p>
            <a:pPr marL="0" lvl="0" indent="0" algn="ctr" rtl="0">
              <a:lnSpc>
                <a:spcPct val="90000"/>
              </a:lnSpc>
              <a:spcBef>
                <a:spcPts val="1000"/>
              </a:spcBef>
              <a:spcAft>
                <a:spcPts val="0"/>
              </a:spcAft>
              <a:buClr>
                <a:schemeClr val="dk1"/>
              </a:buClr>
              <a:buSzPct val="100000"/>
              <a:buNone/>
            </a:pP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78"/>
          <p:cNvSpPr txBox="1">
            <a:spLocks noGrp="1"/>
          </p:cNvSpPr>
          <p:nvPr>
            <p:ph type="ctrTitle"/>
          </p:nvPr>
        </p:nvSpPr>
        <p:spPr>
          <a:xfrm>
            <a:off x="1474573" y="1235675"/>
            <a:ext cx="9144000" cy="3782540"/>
          </a:xfrm>
          <a:prstGeom prst="rect">
            <a:avLst/>
          </a:prstGeom>
          <a:solidFill>
            <a:schemeClr val="lt1">
              <a:alpha val="62352"/>
            </a:schemeClr>
          </a:solidFill>
          <a:ln w="79375" cap="rnd" cmpd="sng">
            <a:solidFill>
              <a:srgbClr val="C00000">
                <a:alpha val="78431"/>
              </a:srgbClr>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100000"/>
              </a:lnSpc>
              <a:spcBef>
                <a:spcPts val="1000"/>
              </a:spcBef>
              <a:spcAft>
                <a:spcPts val="0"/>
              </a:spcAft>
              <a:buClr>
                <a:srgbClr val="000000"/>
              </a:buClr>
              <a:buSzPts val="6000"/>
              <a:buFont typeface="Arial"/>
              <a:buNone/>
            </a:pPr>
            <a:r>
              <a:rPr lang="en-US" sz="4400" b="1" i="0" u="none" strike="noStrike" cap="none" dirty="0">
                <a:solidFill>
                  <a:srgbClr val="C00000"/>
                </a:solidFill>
                <a:latin typeface="Trebuchet MS"/>
                <a:ea typeface="Trebuchet MS"/>
                <a:cs typeface="Trebuchet MS"/>
                <a:sym typeface="Trebuchet MS"/>
              </a:rPr>
              <a:t>Thank You!</a:t>
            </a:r>
            <a:endParaRPr dirty="0"/>
          </a:p>
          <a:p>
            <a:pPr lvl="0">
              <a:spcBef>
                <a:spcPts val="1000"/>
              </a:spcBef>
              <a:buClr>
                <a:schemeClr val="dk1"/>
              </a:buClr>
              <a:buSzPts val="1280"/>
            </a:pPr>
            <a:r>
              <a:rPr lang="en-US" sz="2800" dirty="0">
                <a:solidFill>
                  <a:srgbClr val="000000"/>
                </a:solidFill>
                <a:latin typeface="Arial"/>
                <a:ea typeface="Arial"/>
                <a:cs typeface="Arial"/>
                <a:sym typeface="Arial"/>
              </a:rPr>
              <a:t>Gregory MacDougall, Science Specialist (</a:t>
            </a:r>
            <a:r>
              <a:rPr lang="en-US" sz="2800" u="sng" dirty="0">
                <a:solidFill>
                  <a:srgbClr val="00000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gregory.macdougall@doe.virginia.gov</a:t>
            </a:r>
            <a:r>
              <a:rPr lang="en-US" sz="2800" dirty="0">
                <a:solidFill>
                  <a:srgbClr val="000000"/>
                </a:solidFill>
                <a:latin typeface="Arial"/>
                <a:ea typeface="Arial"/>
                <a:cs typeface="Arial"/>
                <a:sym typeface="Arial"/>
              </a:rPr>
              <a:t>)</a:t>
            </a:r>
            <a:br>
              <a:rPr lang="en-US" sz="2800" dirty="0">
                <a:solidFill>
                  <a:srgbClr val="000000"/>
                </a:solidFill>
                <a:latin typeface="Arial"/>
                <a:ea typeface="Arial"/>
                <a:cs typeface="Arial"/>
                <a:sym typeface="Arial"/>
              </a:rPr>
            </a:br>
            <a:r>
              <a:rPr lang="en-US" sz="2800" dirty="0">
                <a:solidFill>
                  <a:srgbClr val="000000"/>
                </a:solidFill>
                <a:latin typeface="Arial"/>
                <a:ea typeface="Arial"/>
                <a:cs typeface="Arial"/>
                <a:sym typeface="Arial"/>
              </a:rPr>
              <a:t>Anne </a:t>
            </a:r>
            <a:r>
              <a:rPr lang="en-US" sz="2800" b="0" i="0" u="none" strike="noStrike" cap="none" dirty="0">
                <a:solidFill>
                  <a:srgbClr val="000000"/>
                </a:solidFill>
                <a:latin typeface="Arial"/>
                <a:ea typeface="Arial"/>
                <a:cs typeface="Arial"/>
                <a:sym typeface="Arial"/>
              </a:rPr>
              <a:t>Petersen, Science Coordinator (</a:t>
            </a:r>
            <a:r>
              <a:rPr lang="en-US" sz="2800" b="0" i="0" u="sng" strike="noStrike" cap="none" dirty="0">
                <a:solidFill>
                  <a:srgbClr val="000000"/>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anne.petersen@doe.virginia.gov</a:t>
            </a:r>
            <a:r>
              <a:rPr lang="en-US" sz="2800" b="0" i="0" u="none" strike="noStrike" cap="none" dirty="0">
                <a:solidFill>
                  <a:srgbClr val="000000"/>
                </a:solidFill>
                <a:latin typeface="Arial"/>
                <a:ea typeface="Arial"/>
                <a:cs typeface="Arial"/>
                <a:sym typeface="Arial"/>
              </a:rPr>
              <a:t>)</a:t>
            </a:r>
            <a:br>
              <a:rPr lang="en-US" sz="2800" b="0" i="0" u="none" strike="noStrike" cap="none" dirty="0">
                <a:solidFill>
                  <a:srgbClr val="000000"/>
                </a:solidFill>
                <a:latin typeface="Arial"/>
                <a:ea typeface="Arial"/>
                <a:cs typeface="Arial"/>
                <a:sym typeface="Arial"/>
              </a:rPr>
            </a:br>
            <a:r>
              <a:rPr lang="en-US" sz="2800" b="0" i="0" u="none" strike="noStrike" cap="none" dirty="0" smtClean="0">
                <a:solidFill>
                  <a:srgbClr val="000000"/>
                </a:solidFill>
                <a:latin typeface="Arial"/>
                <a:ea typeface="Arial"/>
                <a:cs typeface="Arial"/>
                <a:sym typeface="Arial"/>
              </a:rPr>
              <a:t>Myra </a:t>
            </a:r>
            <a:r>
              <a:rPr lang="en-US" sz="2800" b="0" i="0" u="none" strike="noStrike" cap="none" dirty="0">
                <a:solidFill>
                  <a:srgbClr val="000000"/>
                </a:solidFill>
                <a:latin typeface="Arial"/>
                <a:ea typeface="Arial"/>
                <a:cs typeface="Arial"/>
                <a:sym typeface="Arial"/>
              </a:rPr>
              <a:t>Thayer, Science Specialist (</a:t>
            </a:r>
            <a:r>
              <a:rPr lang="en-US" sz="2800" b="0" i="0" u="sng" strike="noStrike" cap="none" dirty="0">
                <a:solidFill>
                  <a:srgbClr val="000000"/>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myra.thayer@doe.virginia.gov</a:t>
            </a:r>
            <a:r>
              <a:rPr lang="en-US" sz="2800" b="0" i="0" u="none" strike="noStrike" cap="none" dirty="0">
                <a:solidFill>
                  <a:srgbClr val="000000"/>
                </a:solidFill>
                <a:latin typeface="Arial"/>
                <a:ea typeface="Arial"/>
                <a:cs typeface="Arial"/>
                <a:sym typeface="Arial"/>
              </a:rPr>
              <a:t>)</a:t>
            </a:r>
            <a:br>
              <a:rPr lang="en-US" sz="2800" b="0" i="0" u="none" strike="noStrike" cap="none" dirty="0">
                <a:solidFill>
                  <a:srgbClr val="000000"/>
                </a:solidFill>
                <a:latin typeface="Arial"/>
                <a:ea typeface="Arial"/>
                <a:cs typeface="Arial"/>
                <a:sym typeface="Arial"/>
              </a:rPr>
            </a:br>
            <a:endParaRPr sz="2900" b="0" i="0" u="none" strike="noStrike" cap="none" dirty="0">
              <a:solidFill>
                <a:srgbClr val="0F150D"/>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60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Box 2"/>
          <p:cNvSpPr txBox="1"/>
          <p:nvPr/>
        </p:nvSpPr>
        <p:spPr>
          <a:xfrm>
            <a:off x="838200" y="1431512"/>
            <a:ext cx="4955203" cy="4739759"/>
          </a:xfrm>
          <a:prstGeom prst="rect">
            <a:avLst/>
          </a:prstGeom>
          <a:noFill/>
        </p:spPr>
        <p:txBody>
          <a:bodyPr wrap="none" rtlCol="0">
            <a:spAutoFit/>
          </a:bodyPr>
          <a:lstStyle/>
          <a:p>
            <a:r>
              <a:rPr lang="en-US" sz="3600" u="sng" dirty="0" smtClean="0"/>
              <a:t>Initial Writers</a:t>
            </a:r>
          </a:p>
          <a:p>
            <a:r>
              <a:rPr lang="en-US" sz="3600" dirty="0" smtClean="0"/>
              <a:t>Becca Bissell</a:t>
            </a:r>
          </a:p>
          <a:p>
            <a:r>
              <a:rPr lang="en-US" sz="3600" dirty="0" smtClean="0"/>
              <a:t>Brian Meechan</a:t>
            </a:r>
          </a:p>
          <a:p>
            <a:endParaRPr lang="en-US" sz="3600" dirty="0"/>
          </a:p>
          <a:p>
            <a:r>
              <a:rPr lang="en-US" sz="3600" u="sng" dirty="0" smtClean="0"/>
              <a:t>Initial Reviewers (VCU)</a:t>
            </a:r>
          </a:p>
          <a:p>
            <a:r>
              <a:rPr lang="en-US" sz="3600" dirty="0" err="1" smtClean="0"/>
              <a:t>Kerwin</a:t>
            </a:r>
            <a:r>
              <a:rPr lang="en-US" sz="3600" dirty="0" smtClean="0"/>
              <a:t> </a:t>
            </a:r>
            <a:r>
              <a:rPr lang="en-US" sz="3600" dirty="0"/>
              <a:t>Foster </a:t>
            </a:r>
            <a:endParaRPr lang="en-US" sz="3600" dirty="0" smtClean="0"/>
          </a:p>
          <a:p>
            <a:r>
              <a:rPr lang="en-US" sz="3600" dirty="0" smtClean="0"/>
              <a:t>Richard </a:t>
            </a:r>
            <a:r>
              <a:rPr lang="en-US" sz="3600" dirty="0"/>
              <a:t>"</a:t>
            </a:r>
            <a:r>
              <a:rPr lang="en-US" sz="3600" dirty="0" err="1"/>
              <a:t>Inho</a:t>
            </a:r>
            <a:r>
              <a:rPr lang="en-US" sz="3600" dirty="0"/>
              <a:t>" Joh </a:t>
            </a:r>
            <a:endParaRPr lang="en-US" sz="3600" dirty="0" smtClean="0"/>
          </a:p>
          <a:p>
            <a:r>
              <a:rPr lang="en-US" sz="3600" dirty="0" err="1" smtClean="0"/>
              <a:t>Muruges</a:t>
            </a:r>
            <a:r>
              <a:rPr lang="en-US" sz="3600" dirty="0" smtClean="0"/>
              <a:t> </a:t>
            </a:r>
            <a:r>
              <a:rPr lang="en-US" sz="3600" dirty="0" err="1"/>
              <a:t>Duraisamy</a:t>
            </a:r>
            <a:r>
              <a:rPr lang="en-US" sz="3600" dirty="0"/>
              <a:t> </a:t>
            </a:r>
            <a:r>
              <a:rPr lang="en-US" dirty="0"/>
              <a:t> </a:t>
            </a:r>
          </a:p>
          <a:p>
            <a:endParaRPr lang="en-US" dirty="0"/>
          </a:p>
        </p:txBody>
      </p:sp>
    </p:spTree>
    <p:extLst>
      <p:ext uri="{BB962C8B-B14F-4D97-AF65-F5344CB8AC3E}">
        <p14:creationId xmlns:p14="http://schemas.microsoft.com/office/powerpoint/2010/main" val="584303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7"/>
        <p:cNvGrpSpPr/>
        <p:nvPr/>
      </p:nvGrpSpPr>
      <p:grpSpPr>
        <a:xfrm>
          <a:off x="0" y="0"/>
          <a:ext cx="0" cy="0"/>
          <a:chOff x="0" y="0"/>
          <a:chExt cx="0" cy="0"/>
        </a:xfrm>
      </p:grpSpPr>
      <p:sp>
        <p:nvSpPr>
          <p:cNvPr id="12" name="TextBox 11"/>
          <p:cNvSpPr txBox="1"/>
          <p:nvPr/>
        </p:nvSpPr>
        <p:spPr>
          <a:xfrm>
            <a:off x="778109" y="1046603"/>
            <a:ext cx="4029418" cy="1107996"/>
          </a:xfrm>
          <a:prstGeom prst="rect">
            <a:avLst/>
          </a:prstGeom>
          <a:noFill/>
        </p:spPr>
        <p:txBody>
          <a:bodyPr wrap="square" rtlCol="0">
            <a:spAutoFit/>
          </a:bodyPr>
          <a:lstStyle/>
          <a:p>
            <a:r>
              <a:rPr lang="en-US" sz="6600" dirty="0" smtClean="0"/>
              <a:t>Standards</a:t>
            </a:r>
            <a:endParaRPr lang="en-US" sz="6600" dirty="0"/>
          </a:p>
        </p:txBody>
      </p:sp>
      <p:sp>
        <p:nvSpPr>
          <p:cNvPr id="13" name="TextBox 12"/>
          <p:cNvSpPr txBox="1"/>
          <p:nvPr/>
        </p:nvSpPr>
        <p:spPr>
          <a:xfrm>
            <a:off x="7276225" y="1046603"/>
            <a:ext cx="4254464" cy="1107996"/>
          </a:xfrm>
          <a:prstGeom prst="rect">
            <a:avLst/>
          </a:prstGeom>
          <a:noFill/>
        </p:spPr>
        <p:txBody>
          <a:bodyPr wrap="square" rtlCol="0">
            <a:spAutoFit/>
          </a:bodyPr>
          <a:lstStyle/>
          <a:p>
            <a:r>
              <a:rPr lang="en-US" sz="6600" dirty="0" smtClean="0"/>
              <a:t>Guidelines</a:t>
            </a:r>
            <a:endParaRPr lang="en-US" sz="6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Task: Creating Guidelines</a:t>
            </a:r>
            <a:endParaRPr lang="en-US" dirty="0"/>
          </a:p>
        </p:txBody>
      </p:sp>
      <p:sp>
        <p:nvSpPr>
          <p:cNvPr id="3" name="TextBox 2"/>
          <p:cNvSpPr txBox="1"/>
          <p:nvPr/>
        </p:nvSpPr>
        <p:spPr>
          <a:xfrm>
            <a:off x="838200" y="2001982"/>
            <a:ext cx="6612708" cy="646331"/>
          </a:xfrm>
          <a:prstGeom prst="rect">
            <a:avLst/>
          </a:prstGeom>
          <a:noFill/>
        </p:spPr>
        <p:txBody>
          <a:bodyPr wrap="none" rtlCol="0">
            <a:spAutoFit/>
          </a:bodyPr>
          <a:lstStyle/>
          <a:p>
            <a:pPr marL="574675" indent="-574675"/>
            <a:r>
              <a:rPr lang="en-US" sz="3600" dirty="0" smtClean="0"/>
              <a:t>- 	Aligned to SCED Code 3152</a:t>
            </a:r>
            <a:endParaRPr lang="en-US" sz="3600" dirty="0"/>
          </a:p>
        </p:txBody>
      </p:sp>
      <p:sp>
        <p:nvSpPr>
          <p:cNvPr id="6" name="TextBox 5"/>
          <p:cNvSpPr txBox="1"/>
          <p:nvPr/>
        </p:nvSpPr>
        <p:spPr>
          <a:xfrm>
            <a:off x="1482437" y="2959291"/>
            <a:ext cx="9815945" cy="1569660"/>
          </a:xfrm>
          <a:prstGeom prst="rect">
            <a:avLst/>
          </a:prstGeom>
          <a:noFill/>
        </p:spPr>
        <p:txBody>
          <a:bodyPr wrap="square" rtlCol="0">
            <a:spAutoFit/>
          </a:bodyPr>
          <a:lstStyle/>
          <a:p>
            <a:r>
              <a:rPr lang="en-US" sz="2400" dirty="0" smtClean="0"/>
              <a:t>“Usually </a:t>
            </a:r>
            <a:r>
              <a:rPr lang="en-US" sz="2400" dirty="0"/>
              <a:t>taken after a comprehensive initial study of physics, Physics—Advanced Studies courses provide instruction in laws of conservation, thermodynamics, and kinetics; wave and particle phenomena; electromagnetic fields; and fluid dynamics</a:t>
            </a:r>
            <a:r>
              <a:rPr lang="en-US" sz="2400" dirty="0" smtClean="0"/>
              <a:t>.”</a:t>
            </a:r>
            <a:endParaRPr lang="en-US" sz="2400" dirty="0"/>
          </a:p>
        </p:txBody>
      </p:sp>
    </p:spTree>
    <p:extLst>
      <p:ext uri="{BB962C8B-B14F-4D97-AF65-F5344CB8AC3E}">
        <p14:creationId xmlns:p14="http://schemas.microsoft.com/office/powerpoint/2010/main" val="1287177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Task: Creating Guidelines</a:t>
            </a:r>
            <a:endParaRPr lang="en-US" dirty="0"/>
          </a:p>
        </p:txBody>
      </p:sp>
      <p:sp>
        <p:nvSpPr>
          <p:cNvPr id="3" name="TextBox 2"/>
          <p:cNvSpPr txBox="1"/>
          <p:nvPr/>
        </p:nvSpPr>
        <p:spPr>
          <a:xfrm>
            <a:off x="838200" y="2001982"/>
            <a:ext cx="6612708" cy="646331"/>
          </a:xfrm>
          <a:prstGeom prst="rect">
            <a:avLst/>
          </a:prstGeom>
          <a:noFill/>
        </p:spPr>
        <p:txBody>
          <a:bodyPr wrap="none" rtlCol="0">
            <a:spAutoFit/>
          </a:bodyPr>
          <a:lstStyle/>
          <a:p>
            <a:pPr marL="574675" indent="-574675"/>
            <a:r>
              <a:rPr lang="en-US" sz="3600" dirty="0" smtClean="0"/>
              <a:t>- 	Aligned to SCED Code 3152</a:t>
            </a:r>
            <a:endParaRPr lang="en-US" sz="3600" dirty="0"/>
          </a:p>
        </p:txBody>
      </p:sp>
      <p:sp>
        <p:nvSpPr>
          <p:cNvPr id="4" name="TextBox 3"/>
          <p:cNvSpPr txBox="1"/>
          <p:nvPr/>
        </p:nvSpPr>
        <p:spPr>
          <a:xfrm>
            <a:off x="838200" y="2959291"/>
            <a:ext cx="10191307" cy="1200329"/>
          </a:xfrm>
          <a:prstGeom prst="rect">
            <a:avLst/>
          </a:prstGeom>
          <a:noFill/>
        </p:spPr>
        <p:txBody>
          <a:bodyPr wrap="square" rtlCol="0">
            <a:spAutoFit/>
          </a:bodyPr>
          <a:lstStyle/>
          <a:p>
            <a:pPr marL="571500" indent="-571500">
              <a:buFontTx/>
              <a:buChar char="-"/>
            </a:pPr>
            <a:r>
              <a:rPr lang="en-US" sz="3600" dirty="0" smtClean="0"/>
              <a:t>Reflects research on depth versus breadth of physics content </a:t>
            </a:r>
            <a:r>
              <a:rPr lang="en-US" sz="2000" dirty="0" smtClean="0"/>
              <a:t>(UVA’s Robert Tai and many others)</a:t>
            </a:r>
            <a:endParaRPr lang="en-US" sz="2000" dirty="0"/>
          </a:p>
        </p:txBody>
      </p:sp>
    </p:spTree>
    <p:extLst>
      <p:ext uri="{BB962C8B-B14F-4D97-AF65-F5344CB8AC3E}">
        <p14:creationId xmlns:p14="http://schemas.microsoft.com/office/powerpoint/2010/main" val="818368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Task: Creating Guidelines</a:t>
            </a:r>
            <a:endParaRPr lang="en-US" dirty="0"/>
          </a:p>
        </p:txBody>
      </p:sp>
      <p:sp>
        <p:nvSpPr>
          <p:cNvPr id="3" name="TextBox 2"/>
          <p:cNvSpPr txBox="1"/>
          <p:nvPr/>
        </p:nvSpPr>
        <p:spPr>
          <a:xfrm>
            <a:off x="838200" y="2001982"/>
            <a:ext cx="6612708" cy="646331"/>
          </a:xfrm>
          <a:prstGeom prst="rect">
            <a:avLst/>
          </a:prstGeom>
          <a:noFill/>
        </p:spPr>
        <p:txBody>
          <a:bodyPr wrap="none" rtlCol="0">
            <a:spAutoFit/>
          </a:bodyPr>
          <a:lstStyle/>
          <a:p>
            <a:pPr marL="574675" indent="-574675"/>
            <a:r>
              <a:rPr lang="en-US" sz="3600" dirty="0" smtClean="0"/>
              <a:t>- 	Aligned to SCED Code 3152</a:t>
            </a:r>
            <a:endParaRPr lang="en-US" sz="3600" dirty="0"/>
          </a:p>
        </p:txBody>
      </p:sp>
      <p:sp>
        <p:nvSpPr>
          <p:cNvPr id="4" name="TextBox 3"/>
          <p:cNvSpPr txBox="1"/>
          <p:nvPr/>
        </p:nvSpPr>
        <p:spPr>
          <a:xfrm>
            <a:off x="838200" y="2959291"/>
            <a:ext cx="10191307" cy="1200329"/>
          </a:xfrm>
          <a:prstGeom prst="rect">
            <a:avLst/>
          </a:prstGeom>
          <a:noFill/>
        </p:spPr>
        <p:txBody>
          <a:bodyPr wrap="square" rtlCol="0">
            <a:spAutoFit/>
          </a:bodyPr>
          <a:lstStyle/>
          <a:p>
            <a:pPr marL="571500" indent="-571500">
              <a:buFontTx/>
              <a:buChar char="-"/>
            </a:pPr>
            <a:r>
              <a:rPr lang="en-US" sz="3600" dirty="0" smtClean="0"/>
              <a:t>Reflects research on depth versus breadth of physics content</a:t>
            </a:r>
            <a:endParaRPr lang="en-US" sz="3600" dirty="0"/>
          </a:p>
        </p:txBody>
      </p:sp>
      <p:sp>
        <p:nvSpPr>
          <p:cNvPr id="5" name="TextBox 4"/>
          <p:cNvSpPr txBox="1"/>
          <p:nvPr/>
        </p:nvSpPr>
        <p:spPr>
          <a:xfrm>
            <a:off x="838200" y="4470598"/>
            <a:ext cx="10666228" cy="1242630"/>
          </a:xfrm>
          <a:prstGeom prst="rect">
            <a:avLst/>
          </a:prstGeom>
          <a:noFill/>
        </p:spPr>
        <p:txBody>
          <a:bodyPr wrap="square" rtlCol="0">
            <a:spAutoFit/>
          </a:bodyPr>
          <a:lstStyle/>
          <a:p>
            <a:pPr marL="571500" indent="-571500">
              <a:buFontTx/>
              <a:buChar char="-"/>
            </a:pPr>
            <a:r>
              <a:rPr lang="en-US" sz="3600" dirty="0" smtClean="0"/>
              <a:t>Designed to increase student appreciation of physics content </a:t>
            </a:r>
            <a:endParaRPr lang="en-US" sz="3600" dirty="0"/>
          </a:p>
        </p:txBody>
      </p:sp>
      <p:sp>
        <p:nvSpPr>
          <p:cNvPr id="6" name="Rectangle 5"/>
          <p:cNvSpPr/>
          <p:nvPr/>
        </p:nvSpPr>
        <p:spPr>
          <a:xfrm>
            <a:off x="4744108" y="4919008"/>
            <a:ext cx="2813547" cy="193899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smtClean="0">
                <a:ln/>
                <a:solidFill>
                  <a:schemeClr val="accent4"/>
                </a:solidFill>
                <a:effectLst/>
              </a:rPr>
              <a:t>Physics</a:t>
            </a:r>
          </a:p>
          <a:p>
            <a:pPr algn="ctr"/>
            <a:r>
              <a:rPr lang="en-US" sz="4000" b="1" dirty="0" smtClean="0">
                <a:ln/>
                <a:solidFill>
                  <a:schemeClr val="accent4"/>
                </a:solidFill>
              </a:rPr>
              <a:t>Is</a:t>
            </a:r>
          </a:p>
          <a:p>
            <a:pPr algn="ctr"/>
            <a:r>
              <a:rPr lang="en-US" sz="4000" b="1" cap="none" spc="0" dirty="0" err="1" smtClean="0">
                <a:ln/>
                <a:solidFill>
                  <a:schemeClr val="accent4"/>
                </a:solidFill>
                <a:effectLst/>
              </a:rPr>
              <a:t>Phun</a:t>
            </a:r>
            <a:r>
              <a:rPr lang="en-US" sz="4000" b="1" cap="none" spc="0" dirty="0" smtClean="0">
                <a:ln/>
                <a:solidFill>
                  <a:schemeClr val="accent4"/>
                </a:solidFill>
                <a:effectLst/>
              </a:rPr>
              <a:t>!</a:t>
            </a:r>
            <a:endParaRPr lang="en-US" sz="5400" b="1" cap="none" spc="0" dirty="0">
              <a:ln/>
              <a:solidFill>
                <a:schemeClr val="accent4"/>
              </a:solidFill>
              <a:effectLst/>
            </a:endParaRPr>
          </a:p>
        </p:txBody>
      </p:sp>
    </p:spTree>
    <p:extLst>
      <p:ext uri="{BB962C8B-B14F-4D97-AF65-F5344CB8AC3E}">
        <p14:creationId xmlns:p14="http://schemas.microsoft.com/office/powerpoint/2010/main" val="1425881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Physics</a:t>
            </a:r>
            <a:endParaRPr lang="en-US" dirty="0"/>
          </a:p>
        </p:txBody>
      </p:sp>
      <p:sp>
        <p:nvSpPr>
          <p:cNvPr id="3" name="Text Placeholder 2"/>
          <p:cNvSpPr>
            <a:spLocks noGrp="1"/>
          </p:cNvSpPr>
          <p:nvPr>
            <p:ph type="body" idx="1"/>
          </p:nvPr>
        </p:nvSpPr>
        <p:spPr/>
        <p:txBody>
          <a:bodyPr>
            <a:normAutofit/>
          </a:bodyPr>
          <a:lstStyle/>
          <a:p>
            <a:r>
              <a:rPr lang="en-US" sz="3200" dirty="0" smtClean="0"/>
              <a:t>Content Guidelines</a:t>
            </a:r>
            <a:endParaRPr lang="en-US" sz="3200" dirty="0"/>
          </a:p>
        </p:txBody>
      </p:sp>
      <p:sp>
        <p:nvSpPr>
          <p:cNvPr id="4" name="Text Placeholder 3"/>
          <p:cNvSpPr>
            <a:spLocks noGrp="1"/>
          </p:cNvSpPr>
          <p:nvPr>
            <p:ph type="body" idx="2"/>
          </p:nvPr>
        </p:nvSpPr>
        <p:spPr/>
        <p:txBody>
          <a:bodyPr/>
          <a:lstStyle/>
          <a:p>
            <a:r>
              <a:rPr lang="en-US" dirty="0" smtClean="0"/>
              <a:t>Ready to be reviewed now</a:t>
            </a:r>
            <a:endParaRPr lang="en-US" dirty="0"/>
          </a:p>
        </p:txBody>
      </p:sp>
      <p:sp>
        <p:nvSpPr>
          <p:cNvPr id="5" name="Text Placeholder 4"/>
          <p:cNvSpPr>
            <a:spLocks noGrp="1"/>
          </p:cNvSpPr>
          <p:nvPr>
            <p:ph type="body" idx="3"/>
          </p:nvPr>
        </p:nvSpPr>
        <p:spPr/>
        <p:txBody>
          <a:bodyPr>
            <a:noAutofit/>
          </a:bodyPr>
          <a:lstStyle/>
          <a:p>
            <a:r>
              <a:rPr lang="en-US" sz="3200" dirty="0" smtClean="0"/>
              <a:t>Curriculum Framework</a:t>
            </a:r>
            <a:endParaRPr lang="en-US" sz="3200" dirty="0"/>
          </a:p>
        </p:txBody>
      </p:sp>
      <p:sp>
        <p:nvSpPr>
          <p:cNvPr id="6" name="Text Placeholder 5"/>
          <p:cNvSpPr>
            <a:spLocks noGrp="1"/>
          </p:cNvSpPr>
          <p:nvPr>
            <p:ph type="body" idx="4"/>
          </p:nvPr>
        </p:nvSpPr>
        <p:spPr/>
        <p:txBody>
          <a:bodyPr/>
          <a:lstStyle/>
          <a:p>
            <a:r>
              <a:rPr lang="en-US" dirty="0" smtClean="0"/>
              <a:t>Ready June 30</a:t>
            </a:r>
            <a:endParaRPr lang="en-US" dirty="0"/>
          </a:p>
        </p:txBody>
      </p:sp>
      <p:sp>
        <p:nvSpPr>
          <p:cNvPr id="7" name="TextBox 6"/>
          <p:cNvSpPr txBox="1"/>
          <p:nvPr/>
        </p:nvSpPr>
        <p:spPr>
          <a:xfrm>
            <a:off x="839788" y="3631100"/>
            <a:ext cx="5735781" cy="830997"/>
          </a:xfrm>
          <a:prstGeom prst="rect">
            <a:avLst/>
          </a:prstGeom>
          <a:noFill/>
        </p:spPr>
        <p:txBody>
          <a:bodyPr wrap="square" rtlCol="0">
            <a:spAutoFit/>
          </a:bodyPr>
          <a:lstStyle/>
          <a:p>
            <a:r>
              <a:rPr lang="en-US" sz="2400" dirty="0" smtClean="0"/>
              <a:t>Where can I get a copy?</a:t>
            </a:r>
          </a:p>
          <a:p>
            <a:r>
              <a:rPr lang="en-US" sz="2400" dirty="0" smtClean="0">
                <a:hlinkClick r:id="rId2"/>
              </a:rPr>
              <a:t>gregory.macdougall@doe.Virginia.gov</a:t>
            </a:r>
            <a:r>
              <a:rPr lang="en-US" sz="2400" dirty="0" smtClean="0"/>
              <a:t> </a:t>
            </a:r>
            <a:endParaRPr lang="en-US" sz="2400" dirty="0"/>
          </a:p>
        </p:txBody>
      </p:sp>
      <p:sp>
        <p:nvSpPr>
          <p:cNvPr id="8" name="TextBox 7"/>
          <p:cNvSpPr txBox="1"/>
          <p:nvPr/>
        </p:nvSpPr>
        <p:spPr>
          <a:xfrm>
            <a:off x="6456220" y="3631100"/>
            <a:ext cx="3650672" cy="461665"/>
          </a:xfrm>
          <a:prstGeom prst="rect">
            <a:avLst/>
          </a:prstGeom>
          <a:noFill/>
        </p:spPr>
        <p:txBody>
          <a:bodyPr wrap="square" rtlCol="0">
            <a:spAutoFit/>
          </a:bodyPr>
          <a:lstStyle/>
          <a:p>
            <a:r>
              <a:rPr lang="en-US" sz="2400" dirty="0" smtClean="0"/>
              <a:t>Where can I get a copy? </a:t>
            </a:r>
            <a:endParaRPr lang="en-US" sz="2400" dirty="0"/>
          </a:p>
        </p:txBody>
      </p:sp>
      <p:sp>
        <p:nvSpPr>
          <p:cNvPr id="9" name="Right Arrow 8"/>
          <p:cNvSpPr/>
          <p:nvPr/>
        </p:nvSpPr>
        <p:spPr>
          <a:xfrm>
            <a:off x="10058400" y="3578797"/>
            <a:ext cx="978408" cy="484632"/>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621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37" y="323690"/>
            <a:ext cx="12179926" cy="6210619"/>
          </a:xfrm>
          <a:prstGeom prst="rect">
            <a:avLst/>
          </a:prstGeom>
        </p:spPr>
      </p:pic>
    </p:spTree>
    <p:extLst>
      <p:ext uri="{BB962C8B-B14F-4D97-AF65-F5344CB8AC3E}">
        <p14:creationId xmlns:p14="http://schemas.microsoft.com/office/powerpoint/2010/main" val="373409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36" y="19456"/>
            <a:ext cx="4155478" cy="6838544"/>
          </a:xfrm>
          <a:prstGeom prst="rect">
            <a:avLst/>
          </a:prstGeom>
        </p:spPr>
      </p:pic>
      <p:pic>
        <p:nvPicPr>
          <p:cNvPr id="4" name="Picture 3"/>
          <p:cNvPicPr>
            <a:picLocks noChangeAspect="1"/>
          </p:cNvPicPr>
          <p:nvPr/>
        </p:nvPicPr>
        <p:blipFill>
          <a:blip r:embed="rId4"/>
          <a:stretch>
            <a:fillRect/>
          </a:stretch>
        </p:blipFill>
        <p:spPr>
          <a:xfrm>
            <a:off x="9254169" y="19456"/>
            <a:ext cx="2937831" cy="6854940"/>
          </a:xfrm>
          <a:prstGeom prst="rect">
            <a:avLst/>
          </a:prstGeom>
        </p:spPr>
      </p:pic>
      <p:sp>
        <p:nvSpPr>
          <p:cNvPr id="5" name="Oval 4"/>
          <p:cNvSpPr/>
          <p:nvPr/>
        </p:nvSpPr>
        <p:spPr>
          <a:xfrm>
            <a:off x="1667622" y="2423711"/>
            <a:ext cx="3360146" cy="180676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Standards of Learning (SOL &amp; Testing</a:t>
            </a:r>
            <a:endParaRPr lang="en-US" sz="2800" dirty="0">
              <a:solidFill>
                <a:schemeClr val="tx1"/>
              </a:solidFill>
            </a:endParaRPr>
          </a:p>
        </p:txBody>
      </p:sp>
      <p:sp>
        <p:nvSpPr>
          <p:cNvPr id="6" name="Oval 5"/>
          <p:cNvSpPr/>
          <p:nvPr/>
        </p:nvSpPr>
        <p:spPr>
          <a:xfrm>
            <a:off x="9254169" y="5464366"/>
            <a:ext cx="2754217" cy="451692"/>
          </a:xfrm>
          <a:prstGeom prst="ellipse">
            <a:avLst/>
          </a:prstGeom>
          <a:noFill/>
          <a:ln w="1206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stretch>
            <a:fillRect/>
          </a:stretch>
        </p:blipFill>
        <p:spPr>
          <a:xfrm>
            <a:off x="4845891" y="3079384"/>
            <a:ext cx="3925875" cy="3795012"/>
          </a:xfrm>
          <a:prstGeom prst="rect">
            <a:avLst/>
          </a:prstGeom>
        </p:spPr>
      </p:pic>
      <p:sp>
        <p:nvSpPr>
          <p:cNvPr id="7" name="Oval 6"/>
          <p:cNvSpPr/>
          <p:nvPr/>
        </p:nvSpPr>
        <p:spPr>
          <a:xfrm>
            <a:off x="4583716" y="4434458"/>
            <a:ext cx="2754217" cy="451692"/>
          </a:xfrm>
          <a:prstGeom prst="ellipse">
            <a:avLst/>
          </a:prstGeom>
          <a:noFill/>
          <a:ln w="1206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37933" y="5464366"/>
            <a:ext cx="1189529" cy="738664"/>
          </a:xfrm>
          <a:prstGeom prst="rect">
            <a:avLst/>
          </a:prstGeom>
          <a:noFill/>
        </p:spPr>
        <p:txBody>
          <a:bodyPr wrap="square" rtlCol="0">
            <a:spAutoFit/>
          </a:bodyPr>
          <a:lstStyle/>
          <a:p>
            <a:r>
              <a:rPr lang="en-US" dirty="0" smtClean="0"/>
              <a:t>Physics II will be in this list.</a:t>
            </a:r>
            <a:endParaRPr lang="en-US" dirty="0"/>
          </a:p>
        </p:txBody>
      </p:sp>
    </p:spTree>
    <p:extLst>
      <p:ext uri="{BB962C8B-B14F-4D97-AF65-F5344CB8AC3E}">
        <p14:creationId xmlns:p14="http://schemas.microsoft.com/office/powerpoint/2010/main" val="1547560995"/>
      </p:ext>
    </p:extLst>
  </p:cSld>
  <p:clrMapOvr>
    <a:masterClrMapping/>
  </p:clrMapOvr>
</p:sld>
</file>

<file path=ppt/theme/theme1.xml><?xml version="1.0" encoding="utf-8"?>
<a:theme xmlns:a="http://schemas.openxmlformats.org/drawingml/2006/main" name="Office Theme">
  <a:themeElements>
    <a:clrScheme name="Custom 1">
      <a:dk1>
        <a:srgbClr val="0F150D"/>
      </a:dk1>
      <a:lt1>
        <a:srgbClr val="FFFFFF"/>
      </a:lt1>
      <a:dk2>
        <a:srgbClr val="2F3E46"/>
      </a:dk2>
      <a:lt2>
        <a:srgbClr val="CDCDCD"/>
      </a:lt2>
      <a:accent1>
        <a:srgbClr val="101517"/>
      </a:accent1>
      <a:accent2>
        <a:srgbClr val="D50032"/>
      </a:accent2>
      <a:accent3>
        <a:srgbClr val="A5A5A5"/>
      </a:accent3>
      <a:accent4>
        <a:srgbClr val="FFC005"/>
      </a:accent4>
      <a:accent5>
        <a:srgbClr val="14C8E6"/>
      </a:accent5>
      <a:accent6>
        <a:srgbClr val="50E269"/>
      </a:accent6>
      <a:hlink>
        <a:srgbClr val="D40032"/>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428</Words>
  <Application>Microsoft Office PowerPoint</Application>
  <PresentationFormat>Widescreen</PresentationFormat>
  <Paragraphs>51</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Trebuchet MS</vt:lpstr>
      <vt:lpstr>Office Theme</vt:lpstr>
      <vt:lpstr>New State Guidelines for Advanced Physics  April 2, 2022 9:00 – 9:15</vt:lpstr>
      <vt:lpstr>Thank You!</vt:lpstr>
      <vt:lpstr>PowerPoint Presentation</vt:lpstr>
      <vt:lpstr>The Task: Creating Guidelines</vt:lpstr>
      <vt:lpstr>The Task: Creating Guidelines</vt:lpstr>
      <vt:lpstr>The Task: Creating Guidelines</vt:lpstr>
      <vt:lpstr>Advanced Physics</vt:lpstr>
      <vt:lpstr>PowerPoint Presentation</vt:lpstr>
      <vt:lpstr>PowerPoint Presentation</vt:lpstr>
      <vt:lpstr>Thank You! Gregory MacDougall, Science Specialist (gregory.macdougall@doe.virginia.gov) Anne Petersen, Science Coordinator (anne.petersen@doe.virginia.gov) Myra Thayer, Science Specialist (myra.thayer@doe.virginia.gov)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dc:title>
  <dc:creator>VITA Program</dc:creator>
  <cp:lastModifiedBy>VITA Program</cp:lastModifiedBy>
  <cp:revision>24</cp:revision>
  <cp:lastPrinted>2022-03-16T11:47:19Z</cp:lastPrinted>
  <dcterms:created xsi:type="dcterms:W3CDTF">2020-08-04T18:11:22Z</dcterms:created>
  <dcterms:modified xsi:type="dcterms:W3CDTF">2022-04-05T11:36:59Z</dcterms:modified>
</cp:coreProperties>
</file>