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67" r:id="rId13"/>
    <p:sldId id="275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8468" autoAdjust="0"/>
  </p:normalViewPr>
  <p:slideViewPr>
    <p:cSldViewPr snapToGrid="0" snapToObjects="1">
      <p:cViewPr varScale="1">
        <p:scale>
          <a:sx n="90" d="100"/>
          <a:sy n="90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3DDD-31F1-5245-A65F-8C4D6C5C066C}" type="datetimeFigureOut">
              <a:rPr lang="ja-JP" altLang="en-US" smtClean="0"/>
              <a:t>19.5.9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FB10-9C4B-F14D-BC91-27C71B371C3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2F73-5B25-1A4C-A1C3-423B53F343AA}" type="datetimeFigureOut">
              <a:rPr lang="ja-JP" altLang="en-US" smtClean="0"/>
              <a:t>19.5.9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B027E-B2D1-6441-A5EB-6D1836ABEB0F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D077D-7950-8D43-8416-3AC4F4647B4A}" type="slidenum">
              <a:rPr lang="en-US" altLang="ja-JP">
                <a:latin typeface="Times" pitchFamily="-103" charset="0"/>
                <a:ea typeface="Osaka" pitchFamily="-103" charset="-128"/>
                <a:cs typeface="Osaka" pitchFamily="-103" charset="-128"/>
              </a:rPr>
              <a:pPr/>
              <a:t>3</a:t>
            </a:fld>
            <a:endParaRPr lang="en-US" altLang="ja-JP">
              <a:latin typeface="Times" pitchFamily="-103" charset="0"/>
              <a:ea typeface="Osaka" pitchFamily="-103" charset="-128"/>
              <a:cs typeface="Osaka" pitchFamily="-103" charset="-128"/>
            </a:endParaRPr>
          </a:p>
        </p:txBody>
      </p:sp>
      <p:sp>
        <p:nvSpPr>
          <p:cNvPr id="634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3" charset="0"/>
              <a:ea typeface="Osaka" pitchFamily="-103" charset="-128"/>
              <a:cs typeface="Osaka" pitchFamily="-10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D21A-F1B5-664F-80A2-A661AA918789}" type="slidenum">
              <a:rPr lang="en-US" altLang="ja-JP">
                <a:latin typeface="Times" pitchFamily="-101" charset="0"/>
                <a:ea typeface="Osaka" pitchFamily="-101" charset="-128"/>
                <a:cs typeface="Osaka" pitchFamily="-101" charset="-128"/>
              </a:rPr>
              <a:pPr/>
              <a:t>6</a:t>
            </a:fld>
            <a:endParaRPr lang="en-US" altLang="ja-JP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D7C82-2516-5A4D-819B-8D45B244AEB8}" type="slidenum">
              <a:rPr lang="en-US" altLang="ja-JP">
                <a:latin typeface="Times" pitchFamily="-101" charset="0"/>
                <a:ea typeface="Osaka" pitchFamily="-101" charset="-128"/>
                <a:cs typeface="Osaka" pitchFamily="-101" charset="-128"/>
              </a:rPr>
              <a:pPr/>
              <a:t>9</a:t>
            </a:fld>
            <a:endParaRPr lang="en-US" altLang="ja-JP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26E09-8C73-A04F-A5BE-D861B12CCFA4}" type="slidenum">
              <a:rPr lang="en-US" altLang="ja-JP">
                <a:latin typeface="Times" pitchFamily="-101" charset="0"/>
                <a:ea typeface="Osaka" pitchFamily="-101" charset="-128"/>
                <a:cs typeface="Osaka" pitchFamily="-101" charset="-128"/>
              </a:rPr>
              <a:pPr/>
              <a:t>13</a:t>
            </a:fld>
            <a:endParaRPr lang="en-US" altLang="ja-JP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DC15-8697-954A-B899-4B243DBE8C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ctrTitle"/>
          </p:nvPr>
        </p:nvSpPr>
        <p:spPr>
          <a:xfrm>
            <a:off x="520700" y="2"/>
            <a:ext cx="8204200" cy="1423872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CP phase correlation between SM and new physics</a:t>
            </a:r>
            <a:endParaRPr lang="ja-JP" altLang="en-US" dirty="0"/>
          </a:p>
        </p:txBody>
      </p:sp>
      <p:sp>
        <p:nvSpPr>
          <p:cNvPr id="11" name="サブタイトル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6142073"/>
            <a:ext cx="3861584" cy="71592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ja-JP" sz="2000" kern="0" dirty="0" smtClean="0"/>
              <a:t>Hisakazu Minakata, </a:t>
            </a:r>
            <a:r>
              <a:rPr lang="en-US" altLang="ja-JP" sz="2000" kern="0" dirty="0" smtClean="0">
                <a:sym typeface="Wingdings"/>
              </a:rPr>
              <a:t>Center for  Neutrino Physics, Virginia Tech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45259" y="6150113"/>
            <a:ext cx="4198741" cy="707886"/>
          </a:xfrm>
          <a:prstGeom prst="rect">
            <a:avLst/>
          </a:prstGeom>
          <a:solidFill>
            <a:srgbClr val="3366FF">
              <a:alpha val="44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Ivan Martinez-</a:t>
            </a:r>
            <a:r>
              <a:rPr lang="en-US" altLang="ja-JP" sz="2000" dirty="0" err="1" smtClean="0"/>
              <a:t>Soler</a:t>
            </a:r>
            <a:r>
              <a:rPr lang="en-US" altLang="ja-JP" sz="2000" dirty="0" smtClean="0"/>
              <a:t>, HM, arXiv:</a:t>
            </a:r>
            <a:r>
              <a:rPr lang="en-US" altLang="ja-JP" sz="2000" dirty="0" smtClean="0"/>
              <a:t>1806.10152_</a:t>
            </a:r>
            <a:r>
              <a:rPr lang="en-US" altLang="ja-JP" sz="2000" dirty="0" smtClean="0"/>
              <a:t>v2 (replaced in this week)</a:t>
            </a:r>
            <a:endParaRPr lang="ja-JP" altLang="en-US" sz="2000" dirty="0" smtClean="0">
              <a:latin typeface="Symbol" charset="2"/>
              <a:cs typeface="Symbol" charset="2"/>
            </a:endParaRPr>
          </a:p>
        </p:txBody>
      </p:sp>
      <p:pic>
        <p:nvPicPr>
          <p:cNvPr id="8" name="図 7" descr="DSCN7240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1411069"/>
            <a:ext cx="6400799" cy="4800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In both ways, active 3x3 nu space is almost like standard 3 flavor mixing   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But with non-unitary </a:t>
            </a:r>
            <a:r>
              <a:rPr lang="en-US" altLang="ja-JP" dirty="0" smtClean="0"/>
              <a:t>flavor mixing</a:t>
            </a:r>
            <a:r>
              <a:rPr lang="en-US" altLang="ja-JP" dirty="0" smtClean="0"/>
              <a:t> matrix N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Alpha </a:t>
            </a:r>
            <a:r>
              <a:rPr lang="en-US" altLang="ja-JP" dirty="0" err="1" smtClean="0"/>
              <a:t>parametrization</a:t>
            </a:r>
            <a:r>
              <a:rPr lang="en-US" altLang="ja-JP" dirty="0" smtClean="0"/>
              <a:t> for 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99" y="2337225"/>
            <a:ext cx="1795875" cy="564418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86" y="3111500"/>
            <a:ext cx="6497008" cy="10901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169" y="5268889"/>
            <a:ext cx="4880854" cy="1264585"/>
          </a:xfrm>
          <a:prstGeom prst="rect">
            <a:avLst/>
          </a:prstGeom>
        </p:spPr>
      </p:pic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26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</a:t>
            </a:r>
            <a:r>
              <a:rPr lang="en-US" altLang="ja-JP" baseline="-25000" dirty="0" smtClean="0"/>
              <a:t>13</a:t>
            </a:r>
            <a:r>
              <a:rPr lang="en-US" altLang="ja-JP" dirty="0" smtClean="0"/>
              <a:t>U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 transformed basis: tilde basis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88" y="1157111"/>
            <a:ext cx="8374812" cy="24486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38" y="3795889"/>
            <a:ext cx="4790015" cy="7725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1874" y="4604224"/>
            <a:ext cx="7070265" cy="461665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Perturb by 2 small expansion parameters: 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sz="2400" dirty="0" smtClean="0"/>
              <a:t>and alpha’s  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91" y="5334000"/>
            <a:ext cx="1625600" cy="762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743" y="5334000"/>
            <a:ext cx="5590114" cy="69586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rot="5400000" flipH="1" flipV="1">
            <a:off x="6575365" y="3967223"/>
            <a:ext cx="1272414" cy="1588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88" y="1"/>
            <a:ext cx="5771445" cy="11768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61" y="1353368"/>
            <a:ext cx="6337039" cy="5504632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423593" y="2370667"/>
            <a:ext cx="1576473" cy="707886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“intrinsic” UV contribution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39000" y="282222"/>
            <a:ext cx="1679223" cy="707886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“extrinsic” UV contribution</a:t>
            </a:r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296" y="5941837"/>
            <a:ext cx="3104770" cy="4580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1" charset="0"/>
                <a:ea typeface="Osaka" pitchFamily="-101" charset="-128"/>
                <a:cs typeface="Osaka" pitchFamily="-101" charset="-128"/>
              </a:rPr>
              <a:t>May 10, 2019</a:t>
            </a:r>
            <a:endParaRPr lang="en-US" altLang="ja-JP" smtClean="0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6656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1" charset="0"/>
                <a:ea typeface="Osaka" pitchFamily="-101" charset="-128"/>
                <a:cs typeface="Osaka" pitchFamily="-101" charset="-128"/>
              </a:rPr>
              <a:t>CNP Research Day@VT</a:t>
            </a:r>
            <a:endParaRPr lang="en-US" altLang="ja-JP" smtClean="0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1219200"/>
            <a:ext cx="4572000" cy="4355432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cs typeface="Comic Sans MS"/>
              </a:rPr>
              <a:t>Canonical </a:t>
            </a:r>
            <a:r>
              <a:rPr lang="en-US" altLang="ja-JP" sz="5400" dirty="0" smtClean="0">
                <a:latin typeface="Comic Sans MS"/>
                <a:cs typeface="Comic Sans MS"/>
              </a:rPr>
              <a:t>phase </a:t>
            </a:r>
            <a:r>
              <a:rPr lang="en-US" altLang="ja-JP" sz="5400" dirty="0" smtClean="0">
                <a:latin typeface="Comic Sans MS"/>
                <a:cs typeface="Comic Sans MS"/>
              </a:rPr>
              <a:t>combination! </a:t>
            </a:r>
            <a:endParaRPr lang="ja-JP" altLang="en-US" sz="5400" dirty="0">
              <a:latin typeface="Comic Sans MS"/>
              <a:cs typeface="Comic Sans MS"/>
            </a:endParaRPr>
          </a:p>
        </p:txBody>
      </p:sp>
      <p:pic>
        <p:nvPicPr>
          <p:cNvPr id="66565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40386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6347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1"/>
                </a:solidFill>
              </a:rPr>
              <a:t>Canonical </a:t>
            </a:r>
            <a:r>
              <a:rPr lang="en-US" altLang="ja-JP" dirty="0" smtClean="0">
                <a:solidFill>
                  <a:schemeClr val="accent1"/>
                </a:solidFill>
              </a:rPr>
              <a:t>phase </a:t>
            </a:r>
            <a:r>
              <a:rPr lang="en-US" altLang="ja-JP" dirty="0" smtClean="0">
                <a:solidFill>
                  <a:schemeClr val="accent1"/>
                </a:solidFill>
              </a:rPr>
              <a:t>combination</a:t>
            </a:r>
            <a:r>
              <a:rPr lang="en-US" altLang="ja-JP" dirty="0" smtClean="0"/>
              <a:t>: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 </a:t>
            </a:r>
            <a:r>
              <a:rPr lang="en-US" altLang="ja-JP" dirty="0" smtClean="0"/>
              <a:t>vs. alpha correlation</a:t>
            </a:r>
            <a:endParaRPr lang="ja-JP" altLang="en-US" dirty="0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idx="1"/>
          </p:nvPr>
        </p:nvSpPr>
        <p:spPr>
          <a:xfrm>
            <a:off x="457200" y="5566109"/>
            <a:ext cx="8229600" cy="790240"/>
          </a:xfrm>
        </p:spPr>
        <p:txBody>
          <a:bodyPr/>
          <a:lstStyle/>
          <a:p>
            <a:r>
              <a:rPr lang="en-US" altLang="ja-JP" dirty="0" smtClean="0"/>
              <a:t>What</a:t>
            </a:r>
            <a:r>
              <a:rPr lang="en-US" altLang="ja-JP" dirty="0" smtClean="0"/>
              <a:t> does this </a:t>
            </a:r>
            <a:r>
              <a:rPr lang="en-US" altLang="ja-JP" dirty="0" smtClean="0"/>
              <a:t>relation </a:t>
            </a:r>
            <a:r>
              <a:rPr lang="en-US" altLang="ja-JP" dirty="0" smtClean="0"/>
              <a:t>mean? 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4" y="1857014"/>
            <a:ext cx="4017433" cy="4953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26537" y="1735332"/>
            <a:ext cx="2852063" cy="369332"/>
          </a:xfrm>
          <a:prstGeom prst="rect">
            <a:avLst/>
          </a:prstGeom>
          <a:solidFill>
            <a:srgbClr val="0080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General formula for S matrix</a:t>
            </a:r>
            <a:endParaRPr lang="ja-JP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96554" y="3823322"/>
            <a:ext cx="3284614" cy="830997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400" dirty="0" smtClean="0"/>
              <a:t> and alpha always come in this combination!</a:t>
            </a:r>
            <a:endParaRPr lang="ja-JP" altLang="en-US" sz="24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37" y="2266938"/>
            <a:ext cx="4434114" cy="11488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9" y="3415776"/>
            <a:ext cx="4245878" cy="6264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315878" y="4873214"/>
            <a:ext cx="4549843" cy="400110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Let us call “canonical phase combination”</a:t>
            </a:r>
            <a:endParaRPr kumimoji="1" lang="ja-JP" altLang="en-US" sz="2000" dirty="0"/>
          </a:p>
        </p:txBody>
      </p:sp>
      <p:cxnSp>
        <p:nvCxnSpPr>
          <p:cNvPr id="16" name="直線矢印コネクタ 15"/>
          <p:cNvCxnSpPr>
            <a:endCxn id="14" idx="2"/>
          </p:cNvCxnSpPr>
          <p:nvPr/>
        </p:nvCxnSpPr>
        <p:spPr>
          <a:xfrm rot="5400000" flipH="1" flipV="1">
            <a:off x="1989772" y="4308889"/>
            <a:ext cx="830997" cy="297655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07088"/>
            <a:ext cx="8229600" cy="4819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</a:t>
            </a:r>
            <a:r>
              <a:rPr lang="en-US" altLang="ja-JP" baseline="-25000" dirty="0" smtClean="0"/>
              <a:t>MNS</a:t>
            </a:r>
            <a:r>
              <a:rPr lang="en-US" altLang="ja-JP" dirty="0" smtClean="0"/>
              <a:t> phase convention dependence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93" y="1053778"/>
            <a:ext cx="4670196" cy="13915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50" y="2529118"/>
            <a:ext cx="7008794" cy="21889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424" y="4839640"/>
            <a:ext cx="4391344" cy="2003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51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3 useful conventions of U</a:t>
            </a:r>
            <a:r>
              <a:rPr lang="en-US" altLang="ja-JP" baseline="-25000" dirty="0" smtClean="0"/>
              <a:t>MNS</a:t>
            </a:r>
            <a:endParaRPr lang="ja-JP" altLang="en-US" baseline="-250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4" y="3120804"/>
            <a:ext cx="7326975" cy="22309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6" y="1364507"/>
            <a:ext cx="6863887" cy="13392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271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Depending upon which convention of U</a:t>
            </a:r>
            <a:r>
              <a:rPr lang="en-US" altLang="ja-JP" baseline="-25000" dirty="0" smtClean="0"/>
              <a:t>MNS</a:t>
            </a:r>
            <a:r>
              <a:rPr lang="en-US" altLang="ja-JP" dirty="0" smtClean="0"/>
              <a:t> I take, the “canonical phase combination” is different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092" y="2634445"/>
            <a:ext cx="664314" cy="400110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U</a:t>
            </a:r>
            <a:r>
              <a:rPr lang="en-US" altLang="ja-JP" sz="2000" baseline="-25000" dirty="0" smtClean="0"/>
              <a:t>ATM</a:t>
            </a:r>
            <a:endParaRPr lang="ja-JP" altLang="en-US" sz="2000" baseline="-2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5092" y="3877362"/>
            <a:ext cx="650622" cy="400110"/>
          </a:xfrm>
          <a:prstGeom prst="rect">
            <a:avLst/>
          </a:prstGeom>
          <a:solidFill>
            <a:srgbClr val="0080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U</a:t>
            </a:r>
            <a:r>
              <a:rPr lang="en-US" altLang="ja-JP" sz="2000" baseline="-25000" dirty="0" smtClean="0"/>
              <a:t>PDG</a:t>
            </a:r>
            <a:endParaRPr lang="ja-JP" altLang="en-US" sz="2000" baseline="-2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5092" y="5228360"/>
            <a:ext cx="612884" cy="400110"/>
          </a:xfrm>
          <a:prstGeom prst="rect">
            <a:avLst/>
          </a:prstGeom>
          <a:solidFill>
            <a:schemeClr val="tx2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U</a:t>
            </a:r>
            <a:r>
              <a:rPr lang="en-US" altLang="ja-JP" sz="2000" baseline="-25000" dirty="0" smtClean="0"/>
              <a:t>SOL</a:t>
            </a:r>
            <a:endParaRPr lang="ja-JP" altLang="en-US" sz="2000" baseline="-250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88" y="2634445"/>
            <a:ext cx="3178812" cy="5944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52" y="3781654"/>
            <a:ext cx="3122016" cy="619812"/>
          </a:xfrm>
          <a:prstGeom prst="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019" y="5004054"/>
            <a:ext cx="2549694" cy="6244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128281" y="5780870"/>
            <a:ext cx="3558519" cy="830997"/>
          </a:xfrm>
          <a:prstGeom prst="rect">
            <a:avLst/>
          </a:prstGeom>
          <a:solidFill>
            <a:srgbClr val="1F497D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No correlation between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a</a:t>
            </a:r>
            <a:r>
              <a:rPr lang="en-US" altLang="ja-JP" sz="2400" dirty="0" err="1" smtClean="0"/>
              <a:t>’s</a:t>
            </a:r>
            <a:r>
              <a:rPr lang="en-US" altLang="ja-JP" sz="2400" dirty="0" smtClean="0"/>
              <a:t> in </a:t>
            </a:r>
            <a:r>
              <a:rPr lang="en-US" altLang="ja-JP" sz="2400" dirty="0" err="1" smtClean="0"/>
              <a:t>U</a:t>
            </a:r>
            <a:r>
              <a:rPr lang="en-US" altLang="ja-JP" sz="2400" baseline="-25000" dirty="0" err="1" smtClean="0"/>
              <a:t>SOL</a:t>
            </a:r>
            <a:r>
              <a:rPr lang="en-US" altLang="ja-JP" sz="2400" dirty="0" err="1" smtClean="0"/>
              <a:t>convention</a:t>
            </a:r>
            <a:r>
              <a:rPr lang="en-US" altLang="ja-JP" sz="2400" dirty="0" smtClean="0"/>
              <a:t>!</a:t>
            </a:r>
            <a:endParaRPr lang="ja-JP" altLang="en-US" sz="24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3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What that means?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107818"/>
            <a:ext cx="8229600" cy="524853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4F81BD"/>
                </a:solidFill>
              </a:rPr>
              <a:t>Practical message: Use U</a:t>
            </a:r>
            <a:r>
              <a:rPr lang="en-US" altLang="ja-JP" baseline="-25000" dirty="0" smtClean="0">
                <a:solidFill>
                  <a:srgbClr val="4F81BD"/>
                </a:solidFill>
              </a:rPr>
              <a:t>SOL</a:t>
            </a:r>
            <a:r>
              <a:rPr lang="en-US" altLang="ja-JP" dirty="0" smtClean="0">
                <a:solidFill>
                  <a:srgbClr val="4F81BD"/>
                </a:solidFill>
              </a:rPr>
              <a:t> convention of U</a:t>
            </a:r>
            <a:r>
              <a:rPr lang="en-US" altLang="ja-JP" baseline="-25000" dirty="0" smtClean="0">
                <a:solidFill>
                  <a:srgbClr val="4F81BD"/>
                </a:solidFill>
              </a:rPr>
              <a:t>MNS</a:t>
            </a:r>
            <a:r>
              <a:rPr lang="en-US" altLang="ja-JP" dirty="0" smtClean="0">
                <a:solidFill>
                  <a:srgbClr val="4F81BD"/>
                </a:solidFill>
              </a:rPr>
              <a:t> to avoid unwanted phase correlation </a:t>
            </a:r>
            <a:r>
              <a:rPr lang="ja-JP" altLang="en-US" dirty="0" smtClean="0">
                <a:solidFill>
                  <a:srgbClr val="4F81BD"/>
                </a:solidFill>
                <a:sym typeface="Wingdings"/>
              </a:rPr>
              <a:t></a:t>
            </a:r>
            <a:r>
              <a:rPr lang="en-US" altLang="ja-JP" dirty="0" smtClean="0">
                <a:solidFill>
                  <a:srgbClr val="4F81BD"/>
                </a:solidFill>
                <a:sym typeface="Wingdings"/>
              </a:rPr>
              <a:t> better for analysis purpose</a:t>
            </a:r>
          </a:p>
          <a:p>
            <a:r>
              <a:rPr lang="en-US" altLang="ja-JP" dirty="0" smtClean="0">
                <a:solidFill>
                  <a:srgbClr val="FF6600"/>
                </a:solidFill>
                <a:sym typeface="Wingdings"/>
              </a:rPr>
              <a:t>But, the question is: what is the meaning of phase </a:t>
            </a:r>
            <a:r>
              <a:rPr lang="en-US" altLang="ja-JP" dirty="0" smtClean="0">
                <a:solidFill>
                  <a:srgbClr val="FF6600"/>
                </a:solidFill>
              </a:rPr>
              <a:t>convention dependence?</a:t>
            </a:r>
          </a:p>
          <a:p>
            <a:r>
              <a:rPr lang="en-US" altLang="ja-JP" dirty="0" smtClean="0"/>
              <a:t>Opinion 1: Phase correlation superficial</a:t>
            </a:r>
          </a:p>
          <a:p>
            <a:r>
              <a:rPr lang="en-US" altLang="ja-JP" dirty="0" smtClean="0"/>
              <a:t>Opinion 2: </a:t>
            </a:r>
            <a:r>
              <a:rPr lang="en-US" altLang="ja-JP" dirty="0" smtClean="0"/>
              <a:t>Phase correlation</a:t>
            </a:r>
            <a:r>
              <a:rPr lang="en-US" altLang="ja-JP" dirty="0" smtClean="0"/>
              <a:t> universal, all channel, all U</a:t>
            </a:r>
            <a:r>
              <a:rPr lang="en-US" altLang="ja-JP" baseline="-25000" dirty="0" smtClean="0"/>
              <a:t>MNS</a:t>
            </a:r>
            <a:r>
              <a:rPr lang="en-US" altLang="ja-JP" dirty="0" smtClean="0"/>
              <a:t> except for </a:t>
            </a:r>
            <a:r>
              <a:rPr lang="en-US" altLang="ja-JP" dirty="0" smtClean="0"/>
              <a:t>U</a:t>
            </a:r>
            <a:r>
              <a:rPr lang="en-US" altLang="ja-JP" baseline="-25000" dirty="0" smtClean="0"/>
              <a:t>SOL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If 2, framework (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violation) knows how </a:t>
            </a:r>
            <a:r>
              <a:rPr lang="en-US" altLang="ja-JP" dirty="0" smtClean="0">
                <a:latin typeface="Symbol" charset="2"/>
                <a:cs typeface="Symbol" charset="2"/>
              </a:rPr>
              <a:t>a</a:t>
            </a:r>
            <a:r>
              <a:rPr lang="en-US" altLang="ja-JP" dirty="0" smtClean="0"/>
              <a:t> phase must come in to SM    </a:t>
            </a:r>
          </a:p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Sorry for a loose end but..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How to carry out </a:t>
            </a:r>
            <a:r>
              <a:rPr lang="en-US" altLang="ja-JP" dirty="0" err="1" smtClean="0"/>
              <a:t>leptonic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test not so trivial even at start..</a:t>
            </a:r>
          </a:p>
          <a:p>
            <a:r>
              <a:rPr lang="en-US" altLang="ja-JP" dirty="0" smtClean="0"/>
              <a:t>Someone must do a complete thinking or preparation before experimentalists are ready to do the job </a:t>
            </a:r>
          </a:p>
          <a:p>
            <a:r>
              <a:rPr lang="en-US" altLang="ja-JP" dirty="0" smtClean="0"/>
              <a:t>I will try to answer which opinion is correct in this summer 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073" y="274638"/>
            <a:ext cx="8710872" cy="60892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Question I want to address ultimately is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3935"/>
            <a:ext cx="8229600" cy="52684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How can we conclude the neutrino story?</a:t>
            </a:r>
          </a:p>
          <a:p>
            <a:r>
              <a:rPr lang="en-US" altLang="ja-JP" dirty="0" smtClean="0"/>
              <a:t>Too big question?</a:t>
            </a:r>
            <a:endParaRPr lang="en-US" altLang="ja-JP" dirty="0" smtClean="0"/>
          </a:p>
          <a:p>
            <a:r>
              <a:rPr lang="en-US" altLang="ja-JP" dirty="0" smtClean="0"/>
              <a:t>May be..</a:t>
            </a:r>
            <a:endParaRPr lang="en-US" altLang="ja-JP" dirty="0" smtClean="0"/>
          </a:p>
          <a:p>
            <a:r>
              <a:rPr lang="en-US" altLang="ja-JP" dirty="0" smtClean="0"/>
              <a:t>Do you mean “how can we understand the origin of nu mass?</a:t>
            </a:r>
          </a:p>
          <a:p>
            <a:r>
              <a:rPr lang="en-US" altLang="ja-JP" dirty="0" smtClean="0"/>
              <a:t>Desirably yes. But what I meant was more modest goal:  </a:t>
            </a:r>
          </a:p>
          <a:p>
            <a:r>
              <a:rPr lang="en-US" altLang="ja-JP" dirty="0" smtClean="0">
                <a:solidFill>
                  <a:srgbClr val="FF6600"/>
                </a:solidFill>
              </a:rPr>
              <a:t>How can we become confident that 3 nu paradigm is</a:t>
            </a:r>
            <a:r>
              <a:rPr lang="en-US" altLang="ja-JP" dirty="0" smtClean="0">
                <a:solidFill>
                  <a:srgbClr val="FF6600"/>
                </a:solidFill>
              </a:rPr>
              <a:t> nature’s </a:t>
            </a:r>
            <a:r>
              <a:rPr lang="en-US" altLang="ja-JP" dirty="0" smtClean="0">
                <a:solidFill>
                  <a:srgbClr val="FF6600"/>
                </a:solidFill>
              </a:rPr>
              <a:t>choice?  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3" charset="0"/>
                <a:ea typeface="Osaka" pitchFamily="-103" charset="-128"/>
                <a:cs typeface="Osaka" pitchFamily="-103" charset="-128"/>
              </a:rPr>
              <a:t>May 10, 2019</a:t>
            </a:r>
            <a:endParaRPr lang="en-US" altLang="ja-JP" smtClean="0">
              <a:latin typeface="Times" pitchFamily="-103" charset="0"/>
              <a:ea typeface="Osaka" pitchFamily="-103" charset="-128"/>
              <a:cs typeface="Osaka" pitchFamily="-103" charset="-128"/>
            </a:endParaRPr>
          </a:p>
        </p:txBody>
      </p:sp>
      <p:sp>
        <p:nvSpPr>
          <p:cNvPr id="6246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3" charset="0"/>
                <a:ea typeface="Osaka" pitchFamily="-103" charset="-128"/>
                <a:cs typeface="Osaka" pitchFamily="-103" charset="-128"/>
              </a:rPr>
              <a:t>CNP Research Day@VT</a:t>
            </a:r>
            <a:endParaRPr lang="en-US" altLang="ja-JP" smtClean="0">
              <a:latin typeface="Times" pitchFamily="-103" charset="0"/>
              <a:ea typeface="Osaka" pitchFamily="-103" charset="-128"/>
              <a:cs typeface="Osaka" pitchFamily="-103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962400" cy="5791200"/>
          </a:xfrm>
        </p:spPr>
        <p:txBody>
          <a:bodyPr/>
          <a:lstStyle/>
          <a:p>
            <a:r>
              <a:rPr lang="en-US" altLang="ja-JP" sz="5400" dirty="0" err="1" smtClean="0">
                <a:latin typeface="Comic Sans MS" pitchFamily="-103" charset="0"/>
              </a:rPr>
              <a:t>Unitarity</a:t>
            </a:r>
            <a:r>
              <a:rPr lang="en-US" altLang="ja-JP" sz="6000" dirty="0" smtClean="0">
                <a:latin typeface="Comic Sans MS"/>
                <a:ea typeface="ＤＦＰ勘亭流" pitchFamily="-103" charset="-128"/>
                <a:cs typeface="Comic Sans MS"/>
              </a:rPr>
              <a:t> triangle?</a:t>
            </a:r>
            <a:endParaRPr lang="ja-JP" altLang="en-US" sz="6000" dirty="0" smtClean="0">
              <a:latin typeface="Comic Sans MS"/>
              <a:cs typeface="Comic Sans MS"/>
            </a:endParaRPr>
          </a:p>
        </p:txBody>
      </p:sp>
      <p:pic>
        <p:nvPicPr>
          <p:cNvPr id="62469" name="Picture 3" descr="b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457200"/>
            <a:ext cx="373538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237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Unitarity</a:t>
            </a:r>
            <a:r>
              <a:rPr lang="en-US" altLang="ja-JP" dirty="0" smtClean="0"/>
              <a:t> triangle: model independent test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57541"/>
            <a:ext cx="8229600" cy="4463934"/>
          </a:xfrm>
        </p:spPr>
        <p:txBody>
          <a:bodyPr/>
          <a:lstStyle/>
          <a:p>
            <a:r>
              <a:rPr lang="en-US" altLang="ja-JP" dirty="0" smtClean="0"/>
              <a:t>Determine |U</a:t>
            </a:r>
            <a:r>
              <a:rPr lang="en-US" altLang="ja-JP" baseline="-25000" dirty="0" smtClean="0"/>
              <a:t>e1</a:t>
            </a:r>
            <a:r>
              <a:rPr lang="en-US" altLang="ja-JP" dirty="0" smtClean="0"/>
              <a:t>|, |U</a:t>
            </a:r>
            <a:r>
              <a:rPr lang="en-US" altLang="ja-JP" baseline="-25000" dirty="0" smtClean="0"/>
              <a:t>e2</a:t>
            </a:r>
            <a:r>
              <a:rPr lang="en-US" altLang="ja-JP" dirty="0" smtClean="0"/>
              <a:t>|, |U</a:t>
            </a:r>
            <a:r>
              <a:rPr lang="en-US" altLang="ja-JP" baseline="-25000" dirty="0" smtClean="0"/>
              <a:t>e3</a:t>
            </a:r>
            <a:r>
              <a:rPr lang="en-US" altLang="ja-JP" dirty="0" smtClean="0"/>
              <a:t>|,  separately                   JUNO (+</a:t>
            </a:r>
            <a:r>
              <a:rPr lang="en-US" altLang="ja-JP" dirty="0" err="1" smtClean="0"/>
              <a:t>Daya</a:t>
            </a:r>
            <a:r>
              <a:rPr lang="en-US" altLang="ja-JP" dirty="0" smtClean="0"/>
              <a:t> Bay etc)</a:t>
            </a:r>
          </a:p>
          <a:p>
            <a:r>
              <a:rPr lang="en-US" altLang="ja-JP" dirty="0" smtClean="0"/>
              <a:t>Determine |U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|, |U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|, |U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|, separately                 “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-JUNO”</a:t>
            </a:r>
          </a:p>
          <a:p>
            <a:r>
              <a:rPr lang="en-US" altLang="ja-JP" dirty="0" smtClean="0"/>
              <a:t>For JPARC beam, L=300x30=9000 km, </a:t>
            </a:r>
            <a:r>
              <a:rPr lang="en-US" altLang="ja-JP" dirty="0" smtClean="0">
                <a:solidFill>
                  <a:srgbClr val="FF6600"/>
                </a:solidFill>
              </a:rPr>
              <a:t>pretty hard….</a:t>
            </a:r>
          </a:p>
          <a:p>
            <a:r>
              <a:rPr lang="en-US" altLang="ja-JP" dirty="0" smtClean="0"/>
              <a:t>6x10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-bar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s</a:t>
            </a:r>
            <a:r>
              <a:rPr lang="en-US" altLang="ja-JP" dirty="0" smtClean="0"/>
              <a:t> (1GW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)               </a:t>
            </a:r>
            <a:r>
              <a:rPr lang="en-US" altLang="ja-JP" dirty="0" smtClean="0"/>
              <a:t>   6x10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pion/kaon</a:t>
            </a:r>
            <a:r>
              <a:rPr lang="en-US" altLang="ja-JP" dirty="0" smtClean="0"/>
              <a:t> decay / </a:t>
            </a:r>
            <a:r>
              <a:rPr lang="en-US" altLang="ja-JP" dirty="0" err="1" smtClean="0"/>
              <a:t>s</a:t>
            </a:r>
            <a:r>
              <a:rPr lang="en-US" altLang="ja-JP" dirty="0" smtClean="0"/>
              <a:t> (stopped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/>
              <a:t>/</a:t>
            </a:r>
            <a:r>
              <a:rPr lang="en-US" altLang="ja-JP" dirty="0" smtClean="0">
                <a:cs typeface="Symbol" charset="2"/>
              </a:rPr>
              <a:t>K</a:t>
            </a:r>
            <a:r>
              <a:rPr lang="en-US" altLang="ja-JP" dirty="0" smtClean="0"/>
              <a:t>)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need year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0" y="1449036"/>
            <a:ext cx="5378078" cy="719602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5041392" y="2874811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2957420" y="3891018"/>
            <a:ext cx="978408" cy="484632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84695" y="2959333"/>
            <a:ext cx="1096123" cy="400110"/>
          </a:xfrm>
          <a:prstGeom prst="rect">
            <a:avLst/>
          </a:prstGeom>
          <a:solidFill>
            <a:srgbClr val="008000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See slide</a:t>
            </a:r>
            <a:endParaRPr kumimoji="1" lang="ja-JP" altLang="en-US" sz="2000" dirty="0"/>
          </a:p>
        </p:txBody>
      </p:sp>
      <p:sp>
        <p:nvSpPr>
          <p:cNvPr id="13" name="左右矢印 12"/>
          <p:cNvSpPr/>
          <p:nvPr/>
        </p:nvSpPr>
        <p:spPr>
          <a:xfrm>
            <a:off x="4898232" y="5564382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94380" y="0"/>
            <a:ext cx="8949619" cy="1114385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Sensitivity to </a:t>
            </a:r>
            <a:r>
              <a:rPr lang="en-US" altLang="ja-JP" sz="3600" dirty="0" err="1" smtClean="0"/>
              <a:t>C</a:t>
            </a:r>
            <a:r>
              <a:rPr lang="en-US" altLang="ja-JP" sz="3600" baseline="-25000" dirty="0" err="1" smtClean="0"/>
              <a:t>ee</a:t>
            </a:r>
            <a:r>
              <a:rPr lang="en-US" altLang="ja-JP" sz="3600" dirty="0" smtClean="0"/>
              <a:t> and 1-</a:t>
            </a:r>
            <a:r>
              <a:rPr lang="en-US" altLang="ja-JP" sz="36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3600" dirty="0" smtClean="0"/>
              <a:t>|U</a:t>
            </a:r>
            <a:r>
              <a:rPr lang="en-US" altLang="ja-JP" sz="3600" baseline="-25000" dirty="0" smtClean="0"/>
              <a:t>ei</a:t>
            </a:r>
            <a:r>
              <a:rPr lang="en-US" altLang="ja-JP" sz="3600" dirty="0" smtClean="0"/>
              <a:t>|</a:t>
            </a:r>
            <a:r>
              <a:rPr lang="en-US" altLang="ja-JP" sz="3600" baseline="30000" dirty="0" smtClean="0"/>
              <a:t>2</a:t>
            </a:r>
            <a:r>
              <a:rPr lang="en-US" altLang="ja-JP" sz="3600" dirty="0" smtClean="0"/>
              <a:t> from JUNO </a:t>
            </a:r>
            <a:br>
              <a:rPr lang="en-US" altLang="ja-JP" sz="3600" dirty="0" smtClean="0"/>
            </a:br>
            <a:r>
              <a:rPr lang="en-US" altLang="ja-JP" sz="3600" dirty="0" smtClean="0"/>
              <a:t>5 years</a:t>
            </a:r>
            <a:endParaRPr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6" y="1066294"/>
            <a:ext cx="6966136" cy="579170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30964" y="3757808"/>
            <a:ext cx="2766215" cy="954107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C</a:t>
            </a:r>
            <a:r>
              <a:rPr lang="en-US" altLang="ja-JP" sz="2800" baseline="-25000" dirty="0" err="1" smtClean="0"/>
              <a:t>ee</a:t>
            </a:r>
            <a:r>
              <a:rPr lang="en-US" altLang="ja-JP" sz="2800" dirty="0" smtClean="0"/>
              <a:t> ~ 10</a:t>
            </a:r>
            <a:r>
              <a:rPr lang="en-US" altLang="ja-JP" sz="2800" baseline="30000" dirty="0" smtClean="0"/>
              <a:t>-4</a:t>
            </a:r>
            <a:r>
              <a:rPr lang="en-US" altLang="ja-JP" sz="2800" dirty="0" smtClean="0"/>
              <a:t> (1 </a:t>
            </a:r>
            <a:r>
              <a:rPr lang="en-US" altLang="ja-JP" sz="2800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/>
              <a:t>) </a:t>
            </a:r>
          </a:p>
          <a:p>
            <a:r>
              <a:rPr lang="en-US" altLang="ja-JP" sz="2800" dirty="0" smtClean="0"/>
              <a:t>1-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/>
              <a:t>|U</a:t>
            </a:r>
            <a:r>
              <a:rPr lang="en-US" altLang="ja-JP" sz="2800" baseline="-25000" dirty="0" smtClean="0"/>
              <a:t>ei</a:t>
            </a:r>
            <a:r>
              <a:rPr lang="en-US" altLang="ja-JP" sz="2800" dirty="0" smtClean="0"/>
              <a:t>|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 ~ 0.01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4639223" y="2226358"/>
            <a:ext cx="4022864" cy="461665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3% flux uncertainty assumed</a:t>
            </a:r>
            <a:endParaRPr lang="ja-JP" altLang="en-US" sz="2400" dirty="0"/>
          </a:p>
        </p:txBody>
      </p:sp>
      <p:sp>
        <p:nvSpPr>
          <p:cNvPr id="10" name="円/楕円 9"/>
          <p:cNvSpPr/>
          <p:nvPr/>
        </p:nvSpPr>
        <p:spPr>
          <a:xfrm>
            <a:off x="2590800" y="2345391"/>
            <a:ext cx="1854528" cy="4376084"/>
          </a:xfrm>
          <a:prstGeom prst="ellipse">
            <a:avLst/>
          </a:prstGeom>
          <a:solidFill>
            <a:srgbClr val="660066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45328" y="3757808"/>
            <a:ext cx="1392039" cy="1375982"/>
          </a:xfrm>
          <a:prstGeom prst="ellipse">
            <a:avLst/>
          </a:prstGeom>
          <a:solidFill>
            <a:srgbClr val="008000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1" charset="0"/>
                <a:ea typeface="Osaka" pitchFamily="-101" charset="-128"/>
                <a:cs typeface="Osaka" pitchFamily="-101" charset="-128"/>
              </a:rPr>
              <a:t>May 10, 2019</a:t>
            </a:r>
            <a:endParaRPr lang="en-US" altLang="ja-JP" smtClean="0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522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1" charset="0"/>
                <a:ea typeface="Osaka" pitchFamily="-101" charset="-128"/>
                <a:cs typeface="Osaka" pitchFamily="-101" charset="-128"/>
              </a:rPr>
              <a:t>CNP Research Day@VT</a:t>
            </a:r>
            <a:endParaRPr lang="en-US" altLang="ja-JP" smtClean="0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418547"/>
            <a:ext cx="4311311" cy="4123620"/>
          </a:xfrm>
        </p:spPr>
        <p:txBody>
          <a:bodyPr>
            <a:normAutofit/>
          </a:bodyPr>
          <a:lstStyle/>
          <a:p>
            <a:r>
              <a:rPr lang="en-US" altLang="ja-JP" sz="6600" dirty="0" smtClean="0">
                <a:latin typeface="Comic Sans MS"/>
                <a:ea typeface="ＤＦＰ勘亭流" pitchFamily="-112" charset="-128"/>
                <a:cs typeface="Comic Sans MS"/>
              </a:rPr>
              <a:t>Need some other way</a:t>
            </a:r>
            <a:endParaRPr lang="en-US" altLang="ja-JP" sz="6600" dirty="0" smtClean="0">
              <a:solidFill>
                <a:srgbClr val="FF6600"/>
              </a:solidFill>
              <a:latin typeface="Comic Sans MS" pitchFamily="-101" charset="0"/>
            </a:endParaRPr>
          </a:p>
        </p:txBody>
      </p:sp>
      <p:pic>
        <p:nvPicPr>
          <p:cNvPr id="52229" name="Picture 3" descr="b0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457200"/>
            <a:ext cx="388778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56689"/>
            <a:ext cx="8229600" cy="99973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Physically, we are probably in such a situation that ..</a:t>
            </a:r>
            <a:endParaRPr lang="ja-JP" altLang="en-US" dirty="0"/>
          </a:p>
        </p:txBody>
      </p:sp>
      <p:sp>
        <p:nvSpPr>
          <p:cNvPr id="6" name="涙形 5"/>
          <p:cNvSpPr/>
          <p:nvPr/>
        </p:nvSpPr>
        <p:spPr>
          <a:xfrm flipH="1" flipV="1">
            <a:off x="3525351" y="1431600"/>
            <a:ext cx="4216813" cy="3701729"/>
          </a:xfrm>
          <a:prstGeom prst="teardrop">
            <a:avLst>
              <a:gd name="adj" fmla="val 1620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/>
          <p:cNvSpPr/>
          <p:nvPr/>
        </p:nvSpPr>
        <p:spPr>
          <a:xfrm>
            <a:off x="1828256" y="5590529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5152" y="2057535"/>
            <a:ext cx="199668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New Physics BSM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46354" y="5847674"/>
            <a:ext cx="521797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</a:t>
            </a:r>
            <a:endParaRPr kumimoji="1" lang="ja-JP" altLang="en-US" sz="2000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CNP Research Day@VT</a:t>
            </a:r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56689"/>
            <a:ext cx="8229600" cy="58092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 scenarios</a:t>
            </a:r>
            <a:endParaRPr lang="ja-JP" altLang="en-US" dirty="0"/>
          </a:p>
        </p:txBody>
      </p:sp>
      <p:sp>
        <p:nvSpPr>
          <p:cNvPr id="7" name="スマイル 6"/>
          <p:cNvSpPr/>
          <p:nvPr/>
        </p:nvSpPr>
        <p:spPr>
          <a:xfrm>
            <a:off x="1789564" y="4947547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3065" y="5652457"/>
            <a:ext cx="521797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</a:t>
            </a:r>
            <a:endParaRPr kumimoji="1" lang="ja-JP" altLang="en-US" sz="2000" dirty="0"/>
          </a:p>
        </p:txBody>
      </p:sp>
      <p:sp>
        <p:nvSpPr>
          <p:cNvPr id="10" name="円/楕円 9"/>
          <p:cNvSpPr/>
          <p:nvPr/>
        </p:nvSpPr>
        <p:spPr>
          <a:xfrm>
            <a:off x="809270" y="2113766"/>
            <a:ext cx="3267590" cy="12097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53294" y="2923395"/>
            <a:ext cx="199668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New Physics BSM</a:t>
            </a:r>
            <a:endParaRPr kumimoji="1" lang="ja-JP" altLang="en-US" sz="2000" dirty="0"/>
          </a:p>
        </p:txBody>
      </p:sp>
      <p:sp>
        <p:nvSpPr>
          <p:cNvPr id="13" name="円/楕円 12"/>
          <p:cNvSpPr/>
          <p:nvPr/>
        </p:nvSpPr>
        <p:spPr>
          <a:xfrm>
            <a:off x="5661376" y="3499084"/>
            <a:ext cx="2975957" cy="23628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40648" y="3823322"/>
            <a:ext cx="199668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New Physics BSM</a:t>
            </a:r>
            <a:endParaRPr kumimoji="1" lang="ja-JP" altLang="en-US" sz="2000" dirty="0"/>
          </a:p>
        </p:txBody>
      </p:sp>
      <p:sp>
        <p:nvSpPr>
          <p:cNvPr id="15" name="スマイル 14"/>
          <p:cNvSpPr/>
          <p:nvPr/>
        </p:nvSpPr>
        <p:spPr>
          <a:xfrm>
            <a:off x="5726248" y="4885619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44346" y="5142764"/>
            <a:ext cx="521797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67419" y="1296957"/>
            <a:ext cx="3137573" cy="400110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 scale </a:t>
            </a:r>
            <a:r>
              <a:rPr kumimoji="1" lang="en-US" altLang="ja-JP" sz="2000" dirty="0" err="1" smtClean="0"/>
              <a:t>unitarity</a:t>
            </a:r>
            <a:r>
              <a:rPr kumimoji="1" lang="en-US" altLang="ja-JP" sz="2000" dirty="0" smtClean="0"/>
              <a:t> violation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13947" y="1303342"/>
            <a:ext cx="3088856" cy="400110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Low</a:t>
            </a:r>
            <a:r>
              <a:rPr kumimoji="1" lang="en-US" altLang="ja-JP" sz="2000" dirty="0" smtClean="0"/>
              <a:t> scale </a:t>
            </a:r>
            <a:r>
              <a:rPr kumimoji="1" lang="en-US" altLang="ja-JP" sz="2000" dirty="0" err="1" smtClean="0"/>
              <a:t>unitarity</a:t>
            </a:r>
            <a:r>
              <a:rPr kumimoji="1" lang="en-US" altLang="ja-JP" sz="2000" dirty="0" smtClean="0"/>
              <a:t> violation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62220" y="6361248"/>
            <a:ext cx="3330559" cy="400110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 lot of difference in physics !</a:t>
            </a:r>
            <a:endParaRPr kumimoji="1" lang="ja-JP" altLang="en-US" sz="2000" dirty="0"/>
          </a:p>
        </p:txBody>
      </p:sp>
      <p:sp>
        <p:nvSpPr>
          <p:cNvPr id="20" name="フリーフォーム 19"/>
          <p:cNvSpPr/>
          <p:nvPr/>
        </p:nvSpPr>
        <p:spPr>
          <a:xfrm>
            <a:off x="2648281" y="3377493"/>
            <a:ext cx="702605" cy="1769807"/>
          </a:xfrm>
          <a:custGeom>
            <a:avLst/>
            <a:gdLst>
              <a:gd name="connsiteX0" fmla="*/ 553977 w 702605"/>
              <a:gd name="connsiteY0" fmla="*/ 0 h 1769807"/>
              <a:gd name="connsiteX1" fmla="*/ 608023 w 702605"/>
              <a:gd name="connsiteY1" fmla="*/ 27020 h 1769807"/>
              <a:gd name="connsiteX2" fmla="*/ 648558 w 702605"/>
              <a:gd name="connsiteY2" fmla="*/ 40530 h 1769807"/>
              <a:gd name="connsiteX3" fmla="*/ 702605 w 702605"/>
              <a:gd name="connsiteY3" fmla="*/ 67550 h 1769807"/>
              <a:gd name="connsiteX4" fmla="*/ 675582 w 702605"/>
              <a:gd name="connsiteY4" fmla="*/ 270200 h 1769807"/>
              <a:gd name="connsiteX5" fmla="*/ 648558 w 702605"/>
              <a:gd name="connsiteY5" fmla="*/ 310730 h 1769807"/>
              <a:gd name="connsiteX6" fmla="*/ 608023 w 702605"/>
              <a:gd name="connsiteY6" fmla="*/ 337750 h 1769807"/>
              <a:gd name="connsiteX7" fmla="*/ 432372 w 702605"/>
              <a:gd name="connsiteY7" fmla="*/ 364769 h 1769807"/>
              <a:gd name="connsiteX8" fmla="*/ 351302 w 702605"/>
              <a:gd name="connsiteY8" fmla="*/ 405299 h 1769807"/>
              <a:gd name="connsiteX9" fmla="*/ 337791 w 702605"/>
              <a:gd name="connsiteY9" fmla="*/ 445829 h 1769807"/>
              <a:gd name="connsiteX10" fmla="*/ 310767 w 702605"/>
              <a:gd name="connsiteY10" fmla="*/ 472849 h 1769807"/>
              <a:gd name="connsiteX11" fmla="*/ 256721 w 702605"/>
              <a:gd name="connsiteY11" fmla="*/ 553909 h 1769807"/>
              <a:gd name="connsiteX12" fmla="*/ 270232 w 702605"/>
              <a:gd name="connsiteY12" fmla="*/ 702519 h 1769807"/>
              <a:gd name="connsiteX13" fmla="*/ 310767 w 702605"/>
              <a:gd name="connsiteY13" fmla="*/ 716029 h 1769807"/>
              <a:gd name="connsiteX14" fmla="*/ 378326 w 702605"/>
              <a:gd name="connsiteY14" fmla="*/ 756559 h 1769807"/>
              <a:gd name="connsiteX15" fmla="*/ 432372 w 702605"/>
              <a:gd name="connsiteY15" fmla="*/ 837619 h 1769807"/>
              <a:gd name="connsiteX16" fmla="*/ 418860 w 702605"/>
              <a:gd name="connsiteY16" fmla="*/ 932188 h 1769807"/>
              <a:gd name="connsiteX17" fmla="*/ 378326 w 702605"/>
              <a:gd name="connsiteY17" fmla="*/ 972718 h 1769807"/>
              <a:gd name="connsiteX18" fmla="*/ 324279 w 702605"/>
              <a:gd name="connsiteY18" fmla="*/ 999738 h 1769807"/>
              <a:gd name="connsiteX19" fmla="*/ 162139 w 702605"/>
              <a:gd name="connsiteY19" fmla="*/ 1026758 h 1769807"/>
              <a:gd name="connsiteX20" fmla="*/ 121604 w 702605"/>
              <a:gd name="connsiteY20" fmla="*/ 1040268 h 1769807"/>
              <a:gd name="connsiteX21" fmla="*/ 54046 w 702605"/>
              <a:gd name="connsiteY21" fmla="*/ 1094308 h 1769807"/>
              <a:gd name="connsiteX22" fmla="*/ 40535 w 702605"/>
              <a:gd name="connsiteY22" fmla="*/ 1134838 h 1769807"/>
              <a:gd name="connsiteX23" fmla="*/ 67558 w 702605"/>
              <a:gd name="connsiteY23" fmla="*/ 1350998 h 1769807"/>
              <a:gd name="connsiteX24" fmla="*/ 94581 w 702605"/>
              <a:gd name="connsiteY24" fmla="*/ 1459077 h 1769807"/>
              <a:gd name="connsiteX25" fmla="*/ 148628 w 702605"/>
              <a:gd name="connsiteY25" fmla="*/ 1526627 h 1769807"/>
              <a:gd name="connsiteX26" fmla="*/ 175651 w 702605"/>
              <a:gd name="connsiteY26" fmla="*/ 1567157 h 1769807"/>
              <a:gd name="connsiteX27" fmla="*/ 121604 w 702605"/>
              <a:gd name="connsiteY27" fmla="*/ 1756297 h 1769807"/>
              <a:gd name="connsiteX28" fmla="*/ 81070 w 702605"/>
              <a:gd name="connsiteY28" fmla="*/ 1769807 h 1769807"/>
              <a:gd name="connsiteX29" fmla="*/ 40535 w 702605"/>
              <a:gd name="connsiteY29" fmla="*/ 1756297 h 1769807"/>
              <a:gd name="connsiteX30" fmla="*/ 0 w 702605"/>
              <a:gd name="connsiteY30" fmla="*/ 1715767 h 17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605" h="1769807">
                <a:moveTo>
                  <a:pt x="553977" y="0"/>
                </a:moveTo>
                <a:cubicBezTo>
                  <a:pt x="571992" y="9007"/>
                  <a:pt x="589510" y="19087"/>
                  <a:pt x="608023" y="27020"/>
                </a:cubicBezTo>
                <a:cubicBezTo>
                  <a:pt x="621114" y="32630"/>
                  <a:pt x="635467" y="34920"/>
                  <a:pt x="648558" y="40530"/>
                </a:cubicBezTo>
                <a:cubicBezTo>
                  <a:pt x="667071" y="48463"/>
                  <a:pt x="684589" y="58543"/>
                  <a:pt x="702605" y="67550"/>
                </a:cubicBezTo>
                <a:cubicBezTo>
                  <a:pt x="693597" y="135100"/>
                  <a:pt x="690367" y="203675"/>
                  <a:pt x="675582" y="270200"/>
                </a:cubicBezTo>
                <a:cubicBezTo>
                  <a:pt x="672059" y="286051"/>
                  <a:pt x="660041" y="299249"/>
                  <a:pt x="648558" y="310730"/>
                </a:cubicBezTo>
                <a:cubicBezTo>
                  <a:pt x="637075" y="322212"/>
                  <a:pt x="622547" y="330489"/>
                  <a:pt x="608023" y="337750"/>
                </a:cubicBezTo>
                <a:cubicBezTo>
                  <a:pt x="559328" y="362094"/>
                  <a:pt x="471123" y="360895"/>
                  <a:pt x="432372" y="364769"/>
                </a:cubicBezTo>
                <a:cubicBezTo>
                  <a:pt x="405671" y="373668"/>
                  <a:pt x="370351" y="381490"/>
                  <a:pt x="351302" y="405299"/>
                </a:cubicBezTo>
                <a:cubicBezTo>
                  <a:pt x="342405" y="416419"/>
                  <a:pt x="345119" y="433618"/>
                  <a:pt x="337791" y="445829"/>
                </a:cubicBezTo>
                <a:cubicBezTo>
                  <a:pt x="331237" y="456752"/>
                  <a:pt x="318411" y="462659"/>
                  <a:pt x="310767" y="472849"/>
                </a:cubicBezTo>
                <a:cubicBezTo>
                  <a:pt x="291280" y="498828"/>
                  <a:pt x="256721" y="553909"/>
                  <a:pt x="256721" y="553909"/>
                </a:cubicBezTo>
                <a:cubicBezTo>
                  <a:pt x="261225" y="603446"/>
                  <a:pt x="254501" y="655331"/>
                  <a:pt x="270232" y="702519"/>
                </a:cubicBezTo>
                <a:cubicBezTo>
                  <a:pt x="274736" y="716030"/>
                  <a:pt x="298554" y="708702"/>
                  <a:pt x="310767" y="716029"/>
                </a:cubicBezTo>
                <a:cubicBezTo>
                  <a:pt x="403505" y="771664"/>
                  <a:pt x="263494" y="718286"/>
                  <a:pt x="378326" y="756559"/>
                </a:cubicBezTo>
                <a:cubicBezTo>
                  <a:pt x="396341" y="783579"/>
                  <a:pt x="436965" y="805470"/>
                  <a:pt x="432372" y="837619"/>
                </a:cubicBezTo>
                <a:cubicBezTo>
                  <a:pt x="427868" y="869142"/>
                  <a:pt x="430687" y="902623"/>
                  <a:pt x="418860" y="932188"/>
                </a:cubicBezTo>
                <a:cubicBezTo>
                  <a:pt x="411763" y="949928"/>
                  <a:pt x="393875" y="961613"/>
                  <a:pt x="378326" y="972718"/>
                </a:cubicBezTo>
                <a:cubicBezTo>
                  <a:pt x="361935" y="984424"/>
                  <a:pt x="343138" y="992667"/>
                  <a:pt x="324279" y="999738"/>
                </a:cubicBezTo>
                <a:cubicBezTo>
                  <a:pt x="279642" y="1016475"/>
                  <a:pt x="201376" y="1021854"/>
                  <a:pt x="162139" y="1026758"/>
                </a:cubicBezTo>
                <a:cubicBezTo>
                  <a:pt x="148627" y="1031261"/>
                  <a:pt x="134343" y="1033899"/>
                  <a:pt x="121604" y="1040268"/>
                </a:cubicBezTo>
                <a:cubicBezTo>
                  <a:pt x="87517" y="1057309"/>
                  <a:pt x="79180" y="1069177"/>
                  <a:pt x="54046" y="1094308"/>
                </a:cubicBezTo>
                <a:cubicBezTo>
                  <a:pt x="49542" y="1107818"/>
                  <a:pt x="40535" y="1120597"/>
                  <a:pt x="40535" y="1134838"/>
                </a:cubicBezTo>
                <a:cubicBezTo>
                  <a:pt x="40535" y="1205175"/>
                  <a:pt x="51487" y="1281365"/>
                  <a:pt x="67558" y="1350998"/>
                </a:cubicBezTo>
                <a:cubicBezTo>
                  <a:pt x="75909" y="1387182"/>
                  <a:pt x="73980" y="1428180"/>
                  <a:pt x="94581" y="1459077"/>
                </a:cubicBezTo>
                <a:cubicBezTo>
                  <a:pt x="177753" y="1583821"/>
                  <a:pt x="71616" y="1430375"/>
                  <a:pt x="148628" y="1526627"/>
                </a:cubicBezTo>
                <a:cubicBezTo>
                  <a:pt x="158772" y="1539306"/>
                  <a:pt x="166643" y="1553647"/>
                  <a:pt x="175651" y="1567157"/>
                </a:cubicBezTo>
                <a:cubicBezTo>
                  <a:pt x="164936" y="1695720"/>
                  <a:pt x="206019" y="1714094"/>
                  <a:pt x="121604" y="1756297"/>
                </a:cubicBezTo>
                <a:cubicBezTo>
                  <a:pt x="108865" y="1762666"/>
                  <a:pt x="94581" y="1765304"/>
                  <a:pt x="81070" y="1769807"/>
                </a:cubicBezTo>
                <a:cubicBezTo>
                  <a:pt x="67558" y="1765304"/>
                  <a:pt x="52748" y="1763624"/>
                  <a:pt x="40535" y="1756297"/>
                </a:cubicBezTo>
                <a:cubicBezTo>
                  <a:pt x="40529" y="1756294"/>
                  <a:pt x="6758" y="1722525"/>
                  <a:pt x="0" y="17157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10, 2019</a:t>
            </a:r>
            <a:endParaRPr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CNP Research </a:t>
            </a:r>
            <a:r>
              <a:rPr lang="en-US" altLang="ja-JP" dirty="0" err="1" smtClean="0"/>
              <a:t>Day@VT</a:t>
            </a:r>
            <a:endParaRPr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1" charset="0"/>
                <a:ea typeface="Osaka" pitchFamily="-101" charset="-128"/>
                <a:cs typeface="Osaka" pitchFamily="-101" charset="-128"/>
              </a:rPr>
              <a:t>May 10, 2019</a:t>
            </a:r>
            <a:endParaRPr lang="en-US" altLang="ja-JP" smtClean="0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5017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1" charset="0"/>
                <a:ea typeface="Osaka" pitchFamily="-101" charset="-128"/>
                <a:cs typeface="Osaka" pitchFamily="-101" charset="-128"/>
              </a:rPr>
              <a:t>CNP Research Day@VT</a:t>
            </a:r>
            <a:endParaRPr lang="en-US" altLang="ja-JP" smtClean="0">
              <a:latin typeface="Times" pitchFamily="-101" charset="0"/>
              <a:ea typeface="Osaka" pitchFamily="-101" charset="-128"/>
              <a:cs typeface="Osaka" pitchFamily="-101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56096" y="1219200"/>
            <a:ext cx="4387904" cy="4191000"/>
          </a:xfrm>
        </p:spPr>
        <p:txBody>
          <a:bodyPr>
            <a:normAutofit/>
          </a:bodyPr>
          <a:lstStyle/>
          <a:p>
            <a:r>
              <a:rPr lang="en-US" altLang="ja-JP" sz="5400" dirty="0" err="1" smtClean="0">
                <a:latin typeface="Comic Sans MS"/>
                <a:ea typeface="ＤＦＰ勘亭流" pitchFamily="-101" charset="-128"/>
                <a:cs typeface="Comic Sans MS"/>
              </a:rPr>
              <a:t>Helio</a:t>
            </a:r>
            <a:r>
              <a:rPr lang="en-US" altLang="ja-JP" sz="5400" dirty="0" smtClean="0">
                <a:latin typeface="Comic Sans MS"/>
                <a:ea typeface="ＤＦＰ勘亭流" pitchFamily="-101" charset="-128"/>
                <a:cs typeface="Comic Sans MS"/>
              </a:rPr>
              <a:t>-UV perturbation theory</a:t>
            </a:r>
            <a:endParaRPr lang="ja-JP" altLang="en-US" sz="5400" dirty="0" smtClean="0">
              <a:latin typeface="Comic Sans MS"/>
              <a:cs typeface="Comic Sans MS"/>
            </a:endParaRPr>
          </a:p>
        </p:txBody>
      </p:sp>
      <p:pic>
        <p:nvPicPr>
          <p:cNvPr id="50181" name="Picture 3" descr="kokuritsu_big03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9640" y="512763"/>
            <a:ext cx="4514850" cy="573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701</Words>
  <Application>Microsoft Macintosh PowerPoint</Application>
  <PresentationFormat>画面に合わせる (4:3)</PresentationFormat>
  <Paragraphs>108</Paragraphs>
  <Slides>19</Slides>
  <Notes>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CP phase correlation between SM and new physics</vt:lpstr>
      <vt:lpstr>Question I want to address ultimately is</vt:lpstr>
      <vt:lpstr>Unitarity triangle?</vt:lpstr>
      <vt:lpstr>Unitarity triangle: model independent test</vt:lpstr>
      <vt:lpstr>Sensitivity to Cee and 1-S|Uei|2 from JUNO  5 years</vt:lpstr>
      <vt:lpstr>Need some other way</vt:lpstr>
      <vt:lpstr>Physically, we are probably in such a situation that ..</vt:lpstr>
      <vt:lpstr>2 scenarios</vt:lpstr>
      <vt:lpstr>Helio-UV perturbation theory</vt:lpstr>
      <vt:lpstr>In both ways, active 3x3 nu space is almost like standard 3 flavor mixing    </vt:lpstr>
      <vt:lpstr>U13U12 transformed basis: tilde basis</vt:lpstr>
      <vt:lpstr>スライド 12</vt:lpstr>
      <vt:lpstr>Canonical phase combination! </vt:lpstr>
      <vt:lpstr>Canonical phase combination: d vs. alpha correlation</vt:lpstr>
      <vt:lpstr>UMNS phase convention dependence</vt:lpstr>
      <vt:lpstr>3 useful conventions of UMNS</vt:lpstr>
      <vt:lpstr>Depending upon which convention of UMNS I take, the “canonical phase combination” is different</vt:lpstr>
      <vt:lpstr>What that means?</vt:lpstr>
      <vt:lpstr>Sorry for a loose end but..</vt:lpstr>
    </vt:vector>
  </TitlesOfParts>
  <Company>首都大学東京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南方 久和</dc:creator>
  <cp:lastModifiedBy>南方 久和</cp:lastModifiedBy>
  <cp:revision>19</cp:revision>
  <dcterms:created xsi:type="dcterms:W3CDTF">2019-05-09T20:43:05Z</dcterms:created>
  <dcterms:modified xsi:type="dcterms:W3CDTF">2019-05-10T17:46:56Z</dcterms:modified>
</cp:coreProperties>
</file>