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63" r:id="rId2"/>
    <p:sldMasterId id="2147483668" r:id="rId3"/>
  </p:sldMasterIdLst>
  <p:notesMasterIdLst>
    <p:notesMasterId r:id="rId40"/>
  </p:notesMasterIdLst>
  <p:handoutMasterIdLst>
    <p:handoutMasterId r:id="rId41"/>
  </p:handoutMasterIdLst>
  <p:sldIdLst>
    <p:sldId id="1409" r:id="rId4"/>
    <p:sldId id="1334" r:id="rId5"/>
    <p:sldId id="1432" r:id="rId6"/>
    <p:sldId id="1417" r:id="rId7"/>
    <p:sldId id="320" r:id="rId8"/>
    <p:sldId id="290" r:id="rId9"/>
    <p:sldId id="284" r:id="rId10"/>
    <p:sldId id="396" r:id="rId11"/>
    <p:sldId id="328" r:id="rId12"/>
    <p:sldId id="1410" r:id="rId13"/>
    <p:sldId id="1416" r:id="rId14"/>
    <p:sldId id="323" r:id="rId15"/>
    <p:sldId id="1419" r:id="rId16"/>
    <p:sldId id="1420" r:id="rId17"/>
    <p:sldId id="324" r:id="rId18"/>
    <p:sldId id="329" r:id="rId19"/>
    <p:sldId id="1426" r:id="rId20"/>
    <p:sldId id="1427" r:id="rId21"/>
    <p:sldId id="1418" r:id="rId22"/>
    <p:sldId id="262" r:id="rId23"/>
    <p:sldId id="267" r:id="rId24"/>
    <p:sldId id="279" r:id="rId25"/>
    <p:sldId id="280" r:id="rId26"/>
    <p:sldId id="286" r:id="rId27"/>
    <p:sldId id="292" r:id="rId28"/>
    <p:sldId id="261" r:id="rId29"/>
    <p:sldId id="1428" r:id="rId30"/>
    <p:sldId id="297" r:id="rId31"/>
    <p:sldId id="1429" r:id="rId32"/>
    <p:sldId id="298" r:id="rId33"/>
    <p:sldId id="293" r:id="rId34"/>
    <p:sldId id="331" r:id="rId35"/>
    <p:sldId id="333" r:id="rId36"/>
    <p:sldId id="1423" r:id="rId37"/>
    <p:sldId id="1430" r:id="rId38"/>
    <p:sldId id="1431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6BC1"/>
    <a:srgbClr val="00FF00"/>
    <a:srgbClr val="800080"/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50000" autoAdjust="0"/>
    <p:restoredTop sz="93943" autoAdjust="0"/>
  </p:normalViewPr>
  <p:slideViewPr>
    <p:cSldViewPr>
      <p:cViewPr varScale="1">
        <p:scale>
          <a:sx n="127" d="100"/>
          <a:sy n="127" d="100"/>
        </p:scale>
        <p:origin x="248" y="18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1687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22" d="100"/>
        <a:sy n="122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presProps" Target="pres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viewProps" Target="view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20" Type="http://schemas.openxmlformats.org/officeDocument/2006/relationships/slide" Target="slides/slide17.xml"/><Relationship Id="rId41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3D96B4-BAC4-5842-83B5-2ECF6C53B7B9}" type="datetimeFigureOut">
              <a:rPr lang="en-US" smtClean="0"/>
              <a:t>8/12/18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8B2D2C-CD4A-F548-B52F-BDD8994203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79863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3C51F9-430A-184A-A4A3-DF39AB381A88}" type="datetimeFigureOut">
              <a:rPr lang="en-US" smtClean="0"/>
              <a:t>8/12/18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828C62-F0C2-9645-A5FA-46E4D2B401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59336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828C62-F0C2-9645-A5FA-46E4D2B4013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7503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BB3F21-76B0-4604-9560-994F67D1C4DA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63664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8-1-2013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PBC Working Group Meeting – nuSTORM Update – 13th June 2018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8895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8-1-2013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PBC Working Group Meeting – nuSTORM Update – 13th June 2018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1432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8-1-2013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PBC Working Group Meeting – nuSTORM Update – 13th June 2018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523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x-none" dirty="0"/>
              <a:t>Slide Title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8-1-2013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PBC Working Group Meeting – nuSTORM Update – 13th June 2018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C380F-326D-3C40-9EE7-7FBAB09534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 hasCustomPrompt="1"/>
          </p:nvPr>
        </p:nvSpPr>
        <p:spPr>
          <a:xfrm>
            <a:off x="609601" y="1260000"/>
            <a:ext cx="10968567" cy="5016068"/>
          </a:xfrm>
        </p:spPr>
        <p:txBody>
          <a:bodyPr/>
          <a:lstStyle>
            <a:lvl2pPr>
              <a:defRPr baseline="0"/>
            </a:lvl2pPr>
          </a:lstStyle>
          <a:p>
            <a:pPr lvl="0"/>
            <a:r>
              <a:rPr lang="x-none" dirty="0"/>
              <a:t>Slide text first level</a:t>
            </a:r>
          </a:p>
          <a:p>
            <a:pPr lvl="1"/>
            <a:r>
              <a:rPr lang="x-none" dirty="0"/>
              <a:t>Slide text second level</a:t>
            </a:r>
          </a:p>
          <a:p>
            <a:pPr lvl="2"/>
            <a:r>
              <a:rPr lang="x-none" dirty="0"/>
              <a:t>Slide text third level</a:t>
            </a:r>
          </a:p>
          <a:p>
            <a:pPr lvl="3"/>
            <a:r>
              <a:rPr lang="x-none" dirty="0"/>
              <a:t>Slide text fourth level</a:t>
            </a:r>
          </a:p>
          <a:p>
            <a:pPr lvl="4"/>
            <a:r>
              <a:rPr lang="x-none" dirty="0"/>
              <a:t>Slide text 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61879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Title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60992" y="653885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0" i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defRPr>
            </a:lvl1pPr>
          </a:lstStyle>
          <a:p>
            <a:fld id="{DEF62AA5-A9F9-344C-9738-C68EB5A8EDF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Date Placeholder 19"/>
          <p:cNvSpPr>
            <a:spLocks noGrp="1"/>
          </p:cNvSpPr>
          <p:nvPr>
            <p:ph type="dt" sz="half" idx="2"/>
          </p:nvPr>
        </p:nvSpPr>
        <p:spPr>
          <a:xfrm>
            <a:off x="21336" y="653923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>
                <a:solidFill>
                  <a:prstClr val="white"/>
                </a:solidFill>
              </a:rPr>
              <a:t>8-1-2013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26072" y="6551048"/>
            <a:ext cx="4339856" cy="365125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lvl1pPr algn="ctr">
              <a:defRPr sz="900" b="0" i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defRPr>
            </a:lvl1pPr>
          </a:lstStyle>
          <a:p>
            <a:r>
              <a:rPr lang="en-US">
                <a:solidFill>
                  <a:prstClr val="white"/>
                </a:solidFill>
              </a:rPr>
              <a:t>PBC Working Group Meeting – nuSTORM Update – 13th June 2018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838200" y="1698126"/>
            <a:ext cx="10515600" cy="423241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/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423"/>
            <a:ext cx="2844800" cy="365125"/>
          </a:xfrm>
          <a:prstGeom prst="rect">
            <a:avLst/>
          </a:prstGeom>
        </p:spPr>
        <p:txBody>
          <a:bodyPr lIns="91337" tIns="45671" rIns="91337" bIns="45671"/>
          <a:lstStyle/>
          <a:p>
            <a:pPr defTabSz="456697"/>
            <a:r>
              <a:rPr lang="en-US">
                <a:solidFill>
                  <a:prstClr val="black"/>
                </a:solidFill>
                <a:latin typeface="Calibri"/>
              </a:rPr>
              <a:t>8-1-2013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8128000" y="6356423"/>
            <a:ext cx="3860800" cy="365125"/>
          </a:xfrm>
          <a:prstGeom prst="rect">
            <a:avLst/>
          </a:prstGeom>
        </p:spPr>
        <p:txBody>
          <a:bodyPr lIns="91337" tIns="45671" rIns="91337" bIns="45671"/>
          <a:lstStyle/>
          <a:p>
            <a:pPr defTabSz="456697"/>
            <a:r>
              <a:rPr lang="en-US">
                <a:solidFill>
                  <a:prstClr val="black"/>
                </a:solidFill>
                <a:latin typeface="Calibri"/>
              </a:rPr>
              <a:t>PBC Working Group Meeting – nuSTORM Update – 13th June 2018</a:t>
            </a:r>
          </a:p>
        </p:txBody>
      </p:sp>
    </p:spTree>
    <p:extLst/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Fro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2015-01-13_CERN_ENdept 36% h32mm 300dpi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8001" y="5471818"/>
            <a:ext cx="4100713" cy="1152182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575733" y="2121291"/>
            <a:ext cx="11021312" cy="1826363"/>
          </a:xfrm>
        </p:spPr>
        <p:txBody>
          <a:bodyPr tIns="0" bIns="0" anchor="b">
            <a:norm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buNone/>
              <a:defRPr kumimoji="0" lang="en-US" sz="4000" b="1" i="0" kern="1200" cap="none" spc="0" baseline="0" dirty="0">
                <a:ln w="12700">
                  <a:noFill/>
                  <a:prstDash val="solid"/>
                </a:ln>
                <a:solidFill>
                  <a:schemeClr val="accent1"/>
                </a:solidFill>
                <a:effectLst/>
                <a:latin typeface="+mj-lt"/>
                <a:ea typeface="+mj-ea"/>
                <a:cs typeface="Ubuntu"/>
              </a:defRPr>
            </a:lvl1pPr>
          </a:lstStyle>
          <a:p>
            <a:r>
              <a:rPr kumimoji="0" lang="x-none" dirty="0"/>
              <a:t>Presentation Title</a:t>
            </a:r>
            <a:endParaRPr kumimoji="0" lang="en-US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 hasCustomPrompt="1"/>
          </p:nvPr>
        </p:nvSpPr>
        <p:spPr>
          <a:xfrm>
            <a:off x="575733" y="4171952"/>
            <a:ext cx="11021312" cy="1066688"/>
          </a:xfrm>
        </p:spPr>
        <p:txBody>
          <a:bodyPr lIns="45720" tIns="0" rIns="45720" bIns="0" anchor="t">
            <a:norm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800" b="0" i="0">
                <a:solidFill>
                  <a:schemeClr val="accent4"/>
                </a:solidFill>
                <a:effectLst/>
                <a:latin typeface="+mn-lt"/>
                <a:cs typeface="Ubuntu Light"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x-none" dirty="0"/>
              <a:t>Author and Affiliation</a:t>
            </a:r>
          </a:p>
        </p:txBody>
      </p:sp>
    </p:spTree>
    <p:extLst>
      <p:ext uri="{BB962C8B-B14F-4D97-AF65-F5344CB8AC3E}">
        <p14:creationId xmlns:p14="http://schemas.microsoft.com/office/powerpoint/2010/main" val="5890507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x-none" dirty="0"/>
              <a:t>Slide Title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8-1-2013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PBC Working Group Meeting – nuSTORM Update – 13th June 2018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C380F-326D-3C40-9EE7-7FBAB09534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 hasCustomPrompt="1"/>
          </p:nvPr>
        </p:nvSpPr>
        <p:spPr>
          <a:xfrm>
            <a:off x="609601" y="1260000"/>
            <a:ext cx="10968567" cy="5016068"/>
          </a:xfrm>
        </p:spPr>
        <p:txBody>
          <a:bodyPr/>
          <a:lstStyle>
            <a:lvl2pPr>
              <a:defRPr baseline="0"/>
            </a:lvl2pPr>
          </a:lstStyle>
          <a:p>
            <a:pPr lvl="0"/>
            <a:r>
              <a:rPr lang="x-none" dirty="0"/>
              <a:t>Slide text first level</a:t>
            </a:r>
          </a:p>
          <a:p>
            <a:pPr lvl="1"/>
            <a:r>
              <a:rPr lang="x-none" dirty="0"/>
              <a:t>Slide text second level</a:t>
            </a:r>
          </a:p>
          <a:p>
            <a:pPr lvl="2"/>
            <a:r>
              <a:rPr lang="x-none" dirty="0"/>
              <a:t>Slide text third level</a:t>
            </a:r>
          </a:p>
          <a:p>
            <a:pPr lvl="3"/>
            <a:r>
              <a:rPr lang="x-none" dirty="0"/>
              <a:t>Slide text fourth level</a:t>
            </a:r>
          </a:p>
          <a:p>
            <a:pPr lvl="4"/>
            <a:r>
              <a:rPr lang="x-none" dirty="0"/>
              <a:t>Slide text 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60258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fault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x-none" dirty="0"/>
              <a:t>Slide Title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8-1-2013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PBC Working Group Meeting – nuSTORM Update – 13th June 2018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C380F-326D-3C40-9EE7-7FBAB09534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 hasCustomPrompt="1"/>
          </p:nvPr>
        </p:nvSpPr>
        <p:spPr>
          <a:xfrm>
            <a:off x="609601" y="1245522"/>
            <a:ext cx="10968567" cy="5028279"/>
          </a:xfrm>
        </p:spPr>
        <p:txBody>
          <a:bodyPr/>
          <a:lstStyle>
            <a:lvl2pPr>
              <a:defRPr sz="2400" baseline="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x-none" dirty="0"/>
              <a:t>Slide text first level</a:t>
            </a:r>
          </a:p>
          <a:p>
            <a:pPr lvl="1"/>
            <a:r>
              <a:rPr lang="x-none" dirty="0"/>
              <a:t>Slide text second level</a:t>
            </a:r>
          </a:p>
          <a:p>
            <a:pPr lvl="2"/>
            <a:r>
              <a:rPr lang="x-none" dirty="0"/>
              <a:t>Slide text third level</a:t>
            </a:r>
          </a:p>
          <a:p>
            <a:pPr lvl="3"/>
            <a:r>
              <a:rPr lang="x-none" dirty="0"/>
              <a:t>Slide text fourth level</a:t>
            </a:r>
          </a:p>
          <a:p>
            <a:pPr lvl="4"/>
            <a:r>
              <a:rPr lang="x-none" dirty="0"/>
              <a:t>Slide text 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89855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us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x-none" dirty="0"/>
              <a:t>Slide Title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8-1-2013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PBC Working Group Meeting – nuSTORM Update – 13th June 2018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C380F-326D-3C40-9EE7-7FBAB095342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7684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8-1-2013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PBC Working Group Meeting – nuSTORM Update – 13th June 2018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C380F-326D-3C40-9EE7-7FBAB095342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0257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8-1-2013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PBC Working Group Meeting – nuSTORM Update – 13th June 2018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09069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er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05732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s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752600" y="4214814"/>
            <a:ext cx="8714317" cy="1609725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5" name="Picture 4" descr="2015-01-13_CERN_ENdept 36% h32mm 300dpi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24534" y="2796780"/>
            <a:ext cx="4100713" cy="1152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0269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8-1-2013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PBC Working Group Meeting – nuSTORM Update – 13th June 2018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66192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8-1-2013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PBC Working Group Meeting – nuSTORM Update – 13th June 2018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67616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8-1-2013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PBC Working Group Meeting – nuSTORM Update – 13th June 2018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8700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8-1-2013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PBC Working Group Meeting – nuSTORM Update – 13th June 2018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4065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8-1-2013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PBC Working Group Meeting – nuSTORM Update – 13th June 2018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0831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8-1-2013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PBC Working Group Meeting – nuSTORM Update – 13th June 2018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3265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8-1-2013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PBC Working Group Meeting – nuSTORM Update – 13th June 2018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0247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8-1-2013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PBC Working Group Meeting – nuSTORM Update – 13th June 2018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9558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9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18.xml"/><Relationship Id="rId9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10972800" cy="8683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295400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6487796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8-1-2013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477636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PBC Working Group Meeting – nuSTORM Update – 13th June 2018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6880" y="6492876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87A23F-BAF2-40F7-981E-A4E481A32A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5550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7" r:id="rId12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3918" y="197420"/>
            <a:ext cx="850293" cy="637720"/>
          </a:xfrm>
          <a:prstGeom prst="rect">
            <a:avLst/>
          </a:prstGeom>
        </p:spPr>
      </p:pic>
      <p:sp>
        <p:nvSpPr>
          <p:cNvPr id="16" name="Rectangle 15"/>
          <p:cNvSpPr/>
          <p:nvPr userDrawn="1"/>
        </p:nvSpPr>
        <p:spPr>
          <a:xfrm>
            <a:off x="0" y="6583191"/>
            <a:ext cx="12192000" cy="279417"/>
          </a:xfrm>
          <a:prstGeom prst="rect">
            <a:avLst/>
          </a:prstGeom>
          <a:solidFill>
            <a:srgbClr val="22529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 dirty="0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239115"/>
            <a:ext cx="10515600" cy="75043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Title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26072" y="6551048"/>
            <a:ext cx="4339856" cy="365125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lvl1pPr algn="ctr">
              <a:defRPr sz="900" b="0" i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defRPr>
            </a:lvl1pPr>
          </a:lstStyle>
          <a:p>
            <a:r>
              <a:rPr lang="en-US">
                <a:solidFill>
                  <a:prstClr val="white"/>
                </a:solidFill>
              </a:rPr>
              <a:t>PBC Working Group Meeting – nuSTORM Update – 13th June 2018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60992" y="653885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0" i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defRPr>
            </a:lvl1pPr>
          </a:lstStyle>
          <a:p>
            <a:fld id="{DEF62AA5-A9F9-344C-9738-C68EB5A8EDF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2"/>
          </p:nvPr>
        </p:nvSpPr>
        <p:spPr>
          <a:xfrm>
            <a:off x="21336" y="653923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>
                <a:solidFill>
                  <a:prstClr val="white"/>
                </a:solidFill>
              </a:rPr>
              <a:t>8-1-2013</a:t>
            </a: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4829" y="25552"/>
            <a:ext cx="1308608" cy="981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33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6" r:id="rId2"/>
  </p:sldLayoutIdLst>
  <p:hf hdr="0" ftr="0" dt="0"/>
  <p:txStyles>
    <p:titleStyle>
      <a:lvl1pPr algn="ctr" defTabSz="685800" rtl="0" eaLnBrk="1" latinLnBrk="0" hangingPunct="1">
        <a:lnSpc>
          <a:spcPct val="90000"/>
        </a:lnSpc>
        <a:spcBef>
          <a:spcPct val="0"/>
        </a:spcBef>
        <a:buNone/>
        <a:defRPr sz="4000" b="0" i="0" kern="1200">
          <a:solidFill>
            <a:schemeClr val="tx1"/>
          </a:solidFill>
          <a:latin typeface="Avenir Book" charset="0"/>
          <a:ea typeface="Avenir Book" charset="0"/>
          <a:cs typeface="Avenir Book" charset="0"/>
        </a:defRPr>
      </a:lvl1pPr>
    </p:titleStyle>
    <p:bodyStyle>
      <a:lvl1pPr marL="342900" indent="-342900" algn="l" defTabSz="685800" rtl="0" eaLnBrk="1" latinLnBrk="0" hangingPunct="1">
        <a:lnSpc>
          <a:spcPct val="90000"/>
        </a:lnSpc>
        <a:spcBef>
          <a:spcPts val="750"/>
        </a:spcBef>
        <a:buFont typeface="Arial" charset="0"/>
        <a:buChar char="•"/>
        <a:defRPr sz="2000" i="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628650" indent="-285750" algn="l" defTabSz="685800" rtl="0" eaLnBrk="1" latinLnBrk="0" hangingPunct="1">
        <a:lnSpc>
          <a:spcPct val="90000"/>
        </a:lnSpc>
        <a:spcBef>
          <a:spcPts val="375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71550" indent="-285750" algn="l" defTabSz="685800" rtl="0" eaLnBrk="1" latinLnBrk="0" hangingPunct="1">
        <a:lnSpc>
          <a:spcPct val="90000"/>
        </a:lnSpc>
        <a:spcBef>
          <a:spcPts val="375"/>
        </a:spcBef>
        <a:buFont typeface="Arial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314450" indent="-285750" algn="l" defTabSz="685800" rtl="0" eaLnBrk="1" latinLnBrk="0" hangingPunct="1">
        <a:lnSpc>
          <a:spcPct val="90000"/>
        </a:lnSpc>
        <a:spcBef>
          <a:spcPts val="375"/>
        </a:spcBef>
        <a:buFont typeface="Arial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657350" indent="-285750" algn="l" defTabSz="685800" rtl="0" eaLnBrk="1" latinLnBrk="0" hangingPunct="1">
        <a:lnSpc>
          <a:spcPct val="90000"/>
        </a:lnSpc>
        <a:spcBef>
          <a:spcPts val="375"/>
        </a:spcBef>
        <a:buFont typeface="Arial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2015-01-13_CERN_ENdept 13% h12mm 300dpi.png"/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8000" y="6335170"/>
            <a:ext cx="1536243" cy="43283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3060435" y="6356351"/>
            <a:ext cx="182814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rgbClr val="729FCF"/>
                </a:solidFill>
                <a:latin typeface="+mn-lt"/>
                <a:cs typeface="Ubuntu Light"/>
              </a:defRPr>
            </a:lvl1pPr>
          </a:lstStyle>
          <a:p>
            <a:r>
              <a:rPr lang="en-US"/>
              <a:t>8-1-2013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4888579" y="6356351"/>
            <a:ext cx="57206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rgbClr val="729FCF"/>
                </a:solidFill>
                <a:latin typeface="+mn-lt"/>
                <a:cs typeface="Ubuntu Light"/>
              </a:defRPr>
            </a:lvl1pPr>
          </a:lstStyle>
          <a:p>
            <a:r>
              <a:rPr lang="en-US"/>
              <a:t>PBC Working Group Meeting – nuSTORM Update – 13th June 2018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0609232" y="6356351"/>
            <a:ext cx="9731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rgbClr val="729FCF"/>
                </a:solidFill>
                <a:latin typeface="+mn-lt"/>
                <a:cs typeface="Ubuntu Light"/>
              </a:defRPr>
            </a:lvl1pPr>
          </a:lstStyle>
          <a:p>
            <a:fld id="{8D6C380F-326D-3C40-9EE7-7FBAB09534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0" name="Espace réservé du texte 29"/>
          <p:cNvSpPr>
            <a:spLocks noGrp="1"/>
          </p:cNvSpPr>
          <p:nvPr>
            <p:ph type="body" idx="1"/>
          </p:nvPr>
        </p:nvSpPr>
        <p:spPr>
          <a:xfrm>
            <a:off x="609600" y="1260001"/>
            <a:ext cx="10969139" cy="5028031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r-CH" dirty="0"/>
              <a:t>Slide text first level</a:t>
            </a:r>
          </a:p>
          <a:p>
            <a:pPr lvl="1" eaLnBrk="1" latinLnBrk="0" hangingPunct="1"/>
            <a:r>
              <a:rPr kumimoji="0" lang="fr-CH" dirty="0"/>
              <a:t>Slide text second level</a:t>
            </a:r>
          </a:p>
          <a:p>
            <a:pPr lvl="2" eaLnBrk="1" latinLnBrk="0" hangingPunct="1"/>
            <a:r>
              <a:rPr kumimoji="0" lang="fr-CH" dirty="0"/>
              <a:t>Slide text third level</a:t>
            </a:r>
          </a:p>
          <a:p>
            <a:pPr lvl="3" eaLnBrk="1" latinLnBrk="0" hangingPunct="1"/>
            <a:r>
              <a:rPr kumimoji="0" lang="fr-CH" dirty="0"/>
              <a:t>Slide text fourth level</a:t>
            </a:r>
          </a:p>
          <a:p>
            <a:pPr lvl="4" eaLnBrk="1" latinLnBrk="0" hangingPunct="1"/>
            <a:r>
              <a:rPr kumimoji="0" lang="fr-CH" dirty="0"/>
              <a:t>Slide text fifth level</a:t>
            </a:r>
            <a:endParaRPr kumimoji="0" lang="en-US" dirty="0"/>
          </a:p>
        </p:txBody>
      </p:sp>
      <p:sp>
        <p:nvSpPr>
          <p:cNvPr id="9" name="Espace réservé du titre 8"/>
          <p:cNvSpPr>
            <a:spLocks noGrp="1"/>
          </p:cNvSpPr>
          <p:nvPr>
            <p:ph type="title"/>
          </p:nvPr>
        </p:nvSpPr>
        <p:spPr>
          <a:xfrm>
            <a:off x="609600" y="233493"/>
            <a:ext cx="10969139" cy="71584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en-GB" noProof="0" dirty="0"/>
              <a:t>Slide Title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609600" y="6285763"/>
            <a:ext cx="10969139" cy="0"/>
          </a:xfrm>
          <a:prstGeom prst="line">
            <a:avLst/>
          </a:prstGeom>
          <a:ln w="6350" cmpd="sng">
            <a:solidFill>
              <a:srgbClr val="0C377B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99786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3600" b="0" i="0" kern="1200">
          <a:solidFill>
            <a:srgbClr val="0C377B"/>
          </a:solidFill>
          <a:latin typeface="+mj-lt"/>
          <a:ea typeface="+mj-ea"/>
          <a:cs typeface="Ubuntu Light"/>
        </a:defRPr>
      </a:lvl1pPr>
    </p:titleStyle>
    <p:bodyStyle>
      <a:lvl1pPr marL="225425" indent="-225425" algn="l" rtl="0" eaLnBrk="1" latinLnBrk="0" hangingPunct="1">
        <a:lnSpc>
          <a:spcPct val="100000"/>
        </a:lnSpc>
        <a:spcBef>
          <a:spcPts val="900"/>
        </a:spcBef>
        <a:buClr>
          <a:schemeClr val="accent1"/>
        </a:buClr>
        <a:buSzPct val="100000"/>
        <a:buFont typeface="Arial"/>
        <a:buChar char="•"/>
        <a:defRPr kumimoji="0" sz="3000" b="0" i="0" kern="1200">
          <a:solidFill>
            <a:srgbClr val="0C377B"/>
          </a:solidFill>
          <a:latin typeface="+mn-lt"/>
          <a:ea typeface="+mn-ea"/>
          <a:cs typeface="Ubuntu Light"/>
        </a:defRPr>
      </a:lvl1pPr>
      <a:lvl2pPr marL="460375" indent="-228600" algn="l" rtl="0" eaLnBrk="1" latinLnBrk="0" hangingPunct="1">
        <a:lnSpc>
          <a:spcPct val="100000"/>
        </a:lnSpc>
        <a:spcBef>
          <a:spcPts val="900"/>
        </a:spcBef>
        <a:buClr>
          <a:schemeClr val="bg2"/>
        </a:buClr>
        <a:buSzPct val="100000"/>
        <a:buFont typeface="Arial"/>
        <a:buChar char="•"/>
        <a:defRPr kumimoji="0" sz="3000" b="0" i="0" kern="1200">
          <a:solidFill>
            <a:srgbClr val="0C377B"/>
          </a:solidFill>
          <a:latin typeface="+mn-lt"/>
          <a:ea typeface="+mn-ea"/>
          <a:cs typeface="Ubuntu Light"/>
        </a:defRPr>
      </a:lvl2pPr>
      <a:lvl3pPr marL="685800" indent="-225425" algn="l" rtl="0" eaLnBrk="1" latinLnBrk="0" hangingPunct="1">
        <a:lnSpc>
          <a:spcPct val="100000"/>
        </a:lnSpc>
        <a:spcBef>
          <a:spcPts val="900"/>
        </a:spcBef>
        <a:buClr>
          <a:schemeClr val="accent2"/>
        </a:buClr>
        <a:buSzPct val="100000"/>
        <a:buFont typeface="Arial"/>
        <a:buChar char="•"/>
        <a:defRPr kumimoji="0" sz="3000" b="0" i="0" kern="1200">
          <a:solidFill>
            <a:srgbClr val="0C377B"/>
          </a:solidFill>
          <a:latin typeface="+mn-lt"/>
          <a:ea typeface="+mn-ea"/>
          <a:cs typeface="Ubuntu Light"/>
        </a:defRPr>
      </a:lvl3pPr>
      <a:lvl4pPr marL="909638" indent="-223838" algn="l" rtl="0" eaLnBrk="1" latinLnBrk="0" hangingPunct="1">
        <a:lnSpc>
          <a:spcPct val="100000"/>
        </a:lnSpc>
        <a:spcBef>
          <a:spcPts val="900"/>
        </a:spcBef>
        <a:buClr>
          <a:schemeClr val="accent3"/>
        </a:buClr>
        <a:buSzPct val="100000"/>
        <a:buFont typeface="Arial"/>
        <a:buChar char="•"/>
        <a:defRPr kumimoji="0" sz="3000" b="0" i="0" kern="1200">
          <a:solidFill>
            <a:srgbClr val="0C377B"/>
          </a:solidFill>
          <a:latin typeface="+mn-lt"/>
          <a:ea typeface="+mn-ea"/>
          <a:cs typeface="Ubuntu Light"/>
        </a:defRPr>
      </a:lvl4pPr>
      <a:lvl5pPr marL="1146175" indent="-236538" algn="l" rtl="0" eaLnBrk="1" latinLnBrk="0" hangingPunct="1">
        <a:lnSpc>
          <a:spcPct val="100000"/>
        </a:lnSpc>
        <a:spcBef>
          <a:spcPts val="900"/>
        </a:spcBef>
        <a:buClr>
          <a:schemeClr val="accent4"/>
        </a:buClr>
        <a:buSzPct val="100000"/>
        <a:buFont typeface="Arial"/>
        <a:buChar char="•"/>
        <a:defRPr kumimoji="0" sz="3000" b="0" i="0" kern="1200" baseline="0">
          <a:solidFill>
            <a:srgbClr val="0C377B"/>
          </a:solidFill>
          <a:latin typeface="+mn-lt"/>
          <a:ea typeface="+mn-ea"/>
          <a:cs typeface="Ubuntu Light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microsoft.com/office/2007/relationships/hdphoto" Target="../media/hdphoto2.wdp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7.xml"/><Relationship Id="rId5" Type="http://schemas.openxmlformats.org/officeDocument/2006/relationships/hyperlink" Target="https://conference-indico.kek.jp/indico/event/16/session/7/contribution/24/material/slides/0.pdf" TargetMode="External"/><Relationship Id="rId4" Type="http://schemas.openxmlformats.org/officeDocument/2006/relationships/image" Target="../media/image49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tiff"/><Relationship Id="rId2" Type="http://schemas.openxmlformats.org/officeDocument/2006/relationships/image" Target="../media/image56.tif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8.tif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66734" y="2624216"/>
            <a:ext cx="9220200" cy="1470025"/>
          </a:xfrm>
        </p:spPr>
        <p:txBody>
          <a:bodyPr>
            <a:normAutofit fontScale="90000"/>
          </a:bodyPr>
          <a:lstStyle/>
          <a:p>
            <a:r>
              <a:rPr lang="en-US" dirty="0"/>
              <a:t>Status of consideration of implementation of </a:t>
            </a:r>
            <a:r>
              <a:rPr lang="en-US" dirty="0" err="1"/>
              <a:t>nuSTORM</a:t>
            </a:r>
            <a:r>
              <a:rPr lang="en-US" dirty="0"/>
              <a:t> at CERN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47800" y="4094241"/>
            <a:ext cx="8481934" cy="1278978"/>
          </a:xfrm>
        </p:spPr>
        <p:txBody>
          <a:bodyPr>
            <a:normAutofit/>
          </a:bodyPr>
          <a:lstStyle/>
          <a:p>
            <a:r>
              <a:rPr lang="en-US" sz="2400" dirty="0"/>
              <a:t>Mike Lamont</a:t>
            </a:r>
          </a:p>
          <a:p>
            <a:r>
              <a:rPr lang="en-US" sz="2400" dirty="0"/>
              <a:t>12</a:t>
            </a:r>
            <a:r>
              <a:rPr lang="en-US" sz="2400" baseline="30000" dirty="0"/>
              <a:t>th</a:t>
            </a:r>
            <a:r>
              <a:rPr lang="en-US" sz="2400" dirty="0"/>
              <a:t> August 2018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76200"/>
            <a:ext cx="2482239" cy="2228754"/>
          </a:xfrm>
          <a:prstGeom prst="rect">
            <a:avLst/>
          </a:prstGeom>
        </p:spPr>
      </p:pic>
      <p:sp>
        <p:nvSpPr>
          <p:cNvPr id="5" name="Subtitle 2">
            <a:extLst>
              <a:ext uri="{FF2B5EF4-FFF2-40B4-BE49-F238E27FC236}">
                <a16:creationId xmlns:a16="http://schemas.microsoft.com/office/drawing/2014/main" id="{32E84144-D527-9844-9086-19E504D3F447}"/>
              </a:ext>
            </a:extLst>
          </p:cNvPr>
          <p:cNvSpPr txBox="1">
            <a:spLocks/>
          </p:cNvSpPr>
          <p:nvPr/>
        </p:nvSpPr>
        <p:spPr>
          <a:xfrm>
            <a:off x="609600" y="5181600"/>
            <a:ext cx="6324600" cy="1676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dirty="0"/>
              <a:t>Jonathan Gall, John Osborne – SMB</a:t>
            </a:r>
          </a:p>
          <a:p>
            <a:pPr algn="l"/>
            <a:r>
              <a:rPr lang="en-US" sz="1600" dirty="0"/>
              <a:t>Ken Long – Imperial University, London</a:t>
            </a:r>
          </a:p>
          <a:p>
            <a:pPr algn="l"/>
            <a:r>
              <a:rPr lang="en-US" sz="1600" dirty="0"/>
              <a:t>Marco </a:t>
            </a:r>
            <a:r>
              <a:rPr lang="en-US" sz="1600" dirty="0" err="1"/>
              <a:t>Calviani</a:t>
            </a:r>
            <a:r>
              <a:rPr lang="en-US" sz="1600" dirty="0"/>
              <a:t> –EN/STI and team</a:t>
            </a:r>
          </a:p>
          <a:p>
            <a:pPr algn="l"/>
            <a:r>
              <a:rPr lang="en-GB" sz="1600" dirty="0"/>
              <a:t>Claudia </a:t>
            </a:r>
            <a:r>
              <a:rPr lang="en-GB" sz="1600" dirty="0" err="1"/>
              <a:t>Ahdida</a:t>
            </a:r>
            <a:r>
              <a:rPr lang="en-GB" sz="1600" dirty="0"/>
              <a:t> – HSE/RP and Radiation Protection (RP) team</a:t>
            </a:r>
          </a:p>
          <a:p>
            <a:pPr algn="l"/>
            <a:r>
              <a:rPr lang="en-GB" sz="1600" dirty="0"/>
              <a:t>Wolfgang </a:t>
            </a:r>
            <a:r>
              <a:rPr lang="en-GB" sz="1600" dirty="0" err="1"/>
              <a:t>Bartmann</a:t>
            </a:r>
            <a:r>
              <a:rPr lang="en-GB" sz="1600" dirty="0"/>
              <a:t>  - TE/ABT</a:t>
            </a:r>
            <a:endParaRPr lang="en-US" dirty="0"/>
          </a:p>
          <a:p>
            <a:pPr algn="l"/>
            <a:endParaRPr lang="en-US" sz="500" dirty="0"/>
          </a:p>
          <a:p>
            <a:pPr algn="l"/>
            <a:endParaRPr lang="en-US" sz="500" dirty="0"/>
          </a:p>
          <a:p>
            <a:pPr algn="l"/>
            <a:endParaRPr lang="en-US" sz="1200" dirty="0"/>
          </a:p>
          <a:p>
            <a:pPr algn="l"/>
            <a:endParaRPr lang="en-US" sz="1200" dirty="0"/>
          </a:p>
          <a:p>
            <a:pPr algn="l"/>
            <a:endParaRPr lang="en-GB" dirty="0"/>
          </a:p>
          <a:p>
            <a:pPr algn="l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055192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D70D85-720A-9F4F-AD7A-D8B30D47E4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nuSTORM@CERN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C4FC64-3698-4E4E-8AB4-F20A614D3B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76400"/>
            <a:ext cx="6705600" cy="4525963"/>
          </a:xfrm>
        </p:spPr>
        <p:txBody>
          <a:bodyPr/>
          <a:lstStyle/>
          <a:p>
            <a:r>
              <a:rPr lang="en-US" dirty="0"/>
              <a:t>SPS can deliver the beam</a:t>
            </a:r>
          </a:p>
          <a:p>
            <a:pPr lvl="1"/>
            <a:r>
              <a:rPr lang="en-US" dirty="0"/>
              <a:t>e.g. CNGS 400 GeV/c fast extraction</a:t>
            </a:r>
          </a:p>
          <a:p>
            <a:pPr lvl="1"/>
            <a:r>
              <a:rPr lang="en-US" dirty="0"/>
              <a:t>CNGS approved to 22.5e19 POT</a:t>
            </a:r>
          </a:p>
          <a:p>
            <a:pPr lvl="2"/>
            <a:r>
              <a:rPr lang="en-US" dirty="0"/>
              <a:t>i.e. 5 years at 4.5e19 POT/year</a:t>
            </a:r>
          </a:p>
          <a:p>
            <a:pPr lvl="1"/>
            <a:r>
              <a:rPr lang="en-US" dirty="0"/>
              <a:t>From 2008 to 2012 delivered 81% of approved total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2AC4B8-BFBE-594B-9AFC-D1B18C62B8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10</a:t>
            </a:fld>
            <a:endParaRPr lang="en-US"/>
          </a:p>
        </p:txBody>
      </p:sp>
      <p:pic>
        <p:nvPicPr>
          <p:cNvPr id="8" name="Picture 2" descr="Integrated CNGS delivered proton on target intensity as a function of the time since 2008. ">
            <a:extLst>
              <a:ext uri="{FF2B5EF4-FFF2-40B4-BE49-F238E27FC236}">
                <a16:creationId xmlns:a16="http://schemas.microsoft.com/office/drawing/2014/main" id="{C986F943-F765-D746-9F01-D817CF9941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53400" y="1167764"/>
            <a:ext cx="3670935" cy="3041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461D03C-DAA3-B942-947C-9210CE8DCB3D}"/>
              </a:ext>
            </a:extLst>
          </p:cNvPr>
          <p:cNvSpPr txBox="1"/>
          <p:nvPr/>
        </p:nvSpPr>
        <p:spPr>
          <a:xfrm>
            <a:off x="1905000" y="5279033"/>
            <a:ext cx="5257800" cy="92333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In co-existence/competition from other users: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FF0000"/>
                </a:solidFill>
              </a:rPr>
              <a:t>LHC, North Area (+</a:t>
            </a:r>
            <a:r>
              <a:rPr lang="en-US" b="1" dirty="0" err="1">
                <a:solidFill>
                  <a:srgbClr val="FF0000"/>
                </a:solidFill>
              </a:rPr>
              <a:t>HiRadMat</a:t>
            </a:r>
            <a:r>
              <a:rPr lang="en-US" b="1" dirty="0">
                <a:solidFill>
                  <a:srgbClr val="FF0000"/>
                </a:solidFill>
              </a:rPr>
              <a:t>, AWAKE) at present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FF0000"/>
                </a:solidFill>
              </a:rPr>
              <a:t>Growing list for future (</a:t>
            </a:r>
            <a:r>
              <a:rPr lang="en-US" b="1" dirty="0" err="1">
                <a:solidFill>
                  <a:srgbClr val="FF0000"/>
                </a:solidFill>
              </a:rPr>
              <a:t>SHiP</a:t>
            </a:r>
            <a:r>
              <a:rPr lang="en-US" b="1" dirty="0">
                <a:solidFill>
                  <a:srgbClr val="FF0000"/>
                </a:solidFill>
              </a:rPr>
              <a:t>, KLEVER…)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3CEE0FE-8771-4B4C-84EE-E5655C6A252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58200" y="4376669"/>
            <a:ext cx="3416738" cy="2275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7822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BBE1FC-C3BE-8145-BE6C-4F35938F75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11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08202B6-7CCE-CB4E-96FE-3DA647BFB5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9800" y="1"/>
            <a:ext cx="7760368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993B184-CB4D-1E45-BC48-C63E1D77DFC3}"/>
              </a:ext>
            </a:extLst>
          </p:cNvPr>
          <p:cNvSpPr/>
          <p:nvPr/>
        </p:nvSpPr>
        <p:spPr>
          <a:xfrm>
            <a:off x="4985084" y="2790160"/>
            <a:ext cx="806116" cy="228600"/>
          </a:xfrm>
          <a:prstGeom prst="rect">
            <a:avLst/>
          </a:prstGeom>
          <a:solidFill>
            <a:srgbClr val="92D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dirty="0"/>
              <a:t>2 - slow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27D82E8-AE27-E945-90D9-3F96A5059326}"/>
              </a:ext>
            </a:extLst>
          </p:cNvPr>
          <p:cNvSpPr/>
          <p:nvPr/>
        </p:nvSpPr>
        <p:spPr>
          <a:xfrm>
            <a:off x="5410200" y="5105400"/>
            <a:ext cx="762000" cy="228600"/>
          </a:xfrm>
          <a:prstGeom prst="rect">
            <a:avLst/>
          </a:prstGeom>
          <a:solidFill>
            <a:srgbClr val="92D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dirty="0"/>
              <a:t>6 - fast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F5C29E3-0D3E-5A4A-90B1-9410116AA970}"/>
              </a:ext>
            </a:extLst>
          </p:cNvPr>
          <p:cNvSpPr/>
          <p:nvPr/>
        </p:nvSpPr>
        <p:spPr>
          <a:xfrm>
            <a:off x="7848600" y="3009900"/>
            <a:ext cx="762000" cy="228600"/>
          </a:xfrm>
          <a:prstGeom prst="rect">
            <a:avLst/>
          </a:prstGeom>
          <a:solidFill>
            <a:srgbClr val="92D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dirty="0"/>
              <a:t>4 - fast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F1991DD-BF22-A142-8F00-6B0058E43E3A}"/>
              </a:ext>
            </a:extLst>
          </p:cNvPr>
          <p:cNvSpPr/>
          <p:nvPr/>
        </p:nvSpPr>
        <p:spPr>
          <a:xfrm>
            <a:off x="4495800" y="609600"/>
            <a:ext cx="1295400" cy="304800"/>
          </a:xfrm>
          <a:prstGeom prst="rect">
            <a:avLst/>
          </a:prstGeom>
          <a:solidFill>
            <a:srgbClr val="92D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dirty="0"/>
              <a:t>North Area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4693676-AD06-594D-BBDD-1D8E3B338855}"/>
              </a:ext>
            </a:extLst>
          </p:cNvPr>
          <p:cNvSpPr/>
          <p:nvPr/>
        </p:nvSpPr>
        <p:spPr>
          <a:xfrm>
            <a:off x="8686800" y="3429001"/>
            <a:ext cx="1001234" cy="838200"/>
          </a:xfrm>
          <a:prstGeom prst="rect">
            <a:avLst/>
          </a:prstGeom>
          <a:solidFill>
            <a:srgbClr val="92D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dirty="0"/>
              <a:t>ex-CNGS</a:t>
            </a:r>
          </a:p>
          <a:p>
            <a:pPr algn="ctr"/>
            <a:r>
              <a:rPr lang="en-US" dirty="0"/>
              <a:t>AWAKE</a:t>
            </a:r>
          </a:p>
          <a:p>
            <a:pPr algn="ctr"/>
            <a:r>
              <a:rPr lang="en-US" dirty="0"/>
              <a:t>LHC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4A001E8-EBE3-8749-B089-F1614DE6E11B}"/>
              </a:ext>
            </a:extLst>
          </p:cNvPr>
          <p:cNvSpPr/>
          <p:nvPr/>
        </p:nvSpPr>
        <p:spPr>
          <a:xfrm>
            <a:off x="3494566" y="5486400"/>
            <a:ext cx="1001234" cy="593651"/>
          </a:xfrm>
          <a:prstGeom prst="rect">
            <a:avLst/>
          </a:prstGeom>
          <a:solidFill>
            <a:srgbClr val="92D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dirty="0"/>
              <a:t>LHC</a:t>
            </a:r>
          </a:p>
          <a:p>
            <a:pPr algn="ctr"/>
            <a:r>
              <a:rPr lang="en-US" dirty="0" err="1"/>
              <a:t>HiRadMat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47389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err="1"/>
              <a:t>nuSTORM@CERN</a:t>
            </a:r>
            <a:r>
              <a:rPr lang="en-US" sz="3600" dirty="0"/>
              <a:t> - siting options</a:t>
            </a:r>
            <a:endParaRPr lang="en-GB" sz="3600" dirty="0"/>
          </a:p>
        </p:txBody>
      </p:sp>
      <p:sp>
        <p:nvSpPr>
          <p:cNvPr id="20" name="Content Placeholder 2"/>
          <p:cNvSpPr>
            <a:spLocks noGrp="1"/>
          </p:cNvSpPr>
          <p:nvPr>
            <p:ph idx="1"/>
          </p:nvPr>
        </p:nvSpPr>
        <p:spPr>
          <a:xfrm>
            <a:off x="609600" y="1295400"/>
            <a:ext cx="10972800" cy="4525963"/>
          </a:xfrm>
        </p:spPr>
        <p:txBody>
          <a:bodyPr>
            <a:normAutofit fontScale="77500" lnSpcReduction="20000"/>
          </a:bodyPr>
          <a:lstStyle/>
          <a:p>
            <a:r>
              <a:rPr lang="en-US" b="1" dirty="0"/>
              <a:t>North Area:</a:t>
            </a:r>
          </a:p>
          <a:p>
            <a:pPr lvl="1"/>
            <a:r>
              <a:rPr lang="en-US" dirty="0"/>
              <a:t>Kick @ LSS1; extract @ LSS2</a:t>
            </a:r>
          </a:p>
          <a:p>
            <a:pPr lvl="1"/>
            <a:r>
              <a:rPr lang="en-US" dirty="0"/>
              <a:t>Transport to North Area:</a:t>
            </a:r>
          </a:p>
          <a:p>
            <a:pPr lvl="2"/>
            <a:r>
              <a:rPr lang="en-US" dirty="0"/>
              <a:t>Issues:</a:t>
            </a:r>
          </a:p>
          <a:p>
            <a:pPr lvl="3"/>
            <a:r>
              <a:rPr lang="en-US" dirty="0"/>
              <a:t>Congestion, radio-protection, </a:t>
            </a:r>
            <a:r>
              <a:rPr lang="en-US" dirty="0">
                <a:solidFill>
                  <a:srgbClr val="FF0000"/>
                </a:solidFill>
              </a:rPr>
              <a:t>slow extraction</a:t>
            </a:r>
          </a:p>
          <a:p>
            <a:r>
              <a:rPr lang="en-US" b="1" dirty="0"/>
              <a:t>CERN to Gran Sasso beam line:</a:t>
            </a:r>
          </a:p>
          <a:p>
            <a:pPr lvl="1"/>
            <a:r>
              <a:rPr lang="en-US" dirty="0"/>
              <a:t>Beamline directed “down hill” in molasse to serve Gran Sasso</a:t>
            </a:r>
          </a:p>
          <a:p>
            <a:pPr lvl="1"/>
            <a:r>
              <a:rPr lang="en-US" dirty="0"/>
              <a:t>Would put nuSTORM ring deeper than necessary</a:t>
            </a:r>
          </a:p>
          <a:p>
            <a:pPr lvl="1"/>
            <a:r>
              <a:rPr lang="en-US" dirty="0"/>
              <a:t>Existing target area hot</a:t>
            </a:r>
          </a:p>
          <a:p>
            <a:r>
              <a:rPr lang="en-US" b="1" dirty="0"/>
              <a:t>LSS6:</a:t>
            </a:r>
          </a:p>
          <a:p>
            <a:pPr lvl="1"/>
            <a:r>
              <a:rPr lang="en-US" dirty="0"/>
              <a:t>Served West Area Neutrino Facility</a:t>
            </a:r>
          </a:p>
          <a:p>
            <a:pPr lvl="1"/>
            <a:r>
              <a:rPr lang="en-US" dirty="0" err="1"/>
              <a:t>HiRadMat</a:t>
            </a:r>
            <a:r>
              <a:rPr lang="en-US" dirty="0"/>
              <a:t> now operational</a:t>
            </a:r>
          </a:p>
          <a:p>
            <a:r>
              <a:rPr lang="en-US" dirty="0">
                <a:solidFill>
                  <a:srgbClr val="00B050"/>
                </a:solidFill>
              </a:rPr>
              <a:t>Preferred option “semi-greenfield” </a:t>
            </a:r>
            <a:r>
              <a:rPr lang="mr-IN" dirty="0">
                <a:solidFill>
                  <a:srgbClr val="00B050"/>
                </a:solidFill>
              </a:rPr>
              <a:t>…</a:t>
            </a:r>
            <a:endParaRPr lang="en-US" dirty="0">
              <a:solidFill>
                <a:srgbClr val="00B050"/>
              </a:solidFill>
            </a:endParaRPr>
          </a:p>
        </p:txBody>
      </p:sp>
      <p:pic>
        <p:nvPicPr>
          <p:cNvPr id="9" name="Picture 8" descr="01-SPSExtract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05600" y="1371600"/>
            <a:ext cx="1907069" cy="133714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39200" y="1388772"/>
            <a:ext cx="2445113" cy="133714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78871" y="5017085"/>
            <a:ext cx="3305442" cy="1354453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73758" y="3027381"/>
            <a:ext cx="2310555" cy="1693631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278EA98-18D2-3C4D-BDC3-578B7FC3DA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0584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5F84573-2ECD-104A-92F0-11D28134A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13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8F4D30B-2FB3-FD4F-AE56-458F86B4863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10" y="609600"/>
            <a:ext cx="12192000" cy="5693905"/>
          </a:xfrm>
          <a:prstGeom prst="rect">
            <a:avLst/>
          </a:prstGeom>
        </p:spPr>
      </p:pic>
      <p:sp>
        <p:nvSpPr>
          <p:cNvPr id="6" name="Freeform 5">
            <a:extLst>
              <a:ext uri="{FF2B5EF4-FFF2-40B4-BE49-F238E27FC236}">
                <a16:creationId xmlns:a16="http://schemas.microsoft.com/office/drawing/2014/main" id="{23CEF293-32BF-974B-9A57-0A2012522F3A}"/>
              </a:ext>
            </a:extLst>
          </p:cNvPr>
          <p:cNvSpPr/>
          <p:nvPr/>
        </p:nvSpPr>
        <p:spPr>
          <a:xfrm>
            <a:off x="1700011" y="2135746"/>
            <a:ext cx="9092485" cy="3045854"/>
          </a:xfrm>
          <a:custGeom>
            <a:avLst/>
            <a:gdLst>
              <a:gd name="connsiteX0" fmla="*/ 0 w 9092485"/>
              <a:gd name="connsiteY0" fmla="*/ 0 h 3045854"/>
              <a:gd name="connsiteX1" fmla="*/ 643944 w 9092485"/>
              <a:gd name="connsiteY1" fmla="*/ 321972 h 3045854"/>
              <a:gd name="connsiteX2" fmla="*/ 1429555 w 9092485"/>
              <a:gd name="connsiteY2" fmla="*/ 689020 h 3045854"/>
              <a:gd name="connsiteX3" fmla="*/ 2768958 w 9092485"/>
              <a:gd name="connsiteY3" fmla="*/ 1242812 h 3045854"/>
              <a:gd name="connsiteX4" fmla="*/ 3998890 w 9092485"/>
              <a:gd name="connsiteY4" fmla="*/ 1700012 h 3045854"/>
              <a:gd name="connsiteX5" fmla="*/ 5814812 w 9092485"/>
              <a:gd name="connsiteY5" fmla="*/ 2253803 h 3045854"/>
              <a:gd name="connsiteX6" fmla="*/ 7386034 w 9092485"/>
              <a:gd name="connsiteY6" fmla="*/ 2665927 h 3045854"/>
              <a:gd name="connsiteX7" fmla="*/ 9092485 w 9092485"/>
              <a:gd name="connsiteY7" fmla="*/ 3045854 h 3045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092485" h="3045854">
                <a:moveTo>
                  <a:pt x="0" y="0"/>
                </a:moveTo>
                <a:cubicBezTo>
                  <a:pt x="202842" y="103567"/>
                  <a:pt x="405685" y="207135"/>
                  <a:pt x="643944" y="321972"/>
                </a:cubicBezTo>
                <a:cubicBezTo>
                  <a:pt x="882203" y="436809"/>
                  <a:pt x="1075386" y="535547"/>
                  <a:pt x="1429555" y="689020"/>
                </a:cubicBezTo>
                <a:cubicBezTo>
                  <a:pt x="1783724" y="842493"/>
                  <a:pt x="2340735" y="1074313"/>
                  <a:pt x="2768958" y="1242812"/>
                </a:cubicBezTo>
                <a:cubicBezTo>
                  <a:pt x="3197181" y="1411311"/>
                  <a:pt x="3491248" y="1531514"/>
                  <a:pt x="3998890" y="1700012"/>
                </a:cubicBezTo>
                <a:cubicBezTo>
                  <a:pt x="4506532" y="1868510"/>
                  <a:pt x="5250288" y="2092817"/>
                  <a:pt x="5814812" y="2253803"/>
                </a:cubicBezTo>
                <a:cubicBezTo>
                  <a:pt x="6379336" y="2414789"/>
                  <a:pt x="6839755" y="2533918"/>
                  <a:pt x="7386034" y="2665927"/>
                </a:cubicBezTo>
                <a:cubicBezTo>
                  <a:pt x="7932313" y="2797936"/>
                  <a:pt x="8512399" y="2921895"/>
                  <a:pt x="9092485" y="3045854"/>
                </a:cubicBezTo>
              </a:path>
            </a:pathLst>
          </a:custGeom>
          <a:noFill/>
          <a:ln w="44450"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41B4528F-CBEC-1A47-B9DF-A750CE9A72CE}"/>
              </a:ext>
            </a:extLst>
          </p:cNvPr>
          <p:cNvSpPr/>
          <p:nvPr/>
        </p:nvSpPr>
        <p:spPr>
          <a:xfrm>
            <a:off x="4876800" y="3657599"/>
            <a:ext cx="5591033" cy="2061949"/>
          </a:xfrm>
          <a:custGeom>
            <a:avLst/>
            <a:gdLst>
              <a:gd name="connsiteX0" fmla="*/ 5336274 w 5336274"/>
              <a:gd name="connsiteY0" fmla="*/ 1296537 h 1296537"/>
              <a:gd name="connsiteX1" fmla="*/ 4565176 w 5336274"/>
              <a:gd name="connsiteY1" fmla="*/ 1180531 h 1296537"/>
              <a:gd name="connsiteX2" fmla="*/ 3603009 w 5336274"/>
              <a:gd name="connsiteY2" fmla="*/ 1009934 h 1296537"/>
              <a:gd name="connsiteX3" fmla="*/ 2497540 w 5336274"/>
              <a:gd name="connsiteY3" fmla="*/ 757451 h 1296537"/>
              <a:gd name="connsiteX4" fmla="*/ 1746913 w 5336274"/>
              <a:gd name="connsiteY4" fmla="*/ 593678 h 1296537"/>
              <a:gd name="connsiteX5" fmla="*/ 777922 w 5336274"/>
              <a:gd name="connsiteY5" fmla="*/ 354842 h 1296537"/>
              <a:gd name="connsiteX6" fmla="*/ 0 w 5336274"/>
              <a:gd name="connsiteY6" fmla="*/ 0 h 1296537"/>
              <a:gd name="connsiteX7" fmla="*/ 0 w 5336274"/>
              <a:gd name="connsiteY7" fmla="*/ 0 h 1296537"/>
              <a:gd name="connsiteX0" fmla="*/ 5336274 w 5336274"/>
              <a:gd name="connsiteY0" fmla="*/ 1296537 h 1296537"/>
              <a:gd name="connsiteX1" fmla="*/ 4565176 w 5336274"/>
              <a:gd name="connsiteY1" fmla="*/ 1180531 h 1296537"/>
              <a:gd name="connsiteX2" fmla="*/ 3603009 w 5336274"/>
              <a:gd name="connsiteY2" fmla="*/ 1009934 h 1296537"/>
              <a:gd name="connsiteX3" fmla="*/ 2497540 w 5336274"/>
              <a:gd name="connsiteY3" fmla="*/ 757451 h 1296537"/>
              <a:gd name="connsiteX4" fmla="*/ 1746913 w 5336274"/>
              <a:gd name="connsiteY4" fmla="*/ 593678 h 1296537"/>
              <a:gd name="connsiteX5" fmla="*/ 640479 w 5336274"/>
              <a:gd name="connsiteY5" fmla="*/ 446805 h 1296537"/>
              <a:gd name="connsiteX6" fmla="*/ 0 w 5336274"/>
              <a:gd name="connsiteY6" fmla="*/ 0 h 1296537"/>
              <a:gd name="connsiteX7" fmla="*/ 0 w 5336274"/>
              <a:gd name="connsiteY7" fmla="*/ 0 h 1296537"/>
              <a:gd name="connsiteX0" fmla="*/ 5336274 w 5336274"/>
              <a:gd name="connsiteY0" fmla="*/ 1296537 h 1296537"/>
              <a:gd name="connsiteX1" fmla="*/ 4565176 w 5336274"/>
              <a:gd name="connsiteY1" fmla="*/ 1180531 h 1296537"/>
              <a:gd name="connsiteX2" fmla="*/ 3603009 w 5336274"/>
              <a:gd name="connsiteY2" fmla="*/ 1009934 h 1296537"/>
              <a:gd name="connsiteX3" fmla="*/ 2497540 w 5336274"/>
              <a:gd name="connsiteY3" fmla="*/ 757451 h 1296537"/>
              <a:gd name="connsiteX4" fmla="*/ 1491663 w 5336274"/>
              <a:gd name="connsiteY4" fmla="*/ 714902 h 1296537"/>
              <a:gd name="connsiteX5" fmla="*/ 640479 w 5336274"/>
              <a:gd name="connsiteY5" fmla="*/ 446805 h 1296537"/>
              <a:gd name="connsiteX6" fmla="*/ 0 w 5336274"/>
              <a:gd name="connsiteY6" fmla="*/ 0 h 1296537"/>
              <a:gd name="connsiteX7" fmla="*/ 0 w 5336274"/>
              <a:gd name="connsiteY7" fmla="*/ 0 h 1296537"/>
              <a:gd name="connsiteX0" fmla="*/ 5336274 w 5336274"/>
              <a:gd name="connsiteY0" fmla="*/ 1296537 h 1296537"/>
              <a:gd name="connsiteX1" fmla="*/ 4565176 w 5336274"/>
              <a:gd name="connsiteY1" fmla="*/ 1180531 h 1296537"/>
              <a:gd name="connsiteX2" fmla="*/ 3603009 w 5336274"/>
              <a:gd name="connsiteY2" fmla="*/ 1009934 h 1296537"/>
              <a:gd name="connsiteX3" fmla="*/ 2360098 w 5336274"/>
              <a:gd name="connsiteY3" fmla="*/ 882855 h 1296537"/>
              <a:gd name="connsiteX4" fmla="*/ 1491663 w 5336274"/>
              <a:gd name="connsiteY4" fmla="*/ 714902 h 1296537"/>
              <a:gd name="connsiteX5" fmla="*/ 640479 w 5336274"/>
              <a:gd name="connsiteY5" fmla="*/ 446805 h 1296537"/>
              <a:gd name="connsiteX6" fmla="*/ 0 w 5336274"/>
              <a:gd name="connsiteY6" fmla="*/ 0 h 1296537"/>
              <a:gd name="connsiteX7" fmla="*/ 0 w 5336274"/>
              <a:gd name="connsiteY7" fmla="*/ 0 h 1296537"/>
              <a:gd name="connsiteX0" fmla="*/ 5336274 w 5336274"/>
              <a:gd name="connsiteY0" fmla="*/ 1296537 h 1296537"/>
              <a:gd name="connsiteX1" fmla="*/ 4565176 w 5336274"/>
              <a:gd name="connsiteY1" fmla="*/ 1180531 h 1296537"/>
              <a:gd name="connsiteX2" fmla="*/ 3603009 w 5336274"/>
              <a:gd name="connsiteY2" fmla="*/ 1009934 h 1296537"/>
              <a:gd name="connsiteX3" fmla="*/ 2360098 w 5336274"/>
              <a:gd name="connsiteY3" fmla="*/ 882855 h 1296537"/>
              <a:gd name="connsiteX4" fmla="*/ 1491663 w 5336274"/>
              <a:gd name="connsiteY4" fmla="*/ 714902 h 1296537"/>
              <a:gd name="connsiteX5" fmla="*/ 1278437 w 5336274"/>
              <a:gd name="connsiteY5" fmla="*/ 656280 h 1296537"/>
              <a:gd name="connsiteX6" fmla="*/ 640479 w 5336274"/>
              <a:gd name="connsiteY6" fmla="*/ 446805 h 1296537"/>
              <a:gd name="connsiteX7" fmla="*/ 0 w 5336274"/>
              <a:gd name="connsiteY7" fmla="*/ 0 h 1296537"/>
              <a:gd name="connsiteX8" fmla="*/ 0 w 5336274"/>
              <a:gd name="connsiteY8" fmla="*/ 0 h 1296537"/>
              <a:gd name="connsiteX0" fmla="*/ 5336274 w 5336274"/>
              <a:gd name="connsiteY0" fmla="*/ 1296537 h 1296537"/>
              <a:gd name="connsiteX1" fmla="*/ 4565176 w 5336274"/>
              <a:gd name="connsiteY1" fmla="*/ 1180531 h 1296537"/>
              <a:gd name="connsiteX2" fmla="*/ 3603009 w 5336274"/>
              <a:gd name="connsiteY2" fmla="*/ 1009934 h 1296537"/>
              <a:gd name="connsiteX3" fmla="*/ 2360098 w 5336274"/>
              <a:gd name="connsiteY3" fmla="*/ 882855 h 1296537"/>
              <a:gd name="connsiteX4" fmla="*/ 1491663 w 5336274"/>
              <a:gd name="connsiteY4" fmla="*/ 714902 h 1296537"/>
              <a:gd name="connsiteX5" fmla="*/ 1212988 w 5336274"/>
              <a:gd name="connsiteY5" fmla="*/ 689721 h 1296537"/>
              <a:gd name="connsiteX6" fmla="*/ 640479 w 5336274"/>
              <a:gd name="connsiteY6" fmla="*/ 446805 h 1296537"/>
              <a:gd name="connsiteX7" fmla="*/ 0 w 5336274"/>
              <a:gd name="connsiteY7" fmla="*/ 0 h 1296537"/>
              <a:gd name="connsiteX8" fmla="*/ 0 w 5336274"/>
              <a:gd name="connsiteY8" fmla="*/ 0 h 1296537"/>
              <a:gd name="connsiteX0" fmla="*/ 5336274 w 5336274"/>
              <a:gd name="connsiteY0" fmla="*/ 1296537 h 1296537"/>
              <a:gd name="connsiteX1" fmla="*/ 4565176 w 5336274"/>
              <a:gd name="connsiteY1" fmla="*/ 1180531 h 1296537"/>
              <a:gd name="connsiteX2" fmla="*/ 3603009 w 5336274"/>
              <a:gd name="connsiteY2" fmla="*/ 1009934 h 1296537"/>
              <a:gd name="connsiteX3" fmla="*/ 2360098 w 5336274"/>
              <a:gd name="connsiteY3" fmla="*/ 882855 h 1296537"/>
              <a:gd name="connsiteX4" fmla="*/ 1472029 w 5336274"/>
              <a:gd name="connsiteY4" fmla="*/ 723262 h 1296537"/>
              <a:gd name="connsiteX5" fmla="*/ 1212988 w 5336274"/>
              <a:gd name="connsiteY5" fmla="*/ 689721 h 1296537"/>
              <a:gd name="connsiteX6" fmla="*/ 640479 w 5336274"/>
              <a:gd name="connsiteY6" fmla="*/ 446805 h 1296537"/>
              <a:gd name="connsiteX7" fmla="*/ 0 w 5336274"/>
              <a:gd name="connsiteY7" fmla="*/ 0 h 1296537"/>
              <a:gd name="connsiteX8" fmla="*/ 0 w 5336274"/>
              <a:gd name="connsiteY8" fmla="*/ 0 h 1296537"/>
              <a:gd name="connsiteX0" fmla="*/ 5336274 w 5336274"/>
              <a:gd name="connsiteY0" fmla="*/ 1296537 h 1296537"/>
              <a:gd name="connsiteX1" fmla="*/ 4565176 w 5336274"/>
              <a:gd name="connsiteY1" fmla="*/ 1180531 h 1296537"/>
              <a:gd name="connsiteX2" fmla="*/ 3603009 w 5336274"/>
              <a:gd name="connsiteY2" fmla="*/ 1009934 h 1296537"/>
              <a:gd name="connsiteX3" fmla="*/ 2360098 w 5336274"/>
              <a:gd name="connsiteY3" fmla="*/ 882855 h 1296537"/>
              <a:gd name="connsiteX4" fmla="*/ 1472029 w 5336274"/>
              <a:gd name="connsiteY4" fmla="*/ 723262 h 1296537"/>
              <a:gd name="connsiteX5" fmla="*/ 1219533 w 5336274"/>
              <a:gd name="connsiteY5" fmla="*/ 673000 h 1296537"/>
              <a:gd name="connsiteX6" fmla="*/ 640479 w 5336274"/>
              <a:gd name="connsiteY6" fmla="*/ 446805 h 1296537"/>
              <a:gd name="connsiteX7" fmla="*/ 0 w 5336274"/>
              <a:gd name="connsiteY7" fmla="*/ 0 h 1296537"/>
              <a:gd name="connsiteX8" fmla="*/ 0 w 5336274"/>
              <a:gd name="connsiteY8" fmla="*/ 0 h 1296537"/>
              <a:gd name="connsiteX0" fmla="*/ 5336274 w 5336274"/>
              <a:gd name="connsiteY0" fmla="*/ 1296537 h 1296537"/>
              <a:gd name="connsiteX1" fmla="*/ 4565176 w 5336274"/>
              <a:gd name="connsiteY1" fmla="*/ 1180531 h 1296537"/>
              <a:gd name="connsiteX2" fmla="*/ 3603009 w 5336274"/>
              <a:gd name="connsiteY2" fmla="*/ 1009934 h 1296537"/>
              <a:gd name="connsiteX3" fmla="*/ 2360098 w 5336274"/>
              <a:gd name="connsiteY3" fmla="*/ 882855 h 1296537"/>
              <a:gd name="connsiteX4" fmla="*/ 1472029 w 5336274"/>
              <a:gd name="connsiteY4" fmla="*/ 723262 h 1296537"/>
              <a:gd name="connsiteX5" fmla="*/ 1474784 w 5336274"/>
              <a:gd name="connsiteY5" fmla="*/ 727343 h 1296537"/>
              <a:gd name="connsiteX6" fmla="*/ 1219533 w 5336274"/>
              <a:gd name="connsiteY6" fmla="*/ 673000 h 1296537"/>
              <a:gd name="connsiteX7" fmla="*/ 640479 w 5336274"/>
              <a:gd name="connsiteY7" fmla="*/ 446805 h 1296537"/>
              <a:gd name="connsiteX8" fmla="*/ 0 w 5336274"/>
              <a:gd name="connsiteY8" fmla="*/ 0 h 1296537"/>
              <a:gd name="connsiteX9" fmla="*/ 0 w 5336274"/>
              <a:gd name="connsiteY9" fmla="*/ 0 h 1296537"/>
              <a:gd name="connsiteX0" fmla="*/ 5336274 w 5336274"/>
              <a:gd name="connsiteY0" fmla="*/ 1296537 h 1296537"/>
              <a:gd name="connsiteX1" fmla="*/ 4565176 w 5336274"/>
              <a:gd name="connsiteY1" fmla="*/ 1180531 h 1296537"/>
              <a:gd name="connsiteX2" fmla="*/ 3603009 w 5336274"/>
              <a:gd name="connsiteY2" fmla="*/ 1009934 h 1296537"/>
              <a:gd name="connsiteX3" fmla="*/ 2360098 w 5336274"/>
              <a:gd name="connsiteY3" fmla="*/ 882855 h 1296537"/>
              <a:gd name="connsiteX4" fmla="*/ 1472029 w 5336274"/>
              <a:gd name="connsiteY4" fmla="*/ 723262 h 1296537"/>
              <a:gd name="connsiteX5" fmla="*/ 1219533 w 5336274"/>
              <a:gd name="connsiteY5" fmla="*/ 673000 h 1296537"/>
              <a:gd name="connsiteX6" fmla="*/ 640479 w 5336274"/>
              <a:gd name="connsiteY6" fmla="*/ 446805 h 1296537"/>
              <a:gd name="connsiteX7" fmla="*/ 0 w 5336274"/>
              <a:gd name="connsiteY7" fmla="*/ 0 h 1296537"/>
              <a:gd name="connsiteX8" fmla="*/ 0 w 5336274"/>
              <a:gd name="connsiteY8" fmla="*/ 0 h 1296537"/>
              <a:gd name="connsiteX0" fmla="*/ 5336274 w 5336274"/>
              <a:gd name="connsiteY0" fmla="*/ 1296537 h 1296537"/>
              <a:gd name="connsiteX1" fmla="*/ 4565176 w 5336274"/>
              <a:gd name="connsiteY1" fmla="*/ 1180531 h 1296537"/>
              <a:gd name="connsiteX2" fmla="*/ 3603009 w 5336274"/>
              <a:gd name="connsiteY2" fmla="*/ 1009934 h 1296537"/>
              <a:gd name="connsiteX3" fmla="*/ 2360098 w 5336274"/>
              <a:gd name="connsiteY3" fmla="*/ 882855 h 1296537"/>
              <a:gd name="connsiteX4" fmla="*/ 1219533 w 5336274"/>
              <a:gd name="connsiteY4" fmla="*/ 673000 h 1296537"/>
              <a:gd name="connsiteX5" fmla="*/ 640479 w 5336274"/>
              <a:gd name="connsiteY5" fmla="*/ 446805 h 1296537"/>
              <a:gd name="connsiteX6" fmla="*/ 0 w 5336274"/>
              <a:gd name="connsiteY6" fmla="*/ 0 h 1296537"/>
              <a:gd name="connsiteX7" fmla="*/ 0 w 5336274"/>
              <a:gd name="connsiteY7" fmla="*/ 0 h 1296537"/>
              <a:gd name="connsiteX0" fmla="*/ 5336274 w 5336274"/>
              <a:gd name="connsiteY0" fmla="*/ 1296537 h 1296537"/>
              <a:gd name="connsiteX1" fmla="*/ 4565176 w 5336274"/>
              <a:gd name="connsiteY1" fmla="*/ 1180531 h 1296537"/>
              <a:gd name="connsiteX2" fmla="*/ 3583374 w 5336274"/>
              <a:gd name="connsiteY2" fmla="*/ 1060096 h 1296537"/>
              <a:gd name="connsiteX3" fmla="*/ 2360098 w 5336274"/>
              <a:gd name="connsiteY3" fmla="*/ 882855 h 1296537"/>
              <a:gd name="connsiteX4" fmla="*/ 1219533 w 5336274"/>
              <a:gd name="connsiteY4" fmla="*/ 673000 h 1296537"/>
              <a:gd name="connsiteX5" fmla="*/ 640479 w 5336274"/>
              <a:gd name="connsiteY5" fmla="*/ 446805 h 1296537"/>
              <a:gd name="connsiteX6" fmla="*/ 0 w 5336274"/>
              <a:gd name="connsiteY6" fmla="*/ 0 h 1296537"/>
              <a:gd name="connsiteX7" fmla="*/ 0 w 5336274"/>
              <a:gd name="connsiteY7" fmla="*/ 0 h 1296537"/>
              <a:gd name="connsiteX0" fmla="*/ 5362454 w 5362454"/>
              <a:gd name="connsiteY0" fmla="*/ 1263096 h 1263096"/>
              <a:gd name="connsiteX1" fmla="*/ 4565176 w 5362454"/>
              <a:gd name="connsiteY1" fmla="*/ 1180531 h 1263096"/>
              <a:gd name="connsiteX2" fmla="*/ 3583374 w 5362454"/>
              <a:gd name="connsiteY2" fmla="*/ 1060096 h 1263096"/>
              <a:gd name="connsiteX3" fmla="*/ 2360098 w 5362454"/>
              <a:gd name="connsiteY3" fmla="*/ 882855 h 1263096"/>
              <a:gd name="connsiteX4" fmla="*/ 1219533 w 5362454"/>
              <a:gd name="connsiteY4" fmla="*/ 673000 h 1263096"/>
              <a:gd name="connsiteX5" fmla="*/ 640479 w 5362454"/>
              <a:gd name="connsiteY5" fmla="*/ 446805 h 1263096"/>
              <a:gd name="connsiteX6" fmla="*/ 0 w 5362454"/>
              <a:gd name="connsiteY6" fmla="*/ 0 h 1263096"/>
              <a:gd name="connsiteX7" fmla="*/ 0 w 5362454"/>
              <a:gd name="connsiteY7" fmla="*/ 0 h 1263096"/>
              <a:gd name="connsiteX0" fmla="*/ 5362454 w 5362454"/>
              <a:gd name="connsiteY0" fmla="*/ 1263096 h 1263096"/>
              <a:gd name="connsiteX1" fmla="*/ 4565176 w 5362454"/>
              <a:gd name="connsiteY1" fmla="*/ 1180531 h 1263096"/>
              <a:gd name="connsiteX2" fmla="*/ 3583374 w 5362454"/>
              <a:gd name="connsiteY2" fmla="*/ 1060096 h 1263096"/>
              <a:gd name="connsiteX3" fmla="*/ 2360098 w 5362454"/>
              <a:gd name="connsiteY3" fmla="*/ 882855 h 1263096"/>
              <a:gd name="connsiteX4" fmla="*/ 1188653 w 5362454"/>
              <a:gd name="connsiteY4" fmla="*/ 720335 h 1263096"/>
              <a:gd name="connsiteX5" fmla="*/ 640479 w 5362454"/>
              <a:gd name="connsiteY5" fmla="*/ 446805 h 1263096"/>
              <a:gd name="connsiteX6" fmla="*/ 0 w 5362454"/>
              <a:gd name="connsiteY6" fmla="*/ 0 h 1263096"/>
              <a:gd name="connsiteX7" fmla="*/ 0 w 5362454"/>
              <a:gd name="connsiteY7" fmla="*/ 0 h 1263096"/>
              <a:gd name="connsiteX0" fmla="*/ 5362454 w 5362454"/>
              <a:gd name="connsiteY0" fmla="*/ 1263096 h 1263096"/>
              <a:gd name="connsiteX1" fmla="*/ 4565176 w 5362454"/>
              <a:gd name="connsiteY1" fmla="*/ 1180531 h 1263096"/>
              <a:gd name="connsiteX2" fmla="*/ 3583374 w 5362454"/>
              <a:gd name="connsiteY2" fmla="*/ 1060096 h 1263096"/>
              <a:gd name="connsiteX3" fmla="*/ 2360098 w 5362454"/>
              <a:gd name="connsiteY3" fmla="*/ 882855 h 1263096"/>
              <a:gd name="connsiteX4" fmla="*/ 1188653 w 5362454"/>
              <a:gd name="connsiteY4" fmla="*/ 720335 h 1263096"/>
              <a:gd name="connsiteX5" fmla="*/ 640479 w 5362454"/>
              <a:gd name="connsiteY5" fmla="*/ 446805 h 1263096"/>
              <a:gd name="connsiteX6" fmla="*/ 0 w 5362454"/>
              <a:gd name="connsiteY6" fmla="*/ 0 h 1263096"/>
              <a:gd name="connsiteX7" fmla="*/ 0 w 5362454"/>
              <a:gd name="connsiteY7" fmla="*/ 0 h 1263096"/>
              <a:gd name="connsiteX0" fmla="*/ 5362454 w 5362454"/>
              <a:gd name="connsiteY0" fmla="*/ 1263096 h 1263096"/>
              <a:gd name="connsiteX1" fmla="*/ 4565176 w 5362454"/>
              <a:gd name="connsiteY1" fmla="*/ 1180531 h 1263096"/>
              <a:gd name="connsiteX2" fmla="*/ 3583374 w 5362454"/>
              <a:gd name="connsiteY2" fmla="*/ 1060096 h 1263096"/>
              <a:gd name="connsiteX3" fmla="*/ 2360098 w 5362454"/>
              <a:gd name="connsiteY3" fmla="*/ 882855 h 1263096"/>
              <a:gd name="connsiteX4" fmla="*/ 1188653 w 5362454"/>
              <a:gd name="connsiteY4" fmla="*/ 720335 h 1263096"/>
              <a:gd name="connsiteX5" fmla="*/ 529309 w 5362454"/>
              <a:gd name="connsiteY5" fmla="*/ 474418 h 1263096"/>
              <a:gd name="connsiteX6" fmla="*/ 0 w 5362454"/>
              <a:gd name="connsiteY6" fmla="*/ 0 h 1263096"/>
              <a:gd name="connsiteX7" fmla="*/ 0 w 5362454"/>
              <a:gd name="connsiteY7" fmla="*/ 0 h 1263096"/>
              <a:gd name="connsiteX0" fmla="*/ 5362454 w 5362454"/>
              <a:gd name="connsiteY0" fmla="*/ 1263096 h 1263096"/>
              <a:gd name="connsiteX1" fmla="*/ 4565176 w 5362454"/>
              <a:gd name="connsiteY1" fmla="*/ 1180531 h 1263096"/>
              <a:gd name="connsiteX2" fmla="*/ 3583374 w 5362454"/>
              <a:gd name="connsiteY2" fmla="*/ 1060096 h 1263096"/>
              <a:gd name="connsiteX3" fmla="*/ 2360098 w 5362454"/>
              <a:gd name="connsiteY3" fmla="*/ 882855 h 1263096"/>
              <a:gd name="connsiteX4" fmla="*/ 1188653 w 5362454"/>
              <a:gd name="connsiteY4" fmla="*/ 720335 h 1263096"/>
              <a:gd name="connsiteX5" fmla="*/ 529309 w 5362454"/>
              <a:gd name="connsiteY5" fmla="*/ 474418 h 1263096"/>
              <a:gd name="connsiteX6" fmla="*/ 0 w 5362454"/>
              <a:gd name="connsiteY6" fmla="*/ 0 h 1263096"/>
              <a:gd name="connsiteX7" fmla="*/ 0 w 5362454"/>
              <a:gd name="connsiteY7" fmla="*/ 0 h 1263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62454" h="1263096">
                <a:moveTo>
                  <a:pt x="5362454" y="1263096"/>
                </a:moveTo>
                <a:lnTo>
                  <a:pt x="4565176" y="1180531"/>
                </a:lnTo>
                <a:lnTo>
                  <a:pt x="3583374" y="1060096"/>
                </a:lnTo>
                <a:lnTo>
                  <a:pt x="2360098" y="882855"/>
                </a:lnTo>
                <a:cubicBezTo>
                  <a:pt x="1966125" y="818339"/>
                  <a:pt x="1493785" y="760796"/>
                  <a:pt x="1188653" y="720335"/>
                </a:cubicBezTo>
                <a:cubicBezTo>
                  <a:pt x="883521" y="679874"/>
                  <a:pt x="727418" y="594474"/>
                  <a:pt x="529309" y="474418"/>
                </a:cubicBezTo>
                <a:cubicBezTo>
                  <a:pt x="331200" y="354362"/>
                  <a:pt x="106746" y="74467"/>
                  <a:pt x="0" y="0"/>
                </a:cubicBezTo>
                <a:lnTo>
                  <a:pt x="0" y="0"/>
                </a:lnTo>
              </a:path>
            </a:pathLst>
          </a:custGeom>
          <a:noFill/>
          <a:ln w="44450">
            <a:solidFill>
              <a:srgbClr val="FF0000"/>
            </a:solidFill>
            <a:prstDash val="dash"/>
            <a:tailEnd type="stealth" w="lg" len="lg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5C26DBF0-C1E3-3D4F-9E6F-2781BD79FE01}"/>
              </a:ext>
            </a:extLst>
          </p:cNvPr>
          <p:cNvSpPr/>
          <p:nvPr/>
        </p:nvSpPr>
        <p:spPr>
          <a:xfrm>
            <a:off x="3643952" y="641445"/>
            <a:ext cx="8502555" cy="5281683"/>
          </a:xfrm>
          <a:custGeom>
            <a:avLst/>
            <a:gdLst>
              <a:gd name="connsiteX0" fmla="*/ 8502555 w 8502555"/>
              <a:gd name="connsiteY0" fmla="*/ 5281683 h 5281683"/>
              <a:gd name="connsiteX1" fmla="*/ 8120418 w 8502555"/>
              <a:gd name="connsiteY1" fmla="*/ 5254388 h 5281683"/>
              <a:gd name="connsiteX2" fmla="*/ 7635923 w 8502555"/>
              <a:gd name="connsiteY2" fmla="*/ 5206621 h 5281683"/>
              <a:gd name="connsiteX3" fmla="*/ 7151427 w 8502555"/>
              <a:gd name="connsiteY3" fmla="*/ 5117910 h 5281683"/>
              <a:gd name="connsiteX4" fmla="*/ 6537278 w 8502555"/>
              <a:gd name="connsiteY4" fmla="*/ 5008728 h 5281683"/>
              <a:gd name="connsiteX5" fmla="*/ 5834418 w 8502555"/>
              <a:gd name="connsiteY5" fmla="*/ 4872251 h 5281683"/>
              <a:gd name="connsiteX6" fmla="*/ 5076967 w 8502555"/>
              <a:gd name="connsiteY6" fmla="*/ 4653886 h 5281683"/>
              <a:gd name="connsiteX7" fmla="*/ 4319517 w 8502555"/>
              <a:gd name="connsiteY7" fmla="*/ 4367283 h 5281683"/>
              <a:gd name="connsiteX8" fmla="*/ 3766782 w 8502555"/>
              <a:gd name="connsiteY8" fmla="*/ 4101152 h 5281683"/>
              <a:gd name="connsiteX9" fmla="*/ 3248167 w 8502555"/>
              <a:gd name="connsiteY9" fmla="*/ 3800901 h 5281683"/>
              <a:gd name="connsiteX10" fmla="*/ 2545308 w 8502555"/>
              <a:gd name="connsiteY10" fmla="*/ 3295934 h 5281683"/>
              <a:gd name="connsiteX11" fmla="*/ 1972102 w 8502555"/>
              <a:gd name="connsiteY11" fmla="*/ 2818262 h 5281683"/>
              <a:gd name="connsiteX12" fmla="*/ 1405720 w 8502555"/>
              <a:gd name="connsiteY12" fmla="*/ 2224585 h 5281683"/>
              <a:gd name="connsiteX13" fmla="*/ 839338 w 8502555"/>
              <a:gd name="connsiteY13" fmla="*/ 1501254 h 5281683"/>
              <a:gd name="connsiteX14" fmla="*/ 436729 w 8502555"/>
              <a:gd name="connsiteY14" fmla="*/ 893928 h 5281683"/>
              <a:gd name="connsiteX15" fmla="*/ 218364 w 8502555"/>
              <a:gd name="connsiteY15" fmla="*/ 504967 h 5281683"/>
              <a:gd name="connsiteX16" fmla="*/ 40944 w 8502555"/>
              <a:gd name="connsiteY16" fmla="*/ 116006 h 5281683"/>
              <a:gd name="connsiteX17" fmla="*/ 0 w 8502555"/>
              <a:gd name="connsiteY17" fmla="*/ 0 h 5281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8502555" h="5281683">
                <a:moveTo>
                  <a:pt x="8502555" y="5281683"/>
                </a:moveTo>
                <a:lnTo>
                  <a:pt x="8120418" y="5254388"/>
                </a:lnTo>
                <a:cubicBezTo>
                  <a:pt x="7975979" y="5241878"/>
                  <a:pt x="7797421" y="5229367"/>
                  <a:pt x="7635923" y="5206621"/>
                </a:cubicBezTo>
                <a:cubicBezTo>
                  <a:pt x="7474425" y="5183875"/>
                  <a:pt x="7151427" y="5117910"/>
                  <a:pt x="7151427" y="5117910"/>
                </a:cubicBezTo>
                <a:lnTo>
                  <a:pt x="6537278" y="5008728"/>
                </a:lnTo>
                <a:cubicBezTo>
                  <a:pt x="6317777" y="4967785"/>
                  <a:pt x="6077803" y="4931391"/>
                  <a:pt x="5834418" y="4872251"/>
                </a:cubicBezTo>
                <a:cubicBezTo>
                  <a:pt x="5591033" y="4813111"/>
                  <a:pt x="5329450" y="4738047"/>
                  <a:pt x="5076967" y="4653886"/>
                </a:cubicBezTo>
                <a:cubicBezTo>
                  <a:pt x="4824484" y="4569725"/>
                  <a:pt x="4537881" y="4459405"/>
                  <a:pt x="4319517" y="4367283"/>
                </a:cubicBezTo>
                <a:cubicBezTo>
                  <a:pt x="4101153" y="4275161"/>
                  <a:pt x="3945340" y="4195549"/>
                  <a:pt x="3766782" y="4101152"/>
                </a:cubicBezTo>
                <a:cubicBezTo>
                  <a:pt x="3588224" y="4006755"/>
                  <a:pt x="3451746" y="3935104"/>
                  <a:pt x="3248167" y="3800901"/>
                </a:cubicBezTo>
                <a:cubicBezTo>
                  <a:pt x="3044588" y="3666698"/>
                  <a:pt x="2757986" y="3459707"/>
                  <a:pt x="2545308" y="3295934"/>
                </a:cubicBezTo>
                <a:cubicBezTo>
                  <a:pt x="2332630" y="3132161"/>
                  <a:pt x="2162033" y="2996820"/>
                  <a:pt x="1972102" y="2818262"/>
                </a:cubicBezTo>
                <a:cubicBezTo>
                  <a:pt x="1782171" y="2639704"/>
                  <a:pt x="1594514" y="2444086"/>
                  <a:pt x="1405720" y="2224585"/>
                </a:cubicBezTo>
                <a:cubicBezTo>
                  <a:pt x="1216926" y="2005084"/>
                  <a:pt x="1000837" y="1723030"/>
                  <a:pt x="839338" y="1501254"/>
                </a:cubicBezTo>
                <a:cubicBezTo>
                  <a:pt x="677839" y="1279478"/>
                  <a:pt x="540225" y="1059976"/>
                  <a:pt x="436729" y="893928"/>
                </a:cubicBezTo>
                <a:cubicBezTo>
                  <a:pt x="333233" y="727880"/>
                  <a:pt x="284328" y="634621"/>
                  <a:pt x="218364" y="504967"/>
                </a:cubicBezTo>
                <a:cubicBezTo>
                  <a:pt x="152400" y="375313"/>
                  <a:pt x="77338" y="200167"/>
                  <a:pt x="40944" y="116006"/>
                </a:cubicBezTo>
                <a:cubicBezTo>
                  <a:pt x="4550" y="31845"/>
                  <a:pt x="2275" y="15922"/>
                  <a:pt x="0" y="0"/>
                </a:cubicBezTo>
              </a:path>
            </a:pathLst>
          </a:custGeom>
          <a:noFill/>
          <a:ln w="44450">
            <a:solidFill>
              <a:srgbClr val="00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D73347A9-A5E6-EB48-9429-50F093FD8B50}"/>
              </a:ext>
            </a:extLst>
          </p:cNvPr>
          <p:cNvSpPr/>
          <p:nvPr/>
        </p:nvSpPr>
        <p:spPr>
          <a:xfrm>
            <a:off x="34119" y="3603009"/>
            <a:ext cx="5472753" cy="1153236"/>
          </a:xfrm>
          <a:custGeom>
            <a:avLst/>
            <a:gdLst>
              <a:gd name="connsiteX0" fmla="*/ 5472753 w 5472753"/>
              <a:gd name="connsiteY0" fmla="*/ 1153236 h 1153236"/>
              <a:gd name="connsiteX1" fmla="*/ 4073857 w 5472753"/>
              <a:gd name="connsiteY1" fmla="*/ 887104 h 1153236"/>
              <a:gd name="connsiteX2" fmla="*/ 2524836 w 5472753"/>
              <a:gd name="connsiteY2" fmla="*/ 580030 h 1153236"/>
              <a:gd name="connsiteX3" fmla="*/ 866633 w 5472753"/>
              <a:gd name="connsiteY3" fmla="*/ 204716 h 1153236"/>
              <a:gd name="connsiteX4" fmla="*/ 0 w 5472753"/>
              <a:gd name="connsiteY4" fmla="*/ 0 h 1153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72753" h="1153236">
                <a:moveTo>
                  <a:pt x="5472753" y="1153236"/>
                </a:moveTo>
                <a:lnTo>
                  <a:pt x="4073857" y="887104"/>
                </a:lnTo>
                <a:lnTo>
                  <a:pt x="2524836" y="580030"/>
                </a:lnTo>
                <a:cubicBezTo>
                  <a:pt x="1990299" y="466299"/>
                  <a:pt x="866633" y="204716"/>
                  <a:pt x="866633" y="204716"/>
                </a:cubicBezTo>
                <a:lnTo>
                  <a:pt x="0" y="0"/>
                </a:lnTo>
              </a:path>
            </a:pathLst>
          </a:custGeom>
          <a:noFill/>
          <a:ln w="44450">
            <a:solidFill>
              <a:srgbClr val="F76BC1"/>
            </a:solidFill>
            <a:tailEnd type="stealth" w="lg" len="lg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2968E86-F7BA-7042-9690-32FC79C83910}"/>
              </a:ext>
            </a:extLst>
          </p:cNvPr>
          <p:cNvSpPr txBox="1"/>
          <p:nvPr/>
        </p:nvSpPr>
        <p:spPr>
          <a:xfrm>
            <a:off x="9982200" y="4114800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Extraction septa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B25F69B-4F43-5642-9003-C1E986D5F38D}"/>
              </a:ext>
            </a:extLst>
          </p:cNvPr>
          <p:cNvSpPr txBox="1"/>
          <p:nvPr/>
        </p:nvSpPr>
        <p:spPr>
          <a:xfrm>
            <a:off x="4575412" y="-76200"/>
            <a:ext cx="18629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LSS6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2685827-F984-3C40-ADD5-AEE8D5E3A9EC}"/>
              </a:ext>
            </a:extLst>
          </p:cNvPr>
          <p:cNvSpPr txBox="1"/>
          <p:nvPr/>
        </p:nvSpPr>
        <p:spPr>
          <a:xfrm>
            <a:off x="4648200" y="2166362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FF00"/>
                </a:solidFill>
              </a:rPr>
              <a:t>SPS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BC70194-9ABD-CE40-8995-004AD98B62EB}"/>
              </a:ext>
            </a:extLst>
          </p:cNvPr>
          <p:cNvSpPr txBox="1"/>
          <p:nvPr/>
        </p:nvSpPr>
        <p:spPr>
          <a:xfrm>
            <a:off x="2621155" y="2257270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LHC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BBFF4B9-7E3F-3E4E-8364-D4096AFDD411}"/>
              </a:ext>
            </a:extLst>
          </p:cNvPr>
          <p:cNvSpPr txBox="1"/>
          <p:nvPr/>
        </p:nvSpPr>
        <p:spPr>
          <a:xfrm>
            <a:off x="189346" y="3118344"/>
            <a:ext cx="900144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76BC1"/>
                </a:solidFill>
              </a:rPr>
              <a:t>LHC B1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AB574DC-B2A3-4940-8A71-5575043D460B}"/>
              </a:ext>
            </a:extLst>
          </p:cNvPr>
          <p:cNvSpPr txBox="1"/>
          <p:nvPr/>
        </p:nvSpPr>
        <p:spPr>
          <a:xfrm>
            <a:off x="5506872" y="4114800"/>
            <a:ext cx="11280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</a:rPr>
              <a:t>nuSTORM</a:t>
            </a:r>
            <a:endParaRPr lang="en-US" b="1" dirty="0">
              <a:solidFill>
                <a:srgbClr val="FF0000"/>
              </a:solidFill>
            </a:endParaRP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CB704DA6-38E5-4A42-9B29-E2E2DF2FAEFD}"/>
              </a:ext>
            </a:extLst>
          </p:cNvPr>
          <p:cNvCxnSpPr/>
          <p:nvPr/>
        </p:nvCxnSpPr>
        <p:spPr>
          <a:xfrm flipH="1">
            <a:off x="10306335" y="4503946"/>
            <a:ext cx="381000" cy="1066800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E58D86AC-41C3-F047-9CEE-DD3D43CDB83E}"/>
              </a:ext>
            </a:extLst>
          </p:cNvPr>
          <p:cNvSpPr txBox="1"/>
          <p:nvPr/>
        </p:nvSpPr>
        <p:spPr>
          <a:xfrm>
            <a:off x="7772400" y="3498056"/>
            <a:ext cx="12785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>
                    <a:lumMod val="95000"/>
                  </a:schemeClr>
                </a:solidFill>
              </a:rPr>
              <a:t>HiRadMat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266E412F-285C-274E-B54D-654534B1DF26}"/>
              </a:ext>
            </a:extLst>
          </p:cNvPr>
          <p:cNvCxnSpPr>
            <a:cxnSpLocks/>
          </p:cNvCxnSpPr>
          <p:nvPr/>
        </p:nvCxnSpPr>
        <p:spPr>
          <a:xfrm flipH="1">
            <a:off x="6572630" y="3867388"/>
            <a:ext cx="1224222" cy="955179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97117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AF32D3A-A9A3-A646-BBDE-93EDE9CAC2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Extraction from TT61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7452D8C-B4BE-A54B-B047-B253DAA3FC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14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C35E815-5A44-9242-808D-54BB5FB1776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6600" t="16403" r="6551" b="11021"/>
          <a:stretch/>
        </p:blipFill>
        <p:spPr>
          <a:xfrm>
            <a:off x="1905000" y="1143000"/>
            <a:ext cx="7772400" cy="4746505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40E011E-F06B-6849-A8F8-73555BB799ED}"/>
              </a:ext>
            </a:extLst>
          </p:cNvPr>
          <p:cNvSpPr txBox="1"/>
          <p:nvPr/>
        </p:nvSpPr>
        <p:spPr>
          <a:xfrm>
            <a:off x="2819400" y="6172200"/>
            <a:ext cx="7391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Possible reach for: 1.8 T (Magenta) or 1.6 T (Yellow) bending fields</a:t>
            </a:r>
          </a:p>
        </p:txBody>
      </p:sp>
    </p:spTree>
    <p:extLst>
      <p:ext uri="{BB962C8B-B14F-4D97-AF65-F5344CB8AC3E}">
        <p14:creationId xmlns:p14="http://schemas.microsoft.com/office/powerpoint/2010/main" val="39703571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417142"/>
            <a:ext cx="7210396" cy="1080938"/>
          </a:xfrm>
        </p:spPr>
        <p:txBody>
          <a:bodyPr>
            <a:normAutofit fontScale="90000"/>
          </a:bodyPr>
          <a:lstStyle/>
          <a:p>
            <a:r>
              <a:rPr lang="en-US" sz="3600" dirty="0" err="1"/>
              <a:t>nuSTORM@CERN</a:t>
            </a:r>
            <a:r>
              <a:rPr lang="en-US" sz="3600" dirty="0"/>
              <a:t> – SPS Extraction</a:t>
            </a:r>
            <a:endParaRPr lang="en-GB" sz="3600" dirty="0"/>
          </a:p>
        </p:txBody>
      </p:sp>
      <p:sp>
        <p:nvSpPr>
          <p:cNvPr id="21" name="Content Placeholder 2"/>
          <p:cNvSpPr>
            <a:spLocks noGrp="1"/>
          </p:cNvSpPr>
          <p:nvPr>
            <p:ph idx="1"/>
          </p:nvPr>
        </p:nvSpPr>
        <p:spPr>
          <a:xfrm>
            <a:off x="381000" y="1491740"/>
            <a:ext cx="5867400" cy="5029682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Extraction from LSS6</a:t>
            </a:r>
          </a:p>
          <a:p>
            <a:pPr lvl="1"/>
            <a:r>
              <a:rPr lang="en-US" dirty="0"/>
              <a:t>100 GeV protons, large emittance beams (FT beams in SPS)</a:t>
            </a:r>
          </a:p>
          <a:p>
            <a:pPr lvl="1"/>
            <a:r>
              <a:rPr lang="en-US" dirty="0"/>
              <a:t>May need some changes to beam line equipment in this area – to be confirmed at later stage</a:t>
            </a:r>
          </a:p>
          <a:p>
            <a:r>
              <a:rPr lang="en-US" dirty="0"/>
              <a:t>TT61 transfer</a:t>
            </a:r>
          </a:p>
          <a:p>
            <a:pPr lvl="1"/>
            <a:r>
              <a:rPr lang="en-GB" dirty="0"/>
              <a:t>Appeared the best location for junction cavern and transfer to new line</a:t>
            </a:r>
          </a:p>
          <a:p>
            <a:r>
              <a:rPr lang="en-US" dirty="0"/>
              <a:t>Civil Engineering to look at feasibility in detail based on parameters</a:t>
            </a:r>
          </a:p>
          <a:p>
            <a:pPr lvl="1"/>
            <a:r>
              <a:rPr lang="en-US" dirty="0"/>
              <a:t>Minimum single plane bending radius – 300 m</a:t>
            </a:r>
          </a:p>
          <a:p>
            <a:pPr lvl="1"/>
            <a:r>
              <a:rPr lang="en-US" dirty="0"/>
              <a:t>Minimum bending radius for horizontal and vertical bending – 480 m</a:t>
            </a:r>
          </a:p>
          <a:p>
            <a:pPr lvl="1"/>
            <a:endParaRPr lang="en-GB" dirty="0"/>
          </a:p>
        </p:txBody>
      </p:sp>
      <p:sp>
        <p:nvSpPr>
          <p:cNvPr id="22" name="Rectangle 21"/>
          <p:cNvSpPr/>
          <p:nvPr/>
        </p:nvSpPr>
        <p:spPr>
          <a:xfrm>
            <a:off x="6794939" y="4419600"/>
            <a:ext cx="5107959" cy="323165"/>
          </a:xfrm>
          <a:prstGeom prst="rect">
            <a:avLst/>
          </a:prstGeom>
          <a:noFill/>
          <a:ln w="19050">
            <a:noFill/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GB" sz="1500" b="1" dirty="0">
                <a:solidFill>
                  <a:schemeClr val="tx1"/>
                </a:solidFill>
              </a:rPr>
              <a:t>Initial siting guidance from accelerator beam transfer group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8C2574E-8E2F-3044-922B-97EBE857DBF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309" r="-12040"/>
          <a:stretch/>
        </p:blipFill>
        <p:spPr>
          <a:xfrm>
            <a:off x="7848600" y="4836442"/>
            <a:ext cx="2729960" cy="17032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C0E8C75-BF04-764E-97AB-327B678CDD3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05600" y="1447800"/>
            <a:ext cx="5197298" cy="264404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61F8D5-AFDB-0E49-9877-82333AF9B8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7562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10972800" cy="868362"/>
          </a:xfrm>
        </p:spPr>
        <p:txBody>
          <a:bodyPr>
            <a:normAutofit/>
          </a:bodyPr>
          <a:lstStyle/>
          <a:p>
            <a:r>
              <a:rPr lang="en-US" sz="3600" dirty="0"/>
              <a:t>Civil Engineering - development</a:t>
            </a:r>
            <a:endParaRPr lang="en-GB" sz="3600" dirty="0"/>
          </a:p>
        </p:txBody>
      </p:sp>
      <p:sp>
        <p:nvSpPr>
          <p:cNvPr id="9" name="Subtitle 2"/>
          <p:cNvSpPr>
            <a:spLocks noGrp="1"/>
          </p:cNvSpPr>
          <p:nvPr>
            <p:ph idx="4294967295"/>
          </p:nvPr>
        </p:nvSpPr>
        <p:spPr>
          <a:xfrm>
            <a:off x="942440" y="1321678"/>
            <a:ext cx="5382160" cy="4675187"/>
          </a:xfrm>
        </p:spPr>
        <p:txBody>
          <a:bodyPr>
            <a:normAutofit/>
          </a:bodyPr>
          <a:lstStyle/>
          <a:p>
            <a:r>
              <a:rPr lang="en-US" sz="2400" b="1" dirty="0"/>
              <a:t>Latest options 4 and 5</a:t>
            </a:r>
          </a:p>
          <a:p>
            <a:r>
              <a:rPr lang="en-US" sz="2400" dirty="0">
                <a:solidFill>
                  <a:srgbClr val="FF0000"/>
                </a:solidFill>
              </a:rPr>
              <a:t>Option 4 with far detector in Prevessin </a:t>
            </a:r>
          </a:p>
          <a:p>
            <a:r>
              <a:rPr lang="en-US" sz="2400" dirty="0">
                <a:solidFill>
                  <a:srgbClr val="FF0000"/>
                </a:solidFill>
              </a:rPr>
              <a:t>Option 5 with minimised tunnel length </a:t>
            </a:r>
          </a:p>
          <a:p>
            <a:r>
              <a:rPr lang="en-US" sz="2400" dirty="0">
                <a:solidFill>
                  <a:srgbClr val="00B050"/>
                </a:solidFill>
              </a:rPr>
              <a:t>CERN land</a:t>
            </a:r>
          </a:p>
          <a:p>
            <a:r>
              <a:rPr lang="en-US" sz="2400" dirty="0">
                <a:solidFill>
                  <a:srgbClr val="00B050"/>
                </a:solidFill>
              </a:rPr>
              <a:t>Within molasse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11558" y="4619461"/>
            <a:ext cx="1988300" cy="13907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1828" y="4619461"/>
            <a:ext cx="2856862" cy="13907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34579" y="3014470"/>
            <a:ext cx="1427182" cy="128575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19" name="Rectangle 18"/>
          <p:cNvSpPr/>
          <p:nvPr/>
        </p:nvSpPr>
        <p:spPr>
          <a:xfrm>
            <a:off x="788488" y="6031172"/>
            <a:ext cx="2964180" cy="323165"/>
          </a:xfrm>
          <a:prstGeom prst="rect">
            <a:avLst/>
          </a:prstGeom>
          <a:noFill/>
          <a:ln w="19050">
            <a:noFill/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GB" sz="1500" b="1" dirty="0">
                <a:solidFill>
                  <a:schemeClr val="tx1"/>
                </a:solidFill>
              </a:rPr>
              <a:t>TT61 Extract – junction cavern</a:t>
            </a:r>
          </a:p>
        </p:txBody>
      </p:sp>
      <p:sp>
        <p:nvSpPr>
          <p:cNvPr id="20" name="Rectangle 19"/>
          <p:cNvSpPr/>
          <p:nvPr/>
        </p:nvSpPr>
        <p:spPr>
          <a:xfrm>
            <a:off x="3698690" y="6052152"/>
            <a:ext cx="2214036" cy="323165"/>
          </a:xfrm>
          <a:prstGeom prst="rect">
            <a:avLst/>
          </a:prstGeom>
          <a:noFill/>
          <a:ln w="19050">
            <a:noFill/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GB" sz="1500" b="1" dirty="0">
                <a:solidFill>
                  <a:schemeClr val="tx1"/>
                </a:solidFill>
              </a:rPr>
              <a:t>Typical section at 2-2</a:t>
            </a:r>
          </a:p>
        </p:txBody>
      </p:sp>
      <p:sp>
        <p:nvSpPr>
          <p:cNvPr id="21" name="Rectangle 20"/>
          <p:cNvSpPr/>
          <p:nvPr/>
        </p:nvSpPr>
        <p:spPr>
          <a:xfrm>
            <a:off x="3641152" y="4275317"/>
            <a:ext cx="2214036" cy="323165"/>
          </a:xfrm>
          <a:prstGeom prst="rect">
            <a:avLst/>
          </a:prstGeom>
          <a:noFill/>
          <a:ln w="19050">
            <a:noFill/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GB" sz="1500" b="1" dirty="0">
                <a:solidFill>
                  <a:schemeClr val="tx1"/>
                </a:solidFill>
              </a:rPr>
              <a:t>Typical section at 1-1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39080" y="1260027"/>
            <a:ext cx="1495320" cy="105566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93031" y="2439111"/>
            <a:ext cx="3544718" cy="401563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5" name="Rectangle 24"/>
          <p:cNvSpPr/>
          <p:nvPr/>
        </p:nvSpPr>
        <p:spPr>
          <a:xfrm>
            <a:off x="6926029" y="6466200"/>
            <a:ext cx="3361020" cy="323165"/>
          </a:xfrm>
          <a:prstGeom prst="rect">
            <a:avLst/>
          </a:prstGeom>
          <a:noFill/>
          <a:ln w="19050">
            <a:noFill/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GB" sz="1500" b="1" dirty="0">
                <a:solidFill>
                  <a:schemeClr val="tx1"/>
                </a:solidFill>
              </a:rPr>
              <a:t>Plan view showing options 4 and 5</a:t>
            </a:r>
          </a:p>
        </p:txBody>
      </p:sp>
      <p:sp>
        <p:nvSpPr>
          <p:cNvPr id="27" name="Rectangle 26"/>
          <p:cNvSpPr/>
          <p:nvPr/>
        </p:nvSpPr>
        <p:spPr>
          <a:xfrm>
            <a:off x="9525000" y="1251743"/>
            <a:ext cx="1981200" cy="553998"/>
          </a:xfrm>
          <a:prstGeom prst="rect">
            <a:avLst/>
          </a:prstGeom>
          <a:noFill/>
          <a:ln w="19050">
            <a:noFill/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GB" sz="1500" b="1" dirty="0">
                <a:solidFill>
                  <a:schemeClr val="tx1"/>
                </a:solidFill>
              </a:rPr>
              <a:t>Potential far detector at Prevessin</a:t>
            </a:r>
          </a:p>
        </p:txBody>
      </p:sp>
      <p:cxnSp>
        <p:nvCxnSpPr>
          <p:cNvPr id="29" name="Straight Arrow Connector 28"/>
          <p:cNvCxnSpPr>
            <a:cxnSpLocks/>
          </p:cNvCxnSpPr>
          <p:nvPr/>
        </p:nvCxnSpPr>
        <p:spPr>
          <a:xfrm flipH="1" flipV="1">
            <a:off x="7848600" y="1481356"/>
            <a:ext cx="1739271" cy="47386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8250989" y="3634498"/>
            <a:ext cx="1724372" cy="276999"/>
          </a:xfrm>
          <a:prstGeom prst="rect">
            <a:avLst/>
          </a:prstGeom>
          <a:noFill/>
          <a:ln w="190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>
                <a:rot lat="0" lon="0" rev="16500000"/>
              </a:camera>
              <a:lightRig rig="threePt" dir="t"/>
            </a:scene3d>
          </a:bodyPr>
          <a:lstStyle/>
          <a:p>
            <a:pPr algn="ctr"/>
            <a:r>
              <a:rPr lang="en-GB" sz="1200" b="1" dirty="0">
                <a:solidFill>
                  <a:schemeClr val="bg1"/>
                </a:solidFill>
              </a:rPr>
              <a:t>Route de </a:t>
            </a:r>
            <a:r>
              <a:rPr lang="en-GB" sz="1200" b="1" dirty="0" err="1">
                <a:solidFill>
                  <a:schemeClr val="bg1"/>
                </a:solidFill>
              </a:rPr>
              <a:t>l’Europe</a:t>
            </a:r>
            <a:endParaRPr lang="en-GB" sz="1200" b="1" dirty="0">
              <a:solidFill>
                <a:schemeClr val="bg1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7270014" y="3215369"/>
            <a:ext cx="1724372" cy="276999"/>
          </a:xfrm>
          <a:prstGeom prst="rect">
            <a:avLst/>
          </a:prstGeom>
          <a:noFill/>
          <a:ln w="190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>
                <a:rot lat="0" lon="0" rev="0"/>
              </a:camera>
              <a:lightRig rig="threePt" dir="t"/>
            </a:scene3d>
          </a:bodyPr>
          <a:lstStyle/>
          <a:p>
            <a:pPr algn="ctr"/>
            <a:r>
              <a:rPr lang="en-GB" sz="1200" b="1" dirty="0">
                <a:solidFill>
                  <a:schemeClr val="bg1"/>
                </a:solidFill>
              </a:rPr>
              <a:t>Option 4</a:t>
            </a:r>
          </a:p>
        </p:txBody>
      </p:sp>
      <p:sp>
        <p:nvSpPr>
          <p:cNvPr id="28" name="Rectangle 27"/>
          <p:cNvSpPr/>
          <p:nvPr/>
        </p:nvSpPr>
        <p:spPr>
          <a:xfrm>
            <a:off x="7205765" y="5450874"/>
            <a:ext cx="1724372" cy="276999"/>
          </a:xfrm>
          <a:prstGeom prst="rect">
            <a:avLst/>
          </a:prstGeom>
          <a:noFill/>
          <a:ln w="190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>
                <a:rot lat="0" lon="0" rev="0"/>
              </a:camera>
              <a:lightRig rig="threePt" dir="t"/>
            </a:scene3d>
          </a:bodyPr>
          <a:lstStyle/>
          <a:p>
            <a:pPr algn="ctr"/>
            <a:r>
              <a:rPr lang="en-GB" sz="1200" b="1" dirty="0">
                <a:solidFill>
                  <a:schemeClr val="bg1"/>
                </a:solidFill>
              </a:rPr>
              <a:t>Option 5</a:t>
            </a:r>
          </a:p>
        </p:txBody>
      </p:sp>
      <p:sp>
        <p:nvSpPr>
          <p:cNvPr id="32" name="Rectangle 31"/>
          <p:cNvSpPr/>
          <p:nvPr/>
        </p:nvSpPr>
        <p:spPr>
          <a:xfrm>
            <a:off x="9525000" y="6191351"/>
            <a:ext cx="949392" cy="246221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>
                <a:rot lat="0" lon="0" rev="0"/>
              </a:camera>
              <a:lightRig rig="threePt" dir="t"/>
            </a:scene3d>
          </a:bodyPr>
          <a:lstStyle/>
          <a:p>
            <a:pPr algn="ctr"/>
            <a:r>
              <a:rPr lang="en-GB" sz="1000" b="1" dirty="0">
                <a:solidFill>
                  <a:srgbClr val="FF0000"/>
                </a:solidFill>
              </a:rPr>
              <a:t>CERN Meyrin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ACECAA6-D67B-E74E-A3C1-EB171E942A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8185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03DE255-979D-7240-9976-6D68440A99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Civil Engineering – Option 4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043553-A7EA-AA45-B12E-291103019B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17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0BA9225-D677-2649-A65E-949E0554AC0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52600" y="1447800"/>
            <a:ext cx="8324812" cy="480224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BCDE797-CB21-584C-B151-6803E6849802}"/>
              </a:ext>
            </a:extLst>
          </p:cNvPr>
          <p:cNvSpPr txBox="1"/>
          <p:nvPr/>
        </p:nvSpPr>
        <p:spPr>
          <a:xfrm>
            <a:off x="4419600" y="6400800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Muon ring scaled to 6 GeV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D2C87A0-CE89-D547-A5DD-FC1BA555F2C7}"/>
              </a:ext>
            </a:extLst>
          </p:cNvPr>
          <p:cNvSpPr txBox="1"/>
          <p:nvPr/>
        </p:nvSpPr>
        <p:spPr>
          <a:xfrm>
            <a:off x="4419600" y="1066800"/>
            <a:ext cx="304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far detector in </a:t>
            </a:r>
            <a:r>
              <a:rPr lang="en-US" dirty="0" err="1">
                <a:solidFill>
                  <a:srgbClr val="FF0000"/>
                </a:solidFill>
              </a:rPr>
              <a:t>Prevessin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30759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15A865-0D83-8F45-B360-B6F0D1DF00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Civil Engineering – Option 5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C7C45C2-81FA-B745-85F6-11687BA262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18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E3DA613-C5A9-3144-B3ED-A75A07E34B6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86000" y="1295400"/>
            <a:ext cx="7338570" cy="4789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6283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EC0C56-4309-974D-996F-11CAA969D1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Civil Engineering – Option 4 &amp; 5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116E77C-7AFB-7F4E-A36D-D2A6BAAD03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19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5E60747-32A1-B049-9C08-0EB74714FDA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85302" y="1915701"/>
            <a:ext cx="1531481" cy="26058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028CE73-BCDE-E54F-BC75-5A7BB67AAD7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27925" y="1915701"/>
            <a:ext cx="1504950" cy="26058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375F048-9D1D-F14B-A9F8-07519C1F80A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69209" y="1906881"/>
            <a:ext cx="1761363" cy="2605850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E048F8A8-B3E5-5240-AFED-4FBB727F6A19}"/>
              </a:ext>
            </a:extLst>
          </p:cNvPr>
          <p:cNvGrpSpPr/>
          <p:nvPr/>
        </p:nvGrpSpPr>
        <p:grpSpPr>
          <a:xfrm>
            <a:off x="1295400" y="2286000"/>
            <a:ext cx="3645734" cy="2107361"/>
            <a:chOff x="8077200" y="2438399"/>
            <a:chExt cx="3645734" cy="2107361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BCF7C284-F03F-9641-812B-CA6FDFF921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077200" y="2438400"/>
              <a:ext cx="3257835" cy="2062365"/>
            </a:xfrm>
            <a:prstGeom prst="rect">
              <a:avLst/>
            </a:prstGeom>
            <a:ln w="38100">
              <a:solidFill>
                <a:srgbClr val="CC3300"/>
              </a:solidFill>
            </a:ln>
          </p:spPr>
        </p:pic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021CEEEE-3977-D843-8135-A86033181257}"/>
                </a:ext>
              </a:extLst>
            </p:cNvPr>
            <p:cNvCxnSpPr/>
            <p:nvPr/>
          </p:nvCxnSpPr>
          <p:spPr>
            <a:xfrm>
              <a:off x="8581596" y="3275205"/>
              <a:ext cx="691563" cy="230521"/>
            </a:xfrm>
            <a:prstGeom prst="line">
              <a:avLst/>
            </a:prstGeom>
            <a:ln w="222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A4685842-959E-5541-B453-216E5AA5D18D}"/>
                </a:ext>
              </a:extLst>
            </p:cNvPr>
            <p:cNvCxnSpPr/>
            <p:nvPr/>
          </p:nvCxnSpPr>
          <p:spPr>
            <a:xfrm flipV="1">
              <a:off x="9280842" y="3352045"/>
              <a:ext cx="124718" cy="145997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0C00E9FF-F5F7-5E4C-B634-7447EDD6D876}"/>
                </a:ext>
              </a:extLst>
            </p:cNvPr>
            <p:cNvCxnSpPr/>
            <p:nvPr/>
          </p:nvCxnSpPr>
          <p:spPr>
            <a:xfrm flipV="1">
              <a:off x="8581595" y="3129208"/>
              <a:ext cx="124718" cy="145997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33B6C0F-C49C-9544-BEC3-C51EC5800544}"/>
                </a:ext>
              </a:extLst>
            </p:cNvPr>
            <p:cNvSpPr txBox="1"/>
            <p:nvPr/>
          </p:nvSpPr>
          <p:spPr>
            <a:xfrm>
              <a:off x="8363170" y="2959930"/>
              <a:ext cx="30664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rgbClr val="FF0000"/>
                  </a:solidFill>
                </a:rPr>
                <a:t>1</a:t>
              </a:r>
              <a:endParaRPr lang="en-GB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79F4A2F-E49A-934A-A3F2-6300F336FE9C}"/>
                </a:ext>
              </a:extLst>
            </p:cNvPr>
            <p:cNvSpPr txBox="1"/>
            <p:nvPr/>
          </p:nvSpPr>
          <p:spPr>
            <a:xfrm>
              <a:off x="9273158" y="3371025"/>
              <a:ext cx="30664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>
                  <a:solidFill>
                    <a:srgbClr val="FF0000"/>
                  </a:solidFill>
                </a:rPr>
                <a:t>1</a:t>
              </a:r>
              <a:endParaRPr lang="en-GB" sz="1600" b="1" dirty="0">
                <a:solidFill>
                  <a:srgbClr val="FF0000"/>
                </a:solidFill>
              </a:endParaRPr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E8004A86-0389-6343-BA0F-2937AE89AB19}"/>
                </a:ext>
              </a:extLst>
            </p:cNvPr>
            <p:cNvCxnSpPr/>
            <p:nvPr/>
          </p:nvCxnSpPr>
          <p:spPr>
            <a:xfrm>
              <a:off x="8924739" y="3071351"/>
              <a:ext cx="691563" cy="230521"/>
            </a:xfrm>
            <a:prstGeom prst="line">
              <a:avLst/>
            </a:prstGeom>
            <a:ln w="222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FB00BFB7-18EF-5F46-A39B-5E3C015D1E9F}"/>
                </a:ext>
              </a:extLst>
            </p:cNvPr>
            <p:cNvCxnSpPr/>
            <p:nvPr/>
          </p:nvCxnSpPr>
          <p:spPr>
            <a:xfrm flipV="1">
              <a:off x="9623985" y="3148191"/>
              <a:ext cx="124718" cy="145997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44A868F2-57E6-FF4E-AB81-E033FC42E768}"/>
                </a:ext>
              </a:extLst>
            </p:cNvPr>
            <p:cNvCxnSpPr/>
            <p:nvPr/>
          </p:nvCxnSpPr>
          <p:spPr>
            <a:xfrm flipV="1">
              <a:off x="8924738" y="2925354"/>
              <a:ext cx="124718" cy="145997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8067B486-3D39-7E4C-B930-2D606A7B3097}"/>
                </a:ext>
              </a:extLst>
            </p:cNvPr>
            <p:cNvSpPr txBox="1"/>
            <p:nvPr/>
          </p:nvSpPr>
          <p:spPr>
            <a:xfrm>
              <a:off x="8706313" y="2756076"/>
              <a:ext cx="30664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rgbClr val="FF0000"/>
                  </a:solidFill>
                </a:rPr>
                <a:t>2</a:t>
              </a:r>
              <a:endParaRPr lang="en-GB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43948E6-539B-8B44-8801-DE08E0698E9D}"/>
                </a:ext>
              </a:extLst>
            </p:cNvPr>
            <p:cNvSpPr txBox="1"/>
            <p:nvPr/>
          </p:nvSpPr>
          <p:spPr>
            <a:xfrm>
              <a:off x="9616301" y="3167171"/>
              <a:ext cx="30664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rgbClr val="FF0000"/>
                  </a:solidFill>
                </a:rPr>
                <a:t>2</a:t>
              </a:r>
              <a:endParaRPr lang="en-GB" sz="1600" b="1" dirty="0">
                <a:solidFill>
                  <a:srgbClr val="FF0000"/>
                </a:solidFill>
              </a:endParaRPr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0C91BDF2-6AF3-0140-BFC3-2BB43078BFDE}"/>
                </a:ext>
              </a:extLst>
            </p:cNvPr>
            <p:cNvCxnSpPr/>
            <p:nvPr/>
          </p:nvCxnSpPr>
          <p:spPr>
            <a:xfrm>
              <a:off x="9704523" y="2753674"/>
              <a:ext cx="1309455" cy="507831"/>
            </a:xfrm>
            <a:prstGeom prst="line">
              <a:avLst/>
            </a:prstGeom>
            <a:ln w="222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3B7F37C9-36F7-B94E-8D77-AA11E4A5412C}"/>
                </a:ext>
              </a:extLst>
            </p:cNvPr>
            <p:cNvCxnSpPr/>
            <p:nvPr/>
          </p:nvCxnSpPr>
          <p:spPr>
            <a:xfrm flipV="1">
              <a:off x="11000270" y="3113612"/>
              <a:ext cx="124718" cy="145997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08769C65-23E8-E447-9916-B97AAC2752E1}"/>
                </a:ext>
              </a:extLst>
            </p:cNvPr>
            <p:cNvCxnSpPr/>
            <p:nvPr/>
          </p:nvCxnSpPr>
          <p:spPr>
            <a:xfrm flipV="1">
              <a:off x="9717503" y="2607677"/>
              <a:ext cx="124718" cy="145997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A7BAB1E0-C5EB-3440-95FA-15BEB1363033}"/>
                </a:ext>
              </a:extLst>
            </p:cNvPr>
            <p:cNvSpPr txBox="1"/>
            <p:nvPr/>
          </p:nvSpPr>
          <p:spPr>
            <a:xfrm>
              <a:off x="9518744" y="2438399"/>
              <a:ext cx="30664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rgbClr val="FF0000"/>
                  </a:solidFill>
                </a:rPr>
                <a:t>3</a:t>
              </a:r>
              <a:endParaRPr lang="en-GB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CECD5A3A-32D2-A547-AB15-0E214741C55E}"/>
                </a:ext>
              </a:extLst>
            </p:cNvPr>
            <p:cNvSpPr txBox="1"/>
            <p:nvPr/>
          </p:nvSpPr>
          <p:spPr>
            <a:xfrm>
              <a:off x="11087621" y="2978913"/>
              <a:ext cx="30664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rgbClr val="FF0000"/>
                  </a:solidFill>
                </a:rPr>
                <a:t>3</a:t>
              </a:r>
              <a:endParaRPr lang="en-GB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5B69C68-78EC-1C40-ABD2-97358F7E819D}"/>
                </a:ext>
              </a:extLst>
            </p:cNvPr>
            <p:cNvSpPr/>
            <p:nvPr/>
          </p:nvSpPr>
          <p:spPr>
            <a:xfrm>
              <a:off x="10050146" y="4044266"/>
              <a:ext cx="1350118" cy="307777"/>
            </a:xfrm>
            <a:prstGeom prst="rect">
              <a:avLst/>
            </a:prstGeom>
            <a:noFill/>
            <a:ln w="1905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GB" sz="1400" dirty="0">
                  <a:solidFill>
                    <a:srgbClr val="FFFF00"/>
                  </a:solidFill>
                </a:rPr>
                <a:t>TN(Neutrino)</a:t>
              </a: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9643282A-4C71-5B43-8596-00AD3243F129}"/>
                </a:ext>
              </a:extLst>
            </p:cNvPr>
            <p:cNvSpPr/>
            <p:nvPr/>
          </p:nvSpPr>
          <p:spPr>
            <a:xfrm>
              <a:off x="9167162" y="4237983"/>
              <a:ext cx="1350118" cy="307777"/>
            </a:xfrm>
            <a:prstGeom prst="rect">
              <a:avLst/>
            </a:prstGeom>
            <a:noFill/>
            <a:ln w="1905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GB" sz="1400" dirty="0">
                  <a:solidFill>
                    <a:srgbClr val="FFFF00"/>
                  </a:solidFill>
                </a:rPr>
                <a:t>TI2</a:t>
              </a: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79628809-9B9E-3149-80EF-ADEB53A956A3}"/>
                </a:ext>
              </a:extLst>
            </p:cNvPr>
            <p:cNvSpPr/>
            <p:nvPr/>
          </p:nvSpPr>
          <p:spPr>
            <a:xfrm>
              <a:off x="10372816" y="3540303"/>
              <a:ext cx="1350118" cy="307777"/>
            </a:xfrm>
            <a:prstGeom prst="rect">
              <a:avLst/>
            </a:prstGeom>
            <a:noFill/>
            <a:ln w="1905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GB" sz="1400" dirty="0">
                  <a:solidFill>
                    <a:srgbClr val="FFFF00"/>
                  </a:solidFill>
                </a:rPr>
                <a:t>TT10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62518220-B8B2-2D45-810B-4A028B4D5C76}"/>
                </a:ext>
              </a:extLst>
            </p:cNvPr>
            <p:cNvSpPr/>
            <p:nvPr/>
          </p:nvSpPr>
          <p:spPr>
            <a:xfrm>
              <a:off x="8328694" y="4215669"/>
              <a:ext cx="1350118" cy="307777"/>
            </a:xfrm>
            <a:prstGeom prst="rect">
              <a:avLst/>
            </a:prstGeom>
            <a:noFill/>
            <a:ln w="1905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GB" sz="1400" dirty="0">
                  <a:solidFill>
                    <a:srgbClr val="FFFF00"/>
                  </a:solidFill>
                </a:rPr>
                <a:t>TT61</a:t>
              </a:r>
            </a:p>
          </p:txBody>
        </p: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E4E6D16E-031F-7440-8636-C998598DFC09}"/>
                </a:ext>
              </a:extLst>
            </p:cNvPr>
            <p:cNvCxnSpPr/>
            <p:nvPr/>
          </p:nvCxnSpPr>
          <p:spPr>
            <a:xfrm flipH="1" flipV="1">
              <a:off x="8412001" y="3660875"/>
              <a:ext cx="327025" cy="654222"/>
            </a:xfrm>
            <a:prstGeom prst="straightConnector1">
              <a:avLst/>
            </a:prstGeom>
            <a:ln w="1270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FF634218-5CC3-E24E-A678-A85D1C41D37F}"/>
                </a:ext>
              </a:extLst>
            </p:cNvPr>
            <p:cNvCxnSpPr/>
            <p:nvPr/>
          </p:nvCxnSpPr>
          <p:spPr>
            <a:xfrm flipH="1" flipV="1">
              <a:off x="8837103" y="3800276"/>
              <a:ext cx="794885" cy="521596"/>
            </a:xfrm>
            <a:prstGeom prst="straightConnector1">
              <a:avLst/>
            </a:prstGeom>
            <a:ln w="1270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8FB59B82-8499-1047-94CE-4EA0B52A3DA7}"/>
                </a:ext>
              </a:extLst>
            </p:cNvPr>
            <p:cNvCxnSpPr/>
            <p:nvPr/>
          </p:nvCxnSpPr>
          <p:spPr>
            <a:xfrm flipH="1" flipV="1">
              <a:off x="9753532" y="3529279"/>
              <a:ext cx="445556" cy="585101"/>
            </a:xfrm>
            <a:prstGeom prst="straightConnector1">
              <a:avLst/>
            </a:prstGeom>
            <a:ln w="1270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0683257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PBC - scientific goal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Explore the opportunities offered by the CERN accelerator complex to address some of today’s outstanding questions in particle physics </a:t>
            </a:r>
          </a:p>
          <a:p>
            <a:r>
              <a:rPr lang="en-US" dirty="0"/>
              <a:t>These experiments would typically: </a:t>
            </a:r>
          </a:p>
          <a:p>
            <a:pPr lvl="1"/>
            <a:r>
              <a:rPr lang="en-US" dirty="0"/>
              <a:t>enrich and </a:t>
            </a:r>
            <a:r>
              <a:rPr lang="en-US" dirty="0">
                <a:solidFill>
                  <a:srgbClr val="FF0000"/>
                </a:solidFill>
              </a:rPr>
              <a:t>diversify the CERN scientific program</a:t>
            </a:r>
            <a:r>
              <a:rPr lang="en-US" dirty="0"/>
              <a:t>, 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exploit the unique opportunities offered by CERN’s accelerator complex</a:t>
            </a:r>
            <a:r>
              <a:rPr lang="en-US" dirty="0"/>
              <a:t> and scientific infrastructure, 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complement the laboratory’s collider </a:t>
            </a:r>
            <a:r>
              <a:rPr lang="en-US" dirty="0" err="1">
                <a:solidFill>
                  <a:srgbClr val="FF0000"/>
                </a:solidFill>
              </a:rPr>
              <a:t>programme</a:t>
            </a:r>
            <a:r>
              <a:rPr lang="en-US" dirty="0"/>
              <a:t> (LHC, HL-LHC and possible future colliders). </a:t>
            </a:r>
          </a:p>
          <a:p>
            <a:pPr lvl="1"/>
            <a:r>
              <a:rPr lang="en-US" dirty="0"/>
              <a:t>Examples of physics objectives include searches for rare processes and very-weakly interacting particles, measurements of electric dipole moments, etc.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DEF82E-3C4D-BB4F-ABED-455C2DADE2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359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Civil Engineering - Site Access</a:t>
            </a:r>
            <a:endParaRPr lang="en-GB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681764" y="6265184"/>
            <a:ext cx="446775" cy="455382"/>
          </a:xfrm>
          <a:prstGeom prst="rect">
            <a:avLst/>
          </a:prstGeom>
        </p:spPr>
        <p:txBody>
          <a:bodyPr/>
          <a:lstStyle/>
          <a:p>
            <a:fld id="{17918391-D411-FE40-AAD7-861AE5233E0E}" type="slidenum">
              <a:rPr lang="en-US" sz="1800" smtClean="0"/>
              <a:pPr/>
              <a:t>20</a:t>
            </a:fld>
            <a:endParaRPr lang="en-US" sz="1800" dirty="0"/>
          </a:p>
        </p:txBody>
      </p:sp>
      <p:sp>
        <p:nvSpPr>
          <p:cNvPr id="10" name="Subtitle 2"/>
          <p:cNvSpPr>
            <a:spLocks noGrp="1"/>
          </p:cNvSpPr>
          <p:nvPr>
            <p:ph idx="1"/>
          </p:nvPr>
        </p:nvSpPr>
        <p:spPr>
          <a:xfrm>
            <a:off x="59717" y="1524000"/>
            <a:ext cx="6944216" cy="4354928"/>
          </a:xfrm>
        </p:spPr>
        <p:txBody>
          <a:bodyPr/>
          <a:lstStyle/>
          <a:p>
            <a:r>
              <a:rPr lang="en-GB" dirty="0"/>
              <a:t>Existing access roads to point 1 SPS, SM18 and Bat. 846</a:t>
            </a:r>
          </a:p>
          <a:p>
            <a:r>
              <a:rPr lang="en-GB" dirty="0"/>
              <a:t>Overhead electrical supplies</a:t>
            </a:r>
          </a:p>
          <a:p>
            <a:r>
              <a:rPr lang="en-GB" dirty="0"/>
              <a:t>Woodland</a:t>
            </a:r>
          </a:p>
          <a:p>
            <a:endParaRPr lang="en-GB" dirty="0"/>
          </a:p>
          <a:p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537" y="4276725"/>
            <a:ext cx="3426068" cy="256955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94238" y="4274890"/>
            <a:ext cx="3428514" cy="257138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9756" y="4274890"/>
            <a:ext cx="351309" cy="36933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594237" y="4274890"/>
            <a:ext cx="351309" cy="36933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2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32073" y="2072569"/>
            <a:ext cx="4808504" cy="3692805"/>
          </a:xfrm>
          <a:prstGeom prst="rect">
            <a:avLst/>
          </a:prstGeom>
          <a:ln w="1905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cxnSp>
        <p:nvCxnSpPr>
          <p:cNvPr id="16" name="Straight Arrow Connector 15"/>
          <p:cNvCxnSpPr/>
          <p:nvPr/>
        </p:nvCxnSpPr>
        <p:spPr>
          <a:xfrm>
            <a:off x="9205191" y="3618933"/>
            <a:ext cx="45282" cy="30003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 flipV="1">
            <a:off x="8719127" y="3775080"/>
            <a:ext cx="11547" cy="47243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8595185" y="4247001"/>
            <a:ext cx="251926" cy="30777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>
            <a:defPPr>
              <a:defRPr lang="en-US"/>
            </a:defPPr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GB" sz="14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9079228" y="3282945"/>
            <a:ext cx="251926" cy="30777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>
            <a:defPPr>
              <a:defRPr lang="en-US"/>
            </a:defPPr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GB" sz="1400" dirty="0">
                <a:solidFill>
                  <a:schemeClr val="tx1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7508461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Likely construction method - molasse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idx="1"/>
          </p:nvPr>
        </p:nvSpPr>
        <p:spPr>
          <a:xfrm>
            <a:off x="228600" y="1447800"/>
            <a:ext cx="6962775" cy="3599316"/>
          </a:xfrm>
        </p:spPr>
        <p:txBody>
          <a:bodyPr/>
          <a:lstStyle/>
          <a:p>
            <a:r>
              <a:rPr lang="en-GB" dirty="0"/>
              <a:t>Standard tunnelling techniques to be used in competent molasse.</a:t>
            </a:r>
          </a:p>
          <a:p>
            <a:r>
              <a:rPr lang="en-GB" dirty="0"/>
              <a:t>Reduced disruption at surface particularly roads and services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86025" y="1627554"/>
            <a:ext cx="4742514" cy="3544521"/>
          </a:xfrm>
          <a:prstGeom prst="rect">
            <a:avLst/>
          </a:prstGeom>
        </p:spPr>
      </p:pic>
      <p:pic>
        <p:nvPicPr>
          <p:cNvPr id="1026" name="Picture 2" descr="http://img.directindustry.com/images_di/photo-g/roadheader-40142-266456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41749" y="3814066"/>
            <a:ext cx="3349626" cy="22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2025" y="3814066"/>
            <a:ext cx="2978153" cy="2233615"/>
          </a:xfrm>
          <a:prstGeom prst="rect">
            <a:avLst/>
          </a:prstGeo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E1475BE-3033-CD49-B17A-9DD7BCA758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686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Target complex development - CENF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4376" y="1075246"/>
            <a:ext cx="8226425" cy="4518221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C380F-326D-3C40-9EE7-7FBAB0953422}" type="slidenum">
              <a:rPr lang="en-US">
                <a:latin typeface="Arial"/>
              </a:rPr>
              <a:pPr/>
              <a:t>22</a:t>
            </a:fld>
            <a:endParaRPr lang="en-US" dirty="0">
              <a:latin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7663CFB-5EF0-074E-B542-EEEA01A77F5D}"/>
              </a:ext>
            </a:extLst>
          </p:cNvPr>
          <p:cNvSpPr txBox="1"/>
          <p:nvPr/>
        </p:nvSpPr>
        <p:spPr>
          <a:xfrm>
            <a:off x="4800600" y="6382922"/>
            <a:ext cx="1600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Marco </a:t>
            </a:r>
            <a:r>
              <a:rPr lang="en-US" sz="1600" dirty="0" err="1"/>
              <a:t>Calviani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928218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Target complex development - CENF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0401" y="1022639"/>
            <a:ext cx="8226425" cy="4706817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C380F-326D-3C40-9EE7-7FBAB0953422}" type="slidenum">
              <a:rPr lang="en-US">
                <a:latin typeface="Arial"/>
              </a:rPr>
              <a:pPr/>
              <a:t>23</a:t>
            </a:fld>
            <a:endParaRPr lang="en-US">
              <a:latin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8CB3FF1-25C3-E64A-804F-B92D959D91F8}"/>
              </a:ext>
            </a:extLst>
          </p:cNvPr>
          <p:cNvSpPr txBox="1"/>
          <p:nvPr/>
        </p:nvSpPr>
        <p:spPr>
          <a:xfrm>
            <a:off x="4800600" y="6382922"/>
            <a:ext cx="1600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Marco </a:t>
            </a:r>
            <a:r>
              <a:rPr lang="en-US" sz="1600" dirty="0" err="1"/>
              <a:t>Calviani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9553752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Antiproton production target (AD-T)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C380F-326D-3C40-9EE7-7FBAB0953422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>
          <a:xfrm>
            <a:off x="1981201" y="1260000"/>
            <a:ext cx="8226425" cy="4937600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rgbClr val="FF0000"/>
                </a:solidFill>
              </a:rPr>
              <a:t>Why: it might be an interesting alternative to </a:t>
            </a:r>
            <a:r>
              <a:rPr lang="en-US" b="1" dirty="0" err="1">
                <a:solidFill>
                  <a:srgbClr val="FF0000"/>
                </a:solidFill>
              </a:rPr>
              <a:t>nuSTORM</a:t>
            </a:r>
            <a:r>
              <a:rPr lang="en-US" b="1" dirty="0">
                <a:solidFill>
                  <a:srgbClr val="FF0000"/>
                </a:solidFill>
              </a:rPr>
              <a:t>-like design</a:t>
            </a: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US" dirty="0"/>
              <a:t>Fixed target in the PS complex to produce </a:t>
            </a:r>
            <a:r>
              <a:rPr lang="en-US" b="1" dirty="0"/>
              <a:t>antiprotons</a:t>
            </a:r>
            <a:r>
              <a:rPr lang="en-US" dirty="0"/>
              <a:t> for the AD physics</a:t>
            </a:r>
          </a:p>
          <a:p>
            <a:pPr lvl="1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US" dirty="0"/>
              <a:t>26 GeV/c, 1.5*10</a:t>
            </a:r>
            <a:r>
              <a:rPr lang="en-US" baseline="30000" dirty="0"/>
              <a:t>13</a:t>
            </a:r>
            <a:r>
              <a:rPr lang="en-US" dirty="0"/>
              <a:t> </a:t>
            </a:r>
            <a:r>
              <a:rPr lang="en-US" dirty="0" err="1"/>
              <a:t>ppp</a:t>
            </a:r>
            <a:endParaRPr lang="en-US" dirty="0"/>
          </a:p>
          <a:p>
            <a:pPr lvl="1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US" dirty="0"/>
              <a:t>450 ns (4 bunches)</a:t>
            </a:r>
          </a:p>
          <a:p>
            <a:pPr lvl="1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US" dirty="0"/>
              <a:t>0.5x1 mm</a:t>
            </a:r>
            <a:r>
              <a:rPr lang="en-US" baseline="30000" dirty="0"/>
              <a:t>2</a:t>
            </a:r>
          </a:p>
          <a:p>
            <a:pPr lvl="1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US" dirty="0"/>
              <a:t>Iridium target, water-cooled </a:t>
            </a:r>
          </a:p>
          <a:p>
            <a:pPr lvl="1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US" dirty="0"/>
              <a:t>Magnetic horn, 400 kA</a:t>
            </a:r>
          </a:p>
          <a:p>
            <a:pPr lvl="1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US" dirty="0"/>
              <a:t>Collimators, dump, quadrupoles, dipoles (dog-leg)</a:t>
            </a:r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2D24C23-F40A-7344-AE21-2E7061087195}"/>
              </a:ext>
            </a:extLst>
          </p:cNvPr>
          <p:cNvSpPr txBox="1"/>
          <p:nvPr/>
        </p:nvSpPr>
        <p:spPr>
          <a:xfrm>
            <a:off x="4800600" y="6382922"/>
            <a:ext cx="1600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Marco </a:t>
            </a:r>
            <a:r>
              <a:rPr lang="en-US" sz="1600" dirty="0" err="1"/>
              <a:t>Calviani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02225604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C380F-326D-3C40-9EE7-7FBAB0953422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1719944" y="153665"/>
            <a:ext cx="8805095" cy="602942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23491A8-4526-EC45-AE5E-BD49CE0E19BA}"/>
              </a:ext>
            </a:extLst>
          </p:cNvPr>
          <p:cNvSpPr txBox="1"/>
          <p:nvPr/>
        </p:nvSpPr>
        <p:spPr>
          <a:xfrm>
            <a:off x="4800600" y="6382922"/>
            <a:ext cx="1600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Marco </a:t>
            </a:r>
            <a:r>
              <a:rPr lang="en-US" sz="1600" dirty="0" err="1"/>
              <a:t>Calviani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22655808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nuSTORM</a:t>
            </a:r>
            <a:r>
              <a:rPr lang="en-GB" dirty="0"/>
              <a:t> proposal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1981201" y="1245522"/>
            <a:ext cx="8226425" cy="1575500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GB" dirty="0"/>
              <a:t>FNAL proposition based on a </a:t>
            </a:r>
            <a:r>
              <a:rPr lang="en-GB" dirty="0" err="1"/>
              <a:t>NuMI</a:t>
            </a:r>
            <a:r>
              <a:rPr lang="en-GB" dirty="0"/>
              <a:t> (AP0) style target station design, i.e. equipment in a “chase”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25115" y="2821021"/>
            <a:ext cx="5561177" cy="32684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17754" y="2619071"/>
            <a:ext cx="2798096" cy="3470444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C380F-326D-3C40-9EE7-7FBAB0953422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988266" y="6024144"/>
            <a:ext cx="2108269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GB" dirty="0"/>
              <a:t>arXiv:1308.6822v1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BC0BBB2-4F38-5844-9BAB-D4D91C29C273}"/>
              </a:ext>
            </a:extLst>
          </p:cNvPr>
          <p:cNvSpPr txBox="1"/>
          <p:nvPr/>
        </p:nvSpPr>
        <p:spPr>
          <a:xfrm>
            <a:off x="4800600" y="6382922"/>
            <a:ext cx="1600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Marco </a:t>
            </a:r>
            <a:r>
              <a:rPr lang="en-US" sz="1600" dirty="0" err="1"/>
              <a:t>Calviani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85276228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Production target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1981201" y="1245522"/>
            <a:ext cx="8226425" cy="4415976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GB" dirty="0"/>
              <a:t>FNAL proposes a 2</a:t>
            </a:r>
            <a:r>
              <a:rPr lang="en-GB" dirty="0">
                <a:latin typeface="Symbol" panose="05050102010706020507" pitchFamily="18" charset="2"/>
              </a:rPr>
              <a:t>l</a:t>
            </a:r>
            <a:r>
              <a:rPr lang="en-GB" dirty="0"/>
              <a:t> target based on </a:t>
            </a:r>
            <a:r>
              <a:rPr lang="en-GB" dirty="0" err="1"/>
              <a:t>NuMI</a:t>
            </a:r>
            <a:r>
              <a:rPr lang="en-GB" dirty="0"/>
              <a:t> design (</a:t>
            </a:r>
            <a:r>
              <a:rPr lang="en-GB" b="1" dirty="0"/>
              <a:t>graphite</a:t>
            </a:r>
            <a:r>
              <a:rPr lang="en-GB" dirty="0"/>
              <a:t>, water-cooled)</a:t>
            </a:r>
          </a:p>
          <a:p>
            <a:pPr lvl="1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GB" dirty="0"/>
              <a:t>Is this the most optimized solution for a 5 GeV/c pion beam??</a:t>
            </a:r>
          </a:p>
          <a:p>
            <a:pPr lvl="1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GB" b="1" dirty="0"/>
              <a:t>Inconel-based</a:t>
            </a:r>
            <a:r>
              <a:rPr lang="en-GB" dirty="0"/>
              <a:t> was proposed but not analysed</a:t>
            </a: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GB" dirty="0"/>
              <a:t>Can we use the experience out of the Ir-based or Ta-based segmented target from AD-T?</a:t>
            </a:r>
          </a:p>
          <a:p>
            <a:pPr lvl="1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GB" dirty="0"/>
              <a:t>Certainly a more </a:t>
            </a:r>
            <a:r>
              <a:rPr lang="en-GB" b="1" dirty="0"/>
              <a:t>point-like source </a:t>
            </a:r>
            <a:r>
              <a:rPr lang="en-GB" dirty="0"/>
              <a:t>for the focusing horn?</a:t>
            </a: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GB" dirty="0"/>
              <a:t>Ta and Au were also considered in the proposal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C380F-326D-3C40-9EE7-7FBAB0953422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44BD9D0-C13C-E54F-9067-6FF39C094EB4}"/>
              </a:ext>
            </a:extLst>
          </p:cNvPr>
          <p:cNvSpPr txBox="1"/>
          <p:nvPr/>
        </p:nvSpPr>
        <p:spPr>
          <a:xfrm>
            <a:off x="4800600" y="6382922"/>
            <a:ext cx="1600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Marco </a:t>
            </a:r>
            <a:r>
              <a:rPr lang="en-US" sz="1600" dirty="0" err="1"/>
              <a:t>Calviani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94557492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Magnetic horns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C380F-326D-3C40-9EE7-7FBAB0953422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>
          <a:xfrm>
            <a:off x="457200" y="1080151"/>
            <a:ext cx="6432620" cy="3949049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GB" dirty="0" err="1"/>
              <a:t>nuSTORM</a:t>
            </a:r>
            <a:r>
              <a:rPr lang="en-GB" dirty="0"/>
              <a:t> proposed </a:t>
            </a:r>
            <a:r>
              <a:rPr lang="en-GB" dirty="0" err="1"/>
              <a:t>NuMI</a:t>
            </a:r>
            <a:r>
              <a:rPr lang="en-GB" dirty="0"/>
              <a:t>-style horns</a:t>
            </a: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GB" dirty="0"/>
              <a:t>CERN experience with CNGS ones</a:t>
            </a: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GB" dirty="0"/>
              <a:t>LAGUNA-LBNO studies allowed developing a </a:t>
            </a:r>
            <a:r>
              <a:rPr lang="en-GB" b="1" dirty="0"/>
              <a:t>genetic algorithm for shape optimisation </a:t>
            </a:r>
            <a:r>
              <a:rPr lang="en-GB" dirty="0"/>
              <a:t>(still employed today by LBNF)</a:t>
            </a: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GB" dirty="0"/>
              <a:t>Recently </a:t>
            </a:r>
            <a:r>
              <a:rPr lang="en-GB" b="1" dirty="0"/>
              <a:t>AD magnetic horn </a:t>
            </a:r>
            <a:r>
              <a:rPr lang="en-GB" dirty="0"/>
              <a:t>rebuilt from scratch (calculations &amp; production &amp; soon pulsing tests)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0497" y="0"/>
            <a:ext cx="3375275" cy="180148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7779" y="5517772"/>
            <a:ext cx="5417182" cy="13534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42187" y="1801486"/>
            <a:ext cx="3451893" cy="346207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217337" y="5825153"/>
            <a:ext cx="24032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hlinkClick r:id="rId5"/>
              </a:rPr>
              <a:t>Link for AD-horn R&amp;D</a:t>
            </a:r>
            <a:endParaRPr lang="en-GB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CB62C55-6046-D445-9B40-7CC72EBD2774}"/>
              </a:ext>
            </a:extLst>
          </p:cNvPr>
          <p:cNvSpPr txBox="1"/>
          <p:nvPr/>
        </p:nvSpPr>
        <p:spPr>
          <a:xfrm>
            <a:off x="2743200" y="6382922"/>
            <a:ext cx="1600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Marco </a:t>
            </a:r>
            <a:r>
              <a:rPr lang="en-US" sz="1600" dirty="0" err="1"/>
              <a:t>Calviani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18137832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Injection line and proton absorber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1981201" y="1097428"/>
            <a:ext cx="8226425" cy="1964607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en-GB" dirty="0"/>
              <a:t>Injection line has a single dipole </a:t>
            </a:r>
            <a:r>
              <a:rPr lang="en-GB" dirty="0">
                <a:sym typeface="Wingdings" panose="05000000000000000000" pitchFamily="2" charset="2"/>
              </a:rPr>
              <a:t> </a:t>
            </a:r>
            <a:r>
              <a:rPr lang="en-GB" b="1" dirty="0">
                <a:solidFill>
                  <a:srgbClr val="FF0000"/>
                </a:solidFill>
                <a:sym typeface="Wingdings" panose="05000000000000000000" pitchFamily="2" charset="2"/>
              </a:rPr>
              <a:t>significant radiation in the decay ring !!!??</a:t>
            </a:r>
          </a:p>
          <a:p>
            <a:pPr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en-GB" dirty="0">
                <a:sym typeface="Wingdings" panose="05000000000000000000" pitchFamily="2" charset="2"/>
              </a:rPr>
              <a:t>Proton absorber similar to a TIDVG-like assembly?</a:t>
            </a:r>
            <a:r>
              <a:rPr lang="en-GB" dirty="0"/>
              <a:t> Not studied in the FNAL study (?)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0950" y="3244334"/>
            <a:ext cx="6463302" cy="3189258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C380F-326D-3C40-9EE7-7FBAB0953422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256780" y="5479534"/>
            <a:ext cx="2108269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GB" dirty="0"/>
              <a:t>arXiv:1308.6822v1</a:t>
            </a:r>
          </a:p>
        </p:txBody>
      </p:sp>
    </p:spTree>
    <p:extLst>
      <p:ext uri="{BB962C8B-B14F-4D97-AF65-F5344CB8AC3E}">
        <p14:creationId xmlns:p14="http://schemas.microsoft.com/office/powerpoint/2010/main" val="27880155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FEBC03D-1D8B-A641-9DA1-4D2135B70E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3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53781A6-571E-A745-9223-1C12D6B6745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5400" y="749300"/>
            <a:ext cx="9601200" cy="535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84453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C380F-326D-3C40-9EE7-7FBAB0953422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>
          <a:xfrm>
            <a:off x="1981201" y="3414410"/>
            <a:ext cx="8226425" cy="2859391"/>
          </a:xfrm>
        </p:spPr>
        <p:txBody>
          <a:bodyPr>
            <a:normAutofit fontScale="85000" lnSpcReduction="10000"/>
          </a:bodyPr>
          <a:lstStyle/>
          <a:p>
            <a:pPr marL="514350" indent="-514350">
              <a:lnSpc>
                <a:spcPct val="120000"/>
              </a:lnSpc>
              <a:buFont typeface="+mj-lt"/>
              <a:buAutoNum type="arabicPeriod"/>
            </a:pPr>
            <a:r>
              <a:rPr lang="en-GB" dirty="0"/>
              <a:t>Proton dump</a:t>
            </a:r>
          </a:p>
          <a:p>
            <a:pPr marL="749300" lvl="1" indent="-514350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GB" dirty="0"/>
              <a:t>O(100 kW) </a:t>
            </a:r>
            <a:r>
              <a:rPr lang="en-GB" dirty="0">
                <a:sym typeface="Wingdings" panose="05000000000000000000" pitchFamily="2" charset="2"/>
              </a:rPr>
              <a:t> TIDVG4-5 design (modified as external dump) appropriate (no worries here)</a:t>
            </a:r>
            <a:endParaRPr lang="en-GB" dirty="0"/>
          </a:p>
          <a:p>
            <a:pPr marL="514350" indent="-514350">
              <a:lnSpc>
                <a:spcPct val="120000"/>
              </a:lnSpc>
              <a:buFont typeface="+mj-lt"/>
              <a:buAutoNum type="arabicPeriod"/>
            </a:pPr>
            <a:r>
              <a:rPr lang="en-GB" dirty="0"/>
              <a:t>Pion dump</a:t>
            </a:r>
          </a:p>
          <a:p>
            <a:pPr marL="749300" lvl="1" indent="-514350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GB" dirty="0"/>
              <a:t>O(2-3kW [ref]) </a:t>
            </a:r>
            <a:r>
              <a:rPr lang="en-GB" dirty="0">
                <a:sym typeface="Wingdings" panose="05000000000000000000" pitchFamily="2" charset="2"/>
              </a:rPr>
              <a:t> passive (iron) absorber should be enough</a:t>
            </a: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GB" b="1" dirty="0">
                <a:sym typeface="Wingdings" panose="05000000000000000000" pitchFamily="2" charset="2"/>
              </a:rPr>
              <a:t>Is the pion dump required if we have a dog-leg?</a:t>
            </a:r>
            <a:endParaRPr lang="en-GB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8754" y="135024"/>
            <a:ext cx="9029246" cy="294890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 rot="827079">
            <a:off x="1824517" y="1958380"/>
            <a:ext cx="2237361" cy="847076"/>
          </a:xfrm>
          <a:prstGeom prst="rect">
            <a:avLst/>
          </a:prstGeom>
          <a:noFill/>
          <a:ln w="50800">
            <a:solidFill>
              <a:schemeClr val="accent1">
                <a:shade val="60000"/>
                <a:satMod val="300000"/>
                <a:alpha val="99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/>
          <p:cNvSpPr/>
          <p:nvPr/>
        </p:nvSpPr>
        <p:spPr>
          <a:xfrm rot="21033919">
            <a:off x="8415089" y="1683927"/>
            <a:ext cx="1383649" cy="792592"/>
          </a:xfrm>
          <a:prstGeom prst="rect">
            <a:avLst/>
          </a:prstGeom>
          <a:noFill/>
          <a:ln w="50800">
            <a:solidFill>
              <a:schemeClr val="accent1">
                <a:shade val="60000"/>
                <a:satMod val="300000"/>
                <a:alpha val="99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/>
          <p:cNvSpPr txBox="1"/>
          <p:nvPr/>
        </p:nvSpPr>
        <p:spPr>
          <a:xfrm>
            <a:off x="2564860" y="1459149"/>
            <a:ext cx="312906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GB" dirty="0"/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324471" y="1142014"/>
            <a:ext cx="312906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GB" dirty="0"/>
              <a:t>2</a:t>
            </a:r>
          </a:p>
        </p:txBody>
      </p:sp>
      <p:sp>
        <p:nvSpPr>
          <p:cNvPr id="12" name="Rectangle 11"/>
          <p:cNvSpPr/>
          <p:nvPr/>
        </p:nvSpPr>
        <p:spPr>
          <a:xfrm>
            <a:off x="8256780" y="2997731"/>
            <a:ext cx="2108269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GB" dirty="0"/>
              <a:t>arXiv:1308.6822v1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113884" y="359516"/>
            <a:ext cx="1710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3.7 GeV/c arcs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504881" y="2197252"/>
            <a:ext cx="19287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5 GeV/c injection</a:t>
            </a:r>
          </a:p>
        </p:txBody>
      </p:sp>
    </p:spTree>
    <p:extLst>
      <p:ext uri="{BB962C8B-B14F-4D97-AF65-F5344CB8AC3E}">
        <p14:creationId xmlns:p14="http://schemas.microsoft.com/office/powerpoint/2010/main" val="132700030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Ideas for nuSTORM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C380F-326D-3C40-9EE7-7FBAB0953422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A target area based on AD-T concept with vertical handling (a-la-CENF/</a:t>
            </a:r>
            <a:r>
              <a:rPr lang="en-US" dirty="0" err="1"/>
              <a:t>NuMI</a:t>
            </a:r>
            <a:r>
              <a:rPr lang="en-US" dirty="0"/>
              <a:t>) might be possible alternative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/>
              <a:t>Target area much smaller and dose rate confined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~Site independent… could be even at a depth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0" y="3886200"/>
            <a:ext cx="5448761" cy="175268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01AA35E-4D44-EB40-AEAD-9867CBF625AB}"/>
              </a:ext>
            </a:extLst>
          </p:cNvPr>
          <p:cNvSpPr txBox="1"/>
          <p:nvPr/>
        </p:nvSpPr>
        <p:spPr>
          <a:xfrm>
            <a:off x="4800600" y="6382922"/>
            <a:ext cx="1600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Marco </a:t>
            </a:r>
            <a:r>
              <a:rPr lang="en-US" sz="1600" dirty="0" err="1"/>
              <a:t>Calviani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00744609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10972800" cy="868362"/>
          </a:xfrm>
        </p:spPr>
        <p:txBody>
          <a:bodyPr>
            <a:normAutofit/>
          </a:bodyPr>
          <a:lstStyle/>
          <a:p>
            <a:r>
              <a:rPr lang="en-US" sz="3600" dirty="0"/>
              <a:t>Preliminary draft target complex development</a:t>
            </a:r>
            <a:endParaRPr lang="en-GB" sz="3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67000" y="1143000"/>
            <a:ext cx="6106282" cy="351051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14" name="Rectangle 13"/>
          <p:cNvSpPr/>
          <p:nvPr/>
        </p:nvSpPr>
        <p:spPr>
          <a:xfrm>
            <a:off x="6283671" y="2175572"/>
            <a:ext cx="1056327" cy="523220"/>
          </a:xfrm>
          <a:prstGeom prst="rect">
            <a:avLst/>
          </a:prstGeom>
          <a:ln w="1905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GB" sz="1400" dirty="0"/>
              <a:t>Muon decay ring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839686" y="1136066"/>
            <a:ext cx="1505727" cy="523220"/>
          </a:xfrm>
          <a:prstGeom prst="rect">
            <a:avLst/>
          </a:prstGeom>
          <a:ln w="1905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GB" sz="1400" dirty="0"/>
              <a:t>Decay ring support building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911586" y="1759399"/>
            <a:ext cx="2091913" cy="307777"/>
          </a:xfrm>
          <a:prstGeom prst="rect">
            <a:avLst/>
          </a:prstGeom>
          <a:ln w="1905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GB" sz="1400" dirty="0"/>
              <a:t>Primary Beam absorber</a:t>
            </a:r>
          </a:p>
        </p:txBody>
      </p:sp>
      <p:sp>
        <p:nvSpPr>
          <p:cNvPr id="17" name="Rectangle 16"/>
          <p:cNvSpPr/>
          <p:nvPr/>
        </p:nvSpPr>
        <p:spPr>
          <a:xfrm>
            <a:off x="7339998" y="3669859"/>
            <a:ext cx="1056327" cy="523220"/>
          </a:xfrm>
          <a:prstGeom prst="rect">
            <a:avLst/>
          </a:prstGeom>
          <a:ln w="1905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GB" sz="1400" dirty="0"/>
              <a:t>Target complex</a:t>
            </a:r>
          </a:p>
        </p:txBody>
      </p:sp>
      <p:sp>
        <p:nvSpPr>
          <p:cNvPr id="23" name="Subtitle 2"/>
          <p:cNvSpPr txBox="1">
            <a:spLocks/>
          </p:cNvSpPr>
          <p:nvPr/>
        </p:nvSpPr>
        <p:spPr>
          <a:xfrm>
            <a:off x="1178271" y="4896386"/>
            <a:ext cx="8422929" cy="173301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Based initially on FNAL designs, developed for CERN situation</a:t>
            </a:r>
          </a:p>
          <a:p>
            <a:r>
              <a:rPr lang="en-GB" dirty="0"/>
              <a:t>Initial ideas:</a:t>
            </a:r>
          </a:p>
          <a:p>
            <a:pPr lvl="1"/>
            <a:r>
              <a:rPr lang="en-US" dirty="0"/>
              <a:t>Production target, focusing horn, pair of capture quadrupole, collimators ++ dipoles (not in FNAL proposal)</a:t>
            </a:r>
          </a:p>
          <a:p>
            <a:pPr lvl="1"/>
            <a:r>
              <a:rPr lang="en-US" dirty="0"/>
              <a:t>Helium Vessel</a:t>
            </a:r>
          </a:p>
          <a:p>
            <a:pPr lvl="1"/>
            <a:r>
              <a:rPr lang="en-US" dirty="0"/>
              <a:t>Underground cavern with shaft to surface building offset</a:t>
            </a:r>
            <a:endParaRPr lang="en-GB" dirty="0"/>
          </a:p>
          <a:p>
            <a:r>
              <a:rPr lang="en-GB" dirty="0"/>
              <a:t>Further work required to understand requirements in detail. </a:t>
            </a:r>
            <a:r>
              <a:rPr lang="en-GB" dirty="0">
                <a:solidFill>
                  <a:srgbClr val="FF0000"/>
                </a:solidFill>
              </a:rPr>
              <a:t>Currently quite preliminary.</a:t>
            </a:r>
          </a:p>
        </p:txBody>
      </p:sp>
      <p:sp>
        <p:nvSpPr>
          <p:cNvPr id="13" name="Rectangle 12"/>
          <p:cNvSpPr/>
          <p:nvPr/>
        </p:nvSpPr>
        <p:spPr>
          <a:xfrm>
            <a:off x="8182657" y="1498341"/>
            <a:ext cx="875323" cy="523220"/>
          </a:xfrm>
          <a:prstGeom prst="rect">
            <a:avLst/>
          </a:prstGeom>
          <a:ln w="1905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GB" sz="1400" dirty="0"/>
              <a:t>Near detector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6E609855-6B39-324A-9037-13B71B8BA3FE}"/>
              </a:ext>
            </a:extLst>
          </p:cNvPr>
          <p:cNvSpPr txBox="1">
            <a:spLocks/>
          </p:cNvSpPr>
          <p:nvPr/>
        </p:nvSpPr>
        <p:spPr>
          <a:xfrm>
            <a:off x="8167725" y="3699394"/>
            <a:ext cx="4296891" cy="1730196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BDCE27-BB0E-9F49-9C28-4A7199B543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42223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10972800" cy="868362"/>
          </a:xfrm>
        </p:spPr>
        <p:txBody>
          <a:bodyPr>
            <a:normAutofit/>
          </a:bodyPr>
          <a:lstStyle/>
          <a:p>
            <a:r>
              <a:rPr lang="en-US" sz="3600" dirty="0"/>
              <a:t>Detector Hall</a:t>
            </a:r>
            <a:endParaRPr lang="en-GB" sz="3600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fld id="{17918391-D411-FE40-AAD7-861AE5233E0E}" type="slidenum">
              <a:rPr lang="en-US" sz="1800"/>
              <a:pPr/>
              <a:t>33</a:t>
            </a:fld>
            <a:endParaRPr lang="en-US" sz="1800" dirty="0"/>
          </a:p>
        </p:txBody>
      </p:sp>
      <p:sp>
        <p:nvSpPr>
          <p:cNvPr id="23" name="Subtitle 2"/>
          <p:cNvSpPr txBox="1">
            <a:spLocks/>
          </p:cNvSpPr>
          <p:nvPr/>
        </p:nvSpPr>
        <p:spPr>
          <a:xfrm>
            <a:off x="1663959" y="1295400"/>
            <a:ext cx="3438191" cy="46755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Currently based on FNAL proposals ≈50 x 16.5m in plan.</a:t>
            </a:r>
          </a:p>
          <a:p>
            <a:r>
              <a:rPr lang="en-US" dirty="0"/>
              <a:t>Near detector foreseen </a:t>
            </a:r>
          </a:p>
          <a:p>
            <a:r>
              <a:rPr lang="en-US" dirty="0"/>
              <a:t>Possibility for far detector to be considered.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02149" y="1295401"/>
            <a:ext cx="5428414" cy="30517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63958" y="4006731"/>
            <a:ext cx="4684776" cy="2291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62515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87D138C6-DC62-D141-A9FA-5903FF7024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Radiation Protection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E2073A7-4C00-F041-8150-DDDD86412A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34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E0B725E-2723-8646-87E0-AD2AD317FBB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8732" y="990600"/>
            <a:ext cx="2045397" cy="32389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387B617-E895-6A4B-9328-30541FA2A05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29400" y="1295400"/>
            <a:ext cx="3573916" cy="22786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D6121DA-B0FB-3F45-84C6-C29FE5E3917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29400" y="3923006"/>
            <a:ext cx="3682570" cy="268605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8DE4631-A3F0-514C-9D4D-0E0071078FD9}"/>
              </a:ext>
            </a:extLst>
          </p:cNvPr>
          <p:cNvSpPr txBox="1"/>
          <p:nvPr/>
        </p:nvSpPr>
        <p:spPr>
          <a:xfrm>
            <a:off x="333777" y="914400"/>
            <a:ext cx="27432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Well established methodology at CERN for radiation protection studies</a:t>
            </a:r>
          </a:p>
          <a:p>
            <a:endParaRPr lang="en-US" dirty="0"/>
          </a:p>
          <a:p>
            <a:r>
              <a:rPr lang="en-US" dirty="0"/>
              <a:t>Detailed evaluation was performed for CENF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B4130943-2337-ED44-9014-355394E670AC}"/>
              </a:ext>
            </a:extLst>
          </p:cNvPr>
          <p:cNvSpPr txBox="1">
            <a:spLocks/>
          </p:cNvSpPr>
          <p:nvPr/>
        </p:nvSpPr>
        <p:spPr>
          <a:xfrm>
            <a:off x="76200" y="4474626"/>
            <a:ext cx="6248400" cy="228600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>
            <a:normAutofit fontScale="8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Resources not available for a detailed study at present but </a:t>
            </a:r>
            <a:r>
              <a:rPr lang="en-US" dirty="0">
                <a:solidFill>
                  <a:srgbClr val="FF0000"/>
                </a:solidFill>
              </a:rPr>
              <a:t>RP are in the loop</a:t>
            </a:r>
          </a:p>
          <a:p>
            <a:r>
              <a:rPr lang="en-US" dirty="0"/>
              <a:t>Based on CENF and wide ranging experience and the fact the proposed </a:t>
            </a:r>
            <a:r>
              <a:rPr lang="en-US" dirty="0" err="1"/>
              <a:t>nuSTORM</a:t>
            </a:r>
            <a:r>
              <a:rPr lang="en-US" dirty="0"/>
              <a:t> installation is in the molasse and at a depth of &gt;20 m  - looks OK</a:t>
            </a:r>
          </a:p>
        </p:txBody>
      </p:sp>
      <p:sp>
        <p:nvSpPr>
          <p:cNvPr id="11" name="Right Arrow 10">
            <a:extLst>
              <a:ext uri="{FF2B5EF4-FFF2-40B4-BE49-F238E27FC236}">
                <a16:creationId xmlns:a16="http://schemas.microsoft.com/office/drawing/2014/main" id="{683EEA1F-8079-A040-88F5-C8A2AA946B57}"/>
              </a:ext>
            </a:extLst>
          </p:cNvPr>
          <p:cNvSpPr/>
          <p:nvPr/>
        </p:nvSpPr>
        <p:spPr>
          <a:xfrm>
            <a:off x="2438400" y="2671494"/>
            <a:ext cx="304800" cy="15240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0" bIns="46800" rtlCol="0" anchor="ctr"/>
          <a:lstStyle/>
          <a:p>
            <a:pPr algn="ctr"/>
            <a:endParaRPr lang="en-US" dirty="0"/>
          </a:p>
        </p:txBody>
      </p:sp>
      <p:sp>
        <p:nvSpPr>
          <p:cNvPr id="12" name="Right Arrow 11">
            <a:extLst>
              <a:ext uri="{FF2B5EF4-FFF2-40B4-BE49-F238E27FC236}">
                <a16:creationId xmlns:a16="http://schemas.microsoft.com/office/drawing/2014/main" id="{F40931E8-A94B-1E42-9452-AEA526CAAD0F}"/>
              </a:ext>
            </a:extLst>
          </p:cNvPr>
          <p:cNvSpPr/>
          <p:nvPr/>
        </p:nvSpPr>
        <p:spPr>
          <a:xfrm>
            <a:off x="5766514" y="2671494"/>
            <a:ext cx="304800" cy="15240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0" bIns="46800" rtlCol="0" anchor="ctr"/>
          <a:lstStyle/>
          <a:p>
            <a:pPr algn="ctr"/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B56A10F-2EDC-FE47-B4A3-8EF7D8655A69}"/>
              </a:ext>
            </a:extLst>
          </p:cNvPr>
          <p:cNvSpPr txBox="1"/>
          <p:nvPr/>
        </p:nvSpPr>
        <p:spPr>
          <a:xfrm>
            <a:off x="10138046" y="1200455"/>
            <a:ext cx="1600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Target at ~15 m</a:t>
            </a:r>
          </a:p>
        </p:txBody>
      </p:sp>
    </p:spTree>
    <p:extLst>
      <p:ext uri="{BB962C8B-B14F-4D97-AF65-F5344CB8AC3E}">
        <p14:creationId xmlns:p14="http://schemas.microsoft.com/office/powerpoint/2010/main" val="340067772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B5ED7B-FDC4-244E-9319-18B96C638A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 1/2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FA0AEA-0604-084D-AB03-4204BF2780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SPS can provide beam and fast extraction</a:t>
            </a:r>
          </a:p>
          <a:p>
            <a:r>
              <a:rPr lang="en-US" dirty="0"/>
              <a:t>Potential extraction point and site identified</a:t>
            </a:r>
          </a:p>
          <a:p>
            <a:r>
              <a:rPr lang="en-US" dirty="0"/>
              <a:t>Initial civil engineering sketches performed</a:t>
            </a:r>
          </a:p>
          <a:p>
            <a:r>
              <a:rPr lang="en-US" dirty="0"/>
              <a:t>Initial thoughts on target/horn/absorbers (considerable expertise at CERN)</a:t>
            </a:r>
          </a:p>
          <a:p>
            <a:r>
              <a:rPr lang="en-US" dirty="0"/>
              <a:t>Target complex concept sketched</a:t>
            </a:r>
          </a:p>
          <a:p>
            <a:r>
              <a:rPr lang="en-US" dirty="0"/>
              <a:t>Radiation protection – no dedicated study yet performed but at first sight, given proposed depth, should be manageable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BB4126-DD5B-6D4A-8252-5A5CC3BBEF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76618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0359E-E776-F144-AEDE-42ED930781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 2/2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56C115-D9EE-6B44-AC8C-44AD9D0039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NB: really only a sketch at the moment – limited resources</a:t>
            </a:r>
          </a:p>
          <a:p>
            <a:r>
              <a:rPr lang="en-US" dirty="0"/>
              <a:t>“Exploratory study” to go to ESPP update in December</a:t>
            </a:r>
          </a:p>
          <a:p>
            <a:pPr lvl="1"/>
            <a:r>
              <a:rPr lang="en-US" dirty="0"/>
              <a:t>10 page “executive summary” plus a more detailed CERN report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256CF0-3F3D-1F47-9814-55D1B952F2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36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9A52397-331C-744B-A3B8-B9E07EC095E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00400" y="3209029"/>
            <a:ext cx="4800600" cy="3283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4464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B4C616-2BC4-094A-8BE6-34EB38269A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nuSTORM@FNAL</a:t>
            </a:r>
            <a:r>
              <a:rPr lang="en-US" dirty="0"/>
              <a:t> proposal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C3897E-3601-F940-83E8-0A18F8A192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295401"/>
            <a:ext cx="10972800" cy="2362199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Neutrinos from </a:t>
            </a:r>
            <a:r>
              <a:rPr lang="en-US" dirty="0" err="1"/>
              <a:t>STORed</a:t>
            </a:r>
            <a:r>
              <a:rPr lang="en-US" dirty="0"/>
              <a:t> Muons - Proposal to the </a:t>
            </a:r>
            <a:r>
              <a:rPr lang="en-US" dirty="0" err="1"/>
              <a:t>Fermilab</a:t>
            </a:r>
            <a:r>
              <a:rPr lang="en-US" dirty="0"/>
              <a:t> PAC – July 2013</a:t>
            </a:r>
            <a:endParaRPr lang="en-GB" dirty="0"/>
          </a:p>
          <a:p>
            <a:r>
              <a:rPr lang="en-US" dirty="0"/>
              <a:t>Fast extraction  from MI at ~120 GeV</a:t>
            </a:r>
          </a:p>
          <a:p>
            <a:pPr lvl="1"/>
            <a:r>
              <a:rPr lang="en-US" dirty="0"/>
              <a:t>8e12 protons/1.33 s cycle</a:t>
            </a:r>
          </a:p>
          <a:p>
            <a:r>
              <a:rPr lang="en-US" dirty="0"/>
              <a:t>Conventional pion production and capture (horn)</a:t>
            </a:r>
          </a:p>
          <a:p>
            <a:pPr lvl="1"/>
            <a:r>
              <a:rPr lang="en-US" dirty="0"/>
              <a:t>Quadrupole pion-transport channel to decay ring</a:t>
            </a:r>
          </a:p>
          <a:p>
            <a:r>
              <a:rPr lang="en-GB" dirty="0"/>
              <a:t>Low-energy muon decay ring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CCB779-C58C-824B-A948-BA27E93186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4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3C9B62D-74F6-E241-B072-33086B35A3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3781426"/>
            <a:ext cx="7012088" cy="2711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8895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06424" y="417142"/>
            <a:ext cx="7210396" cy="1080938"/>
          </a:xfrm>
        </p:spPr>
        <p:txBody>
          <a:bodyPr>
            <a:normAutofit/>
          </a:bodyPr>
          <a:lstStyle/>
          <a:p>
            <a:r>
              <a:rPr lang="en-US" sz="5000" dirty="0"/>
              <a:t>FNAL proposal</a:t>
            </a:r>
            <a:endParaRPr lang="en-GB" sz="5000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76597" y="6492875"/>
            <a:ext cx="446775" cy="455382"/>
          </a:xfrm>
          <a:prstGeom prst="rect">
            <a:avLst/>
          </a:prstGeom>
        </p:spPr>
        <p:txBody>
          <a:bodyPr/>
          <a:lstStyle/>
          <a:p>
            <a:fld id="{17918391-D411-FE40-AAD7-861AE5233E0E}" type="slidenum">
              <a:rPr lang="en-US" sz="1800"/>
              <a:pPr/>
              <a:t>5</a:t>
            </a:fld>
            <a:endParaRPr lang="en-US" sz="1800" dirty="0"/>
          </a:p>
        </p:txBody>
      </p:sp>
      <p:sp>
        <p:nvSpPr>
          <p:cNvPr id="13" name="Subtitle 2"/>
          <p:cNvSpPr>
            <a:spLocks noGrp="1"/>
          </p:cNvSpPr>
          <p:nvPr>
            <p:ph idx="1"/>
          </p:nvPr>
        </p:nvSpPr>
        <p:spPr>
          <a:xfrm>
            <a:off x="533400" y="1676400"/>
            <a:ext cx="4800600" cy="3375999"/>
          </a:xfrm>
        </p:spPr>
        <p:txBody>
          <a:bodyPr>
            <a:normAutofit/>
          </a:bodyPr>
          <a:lstStyle/>
          <a:p>
            <a:r>
              <a:rPr lang="en-GB" dirty="0"/>
              <a:t>Fermilab report details:</a:t>
            </a:r>
          </a:p>
          <a:p>
            <a:pPr lvl="1"/>
            <a:r>
              <a:rPr lang="en-GB" sz="2400" dirty="0"/>
              <a:t>Decay ring support building</a:t>
            </a:r>
          </a:p>
          <a:p>
            <a:pPr lvl="1"/>
            <a:r>
              <a:rPr lang="en-GB" sz="2400" dirty="0"/>
              <a:t>Target hall support building</a:t>
            </a:r>
          </a:p>
          <a:p>
            <a:pPr lvl="1"/>
            <a:r>
              <a:rPr lang="en-GB" sz="2400" dirty="0"/>
              <a:t>Near detector service building</a:t>
            </a:r>
          </a:p>
          <a:p>
            <a:pPr lvl="1"/>
            <a:r>
              <a:rPr lang="en-GB" sz="2400" dirty="0"/>
              <a:t>Far detector </a:t>
            </a:r>
          </a:p>
          <a:p>
            <a:pPr lvl="1"/>
            <a:r>
              <a:rPr lang="en-GB" sz="2400" dirty="0"/>
              <a:t>Cryogenic building</a:t>
            </a:r>
          </a:p>
          <a:p>
            <a:pPr lvl="1"/>
            <a:endParaRPr lang="en-GB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91200" y="2121166"/>
            <a:ext cx="6038009" cy="343482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16" name="Rectangle 15"/>
          <p:cNvSpPr/>
          <p:nvPr/>
        </p:nvSpPr>
        <p:spPr>
          <a:xfrm>
            <a:off x="5562600" y="1789732"/>
            <a:ext cx="4330866" cy="369332"/>
          </a:xfrm>
          <a:prstGeom prst="rect">
            <a:avLst/>
          </a:prstGeom>
          <a:ln w="1905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GB" dirty="0"/>
              <a:t>Fermilab design – Surface buildings site plan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EE64900-C315-B447-8A75-C3ECA8FF4F77}"/>
              </a:ext>
            </a:extLst>
          </p:cNvPr>
          <p:cNvSpPr txBox="1"/>
          <p:nvPr/>
        </p:nvSpPr>
        <p:spPr>
          <a:xfrm>
            <a:off x="914400" y="5068498"/>
            <a:ext cx="3505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Well developed, and costed, proposal – a reference point together with input from Ken, </a:t>
            </a:r>
            <a:r>
              <a:rPr lang="en-US" sz="2000" dirty="0" err="1">
                <a:solidFill>
                  <a:srgbClr val="FF0000"/>
                </a:solidFill>
              </a:rPr>
              <a:t>Jaroslaw</a:t>
            </a:r>
            <a:r>
              <a:rPr lang="en-US" sz="2000" dirty="0">
                <a:solidFill>
                  <a:srgbClr val="FF0000"/>
                </a:solidFill>
              </a:rPr>
              <a:t> and team </a:t>
            </a:r>
          </a:p>
        </p:txBody>
      </p:sp>
    </p:spTree>
    <p:extLst>
      <p:ext uri="{BB962C8B-B14F-4D97-AF65-F5344CB8AC3E}">
        <p14:creationId xmlns:p14="http://schemas.microsoft.com/office/powerpoint/2010/main" val="4811673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369267"/>
            <a:ext cx="9144000" cy="3864534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5242541" y="1798198"/>
            <a:ext cx="552471" cy="538225"/>
          </a:xfrm>
          <a:prstGeom prst="ellipse">
            <a:avLst/>
          </a:prstGeom>
          <a:noFill/>
          <a:ln w="7620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3962505" y="1754444"/>
            <a:ext cx="692967" cy="581978"/>
          </a:xfrm>
          <a:prstGeom prst="ellipse">
            <a:avLst/>
          </a:prstGeom>
          <a:noFill/>
          <a:ln w="7620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Oval 8"/>
          <p:cNvSpPr/>
          <p:nvPr/>
        </p:nvSpPr>
        <p:spPr>
          <a:xfrm>
            <a:off x="8395023" y="1778858"/>
            <a:ext cx="552471" cy="538225"/>
          </a:xfrm>
          <a:prstGeom prst="ellipse">
            <a:avLst/>
          </a:prstGeom>
          <a:noFill/>
          <a:ln w="7620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/>
          <p:cNvSpPr/>
          <p:nvPr/>
        </p:nvSpPr>
        <p:spPr>
          <a:xfrm rot="21027997">
            <a:off x="1123360" y="2007568"/>
            <a:ext cx="2810357" cy="581978"/>
          </a:xfrm>
          <a:prstGeom prst="ellipse">
            <a:avLst/>
          </a:prstGeom>
          <a:noFill/>
          <a:ln w="7620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17776" y="3152952"/>
            <a:ext cx="2777053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/>
              <a:t>Primary beam</a:t>
            </a:r>
          </a:p>
          <a:p>
            <a:r>
              <a:rPr lang="en-US" sz="2000" dirty="0"/>
              <a:t>~600 m from target area</a:t>
            </a:r>
          </a:p>
          <a:p>
            <a:endParaRPr lang="en-US" sz="2400" dirty="0"/>
          </a:p>
        </p:txBody>
      </p:sp>
      <p:grpSp>
        <p:nvGrpSpPr>
          <p:cNvPr id="16" name="Group 15"/>
          <p:cNvGrpSpPr/>
          <p:nvPr/>
        </p:nvGrpSpPr>
        <p:grpSpPr>
          <a:xfrm>
            <a:off x="1613539" y="3876691"/>
            <a:ext cx="2360654" cy="713462"/>
            <a:chOff x="2067770" y="5490685"/>
            <a:chExt cx="2360654" cy="713462"/>
          </a:xfrm>
        </p:grpSpPr>
        <p:sp>
          <p:nvSpPr>
            <p:cNvPr id="14" name="TextBox 13"/>
            <p:cNvSpPr txBox="1"/>
            <p:nvPr/>
          </p:nvSpPr>
          <p:spPr>
            <a:xfrm>
              <a:off x="2067770" y="5490685"/>
              <a:ext cx="236065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i="1" dirty="0"/>
                <a:t>Secondary beam</a:t>
              </a: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2085412" y="5804037"/>
              <a:ext cx="1877437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dirty="0"/>
                <a:t>In front of EHN1</a:t>
              </a:r>
              <a:endParaRPr lang="en-US" dirty="0"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4146574" y="3362730"/>
            <a:ext cx="3237142" cy="1046767"/>
            <a:chOff x="4323622" y="5006080"/>
            <a:chExt cx="3237142" cy="1046767"/>
          </a:xfrm>
        </p:grpSpPr>
        <p:sp>
          <p:nvSpPr>
            <p:cNvPr id="17" name="TextBox 16"/>
            <p:cNvSpPr txBox="1"/>
            <p:nvPr/>
          </p:nvSpPr>
          <p:spPr>
            <a:xfrm>
              <a:off x="4323622" y="5006080"/>
              <a:ext cx="3237142" cy="461665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r>
                <a:rPr lang="en-US" sz="2400" b="1" i="1" dirty="0"/>
                <a:t>Near Detector Facility</a:t>
              </a: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4323622" y="5344961"/>
              <a:ext cx="3047694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000" dirty="0"/>
                <a:t>@456 m from target,</a:t>
              </a:r>
            </a:p>
            <a:p>
              <a:r>
                <a:rPr lang="en-US" sz="2000" dirty="0"/>
                <a:t>    EHN1 extension</a:t>
              </a:r>
              <a:endParaRPr lang="en-US" dirty="0"/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6522101" y="3850311"/>
            <a:ext cx="2860741" cy="738991"/>
            <a:chOff x="4323622" y="5006080"/>
            <a:chExt cx="3237142" cy="738991"/>
          </a:xfrm>
        </p:grpSpPr>
        <p:sp>
          <p:nvSpPr>
            <p:cNvPr id="21" name="TextBox 20"/>
            <p:cNvSpPr txBox="1"/>
            <p:nvPr/>
          </p:nvSpPr>
          <p:spPr>
            <a:xfrm>
              <a:off x="4323622" y="5006080"/>
              <a:ext cx="323714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i="1" dirty="0"/>
                <a:t>Far Detector Facility</a:t>
              </a: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4323622" y="5344961"/>
              <a:ext cx="3047694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000" dirty="0"/>
                <a:t>@1600 m from target</a:t>
              </a:r>
              <a:endParaRPr lang="en-US" dirty="0"/>
            </a:p>
          </p:txBody>
        </p:sp>
      </p:grpSp>
      <p:sp>
        <p:nvSpPr>
          <p:cNvPr id="24" name="Up Arrow 23"/>
          <p:cNvSpPr/>
          <p:nvPr/>
        </p:nvSpPr>
        <p:spPr>
          <a:xfrm rot="1912618">
            <a:off x="1868847" y="2721240"/>
            <a:ext cx="300603" cy="589169"/>
          </a:xfrm>
          <a:prstGeom prst="upArrow">
            <a:avLst>
              <a:gd name="adj1" fmla="val 50000"/>
              <a:gd name="adj2" fmla="val 92998"/>
            </a:avLst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5" name="Up Arrow 24"/>
          <p:cNvSpPr/>
          <p:nvPr/>
        </p:nvSpPr>
        <p:spPr>
          <a:xfrm rot="1851825">
            <a:off x="3418888" y="2320833"/>
            <a:ext cx="315016" cy="1777853"/>
          </a:xfrm>
          <a:prstGeom prst="upArrow">
            <a:avLst>
              <a:gd name="adj1" fmla="val 50000"/>
              <a:gd name="adj2" fmla="val 92998"/>
            </a:avLst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6" name="Up Arrow 25"/>
          <p:cNvSpPr/>
          <p:nvPr/>
        </p:nvSpPr>
        <p:spPr>
          <a:xfrm rot="21179724">
            <a:off x="5449960" y="2420156"/>
            <a:ext cx="320627" cy="1095078"/>
          </a:xfrm>
          <a:prstGeom prst="upArrow">
            <a:avLst>
              <a:gd name="adj1" fmla="val 39868"/>
              <a:gd name="adj2" fmla="val 92998"/>
            </a:avLst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7" name="Up Arrow 26"/>
          <p:cNvSpPr/>
          <p:nvPr/>
        </p:nvSpPr>
        <p:spPr>
          <a:xfrm rot="993960">
            <a:off x="8176408" y="2392147"/>
            <a:ext cx="267315" cy="1609733"/>
          </a:xfrm>
          <a:prstGeom prst="upArrow">
            <a:avLst>
              <a:gd name="adj1" fmla="val 50000"/>
              <a:gd name="adj2" fmla="val 92998"/>
            </a:avLst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0" name="Slide Number Placeholder 2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59BAD-384A-464B-8B84-F99812AD5B9B}" type="slidenum">
              <a:rPr lang="en-GB" smtClean="0"/>
              <a:t>6</a:t>
            </a:fld>
            <a:endParaRPr lang="en-GB" dirty="0"/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7521" y="4832922"/>
            <a:ext cx="9013703" cy="1984549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sp>
        <p:nvSpPr>
          <p:cNvPr id="28" name="Title 2">
            <a:extLst>
              <a:ext uri="{FF2B5EF4-FFF2-40B4-BE49-F238E27FC236}">
                <a16:creationId xmlns:a16="http://schemas.microsoft.com/office/drawing/2014/main" id="{7F2860EF-347E-D446-8173-C2B6348AFF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52400"/>
            <a:ext cx="10972800" cy="868362"/>
          </a:xfrm>
        </p:spPr>
        <p:txBody>
          <a:bodyPr>
            <a:normAutofit/>
          </a:bodyPr>
          <a:lstStyle/>
          <a:p>
            <a:r>
              <a:rPr lang="en-US" dirty="0"/>
              <a:t>CENF -  short baseline neutrino facility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7D86DB8-6E61-6742-B59F-03DF80DB6E8B}"/>
              </a:ext>
            </a:extLst>
          </p:cNvPr>
          <p:cNvSpPr txBox="1"/>
          <p:nvPr/>
        </p:nvSpPr>
        <p:spPr>
          <a:xfrm>
            <a:off x="9440132" y="4724400"/>
            <a:ext cx="27523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North Area</a:t>
            </a:r>
          </a:p>
          <a:p>
            <a:r>
              <a:rPr lang="en-US" dirty="0"/>
              <a:t>100 GeV/c</a:t>
            </a:r>
          </a:p>
          <a:p>
            <a:r>
              <a:rPr lang="en-US" dirty="0"/>
              <a:t>Fast extraction</a:t>
            </a:r>
          </a:p>
          <a:p>
            <a:r>
              <a:rPr lang="en-US" dirty="0"/>
              <a:t>Protons per cycle 4.8e13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54496CF-715D-FC43-B5BC-4CDCF6DFF23D}"/>
              </a:ext>
            </a:extLst>
          </p:cNvPr>
          <p:cNvSpPr/>
          <p:nvPr/>
        </p:nvSpPr>
        <p:spPr>
          <a:xfrm>
            <a:off x="9440132" y="5924729"/>
            <a:ext cx="2505814" cy="461665"/>
          </a:xfrm>
          <a:prstGeom prst="rect">
            <a:avLst/>
          </a:prstGeom>
          <a:solidFill>
            <a:srgbClr val="FFFFFF"/>
          </a:solidFill>
        </p:spPr>
        <p:txBody>
          <a:bodyPr wrap="none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  <a:sym typeface="Wingdings"/>
              </a:rPr>
              <a:t> </a:t>
            </a:r>
            <a:r>
              <a:rPr lang="en-GB" sz="2400" b="1" dirty="0">
                <a:solidFill>
                  <a:srgbClr val="FF0000"/>
                </a:solidFill>
              </a:rPr>
              <a:t>4.5x10</a:t>
            </a:r>
            <a:r>
              <a:rPr lang="en-GB" sz="2400" b="1" baseline="30000" dirty="0">
                <a:solidFill>
                  <a:srgbClr val="FF0000"/>
                </a:solidFill>
              </a:rPr>
              <a:t>19</a:t>
            </a:r>
            <a:r>
              <a:rPr lang="en-GB" sz="2400" b="1" dirty="0">
                <a:solidFill>
                  <a:srgbClr val="FF0000"/>
                </a:solidFill>
              </a:rPr>
              <a:t> pot/yr </a:t>
            </a:r>
            <a:endParaRPr lang="en-US" sz="2400" b="1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947E3E0-27BA-8745-8076-8342F8D3E9DC}"/>
              </a:ext>
            </a:extLst>
          </p:cNvPr>
          <p:cNvSpPr txBox="1"/>
          <p:nvPr/>
        </p:nvSpPr>
        <p:spPr>
          <a:xfrm>
            <a:off x="2304498" y="5436803"/>
            <a:ext cx="102469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/>
              <a:t>15 m deep</a:t>
            </a:r>
          </a:p>
        </p:txBody>
      </p:sp>
    </p:spTree>
    <p:extLst>
      <p:ext uri="{BB962C8B-B14F-4D97-AF65-F5344CB8AC3E}">
        <p14:creationId xmlns:p14="http://schemas.microsoft.com/office/powerpoint/2010/main" val="8459569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Summary of CENF studies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GB" dirty="0"/>
              <a:t>Lots of work done and executed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dirty="0"/>
              <a:t>Advanced integration of beam elements, plus ventilation and radiation protection</a:t>
            </a:r>
            <a:endParaRPr lang="en-GB" dirty="0">
              <a:sym typeface="Wingdings" panose="05000000000000000000" pitchFamily="2" charset="2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GB" dirty="0">
                <a:sym typeface="Wingdings" panose="05000000000000000000" pitchFamily="2" charset="2"/>
              </a:rPr>
              <a:t>Civil engineering works also performed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dirty="0">
                <a:sym typeface="Wingdings" panose="05000000000000000000" pitchFamily="2" charset="2"/>
              </a:rPr>
              <a:t>… then stopped in 2014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b="1" dirty="0"/>
              <a:t>Lots of input for new projects, such as BDF (and/or </a:t>
            </a:r>
            <a:r>
              <a:rPr lang="en-GB" b="1" dirty="0" err="1"/>
              <a:t>nuSTORM</a:t>
            </a:r>
            <a:r>
              <a:rPr lang="en-GB" b="1" dirty="0"/>
              <a:t>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C380F-326D-3C40-9EE7-7FBAB0953422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9545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SPS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48056" lvl="1" indent="0">
              <a:buNone/>
            </a:pPr>
            <a:endParaRPr lang="en-GB" dirty="0"/>
          </a:p>
          <a:p>
            <a:endParaRPr lang="en-GB" dirty="0"/>
          </a:p>
        </p:txBody>
      </p:sp>
      <p:pic>
        <p:nvPicPr>
          <p:cNvPr id="11" name="Picture 10" descr="sps_schematic.pdf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41601" y="1074734"/>
            <a:ext cx="7051901" cy="5029419"/>
          </a:xfrm>
          <a:prstGeom prst="rect">
            <a:avLst/>
          </a:prstGeom>
        </p:spPr>
      </p:pic>
      <p:cxnSp>
        <p:nvCxnSpPr>
          <p:cNvPr id="13" name="Straight Arrow Connector 12"/>
          <p:cNvCxnSpPr/>
          <p:nvPr/>
        </p:nvCxnSpPr>
        <p:spPr>
          <a:xfrm flipH="1" flipV="1">
            <a:off x="3879118" y="2600682"/>
            <a:ext cx="1550132" cy="685444"/>
          </a:xfrm>
          <a:prstGeom prst="straightConnector1">
            <a:avLst/>
          </a:prstGeom>
          <a:ln>
            <a:solidFill>
              <a:schemeClr val="bg2">
                <a:lumMod val="10000"/>
              </a:schemeClr>
            </a:solidFill>
            <a:tailEnd type="arrow"/>
          </a:ln>
          <a:effectLst>
            <a:glow rad="63500">
              <a:schemeClr val="accent1">
                <a:tint val="30000"/>
                <a:shade val="95000"/>
                <a:satMod val="300000"/>
                <a:alpha val="50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4175063" y="2414910"/>
            <a:ext cx="11137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/>
              <a:t>R</a:t>
            </a:r>
            <a:r>
              <a:rPr lang="en-US" sz="1600" baseline="-25000" dirty="0" err="1"/>
              <a:t>av</a:t>
            </a:r>
            <a:r>
              <a:rPr lang="en-US" sz="1600" baseline="-25000" dirty="0"/>
              <a:t> = </a:t>
            </a:r>
            <a:r>
              <a:rPr lang="en-US" sz="1600" dirty="0"/>
              <a:t>1.1 km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864007" y="4041776"/>
            <a:ext cx="1763496" cy="307777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1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400" b="1" dirty="0"/>
              <a:t>LSS2: slow-extraction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711049" y="3854555"/>
            <a:ext cx="782587" cy="307777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1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/>
              <a:t>LSS3: RF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552138" y="2444582"/>
            <a:ext cx="1649682" cy="307777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10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LSS6: fast extraction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3290929" y="3282603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3339123" y="3494872"/>
            <a:ext cx="1649682" cy="307777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1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/>
              <a:t>LSS4: fast extraction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9698887" y="1862380"/>
            <a:ext cx="780983" cy="523220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1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/>
              <a:t>TI2: LHC</a:t>
            </a:r>
          </a:p>
          <a:p>
            <a:r>
              <a:rPr lang="en-US" sz="1400" dirty="0"/>
              <a:t>Beam 1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9405782" y="2444581"/>
            <a:ext cx="1867904" cy="76200"/>
          </a:xfrm>
          <a:prstGeom prst="line">
            <a:avLst/>
          </a:prstGeom>
          <a:ln w="12700">
            <a:solidFill>
              <a:schemeClr val="accent1">
                <a:lumMod val="1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2307159" y="3286126"/>
            <a:ext cx="777706" cy="554622"/>
          </a:xfrm>
          <a:prstGeom prst="line">
            <a:avLst/>
          </a:prstGeom>
          <a:ln w="12700">
            <a:solidFill>
              <a:schemeClr val="accent1">
                <a:lumMod val="1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V="1">
            <a:off x="1524001" y="3589443"/>
            <a:ext cx="1199451" cy="62492"/>
          </a:xfrm>
          <a:prstGeom prst="line">
            <a:avLst/>
          </a:prstGeom>
          <a:ln w="12700">
            <a:solidFill>
              <a:schemeClr val="accent1">
                <a:lumMod val="1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1754489" y="3719592"/>
            <a:ext cx="780983" cy="523220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1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/>
              <a:t>TI8: LHC</a:t>
            </a:r>
          </a:p>
          <a:p>
            <a:r>
              <a:rPr lang="en-US" sz="1400" dirty="0"/>
              <a:t>Beam 2</a:t>
            </a:r>
          </a:p>
        </p:txBody>
      </p:sp>
      <p:sp>
        <p:nvSpPr>
          <p:cNvPr id="44" name="Rounded Rectangle 43"/>
          <p:cNvSpPr/>
          <p:nvPr/>
        </p:nvSpPr>
        <p:spPr>
          <a:xfrm rot="1480246">
            <a:off x="7383210" y="1684425"/>
            <a:ext cx="361712" cy="210762"/>
          </a:xfrm>
          <a:prstGeom prst="roundRect">
            <a:avLst>
              <a:gd name="adj" fmla="val 50000"/>
            </a:avLst>
          </a:prstGeom>
          <a:noFill/>
          <a:ln w="12700">
            <a:solidFill>
              <a:schemeClr val="bg2">
                <a:lumMod val="1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/>
          <p:cNvSpPr txBox="1"/>
          <p:nvPr/>
        </p:nvSpPr>
        <p:spPr>
          <a:xfrm>
            <a:off x="7447261" y="1527221"/>
            <a:ext cx="263214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" b="1" dirty="0">
                <a:solidFill>
                  <a:srgbClr val="191919"/>
                </a:solidFill>
              </a:rPr>
              <a:t>AD</a:t>
            </a:r>
          </a:p>
        </p:txBody>
      </p:sp>
      <p:sp>
        <p:nvSpPr>
          <p:cNvPr id="46" name="Rounded Rectangle 45"/>
          <p:cNvSpPr/>
          <p:nvPr/>
        </p:nvSpPr>
        <p:spPr>
          <a:xfrm rot="3712730">
            <a:off x="6783075" y="1549772"/>
            <a:ext cx="109004" cy="109323"/>
          </a:xfrm>
          <a:prstGeom prst="roundRect">
            <a:avLst>
              <a:gd name="adj" fmla="val 23506"/>
            </a:avLst>
          </a:prstGeom>
          <a:noFill/>
          <a:ln w="12700">
            <a:solidFill>
              <a:schemeClr val="bg2">
                <a:lumMod val="1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Box 46"/>
          <p:cNvSpPr txBox="1"/>
          <p:nvPr/>
        </p:nvSpPr>
        <p:spPr>
          <a:xfrm>
            <a:off x="6423210" y="1484831"/>
            <a:ext cx="298480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" b="1" i="1" dirty="0">
                <a:solidFill>
                  <a:srgbClr val="191919"/>
                </a:solidFill>
              </a:rPr>
              <a:t>LEIR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7194852" y="1569470"/>
            <a:ext cx="216726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" b="1" i="1" dirty="0">
                <a:solidFill>
                  <a:srgbClr val="191919"/>
                </a:solidFill>
              </a:rPr>
              <a:t>2</a:t>
            </a:r>
          </a:p>
        </p:txBody>
      </p:sp>
      <p:cxnSp>
        <p:nvCxnSpPr>
          <p:cNvPr id="50" name="Straight Connector 49"/>
          <p:cNvCxnSpPr>
            <a:stCxn id="46" idx="0"/>
          </p:cNvCxnSpPr>
          <p:nvPr/>
        </p:nvCxnSpPr>
        <p:spPr>
          <a:xfrm>
            <a:off x="6885786" y="1578669"/>
            <a:ext cx="251614" cy="190865"/>
          </a:xfrm>
          <a:prstGeom prst="line">
            <a:avLst/>
          </a:prstGeom>
          <a:ln w="12700">
            <a:solidFill>
              <a:schemeClr val="accent1">
                <a:lumMod val="1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Rounded Rectangle 56"/>
          <p:cNvSpPr/>
          <p:nvPr/>
        </p:nvSpPr>
        <p:spPr>
          <a:xfrm rot="3712730">
            <a:off x="7521951" y="1792947"/>
            <a:ext cx="63357" cy="65037"/>
          </a:xfrm>
          <a:prstGeom prst="roundRect">
            <a:avLst>
              <a:gd name="adj" fmla="val 50000"/>
            </a:avLst>
          </a:prstGeom>
          <a:noFill/>
          <a:ln w="12700">
            <a:solidFill>
              <a:schemeClr val="bg2">
                <a:lumMod val="1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TextBox 57"/>
          <p:cNvSpPr txBox="1"/>
          <p:nvPr/>
        </p:nvSpPr>
        <p:spPr>
          <a:xfrm>
            <a:off x="7329830" y="1660389"/>
            <a:ext cx="356188" cy="169277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sz="500" b="1" i="1" dirty="0">
                <a:solidFill>
                  <a:srgbClr val="191919"/>
                </a:solidFill>
              </a:rPr>
              <a:t>ELENA</a:t>
            </a:r>
          </a:p>
        </p:txBody>
      </p:sp>
      <p:cxnSp>
        <p:nvCxnSpPr>
          <p:cNvPr id="59" name="Straight Connector 58"/>
          <p:cNvCxnSpPr/>
          <p:nvPr/>
        </p:nvCxnSpPr>
        <p:spPr>
          <a:xfrm flipV="1">
            <a:off x="7302562" y="1834442"/>
            <a:ext cx="128257" cy="54684"/>
          </a:xfrm>
          <a:prstGeom prst="line">
            <a:avLst/>
          </a:prstGeom>
          <a:ln w="12700">
            <a:solidFill>
              <a:schemeClr val="accent1">
                <a:lumMod val="1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2" name="TextBox 61"/>
          <p:cNvSpPr txBox="1"/>
          <p:nvPr/>
        </p:nvSpPr>
        <p:spPr>
          <a:xfrm>
            <a:off x="6827810" y="1966262"/>
            <a:ext cx="375424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" b="1" i="1" dirty="0">
                <a:solidFill>
                  <a:srgbClr val="191919"/>
                </a:solidFill>
              </a:rPr>
              <a:t>ISOLDE</a:t>
            </a:r>
          </a:p>
        </p:txBody>
      </p:sp>
      <p:cxnSp>
        <p:nvCxnSpPr>
          <p:cNvPr id="64" name="Straight Connector 63"/>
          <p:cNvCxnSpPr>
            <a:endCxn id="62" idx="0"/>
          </p:cNvCxnSpPr>
          <p:nvPr/>
        </p:nvCxnSpPr>
        <p:spPr>
          <a:xfrm flipH="1">
            <a:off x="7015522" y="1862381"/>
            <a:ext cx="121878" cy="103881"/>
          </a:xfrm>
          <a:prstGeom prst="line">
            <a:avLst/>
          </a:prstGeom>
          <a:ln w="12700">
            <a:solidFill>
              <a:schemeClr val="accent1">
                <a:lumMod val="1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8" name="Oval 67"/>
          <p:cNvSpPr/>
          <p:nvPr/>
        </p:nvSpPr>
        <p:spPr>
          <a:xfrm>
            <a:off x="-1096212" y="2295595"/>
            <a:ext cx="13995424" cy="4676303"/>
          </a:xfrm>
          <a:prstGeom prst="ellipse">
            <a:avLst/>
          </a:prstGeom>
          <a:noFill/>
          <a:ln w="12700">
            <a:solidFill>
              <a:schemeClr val="accent1">
                <a:lumMod val="1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TextBox 68"/>
          <p:cNvSpPr txBox="1"/>
          <p:nvPr/>
        </p:nvSpPr>
        <p:spPr>
          <a:xfrm>
            <a:off x="8165443" y="2827938"/>
            <a:ext cx="1673471" cy="523220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1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/>
              <a:t>LSS1: injection,</a:t>
            </a:r>
          </a:p>
          <a:p>
            <a:r>
              <a:rPr lang="en-US" sz="1400" dirty="0"/>
              <a:t>internal beam dump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657247" y="2710083"/>
            <a:ext cx="1367105" cy="523220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10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AWAKE</a:t>
            </a:r>
          </a:p>
          <a:p>
            <a:pPr algn="ctr"/>
            <a:r>
              <a:rPr lang="en-US" sz="1400" dirty="0"/>
              <a:t>(formerly CNGS)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6732789" y="1403367"/>
            <a:ext cx="375424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" b="1" i="1" dirty="0">
                <a:solidFill>
                  <a:srgbClr val="191919"/>
                </a:solidFill>
              </a:rPr>
              <a:t>LINAC3</a:t>
            </a:r>
          </a:p>
        </p:txBody>
      </p:sp>
      <p:cxnSp>
        <p:nvCxnSpPr>
          <p:cNvPr id="71" name="Straight Connector 70"/>
          <p:cNvCxnSpPr/>
          <p:nvPr/>
        </p:nvCxnSpPr>
        <p:spPr>
          <a:xfrm>
            <a:off x="7153577" y="1509921"/>
            <a:ext cx="94664" cy="77461"/>
          </a:xfrm>
          <a:prstGeom prst="line">
            <a:avLst/>
          </a:prstGeom>
          <a:ln w="12700">
            <a:solidFill>
              <a:schemeClr val="accent1">
                <a:lumMod val="1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2" name="TextBox 71"/>
          <p:cNvSpPr txBox="1"/>
          <p:nvPr/>
        </p:nvSpPr>
        <p:spPr>
          <a:xfrm>
            <a:off x="2737148" y="2229001"/>
            <a:ext cx="4283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i="1" dirty="0">
                <a:solidFill>
                  <a:srgbClr val="191919"/>
                </a:solidFill>
              </a:rPr>
              <a:t>LHC</a:t>
            </a:r>
          </a:p>
        </p:txBody>
      </p:sp>
      <p:grpSp>
        <p:nvGrpSpPr>
          <p:cNvPr id="77" name="Group 76"/>
          <p:cNvGrpSpPr/>
          <p:nvPr/>
        </p:nvGrpSpPr>
        <p:grpSpPr>
          <a:xfrm>
            <a:off x="2855064" y="1042549"/>
            <a:ext cx="5770907" cy="3343047"/>
            <a:chOff x="1331063" y="1042548"/>
            <a:chExt cx="5770907" cy="3343047"/>
          </a:xfrm>
        </p:grpSpPr>
        <p:sp>
          <p:nvSpPr>
            <p:cNvPr id="78" name="Arc 77"/>
            <p:cNvSpPr/>
            <p:nvPr/>
          </p:nvSpPr>
          <p:spPr>
            <a:xfrm rot="10258057">
              <a:off x="1331063" y="1042548"/>
              <a:ext cx="5770907" cy="3343047"/>
            </a:xfrm>
            <a:prstGeom prst="arc">
              <a:avLst>
                <a:gd name="adj1" fmla="val 18106339"/>
                <a:gd name="adj2" fmla="val 20409926"/>
              </a:avLst>
            </a:prstGeom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9" name="Straight Arrow Connector 78"/>
            <p:cNvCxnSpPr/>
            <p:nvPr/>
          </p:nvCxnSpPr>
          <p:spPr>
            <a:xfrm flipH="1" flipV="1">
              <a:off x="1820332" y="3907367"/>
              <a:ext cx="228603" cy="130176"/>
            </a:xfrm>
            <a:prstGeom prst="straightConnector1">
              <a:avLst/>
            </a:prstGeom>
            <a:ln>
              <a:solidFill>
                <a:schemeClr val="bg2">
                  <a:lumMod val="10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0" name="TextBox 79"/>
          <p:cNvSpPr txBox="1"/>
          <p:nvPr/>
        </p:nvSpPr>
        <p:spPr>
          <a:xfrm>
            <a:off x="3704583" y="3762221"/>
            <a:ext cx="7665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i="1" dirty="0">
                <a:solidFill>
                  <a:srgbClr val="191919"/>
                </a:solidFill>
              </a:rPr>
              <a:t>BEAM</a:t>
            </a:r>
          </a:p>
          <a:p>
            <a:r>
              <a:rPr lang="en-US" sz="1000" b="1" i="1" dirty="0">
                <a:solidFill>
                  <a:srgbClr val="191919"/>
                </a:solidFill>
              </a:rPr>
              <a:t>DIRECTION</a:t>
            </a:r>
          </a:p>
        </p:txBody>
      </p:sp>
      <p:sp>
        <p:nvSpPr>
          <p:cNvPr id="84" name="Oval 83"/>
          <p:cNvSpPr/>
          <p:nvPr/>
        </p:nvSpPr>
        <p:spPr>
          <a:xfrm>
            <a:off x="7644865" y="1965291"/>
            <a:ext cx="728668" cy="33453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8325396" y="2171016"/>
            <a:ext cx="986552" cy="307777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1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/>
              <a:t>HIRADMAT</a:t>
            </a:r>
          </a:p>
        </p:txBody>
      </p:sp>
      <p:cxnSp>
        <p:nvCxnSpPr>
          <p:cNvPr id="88" name="Straight Connector 87"/>
          <p:cNvCxnSpPr/>
          <p:nvPr/>
        </p:nvCxnSpPr>
        <p:spPr>
          <a:xfrm>
            <a:off x="6999980" y="1534365"/>
            <a:ext cx="0" cy="143900"/>
          </a:xfrm>
          <a:prstGeom prst="line">
            <a:avLst/>
          </a:prstGeom>
          <a:ln w="12700">
            <a:solidFill>
              <a:schemeClr val="accent1">
                <a:lumMod val="1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0" name="TextBox 89"/>
          <p:cNvSpPr txBox="1"/>
          <p:nvPr/>
        </p:nvSpPr>
        <p:spPr>
          <a:xfrm>
            <a:off x="7134225" y="1381392"/>
            <a:ext cx="375424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" b="1" i="1" dirty="0">
                <a:solidFill>
                  <a:srgbClr val="191919"/>
                </a:solidFill>
              </a:rPr>
              <a:t>LINAC4</a:t>
            </a:r>
          </a:p>
        </p:txBody>
      </p:sp>
      <p:cxnSp>
        <p:nvCxnSpPr>
          <p:cNvPr id="91" name="Straight Connector 90"/>
          <p:cNvCxnSpPr/>
          <p:nvPr/>
        </p:nvCxnSpPr>
        <p:spPr>
          <a:xfrm flipH="1">
            <a:off x="7430819" y="1834442"/>
            <a:ext cx="90757" cy="0"/>
          </a:xfrm>
          <a:prstGeom prst="line">
            <a:avLst/>
          </a:prstGeom>
          <a:ln w="12700">
            <a:solidFill>
              <a:schemeClr val="accent1">
                <a:lumMod val="1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6" name="TextBox 105"/>
          <p:cNvSpPr txBox="1"/>
          <p:nvPr/>
        </p:nvSpPr>
        <p:spPr>
          <a:xfrm>
            <a:off x="7521575" y="1961059"/>
            <a:ext cx="322524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" b="1" dirty="0" err="1">
                <a:solidFill>
                  <a:srgbClr val="191919"/>
                </a:solidFill>
              </a:rPr>
              <a:t>nTOF</a:t>
            </a:r>
            <a:endParaRPr lang="en-US" sz="500" b="1" dirty="0">
              <a:solidFill>
                <a:srgbClr val="191919"/>
              </a:solidFill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7369843" y="6118666"/>
            <a:ext cx="333623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sz="1000" dirty="0">
                <a:solidFill>
                  <a:schemeClr val="bg1"/>
                </a:solidFill>
              </a:rPr>
              <a:t>[1] J.B. Adams, The CERN 400 </a:t>
            </a:r>
            <a:r>
              <a:rPr lang="en-GB" sz="1000" dirty="0" err="1">
                <a:solidFill>
                  <a:schemeClr val="bg1"/>
                </a:solidFill>
              </a:rPr>
              <a:t>GeV</a:t>
            </a:r>
            <a:r>
              <a:rPr lang="en-GB" sz="1000" dirty="0">
                <a:solidFill>
                  <a:schemeClr val="bg1"/>
                </a:solidFill>
              </a:rPr>
              <a:t> Proton Synchrotron, 1977</a:t>
            </a:r>
          </a:p>
          <a:p>
            <a:pPr algn="r"/>
            <a:endParaRPr lang="en-US" sz="1000" dirty="0">
              <a:solidFill>
                <a:schemeClr val="bg1"/>
              </a:solidFill>
            </a:endParaRPr>
          </a:p>
        </p:txBody>
      </p:sp>
      <p:cxnSp>
        <p:nvCxnSpPr>
          <p:cNvPr id="52" name="Straight Connector 51"/>
          <p:cNvCxnSpPr>
            <a:stCxn id="9" idx="0"/>
          </p:cNvCxnSpPr>
          <p:nvPr/>
        </p:nvCxnSpPr>
        <p:spPr>
          <a:xfrm flipV="1">
            <a:off x="6450485" y="4536644"/>
            <a:ext cx="260217" cy="214931"/>
          </a:xfrm>
          <a:prstGeom prst="line">
            <a:avLst/>
          </a:prstGeom>
          <a:ln w="12700">
            <a:solidFill>
              <a:schemeClr val="accent1">
                <a:lumMod val="1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Cube 8"/>
          <p:cNvSpPr/>
          <p:nvPr/>
        </p:nvSpPr>
        <p:spPr>
          <a:xfrm rot="27091">
            <a:off x="6184710" y="4750743"/>
            <a:ext cx="319503" cy="257543"/>
          </a:xfrm>
          <a:prstGeom prst="cube">
            <a:avLst>
              <a:gd name="adj" fmla="val 81549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5" name="Picture 54" descr="SHIP-Full_Black_146x195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04313" y="4992194"/>
            <a:ext cx="279386" cy="373152"/>
          </a:xfrm>
          <a:prstGeom prst="rect">
            <a:avLst/>
          </a:prstGeom>
        </p:spPr>
      </p:pic>
      <p:sp>
        <p:nvSpPr>
          <p:cNvPr id="63" name="TextBox 62"/>
          <p:cNvSpPr txBox="1"/>
          <p:nvPr/>
        </p:nvSpPr>
        <p:spPr>
          <a:xfrm>
            <a:off x="5076475" y="5576893"/>
            <a:ext cx="2568390" cy="307777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1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North Area (NA): max 450 GeV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6237346" y="5057572"/>
            <a:ext cx="513282" cy="307777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1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err="1"/>
              <a:t>SHiP</a:t>
            </a:r>
            <a:endParaRPr lang="en-US" sz="1400" dirty="0"/>
          </a:p>
        </p:txBody>
      </p:sp>
      <p:sp>
        <p:nvSpPr>
          <p:cNvPr id="7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709376" y="6356351"/>
            <a:ext cx="501424" cy="365125"/>
          </a:xfrm>
        </p:spPr>
        <p:txBody>
          <a:bodyPr/>
          <a:lstStyle/>
          <a:p>
            <a:fld id="{17918391-D411-FE40-AAD7-861AE5233E0E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8346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8" grpId="0" animBg="1"/>
      <p:bldP spid="25" grpId="0" animBg="1"/>
      <p:bldP spid="28" grpId="0" animBg="1"/>
      <p:bldP spid="22" grpId="0" animBg="1"/>
      <p:bldP spid="40" grpId="0" animBg="1"/>
      <p:bldP spid="69" grpId="0" animBg="1"/>
      <p:bldP spid="32" grpId="0" animBg="1"/>
      <p:bldP spid="19" grpId="0" animBg="1"/>
      <p:bldP spid="63" grpId="0" animBg="1"/>
      <p:bldP spid="6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841" y="417142"/>
            <a:ext cx="8686159" cy="1080938"/>
          </a:xfrm>
        </p:spPr>
        <p:txBody>
          <a:bodyPr>
            <a:noAutofit/>
          </a:bodyPr>
          <a:lstStyle/>
          <a:p>
            <a:r>
              <a:rPr lang="en-US" sz="3800" dirty="0"/>
              <a:t>nuSTORM @ CERN - parameters</a:t>
            </a:r>
            <a:endParaRPr lang="en-GB" sz="3800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76597" y="6492875"/>
            <a:ext cx="446775" cy="455382"/>
          </a:xfrm>
          <a:prstGeom prst="rect">
            <a:avLst/>
          </a:prstGeom>
        </p:spPr>
        <p:txBody>
          <a:bodyPr/>
          <a:lstStyle/>
          <a:p>
            <a:fld id="{17918391-D411-FE40-AAD7-861AE5233E0E}" type="slidenum">
              <a:rPr lang="en-US" sz="1800"/>
              <a:pPr/>
              <a:t>9</a:t>
            </a:fld>
            <a:endParaRPr lang="en-US" sz="1800" dirty="0"/>
          </a:p>
        </p:txBody>
      </p:sp>
      <p:sp>
        <p:nvSpPr>
          <p:cNvPr id="13" name="Subtitle 2"/>
          <p:cNvSpPr>
            <a:spLocks noGrp="1"/>
          </p:cNvSpPr>
          <p:nvPr>
            <p:ph idx="1"/>
          </p:nvPr>
        </p:nvSpPr>
        <p:spPr>
          <a:xfrm>
            <a:off x="838200" y="1600200"/>
            <a:ext cx="10668000" cy="4675554"/>
          </a:xfrm>
        </p:spPr>
        <p:txBody>
          <a:bodyPr>
            <a:normAutofit/>
          </a:bodyPr>
          <a:lstStyle/>
          <a:p>
            <a:r>
              <a:rPr lang="en-GB" sz="2600" dirty="0"/>
              <a:t>Preliminary parameter table developed for discussion</a:t>
            </a:r>
          </a:p>
          <a:p>
            <a:endParaRPr lang="en-GB" sz="2600" dirty="0"/>
          </a:p>
          <a:p>
            <a:endParaRPr lang="en-GB" sz="2600" dirty="0"/>
          </a:p>
          <a:p>
            <a:endParaRPr lang="en-GB" sz="2600" dirty="0"/>
          </a:p>
          <a:p>
            <a:endParaRPr lang="en-GB" sz="2600" dirty="0"/>
          </a:p>
          <a:p>
            <a:endParaRPr lang="en-GB" sz="2600" dirty="0"/>
          </a:p>
          <a:p>
            <a:endParaRPr lang="en-GB" sz="2600" dirty="0"/>
          </a:p>
          <a:p>
            <a:r>
              <a:rPr lang="en-GB" sz="2600" dirty="0"/>
              <a:t>Now aiming at 6 GeV muons instead of 3.8 GeV -&gt; scaled version of ring</a:t>
            </a:r>
          </a:p>
          <a:p>
            <a:pPr marL="0" indent="0">
              <a:buNone/>
            </a:pPr>
            <a:r>
              <a:rPr lang="en-GB" sz="2600" dirty="0"/>
              <a:t> </a:t>
            </a:r>
          </a:p>
          <a:p>
            <a:endParaRPr lang="en-GB" sz="26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66B5C5E-15DF-734E-866D-DB49172225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9800" y="2362200"/>
            <a:ext cx="6820678" cy="218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32219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reflective ball">
      <a:majorFont>
        <a:latin typeface="Franklin Gothic Heavy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tIns="0" bIns="46800" rtlCol="0" anchor="ctr"/>
      <a:lstStyle>
        <a:defPPr algn="ctr">
          <a:defRPr dirty="0" smtClean="0"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lic_template_16_9" id="{8CB97986-31EC-A347-AB5E-DA5BFB4906D6}" vid="{291EC9B1-AC3A-C64B-898B-BB38D28EA461}"/>
    </a:ext>
  </a:extLst>
</a:theme>
</file>

<file path=ppt/theme/theme3.xml><?xml version="1.0" encoding="utf-8"?>
<a:theme xmlns:a="http://schemas.openxmlformats.org/drawingml/2006/main" name="CERN_ENdept_Presentation_ArialFont copy">
  <a:themeElements>
    <a:clrScheme name="CERN">
      <a:dk1>
        <a:srgbClr val="0C377B"/>
      </a:dk1>
      <a:lt1>
        <a:srgbClr val="FFFFFF"/>
      </a:lt1>
      <a:dk2>
        <a:srgbClr val="333333"/>
      </a:dk2>
      <a:lt2>
        <a:srgbClr val="999999"/>
      </a:lt2>
      <a:accent1>
        <a:srgbClr val="0C377B"/>
      </a:accent1>
      <a:accent2>
        <a:srgbClr val="A40000"/>
      </a:accent2>
      <a:accent3>
        <a:srgbClr val="4F9A06"/>
      </a:accent3>
      <a:accent4>
        <a:srgbClr val="5197CC"/>
      </a:accent4>
      <a:accent5>
        <a:srgbClr val="EF2929"/>
      </a:accent5>
      <a:accent6>
        <a:srgbClr val="8AE234"/>
      </a:accent6>
      <a:hlink>
        <a:srgbClr val="3465A4"/>
      </a:hlink>
      <a:folHlink>
        <a:srgbClr val="3465A4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chnic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6464737</TotalTime>
  <Words>1562</Words>
  <Application>Microsoft Macintosh PowerPoint</Application>
  <PresentationFormat>Widescreen</PresentationFormat>
  <Paragraphs>312</Paragraphs>
  <Slides>36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36</vt:i4>
      </vt:variant>
    </vt:vector>
  </HeadingPairs>
  <TitlesOfParts>
    <vt:vector size="47" baseType="lpstr">
      <vt:lpstr>Arial</vt:lpstr>
      <vt:lpstr>Avenir Book</vt:lpstr>
      <vt:lpstr>Calibri</vt:lpstr>
      <vt:lpstr>Franklin Gothic Heavy</vt:lpstr>
      <vt:lpstr>Symbol</vt:lpstr>
      <vt:lpstr>Ubuntu</vt:lpstr>
      <vt:lpstr>Ubuntu Light</vt:lpstr>
      <vt:lpstr>Wingdings</vt:lpstr>
      <vt:lpstr>Office Theme</vt:lpstr>
      <vt:lpstr>5_Office Theme</vt:lpstr>
      <vt:lpstr>CERN_ENdept_Presentation_ArialFont copy</vt:lpstr>
      <vt:lpstr>Status of consideration of implementation of nuSTORM at CERN</vt:lpstr>
      <vt:lpstr>PBC - scientific goal </vt:lpstr>
      <vt:lpstr>PowerPoint Presentation</vt:lpstr>
      <vt:lpstr>nuSTORM@FNAL proposal</vt:lpstr>
      <vt:lpstr>FNAL proposal</vt:lpstr>
      <vt:lpstr>CENF -  short baseline neutrino facility</vt:lpstr>
      <vt:lpstr>Summary of CENF studies</vt:lpstr>
      <vt:lpstr>SPS</vt:lpstr>
      <vt:lpstr>nuSTORM @ CERN - parameters</vt:lpstr>
      <vt:lpstr>nuSTORM@CERN</vt:lpstr>
      <vt:lpstr>PowerPoint Presentation</vt:lpstr>
      <vt:lpstr>nuSTORM@CERN - siting options</vt:lpstr>
      <vt:lpstr>PowerPoint Presentation</vt:lpstr>
      <vt:lpstr>Extraction from TT61</vt:lpstr>
      <vt:lpstr>nuSTORM@CERN – SPS Extraction</vt:lpstr>
      <vt:lpstr>Civil Engineering - development</vt:lpstr>
      <vt:lpstr>Civil Engineering – Option 4</vt:lpstr>
      <vt:lpstr>Civil Engineering – Option 5</vt:lpstr>
      <vt:lpstr>Civil Engineering – Option 4 &amp; 5</vt:lpstr>
      <vt:lpstr>Civil Engineering - Site Access</vt:lpstr>
      <vt:lpstr>Likely construction method - molasse</vt:lpstr>
      <vt:lpstr>Target complex development - CENF</vt:lpstr>
      <vt:lpstr>Target complex development - CENF</vt:lpstr>
      <vt:lpstr>Antiproton production target (AD-T)</vt:lpstr>
      <vt:lpstr>PowerPoint Presentation</vt:lpstr>
      <vt:lpstr>nuSTORM proposal</vt:lpstr>
      <vt:lpstr>Production target</vt:lpstr>
      <vt:lpstr>Magnetic horns</vt:lpstr>
      <vt:lpstr>Injection line and proton absorber</vt:lpstr>
      <vt:lpstr>PowerPoint Presentation</vt:lpstr>
      <vt:lpstr>Ideas for nuSTORM</vt:lpstr>
      <vt:lpstr>Preliminary draft target complex development</vt:lpstr>
      <vt:lpstr>Detector Hall</vt:lpstr>
      <vt:lpstr>Radiation Protection</vt:lpstr>
      <vt:lpstr>Conclusions 1/2</vt:lpstr>
      <vt:lpstr>Conclusions 2/2</vt:lpstr>
    </vt:vector>
  </TitlesOfParts>
  <Manager/>
  <Company/>
  <LinksUpToDate>false</LinksUpToDate>
  <SharedDoc>false</SharedDoc>
  <HyperlinkBase/>
  <HyperlinksChanged>false</HyperlinksChanged>
  <AppVersion>16.0015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PBC meeting intro - February 2018</dc:title>
  <dc:subject/>
  <dc:creator>Mike Lamont</dc:creator>
  <cp:keywords/>
  <dc:description/>
  <cp:lastModifiedBy>Mike Lamont</cp:lastModifiedBy>
  <cp:revision>3345</cp:revision>
  <cp:lastPrinted>2018-03-21T15:11:38Z</cp:lastPrinted>
  <dcterms:created xsi:type="dcterms:W3CDTF">2011-01-18T19:25:28Z</dcterms:created>
  <dcterms:modified xsi:type="dcterms:W3CDTF">2018-08-12T13:57:32Z</dcterms:modified>
  <cp:category/>
</cp:coreProperties>
</file>