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58" r:id="rId4"/>
    <p:sldId id="266" r:id="rId5"/>
    <p:sldId id="299" r:id="rId6"/>
    <p:sldId id="324" r:id="rId7"/>
    <p:sldId id="276" r:id="rId8"/>
    <p:sldId id="290" r:id="rId9"/>
    <p:sldId id="281" r:id="rId10"/>
    <p:sldId id="297" r:id="rId11"/>
    <p:sldId id="327" r:id="rId12"/>
    <p:sldId id="282" r:id="rId13"/>
    <p:sldId id="283" r:id="rId14"/>
    <p:sldId id="301" r:id="rId1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D9CE"/>
    <a:srgbClr val="D9365C"/>
    <a:srgbClr val="E9E9F2"/>
    <a:srgbClr val="00FFFF"/>
    <a:srgbClr val="00FF00"/>
    <a:srgbClr val="FF8000"/>
    <a:srgbClr val="FFF50A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0566" autoAdjust="0"/>
    <p:restoredTop sz="50000" autoAdjust="0"/>
  </p:normalViewPr>
  <p:slideViewPr>
    <p:cSldViewPr snapToGrid="0" snapToObjects="1">
      <p:cViewPr varScale="1">
        <p:scale>
          <a:sx n="48" d="100"/>
          <a:sy n="48" d="100"/>
        </p:scale>
        <p:origin x="168" y="20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368AE-6011-C647-B3CE-A2324B69BEF4}" type="datetimeFigureOut">
              <a:rPr lang="en-US" smtClean="0"/>
              <a:t>8/12/18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B904FB-A699-4A4E-91E7-CCCC780C6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9408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F7C9E-B767-1049-B14C-E01BE4363530}" type="datetimeFigureOut">
              <a:rPr lang="en-US" smtClean="0"/>
              <a:t>8/12/18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464332-DFBC-D546-9D62-8B5A6BCB0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5156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solidFill>
            <a:srgbClr val="FFFF00"/>
          </a:solidFill>
        </p:spPr>
        <p:txBody>
          <a:bodyPr anchor="b" anchorCtr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4809657"/>
            <a:ext cx="3199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</a:rPr>
              <a:t>P. Huber, K. Long; </a:t>
            </a:r>
            <a:fld id="{B19FB069-7A70-CF49-A3CF-C9513262B04A}" type="datetime3">
              <a:rPr lang="en-GB" b="1" smtClean="0">
                <a:solidFill>
                  <a:schemeClr val="bg1"/>
                </a:solidFill>
              </a:rPr>
              <a:t>12 August, 2018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0" name="Picture 9" descr="image0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403" y="0"/>
            <a:ext cx="1213708" cy="359893"/>
          </a:xfrm>
          <a:prstGeom prst="rect">
            <a:avLst/>
          </a:prstGeom>
        </p:spPr>
      </p:pic>
      <p:pic>
        <p:nvPicPr>
          <p:cNvPr id="11" name="Picture 10" descr="2473_web_1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403" y="359893"/>
            <a:ext cx="1217597" cy="2641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2D2054-E8CF-AF40-A73E-798A61B640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371600" cy="30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92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145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044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754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617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563098"/>
            <a:ext cx="4495800" cy="45804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563098"/>
            <a:ext cx="4495800" cy="45804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357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339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551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51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124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903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63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563098"/>
            <a:ext cx="9144000" cy="45804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4930092"/>
            <a:ext cx="2133600" cy="2134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A1DC3ABC-92C2-B748-ABF3-8546144348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681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r" defTabSz="457200" rtl="0" eaLnBrk="1" latinLnBrk="0" hangingPunct="1">
        <a:spcBef>
          <a:spcPct val="0"/>
        </a:spcBef>
        <a:buNone/>
        <a:defRPr sz="4400" b="1" kern="1200">
          <a:solidFill>
            <a:srgbClr val="FFF50A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1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1" kern="1200">
          <a:solidFill>
            <a:srgbClr val="FF800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1" kern="1200">
          <a:solidFill>
            <a:srgbClr val="00FF0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1" kern="1200">
          <a:solidFill>
            <a:srgbClr val="00FFFF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1" kern="1200">
          <a:solidFill>
            <a:srgbClr val="FF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err="1"/>
              <a:t>nuSTORM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974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111"/>
            <a:ext cx="9144000" cy="48456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66111"/>
            <a:ext cx="1816395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I. </a:t>
            </a:r>
            <a:r>
              <a:rPr lang="en-US" dirty="0" err="1">
                <a:solidFill>
                  <a:srgbClr val="002060"/>
                </a:solidFill>
              </a:rPr>
              <a:t>Efthymiopoulos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6399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4D927-9F61-324A-AECC-FAE550025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Target hall, detector hall, RP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CC05D-31FA-1242-86F4-C0AB4B67D0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3554596"/>
            <a:ext cx="4887043" cy="158890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Detector hall taken from FNAL design</a:t>
            </a:r>
          </a:p>
          <a:p>
            <a:r>
              <a:rPr lang="en-US" dirty="0"/>
              <a:t>Radio-protection (RP):</a:t>
            </a:r>
          </a:p>
          <a:p>
            <a:pPr lvl="1"/>
            <a:r>
              <a:rPr lang="en-US" dirty="0"/>
              <a:t>Evaluation based on LBNO studies</a:t>
            </a:r>
          </a:p>
          <a:p>
            <a:pPr lvl="1"/>
            <a:r>
              <a:rPr lang="en-US" dirty="0"/>
              <a:t>Requires appropriate engineering; not viewed as ‘in principle problem’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9A4FF5-CB4C-9448-AD05-4DA295723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D8E5B5-E57B-9A47-916D-5BFFE1C11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13" y="563098"/>
            <a:ext cx="4841131" cy="2991498"/>
          </a:xfrm>
          <a:prstGeom prst="rect">
            <a:avLst/>
          </a:prstGeom>
          <a:solidFill>
            <a:srgbClr val="002060"/>
          </a:solidFill>
          <a:ln>
            <a:solidFill>
              <a:srgbClr val="FF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6E5969-C7F3-0E49-A670-F596A892A5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70" t="15015" r="21509"/>
          <a:stretch/>
        </p:blipFill>
        <p:spPr>
          <a:xfrm>
            <a:off x="4948517" y="572375"/>
            <a:ext cx="4134009" cy="4464421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24067D-72C5-FB47-AB02-FC386A69E12B}"/>
              </a:ext>
            </a:extLst>
          </p:cNvPr>
          <p:cNvSpPr txBox="1"/>
          <p:nvPr/>
        </p:nvSpPr>
        <p:spPr>
          <a:xfrm>
            <a:off x="0" y="0"/>
            <a:ext cx="25346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J. Gall; https://</a:t>
            </a:r>
            <a:r>
              <a:rPr lang="en-US" sz="1000" b="1" dirty="0" err="1">
                <a:solidFill>
                  <a:schemeClr val="bg1"/>
                </a:solidFill>
              </a:rPr>
              <a:t>indico.cern.ch</a:t>
            </a:r>
            <a:r>
              <a:rPr lang="en-US" sz="1000" b="1" dirty="0">
                <a:solidFill>
                  <a:schemeClr val="bg1"/>
                </a:solidFill>
              </a:rPr>
              <a:t>/event/706741</a:t>
            </a:r>
          </a:p>
        </p:txBody>
      </p:sp>
    </p:spTree>
    <p:extLst>
      <p:ext uri="{BB962C8B-B14F-4D97-AF65-F5344CB8AC3E}">
        <p14:creationId xmlns:p14="http://schemas.microsoft.com/office/powerpoint/2010/main" val="766508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446" y="3305176"/>
            <a:ext cx="8194267" cy="1021556"/>
          </a:xfrm>
        </p:spPr>
        <p:txBody>
          <a:bodyPr>
            <a:normAutofit/>
          </a:bodyPr>
          <a:lstStyle/>
          <a:p>
            <a:r>
              <a:rPr lang="en-US" cap="none" dirty="0"/>
              <a:t>Taking the work forward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nuSTORM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302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5"/>
            <a:endParaRPr lang="en-US" sz="1600" dirty="0"/>
          </a:p>
          <a:p>
            <a:r>
              <a:rPr lang="en-US" sz="2400" dirty="0" err="1"/>
              <a:t>nuSTORM</a:t>
            </a:r>
            <a:r>
              <a:rPr lang="en-US" sz="2400" dirty="0"/>
              <a:t> can deliver:</a:t>
            </a:r>
          </a:p>
          <a:p>
            <a:pPr lvl="1"/>
            <a:r>
              <a:rPr lang="en-US" sz="2000" dirty="0" err="1">
                <a:latin typeface="Symbol" pitchFamily="2" charset="2"/>
              </a:rPr>
              <a:t>n</a:t>
            </a:r>
            <a:r>
              <a:rPr lang="en-US" sz="2000" i="1" dirty="0" err="1"/>
              <a:t>N</a:t>
            </a:r>
            <a:r>
              <a:rPr lang="en-US" sz="2000" dirty="0"/>
              <a:t> scattering measurements with precision required to:</a:t>
            </a:r>
          </a:p>
          <a:p>
            <a:pPr lvl="2"/>
            <a:r>
              <a:rPr lang="en-US" sz="1800" dirty="0"/>
              <a:t>Serve the long- and short-baseline neutrino </a:t>
            </a:r>
            <a:r>
              <a:rPr lang="en-US" sz="1800" dirty="0" err="1"/>
              <a:t>programmes</a:t>
            </a:r>
            <a:endParaRPr lang="en-US" sz="1800" dirty="0"/>
          </a:p>
          <a:p>
            <a:pPr lvl="2"/>
            <a:r>
              <a:rPr lang="en-US" sz="1800" dirty="0"/>
              <a:t>Provide a valuable probe for nuclear physics</a:t>
            </a:r>
          </a:p>
          <a:p>
            <a:pPr lvl="4"/>
            <a:endParaRPr lang="en-US" sz="1600" dirty="0"/>
          </a:p>
          <a:p>
            <a:r>
              <a:rPr lang="en-US" sz="2400" dirty="0"/>
              <a:t>CERN PBC study: opportunity to define innovative </a:t>
            </a:r>
            <a:r>
              <a:rPr lang="en-US" sz="2400" dirty="0" err="1"/>
              <a:t>programme</a:t>
            </a:r>
            <a:r>
              <a:rPr lang="en-US" sz="2400" dirty="0"/>
              <a:t>:</a:t>
            </a:r>
          </a:p>
          <a:p>
            <a:pPr lvl="2"/>
            <a:r>
              <a:rPr lang="en-US" sz="1800" dirty="0" err="1"/>
              <a:t>nuSTORM</a:t>
            </a:r>
            <a:r>
              <a:rPr lang="en-US" sz="1800" dirty="0"/>
              <a:t>:</a:t>
            </a:r>
          </a:p>
          <a:p>
            <a:pPr lvl="3"/>
            <a:r>
              <a:rPr lang="en-US" sz="1600" dirty="0"/>
              <a:t>Delivers critical measurement: </a:t>
            </a:r>
            <a:r>
              <a:rPr lang="en-US" sz="1600" dirty="0" err="1"/>
              <a:t>ν</a:t>
            </a:r>
            <a:r>
              <a:rPr lang="en-US" sz="1600" baseline="-25000" dirty="0" err="1"/>
              <a:t>e</a:t>
            </a:r>
            <a:r>
              <a:rPr lang="en-US" sz="1600" dirty="0"/>
              <a:t>/</a:t>
            </a:r>
            <a:r>
              <a:rPr lang="en-US" sz="1600" dirty="0" err="1"/>
              <a:t>ν</a:t>
            </a:r>
            <a:r>
              <a:rPr lang="en-US" sz="1600" baseline="-25000" dirty="0" err="1"/>
              <a:t>μ</a:t>
            </a:r>
            <a:r>
              <a:rPr lang="en-US" sz="1600" dirty="0"/>
              <a:t> </a:t>
            </a:r>
            <a:r>
              <a:rPr lang="en-US" sz="1600" i="1" dirty="0"/>
              <a:t>N</a:t>
            </a:r>
            <a:r>
              <a:rPr lang="en-US" sz="1600" dirty="0"/>
              <a:t> scattering;</a:t>
            </a:r>
          </a:p>
          <a:p>
            <a:pPr lvl="3"/>
            <a:r>
              <a:rPr lang="en-US" sz="1600" dirty="0"/>
              <a:t>Has discovery potential: sterile neutrinos;</a:t>
            </a:r>
          </a:p>
          <a:p>
            <a:pPr lvl="3"/>
            <a:r>
              <a:rPr lang="en-US" sz="1600" dirty="0"/>
              <a:t>Potential for 6D ionization-cooling </a:t>
            </a:r>
            <a:r>
              <a:rPr lang="en-US" sz="1600" dirty="0" err="1"/>
              <a:t>programme</a:t>
            </a:r>
            <a:r>
              <a:rPr lang="en-US" sz="1600" dirty="0"/>
              <a:t> to follow MICE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80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Taking the physics study forward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GB" dirty="0"/>
              <a:t>Goal:</a:t>
            </a:r>
          </a:p>
          <a:p>
            <a:pPr lvl="1"/>
            <a:r>
              <a:rPr lang="en-GB" dirty="0"/>
              <a:t>Sister publication to:</a:t>
            </a:r>
          </a:p>
          <a:p>
            <a:pPr lvl="2"/>
            <a:r>
              <a:rPr lang="en-GB" sz="2000" dirty="0"/>
              <a:t>‘Light sterile neutrino sensitivity at the </a:t>
            </a:r>
            <a:r>
              <a:rPr lang="en-GB" sz="2000" dirty="0" err="1"/>
              <a:t>nuSTORM</a:t>
            </a:r>
            <a:r>
              <a:rPr lang="en-GB" sz="2000" dirty="0"/>
              <a:t> facility’, </a:t>
            </a:r>
            <a:r>
              <a:rPr lang="en-GB" sz="2000" dirty="0" err="1"/>
              <a:t>doi.org</a:t>
            </a:r>
            <a:r>
              <a:rPr lang="en-GB" sz="2000" dirty="0"/>
              <a:t>/10.1103/PhysRevD.89.071301, </a:t>
            </a:r>
            <a:r>
              <a:rPr lang="en-GB" sz="2000" dirty="0" err="1"/>
              <a:t>Phys.Rev</a:t>
            </a:r>
            <a:r>
              <a:rPr lang="en-GB" sz="2000" dirty="0"/>
              <a:t>. D89 (2014) 071301</a:t>
            </a:r>
          </a:p>
          <a:p>
            <a:pPr lvl="1"/>
            <a:r>
              <a:rPr lang="en-GB" dirty="0"/>
              <a:t>Document case for and performance of scattering programme</a:t>
            </a:r>
          </a:p>
          <a:p>
            <a:pPr lvl="1"/>
            <a:r>
              <a:rPr lang="en-GB" dirty="0"/>
              <a:t>Target:</a:t>
            </a:r>
          </a:p>
          <a:p>
            <a:pPr lvl="2"/>
            <a:r>
              <a:rPr lang="en-GB" dirty="0"/>
              <a:t>Autumn 2018</a:t>
            </a:r>
          </a:p>
          <a:p>
            <a:endParaRPr lang="en-GB" dirty="0"/>
          </a:p>
          <a:p>
            <a:r>
              <a:rPr lang="en-GB" dirty="0"/>
              <a:t>Fixed points, working backwards:</a:t>
            </a:r>
          </a:p>
          <a:p>
            <a:pPr lvl="1"/>
            <a:r>
              <a:rPr lang="en-GB" dirty="0"/>
              <a:t>Paper to Journal ~Nov/Dec 2018</a:t>
            </a:r>
          </a:p>
          <a:p>
            <a:pPr lvl="1"/>
            <a:r>
              <a:rPr lang="en-GB" dirty="0"/>
              <a:t>Presentation of principal results NuInt18: GSSI 15—19 October 2018</a:t>
            </a:r>
          </a:p>
          <a:p>
            <a:pPr lvl="1"/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W/s in advance of NuFact18; VT 12—18 August 2018</a:t>
            </a:r>
          </a:p>
          <a:p>
            <a:endParaRPr lang="en-US" dirty="0"/>
          </a:p>
          <a:p>
            <a:r>
              <a:rPr lang="en-US" dirty="0"/>
              <a:t>Some support through IPPP: collaboration between NP/PP:</a:t>
            </a:r>
          </a:p>
          <a:p>
            <a:pPr lvl="1"/>
            <a:r>
              <a:rPr lang="en-US" dirty="0"/>
              <a:t>Dan Watts (NP experiment, Edinburgh) and KL:</a:t>
            </a:r>
          </a:p>
          <a:p>
            <a:pPr lvl="2"/>
            <a:r>
              <a:rPr lang="en-US" dirty="0"/>
              <a:t>“</a:t>
            </a:r>
            <a:r>
              <a:rPr lang="en-US" i="1" dirty="0"/>
              <a:t>Bridging the gap between neutrino-nucleus and electro-nucleus scattering at </a:t>
            </a:r>
            <a:r>
              <a:rPr lang="en-US" i="1" dirty="0" err="1"/>
              <a:t>nuSTORM</a:t>
            </a:r>
            <a:r>
              <a:rPr lang="en-US" i="1" dirty="0"/>
              <a:t> and JLAB</a:t>
            </a:r>
            <a:r>
              <a:rPr lang="en-US" dirty="0"/>
              <a:t>”</a:t>
            </a:r>
          </a:p>
          <a:p>
            <a:pPr lvl="1"/>
            <a:r>
              <a:rPr lang="en-GB" dirty="0"/>
              <a:t>Opportunity to host one or more working meeting at IPPP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CA79B5-1A6E-B943-8C88-57AD7486ABA6}"/>
              </a:ext>
            </a:extLst>
          </p:cNvPr>
          <p:cNvSpPr txBox="1"/>
          <p:nvPr/>
        </p:nvSpPr>
        <p:spPr>
          <a:xfrm rot="1800000">
            <a:off x="7283553" y="2728912"/>
            <a:ext cx="1587294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Discussion this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afternoon.</a:t>
            </a:r>
          </a:p>
        </p:txBody>
      </p:sp>
    </p:spTree>
    <p:extLst>
      <p:ext uri="{BB962C8B-B14F-4D97-AF65-F5344CB8AC3E}">
        <p14:creationId xmlns:p14="http://schemas.microsoft.com/office/powerpoint/2010/main" val="22946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cap="none" dirty="0" err="1"/>
              <a:t>nu</a:t>
            </a:r>
            <a:r>
              <a:rPr lang="en-US" dirty="0" err="1"/>
              <a:t>STORM</a:t>
            </a:r>
            <a:r>
              <a:rPr lang="en-US" dirty="0"/>
              <a:t> </a:t>
            </a:r>
            <a:r>
              <a:rPr lang="en-US" cap="none" dirty="0" err="1"/>
              <a:t>optimised</a:t>
            </a:r>
            <a:r>
              <a:rPr lang="en-US" cap="none" dirty="0"/>
              <a:t> for </a:t>
            </a:r>
            <a:r>
              <a:rPr lang="en-US" cap="none" dirty="0" err="1"/>
              <a:t>steriles</a:t>
            </a:r>
            <a:r>
              <a:rPr lang="en-US" cap="none" dirty="0"/>
              <a:t> </a:t>
            </a:r>
            <a:br>
              <a:rPr lang="en-US" cap="none" dirty="0"/>
            </a:br>
            <a:r>
              <a:rPr lang="en-US" cap="none" dirty="0"/>
              <a:t>at</a:t>
            </a:r>
            <a:r>
              <a:rPr lang="en-US" dirty="0"/>
              <a:t> FNAL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nuSTORM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26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Neutrinos from stored muons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 descr="nuSTORM-schemati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4" y="637001"/>
            <a:ext cx="9013525" cy="2102411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475" y="1359957"/>
            <a:ext cx="2084403" cy="882806"/>
          </a:xfrm>
          <a:prstGeom prst="rect">
            <a:avLst/>
          </a:prstGeom>
          <a:ln w="28575" cmpd="sng">
            <a:solidFill>
              <a:srgbClr val="00FF00"/>
            </a:solidFill>
          </a:ln>
        </p:spPr>
      </p:pic>
      <p:sp>
        <p:nvSpPr>
          <p:cNvPr id="7" name="Content Placeholder 3"/>
          <p:cNvSpPr>
            <a:spLocks noGrp="1"/>
          </p:cNvSpPr>
          <p:nvPr>
            <p:ph sz="half" idx="1"/>
          </p:nvPr>
        </p:nvSpPr>
        <p:spPr>
          <a:xfrm>
            <a:off x="10669" y="2739412"/>
            <a:ext cx="5081451" cy="240408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Scientific objectives: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%-level (</a:t>
            </a:r>
            <a:r>
              <a:rPr lang="en-US" dirty="0" err="1"/>
              <a:t>ν</a:t>
            </a:r>
            <a:r>
              <a:rPr lang="en-US" baseline="-25000" dirty="0" err="1"/>
              <a:t>e</a:t>
            </a:r>
            <a:r>
              <a:rPr lang="en-US" i="1" dirty="0" err="1"/>
              <a:t>N</a:t>
            </a:r>
            <a:r>
              <a:rPr lang="en-US" dirty="0"/>
              <a:t>)cross sections</a:t>
            </a:r>
          </a:p>
          <a:p>
            <a:pPr lvl="2"/>
            <a:r>
              <a:rPr lang="en-US" dirty="0"/>
              <a:t>Double differential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Sterile neutrino search</a:t>
            </a:r>
          </a:p>
          <a:p>
            <a:pPr lvl="2"/>
            <a:r>
              <a:rPr lang="en-US" dirty="0"/>
              <a:t>Beyond </a:t>
            </a:r>
            <a:r>
              <a:rPr lang="en-US" dirty="0" err="1"/>
              <a:t>Fermilab</a:t>
            </a:r>
            <a:r>
              <a:rPr lang="en-US" dirty="0"/>
              <a:t> SBN</a:t>
            </a: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5157435" y="2965719"/>
            <a:ext cx="3879822" cy="2029688"/>
          </a:xfrm>
          <a:prstGeom prst="rect">
            <a:avLst/>
          </a:prstGeom>
          <a:ln w="28575" cmpd="sng">
            <a:solidFill>
              <a:srgbClr val="FF0000"/>
            </a:solidFill>
          </a:ln>
        </p:spPr>
        <p:txBody>
          <a:bodyPr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1" kern="1200">
                <a:solidFill>
                  <a:srgbClr val="FF8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1" kern="1200">
                <a:solidFill>
                  <a:srgbClr val="00FF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1" kern="1200">
                <a:solidFill>
                  <a:srgbClr val="00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Precise neutrino flux:</a:t>
            </a:r>
          </a:p>
          <a:p>
            <a:pPr lvl="1"/>
            <a:r>
              <a:rPr lang="en-US" dirty="0" err="1"/>
              <a:t>Normalisation</a:t>
            </a:r>
            <a:r>
              <a:rPr lang="en-US" dirty="0"/>
              <a:t>: &lt; 1%</a:t>
            </a:r>
          </a:p>
          <a:p>
            <a:pPr lvl="1"/>
            <a:r>
              <a:rPr lang="en-US" dirty="0"/>
              <a:t>Energy (and </a:t>
            </a:r>
            <a:r>
              <a:rPr lang="en-US" dirty="0" err="1"/>
              <a:t>flavour</a:t>
            </a:r>
            <a:r>
              <a:rPr lang="en-US" dirty="0"/>
              <a:t>) precise</a:t>
            </a:r>
          </a:p>
          <a:p>
            <a:pPr lvl="3"/>
            <a:endParaRPr lang="en-US" dirty="0"/>
          </a:p>
          <a:p>
            <a:r>
              <a:rPr lang="en-US" dirty="0"/>
              <a:t>π </a:t>
            </a:r>
            <a:r>
              <a:rPr lang="en-US" sz="20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000" dirty="0">
                <a:latin typeface="Wingdings"/>
                <a:ea typeface="Wingdings"/>
                <a:cs typeface="Wingdings"/>
                <a:sym typeface="Wingdings"/>
              </a:rPr>
              <a:t> </a:t>
            </a:r>
            <a:r>
              <a:rPr lang="en-US" dirty="0" err="1">
                <a:latin typeface="Wingdings"/>
                <a:ea typeface="Wingdings"/>
                <a:cs typeface="Wingdings"/>
                <a:sym typeface="Wingdings"/>
              </a:rPr>
              <a:t>μ</a:t>
            </a:r>
            <a:r>
              <a:rPr lang="en-US" dirty="0">
                <a:ea typeface="Wingdings"/>
                <a:cs typeface="Wingdings"/>
                <a:sym typeface="Wingdings"/>
              </a:rPr>
              <a:t> injection pass:</a:t>
            </a:r>
          </a:p>
          <a:p>
            <a:pPr lvl="1"/>
            <a:r>
              <a:rPr lang="en-US" dirty="0"/>
              <a:t>“Flash” of muon neutrinos</a:t>
            </a:r>
          </a:p>
        </p:txBody>
      </p:sp>
    </p:spTree>
    <p:extLst>
      <p:ext uri="{BB962C8B-B14F-4D97-AF65-F5344CB8AC3E}">
        <p14:creationId xmlns:p14="http://schemas.microsoft.com/office/powerpoint/2010/main" val="107642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cap="none" dirty="0"/>
              <a:t>Working </a:t>
            </a:r>
            <a:r>
              <a:rPr lang="en-US" cap="none" dirty="0" err="1"/>
              <a:t>specitifation</a:t>
            </a:r>
            <a:r>
              <a:rPr lang="en-US" cap="none" dirty="0"/>
              <a:t> of </a:t>
            </a:r>
            <a:r>
              <a:rPr lang="en-US" cap="none" dirty="0" err="1"/>
              <a:t>nuSTORM</a:t>
            </a:r>
            <a:br>
              <a:rPr lang="en-US" cap="none" dirty="0"/>
            </a:br>
            <a:r>
              <a:rPr lang="en-US" cap="none" dirty="0"/>
              <a:t>for neutrino interactions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nuSTORM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31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eltaQ_v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60832" y="563098"/>
            <a:ext cx="2965349" cy="2481655"/>
          </a:xfrm>
          <a:prstGeom prst="rect">
            <a:avLst/>
          </a:prstGeom>
          <a:ln w="19050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dirty="0"/>
              <a:t>To understand the nucleon and the nucleus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202" y="563098"/>
            <a:ext cx="5534981" cy="452325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Neutrino unique probe: weak and chiral:</a:t>
            </a:r>
          </a:p>
          <a:p>
            <a:pPr lvl="1"/>
            <a:r>
              <a:rPr lang="en-US" dirty="0"/>
              <a:t>Sensitive to </a:t>
            </a:r>
            <a:r>
              <a:rPr lang="en-US" dirty="0" err="1"/>
              <a:t>flavour</a:t>
            </a:r>
            <a:r>
              <a:rPr lang="en-US" dirty="0"/>
              <a:t>/isospin and 100% </a:t>
            </a:r>
            <a:r>
              <a:rPr lang="en-US" dirty="0" err="1"/>
              <a:t>polarised</a:t>
            </a:r>
            <a:endParaRPr lang="en-US" dirty="0"/>
          </a:p>
          <a:p>
            <a:pPr lvl="4"/>
            <a:endParaRPr lang="en-US" dirty="0"/>
          </a:p>
          <a:p>
            <a:r>
              <a:rPr lang="en-US" dirty="0"/>
              <a:t>How could neutrino scattering help?</a:t>
            </a:r>
          </a:p>
          <a:p>
            <a:pPr lvl="1"/>
            <a:r>
              <a:rPr lang="en-US" dirty="0"/>
              <a:t>Nucleon (e.g.):</a:t>
            </a:r>
          </a:p>
          <a:p>
            <a:pPr lvl="2"/>
            <a:r>
              <a:rPr lang="en-US" dirty="0"/>
              <a:t>Spin puzzle</a:t>
            </a:r>
          </a:p>
          <a:p>
            <a:pPr lvl="1"/>
            <a:r>
              <a:rPr lang="en-US" dirty="0"/>
              <a:t>Nucleus (e.g.):</a:t>
            </a:r>
          </a:p>
          <a:p>
            <a:pPr lvl="2"/>
            <a:r>
              <a:rPr lang="en-US" dirty="0"/>
              <a:t>Multi-nucleon correlations</a:t>
            </a:r>
          </a:p>
          <a:p>
            <a:pPr lvl="2"/>
            <a:r>
              <a:rPr lang="en-US" dirty="0"/>
              <a:t>Precise determination of:</a:t>
            </a:r>
          </a:p>
          <a:p>
            <a:pPr lvl="3"/>
            <a:r>
              <a:rPr lang="en-US" dirty="0"/>
              <a:t>Model parameters or, better,</a:t>
            </a:r>
          </a:p>
          <a:p>
            <a:pPr lvl="3"/>
            <a:r>
              <a:rPr lang="en-US" dirty="0"/>
              <a:t>Theoretical (ab initio) description</a:t>
            </a:r>
          </a:p>
          <a:p>
            <a:pPr lvl="4"/>
            <a:endParaRPr lang="en-US" dirty="0"/>
          </a:p>
          <a:p>
            <a:r>
              <a:rPr lang="en-US" dirty="0"/>
              <a:t>Can the neutrino’s unique properties compete with the rate in, e.g. electron scattering?</a:t>
            </a:r>
          </a:p>
          <a:p>
            <a:pPr lvl="1"/>
            <a:r>
              <a:rPr lang="en-US" dirty="0"/>
              <a:t>Measure weak charge directly; rate and </a:t>
            </a:r>
            <a:r>
              <a:rPr lang="en-US" i="1" dirty="0"/>
              <a:t>Q</a:t>
            </a:r>
            <a:r>
              <a:rPr lang="en-US" baseline="30000" dirty="0"/>
              <a:t>2</a:t>
            </a:r>
            <a:r>
              <a:rPr lang="en-US" dirty="0"/>
              <a:t> dependence:</a:t>
            </a:r>
          </a:p>
          <a:p>
            <a:pPr lvl="2"/>
            <a:r>
              <a:rPr lang="en-US" dirty="0"/>
              <a:t>For </a:t>
            </a:r>
            <a:r>
              <a:rPr lang="en-US" i="1" dirty="0"/>
              <a:t>e</a:t>
            </a:r>
            <a:r>
              <a:rPr lang="en-US" baseline="30000" dirty="0"/>
              <a:t>-</a:t>
            </a:r>
            <a:r>
              <a:rPr lang="en-US" dirty="0"/>
              <a:t> rely on interference with photon, 10</a:t>
            </a:r>
            <a:r>
              <a:rPr lang="en-US" baseline="30000" dirty="0"/>
              <a:t>-6</a:t>
            </a:r>
            <a:r>
              <a:rPr lang="en-US" dirty="0"/>
              <a:t>-level asymmetry</a:t>
            </a:r>
          </a:p>
          <a:p>
            <a:pPr lvl="1"/>
            <a:r>
              <a:rPr lang="en-US" dirty="0"/>
              <a:t>To be studied!</a:t>
            </a:r>
          </a:p>
          <a:p>
            <a:pPr lvl="4"/>
            <a:endParaRPr lang="en-US" dirty="0"/>
          </a:p>
          <a:p>
            <a:r>
              <a:rPr lang="en-US" dirty="0"/>
              <a:t>Benefit of </a:t>
            </a:r>
            <a:r>
              <a:rPr lang="en-US" dirty="0" err="1"/>
              <a:t>nuSTORM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Precise flux and energy distribution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49256" y="2910451"/>
            <a:ext cx="3237574" cy="2172928"/>
          </a:xfrm>
          <a:prstGeom prst="rect">
            <a:avLst/>
          </a:prstGeom>
          <a:ln w="19050">
            <a:solidFill>
              <a:srgbClr val="FF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429BE0-1073-834A-BD5D-00086E684EB9}"/>
              </a:ext>
            </a:extLst>
          </p:cNvPr>
          <p:cNvSpPr txBox="1"/>
          <p:nvPr/>
        </p:nvSpPr>
        <p:spPr>
          <a:xfrm>
            <a:off x="8050" y="0"/>
            <a:ext cx="2119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W\ Dan Watts (</a:t>
            </a:r>
            <a:r>
              <a:rPr lang="en-US" sz="1400" b="1" dirty="0" err="1">
                <a:solidFill>
                  <a:schemeClr val="bg1"/>
                </a:solidFill>
              </a:rPr>
              <a:t>Edin</a:t>
            </a:r>
            <a:r>
              <a:rPr lang="en-US" sz="1400" b="1" dirty="0">
                <a:solidFill>
                  <a:schemeClr val="bg1"/>
                </a:solidFill>
              </a:rPr>
              <a:t>/York)</a:t>
            </a:r>
          </a:p>
        </p:txBody>
      </p:sp>
    </p:spTree>
    <p:extLst>
      <p:ext uri="{BB962C8B-B14F-4D97-AF65-F5344CB8AC3E}">
        <p14:creationId xmlns:p14="http://schemas.microsoft.com/office/powerpoint/2010/main" val="226068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Specification: energy range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63098"/>
            <a:ext cx="4457936" cy="458040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Guidance from:</a:t>
            </a:r>
          </a:p>
          <a:p>
            <a:pPr lvl="1"/>
            <a:r>
              <a:rPr lang="en-US" dirty="0"/>
              <a:t>Models: </a:t>
            </a:r>
          </a:p>
          <a:p>
            <a:pPr lvl="2"/>
            <a:r>
              <a:rPr lang="en-US" dirty="0"/>
              <a:t>Region of overlap</a:t>
            </a:r>
            <a:br>
              <a:rPr lang="en-US" dirty="0"/>
            </a:br>
            <a:r>
              <a:rPr lang="en-US" dirty="0"/>
              <a:t>0.5—8 GeV</a:t>
            </a:r>
          </a:p>
          <a:p>
            <a:pPr lvl="1"/>
            <a:r>
              <a:rPr lang="en-US" dirty="0"/>
              <a:t>DUNE/Hyper-K far detector spectra:</a:t>
            </a:r>
          </a:p>
          <a:p>
            <a:pPr lvl="2"/>
            <a:r>
              <a:rPr lang="en-US" dirty="0"/>
              <a:t>0.3—6 GeV</a:t>
            </a:r>
          </a:p>
          <a:p>
            <a:pPr lvl="4"/>
            <a:endParaRPr lang="en-US" dirty="0"/>
          </a:p>
          <a:p>
            <a:r>
              <a:rPr lang="en-US" dirty="0"/>
              <a:t>Cross sections depend on:</a:t>
            </a:r>
          </a:p>
          <a:p>
            <a:pPr lvl="1"/>
            <a:r>
              <a:rPr lang="en-US" i="1" dirty="0"/>
              <a:t>Q</a:t>
            </a:r>
            <a:r>
              <a:rPr lang="en-US" baseline="30000" dirty="0"/>
              <a:t>2</a:t>
            </a:r>
            <a:r>
              <a:rPr lang="en-US" dirty="0"/>
              <a:t> and </a:t>
            </a:r>
            <a:r>
              <a:rPr lang="en-US" i="1" dirty="0"/>
              <a:t>W</a:t>
            </a:r>
            <a:r>
              <a:rPr lang="en-US" dirty="0"/>
              <a:t>:</a:t>
            </a:r>
          </a:p>
          <a:p>
            <a:pPr lvl="2"/>
            <a:r>
              <a:rPr lang="en-US" dirty="0"/>
              <a:t>Assume (or specify) a detector capable of:</a:t>
            </a:r>
          </a:p>
          <a:p>
            <a:pPr lvl="3"/>
            <a:r>
              <a:rPr lang="en-US" dirty="0"/>
              <a:t>Measuring exclusive final states</a:t>
            </a:r>
          </a:p>
          <a:p>
            <a:pPr lvl="3"/>
            <a:r>
              <a:rPr lang="en-US" dirty="0"/>
              <a:t>Reconstructing </a:t>
            </a:r>
            <a:r>
              <a:rPr lang="en-US" i="1" dirty="0"/>
              <a:t>Q</a:t>
            </a:r>
            <a:r>
              <a:rPr lang="en-US" baseline="30000" dirty="0"/>
              <a:t>2</a:t>
            </a:r>
            <a:r>
              <a:rPr lang="en-US" dirty="0"/>
              <a:t> and </a:t>
            </a:r>
            <a:r>
              <a:rPr lang="en-US" i="1" dirty="0"/>
              <a:t>W</a:t>
            </a:r>
          </a:p>
          <a:p>
            <a:pPr lvl="2"/>
            <a:r>
              <a:rPr lang="en-US" dirty="0"/>
              <a:t>→ </a:t>
            </a:r>
            <a:r>
              <a:rPr lang="en-US" i="1" dirty="0" err="1"/>
              <a:t>E</a:t>
            </a:r>
            <a:r>
              <a:rPr lang="en-US" baseline="-25000" dirty="0" err="1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dirty="0"/>
              <a:t> &lt; 6 GeV</a:t>
            </a:r>
          </a:p>
          <a:p>
            <a:pPr lvl="4"/>
            <a:endParaRPr lang="en-US" dirty="0"/>
          </a:p>
          <a:p>
            <a:r>
              <a:rPr lang="en-US" dirty="0"/>
              <a:t>So, stored muon energy range: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6028" y="672023"/>
            <a:ext cx="4974372" cy="1810912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6969" y="2588913"/>
            <a:ext cx="5000593" cy="167958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426132" y="2638137"/>
            <a:ext cx="622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DUNE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034253" y="2837397"/>
            <a:ext cx="7823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Hyper-K</a:t>
            </a:r>
          </a:p>
        </p:txBody>
      </p:sp>
      <p:sp>
        <p:nvSpPr>
          <p:cNvPr id="6" name="Rectangle 5"/>
          <p:cNvSpPr/>
          <p:nvPr/>
        </p:nvSpPr>
        <p:spPr>
          <a:xfrm>
            <a:off x="5567716" y="4563655"/>
            <a:ext cx="2252540" cy="523220"/>
          </a:xfrm>
          <a:prstGeom prst="rect">
            <a:avLst/>
          </a:prstGeom>
          <a:ln w="12700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1 &lt; </a:t>
            </a:r>
            <a:r>
              <a:rPr lang="en-US" sz="2800" b="1" i="1" dirty="0" err="1">
                <a:solidFill>
                  <a:schemeClr val="bg1"/>
                </a:solidFill>
              </a:rPr>
              <a:t>E</a:t>
            </a:r>
            <a:r>
              <a:rPr lang="en-US" sz="2800" b="1" baseline="-25000" dirty="0" err="1">
                <a:solidFill>
                  <a:schemeClr val="bg1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800" b="1" dirty="0">
                <a:solidFill>
                  <a:schemeClr val="bg1"/>
                </a:solidFill>
              </a:rPr>
              <a:t> &lt; 6 GeV</a:t>
            </a:r>
          </a:p>
        </p:txBody>
      </p:sp>
    </p:spTree>
    <p:extLst>
      <p:ext uri="{BB962C8B-B14F-4D97-AF65-F5344CB8AC3E}">
        <p14:creationId xmlns:p14="http://schemas.microsoft.com/office/powerpoint/2010/main" val="337090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446" y="3305176"/>
            <a:ext cx="8194267" cy="1021556"/>
          </a:xfrm>
        </p:spPr>
        <p:txBody>
          <a:bodyPr>
            <a:normAutofit fontScale="90000"/>
          </a:bodyPr>
          <a:lstStyle/>
          <a:p>
            <a:r>
              <a:rPr lang="en-US" cap="none" dirty="0" err="1"/>
              <a:t>nu</a:t>
            </a:r>
            <a:r>
              <a:rPr lang="en-US" dirty="0" err="1"/>
              <a:t>STORM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&amp; </a:t>
            </a:r>
            <a:r>
              <a:rPr lang="en-US" cap="none" dirty="0"/>
              <a:t>the </a:t>
            </a:r>
            <a:r>
              <a:rPr lang="en-US" dirty="0"/>
              <a:t>CERN </a:t>
            </a:r>
            <a:r>
              <a:rPr lang="en-US" cap="none" dirty="0"/>
              <a:t>Physics Beyond Colliders </a:t>
            </a:r>
            <a:br>
              <a:rPr lang="en-US" dirty="0"/>
            </a:br>
            <a:r>
              <a:rPr lang="en-US" cap="none" dirty="0"/>
              <a:t>study group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nuSTORM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BA0BE5-7AC6-BE40-BD2C-D2E140427D74}"/>
              </a:ext>
            </a:extLst>
          </p:cNvPr>
          <p:cNvSpPr txBox="1"/>
          <p:nvPr/>
        </p:nvSpPr>
        <p:spPr>
          <a:xfrm>
            <a:off x="300446" y="485775"/>
            <a:ext cx="2172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See M. Lamont’s talk</a:t>
            </a:r>
          </a:p>
        </p:txBody>
      </p:sp>
    </p:spTree>
    <p:extLst>
      <p:ext uri="{BB962C8B-B14F-4D97-AF65-F5344CB8AC3E}">
        <p14:creationId xmlns:p14="http://schemas.microsoft.com/office/powerpoint/2010/main" val="585767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Physics Beyond Colliders study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349" y="720232"/>
            <a:ext cx="6241301" cy="4316564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427496" y="693601"/>
            <a:ext cx="143020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/>
              <a:t>http://</a:t>
            </a:r>
            <a:r>
              <a:rPr lang="en-US" sz="1000" b="1" dirty="0" err="1"/>
              <a:t>pbc.web.cern.ch</a:t>
            </a:r>
            <a:endParaRPr lang="en-US" sz="1000" b="1" dirty="0"/>
          </a:p>
        </p:txBody>
      </p:sp>
      <p:sp>
        <p:nvSpPr>
          <p:cNvPr id="7" name="Rectangle 6"/>
          <p:cNvSpPr/>
          <p:nvPr/>
        </p:nvSpPr>
        <p:spPr>
          <a:xfrm>
            <a:off x="6289482" y="2735249"/>
            <a:ext cx="1240403" cy="6122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4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900" dirty="0"/>
              <a:t>Implementation @ CERN Exploratory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44582"/>
            <a:ext cx="9144000" cy="4398917"/>
          </a:xfrm>
        </p:spPr>
        <p:txBody>
          <a:bodyPr>
            <a:normAutofit/>
          </a:bodyPr>
          <a:lstStyle/>
          <a:p>
            <a:r>
              <a:rPr lang="en-US" dirty="0"/>
              <a:t>A credible proposal for siting at CERN, including:</a:t>
            </a:r>
          </a:p>
          <a:p>
            <a:pPr lvl="1"/>
            <a:r>
              <a:rPr lang="en-US" dirty="0"/>
              <a:t>SPS requirements</a:t>
            </a:r>
          </a:p>
          <a:p>
            <a:pPr lvl="1"/>
            <a:r>
              <a:rPr lang="en-US" dirty="0"/>
              <a:t>Fast extraction, beam-line</a:t>
            </a:r>
          </a:p>
          <a:p>
            <a:pPr lvl="1"/>
            <a:r>
              <a:rPr lang="en-US" dirty="0"/>
              <a:t>Target and target complex</a:t>
            </a:r>
          </a:p>
          <a:p>
            <a:pPr lvl="1"/>
            <a:r>
              <a:rPr lang="en-US" dirty="0"/>
              <a:t>Horn</a:t>
            </a:r>
          </a:p>
          <a:p>
            <a:pPr lvl="1"/>
            <a:r>
              <a:rPr lang="en-US" dirty="0"/>
              <a:t>Siting</a:t>
            </a:r>
          </a:p>
          <a:p>
            <a:pPr lvl="1"/>
            <a:r>
              <a:rPr lang="en-US" dirty="0"/>
              <a:t>Civil engineering</a:t>
            </a:r>
          </a:p>
          <a:p>
            <a:pPr lvl="1"/>
            <a:r>
              <a:rPr lang="en-US" dirty="0"/>
              <a:t>Radio-protection implications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051253"/>
      </p:ext>
    </p:extLst>
  </p:cSld>
  <p:clrMapOvr>
    <a:masterClrMapping/>
  </p:clrMapOvr>
</p:sld>
</file>

<file path=ppt/theme/theme1.xml><?xml version="1.0" encoding="utf-8"?>
<a:theme xmlns:a="http://schemas.openxmlformats.org/drawingml/2006/main" name="KL-standard-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KL-standard-black-16by9</Template>
  <TotalTime>1289</TotalTime>
  <Words>525</Words>
  <Application>Microsoft Macintosh PowerPoint</Application>
  <PresentationFormat>On-screen Show (16:9)</PresentationFormat>
  <Paragraphs>122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Symbol</vt:lpstr>
      <vt:lpstr>Wingdings</vt:lpstr>
      <vt:lpstr>KL-standard-black</vt:lpstr>
      <vt:lpstr>nuSTORM</vt:lpstr>
      <vt:lpstr>nuSTORM optimised for steriles  at FNAL</vt:lpstr>
      <vt:lpstr>Neutrinos from stored muons</vt:lpstr>
      <vt:lpstr>Working specitifation of nuSTORM for neutrino interactions</vt:lpstr>
      <vt:lpstr>To understand the nucleon and the nucleus</vt:lpstr>
      <vt:lpstr>Specification: energy range</vt:lpstr>
      <vt:lpstr>nuSTORM  &amp; the CERN Physics Beyond Colliders  study group</vt:lpstr>
      <vt:lpstr>Physics Beyond Colliders study group</vt:lpstr>
      <vt:lpstr>Implementation @ CERN Exploratory study</vt:lpstr>
      <vt:lpstr>PowerPoint Presentation</vt:lpstr>
      <vt:lpstr>Target hall, detector hall, RP</vt:lpstr>
      <vt:lpstr>Taking the work forward</vt:lpstr>
      <vt:lpstr>Conclusions</vt:lpstr>
      <vt:lpstr>Taking the physics study forward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nuSTORM</dc:title>
  <dc:creator>Microsoft Office User</dc:creator>
  <cp:lastModifiedBy>Microsoft Office User</cp:lastModifiedBy>
  <cp:revision>49</cp:revision>
  <dcterms:created xsi:type="dcterms:W3CDTF">2017-03-15T13:50:20Z</dcterms:created>
  <dcterms:modified xsi:type="dcterms:W3CDTF">2018-08-12T12:47:17Z</dcterms:modified>
</cp:coreProperties>
</file>