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1"/>
  </p:notesMasterIdLst>
  <p:handoutMasterIdLst>
    <p:handoutMasterId r:id="rId32"/>
  </p:handoutMasterIdLst>
  <p:sldIdLst>
    <p:sldId id="294" r:id="rId2"/>
    <p:sldId id="275" r:id="rId3"/>
    <p:sldId id="312" r:id="rId4"/>
    <p:sldId id="313" r:id="rId5"/>
    <p:sldId id="310" r:id="rId6"/>
    <p:sldId id="311" r:id="rId7"/>
    <p:sldId id="322" r:id="rId8"/>
    <p:sldId id="315" r:id="rId9"/>
    <p:sldId id="314" r:id="rId10"/>
    <p:sldId id="316" r:id="rId11"/>
    <p:sldId id="317" r:id="rId12"/>
    <p:sldId id="318" r:id="rId13"/>
    <p:sldId id="319" r:id="rId14"/>
    <p:sldId id="320" r:id="rId15"/>
    <p:sldId id="321" r:id="rId16"/>
    <p:sldId id="323" r:id="rId17"/>
    <p:sldId id="307" r:id="rId18"/>
    <p:sldId id="308" r:id="rId19"/>
    <p:sldId id="309" r:id="rId20"/>
    <p:sldId id="304" r:id="rId21"/>
    <p:sldId id="296" r:id="rId22"/>
    <p:sldId id="302" r:id="rId23"/>
    <p:sldId id="301" r:id="rId24"/>
    <p:sldId id="303" r:id="rId25"/>
    <p:sldId id="299" r:id="rId26"/>
    <p:sldId id="300" r:id="rId27"/>
    <p:sldId id="298" r:id="rId28"/>
    <p:sldId id="305" r:id="rId29"/>
    <p:sldId id="306" r:id="rId3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3562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  <p15:guide id="13" pos="5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85811" autoAdjust="0"/>
  </p:normalViewPr>
  <p:slideViewPr>
    <p:cSldViewPr snapToGrid="0" snapToObjects="1" showGuides="1">
      <p:cViewPr varScale="1">
        <p:scale>
          <a:sx n="67" d="100"/>
          <a:sy n="67" d="100"/>
        </p:scale>
        <p:origin x="636" y="6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3562"/>
        <p:guide pos="4453"/>
        <p:guide pos="5163"/>
        <p:guide pos="4632"/>
        <p:guide pos="58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14T14:00:34.833"/>
    </inkml:context>
    <inkml:brush xml:id="br0">
      <inkml:brushProperty name="width" value="0.03333" units="cm"/>
      <inkml:brushProperty name="height" value="0.03333" units="cm"/>
      <inkml:brushProperty name="color" value="#ED1C24"/>
    </inkml:brush>
  </inkml:definitions>
  <inkml:trace contextRef="#ctx0" brushRef="#br0">6624 1641 13376,'0'0'-960,"14"-14"-1920,0 1-768,12-15 1024,-26 14 640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1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integrals of motion = known stable orbits.  One integral of motion = resonances &amp; possibly unstable orbits.  Zero integrals of motion = resonances &amp; chaos.  Nearly integrable motion = chaos closely bounded by stable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1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insert composed of linear magnets (dipoles &amp; quadrupoles), transfer matrix = thin, axially symmetric lens.  Nonlinear insert is dispersion-free with a potential tailored to beam size.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3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mean bunch position at one location, apply momentum kick equal to gain x mean bunch position at different location.  g &lt; 1 for anti-damper.  One of the first experiments that can be done in IOTA, with electrons.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09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Many accelerators designed as FODO arcs with dispersion-suppressed straights.  One can split arcs to add nonlinear insert.  Existing machines would need to have free space to add integrable optics, and probably would not maintain periodicity.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53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potential design of new integrable RCS.  Straight sections dispersion free.  Nonlinear insert on edges (betas matched).  RF in center.  1 of 12 cells comprising ring.</a:t>
            </a:r>
          </a:p>
          <a:p>
            <a:r>
              <a:rPr lang="en-US" dirty="0"/>
              <a:t>Better than booster:  max. beta reduced, no transition crossing, circumference consistent with five batch injection.</a:t>
            </a:r>
          </a:p>
          <a:p>
            <a:r>
              <a:rPr lang="en-US" dirty="0"/>
              <a:t>Tune &amp; chromaticity matched in x and 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97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Intense mismatched KV &amp; </a:t>
            </a:r>
            <a:r>
              <a:rPr lang="en-US" dirty="0" err="1"/>
              <a:t>Waterbag</a:t>
            </a:r>
            <a:r>
              <a:rPr lang="en-US" dirty="0"/>
              <a:t> beams generate halo (left).</a:t>
            </a:r>
          </a:p>
          <a:p>
            <a:r>
              <a:rPr lang="en-US" dirty="0"/>
              <a:t>Integrable design provides rapid nonlinear decoherence, which strongly suppresses halo.  </a:t>
            </a:r>
          </a:p>
          <a:p>
            <a:r>
              <a:rPr lang="en-US" dirty="0"/>
              <a:t>Integrable design enables stronger nonlinear focusing than previously achievable.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34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iRCS</a:t>
            </a:r>
            <a:r>
              <a:rPr lang="en-US" dirty="0"/>
              <a:t> stable under very strong nonlinear focusing at intensities similar to those of upgrade.</a:t>
            </a:r>
          </a:p>
          <a:p>
            <a:r>
              <a:rPr lang="en-US" dirty="0"/>
              <a:t>No </a:t>
            </a:r>
            <a:r>
              <a:rPr lang="en-US" dirty="0" err="1"/>
              <a:t>sextupoles</a:t>
            </a:r>
            <a:r>
              <a:rPr lang="en-US" dirty="0"/>
              <a:t> in lattice (3</a:t>
            </a:r>
            <a:r>
              <a:rPr lang="en-US" baseline="30000" dirty="0"/>
              <a:t>rd</a:t>
            </a:r>
            <a:r>
              <a:rPr lang="en-US" dirty="0"/>
              <a:t> order resonance), but 4</a:t>
            </a:r>
            <a:r>
              <a:rPr lang="en-US" baseline="30000" dirty="0"/>
              <a:t>th</a:t>
            </a:r>
            <a:r>
              <a:rPr lang="en-US" dirty="0"/>
              <a:t> order resonances present – not a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96397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96397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41561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641561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53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953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5097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96397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74987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355599"/>
            <a:ext cx="8675688" cy="426329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8600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00233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7611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57362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2367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8600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00233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7611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57362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2367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8600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00233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7611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57362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2367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14800" y="4736360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 noChangeAspect="1"/>
          </p:cNvGrpSpPr>
          <p:nvPr userDrawn="1"/>
        </p:nvGrpSpPr>
        <p:grpSpPr>
          <a:xfrm>
            <a:off x="215900" y="81883"/>
            <a:ext cx="8699500" cy="202387"/>
            <a:chOff x="600217" y="6229673"/>
            <a:chExt cx="8297721" cy="257386"/>
          </a:xfrm>
        </p:grpSpPr>
        <p:cxnSp>
          <p:nvCxnSpPr>
            <p:cNvPr id="33" name="Straight Connector 32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7.jpe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4.jpg"/><Relationship Id="rId10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Integrable Optics Test Accelerator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Ben Freemire (NIU) &amp; Jeff Eldred (FNAL)</a:t>
            </a:r>
          </a:p>
          <a:p>
            <a:r>
              <a:rPr lang="en-US" dirty="0" err="1"/>
              <a:t>NuFact</a:t>
            </a:r>
            <a:r>
              <a:rPr lang="en-US" dirty="0"/>
              <a:t> 2018, Virginia Tech</a:t>
            </a:r>
          </a:p>
          <a:p>
            <a:r>
              <a:rPr lang="en-US" dirty="0"/>
              <a:t>Thursday, 16 August,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4BCB5-D4D3-42C6-A84A-01162E5CE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735" y="4337523"/>
            <a:ext cx="1957646" cy="711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DF071-4C94-48B0-9F8F-E384B1333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212"/>
            <a:ext cx="9144000" cy="249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77462-8864-4C29-AC9D-546BEB4E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A477-7D29-47C9-A6AC-045D483BD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0599B-BF20-4589-A27B-5E19955DF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0203BC3-E758-4C16-A057-209E59823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Lattice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8644D5-EAF7-4F09-A90C-91A5FDBC0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330" y="1645921"/>
            <a:ext cx="6711337" cy="3018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668C80-C79A-4C5F-80DE-61D1D0801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49" y="336229"/>
            <a:ext cx="2568701" cy="2124167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0" name="Arrow: Bent-Up 9">
            <a:extLst>
              <a:ext uri="{FF2B5EF4-FFF2-40B4-BE49-F238E27FC236}">
                <a16:creationId xmlns:a16="http://schemas.microsoft.com/office/drawing/2014/main" id="{240DC6C2-4063-476E-B9FB-3A905C3DF435}"/>
              </a:ext>
            </a:extLst>
          </p:cNvPr>
          <p:cNvSpPr/>
          <p:nvPr/>
        </p:nvSpPr>
        <p:spPr>
          <a:xfrm rot="10800000" flipH="1">
            <a:off x="5958069" y="1143001"/>
            <a:ext cx="1005840" cy="1005840"/>
          </a:xfrm>
          <a:prstGeom prst="bentUpArrow">
            <a:avLst>
              <a:gd name="adj1" fmla="val 7162"/>
              <a:gd name="adj2" fmla="val 9463"/>
              <a:gd name="adj3" fmla="val 27302"/>
            </a:avLst>
          </a:prstGeom>
          <a:pattFill prst="wdDnDiag">
            <a:fgClr>
              <a:schemeClr val="accent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12037CDA-EDE9-4705-88BF-06C2F81E2C3E}"/>
              </a:ext>
            </a:extLst>
          </p:cNvPr>
          <p:cNvSpPr/>
          <p:nvPr/>
        </p:nvSpPr>
        <p:spPr>
          <a:xfrm rot="10800000">
            <a:off x="2231045" y="1143001"/>
            <a:ext cx="1005840" cy="1005840"/>
          </a:xfrm>
          <a:prstGeom prst="bentUpArrow">
            <a:avLst>
              <a:gd name="adj1" fmla="val 7162"/>
              <a:gd name="adj2" fmla="val 9463"/>
              <a:gd name="adj3" fmla="val 27302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8D9EAD-2214-426D-AF9E-1967528BCC42}"/>
              </a:ext>
            </a:extLst>
          </p:cNvPr>
          <p:cNvSpPr txBox="1"/>
          <p:nvPr/>
        </p:nvSpPr>
        <p:spPr>
          <a:xfrm>
            <a:off x="1668295" y="760817"/>
            <a:ext cx="1619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Nonlinear insert: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DBEAEE-0266-4535-9C71-C7527AEBD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85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A3936-09A4-4558-A40C-0DF4EECD1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861970"/>
            <a:ext cx="8686800" cy="8184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Emulate a collective instability with an anti-damper: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Nonlinear element reduces max centroid oscillation by factor of 50 and reduces particle loss by factor of 100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FDBC-2457-4C33-B13C-DC94E37B10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E448F-DCD9-49A0-8737-7062B3F40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35843-5673-4DF2-9EC6-63F6841E1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FDE1F87-98AE-4320-85F3-85C13428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Anti-Damper in the IOTA Lattice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31D0DA-3E3D-48D3-8F72-741426CB2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540" y="1680414"/>
            <a:ext cx="6958919" cy="2966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B26291-0FC3-4323-BAAD-26E4B86E5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560" y="796471"/>
            <a:ext cx="824870" cy="474721"/>
          </a:xfrm>
          <a:prstGeom prst="rect">
            <a:avLst/>
          </a:prstGeom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CCCCBDFE-986C-4847-9140-439D4769716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608172" y="2772138"/>
            <a:ext cx="3348202" cy="402312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200" b="1" dirty="0">
                <a:solidFill>
                  <a:srgbClr val="B3B3B3"/>
                </a:solidFill>
              </a:rPr>
              <a:t>Stern, Amundson, </a:t>
            </a:r>
            <a:r>
              <a:rPr lang="en-US" altLang="en-US" sz="1200" b="1" dirty="0" err="1">
                <a:solidFill>
                  <a:srgbClr val="B3B3B3"/>
                </a:solidFill>
              </a:rPr>
              <a:t>Macridin</a:t>
            </a:r>
            <a:r>
              <a:rPr lang="en-US" altLang="en-US" sz="1200" b="1" dirty="0">
                <a:solidFill>
                  <a:srgbClr val="B3B3B3"/>
                </a:solidFill>
              </a:rPr>
              <a:t>, IPAC 2018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264DEC-5E8E-4251-BA4C-F7BAEA9E0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C9F64-9709-4847-A206-5AB8E8F22540}"/>
              </a:ext>
            </a:extLst>
          </p:cNvPr>
          <p:cNvSpPr txBox="1"/>
          <p:nvPr/>
        </p:nvSpPr>
        <p:spPr>
          <a:xfrm>
            <a:off x="1658319" y="4091553"/>
            <a:ext cx="1844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Without nonlinear magnet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AB0285-38F2-488C-9D72-116E89C65EC8}"/>
              </a:ext>
            </a:extLst>
          </p:cNvPr>
          <p:cNvSpPr txBox="1"/>
          <p:nvPr/>
        </p:nvSpPr>
        <p:spPr>
          <a:xfrm>
            <a:off x="5158353" y="4132514"/>
            <a:ext cx="1631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With nonlinear magnet</a:t>
            </a:r>
          </a:p>
        </p:txBody>
      </p:sp>
    </p:spTree>
    <p:extLst>
      <p:ext uri="{BB962C8B-B14F-4D97-AF65-F5344CB8AC3E}">
        <p14:creationId xmlns:p14="http://schemas.microsoft.com/office/powerpoint/2010/main" val="3562586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D8881-0DE2-4535-A023-41B7BFE44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73" y="3115709"/>
            <a:ext cx="8686800" cy="147772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Design for a standard FODO lattice with arcs and straights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Match beta in nonlinear insert with focusing triplet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Adjust FODO cell to eliminate dispersion in nonlinear insertion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Adjust phase-advance between nonlinear insertions to pi-integer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Nonlinear Integrable Optics at cost of increased circumference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68FFA-D6E6-456A-A050-7DDACEE47A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A7BC4-021E-4F43-B724-0CBD7747B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78CDD-3435-4F66-88D1-18919AC7C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C96ECCF-5AE6-4839-9168-A9D9D747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Lattice Strategy for Integrable Optics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B667FF-B56F-41B1-B99D-7EEF214D04EE}"/>
              </a:ext>
            </a:extLst>
          </p:cNvPr>
          <p:cNvGrpSpPr>
            <a:grpSpLocks noChangeAspect="1"/>
          </p:cNvGrpSpPr>
          <p:nvPr/>
        </p:nvGrpSpPr>
        <p:grpSpPr>
          <a:xfrm>
            <a:off x="1029969" y="811279"/>
            <a:ext cx="6752592" cy="2170150"/>
            <a:chOff x="420542" y="1936320"/>
            <a:chExt cx="7697725" cy="247389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39956B9-38FC-4EC3-AD1F-F9E316CA3E15}"/>
                </a:ext>
              </a:extLst>
            </p:cNvPr>
            <p:cNvGrpSpPr/>
            <p:nvPr/>
          </p:nvGrpSpPr>
          <p:grpSpPr>
            <a:xfrm>
              <a:off x="1205982" y="2447504"/>
              <a:ext cx="6912285" cy="463937"/>
              <a:chOff x="859473" y="2447504"/>
              <a:chExt cx="6912285" cy="46393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C984F9-8F69-41B0-96B1-41EA274A3A3D}"/>
                  </a:ext>
                </a:extLst>
              </p:cNvPr>
              <p:cNvSpPr txBox="1"/>
              <p:nvPr/>
            </p:nvSpPr>
            <p:spPr>
              <a:xfrm>
                <a:off x="4047984" y="2449776"/>
                <a:ext cx="526106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D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58A507-ED44-4E33-ACE7-7D2F748B3F27}"/>
                  </a:ext>
                </a:extLst>
              </p:cNvPr>
              <p:cNvSpPr txBox="1"/>
              <p:nvPr/>
            </p:nvSpPr>
            <p:spPr>
              <a:xfrm>
                <a:off x="5329794" y="2449776"/>
                <a:ext cx="490840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F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06F8A8-BB0E-4B2F-8EA0-A48DD29EA041}"/>
                  </a:ext>
                </a:extLst>
              </p:cNvPr>
              <p:cNvSpPr txBox="1"/>
              <p:nvPr/>
            </p:nvSpPr>
            <p:spPr>
              <a:xfrm>
                <a:off x="2810597" y="2449774"/>
                <a:ext cx="490840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F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FC67202-6B14-47AF-85DD-0AD9680F50D8}"/>
                  </a:ext>
                </a:extLst>
              </p:cNvPr>
              <p:cNvSpPr txBox="1"/>
              <p:nvPr/>
            </p:nvSpPr>
            <p:spPr>
              <a:xfrm>
                <a:off x="6576338" y="2449772"/>
                <a:ext cx="526106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9FD8334-14A8-4381-842E-0C7CD684891B}"/>
                  </a:ext>
                </a:extLst>
              </p:cNvPr>
              <p:cNvSpPr txBox="1"/>
              <p:nvPr/>
            </p:nvSpPr>
            <p:spPr>
              <a:xfrm>
                <a:off x="1528787" y="2449776"/>
                <a:ext cx="526106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DED34F4-08C8-4408-AF9C-26FB6A5DB75D}"/>
                  </a:ext>
                </a:extLst>
              </p:cNvPr>
              <p:cNvSpPr txBox="1"/>
              <p:nvPr/>
            </p:nvSpPr>
            <p:spPr>
              <a:xfrm>
                <a:off x="4644604" y="2449773"/>
                <a:ext cx="619080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Dip</a:t>
                </a:r>
                <a:endParaRPr lang="en-US" b="1" baseline="-25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E83A727-CE95-41AC-97E0-B6BDBF6D3639}"/>
                  </a:ext>
                </a:extLst>
              </p:cNvPr>
              <p:cNvSpPr txBox="1"/>
              <p:nvPr/>
            </p:nvSpPr>
            <p:spPr>
              <a:xfrm>
                <a:off x="3367547" y="2449776"/>
                <a:ext cx="619080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Dip</a:t>
                </a:r>
                <a:endParaRPr lang="en-US" b="1" baseline="-25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26CDE05-E6ED-4FA7-A6B5-ED60EE6F185C}"/>
                  </a:ext>
                </a:extLst>
              </p:cNvPr>
              <p:cNvSpPr txBox="1"/>
              <p:nvPr/>
            </p:nvSpPr>
            <p:spPr>
              <a:xfrm>
                <a:off x="5889792" y="2449776"/>
                <a:ext cx="619080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Dip</a:t>
                </a:r>
                <a:endParaRPr lang="en-US" b="1" baseline="-25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3379F32-DDE8-47A6-BBB2-D7147F0F2059}"/>
                  </a:ext>
                </a:extLst>
              </p:cNvPr>
              <p:cNvSpPr txBox="1"/>
              <p:nvPr/>
            </p:nvSpPr>
            <p:spPr>
              <a:xfrm>
                <a:off x="2125407" y="2449775"/>
                <a:ext cx="619080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Dip</a:t>
                </a:r>
                <a:endParaRPr lang="en-US" b="1" baseline="-25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FB32E1-85B0-4BF4-95CB-653FF8DF6D45}"/>
                  </a:ext>
                </a:extLst>
              </p:cNvPr>
              <p:cNvSpPr txBox="1"/>
              <p:nvPr/>
            </p:nvSpPr>
            <p:spPr>
              <a:xfrm>
                <a:off x="859473" y="2447504"/>
                <a:ext cx="490840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F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28A3C9F-C395-48E1-A8AD-354E59386AF7}"/>
                  </a:ext>
                </a:extLst>
              </p:cNvPr>
              <p:cNvSpPr txBox="1"/>
              <p:nvPr/>
            </p:nvSpPr>
            <p:spPr>
              <a:xfrm>
                <a:off x="7280918" y="2449771"/>
                <a:ext cx="490840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F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D62FEC-BD79-484C-B0B2-2DC60872BD05}"/>
                </a:ext>
              </a:extLst>
            </p:cNvPr>
            <p:cNvGrpSpPr/>
            <p:nvPr/>
          </p:nvGrpSpPr>
          <p:grpSpPr>
            <a:xfrm>
              <a:off x="2133142" y="3943434"/>
              <a:ext cx="5060100" cy="466784"/>
              <a:chOff x="1878691" y="4937381"/>
              <a:chExt cx="5060100" cy="46678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C0EC9B-657F-4745-AF0E-238618CD3A81}"/>
                  </a:ext>
                </a:extLst>
              </p:cNvPr>
              <p:cNvSpPr txBox="1"/>
              <p:nvPr/>
            </p:nvSpPr>
            <p:spPr>
              <a:xfrm>
                <a:off x="5054146" y="4937381"/>
                <a:ext cx="526106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F62127-9EA6-44D7-AF25-657EE61E3147}"/>
                  </a:ext>
                </a:extLst>
              </p:cNvPr>
              <p:cNvSpPr txBox="1"/>
              <p:nvPr/>
            </p:nvSpPr>
            <p:spPr>
              <a:xfrm>
                <a:off x="5750665" y="4942500"/>
                <a:ext cx="490840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F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0B116D-5DCE-4EFA-A645-654CA970C067}"/>
                  </a:ext>
                </a:extLst>
              </p:cNvPr>
              <p:cNvSpPr txBox="1"/>
              <p:nvPr/>
            </p:nvSpPr>
            <p:spPr>
              <a:xfrm>
                <a:off x="6412685" y="4942500"/>
                <a:ext cx="526106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D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4727F6-F929-4758-8A43-58FD053E3DBE}"/>
                  </a:ext>
                </a:extLst>
              </p:cNvPr>
              <p:cNvSpPr txBox="1"/>
              <p:nvPr/>
            </p:nvSpPr>
            <p:spPr>
              <a:xfrm>
                <a:off x="3942643" y="4942500"/>
                <a:ext cx="930063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   NL   </a:t>
                </a:r>
                <a:endParaRPr lang="en-US" b="1" baseline="-25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0FA0CB-EA42-4B1A-8517-3816F582B254}"/>
                  </a:ext>
                </a:extLst>
              </p:cNvPr>
              <p:cNvSpPr txBox="1"/>
              <p:nvPr/>
            </p:nvSpPr>
            <p:spPr>
              <a:xfrm>
                <a:off x="1878691" y="4937381"/>
                <a:ext cx="526106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D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4F84D0-85FB-4C3E-ADC2-41E58C18439D}"/>
                  </a:ext>
                </a:extLst>
              </p:cNvPr>
              <p:cNvSpPr txBox="1"/>
              <p:nvPr/>
            </p:nvSpPr>
            <p:spPr>
              <a:xfrm>
                <a:off x="2575210" y="4942500"/>
                <a:ext cx="490840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F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0DC53D-ED30-41BC-87DB-2B0334D38B0B}"/>
                  </a:ext>
                </a:extLst>
              </p:cNvPr>
              <p:cNvSpPr txBox="1"/>
              <p:nvPr/>
            </p:nvSpPr>
            <p:spPr>
              <a:xfrm>
                <a:off x="3237230" y="4942500"/>
                <a:ext cx="526106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Q</a:t>
                </a:r>
                <a:r>
                  <a:rPr lang="en-US" b="1" baseline="-25000" dirty="0">
                    <a:solidFill>
                      <a:schemeClr val="accent3"/>
                    </a:solidFill>
                  </a:rPr>
                  <a:t>D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1CB586E-C4F8-4FEA-9815-898E87885E82}"/>
                </a:ext>
              </a:extLst>
            </p:cNvPr>
            <p:cNvGrpSpPr/>
            <p:nvPr/>
          </p:nvGrpSpPr>
          <p:grpSpPr>
            <a:xfrm>
              <a:off x="2133142" y="2989800"/>
              <a:ext cx="5068987" cy="879194"/>
              <a:chOff x="2133142" y="2989800"/>
              <a:chExt cx="5068987" cy="879194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7860D79-57ED-435D-9E2A-3D93FC053A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33142" y="2989800"/>
                <a:ext cx="2199994" cy="87919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3AF0D22-5E95-4676-81F2-C638EFFEE5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91113" y="2990997"/>
                <a:ext cx="2211016" cy="853416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Content Placeholder 29">
              <a:extLst>
                <a:ext uri="{FF2B5EF4-FFF2-40B4-BE49-F238E27FC236}">
                  <a16:creationId xmlns:a16="http://schemas.microsoft.com/office/drawing/2014/main" id="{0CBC17E6-206D-415B-A476-8F53B53FF3F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7477" y="1936320"/>
              <a:ext cx="5417639" cy="414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rgbClr val="595959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2200" b="1" dirty="0">
                  <a:solidFill>
                    <a:schemeClr val="accent6"/>
                  </a:solidFill>
                </a:rPr>
                <a:t>Standard FODO Cell:</a:t>
              </a:r>
            </a:p>
          </p:txBody>
        </p:sp>
        <p:sp>
          <p:nvSpPr>
            <p:cNvPr id="13" name="Content Placeholder 29">
              <a:extLst>
                <a:ext uri="{FF2B5EF4-FFF2-40B4-BE49-F238E27FC236}">
                  <a16:creationId xmlns:a16="http://schemas.microsoft.com/office/drawing/2014/main" id="{E56EE31A-CC06-458B-A7D2-9576781D49F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0542" y="3335866"/>
              <a:ext cx="6136004" cy="80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rgbClr val="595959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2200" b="1" dirty="0">
                  <a:solidFill>
                    <a:schemeClr val="accent6"/>
                  </a:solidFill>
                </a:rPr>
                <a:t>Nonlinear</a:t>
              </a:r>
            </a:p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2200" b="1" dirty="0">
                  <a:solidFill>
                    <a:schemeClr val="accent6"/>
                  </a:solidFill>
                </a:rPr>
                <a:t>Insertion: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CCE7CB4-9C7A-4F54-B747-00B91353A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41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AB9DF-25E3-4D14-B036-DC9607F76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6319" y="761583"/>
            <a:ext cx="3844554" cy="3831848"/>
          </a:xfrm>
        </p:spPr>
        <p:txBody>
          <a:bodyPr/>
          <a:lstStyle/>
          <a:p>
            <a:r>
              <a:rPr lang="en-US" dirty="0"/>
              <a:t>Periodicity:  12</a:t>
            </a:r>
          </a:p>
          <a:p>
            <a:r>
              <a:rPr lang="en-US" dirty="0"/>
              <a:t>Circumference:  636 m</a:t>
            </a:r>
          </a:p>
          <a:p>
            <a:r>
              <a:rPr lang="en-US" dirty="0"/>
              <a:t>Bend-radius rho:  15.4 m</a:t>
            </a:r>
          </a:p>
          <a:p>
            <a:r>
              <a:rPr lang="en-US" dirty="0"/>
              <a:t>Max. beta </a:t>
            </a:r>
            <a:r>
              <a:rPr lang="en-US" dirty="0" err="1"/>
              <a:t>x,y</a:t>
            </a:r>
            <a:r>
              <a:rPr lang="en-US" dirty="0"/>
              <a:t> function:  28 m</a:t>
            </a:r>
          </a:p>
          <a:p>
            <a:r>
              <a:rPr lang="en-US" dirty="0"/>
              <a:t>Max. dispersion function:  0.22 m</a:t>
            </a:r>
          </a:p>
          <a:p>
            <a:endParaRPr lang="en-US" dirty="0"/>
          </a:p>
          <a:p>
            <a:r>
              <a:rPr lang="en-US" dirty="0"/>
              <a:t>RF insertion length:  7.2 m, 4x 1.3 m</a:t>
            </a:r>
          </a:p>
          <a:p>
            <a:r>
              <a:rPr lang="en-US" dirty="0"/>
              <a:t>NL insertion length:  12.7 m</a:t>
            </a:r>
          </a:p>
          <a:p>
            <a:endParaRPr lang="en-US" dirty="0"/>
          </a:p>
          <a:p>
            <a:r>
              <a:rPr lang="en-US" dirty="0"/>
              <a:t>Insert phase-advance:  0.3</a:t>
            </a:r>
          </a:p>
          <a:p>
            <a:r>
              <a:rPr lang="en-US" dirty="0"/>
              <a:t>Minimum c-value:  3 cm</a:t>
            </a:r>
          </a:p>
          <a:p>
            <a:r>
              <a:rPr lang="en-US" dirty="0"/>
              <a:t>Beta at insert center:  5 m</a:t>
            </a:r>
          </a:p>
          <a:p>
            <a:endParaRPr lang="en-US" dirty="0"/>
          </a:p>
          <a:p>
            <a:r>
              <a:rPr lang="en-US" dirty="0" err="1"/>
              <a:t>Betatron</a:t>
            </a:r>
            <a:r>
              <a:rPr lang="en-US" dirty="0"/>
              <a:t> tune:  21.6</a:t>
            </a:r>
          </a:p>
          <a:p>
            <a:r>
              <a:rPr lang="en-US" dirty="0"/>
              <a:t>Natural chromaticity:  -79</a:t>
            </a:r>
          </a:p>
          <a:p>
            <a:r>
              <a:rPr lang="en-US" dirty="0"/>
              <a:t>Synchrotron tune:  0.08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881B1-A46A-4650-BD29-B99B13695F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3D00B-37AC-4707-8B51-D389DF4C9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405CB-7C6D-4D1D-9273-B4723EB96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13C095-C235-41E1-B887-9A9A72466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Integrable RCS Design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A9ABB1-AC7F-40E1-8B11-DF119A2529F3}"/>
              </a:ext>
            </a:extLst>
          </p:cNvPr>
          <p:cNvGrpSpPr>
            <a:grpSpLocks noChangeAspect="1"/>
          </p:cNvGrpSpPr>
          <p:nvPr/>
        </p:nvGrpSpPr>
        <p:grpSpPr>
          <a:xfrm>
            <a:off x="727445" y="761583"/>
            <a:ext cx="3844555" cy="3831848"/>
            <a:chOff x="260391" y="1032587"/>
            <a:chExt cx="5052587" cy="5035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869A68-ADD2-4456-A3D3-D8BC0E34F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391" y="1032587"/>
              <a:ext cx="5052587" cy="5035886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0CDED79-A1CE-4DB8-95E0-45E4BFFA607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387" y="1646552"/>
              <a:ext cx="0" cy="52819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0A88939-A4BE-4A90-9110-CF284C5F66F9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87" y="1646552"/>
              <a:ext cx="0" cy="468087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F2D4A60-84C8-45D2-ADF4-9C1263A44039}"/>
                </a:ext>
              </a:extLst>
            </p:cNvPr>
            <p:cNvCxnSpPr>
              <a:cxnSpLocks/>
            </p:cNvCxnSpPr>
            <p:nvPr/>
          </p:nvCxnSpPr>
          <p:spPr>
            <a:xfrm>
              <a:off x="1364952" y="1646552"/>
              <a:ext cx="0" cy="346167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93FB4D-EB72-4E79-8FFF-43E444E747D9}"/>
                </a:ext>
              </a:extLst>
            </p:cNvPr>
            <p:cNvCxnSpPr>
              <a:cxnSpLocks/>
            </p:cNvCxnSpPr>
            <p:nvPr/>
          </p:nvCxnSpPr>
          <p:spPr>
            <a:xfrm>
              <a:off x="1036700" y="1663838"/>
              <a:ext cx="346988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957001E-EDA3-43A4-8259-0E9783E8AB33}"/>
              </a:ext>
            </a:extLst>
          </p:cNvPr>
          <p:cNvSpPr txBox="1"/>
          <p:nvPr/>
        </p:nvSpPr>
        <p:spPr>
          <a:xfrm>
            <a:off x="1275001" y="998847"/>
            <a:ext cx="34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D6C0D6-2E4C-4D9B-BF22-77CC707D7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  <p:sp>
        <p:nvSpPr>
          <p:cNvPr id="30" name="AutoShape 5">
            <a:extLst>
              <a:ext uri="{FF2B5EF4-FFF2-40B4-BE49-F238E27FC236}">
                <a16:creationId xmlns:a16="http://schemas.microsoft.com/office/drawing/2014/main" id="{89514F45-47AE-4B17-B120-DF5422EA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597" y="4442753"/>
            <a:ext cx="2155404" cy="320908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200" b="1" dirty="0">
                <a:solidFill>
                  <a:srgbClr val="B3B3B3"/>
                </a:solidFill>
              </a:rPr>
              <a:t>Eldred, </a:t>
            </a:r>
            <a:r>
              <a:rPr lang="en-US" altLang="en-US" sz="1200" b="1" dirty="0" err="1">
                <a:solidFill>
                  <a:srgbClr val="B3B3B3"/>
                </a:solidFill>
              </a:rPr>
              <a:t>Valishev</a:t>
            </a:r>
            <a:r>
              <a:rPr lang="en-US" altLang="en-US" sz="1200" b="1" dirty="0">
                <a:solidFill>
                  <a:srgbClr val="B3B3B3"/>
                </a:solidFill>
              </a:rPr>
              <a:t> IPAC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181943-11B5-4F11-AC20-DDFFC4DBBDA2}"/>
              </a:ext>
            </a:extLst>
          </p:cNvPr>
          <p:cNvSpPr txBox="1"/>
          <p:nvPr/>
        </p:nvSpPr>
        <p:spPr>
          <a:xfrm>
            <a:off x="4082266" y="998846"/>
            <a:ext cx="34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ECE893-34C8-47D1-934B-CA597EF8B02A}"/>
              </a:ext>
            </a:extLst>
          </p:cNvPr>
          <p:cNvCxnSpPr>
            <a:cxnSpLocks/>
          </p:cNvCxnSpPr>
          <p:nvPr/>
        </p:nvCxnSpPr>
        <p:spPr>
          <a:xfrm>
            <a:off x="4230385" y="1223986"/>
            <a:ext cx="0" cy="35617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CBB7AF-0B2F-49CF-9931-6034CC41E4B5}"/>
              </a:ext>
            </a:extLst>
          </p:cNvPr>
          <p:cNvCxnSpPr>
            <a:cxnSpLocks/>
          </p:cNvCxnSpPr>
          <p:nvPr/>
        </p:nvCxnSpPr>
        <p:spPr>
          <a:xfrm>
            <a:off x="4099442" y="1237139"/>
            <a:ext cx="264026" cy="0"/>
          </a:xfrm>
          <a:prstGeom prst="line">
            <a:avLst/>
          </a:prstGeom>
          <a:ln w="381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A8A104-678F-46FF-AF68-BB66C7AED6B3}"/>
              </a:ext>
            </a:extLst>
          </p:cNvPr>
          <p:cNvCxnSpPr>
            <a:cxnSpLocks/>
          </p:cNvCxnSpPr>
          <p:nvPr/>
        </p:nvCxnSpPr>
        <p:spPr>
          <a:xfrm>
            <a:off x="4343028" y="1238274"/>
            <a:ext cx="0" cy="40190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99D57D-8EBC-4C38-AF24-93CE97EC154E}"/>
              </a:ext>
            </a:extLst>
          </p:cNvPr>
          <p:cNvCxnSpPr>
            <a:cxnSpLocks/>
          </p:cNvCxnSpPr>
          <p:nvPr/>
        </p:nvCxnSpPr>
        <p:spPr>
          <a:xfrm>
            <a:off x="4120615" y="1252562"/>
            <a:ext cx="0" cy="26340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28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997EF-92D1-491C-82C3-1AD1BF2E58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81876-92D8-4BFB-9690-7441F526D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E2F8D-3519-43D3-9F74-7044E73E6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2F20CBE-A5C9-4DFE-8877-561093E4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Beam Halo in </a:t>
            </a:r>
            <a:r>
              <a:rPr lang="en-US" dirty="0" err="1"/>
              <a:t>iRCS</a:t>
            </a:r>
            <a:r>
              <a:rPr lang="en-US" dirty="0"/>
              <a:t> Simulation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FD071D9-4B89-4E65-B5EF-61BCEA3F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6588" y="670177"/>
            <a:ext cx="2817133" cy="187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46699FCD-E48B-4083-B87A-7480A9A6B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6588" y="2860765"/>
            <a:ext cx="2817133" cy="187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8B1B7EF-0B01-428F-B496-974965D51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051534" y="670177"/>
            <a:ext cx="2863865" cy="187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707B0CB-D02F-442E-9259-F85DEF0A2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098266" y="2860764"/>
            <a:ext cx="2817133" cy="187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BDAFD8-EB81-48DB-A51F-76B93DFB3F9B}"/>
              </a:ext>
            </a:extLst>
          </p:cNvPr>
          <p:cNvSpPr txBox="1"/>
          <p:nvPr/>
        </p:nvSpPr>
        <p:spPr>
          <a:xfrm>
            <a:off x="1266479" y="2502575"/>
            <a:ext cx="155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Conventional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B3814F-2139-4FC5-B155-D1BEE2E74322}"/>
              </a:ext>
            </a:extLst>
          </p:cNvPr>
          <p:cNvSpPr txBox="1"/>
          <p:nvPr/>
        </p:nvSpPr>
        <p:spPr>
          <a:xfrm>
            <a:off x="6885091" y="2487519"/>
            <a:ext cx="1243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Integrable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D92699-8F7C-40F8-8F68-FDFBE142839C}"/>
              </a:ext>
            </a:extLst>
          </p:cNvPr>
          <p:cNvSpPr txBox="1"/>
          <p:nvPr/>
        </p:nvSpPr>
        <p:spPr>
          <a:xfrm>
            <a:off x="4340206" y="1209949"/>
            <a:ext cx="463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26AB1E-8EB9-4BF4-A51D-906285419C38}"/>
              </a:ext>
            </a:extLst>
          </p:cNvPr>
          <p:cNvSpPr txBox="1"/>
          <p:nvPr/>
        </p:nvSpPr>
        <p:spPr>
          <a:xfrm>
            <a:off x="3969719" y="3597867"/>
            <a:ext cx="1204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Waterbag</a:t>
            </a:r>
            <a:endParaRPr lang="en-US" sz="20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771FBAA-0184-4E59-A7E9-1BA21BA7A712}"/>
              </a:ext>
            </a:extLst>
          </p:cNvPr>
          <p:cNvCxnSpPr>
            <a:stCxn id="23" idx="3"/>
          </p:cNvCxnSpPr>
          <p:nvPr/>
        </p:nvCxnSpPr>
        <p:spPr>
          <a:xfrm>
            <a:off x="4803794" y="1410004"/>
            <a:ext cx="11006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816154A-6742-4F7B-BCFA-8EA93077082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3600844" y="1410004"/>
            <a:ext cx="739362" cy="76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15C9D79-58C5-419B-8CAD-A1A53A0DA839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5174280" y="3797922"/>
            <a:ext cx="8335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A65AA93-FDF4-40F7-AC5A-60F9F5248F15}"/>
              </a:ext>
            </a:extLst>
          </p:cNvPr>
          <p:cNvCxnSpPr>
            <a:cxnSpLocks/>
            <a:stCxn id="24" idx="1"/>
            <a:endCxn id="18" idx="3"/>
          </p:cNvCxnSpPr>
          <p:nvPr/>
        </p:nvCxnSpPr>
        <p:spPr>
          <a:xfrm flipH="1">
            <a:off x="3453721" y="3797922"/>
            <a:ext cx="515998" cy="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AutoShape 5">
            <a:extLst>
              <a:ext uri="{FF2B5EF4-FFF2-40B4-BE49-F238E27FC236}">
                <a16:creationId xmlns:a16="http://schemas.microsoft.com/office/drawing/2014/main" id="{4F3EF5DB-5840-436F-9821-758A1DEBF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719" y="4381806"/>
            <a:ext cx="2202548" cy="402312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200" b="1" dirty="0">
                <a:solidFill>
                  <a:srgbClr val="B3B3B3"/>
                </a:solidFill>
              </a:rPr>
              <a:t>Eldred, </a:t>
            </a:r>
            <a:r>
              <a:rPr lang="en-US" altLang="en-US" sz="1200" b="1" dirty="0" err="1">
                <a:solidFill>
                  <a:srgbClr val="B3B3B3"/>
                </a:solidFill>
              </a:rPr>
              <a:t>Valishev</a:t>
            </a:r>
            <a:r>
              <a:rPr lang="en-US" altLang="en-US" sz="1200" b="1" dirty="0">
                <a:solidFill>
                  <a:srgbClr val="B3B3B3"/>
                </a:solidFill>
              </a:rPr>
              <a:t> IPAC 2017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240DF4E-55EE-4151-84E9-B0483C511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1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6E09B-508C-475B-8111-BEDDF512A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829895"/>
            <a:ext cx="8686800" cy="885310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Beam injected with 20% mismatch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Laslett</a:t>
            </a:r>
            <a:r>
              <a:rPr lang="en-US" sz="1600" dirty="0"/>
              <a:t> tune shift of 0.4, corresponding to 3.2e13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Stable for at least 5,000 revolutions, </a:t>
            </a:r>
            <a:r>
              <a:rPr lang="en-US" sz="1600" i="1" dirty="0"/>
              <a:t>halo strongly suppressed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Caveat:  perfect lattice with no errors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8A68-5C88-456E-AB09-FC38739CAA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512CB-F1F7-461E-B66B-6C76C2887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B6E90-00FD-4001-863C-A996D25DC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28D01A4-C985-4ABE-AF33-3459BA23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Intensity Simulation of </a:t>
            </a:r>
            <a:r>
              <a:rPr lang="en-US" dirty="0" err="1"/>
              <a:t>iRCS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F3472-78E2-486B-B44B-155F738A8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7" y="1702149"/>
            <a:ext cx="3759277" cy="300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79CFF6-437A-474E-8037-C635510EF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205" y="1715205"/>
            <a:ext cx="3667837" cy="3003237"/>
          </a:xfrm>
          <a:prstGeom prst="rect">
            <a:avLst/>
          </a:prstGeom>
        </p:spPr>
      </p:pic>
      <p:sp>
        <p:nvSpPr>
          <p:cNvPr id="10" name="AutoShape 5">
            <a:extLst>
              <a:ext uri="{FF2B5EF4-FFF2-40B4-BE49-F238E27FC236}">
                <a16:creationId xmlns:a16="http://schemas.microsoft.com/office/drawing/2014/main" id="{06498EC3-59B1-48DC-AE8F-EDE60A1AC39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051790" y="3074570"/>
            <a:ext cx="2208793" cy="260956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200" b="1" dirty="0">
                <a:solidFill>
                  <a:srgbClr val="B3B3B3"/>
                </a:solidFill>
              </a:rPr>
              <a:t>Eldred, </a:t>
            </a:r>
            <a:r>
              <a:rPr lang="en-US" altLang="en-US" sz="1200" b="1" dirty="0" err="1">
                <a:solidFill>
                  <a:srgbClr val="B3B3B3"/>
                </a:solidFill>
              </a:rPr>
              <a:t>Valishev</a:t>
            </a:r>
            <a:r>
              <a:rPr lang="en-US" altLang="en-US" sz="1200" b="1" dirty="0">
                <a:solidFill>
                  <a:srgbClr val="B3B3B3"/>
                </a:solidFill>
              </a:rPr>
              <a:t> IPAC 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1E264A-67DF-47C0-A380-0BAC31CFA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33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9D6D8-CB90-474F-9498-680AE92DE2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3E90C-26DF-4784-A338-5B0D63BC7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6CA76-4CF2-408B-ABCF-4B6CEFB6C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417DB-BB4E-4B04-8392-1F71D177D7A4}"/>
              </a:ext>
            </a:extLst>
          </p:cNvPr>
          <p:cNvSpPr txBox="1"/>
          <p:nvPr/>
        </p:nvSpPr>
        <p:spPr>
          <a:xfrm>
            <a:off x="1813873" y="2248584"/>
            <a:ext cx="5516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Space Charge Compensation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FB51D-7518-40C9-B2B6-7C64B8528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59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773B0-8D9A-4F49-B224-593706D9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way of mitigating beam loss is through space charge compensation</a:t>
            </a:r>
          </a:p>
          <a:p>
            <a:endParaRPr lang="en-US" dirty="0"/>
          </a:p>
          <a:p>
            <a:r>
              <a:rPr lang="en-US" dirty="0"/>
              <a:t>Undesirable effects of Coulomb repulsion can be mitigated by making beam pass through plasma column of opposite charge with same charge distribution</a:t>
            </a:r>
          </a:p>
          <a:p>
            <a:pPr lvl="1"/>
            <a:r>
              <a:rPr lang="en-US" dirty="0"/>
              <a:t>Required total charge of plasma column decreases with increasing beam energy</a:t>
            </a:r>
          </a:p>
          <a:p>
            <a:pPr lvl="1"/>
            <a:endParaRPr lang="en-US" dirty="0"/>
          </a:p>
          <a:p>
            <a:r>
              <a:rPr lang="en-US" dirty="0"/>
              <a:t>Concept successfully applied to transport high current, low energy proton and H</a:t>
            </a:r>
            <a:r>
              <a:rPr lang="en-US" baseline="30000" dirty="0"/>
              <a:t>-</a:t>
            </a:r>
            <a:r>
              <a:rPr lang="en-US" dirty="0"/>
              <a:t> beams in RFQs of </a:t>
            </a:r>
            <a:r>
              <a:rPr lang="en-US" dirty="0" err="1"/>
              <a:t>linacs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circular machines, suppression of e-p instabilities can be achieved using a solenoidal magnetic field of sufficient strength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FF5830-7242-41B0-8B5A-D3E39F5A7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Charge Compensation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8E7D0-E9AA-4ECD-B268-E1CD8C5122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70654-2955-4C5A-84C3-85D7514B3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8F247-2E96-4192-90DE-9E35DDD87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A9898-DB7E-4BE4-86AE-9D85FBCEF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9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7E19A-63B7-4FD2-A880-C368C60DE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599" y="1031443"/>
            <a:ext cx="4280349" cy="154030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Electron Lenses successfully deployed at </a:t>
            </a:r>
            <a:r>
              <a:rPr lang="en-US" sz="1600" dirty="0" err="1"/>
              <a:t>Fermilab</a:t>
            </a:r>
            <a:r>
              <a:rPr lang="en-US" sz="1600" dirty="0"/>
              <a:t> (and Brookhaven and …) to compensate space charge </a:t>
            </a:r>
            <a:r>
              <a:rPr lang="en-US" sz="1600" dirty="0" err="1"/>
              <a:t>tuneshift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External electron beam injected co-propagating with beam for short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B3515-D518-436C-8B4C-EB7934E43B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7C307-B5FB-4980-851A-0ADB7AB4F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2C488-4C42-417B-B73D-AD66045E0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54ACB5-5A11-474B-959B-F3FBDAB51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Lenses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C25338-47B7-4388-AFEA-14EDC35DB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477" y="349268"/>
            <a:ext cx="4397395" cy="1811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CA20AA-A946-455A-8994-6B11DCDE8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097" y="2161371"/>
            <a:ext cx="3241776" cy="2432060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1CC6086-5FC1-41FE-B990-DC84C1863B3F}"/>
              </a:ext>
            </a:extLst>
          </p:cNvPr>
          <p:cNvSpPr txBox="1">
            <a:spLocks/>
          </p:cNvSpPr>
          <p:nvPr/>
        </p:nvSpPr>
        <p:spPr>
          <a:xfrm>
            <a:off x="233128" y="2781845"/>
            <a:ext cx="5431440" cy="181158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Transverse profiles must be carefully matched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Electron gun provides electron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Strong solenoid magnet confines electrons and suppresses instabilities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Additional magnets needed for injection and extraction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AE8064-4B37-4776-A7F1-EF2FFA134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96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45421-AB89-4340-B152-4EC0B3D4B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50" y="834275"/>
            <a:ext cx="8686800" cy="1926167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to Electron Lens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Electrons provide negative charge to compensate Coulomb repulsion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Electrons produced by ionization of gas by beam in region of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transverse distribution matches beam intrinsically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Electrodes at both ends provide longitudinal confinement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Solenoid magnet confines electrons transversely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Strong enough to suppress e-p instability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Weak enough to allow plasma ions to escape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Does not require electron gun, collector, or transport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Does require additional pumping to maintain vacuum in rest of 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A337D-8A7D-4550-A7BE-C70E755071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EF46E-E992-4DEE-86F4-9C4808FA5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022C8-26E7-4273-B573-50E519C1F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F290E0-6E51-4622-8D37-EEF455F13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Columns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8E645-85DC-43C7-8755-D85FCF18F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11" y="2760442"/>
            <a:ext cx="4927777" cy="1958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8EC41F-0DF8-4DD3-8922-AB626E621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8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 err="1"/>
              <a:t>Fermilab</a:t>
            </a:r>
            <a:r>
              <a:rPr lang="en-US" dirty="0"/>
              <a:t> Accelerator &amp; Science Technology facility and Integrable Optics Test Accelerator</a:t>
            </a:r>
          </a:p>
          <a:p>
            <a:r>
              <a:rPr lang="en-US" dirty="0"/>
              <a:t>Experimental Program – Integrable Optics</a:t>
            </a:r>
          </a:p>
          <a:p>
            <a:r>
              <a:rPr lang="en-US" dirty="0"/>
              <a:t>Experimental Program – Space Charge Compensation using an Electron Column</a:t>
            </a:r>
          </a:p>
          <a:p>
            <a:r>
              <a:rPr lang="en-US" dirty="0"/>
              <a:t>Status &amp; Schedule </a:t>
            </a:r>
          </a:p>
          <a:p>
            <a:r>
              <a:rPr lang="en-US" dirty="0"/>
              <a:t>Outlook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C99FA3-4157-47E9-AFCA-1E2C2A607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422740-12EB-4DC8-B323-AE29FFA8D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Space charge compensation using an Electron Column planned for proton beam operation in IOTA</a:t>
            </a:r>
          </a:p>
          <a:p>
            <a:r>
              <a:rPr lang="en-US" dirty="0"/>
              <a:t>Simulation studies underway to</a:t>
            </a:r>
          </a:p>
          <a:p>
            <a:pPr lvl="1"/>
            <a:r>
              <a:rPr lang="en-US" dirty="0"/>
              <a:t>Predict evolution of beam and Column </a:t>
            </a:r>
          </a:p>
          <a:p>
            <a:pPr lvl="1"/>
            <a:r>
              <a:rPr lang="en-US" dirty="0"/>
              <a:t>Optimize Column parameters</a:t>
            </a:r>
          </a:p>
          <a:p>
            <a:pPr lvl="2"/>
            <a:r>
              <a:rPr lang="en-US" dirty="0"/>
              <a:t>Gas density</a:t>
            </a:r>
          </a:p>
          <a:p>
            <a:pPr lvl="2"/>
            <a:r>
              <a:rPr lang="en-US" dirty="0"/>
              <a:t>Electric &amp; magnetic field strength</a:t>
            </a:r>
          </a:p>
          <a:p>
            <a:r>
              <a:rPr lang="en-US" dirty="0"/>
              <a:t>Two passes of the IOTA proton beam through Electron Column show space charge compensation</a:t>
            </a:r>
          </a:p>
          <a:p>
            <a:pPr lvl="1"/>
            <a:r>
              <a:rPr lang="en-US" dirty="0"/>
              <a:t>Some key plasma processes missing</a:t>
            </a:r>
          </a:p>
          <a:p>
            <a:pPr lvl="2"/>
            <a:r>
              <a:rPr lang="en-US" dirty="0"/>
              <a:t>Recombination</a:t>
            </a:r>
          </a:p>
          <a:p>
            <a:pPr lvl="2"/>
            <a:r>
              <a:rPr lang="en-US" dirty="0"/>
              <a:t>Particle collisions</a:t>
            </a:r>
          </a:p>
          <a:p>
            <a:r>
              <a:rPr lang="en-US" dirty="0"/>
              <a:t>Inclusion of rest of IOTA lattice in simulation underway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C3E729-9371-4A87-8467-F4753D32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Column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4B027-6338-4A7E-8796-24831FC305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1251A-7E49-4A2E-BB12-4B92CB1DD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7AA32-9EE2-44C0-9F69-0AD1F810E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80D114-EE19-4BFF-ADA7-E789C5955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17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4023358"/>
            <a:ext cx="6718052" cy="65053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Transverse profile of plasma electrons at Column center and beam well matched after first 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Density of electrons approaching that of beam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Distributions After First Pass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C53122-B7A1-4153-9211-C820BAF08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C73142-937E-4A78-8B6D-6E8E0782D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246" y="434735"/>
            <a:ext cx="2122754" cy="2122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2888CE-AD08-47C0-AED5-EFC3ADAA6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592" y="2557489"/>
            <a:ext cx="2121408" cy="2121408"/>
          </a:xfrm>
          <a:prstGeom prst="rect">
            <a:avLst/>
          </a:prstGeom>
        </p:spPr>
      </p:pic>
      <p:pic>
        <p:nvPicPr>
          <p:cNvPr id="13" name="FirstPass">
            <a:hlinkClick r:id="" action="ppaction://media"/>
            <a:extLst>
              <a:ext uri="{FF2B5EF4-FFF2-40B4-BE49-F238E27FC236}">
                <a16:creationId xmlns:a16="http://schemas.microsoft.com/office/drawing/2014/main" id="{046D21F5-F831-4D1A-982A-000D35ED0F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419" y="760380"/>
            <a:ext cx="6073794" cy="2989446"/>
          </a:xfrm>
          <a:prstGeom prst="rect">
            <a:avLst/>
          </a:prstGeom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D4D4977B-C519-44E9-BFCE-B707D0072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811" y="4393234"/>
            <a:ext cx="2202548" cy="400998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200" b="1" dirty="0">
                <a:solidFill>
                  <a:srgbClr val="B3B3B3"/>
                </a:solidFill>
              </a:rPr>
              <a:t>Freemire, et al, IPAC 2018</a:t>
            </a:r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AD9E6-A89B-4CB8-A6F4-7E1077EA8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quantify effect of space charge compensation, simulations with ionization (SCC) and without ionization (no SCC)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Significant reduction in radial electric field within beam radius observed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2886D-41AB-4DF7-85C9-70E4DB1FE3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85BC5-8F8B-4B0B-9262-66220E1DC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B638-D1C2-41DC-A156-0569A0EA8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6B0DBB3-9AEF-4F6A-8A80-8B406088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Charge Compensation After First Pass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93D538-7C74-49D2-BFE5-B747D94F1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603" y="775376"/>
            <a:ext cx="2931669" cy="2931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F40A61-1D53-4120-8998-FDAB3110C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473" y="775375"/>
            <a:ext cx="2931669" cy="2931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37EA4F-D5AF-4E34-B06A-5E49035531B0}"/>
              </a:ext>
            </a:extLst>
          </p:cNvPr>
          <p:cNvSpPr txBox="1"/>
          <p:nvPr/>
        </p:nvSpPr>
        <p:spPr>
          <a:xfrm>
            <a:off x="6788506" y="2809037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Beam</a:t>
            </a:r>
          </a:p>
          <a:p>
            <a:r>
              <a:rPr lang="en-US" sz="800" dirty="0"/>
              <a:t>Boundary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4BE94E-87F9-420B-A1B7-F04EBA8FFE01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976518" y="2978314"/>
            <a:ext cx="811988" cy="292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94F49F-26D3-4F01-BFC2-D9B2B8F48564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410906" y="2978314"/>
            <a:ext cx="377600" cy="313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D7C5D6C-4AB1-4C65-8BFC-25B003A22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  <p:sp>
        <p:nvSpPr>
          <p:cNvPr id="13" name="AutoShape 5">
            <a:extLst>
              <a:ext uri="{FF2B5EF4-FFF2-40B4-BE49-F238E27FC236}">
                <a16:creationId xmlns:a16="http://schemas.microsoft.com/office/drawing/2014/main" id="{9543C663-606A-4C01-84D5-6B389F0267D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655058" y="2022082"/>
            <a:ext cx="2202548" cy="400998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200" b="1" dirty="0">
                <a:solidFill>
                  <a:srgbClr val="B3B3B3"/>
                </a:solidFill>
              </a:rPr>
              <a:t>Freemire, et al, IPAC 2018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4DF37B-FFDC-4F68-92B4-85C0D85CDCB2}"/>
              </a:ext>
            </a:extLst>
          </p:cNvPr>
          <p:cNvCxnSpPr>
            <a:cxnSpLocks/>
          </p:cNvCxnSpPr>
          <p:nvPr/>
        </p:nvCxnSpPr>
        <p:spPr>
          <a:xfrm>
            <a:off x="4974956" y="1751308"/>
            <a:ext cx="24037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32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892A8-ADAE-49DE-A03B-5D597588D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73" y="3463105"/>
            <a:ext cx="4672584" cy="11893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Transverse distribution of electrons still closely matched to that of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Density of electrons now greater than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 density also surpasses beam 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Leads to reduction in space charge compensation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CE2EA-B324-47BD-AAFB-FA5AD070A0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1140A-8B77-41DF-93D8-750A05A99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973CE-AC73-4BEB-ADE6-9DBB07E25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61C26FC-27EE-45B1-ACBD-94C7DFE1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49268"/>
            <a:ext cx="4672584" cy="528556"/>
          </a:xfrm>
        </p:spPr>
        <p:txBody>
          <a:bodyPr/>
          <a:lstStyle/>
          <a:p>
            <a:r>
              <a:rPr lang="en-US" dirty="0"/>
              <a:t>Particle Distributions After Second Pass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2481A8-A511-4CC9-BF23-F976E7E7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931" y="409651"/>
            <a:ext cx="2121408" cy="2121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732F9C-7788-477E-B189-0C3B9381D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931" y="2531059"/>
            <a:ext cx="2121408" cy="21214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1B2EC1-F8AA-4A4E-AA69-CB21FA394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523" y="409651"/>
            <a:ext cx="2121408" cy="21214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F8B5A0-F8F3-4AF8-BD91-E2F75CC3A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523" y="2531059"/>
            <a:ext cx="2121408" cy="2121408"/>
          </a:xfrm>
          <a:prstGeom prst="rect">
            <a:avLst/>
          </a:prstGeom>
        </p:spPr>
      </p:pic>
      <p:pic>
        <p:nvPicPr>
          <p:cNvPr id="20" name="SecondPass">
            <a:hlinkClick r:id="" action="ppaction://media"/>
            <a:extLst>
              <a:ext uri="{FF2B5EF4-FFF2-40B4-BE49-F238E27FC236}">
                <a16:creationId xmlns:a16="http://schemas.microsoft.com/office/drawing/2014/main" id="{A078872F-AD92-4740-AB82-9BA76C74A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5261" y="877824"/>
            <a:ext cx="4671395" cy="22992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FF89B3-A95A-444F-913E-58FE839BF5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4877C951-3875-4820-94DB-6C59D420A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4001" y="4516586"/>
            <a:ext cx="2202548" cy="400998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200" b="1" dirty="0">
                <a:solidFill>
                  <a:srgbClr val="B3B3B3"/>
                </a:solidFill>
              </a:rPr>
              <a:t>Freemire, et al, IPAC 2018</a:t>
            </a:r>
          </a:p>
        </p:txBody>
      </p:sp>
    </p:spTree>
    <p:extLst>
      <p:ext uri="{BB962C8B-B14F-4D97-AF65-F5344CB8AC3E}">
        <p14:creationId xmlns:p14="http://schemas.microsoft.com/office/powerpoint/2010/main" val="133496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37E92-C3AB-406A-9161-61BB63B14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73" y="3759489"/>
            <a:ext cx="8686800" cy="100671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Degree of space charge compensation similar to first 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Transverse slice shown at center of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Plasma oscillations result in non-homogeneity of local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Compensation determined by average plasma distribution over length of Column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9EB45-395B-46BA-9967-504E05EA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2A6C-B263-4BF4-9AE7-8E81A3497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9D7D2-38D3-4636-96C2-A079D6CBB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7B48255-532F-4321-90BC-13A5919E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Charge Compensation After Second Pass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2F6500-612C-42F8-83B7-1FFD443F2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49" y="754969"/>
            <a:ext cx="2935224" cy="2935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CE2EE-ECBD-406C-B60E-47590C662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190" y="754969"/>
            <a:ext cx="2935224" cy="2935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29D365-F314-4F40-B6D7-A61A4EDAC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  <p:sp>
        <p:nvSpPr>
          <p:cNvPr id="10" name="AutoShape 5">
            <a:extLst>
              <a:ext uri="{FF2B5EF4-FFF2-40B4-BE49-F238E27FC236}">
                <a16:creationId xmlns:a16="http://schemas.microsoft.com/office/drawing/2014/main" id="{0BDF3EB9-3B67-4BA1-9E14-1695258B2E4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85884" y="2022082"/>
            <a:ext cx="2202548" cy="400998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200" b="1" dirty="0">
                <a:solidFill>
                  <a:srgbClr val="B3B3B3"/>
                </a:solidFill>
              </a:rPr>
              <a:t>Freemire, et al, IPAC 2018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030D44-3B79-42AE-B238-FD33279D98F0}"/>
              </a:ext>
            </a:extLst>
          </p:cNvPr>
          <p:cNvCxnSpPr>
            <a:cxnSpLocks/>
          </p:cNvCxnSpPr>
          <p:nvPr/>
        </p:nvCxnSpPr>
        <p:spPr>
          <a:xfrm>
            <a:off x="5129939" y="2402237"/>
            <a:ext cx="24037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799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CD1856-5348-4892-9B30-9F1839184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9519"/>
            <a:ext cx="2826706" cy="3512810"/>
          </a:xfrm>
        </p:spPr>
        <p:txBody>
          <a:bodyPr/>
          <a:lstStyle/>
          <a:p>
            <a:r>
              <a:rPr lang="en-US" dirty="0"/>
              <a:t>Vacuum system for IOTA ring completed July 30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Cooldown of cryomodules underway</a:t>
            </a:r>
          </a:p>
          <a:p>
            <a:r>
              <a:rPr lang="en-US" dirty="0"/>
              <a:t>Commissioning of electrons in IOTA imminent</a:t>
            </a:r>
          </a:p>
          <a:p>
            <a:r>
              <a:rPr lang="en-US" dirty="0"/>
              <a:t>Experiments with electrons through 2019</a:t>
            </a:r>
          </a:p>
          <a:p>
            <a:r>
              <a:rPr lang="en-US" dirty="0"/>
              <a:t>Shutdown to install RFQ for proton beam late 2019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97427E-A104-476D-8DFB-91843FF5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&amp;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BBE8E-2B00-470C-9C90-504D6D0643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7169-FCE2-453B-85C6-236ED8F21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2F5FF-52A4-40D9-B654-33D519553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8F370-E15D-410F-B69B-E63038CE8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590" y="949519"/>
            <a:ext cx="5852160" cy="292608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60A4E9F-1BE6-439F-80E7-BFFD34896981}"/>
              </a:ext>
            </a:extLst>
          </p:cNvPr>
          <p:cNvSpPr txBox="1">
            <a:spLocks/>
          </p:cNvSpPr>
          <p:nvPr/>
        </p:nvSpPr>
        <p:spPr>
          <a:xfrm>
            <a:off x="222250" y="4462329"/>
            <a:ext cx="8526465" cy="443903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Experiments with protons ~2020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5F02BB-BC78-4643-B0B2-6330580F5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42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5A67A4-430C-42CE-9BF9-942718E80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44145"/>
            <a:ext cx="8672513" cy="3985306"/>
          </a:xfrm>
        </p:spPr>
        <p:txBody>
          <a:bodyPr/>
          <a:lstStyle/>
          <a:p>
            <a:r>
              <a:rPr lang="en-US" dirty="0"/>
              <a:t>Accelerator R&amp;D at IOTA could lead the way to more intense beams, both at </a:t>
            </a:r>
            <a:r>
              <a:rPr lang="en-US" dirty="0" err="1"/>
              <a:t>Fermilab</a:t>
            </a:r>
            <a:r>
              <a:rPr lang="en-US" dirty="0"/>
              <a:t> and abroad</a:t>
            </a:r>
          </a:p>
          <a:p>
            <a:endParaRPr lang="en-US" dirty="0"/>
          </a:p>
          <a:p>
            <a:r>
              <a:rPr lang="en-US" dirty="0"/>
              <a:t>FAST/IOTA excellent opportunity for accelerator physics &amp; engineering students</a:t>
            </a:r>
          </a:p>
          <a:p>
            <a:endParaRPr lang="en-US" dirty="0"/>
          </a:p>
          <a:p>
            <a:r>
              <a:rPr lang="en-US" dirty="0"/>
              <a:t>Strong experimental program at IOTA including</a:t>
            </a:r>
          </a:p>
          <a:p>
            <a:pPr lvl="1"/>
            <a:r>
              <a:rPr lang="en-US" dirty="0"/>
              <a:t>Nonlinear integrable optics</a:t>
            </a:r>
          </a:p>
          <a:p>
            <a:pPr lvl="1"/>
            <a:r>
              <a:rPr lang="en-US" dirty="0"/>
              <a:t>Space charge compensation</a:t>
            </a:r>
          </a:p>
          <a:p>
            <a:pPr lvl="1"/>
            <a:r>
              <a:rPr lang="en-US" dirty="0"/>
              <a:t>Optical stochastic cooling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r>
              <a:rPr lang="en-US" dirty="0"/>
              <a:t>We welcome collaborators interested in developing technology to enable the production of bright beams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F69C80-F00E-498F-91E3-4B3A88B1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B085F-C772-4121-8914-EDF249766C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C93FC-3910-4D92-A0A7-1CA16233C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287C9-49A0-4BB4-AE05-87546DBC1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0DF20-A37A-471E-BA77-742A15AAB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76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97C81D-5075-4EDB-961E-1C9AF0D63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 to all of the FAST/IOTA team, in particular Vladimir </a:t>
            </a:r>
            <a:r>
              <a:rPr lang="en-US" dirty="0" err="1"/>
              <a:t>Shiltsev</a:t>
            </a:r>
            <a:r>
              <a:rPr lang="en-US" dirty="0"/>
              <a:t>, Sasha </a:t>
            </a:r>
            <a:r>
              <a:rPr lang="en-US" dirty="0" err="1"/>
              <a:t>Valishev</a:t>
            </a:r>
            <a:r>
              <a:rPr lang="en-US" dirty="0"/>
              <a:t>, and </a:t>
            </a:r>
            <a:r>
              <a:rPr lang="en-US" dirty="0" err="1"/>
              <a:t>Swapan</a:t>
            </a:r>
            <a:r>
              <a:rPr lang="en-US" dirty="0"/>
              <a:t> Chattopadhyay</a:t>
            </a:r>
          </a:p>
          <a:p>
            <a:r>
              <a:rPr lang="en-US" dirty="0"/>
              <a:t>The rest of the Electron Column group:  Giulio </a:t>
            </a:r>
            <a:r>
              <a:rPr lang="en-US" dirty="0" err="1"/>
              <a:t>Stancari</a:t>
            </a:r>
            <a:r>
              <a:rPr lang="en-US" dirty="0"/>
              <a:t>, Chong </a:t>
            </a:r>
            <a:r>
              <a:rPr lang="en-US" dirty="0" err="1"/>
              <a:t>Shik</a:t>
            </a:r>
            <a:r>
              <a:rPr lang="en-US" dirty="0"/>
              <a:t> Park, Moses Chung, Chad Mitchell, and Gregg Penn</a:t>
            </a:r>
          </a:p>
          <a:p>
            <a:endParaRPr lang="en-US" dirty="0"/>
          </a:p>
          <a:p>
            <a:r>
              <a:rPr lang="en-US" dirty="0"/>
              <a:t>This work is supported by the US DOE Office of HEP, and the General Accelerator Research and Development Program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A904DF-2F48-4578-A7A3-6E97C316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D156C-E447-4CCD-B907-2C60A007AD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02E2D-DF92-4082-92BF-5E113AF5F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6A54E-467F-4545-AE19-946D915DA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EBCC66-68F6-4281-9C83-76E4F627D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87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30F5A-300C-49EB-82A3-E42A9EA0C1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D60F-E612-42E5-833B-6A5CC87BC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2B63C-AC56-4E9C-B77D-54DEC212B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9EA05-D039-48D3-9281-318701661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99592C-30B8-45EF-8502-5FCC23C62D55}"/>
              </a:ext>
            </a:extLst>
          </p:cNvPr>
          <p:cNvSpPr txBox="1"/>
          <p:nvPr/>
        </p:nvSpPr>
        <p:spPr>
          <a:xfrm>
            <a:off x="3211403" y="2248584"/>
            <a:ext cx="2721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332665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6CC5F1B-C944-400E-B6EA-2C7B4B7D0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540555"/>
              </p:ext>
            </p:extLst>
          </p:nvPr>
        </p:nvGraphicFramePr>
        <p:xfrm>
          <a:off x="228600" y="796925"/>
          <a:ext cx="5191963" cy="177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037">
                  <a:extLst>
                    <a:ext uri="{9D8B030D-6E8A-4147-A177-3AD203B41FA5}">
                      <a16:colId xmlns:a16="http://schemas.microsoft.com/office/drawing/2014/main" val="9764590"/>
                    </a:ext>
                  </a:extLst>
                </a:gridCol>
                <a:gridCol w="3525926">
                  <a:extLst>
                    <a:ext uri="{9D8B030D-6E8A-4147-A177-3AD203B41FA5}">
                      <a16:colId xmlns:a16="http://schemas.microsoft.com/office/drawing/2014/main" val="2763077643"/>
                    </a:ext>
                  </a:extLst>
                </a:gridCol>
              </a:tblGrid>
              <a:tr h="295804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Beam Parameters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41368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Beam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67354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2.5 MeV (p = 68.5 MeV/c)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568226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987920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Beam Pulse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1.77 µs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969997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Beam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KV (transverse), Step function (longitudinal)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2559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6CD160F-0BAE-4948-A948-4148E4D2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Column Simulation / IOTA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C72EE-9D1E-4A68-A70C-2B7C9A1D97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3DB3C-6F08-4DD8-99A4-858941745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244E7-7FC1-454E-AA15-CA59CD0FC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46B72040-2295-422C-945F-3B95B0E97A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774928"/>
              </p:ext>
            </p:extLst>
          </p:nvPr>
        </p:nvGraphicFramePr>
        <p:xfrm>
          <a:off x="5588813" y="796925"/>
          <a:ext cx="3326587" cy="177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213">
                  <a:extLst>
                    <a:ext uri="{9D8B030D-6E8A-4147-A177-3AD203B41FA5}">
                      <a16:colId xmlns:a16="http://schemas.microsoft.com/office/drawing/2014/main" val="9764590"/>
                    </a:ext>
                  </a:extLst>
                </a:gridCol>
                <a:gridCol w="1395374">
                  <a:extLst>
                    <a:ext uri="{9D8B030D-6E8A-4147-A177-3AD203B41FA5}">
                      <a16:colId xmlns:a16="http://schemas.microsoft.com/office/drawing/2014/main" val="2763077643"/>
                    </a:ext>
                  </a:extLst>
                </a:gridCol>
              </a:tblGrid>
              <a:tr h="295804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Hardware Parameters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41368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Column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67354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Pipe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2.54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568226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Electrode Positions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0, 100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987920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Electrode 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-5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969997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Solenoid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25595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98D5701A-2E18-4EDE-9870-797B89FD7A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839775"/>
              </p:ext>
            </p:extLst>
          </p:nvPr>
        </p:nvGraphicFramePr>
        <p:xfrm>
          <a:off x="228601" y="2877208"/>
          <a:ext cx="4438498" cy="177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186">
                  <a:extLst>
                    <a:ext uri="{9D8B030D-6E8A-4147-A177-3AD203B41FA5}">
                      <a16:colId xmlns:a16="http://schemas.microsoft.com/office/drawing/2014/main" val="9764590"/>
                    </a:ext>
                  </a:extLst>
                </a:gridCol>
                <a:gridCol w="2026312">
                  <a:extLst>
                    <a:ext uri="{9D8B030D-6E8A-4147-A177-3AD203B41FA5}">
                      <a16:colId xmlns:a16="http://schemas.microsoft.com/office/drawing/2014/main" val="2763077643"/>
                    </a:ext>
                  </a:extLst>
                </a:gridCol>
              </a:tblGrid>
              <a:tr h="295804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Gas Parameters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41368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Gas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Hydrogen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67354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Gas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1.65x10</a:t>
                      </a:r>
                      <a:r>
                        <a:rPr lang="en-US" sz="1200" baseline="30000" dirty="0"/>
                        <a:t>13</a:t>
                      </a:r>
                      <a:r>
                        <a:rPr lang="en-US" sz="1200" baseline="0" dirty="0"/>
                        <a:t> cm</a:t>
                      </a:r>
                      <a:r>
                        <a:rPr lang="en-US" sz="1200" baseline="30000" dirty="0"/>
                        <a:t>-3</a:t>
                      </a:r>
                      <a:r>
                        <a:rPr lang="en-US" sz="1200" baseline="0" dirty="0"/>
                        <a:t> (5x10</a:t>
                      </a:r>
                      <a:r>
                        <a:rPr lang="en-US" sz="1200" baseline="30000" dirty="0"/>
                        <a:t>-4</a:t>
                      </a:r>
                      <a:r>
                        <a:rPr lang="en-US" sz="1200" baseline="0" dirty="0"/>
                        <a:t> torr)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568226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Ionization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 + 2H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baseline="0" dirty="0"/>
                        <a:t> → p + e + H</a:t>
                      </a:r>
                      <a:r>
                        <a:rPr lang="en-US" sz="1200" baseline="-25000" dirty="0"/>
                        <a:t>3</a:t>
                      </a:r>
                      <a:r>
                        <a:rPr lang="en-US" sz="1200" baseline="30000" dirty="0"/>
                        <a:t>+</a:t>
                      </a:r>
                      <a:r>
                        <a:rPr lang="en-US" sz="1200" baseline="0" dirty="0"/>
                        <a:t> + H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987920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Ionization Cross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1.82x10</a:t>
                      </a:r>
                      <a:r>
                        <a:rPr lang="en-US" sz="1200" baseline="30000" dirty="0"/>
                        <a:t>-17</a:t>
                      </a:r>
                      <a:r>
                        <a:rPr lang="en-US" sz="1200" baseline="0" dirty="0"/>
                        <a:t> cm</a:t>
                      </a:r>
                      <a:r>
                        <a:rPr lang="en-US" sz="1200" baseline="30000" dirty="0"/>
                        <a:t>2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969997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Plasma Electron Energy,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 eV, 19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2559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5CA3C2FD-19E2-4110-A9BB-553F3D8E2B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840177"/>
              </p:ext>
            </p:extLst>
          </p:nvPr>
        </p:nvGraphicFramePr>
        <p:xfrm>
          <a:off x="4893869" y="2877208"/>
          <a:ext cx="4021531" cy="177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5577">
                  <a:extLst>
                    <a:ext uri="{9D8B030D-6E8A-4147-A177-3AD203B41FA5}">
                      <a16:colId xmlns:a16="http://schemas.microsoft.com/office/drawing/2014/main" val="9764590"/>
                    </a:ext>
                  </a:extLst>
                </a:gridCol>
                <a:gridCol w="1835954">
                  <a:extLst>
                    <a:ext uri="{9D8B030D-6E8A-4147-A177-3AD203B41FA5}">
                      <a16:colId xmlns:a16="http://schemas.microsoft.com/office/drawing/2014/main" val="2763077643"/>
                    </a:ext>
                  </a:extLst>
                </a:gridCol>
              </a:tblGrid>
              <a:tr h="295804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Numerical Parameters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41368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Particles Injected/Step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67354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Grid Spacing, </a:t>
                      </a:r>
                      <a:r>
                        <a:rPr lang="en-US" sz="1200" dirty="0" err="1"/>
                        <a:t>x,y,z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0.5, 0.5, 1.0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568226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Time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70 </a:t>
                      </a:r>
                      <a:r>
                        <a:rPr lang="en-US" sz="1200" dirty="0" err="1"/>
                        <a:t>ps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987920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Simulation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1.83 µs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969997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r>
                        <a:rPr lang="en-US" sz="1200" dirty="0"/>
                        <a:t>Number of 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2559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607BB68-7A69-4FCF-BBF7-B446E57DF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71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33E19-C105-468F-8889-91BDA4B64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74" y="827454"/>
            <a:ext cx="4700624" cy="38934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Beam loss major contributor to machine operating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 W/m loss accepted, </a:t>
            </a:r>
            <a:r>
              <a:rPr lang="en-US" sz="1600" i="1" dirty="0"/>
              <a:t>independent of beam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Larger beam power means better control of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will use </a:t>
            </a:r>
            <a:r>
              <a:rPr lang="en-US" sz="1600" dirty="0" err="1"/>
              <a:t>Fermilab</a:t>
            </a:r>
            <a:r>
              <a:rPr lang="en-US" sz="1600" dirty="0"/>
              <a:t> as an example in this talk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Upgrade plans call for larger bunch intensity &amp; beam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1.2 MW seems achievable using existing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/>
              <a:t>Innovative accelerator physics techniques enable 2+ MW operation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279BA-BF94-400B-B38B-1C1EEC7E9D5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79297-FAE3-4BA3-83AB-D7728AB48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0A064-42AB-48A1-9AE6-791B7EAC0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64A02FE-4406-4C26-8974-780E6AB8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Hadron Machine Limitations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2E8E78-7815-4A4E-9E52-9C45FEFF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7F6F6-3C7E-4937-961A-F7E847FD2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698" y="1278184"/>
            <a:ext cx="3990702" cy="33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6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5ADCF-0905-48F1-84B7-D2CB5DEA3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73" y="3519349"/>
            <a:ext cx="8686800" cy="11762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DUNE needs 2.4 MW beam power to achieve physics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Allows for 5</a:t>
            </a:r>
            <a:r>
              <a:rPr lang="el-GR" dirty="0">
                <a:solidFill>
                  <a:schemeClr val="tx1"/>
                </a:solidFill>
              </a:rPr>
              <a:t>σ</a:t>
            </a:r>
            <a:r>
              <a:rPr lang="en-US" dirty="0">
                <a:solidFill>
                  <a:schemeClr val="tx1"/>
                </a:solidFill>
              </a:rPr>
              <a:t> measurement of mass hierarchy, and 3-5</a:t>
            </a:r>
            <a:r>
              <a:rPr lang="el-GR" dirty="0">
                <a:solidFill>
                  <a:schemeClr val="tx1"/>
                </a:solidFill>
              </a:rPr>
              <a:t>σ</a:t>
            </a:r>
            <a:r>
              <a:rPr lang="en-US" dirty="0">
                <a:solidFill>
                  <a:schemeClr val="tx1"/>
                </a:solidFill>
              </a:rPr>
              <a:t> measurement of CP violation for most values of </a:t>
            </a:r>
            <a:r>
              <a:rPr lang="el-GR" dirty="0">
                <a:solidFill>
                  <a:schemeClr val="tx1"/>
                </a:solidFill>
              </a:rPr>
              <a:t>δ</a:t>
            </a:r>
            <a:r>
              <a:rPr lang="en-US" baseline="-25000" dirty="0">
                <a:solidFill>
                  <a:schemeClr val="tx1"/>
                </a:solidFill>
              </a:rPr>
              <a:t>CP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Relies on staged implementation of LBNF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Increase detector fiducial 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Increase beam power 1.2 →2.4 MW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85C91-50DA-433F-B11A-3C34F136672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BB410-8729-41FC-B346-4D824B30C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75CEA-0751-406B-8FE4-53D7DD40F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89E3A1-EA85-4F1B-8D7C-46B52B15E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Physics Sensitivity &amp; Staging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7177D3-90FA-4DB2-B672-B9D4CE390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70" y="828504"/>
            <a:ext cx="2701603" cy="2625367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1ED44B9E-2504-4000-BC9B-D9F5EFADD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28" y="828504"/>
            <a:ext cx="2701601" cy="262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CC8F72-7DA2-47EA-90DF-5A160C79C5CB}"/>
              </a:ext>
            </a:extLst>
          </p:cNvPr>
          <p:cNvSpPr/>
          <p:nvPr/>
        </p:nvSpPr>
        <p:spPr>
          <a:xfrm>
            <a:off x="6067168" y="1112108"/>
            <a:ext cx="790832" cy="259492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EEBB63-B4DB-4FF9-B43E-0863480FD3EC}"/>
              </a:ext>
            </a:extLst>
          </p:cNvPr>
          <p:cNvSpPr/>
          <p:nvPr/>
        </p:nvSpPr>
        <p:spPr>
          <a:xfrm>
            <a:off x="3365567" y="1112108"/>
            <a:ext cx="790832" cy="259492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130BDE-747E-428E-AA53-EF7192E9DAB1}"/>
              </a:ext>
            </a:extLst>
          </p:cNvPr>
          <p:cNvSpPr txBox="1"/>
          <p:nvPr/>
        </p:nvSpPr>
        <p:spPr>
          <a:xfrm>
            <a:off x="7287185" y="2141186"/>
            <a:ext cx="185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50504E"/>
                </a:solidFill>
              </a:rPr>
              <a:t>S. </a:t>
            </a:r>
            <a:r>
              <a:rPr lang="en-GB" sz="1200" dirty="0" err="1">
                <a:solidFill>
                  <a:srgbClr val="50504E"/>
                </a:solidFill>
              </a:rPr>
              <a:t>Söldner</a:t>
            </a:r>
            <a:r>
              <a:rPr lang="en-GB" sz="1200" dirty="0">
                <a:solidFill>
                  <a:srgbClr val="50504E"/>
                </a:solidFill>
              </a:rPr>
              <a:t>-Rembold</a:t>
            </a:r>
            <a:r>
              <a:rPr lang="en-US" sz="1200" dirty="0">
                <a:solidFill>
                  <a:srgbClr val="50504E"/>
                </a:solidFill>
              </a:rPr>
              <a:t>, </a:t>
            </a:r>
          </a:p>
          <a:p>
            <a:r>
              <a:rPr lang="en-US" sz="1200" dirty="0">
                <a:solidFill>
                  <a:srgbClr val="50504E"/>
                </a:solidFill>
              </a:rPr>
              <a:t>FNAL Users Meeting 2018</a:t>
            </a:r>
            <a:endParaRPr lang="en-GB" sz="1200" dirty="0">
              <a:solidFill>
                <a:srgbClr val="5050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3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E6A5D-2045-434D-8AD8-C29BFDB1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73" y="3403878"/>
            <a:ext cx="3511904" cy="12856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achieve 1.2 MW (PIP-II), NC </a:t>
            </a:r>
            <a:r>
              <a:rPr lang="en-US" dirty="0" err="1"/>
              <a:t>linac</a:t>
            </a:r>
            <a:r>
              <a:rPr lang="en-US" dirty="0"/>
              <a:t> must be replaced with SC </a:t>
            </a:r>
            <a:r>
              <a:rPr lang="en-US" dirty="0" err="1"/>
              <a:t>linac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achieve 2+ MW (PIP-III), booster must be replaced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‘Integrable’ RCS is robust &amp; cost-effective 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94153-1038-402C-853D-16A949F0DA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8EA38-9660-4665-9703-F20F4A0CA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2E84E-03E3-498C-A32F-9BBAAE7B4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18B553-CDA5-4415-B914-D211EB624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Accelerator Complex of the Future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B3753E-0314-4B58-A2C1-5394433A2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8" t="12015" r="2439" b="2878"/>
          <a:stretch/>
        </p:blipFill>
        <p:spPr>
          <a:xfrm>
            <a:off x="267462" y="730231"/>
            <a:ext cx="3468515" cy="2673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EF16DC-76A1-432A-8401-CFAB8A22F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99E0448-8571-4F5C-BC9D-E4DBC4B5C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77" y="730232"/>
            <a:ext cx="5183950" cy="352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851874-8380-4CE3-9C98-C8BE0FF48077}"/>
              </a:ext>
            </a:extLst>
          </p:cNvPr>
          <p:cNvSpPr txBox="1"/>
          <p:nvPr/>
        </p:nvSpPr>
        <p:spPr>
          <a:xfrm>
            <a:off x="3953657" y="3902159"/>
            <a:ext cx="1236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linac</a:t>
            </a:r>
            <a:r>
              <a:rPr lang="en-US" sz="1200" dirty="0"/>
              <a:t> not to scale</a:t>
            </a:r>
          </a:p>
        </p:txBody>
      </p:sp>
    </p:spTree>
    <p:extLst>
      <p:ext uri="{BB962C8B-B14F-4D97-AF65-F5344CB8AC3E}">
        <p14:creationId xmlns:p14="http://schemas.microsoft.com/office/powerpoint/2010/main" val="2962333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04373-A242-4B05-BE3D-051D171CB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3267175"/>
            <a:ext cx="8643050" cy="1420392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Fermilab</a:t>
            </a:r>
            <a:r>
              <a:rPr lang="en-US" sz="1600" dirty="0"/>
              <a:t> Accelerator &amp; Science Technology (FAST) facility home to the Integrable Optics Test Accelerator (IOTA)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Storage ring for advanced beam physics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Accepts both electrons and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Experimental program includes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i="1" u="sng" dirty="0">
                <a:solidFill>
                  <a:schemeClr val="tx1"/>
                </a:solidFill>
              </a:rPr>
              <a:t>Nonlinear Integrable Optics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i="1" u="sng" dirty="0">
                <a:solidFill>
                  <a:schemeClr val="tx1"/>
                </a:solidFill>
              </a:rPr>
              <a:t>Space Charge Compensation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Optical Stochastic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2F8F7-62F7-47ED-BD02-2DCADE116A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7D45C-CC4B-43C9-A67E-50AF9CCA3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7A424-D1E9-487F-87E1-A8881BA51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18BD429-03FD-4E6D-A8E4-C7916426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Integrable Optics Test Accelerator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134907-6E59-492F-95EB-D57BECF2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50" y="764312"/>
            <a:ext cx="3603344" cy="2502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E27B11-4B52-41FE-BE1E-C8F8D7C9F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38EE5B-A776-4F51-8664-FA7559EB2D79}"/>
              </a:ext>
            </a:extLst>
          </p:cNvPr>
          <p:cNvGrpSpPr>
            <a:grpSpLocks noChangeAspect="1"/>
          </p:cNvGrpSpPr>
          <p:nvPr/>
        </p:nvGrpSpPr>
        <p:grpSpPr>
          <a:xfrm>
            <a:off x="3883135" y="764312"/>
            <a:ext cx="5056089" cy="2502863"/>
            <a:chOff x="109537" y="1218161"/>
            <a:chExt cx="8924925" cy="4418012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6632B338-8387-4A17-9EAF-F320C75F4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1218161"/>
              <a:ext cx="8924925" cy="441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65BBC0-771B-48F2-A8F8-8DF4A5885AA8}"/>
                </a:ext>
              </a:extLst>
            </p:cNvPr>
            <p:cNvSpPr/>
            <p:nvPr/>
          </p:nvSpPr>
          <p:spPr>
            <a:xfrm>
              <a:off x="367864" y="1362402"/>
              <a:ext cx="830316" cy="693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56AFE5-C249-4139-9494-2C05A282E619}"/>
              </a:ext>
            </a:extLst>
          </p:cNvPr>
          <p:cNvSpPr txBox="1">
            <a:spLocks/>
          </p:cNvSpPr>
          <p:nvPr/>
        </p:nvSpPr>
        <p:spPr>
          <a:xfrm>
            <a:off x="4576526" y="3267175"/>
            <a:ext cx="4304177" cy="14203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4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CD931-C9DF-49DF-9A76-ECA3ECBD40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5C73-5913-491D-A0DD-C3EAD60F0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65D66-2219-444E-BCB8-68A21F56E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0EAC4-1548-4983-AC45-03BD035634D7}"/>
              </a:ext>
            </a:extLst>
          </p:cNvPr>
          <p:cNvSpPr txBox="1"/>
          <p:nvPr/>
        </p:nvSpPr>
        <p:spPr>
          <a:xfrm>
            <a:off x="1910021" y="2248584"/>
            <a:ext cx="5323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Nonlinear Integrable Optics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53DF36-DE1F-46E7-B6D3-D086E33E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64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6AD9C1-0B4F-4D66-84F9-CAB87B231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 nonlinear focusing can be beneficial to accelerator beams:</a:t>
            </a:r>
          </a:p>
          <a:p>
            <a:pPr lvl="1"/>
            <a:r>
              <a:rPr lang="en-US" i="1" dirty="0"/>
              <a:t>Decoherence</a:t>
            </a:r>
            <a:r>
              <a:rPr lang="en-US" dirty="0"/>
              <a:t> suppresses beam halo formation</a:t>
            </a:r>
          </a:p>
          <a:p>
            <a:pPr lvl="1"/>
            <a:r>
              <a:rPr lang="en-US" i="1" dirty="0"/>
              <a:t>Landau damping</a:t>
            </a:r>
            <a:r>
              <a:rPr lang="en-US" dirty="0"/>
              <a:t> mitigates collective instabilities</a:t>
            </a:r>
          </a:p>
          <a:p>
            <a:pPr lvl="1"/>
            <a:r>
              <a:rPr lang="en-US" i="1" dirty="0"/>
              <a:t>Steep Hamiltonian</a:t>
            </a:r>
            <a:r>
              <a:rPr lang="en-US" dirty="0"/>
              <a:t> resistant to perturbations</a:t>
            </a:r>
          </a:p>
          <a:p>
            <a:pPr lvl="1"/>
            <a:endParaRPr lang="en-US" dirty="0"/>
          </a:p>
          <a:p>
            <a:r>
              <a:rPr lang="en-US" dirty="0"/>
              <a:t>However, octupoles introduce fourth-order resonances which have to be carefully corrected or avoided</a:t>
            </a:r>
          </a:p>
          <a:p>
            <a:endParaRPr lang="en-US" dirty="0"/>
          </a:p>
          <a:p>
            <a:r>
              <a:rPr lang="en-US" dirty="0"/>
              <a:t>For nonlinear integrable optics, the lattice optics are carefully tuned so that the nonlinear channel </a:t>
            </a:r>
            <a:r>
              <a:rPr lang="en-US" i="1" dirty="0"/>
              <a:t>does not introduce any resonances</a:t>
            </a:r>
          </a:p>
          <a:p>
            <a:endParaRPr lang="en-US" i="1" dirty="0"/>
          </a:p>
          <a:p>
            <a:r>
              <a:rPr lang="en-US" dirty="0"/>
              <a:t>There will be two integrals of motion for the two transverse degrees of freedom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72CCD5-D67C-4A8D-835B-E404F660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Integrable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2A6A3-2789-4B44-9B7E-D93EC1C1BC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CC0FE-8E52-4C3B-9346-44994E33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AC2B2-FCD1-4DDF-AC41-C8B8B1DDB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EABBC-D3FE-4D06-B490-EC187069C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99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82710-390C-497B-BC43-781B4FFA98F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04F7D-A7B6-43AD-A887-7345CEA30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DAA29-F759-4930-B474-7CFAD086D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124BC34-5FDF-450F-8123-7B6E765D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Danilov-</a:t>
            </a:r>
            <a:r>
              <a:rPr lang="en-US" dirty="0" err="1"/>
              <a:t>Nagaitsev</a:t>
            </a:r>
            <a:r>
              <a:rPr lang="en-US" dirty="0"/>
              <a:t> Integral Design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0E2027-1171-4D4F-B04C-9376557CD36D}"/>
              </a:ext>
            </a:extLst>
          </p:cNvPr>
          <p:cNvGrpSpPr>
            <a:grpSpLocks noChangeAspect="1"/>
          </p:cNvGrpSpPr>
          <p:nvPr/>
        </p:nvGrpSpPr>
        <p:grpSpPr>
          <a:xfrm>
            <a:off x="429419" y="612355"/>
            <a:ext cx="4072988" cy="3183744"/>
            <a:chOff x="493713" y="1016580"/>
            <a:chExt cx="4397375" cy="343730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830FDB6-35EE-4FCC-B2D4-0B4BA2357057}"/>
                    </a:ext>
                  </a:extLst>
                </p14:cNvPr>
                <p14:cNvContentPartPr/>
                <p14:nvPr/>
              </p14:nvContentPartPr>
              <p14:xfrm>
                <a:off x="3583417" y="1016580"/>
                <a:ext cx="21600" cy="27120"/>
              </p14:xfrm>
            </p:contentPart>
          </mc:Choice>
          <mc:Fallback xmlns="">
            <p:pic>
              <p:nvPicPr>
                <p:cNvPr id="15504" name="Ink 15503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77297" y="1010433"/>
                  <a:ext cx="33120" cy="38691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F55B3C17-CF20-4579-A2CA-C0B9D4880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13" y="1851958"/>
              <a:ext cx="4397375" cy="260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2E47B518-AA43-48D0-8869-B81E23BE1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0" y="1259820"/>
              <a:ext cx="4038600" cy="398463"/>
            </a:xfrm>
            <a:custGeom>
              <a:avLst/>
              <a:gdLst>
                <a:gd name="T0" fmla="*/ 378 w 8228013"/>
                <a:gd name="T1" fmla="*/ 0 h 4875213"/>
                <a:gd name="T2" fmla="*/ 189 w 8228013"/>
                <a:gd name="T3" fmla="*/ 0 h 4875213"/>
                <a:gd name="T4" fmla="*/ 0 w 8228013"/>
                <a:gd name="T5" fmla="*/ 0 h 4875213"/>
                <a:gd name="T6" fmla="*/ 189 w 8228013"/>
                <a:gd name="T7" fmla="*/ 0 h 4875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28013"/>
                <a:gd name="T13" fmla="*/ 0 h 4875213"/>
                <a:gd name="T14" fmla="*/ 8228013 w 8228013"/>
                <a:gd name="T15" fmla="*/ 4875213 h 4875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28013" h="4875213">
                  <a:moveTo>
                    <a:pt x="0" y="0"/>
                  </a:moveTo>
                  <a:lnTo>
                    <a:pt x="22856" y="0"/>
                  </a:lnTo>
                  <a:lnTo>
                    <a:pt x="22856" y="13543"/>
                  </a:lnTo>
                  <a:lnTo>
                    <a:pt x="0" y="135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 marL="179388" indent="-179388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1pPr>
              <a:lvl2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9pPr>
            </a:lstStyle>
            <a:p>
              <a:pPr eaLnBrk="1">
                <a:spcBef>
                  <a:spcPct val="0"/>
                </a:spcBef>
              </a:pPr>
              <a:r>
                <a:rPr lang="en-US" altLang="en-US" sz="2000" b="1" dirty="0"/>
                <a:t>Time-independent kick: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B04ED1-F3A4-4F2E-B3B4-8FF1AFE5B44B}"/>
              </a:ext>
            </a:extLst>
          </p:cNvPr>
          <p:cNvGrpSpPr>
            <a:grpSpLocks noChangeAspect="1"/>
          </p:cNvGrpSpPr>
          <p:nvPr/>
        </p:nvGrpSpPr>
        <p:grpSpPr>
          <a:xfrm>
            <a:off x="4878388" y="670176"/>
            <a:ext cx="3272835" cy="3400198"/>
            <a:chOff x="4891088" y="1600200"/>
            <a:chExt cx="4038600" cy="419576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9EDAC9C5-A2D4-4C41-BC5C-5FB3BC78B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975" y="2438400"/>
              <a:ext cx="3724275" cy="335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323D0DB4-F9A8-443C-895A-100711A23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088" y="1600200"/>
              <a:ext cx="4038600" cy="688975"/>
            </a:xfrm>
            <a:custGeom>
              <a:avLst/>
              <a:gdLst>
                <a:gd name="T0" fmla="*/ 378 w 8228013"/>
                <a:gd name="T1" fmla="*/ 0 h 4875213"/>
                <a:gd name="T2" fmla="*/ 189 w 8228013"/>
                <a:gd name="T3" fmla="*/ 0 h 4875213"/>
                <a:gd name="T4" fmla="*/ 0 w 8228013"/>
                <a:gd name="T5" fmla="*/ 0 h 4875213"/>
                <a:gd name="T6" fmla="*/ 189 w 8228013"/>
                <a:gd name="T7" fmla="*/ 0 h 4875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28013"/>
                <a:gd name="T13" fmla="*/ 0 h 4875213"/>
                <a:gd name="T14" fmla="*/ 8228013 w 8228013"/>
                <a:gd name="T15" fmla="*/ 4875213 h 4875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28013" h="4875213">
                  <a:moveTo>
                    <a:pt x="0" y="0"/>
                  </a:moveTo>
                  <a:lnTo>
                    <a:pt x="22856" y="0"/>
                  </a:lnTo>
                  <a:lnTo>
                    <a:pt x="22856" y="13543"/>
                  </a:lnTo>
                  <a:lnTo>
                    <a:pt x="0" y="135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 marL="179388" indent="-179388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1pPr>
              <a:lvl2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9pPr>
            </a:lstStyle>
            <a:p>
              <a:pPr eaLnBrk="1">
                <a:spcBef>
                  <a:spcPct val="0"/>
                </a:spcBef>
              </a:pPr>
              <a:r>
                <a:rPr lang="en-US" altLang="en-US" sz="2000" b="1" dirty="0"/>
                <a:t>Nonlinear kick separable in elliptic coordinates: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A6C124B-A2CD-4721-8AF1-7310916848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1905" y="4781703"/>
            <a:ext cx="904272" cy="328491"/>
          </a:xfrm>
          <a:prstGeom prst="rect">
            <a:avLst/>
          </a:prstGeom>
        </p:spPr>
      </p:pic>
      <p:sp>
        <p:nvSpPr>
          <p:cNvPr id="19" name="Content Placeholder 29">
            <a:extLst>
              <a:ext uri="{FF2B5EF4-FFF2-40B4-BE49-F238E27FC236}">
                <a16:creationId xmlns:a16="http://schemas.microsoft.com/office/drawing/2014/main" id="{0EED2710-1B94-4B3A-B34C-5B4001DE2E08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6606963" y="2073121"/>
            <a:ext cx="3530892" cy="46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200" dirty="0"/>
              <a:t>V. Danilov, S. </a:t>
            </a:r>
            <a:r>
              <a:rPr lang="en-US" altLang="en-US" sz="1200" dirty="0" err="1"/>
              <a:t>Nagaitsev</a:t>
            </a:r>
            <a:r>
              <a:rPr lang="en-US" altLang="en-US" sz="1200" dirty="0"/>
              <a:t> “Nonlinear Lattices with One or Two Analytic Invariants” PRST-AB 2010.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65C795E-2588-48A2-AD06-124E34962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4099195"/>
            <a:ext cx="8686800" cy="6798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Drift with matched beta functions and zero dispersion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Followed by T insert with pi-integer phase advance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Appropriate selection of potential in drift provides time-independent kick (avoid resonances)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1DD436-030E-4232-8DE2-07C2BAC45F80}"/>
              </a:ext>
            </a:extLst>
          </p:cNvPr>
          <p:cNvSpPr txBox="1"/>
          <p:nvPr/>
        </p:nvSpPr>
        <p:spPr>
          <a:xfrm>
            <a:off x="5625887" y="3657600"/>
            <a:ext cx="1850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Magnet potential contours</a:t>
            </a:r>
          </a:p>
        </p:txBody>
      </p:sp>
    </p:spTree>
    <p:extLst>
      <p:ext uri="{BB962C8B-B14F-4D97-AF65-F5344CB8AC3E}">
        <p14:creationId xmlns:p14="http://schemas.microsoft.com/office/powerpoint/2010/main" val="196509843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FNAL_Partnership_PowerPoint_16x9_100716</Template>
  <TotalTime>1671</TotalTime>
  <Words>2206</Words>
  <Application>Microsoft Office PowerPoint</Application>
  <PresentationFormat>On-screen Show (16:9)</PresentationFormat>
  <Paragraphs>366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ＭＳ Ｐゴシック</vt:lpstr>
      <vt:lpstr>Arial</vt:lpstr>
      <vt:lpstr>Calibri</vt:lpstr>
      <vt:lpstr>Geneva</vt:lpstr>
      <vt:lpstr>Helvetica</vt:lpstr>
      <vt:lpstr>Times New Roman</vt:lpstr>
      <vt:lpstr>WenQuanYi Micro Hei</vt:lpstr>
      <vt:lpstr>Fermilab_PPT_090915</vt:lpstr>
      <vt:lpstr>PowerPoint Presentation</vt:lpstr>
      <vt:lpstr>Contents</vt:lpstr>
      <vt:lpstr>Present Hadron Machine Limitations</vt:lpstr>
      <vt:lpstr>DUNE Physics Sensitivity &amp; Staging</vt:lpstr>
      <vt:lpstr>Fermilab Accelerator Complex of the Future</vt:lpstr>
      <vt:lpstr>Integrable Optics Test Accelerator</vt:lpstr>
      <vt:lpstr>PowerPoint Presentation</vt:lpstr>
      <vt:lpstr>Nonlinear Integrable Optics</vt:lpstr>
      <vt:lpstr>Danilov-Nagaitsev Integral Design</vt:lpstr>
      <vt:lpstr>IOTA Lattice</vt:lpstr>
      <vt:lpstr>Simulation of Anti-Damper in the IOTA Lattice</vt:lpstr>
      <vt:lpstr>General Lattice Strategy for Integrable Optics</vt:lpstr>
      <vt:lpstr>Integrable RCS Design</vt:lpstr>
      <vt:lpstr>Transverse Beam Halo in iRCS Simulation</vt:lpstr>
      <vt:lpstr>High Intensity Simulation of iRCS</vt:lpstr>
      <vt:lpstr>PowerPoint Presentation</vt:lpstr>
      <vt:lpstr>Space Charge Compensation</vt:lpstr>
      <vt:lpstr>Electron Lenses</vt:lpstr>
      <vt:lpstr>Electron Columns</vt:lpstr>
      <vt:lpstr>Electron Column Status</vt:lpstr>
      <vt:lpstr>Particle Distributions After First Pass</vt:lpstr>
      <vt:lpstr>Space Charge Compensation After First Pass</vt:lpstr>
      <vt:lpstr>Particle Distributions After Second Pass</vt:lpstr>
      <vt:lpstr>Space Charge Compensation After Second Pass</vt:lpstr>
      <vt:lpstr>Status &amp; Schedule</vt:lpstr>
      <vt:lpstr>Outlook</vt:lpstr>
      <vt:lpstr>Acknowledgements</vt:lpstr>
      <vt:lpstr>PowerPoint Presentation</vt:lpstr>
      <vt:lpstr>Electron Column Simulation / IOTA Parameters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Freemire</dc:creator>
  <cp:lastModifiedBy>Ben Freemire</cp:lastModifiedBy>
  <cp:revision>143</cp:revision>
  <cp:lastPrinted>2014-01-20T19:40:21Z</cp:lastPrinted>
  <dcterms:created xsi:type="dcterms:W3CDTF">2018-08-08T19:43:49Z</dcterms:created>
  <dcterms:modified xsi:type="dcterms:W3CDTF">2018-08-16T14:09:54Z</dcterms:modified>
</cp:coreProperties>
</file>