
<file path=[Content_Types].xml><?xml version="1.0" encoding="utf-8"?>
<Types xmlns="http://schemas.openxmlformats.org/package/2006/content-types">
  <Default Extension="png" ContentType="image/png"/>
  <Default Extension="bin" ContentType="application/vnd.openxmlformats-officedocument.oleObject"/>
  <Default Extension="xlsm" ContentType="application/vnd.ms-excel.sheet.macroEnabled.12"/>
  <Default Extension="emf" ContentType="image/x-emf"/>
  <Default Extension="wmf" ContentType="image/x-w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51"/>
  </p:notesMasterIdLst>
  <p:sldIdLst>
    <p:sldId id="287" r:id="rId2"/>
    <p:sldId id="292" r:id="rId3"/>
    <p:sldId id="293" r:id="rId4"/>
    <p:sldId id="294" r:id="rId5"/>
    <p:sldId id="295" r:id="rId6"/>
    <p:sldId id="296" r:id="rId7"/>
    <p:sldId id="299" r:id="rId8"/>
    <p:sldId id="300" r:id="rId9"/>
    <p:sldId id="302" r:id="rId10"/>
    <p:sldId id="435" r:id="rId11"/>
    <p:sldId id="473" r:id="rId12"/>
    <p:sldId id="474" r:id="rId13"/>
    <p:sldId id="455" r:id="rId14"/>
    <p:sldId id="433" r:id="rId15"/>
    <p:sldId id="434" r:id="rId16"/>
    <p:sldId id="425" r:id="rId17"/>
    <p:sldId id="432" r:id="rId18"/>
    <p:sldId id="461" r:id="rId19"/>
    <p:sldId id="476" r:id="rId20"/>
    <p:sldId id="423" r:id="rId21"/>
    <p:sldId id="437" r:id="rId22"/>
    <p:sldId id="438" r:id="rId23"/>
    <p:sldId id="436" r:id="rId24"/>
    <p:sldId id="441" r:id="rId25"/>
    <p:sldId id="445" r:id="rId26"/>
    <p:sldId id="448" r:id="rId27"/>
    <p:sldId id="456" r:id="rId28"/>
    <p:sldId id="457" r:id="rId29"/>
    <p:sldId id="460" r:id="rId30"/>
    <p:sldId id="475" r:id="rId31"/>
    <p:sldId id="479" r:id="rId32"/>
    <p:sldId id="449" r:id="rId33"/>
    <p:sldId id="450" r:id="rId34"/>
    <p:sldId id="472" r:id="rId35"/>
    <p:sldId id="451" r:id="rId36"/>
    <p:sldId id="453" r:id="rId37"/>
    <p:sldId id="471" r:id="rId38"/>
    <p:sldId id="466" r:id="rId39"/>
    <p:sldId id="468" r:id="rId40"/>
    <p:sldId id="469" r:id="rId41"/>
    <p:sldId id="470" r:id="rId42"/>
    <p:sldId id="463" r:id="rId43"/>
    <p:sldId id="464" r:id="rId44"/>
    <p:sldId id="465" r:id="rId45"/>
    <p:sldId id="422" r:id="rId46"/>
    <p:sldId id="481" r:id="rId47"/>
    <p:sldId id="478" r:id="rId48"/>
    <p:sldId id="283" r:id="rId49"/>
    <p:sldId id="480" r:id="rId50"/>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7CF72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32" autoAdjust="0"/>
    <p:restoredTop sz="94660"/>
  </p:normalViewPr>
  <p:slideViewPr>
    <p:cSldViewPr snapToGrid="0">
      <p:cViewPr varScale="1">
        <p:scale>
          <a:sx n="81" d="100"/>
          <a:sy n="81" d="100"/>
        </p:scale>
        <p:origin x="804" y="68"/>
      </p:cViewPr>
      <p:guideLst/>
    </p:cSldViewPr>
  </p:slideViewPr>
  <p:notesTextViewPr>
    <p:cViewPr>
      <p:scale>
        <a:sx n="1" d="1"/>
        <a:sy n="1" d="1"/>
      </p:scale>
      <p:origin x="0" y="0"/>
    </p:cViewPr>
  </p:notesTextViewPr>
  <p:notesViewPr>
    <p:cSldViewPr snapToGrid="0">
      <p:cViewPr varScale="1">
        <p:scale>
          <a:sx n="62" d="100"/>
          <a:sy n="62" d="100"/>
        </p:scale>
        <p:origin x="2452" y="3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wmf"/></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54.wmf"/><Relationship Id="rId2" Type="http://schemas.openxmlformats.org/officeDocument/2006/relationships/image" Target="../media/image53.wmf"/><Relationship Id="rId1" Type="http://schemas.openxmlformats.org/officeDocument/2006/relationships/image" Target="../media/image52.wmf"/><Relationship Id="rId6" Type="http://schemas.openxmlformats.org/officeDocument/2006/relationships/image" Target="../media/image57.wmf"/><Relationship Id="rId5" Type="http://schemas.openxmlformats.org/officeDocument/2006/relationships/image" Target="../media/image56.wmf"/><Relationship Id="rId4" Type="http://schemas.openxmlformats.org/officeDocument/2006/relationships/image" Target="../media/image55.wmf"/></Relationships>
</file>

<file path=ppt/drawings/_rels/vmlDrawing11.vml.rels><?xml version="1.0" encoding="UTF-8" standalone="yes"?>
<Relationships xmlns="http://schemas.openxmlformats.org/package/2006/relationships"><Relationship Id="rId3" Type="http://schemas.openxmlformats.org/officeDocument/2006/relationships/image" Target="../media/image62.wmf"/><Relationship Id="rId7" Type="http://schemas.openxmlformats.org/officeDocument/2006/relationships/image" Target="../media/image66.wmf"/><Relationship Id="rId2" Type="http://schemas.openxmlformats.org/officeDocument/2006/relationships/image" Target="../media/image61.wmf"/><Relationship Id="rId1" Type="http://schemas.openxmlformats.org/officeDocument/2006/relationships/image" Target="../media/image60.wmf"/><Relationship Id="rId6" Type="http://schemas.openxmlformats.org/officeDocument/2006/relationships/image" Target="../media/image65.png"/><Relationship Id="rId5" Type="http://schemas.openxmlformats.org/officeDocument/2006/relationships/image" Target="../media/image64.wmf"/><Relationship Id="rId4" Type="http://schemas.openxmlformats.org/officeDocument/2006/relationships/image" Target="../media/image63.wmf"/></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69.wmf"/><Relationship Id="rId2" Type="http://schemas.openxmlformats.org/officeDocument/2006/relationships/image" Target="../media/image68.wmf"/><Relationship Id="rId1" Type="http://schemas.openxmlformats.org/officeDocument/2006/relationships/image" Target="../media/image67.wmf"/><Relationship Id="rId4" Type="http://schemas.openxmlformats.org/officeDocument/2006/relationships/image" Target="../media/image70.wmf"/></Relationships>
</file>

<file path=ppt/drawings/_rels/vmlDrawing13.vml.rels><?xml version="1.0" encoding="UTF-8" standalone="yes"?>
<Relationships xmlns="http://schemas.openxmlformats.org/package/2006/relationships"><Relationship Id="rId3" Type="http://schemas.openxmlformats.org/officeDocument/2006/relationships/image" Target="../media/image74.wmf"/><Relationship Id="rId2" Type="http://schemas.openxmlformats.org/officeDocument/2006/relationships/image" Target="../media/image73.wmf"/><Relationship Id="rId1" Type="http://schemas.openxmlformats.org/officeDocument/2006/relationships/image" Target="../media/image72.wmf"/><Relationship Id="rId4" Type="http://schemas.openxmlformats.org/officeDocument/2006/relationships/image" Target="../media/image75.w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81.wmf"/></Relationships>
</file>

<file path=ppt/drawings/_rels/vmlDrawing15.v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image" Target="../media/image81.wmf"/><Relationship Id="rId5" Type="http://schemas.openxmlformats.org/officeDocument/2006/relationships/image" Target="../media/image90.png"/><Relationship Id="rId4" Type="http://schemas.openxmlformats.org/officeDocument/2006/relationships/image" Target="../media/image89.png"/></Relationships>
</file>

<file path=ppt/drawings/_rels/vmlDrawing16.vml.rels><?xml version="1.0" encoding="UTF-8" standalone="yes"?>
<Relationships xmlns="http://schemas.openxmlformats.org/package/2006/relationships"><Relationship Id="rId2" Type="http://schemas.openxmlformats.org/officeDocument/2006/relationships/image" Target="../media/image93.wmf"/><Relationship Id="rId1" Type="http://schemas.openxmlformats.org/officeDocument/2006/relationships/image" Target="../media/image92.w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96.emf"/></Relationships>
</file>

<file path=ppt/drawings/_rels/vmlDrawing18.vml.rels><?xml version="1.0" encoding="UTF-8" standalone="yes"?>
<Relationships xmlns="http://schemas.openxmlformats.org/package/2006/relationships"><Relationship Id="rId3" Type="http://schemas.openxmlformats.org/officeDocument/2006/relationships/image" Target="../media/image114.png"/><Relationship Id="rId7" Type="http://schemas.openxmlformats.org/officeDocument/2006/relationships/image" Target="../media/image118.png"/><Relationship Id="rId2" Type="http://schemas.openxmlformats.org/officeDocument/2006/relationships/image" Target="../media/image65.png"/><Relationship Id="rId1" Type="http://schemas.openxmlformats.org/officeDocument/2006/relationships/image" Target="../media/image34.png"/><Relationship Id="rId6" Type="http://schemas.openxmlformats.org/officeDocument/2006/relationships/image" Target="../media/image117.wmf"/><Relationship Id="rId5" Type="http://schemas.openxmlformats.org/officeDocument/2006/relationships/image" Target="../media/image116.png"/><Relationship Id="rId4" Type="http://schemas.openxmlformats.org/officeDocument/2006/relationships/image" Target="../media/image115.png"/></Relationships>
</file>

<file path=ppt/drawings/_rels/vmlDrawing2.vml.rels><?xml version="1.0" encoding="UTF-8" standalone="yes"?>
<Relationships xmlns="http://schemas.openxmlformats.org/package/2006/relationships"><Relationship Id="rId2" Type="http://schemas.openxmlformats.org/officeDocument/2006/relationships/image" Target="../media/image8.wmf"/><Relationship Id="rId1" Type="http://schemas.openxmlformats.org/officeDocument/2006/relationships/image" Target="../media/image7.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image" Target="../media/image10.wmf"/><Relationship Id="rId1" Type="http://schemas.openxmlformats.org/officeDocument/2006/relationships/image" Target="../media/image9.wmf"/><Relationship Id="rId4" Type="http://schemas.openxmlformats.org/officeDocument/2006/relationships/image" Target="../media/image12.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6.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9.wmf"/></Relationships>
</file>

<file path=ppt/drawings/_rels/vmlDrawing6.vml.rels><?xml version="1.0" encoding="UTF-8" standalone="yes"?>
<Relationships xmlns="http://schemas.openxmlformats.org/package/2006/relationships"><Relationship Id="rId8" Type="http://schemas.openxmlformats.org/officeDocument/2006/relationships/image" Target="../media/image31.wmf"/><Relationship Id="rId3" Type="http://schemas.openxmlformats.org/officeDocument/2006/relationships/image" Target="../media/image26.wmf"/><Relationship Id="rId7" Type="http://schemas.openxmlformats.org/officeDocument/2006/relationships/image" Target="../media/image30.wmf"/><Relationship Id="rId2" Type="http://schemas.openxmlformats.org/officeDocument/2006/relationships/image" Target="../media/image25.wmf"/><Relationship Id="rId1" Type="http://schemas.openxmlformats.org/officeDocument/2006/relationships/image" Target="../media/image24.wmf"/><Relationship Id="rId6" Type="http://schemas.openxmlformats.org/officeDocument/2006/relationships/image" Target="../media/image29.wmf"/><Relationship Id="rId5" Type="http://schemas.openxmlformats.org/officeDocument/2006/relationships/image" Target="../media/image28.wmf"/><Relationship Id="rId10" Type="http://schemas.openxmlformats.org/officeDocument/2006/relationships/image" Target="../media/image33.wmf"/><Relationship Id="rId4" Type="http://schemas.openxmlformats.org/officeDocument/2006/relationships/image" Target="../media/image27.wmf"/><Relationship Id="rId9" Type="http://schemas.openxmlformats.org/officeDocument/2006/relationships/image" Target="../media/image32.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34.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36.w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46.wmf"/><Relationship Id="rId2" Type="http://schemas.openxmlformats.org/officeDocument/2006/relationships/image" Target="../media/image45.png"/><Relationship Id="rId1" Type="http://schemas.openxmlformats.org/officeDocument/2006/relationships/image" Target="../media/image44.png"/><Relationship Id="rId4" Type="http://schemas.openxmlformats.org/officeDocument/2006/relationships/image" Target="../media/image47.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35BEB579-80B1-42A2-93CD-2F1AF712960A}" type="datetimeFigureOut">
              <a:rPr lang="en-US" smtClean="0"/>
              <a:t>3/12/2016</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4C7E1ED6-ADB6-4B5E-A2CA-3626FDBC0C67}" type="slidenum">
              <a:rPr lang="en-US" smtClean="0"/>
              <a:t>‹#›</a:t>
            </a:fld>
            <a:endParaRPr lang="en-US"/>
          </a:p>
        </p:txBody>
      </p:sp>
    </p:spTree>
    <p:extLst>
      <p:ext uri="{BB962C8B-B14F-4D97-AF65-F5344CB8AC3E}">
        <p14:creationId xmlns:p14="http://schemas.microsoft.com/office/powerpoint/2010/main" val="22602686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C7E1ED6-ADB6-4B5E-A2CA-3626FDBC0C67}" type="slidenum">
              <a:rPr lang="en-US" smtClean="0"/>
              <a:t>1</a:t>
            </a:fld>
            <a:endParaRPr lang="en-US"/>
          </a:p>
        </p:txBody>
      </p:sp>
    </p:spTree>
    <p:extLst>
      <p:ext uri="{BB962C8B-B14F-4D97-AF65-F5344CB8AC3E}">
        <p14:creationId xmlns:p14="http://schemas.microsoft.com/office/powerpoint/2010/main" val="3101426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0DFDAE0-A8BB-4844-BAF2-F9CDE041D498}" type="slidenum">
              <a:rPr lang="zh-CN" altLang="en-US"/>
              <a:pPr/>
              <a:t>16</a:t>
            </a:fld>
            <a:endParaRPr lang="en-US" altLang="zh-CN"/>
          </a:p>
        </p:txBody>
      </p:sp>
      <p:sp>
        <p:nvSpPr>
          <p:cNvPr id="173058" name="Rectangle 2"/>
          <p:cNvSpPr>
            <a:spLocks noGrp="1" noRot="1" noChangeAspect="1" noChangeArrowheads="1" noTextEdit="1"/>
          </p:cNvSpPr>
          <p:nvPr>
            <p:ph type="sldImg"/>
          </p:nvPr>
        </p:nvSpPr>
        <p:spPr>
          <a:ln/>
        </p:spPr>
      </p:sp>
      <p:sp>
        <p:nvSpPr>
          <p:cNvPr id="173059" name="Rectangle 3"/>
          <p:cNvSpPr>
            <a:spLocks noGrp="1" noChangeArrowheads="1"/>
          </p:cNvSpPr>
          <p:nvPr>
            <p:ph type="body" idx="1"/>
          </p:nvPr>
        </p:nvSpPr>
        <p:spPr/>
        <p:txBody>
          <a:bodyPr/>
          <a:lstStyle/>
          <a:p>
            <a:r>
              <a:rPr lang="en-US" altLang="zh-CN"/>
              <a:t>Our code adopts the two level meshing scheme utilized in the PENTRAN code for Cartesian geometry.</a:t>
            </a:r>
            <a:endParaRPr lang="zh-CN" altLang="en-US"/>
          </a:p>
          <a:p>
            <a:r>
              <a:rPr lang="en-US" altLang="zh-CN"/>
              <a:t>The meshing scheme divides the whole problem model into coarse meshes (CM), and each coarse mesh can be further filled with uniform fine meshes (FM). The coarse-mesh/fine-mesh scheme can allow different mesh size in different regions. This flexibility is usually required for a transport code designed for solving reactor or other real system problems.</a:t>
            </a:r>
          </a:p>
          <a:p>
            <a:r>
              <a:rPr lang="en-US" altLang="zh-CN"/>
              <a:t>Both Sn and MOC will try to calculate the outgoing fluxes by solving the transport eq. based on the incoming fluxes. In this sweeping process, the fluxes inside are updated. And the outgoing fluxes will be the incoming flux for the next adjacent coarse mesh along the direction. If the incoming or outgoing boundaries of the coarse mesh are aligned with the model boundaries, model boundary conditions are applied. </a:t>
            </a:r>
            <a:endParaRPr lang="zh-CN" altLang="en-US"/>
          </a:p>
          <a:p>
            <a:endParaRPr lang="zh-CN" altLang="en-US"/>
          </a:p>
        </p:txBody>
      </p:sp>
    </p:spTree>
    <p:extLst>
      <p:ext uri="{BB962C8B-B14F-4D97-AF65-F5344CB8AC3E}">
        <p14:creationId xmlns:p14="http://schemas.microsoft.com/office/powerpoint/2010/main" val="12264013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a:ln/>
        </p:spPr>
      </p:sp>
      <p:sp>
        <p:nvSpPr>
          <p:cNvPr id="48131" name="Notes Placeholder 2"/>
          <p:cNvSpPr>
            <a:spLocks noGrp="1"/>
          </p:cNvSpPr>
          <p:nvPr>
            <p:ph type="body" idx="1"/>
          </p:nvPr>
        </p:nvSpPr>
        <p:spPr>
          <a:noFill/>
          <a:ln/>
        </p:spPr>
        <p:txBody>
          <a:bodyPr/>
          <a:lstStyle/>
          <a:p>
            <a:pPr eaLnBrk="1" hangingPunct="1"/>
            <a:endParaRPr lang="en-US" smtClean="0">
              <a:latin typeface="Arial" charset="0"/>
            </a:endParaRPr>
          </a:p>
        </p:txBody>
      </p:sp>
      <p:sp>
        <p:nvSpPr>
          <p:cNvPr id="48132" name="Slide Number Placeholder 3"/>
          <p:cNvSpPr>
            <a:spLocks noGrp="1"/>
          </p:cNvSpPr>
          <p:nvPr>
            <p:ph type="sldNum" sz="quarter" idx="5"/>
          </p:nvPr>
        </p:nvSpPr>
        <p:spPr>
          <a:noFill/>
        </p:spPr>
        <p:txBody>
          <a:bodyPr/>
          <a:lstStyle/>
          <a:p>
            <a:fld id="{71132826-BBDB-40FE-9399-096F17DFF3E5}" type="slidenum">
              <a:rPr lang="en-US" smtClean="0">
                <a:latin typeface="Arial" charset="0"/>
              </a:rPr>
              <a:pPr/>
              <a:t>23</a:t>
            </a:fld>
            <a:endParaRPr lang="en-US" smtClean="0">
              <a:latin typeface="Arial" charset="0"/>
            </a:endParaRPr>
          </a:p>
        </p:txBody>
      </p:sp>
    </p:spTree>
    <p:extLst>
      <p:ext uri="{BB962C8B-B14F-4D97-AF65-F5344CB8AC3E}">
        <p14:creationId xmlns:p14="http://schemas.microsoft.com/office/powerpoint/2010/main" val="31036517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3529121-50F2-4B97-A52D-FEC9E5D051E4}" type="slidenum">
              <a:rPr lang="en-US"/>
              <a:pPr/>
              <a:t>35</a:t>
            </a:fld>
            <a:endParaRPr lang="en-US"/>
          </a:p>
        </p:txBody>
      </p:sp>
      <p:sp>
        <p:nvSpPr>
          <p:cNvPr id="226306" name="Rectangle 2"/>
          <p:cNvSpPr>
            <a:spLocks noGrp="1" noRot="1" noChangeAspect="1" noChangeArrowheads="1" noTextEdit="1"/>
          </p:cNvSpPr>
          <p:nvPr>
            <p:ph type="sldImg"/>
          </p:nvPr>
        </p:nvSpPr>
        <p:spPr>
          <a:ln/>
        </p:spPr>
      </p:sp>
      <p:sp>
        <p:nvSpPr>
          <p:cNvPr id="22630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9992854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882DFB6-EEBB-4244-A85F-03E181FF088A}" type="slidenum">
              <a:rPr lang="en-US"/>
              <a:pPr/>
              <a:t>36</a:t>
            </a:fld>
            <a:endParaRPr lang="en-US"/>
          </a:p>
        </p:txBody>
      </p:sp>
      <p:sp>
        <p:nvSpPr>
          <p:cNvPr id="280578" name="Rectangle 2"/>
          <p:cNvSpPr>
            <a:spLocks noGrp="1" noRot="1" noChangeAspect="1" noChangeArrowheads="1" noTextEdit="1"/>
          </p:cNvSpPr>
          <p:nvPr>
            <p:ph type="sldImg"/>
          </p:nvPr>
        </p:nvSpPr>
        <p:spPr>
          <a:ln/>
        </p:spPr>
      </p:sp>
      <p:sp>
        <p:nvSpPr>
          <p:cNvPr id="28057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9910390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Note:</a:t>
            </a:r>
            <a:r>
              <a:rPr lang="en-US" baseline="0" dirty="0" smtClean="0"/>
              <a:t> SIMIND and TITAN have difference cross sections and collimator representations</a:t>
            </a:r>
          </a:p>
          <a:p>
            <a:r>
              <a:rPr lang="en-US" baseline="0" dirty="0" smtClean="0"/>
              <a:t>Max relative differences: 16.4%, -12.8%, -23.5%, -25.8%</a:t>
            </a:r>
            <a:endParaRPr lang="en-US" dirty="0"/>
          </a:p>
        </p:txBody>
      </p:sp>
      <p:sp>
        <p:nvSpPr>
          <p:cNvPr id="4" name="Slide Number Placeholder 3"/>
          <p:cNvSpPr>
            <a:spLocks noGrp="1"/>
          </p:cNvSpPr>
          <p:nvPr>
            <p:ph type="sldNum" sz="quarter" idx="10"/>
          </p:nvPr>
        </p:nvSpPr>
        <p:spPr/>
        <p:txBody>
          <a:bodyPr/>
          <a:lstStyle/>
          <a:p>
            <a:fld id="{F4994CA6-31FB-F749-8403-745A8C5A6D98}" type="slidenum">
              <a:rPr lang="en-US" smtClean="0"/>
              <a:pPr/>
              <a:t>44</a:t>
            </a:fld>
            <a:endParaRPr lang="en-US"/>
          </a:p>
        </p:txBody>
      </p:sp>
    </p:spTree>
    <p:extLst>
      <p:ext uri="{BB962C8B-B14F-4D97-AF65-F5344CB8AC3E}">
        <p14:creationId xmlns:p14="http://schemas.microsoft.com/office/powerpoint/2010/main" val="21606616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Slide Image Placeholder 1"/>
          <p:cNvSpPr>
            <a:spLocks noGrp="1" noRot="1" noChangeAspect="1" noTextEdit="1"/>
          </p:cNvSpPr>
          <p:nvPr>
            <p:ph type="sldImg"/>
          </p:nvPr>
        </p:nvSpPr>
        <p:spPr>
          <a:ln/>
        </p:spPr>
      </p:sp>
      <p:sp>
        <p:nvSpPr>
          <p:cNvPr id="8194"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
        <p:nvSpPr>
          <p:cNvPr id="8195" name="Slide Number Placeholder 3"/>
          <p:cNvSpPr>
            <a:spLocks noGrp="1"/>
          </p:cNvSpPr>
          <p:nvPr>
            <p:ph type="sldNum" sz="quarter" idx="4294967295"/>
          </p:nvPr>
        </p:nvSpPr>
        <p:spPr bwMode="auto">
          <a:xfrm>
            <a:off x="3884613" y="8684828"/>
            <a:ext cx="2971800" cy="457594"/>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hlink"/>
                </a:solidFill>
                <a:latin typeface="Arial" charset="0"/>
                <a:ea typeface="ＭＳ Ｐゴシック" charset="0"/>
                <a:cs typeface="ＭＳ Ｐゴシック" charset="0"/>
              </a:defRPr>
            </a:lvl1pPr>
            <a:lvl2pPr marL="742950" indent="-285750">
              <a:defRPr sz="2400">
                <a:solidFill>
                  <a:schemeClr val="hlink"/>
                </a:solidFill>
                <a:latin typeface="Arial" charset="0"/>
                <a:ea typeface="ＭＳ Ｐゴシック" charset="0"/>
              </a:defRPr>
            </a:lvl2pPr>
            <a:lvl3pPr marL="1143000" indent="-228600">
              <a:defRPr sz="2400">
                <a:solidFill>
                  <a:schemeClr val="hlink"/>
                </a:solidFill>
                <a:latin typeface="Arial" charset="0"/>
                <a:ea typeface="ＭＳ Ｐゴシック" charset="0"/>
              </a:defRPr>
            </a:lvl3pPr>
            <a:lvl4pPr marL="1600200" indent="-228600">
              <a:defRPr sz="2400">
                <a:solidFill>
                  <a:schemeClr val="hlink"/>
                </a:solidFill>
                <a:latin typeface="Arial" charset="0"/>
                <a:ea typeface="ＭＳ Ｐゴシック" charset="0"/>
              </a:defRPr>
            </a:lvl4pPr>
            <a:lvl5pPr marL="2057400" indent="-228600">
              <a:defRPr sz="2400">
                <a:solidFill>
                  <a:schemeClr val="hlink"/>
                </a:solidFill>
                <a:latin typeface="Arial" charset="0"/>
                <a:ea typeface="ＭＳ Ｐゴシック" charset="0"/>
              </a:defRPr>
            </a:lvl5pPr>
            <a:lvl6pPr marL="2514600" indent="-228600" eaLnBrk="0" fontAlgn="base" hangingPunct="0">
              <a:spcBef>
                <a:spcPct val="0"/>
              </a:spcBef>
              <a:spcAft>
                <a:spcPct val="0"/>
              </a:spcAft>
              <a:defRPr sz="2400">
                <a:solidFill>
                  <a:schemeClr val="hlink"/>
                </a:solidFill>
                <a:latin typeface="Arial" charset="0"/>
                <a:ea typeface="ＭＳ Ｐゴシック" charset="0"/>
              </a:defRPr>
            </a:lvl6pPr>
            <a:lvl7pPr marL="2971800" indent="-228600" eaLnBrk="0" fontAlgn="base" hangingPunct="0">
              <a:spcBef>
                <a:spcPct val="0"/>
              </a:spcBef>
              <a:spcAft>
                <a:spcPct val="0"/>
              </a:spcAft>
              <a:defRPr sz="2400">
                <a:solidFill>
                  <a:schemeClr val="hlink"/>
                </a:solidFill>
                <a:latin typeface="Arial" charset="0"/>
                <a:ea typeface="ＭＳ Ｐゴシック" charset="0"/>
              </a:defRPr>
            </a:lvl7pPr>
            <a:lvl8pPr marL="3429000" indent="-228600" eaLnBrk="0" fontAlgn="base" hangingPunct="0">
              <a:spcBef>
                <a:spcPct val="0"/>
              </a:spcBef>
              <a:spcAft>
                <a:spcPct val="0"/>
              </a:spcAft>
              <a:defRPr sz="2400">
                <a:solidFill>
                  <a:schemeClr val="hlink"/>
                </a:solidFill>
                <a:latin typeface="Arial" charset="0"/>
                <a:ea typeface="ＭＳ Ｐゴシック" charset="0"/>
              </a:defRPr>
            </a:lvl8pPr>
            <a:lvl9pPr marL="3886200" indent="-228600" eaLnBrk="0" fontAlgn="base" hangingPunct="0">
              <a:spcBef>
                <a:spcPct val="0"/>
              </a:spcBef>
              <a:spcAft>
                <a:spcPct val="0"/>
              </a:spcAft>
              <a:defRPr sz="2400">
                <a:solidFill>
                  <a:schemeClr val="hlink"/>
                </a:solidFill>
                <a:latin typeface="Arial" charset="0"/>
                <a:ea typeface="ＭＳ Ｐゴシック" charset="0"/>
              </a:defRPr>
            </a:lvl9pPr>
          </a:lstStyle>
          <a:p>
            <a:fld id="{C6DF5422-A013-664A-84D5-B775776ADB15}" type="slidenum">
              <a:rPr lang="en-US" sz="1200">
                <a:solidFill>
                  <a:schemeClr val="tx1"/>
                </a:solidFill>
              </a:rPr>
              <a:pPr/>
              <a:t>46</a:t>
            </a:fld>
            <a:endParaRPr lang="en-US" sz="1200">
              <a:solidFill>
                <a:schemeClr val="tx1"/>
              </a:solidFill>
            </a:endParaRPr>
          </a:p>
        </p:txBody>
      </p:sp>
    </p:spTree>
    <p:extLst>
      <p:ext uri="{BB962C8B-B14F-4D97-AF65-F5344CB8AC3E}">
        <p14:creationId xmlns:p14="http://schemas.microsoft.com/office/powerpoint/2010/main" val="426348157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C9D30D-0382-41A0-9E51-61A9ED237E88}" type="slidenum">
              <a:rPr lang="en-US" smtClean="0"/>
              <a:t>‹#›</a:t>
            </a:fld>
            <a:endParaRPr lang="en-US"/>
          </a:p>
        </p:txBody>
      </p:sp>
      <p:sp>
        <p:nvSpPr>
          <p:cNvPr id="7" name="Date Placeholder 3"/>
          <p:cNvSpPr txBox="1">
            <a:spLocks/>
          </p:cNvSpPr>
          <p:nvPr userDrawn="1"/>
        </p:nvSpPr>
        <p:spPr>
          <a:xfrm>
            <a:off x="628650" y="6356351"/>
            <a:ext cx="2057400" cy="365125"/>
          </a:xfrm>
          <a:prstGeom prst="rect">
            <a:avLst/>
          </a:prstGeom>
        </p:spPr>
        <p:txBody>
          <a:bodyPr vert="horz" lIns="91440" tIns="45720" rIns="91440" bIns="45720" rtlCol="0" anchor="ctr"/>
          <a:lstStyle>
            <a:defPPr>
              <a:defRPr lang="en-US"/>
            </a:defPPr>
            <a:lvl1pPr marL="0" marR="0" indent="0" algn="l" defTabSz="914400" rtl="0" eaLnBrk="1" fontAlgn="auto" latinLnBrk="0" hangingPunct="1">
              <a:lnSpc>
                <a:spcPct val="100000"/>
              </a:lnSpc>
              <a:spcBef>
                <a:spcPts val="0"/>
              </a:spcBef>
              <a:spcAft>
                <a:spcPts val="0"/>
              </a:spcAft>
              <a:buClrTx/>
              <a:buSzTx/>
              <a:buFontTx/>
              <a:buNone/>
              <a:tabLst/>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8" name="Slide Number Placeholder 5"/>
          <p:cNvSpPr txBox="1">
            <a:spLocks/>
          </p:cNvSpPr>
          <p:nvPr userDrawn="1"/>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63D84A4-4123-46F9-B702-4A1AD7962BC8}" type="slidenum">
              <a:rPr lang="en-US" smtClean="0"/>
              <a:pPr/>
              <a:t>‹#›</a:t>
            </a:fld>
            <a:endParaRPr lang="en-US" dirty="0"/>
          </a:p>
        </p:txBody>
      </p:sp>
      <p:pic>
        <p:nvPicPr>
          <p:cNvPr id="9" name="Picture 8" descr="vt_logo.pdf"/>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65390" y="6641400"/>
            <a:ext cx="937647" cy="160149"/>
          </a:xfrm>
          <a:prstGeom prst="rect">
            <a:avLst/>
          </a:prstGeom>
        </p:spPr>
      </p:pic>
      <p:pic>
        <p:nvPicPr>
          <p:cNvPr id="10" name="Picture 9" descr="original-5775-3013515.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69791" y="6481621"/>
            <a:ext cx="1015139" cy="319557"/>
          </a:xfrm>
          <a:prstGeom prst="rect">
            <a:avLst/>
          </a:prstGeom>
        </p:spPr>
      </p:pic>
    </p:spTree>
    <p:extLst>
      <p:ext uri="{BB962C8B-B14F-4D97-AF65-F5344CB8AC3E}">
        <p14:creationId xmlns:p14="http://schemas.microsoft.com/office/powerpoint/2010/main" val="3174642669"/>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628650" y="6356351"/>
            <a:ext cx="2400300" cy="365125"/>
          </a:xfrm>
          <a:prstGeom prst="rect">
            <a:avLst/>
          </a:prstGeom>
        </p:spPr>
        <p:txBody>
          <a:bodyPr/>
          <a:lstStyle/>
          <a:p>
            <a:r>
              <a:rPr lang="en-US" smtClean="0"/>
              <a:t>VT Nuclear Science and Engineering Lab (NSEL) at Arlington</a:t>
            </a:r>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C9D30D-0382-41A0-9E51-61A9ED237E88}" type="slidenum">
              <a:rPr lang="en-US" smtClean="0"/>
              <a:t>‹#›</a:t>
            </a:fld>
            <a:endParaRPr lang="en-US"/>
          </a:p>
        </p:txBody>
      </p:sp>
    </p:spTree>
    <p:extLst>
      <p:ext uri="{BB962C8B-B14F-4D97-AF65-F5344CB8AC3E}">
        <p14:creationId xmlns:p14="http://schemas.microsoft.com/office/powerpoint/2010/main" val="899895904"/>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628650" y="6356351"/>
            <a:ext cx="2400300" cy="365125"/>
          </a:xfrm>
          <a:prstGeom prst="rect">
            <a:avLst/>
          </a:prstGeom>
        </p:spPr>
        <p:txBody>
          <a:bodyPr/>
          <a:lstStyle/>
          <a:p>
            <a:r>
              <a:rPr lang="en-US" smtClean="0"/>
              <a:t>VT Nuclear Science and Engineering Lab (NSEL) at Arlington</a:t>
            </a: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C9D30D-0382-41A0-9E51-61A9ED237E88}" type="slidenum">
              <a:rPr lang="en-US" smtClean="0"/>
              <a:t>‹#›</a:t>
            </a:fld>
            <a:endParaRPr lang="en-US"/>
          </a:p>
        </p:txBody>
      </p:sp>
    </p:spTree>
    <p:extLst>
      <p:ext uri="{BB962C8B-B14F-4D97-AF65-F5344CB8AC3E}">
        <p14:creationId xmlns:p14="http://schemas.microsoft.com/office/powerpoint/2010/main" val="3886377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3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907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43350"/>
            <a:ext cx="4038600" cy="21907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0"/>
          </p:nvPr>
        </p:nvSpPr>
        <p:spPr>
          <a:xfrm>
            <a:off x="6553200" y="6243638"/>
            <a:ext cx="2133600" cy="457200"/>
          </a:xfrm>
        </p:spPr>
        <p:txBody>
          <a:bodyPr/>
          <a:lstStyle>
            <a:lvl1pPr>
              <a:defRPr/>
            </a:lvl1pPr>
          </a:lstStyle>
          <a:p>
            <a:pPr>
              <a:defRPr/>
            </a:pPr>
            <a:fld id="{8B3F1B0C-D495-44E5-9A72-3875F10664E4}" type="slidenum">
              <a:rPr lang="en-US"/>
              <a:pPr>
                <a:defRPr/>
              </a:pPr>
              <a:t>‹#›</a:t>
            </a:fld>
            <a:endParaRPr lang="en-US"/>
          </a:p>
        </p:txBody>
      </p:sp>
      <p:sp>
        <p:nvSpPr>
          <p:cNvPr id="7" name="Date Placeholder 6"/>
          <p:cNvSpPr>
            <a:spLocks noGrp="1"/>
          </p:cNvSpPr>
          <p:nvPr>
            <p:ph type="dt" sz="half" idx="11"/>
          </p:nvPr>
        </p:nvSpPr>
        <p:spPr>
          <a:xfrm>
            <a:off x="457200" y="6243638"/>
            <a:ext cx="2133600" cy="457200"/>
          </a:xfrm>
          <a:prstGeom prst="rect">
            <a:avLst/>
          </a:prstGeom>
        </p:spPr>
        <p:txBody>
          <a:bodyPr/>
          <a:lstStyle>
            <a:lvl1pPr>
              <a:defRPr/>
            </a:lvl1pPr>
          </a:lstStyle>
          <a:p>
            <a:pPr>
              <a:defRPr/>
            </a:pPr>
            <a:endParaRPr lang="en-US"/>
          </a:p>
        </p:txBody>
      </p:sp>
      <p:sp>
        <p:nvSpPr>
          <p:cNvPr id="8" name="Footer Placeholder 7"/>
          <p:cNvSpPr>
            <a:spLocks noGrp="1"/>
          </p:cNvSpPr>
          <p:nvPr>
            <p:ph type="ftr" sz="quarter" idx="12"/>
          </p:nvPr>
        </p:nvSpPr>
        <p:spPr>
          <a:xfrm>
            <a:off x="3124200" y="6243638"/>
            <a:ext cx="2895600" cy="457200"/>
          </a:xfrm>
          <a:prstGeom prst="rect">
            <a:avLst/>
          </a:prstGeom>
        </p:spPr>
        <p:txBody>
          <a:bodyPr/>
          <a:lstStyle>
            <a:lvl1pPr>
              <a:defRPr/>
            </a:lvl1pPr>
          </a:lstStyle>
          <a:p>
            <a:pPr>
              <a:defRPr/>
            </a:pPr>
            <a:r>
              <a:rPr lang="en-US"/>
              <a:t>MCD 2011</a:t>
            </a:r>
          </a:p>
        </p:txBody>
      </p:sp>
    </p:spTree>
    <p:extLst>
      <p:ext uri="{BB962C8B-B14F-4D97-AF65-F5344CB8AC3E}">
        <p14:creationId xmlns:p14="http://schemas.microsoft.com/office/powerpoint/2010/main" val="2094338035"/>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3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907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43350"/>
            <a:ext cx="4038600" cy="21907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0"/>
          </p:nvPr>
        </p:nvSpPr>
        <p:spPr>
          <a:xfrm>
            <a:off x="6553200" y="6243638"/>
            <a:ext cx="2133600" cy="457200"/>
          </a:xfrm>
        </p:spPr>
        <p:txBody>
          <a:bodyPr/>
          <a:lstStyle>
            <a:lvl1pPr>
              <a:defRPr/>
            </a:lvl1pPr>
          </a:lstStyle>
          <a:p>
            <a:fld id="{CBB8CB12-AC99-4F72-8E65-08764E152064}" type="slidenum">
              <a:rPr lang="en-US" altLang="en-US"/>
              <a:pPr/>
              <a:t>‹#›</a:t>
            </a:fld>
            <a:endParaRPr lang="en-US" altLang="en-US"/>
          </a:p>
        </p:txBody>
      </p:sp>
      <p:sp>
        <p:nvSpPr>
          <p:cNvPr id="7" name="Date Placeholder 6"/>
          <p:cNvSpPr>
            <a:spLocks noGrp="1"/>
          </p:cNvSpPr>
          <p:nvPr>
            <p:ph type="dt" sz="half" idx="11"/>
          </p:nvPr>
        </p:nvSpPr>
        <p:spPr>
          <a:xfrm>
            <a:off x="457200" y="6243638"/>
            <a:ext cx="2133600" cy="457200"/>
          </a:xfrm>
          <a:prstGeom prst="rect">
            <a:avLst/>
          </a:prstGeom>
        </p:spPr>
        <p:txBody>
          <a:bodyPr/>
          <a:lstStyle>
            <a:lvl1pPr>
              <a:defRPr/>
            </a:lvl1pPr>
          </a:lstStyle>
          <a:p>
            <a:endParaRPr lang="en-US" altLang="en-US"/>
          </a:p>
        </p:txBody>
      </p:sp>
      <p:sp>
        <p:nvSpPr>
          <p:cNvPr id="8" name="Footer Placeholder 7"/>
          <p:cNvSpPr>
            <a:spLocks noGrp="1"/>
          </p:cNvSpPr>
          <p:nvPr>
            <p:ph type="ftr" sz="quarter" idx="12"/>
          </p:nvPr>
        </p:nvSpPr>
        <p:spPr>
          <a:xfrm>
            <a:off x="3124200" y="6243638"/>
            <a:ext cx="2895600" cy="457200"/>
          </a:xfrm>
        </p:spPr>
        <p:txBody>
          <a:bodyPr/>
          <a:lstStyle>
            <a:lvl1pPr>
              <a:defRPr/>
            </a:lvl1pPr>
          </a:lstStyle>
          <a:p>
            <a:endParaRPr lang="en-US" altLang="en-US"/>
          </a:p>
        </p:txBody>
      </p:sp>
    </p:spTree>
    <p:extLst>
      <p:ext uri="{BB962C8B-B14F-4D97-AF65-F5344CB8AC3E}">
        <p14:creationId xmlns:p14="http://schemas.microsoft.com/office/powerpoint/2010/main" val="1588265412"/>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11"/>
          </p:nvPr>
        </p:nvSpPr>
        <p:spPr>
          <a:xfrm>
            <a:off x="5315919" y="6265862"/>
            <a:ext cx="1790054" cy="546101"/>
          </a:xfrm>
        </p:spPr>
        <p:txBody>
          <a:bodyPr/>
          <a:lstStyle/>
          <a:p>
            <a:endParaRPr lang="en-US" dirty="0"/>
          </a:p>
        </p:txBody>
      </p:sp>
      <p:sp>
        <p:nvSpPr>
          <p:cNvPr id="6" name="Slide Number Placeholder 5"/>
          <p:cNvSpPr>
            <a:spLocks noGrp="1"/>
          </p:cNvSpPr>
          <p:nvPr>
            <p:ph type="sldNum" sz="quarter" idx="12"/>
          </p:nvPr>
        </p:nvSpPr>
        <p:spPr/>
        <p:txBody>
          <a:bodyPr/>
          <a:lstStyle/>
          <a:p>
            <a:fld id="{3FC9D30D-0382-41A0-9E51-61A9ED237E88}" type="slidenum">
              <a:rPr lang="en-US" smtClean="0"/>
              <a:t>‹#›</a:t>
            </a:fld>
            <a:endParaRPr lang="en-US"/>
          </a:p>
        </p:txBody>
      </p:sp>
      <p:sp>
        <p:nvSpPr>
          <p:cNvPr id="7" name="Date Placeholder 3"/>
          <p:cNvSpPr txBox="1">
            <a:spLocks/>
          </p:cNvSpPr>
          <p:nvPr userDrawn="1"/>
        </p:nvSpPr>
        <p:spPr>
          <a:xfrm>
            <a:off x="628650" y="6356351"/>
            <a:ext cx="2057400" cy="365125"/>
          </a:xfrm>
          <a:prstGeom prst="rect">
            <a:avLst/>
          </a:prstGeom>
        </p:spPr>
        <p:txBody>
          <a:bodyPr vert="horz" lIns="91440" tIns="45720" rIns="91440" bIns="45720" rtlCol="0" anchor="ctr"/>
          <a:lstStyle>
            <a:defPPr>
              <a:defRPr lang="en-US"/>
            </a:defPPr>
            <a:lvl1pPr marL="0" marR="0" indent="0" algn="l" defTabSz="914400" rtl="0" eaLnBrk="1" fontAlgn="auto" latinLnBrk="0" hangingPunct="1">
              <a:lnSpc>
                <a:spcPct val="100000"/>
              </a:lnSpc>
              <a:spcBef>
                <a:spcPts val="0"/>
              </a:spcBef>
              <a:spcAft>
                <a:spcPts val="0"/>
              </a:spcAft>
              <a:buClrTx/>
              <a:buSzTx/>
              <a:buFontTx/>
              <a:buNone/>
              <a:tabLst/>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8" name="Slide Number Placeholder 5"/>
          <p:cNvSpPr txBox="1">
            <a:spLocks/>
          </p:cNvSpPr>
          <p:nvPr userDrawn="1"/>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63D84A4-4123-46F9-B702-4A1AD7962BC8}" type="slidenum">
              <a:rPr lang="en-US" smtClean="0"/>
              <a:pPr/>
              <a:t>‹#›</a:t>
            </a:fld>
            <a:endParaRPr lang="en-US" dirty="0"/>
          </a:p>
        </p:txBody>
      </p:sp>
      <p:pic>
        <p:nvPicPr>
          <p:cNvPr id="9" name="Picture 8" descr="vt_logo.pdf"/>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65390" y="6641400"/>
            <a:ext cx="937647" cy="160149"/>
          </a:xfrm>
          <a:prstGeom prst="rect">
            <a:avLst/>
          </a:prstGeom>
        </p:spPr>
      </p:pic>
      <p:pic>
        <p:nvPicPr>
          <p:cNvPr id="10" name="Picture 9" descr="original-5775-3013515.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69791" y="6481621"/>
            <a:ext cx="1015139" cy="319557"/>
          </a:xfrm>
          <a:prstGeom prst="rect">
            <a:avLst/>
          </a:prstGeom>
        </p:spPr>
      </p:pic>
    </p:spTree>
    <p:extLst>
      <p:ext uri="{BB962C8B-B14F-4D97-AF65-F5344CB8AC3E}">
        <p14:creationId xmlns:p14="http://schemas.microsoft.com/office/powerpoint/2010/main" val="119765206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C9D30D-0382-41A0-9E51-61A9ED237E88}" type="slidenum">
              <a:rPr lang="en-US" smtClean="0"/>
              <a:t>‹#›</a:t>
            </a:fld>
            <a:endParaRPr lang="en-US"/>
          </a:p>
        </p:txBody>
      </p:sp>
      <p:sp>
        <p:nvSpPr>
          <p:cNvPr id="7" name="Date Placeholder 3"/>
          <p:cNvSpPr txBox="1">
            <a:spLocks/>
          </p:cNvSpPr>
          <p:nvPr userDrawn="1"/>
        </p:nvSpPr>
        <p:spPr>
          <a:xfrm>
            <a:off x="628650" y="6356351"/>
            <a:ext cx="2057400" cy="365125"/>
          </a:xfrm>
          <a:prstGeom prst="rect">
            <a:avLst/>
          </a:prstGeom>
        </p:spPr>
        <p:txBody>
          <a:bodyPr vert="horz" lIns="91440" tIns="45720" rIns="91440" bIns="45720" rtlCol="0" anchor="ctr"/>
          <a:lstStyle>
            <a:defPPr>
              <a:defRPr lang="en-US"/>
            </a:defPPr>
            <a:lvl1pPr marL="0" marR="0" indent="0" algn="l" defTabSz="914400" rtl="0" eaLnBrk="1" fontAlgn="auto" latinLnBrk="0" hangingPunct="1">
              <a:lnSpc>
                <a:spcPct val="100000"/>
              </a:lnSpc>
              <a:spcBef>
                <a:spcPts val="0"/>
              </a:spcBef>
              <a:spcAft>
                <a:spcPts val="0"/>
              </a:spcAft>
              <a:buClrTx/>
              <a:buSzTx/>
              <a:buFontTx/>
              <a:buNone/>
              <a:tabLst/>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8" name="Slide Number Placeholder 5"/>
          <p:cNvSpPr txBox="1">
            <a:spLocks/>
          </p:cNvSpPr>
          <p:nvPr userDrawn="1"/>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63D84A4-4123-46F9-B702-4A1AD7962BC8}" type="slidenum">
              <a:rPr lang="en-US" smtClean="0"/>
              <a:pPr/>
              <a:t>‹#›</a:t>
            </a:fld>
            <a:endParaRPr lang="en-US" dirty="0"/>
          </a:p>
        </p:txBody>
      </p:sp>
      <p:pic>
        <p:nvPicPr>
          <p:cNvPr id="9" name="Picture 8" descr="vt_logo.pdf"/>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65390" y="6641400"/>
            <a:ext cx="937647" cy="160149"/>
          </a:xfrm>
          <a:prstGeom prst="rect">
            <a:avLst/>
          </a:prstGeom>
        </p:spPr>
      </p:pic>
      <p:pic>
        <p:nvPicPr>
          <p:cNvPr id="10" name="Picture 9" descr="original-5775-3013515.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69791" y="6481621"/>
            <a:ext cx="1015139" cy="319557"/>
          </a:xfrm>
          <a:prstGeom prst="rect">
            <a:avLst/>
          </a:prstGeom>
        </p:spPr>
      </p:pic>
    </p:spTree>
    <p:extLst>
      <p:ext uri="{BB962C8B-B14F-4D97-AF65-F5344CB8AC3E}">
        <p14:creationId xmlns:p14="http://schemas.microsoft.com/office/powerpoint/2010/main" val="4391008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FC9D30D-0382-41A0-9E51-61A9ED237E88}" type="slidenum">
              <a:rPr lang="en-US" smtClean="0"/>
              <a:t>‹#›</a:t>
            </a:fld>
            <a:endParaRPr lang="en-US"/>
          </a:p>
        </p:txBody>
      </p:sp>
      <p:sp>
        <p:nvSpPr>
          <p:cNvPr id="9" name="Date Placeholder 3"/>
          <p:cNvSpPr>
            <a:spLocks noGrp="1"/>
          </p:cNvSpPr>
          <p:nvPr>
            <p:ph type="dt" sz="half" idx="10"/>
          </p:nvPr>
        </p:nvSpPr>
        <p:spPr>
          <a:xfrm>
            <a:off x="628650" y="6356351"/>
            <a:ext cx="2057400" cy="365125"/>
          </a:xfrm>
          <a:prstGeom prst="rect">
            <a:avLst/>
          </a:prstGeom>
        </p:spPr>
        <p:txBody>
          <a:bodyPr/>
          <a:lstStyle/>
          <a:p>
            <a:endParaRPr lang="en-US" dirty="0"/>
          </a:p>
        </p:txBody>
      </p:sp>
      <p:sp>
        <p:nvSpPr>
          <p:cNvPr id="10" name="Slide Number Placeholder 5"/>
          <p:cNvSpPr txBox="1">
            <a:spLocks/>
          </p:cNvSpPr>
          <p:nvPr userDrawn="1"/>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63D84A4-4123-46F9-B702-4A1AD7962BC8}" type="slidenum">
              <a:rPr lang="en-US" smtClean="0"/>
              <a:pPr/>
              <a:t>‹#›</a:t>
            </a:fld>
            <a:endParaRPr lang="en-US" dirty="0"/>
          </a:p>
        </p:txBody>
      </p:sp>
      <p:pic>
        <p:nvPicPr>
          <p:cNvPr id="11" name="Picture 10" descr="vt_logo.pdf"/>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65390" y="6641400"/>
            <a:ext cx="937647" cy="160149"/>
          </a:xfrm>
          <a:prstGeom prst="rect">
            <a:avLst/>
          </a:prstGeom>
        </p:spPr>
      </p:pic>
      <p:pic>
        <p:nvPicPr>
          <p:cNvPr id="12" name="Picture 11" descr="original-5775-3013515.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31045" y="6481621"/>
            <a:ext cx="1015139" cy="319557"/>
          </a:xfrm>
          <a:prstGeom prst="rect">
            <a:avLst/>
          </a:prstGeom>
        </p:spPr>
      </p:pic>
    </p:spTree>
    <p:extLst>
      <p:ext uri="{BB962C8B-B14F-4D97-AF65-F5344CB8AC3E}">
        <p14:creationId xmlns:p14="http://schemas.microsoft.com/office/powerpoint/2010/main" val="607700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FC9D30D-0382-41A0-9E51-61A9ED237E88}" type="slidenum">
              <a:rPr lang="en-US" smtClean="0"/>
              <a:t>‹#›</a:t>
            </a:fld>
            <a:endParaRPr lang="en-US"/>
          </a:p>
        </p:txBody>
      </p:sp>
      <p:pic>
        <p:nvPicPr>
          <p:cNvPr id="10" name="Picture 14" descr="L_logo-with-tagline.gif"/>
          <p:cNvPicPr>
            <a:picLocks noChangeAspect="1"/>
          </p:cNvPicPr>
          <p:nvPr userDrawn="1"/>
        </p:nvPicPr>
        <p:blipFill>
          <a:blip r:embed="rId2" cstate="print"/>
          <a:srcRect/>
          <a:stretch>
            <a:fillRect/>
          </a:stretch>
        </p:blipFill>
        <p:spPr bwMode="auto">
          <a:xfrm>
            <a:off x="457200" y="6434915"/>
            <a:ext cx="1058062" cy="350946"/>
          </a:xfrm>
          <a:prstGeom prst="rect">
            <a:avLst/>
          </a:prstGeom>
          <a:noFill/>
          <a:ln w="9525">
            <a:noFill/>
            <a:miter lim="800000"/>
            <a:headEnd/>
            <a:tailEnd/>
          </a:ln>
        </p:spPr>
      </p:pic>
    </p:spTree>
    <p:extLst>
      <p:ext uri="{BB962C8B-B14F-4D97-AF65-F5344CB8AC3E}">
        <p14:creationId xmlns:p14="http://schemas.microsoft.com/office/powerpoint/2010/main" val="3574992680"/>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FC9D30D-0382-41A0-9E51-61A9ED237E88}" type="slidenum">
              <a:rPr lang="en-US" smtClean="0"/>
              <a:t>‹#›</a:t>
            </a:fld>
            <a:endParaRPr lang="en-US"/>
          </a:p>
        </p:txBody>
      </p:sp>
      <p:sp>
        <p:nvSpPr>
          <p:cNvPr id="6" name="Date Placeholder 3"/>
          <p:cNvSpPr>
            <a:spLocks noGrp="1"/>
          </p:cNvSpPr>
          <p:nvPr>
            <p:ph type="dt" sz="half" idx="10"/>
          </p:nvPr>
        </p:nvSpPr>
        <p:spPr>
          <a:xfrm>
            <a:off x="628650" y="6356351"/>
            <a:ext cx="2057400" cy="365125"/>
          </a:xfrm>
          <a:prstGeom prst="rect">
            <a:avLst/>
          </a:prstGeom>
        </p:spPr>
        <p:txBody>
          <a:bodyPr/>
          <a:lstStyle/>
          <a:p>
            <a:endParaRPr lang="en-US" dirty="0"/>
          </a:p>
        </p:txBody>
      </p:sp>
      <p:sp>
        <p:nvSpPr>
          <p:cNvPr id="7" name="Slide Number Placeholder 5"/>
          <p:cNvSpPr txBox="1">
            <a:spLocks/>
          </p:cNvSpPr>
          <p:nvPr userDrawn="1"/>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63D84A4-4123-46F9-B702-4A1AD7962BC8}" type="slidenum">
              <a:rPr lang="en-US" smtClean="0"/>
              <a:pPr/>
              <a:t>‹#›</a:t>
            </a:fld>
            <a:endParaRPr lang="en-US" dirty="0"/>
          </a:p>
        </p:txBody>
      </p:sp>
      <p:pic>
        <p:nvPicPr>
          <p:cNvPr id="8" name="Picture 7" descr="vt_logo.pdf"/>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65390" y="6641400"/>
            <a:ext cx="937647" cy="160149"/>
          </a:xfrm>
          <a:prstGeom prst="rect">
            <a:avLst/>
          </a:prstGeom>
        </p:spPr>
      </p:pic>
      <p:pic>
        <p:nvPicPr>
          <p:cNvPr id="9" name="Picture 8" descr="original-5775-3013515.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69791" y="6481621"/>
            <a:ext cx="1015139" cy="319557"/>
          </a:xfrm>
          <a:prstGeom prst="rect">
            <a:avLst/>
          </a:prstGeom>
        </p:spPr>
      </p:pic>
    </p:spTree>
    <p:extLst>
      <p:ext uri="{BB962C8B-B14F-4D97-AF65-F5344CB8AC3E}">
        <p14:creationId xmlns:p14="http://schemas.microsoft.com/office/powerpoint/2010/main" val="1374717879"/>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FC9D30D-0382-41A0-9E51-61A9ED237E88}" type="slidenum">
              <a:rPr lang="en-US" smtClean="0"/>
              <a:t>‹#›</a:t>
            </a:fld>
            <a:endParaRPr lang="en-US"/>
          </a:p>
        </p:txBody>
      </p:sp>
    </p:spTree>
    <p:extLst>
      <p:ext uri="{BB962C8B-B14F-4D97-AF65-F5344CB8AC3E}">
        <p14:creationId xmlns:p14="http://schemas.microsoft.com/office/powerpoint/2010/main" val="3941046439"/>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C9D30D-0382-41A0-9E51-61A9ED237E88}" type="slidenum">
              <a:rPr lang="en-US" smtClean="0"/>
              <a:t>‹#›</a:t>
            </a:fld>
            <a:endParaRPr lang="en-US"/>
          </a:p>
        </p:txBody>
      </p:sp>
      <p:sp>
        <p:nvSpPr>
          <p:cNvPr id="9" name="Date Placeholder 3"/>
          <p:cNvSpPr>
            <a:spLocks noGrp="1"/>
          </p:cNvSpPr>
          <p:nvPr>
            <p:ph type="dt" sz="half" idx="10"/>
          </p:nvPr>
        </p:nvSpPr>
        <p:spPr>
          <a:xfrm>
            <a:off x="628650" y="6356351"/>
            <a:ext cx="2057400" cy="365125"/>
          </a:xfrm>
          <a:prstGeom prst="rect">
            <a:avLst/>
          </a:prstGeom>
        </p:spPr>
        <p:txBody>
          <a:bodyPr/>
          <a:lstStyle/>
          <a:p>
            <a:endParaRPr lang="en-US" dirty="0"/>
          </a:p>
        </p:txBody>
      </p:sp>
      <p:sp>
        <p:nvSpPr>
          <p:cNvPr id="10" name="Slide Number Placeholder 5"/>
          <p:cNvSpPr txBox="1">
            <a:spLocks/>
          </p:cNvSpPr>
          <p:nvPr userDrawn="1"/>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63D84A4-4123-46F9-B702-4A1AD7962BC8}" type="slidenum">
              <a:rPr lang="en-US" smtClean="0"/>
              <a:pPr/>
              <a:t>‹#›</a:t>
            </a:fld>
            <a:endParaRPr lang="en-US" dirty="0"/>
          </a:p>
        </p:txBody>
      </p:sp>
      <p:pic>
        <p:nvPicPr>
          <p:cNvPr id="11" name="Picture 10" descr="vt_logo.pdf"/>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65390" y="6641400"/>
            <a:ext cx="937647" cy="160149"/>
          </a:xfrm>
          <a:prstGeom prst="rect">
            <a:avLst/>
          </a:prstGeom>
        </p:spPr>
      </p:pic>
      <p:pic>
        <p:nvPicPr>
          <p:cNvPr id="12" name="Picture 11" descr="original-5775-3013515.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69791" y="6481621"/>
            <a:ext cx="1015139" cy="319557"/>
          </a:xfrm>
          <a:prstGeom prst="rect">
            <a:avLst/>
          </a:prstGeom>
        </p:spPr>
      </p:pic>
    </p:spTree>
    <p:extLst>
      <p:ext uri="{BB962C8B-B14F-4D97-AF65-F5344CB8AC3E}">
        <p14:creationId xmlns:p14="http://schemas.microsoft.com/office/powerpoint/2010/main" val="2350597200"/>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C9D30D-0382-41A0-9E51-61A9ED237E88}" type="slidenum">
              <a:rPr lang="en-US" smtClean="0"/>
              <a:t>‹#›</a:t>
            </a:fld>
            <a:endParaRPr lang="en-US"/>
          </a:p>
        </p:txBody>
      </p:sp>
    </p:spTree>
    <p:extLst>
      <p:ext uri="{BB962C8B-B14F-4D97-AF65-F5344CB8AC3E}">
        <p14:creationId xmlns:p14="http://schemas.microsoft.com/office/powerpoint/2010/main" val="379285542"/>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C9D30D-0382-41A0-9E51-61A9ED237E88}" type="slidenum">
              <a:rPr lang="en-US" smtClean="0"/>
              <a:t>‹#›</a:t>
            </a:fld>
            <a:endParaRPr lang="en-US"/>
          </a:p>
        </p:txBody>
      </p:sp>
    </p:spTree>
    <p:extLst>
      <p:ext uri="{BB962C8B-B14F-4D97-AF65-F5344CB8AC3E}">
        <p14:creationId xmlns:p14="http://schemas.microsoft.com/office/powerpoint/2010/main" val="192767091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iming>
    <p:tnLst>
      <p:par>
        <p:cTn id="1" dur="indefinite" restart="never" nodeType="tmRoot"/>
      </p:par>
    </p:tnLst>
  </p:timing>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8" Type="http://schemas.openxmlformats.org/officeDocument/2006/relationships/image" Target="../media/image26.wmf"/><Relationship Id="rId13" Type="http://schemas.openxmlformats.org/officeDocument/2006/relationships/oleObject" Target="../embeddings/oleObject15.bin"/><Relationship Id="rId18" Type="http://schemas.openxmlformats.org/officeDocument/2006/relationships/image" Target="../media/image31.wmf"/><Relationship Id="rId3" Type="http://schemas.openxmlformats.org/officeDocument/2006/relationships/oleObject" Target="../embeddings/oleObject10.bin"/><Relationship Id="rId21" Type="http://schemas.openxmlformats.org/officeDocument/2006/relationships/oleObject" Target="../embeddings/oleObject19.bin"/><Relationship Id="rId7" Type="http://schemas.openxmlformats.org/officeDocument/2006/relationships/oleObject" Target="../embeddings/oleObject12.bin"/><Relationship Id="rId12" Type="http://schemas.openxmlformats.org/officeDocument/2006/relationships/image" Target="../media/image28.wmf"/><Relationship Id="rId17" Type="http://schemas.openxmlformats.org/officeDocument/2006/relationships/oleObject" Target="../embeddings/oleObject17.bin"/><Relationship Id="rId2" Type="http://schemas.openxmlformats.org/officeDocument/2006/relationships/slideLayout" Target="../slideLayouts/slideLayout7.xml"/><Relationship Id="rId16" Type="http://schemas.openxmlformats.org/officeDocument/2006/relationships/image" Target="../media/image30.wmf"/><Relationship Id="rId20" Type="http://schemas.openxmlformats.org/officeDocument/2006/relationships/image" Target="../media/image32.wmf"/><Relationship Id="rId1" Type="http://schemas.openxmlformats.org/officeDocument/2006/relationships/vmlDrawing" Target="../drawings/vmlDrawing6.vml"/><Relationship Id="rId6" Type="http://schemas.openxmlformats.org/officeDocument/2006/relationships/image" Target="../media/image25.wmf"/><Relationship Id="rId11" Type="http://schemas.openxmlformats.org/officeDocument/2006/relationships/oleObject" Target="../embeddings/oleObject14.bin"/><Relationship Id="rId24" Type="http://schemas.openxmlformats.org/officeDocument/2006/relationships/image" Target="../media/image2.png"/><Relationship Id="rId5" Type="http://schemas.openxmlformats.org/officeDocument/2006/relationships/oleObject" Target="../embeddings/oleObject11.bin"/><Relationship Id="rId15" Type="http://schemas.openxmlformats.org/officeDocument/2006/relationships/oleObject" Target="../embeddings/oleObject16.bin"/><Relationship Id="rId23" Type="http://schemas.openxmlformats.org/officeDocument/2006/relationships/image" Target="../media/image1.emf"/><Relationship Id="rId10" Type="http://schemas.openxmlformats.org/officeDocument/2006/relationships/image" Target="../media/image27.wmf"/><Relationship Id="rId19" Type="http://schemas.openxmlformats.org/officeDocument/2006/relationships/oleObject" Target="../embeddings/oleObject18.bin"/><Relationship Id="rId4" Type="http://schemas.openxmlformats.org/officeDocument/2006/relationships/image" Target="../media/image24.wmf"/><Relationship Id="rId9" Type="http://schemas.openxmlformats.org/officeDocument/2006/relationships/oleObject" Target="../embeddings/oleObject13.bin"/><Relationship Id="rId14" Type="http://schemas.openxmlformats.org/officeDocument/2006/relationships/image" Target="../media/image29.wmf"/><Relationship Id="rId22" Type="http://schemas.openxmlformats.org/officeDocument/2006/relationships/image" Target="../media/image33.wmf"/></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Layout" Target="../slideLayouts/slideLayout6.xml"/><Relationship Id="rId1" Type="http://schemas.openxmlformats.org/officeDocument/2006/relationships/vmlDrawing" Target="../drawings/vmlDrawing7.vml"/><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8" Type="http://schemas.openxmlformats.org/officeDocument/2006/relationships/image" Target="../media/image42.wmf"/><Relationship Id="rId3" Type="http://schemas.openxmlformats.org/officeDocument/2006/relationships/image" Target="../media/image37.wmf"/><Relationship Id="rId7" Type="http://schemas.openxmlformats.org/officeDocument/2006/relationships/image" Target="../media/image41.jpeg"/><Relationship Id="rId2" Type="http://schemas.openxmlformats.org/officeDocument/2006/relationships/slideLayout" Target="../slideLayouts/slideLayout5.xml"/><Relationship Id="rId1" Type="http://schemas.openxmlformats.org/officeDocument/2006/relationships/vmlDrawing" Target="../drawings/vmlDrawing8.vml"/><Relationship Id="rId6" Type="http://schemas.openxmlformats.org/officeDocument/2006/relationships/image" Target="../media/image40.wmf"/><Relationship Id="rId11" Type="http://schemas.openxmlformats.org/officeDocument/2006/relationships/image" Target="../media/image36.wmf"/><Relationship Id="rId5" Type="http://schemas.openxmlformats.org/officeDocument/2006/relationships/image" Target="../media/image39.jpeg"/><Relationship Id="rId10" Type="http://schemas.openxmlformats.org/officeDocument/2006/relationships/oleObject" Target="../embeddings/oleObject21.bin"/><Relationship Id="rId4" Type="http://schemas.openxmlformats.org/officeDocument/2006/relationships/image" Target="../media/image38.wmf"/><Relationship Id="rId9" Type="http://schemas.openxmlformats.org/officeDocument/2006/relationships/image" Target="../media/image43.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46.wmf"/><Relationship Id="rId13" Type="http://schemas.openxmlformats.org/officeDocument/2006/relationships/image" Target="../media/image47.png"/><Relationship Id="rId3" Type="http://schemas.openxmlformats.org/officeDocument/2006/relationships/oleObject" Target="../embeddings/oleObject22.bin"/><Relationship Id="rId7" Type="http://schemas.openxmlformats.org/officeDocument/2006/relationships/oleObject" Target="../embeddings/oleObject24.bin"/><Relationship Id="rId12" Type="http://schemas.openxmlformats.org/officeDocument/2006/relationships/oleObject" Target="../embeddings/oleObject25.bin"/><Relationship Id="rId2" Type="http://schemas.openxmlformats.org/officeDocument/2006/relationships/slideLayout" Target="../slideLayouts/slideLayout2.xml"/><Relationship Id="rId1" Type="http://schemas.openxmlformats.org/officeDocument/2006/relationships/vmlDrawing" Target="../drawings/vmlDrawing9.vml"/><Relationship Id="rId6" Type="http://schemas.openxmlformats.org/officeDocument/2006/relationships/image" Target="../media/image45.png"/><Relationship Id="rId11" Type="http://schemas.openxmlformats.org/officeDocument/2006/relationships/image" Target="../media/image50.jpeg"/><Relationship Id="rId5" Type="http://schemas.openxmlformats.org/officeDocument/2006/relationships/oleObject" Target="../embeddings/oleObject23.bin"/><Relationship Id="rId10" Type="http://schemas.openxmlformats.org/officeDocument/2006/relationships/image" Target="../media/image49.jpeg"/><Relationship Id="rId4" Type="http://schemas.openxmlformats.org/officeDocument/2006/relationships/image" Target="../media/image44.png"/><Relationship Id="rId9" Type="http://schemas.openxmlformats.org/officeDocument/2006/relationships/image" Target="../media/image48.png"/><Relationship Id="rId14" Type="http://schemas.openxmlformats.org/officeDocument/2006/relationships/image" Target="../media/image51.emf"/></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5.wmf"/><Relationship Id="rId4" Type="http://schemas.openxmlformats.org/officeDocument/2006/relationships/oleObject" Target="../embeddings/oleObject1.bin"/></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54.wmf"/><Relationship Id="rId13" Type="http://schemas.openxmlformats.org/officeDocument/2006/relationships/oleObject" Target="../embeddings/oleObject30.bin"/><Relationship Id="rId3" Type="http://schemas.openxmlformats.org/officeDocument/2006/relationships/oleObject" Target="../embeddings/oleObject26.bin"/><Relationship Id="rId7" Type="http://schemas.openxmlformats.org/officeDocument/2006/relationships/oleObject" Target="../embeddings/oleObject28.bin"/><Relationship Id="rId12" Type="http://schemas.openxmlformats.org/officeDocument/2006/relationships/image" Target="../media/image55.wmf"/><Relationship Id="rId2" Type="http://schemas.openxmlformats.org/officeDocument/2006/relationships/slideLayout" Target="../slideLayouts/slideLayout2.xml"/><Relationship Id="rId16" Type="http://schemas.openxmlformats.org/officeDocument/2006/relationships/image" Target="../media/image57.wmf"/><Relationship Id="rId1" Type="http://schemas.openxmlformats.org/officeDocument/2006/relationships/vmlDrawing" Target="../drawings/vmlDrawing10.vml"/><Relationship Id="rId6" Type="http://schemas.openxmlformats.org/officeDocument/2006/relationships/image" Target="../media/image53.wmf"/><Relationship Id="rId11" Type="http://schemas.openxmlformats.org/officeDocument/2006/relationships/oleObject" Target="../embeddings/oleObject29.bin"/><Relationship Id="rId5" Type="http://schemas.openxmlformats.org/officeDocument/2006/relationships/oleObject" Target="../embeddings/oleObject27.bin"/><Relationship Id="rId15" Type="http://schemas.openxmlformats.org/officeDocument/2006/relationships/oleObject" Target="../embeddings/oleObject31.bin"/><Relationship Id="rId10" Type="http://schemas.openxmlformats.org/officeDocument/2006/relationships/image" Target="../media/image59.emf"/><Relationship Id="rId4" Type="http://schemas.openxmlformats.org/officeDocument/2006/relationships/image" Target="../media/image52.wmf"/><Relationship Id="rId9" Type="http://schemas.openxmlformats.org/officeDocument/2006/relationships/image" Target="../media/image58.wmf"/><Relationship Id="rId14" Type="http://schemas.openxmlformats.org/officeDocument/2006/relationships/image" Target="../media/image56.wmf"/></Relationships>
</file>

<file path=ppt/slides/_rels/slide22.xml.rels><?xml version="1.0" encoding="UTF-8" standalone="yes"?>
<Relationships xmlns="http://schemas.openxmlformats.org/package/2006/relationships"><Relationship Id="rId8" Type="http://schemas.openxmlformats.org/officeDocument/2006/relationships/image" Target="../media/image62.wmf"/><Relationship Id="rId13" Type="http://schemas.openxmlformats.org/officeDocument/2006/relationships/oleObject" Target="../embeddings/oleObject37.bin"/><Relationship Id="rId3" Type="http://schemas.openxmlformats.org/officeDocument/2006/relationships/oleObject" Target="../embeddings/oleObject32.bin"/><Relationship Id="rId7" Type="http://schemas.openxmlformats.org/officeDocument/2006/relationships/oleObject" Target="../embeddings/oleObject34.bin"/><Relationship Id="rId12" Type="http://schemas.openxmlformats.org/officeDocument/2006/relationships/image" Target="../media/image64.wmf"/><Relationship Id="rId2" Type="http://schemas.openxmlformats.org/officeDocument/2006/relationships/slideLayout" Target="../slideLayouts/slideLayout2.xml"/><Relationship Id="rId16" Type="http://schemas.openxmlformats.org/officeDocument/2006/relationships/image" Target="../media/image66.wmf"/><Relationship Id="rId1" Type="http://schemas.openxmlformats.org/officeDocument/2006/relationships/vmlDrawing" Target="../drawings/vmlDrawing11.vml"/><Relationship Id="rId6" Type="http://schemas.openxmlformats.org/officeDocument/2006/relationships/image" Target="../media/image61.wmf"/><Relationship Id="rId11" Type="http://schemas.openxmlformats.org/officeDocument/2006/relationships/oleObject" Target="../embeddings/oleObject36.bin"/><Relationship Id="rId5" Type="http://schemas.openxmlformats.org/officeDocument/2006/relationships/oleObject" Target="../embeddings/oleObject33.bin"/><Relationship Id="rId15" Type="http://schemas.openxmlformats.org/officeDocument/2006/relationships/oleObject" Target="../embeddings/oleObject38.bin"/><Relationship Id="rId10" Type="http://schemas.openxmlformats.org/officeDocument/2006/relationships/image" Target="../media/image63.wmf"/><Relationship Id="rId4" Type="http://schemas.openxmlformats.org/officeDocument/2006/relationships/image" Target="../media/image60.wmf"/><Relationship Id="rId9" Type="http://schemas.openxmlformats.org/officeDocument/2006/relationships/oleObject" Target="../embeddings/oleObject35.bin"/><Relationship Id="rId14" Type="http://schemas.openxmlformats.org/officeDocument/2006/relationships/image" Target="../media/image65.png"/></Relationships>
</file>

<file path=ppt/slides/_rels/slide23.xml.rels><?xml version="1.0" encoding="UTF-8" standalone="yes"?>
<Relationships xmlns="http://schemas.openxmlformats.org/package/2006/relationships"><Relationship Id="rId8" Type="http://schemas.openxmlformats.org/officeDocument/2006/relationships/oleObject" Target="../embeddings/oleObject41.bin"/><Relationship Id="rId3" Type="http://schemas.openxmlformats.org/officeDocument/2006/relationships/notesSlide" Target="../notesSlides/notesSlide3.xml"/><Relationship Id="rId7" Type="http://schemas.openxmlformats.org/officeDocument/2006/relationships/image" Target="../media/image68.wmf"/><Relationship Id="rId2" Type="http://schemas.openxmlformats.org/officeDocument/2006/relationships/slideLayout" Target="../slideLayouts/slideLayout5.xml"/><Relationship Id="rId1" Type="http://schemas.openxmlformats.org/officeDocument/2006/relationships/vmlDrawing" Target="../drawings/vmlDrawing12.vml"/><Relationship Id="rId6" Type="http://schemas.openxmlformats.org/officeDocument/2006/relationships/oleObject" Target="../embeddings/oleObject40.bin"/><Relationship Id="rId11" Type="http://schemas.openxmlformats.org/officeDocument/2006/relationships/image" Target="../media/image70.wmf"/><Relationship Id="rId5" Type="http://schemas.openxmlformats.org/officeDocument/2006/relationships/image" Target="../media/image67.wmf"/><Relationship Id="rId10" Type="http://schemas.openxmlformats.org/officeDocument/2006/relationships/oleObject" Target="../embeddings/oleObject42.bin"/><Relationship Id="rId4" Type="http://schemas.openxmlformats.org/officeDocument/2006/relationships/oleObject" Target="../embeddings/oleObject39.bin"/><Relationship Id="rId9" Type="http://schemas.openxmlformats.org/officeDocument/2006/relationships/image" Target="../media/image69.wmf"/></Relationships>
</file>

<file path=ppt/slides/_rels/slide2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oleObject" Target="../embeddings/oleObject45.bin"/><Relationship Id="rId3" Type="http://schemas.openxmlformats.org/officeDocument/2006/relationships/oleObject" Target="../embeddings/oleObject43.bin"/><Relationship Id="rId7" Type="http://schemas.openxmlformats.org/officeDocument/2006/relationships/image" Target="../media/image76.png"/><Relationship Id="rId2" Type="http://schemas.openxmlformats.org/officeDocument/2006/relationships/slideLayout" Target="../slideLayouts/slideLayout7.xml"/><Relationship Id="rId1" Type="http://schemas.openxmlformats.org/officeDocument/2006/relationships/vmlDrawing" Target="../drawings/vmlDrawing13.vml"/><Relationship Id="rId6" Type="http://schemas.openxmlformats.org/officeDocument/2006/relationships/image" Target="../media/image73.wmf"/><Relationship Id="rId11" Type="http://schemas.openxmlformats.org/officeDocument/2006/relationships/image" Target="../media/image75.wmf"/><Relationship Id="rId5" Type="http://schemas.openxmlformats.org/officeDocument/2006/relationships/oleObject" Target="../embeddings/oleObject44.bin"/><Relationship Id="rId10" Type="http://schemas.openxmlformats.org/officeDocument/2006/relationships/oleObject" Target="../embeddings/oleObject46.bin"/><Relationship Id="rId4" Type="http://schemas.openxmlformats.org/officeDocument/2006/relationships/image" Target="../media/image72.wmf"/><Relationship Id="rId9" Type="http://schemas.openxmlformats.org/officeDocument/2006/relationships/image" Target="../media/image74.wmf"/></Relationships>
</file>

<file path=ppt/slides/_rels/slide26.xml.rels><?xml version="1.0" encoding="UTF-8" standalone="yes"?>
<Relationships xmlns="http://schemas.openxmlformats.org/package/2006/relationships"><Relationship Id="rId2" Type="http://schemas.openxmlformats.org/officeDocument/2006/relationships/image" Target="../media/image77.wmf"/><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jpe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9.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80.jpe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oleObject" Target="../embeddings/oleObject47.bin"/><Relationship Id="rId7" Type="http://schemas.openxmlformats.org/officeDocument/2006/relationships/image" Target="../media/image84.png"/><Relationship Id="rId2" Type="http://schemas.openxmlformats.org/officeDocument/2006/relationships/slideLayout" Target="../slideLayouts/slideLayout2.xml"/><Relationship Id="rId1" Type="http://schemas.openxmlformats.org/officeDocument/2006/relationships/vmlDrawing" Target="../drawings/vmlDrawing14.vml"/><Relationship Id="rId6" Type="http://schemas.openxmlformats.org/officeDocument/2006/relationships/image" Target="../media/image83.gif"/><Relationship Id="rId5" Type="http://schemas.openxmlformats.org/officeDocument/2006/relationships/image" Target="../media/image82.png"/><Relationship Id="rId4" Type="http://schemas.openxmlformats.org/officeDocument/2006/relationships/image" Target="../media/image81.wmf"/><Relationship Id="rId9" Type="http://schemas.openxmlformats.org/officeDocument/2006/relationships/image" Target="../media/image86.emf"/></Relationships>
</file>

<file path=ppt/slides/_rels/slide34.xml.rels><?xml version="1.0" encoding="UTF-8" standalone="yes"?>
<Relationships xmlns="http://schemas.openxmlformats.org/package/2006/relationships"><Relationship Id="rId8" Type="http://schemas.openxmlformats.org/officeDocument/2006/relationships/image" Target="../media/image88.png"/><Relationship Id="rId13" Type="http://schemas.openxmlformats.org/officeDocument/2006/relationships/image" Target="../media/image3.png"/><Relationship Id="rId3" Type="http://schemas.openxmlformats.org/officeDocument/2006/relationships/oleObject" Target="../embeddings/oleObject48.bin"/><Relationship Id="rId7" Type="http://schemas.openxmlformats.org/officeDocument/2006/relationships/oleObject" Target="../embeddings/oleObject50.bin"/><Relationship Id="rId12" Type="http://schemas.openxmlformats.org/officeDocument/2006/relationships/image" Target="../media/image90.png"/><Relationship Id="rId2" Type="http://schemas.openxmlformats.org/officeDocument/2006/relationships/slideLayout" Target="../slideLayouts/slideLayout7.xml"/><Relationship Id="rId1" Type="http://schemas.openxmlformats.org/officeDocument/2006/relationships/vmlDrawing" Target="../drawings/vmlDrawing15.vml"/><Relationship Id="rId6" Type="http://schemas.openxmlformats.org/officeDocument/2006/relationships/image" Target="../media/image87.png"/><Relationship Id="rId11" Type="http://schemas.openxmlformats.org/officeDocument/2006/relationships/oleObject" Target="../embeddings/oleObject52.bin"/><Relationship Id="rId5" Type="http://schemas.openxmlformats.org/officeDocument/2006/relationships/oleObject" Target="../embeddings/oleObject49.bin"/><Relationship Id="rId10" Type="http://schemas.openxmlformats.org/officeDocument/2006/relationships/image" Target="../media/image89.png"/><Relationship Id="rId4" Type="http://schemas.openxmlformats.org/officeDocument/2006/relationships/image" Target="../media/image81.wmf"/><Relationship Id="rId9" Type="http://schemas.openxmlformats.org/officeDocument/2006/relationships/oleObject" Target="../embeddings/oleObject51.bin"/></Relationships>
</file>

<file path=ppt/slides/_rels/slide35.xml.rels><?xml version="1.0" encoding="UTF-8" standalone="yes"?>
<Relationships xmlns="http://schemas.openxmlformats.org/package/2006/relationships"><Relationship Id="rId3" Type="http://schemas.openxmlformats.org/officeDocument/2006/relationships/image" Target="../media/image91.e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image" Target="../media/image94.emf"/><Relationship Id="rId3" Type="http://schemas.openxmlformats.org/officeDocument/2006/relationships/notesSlide" Target="../notesSlides/notesSlide5.xml"/><Relationship Id="rId7" Type="http://schemas.openxmlformats.org/officeDocument/2006/relationships/image" Target="../media/image93.wmf"/><Relationship Id="rId2" Type="http://schemas.openxmlformats.org/officeDocument/2006/relationships/slideLayout" Target="../slideLayouts/slideLayout12.xml"/><Relationship Id="rId1" Type="http://schemas.openxmlformats.org/officeDocument/2006/relationships/vmlDrawing" Target="../drawings/vmlDrawing16.vml"/><Relationship Id="rId6" Type="http://schemas.openxmlformats.org/officeDocument/2006/relationships/oleObject" Target="../embeddings/oleObject54.bin"/><Relationship Id="rId5" Type="http://schemas.openxmlformats.org/officeDocument/2006/relationships/image" Target="../media/image92.wmf"/><Relationship Id="rId4" Type="http://schemas.openxmlformats.org/officeDocument/2006/relationships/oleObject" Target="../embeddings/oleObject53.bin"/><Relationship Id="rId9" Type="http://schemas.openxmlformats.org/officeDocument/2006/relationships/image" Target="../media/image95.png"/></Relationships>
</file>

<file path=ppt/slides/_rels/slide37.xml.rels><?xml version="1.0" encoding="UTF-8" standalone="yes"?>
<Relationships xmlns="http://schemas.openxmlformats.org/package/2006/relationships"><Relationship Id="rId3" Type="http://schemas.openxmlformats.org/officeDocument/2006/relationships/oleObject" Target="../embeddings/oleObject55.bin"/><Relationship Id="rId2" Type="http://schemas.openxmlformats.org/officeDocument/2006/relationships/slideLayout" Target="../slideLayouts/slideLayout7.xml"/><Relationship Id="rId1" Type="http://schemas.openxmlformats.org/officeDocument/2006/relationships/vmlDrawing" Target="../drawings/vmlDrawing17.vml"/><Relationship Id="rId5" Type="http://schemas.openxmlformats.org/officeDocument/2006/relationships/image" Target="../media/image96.emf"/><Relationship Id="rId4" Type="http://schemas.openxmlformats.org/officeDocument/2006/relationships/package" Target="../embeddings/Microsoft_Excel_Macro-Enabled_Worksheet1.xlsm"/></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00.png"/><Relationship Id="rId1" Type="http://schemas.openxmlformats.org/officeDocument/2006/relationships/slideLayout" Target="../slideLayouts/slideLayout2.xml"/><Relationship Id="rId4" Type="http://schemas.openxmlformats.org/officeDocument/2006/relationships/image" Target="../media/image98.png"/></Relationships>
</file>

<file path=ppt/slides/_rels/slide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oleObject" Target="../embeddings/oleObject2.bin"/><Relationship Id="rId7" Type="http://schemas.openxmlformats.org/officeDocument/2006/relationships/image" Target="../media/image1.emf"/><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8.wmf"/><Relationship Id="rId5" Type="http://schemas.openxmlformats.org/officeDocument/2006/relationships/oleObject" Target="../embeddings/oleObject3.bin"/><Relationship Id="rId4" Type="http://schemas.openxmlformats.org/officeDocument/2006/relationships/image" Target="../media/image7.wmf"/></Relationships>
</file>

<file path=ppt/slides/_rels/slide40.xml.rels><?xml version="1.0" encoding="UTF-8" standalone="yes"?>
<Relationships xmlns="http://schemas.openxmlformats.org/package/2006/relationships"><Relationship Id="rId3" Type="http://schemas.openxmlformats.org/officeDocument/2006/relationships/image" Target="../media/image100.emf"/><Relationship Id="rId2" Type="http://schemas.openxmlformats.org/officeDocument/2006/relationships/image" Target="../media/image99.emf"/><Relationship Id="rId1" Type="http://schemas.openxmlformats.org/officeDocument/2006/relationships/slideLayout" Target="../slideLayouts/slideLayout2.xml"/><Relationship Id="rId4" Type="http://schemas.openxmlformats.org/officeDocument/2006/relationships/image" Target="../media/image101.emf"/></Relationships>
</file>

<file path=ppt/slides/_rels/slide41.xml.rels><?xml version="1.0" encoding="UTF-8" standalone="yes"?>
<Relationships xmlns="http://schemas.openxmlformats.org/package/2006/relationships"><Relationship Id="rId3" Type="http://schemas.openxmlformats.org/officeDocument/2006/relationships/image" Target="../media/image102.gif"/><Relationship Id="rId2" Type="http://schemas.openxmlformats.org/officeDocument/2006/relationships/image" Target="../media/image83.gi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8" Type="http://schemas.openxmlformats.org/officeDocument/2006/relationships/image" Target="../media/image110.jpeg"/><Relationship Id="rId3" Type="http://schemas.openxmlformats.org/officeDocument/2006/relationships/image" Target="../media/image105.jpeg"/><Relationship Id="rId7" Type="http://schemas.openxmlformats.org/officeDocument/2006/relationships/image" Target="../media/image109.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08.jpeg"/><Relationship Id="rId11" Type="http://schemas.openxmlformats.org/officeDocument/2006/relationships/image" Target="../media/image113.png"/><Relationship Id="rId5" Type="http://schemas.openxmlformats.org/officeDocument/2006/relationships/image" Target="../media/image107.jpeg"/><Relationship Id="rId10" Type="http://schemas.openxmlformats.org/officeDocument/2006/relationships/image" Target="../media/image112.jpeg"/><Relationship Id="rId4" Type="http://schemas.openxmlformats.org/officeDocument/2006/relationships/image" Target="../media/image106.jpeg"/><Relationship Id="rId9" Type="http://schemas.openxmlformats.org/officeDocument/2006/relationships/image" Target="../media/image111.jpeg"/></Relationships>
</file>

<file path=ppt/slides/_rels/slide45.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114.png"/><Relationship Id="rId18" Type="http://schemas.openxmlformats.org/officeDocument/2006/relationships/oleObject" Target="../embeddings/oleObject59.bin"/><Relationship Id="rId26" Type="http://schemas.openxmlformats.org/officeDocument/2006/relationships/image" Target="../media/image122.emf"/><Relationship Id="rId3" Type="http://schemas.openxmlformats.org/officeDocument/2006/relationships/image" Target="../media/image119.png"/><Relationship Id="rId21" Type="http://schemas.openxmlformats.org/officeDocument/2006/relationships/image" Target="../media/image116.png"/><Relationship Id="rId7" Type="http://schemas.openxmlformats.org/officeDocument/2006/relationships/image" Target="../media/image18.png"/><Relationship Id="rId12" Type="http://schemas.openxmlformats.org/officeDocument/2006/relationships/oleObject" Target="../embeddings/oleObject58.bin"/><Relationship Id="rId17" Type="http://schemas.openxmlformats.org/officeDocument/2006/relationships/image" Target="../media/image85.png"/><Relationship Id="rId25" Type="http://schemas.openxmlformats.org/officeDocument/2006/relationships/image" Target="../media/image118.png"/><Relationship Id="rId2" Type="http://schemas.openxmlformats.org/officeDocument/2006/relationships/slideLayout" Target="../slideLayouts/slideLayout2.xml"/><Relationship Id="rId16" Type="http://schemas.openxmlformats.org/officeDocument/2006/relationships/image" Target="../media/image84.png"/><Relationship Id="rId20" Type="http://schemas.openxmlformats.org/officeDocument/2006/relationships/oleObject" Target="../embeddings/oleObject60.bin"/><Relationship Id="rId1" Type="http://schemas.openxmlformats.org/officeDocument/2006/relationships/vmlDrawing" Target="../drawings/vmlDrawing18.vml"/><Relationship Id="rId6" Type="http://schemas.openxmlformats.org/officeDocument/2006/relationships/image" Target="../media/image34.png"/><Relationship Id="rId11" Type="http://schemas.openxmlformats.org/officeDocument/2006/relationships/image" Target="../media/image65.png"/><Relationship Id="rId24" Type="http://schemas.openxmlformats.org/officeDocument/2006/relationships/oleObject" Target="../embeddings/oleObject62.bin"/><Relationship Id="rId5" Type="http://schemas.openxmlformats.org/officeDocument/2006/relationships/oleObject" Target="../embeddings/oleObject56.bin"/><Relationship Id="rId15" Type="http://schemas.openxmlformats.org/officeDocument/2006/relationships/image" Target="../media/image121.png"/><Relationship Id="rId23" Type="http://schemas.openxmlformats.org/officeDocument/2006/relationships/image" Target="../media/image117.wmf"/><Relationship Id="rId10" Type="http://schemas.openxmlformats.org/officeDocument/2006/relationships/oleObject" Target="../embeddings/oleObject57.bin"/><Relationship Id="rId19" Type="http://schemas.openxmlformats.org/officeDocument/2006/relationships/image" Target="../media/image115.png"/><Relationship Id="rId4" Type="http://schemas.microsoft.com/office/2007/relationships/hdphoto" Target="../media/hdphoto1.wdp"/><Relationship Id="rId9" Type="http://schemas.openxmlformats.org/officeDocument/2006/relationships/image" Target="../media/image120.wmf"/><Relationship Id="rId14" Type="http://schemas.openxmlformats.org/officeDocument/2006/relationships/image" Target="../media/image86.emf"/><Relationship Id="rId22" Type="http://schemas.openxmlformats.org/officeDocument/2006/relationships/oleObject" Target="../embeddings/oleObject61.bin"/><Relationship Id="rId27" Type="http://schemas.openxmlformats.org/officeDocument/2006/relationships/image" Target="../media/image123.png"/></Relationships>
</file>

<file path=ppt/slides/_rels/slide46.xml.rels><?xml version="1.0" encoding="UTF-8" standalone="yes"?>
<Relationships xmlns="http://schemas.openxmlformats.org/package/2006/relationships"><Relationship Id="rId3" Type="http://schemas.openxmlformats.org/officeDocument/2006/relationships/image" Target="../media/image124.jpeg"/><Relationship Id="rId7" Type="http://schemas.openxmlformats.org/officeDocument/2006/relationships/image" Target="../media/image128.emf"/><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127.emf"/><Relationship Id="rId5" Type="http://schemas.openxmlformats.org/officeDocument/2006/relationships/image" Target="../media/image126.jpeg"/><Relationship Id="rId4" Type="http://schemas.openxmlformats.org/officeDocument/2006/relationships/image" Target="../media/image125.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129.gi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oleObject" Target="../embeddings/oleObject6.bin"/><Relationship Id="rId13" Type="http://schemas.openxmlformats.org/officeDocument/2006/relationships/image" Target="../media/image15.png"/><Relationship Id="rId3" Type="http://schemas.openxmlformats.org/officeDocument/2006/relationships/oleObject" Target="../embeddings/oleObject4.bin"/><Relationship Id="rId7" Type="http://schemas.openxmlformats.org/officeDocument/2006/relationships/image" Target="../media/image13.wmf"/><Relationship Id="rId12" Type="http://schemas.openxmlformats.org/officeDocument/2006/relationships/image" Target="../media/image14.png"/><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10.wmf"/><Relationship Id="rId11" Type="http://schemas.openxmlformats.org/officeDocument/2006/relationships/image" Target="../media/image12.wmf"/><Relationship Id="rId5" Type="http://schemas.openxmlformats.org/officeDocument/2006/relationships/oleObject" Target="../embeddings/oleObject5.bin"/><Relationship Id="rId10" Type="http://schemas.openxmlformats.org/officeDocument/2006/relationships/oleObject" Target="../embeddings/oleObject7.bin"/><Relationship Id="rId4" Type="http://schemas.openxmlformats.org/officeDocument/2006/relationships/image" Target="../media/image9.wmf"/><Relationship Id="rId9" Type="http://schemas.openxmlformats.org/officeDocument/2006/relationships/image" Target="../media/image11.wmf"/></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16.wmf"/></Relationships>
</file>

<file path=ppt/slides/_rels/slide7.xml.rels><?xml version="1.0" encoding="UTF-8" standalone="yes"?>
<Relationships xmlns="http://schemas.openxmlformats.org/package/2006/relationships"><Relationship Id="rId8" Type="http://schemas.openxmlformats.org/officeDocument/2006/relationships/image" Target="../media/image20.wmf"/><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19.wmf"/><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audio" Target="../media/audio4.wav"/><Relationship Id="rId11" Type="http://schemas.openxmlformats.org/officeDocument/2006/relationships/oleObject" Target="../embeddings/oleObject9.bin"/><Relationship Id="rId5" Type="http://schemas.openxmlformats.org/officeDocument/2006/relationships/audio" Target="../media/audio3.wav"/><Relationship Id="rId10" Type="http://schemas.openxmlformats.org/officeDocument/2006/relationships/image" Target="../media/image22.wmf"/><Relationship Id="rId4" Type="http://schemas.openxmlformats.org/officeDocument/2006/relationships/audio" Target="../media/audio2.wav"/><Relationship Id="rId9" Type="http://schemas.openxmlformats.org/officeDocument/2006/relationships/image" Target="../media/image21.w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89001" y="851429"/>
            <a:ext cx="7865534" cy="1079847"/>
          </a:xfrm>
        </p:spPr>
        <p:txBody>
          <a:bodyPr>
            <a:normAutofit/>
          </a:bodyPr>
          <a:lstStyle/>
          <a:p>
            <a:r>
              <a:rPr lang="en-US" sz="3200" b="1" dirty="0" smtClean="0">
                <a:effectLst>
                  <a:outerShdw blurRad="38100" dist="38100" dir="2700000" algn="tl">
                    <a:srgbClr val="000000">
                      <a:alpha val="43137"/>
                    </a:srgbClr>
                  </a:outerShdw>
                </a:effectLst>
                <a:latin typeface="+mn-lt"/>
              </a:rPr>
              <a:t>Neutral Particle Transport Methods</a:t>
            </a:r>
            <a:endParaRPr lang="en-US" sz="3200" b="1" dirty="0">
              <a:effectLst>
                <a:outerShdw blurRad="38100" dist="38100" dir="2700000" algn="tl">
                  <a:srgbClr val="000000">
                    <a:alpha val="43137"/>
                  </a:srgbClr>
                </a:outerShdw>
              </a:effectLst>
              <a:latin typeface="+mn-lt"/>
            </a:endParaRPr>
          </a:p>
        </p:txBody>
      </p:sp>
      <p:sp>
        <p:nvSpPr>
          <p:cNvPr id="3" name="Subtitle 2"/>
          <p:cNvSpPr>
            <a:spLocks noGrp="1"/>
          </p:cNvSpPr>
          <p:nvPr>
            <p:ph type="subTitle" idx="1"/>
          </p:nvPr>
        </p:nvSpPr>
        <p:spPr>
          <a:xfrm>
            <a:off x="1392768" y="2503415"/>
            <a:ext cx="6858000" cy="1655762"/>
          </a:xfrm>
        </p:spPr>
        <p:txBody>
          <a:bodyPr>
            <a:normAutofit fontScale="77500" lnSpcReduction="20000"/>
          </a:bodyPr>
          <a:lstStyle/>
          <a:p>
            <a:r>
              <a:rPr lang="en-US" dirty="0"/>
              <a:t>Prof. </a:t>
            </a:r>
            <a:r>
              <a:rPr lang="en-US" dirty="0" err="1"/>
              <a:t>Alireza</a:t>
            </a:r>
            <a:r>
              <a:rPr lang="en-US" dirty="0"/>
              <a:t> </a:t>
            </a:r>
            <a:r>
              <a:rPr lang="en-US" dirty="0" err="1"/>
              <a:t>Haghighat</a:t>
            </a:r>
            <a:endParaRPr lang="en-US" dirty="0"/>
          </a:p>
          <a:p>
            <a:r>
              <a:rPr lang="en-US" dirty="0"/>
              <a:t>Virginia </a:t>
            </a:r>
            <a:r>
              <a:rPr lang="en-US" dirty="0" smtClean="0"/>
              <a:t>Tech</a:t>
            </a:r>
          </a:p>
          <a:p>
            <a:r>
              <a:rPr lang="en-US" dirty="0" smtClean="0"/>
              <a:t>Virginia Tech Transport Theory Group (VT</a:t>
            </a:r>
            <a:r>
              <a:rPr lang="en-US" baseline="30000" dirty="0" smtClean="0"/>
              <a:t>3</a:t>
            </a:r>
            <a:r>
              <a:rPr lang="en-US" dirty="0" smtClean="0"/>
              <a:t>G)</a:t>
            </a:r>
            <a:endParaRPr lang="en-US" dirty="0"/>
          </a:p>
          <a:p>
            <a:r>
              <a:rPr lang="en-US" dirty="0"/>
              <a:t>Director of Nuclear Engineering and Science Lab (NSEL) at Arlington</a:t>
            </a:r>
          </a:p>
          <a:p>
            <a:r>
              <a:rPr lang="en-US" dirty="0"/>
              <a:t>Nuclear Engineering Program, Mechanical Engineering Department</a:t>
            </a:r>
          </a:p>
          <a:p>
            <a:endParaRPr lang="en-US" dirty="0"/>
          </a:p>
        </p:txBody>
      </p:sp>
      <p:sp>
        <p:nvSpPr>
          <p:cNvPr id="4" name="TextBox 3"/>
          <p:cNvSpPr txBox="1"/>
          <p:nvPr/>
        </p:nvSpPr>
        <p:spPr>
          <a:xfrm>
            <a:off x="770467" y="6138333"/>
            <a:ext cx="7687733" cy="276999"/>
          </a:xfrm>
          <a:prstGeom prst="rect">
            <a:avLst/>
          </a:prstGeom>
          <a:noFill/>
        </p:spPr>
        <p:txBody>
          <a:bodyPr wrap="square" rtlCol="0">
            <a:spAutoFit/>
          </a:bodyPr>
          <a:lstStyle/>
          <a:p>
            <a:pPr algn="ctr"/>
            <a:r>
              <a:rPr lang="en-US" sz="1200" b="1" i="1" dirty="0" smtClean="0"/>
              <a:t>Supernova Physics at DUNE Workshop, Virginia Tech, Blacksburg, Virginia, </a:t>
            </a:r>
            <a:r>
              <a:rPr lang="en-US" sz="1200" b="1" i="1" dirty="0"/>
              <a:t>March 11-12, </a:t>
            </a:r>
            <a:r>
              <a:rPr lang="en-US" sz="1200" b="1" i="1" dirty="0" smtClean="0"/>
              <a:t>2016</a:t>
            </a:r>
            <a:endParaRPr lang="en-US" sz="1200" i="1" dirty="0"/>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32352" t="34074" r="31874" b="32345"/>
          <a:stretch/>
        </p:blipFill>
        <p:spPr>
          <a:xfrm>
            <a:off x="3618181" y="4159177"/>
            <a:ext cx="2728614" cy="1979155"/>
          </a:xfrm>
          <a:prstGeom prst="rect">
            <a:avLst/>
          </a:prstGeom>
        </p:spPr>
      </p:pic>
    </p:spTree>
    <p:extLst>
      <p:ext uri="{BB962C8B-B14F-4D97-AF65-F5344CB8AC3E}">
        <p14:creationId xmlns:p14="http://schemas.microsoft.com/office/powerpoint/2010/main" val="352941620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3794" name="Rectangle 2"/>
          <p:cNvSpPr>
            <a:spLocks noChangeArrowheads="1"/>
          </p:cNvSpPr>
          <p:nvPr/>
        </p:nvSpPr>
        <p:spPr bwMode="auto">
          <a:xfrm>
            <a:off x="1502778" y="360525"/>
            <a:ext cx="3242920" cy="57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ctr"/>
          <a:lstStyle/>
          <a:p>
            <a:pPr algn="ctr" eaLnBrk="1" hangingPunct="1"/>
            <a:r>
              <a:rPr lang="en-US" sz="3200" b="1" dirty="0">
                <a:effectLst>
                  <a:outerShdw blurRad="38100" dist="38100" dir="2700000" algn="tl">
                    <a:srgbClr val="000000"/>
                  </a:outerShdw>
                </a:effectLst>
              </a:rPr>
              <a:t>PENTRAN</a:t>
            </a:r>
            <a:r>
              <a:rPr lang="en-US" sz="3200" baseline="42000" dirty="0">
                <a:effectLst>
                  <a:outerShdw blurRad="38100" dist="38100" dir="2700000" algn="tl">
                    <a:srgbClr val="000000"/>
                  </a:outerShdw>
                </a:effectLst>
              </a:rPr>
              <a:t>TM </a:t>
            </a:r>
            <a:r>
              <a:rPr lang="en-US" sz="3200" baseline="42000" dirty="0">
                <a:solidFill>
                  <a:schemeClr val="tx2"/>
                </a:solidFill>
                <a:effectLst>
                  <a:outerShdw blurRad="38100" dist="38100" dir="2700000" algn="tl">
                    <a:srgbClr val="000000"/>
                  </a:outerShdw>
                </a:effectLst>
              </a:rPr>
              <a:t>	 </a:t>
            </a:r>
            <a:endParaRPr lang="en-US" sz="4400" dirty="0">
              <a:solidFill>
                <a:schemeClr val="tx2"/>
              </a:solidFill>
              <a:effectLst>
                <a:outerShdw blurRad="38100" dist="38100" dir="2700000" algn="tl">
                  <a:srgbClr val="000000"/>
                </a:outerShdw>
              </a:effectLst>
            </a:endParaRPr>
          </a:p>
        </p:txBody>
      </p:sp>
      <p:sp>
        <p:nvSpPr>
          <p:cNvPr id="673795" name="Rectangle 3"/>
          <p:cNvSpPr>
            <a:spLocks noChangeArrowheads="1"/>
          </p:cNvSpPr>
          <p:nvPr/>
        </p:nvSpPr>
        <p:spPr bwMode="auto">
          <a:xfrm>
            <a:off x="261085" y="1408492"/>
            <a:ext cx="8662197" cy="51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lstStyle/>
          <a:p>
            <a:pPr marL="342900" indent="-342900">
              <a:spcBef>
                <a:spcPct val="20000"/>
              </a:spcBef>
              <a:buClr>
                <a:schemeClr val="folHlink"/>
              </a:buClr>
              <a:buSzPct val="50000"/>
              <a:buFont typeface="Courier New" pitchFamily="49" charset="0"/>
              <a:buChar char="o"/>
            </a:pPr>
            <a:r>
              <a:rPr lang="en-US" dirty="0" smtClean="0">
                <a:effectLst>
                  <a:outerShdw blurRad="38100" dist="38100" dir="2700000" algn="tl">
                    <a:srgbClr val="000000"/>
                  </a:outerShdw>
                </a:effectLst>
                <a:latin typeface="Arial" pitchFamily="34" charset="0"/>
                <a:cs typeface="Arial" pitchFamily="34" charset="0"/>
              </a:rPr>
              <a:t>ANSI </a:t>
            </a:r>
            <a:r>
              <a:rPr lang="en-US" dirty="0">
                <a:effectLst>
                  <a:outerShdw blurRad="38100" dist="38100" dir="2700000" algn="tl">
                    <a:srgbClr val="000000"/>
                  </a:outerShdw>
                </a:effectLst>
                <a:latin typeface="Arial" pitchFamily="34" charset="0"/>
                <a:cs typeface="Arial" pitchFamily="34" charset="0"/>
              </a:rPr>
              <a:t>FORTRAN 90 with MPI </a:t>
            </a:r>
            <a:r>
              <a:rPr lang="en-US" dirty="0" smtClean="0">
                <a:effectLst>
                  <a:outerShdw blurRad="38100" dist="38100" dir="2700000" algn="tl">
                    <a:srgbClr val="000000"/>
                  </a:outerShdw>
                </a:effectLst>
                <a:latin typeface="Arial" pitchFamily="34" charset="0"/>
                <a:cs typeface="Arial" pitchFamily="34" charset="0"/>
              </a:rPr>
              <a:t>library (Export classification 0D999B available for use in most countries)</a:t>
            </a:r>
            <a:endParaRPr lang="en-US" altLang="zh-CN" b="1" dirty="0" smtClean="0">
              <a:latin typeface="Arial" pitchFamily="34" charset="0"/>
              <a:cs typeface="Arial" pitchFamily="34" charset="0"/>
            </a:endParaRPr>
          </a:p>
          <a:p>
            <a:pPr marL="342900" indent="-342900">
              <a:spcBef>
                <a:spcPct val="20000"/>
              </a:spcBef>
              <a:buClr>
                <a:schemeClr val="hlink"/>
              </a:buClr>
              <a:buFont typeface="Courier New" pitchFamily="49" charset="0"/>
              <a:buChar char="o"/>
            </a:pPr>
            <a:r>
              <a:rPr lang="en-US" altLang="zh-CN" b="1" dirty="0" smtClean="0">
                <a:latin typeface="Arial" pitchFamily="34" charset="0"/>
                <a:cs typeface="Arial" pitchFamily="34" charset="0"/>
              </a:rPr>
              <a:t>Cartesian geometry</a:t>
            </a:r>
          </a:p>
          <a:p>
            <a:pPr marL="342900" indent="-342900">
              <a:spcBef>
                <a:spcPct val="20000"/>
              </a:spcBef>
              <a:buClr>
                <a:schemeClr val="hlink"/>
              </a:buClr>
              <a:buFont typeface="Courier New" pitchFamily="49" charset="0"/>
              <a:buChar char="o"/>
            </a:pPr>
            <a:endParaRPr lang="en-US" altLang="zh-CN" b="1" dirty="0" smtClean="0">
              <a:latin typeface="Arial" pitchFamily="34" charset="0"/>
              <a:cs typeface="Arial" pitchFamily="34" charset="0"/>
            </a:endParaRPr>
          </a:p>
          <a:p>
            <a:pPr marL="342900" indent="-342900">
              <a:spcBef>
                <a:spcPct val="20000"/>
              </a:spcBef>
              <a:buClr>
                <a:schemeClr val="hlink"/>
              </a:buClr>
              <a:buFont typeface="Courier New" pitchFamily="49" charset="0"/>
              <a:buChar char="o"/>
            </a:pPr>
            <a:r>
              <a:rPr lang="en-US" altLang="zh-CN" b="1" dirty="0" smtClean="0">
                <a:latin typeface="Arial" pitchFamily="34" charset="0"/>
                <a:cs typeface="Arial" pitchFamily="34" charset="0"/>
              </a:rPr>
              <a:t>Coarse-mesh-oriented data structure</a:t>
            </a:r>
            <a:r>
              <a:rPr lang="en-US" altLang="zh-CN" dirty="0" smtClean="0">
                <a:latin typeface="Arial" pitchFamily="34" charset="0"/>
                <a:cs typeface="Arial" pitchFamily="34" charset="0"/>
              </a:rPr>
              <a:t> allowing </a:t>
            </a:r>
            <a:r>
              <a:rPr lang="en-US" altLang="zh-CN" dirty="0">
                <a:latin typeface="Arial" pitchFamily="34" charset="0"/>
                <a:cs typeface="Arial" pitchFamily="34" charset="0"/>
              </a:rPr>
              <a:t>localized </a:t>
            </a:r>
            <a:r>
              <a:rPr lang="en-US" altLang="zh-CN" dirty="0" smtClean="0">
                <a:latin typeface="Arial" pitchFamily="34" charset="0"/>
                <a:cs typeface="Arial" pitchFamily="34" charset="0"/>
              </a:rPr>
              <a:t>meshing, differencing scheme</a:t>
            </a:r>
            <a:endParaRPr lang="en-US" dirty="0" smtClean="0">
              <a:effectLst>
                <a:outerShdw blurRad="38100" dist="38100" dir="2700000" algn="tl">
                  <a:srgbClr val="000000"/>
                </a:outerShdw>
              </a:effectLst>
              <a:latin typeface="Arial" pitchFamily="34" charset="0"/>
              <a:cs typeface="Arial" pitchFamily="34" charset="0"/>
            </a:endParaRPr>
          </a:p>
          <a:p>
            <a:pPr marL="342900" indent="-342900" eaLnBrk="1" hangingPunct="1">
              <a:spcBef>
                <a:spcPct val="20000"/>
              </a:spcBef>
              <a:buClr>
                <a:schemeClr val="hlink"/>
              </a:buClr>
              <a:buFont typeface="Courier New" pitchFamily="49" charset="0"/>
              <a:buChar char="o"/>
            </a:pPr>
            <a:endParaRPr lang="en-US" dirty="0" smtClean="0">
              <a:effectLst>
                <a:outerShdw blurRad="38100" dist="38100" dir="2700000" algn="tl">
                  <a:srgbClr val="000000"/>
                </a:outerShdw>
              </a:effectLst>
              <a:latin typeface="Arial" pitchFamily="34" charset="0"/>
              <a:cs typeface="Arial" pitchFamily="34" charset="0"/>
            </a:endParaRPr>
          </a:p>
          <a:p>
            <a:pPr marL="342900" indent="-342900" eaLnBrk="1" hangingPunct="1">
              <a:spcBef>
                <a:spcPct val="20000"/>
              </a:spcBef>
              <a:buClr>
                <a:schemeClr val="hlink"/>
              </a:buClr>
              <a:buFont typeface="Courier New" pitchFamily="49" charset="0"/>
              <a:buChar char="o"/>
            </a:pPr>
            <a:r>
              <a:rPr lang="en-US" dirty="0" smtClean="0">
                <a:effectLst>
                  <a:outerShdw blurRad="38100" dist="38100" dir="2700000" algn="tl">
                    <a:srgbClr val="000000"/>
                  </a:outerShdw>
                </a:effectLst>
                <a:latin typeface="Arial" pitchFamily="34" charset="0"/>
                <a:cs typeface="Arial" pitchFamily="34" charset="0"/>
              </a:rPr>
              <a:t>Parallel processing: </a:t>
            </a:r>
            <a:r>
              <a:rPr lang="en-US" dirty="0" smtClean="0">
                <a:latin typeface="Arial" pitchFamily="34" charset="0"/>
                <a:cs typeface="Arial" pitchFamily="34" charset="0"/>
              </a:rPr>
              <a:t>Hybrid domain decomposition (angle, </a:t>
            </a:r>
            <a:r>
              <a:rPr lang="en-US" dirty="0">
                <a:latin typeface="Arial" pitchFamily="34" charset="0"/>
                <a:cs typeface="Arial" pitchFamily="34" charset="0"/>
              </a:rPr>
              <a:t>energy, and/or </a:t>
            </a:r>
            <a:r>
              <a:rPr lang="en-US" dirty="0" smtClean="0">
                <a:latin typeface="Arial" pitchFamily="34" charset="0"/>
                <a:cs typeface="Arial" pitchFamily="34" charset="0"/>
              </a:rPr>
              <a:t>space); Parallel I/O; Partition memory</a:t>
            </a:r>
          </a:p>
          <a:p>
            <a:pPr marL="342900" indent="-342900">
              <a:spcBef>
                <a:spcPct val="20000"/>
              </a:spcBef>
              <a:buClr>
                <a:schemeClr val="folHlink"/>
              </a:buClr>
              <a:buSzPct val="50000"/>
              <a:buFont typeface="Courier New" pitchFamily="49" charset="0"/>
              <a:buChar char="o"/>
            </a:pPr>
            <a:endParaRPr lang="en-US" dirty="0" smtClean="0">
              <a:effectLst>
                <a:outerShdw blurRad="38100" dist="38100" dir="2700000" algn="tl">
                  <a:srgbClr val="000000"/>
                </a:outerShdw>
              </a:effectLst>
              <a:latin typeface="Arial" pitchFamily="34" charset="0"/>
              <a:cs typeface="Arial" pitchFamily="34" charset="0"/>
            </a:endParaRPr>
          </a:p>
          <a:p>
            <a:pPr marL="342900" indent="-342900">
              <a:spcBef>
                <a:spcPct val="20000"/>
              </a:spcBef>
              <a:buClr>
                <a:schemeClr val="folHlink"/>
              </a:buClr>
              <a:buSzPct val="50000"/>
              <a:buFont typeface="Courier New" pitchFamily="49" charset="0"/>
              <a:buChar char="o"/>
            </a:pPr>
            <a:r>
              <a:rPr lang="en-US" dirty="0" smtClean="0">
                <a:effectLst>
                  <a:outerShdw blurRad="38100" dist="38100" dir="2700000" algn="tl">
                    <a:srgbClr val="000000"/>
                  </a:outerShdw>
                </a:effectLst>
                <a:latin typeface="Arial" pitchFamily="34" charset="0"/>
                <a:cs typeface="Arial" pitchFamily="34" charset="0"/>
              </a:rPr>
              <a:t>Adaptive Differencing Strategy (ADS): </a:t>
            </a:r>
            <a:r>
              <a:rPr lang="en-US" dirty="0" smtClean="0">
                <a:latin typeface="Arial" pitchFamily="34" charset="0"/>
                <a:cs typeface="Arial" pitchFamily="34" charset="0"/>
              </a:rPr>
              <a:t>Diamond Zero (DZ) </a:t>
            </a:r>
            <a:r>
              <a:rPr lang="en-US" dirty="0" smtClean="0">
                <a:latin typeface="Arial" pitchFamily="34" charset="0"/>
                <a:cs typeface="Arial" pitchFamily="34" charset="0"/>
                <a:sym typeface="Wingdings" pitchFamily="2" charset="2"/>
              </a:rPr>
              <a:t> </a:t>
            </a:r>
            <a:r>
              <a:rPr lang="en-US" dirty="0" smtClean="0">
                <a:latin typeface="Arial" pitchFamily="34" charset="0"/>
                <a:cs typeface="Arial" pitchFamily="34" charset="0"/>
              </a:rPr>
              <a:t>Directional Theta-Weighted differencing (DTW) </a:t>
            </a:r>
            <a:r>
              <a:rPr lang="en-US" dirty="0" smtClean="0">
                <a:latin typeface="Arial" pitchFamily="34" charset="0"/>
                <a:cs typeface="Arial" pitchFamily="34" charset="0"/>
                <a:sym typeface="Wingdings" pitchFamily="2" charset="2"/>
              </a:rPr>
              <a:t></a:t>
            </a:r>
            <a:r>
              <a:rPr lang="en-US" dirty="0" smtClean="0">
                <a:latin typeface="Arial" pitchFamily="34" charset="0"/>
                <a:cs typeface="Arial" pitchFamily="34" charset="0"/>
              </a:rPr>
              <a:t> Exponential-Directional Iterative (EDI)</a:t>
            </a:r>
          </a:p>
          <a:p>
            <a:pPr marL="342900" indent="-342900">
              <a:spcBef>
                <a:spcPct val="20000"/>
              </a:spcBef>
              <a:buClr>
                <a:schemeClr val="folHlink"/>
              </a:buClr>
              <a:buSzPct val="50000"/>
              <a:buFont typeface="Courier New" pitchFamily="49" charset="0"/>
              <a:buChar char="o"/>
            </a:pPr>
            <a:endParaRPr lang="en-US" dirty="0" smtClean="0">
              <a:effectLst>
                <a:outerShdw blurRad="38100" dist="38100" dir="2700000" algn="tl">
                  <a:srgbClr val="000000"/>
                </a:outerShdw>
              </a:effectLst>
              <a:latin typeface="Arial" pitchFamily="34" charset="0"/>
              <a:cs typeface="Arial" pitchFamily="34" charset="0"/>
            </a:endParaRPr>
          </a:p>
          <a:p>
            <a:pPr marL="342900" indent="-342900">
              <a:spcBef>
                <a:spcPct val="20000"/>
              </a:spcBef>
              <a:buClr>
                <a:schemeClr val="folHlink"/>
              </a:buClr>
              <a:buSzPct val="50000"/>
              <a:buFont typeface="Courier New" pitchFamily="49" charset="0"/>
              <a:buChar char="o"/>
            </a:pPr>
            <a:r>
              <a:rPr lang="en-US" dirty="0" smtClean="0">
                <a:effectLst>
                  <a:outerShdw blurRad="38100" dist="38100" dir="2700000" algn="tl">
                    <a:srgbClr val="000000"/>
                  </a:outerShdw>
                </a:effectLst>
                <a:latin typeface="Arial" pitchFamily="34" charset="0"/>
                <a:cs typeface="Arial" pitchFamily="34" charset="0"/>
              </a:rPr>
              <a:t>Fully discontinuous variable meshing - </a:t>
            </a:r>
            <a:r>
              <a:rPr lang="en-US" dirty="0" smtClean="0">
                <a:latin typeface="Arial" pitchFamily="34" charset="0"/>
                <a:cs typeface="Arial" pitchFamily="34" charset="0"/>
              </a:rPr>
              <a:t>Taylor Projection Mesh Coupling (TPMC)</a:t>
            </a:r>
            <a:endParaRPr lang="en-US" sz="2000" dirty="0" smtClean="0">
              <a:effectLst>
                <a:outerShdw blurRad="38100" dist="38100" dir="2700000" algn="tl">
                  <a:srgbClr val="000000"/>
                </a:outerShdw>
              </a:effectLst>
              <a:latin typeface="Arial" pitchFamily="34" charset="0"/>
              <a:cs typeface="Arial" pitchFamily="34" charset="0"/>
            </a:endParaRPr>
          </a:p>
          <a:p>
            <a:pPr marL="342900" indent="-342900">
              <a:spcBef>
                <a:spcPct val="20000"/>
              </a:spcBef>
              <a:buClr>
                <a:schemeClr val="folHlink"/>
              </a:buClr>
              <a:buSzPct val="50000"/>
              <a:buFont typeface="Courier New" pitchFamily="49" charset="0"/>
              <a:buChar char="o"/>
            </a:pPr>
            <a:endParaRPr lang="en-US" dirty="0" smtClean="0">
              <a:effectLst>
                <a:outerShdw blurRad="38100" dist="38100" dir="2700000" algn="tl">
                  <a:srgbClr val="000000"/>
                </a:outerShdw>
              </a:effectLst>
              <a:latin typeface="Arial" pitchFamily="34" charset="0"/>
              <a:cs typeface="Arial" pitchFamily="34" charset="0"/>
            </a:endParaRPr>
          </a:p>
          <a:p>
            <a:pPr marL="342900" indent="-342900">
              <a:spcBef>
                <a:spcPct val="20000"/>
              </a:spcBef>
              <a:buClr>
                <a:schemeClr val="folHlink"/>
              </a:buClr>
              <a:buSzPct val="50000"/>
              <a:buFont typeface="Courier New" pitchFamily="49" charset="0"/>
              <a:buChar char="o"/>
            </a:pPr>
            <a:r>
              <a:rPr lang="en-US" dirty="0" smtClean="0">
                <a:effectLst>
                  <a:outerShdw blurRad="38100" dist="38100" dir="2700000" algn="tl">
                    <a:srgbClr val="000000"/>
                  </a:outerShdw>
                </a:effectLst>
                <a:latin typeface="Arial" pitchFamily="34" charset="0"/>
                <a:cs typeface="Arial" pitchFamily="34" charset="0"/>
              </a:rPr>
              <a:t>Angular quadrature set: </a:t>
            </a:r>
            <a:r>
              <a:rPr lang="en-US" dirty="0" smtClean="0">
                <a:latin typeface="Arial" pitchFamily="34" charset="0"/>
                <a:cs typeface="Arial" pitchFamily="34" charset="0"/>
              </a:rPr>
              <a:t>Level symmetric (up to S20) and </a:t>
            </a:r>
            <a:r>
              <a:rPr lang="en-US" dirty="0" err="1" smtClean="0">
                <a:latin typeface="Arial" pitchFamily="34" charset="0"/>
                <a:cs typeface="Arial" pitchFamily="34" charset="0"/>
              </a:rPr>
              <a:t>Pn-Tn</a:t>
            </a:r>
            <a:r>
              <a:rPr lang="en-US" dirty="0" smtClean="0">
                <a:latin typeface="Arial" pitchFamily="34" charset="0"/>
                <a:cs typeface="Arial" pitchFamily="34" charset="0"/>
              </a:rPr>
              <a:t> with OS</a:t>
            </a:r>
            <a:endParaRPr lang="en-US" dirty="0">
              <a:latin typeface="Arial" pitchFamily="34" charset="0"/>
              <a:cs typeface="Arial" pitchFamily="34" charset="0"/>
            </a:endParaRPr>
          </a:p>
        </p:txBody>
      </p:sp>
      <p:pic>
        <p:nvPicPr>
          <p:cNvPr id="4" name="Picture 4"/>
          <p:cNvPicPr>
            <a:picLocks noChangeAspect="1" noChangeArrowheads="1"/>
          </p:cNvPicPr>
          <p:nvPr/>
        </p:nvPicPr>
        <p:blipFill>
          <a:blip r:embed="rId2" cstate="print"/>
          <a:srcRect/>
          <a:stretch>
            <a:fillRect/>
          </a:stretch>
        </p:blipFill>
        <p:spPr bwMode="auto">
          <a:xfrm>
            <a:off x="564453" y="126123"/>
            <a:ext cx="1166925" cy="1040305"/>
          </a:xfrm>
          <a:prstGeom prst="rect">
            <a:avLst/>
          </a:prstGeom>
          <a:noFill/>
          <a:ln w="12700" cap="sq">
            <a:noFill/>
            <a:miter lim="800000"/>
            <a:headEnd type="none" w="sm" len="sm"/>
            <a:tailEnd type="none" w="sm" len="sm"/>
          </a:ln>
        </p:spPr>
      </p:pic>
      <p:sp>
        <p:nvSpPr>
          <p:cNvPr id="2" name="TextBox 1"/>
          <p:cNvSpPr txBox="1"/>
          <p:nvPr/>
        </p:nvSpPr>
        <p:spPr>
          <a:xfrm>
            <a:off x="3255579" y="408805"/>
            <a:ext cx="5951483" cy="523220"/>
          </a:xfrm>
          <a:prstGeom prst="rect">
            <a:avLst/>
          </a:prstGeom>
          <a:noFill/>
        </p:spPr>
        <p:txBody>
          <a:bodyPr wrap="square" rtlCol="0">
            <a:spAutoFit/>
          </a:bodyPr>
          <a:lstStyle/>
          <a:p>
            <a:pPr algn="ctr">
              <a:spcBef>
                <a:spcPct val="50000"/>
              </a:spcBef>
            </a:pPr>
            <a:r>
              <a:rPr lang="en-US" sz="2800" b="1" dirty="0" smtClean="0"/>
              <a:t> - </a:t>
            </a:r>
            <a:r>
              <a:rPr lang="en-US" dirty="0">
                <a:latin typeface="Times New Roman" pitchFamily="18" charset="0"/>
              </a:rPr>
              <a:t>(</a:t>
            </a:r>
            <a:r>
              <a:rPr lang="en-US" b="1" dirty="0">
                <a:latin typeface="Times New Roman" pitchFamily="18" charset="0"/>
              </a:rPr>
              <a:t>Parallel Environment Neutral-particle </a:t>
            </a:r>
            <a:r>
              <a:rPr lang="en-US" b="1" dirty="0" err="1">
                <a:latin typeface="Times New Roman" pitchFamily="18" charset="0"/>
              </a:rPr>
              <a:t>TRANsport</a:t>
            </a:r>
            <a:r>
              <a:rPr lang="en-US" b="1" dirty="0">
                <a:latin typeface="Times New Roman" pitchFamily="18" charset="0"/>
              </a:rPr>
              <a:t>)</a:t>
            </a:r>
          </a:p>
        </p:txBody>
      </p:sp>
      <p:sp>
        <p:nvSpPr>
          <p:cNvPr id="3" name="TextBox 2"/>
          <p:cNvSpPr txBox="1"/>
          <p:nvPr/>
        </p:nvSpPr>
        <p:spPr>
          <a:xfrm>
            <a:off x="3052040" y="850923"/>
            <a:ext cx="4477407" cy="646331"/>
          </a:xfrm>
          <a:prstGeom prst="rect">
            <a:avLst/>
          </a:prstGeom>
          <a:noFill/>
        </p:spPr>
        <p:txBody>
          <a:bodyPr wrap="square" rtlCol="0">
            <a:spAutoFit/>
          </a:bodyPr>
          <a:lstStyle/>
          <a:p>
            <a:r>
              <a:rPr lang="en-US" b="1" kern="0" dirty="0">
                <a:solidFill>
                  <a:schemeClr val="tx2"/>
                </a:solidFill>
              </a:rPr>
              <a:t>(G. </a:t>
            </a:r>
            <a:r>
              <a:rPr lang="en-US" b="1" kern="0" dirty="0" err="1">
                <a:solidFill>
                  <a:schemeClr val="tx2"/>
                </a:solidFill>
              </a:rPr>
              <a:t>Sjoden</a:t>
            </a:r>
            <a:r>
              <a:rPr lang="en-US" b="1" kern="0" dirty="0">
                <a:solidFill>
                  <a:schemeClr val="tx2"/>
                </a:solidFill>
              </a:rPr>
              <a:t> and A. </a:t>
            </a:r>
            <a:r>
              <a:rPr lang="en-US" b="1" kern="0" dirty="0" err="1">
                <a:solidFill>
                  <a:schemeClr val="tx2"/>
                </a:solidFill>
              </a:rPr>
              <a:t>Haghighat</a:t>
            </a:r>
            <a:r>
              <a:rPr lang="en-US" b="1" kern="0" dirty="0">
                <a:solidFill>
                  <a:schemeClr val="tx2"/>
                </a:solidFill>
              </a:rPr>
              <a:t>, 1996)</a:t>
            </a:r>
          </a:p>
          <a:p>
            <a:endParaRPr lang="en-US" dirty="0"/>
          </a:p>
        </p:txBody>
      </p:sp>
      <p:sp>
        <p:nvSpPr>
          <p:cNvPr id="7" name="Slide Number Placeholder 5"/>
          <p:cNvSpPr>
            <a:spLocks noGrp="1"/>
          </p:cNvSpPr>
          <p:nvPr>
            <p:ph type="sldNum" sz="quarter" idx="12"/>
          </p:nvPr>
        </p:nvSpPr>
        <p:spPr>
          <a:xfrm>
            <a:off x="6457950" y="6356351"/>
            <a:ext cx="2057400" cy="365125"/>
          </a:xfrm>
        </p:spPr>
        <p:txBody>
          <a:bodyPr/>
          <a:lstStyle/>
          <a:p>
            <a:r>
              <a:rPr lang="en-US" dirty="0" smtClean="0"/>
              <a:t>9</a:t>
            </a:r>
            <a:endParaRPr lang="en-US" dirty="0"/>
          </a:p>
        </p:txBody>
      </p:sp>
      <p:sp>
        <p:nvSpPr>
          <p:cNvPr id="8" name="Slide Number Placeholder 5"/>
          <p:cNvSpPr txBox="1">
            <a:spLocks/>
          </p:cNvSpPr>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pic>
        <p:nvPicPr>
          <p:cNvPr id="9" name="Picture 8" descr="vt_logo.pdf"/>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65390" y="6641400"/>
            <a:ext cx="937647" cy="160149"/>
          </a:xfrm>
          <a:prstGeom prst="rect">
            <a:avLst/>
          </a:prstGeom>
        </p:spPr>
      </p:pic>
      <p:pic>
        <p:nvPicPr>
          <p:cNvPr id="10" name="Picture 9" descr="original-5775-3013515.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9791" y="6481621"/>
            <a:ext cx="1015139" cy="319557"/>
          </a:xfrm>
          <a:prstGeom prst="rect">
            <a:avLst/>
          </a:prstGeom>
        </p:spPr>
      </p:pic>
    </p:spTree>
    <p:extLst>
      <p:ext uri="{BB962C8B-B14F-4D97-AF65-F5344CB8AC3E}">
        <p14:creationId xmlns:p14="http://schemas.microsoft.com/office/powerpoint/2010/main" val="420857270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Slide Number Placeholder 1"/>
          <p:cNvSpPr>
            <a:spLocks noGrp="1"/>
          </p:cNvSpPr>
          <p:nvPr>
            <p:ph type="sldNum" sz="quarter" idx="4294967295"/>
          </p:nvPr>
        </p:nvSpPr>
        <p:spPr>
          <a:xfrm>
            <a:off x="6842235" y="6280150"/>
            <a:ext cx="2133600" cy="365125"/>
          </a:xfrm>
          <a:prstGeom prst="rect">
            <a:avLst/>
          </a:prstGeom>
        </p:spPr>
        <p:txBody>
          <a:bodyPr/>
          <a:lstStyle/>
          <a:p>
            <a:fld id="{BC327741-9529-4110-82CA-010515C805D6}" type="slidenum">
              <a:rPr lang="en-US"/>
              <a:pPr/>
              <a:t>11</a:t>
            </a:fld>
            <a:endParaRPr lang="en-US" dirty="0"/>
          </a:p>
        </p:txBody>
      </p:sp>
      <p:sp>
        <p:nvSpPr>
          <p:cNvPr id="14338" name="Text Box 2"/>
          <p:cNvSpPr txBox="1">
            <a:spLocks noChangeArrowheads="1"/>
          </p:cNvSpPr>
          <p:nvPr/>
        </p:nvSpPr>
        <p:spPr bwMode="auto">
          <a:xfrm>
            <a:off x="1295400" y="1295400"/>
            <a:ext cx="6858000" cy="396875"/>
          </a:xfrm>
          <a:prstGeom prst="rect">
            <a:avLst/>
          </a:prstGeom>
          <a:solidFill>
            <a:schemeClr val="accent1"/>
          </a:solidFill>
          <a:ln w="12700" cap="sq">
            <a:noFill/>
            <a:miter lim="800000"/>
            <a:headEnd type="none" w="sm" len="sm"/>
            <a:tailEnd type="none" w="sm" len="sm"/>
          </a:ln>
          <a:effectLst/>
        </p:spPr>
        <p:txBody>
          <a:bodyPr>
            <a:spAutoFit/>
          </a:bodyPr>
          <a:lstStyle/>
          <a:p>
            <a:pPr>
              <a:spcBef>
                <a:spcPct val="50000"/>
              </a:spcBef>
            </a:pPr>
            <a:endParaRPr kumimoji="1" lang="en-US" sz="2000">
              <a:latin typeface="Times New Roman" pitchFamily="18" charset="0"/>
            </a:endParaRPr>
          </a:p>
        </p:txBody>
      </p:sp>
      <p:sp>
        <p:nvSpPr>
          <p:cNvPr id="14339" name="Rectangle 3"/>
          <p:cNvSpPr>
            <a:spLocks noChangeArrowheads="1"/>
          </p:cNvSpPr>
          <p:nvPr/>
        </p:nvSpPr>
        <p:spPr bwMode="auto">
          <a:xfrm>
            <a:off x="571500" y="685800"/>
            <a:ext cx="8001000" cy="393700"/>
          </a:xfrm>
          <a:prstGeom prst="rect">
            <a:avLst/>
          </a:prstGeom>
          <a:noFill/>
          <a:ln w="9525">
            <a:noFill/>
            <a:miter lim="800000"/>
            <a:headEnd/>
            <a:tailEnd/>
          </a:ln>
          <a:effectLst/>
        </p:spPr>
        <p:txBody>
          <a:bodyPr>
            <a:spAutoFit/>
          </a:bodyPr>
          <a:lstStyle/>
          <a:p>
            <a:pPr marL="227013" indent="-227013" eaLnBrk="1" hangingPunct="1">
              <a:lnSpc>
                <a:spcPct val="90000"/>
              </a:lnSpc>
              <a:spcBef>
                <a:spcPct val="50000"/>
              </a:spcBef>
              <a:buFontTx/>
              <a:buChar char="•"/>
            </a:pPr>
            <a:endParaRPr lang="en-US" sz="2200">
              <a:latin typeface="Times New Roman" pitchFamily="18" charset="0"/>
              <a:cs typeface="Times New Roman" pitchFamily="18" charset="0"/>
            </a:endParaRPr>
          </a:p>
        </p:txBody>
      </p:sp>
      <p:graphicFrame>
        <p:nvGraphicFramePr>
          <p:cNvPr id="14340" name="Object 4"/>
          <p:cNvGraphicFramePr>
            <a:graphicFrameLocks noChangeAspect="1"/>
          </p:cNvGraphicFramePr>
          <p:nvPr/>
        </p:nvGraphicFramePr>
        <p:xfrm>
          <a:off x="1063625" y="1219200"/>
          <a:ext cx="7086600" cy="687388"/>
        </p:xfrm>
        <a:graphic>
          <a:graphicData uri="http://schemas.openxmlformats.org/presentationml/2006/ole">
            <mc:AlternateContent xmlns:mc="http://schemas.openxmlformats.org/markup-compatibility/2006">
              <mc:Choice xmlns:v="urn:schemas-microsoft-com:vml" Requires="v">
                <p:oleObj spid="_x0000_s71008" name="Equation" r:id="rId3" imgW="4343400" imgH="419040" progId="Equation.3">
                  <p:embed/>
                </p:oleObj>
              </mc:Choice>
              <mc:Fallback>
                <p:oleObj name="Equation" r:id="rId3" imgW="4343400" imgH="419040" progId="Equation.3">
                  <p:embed/>
                  <p:pic>
                    <p:nvPicPr>
                      <p:cNvPr id="0" name=""/>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3625" y="1219200"/>
                        <a:ext cx="7086600" cy="687388"/>
                      </a:xfrm>
                      <a:prstGeom prst="rect">
                        <a:avLst/>
                      </a:prstGeom>
                      <a:solidFill>
                        <a:srgbClr val="FFCC00"/>
                      </a:solidFill>
                    </p:spPr>
                  </p:pic>
                </p:oleObj>
              </mc:Fallback>
            </mc:AlternateContent>
          </a:graphicData>
        </a:graphic>
      </p:graphicFrame>
      <p:sp>
        <p:nvSpPr>
          <p:cNvPr id="14341" name="Rectangle 5"/>
          <p:cNvSpPr>
            <a:spLocks noChangeArrowheads="1"/>
          </p:cNvSpPr>
          <p:nvPr/>
        </p:nvSpPr>
        <p:spPr bwMode="auto">
          <a:xfrm>
            <a:off x="533400" y="1981200"/>
            <a:ext cx="1219200" cy="393700"/>
          </a:xfrm>
          <a:prstGeom prst="rect">
            <a:avLst/>
          </a:prstGeom>
          <a:noFill/>
          <a:ln w="9525">
            <a:noFill/>
            <a:miter lim="800000"/>
            <a:headEnd/>
            <a:tailEnd/>
          </a:ln>
          <a:effectLst/>
        </p:spPr>
        <p:txBody>
          <a:bodyPr>
            <a:spAutoFit/>
          </a:bodyPr>
          <a:lstStyle/>
          <a:p>
            <a:pPr marL="227013" indent="-227013" eaLnBrk="1" hangingPunct="1">
              <a:lnSpc>
                <a:spcPct val="90000"/>
              </a:lnSpc>
              <a:spcBef>
                <a:spcPct val="50000"/>
              </a:spcBef>
            </a:pPr>
            <a:r>
              <a:rPr lang="en-US" sz="2200">
                <a:latin typeface="Times New Roman" pitchFamily="18" charset="0"/>
                <a:cs typeface="Times New Roman" pitchFamily="18" charset="0"/>
              </a:rPr>
              <a:t>where</a:t>
            </a:r>
          </a:p>
        </p:txBody>
      </p:sp>
      <p:graphicFrame>
        <p:nvGraphicFramePr>
          <p:cNvPr id="14342" name="Object 6"/>
          <p:cNvGraphicFramePr>
            <a:graphicFrameLocks noChangeAspect="1"/>
          </p:cNvGraphicFramePr>
          <p:nvPr/>
        </p:nvGraphicFramePr>
        <p:xfrm>
          <a:off x="184150" y="2370138"/>
          <a:ext cx="3505200" cy="712787"/>
        </p:xfrm>
        <a:graphic>
          <a:graphicData uri="http://schemas.openxmlformats.org/presentationml/2006/ole">
            <mc:AlternateContent xmlns:mc="http://schemas.openxmlformats.org/markup-compatibility/2006">
              <mc:Choice xmlns:v="urn:schemas-microsoft-com:vml" Requires="v">
                <p:oleObj spid="_x0000_s71009" name="Equation" r:id="rId5" imgW="2616120" imgH="583920" progId="Equation.3">
                  <p:embed/>
                </p:oleObj>
              </mc:Choice>
              <mc:Fallback>
                <p:oleObj name="Equation" r:id="rId5" imgW="2616120" imgH="583920" progId="Equation.3">
                  <p:embed/>
                  <p:pic>
                    <p:nvPicPr>
                      <p:cNvPr id="0" name=""/>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4150" y="2370138"/>
                        <a:ext cx="3505200" cy="712787"/>
                      </a:xfrm>
                      <a:prstGeom prst="rect">
                        <a:avLst/>
                      </a:prstGeom>
                      <a:solidFill>
                        <a:srgbClr val="FFCC99"/>
                      </a:solidFill>
                    </p:spPr>
                  </p:pic>
                </p:oleObj>
              </mc:Fallback>
            </mc:AlternateContent>
          </a:graphicData>
        </a:graphic>
      </p:graphicFrame>
      <p:graphicFrame>
        <p:nvGraphicFramePr>
          <p:cNvPr id="14343" name="Object 7"/>
          <p:cNvGraphicFramePr>
            <a:graphicFrameLocks noChangeAspect="1"/>
          </p:cNvGraphicFramePr>
          <p:nvPr/>
        </p:nvGraphicFramePr>
        <p:xfrm>
          <a:off x="5638800" y="2362200"/>
          <a:ext cx="3409950" cy="762000"/>
        </p:xfrm>
        <a:graphic>
          <a:graphicData uri="http://schemas.openxmlformats.org/presentationml/2006/ole">
            <mc:AlternateContent xmlns:mc="http://schemas.openxmlformats.org/markup-compatibility/2006">
              <mc:Choice xmlns:v="urn:schemas-microsoft-com:vml" Requires="v">
                <p:oleObj spid="_x0000_s71010" name="Equation" r:id="rId7" imgW="2514600" imgH="583920" progId="Equation.3">
                  <p:embed/>
                </p:oleObj>
              </mc:Choice>
              <mc:Fallback>
                <p:oleObj name="Equation" r:id="rId7" imgW="2514600" imgH="583920" progId="Equation.3">
                  <p:embed/>
                  <p:pic>
                    <p:nvPicPr>
                      <p:cNvPr id="0" name=""/>
                      <p:cNvPicPr preferRelativeResize="0">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38800" y="2362200"/>
                        <a:ext cx="3409950" cy="762000"/>
                      </a:xfrm>
                      <a:prstGeom prst="rect">
                        <a:avLst/>
                      </a:prstGeom>
                      <a:solidFill>
                        <a:srgbClr val="FFCC99"/>
                      </a:solidFill>
                    </p:spPr>
                  </p:pic>
                </p:oleObj>
              </mc:Fallback>
            </mc:AlternateContent>
          </a:graphicData>
        </a:graphic>
      </p:graphicFrame>
      <p:graphicFrame>
        <p:nvGraphicFramePr>
          <p:cNvPr id="14344" name="Object 8"/>
          <p:cNvGraphicFramePr>
            <a:graphicFrameLocks noChangeAspect="1"/>
          </p:cNvGraphicFramePr>
          <p:nvPr/>
        </p:nvGraphicFramePr>
        <p:xfrm>
          <a:off x="5921375" y="3325813"/>
          <a:ext cx="3114675" cy="692150"/>
        </p:xfrm>
        <a:graphic>
          <a:graphicData uri="http://schemas.openxmlformats.org/presentationml/2006/ole">
            <mc:AlternateContent xmlns:mc="http://schemas.openxmlformats.org/markup-compatibility/2006">
              <mc:Choice xmlns:v="urn:schemas-microsoft-com:vml" Requires="v">
                <p:oleObj spid="_x0000_s71011" name="Equation" r:id="rId9" imgW="2527200" imgH="558720" progId="Equation.3">
                  <p:embed/>
                </p:oleObj>
              </mc:Choice>
              <mc:Fallback>
                <p:oleObj name="Equation" r:id="rId9" imgW="2527200" imgH="558720" progId="Equation.3">
                  <p:embed/>
                  <p:pic>
                    <p:nvPicPr>
                      <p:cNvPr id="0" name=""/>
                      <p:cNvPicPr preferRelativeResize="0">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921375" y="3325813"/>
                        <a:ext cx="3114675" cy="692150"/>
                      </a:xfrm>
                      <a:prstGeom prst="rect">
                        <a:avLst/>
                      </a:prstGeom>
                      <a:solidFill>
                        <a:srgbClr val="FFCC99"/>
                      </a:solidFill>
                    </p:spPr>
                  </p:pic>
                </p:oleObj>
              </mc:Fallback>
            </mc:AlternateContent>
          </a:graphicData>
        </a:graphic>
      </p:graphicFrame>
      <p:graphicFrame>
        <p:nvGraphicFramePr>
          <p:cNvPr id="14345" name="Object 9"/>
          <p:cNvGraphicFramePr>
            <a:graphicFrameLocks noChangeAspect="1"/>
          </p:cNvGraphicFramePr>
          <p:nvPr/>
        </p:nvGraphicFramePr>
        <p:xfrm>
          <a:off x="171450" y="3284538"/>
          <a:ext cx="3257550" cy="696912"/>
        </p:xfrm>
        <a:graphic>
          <a:graphicData uri="http://schemas.openxmlformats.org/presentationml/2006/ole">
            <mc:AlternateContent xmlns:mc="http://schemas.openxmlformats.org/markup-compatibility/2006">
              <mc:Choice xmlns:v="urn:schemas-microsoft-com:vml" Requires="v">
                <p:oleObj spid="_x0000_s71012" name="Equation" r:id="rId11" imgW="2628720" imgH="558720" progId="Equation.3">
                  <p:embed/>
                </p:oleObj>
              </mc:Choice>
              <mc:Fallback>
                <p:oleObj name="Equation" r:id="rId11" imgW="2628720" imgH="558720" progId="Equation.3">
                  <p:embed/>
                  <p:pic>
                    <p:nvPicPr>
                      <p:cNvPr id="0" name=""/>
                      <p:cNvPicPr preferRelativeResize="0">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71450" y="3284538"/>
                        <a:ext cx="3257550" cy="696912"/>
                      </a:xfrm>
                      <a:prstGeom prst="rect">
                        <a:avLst/>
                      </a:prstGeom>
                      <a:solidFill>
                        <a:srgbClr val="FFCC99"/>
                      </a:solidFill>
                    </p:spPr>
                  </p:pic>
                </p:oleObj>
              </mc:Fallback>
            </mc:AlternateContent>
          </a:graphicData>
        </a:graphic>
      </p:graphicFrame>
      <p:graphicFrame>
        <p:nvGraphicFramePr>
          <p:cNvPr id="14346" name="Object 10"/>
          <p:cNvGraphicFramePr>
            <a:graphicFrameLocks noChangeAspect="1"/>
          </p:cNvGraphicFramePr>
          <p:nvPr/>
        </p:nvGraphicFramePr>
        <p:xfrm>
          <a:off x="152400" y="4198938"/>
          <a:ext cx="3276600" cy="712787"/>
        </p:xfrm>
        <a:graphic>
          <a:graphicData uri="http://schemas.openxmlformats.org/presentationml/2006/ole">
            <mc:AlternateContent xmlns:mc="http://schemas.openxmlformats.org/markup-compatibility/2006">
              <mc:Choice xmlns:v="urn:schemas-microsoft-com:vml" Requires="v">
                <p:oleObj spid="_x0000_s71013" name="Equation" r:id="rId13" imgW="2552400" imgH="583920" progId="Equation.3">
                  <p:embed/>
                </p:oleObj>
              </mc:Choice>
              <mc:Fallback>
                <p:oleObj name="Equation" r:id="rId13" imgW="2552400" imgH="583920" progId="Equation.3">
                  <p:embed/>
                  <p:pic>
                    <p:nvPicPr>
                      <p:cNvPr id="0" name=""/>
                      <p:cNvPicPr preferRelativeResize="0">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52400" y="4198938"/>
                        <a:ext cx="3276600" cy="712787"/>
                      </a:xfrm>
                      <a:prstGeom prst="rect">
                        <a:avLst/>
                      </a:prstGeom>
                      <a:solidFill>
                        <a:srgbClr val="FFCC99"/>
                      </a:solidFill>
                    </p:spPr>
                  </p:pic>
                </p:oleObj>
              </mc:Fallback>
            </mc:AlternateContent>
          </a:graphicData>
        </a:graphic>
      </p:graphicFrame>
      <p:graphicFrame>
        <p:nvGraphicFramePr>
          <p:cNvPr id="14347" name="Object 11"/>
          <p:cNvGraphicFramePr>
            <a:graphicFrameLocks noChangeAspect="1"/>
          </p:cNvGraphicFramePr>
          <p:nvPr/>
        </p:nvGraphicFramePr>
        <p:xfrm>
          <a:off x="5932488" y="4208463"/>
          <a:ext cx="3135312" cy="712787"/>
        </p:xfrm>
        <a:graphic>
          <a:graphicData uri="http://schemas.openxmlformats.org/presentationml/2006/ole">
            <mc:AlternateContent xmlns:mc="http://schemas.openxmlformats.org/markup-compatibility/2006">
              <mc:Choice xmlns:v="urn:schemas-microsoft-com:vml" Requires="v">
                <p:oleObj spid="_x0000_s71014" name="Equation" r:id="rId15" imgW="2552400" imgH="583920" progId="Equation.3">
                  <p:embed/>
                </p:oleObj>
              </mc:Choice>
              <mc:Fallback>
                <p:oleObj name="Equation" r:id="rId15" imgW="2552400" imgH="583920" progId="Equation.3">
                  <p:embed/>
                  <p:pic>
                    <p:nvPicPr>
                      <p:cNvPr id="0" name=""/>
                      <p:cNvPicPr preferRelativeResize="0">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932488" y="4208463"/>
                        <a:ext cx="3135312" cy="712787"/>
                      </a:xfrm>
                      <a:prstGeom prst="rect">
                        <a:avLst/>
                      </a:prstGeom>
                      <a:solidFill>
                        <a:srgbClr val="FFCC99"/>
                      </a:solidFill>
                    </p:spPr>
                  </p:pic>
                </p:oleObj>
              </mc:Fallback>
            </mc:AlternateContent>
          </a:graphicData>
        </a:graphic>
      </p:graphicFrame>
      <p:graphicFrame>
        <p:nvGraphicFramePr>
          <p:cNvPr id="14348" name="Object 12"/>
          <p:cNvGraphicFramePr>
            <a:graphicFrameLocks noChangeAspect="1"/>
          </p:cNvGraphicFramePr>
          <p:nvPr/>
        </p:nvGraphicFramePr>
        <p:xfrm>
          <a:off x="184150" y="5181600"/>
          <a:ext cx="3549650" cy="838200"/>
        </p:xfrm>
        <a:graphic>
          <a:graphicData uri="http://schemas.openxmlformats.org/presentationml/2006/ole">
            <mc:AlternateContent xmlns:mc="http://schemas.openxmlformats.org/markup-compatibility/2006">
              <mc:Choice xmlns:v="urn:schemas-microsoft-com:vml" Requires="v">
                <p:oleObj spid="_x0000_s71015" name="Equation" r:id="rId17" imgW="2819160" imgH="583920" progId="Equation.3">
                  <p:embed/>
                </p:oleObj>
              </mc:Choice>
              <mc:Fallback>
                <p:oleObj name="Equation" r:id="rId17" imgW="2819160" imgH="583920" progId="Equation.3">
                  <p:embed/>
                  <p:pic>
                    <p:nvPicPr>
                      <p:cNvPr id="0" name=""/>
                      <p:cNvPicPr preferRelativeResize="0">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84150" y="5181600"/>
                        <a:ext cx="3549650" cy="838200"/>
                      </a:xfrm>
                      <a:prstGeom prst="rect">
                        <a:avLst/>
                      </a:prstGeom>
                      <a:solidFill>
                        <a:srgbClr val="FFCC99"/>
                      </a:solidFill>
                    </p:spPr>
                  </p:pic>
                </p:oleObj>
              </mc:Fallback>
            </mc:AlternateContent>
          </a:graphicData>
        </a:graphic>
      </p:graphicFrame>
      <p:graphicFrame>
        <p:nvGraphicFramePr>
          <p:cNvPr id="14349" name="Object 13"/>
          <p:cNvGraphicFramePr>
            <a:graphicFrameLocks noChangeAspect="1"/>
          </p:cNvGraphicFramePr>
          <p:nvPr/>
        </p:nvGraphicFramePr>
        <p:xfrm>
          <a:off x="5619750" y="5181600"/>
          <a:ext cx="3460750" cy="838200"/>
        </p:xfrm>
        <a:graphic>
          <a:graphicData uri="http://schemas.openxmlformats.org/presentationml/2006/ole">
            <mc:AlternateContent xmlns:mc="http://schemas.openxmlformats.org/markup-compatibility/2006">
              <mc:Choice xmlns:v="urn:schemas-microsoft-com:vml" Requires="v">
                <p:oleObj spid="_x0000_s71016" name="Equation" r:id="rId19" imgW="2641320" imgH="583920" progId="Equation.3">
                  <p:embed/>
                </p:oleObj>
              </mc:Choice>
              <mc:Fallback>
                <p:oleObj name="Equation" r:id="rId19" imgW="2641320" imgH="583920" progId="Equation.3">
                  <p:embed/>
                  <p:pic>
                    <p:nvPicPr>
                      <p:cNvPr id="0" name=""/>
                      <p:cNvPicPr preferRelativeResize="0">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5619750" y="5181600"/>
                        <a:ext cx="3460750" cy="838200"/>
                      </a:xfrm>
                      <a:prstGeom prst="rect">
                        <a:avLst/>
                      </a:prstGeom>
                      <a:solidFill>
                        <a:srgbClr val="FFCC99"/>
                      </a:solidFill>
                    </p:spPr>
                  </p:pic>
                </p:oleObj>
              </mc:Fallback>
            </mc:AlternateContent>
          </a:graphicData>
        </a:graphic>
      </p:graphicFrame>
      <p:sp>
        <p:nvSpPr>
          <p:cNvPr id="14350" name="Rectangle 14"/>
          <p:cNvSpPr>
            <a:spLocks noChangeArrowheads="1"/>
          </p:cNvSpPr>
          <p:nvPr/>
        </p:nvSpPr>
        <p:spPr bwMode="auto">
          <a:xfrm>
            <a:off x="228600" y="304800"/>
            <a:ext cx="8686800" cy="762000"/>
          </a:xfrm>
          <a:prstGeom prst="rect">
            <a:avLst/>
          </a:prstGeom>
          <a:noFill/>
          <a:ln w="9525">
            <a:noFill/>
            <a:miter lim="800000"/>
            <a:headEnd/>
            <a:tailEnd/>
          </a:ln>
          <a:effectLst/>
        </p:spPr>
        <p:txBody>
          <a:bodyPr lIns="92075" tIns="46038" rIns="92075" bIns="46038" anchor="ctr"/>
          <a:lstStyle/>
          <a:p>
            <a:pPr algn="ctr" eaLnBrk="1" hangingPunct="1"/>
            <a:r>
              <a:rPr lang="en-US" sz="2400" b="1" dirty="0" err="1" smtClean="0">
                <a:effectLst>
                  <a:outerShdw blurRad="38100" dist="38100" dir="2700000" algn="tl">
                    <a:srgbClr val="000000"/>
                  </a:outerShdw>
                </a:effectLst>
              </a:rPr>
              <a:t>Discretized</a:t>
            </a:r>
            <a:r>
              <a:rPr lang="en-US" sz="2400" b="1" dirty="0" smtClean="0">
                <a:effectLst>
                  <a:outerShdw blurRad="38100" dist="38100" dir="2700000" algn="tl">
                    <a:srgbClr val="000000"/>
                  </a:outerShdw>
                </a:effectLst>
              </a:rPr>
              <a:t> </a:t>
            </a:r>
            <a:r>
              <a:rPr lang="en-US" sz="2400" b="1" dirty="0">
                <a:effectLst>
                  <a:outerShdw blurRad="38100" dist="38100" dir="2700000" algn="tl">
                    <a:srgbClr val="000000"/>
                  </a:outerShdw>
                </a:effectLst>
              </a:rPr>
              <a:t>x-y-z </a:t>
            </a:r>
            <a:r>
              <a:rPr lang="en-US" sz="2400" b="1" dirty="0" err="1">
                <a:effectLst>
                  <a:outerShdw blurRad="38100" dist="38100" dir="2700000" algn="tl">
                    <a:srgbClr val="000000"/>
                  </a:outerShdw>
                </a:effectLst>
              </a:rPr>
              <a:t>Sn</a:t>
            </a:r>
            <a:r>
              <a:rPr lang="en-US" sz="2400" b="1" dirty="0">
                <a:effectLst>
                  <a:outerShdw blurRad="38100" dist="38100" dir="2700000" algn="tl">
                    <a:srgbClr val="000000"/>
                  </a:outerShdw>
                </a:effectLst>
              </a:rPr>
              <a:t> formulation </a:t>
            </a:r>
            <a:r>
              <a:rPr lang="en-US" sz="2400" b="1" dirty="0" smtClean="0">
                <a:effectLst>
                  <a:outerShdw blurRad="38100" dist="38100" dir="2700000" algn="tl">
                    <a:srgbClr val="000000"/>
                  </a:outerShdw>
                </a:effectLst>
              </a:rPr>
              <a:t>in PENTRAN</a:t>
            </a:r>
            <a:r>
              <a:rPr lang="en-US" sz="2400" b="1" dirty="0">
                <a:effectLst>
                  <a:outerShdw blurRad="38100" dist="38100" dir="2700000" algn="tl">
                    <a:srgbClr val="000000"/>
                  </a:outerShdw>
                </a:effectLst>
              </a:rPr>
              <a:t/>
            </a:r>
            <a:br>
              <a:rPr lang="en-US" sz="2400" b="1" dirty="0">
                <a:effectLst>
                  <a:outerShdw blurRad="38100" dist="38100" dir="2700000" algn="tl">
                    <a:srgbClr val="000000"/>
                  </a:outerShdw>
                </a:effectLst>
              </a:rPr>
            </a:br>
            <a:r>
              <a:rPr lang="en-US" sz="2000" b="1" dirty="0">
                <a:effectLst>
                  <a:outerShdw blurRad="38100" dist="38100" dir="2700000" algn="tl">
                    <a:srgbClr val="000000"/>
                  </a:outerShdw>
                </a:effectLst>
              </a:rPr>
              <a:t>(discrete ordinates, finite volume, </a:t>
            </a:r>
            <a:r>
              <a:rPr lang="en-US" sz="2000" b="1" dirty="0" err="1">
                <a:effectLst>
                  <a:outerShdw blurRad="38100" dist="38100" dir="2700000" algn="tl">
                    <a:srgbClr val="000000"/>
                  </a:outerShdw>
                </a:effectLst>
              </a:rPr>
              <a:t>multigroup</a:t>
            </a:r>
            <a:r>
              <a:rPr lang="en-US" sz="2000" b="1" dirty="0">
                <a:effectLst>
                  <a:outerShdw blurRad="38100" dist="38100" dir="2700000" algn="tl">
                    <a:srgbClr val="000000"/>
                  </a:outerShdw>
                </a:effectLst>
              </a:rPr>
              <a:t>) </a:t>
            </a:r>
            <a:br>
              <a:rPr lang="en-US" sz="2000" b="1" dirty="0">
                <a:effectLst>
                  <a:outerShdw blurRad="38100" dist="38100" dir="2700000" algn="tl">
                    <a:srgbClr val="000000"/>
                  </a:outerShdw>
                </a:effectLst>
              </a:rPr>
            </a:br>
            <a:endParaRPr lang="en-US" sz="2000" dirty="0">
              <a:effectLst>
                <a:outerShdw blurRad="38100" dist="38100" dir="2700000" algn="tl">
                  <a:srgbClr val="000000"/>
                </a:outerShdw>
              </a:effectLst>
            </a:endParaRPr>
          </a:p>
        </p:txBody>
      </p:sp>
      <p:graphicFrame>
        <p:nvGraphicFramePr>
          <p:cNvPr id="14351" name="Object 15"/>
          <p:cNvGraphicFramePr>
            <a:graphicFrameLocks noChangeAspect="1"/>
          </p:cNvGraphicFramePr>
          <p:nvPr/>
        </p:nvGraphicFramePr>
        <p:xfrm>
          <a:off x="3470275" y="3155950"/>
          <a:ext cx="2390775" cy="1971675"/>
        </p:xfrm>
        <a:graphic>
          <a:graphicData uri="http://schemas.openxmlformats.org/presentationml/2006/ole">
            <mc:AlternateContent xmlns:mc="http://schemas.openxmlformats.org/markup-compatibility/2006">
              <mc:Choice xmlns:v="urn:schemas-microsoft-com:vml" Requires="v">
                <p:oleObj spid="_x0000_s71017" name="Picture" r:id="rId21" imgW="1816649" imgH="1600959" progId="Word.Picture.8">
                  <p:embed/>
                </p:oleObj>
              </mc:Choice>
              <mc:Fallback>
                <p:oleObj name="Picture" r:id="rId21" imgW="1816649" imgH="1600959" progId="Word.Picture.8">
                  <p:embed/>
                  <p:pic>
                    <p:nvPicPr>
                      <p:cNvPr id="0" name=""/>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3470275" y="3155950"/>
                        <a:ext cx="2390775" cy="1971675"/>
                      </a:xfrm>
                      <a:prstGeom prst="rect">
                        <a:avLst/>
                      </a:prstGeom>
                      <a:noFill/>
                      <a:extLst>
                        <a:ext uri="{909E8E84-426E-40DD-AFC4-6F175D3DCCD1}">
                          <a14:hiddenFill xmlns:a14="http://schemas.microsoft.com/office/drawing/2010/main">
                            <a:solidFill>
                              <a:schemeClr val="tx1"/>
                            </a:solidFill>
                          </a14:hiddenFill>
                        </a:ext>
                      </a:extLst>
                    </p:spPr>
                  </p:pic>
                </p:oleObj>
              </mc:Fallback>
            </mc:AlternateContent>
          </a:graphicData>
        </a:graphic>
      </p:graphicFrame>
      <p:pic>
        <p:nvPicPr>
          <p:cNvPr id="19" name="Picture 18" descr="vt_logo.pdf"/>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7865390" y="6641400"/>
            <a:ext cx="937647" cy="160149"/>
          </a:xfrm>
          <a:prstGeom prst="rect">
            <a:avLst/>
          </a:prstGeom>
        </p:spPr>
      </p:pic>
      <p:pic>
        <p:nvPicPr>
          <p:cNvPr id="20" name="Picture 19" descr="original-5775-3013515.png"/>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469791" y="6481621"/>
            <a:ext cx="1015139" cy="319557"/>
          </a:xfrm>
          <a:prstGeom prst="rect">
            <a:avLst/>
          </a:prstGeom>
        </p:spPr>
      </p:pic>
    </p:spTree>
    <p:extLst>
      <p:ext uri="{BB962C8B-B14F-4D97-AF65-F5344CB8AC3E}">
        <p14:creationId xmlns:p14="http://schemas.microsoft.com/office/powerpoint/2010/main" val="2191147071"/>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9698" name="Object 2"/>
          <p:cNvGraphicFramePr>
            <a:graphicFrameLocks noChangeAspect="1"/>
          </p:cNvGraphicFramePr>
          <p:nvPr/>
        </p:nvGraphicFramePr>
        <p:xfrm>
          <a:off x="3200400" y="2971800"/>
          <a:ext cx="2025650" cy="1747838"/>
        </p:xfrm>
        <a:graphic>
          <a:graphicData uri="http://schemas.openxmlformats.org/presentationml/2006/ole">
            <mc:AlternateContent xmlns:mc="http://schemas.openxmlformats.org/markup-compatibility/2006">
              <mc:Choice xmlns:v="urn:schemas-microsoft-com:vml" Requires="v">
                <p:oleObj spid="_x0000_s71717" name="Drawing" r:id="rId3" imgW="2714474" imgH="2343083" progId="WPDraw30.Drawing">
                  <p:embed/>
                </p:oleObj>
              </mc:Choice>
              <mc:Fallback>
                <p:oleObj name="Drawing" r:id="rId3" imgW="2714474" imgH="2343083" progId="WPDraw30.Drawing">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0400" y="2971800"/>
                        <a:ext cx="2025650" cy="174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9699" name="Text Box 4"/>
          <p:cNvSpPr txBox="1">
            <a:spLocks noChangeArrowheads="1"/>
          </p:cNvSpPr>
          <p:nvPr/>
        </p:nvSpPr>
        <p:spPr bwMode="auto">
          <a:xfrm>
            <a:off x="4824248" y="3393500"/>
            <a:ext cx="431975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spcBef>
                <a:spcPct val="50000"/>
              </a:spcBef>
            </a:pPr>
            <a:r>
              <a:rPr lang="en-US" sz="1600" dirty="0">
                <a:latin typeface="Times New Roman" pitchFamily="18" charset="0"/>
              </a:rPr>
              <a:t>(Parallel Environment Neutral-particle </a:t>
            </a:r>
            <a:r>
              <a:rPr lang="en-US" sz="1600" dirty="0" err="1">
                <a:latin typeface="Times New Roman" pitchFamily="18" charset="0"/>
              </a:rPr>
              <a:t>TRANsport</a:t>
            </a:r>
            <a:r>
              <a:rPr lang="en-US" sz="1600" dirty="0" smtClean="0">
                <a:latin typeface="Times New Roman" pitchFamily="18" charset="0"/>
              </a:rPr>
              <a:t>)</a:t>
            </a:r>
            <a:endParaRPr lang="en-US" sz="1600" dirty="0">
              <a:latin typeface="Times New Roman" pitchFamily="18" charset="0"/>
            </a:endParaRPr>
          </a:p>
        </p:txBody>
      </p:sp>
      <p:graphicFrame>
        <p:nvGraphicFramePr>
          <p:cNvPr id="295941" name="Group 5"/>
          <p:cNvGraphicFramePr>
            <a:graphicFrameLocks noGrp="1"/>
          </p:cNvGraphicFramePr>
          <p:nvPr/>
        </p:nvGraphicFramePr>
        <p:xfrm>
          <a:off x="990600" y="3276600"/>
          <a:ext cx="1981200" cy="701675"/>
        </p:xfrm>
        <a:graphic>
          <a:graphicData uri="http://schemas.openxmlformats.org/drawingml/2006/table">
            <a:tbl>
              <a:tblPr/>
              <a:tblGrid>
                <a:gridCol w="1981200"/>
              </a:tblGrid>
              <a:tr h="701675">
                <a:tc>
                  <a:txBody>
                    <a:bodyPr/>
                    <a:lstStyle/>
                    <a:p>
                      <a:pPr marL="0" marR="0" lvl="0" indent="0" algn="ctr" defTabSz="914400" rtl="0" eaLnBrk="1" fontAlgn="base" latinLnBrk="0" hangingPunct="1">
                        <a:lnSpc>
                          <a:spcPct val="100000"/>
                        </a:lnSpc>
                        <a:spcBef>
                          <a:spcPct val="5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charset="0"/>
                        </a:rPr>
                        <a:t>S</a:t>
                      </a:r>
                      <a:r>
                        <a:rPr kumimoji="0" lang="en-US" sz="2000" b="0" i="0" u="none" strike="noStrike" cap="none" normalizeH="0" baseline="-25000" dirty="0" smtClean="0">
                          <a:ln>
                            <a:noFill/>
                          </a:ln>
                          <a:solidFill>
                            <a:schemeClr val="tx1"/>
                          </a:solidFill>
                          <a:effectLst/>
                          <a:latin typeface="Arial" charset="0"/>
                        </a:rPr>
                        <a:t>N</a:t>
                      </a:r>
                      <a:r>
                        <a:rPr kumimoji="0" lang="en-US" sz="2000" b="0" i="0" u="none" strike="noStrike" cap="none" normalizeH="0" baseline="0" dirty="0" smtClean="0">
                          <a:ln>
                            <a:noFill/>
                          </a:ln>
                          <a:solidFill>
                            <a:schemeClr val="tx1"/>
                          </a:solidFill>
                          <a:effectLst/>
                          <a:latin typeface="Arial" charset="0"/>
                        </a:rPr>
                        <a:t> Transport Calculation</a:t>
                      </a:r>
                    </a:p>
                  </a:txBody>
                  <a:tcPr marT="45761" marB="45761"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9966"/>
                    </a:solidFill>
                  </a:tcPr>
                </a:tc>
              </a:tr>
            </a:tbl>
          </a:graphicData>
        </a:graphic>
      </p:graphicFrame>
      <p:sp>
        <p:nvSpPr>
          <p:cNvPr id="29706" name="Text Box 11"/>
          <p:cNvSpPr txBox="1">
            <a:spLocks noChangeArrowheads="1"/>
          </p:cNvSpPr>
          <p:nvPr/>
        </p:nvSpPr>
        <p:spPr bwMode="auto">
          <a:xfrm>
            <a:off x="2768161" y="1605733"/>
            <a:ext cx="6069724" cy="815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spcBef>
                <a:spcPct val="50000"/>
              </a:spcBef>
            </a:pPr>
            <a:r>
              <a:rPr lang="en-US" sz="2000" b="1" dirty="0" smtClean="0">
                <a:latin typeface="Times New Roman" pitchFamily="18" charset="0"/>
              </a:rPr>
              <a:t>PENMSH-XP </a:t>
            </a:r>
            <a:r>
              <a:rPr lang="en-US" sz="1400" b="1" dirty="0">
                <a:latin typeface="Times New Roman" pitchFamily="18" charset="0"/>
              </a:rPr>
              <a:t>(prepares mesh, source, and material distributions)</a:t>
            </a:r>
          </a:p>
          <a:p>
            <a:pPr eaLnBrk="1" hangingPunct="1">
              <a:spcBef>
                <a:spcPct val="50000"/>
              </a:spcBef>
            </a:pPr>
            <a:r>
              <a:rPr lang="en-US" b="1" dirty="0">
                <a:latin typeface="Times New Roman" pitchFamily="18" charset="0"/>
                <a:cs typeface="Arial" pitchFamily="34" charset="0"/>
              </a:rPr>
              <a:t>   </a:t>
            </a:r>
            <a:endParaRPr lang="en-US" sz="1400" b="1" dirty="0">
              <a:latin typeface="Times New Roman" pitchFamily="18" charset="0"/>
            </a:endParaRPr>
          </a:p>
        </p:txBody>
      </p:sp>
      <p:graphicFrame>
        <p:nvGraphicFramePr>
          <p:cNvPr id="295948" name="Group 12"/>
          <p:cNvGraphicFramePr>
            <a:graphicFrameLocks noGrp="1"/>
          </p:cNvGraphicFramePr>
          <p:nvPr/>
        </p:nvGraphicFramePr>
        <p:xfrm>
          <a:off x="990600" y="1636177"/>
          <a:ext cx="1981200" cy="431800"/>
        </p:xfrm>
        <a:graphic>
          <a:graphicData uri="http://schemas.openxmlformats.org/drawingml/2006/table">
            <a:tbl>
              <a:tblPr/>
              <a:tblGrid>
                <a:gridCol w="1981200"/>
              </a:tblGrid>
              <a:tr h="431800">
                <a:tc>
                  <a:txBody>
                    <a:bodyPr/>
                    <a:lstStyle/>
                    <a:p>
                      <a:pPr marL="0" marR="0" lvl="0" indent="0" algn="ctr" defTabSz="914400" rtl="0" eaLnBrk="1" fontAlgn="base" latinLnBrk="0" hangingPunct="1">
                        <a:lnSpc>
                          <a:spcPct val="100000"/>
                        </a:lnSpc>
                        <a:spcBef>
                          <a:spcPct val="50000"/>
                        </a:spcBef>
                        <a:spcAft>
                          <a:spcPct val="0"/>
                        </a:spcAft>
                        <a:buClrTx/>
                        <a:buSzTx/>
                        <a:buFontTx/>
                        <a:buNone/>
                        <a:tabLst/>
                      </a:pPr>
                      <a:r>
                        <a:rPr kumimoji="0" lang="en-US" sz="2000" b="0" i="0" u="none" strike="noStrike" cap="none" normalizeH="0" baseline="0" dirty="0" smtClean="0">
                          <a:ln>
                            <a:noFill/>
                          </a:ln>
                          <a:solidFill>
                            <a:schemeClr val="bg1"/>
                          </a:solidFill>
                          <a:effectLst/>
                          <a:latin typeface="Arial" charset="0"/>
                        </a:rPr>
                        <a:t>Pre-processing</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hlink"/>
                    </a:solidFill>
                  </a:tcPr>
                </a:tc>
              </a:tr>
            </a:tbl>
          </a:graphicData>
        </a:graphic>
      </p:graphicFrame>
      <p:graphicFrame>
        <p:nvGraphicFramePr>
          <p:cNvPr id="295954" name="Group 18"/>
          <p:cNvGraphicFramePr>
            <a:graphicFrameLocks noGrp="1"/>
          </p:cNvGraphicFramePr>
          <p:nvPr/>
        </p:nvGraphicFramePr>
        <p:xfrm>
          <a:off x="914400" y="5257800"/>
          <a:ext cx="2057400" cy="396875"/>
        </p:xfrm>
        <a:graphic>
          <a:graphicData uri="http://schemas.openxmlformats.org/drawingml/2006/table">
            <a:tbl>
              <a:tblPr/>
              <a:tblGrid>
                <a:gridCol w="2057400"/>
              </a:tblGrid>
              <a:tr h="396875">
                <a:tc>
                  <a:txBody>
                    <a:bodyPr/>
                    <a:lstStyle/>
                    <a:p>
                      <a:pPr marL="0" marR="0" lvl="0" indent="0" algn="ctr" defTabSz="914400" rtl="0" eaLnBrk="1" fontAlgn="base" latinLnBrk="0" hangingPunct="1">
                        <a:lnSpc>
                          <a:spcPct val="100000"/>
                        </a:lnSpc>
                        <a:spcBef>
                          <a:spcPct val="50000"/>
                        </a:spcBef>
                        <a:spcAft>
                          <a:spcPct val="0"/>
                        </a:spcAft>
                        <a:buClrTx/>
                        <a:buSzTx/>
                        <a:buFontTx/>
                        <a:buNone/>
                        <a:tabLst/>
                      </a:pPr>
                      <a:r>
                        <a:rPr kumimoji="0" lang="en-US" sz="2000" b="0" i="0" u="none" strike="noStrike" cap="none" normalizeH="0" baseline="0" dirty="0" smtClean="0">
                          <a:ln>
                            <a:noFill/>
                          </a:ln>
                          <a:solidFill>
                            <a:schemeClr val="bg1"/>
                          </a:solidFill>
                          <a:effectLst/>
                          <a:latin typeface="Arial" charset="0"/>
                        </a:rPr>
                        <a:t>Post-processing</a:t>
                      </a:r>
                    </a:p>
                  </a:txBody>
                  <a:tcPr marT="45793" marB="45793"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hlink"/>
                    </a:solidFill>
                  </a:tcPr>
                </a:tc>
              </a:tr>
            </a:tbl>
          </a:graphicData>
        </a:graphic>
      </p:graphicFrame>
      <p:sp>
        <p:nvSpPr>
          <p:cNvPr id="11" name="Title 1"/>
          <p:cNvSpPr txBox="1">
            <a:spLocks/>
          </p:cNvSpPr>
          <p:nvPr/>
        </p:nvSpPr>
        <p:spPr>
          <a:xfrm>
            <a:off x="457200" y="457200"/>
            <a:ext cx="8324850" cy="609600"/>
          </a:xfrm>
          <a:prstGeom prst="rect">
            <a:avLst/>
          </a:prstGeom>
        </p:spPr>
        <p:txBody>
          <a:bodyPr/>
          <a:lstStyle/>
          <a:p>
            <a:pPr algn="ctr">
              <a:lnSpc>
                <a:spcPct val="80000"/>
              </a:lnSpc>
              <a:defRPr/>
            </a:pPr>
            <a:r>
              <a:rPr lang="en-US" sz="3200" b="1" kern="0" dirty="0" smtClean="0">
                <a:solidFill>
                  <a:schemeClr val="tx2"/>
                </a:solidFill>
                <a:latin typeface="+mj-lt"/>
                <a:ea typeface="+mj-ea"/>
                <a:cs typeface="+mj-cs"/>
              </a:rPr>
              <a:t>PENTRAN </a:t>
            </a:r>
            <a:r>
              <a:rPr lang="en-US" sz="3200" b="1" kern="0" dirty="0">
                <a:solidFill>
                  <a:schemeClr val="tx2"/>
                </a:solidFill>
                <a:latin typeface="+mj-lt"/>
                <a:ea typeface="+mj-ea"/>
                <a:cs typeface="+mj-cs"/>
              </a:rPr>
              <a:t>Code </a:t>
            </a:r>
            <a:r>
              <a:rPr lang="en-US" sz="3200" b="1" kern="0" dirty="0" smtClean="0">
                <a:solidFill>
                  <a:schemeClr val="tx2"/>
                </a:solidFill>
                <a:latin typeface="+mj-lt"/>
                <a:ea typeface="+mj-ea"/>
                <a:cs typeface="+mj-cs"/>
              </a:rPr>
              <a:t>System </a:t>
            </a:r>
          </a:p>
        </p:txBody>
      </p:sp>
      <p:sp>
        <p:nvSpPr>
          <p:cNvPr id="29722" name="Text Box 24"/>
          <p:cNvSpPr txBox="1">
            <a:spLocks noChangeArrowheads="1"/>
          </p:cNvSpPr>
          <p:nvPr/>
        </p:nvSpPr>
        <p:spPr bwMode="auto">
          <a:xfrm>
            <a:off x="3096610" y="5244147"/>
            <a:ext cx="5820103" cy="400110"/>
          </a:xfrm>
          <a:prstGeom prst="rect">
            <a:avLst/>
          </a:prstGeom>
          <a:noFill/>
          <a:ln>
            <a:noFill/>
          </a:ln>
          <a:extLst/>
        </p:spPr>
        <p:txBody>
          <a:bodyPr wrap="square">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spcBef>
                <a:spcPct val="50000"/>
              </a:spcBef>
            </a:pPr>
            <a:r>
              <a:rPr lang="en-US" sz="2000" b="1" dirty="0" smtClean="0">
                <a:latin typeface="Times New Roman" pitchFamily="18" charset="0"/>
                <a:cs typeface="Times New Roman" pitchFamily="18" charset="0"/>
              </a:rPr>
              <a:t>PENPRL </a:t>
            </a:r>
            <a:r>
              <a:rPr lang="en-US" sz="1400" b="1" dirty="0" smtClean="0">
                <a:latin typeface="Times New Roman" pitchFamily="18" charset="0"/>
                <a:cs typeface="Times New Roman" pitchFamily="18" charset="0"/>
              </a:rPr>
              <a:t>(extract flux values and compare with experimental data)</a:t>
            </a:r>
            <a:endParaRPr lang="en-US" sz="1400" b="1" dirty="0">
              <a:latin typeface="Times New Roman" pitchFamily="18" charset="0"/>
              <a:cs typeface="Times New Roman" pitchFamily="18" charset="0"/>
            </a:endParaRPr>
          </a:p>
        </p:txBody>
      </p:sp>
    </p:spTree>
    <p:extLst>
      <p:ext uri="{BB962C8B-B14F-4D97-AF65-F5344CB8AC3E}">
        <p14:creationId xmlns:p14="http://schemas.microsoft.com/office/powerpoint/2010/main" val="216964104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1986" name="Rectangle 2"/>
          <p:cNvSpPr>
            <a:spLocks noGrp="1" noChangeArrowheads="1"/>
          </p:cNvSpPr>
          <p:nvPr>
            <p:ph type="title"/>
          </p:nvPr>
        </p:nvSpPr>
        <p:spPr>
          <a:xfrm>
            <a:off x="457200" y="274638"/>
            <a:ext cx="8229600" cy="519112"/>
          </a:xfrm>
        </p:spPr>
        <p:txBody>
          <a:bodyPr/>
          <a:lstStyle/>
          <a:p>
            <a:pPr algn="ctr"/>
            <a:r>
              <a:rPr lang="en-US" altLang="en-US" sz="2800" b="1" dirty="0">
                <a:solidFill>
                  <a:schemeClr val="tx1"/>
                </a:solidFill>
              </a:rPr>
              <a:t>Benchmarking and Applications of PENTRAN</a:t>
            </a:r>
          </a:p>
        </p:txBody>
      </p:sp>
      <p:sp>
        <p:nvSpPr>
          <p:cNvPr id="681988" name="Rectangle 4"/>
          <p:cNvSpPr>
            <a:spLocks noChangeArrowheads="1"/>
          </p:cNvSpPr>
          <p:nvPr/>
        </p:nvSpPr>
        <p:spPr bwMode="auto">
          <a:xfrm>
            <a:off x="457200" y="982936"/>
            <a:ext cx="8234690" cy="5015843"/>
          </a:xfrm>
          <a:prstGeom prst="rect">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lstStyle>
            <a:lvl1pPr marL="342900" indent="-342900">
              <a:spcBef>
                <a:spcPct val="20000"/>
              </a:spcBef>
              <a:buClr>
                <a:schemeClr val="hlink"/>
              </a:buClr>
              <a:buFont typeface="Wingdings" panose="05000000000000000000" pitchFamily="2" charset="2"/>
              <a:buBlip>
                <a:blip r:embed="rId2"/>
              </a:buBlip>
              <a:defRPr sz="2800">
                <a:solidFill>
                  <a:schemeClr val="tx1"/>
                </a:solidFill>
                <a:effectLst>
                  <a:outerShdw blurRad="38100" dist="38100" dir="2700000" algn="tl">
                    <a:srgbClr val="000000"/>
                  </a:outerShdw>
                </a:effectLst>
                <a:latin typeface="Arial" panose="020B0604020202020204" pitchFamily="34" charset="0"/>
              </a:defRPr>
            </a:lvl1pPr>
            <a:lvl2pPr marL="742950" indent="-285750">
              <a:spcBef>
                <a:spcPct val="20000"/>
              </a:spcBef>
              <a:buClr>
                <a:schemeClr val="folHlink"/>
              </a:buClr>
              <a:buSzPct val="50000"/>
              <a:buFont typeface="Wingdings" panose="05000000000000000000" pitchFamily="2" charset="2"/>
              <a:buChar char="n"/>
              <a:defRPr sz="2400">
                <a:solidFill>
                  <a:schemeClr val="tx1"/>
                </a:solidFill>
                <a:effectLst>
                  <a:outerShdw blurRad="38100" dist="38100" dir="2700000" algn="tl">
                    <a:srgbClr val="000000"/>
                  </a:outerShdw>
                </a:effectLst>
                <a:latin typeface="Arial" panose="020B0604020202020204" pitchFamily="34" charset="0"/>
              </a:defRPr>
            </a:lvl2pPr>
            <a:lvl3pPr marL="1143000" indent="-228600">
              <a:spcBef>
                <a:spcPct val="20000"/>
              </a:spcBef>
              <a:buClr>
                <a:schemeClr val="hlink"/>
              </a:buClr>
              <a:buFont typeface="Wingdings" panose="05000000000000000000" pitchFamily="2" charset="2"/>
              <a:buBlip>
                <a:blip r:embed="rId2"/>
              </a:buBlip>
              <a:defRPr sz="2000">
                <a:solidFill>
                  <a:schemeClr val="tx1"/>
                </a:solidFill>
                <a:effectLst>
                  <a:outerShdw blurRad="38100" dist="38100" dir="2700000" algn="tl">
                    <a:srgbClr val="000000"/>
                  </a:outerShdw>
                </a:effectLst>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n"/>
              <a:defRPr>
                <a:solidFill>
                  <a:schemeClr val="tx1"/>
                </a:solidFill>
                <a:effectLst>
                  <a:outerShdw blurRad="38100" dist="38100" dir="2700000" algn="tl">
                    <a:srgbClr val="000000"/>
                  </a:outerShdw>
                </a:effectLst>
                <a:latin typeface="Arial" panose="020B0604020202020204" pitchFamily="34" charset="0"/>
              </a:defRPr>
            </a:lvl4pPr>
            <a:lvl5pPr marL="2057400" indent="-228600">
              <a:spcBef>
                <a:spcPct val="20000"/>
              </a:spcBef>
              <a:buClr>
                <a:schemeClr val="hlink"/>
              </a:buClr>
              <a:buFont typeface="Wingdings" panose="05000000000000000000" pitchFamily="2" charset="2"/>
              <a:buBlip>
                <a:blip r:embed="rId2"/>
              </a:buBlip>
              <a:defRPr>
                <a:solidFill>
                  <a:schemeClr val="tx1"/>
                </a:solidFill>
                <a:effectLst>
                  <a:outerShdw blurRad="38100" dist="38100" dir="2700000" algn="tl">
                    <a:srgbClr val="000000"/>
                  </a:outerShdw>
                </a:effectLst>
                <a:latin typeface="Arial" panose="020B0604020202020204" pitchFamily="34" charset="0"/>
              </a:defRPr>
            </a:lvl5pPr>
            <a:lvl6pPr marL="2514600" indent="-228600" fontAlgn="base">
              <a:spcBef>
                <a:spcPct val="20000"/>
              </a:spcBef>
              <a:spcAft>
                <a:spcPct val="0"/>
              </a:spcAft>
              <a:buClr>
                <a:schemeClr val="hlink"/>
              </a:buClr>
              <a:buFont typeface="Wingdings" panose="05000000000000000000" pitchFamily="2" charset="2"/>
              <a:buBlip>
                <a:blip r:embed="rId2"/>
              </a:buBlip>
              <a:defRPr>
                <a:solidFill>
                  <a:schemeClr val="tx1"/>
                </a:solidFill>
                <a:effectLst>
                  <a:outerShdw blurRad="38100" dist="38100" dir="2700000" algn="tl">
                    <a:srgbClr val="000000"/>
                  </a:outerShdw>
                </a:effectLst>
                <a:latin typeface="Arial" panose="020B0604020202020204" pitchFamily="34" charset="0"/>
              </a:defRPr>
            </a:lvl6pPr>
            <a:lvl7pPr marL="2971800" indent="-228600" fontAlgn="base">
              <a:spcBef>
                <a:spcPct val="20000"/>
              </a:spcBef>
              <a:spcAft>
                <a:spcPct val="0"/>
              </a:spcAft>
              <a:buClr>
                <a:schemeClr val="hlink"/>
              </a:buClr>
              <a:buFont typeface="Wingdings" panose="05000000000000000000" pitchFamily="2" charset="2"/>
              <a:buBlip>
                <a:blip r:embed="rId2"/>
              </a:buBlip>
              <a:defRPr>
                <a:solidFill>
                  <a:schemeClr val="tx1"/>
                </a:solidFill>
                <a:effectLst>
                  <a:outerShdw blurRad="38100" dist="38100" dir="2700000" algn="tl">
                    <a:srgbClr val="000000"/>
                  </a:outerShdw>
                </a:effectLst>
                <a:latin typeface="Arial" panose="020B0604020202020204" pitchFamily="34" charset="0"/>
              </a:defRPr>
            </a:lvl7pPr>
            <a:lvl8pPr marL="3429000" indent="-228600" fontAlgn="base">
              <a:spcBef>
                <a:spcPct val="20000"/>
              </a:spcBef>
              <a:spcAft>
                <a:spcPct val="0"/>
              </a:spcAft>
              <a:buClr>
                <a:schemeClr val="hlink"/>
              </a:buClr>
              <a:buFont typeface="Wingdings" panose="05000000000000000000" pitchFamily="2" charset="2"/>
              <a:buBlip>
                <a:blip r:embed="rId2"/>
              </a:buBlip>
              <a:defRPr>
                <a:solidFill>
                  <a:schemeClr val="tx1"/>
                </a:solidFill>
                <a:effectLst>
                  <a:outerShdw blurRad="38100" dist="38100" dir="2700000" algn="tl">
                    <a:srgbClr val="000000"/>
                  </a:outerShdw>
                </a:effectLst>
                <a:latin typeface="Arial" panose="020B0604020202020204" pitchFamily="34" charset="0"/>
              </a:defRPr>
            </a:lvl8pPr>
            <a:lvl9pPr marL="3886200" indent="-228600" fontAlgn="base">
              <a:spcBef>
                <a:spcPct val="20000"/>
              </a:spcBef>
              <a:spcAft>
                <a:spcPct val="0"/>
              </a:spcAft>
              <a:buClr>
                <a:schemeClr val="hlink"/>
              </a:buClr>
              <a:buFont typeface="Wingdings" panose="05000000000000000000" pitchFamily="2" charset="2"/>
              <a:buBlip>
                <a:blip r:embed="rId2"/>
              </a:buBlip>
              <a:defRPr>
                <a:solidFill>
                  <a:schemeClr val="tx1"/>
                </a:solidFill>
                <a:effectLst>
                  <a:outerShdw blurRad="38100" dist="38100" dir="2700000" algn="tl">
                    <a:srgbClr val="000000"/>
                  </a:outerShdw>
                </a:effectLst>
                <a:latin typeface="Arial" panose="020B0604020202020204" pitchFamily="34" charset="0"/>
              </a:defRPr>
            </a:lvl9pPr>
          </a:lstStyle>
          <a:p>
            <a:pPr eaLnBrk="1" hangingPunct="1">
              <a:buFont typeface="Wingdings" panose="05000000000000000000" pitchFamily="2" charset="2"/>
              <a:buNone/>
            </a:pPr>
            <a:r>
              <a:rPr lang="en-US" altLang="en-US" u="sng" dirty="0">
                <a:solidFill>
                  <a:srgbClr val="FFFF00"/>
                </a:solidFill>
              </a:rPr>
              <a:t>Benchmarking</a:t>
            </a:r>
          </a:p>
          <a:p>
            <a:pPr eaLnBrk="1" hangingPunct="1"/>
            <a:r>
              <a:rPr lang="en-US" altLang="en-US" sz="2000" dirty="0">
                <a:solidFill>
                  <a:srgbClr val="FFFF00"/>
                </a:solidFill>
              </a:rPr>
              <a:t>Kobayashi 3-D Benchmarks</a:t>
            </a:r>
          </a:p>
          <a:p>
            <a:pPr eaLnBrk="1" hangingPunct="1"/>
            <a:r>
              <a:rPr lang="en-US" altLang="en-US" sz="2000" dirty="0">
                <a:solidFill>
                  <a:srgbClr val="FFFF00"/>
                </a:solidFill>
              </a:rPr>
              <a:t>VENUS-3 Benchmark facility</a:t>
            </a:r>
          </a:p>
          <a:p>
            <a:pPr eaLnBrk="1" hangingPunct="1"/>
            <a:r>
              <a:rPr lang="en-US" altLang="en-US" sz="2000" dirty="0">
                <a:solidFill>
                  <a:srgbClr val="FFFF00"/>
                </a:solidFill>
              </a:rPr>
              <a:t>C5G7 Criticality benchmark</a:t>
            </a:r>
          </a:p>
          <a:p>
            <a:pPr eaLnBrk="1" hangingPunct="1">
              <a:buFont typeface="Wingdings" panose="05000000000000000000" pitchFamily="2" charset="2"/>
              <a:buNone/>
            </a:pPr>
            <a:r>
              <a:rPr lang="en-US" altLang="en-US" u="sng" dirty="0">
                <a:solidFill>
                  <a:srgbClr val="FFFF00"/>
                </a:solidFill>
              </a:rPr>
              <a:t>Real-world Problems</a:t>
            </a:r>
          </a:p>
          <a:p>
            <a:pPr eaLnBrk="1" hangingPunct="1"/>
            <a:r>
              <a:rPr lang="en-US" altLang="en-US" sz="2000" dirty="0">
                <a:solidFill>
                  <a:srgbClr val="FFFF00"/>
                </a:solidFill>
              </a:rPr>
              <a:t>BWR Core-Shroud</a:t>
            </a:r>
          </a:p>
          <a:p>
            <a:pPr eaLnBrk="1" hangingPunct="1"/>
            <a:r>
              <a:rPr lang="en-US" altLang="en-US" sz="2000" dirty="0">
                <a:solidFill>
                  <a:srgbClr val="FFFF00"/>
                </a:solidFill>
              </a:rPr>
              <a:t>Pulsed Gamma Neutron Activation Analysis (PGNAA) device</a:t>
            </a:r>
          </a:p>
          <a:p>
            <a:pPr eaLnBrk="1" hangingPunct="1"/>
            <a:r>
              <a:rPr lang="en-US" altLang="en-US" sz="2000" dirty="0">
                <a:solidFill>
                  <a:srgbClr val="FFFF00"/>
                </a:solidFill>
              </a:rPr>
              <a:t>X-Ray room</a:t>
            </a:r>
          </a:p>
          <a:p>
            <a:pPr eaLnBrk="1" hangingPunct="1"/>
            <a:r>
              <a:rPr lang="en-US" altLang="en-US" sz="2000" dirty="0">
                <a:solidFill>
                  <a:srgbClr val="FFFF00"/>
                </a:solidFill>
              </a:rPr>
              <a:t>CT Scan</a:t>
            </a:r>
          </a:p>
          <a:p>
            <a:pPr eaLnBrk="1" hangingPunct="1"/>
            <a:r>
              <a:rPr lang="en-US" altLang="en-US" sz="2000" dirty="0">
                <a:solidFill>
                  <a:srgbClr val="FFFF00"/>
                </a:solidFill>
              </a:rPr>
              <a:t>Time-of-Flight (TOF)</a:t>
            </a:r>
          </a:p>
          <a:p>
            <a:pPr eaLnBrk="1" hangingPunct="1"/>
            <a:r>
              <a:rPr lang="en-US" altLang="en-US" sz="2000" dirty="0">
                <a:solidFill>
                  <a:srgbClr val="FFFF00"/>
                </a:solidFill>
              </a:rPr>
              <a:t>Co source </a:t>
            </a:r>
          </a:p>
          <a:p>
            <a:pPr eaLnBrk="1" hangingPunct="1"/>
            <a:r>
              <a:rPr lang="en-US" altLang="en-US" sz="2000" dirty="0">
                <a:solidFill>
                  <a:srgbClr val="FFFF00"/>
                </a:solidFill>
              </a:rPr>
              <a:t>Storage </a:t>
            </a:r>
            <a:r>
              <a:rPr lang="en-US" altLang="en-US" sz="2000" dirty="0" smtClean="0">
                <a:solidFill>
                  <a:srgbClr val="FFFF00"/>
                </a:solidFill>
              </a:rPr>
              <a:t>CASK</a:t>
            </a:r>
          </a:p>
          <a:p>
            <a:pPr eaLnBrk="1" hangingPunct="1"/>
            <a:r>
              <a:rPr lang="en-US" altLang="en-US" sz="2000" dirty="0" smtClean="0">
                <a:solidFill>
                  <a:srgbClr val="FFFF00"/>
                </a:solidFill>
              </a:rPr>
              <a:t>UF Training Reactor</a:t>
            </a:r>
          </a:p>
          <a:p>
            <a:pPr marL="0" indent="0" eaLnBrk="1" hangingPunct="1">
              <a:buNone/>
            </a:pPr>
            <a:endParaRPr lang="en-US" altLang="en-US" sz="2000" dirty="0" smtClean="0">
              <a:solidFill>
                <a:srgbClr val="FFFF00"/>
              </a:solidFill>
            </a:endParaRPr>
          </a:p>
        </p:txBody>
      </p:sp>
    </p:spTree>
    <p:extLst>
      <p:ext uri="{BB962C8B-B14F-4D97-AF65-F5344CB8AC3E}">
        <p14:creationId xmlns:p14="http://schemas.microsoft.com/office/powerpoint/2010/main" val="226215525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4000" b="1" dirty="0" smtClean="0"/>
              <a:t>TITAN - Hybrid Sn &amp; CM Algorithm</a:t>
            </a:r>
            <a:br>
              <a:rPr lang="en-US" sz="4000" b="1" dirty="0" smtClean="0"/>
            </a:br>
            <a:r>
              <a:rPr lang="en-US" altLang="zh-CN" sz="3200" b="1" dirty="0"/>
              <a:t>(C. Yi, A. </a:t>
            </a:r>
            <a:r>
              <a:rPr lang="en-US" altLang="zh-CN" sz="3200" b="1" dirty="0" err="1"/>
              <a:t>Haghighat</a:t>
            </a:r>
            <a:r>
              <a:rPr lang="en-US" altLang="zh-CN" sz="3200" b="1" dirty="0"/>
              <a:t>, </a:t>
            </a:r>
            <a:r>
              <a:rPr lang="en-US" altLang="zh-CN" sz="3200" b="1" dirty="0" smtClean="0"/>
              <a:t>2004)</a:t>
            </a:r>
            <a:endParaRPr lang="en-US" sz="3200" dirty="0"/>
          </a:p>
        </p:txBody>
      </p:sp>
      <p:sp>
        <p:nvSpPr>
          <p:cNvPr id="3" name="Text Placeholder 2"/>
          <p:cNvSpPr>
            <a:spLocks noGrp="1"/>
          </p:cNvSpPr>
          <p:nvPr>
            <p:ph type="body" idx="1"/>
          </p:nvPr>
        </p:nvSpPr>
        <p:spPr/>
        <p:txBody>
          <a:bodyPr/>
          <a:lstStyle/>
          <a:p>
            <a:pPr algn="ctr"/>
            <a:r>
              <a:rPr lang="en-US" dirty="0" err="1" smtClean="0"/>
              <a:t>Sn</a:t>
            </a:r>
            <a:r>
              <a:rPr lang="en-US" dirty="0" smtClean="0"/>
              <a:t> Solver</a:t>
            </a:r>
            <a:endParaRPr lang="en-US" dirty="0"/>
          </a:p>
        </p:txBody>
      </p:sp>
      <p:sp>
        <p:nvSpPr>
          <p:cNvPr id="4" name="Text Placeholder 3"/>
          <p:cNvSpPr>
            <a:spLocks noGrp="1"/>
          </p:cNvSpPr>
          <p:nvPr>
            <p:ph type="body" sz="half" idx="3"/>
          </p:nvPr>
        </p:nvSpPr>
        <p:spPr/>
        <p:txBody>
          <a:bodyPr/>
          <a:lstStyle/>
          <a:p>
            <a:pPr algn="ctr"/>
            <a:r>
              <a:rPr lang="en-US" dirty="0" smtClean="0"/>
              <a:t>CM solver</a:t>
            </a:r>
            <a:endParaRPr lang="en-US" dirty="0"/>
          </a:p>
        </p:txBody>
      </p:sp>
      <p:sp>
        <p:nvSpPr>
          <p:cNvPr id="8" name="Slide Number Placeholder 7"/>
          <p:cNvSpPr>
            <a:spLocks noGrp="1"/>
          </p:cNvSpPr>
          <p:nvPr>
            <p:ph type="sldNum" sz="quarter" idx="12"/>
          </p:nvPr>
        </p:nvSpPr>
        <p:spPr/>
        <p:txBody>
          <a:bodyPr/>
          <a:lstStyle/>
          <a:p>
            <a:fld id="{F51C6312-2F19-4426-B81D-54D49D8450C0}" type="slidenum">
              <a:rPr lang="en-US" smtClean="0"/>
              <a:pPr/>
              <a:t>14</a:t>
            </a:fld>
            <a:endParaRPr lang="en-US" dirty="0"/>
          </a:p>
        </p:txBody>
      </p:sp>
      <p:pic>
        <p:nvPicPr>
          <p:cNvPr id="9" name="Picture 16" descr="3dmesh"/>
          <p:cNvPicPr>
            <a:picLocks noGrp="1" noChangeAspect="1" noChangeArrowheads="1"/>
          </p:cNvPicPr>
          <p:nvPr>
            <p:ph sz="quarter" idx="2"/>
          </p:nvPr>
        </p:nvPicPr>
        <p:blipFill>
          <a:blip r:embed="rId2" cstate="print"/>
          <a:srcRect/>
          <a:stretch>
            <a:fillRect/>
          </a:stretch>
        </p:blipFill>
        <p:spPr bwMode="auto">
          <a:xfrm>
            <a:off x="567770" y="2628332"/>
            <a:ext cx="3819048" cy="3619048"/>
          </a:xfrm>
          <a:prstGeom prst="rect">
            <a:avLst/>
          </a:prstGeom>
          <a:noFill/>
        </p:spPr>
      </p:pic>
      <p:pic>
        <p:nvPicPr>
          <p:cNvPr id="10" name="Picture 4" descr="demo-dense"/>
          <p:cNvPicPr>
            <a:picLocks noGrp="1" noChangeAspect="1" noChangeArrowheads="1"/>
          </p:cNvPicPr>
          <p:nvPr>
            <p:ph sz="quarter" idx="4"/>
          </p:nvPr>
        </p:nvPicPr>
        <p:blipFill>
          <a:blip r:embed="rId3" cstate="print"/>
          <a:srcRect/>
          <a:stretch>
            <a:fillRect/>
          </a:stretch>
        </p:blipFill>
        <p:spPr bwMode="auto">
          <a:xfrm>
            <a:off x="4808769" y="2542618"/>
            <a:ext cx="3714286" cy="3790476"/>
          </a:xfrm>
          <a:prstGeom prst="rect">
            <a:avLst/>
          </a:prstGeom>
          <a:noFill/>
        </p:spPr>
      </p:pic>
    </p:spTree>
    <p:extLst>
      <p:ext uri="{BB962C8B-B14F-4D97-AF65-F5344CB8AC3E}">
        <p14:creationId xmlns:p14="http://schemas.microsoft.com/office/powerpoint/2010/main" val="299401135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089" descr="f3"/>
          <p:cNvPicPr>
            <a:picLocks noGrp="1" noChangeAspect="1" noChangeArrowheads="1"/>
          </p:cNvPicPr>
          <p:nvPr>
            <p:ph sz="quarter" idx="2"/>
          </p:nvPr>
        </p:nvPicPr>
        <p:blipFill>
          <a:blip r:embed="rId3" cstate="print">
            <a:grayscl/>
          </a:blip>
          <a:srcRect/>
          <a:stretch>
            <a:fillRect/>
          </a:stretch>
        </p:blipFill>
        <p:spPr bwMode="auto">
          <a:xfrm>
            <a:off x="88504" y="1676950"/>
            <a:ext cx="4040188" cy="1314684"/>
          </a:xfrm>
          <a:solidFill>
            <a:schemeClr val="bg2">
              <a:lumMod val="10000"/>
            </a:schemeClr>
          </a:solidFill>
          <a:ln>
            <a:miter lim="800000"/>
            <a:headEnd/>
            <a:tailEnd/>
          </a:ln>
        </p:spPr>
      </p:pic>
      <p:sp>
        <p:nvSpPr>
          <p:cNvPr id="2" name="Title 1"/>
          <p:cNvSpPr>
            <a:spLocks noGrp="1"/>
          </p:cNvSpPr>
          <p:nvPr>
            <p:ph type="title"/>
          </p:nvPr>
        </p:nvSpPr>
        <p:spPr>
          <a:xfrm>
            <a:off x="457200" y="381000"/>
            <a:ext cx="8229600" cy="476483"/>
          </a:xfrm>
        </p:spPr>
        <p:txBody>
          <a:bodyPr>
            <a:normAutofit fontScale="90000"/>
          </a:bodyPr>
          <a:lstStyle/>
          <a:p>
            <a:pPr algn="ctr"/>
            <a:r>
              <a:rPr lang="en-US" sz="3600" dirty="0" smtClean="0"/>
              <a:t>TITAN Sn-CM Algorithm</a:t>
            </a:r>
            <a:endParaRPr lang="en-US" sz="3600" dirty="0"/>
          </a:p>
        </p:txBody>
      </p:sp>
      <p:sp>
        <p:nvSpPr>
          <p:cNvPr id="3" name="Text Placeholder 2"/>
          <p:cNvSpPr>
            <a:spLocks noGrp="1"/>
          </p:cNvSpPr>
          <p:nvPr>
            <p:ph type="body" idx="1"/>
          </p:nvPr>
        </p:nvSpPr>
        <p:spPr>
          <a:xfrm>
            <a:off x="438010" y="967978"/>
            <a:ext cx="4040188" cy="659352"/>
          </a:xfrm>
        </p:spPr>
        <p:txBody>
          <a:bodyPr/>
          <a:lstStyle/>
          <a:p>
            <a:pPr algn="ctr"/>
            <a:r>
              <a:rPr lang="en-US" sz="3000" dirty="0" err="1" smtClean="0">
                <a:solidFill>
                  <a:schemeClr val="tx2">
                    <a:lumMod val="40000"/>
                    <a:lumOff val="60000"/>
                  </a:schemeClr>
                </a:solidFill>
              </a:rPr>
              <a:t>Sn</a:t>
            </a:r>
            <a:endParaRPr lang="en-US" sz="3000" dirty="0">
              <a:solidFill>
                <a:schemeClr val="tx2">
                  <a:lumMod val="40000"/>
                  <a:lumOff val="60000"/>
                </a:schemeClr>
              </a:solidFill>
            </a:endParaRPr>
          </a:p>
        </p:txBody>
      </p:sp>
      <p:sp>
        <p:nvSpPr>
          <p:cNvPr id="4" name="Text Placeholder 3"/>
          <p:cNvSpPr>
            <a:spLocks noGrp="1"/>
          </p:cNvSpPr>
          <p:nvPr>
            <p:ph type="body" sz="half" idx="3"/>
          </p:nvPr>
        </p:nvSpPr>
        <p:spPr>
          <a:xfrm>
            <a:off x="4625835" y="967978"/>
            <a:ext cx="4041775" cy="654843"/>
          </a:xfrm>
        </p:spPr>
        <p:txBody>
          <a:bodyPr>
            <a:normAutofit/>
          </a:bodyPr>
          <a:lstStyle/>
          <a:p>
            <a:pPr algn="ctr"/>
            <a:r>
              <a:rPr lang="en-US" sz="3000" dirty="0" smtClean="0">
                <a:solidFill>
                  <a:srgbClr val="92D050"/>
                </a:solidFill>
              </a:rPr>
              <a:t>CM</a:t>
            </a:r>
            <a:endParaRPr lang="en-US" sz="3000" dirty="0">
              <a:solidFill>
                <a:srgbClr val="92D050"/>
              </a:solidFill>
            </a:endParaRPr>
          </a:p>
        </p:txBody>
      </p:sp>
      <p:sp>
        <p:nvSpPr>
          <p:cNvPr id="7" name="Footer Placeholder 6"/>
          <p:cNvSpPr>
            <a:spLocks noGrp="1"/>
          </p:cNvSpPr>
          <p:nvPr>
            <p:ph type="ftr" sz="quarter" idx="11"/>
          </p:nvPr>
        </p:nvSpPr>
        <p:spPr>
          <a:xfrm>
            <a:off x="3105010" y="6028928"/>
            <a:ext cx="2895600" cy="365125"/>
          </a:xfrm>
        </p:spPr>
        <p:txBody>
          <a:bodyPr/>
          <a:lstStyle/>
          <a:p>
            <a:endParaRPr lang="en-US"/>
          </a:p>
        </p:txBody>
      </p:sp>
      <p:sp>
        <p:nvSpPr>
          <p:cNvPr id="8" name="Slide Number Placeholder 7"/>
          <p:cNvSpPr>
            <a:spLocks noGrp="1"/>
          </p:cNvSpPr>
          <p:nvPr>
            <p:ph type="sldNum" sz="quarter" idx="12"/>
          </p:nvPr>
        </p:nvSpPr>
        <p:spPr>
          <a:xfrm>
            <a:off x="6534010" y="6028928"/>
            <a:ext cx="2133600" cy="365125"/>
          </a:xfrm>
        </p:spPr>
        <p:txBody>
          <a:bodyPr/>
          <a:lstStyle/>
          <a:p>
            <a:fld id="{F51C6312-2F19-4426-B81D-54D49D8450C0}" type="slidenum">
              <a:rPr lang="en-US" smtClean="0"/>
              <a:pPr/>
              <a:t>15</a:t>
            </a:fld>
            <a:endParaRPr lang="en-US"/>
          </a:p>
        </p:txBody>
      </p:sp>
      <p:pic>
        <p:nvPicPr>
          <p:cNvPr id="13" name="Picture 1091" descr="f4"/>
          <p:cNvPicPr>
            <a:picLocks noChangeAspect="1" noChangeArrowheads="1"/>
          </p:cNvPicPr>
          <p:nvPr/>
        </p:nvPicPr>
        <p:blipFill>
          <a:blip r:embed="rId4" cstate="print"/>
          <a:srcRect/>
          <a:stretch>
            <a:fillRect/>
          </a:stretch>
        </p:blipFill>
        <p:spPr bwMode="auto">
          <a:xfrm>
            <a:off x="776008" y="5022453"/>
            <a:ext cx="3429000" cy="914400"/>
          </a:xfrm>
          <a:prstGeom prst="rect">
            <a:avLst/>
          </a:prstGeom>
          <a:solidFill>
            <a:schemeClr val="bg2">
              <a:lumMod val="10000"/>
            </a:schemeClr>
          </a:solidFill>
          <a:ln>
            <a:miter lim="800000"/>
            <a:headEnd/>
            <a:tailEnd/>
          </a:ln>
        </p:spPr>
      </p:pic>
      <p:sp>
        <p:nvSpPr>
          <p:cNvPr id="14" name="Text Box 1063"/>
          <p:cNvSpPr txBox="1">
            <a:spLocks noChangeArrowheads="1"/>
          </p:cNvSpPr>
          <p:nvPr/>
        </p:nvSpPr>
        <p:spPr bwMode="blackWhite">
          <a:xfrm>
            <a:off x="438010" y="4530268"/>
            <a:ext cx="3276600" cy="400110"/>
          </a:xfrm>
          <a:prstGeom prst="rect">
            <a:avLst/>
          </a:prstGeom>
          <a:noFill/>
          <a:ln w="9525" algn="ctr">
            <a:noFill/>
            <a:miter lim="800000"/>
            <a:headEnd/>
            <a:tailEnd/>
          </a:ln>
          <a:effectLst/>
        </p:spPr>
        <p:txBody>
          <a:bodyPr wrap="square">
            <a:spAutoFit/>
          </a:bodyPr>
          <a:lstStyle/>
          <a:p>
            <a:pPr>
              <a:spcBef>
                <a:spcPct val="50000"/>
              </a:spcBef>
            </a:pPr>
            <a:r>
              <a:rPr lang="en-US" altLang="zh-CN" sz="2000" dirty="0" smtClean="0">
                <a:ea typeface="宋体" pitchFamily="2" charset="-122"/>
              </a:rPr>
              <a:t>E.g., LD </a:t>
            </a:r>
            <a:r>
              <a:rPr lang="en-US" altLang="zh-CN" sz="2000" dirty="0">
                <a:ea typeface="宋体" pitchFamily="2" charset="-122"/>
              </a:rPr>
              <a:t>Scheme</a:t>
            </a:r>
            <a:r>
              <a:rPr lang="en-US" altLang="zh-CN" sz="2000" dirty="0">
                <a:solidFill>
                  <a:srgbClr val="FF3300"/>
                </a:solidFill>
                <a:ea typeface="宋体" pitchFamily="2" charset="-122"/>
              </a:rPr>
              <a:t>; </a:t>
            </a:r>
            <a:endParaRPr lang="en-US" altLang="zh-CN" sz="2000" dirty="0">
              <a:ea typeface="宋体" pitchFamily="2" charset="-122"/>
            </a:endParaRPr>
          </a:p>
        </p:txBody>
      </p:sp>
      <p:pic>
        <p:nvPicPr>
          <p:cNvPr id="15" name="Picture 1058" descr="fm"/>
          <p:cNvPicPr>
            <a:picLocks noChangeAspect="1" noChangeArrowheads="1"/>
          </p:cNvPicPr>
          <p:nvPr/>
        </p:nvPicPr>
        <p:blipFill>
          <a:blip r:embed="rId5" cstate="print"/>
          <a:srcRect/>
          <a:stretch>
            <a:fillRect/>
          </a:stretch>
        </p:blipFill>
        <p:spPr bwMode="auto">
          <a:xfrm>
            <a:off x="1428610" y="3041254"/>
            <a:ext cx="1752600" cy="1570038"/>
          </a:xfrm>
          <a:prstGeom prst="rect">
            <a:avLst/>
          </a:prstGeom>
          <a:noFill/>
        </p:spPr>
      </p:pic>
      <p:pic>
        <p:nvPicPr>
          <p:cNvPr id="24" name="Picture 17" descr="x1"/>
          <p:cNvPicPr>
            <a:picLocks noGrp="1" noChangeAspect="1" noChangeArrowheads="1"/>
          </p:cNvPicPr>
          <p:nvPr>
            <p:ph sz="quarter" idx="4"/>
          </p:nvPr>
        </p:nvPicPr>
        <p:blipFill>
          <a:blip r:embed="rId6" cstate="print"/>
          <a:srcRect/>
          <a:stretch>
            <a:fillRect/>
          </a:stretch>
        </p:blipFill>
        <p:spPr bwMode="auto">
          <a:xfrm>
            <a:off x="4953000" y="1607741"/>
            <a:ext cx="4114799" cy="1447800"/>
          </a:xfrm>
          <a:prstGeom prst="rect">
            <a:avLst/>
          </a:prstGeom>
          <a:solidFill>
            <a:schemeClr val="bg2">
              <a:lumMod val="10000"/>
            </a:schemeClr>
          </a:solidFill>
        </p:spPr>
      </p:pic>
      <p:pic>
        <p:nvPicPr>
          <p:cNvPr id="25" name="Picture 20" descr="ray2d"/>
          <p:cNvPicPr>
            <a:picLocks noChangeAspect="1" noChangeArrowheads="1"/>
          </p:cNvPicPr>
          <p:nvPr/>
        </p:nvPicPr>
        <p:blipFill>
          <a:blip r:embed="rId7" cstate="print"/>
          <a:srcRect/>
          <a:stretch>
            <a:fillRect/>
          </a:stretch>
        </p:blipFill>
        <p:spPr bwMode="auto">
          <a:xfrm>
            <a:off x="5619610" y="3101578"/>
            <a:ext cx="1752600" cy="1696757"/>
          </a:xfrm>
          <a:prstGeom prst="rect">
            <a:avLst/>
          </a:prstGeom>
          <a:noFill/>
        </p:spPr>
      </p:pic>
      <p:pic>
        <p:nvPicPr>
          <p:cNvPr id="26" name="Picture 19" descr="x2"/>
          <p:cNvPicPr>
            <a:picLocks noChangeAspect="1" noChangeArrowheads="1"/>
          </p:cNvPicPr>
          <p:nvPr/>
        </p:nvPicPr>
        <p:blipFill>
          <a:blip r:embed="rId8" cstate="print"/>
          <a:srcRect/>
          <a:stretch>
            <a:fillRect/>
          </a:stretch>
        </p:blipFill>
        <p:spPr bwMode="auto">
          <a:xfrm>
            <a:off x="4953000" y="5020072"/>
            <a:ext cx="4191000" cy="916781"/>
          </a:xfrm>
          <a:prstGeom prst="rect">
            <a:avLst/>
          </a:prstGeom>
          <a:solidFill>
            <a:schemeClr val="bg2">
              <a:lumMod val="10000"/>
            </a:schemeClr>
          </a:solidFill>
          <a:ln>
            <a:miter lim="800000"/>
            <a:headEnd/>
            <a:tailEnd/>
          </a:ln>
        </p:spPr>
      </p:pic>
      <p:pic>
        <p:nvPicPr>
          <p:cNvPr id="29" name="Picture 2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128867" y="654809"/>
            <a:ext cx="897776" cy="6265139"/>
          </a:xfrm>
          <a:prstGeom prst="rect">
            <a:avLst/>
          </a:prstGeom>
        </p:spPr>
      </p:pic>
      <p:graphicFrame>
        <p:nvGraphicFramePr>
          <p:cNvPr id="20" name="Object 14"/>
          <p:cNvGraphicFramePr>
            <a:graphicFrameLocks noChangeAspect="1"/>
          </p:cNvGraphicFramePr>
          <p:nvPr>
            <p:extLst/>
          </p:nvPr>
        </p:nvGraphicFramePr>
        <p:xfrm>
          <a:off x="3675252" y="6195616"/>
          <a:ext cx="1785000" cy="555625"/>
        </p:xfrm>
        <a:graphic>
          <a:graphicData uri="http://schemas.openxmlformats.org/presentationml/2006/ole">
            <mc:AlternateContent xmlns:mc="http://schemas.openxmlformats.org/markup-compatibility/2006">
              <mc:Choice xmlns:v="urn:schemas-microsoft-com:vml" Requires="v">
                <p:oleObj spid="_x0000_s57383" name="Equation" r:id="rId10" imgW="736560" imgH="228600" progId="">
                  <p:embed/>
                </p:oleObj>
              </mc:Choice>
              <mc:Fallback>
                <p:oleObj name="Equation" r:id="rId10" imgW="736560" imgH="228600" progId="">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675252" y="6195616"/>
                        <a:ext cx="1785000" cy="555625"/>
                      </a:xfrm>
                      <a:prstGeom prst="rect">
                        <a:avLst/>
                      </a:prstGeom>
                      <a:solidFill>
                        <a:schemeClr val="tx1"/>
                      </a:solidFill>
                    </p:spPr>
                  </p:pic>
                </p:oleObj>
              </mc:Fallback>
            </mc:AlternateContent>
          </a:graphicData>
        </a:graphic>
      </p:graphicFrame>
      <p:cxnSp>
        <p:nvCxnSpPr>
          <p:cNvPr id="10" name="Straight Arrow Connector 9"/>
          <p:cNvCxnSpPr/>
          <p:nvPr/>
        </p:nvCxnSpPr>
        <p:spPr>
          <a:xfrm flipV="1">
            <a:off x="4248010" y="3740597"/>
            <a:ext cx="628278" cy="8768"/>
          </a:xfrm>
          <a:prstGeom prst="straightConnector1">
            <a:avLst/>
          </a:prstGeom>
          <a:ln w="444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3994465" y="3539700"/>
            <a:ext cx="304800" cy="369332"/>
          </a:xfrm>
          <a:prstGeom prst="rect">
            <a:avLst/>
          </a:prstGeom>
          <a:noFill/>
        </p:spPr>
        <p:txBody>
          <a:bodyPr wrap="square" rtlCol="0">
            <a:spAutoFit/>
          </a:bodyPr>
          <a:lstStyle/>
          <a:p>
            <a:r>
              <a:rPr lang="en-US" dirty="0" smtClean="0"/>
              <a:t>A</a:t>
            </a:r>
            <a:endParaRPr lang="en-US" dirty="0"/>
          </a:p>
        </p:txBody>
      </p:sp>
      <p:sp>
        <p:nvSpPr>
          <p:cNvPr id="18" name="TextBox 17"/>
          <p:cNvSpPr txBox="1"/>
          <p:nvPr/>
        </p:nvSpPr>
        <p:spPr>
          <a:xfrm>
            <a:off x="4773093" y="3533866"/>
            <a:ext cx="457200" cy="381000"/>
          </a:xfrm>
          <a:prstGeom prst="rect">
            <a:avLst/>
          </a:prstGeom>
          <a:noFill/>
        </p:spPr>
        <p:txBody>
          <a:bodyPr wrap="square" rtlCol="0">
            <a:spAutoFit/>
          </a:bodyPr>
          <a:lstStyle/>
          <a:p>
            <a:r>
              <a:rPr lang="en-US" dirty="0" smtClean="0"/>
              <a:t>B</a:t>
            </a:r>
            <a:endParaRPr lang="en-US" dirty="0"/>
          </a:p>
        </p:txBody>
      </p:sp>
    </p:spTree>
    <p:extLst>
      <p:ext uri="{BB962C8B-B14F-4D97-AF65-F5344CB8AC3E}">
        <p14:creationId xmlns:p14="http://schemas.microsoft.com/office/powerpoint/2010/main" val="409257473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5" name="Rectangle 3"/>
          <p:cNvSpPr>
            <a:spLocks noGrp="1" noChangeArrowheads="1"/>
          </p:cNvSpPr>
          <p:nvPr>
            <p:ph type="title"/>
          </p:nvPr>
        </p:nvSpPr>
        <p:spPr>
          <a:xfrm>
            <a:off x="457200" y="152400"/>
            <a:ext cx="8229600" cy="1143000"/>
          </a:xfrm>
        </p:spPr>
        <p:txBody>
          <a:bodyPr>
            <a:noAutofit/>
          </a:bodyPr>
          <a:lstStyle/>
          <a:p>
            <a:r>
              <a:rPr lang="en-US" altLang="zh-CN" sz="3200" b="1" dirty="0" smtClean="0"/>
              <a:t>TITAN – A 3-D Parallel Hybrid Transport Code</a:t>
            </a:r>
            <a:endParaRPr lang="en-US" altLang="zh-CN" sz="2000" b="1" dirty="0"/>
          </a:p>
        </p:txBody>
      </p:sp>
      <p:sp>
        <p:nvSpPr>
          <p:cNvPr id="172040" name="Text Box 8"/>
          <p:cNvSpPr txBox="1">
            <a:spLocks noChangeArrowheads="1"/>
          </p:cNvSpPr>
          <p:nvPr/>
        </p:nvSpPr>
        <p:spPr bwMode="blackWhite">
          <a:xfrm>
            <a:off x="685800" y="2971800"/>
            <a:ext cx="4876800" cy="641350"/>
          </a:xfrm>
          <a:prstGeom prst="rect">
            <a:avLst/>
          </a:prstGeom>
          <a:noFill/>
          <a:ln>
            <a:noFill/>
          </a:ln>
          <a:effectLst/>
          <a:extLst>
            <a:ext uri="{909E8E84-426E-40DD-AFC4-6F175D3DCCD1}">
              <a14:hiddenFill xmlns:a14="http://schemas.microsoft.com/office/drawing/2010/main">
                <a:gradFill rotWithShape="0">
                  <a:gsLst>
                    <a:gs pos="0">
                      <a:schemeClr val="bg2"/>
                    </a:gs>
                    <a:gs pos="50000">
                      <a:schemeClr val="accent1"/>
                    </a:gs>
                    <a:gs pos="100000">
                      <a:schemeClr val="bg2"/>
                    </a:gs>
                  </a:gsLst>
                  <a:lin ang="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endParaRPr lang="zh-CN" altLang="en-US" u="sng">
              <a:ea typeface="宋体" pitchFamily="2" charset="-122"/>
            </a:endParaRPr>
          </a:p>
          <a:p>
            <a:endParaRPr lang="zh-CN" altLang="en-US">
              <a:ea typeface="宋体" pitchFamily="2" charset="-122"/>
            </a:endParaRPr>
          </a:p>
        </p:txBody>
      </p:sp>
      <p:sp>
        <p:nvSpPr>
          <p:cNvPr id="172042" name="Text Box 10"/>
          <p:cNvSpPr txBox="1">
            <a:spLocks noChangeArrowheads="1"/>
          </p:cNvSpPr>
          <p:nvPr/>
        </p:nvSpPr>
        <p:spPr bwMode="blackWhite">
          <a:xfrm>
            <a:off x="533400" y="1447800"/>
            <a:ext cx="8458200" cy="4585871"/>
          </a:xfrm>
          <a:prstGeom prst="rect">
            <a:avLst/>
          </a:prstGeom>
          <a:noFill/>
          <a:ln>
            <a:noFill/>
          </a:ln>
          <a:effectLst/>
          <a:extLst>
            <a:ext uri="{909E8E84-426E-40DD-AFC4-6F175D3DCCD1}">
              <a14:hiddenFill xmlns:a14="http://schemas.microsoft.com/office/drawing/2010/main">
                <a:gradFill rotWithShape="0">
                  <a:gsLst>
                    <a:gs pos="0">
                      <a:schemeClr val="bg2"/>
                    </a:gs>
                    <a:gs pos="50000">
                      <a:schemeClr val="accent1"/>
                    </a:gs>
                    <a:gs pos="100000">
                      <a:schemeClr val="bg2"/>
                    </a:gs>
                  </a:gsLst>
                  <a:lin ang="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marL="457200" indent="-457200">
              <a:defRPr kumimoji="1" sz="2400">
                <a:solidFill>
                  <a:schemeClr val="tx1"/>
                </a:solidFill>
                <a:latin typeface="Arial" charset="0"/>
              </a:defRPr>
            </a:lvl1pPr>
            <a:lvl2pPr marL="914400" indent="-457200">
              <a:defRPr kumimoji="1" sz="2400">
                <a:solidFill>
                  <a:schemeClr val="tx1"/>
                </a:solidFill>
                <a:latin typeface="Times New Roman" pitchFamily="18" charset="0"/>
              </a:defRPr>
            </a:lvl2pPr>
            <a:lvl3pPr marL="1371600" indent="-457200">
              <a:defRPr kumimoji="1" sz="2400">
                <a:solidFill>
                  <a:schemeClr val="tx1"/>
                </a:solidFill>
                <a:latin typeface="Times New Roman" pitchFamily="18" charset="0"/>
              </a:defRPr>
            </a:lvl3pPr>
            <a:lvl4pPr marL="1828800" indent="-457200">
              <a:defRPr kumimoji="1" sz="2400">
                <a:solidFill>
                  <a:schemeClr val="tx1"/>
                </a:solidFill>
                <a:latin typeface="Times New Roman" pitchFamily="18" charset="0"/>
              </a:defRPr>
            </a:lvl4pPr>
            <a:lvl5pPr marL="2286000" indent="-457200">
              <a:defRPr kumimoji="1" sz="2400">
                <a:solidFill>
                  <a:schemeClr val="tx1"/>
                </a:solidFill>
                <a:latin typeface="Times New Roman" pitchFamily="18" charset="0"/>
              </a:defRPr>
            </a:lvl5pPr>
            <a:lvl6pPr marL="2743200" indent="-457200" fontAlgn="base">
              <a:spcBef>
                <a:spcPct val="0"/>
              </a:spcBef>
              <a:spcAft>
                <a:spcPct val="0"/>
              </a:spcAft>
              <a:defRPr kumimoji="1" sz="2400">
                <a:solidFill>
                  <a:schemeClr val="tx1"/>
                </a:solidFill>
                <a:latin typeface="Times New Roman" pitchFamily="18" charset="0"/>
              </a:defRPr>
            </a:lvl6pPr>
            <a:lvl7pPr marL="3200400" indent="-457200" fontAlgn="base">
              <a:spcBef>
                <a:spcPct val="0"/>
              </a:spcBef>
              <a:spcAft>
                <a:spcPct val="0"/>
              </a:spcAft>
              <a:defRPr kumimoji="1" sz="2400">
                <a:solidFill>
                  <a:schemeClr val="tx1"/>
                </a:solidFill>
                <a:latin typeface="Times New Roman" pitchFamily="18" charset="0"/>
              </a:defRPr>
            </a:lvl7pPr>
            <a:lvl8pPr marL="3657600" indent="-457200" fontAlgn="base">
              <a:spcBef>
                <a:spcPct val="0"/>
              </a:spcBef>
              <a:spcAft>
                <a:spcPct val="0"/>
              </a:spcAft>
              <a:defRPr kumimoji="1" sz="2400">
                <a:solidFill>
                  <a:schemeClr val="tx1"/>
                </a:solidFill>
                <a:latin typeface="Times New Roman" pitchFamily="18" charset="0"/>
              </a:defRPr>
            </a:lvl8pPr>
            <a:lvl9pPr marL="4114800" indent="-457200" fontAlgn="base">
              <a:spcBef>
                <a:spcPct val="0"/>
              </a:spcBef>
              <a:spcAft>
                <a:spcPct val="0"/>
              </a:spcAft>
              <a:defRPr kumimoji="1" sz="2400">
                <a:solidFill>
                  <a:schemeClr val="tx1"/>
                </a:solidFill>
                <a:latin typeface="Times New Roman" pitchFamily="18" charset="0"/>
              </a:defRPr>
            </a:lvl9pPr>
          </a:lstStyle>
          <a:p>
            <a:pPr>
              <a:spcBef>
                <a:spcPct val="50000"/>
              </a:spcBef>
              <a:buFont typeface="Arial" pitchFamily="34" charset="0"/>
              <a:buChar char="•"/>
            </a:pPr>
            <a:r>
              <a:rPr kumimoji="0" lang="en-US" altLang="zh-CN" dirty="0" smtClean="0">
                <a:ea typeface="宋体" pitchFamily="2" charset="-122"/>
              </a:rPr>
              <a:t>Written in </a:t>
            </a:r>
            <a:r>
              <a:rPr kumimoji="0" lang="en-US" altLang="zh-CN" b="1" dirty="0">
                <a:ea typeface="宋体" pitchFamily="2" charset="-122"/>
              </a:rPr>
              <a:t>Fortran 90 </a:t>
            </a:r>
            <a:r>
              <a:rPr kumimoji="0" lang="en-US" altLang="zh-CN" b="1" dirty="0" smtClean="0">
                <a:ea typeface="宋体" pitchFamily="2" charset="-122"/>
              </a:rPr>
              <a:t>(</a:t>
            </a:r>
            <a:r>
              <a:rPr kumimoji="0" lang="en-US" altLang="zh-CN" dirty="0" smtClean="0">
                <a:ea typeface="宋体" pitchFamily="2" charset="-122"/>
              </a:rPr>
              <a:t>with </a:t>
            </a:r>
            <a:r>
              <a:rPr kumimoji="0" lang="en-US" altLang="zh-CN" dirty="0">
                <a:ea typeface="宋体" pitchFamily="2" charset="-122"/>
              </a:rPr>
              <a:t>some </a:t>
            </a:r>
            <a:r>
              <a:rPr kumimoji="0" lang="en-US" altLang="zh-CN" sz="2800" dirty="0">
                <a:ea typeface="宋体" pitchFamily="2" charset="-122"/>
              </a:rPr>
              <a:t>features</a:t>
            </a:r>
            <a:r>
              <a:rPr kumimoji="0" lang="en-US" altLang="zh-CN" dirty="0">
                <a:ea typeface="宋体" pitchFamily="2" charset="-122"/>
              </a:rPr>
              <a:t> in Fortran 2003  standard, such as dynamic memory allocation and object </a:t>
            </a:r>
            <a:r>
              <a:rPr kumimoji="0" lang="en-US" altLang="zh-CN" dirty="0" smtClean="0">
                <a:ea typeface="宋体" pitchFamily="2" charset="-122"/>
              </a:rPr>
              <a:t>oriented23) and MPI library</a:t>
            </a:r>
            <a:endParaRPr kumimoji="0" lang="en-US" altLang="zh-CN" dirty="0">
              <a:ea typeface="宋体" pitchFamily="2" charset="-122"/>
            </a:endParaRPr>
          </a:p>
          <a:p>
            <a:pPr>
              <a:spcBef>
                <a:spcPct val="50000"/>
              </a:spcBef>
              <a:buFont typeface="Arial" pitchFamily="34" charset="0"/>
              <a:buChar char="•"/>
            </a:pPr>
            <a:r>
              <a:rPr kumimoji="0" lang="en-US" altLang="zh-CN" b="1" dirty="0">
                <a:ea typeface="宋体" pitchFamily="2" charset="-122"/>
              </a:rPr>
              <a:t>Compiled</a:t>
            </a:r>
            <a:r>
              <a:rPr kumimoji="0" lang="en-US" altLang="zh-CN" dirty="0">
                <a:ea typeface="宋体" pitchFamily="2" charset="-122"/>
              </a:rPr>
              <a:t> by Intel Fortran Compiler (</a:t>
            </a:r>
            <a:r>
              <a:rPr kumimoji="0" lang="en-US" altLang="zh-CN" dirty="0" err="1">
                <a:ea typeface="宋体" pitchFamily="2" charset="-122"/>
              </a:rPr>
              <a:t>ifc</a:t>
            </a:r>
            <a:r>
              <a:rPr kumimoji="0" lang="en-US" altLang="zh-CN" dirty="0">
                <a:ea typeface="宋体" pitchFamily="2" charset="-122"/>
              </a:rPr>
              <a:t> 8.0+) or PGI f90 compiler (pgf90 6.1</a:t>
            </a:r>
            <a:r>
              <a:rPr kumimoji="0" lang="en-US" altLang="zh-CN" dirty="0" smtClean="0">
                <a:ea typeface="宋体" pitchFamily="2" charset="-122"/>
              </a:rPr>
              <a:t>)</a:t>
            </a:r>
          </a:p>
          <a:p>
            <a:pPr>
              <a:spcBef>
                <a:spcPct val="50000"/>
              </a:spcBef>
              <a:buFont typeface="Arial" pitchFamily="34" charset="0"/>
              <a:buChar char="•"/>
            </a:pPr>
            <a:r>
              <a:rPr lang="en-US" altLang="zh-CN" b="1" dirty="0">
                <a:latin typeface="Arial" pitchFamily="34" charset="0"/>
                <a:cs typeface="Arial" pitchFamily="34" charset="0"/>
              </a:rPr>
              <a:t>Coarse-mesh-oriented data structure </a:t>
            </a:r>
            <a:r>
              <a:rPr lang="en-US" altLang="zh-CN" dirty="0">
                <a:latin typeface="Arial" pitchFamily="34" charset="0"/>
                <a:cs typeface="Arial" pitchFamily="34" charset="0"/>
              </a:rPr>
              <a:t>allowing localized </a:t>
            </a:r>
            <a:r>
              <a:rPr lang="en-US" altLang="zh-CN" dirty="0" smtClean="0">
                <a:latin typeface="Arial" pitchFamily="34" charset="0"/>
                <a:cs typeface="Arial" pitchFamily="34" charset="0"/>
              </a:rPr>
              <a:t>meshing, quadrature </a:t>
            </a:r>
            <a:r>
              <a:rPr lang="en-US" altLang="zh-CN" dirty="0">
                <a:latin typeface="Arial" pitchFamily="34" charset="0"/>
                <a:cs typeface="Arial" pitchFamily="34" charset="0"/>
              </a:rPr>
              <a:t>and solver.</a:t>
            </a:r>
          </a:p>
          <a:p>
            <a:pPr>
              <a:spcBef>
                <a:spcPct val="50000"/>
              </a:spcBef>
              <a:buFont typeface="Arial" pitchFamily="34" charset="0"/>
              <a:buChar char="•"/>
            </a:pPr>
            <a:r>
              <a:rPr kumimoji="0" lang="en-US" altLang="zh-CN" b="1" dirty="0" smtClean="0">
                <a:ea typeface="宋体" pitchFamily="2" charset="-122"/>
              </a:rPr>
              <a:t>Coarse-mesh based Hybrid Algorithms</a:t>
            </a:r>
          </a:p>
          <a:p>
            <a:pPr lvl="1">
              <a:buFont typeface="Arial" pitchFamily="34" charset="0"/>
              <a:buChar char="•"/>
            </a:pPr>
            <a:r>
              <a:rPr kumimoji="0" lang="en-US" altLang="zh-CN" sz="2000" dirty="0" err="1" smtClean="0">
                <a:latin typeface="Arial" pitchFamily="34" charset="0"/>
                <a:ea typeface="宋体" pitchFamily="2" charset="-122"/>
                <a:cs typeface="Arial" pitchFamily="34" charset="0"/>
              </a:rPr>
              <a:t>Sn</a:t>
            </a:r>
            <a:r>
              <a:rPr kumimoji="0" lang="en-US" altLang="zh-CN" sz="2000" dirty="0" smtClean="0">
                <a:latin typeface="Arial" pitchFamily="34" charset="0"/>
                <a:ea typeface="宋体" pitchFamily="2" charset="-122"/>
                <a:cs typeface="Arial" pitchFamily="34" charset="0"/>
              </a:rPr>
              <a:t> and Characteristics</a:t>
            </a:r>
          </a:p>
          <a:p>
            <a:pPr lvl="1">
              <a:buFont typeface="Arial" pitchFamily="34" charset="0"/>
              <a:buChar char="•"/>
            </a:pPr>
            <a:r>
              <a:rPr kumimoji="0" lang="en-US" altLang="zh-CN" sz="2000" dirty="0" smtClean="0">
                <a:solidFill>
                  <a:srgbClr val="FF0000"/>
                </a:solidFill>
                <a:latin typeface="Arial" pitchFamily="34" charset="0"/>
                <a:ea typeface="宋体" pitchFamily="2" charset="-122"/>
                <a:cs typeface="Arial" pitchFamily="34" charset="0"/>
              </a:rPr>
              <a:t>Sn with fictitious quadrature and ray tracing for image reconstruction for SPECT</a:t>
            </a:r>
            <a:endParaRPr kumimoji="0" lang="en-US" altLang="zh-CN" sz="2000" dirty="0">
              <a:solidFill>
                <a:srgbClr val="FF0000"/>
              </a:solidFill>
              <a:ea typeface="宋体" pitchFamily="2" charset="-122"/>
            </a:endParaRPr>
          </a:p>
        </p:txBody>
      </p:sp>
    </p:spTree>
    <p:extLst>
      <p:ext uri="{BB962C8B-B14F-4D97-AF65-F5344CB8AC3E}">
        <p14:creationId xmlns:p14="http://schemas.microsoft.com/office/powerpoint/2010/main" val="48757116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516044" y="752666"/>
            <a:ext cx="8111909" cy="1580631"/>
          </a:xfrm>
        </p:spPr>
        <p:txBody>
          <a:bodyPr>
            <a:normAutofit/>
          </a:bodyPr>
          <a:lstStyle/>
          <a:p>
            <a:pPr lvl="1">
              <a:lnSpc>
                <a:spcPct val="120000"/>
              </a:lnSpc>
              <a:spcBef>
                <a:spcPts val="1200"/>
              </a:spcBef>
            </a:pPr>
            <a:r>
              <a:rPr lang="en-US" dirty="0" smtClean="0"/>
              <a:t>Simplified </a:t>
            </a:r>
            <a:r>
              <a:rPr lang="en-US" b="1" dirty="0" smtClean="0"/>
              <a:t>ray-tracing with fictitious-quadrature-set</a:t>
            </a:r>
            <a:r>
              <a:rPr lang="en-US" dirty="0" smtClean="0"/>
              <a:t> </a:t>
            </a:r>
            <a:r>
              <a:rPr lang="en-US" b="1" dirty="0" smtClean="0"/>
              <a:t>solver</a:t>
            </a:r>
            <a:r>
              <a:rPr lang="en-US" dirty="0" smtClean="0"/>
              <a:t> for SPECT image reconstruction</a:t>
            </a:r>
          </a:p>
        </p:txBody>
      </p:sp>
      <p:grpSp>
        <p:nvGrpSpPr>
          <p:cNvPr id="9" name="Group 8"/>
          <p:cNvGrpSpPr/>
          <p:nvPr/>
        </p:nvGrpSpPr>
        <p:grpSpPr>
          <a:xfrm>
            <a:off x="5134390" y="2759985"/>
            <a:ext cx="3182470" cy="2027081"/>
            <a:chOff x="3893754" y="5867181"/>
            <a:chExt cx="2475734" cy="780073"/>
          </a:xfrm>
        </p:grpSpPr>
        <p:grpSp>
          <p:nvGrpSpPr>
            <p:cNvPr id="10" name="Group 9"/>
            <p:cNvGrpSpPr/>
            <p:nvPr/>
          </p:nvGrpSpPr>
          <p:grpSpPr>
            <a:xfrm>
              <a:off x="3893754" y="5867181"/>
              <a:ext cx="2475734" cy="780073"/>
              <a:chOff x="3912009" y="5840953"/>
              <a:chExt cx="2475734" cy="780073"/>
            </a:xfrm>
          </p:grpSpPr>
          <p:pic>
            <p:nvPicPr>
              <p:cNvPr id="12" name="Picture 20" descr="demo-dense"/>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9345" t="33694" r="4969" b="9430"/>
              <a:stretch/>
            </p:blipFill>
            <p:spPr bwMode="auto">
              <a:xfrm>
                <a:off x="5178153" y="5854918"/>
                <a:ext cx="1209590" cy="76610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3" name="Picture 16" descr="3dmesh"/>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2119" t="30868" r="53040" b="25670"/>
              <a:stretch/>
            </p:blipFill>
            <p:spPr bwMode="auto">
              <a:xfrm>
                <a:off x="3912009" y="5840953"/>
                <a:ext cx="1272191" cy="76610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grpSp>
        <p:sp>
          <p:nvSpPr>
            <p:cNvPr id="11" name="TextBox 10"/>
            <p:cNvSpPr txBox="1"/>
            <p:nvPr/>
          </p:nvSpPr>
          <p:spPr>
            <a:xfrm>
              <a:off x="4289817" y="6025762"/>
              <a:ext cx="1740162" cy="428822"/>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US" sz="1400" dirty="0" smtClean="0">
                  <a:ln w="0"/>
                  <a:solidFill>
                    <a:schemeClr val="bg1"/>
                  </a:solidFill>
                  <a:effectLst>
                    <a:outerShdw blurRad="38100" dist="19050" dir="2700000" algn="tl" rotWithShape="0">
                      <a:schemeClr val="dk1">
                        <a:alpha val="40000"/>
                      </a:schemeClr>
                    </a:outerShdw>
                  </a:effectLst>
                </a:rPr>
                <a:t>TIT</a:t>
              </a:r>
              <a:r>
                <a:rPr lang="en-US" sz="1400" dirty="0" smtClean="0">
                  <a:ln w="0"/>
                  <a:solidFill>
                    <a:schemeClr val="tx1"/>
                  </a:solidFill>
                  <a:effectLst>
                    <a:outerShdw blurRad="38100" dist="19050" dir="2700000" algn="tl" rotWithShape="0">
                      <a:schemeClr val="dk1">
                        <a:alpha val="40000"/>
                      </a:schemeClr>
                    </a:outerShdw>
                  </a:effectLst>
                </a:rPr>
                <a:t>AN</a:t>
              </a:r>
              <a:endParaRPr lang="en-US" sz="1400" dirty="0">
                <a:ln w="0"/>
                <a:solidFill>
                  <a:schemeClr val="tx1"/>
                </a:solidFill>
                <a:effectLst>
                  <a:outerShdw blurRad="38100" dist="19050" dir="2700000" algn="tl" rotWithShape="0">
                    <a:schemeClr val="dk1">
                      <a:alpha val="40000"/>
                    </a:schemeClr>
                  </a:outerShdw>
                </a:effectLst>
              </a:endParaRPr>
            </a:p>
          </p:txBody>
        </p:sp>
      </p:grpSp>
      <p:sp>
        <p:nvSpPr>
          <p:cNvPr id="14" name="Rectangle 13"/>
          <p:cNvSpPr/>
          <p:nvPr/>
        </p:nvSpPr>
        <p:spPr>
          <a:xfrm>
            <a:off x="859375" y="3011822"/>
            <a:ext cx="81207" cy="13169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946842" y="3771912"/>
            <a:ext cx="1714512" cy="45719"/>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980180" y="4283071"/>
            <a:ext cx="1714512" cy="45719"/>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967480" y="3095611"/>
            <a:ext cx="1714512" cy="45719"/>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946842" y="3633348"/>
            <a:ext cx="1714512" cy="45719"/>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Arrow Connector 18"/>
          <p:cNvCxnSpPr/>
          <p:nvPr/>
        </p:nvCxnSpPr>
        <p:spPr>
          <a:xfrm>
            <a:off x="946842" y="3729244"/>
            <a:ext cx="4187548" cy="133671"/>
          </a:xfrm>
          <a:prstGeom prst="straightConnector1">
            <a:avLst/>
          </a:prstGeom>
          <a:ln w="22225">
            <a:tailEnd type="arrow"/>
          </a:ln>
        </p:spPr>
        <p:style>
          <a:lnRef idx="1">
            <a:schemeClr val="accent1"/>
          </a:lnRef>
          <a:fillRef idx="0">
            <a:schemeClr val="accent1"/>
          </a:fillRef>
          <a:effectRef idx="0">
            <a:schemeClr val="accent1"/>
          </a:effectRef>
          <a:fontRef idx="minor">
            <a:schemeClr val="tx1"/>
          </a:fontRef>
        </p:style>
      </p:cxnSp>
      <p:sp>
        <p:nvSpPr>
          <p:cNvPr id="34" name="Rectangle 33"/>
          <p:cNvSpPr/>
          <p:nvPr/>
        </p:nvSpPr>
        <p:spPr>
          <a:xfrm>
            <a:off x="958510" y="3248011"/>
            <a:ext cx="1714512" cy="45719"/>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958513" y="3409377"/>
            <a:ext cx="1714512" cy="45719"/>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940585" y="3525916"/>
            <a:ext cx="1714512" cy="45719"/>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958510" y="3911397"/>
            <a:ext cx="1714512" cy="45719"/>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940582" y="4036903"/>
            <a:ext cx="1714512" cy="45719"/>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949550" y="4153450"/>
            <a:ext cx="1714512" cy="45719"/>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p:cNvSpPr txBox="1"/>
          <p:nvPr/>
        </p:nvSpPr>
        <p:spPr>
          <a:xfrm>
            <a:off x="1538911" y="2561784"/>
            <a:ext cx="3201293" cy="307777"/>
          </a:xfrm>
          <a:prstGeom prst="rect">
            <a:avLst/>
          </a:prstGeom>
        </p:spPr>
        <p:style>
          <a:lnRef idx="3">
            <a:schemeClr val="lt1"/>
          </a:lnRef>
          <a:fillRef idx="1">
            <a:schemeClr val="accent3"/>
          </a:fillRef>
          <a:effectRef idx="1">
            <a:schemeClr val="accent3"/>
          </a:effectRef>
          <a:fontRef idx="minor">
            <a:schemeClr val="lt1"/>
          </a:fontRef>
        </p:style>
        <p:txBody>
          <a:bodyPr wrap="square" rtlCol="0">
            <a:spAutoFit/>
          </a:bodyPr>
          <a:lstStyle/>
          <a:p>
            <a:pPr algn="ctr"/>
            <a:r>
              <a:rPr lang="en-US" sz="1400" b="1" dirty="0" smtClean="0"/>
              <a:t>Ray-tracing with Fictitious Quadrature</a:t>
            </a:r>
            <a:endParaRPr lang="en-US" sz="1400" b="1" dirty="0"/>
          </a:p>
        </p:txBody>
      </p:sp>
      <p:sp>
        <p:nvSpPr>
          <p:cNvPr id="41" name="TextBox 40"/>
          <p:cNvSpPr txBox="1"/>
          <p:nvPr/>
        </p:nvSpPr>
        <p:spPr>
          <a:xfrm>
            <a:off x="5507176" y="2539030"/>
            <a:ext cx="860612" cy="369332"/>
          </a:xfrm>
          <a:prstGeom prst="rect">
            <a:avLst/>
          </a:prstGeom>
        </p:spPr>
        <p:style>
          <a:lnRef idx="3">
            <a:schemeClr val="lt1"/>
          </a:lnRef>
          <a:fillRef idx="1">
            <a:schemeClr val="accent3"/>
          </a:fillRef>
          <a:effectRef idx="1">
            <a:schemeClr val="accent3"/>
          </a:effectRef>
          <a:fontRef idx="minor">
            <a:schemeClr val="lt1"/>
          </a:fontRef>
        </p:style>
        <p:txBody>
          <a:bodyPr wrap="square" rtlCol="0">
            <a:spAutoFit/>
          </a:bodyPr>
          <a:lstStyle/>
          <a:p>
            <a:pPr algn="ctr"/>
            <a:r>
              <a:rPr lang="en-US" dirty="0" smtClean="0"/>
              <a:t>S</a:t>
            </a:r>
            <a:r>
              <a:rPr lang="en-US" baseline="-25000" dirty="0" smtClean="0"/>
              <a:t>N</a:t>
            </a:r>
            <a:endParaRPr lang="en-US" baseline="-25000" dirty="0"/>
          </a:p>
        </p:txBody>
      </p:sp>
      <p:sp>
        <p:nvSpPr>
          <p:cNvPr id="42" name="TextBox 41"/>
          <p:cNvSpPr txBox="1"/>
          <p:nvPr/>
        </p:nvSpPr>
        <p:spPr>
          <a:xfrm>
            <a:off x="7081469" y="2555261"/>
            <a:ext cx="860612" cy="369332"/>
          </a:xfrm>
          <a:prstGeom prst="rect">
            <a:avLst/>
          </a:prstGeom>
        </p:spPr>
        <p:style>
          <a:lnRef idx="3">
            <a:schemeClr val="lt1"/>
          </a:lnRef>
          <a:fillRef idx="1">
            <a:schemeClr val="accent3"/>
          </a:fillRef>
          <a:effectRef idx="1">
            <a:schemeClr val="accent3"/>
          </a:effectRef>
          <a:fontRef idx="minor">
            <a:schemeClr val="lt1"/>
          </a:fontRef>
        </p:style>
        <p:txBody>
          <a:bodyPr wrap="square" rtlCol="0">
            <a:spAutoFit/>
          </a:bodyPr>
          <a:lstStyle/>
          <a:p>
            <a:pPr algn="ctr"/>
            <a:r>
              <a:rPr lang="en-US" dirty="0" smtClean="0"/>
              <a:t>CM</a:t>
            </a:r>
            <a:endParaRPr lang="en-US" baseline="-25000" dirty="0"/>
          </a:p>
        </p:txBody>
      </p:sp>
      <p:cxnSp>
        <p:nvCxnSpPr>
          <p:cNvPr id="47" name="Straight Arrow Connector 46"/>
          <p:cNvCxnSpPr/>
          <p:nvPr/>
        </p:nvCxnSpPr>
        <p:spPr>
          <a:xfrm flipV="1">
            <a:off x="911805" y="3634484"/>
            <a:ext cx="4216325" cy="94760"/>
          </a:xfrm>
          <a:prstGeom prst="straightConnector1">
            <a:avLst/>
          </a:prstGeom>
          <a:ln w="22225">
            <a:tailEnd type="arrow"/>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a:endCxn id="13" idx="1"/>
          </p:cNvCxnSpPr>
          <p:nvPr/>
        </p:nvCxnSpPr>
        <p:spPr>
          <a:xfrm>
            <a:off x="958510" y="3710398"/>
            <a:ext cx="4175880" cy="44983"/>
          </a:xfrm>
          <a:prstGeom prst="straightConnector1">
            <a:avLst/>
          </a:prstGeom>
          <a:ln w="22225">
            <a:tailEnd type="arrow"/>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a:off x="932027" y="3755381"/>
            <a:ext cx="4175880" cy="44983"/>
          </a:xfrm>
          <a:prstGeom prst="straightConnector1">
            <a:avLst/>
          </a:prstGeom>
          <a:ln w="22225">
            <a:tailEnd type="arrow"/>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a:off x="1060488" y="3639978"/>
            <a:ext cx="4073902" cy="61613"/>
          </a:xfrm>
          <a:prstGeom prst="straightConnector1">
            <a:avLst/>
          </a:prstGeom>
          <a:ln w="22225">
            <a:tailEnd type="arrow"/>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a:stCxn id="14" idx="3"/>
          </p:cNvCxnSpPr>
          <p:nvPr/>
        </p:nvCxnSpPr>
        <p:spPr>
          <a:xfrm flipV="1">
            <a:off x="940582" y="3661280"/>
            <a:ext cx="4187548" cy="9026"/>
          </a:xfrm>
          <a:prstGeom prst="straightConnector1">
            <a:avLst/>
          </a:prstGeom>
          <a:ln w="22225">
            <a:tailEnd type="arrow"/>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a:stCxn id="14" idx="3"/>
          </p:cNvCxnSpPr>
          <p:nvPr/>
        </p:nvCxnSpPr>
        <p:spPr>
          <a:xfrm>
            <a:off x="940582" y="3670306"/>
            <a:ext cx="4167325" cy="156854"/>
          </a:xfrm>
          <a:prstGeom prst="straightConnector1">
            <a:avLst/>
          </a:prstGeom>
          <a:ln w="22225">
            <a:tailEnd type="arrow"/>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a:stCxn id="14" idx="3"/>
          </p:cNvCxnSpPr>
          <p:nvPr/>
        </p:nvCxnSpPr>
        <p:spPr>
          <a:xfrm>
            <a:off x="940582" y="3670306"/>
            <a:ext cx="4193808" cy="58081"/>
          </a:xfrm>
          <a:prstGeom prst="straightConnector1">
            <a:avLst/>
          </a:prstGeom>
          <a:ln w="22225">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1884663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370821"/>
          </a:xfrm>
        </p:spPr>
        <p:txBody>
          <a:bodyPr>
            <a:normAutofit fontScale="90000"/>
          </a:bodyPr>
          <a:lstStyle/>
          <a:p>
            <a:pPr algn="ctr"/>
            <a:r>
              <a:rPr lang="en-US" sz="3600" b="1" dirty="0" smtClean="0"/>
              <a:t>TITAN Benchmarking and Application</a:t>
            </a:r>
            <a:endParaRPr lang="en-US" sz="3600" b="1" dirty="0"/>
          </a:p>
        </p:txBody>
      </p:sp>
      <p:sp>
        <p:nvSpPr>
          <p:cNvPr id="3" name="Content Placeholder 2"/>
          <p:cNvSpPr>
            <a:spLocks noGrp="1"/>
          </p:cNvSpPr>
          <p:nvPr>
            <p:ph idx="1"/>
          </p:nvPr>
        </p:nvSpPr>
        <p:spPr>
          <a:xfrm>
            <a:off x="394447" y="959225"/>
            <a:ext cx="8355416" cy="5023789"/>
          </a:xfrm>
        </p:spPr>
        <p:style>
          <a:lnRef idx="1">
            <a:schemeClr val="accent5"/>
          </a:lnRef>
          <a:fillRef idx="3">
            <a:schemeClr val="accent5"/>
          </a:fillRef>
          <a:effectRef idx="2">
            <a:schemeClr val="accent5"/>
          </a:effectRef>
          <a:fontRef idx="minor">
            <a:schemeClr val="lt1"/>
          </a:fontRef>
        </p:style>
        <p:txBody>
          <a:bodyPr>
            <a:normAutofit fontScale="92500" lnSpcReduction="10000"/>
          </a:bodyPr>
          <a:lstStyle/>
          <a:p>
            <a:r>
              <a:rPr lang="en-US" dirty="0" smtClean="0"/>
              <a:t>OECD/NEA Benchmarks</a:t>
            </a:r>
            <a:endParaRPr lang="en-US" dirty="0"/>
          </a:p>
          <a:p>
            <a:pPr lvl="1"/>
            <a:r>
              <a:rPr lang="en-US" dirty="0" smtClean="0"/>
              <a:t>C5G7 MOX</a:t>
            </a:r>
          </a:p>
          <a:p>
            <a:pPr lvl="1"/>
            <a:r>
              <a:rPr lang="en-US" dirty="0" smtClean="0"/>
              <a:t>Kobayashi</a:t>
            </a:r>
          </a:p>
          <a:p>
            <a:pPr lvl="1"/>
            <a:r>
              <a:rPr lang="en-US" dirty="0" smtClean="0"/>
              <a:t>3-D</a:t>
            </a:r>
            <a:r>
              <a:rPr lang="en-US" dirty="0"/>
              <a:t> </a:t>
            </a:r>
            <a:r>
              <a:rPr lang="en-US" dirty="0" smtClean="0"/>
              <a:t>parameter space</a:t>
            </a:r>
          </a:p>
          <a:p>
            <a:pPr lvl="1"/>
            <a:r>
              <a:rPr lang="en-US" dirty="0" smtClean="0"/>
              <a:t>VENUS-2 </a:t>
            </a:r>
          </a:p>
          <a:p>
            <a:r>
              <a:rPr lang="en-US" dirty="0" smtClean="0"/>
              <a:t>Applications</a:t>
            </a:r>
          </a:p>
          <a:p>
            <a:pPr lvl="1"/>
            <a:r>
              <a:rPr lang="en-US" dirty="0" err="1" smtClean="0"/>
              <a:t>Adjoint</a:t>
            </a:r>
            <a:r>
              <a:rPr lang="en-US" dirty="0" smtClean="0"/>
              <a:t> calculation for the AIMS active interrogation simulation tool</a:t>
            </a:r>
          </a:p>
          <a:p>
            <a:pPr lvl="1"/>
            <a:r>
              <a:rPr lang="en-US" i="1" dirty="0" err="1" smtClean="0"/>
              <a:t>mPower</a:t>
            </a:r>
            <a:r>
              <a:rPr lang="en-US" dirty="0" smtClean="0"/>
              <a:t> reactor core and external modeling</a:t>
            </a:r>
          </a:p>
          <a:p>
            <a:pPr lvl="1"/>
            <a:r>
              <a:rPr lang="en-US" dirty="0" smtClean="0"/>
              <a:t>Modeling of a penetration duct in a nuclear reactor</a:t>
            </a:r>
          </a:p>
          <a:p>
            <a:pPr lvl="1"/>
            <a:r>
              <a:rPr lang="en-US" dirty="0" smtClean="0"/>
              <a:t>Benchmarking the </a:t>
            </a:r>
            <a:r>
              <a:rPr lang="en-US" dirty="0" err="1" smtClean="0"/>
              <a:t>multigroup</a:t>
            </a:r>
            <a:r>
              <a:rPr lang="en-US" dirty="0" smtClean="0"/>
              <a:t> SDM (subgroup decomposition method) algorithm (developed by Georgia Tech)</a:t>
            </a:r>
          </a:p>
          <a:p>
            <a:pPr lvl="1"/>
            <a:r>
              <a:rPr lang="en-US" dirty="0" smtClean="0"/>
              <a:t>Medical applications </a:t>
            </a:r>
            <a:endParaRPr lang="en-US" dirty="0"/>
          </a:p>
          <a:p>
            <a:pPr lvl="2"/>
            <a:r>
              <a:rPr lang="en-US" dirty="0" smtClean="0"/>
              <a:t>Modeling a CT machine</a:t>
            </a:r>
          </a:p>
          <a:p>
            <a:pPr lvl="2"/>
            <a:r>
              <a:rPr lang="en-US" dirty="0" smtClean="0"/>
              <a:t>Developed an image reconstruction algorithm, TITAN-IR</a:t>
            </a:r>
            <a:endParaRPr lang="en-US" dirty="0"/>
          </a:p>
        </p:txBody>
      </p:sp>
    </p:spTree>
    <p:extLst>
      <p:ext uri="{BB962C8B-B14F-4D97-AF65-F5344CB8AC3E}">
        <p14:creationId xmlns:p14="http://schemas.microsoft.com/office/powerpoint/2010/main" val="88933048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7239000" cy="371633"/>
          </a:xfrm>
        </p:spPr>
        <p:txBody>
          <a:bodyPr>
            <a:normAutofit fontScale="90000"/>
          </a:bodyPr>
          <a:lstStyle/>
          <a:p>
            <a:pPr algn="ctr"/>
            <a:r>
              <a:rPr lang="en-US" sz="2800" dirty="0" smtClean="0"/>
              <a:t>Modeling nuclear systems-Samples</a:t>
            </a:r>
            <a:endParaRPr lang="en-US" sz="2800" dirty="0"/>
          </a:p>
        </p:txBody>
      </p:sp>
      <p:graphicFrame>
        <p:nvGraphicFramePr>
          <p:cNvPr id="2050" name="Object 2"/>
          <p:cNvGraphicFramePr>
            <a:graphicFrameLocks noChangeAspect="1"/>
          </p:cNvGraphicFramePr>
          <p:nvPr>
            <p:extLst>
              <p:ext uri="{D42A27DB-BD31-4B8C-83A1-F6EECF244321}">
                <p14:modId xmlns:p14="http://schemas.microsoft.com/office/powerpoint/2010/main" val="533911153"/>
              </p:ext>
            </p:extLst>
          </p:nvPr>
        </p:nvGraphicFramePr>
        <p:xfrm>
          <a:off x="944096" y="549152"/>
          <a:ext cx="1799104" cy="1646872"/>
        </p:xfrm>
        <a:graphic>
          <a:graphicData uri="http://schemas.openxmlformats.org/presentationml/2006/ole">
            <mc:AlternateContent xmlns:mc="http://schemas.openxmlformats.org/markup-compatibility/2006">
              <mc:Choice xmlns:v="urn:schemas-microsoft-com:vml" Requires="v">
                <p:oleObj spid="_x0000_s72854" name="Drawing" r:id="rId3" imgW="9145123" imgH="7316068" progId="">
                  <p:embed/>
                </p:oleObj>
              </mc:Choice>
              <mc:Fallback>
                <p:oleObj name="Drawing" r:id="rId3" imgW="9145123" imgH="7316068"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4096" y="549152"/>
                        <a:ext cx="1799104" cy="1646872"/>
                      </a:xfrm>
                      <a:prstGeom prst="rect">
                        <a:avLst/>
                      </a:prstGeom>
                      <a:noFill/>
                      <a:ln>
                        <a:noFill/>
                      </a:ln>
                      <a:effectLst/>
                      <a:extLst/>
                    </p:spPr>
                  </p:pic>
                </p:oleObj>
              </mc:Fallback>
            </mc:AlternateContent>
          </a:graphicData>
        </a:graphic>
      </p:graphicFrame>
      <p:graphicFrame>
        <p:nvGraphicFramePr>
          <p:cNvPr id="2052" name="Object 4"/>
          <p:cNvGraphicFramePr>
            <a:graphicFrameLocks noChangeAspect="1"/>
          </p:cNvGraphicFramePr>
          <p:nvPr>
            <p:extLst>
              <p:ext uri="{D42A27DB-BD31-4B8C-83A1-F6EECF244321}">
                <p14:modId xmlns:p14="http://schemas.microsoft.com/office/powerpoint/2010/main" val="3976723741"/>
              </p:ext>
            </p:extLst>
          </p:nvPr>
        </p:nvGraphicFramePr>
        <p:xfrm>
          <a:off x="3474794" y="2454152"/>
          <a:ext cx="1859205" cy="1925605"/>
        </p:xfrm>
        <a:graphic>
          <a:graphicData uri="http://schemas.openxmlformats.org/presentationml/2006/ole">
            <mc:AlternateContent xmlns:mc="http://schemas.openxmlformats.org/markup-compatibility/2006">
              <mc:Choice xmlns:v="urn:schemas-microsoft-com:vml" Requires="v">
                <p:oleObj spid="_x0000_s72855" name="Drawing" r:id="rId5" imgW="8267442" imgH="7354123" progId="">
                  <p:embed/>
                </p:oleObj>
              </mc:Choice>
              <mc:Fallback>
                <p:oleObj name="Drawing" r:id="rId5" imgW="8267442" imgH="7354123"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l="16591" t="1244" r="14931" b="6839"/>
                      <a:stretch>
                        <a:fillRect/>
                      </a:stretch>
                    </p:blipFill>
                    <p:spPr bwMode="auto">
                      <a:xfrm>
                        <a:off x="3474794" y="2454152"/>
                        <a:ext cx="1859205" cy="1925605"/>
                      </a:xfrm>
                      <a:prstGeom prst="rect">
                        <a:avLst/>
                      </a:prstGeom>
                      <a:noFill/>
                      <a:ln>
                        <a:noFill/>
                      </a:ln>
                      <a:effectLst/>
                      <a:extLst/>
                    </p:spPr>
                  </p:pic>
                </p:oleObj>
              </mc:Fallback>
            </mc:AlternateContent>
          </a:graphicData>
        </a:graphic>
      </p:graphicFrame>
      <p:graphicFrame>
        <p:nvGraphicFramePr>
          <p:cNvPr id="2053" name="Object 5"/>
          <p:cNvGraphicFramePr>
            <a:graphicFrameLocks noChangeAspect="1"/>
          </p:cNvGraphicFramePr>
          <p:nvPr>
            <p:extLst>
              <p:ext uri="{D42A27DB-BD31-4B8C-83A1-F6EECF244321}">
                <p14:modId xmlns:p14="http://schemas.microsoft.com/office/powerpoint/2010/main" val="1191238600"/>
              </p:ext>
            </p:extLst>
          </p:nvPr>
        </p:nvGraphicFramePr>
        <p:xfrm>
          <a:off x="914400" y="2454152"/>
          <a:ext cx="1828800" cy="1807151"/>
        </p:xfrm>
        <a:graphic>
          <a:graphicData uri="http://schemas.openxmlformats.org/presentationml/2006/ole">
            <mc:AlternateContent xmlns:mc="http://schemas.openxmlformats.org/markup-compatibility/2006">
              <mc:Choice xmlns:v="urn:schemas-microsoft-com:vml" Requires="v">
                <p:oleObj spid="_x0000_s72856" name="Drawing" r:id="rId7" imgW="2800440" imgH="3000240" progId="">
                  <p:embed/>
                </p:oleObj>
              </mc:Choice>
              <mc:Fallback>
                <p:oleObj name="Drawing" r:id="rId7" imgW="2800440" imgH="3000240" progId="">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14400" y="2454152"/>
                        <a:ext cx="1828800" cy="1807151"/>
                      </a:xfrm>
                      <a:prstGeom prst="rect">
                        <a:avLst/>
                      </a:prstGeom>
                      <a:noFill/>
                      <a:ln>
                        <a:noFill/>
                      </a:ln>
                      <a:effectLst/>
                      <a:extLst/>
                    </p:spPr>
                  </p:pic>
                </p:oleObj>
              </mc:Fallback>
            </mc:AlternateContent>
          </a:graphicData>
        </a:graphic>
      </p:graphicFrame>
      <p:pic>
        <p:nvPicPr>
          <p:cNvPr id="9" name="Picture 17" descr="logo2003"/>
          <p:cNvPicPr>
            <a:picLocks noChangeAspect="1" noChangeArrowheads="1"/>
          </p:cNvPicPr>
          <p:nvPr/>
        </p:nvPicPr>
        <p:blipFill>
          <a:blip r:embed="rId9" cstate="print"/>
          <a:srcRect l="18909" r="18965"/>
          <a:stretch>
            <a:fillRect/>
          </a:stretch>
        </p:blipFill>
        <p:spPr bwMode="auto">
          <a:xfrm>
            <a:off x="6290734" y="320553"/>
            <a:ext cx="1557866" cy="3886199"/>
          </a:xfrm>
          <a:prstGeom prst="rect">
            <a:avLst/>
          </a:prstGeom>
          <a:noFill/>
        </p:spPr>
      </p:pic>
      <p:pic>
        <p:nvPicPr>
          <p:cNvPr id="11" name="Picture 4" descr="scatterplot"/>
          <p:cNvPicPr>
            <a:picLocks noChangeAspect="1" noChangeArrowheads="1"/>
          </p:cNvPicPr>
          <p:nvPr/>
        </p:nvPicPr>
        <p:blipFill>
          <a:blip r:embed="rId10" cstate="print"/>
          <a:srcRect/>
          <a:stretch>
            <a:fillRect/>
          </a:stretch>
        </p:blipFill>
        <p:spPr bwMode="auto">
          <a:xfrm>
            <a:off x="762000" y="4206752"/>
            <a:ext cx="1676400" cy="1736023"/>
          </a:xfrm>
          <a:prstGeom prst="rect">
            <a:avLst/>
          </a:prstGeom>
          <a:noFill/>
        </p:spPr>
      </p:pic>
      <p:sp>
        <p:nvSpPr>
          <p:cNvPr id="13" name="TextBox 12"/>
          <p:cNvSpPr txBox="1"/>
          <p:nvPr/>
        </p:nvSpPr>
        <p:spPr>
          <a:xfrm>
            <a:off x="838200" y="1006352"/>
            <a:ext cx="1905000" cy="523220"/>
          </a:xfrm>
          <a:prstGeom prst="rect">
            <a:avLst/>
          </a:prstGeom>
          <a:noFill/>
        </p:spPr>
        <p:txBody>
          <a:bodyPr wrap="square" rtlCol="0">
            <a:spAutoFit/>
          </a:bodyPr>
          <a:lstStyle/>
          <a:p>
            <a:pPr algn="ctr"/>
            <a:r>
              <a:rPr lang="en-US" sz="1400" b="1" dirty="0" smtClean="0">
                <a:solidFill>
                  <a:schemeClr val="bg1"/>
                </a:solidFill>
              </a:rPr>
              <a:t>Fission Density in Penn State Reactor</a:t>
            </a:r>
            <a:endParaRPr lang="en-US" sz="1400" b="1" dirty="0">
              <a:solidFill>
                <a:schemeClr val="bg1"/>
              </a:solidFill>
            </a:endParaRPr>
          </a:p>
        </p:txBody>
      </p:sp>
      <p:sp>
        <p:nvSpPr>
          <p:cNvPr id="15" name="TextBox 14"/>
          <p:cNvSpPr txBox="1"/>
          <p:nvPr/>
        </p:nvSpPr>
        <p:spPr>
          <a:xfrm>
            <a:off x="685800" y="2978622"/>
            <a:ext cx="2133600" cy="523220"/>
          </a:xfrm>
          <a:prstGeom prst="rect">
            <a:avLst/>
          </a:prstGeom>
          <a:noFill/>
        </p:spPr>
        <p:txBody>
          <a:bodyPr wrap="square" rtlCol="0">
            <a:spAutoFit/>
          </a:bodyPr>
          <a:lstStyle/>
          <a:p>
            <a:pPr algn="ctr"/>
            <a:r>
              <a:rPr lang="en-US" sz="1400" dirty="0" smtClean="0">
                <a:solidFill>
                  <a:srgbClr val="FFFF00"/>
                </a:solidFill>
              </a:rPr>
              <a:t>3-D Meshing of a BWR core and structure</a:t>
            </a:r>
            <a:endParaRPr lang="en-US" sz="1400" dirty="0">
              <a:solidFill>
                <a:srgbClr val="FFFF00"/>
              </a:solidFill>
            </a:endParaRPr>
          </a:p>
        </p:txBody>
      </p:sp>
      <p:sp>
        <p:nvSpPr>
          <p:cNvPr id="16" name="TextBox 15"/>
          <p:cNvSpPr txBox="1"/>
          <p:nvPr/>
        </p:nvSpPr>
        <p:spPr>
          <a:xfrm>
            <a:off x="3368190" y="3357727"/>
            <a:ext cx="1981200" cy="523220"/>
          </a:xfrm>
          <a:prstGeom prst="rect">
            <a:avLst/>
          </a:prstGeom>
          <a:noFill/>
        </p:spPr>
        <p:txBody>
          <a:bodyPr wrap="square" rtlCol="0">
            <a:spAutoFit/>
          </a:bodyPr>
          <a:lstStyle/>
          <a:p>
            <a:pPr algn="ctr"/>
            <a:r>
              <a:rPr lang="en-US" sz="1400" b="1" dirty="0" smtClean="0">
                <a:solidFill>
                  <a:schemeClr val="bg1"/>
                </a:solidFill>
              </a:rPr>
              <a:t>3-D DPA of a BWR core shroud</a:t>
            </a:r>
            <a:endParaRPr lang="en-US" sz="1400" b="1" dirty="0">
              <a:solidFill>
                <a:schemeClr val="bg1"/>
              </a:solidFill>
            </a:endParaRPr>
          </a:p>
        </p:txBody>
      </p:sp>
      <p:sp>
        <p:nvSpPr>
          <p:cNvPr id="17" name="TextBox 16"/>
          <p:cNvSpPr txBox="1"/>
          <p:nvPr/>
        </p:nvSpPr>
        <p:spPr>
          <a:xfrm>
            <a:off x="6248400" y="2196024"/>
            <a:ext cx="1524000" cy="1169551"/>
          </a:xfrm>
          <a:prstGeom prst="rect">
            <a:avLst/>
          </a:prstGeom>
          <a:noFill/>
        </p:spPr>
        <p:txBody>
          <a:bodyPr wrap="square" rtlCol="0">
            <a:spAutoFit/>
          </a:bodyPr>
          <a:lstStyle/>
          <a:p>
            <a:pPr algn="ctr"/>
            <a:r>
              <a:rPr lang="en-US" sz="1400" dirty="0" smtClean="0">
                <a:solidFill>
                  <a:schemeClr val="bg1"/>
                </a:solidFill>
              </a:rPr>
              <a:t>Neutron flux distribution throughout a spent fuel dry cask</a:t>
            </a:r>
            <a:endParaRPr lang="en-US" sz="1400" dirty="0">
              <a:solidFill>
                <a:schemeClr val="bg1"/>
              </a:solidFill>
            </a:endParaRPr>
          </a:p>
        </p:txBody>
      </p:sp>
      <p:sp>
        <p:nvSpPr>
          <p:cNvPr id="18" name="TextBox 17"/>
          <p:cNvSpPr txBox="1"/>
          <p:nvPr/>
        </p:nvSpPr>
        <p:spPr>
          <a:xfrm>
            <a:off x="762000" y="4869199"/>
            <a:ext cx="1676400" cy="738664"/>
          </a:xfrm>
          <a:prstGeom prst="rect">
            <a:avLst/>
          </a:prstGeom>
          <a:noFill/>
        </p:spPr>
        <p:txBody>
          <a:bodyPr wrap="square" rtlCol="0">
            <a:spAutoFit/>
          </a:bodyPr>
          <a:lstStyle/>
          <a:p>
            <a:pPr algn="ctr"/>
            <a:r>
              <a:rPr lang="en-US" sz="1400" b="1" dirty="0" smtClean="0">
                <a:solidFill>
                  <a:schemeClr val="bg1"/>
                </a:solidFill>
              </a:rPr>
              <a:t>A 3-D mesh model for the UF Nuclear Reactor</a:t>
            </a:r>
            <a:endParaRPr lang="en-US" sz="1400" b="1" dirty="0">
              <a:solidFill>
                <a:schemeClr val="bg1"/>
              </a:solidFill>
            </a:endParaRPr>
          </a:p>
        </p:txBody>
      </p:sp>
      <p:pic>
        <p:nvPicPr>
          <p:cNvPr id="19" name="Picture 5" descr="fuel-region-4mods"/>
          <p:cNvPicPr>
            <a:picLocks noChangeAspect="1" noChangeArrowheads="1"/>
          </p:cNvPicPr>
          <p:nvPr/>
        </p:nvPicPr>
        <p:blipFill>
          <a:blip r:embed="rId11" cstate="print"/>
          <a:srcRect/>
          <a:stretch>
            <a:fillRect/>
          </a:stretch>
        </p:blipFill>
        <p:spPr bwMode="auto">
          <a:xfrm>
            <a:off x="3429000" y="4511552"/>
            <a:ext cx="1524000" cy="1524000"/>
          </a:xfrm>
          <a:prstGeom prst="rect">
            <a:avLst/>
          </a:prstGeom>
          <a:noFill/>
        </p:spPr>
      </p:pic>
      <p:sp>
        <p:nvSpPr>
          <p:cNvPr id="20" name="TextBox 19"/>
          <p:cNvSpPr txBox="1"/>
          <p:nvPr/>
        </p:nvSpPr>
        <p:spPr>
          <a:xfrm>
            <a:off x="3390900" y="4941591"/>
            <a:ext cx="1600200" cy="738664"/>
          </a:xfrm>
          <a:prstGeom prst="rect">
            <a:avLst/>
          </a:prstGeom>
          <a:noFill/>
        </p:spPr>
        <p:txBody>
          <a:bodyPr wrap="square" rtlCol="0">
            <a:spAutoFit/>
          </a:bodyPr>
          <a:lstStyle/>
          <a:p>
            <a:pPr algn="ctr"/>
            <a:r>
              <a:rPr lang="en-US" sz="1400" b="1" dirty="0" smtClean="0">
                <a:solidFill>
                  <a:schemeClr val="bg1"/>
                </a:solidFill>
              </a:rPr>
              <a:t>XY mesh model for a benchmark with UO2 and MOX fuel</a:t>
            </a:r>
            <a:endParaRPr lang="en-US" sz="1400" b="1" dirty="0">
              <a:solidFill>
                <a:schemeClr val="bg1"/>
              </a:solidFill>
            </a:endParaRPr>
          </a:p>
        </p:txBody>
      </p:sp>
      <p:graphicFrame>
        <p:nvGraphicFramePr>
          <p:cNvPr id="2054" name="Object 6"/>
          <p:cNvGraphicFramePr>
            <a:graphicFrameLocks noChangeAspect="1"/>
          </p:cNvGraphicFramePr>
          <p:nvPr>
            <p:extLst>
              <p:ext uri="{D42A27DB-BD31-4B8C-83A1-F6EECF244321}">
                <p14:modId xmlns:p14="http://schemas.microsoft.com/office/powerpoint/2010/main" val="129150636"/>
              </p:ext>
            </p:extLst>
          </p:nvPr>
        </p:nvGraphicFramePr>
        <p:xfrm>
          <a:off x="2895600" y="619758"/>
          <a:ext cx="3124200" cy="1772482"/>
        </p:xfrm>
        <a:graphic>
          <a:graphicData uri="http://schemas.openxmlformats.org/presentationml/2006/ole">
            <mc:AlternateContent xmlns:mc="http://schemas.openxmlformats.org/markup-compatibility/2006">
              <mc:Choice xmlns:v="urn:schemas-microsoft-com:vml" Requires="v">
                <p:oleObj spid="_x0000_s72857" name="Drawing" r:id="rId12" imgW="6695905" imgH="5935007" progId="">
                  <p:embed/>
                </p:oleObj>
              </mc:Choice>
              <mc:Fallback>
                <p:oleObj name="Drawing" r:id="rId12" imgW="6695905" imgH="5935007" progId="">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l="10106" t="25575" r="5598" b="20491"/>
                      <a:stretch>
                        <a:fillRect/>
                      </a:stretch>
                    </p:blipFill>
                    <p:spPr bwMode="auto">
                      <a:xfrm>
                        <a:off x="2895600" y="619758"/>
                        <a:ext cx="3124200" cy="1772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4" name="TextBox 23"/>
          <p:cNvSpPr txBox="1"/>
          <p:nvPr/>
        </p:nvSpPr>
        <p:spPr>
          <a:xfrm>
            <a:off x="3810000" y="1158752"/>
            <a:ext cx="1752600" cy="954107"/>
          </a:xfrm>
          <a:prstGeom prst="rect">
            <a:avLst/>
          </a:prstGeom>
          <a:noFill/>
        </p:spPr>
        <p:txBody>
          <a:bodyPr wrap="square" rtlCol="0">
            <a:spAutoFit/>
          </a:bodyPr>
          <a:lstStyle/>
          <a:p>
            <a:pPr algn="ctr"/>
            <a:r>
              <a:rPr lang="en-US" sz="1400" b="1" dirty="0" smtClean="0">
                <a:solidFill>
                  <a:schemeClr val="bg1"/>
                </a:solidFill>
              </a:rPr>
              <a:t>Meshing for modeling a  Time-of-Flight (TOF) Experiment</a:t>
            </a:r>
            <a:endParaRPr lang="en-US" sz="1400" b="1" dirty="0">
              <a:solidFill>
                <a:schemeClr val="bg1"/>
              </a:solidFill>
            </a:endParaRPr>
          </a:p>
        </p:txBody>
      </p:sp>
      <p:sp>
        <p:nvSpPr>
          <p:cNvPr id="22" name="TextBox 21"/>
          <p:cNvSpPr txBox="1"/>
          <p:nvPr/>
        </p:nvSpPr>
        <p:spPr>
          <a:xfrm rot="16200000">
            <a:off x="5376566" y="2944624"/>
            <a:ext cx="6629400" cy="892552"/>
          </a:xfrm>
          <a:prstGeom prst="rect">
            <a:avLst/>
          </a:prstGeom>
          <a:noFill/>
        </p:spPr>
        <p:txBody>
          <a:bodyPr wrap="square" rtlCol="0">
            <a:spAutoFit/>
          </a:bodyPr>
          <a:lstStyle/>
          <a:p>
            <a:pPr algn="ctr"/>
            <a:r>
              <a:rPr lang="en-US" sz="2600" dirty="0" smtClean="0">
                <a:solidFill>
                  <a:schemeClr val="bg1"/>
                </a:solidFill>
              </a:rPr>
              <a:t>Power, Nondestructive Detection, Medicine (past work)</a:t>
            </a:r>
            <a:endParaRPr lang="en-US" sz="2600" dirty="0"/>
          </a:p>
        </p:txBody>
      </p:sp>
      <p:pic>
        <p:nvPicPr>
          <p:cNvPr id="23" name="Picture 2"/>
          <p:cNvPicPr>
            <a:picLocks noChangeAspect="1" noChangeArrowheads="1"/>
          </p:cNvPicPr>
          <p:nvPr/>
        </p:nvPicPr>
        <p:blipFill rotWithShape="1">
          <a:blip r:embed="rId14" cstate="print"/>
          <a:srcRect l="48211" t="6554" r="30270" b="47180"/>
          <a:stretch/>
        </p:blipFill>
        <p:spPr bwMode="auto">
          <a:xfrm>
            <a:off x="6065595" y="4355118"/>
            <a:ext cx="1752600" cy="1793157"/>
          </a:xfrm>
          <a:prstGeom prst="rect">
            <a:avLst/>
          </a:prstGeom>
          <a:ln>
            <a:noFill/>
          </a:ln>
          <a:effectLst>
            <a:outerShdw blurRad="190500" algn="tl" rotWithShape="0">
              <a:srgbClr val="000000">
                <a:alpha val="70000"/>
              </a:srgbClr>
            </a:outerShdw>
          </a:effectLst>
        </p:spPr>
      </p:pic>
      <p:sp>
        <p:nvSpPr>
          <p:cNvPr id="21" name="TextBox 20"/>
          <p:cNvSpPr txBox="1"/>
          <p:nvPr/>
        </p:nvSpPr>
        <p:spPr>
          <a:xfrm>
            <a:off x="5638800" y="4587752"/>
            <a:ext cx="2514600" cy="307777"/>
          </a:xfrm>
          <a:prstGeom prst="rect">
            <a:avLst/>
          </a:prstGeom>
          <a:noFill/>
        </p:spPr>
        <p:txBody>
          <a:bodyPr wrap="square" rtlCol="0">
            <a:spAutoFit/>
          </a:bodyPr>
          <a:lstStyle/>
          <a:p>
            <a:pPr algn="ctr"/>
            <a:r>
              <a:rPr lang="en-US" sz="1400" dirty="0" smtClean="0">
                <a:solidFill>
                  <a:schemeClr val="bg1"/>
                </a:solidFill>
              </a:rPr>
              <a:t>SPECT Imaging</a:t>
            </a:r>
            <a:endParaRPr lang="en-US" sz="1400" dirty="0">
              <a:solidFill>
                <a:schemeClr val="bg1"/>
              </a:solidFill>
            </a:endParaRPr>
          </a:p>
        </p:txBody>
      </p:sp>
      <p:sp>
        <p:nvSpPr>
          <p:cNvPr id="25" name="TextBox 24"/>
          <p:cNvSpPr txBox="1"/>
          <p:nvPr/>
        </p:nvSpPr>
        <p:spPr>
          <a:xfrm>
            <a:off x="1018002" y="6242089"/>
            <a:ext cx="6952593" cy="36933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dirty="0" smtClean="0"/>
              <a:t>With 10’s and 100’s processors, still requires hours of computation time</a:t>
            </a:r>
            <a:endParaRPr lang="en-US" dirty="0"/>
          </a:p>
        </p:txBody>
      </p:sp>
    </p:spTree>
    <p:extLst>
      <p:ext uri="{BB962C8B-B14F-4D97-AF65-F5344CB8AC3E}">
        <p14:creationId xmlns:p14="http://schemas.microsoft.com/office/powerpoint/2010/main" val="165377666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948" name="Rectangle 4"/>
          <p:cNvSpPr>
            <a:spLocks noChangeArrowheads="1"/>
          </p:cNvSpPr>
          <p:nvPr/>
        </p:nvSpPr>
        <p:spPr bwMode="auto">
          <a:xfrm>
            <a:off x="671286" y="685800"/>
            <a:ext cx="7772400" cy="5410200"/>
          </a:xfrm>
          <a:prstGeom prst="rect">
            <a:avLst/>
          </a:prstGeom>
          <a:noFill/>
          <a:ln w="9525">
            <a:noFill/>
            <a:miter lim="800000"/>
            <a:headEnd/>
            <a:tailEnd/>
          </a:ln>
          <a:effectLst/>
        </p:spPr>
        <p:txBody>
          <a:bodyPr/>
          <a:lstStyle/>
          <a:p>
            <a:pPr marL="342900" indent="-342900">
              <a:spcBef>
                <a:spcPct val="50000"/>
              </a:spcBef>
              <a:buClr>
                <a:schemeClr val="hlink"/>
              </a:buClr>
              <a:buFont typeface="Wingdings" pitchFamily="2" charset="2"/>
              <a:buNone/>
              <a:defRPr/>
            </a:pPr>
            <a:r>
              <a:rPr kumimoji="1" lang="en-US" sz="2400" b="1" u="sng" dirty="0">
                <a:latin typeface="Arial" pitchFamily="34" charset="0"/>
              </a:rPr>
              <a:t>Objective</a:t>
            </a:r>
          </a:p>
          <a:p>
            <a:pPr marL="342900" indent="-342900">
              <a:spcBef>
                <a:spcPct val="50000"/>
              </a:spcBef>
              <a:buClr>
                <a:schemeClr val="hlink"/>
              </a:buClr>
              <a:buFont typeface="Wingdings" pitchFamily="2" charset="2"/>
              <a:buNone/>
              <a:defRPr/>
            </a:pPr>
            <a:r>
              <a:rPr kumimoji="1" lang="en-US" sz="2200" b="1" dirty="0">
                <a:latin typeface="Arial" pitchFamily="34" charset="0"/>
              </a:rPr>
              <a:t>Determine the expected number of particles in a phase </a:t>
            </a:r>
            <a:r>
              <a:rPr kumimoji="1" lang="en-US" sz="2200" b="1" dirty="0" smtClean="0">
                <a:latin typeface="Arial" pitchFamily="34" charset="0"/>
              </a:rPr>
              <a:t>space  </a:t>
            </a:r>
            <a:r>
              <a:rPr lang="en-US" sz="2200" b="1" dirty="0" smtClean="0">
                <a:latin typeface="Arial" pitchFamily="34" charset="0"/>
              </a:rPr>
              <a:t>(</a:t>
            </a:r>
            <a:r>
              <a:rPr lang="en-US" sz="2200" b="1" i="1" dirty="0" smtClean="0">
                <a:latin typeface="Arial" pitchFamily="34" charset="0"/>
              </a:rPr>
              <a:t>d</a:t>
            </a:r>
            <a:r>
              <a:rPr lang="en-US" sz="2200" b="1" i="1" baseline="30000" dirty="0" smtClean="0">
                <a:latin typeface="Arial" pitchFamily="34" charset="0"/>
              </a:rPr>
              <a:t>3</a:t>
            </a:r>
            <a:r>
              <a:rPr lang="en-US" sz="2200" b="1" i="1" dirty="0" smtClean="0">
                <a:latin typeface="Arial" pitchFamily="34" charset="0"/>
              </a:rPr>
              <a:t>rdEd</a:t>
            </a:r>
            <a:r>
              <a:rPr lang="en-US" sz="2200" b="1" i="1" dirty="0">
                <a:latin typeface="Arial" pitchFamily="34" charset="0"/>
                <a:sym typeface="Symbol" pitchFamily="18" charset="2"/>
              </a:rPr>
              <a:t></a:t>
            </a:r>
            <a:r>
              <a:rPr lang="en-US" sz="2200" b="1" dirty="0">
                <a:latin typeface="Arial" pitchFamily="34" charset="0"/>
              </a:rPr>
              <a:t>) at time</a:t>
            </a:r>
            <a:r>
              <a:rPr lang="en-US" sz="2200" b="1" i="1" dirty="0">
                <a:latin typeface="Arial" pitchFamily="34" charset="0"/>
              </a:rPr>
              <a:t> t</a:t>
            </a:r>
            <a:r>
              <a:rPr lang="en-US" sz="2200" b="1" dirty="0">
                <a:latin typeface="Arial" pitchFamily="34" charset="0"/>
              </a:rPr>
              <a:t>:</a:t>
            </a:r>
          </a:p>
        </p:txBody>
      </p:sp>
      <p:sp>
        <p:nvSpPr>
          <p:cNvPr id="466949" name="Text Box 5"/>
          <p:cNvSpPr txBox="1">
            <a:spLocks noChangeArrowheads="1"/>
          </p:cNvSpPr>
          <p:nvPr/>
        </p:nvSpPr>
        <p:spPr bwMode="auto">
          <a:xfrm>
            <a:off x="609600" y="65687"/>
            <a:ext cx="8001000" cy="519113"/>
          </a:xfrm>
          <a:prstGeom prst="rect">
            <a:avLst/>
          </a:prstGeom>
          <a:noFill/>
          <a:ln w="12700" cap="sq">
            <a:noFill/>
            <a:miter lim="800000"/>
            <a:headEnd type="none" w="sm" len="sm"/>
            <a:tailEnd type="none" w="sm" len="sm"/>
          </a:ln>
          <a:effectLst/>
        </p:spPr>
        <p:txBody>
          <a:bodyPr>
            <a:spAutoFit/>
          </a:bodyPr>
          <a:lstStyle/>
          <a:p>
            <a:pPr algn="ctr">
              <a:spcBef>
                <a:spcPct val="50000"/>
              </a:spcBef>
              <a:defRPr/>
            </a:pPr>
            <a:r>
              <a:rPr kumimoji="1" lang="en-US" sz="2800" b="1" dirty="0">
                <a:latin typeface="Times New Roman" pitchFamily="18" charset="0"/>
              </a:rPr>
              <a:t>Particle Transport Theory</a:t>
            </a:r>
          </a:p>
        </p:txBody>
      </p:sp>
      <p:pic>
        <p:nvPicPr>
          <p:cNvPr id="1030" name="Picture 6"/>
          <p:cNvPicPr>
            <a:picLocks noChangeAspect="1" noChangeArrowheads="1"/>
          </p:cNvPicPr>
          <p:nvPr/>
        </p:nvPicPr>
        <p:blipFill>
          <a:blip r:embed="rId3" cstate="print"/>
          <a:srcRect l="3012"/>
          <a:stretch>
            <a:fillRect/>
          </a:stretch>
        </p:blipFill>
        <p:spPr bwMode="auto">
          <a:xfrm>
            <a:off x="2472267" y="2786026"/>
            <a:ext cx="4127500" cy="3052763"/>
          </a:xfrm>
          <a:prstGeom prst="rect">
            <a:avLst/>
          </a:prstGeom>
          <a:noFill/>
          <a:ln w="12700" cap="sq">
            <a:noFill/>
            <a:miter lim="800000"/>
            <a:headEnd type="none" w="sm" len="sm"/>
            <a:tailEnd type="none" w="sm" len="sm"/>
          </a:ln>
        </p:spPr>
      </p:pic>
      <p:sp>
        <p:nvSpPr>
          <p:cNvPr id="1031" name="Text Box 7"/>
          <p:cNvSpPr txBox="1">
            <a:spLocks noChangeArrowheads="1"/>
          </p:cNvSpPr>
          <p:nvPr/>
        </p:nvSpPr>
        <p:spPr bwMode="auto">
          <a:xfrm>
            <a:off x="3853392" y="3062251"/>
            <a:ext cx="457200" cy="336550"/>
          </a:xfrm>
          <a:prstGeom prst="rect">
            <a:avLst/>
          </a:prstGeom>
          <a:noFill/>
          <a:ln w="12700" cap="sq">
            <a:noFill/>
            <a:miter lim="800000"/>
            <a:headEnd type="none" w="sm" len="sm"/>
            <a:tailEnd type="none" w="sm" len="sm"/>
          </a:ln>
        </p:spPr>
        <p:txBody>
          <a:bodyPr>
            <a:spAutoFit/>
          </a:bodyPr>
          <a:lstStyle/>
          <a:p>
            <a:pPr>
              <a:spcBef>
                <a:spcPct val="50000"/>
              </a:spcBef>
            </a:pPr>
            <a:r>
              <a:rPr kumimoji="1" lang="en-US" sz="1600">
                <a:solidFill>
                  <a:srgbClr val="12121A"/>
                </a:solidFill>
                <a:latin typeface="Times New Roman" pitchFamily="18" charset="0"/>
              </a:rPr>
              <a:t>z</a:t>
            </a:r>
          </a:p>
        </p:txBody>
      </p:sp>
      <p:sp>
        <p:nvSpPr>
          <p:cNvPr id="1032" name="Text Box 8"/>
          <p:cNvSpPr txBox="1">
            <a:spLocks noChangeArrowheads="1"/>
          </p:cNvSpPr>
          <p:nvPr/>
        </p:nvSpPr>
        <p:spPr bwMode="auto">
          <a:xfrm>
            <a:off x="2532592" y="5392701"/>
            <a:ext cx="457200" cy="336550"/>
          </a:xfrm>
          <a:prstGeom prst="rect">
            <a:avLst/>
          </a:prstGeom>
          <a:noFill/>
          <a:ln w="12700" cap="sq">
            <a:noFill/>
            <a:miter lim="800000"/>
            <a:headEnd type="none" w="sm" len="sm"/>
            <a:tailEnd type="none" w="sm" len="sm"/>
          </a:ln>
        </p:spPr>
        <p:txBody>
          <a:bodyPr>
            <a:spAutoFit/>
          </a:bodyPr>
          <a:lstStyle/>
          <a:p>
            <a:pPr>
              <a:spcBef>
                <a:spcPct val="50000"/>
              </a:spcBef>
            </a:pPr>
            <a:r>
              <a:rPr kumimoji="1" lang="en-US" sz="1600">
                <a:solidFill>
                  <a:srgbClr val="12121A"/>
                </a:solidFill>
                <a:latin typeface="Times New Roman" pitchFamily="18" charset="0"/>
              </a:rPr>
              <a:t>x</a:t>
            </a:r>
          </a:p>
        </p:txBody>
      </p:sp>
      <p:sp>
        <p:nvSpPr>
          <p:cNvPr id="1033" name="Text Box 9"/>
          <p:cNvSpPr txBox="1">
            <a:spLocks noChangeArrowheads="1"/>
          </p:cNvSpPr>
          <p:nvPr/>
        </p:nvSpPr>
        <p:spPr bwMode="auto">
          <a:xfrm>
            <a:off x="5548842" y="4516401"/>
            <a:ext cx="381000" cy="336550"/>
          </a:xfrm>
          <a:prstGeom prst="rect">
            <a:avLst/>
          </a:prstGeom>
          <a:noFill/>
          <a:ln w="12700" cap="sq">
            <a:noFill/>
            <a:miter lim="800000"/>
            <a:headEnd type="none" w="sm" len="sm"/>
            <a:tailEnd type="none" w="sm" len="sm"/>
          </a:ln>
        </p:spPr>
        <p:txBody>
          <a:bodyPr>
            <a:spAutoFit/>
          </a:bodyPr>
          <a:lstStyle/>
          <a:p>
            <a:pPr>
              <a:spcBef>
                <a:spcPct val="50000"/>
              </a:spcBef>
            </a:pPr>
            <a:r>
              <a:rPr kumimoji="1" lang="en-US" sz="1600">
                <a:solidFill>
                  <a:srgbClr val="12121A"/>
                </a:solidFill>
                <a:latin typeface="Times New Roman" pitchFamily="18" charset="0"/>
              </a:rPr>
              <a:t>y</a:t>
            </a:r>
          </a:p>
        </p:txBody>
      </p:sp>
      <p:sp>
        <p:nvSpPr>
          <p:cNvPr id="1034" name="Text Box 10"/>
          <p:cNvSpPr txBox="1">
            <a:spLocks noChangeArrowheads="1"/>
          </p:cNvSpPr>
          <p:nvPr/>
        </p:nvSpPr>
        <p:spPr bwMode="auto">
          <a:xfrm>
            <a:off x="5734580" y="3306726"/>
            <a:ext cx="533400" cy="336550"/>
          </a:xfrm>
          <a:prstGeom prst="rect">
            <a:avLst/>
          </a:prstGeom>
          <a:noFill/>
          <a:ln w="12700" cap="sq">
            <a:noFill/>
            <a:miter lim="800000"/>
            <a:headEnd type="none" w="sm" len="sm"/>
            <a:tailEnd type="none" w="sm" len="sm"/>
          </a:ln>
        </p:spPr>
        <p:txBody>
          <a:bodyPr>
            <a:spAutoFit/>
          </a:bodyPr>
          <a:lstStyle/>
          <a:p>
            <a:pPr>
              <a:spcBef>
                <a:spcPct val="50000"/>
              </a:spcBef>
            </a:pPr>
            <a:r>
              <a:rPr kumimoji="1" lang="en-US" sz="1600" b="1">
                <a:solidFill>
                  <a:srgbClr val="12121A"/>
                </a:solidFill>
                <a:latin typeface="Times New Roman" pitchFamily="18" charset="0"/>
                <a:cs typeface="Times New Roman" pitchFamily="18" charset="0"/>
              </a:rPr>
              <a:t>Ω</a:t>
            </a:r>
            <a:endParaRPr kumimoji="1" lang="en-US" sz="1600" b="1">
              <a:solidFill>
                <a:srgbClr val="12121A"/>
              </a:solidFill>
              <a:latin typeface="Times New Roman" pitchFamily="18" charset="0"/>
            </a:endParaRPr>
          </a:p>
        </p:txBody>
      </p:sp>
      <p:sp>
        <p:nvSpPr>
          <p:cNvPr id="1035" name="Text Box 11"/>
          <p:cNvSpPr txBox="1">
            <a:spLocks noChangeArrowheads="1"/>
          </p:cNvSpPr>
          <p:nvPr/>
        </p:nvSpPr>
        <p:spPr bwMode="auto">
          <a:xfrm>
            <a:off x="4221692" y="4067139"/>
            <a:ext cx="381000" cy="336550"/>
          </a:xfrm>
          <a:prstGeom prst="rect">
            <a:avLst/>
          </a:prstGeom>
          <a:noFill/>
          <a:ln w="12700" cap="sq">
            <a:noFill/>
            <a:miter lim="800000"/>
            <a:headEnd type="none" w="sm" len="sm"/>
            <a:tailEnd type="none" w="sm" len="sm"/>
          </a:ln>
        </p:spPr>
        <p:txBody>
          <a:bodyPr>
            <a:spAutoFit/>
          </a:bodyPr>
          <a:lstStyle/>
          <a:p>
            <a:pPr>
              <a:spcBef>
                <a:spcPct val="50000"/>
              </a:spcBef>
            </a:pPr>
            <a:r>
              <a:rPr kumimoji="1" lang="en-US" sz="1600" b="1">
                <a:solidFill>
                  <a:srgbClr val="12121A"/>
                </a:solidFill>
                <a:latin typeface="Times New Roman" pitchFamily="18" charset="0"/>
              </a:rPr>
              <a:t>r</a:t>
            </a:r>
          </a:p>
        </p:txBody>
      </p:sp>
      <p:sp>
        <p:nvSpPr>
          <p:cNvPr id="1036" name="Text Box 12"/>
          <p:cNvSpPr txBox="1">
            <a:spLocks noChangeArrowheads="1"/>
          </p:cNvSpPr>
          <p:nvPr/>
        </p:nvSpPr>
        <p:spPr bwMode="auto">
          <a:xfrm>
            <a:off x="4474105" y="3343239"/>
            <a:ext cx="838200" cy="336550"/>
          </a:xfrm>
          <a:prstGeom prst="rect">
            <a:avLst/>
          </a:prstGeom>
          <a:noFill/>
          <a:ln w="12700" cap="sq">
            <a:noFill/>
            <a:miter lim="800000"/>
            <a:headEnd type="none" w="sm" len="sm"/>
            <a:tailEnd type="none" w="sm" len="sm"/>
          </a:ln>
        </p:spPr>
        <p:txBody>
          <a:bodyPr>
            <a:spAutoFit/>
          </a:bodyPr>
          <a:lstStyle/>
          <a:p>
            <a:pPr>
              <a:spcBef>
                <a:spcPct val="50000"/>
              </a:spcBef>
            </a:pPr>
            <a:r>
              <a:rPr kumimoji="1" lang="en-US" sz="1600" dirty="0" smtClean="0">
                <a:solidFill>
                  <a:srgbClr val="12121A"/>
                </a:solidFill>
                <a:latin typeface="Times New Roman" pitchFamily="18" charset="0"/>
              </a:rPr>
              <a:t>d</a:t>
            </a:r>
            <a:r>
              <a:rPr kumimoji="1" lang="en-US" sz="1600" baseline="30000" dirty="0" smtClean="0">
                <a:solidFill>
                  <a:srgbClr val="12121A"/>
                </a:solidFill>
                <a:latin typeface="Times New Roman" pitchFamily="18" charset="0"/>
              </a:rPr>
              <a:t>3</a:t>
            </a:r>
            <a:r>
              <a:rPr kumimoji="1" lang="en-US" sz="1600" dirty="0" smtClean="0">
                <a:solidFill>
                  <a:srgbClr val="12121A"/>
                </a:solidFill>
                <a:latin typeface="Times New Roman" pitchFamily="18" charset="0"/>
              </a:rPr>
              <a:t>r</a:t>
            </a:r>
            <a:endParaRPr kumimoji="1" lang="en-US" sz="1600" dirty="0">
              <a:solidFill>
                <a:srgbClr val="12121A"/>
              </a:solidFill>
              <a:latin typeface="Times New Roman" pitchFamily="18" charset="0"/>
            </a:endParaRPr>
          </a:p>
        </p:txBody>
      </p:sp>
      <p:sp>
        <p:nvSpPr>
          <p:cNvPr id="1037" name="Text Box 13"/>
          <p:cNvSpPr txBox="1">
            <a:spLocks noChangeArrowheads="1"/>
          </p:cNvSpPr>
          <p:nvPr/>
        </p:nvSpPr>
        <p:spPr bwMode="auto">
          <a:xfrm>
            <a:off x="5377392" y="3471826"/>
            <a:ext cx="533400" cy="336550"/>
          </a:xfrm>
          <a:prstGeom prst="rect">
            <a:avLst/>
          </a:prstGeom>
          <a:noFill/>
          <a:ln w="12700" cap="sq">
            <a:noFill/>
            <a:miter lim="800000"/>
            <a:headEnd type="none" w="sm" len="sm"/>
            <a:tailEnd type="none" w="sm" len="sm"/>
          </a:ln>
        </p:spPr>
        <p:txBody>
          <a:bodyPr>
            <a:spAutoFit/>
          </a:bodyPr>
          <a:lstStyle/>
          <a:p>
            <a:pPr>
              <a:spcBef>
                <a:spcPct val="50000"/>
              </a:spcBef>
            </a:pPr>
            <a:r>
              <a:rPr kumimoji="1" lang="en-US" sz="1600">
                <a:solidFill>
                  <a:srgbClr val="12121A"/>
                </a:solidFill>
                <a:latin typeface="Times New Roman" pitchFamily="18" charset="0"/>
              </a:rPr>
              <a:t>d</a:t>
            </a:r>
            <a:r>
              <a:rPr kumimoji="1" lang="en-US" sz="1600">
                <a:solidFill>
                  <a:srgbClr val="12121A"/>
                </a:solidFill>
                <a:latin typeface="Times New Roman" pitchFamily="18" charset="0"/>
                <a:cs typeface="Times New Roman" pitchFamily="18" charset="0"/>
              </a:rPr>
              <a:t>Ω</a:t>
            </a:r>
            <a:endParaRPr kumimoji="1" lang="en-US" sz="1600">
              <a:solidFill>
                <a:srgbClr val="12121A"/>
              </a:solidFill>
              <a:latin typeface="Times New Roman" pitchFamily="18" charset="0"/>
            </a:endParaRPr>
          </a:p>
        </p:txBody>
      </p:sp>
      <p:sp>
        <p:nvSpPr>
          <p:cNvPr id="1038" name="Text Box 15"/>
          <p:cNvSpPr txBox="1">
            <a:spLocks noChangeArrowheads="1"/>
          </p:cNvSpPr>
          <p:nvPr/>
        </p:nvSpPr>
        <p:spPr bwMode="auto">
          <a:xfrm>
            <a:off x="6009217" y="2943189"/>
            <a:ext cx="457200" cy="336550"/>
          </a:xfrm>
          <a:prstGeom prst="rect">
            <a:avLst/>
          </a:prstGeom>
          <a:noFill/>
          <a:ln w="12700" cap="sq">
            <a:noFill/>
            <a:miter lim="800000"/>
            <a:headEnd type="none" w="sm" len="sm"/>
            <a:tailEnd type="none" w="sm" len="sm"/>
          </a:ln>
        </p:spPr>
        <p:txBody>
          <a:bodyPr>
            <a:spAutoFit/>
          </a:bodyPr>
          <a:lstStyle/>
          <a:p>
            <a:pPr>
              <a:spcBef>
                <a:spcPct val="50000"/>
              </a:spcBef>
            </a:pPr>
            <a:r>
              <a:rPr kumimoji="1" lang="en-US" sz="1600">
                <a:solidFill>
                  <a:srgbClr val="12121A"/>
                </a:solidFill>
                <a:latin typeface="Times New Roman" pitchFamily="18" charset="0"/>
              </a:rPr>
              <a:t>dE</a:t>
            </a:r>
          </a:p>
        </p:txBody>
      </p:sp>
      <p:sp>
        <p:nvSpPr>
          <p:cNvPr id="1039" name="Line 16"/>
          <p:cNvSpPr>
            <a:spLocks noChangeShapeType="1"/>
          </p:cNvSpPr>
          <p:nvPr/>
        </p:nvSpPr>
        <p:spPr bwMode="auto">
          <a:xfrm>
            <a:off x="6417205" y="2973351"/>
            <a:ext cx="0" cy="304800"/>
          </a:xfrm>
          <a:prstGeom prst="line">
            <a:avLst/>
          </a:prstGeom>
          <a:noFill/>
          <a:ln w="12700" cap="sq">
            <a:solidFill>
              <a:srgbClr val="000000"/>
            </a:solidFill>
            <a:round/>
            <a:headEnd type="none" w="sm" len="sm"/>
            <a:tailEnd type="none" w="sm" len="sm"/>
          </a:ln>
        </p:spPr>
        <p:txBody>
          <a:bodyPr/>
          <a:lstStyle/>
          <a:p>
            <a:endParaRPr lang="en-US"/>
          </a:p>
        </p:txBody>
      </p:sp>
      <p:sp>
        <p:nvSpPr>
          <p:cNvPr id="1040" name="Line 17"/>
          <p:cNvSpPr>
            <a:spLocks noChangeShapeType="1"/>
          </p:cNvSpPr>
          <p:nvPr/>
        </p:nvSpPr>
        <p:spPr bwMode="auto">
          <a:xfrm>
            <a:off x="6326717" y="3276564"/>
            <a:ext cx="225425" cy="0"/>
          </a:xfrm>
          <a:prstGeom prst="line">
            <a:avLst/>
          </a:prstGeom>
          <a:noFill/>
          <a:ln w="12700" cap="sq">
            <a:solidFill>
              <a:srgbClr val="000000"/>
            </a:solidFill>
            <a:round/>
            <a:headEnd type="none" w="sm" len="sm"/>
            <a:tailEnd type="none" w="sm" len="sm"/>
          </a:ln>
        </p:spPr>
        <p:txBody>
          <a:bodyPr/>
          <a:lstStyle/>
          <a:p>
            <a:endParaRPr lang="en-US"/>
          </a:p>
        </p:txBody>
      </p:sp>
      <p:sp>
        <p:nvSpPr>
          <p:cNvPr id="1041" name="Line 18"/>
          <p:cNvSpPr>
            <a:spLocks noChangeShapeType="1"/>
          </p:cNvSpPr>
          <p:nvPr/>
        </p:nvSpPr>
        <p:spPr bwMode="auto">
          <a:xfrm>
            <a:off x="6312430" y="2959064"/>
            <a:ext cx="273050" cy="0"/>
          </a:xfrm>
          <a:prstGeom prst="line">
            <a:avLst/>
          </a:prstGeom>
          <a:noFill/>
          <a:ln w="12700" cap="sq">
            <a:solidFill>
              <a:srgbClr val="000000"/>
            </a:solidFill>
            <a:round/>
            <a:headEnd type="none" w="sm" len="sm"/>
            <a:tailEnd type="none" w="sm" len="sm"/>
          </a:ln>
        </p:spPr>
        <p:txBody>
          <a:bodyPr/>
          <a:lstStyle/>
          <a:p>
            <a:endParaRPr lang="en-US"/>
          </a:p>
        </p:txBody>
      </p:sp>
      <p:sp>
        <p:nvSpPr>
          <p:cNvPr id="1042" name="Rectangle 29"/>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graphicFrame>
        <p:nvGraphicFramePr>
          <p:cNvPr id="1026" name="Object 31"/>
          <p:cNvGraphicFramePr>
            <a:graphicFrameLocks noChangeAspect="1"/>
          </p:cNvGraphicFramePr>
          <p:nvPr>
            <p:extLst>
              <p:ext uri="{D42A27DB-BD31-4B8C-83A1-F6EECF244321}">
                <p14:modId xmlns:p14="http://schemas.microsoft.com/office/powerpoint/2010/main" val="2463735898"/>
              </p:ext>
            </p:extLst>
          </p:nvPr>
        </p:nvGraphicFramePr>
        <p:xfrm>
          <a:off x="3334763" y="2235164"/>
          <a:ext cx="2831618" cy="517257"/>
        </p:xfrm>
        <a:graphic>
          <a:graphicData uri="http://schemas.openxmlformats.org/presentationml/2006/ole">
            <mc:AlternateContent xmlns:mc="http://schemas.openxmlformats.org/markup-compatibility/2006">
              <mc:Choice xmlns:v="urn:schemas-microsoft-com:vml" Requires="v">
                <p:oleObj spid="_x0000_s7367" name="Equation" r:id="rId4" imgW="1320480" imgH="241200" progId="Equation.3">
                  <p:embed/>
                </p:oleObj>
              </mc:Choice>
              <mc:Fallback>
                <p:oleObj name="Equation" r:id="rId4" imgW="1320480" imgH="241200" progId="Equation.3">
                  <p:embed/>
                  <p:pic>
                    <p:nvPicPr>
                      <p:cNvPr id="0" name=""/>
                      <p:cNvPicPr>
                        <a:picLocks noChangeAspect="1" noChangeArrowheads="1"/>
                      </p:cNvPicPr>
                      <p:nvPr/>
                    </p:nvPicPr>
                    <p:blipFill>
                      <a:blip r:embed="rId5"/>
                      <a:srcRect/>
                      <a:stretch>
                        <a:fillRect/>
                      </a:stretch>
                    </p:blipFill>
                    <p:spPr bwMode="auto">
                      <a:xfrm>
                        <a:off x="3334763" y="2235164"/>
                        <a:ext cx="2831618" cy="517257"/>
                      </a:xfrm>
                      <a:prstGeom prst="rect">
                        <a:avLst/>
                      </a:prstGeom>
                      <a:solidFill>
                        <a:schemeClr val="bg1"/>
                      </a:solidFill>
                      <a:ln>
                        <a:noFill/>
                      </a:ln>
                      <a:effectLst/>
                      <a:extLst/>
                    </p:spPr>
                  </p:pic>
                </p:oleObj>
              </mc:Fallback>
            </mc:AlternateContent>
          </a:graphicData>
        </a:graphic>
      </p:graphicFrame>
      <p:sp>
        <p:nvSpPr>
          <p:cNvPr id="11" name="TextBox 10"/>
          <p:cNvSpPr txBox="1"/>
          <p:nvPr/>
        </p:nvSpPr>
        <p:spPr>
          <a:xfrm>
            <a:off x="671286" y="5736310"/>
            <a:ext cx="8141638" cy="646331"/>
          </a:xfrm>
          <a:prstGeom prst="rect">
            <a:avLst/>
          </a:prstGeom>
          <a:noFill/>
        </p:spPr>
        <p:txBody>
          <a:bodyPr wrap="square" rtlCol="0">
            <a:spAutoFit/>
          </a:bodyPr>
          <a:lstStyle/>
          <a:p>
            <a:r>
              <a:rPr lang="en-US" dirty="0" smtClean="0"/>
              <a:t>Number density is used to determine </a:t>
            </a:r>
            <a:r>
              <a:rPr lang="en-US" u="sng" dirty="0" smtClean="0"/>
              <a:t>angular flux/current</a:t>
            </a:r>
            <a:r>
              <a:rPr lang="en-US" dirty="0" smtClean="0"/>
              <a:t>, </a:t>
            </a:r>
            <a:r>
              <a:rPr lang="en-US" u="sng" dirty="0" smtClean="0"/>
              <a:t>scalar flux and current density</a:t>
            </a:r>
            <a:r>
              <a:rPr lang="en-US" dirty="0" smtClean="0"/>
              <a:t>, </a:t>
            </a:r>
            <a:r>
              <a:rPr lang="en-US" u="sng" dirty="0" smtClean="0"/>
              <a:t>partial currents, and reaction rates</a:t>
            </a:r>
            <a:r>
              <a:rPr lang="en-US" dirty="0" smtClean="0"/>
              <a:t>.</a:t>
            </a:r>
            <a:endParaRPr lang="en-US" dirty="0"/>
          </a:p>
        </p:txBody>
      </p:sp>
      <p:sp>
        <p:nvSpPr>
          <p:cNvPr id="2" name="Slide Number Placeholder 1"/>
          <p:cNvSpPr>
            <a:spLocks noGrp="1"/>
          </p:cNvSpPr>
          <p:nvPr>
            <p:ph type="sldNum" sz="quarter" idx="12"/>
          </p:nvPr>
        </p:nvSpPr>
        <p:spPr/>
        <p:txBody>
          <a:bodyPr/>
          <a:lstStyle/>
          <a:p>
            <a:fld id="{3FC9D30D-0382-41A0-9E51-61A9ED237E88}" type="slidenum">
              <a:rPr lang="en-US" smtClean="0"/>
              <a:t>2</a:t>
            </a:fld>
            <a:endParaRPr lang="en-US"/>
          </a:p>
        </p:txBody>
      </p:sp>
    </p:spTree>
    <p:extLst>
      <p:ext uri="{BB962C8B-B14F-4D97-AF65-F5344CB8AC3E}">
        <p14:creationId xmlns:p14="http://schemas.microsoft.com/office/powerpoint/2010/main" val="300759141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20263" y="1577784"/>
            <a:ext cx="7866992" cy="369331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2400" b="1" u="sng" dirty="0"/>
              <a:t>Why not hybrid </a:t>
            </a:r>
            <a:r>
              <a:rPr lang="en-US" sz="2400" b="1" u="sng" dirty="0" smtClean="0"/>
              <a:t>Monte Carlo – deterministic methods?</a:t>
            </a:r>
          </a:p>
          <a:p>
            <a:pPr marL="1257300" lvl="2" indent="-342900">
              <a:buFont typeface="Wingdings" panose="05000000000000000000" pitchFamily="2" charset="2"/>
              <a:buChar char="Ø"/>
            </a:pPr>
            <a:endParaRPr lang="en-US" sz="2400" dirty="0" smtClean="0"/>
          </a:p>
          <a:p>
            <a:pPr marL="800100" lvl="1" indent="-342900">
              <a:buFont typeface="Wingdings" panose="05000000000000000000" pitchFamily="2" charset="2"/>
              <a:buChar char="Ø"/>
            </a:pPr>
            <a:r>
              <a:rPr lang="en-US" sz="2400" dirty="0"/>
              <a:t>V</a:t>
            </a:r>
            <a:r>
              <a:rPr lang="en-US" sz="2400" dirty="0" smtClean="0"/>
              <a:t>ariance reduction (VR) with the use of </a:t>
            </a:r>
            <a:r>
              <a:rPr lang="en-US" sz="2400" dirty="0" smtClean="0">
                <a:solidFill>
                  <a:srgbClr val="FF0000"/>
                </a:solidFill>
              </a:rPr>
              <a:t>deterministic </a:t>
            </a:r>
            <a:r>
              <a:rPr lang="en-US" sz="2400" b="1" dirty="0" smtClean="0">
                <a:solidFill>
                  <a:srgbClr val="FF0000"/>
                </a:solidFill>
              </a:rPr>
              <a:t>importance function</a:t>
            </a:r>
          </a:p>
          <a:p>
            <a:pPr lvl="1"/>
            <a:endParaRPr lang="en-US" sz="2400" dirty="0" smtClean="0"/>
          </a:p>
          <a:p>
            <a:pPr marL="800100" lvl="1" indent="-342900">
              <a:buFont typeface="Wingdings" panose="05000000000000000000" pitchFamily="2" charset="2"/>
              <a:buChar char="Ø"/>
            </a:pPr>
            <a:r>
              <a:rPr lang="en-US" sz="2400" dirty="0" smtClean="0"/>
              <a:t>VT</a:t>
            </a:r>
            <a:r>
              <a:rPr lang="en-US" sz="2400" baseline="30000" dirty="0" smtClean="0"/>
              <a:t>3</a:t>
            </a:r>
            <a:r>
              <a:rPr lang="en-US" sz="2400" dirty="0" smtClean="0"/>
              <a:t>G has developed CADIS variance reduction methodology and automated VR software A</a:t>
            </a:r>
            <a:r>
              <a:rPr lang="en-US" sz="2400" baseline="30000" dirty="0" smtClean="0"/>
              <a:t>3</a:t>
            </a:r>
            <a:r>
              <a:rPr lang="en-US" sz="2400" dirty="0" smtClean="0"/>
              <a:t>MCNP in 1997; </a:t>
            </a:r>
            <a:r>
              <a:rPr lang="en-US" sz="2400" dirty="0" smtClean="0">
                <a:solidFill>
                  <a:srgbClr val="FF0000"/>
                </a:solidFill>
              </a:rPr>
              <a:t>CADIS has become popular recently!</a:t>
            </a:r>
          </a:p>
          <a:p>
            <a:endParaRPr lang="en-US" sz="2400" dirty="0" smtClean="0"/>
          </a:p>
          <a:p>
            <a:endParaRPr lang="en-US" dirty="0"/>
          </a:p>
        </p:txBody>
      </p:sp>
      <p:sp>
        <p:nvSpPr>
          <p:cNvPr id="2" name="Slide Number Placeholder 1"/>
          <p:cNvSpPr>
            <a:spLocks noGrp="1"/>
          </p:cNvSpPr>
          <p:nvPr>
            <p:ph type="sldNum" sz="quarter" idx="12"/>
          </p:nvPr>
        </p:nvSpPr>
        <p:spPr/>
        <p:txBody>
          <a:bodyPr/>
          <a:lstStyle/>
          <a:p>
            <a:fld id="{3FC9D30D-0382-41A0-9E51-61A9ED237E88}" type="slidenum">
              <a:rPr lang="en-US" smtClean="0"/>
              <a:t>20</a:t>
            </a:fld>
            <a:endParaRPr lang="en-US"/>
          </a:p>
        </p:txBody>
      </p:sp>
    </p:spTree>
    <p:extLst>
      <p:ext uri="{BB962C8B-B14F-4D97-AF65-F5344CB8AC3E}">
        <p14:creationId xmlns:p14="http://schemas.microsoft.com/office/powerpoint/2010/main" val="149473735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307428" y="193209"/>
            <a:ext cx="8686800" cy="487362"/>
          </a:xfrm>
        </p:spPr>
        <p:txBody>
          <a:bodyPr>
            <a:noAutofit/>
          </a:bodyPr>
          <a:lstStyle/>
          <a:p>
            <a:pPr algn="ctr"/>
            <a:r>
              <a:rPr lang="en-US" sz="3000" b="1" dirty="0" smtClean="0">
                <a:solidFill>
                  <a:schemeClr val="tx1"/>
                </a:solidFill>
                <a:effectLst>
                  <a:outerShdw blurRad="38100" dist="38100" dir="2700000" algn="tl">
                    <a:srgbClr val="000000">
                      <a:alpha val="43137"/>
                    </a:srgbClr>
                  </a:outerShdw>
                </a:effectLst>
              </a:rPr>
              <a:t>“Forward” Transport &amp; “Importance” Equations</a:t>
            </a:r>
            <a:endParaRPr lang="en-US" sz="3000" b="1" dirty="0">
              <a:solidFill>
                <a:schemeClr val="tx1"/>
              </a:solidFill>
              <a:effectLst>
                <a:outerShdw blurRad="38100" dist="38100" dir="2700000" algn="tl">
                  <a:srgbClr val="000000">
                    <a:alpha val="43137"/>
                  </a:srgbClr>
                </a:outerShdw>
              </a:effectLst>
            </a:endParaRPr>
          </a:p>
        </p:txBody>
      </p:sp>
      <p:sp>
        <p:nvSpPr>
          <p:cNvPr id="8195" name="Rectangle 3"/>
          <p:cNvSpPr>
            <a:spLocks noGrp="1" noChangeArrowheads="1"/>
          </p:cNvSpPr>
          <p:nvPr>
            <p:ph type="body" idx="1"/>
          </p:nvPr>
        </p:nvSpPr>
        <p:spPr>
          <a:xfrm>
            <a:off x="457200" y="995855"/>
            <a:ext cx="8229600" cy="5638800"/>
          </a:xfrm>
        </p:spPr>
        <p:txBody>
          <a:bodyPr>
            <a:normAutofit/>
          </a:bodyPr>
          <a:lstStyle/>
          <a:p>
            <a:r>
              <a:rPr lang="en-US" sz="3000" dirty="0" smtClean="0"/>
              <a:t>“</a:t>
            </a:r>
            <a:r>
              <a:rPr lang="en-US" sz="2400" b="1" dirty="0" smtClean="0"/>
              <a:t>Forward” transport equation is expressed by</a:t>
            </a:r>
          </a:p>
          <a:p>
            <a:endParaRPr lang="en-US" dirty="0" smtClean="0"/>
          </a:p>
          <a:p>
            <a:endParaRPr lang="en-US" dirty="0" smtClean="0"/>
          </a:p>
          <a:p>
            <a:endParaRPr lang="en-US" dirty="0" smtClean="0"/>
          </a:p>
          <a:p>
            <a:pPr marL="0" indent="0">
              <a:buNone/>
            </a:pPr>
            <a:endParaRPr lang="en-US" dirty="0"/>
          </a:p>
          <a:p>
            <a:pPr marL="0" indent="0">
              <a:spcBef>
                <a:spcPts val="0"/>
              </a:spcBef>
              <a:buNone/>
            </a:pPr>
            <a:endParaRPr lang="en-US" b="1" dirty="0" smtClean="0"/>
          </a:p>
          <a:p>
            <a:r>
              <a:rPr lang="en-US" sz="2600" b="1" dirty="0" smtClean="0"/>
              <a:t>“Importance” equation is expressed by</a:t>
            </a:r>
          </a:p>
          <a:p>
            <a:endParaRPr lang="en-US" dirty="0" smtClean="0"/>
          </a:p>
          <a:p>
            <a:endParaRPr lang="en-US" dirty="0" smtClean="0"/>
          </a:p>
          <a:p>
            <a:pPr>
              <a:buNone/>
            </a:pPr>
            <a:r>
              <a:rPr lang="en-US" dirty="0" smtClean="0"/>
              <a:t>	where</a:t>
            </a:r>
            <a:endParaRPr lang="en-US" dirty="0"/>
          </a:p>
        </p:txBody>
      </p:sp>
      <p:graphicFrame>
        <p:nvGraphicFramePr>
          <p:cNvPr id="8197" name="Object 5"/>
          <p:cNvGraphicFramePr>
            <a:graphicFrameLocks noChangeAspect="1"/>
          </p:cNvGraphicFramePr>
          <p:nvPr/>
        </p:nvGraphicFramePr>
        <p:xfrm>
          <a:off x="3505200" y="1447800"/>
          <a:ext cx="1295400" cy="485775"/>
        </p:xfrm>
        <a:graphic>
          <a:graphicData uri="http://schemas.openxmlformats.org/presentationml/2006/ole">
            <mc:AlternateContent xmlns:mc="http://schemas.openxmlformats.org/markup-compatibility/2006">
              <mc:Choice xmlns:v="urn:schemas-microsoft-com:vml" Requires="v">
                <p:oleObj spid="_x0000_s58599" name="Equation" r:id="rId3" imgW="533169" imgH="203112" progId="Equation.3">
                  <p:embed/>
                </p:oleObj>
              </mc:Choice>
              <mc:Fallback>
                <p:oleObj name="Equation" r:id="rId3" imgW="533169" imgH="203112"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5200" y="1447800"/>
                        <a:ext cx="1295400" cy="485775"/>
                      </a:xfrm>
                      <a:prstGeom prst="rect">
                        <a:avLst/>
                      </a:prstGeom>
                      <a:noFill/>
                      <a:extLst>
                        <a:ext uri="{909E8E84-426E-40DD-AFC4-6F175D3DCCD1}">
                          <a14:hiddenFill xmlns:a14="http://schemas.microsoft.com/office/drawing/2010/main">
                            <a:solidFill>
                              <a:schemeClr val="tx1"/>
                            </a:solidFill>
                          </a14:hiddenFill>
                        </a:ext>
                      </a:extLst>
                    </p:spPr>
                  </p:pic>
                </p:oleObj>
              </mc:Fallback>
            </mc:AlternateContent>
          </a:graphicData>
        </a:graphic>
      </p:graphicFrame>
      <p:graphicFrame>
        <p:nvGraphicFramePr>
          <p:cNvPr id="8196" name="Object 4"/>
          <p:cNvGraphicFramePr>
            <a:graphicFrameLocks noChangeAspect="1"/>
          </p:cNvGraphicFramePr>
          <p:nvPr/>
        </p:nvGraphicFramePr>
        <p:xfrm>
          <a:off x="914400" y="2667000"/>
          <a:ext cx="7086600" cy="684213"/>
        </p:xfrm>
        <a:graphic>
          <a:graphicData uri="http://schemas.openxmlformats.org/presentationml/2006/ole">
            <mc:AlternateContent xmlns:mc="http://schemas.openxmlformats.org/markup-compatibility/2006">
              <mc:Choice xmlns:v="urn:schemas-microsoft-com:vml" Requires="v">
                <p:oleObj spid="_x0000_s58600" name="Equation" r:id="rId5" imgW="3644900" imgH="355600" progId="Equation.3">
                  <p:embed/>
                </p:oleObj>
              </mc:Choice>
              <mc:Fallback>
                <p:oleObj name="Equation" r:id="rId5" imgW="3644900" imgH="3556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4400" y="2667000"/>
                        <a:ext cx="7086600" cy="684213"/>
                      </a:xfrm>
                      <a:prstGeom prst="rect">
                        <a:avLst/>
                      </a:prstGeom>
                      <a:noFill/>
                      <a:extLst>
                        <a:ext uri="{909E8E84-426E-40DD-AFC4-6F175D3DCCD1}">
                          <a14:hiddenFill xmlns:a14="http://schemas.microsoft.com/office/drawing/2010/main">
                            <a:solidFill>
                              <a:schemeClr val="tx1"/>
                            </a:solidFill>
                          </a14:hiddenFill>
                        </a:ext>
                      </a:extLst>
                    </p:spPr>
                  </p:pic>
                </p:oleObj>
              </mc:Fallback>
            </mc:AlternateContent>
          </a:graphicData>
        </a:graphic>
      </p:graphicFrame>
      <p:sp>
        <p:nvSpPr>
          <p:cNvPr id="8200" name="Rectangle 8"/>
          <p:cNvSpPr>
            <a:spLocks noChangeArrowheads="1"/>
          </p:cNvSpPr>
          <p:nvPr/>
        </p:nvSpPr>
        <p:spPr bwMode="auto">
          <a:xfrm>
            <a:off x="0" y="3705225"/>
            <a:ext cx="1130300" cy="457200"/>
          </a:xfrm>
          <a:prstGeom prst="rect">
            <a:avLst/>
          </a:prstGeom>
          <a:noFill/>
          <a:ln w="9525">
            <a:noFill/>
            <a:miter lim="800000"/>
            <a:headEnd/>
            <a:tailEnd/>
          </a:ln>
          <a:effectLst/>
        </p:spPr>
        <p:txBody>
          <a:bodyPr wrap="none" anchor="ctr">
            <a:spAutoFit/>
          </a:bodyPr>
          <a:lstStyle/>
          <a:p>
            <a:pPr eaLnBrk="1" hangingPunct="1"/>
            <a:endParaRPr lang="en-US" sz="1200" dirty="0">
              <a:cs typeface="Times New Roman" pitchFamily="18" charset="0"/>
            </a:endParaRPr>
          </a:p>
          <a:p>
            <a:r>
              <a:rPr lang="en-US" sz="1200" dirty="0">
                <a:cs typeface="Times New Roman" pitchFamily="18" charset="0"/>
              </a:rPr>
              <a:t>,	</a:t>
            </a:r>
            <a:r>
              <a:rPr lang="en-US" sz="900" dirty="0"/>
              <a:t> </a:t>
            </a:r>
            <a:endParaRPr lang="en-US" dirty="0"/>
          </a:p>
        </p:txBody>
      </p:sp>
      <p:sp>
        <p:nvSpPr>
          <p:cNvPr id="8201" name="Text Box 9"/>
          <p:cNvSpPr txBox="1">
            <a:spLocks noChangeArrowheads="1"/>
          </p:cNvSpPr>
          <p:nvPr/>
        </p:nvSpPr>
        <p:spPr bwMode="auto">
          <a:xfrm>
            <a:off x="4953000" y="1447800"/>
            <a:ext cx="1676400" cy="519113"/>
          </a:xfrm>
          <a:prstGeom prst="rect">
            <a:avLst/>
          </a:prstGeom>
          <a:noFill/>
          <a:ln w="9525">
            <a:noFill/>
            <a:miter lim="800000"/>
            <a:headEnd/>
            <a:tailEnd/>
          </a:ln>
          <a:effectLst/>
        </p:spPr>
        <p:txBody>
          <a:bodyPr>
            <a:spAutoFit/>
          </a:bodyPr>
          <a:lstStyle/>
          <a:p>
            <a:pPr>
              <a:spcBef>
                <a:spcPct val="50000"/>
              </a:spcBef>
            </a:pPr>
            <a:r>
              <a:rPr lang="en-US" sz="2800" dirty="0"/>
              <a:t>     in V</a:t>
            </a:r>
          </a:p>
        </p:txBody>
      </p:sp>
      <p:sp>
        <p:nvSpPr>
          <p:cNvPr id="8208" name="Rectangle 16"/>
          <p:cNvSpPr>
            <a:spLocks noChangeArrowheads="1"/>
          </p:cNvSpPr>
          <p:nvPr/>
        </p:nvSpPr>
        <p:spPr bwMode="auto">
          <a:xfrm>
            <a:off x="0" y="3309938"/>
            <a:ext cx="9144000" cy="0"/>
          </a:xfrm>
          <a:prstGeom prst="rect">
            <a:avLst/>
          </a:prstGeom>
          <a:noFill/>
          <a:ln w="9525">
            <a:noFill/>
            <a:miter lim="800000"/>
            <a:headEnd/>
            <a:tailEnd/>
          </a:ln>
          <a:effectLst/>
        </p:spPr>
        <p:txBody>
          <a:bodyPr wrap="none" anchor="ctr">
            <a:spAutoFit/>
          </a:bodyPr>
          <a:lstStyle/>
          <a:p>
            <a:endParaRPr lang="en-US"/>
          </a:p>
        </p:txBody>
      </p:sp>
      <p:sp>
        <p:nvSpPr>
          <p:cNvPr id="8212" name="Text Box 20"/>
          <p:cNvSpPr txBox="1">
            <a:spLocks noChangeArrowheads="1"/>
          </p:cNvSpPr>
          <p:nvPr/>
        </p:nvSpPr>
        <p:spPr bwMode="auto">
          <a:xfrm>
            <a:off x="1143000" y="2286000"/>
            <a:ext cx="1371600" cy="457200"/>
          </a:xfrm>
          <a:prstGeom prst="rect">
            <a:avLst/>
          </a:prstGeom>
          <a:noFill/>
          <a:ln w="9525">
            <a:noFill/>
            <a:miter lim="800000"/>
            <a:headEnd/>
            <a:tailEnd/>
          </a:ln>
          <a:effectLst/>
        </p:spPr>
        <p:txBody>
          <a:bodyPr>
            <a:spAutoFit/>
          </a:bodyPr>
          <a:lstStyle/>
          <a:p>
            <a:pPr>
              <a:spcBef>
                <a:spcPct val="50000"/>
              </a:spcBef>
            </a:pPr>
            <a:r>
              <a:rPr lang="en-US" sz="2400" dirty="0"/>
              <a:t>where</a:t>
            </a:r>
          </a:p>
        </p:txBody>
      </p:sp>
      <p:graphicFrame>
        <p:nvGraphicFramePr>
          <p:cNvPr id="8214" name="Object 22"/>
          <p:cNvGraphicFramePr>
            <a:graphicFrameLocks noChangeAspect="1"/>
          </p:cNvGraphicFramePr>
          <p:nvPr/>
        </p:nvGraphicFramePr>
        <p:xfrm>
          <a:off x="3810000" y="1981200"/>
          <a:ext cx="990600" cy="503238"/>
        </p:xfrm>
        <a:graphic>
          <a:graphicData uri="http://schemas.openxmlformats.org/presentationml/2006/ole">
            <mc:AlternateContent xmlns:mc="http://schemas.openxmlformats.org/markup-compatibility/2006">
              <mc:Choice xmlns:v="urn:schemas-microsoft-com:vml" Requires="v">
                <p:oleObj spid="_x0000_s58601" name="Equation" r:id="rId7" imgW="380880" imgH="203040" progId="Equation.3">
                  <p:embed/>
                </p:oleObj>
              </mc:Choice>
              <mc:Fallback>
                <p:oleObj name="Equation" r:id="rId7" imgW="380880" imgH="20304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10000" y="1981200"/>
                        <a:ext cx="990600" cy="503238"/>
                      </a:xfrm>
                      <a:prstGeom prst="rect">
                        <a:avLst/>
                      </a:prstGeom>
                      <a:noFill/>
                      <a:extLst>
                        <a:ext uri="{909E8E84-426E-40DD-AFC4-6F175D3DCCD1}">
                          <a14:hiddenFill xmlns:a14="http://schemas.microsoft.com/office/drawing/2010/main">
                            <a:solidFill>
                              <a:schemeClr val="tx1"/>
                            </a:solidFill>
                          </a14:hiddenFill>
                        </a:ext>
                      </a:extLst>
                    </p:spPr>
                  </p:pic>
                </p:oleObj>
              </mc:Fallback>
            </mc:AlternateContent>
          </a:graphicData>
        </a:graphic>
      </p:graphicFrame>
      <p:pic>
        <p:nvPicPr>
          <p:cNvPr id="8215" name="Picture 23"/>
          <p:cNvPicPr>
            <a:picLocks noChangeAspect="1" noChangeArrowheads="1"/>
          </p:cNvPicPr>
          <p:nvPr/>
        </p:nvPicPr>
        <p:blipFill>
          <a:blip r:embed="rId9" cstate="print"/>
          <a:srcRect r="77667" b="-33867"/>
          <a:stretch>
            <a:fillRect/>
          </a:stretch>
        </p:blipFill>
        <p:spPr bwMode="auto">
          <a:xfrm>
            <a:off x="5257800" y="1981200"/>
            <a:ext cx="2362200" cy="479425"/>
          </a:xfrm>
          <a:prstGeom prst="rect">
            <a:avLst/>
          </a:prstGeom>
          <a:noFill/>
          <a:ln w="9525">
            <a:noFill/>
            <a:miter lim="800000"/>
            <a:headEnd/>
            <a:tailEnd/>
          </a:ln>
          <a:effectLst/>
        </p:spPr>
      </p:pic>
      <p:pic>
        <p:nvPicPr>
          <p:cNvPr id="8222" name="Picture 30"/>
          <p:cNvPicPr>
            <a:picLocks noChangeAspect="1" noChangeArrowheads="1"/>
          </p:cNvPicPr>
          <p:nvPr/>
        </p:nvPicPr>
        <p:blipFill>
          <a:blip r:embed="rId10" cstate="print"/>
          <a:srcRect r="77762" b="-21162"/>
          <a:stretch>
            <a:fillRect/>
          </a:stretch>
        </p:blipFill>
        <p:spPr bwMode="auto">
          <a:xfrm>
            <a:off x="5410200" y="4983162"/>
            <a:ext cx="2362200" cy="457200"/>
          </a:xfrm>
          <a:prstGeom prst="rect">
            <a:avLst/>
          </a:prstGeom>
          <a:noFill/>
          <a:ln w="9525">
            <a:noFill/>
            <a:miter lim="800000"/>
            <a:headEnd/>
            <a:tailEnd/>
          </a:ln>
          <a:effectLst/>
        </p:spPr>
      </p:pic>
      <p:graphicFrame>
        <p:nvGraphicFramePr>
          <p:cNvPr id="91142" name="Object 6"/>
          <p:cNvGraphicFramePr>
            <a:graphicFrameLocks noChangeAspect="1"/>
          </p:cNvGraphicFramePr>
          <p:nvPr>
            <p:extLst>
              <p:ext uri="{D42A27DB-BD31-4B8C-83A1-F6EECF244321}">
                <p14:modId xmlns:p14="http://schemas.microsoft.com/office/powerpoint/2010/main" val="1370286740"/>
              </p:ext>
            </p:extLst>
          </p:nvPr>
        </p:nvGraphicFramePr>
        <p:xfrm>
          <a:off x="3319463" y="4373563"/>
          <a:ext cx="1665287" cy="525462"/>
        </p:xfrm>
        <a:graphic>
          <a:graphicData uri="http://schemas.openxmlformats.org/presentationml/2006/ole">
            <mc:AlternateContent xmlns:mc="http://schemas.openxmlformats.org/markup-compatibility/2006">
              <mc:Choice xmlns:v="urn:schemas-microsoft-com:vml" Requires="v">
                <p:oleObj spid="_x0000_s58602" name="Equation" r:id="rId11" imgW="723600" imgH="228600" progId="Equation.3">
                  <p:embed/>
                </p:oleObj>
              </mc:Choice>
              <mc:Fallback>
                <p:oleObj name="Equation" r:id="rId11" imgW="723600" imgH="228600" progId="Equation.3">
                  <p:embed/>
                  <p:pic>
                    <p:nvPicPr>
                      <p:cNvPr id="0" name=""/>
                      <p:cNvPicPr>
                        <a:picLocks noChangeAspect="1" noChangeArrowheads="1"/>
                      </p:cNvPicPr>
                      <p:nvPr/>
                    </p:nvPicPr>
                    <p:blipFill>
                      <a:blip r:embed="rId12"/>
                      <a:srcRect/>
                      <a:stretch>
                        <a:fillRect/>
                      </a:stretch>
                    </p:blipFill>
                    <p:spPr bwMode="auto">
                      <a:xfrm>
                        <a:off x="3319463" y="4373563"/>
                        <a:ext cx="1665287" cy="525462"/>
                      </a:xfrm>
                      <a:prstGeom prst="rect">
                        <a:avLst/>
                      </a:prstGeom>
                      <a:noFill/>
                      <a:extLst>
                        <a:ext uri="{909E8E84-426E-40DD-AFC4-6F175D3DCCD1}">
                          <a14:hiddenFill xmlns:a14="http://schemas.microsoft.com/office/drawing/2010/main">
                            <a:solidFill>
                              <a:schemeClr val="tx1"/>
                            </a:solidFill>
                          </a14:hiddenFill>
                        </a:ext>
                      </a:extLst>
                    </p:spPr>
                  </p:pic>
                </p:oleObj>
              </mc:Fallback>
            </mc:AlternateContent>
          </a:graphicData>
        </a:graphic>
      </p:graphicFrame>
      <p:sp>
        <p:nvSpPr>
          <p:cNvPr id="18" name="Text Box 9"/>
          <p:cNvSpPr txBox="1">
            <a:spLocks noChangeArrowheads="1"/>
          </p:cNvSpPr>
          <p:nvPr/>
        </p:nvSpPr>
        <p:spPr bwMode="auto">
          <a:xfrm>
            <a:off x="5105400" y="4373562"/>
            <a:ext cx="1676400" cy="519113"/>
          </a:xfrm>
          <a:prstGeom prst="rect">
            <a:avLst/>
          </a:prstGeom>
          <a:noFill/>
          <a:ln w="9525">
            <a:noFill/>
            <a:miter lim="800000"/>
            <a:headEnd/>
            <a:tailEnd/>
          </a:ln>
          <a:effectLst/>
        </p:spPr>
        <p:txBody>
          <a:bodyPr>
            <a:spAutoFit/>
          </a:bodyPr>
          <a:lstStyle/>
          <a:p>
            <a:pPr>
              <a:spcBef>
                <a:spcPct val="50000"/>
              </a:spcBef>
            </a:pPr>
            <a:r>
              <a:rPr lang="en-US" sz="2800" dirty="0"/>
              <a:t>     in V</a:t>
            </a:r>
          </a:p>
        </p:txBody>
      </p:sp>
      <p:graphicFrame>
        <p:nvGraphicFramePr>
          <p:cNvPr id="91143" name="Object 7"/>
          <p:cNvGraphicFramePr>
            <a:graphicFrameLocks noChangeAspect="1"/>
          </p:cNvGraphicFramePr>
          <p:nvPr>
            <p:extLst>
              <p:ext uri="{D42A27DB-BD31-4B8C-83A1-F6EECF244321}">
                <p14:modId xmlns:p14="http://schemas.microsoft.com/office/powerpoint/2010/main" val="684411803"/>
              </p:ext>
            </p:extLst>
          </p:nvPr>
        </p:nvGraphicFramePr>
        <p:xfrm>
          <a:off x="1069428" y="5831821"/>
          <a:ext cx="7162800" cy="645179"/>
        </p:xfrm>
        <a:graphic>
          <a:graphicData uri="http://schemas.openxmlformats.org/presentationml/2006/ole">
            <mc:AlternateContent xmlns:mc="http://schemas.openxmlformats.org/markup-compatibility/2006">
              <mc:Choice xmlns:v="urn:schemas-microsoft-com:vml" Requires="v">
                <p:oleObj spid="_x0000_s58603" name="Equation" r:id="rId13" imgW="3911600" imgH="355600" progId="Equation.3">
                  <p:embed/>
                </p:oleObj>
              </mc:Choice>
              <mc:Fallback>
                <p:oleObj name="Equation" r:id="rId13" imgW="3911600" imgH="355600" progId="Equation.3">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69428" y="5831821"/>
                        <a:ext cx="7162800" cy="645179"/>
                      </a:xfrm>
                      <a:prstGeom prst="rect">
                        <a:avLst/>
                      </a:prstGeom>
                      <a:noFill/>
                      <a:extLst>
                        <a:ext uri="{909E8E84-426E-40DD-AFC4-6F175D3DCCD1}">
                          <a14:hiddenFill xmlns:a14="http://schemas.microsoft.com/office/drawing/2010/main">
                            <a:solidFill>
                              <a:schemeClr val="tx1"/>
                            </a:solidFill>
                          </a14:hiddenFill>
                        </a:ext>
                      </a:extLst>
                    </p:spPr>
                  </p:pic>
                </p:oleObj>
              </mc:Fallback>
            </mc:AlternateContent>
          </a:graphicData>
        </a:graphic>
      </p:graphicFrame>
      <p:graphicFrame>
        <p:nvGraphicFramePr>
          <p:cNvPr id="17" name="Object 6"/>
          <p:cNvGraphicFramePr>
            <a:graphicFrameLocks noChangeAspect="1"/>
          </p:cNvGraphicFramePr>
          <p:nvPr>
            <p:extLst>
              <p:ext uri="{D42A27DB-BD31-4B8C-83A1-F6EECF244321}">
                <p14:modId xmlns:p14="http://schemas.microsoft.com/office/powerpoint/2010/main" val="2349596270"/>
              </p:ext>
            </p:extLst>
          </p:nvPr>
        </p:nvGraphicFramePr>
        <p:xfrm>
          <a:off x="3748087" y="4917281"/>
          <a:ext cx="1052513" cy="525463"/>
        </p:xfrm>
        <a:graphic>
          <a:graphicData uri="http://schemas.openxmlformats.org/presentationml/2006/ole">
            <mc:AlternateContent xmlns:mc="http://schemas.openxmlformats.org/markup-compatibility/2006">
              <mc:Choice xmlns:v="urn:schemas-microsoft-com:vml" Requires="v">
                <p:oleObj spid="_x0000_s58604" name="Equation" r:id="rId15" imgW="457200" imgH="228600" progId="Equation.3">
                  <p:embed/>
                </p:oleObj>
              </mc:Choice>
              <mc:Fallback>
                <p:oleObj name="Equation" r:id="rId15" imgW="457200" imgH="228600" progId="Equation.3">
                  <p:embed/>
                  <p:pic>
                    <p:nvPicPr>
                      <p:cNvPr id="0" name=""/>
                      <p:cNvPicPr>
                        <a:picLocks noChangeAspect="1" noChangeArrowheads="1"/>
                      </p:cNvPicPr>
                      <p:nvPr/>
                    </p:nvPicPr>
                    <p:blipFill>
                      <a:blip r:embed="rId16"/>
                      <a:srcRect/>
                      <a:stretch>
                        <a:fillRect/>
                      </a:stretch>
                    </p:blipFill>
                    <p:spPr bwMode="auto">
                      <a:xfrm>
                        <a:off x="3748087" y="4917281"/>
                        <a:ext cx="1052513" cy="525463"/>
                      </a:xfrm>
                      <a:prstGeom prst="rect">
                        <a:avLst/>
                      </a:prstGeom>
                      <a:noFill/>
                      <a:extLst>
                        <a:ext uri="{909E8E84-426E-40DD-AFC4-6F175D3DCCD1}">
                          <a14:hiddenFill xmlns:a14="http://schemas.microsoft.com/office/drawing/2010/main">
                            <a:solidFill>
                              <a:schemeClr val="tx1"/>
                            </a:solidFill>
                          </a14:hiddenFill>
                        </a:ext>
                      </a:extLst>
                    </p:spPr>
                  </p:pic>
                </p:oleObj>
              </mc:Fallback>
            </mc:AlternateContent>
          </a:graphicData>
        </a:graphic>
      </p:graphicFrame>
    </p:spTree>
    <p:extLst>
      <p:ext uri="{BB962C8B-B14F-4D97-AF65-F5344CB8AC3E}">
        <p14:creationId xmlns:p14="http://schemas.microsoft.com/office/powerpoint/2010/main" val="38984900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269875" y="274638"/>
            <a:ext cx="8686800" cy="411162"/>
          </a:xfrm>
        </p:spPr>
        <p:txBody>
          <a:bodyPr>
            <a:noAutofit/>
          </a:bodyPr>
          <a:lstStyle/>
          <a:p>
            <a:pPr algn="ctr"/>
            <a:r>
              <a:rPr lang="en-US" sz="2800" b="1" dirty="0" smtClean="0"/>
              <a:t>An a</a:t>
            </a:r>
            <a:r>
              <a:rPr lang="en-US" sz="2800" b="1" dirty="0" smtClean="0">
                <a:solidFill>
                  <a:schemeClr val="tx1"/>
                </a:solidFill>
              </a:rPr>
              <a:t>pplication </a:t>
            </a:r>
            <a:r>
              <a:rPr lang="en-US" sz="2800" b="1" dirty="0">
                <a:solidFill>
                  <a:schemeClr val="tx1"/>
                </a:solidFill>
              </a:rPr>
              <a:t>of </a:t>
            </a:r>
            <a:r>
              <a:rPr lang="en-US" sz="2800" b="1" dirty="0" err="1">
                <a:solidFill>
                  <a:schemeClr val="tx1"/>
                </a:solidFill>
              </a:rPr>
              <a:t>Adjoint</a:t>
            </a:r>
            <a:r>
              <a:rPr lang="en-US" sz="2800" b="1" dirty="0">
                <a:solidFill>
                  <a:schemeClr val="tx1"/>
                </a:solidFill>
              </a:rPr>
              <a:t> function - Detector Response</a:t>
            </a:r>
          </a:p>
        </p:txBody>
      </p:sp>
      <p:sp>
        <p:nvSpPr>
          <p:cNvPr id="19459" name="Rectangle 3"/>
          <p:cNvSpPr>
            <a:spLocks noGrp="1" noChangeArrowheads="1"/>
          </p:cNvSpPr>
          <p:nvPr>
            <p:ph type="body" idx="1"/>
          </p:nvPr>
        </p:nvSpPr>
        <p:spPr>
          <a:xfrm>
            <a:off x="457200" y="876300"/>
            <a:ext cx="5402499" cy="5067300"/>
          </a:xfrm>
        </p:spPr>
        <p:txBody>
          <a:bodyPr>
            <a:normAutofit fontScale="92500" lnSpcReduction="10000"/>
          </a:bodyPr>
          <a:lstStyle/>
          <a:p>
            <a:pPr>
              <a:lnSpc>
                <a:spcPct val="80000"/>
              </a:lnSpc>
            </a:pPr>
            <a:r>
              <a:rPr lang="en-US" sz="2400" dirty="0"/>
              <a:t>Detector response is obtained by</a:t>
            </a:r>
          </a:p>
          <a:p>
            <a:pPr>
              <a:lnSpc>
                <a:spcPct val="80000"/>
              </a:lnSpc>
              <a:buFont typeface="Wingdings" pitchFamily="2" charset="2"/>
              <a:buNone/>
            </a:pPr>
            <a:endParaRPr lang="en-US" sz="2400" dirty="0"/>
          </a:p>
          <a:p>
            <a:pPr>
              <a:lnSpc>
                <a:spcPct val="80000"/>
              </a:lnSpc>
            </a:pPr>
            <a:endParaRPr lang="en-US" sz="2400" dirty="0"/>
          </a:p>
          <a:p>
            <a:pPr>
              <a:lnSpc>
                <a:spcPct val="80000"/>
              </a:lnSpc>
            </a:pPr>
            <a:endParaRPr lang="en-US" sz="2400" dirty="0"/>
          </a:p>
          <a:p>
            <a:pPr>
              <a:lnSpc>
                <a:spcPct val="80000"/>
              </a:lnSpc>
            </a:pPr>
            <a:r>
              <a:rPr lang="en-US" sz="2400" dirty="0"/>
              <a:t>If derive the commutation relation between the “forward” and “</a:t>
            </a:r>
            <a:r>
              <a:rPr lang="en-US" sz="2400" dirty="0" err="1"/>
              <a:t>adjoint</a:t>
            </a:r>
            <a:r>
              <a:rPr lang="en-US" sz="2400" dirty="0"/>
              <a:t>” transport equations,</a:t>
            </a:r>
          </a:p>
          <a:p>
            <a:pPr>
              <a:lnSpc>
                <a:spcPct val="80000"/>
              </a:lnSpc>
            </a:pPr>
            <a:endParaRPr lang="en-US" sz="2400" dirty="0"/>
          </a:p>
          <a:p>
            <a:pPr>
              <a:lnSpc>
                <a:spcPct val="80000"/>
              </a:lnSpc>
            </a:pPr>
            <a:endParaRPr lang="en-US" sz="2400" dirty="0"/>
          </a:p>
          <a:p>
            <a:pPr>
              <a:lnSpc>
                <a:spcPct val="80000"/>
              </a:lnSpc>
            </a:pPr>
            <a:r>
              <a:rPr lang="en-US" sz="2400" dirty="0"/>
              <a:t> Then, we obtain the following equality</a:t>
            </a:r>
          </a:p>
          <a:p>
            <a:pPr>
              <a:lnSpc>
                <a:spcPct val="80000"/>
              </a:lnSpc>
              <a:buFont typeface="Wingdings" pitchFamily="2" charset="2"/>
              <a:buNone/>
            </a:pPr>
            <a:endParaRPr lang="en-US" sz="2400" dirty="0"/>
          </a:p>
          <a:p>
            <a:pPr>
              <a:lnSpc>
                <a:spcPct val="80000"/>
              </a:lnSpc>
            </a:pPr>
            <a:endParaRPr lang="en-US" sz="2400" dirty="0"/>
          </a:p>
          <a:p>
            <a:pPr>
              <a:lnSpc>
                <a:spcPct val="80000"/>
              </a:lnSpc>
            </a:pPr>
            <a:r>
              <a:rPr lang="en-US" sz="2400" dirty="0"/>
              <a:t>If we consider </a:t>
            </a:r>
            <a:endParaRPr lang="en-US" sz="2400" dirty="0" smtClean="0"/>
          </a:p>
          <a:p>
            <a:pPr>
              <a:lnSpc>
                <a:spcPct val="80000"/>
              </a:lnSpc>
            </a:pPr>
            <a:endParaRPr lang="en-US" sz="2400" dirty="0"/>
          </a:p>
          <a:p>
            <a:pPr>
              <a:lnSpc>
                <a:spcPct val="80000"/>
              </a:lnSpc>
            </a:pPr>
            <a:r>
              <a:rPr lang="en-US" sz="1500" dirty="0" smtClean="0"/>
              <a:t>Then</a:t>
            </a:r>
            <a:r>
              <a:rPr lang="en-US" sz="1500" dirty="0"/>
              <a:t>, </a:t>
            </a:r>
          </a:p>
        </p:txBody>
      </p:sp>
      <p:sp>
        <p:nvSpPr>
          <p:cNvPr id="19461" name="Rectangle 5"/>
          <p:cNvSpPr>
            <a:spLocks noChangeArrowheads="1"/>
          </p:cNvSpPr>
          <p:nvPr/>
        </p:nvSpPr>
        <p:spPr bwMode="auto">
          <a:xfrm>
            <a:off x="0" y="0"/>
            <a:ext cx="9144000" cy="0"/>
          </a:xfrm>
          <a:prstGeom prst="rect">
            <a:avLst/>
          </a:prstGeom>
          <a:noFill/>
          <a:ln w="9525">
            <a:noFill/>
            <a:miter lim="800000"/>
            <a:headEnd/>
            <a:tailEnd/>
          </a:ln>
          <a:effectLst/>
        </p:spPr>
        <p:txBody>
          <a:bodyPr wrap="none" anchor="ctr">
            <a:spAutoFit/>
          </a:bodyPr>
          <a:lstStyle/>
          <a:p>
            <a:endParaRPr lang="en-US"/>
          </a:p>
        </p:txBody>
      </p:sp>
      <p:graphicFrame>
        <p:nvGraphicFramePr>
          <p:cNvPr id="19460" name="Object 4"/>
          <p:cNvGraphicFramePr>
            <a:graphicFrameLocks noChangeAspect="1"/>
          </p:cNvGraphicFramePr>
          <p:nvPr>
            <p:extLst>
              <p:ext uri="{D42A27DB-BD31-4B8C-83A1-F6EECF244321}">
                <p14:modId xmlns:p14="http://schemas.microsoft.com/office/powerpoint/2010/main" val="296920999"/>
              </p:ext>
            </p:extLst>
          </p:nvPr>
        </p:nvGraphicFramePr>
        <p:xfrm>
          <a:off x="485751" y="1422586"/>
          <a:ext cx="5143390" cy="564775"/>
        </p:xfrm>
        <a:graphic>
          <a:graphicData uri="http://schemas.openxmlformats.org/presentationml/2006/ole">
            <mc:AlternateContent xmlns:mc="http://schemas.openxmlformats.org/markup-compatibility/2006">
              <mc:Choice xmlns:v="urn:schemas-microsoft-com:vml" Requires="v">
                <p:oleObj spid="_x0000_s59597" name="Equation" r:id="rId3" imgW="3213000" imgH="355320" progId="Equation.3">
                  <p:embed/>
                </p:oleObj>
              </mc:Choice>
              <mc:Fallback>
                <p:oleObj name="Equation" r:id="rId3" imgW="3213000" imgH="355320" progId="Equation.3">
                  <p:embed/>
                  <p:pic>
                    <p:nvPicPr>
                      <p:cNvPr id="0" name=""/>
                      <p:cNvPicPr>
                        <a:picLocks noChangeAspect="1" noChangeArrowheads="1"/>
                      </p:cNvPicPr>
                      <p:nvPr/>
                    </p:nvPicPr>
                    <p:blipFill>
                      <a:blip r:embed="rId4"/>
                      <a:srcRect/>
                      <a:stretch>
                        <a:fillRect/>
                      </a:stretch>
                    </p:blipFill>
                    <p:spPr bwMode="auto">
                      <a:xfrm>
                        <a:off x="485751" y="1422586"/>
                        <a:ext cx="5143390" cy="564775"/>
                      </a:xfrm>
                      <a:prstGeom prst="rect">
                        <a:avLst/>
                      </a:prstGeom>
                      <a:solidFill>
                        <a:schemeClr val="accent4">
                          <a:lumMod val="60000"/>
                          <a:lumOff val="40000"/>
                        </a:schemeClr>
                      </a:solidFill>
                      <a:extLst/>
                    </p:spPr>
                  </p:pic>
                </p:oleObj>
              </mc:Fallback>
            </mc:AlternateContent>
          </a:graphicData>
        </a:graphic>
      </p:graphicFrame>
      <p:sp>
        <p:nvSpPr>
          <p:cNvPr id="19463" name="Rectangle 7"/>
          <p:cNvSpPr>
            <a:spLocks noChangeArrowheads="1"/>
          </p:cNvSpPr>
          <p:nvPr/>
        </p:nvSpPr>
        <p:spPr bwMode="auto">
          <a:xfrm>
            <a:off x="0" y="3290888"/>
            <a:ext cx="9144000" cy="0"/>
          </a:xfrm>
          <a:prstGeom prst="rect">
            <a:avLst/>
          </a:prstGeom>
          <a:noFill/>
          <a:ln w="9525">
            <a:noFill/>
            <a:miter lim="800000"/>
            <a:headEnd/>
            <a:tailEnd/>
          </a:ln>
          <a:effectLst/>
        </p:spPr>
        <p:txBody>
          <a:bodyPr wrap="none" anchor="ctr">
            <a:spAutoFit/>
          </a:bodyPr>
          <a:lstStyle/>
          <a:p>
            <a:endParaRPr lang="en-US"/>
          </a:p>
        </p:txBody>
      </p:sp>
      <p:graphicFrame>
        <p:nvGraphicFramePr>
          <p:cNvPr id="19462" name="Object 6"/>
          <p:cNvGraphicFramePr>
            <a:graphicFrameLocks noChangeAspect="1"/>
          </p:cNvGraphicFramePr>
          <p:nvPr>
            <p:extLst>
              <p:ext uri="{D42A27DB-BD31-4B8C-83A1-F6EECF244321}">
                <p14:modId xmlns:p14="http://schemas.microsoft.com/office/powerpoint/2010/main" val="234567374"/>
              </p:ext>
            </p:extLst>
          </p:nvPr>
        </p:nvGraphicFramePr>
        <p:xfrm>
          <a:off x="612893" y="3200209"/>
          <a:ext cx="4937420" cy="517058"/>
        </p:xfrm>
        <a:graphic>
          <a:graphicData uri="http://schemas.openxmlformats.org/presentationml/2006/ole">
            <mc:AlternateContent xmlns:mc="http://schemas.openxmlformats.org/markup-compatibility/2006">
              <mc:Choice xmlns:v="urn:schemas-microsoft-com:vml" Requires="v">
                <p:oleObj spid="_x0000_s59598" name="Equation" r:id="rId5" imgW="2641600" imgH="279400" progId="Equation.3">
                  <p:embed/>
                </p:oleObj>
              </mc:Choice>
              <mc:Fallback>
                <p:oleObj name="Equation" r:id="rId5" imgW="2641600" imgH="2794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2893" y="3200209"/>
                        <a:ext cx="4937420" cy="517058"/>
                      </a:xfrm>
                      <a:prstGeom prst="rect">
                        <a:avLst/>
                      </a:prstGeom>
                      <a:noFill/>
                      <a:extLst/>
                    </p:spPr>
                  </p:pic>
                </p:oleObj>
              </mc:Fallback>
            </mc:AlternateContent>
          </a:graphicData>
        </a:graphic>
      </p:graphicFrame>
      <p:sp>
        <p:nvSpPr>
          <p:cNvPr id="19466" name="Rectangle 10"/>
          <p:cNvSpPr>
            <a:spLocks noChangeArrowheads="1"/>
          </p:cNvSpPr>
          <p:nvPr/>
        </p:nvSpPr>
        <p:spPr bwMode="auto">
          <a:xfrm>
            <a:off x="0" y="0"/>
            <a:ext cx="9144000" cy="0"/>
          </a:xfrm>
          <a:prstGeom prst="rect">
            <a:avLst/>
          </a:prstGeom>
          <a:noFill/>
          <a:ln w="9525">
            <a:noFill/>
            <a:miter lim="800000"/>
            <a:headEnd/>
            <a:tailEnd/>
          </a:ln>
          <a:effectLst/>
        </p:spPr>
        <p:txBody>
          <a:bodyPr wrap="none" anchor="ctr">
            <a:spAutoFit/>
          </a:bodyPr>
          <a:lstStyle/>
          <a:p>
            <a:endParaRPr lang="en-US"/>
          </a:p>
        </p:txBody>
      </p:sp>
      <p:graphicFrame>
        <p:nvGraphicFramePr>
          <p:cNvPr id="19465" name="Object 9"/>
          <p:cNvGraphicFramePr>
            <a:graphicFrameLocks noChangeAspect="1"/>
          </p:cNvGraphicFramePr>
          <p:nvPr>
            <p:extLst>
              <p:ext uri="{D42A27DB-BD31-4B8C-83A1-F6EECF244321}">
                <p14:modId xmlns:p14="http://schemas.microsoft.com/office/powerpoint/2010/main" val="2948006701"/>
              </p:ext>
            </p:extLst>
          </p:nvPr>
        </p:nvGraphicFramePr>
        <p:xfrm>
          <a:off x="3100387" y="4374357"/>
          <a:ext cx="1828800" cy="485775"/>
        </p:xfrm>
        <a:graphic>
          <a:graphicData uri="http://schemas.openxmlformats.org/presentationml/2006/ole">
            <mc:AlternateContent xmlns:mc="http://schemas.openxmlformats.org/markup-compatibility/2006">
              <mc:Choice xmlns:v="urn:schemas-microsoft-com:vml" Requires="v">
                <p:oleObj spid="_x0000_s59599" name="Equation" r:id="rId7" imgW="1040948" imgH="279279" progId="Equation.3">
                  <p:embed/>
                </p:oleObj>
              </mc:Choice>
              <mc:Fallback>
                <p:oleObj name="Equation" r:id="rId7" imgW="1040948" imgH="279279"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00387" y="4374357"/>
                        <a:ext cx="1828800" cy="485775"/>
                      </a:xfrm>
                      <a:prstGeom prst="rect">
                        <a:avLst/>
                      </a:prstGeom>
                      <a:noFill/>
                      <a:extLst>
                        <a:ext uri="{909E8E84-426E-40DD-AFC4-6F175D3DCCD1}">
                          <a14:hiddenFill xmlns:a14="http://schemas.microsoft.com/office/drawing/2010/main">
                            <a:solidFill>
                              <a:schemeClr val="tx1"/>
                            </a:solidFill>
                          </a14:hiddenFill>
                        </a:ext>
                      </a:extLst>
                    </p:spPr>
                  </p:pic>
                </p:oleObj>
              </mc:Fallback>
            </mc:AlternateContent>
          </a:graphicData>
        </a:graphic>
      </p:graphicFrame>
      <p:sp>
        <p:nvSpPr>
          <p:cNvPr id="19468" name="Rectangle 12"/>
          <p:cNvSpPr>
            <a:spLocks noChangeArrowheads="1"/>
          </p:cNvSpPr>
          <p:nvPr/>
        </p:nvSpPr>
        <p:spPr bwMode="auto">
          <a:xfrm>
            <a:off x="0" y="0"/>
            <a:ext cx="9144000" cy="0"/>
          </a:xfrm>
          <a:prstGeom prst="rect">
            <a:avLst/>
          </a:prstGeom>
          <a:noFill/>
          <a:ln w="9525">
            <a:noFill/>
            <a:miter lim="800000"/>
            <a:headEnd/>
            <a:tailEnd/>
          </a:ln>
          <a:effectLst/>
        </p:spPr>
        <p:txBody>
          <a:bodyPr wrap="none" anchor="ctr">
            <a:spAutoFit/>
          </a:bodyPr>
          <a:lstStyle/>
          <a:p>
            <a:endParaRPr lang="en-US"/>
          </a:p>
        </p:txBody>
      </p:sp>
      <p:graphicFrame>
        <p:nvGraphicFramePr>
          <p:cNvPr id="19467" name="Object 11"/>
          <p:cNvGraphicFramePr>
            <a:graphicFrameLocks noChangeAspect="1"/>
          </p:cNvGraphicFramePr>
          <p:nvPr/>
        </p:nvGraphicFramePr>
        <p:xfrm>
          <a:off x="3657600" y="4953000"/>
          <a:ext cx="990600" cy="434975"/>
        </p:xfrm>
        <a:graphic>
          <a:graphicData uri="http://schemas.openxmlformats.org/presentationml/2006/ole">
            <mc:AlternateContent xmlns:mc="http://schemas.openxmlformats.org/markup-compatibility/2006">
              <mc:Choice xmlns:v="urn:schemas-microsoft-com:vml" Requires="v">
                <p:oleObj spid="_x0000_s59600" name="Equation" r:id="rId9" imgW="545863" imgH="241195" progId="Equation.3">
                  <p:embed/>
                </p:oleObj>
              </mc:Choice>
              <mc:Fallback>
                <p:oleObj name="Equation" r:id="rId9" imgW="545863" imgH="241195"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657600" y="4953000"/>
                        <a:ext cx="990600" cy="434975"/>
                      </a:xfrm>
                      <a:prstGeom prst="rect">
                        <a:avLst/>
                      </a:prstGeom>
                      <a:noFill/>
                      <a:extLst>
                        <a:ext uri="{909E8E84-426E-40DD-AFC4-6F175D3DCCD1}">
                          <a14:hiddenFill xmlns:a14="http://schemas.microsoft.com/office/drawing/2010/main">
                            <a:solidFill>
                              <a:schemeClr val="tx1"/>
                            </a:solidFill>
                          </a14:hiddenFill>
                        </a:ext>
                      </a:extLst>
                    </p:spPr>
                  </p:pic>
                </p:oleObj>
              </mc:Fallback>
            </mc:AlternateContent>
          </a:graphicData>
        </a:graphic>
      </p:graphicFrame>
      <p:sp>
        <p:nvSpPr>
          <p:cNvPr id="19470" name="Rectangle 14"/>
          <p:cNvSpPr>
            <a:spLocks noChangeArrowheads="1"/>
          </p:cNvSpPr>
          <p:nvPr/>
        </p:nvSpPr>
        <p:spPr bwMode="auto">
          <a:xfrm>
            <a:off x="0" y="3290888"/>
            <a:ext cx="9144000" cy="0"/>
          </a:xfrm>
          <a:prstGeom prst="rect">
            <a:avLst/>
          </a:prstGeom>
          <a:noFill/>
          <a:ln w="9525">
            <a:noFill/>
            <a:miter lim="800000"/>
            <a:headEnd/>
            <a:tailEnd/>
          </a:ln>
          <a:effectLst/>
        </p:spPr>
        <p:txBody>
          <a:bodyPr wrap="none" anchor="ctr">
            <a:spAutoFit/>
          </a:bodyPr>
          <a:lstStyle/>
          <a:p>
            <a:endParaRPr lang="en-US"/>
          </a:p>
        </p:txBody>
      </p:sp>
      <p:graphicFrame>
        <p:nvGraphicFramePr>
          <p:cNvPr id="19469" name="Object 13"/>
          <p:cNvGraphicFramePr>
            <a:graphicFrameLocks noChangeAspect="1"/>
          </p:cNvGraphicFramePr>
          <p:nvPr>
            <p:extLst>
              <p:ext uri="{D42A27DB-BD31-4B8C-83A1-F6EECF244321}">
                <p14:modId xmlns:p14="http://schemas.microsoft.com/office/powerpoint/2010/main" val="2304447186"/>
              </p:ext>
            </p:extLst>
          </p:nvPr>
        </p:nvGraphicFramePr>
        <p:xfrm>
          <a:off x="3581400" y="5791200"/>
          <a:ext cx="1347787" cy="515938"/>
        </p:xfrm>
        <a:graphic>
          <a:graphicData uri="http://schemas.openxmlformats.org/presentationml/2006/ole">
            <mc:AlternateContent xmlns:mc="http://schemas.openxmlformats.org/markup-compatibility/2006">
              <mc:Choice xmlns:v="urn:schemas-microsoft-com:vml" Requires="v">
                <p:oleObj spid="_x0000_s59601" name="Equation" r:id="rId11" imgW="723600" imgH="279360" progId="Equation.3">
                  <p:embed/>
                </p:oleObj>
              </mc:Choice>
              <mc:Fallback>
                <p:oleObj name="Equation" r:id="rId11" imgW="723600" imgH="279360" progId="Equation.3">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581400" y="5791200"/>
                        <a:ext cx="1347787" cy="515938"/>
                      </a:xfrm>
                      <a:prstGeom prst="rect">
                        <a:avLst/>
                      </a:prstGeom>
                      <a:solidFill>
                        <a:schemeClr val="accent4">
                          <a:lumMod val="60000"/>
                          <a:lumOff val="40000"/>
                        </a:schemeClr>
                      </a:solidFill>
                      <a:extLst/>
                    </p:spPr>
                  </p:pic>
                </p:oleObj>
              </mc:Fallback>
            </mc:AlternateContent>
          </a:graphicData>
        </a:graphic>
      </p:graphicFrame>
      <p:graphicFrame>
        <p:nvGraphicFramePr>
          <p:cNvPr id="14" name="Object 4"/>
          <p:cNvGraphicFramePr>
            <a:graphicFrameLocks noChangeAspect="1"/>
          </p:cNvGraphicFramePr>
          <p:nvPr>
            <p:extLst>
              <p:ext uri="{D42A27DB-BD31-4B8C-83A1-F6EECF244321}">
                <p14:modId xmlns:p14="http://schemas.microsoft.com/office/powerpoint/2010/main" val="3377767134"/>
              </p:ext>
            </p:extLst>
          </p:nvPr>
        </p:nvGraphicFramePr>
        <p:xfrm>
          <a:off x="5966654" y="2237773"/>
          <a:ext cx="2391051" cy="1924871"/>
        </p:xfrm>
        <a:graphic>
          <a:graphicData uri="http://schemas.openxmlformats.org/presentationml/2006/ole">
            <mc:AlternateContent xmlns:mc="http://schemas.openxmlformats.org/markup-compatibility/2006">
              <mc:Choice xmlns:v="urn:schemas-microsoft-com:vml" Requires="v">
                <p:oleObj spid="_x0000_s59602" name="Drawing" r:id="rId13" imgW="11562252" imgH="9306899" progId="Presentations.Drawing.11">
                  <p:embed/>
                </p:oleObj>
              </mc:Choice>
              <mc:Fallback>
                <p:oleObj name="Drawing" r:id="rId13" imgW="11562252" imgH="9306899" progId="Presentations.Drawing.11">
                  <p:embed/>
                  <p:pic>
                    <p:nvPicPr>
                      <p:cNvPr id="0" name=""/>
                      <p:cNvPicPr>
                        <a:picLocks noGrp="1"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966654" y="2237773"/>
                        <a:ext cx="2391051" cy="1924871"/>
                      </a:xfrm>
                      <a:prstGeom prst="rect">
                        <a:avLst/>
                      </a:prstGeom>
                      <a:noFill/>
                      <a:ln>
                        <a:noFill/>
                      </a:ln>
                      <a:effectLst/>
                    </p:spPr>
                  </p:pic>
                </p:oleObj>
              </mc:Fallback>
            </mc:AlternateContent>
          </a:graphicData>
        </a:graphic>
      </p:graphicFrame>
      <p:cxnSp>
        <p:nvCxnSpPr>
          <p:cNvPr id="3" name="Straight Arrow Connector 2"/>
          <p:cNvCxnSpPr/>
          <p:nvPr/>
        </p:nvCxnSpPr>
        <p:spPr>
          <a:xfrm>
            <a:off x="6359452" y="2068733"/>
            <a:ext cx="299545" cy="589782"/>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graphicFrame>
        <p:nvGraphicFramePr>
          <p:cNvPr id="5" name="Object 4"/>
          <p:cNvGraphicFramePr>
            <a:graphicFrameLocks noChangeAspect="1"/>
          </p:cNvGraphicFramePr>
          <p:nvPr>
            <p:extLst>
              <p:ext uri="{D42A27DB-BD31-4B8C-83A1-F6EECF244321}">
                <p14:modId xmlns:p14="http://schemas.microsoft.com/office/powerpoint/2010/main" val="3884814646"/>
              </p:ext>
            </p:extLst>
          </p:nvPr>
        </p:nvGraphicFramePr>
        <p:xfrm>
          <a:off x="6075399" y="1760024"/>
          <a:ext cx="724521" cy="325820"/>
        </p:xfrm>
        <a:graphic>
          <a:graphicData uri="http://schemas.openxmlformats.org/presentationml/2006/ole">
            <mc:AlternateContent xmlns:mc="http://schemas.openxmlformats.org/markup-compatibility/2006">
              <mc:Choice xmlns:v="urn:schemas-microsoft-com:vml" Requires="v">
                <p:oleObj spid="_x0000_s59603" name="Equation" r:id="rId15" imgW="647640" imgH="241200" progId="Equation.3">
                  <p:embed/>
                </p:oleObj>
              </mc:Choice>
              <mc:Fallback>
                <p:oleObj name="Equation" r:id="rId15" imgW="647640" imgH="241200" progId="Equation.3">
                  <p:embed/>
                  <p:pic>
                    <p:nvPicPr>
                      <p:cNvPr id="0" name=""/>
                      <p:cNvPicPr/>
                      <p:nvPr/>
                    </p:nvPicPr>
                    <p:blipFill>
                      <a:blip r:embed="rId16"/>
                      <a:stretch>
                        <a:fillRect/>
                      </a:stretch>
                    </p:blipFill>
                    <p:spPr>
                      <a:xfrm>
                        <a:off x="6075399" y="1760024"/>
                        <a:ext cx="724521" cy="325820"/>
                      </a:xfrm>
                      <a:prstGeom prst="rect">
                        <a:avLst/>
                      </a:prstGeom>
                    </p:spPr>
                  </p:pic>
                </p:oleObj>
              </mc:Fallback>
            </mc:AlternateContent>
          </a:graphicData>
        </a:graphic>
      </p:graphicFrame>
      <p:cxnSp>
        <p:nvCxnSpPr>
          <p:cNvPr id="9" name="Straight Arrow Connector 8"/>
          <p:cNvCxnSpPr/>
          <p:nvPr/>
        </p:nvCxnSpPr>
        <p:spPr>
          <a:xfrm flipH="1" flipV="1">
            <a:off x="7614015" y="3273370"/>
            <a:ext cx="897430" cy="291662"/>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0" name="TextBox 9"/>
          <p:cNvSpPr txBox="1"/>
          <p:nvPr/>
        </p:nvSpPr>
        <p:spPr>
          <a:xfrm>
            <a:off x="8056791" y="3487202"/>
            <a:ext cx="980254" cy="36933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dirty="0" smtClean="0"/>
              <a:t>detector</a:t>
            </a:r>
            <a:endParaRPr lang="en-US" dirty="0"/>
          </a:p>
        </p:txBody>
      </p:sp>
      <p:cxnSp>
        <p:nvCxnSpPr>
          <p:cNvPr id="12" name="Straight Connector 11"/>
          <p:cNvCxnSpPr/>
          <p:nvPr/>
        </p:nvCxnSpPr>
        <p:spPr>
          <a:xfrm>
            <a:off x="5793834" y="960437"/>
            <a:ext cx="55180" cy="5707117"/>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5267717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56123"/>
            <a:ext cx="7950200" cy="660401"/>
          </a:xfrm>
        </p:spPr>
        <p:txBody>
          <a:bodyPr>
            <a:noAutofit/>
          </a:bodyPr>
          <a:lstStyle/>
          <a:p>
            <a:pPr algn="ctr">
              <a:defRPr/>
            </a:pPr>
            <a:r>
              <a:rPr lang="en-US" sz="3600" b="1" dirty="0"/>
              <a:t>Calculation of  detector </a:t>
            </a:r>
            <a:r>
              <a:rPr lang="en-US" sz="3600" b="1" dirty="0" smtClean="0"/>
              <a:t>Response</a:t>
            </a:r>
            <a:endParaRPr lang="en-US" sz="3600" b="1" dirty="0"/>
          </a:p>
        </p:txBody>
      </p:sp>
      <p:sp>
        <p:nvSpPr>
          <p:cNvPr id="3" name="Text Placeholder 2"/>
          <p:cNvSpPr>
            <a:spLocks noGrp="1"/>
          </p:cNvSpPr>
          <p:nvPr>
            <p:ph type="body" idx="1"/>
          </p:nvPr>
        </p:nvSpPr>
        <p:spPr>
          <a:xfrm>
            <a:off x="419100" y="3277648"/>
            <a:ext cx="4040188" cy="659352"/>
          </a:xfrm>
        </p:spPr>
        <p:style>
          <a:lnRef idx="1">
            <a:schemeClr val="accent6"/>
          </a:lnRef>
          <a:fillRef idx="2">
            <a:schemeClr val="accent6"/>
          </a:fillRef>
          <a:effectRef idx="1">
            <a:schemeClr val="accent6"/>
          </a:effectRef>
          <a:fontRef idx="minor">
            <a:schemeClr val="dk1"/>
          </a:fontRef>
        </p:style>
        <p:txBody>
          <a:bodyPr/>
          <a:lstStyle/>
          <a:p>
            <a:pPr algn="ctr" eaLnBrk="1" fontAlgn="auto" hangingPunct="1">
              <a:spcAft>
                <a:spcPts val="0"/>
              </a:spcAft>
              <a:buClr>
                <a:schemeClr val="accent3"/>
              </a:buClr>
              <a:buFont typeface="Wingdings 2"/>
              <a:buNone/>
              <a:defRPr/>
            </a:pPr>
            <a:r>
              <a:rPr lang="en-US" dirty="0" smtClean="0"/>
              <a:t>Standard</a:t>
            </a:r>
            <a:endParaRPr lang="en-US" dirty="0"/>
          </a:p>
        </p:txBody>
      </p:sp>
      <p:sp>
        <p:nvSpPr>
          <p:cNvPr id="4" name="Text Placeholder 3"/>
          <p:cNvSpPr>
            <a:spLocks noGrp="1"/>
          </p:cNvSpPr>
          <p:nvPr>
            <p:ph type="body" sz="half" idx="3"/>
          </p:nvPr>
        </p:nvSpPr>
        <p:spPr>
          <a:xfrm>
            <a:off x="4619625" y="3282157"/>
            <a:ext cx="4041775" cy="654843"/>
          </a:xfrm>
        </p:spPr>
        <p:style>
          <a:lnRef idx="1">
            <a:schemeClr val="accent6"/>
          </a:lnRef>
          <a:fillRef idx="2">
            <a:schemeClr val="accent6"/>
          </a:fillRef>
          <a:effectRef idx="1">
            <a:schemeClr val="accent6"/>
          </a:effectRef>
          <a:fontRef idx="minor">
            <a:schemeClr val="dk1"/>
          </a:fontRef>
        </p:style>
        <p:txBody>
          <a:bodyPr>
            <a:normAutofit fontScale="92500" lnSpcReduction="10000"/>
          </a:bodyPr>
          <a:lstStyle/>
          <a:p>
            <a:pPr algn="ctr" eaLnBrk="1" fontAlgn="auto" hangingPunct="1">
              <a:spcAft>
                <a:spcPts val="0"/>
              </a:spcAft>
              <a:buClr>
                <a:schemeClr val="accent3"/>
              </a:buClr>
              <a:buFont typeface="Wingdings 2"/>
              <a:buNone/>
              <a:defRPr/>
            </a:pPr>
            <a:r>
              <a:rPr lang="en-US" dirty="0" smtClean="0"/>
              <a:t>Importance Function Methodology</a:t>
            </a:r>
            <a:endParaRPr lang="en-US" dirty="0"/>
          </a:p>
        </p:txBody>
      </p:sp>
      <p:sp>
        <p:nvSpPr>
          <p:cNvPr id="5" name="Content Placeholder 4"/>
          <p:cNvSpPr>
            <a:spLocks noGrp="1"/>
          </p:cNvSpPr>
          <p:nvPr>
            <p:ph sz="quarter" idx="2"/>
          </p:nvPr>
        </p:nvSpPr>
        <p:spPr>
          <a:xfrm>
            <a:off x="419100" y="3937000"/>
            <a:ext cx="4040188" cy="1803400"/>
          </a:xfrm>
          <a:ln w="3175">
            <a:solidFill>
              <a:schemeClr val="tx1"/>
            </a:solidFill>
          </a:ln>
        </p:spPr>
        <p:txBody>
          <a:bodyPr/>
          <a:lstStyle/>
          <a:p>
            <a:pPr eaLnBrk="1" hangingPunct="1"/>
            <a:r>
              <a:rPr lang="en-US" smtClean="0">
                <a:solidFill>
                  <a:srgbClr val="00B050"/>
                </a:solidFill>
              </a:rPr>
              <a:t>Passive</a:t>
            </a:r>
          </a:p>
          <a:p>
            <a:pPr eaLnBrk="1" hangingPunct="1"/>
            <a:endParaRPr lang="en-US" smtClean="0"/>
          </a:p>
          <a:p>
            <a:pPr eaLnBrk="1" hangingPunct="1"/>
            <a:endParaRPr lang="en-US" smtClean="0"/>
          </a:p>
          <a:p>
            <a:pPr eaLnBrk="1" hangingPunct="1">
              <a:buFont typeface="Wingdings 2" pitchFamily="18" charset="2"/>
              <a:buNone/>
            </a:pPr>
            <a:endParaRPr lang="en-US" smtClean="0"/>
          </a:p>
        </p:txBody>
      </p:sp>
      <p:sp>
        <p:nvSpPr>
          <p:cNvPr id="6" name="Content Placeholder 5"/>
          <p:cNvSpPr>
            <a:spLocks noGrp="1"/>
          </p:cNvSpPr>
          <p:nvPr>
            <p:ph sz="quarter" idx="4"/>
          </p:nvPr>
        </p:nvSpPr>
        <p:spPr>
          <a:xfrm>
            <a:off x="4619625" y="3937000"/>
            <a:ext cx="4041775" cy="1816100"/>
          </a:xfrm>
          <a:ln w="3175">
            <a:solidFill>
              <a:schemeClr val="tx1"/>
            </a:solidFill>
          </a:ln>
        </p:spPr>
        <p:txBody>
          <a:bodyPr/>
          <a:lstStyle/>
          <a:p>
            <a:pPr eaLnBrk="1" hangingPunct="1"/>
            <a:r>
              <a:rPr lang="en-US" dirty="0" smtClean="0">
                <a:solidFill>
                  <a:srgbClr val="00B050"/>
                </a:solidFill>
              </a:rPr>
              <a:t>Passive</a:t>
            </a:r>
          </a:p>
          <a:p>
            <a:pPr eaLnBrk="1" hangingPunct="1"/>
            <a:endParaRPr lang="en-US" dirty="0" smtClean="0"/>
          </a:p>
          <a:p>
            <a:pPr eaLnBrk="1" hangingPunct="1"/>
            <a:endParaRPr lang="en-US" dirty="0" smtClean="0"/>
          </a:p>
          <a:p>
            <a:pPr eaLnBrk="1" hangingPunct="1"/>
            <a:endParaRPr lang="en-US" dirty="0" smtClean="0"/>
          </a:p>
        </p:txBody>
      </p:sp>
      <p:graphicFrame>
        <p:nvGraphicFramePr>
          <p:cNvPr id="101378" name="Object 2"/>
          <p:cNvGraphicFramePr>
            <a:graphicFrameLocks noChangeAspect="1"/>
          </p:cNvGraphicFramePr>
          <p:nvPr>
            <p:extLst>
              <p:ext uri="{D42A27DB-BD31-4B8C-83A1-F6EECF244321}">
                <p14:modId xmlns:p14="http://schemas.microsoft.com/office/powerpoint/2010/main" val="1828956658"/>
              </p:ext>
            </p:extLst>
          </p:nvPr>
        </p:nvGraphicFramePr>
        <p:xfrm>
          <a:off x="1765300" y="4339295"/>
          <a:ext cx="1676400" cy="493713"/>
        </p:xfrm>
        <a:graphic>
          <a:graphicData uri="http://schemas.openxmlformats.org/presentationml/2006/ole">
            <mc:AlternateContent xmlns:mc="http://schemas.openxmlformats.org/markup-compatibility/2006">
              <mc:Choice xmlns:v="urn:schemas-microsoft-com:vml" Requires="v">
                <p:oleObj spid="_x0000_s60570" name="Equation" r:id="rId4" imgW="863280" imgH="253800" progId="Equation.3">
                  <p:embed/>
                </p:oleObj>
              </mc:Choice>
              <mc:Fallback>
                <p:oleObj name="Equation" r:id="rId4" imgW="863280" imgH="253800" progId="Equation.3">
                  <p:embed/>
                  <p:pic>
                    <p:nvPicPr>
                      <p:cNvPr id="0" name=""/>
                      <p:cNvPicPr>
                        <a:picLocks noChangeAspect="1" noChangeArrowheads="1"/>
                      </p:cNvPicPr>
                      <p:nvPr/>
                    </p:nvPicPr>
                    <p:blipFill>
                      <a:blip r:embed="rId5"/>
                      <a:srcRect/>
                      <a:stretch>
                        <a:fillRect/>
                      </a:stretch>
                    </p:blipFill>
                    <p:spPr bwMode="auto">
                      <a:xfrm>
                        <a:off x="1765300" y="4339295"/>
                        <a:ext cx="1676400" cy="493713"/>
                      </a:xfrm>
                      <a:prstGeom prst="rect">
                        <a:avLst/>
                      </a:prstGeom>
                      <a:noFill/>
                      <a:extLst>
                        <a:ext uri="{909E8E84-426E-40DD-AFC4-6F175D3DCCD1}">
                          <a14:hiddenFill xmlns:a14="http://schemas.microsoft.com/office/drawing/2010/main">
                            <a:solidFill>
                              <a:schemeClr val="tx1"/>
                            </a:solidFill>
                          </a14:hiddenFill>
                        </a:ext>
                      </a:extLst>
                    </p:spPr>
                  </p:pic>
                </p:oleObj>
              </mc:Fallback>
            </mc:AlternateContent>
          </a:graphicData>
        </a:graphic>
      </p:graphicFrame>
      <p:graphicFrame>
        <p:nvGraphicFramePr>
          <p:cNvPr id="101379" name="Object 3"/>
          <p:cNvGraphicFramePr>
            <a:graphicFrameLocks noChangeAspect="1"/>
          </p:cNvGraphicFramePr>
          <p:nvPr>
            <p:extLst>
              <p:ext uri="{D42A27DB-BD31-4B8C-83A1-F6EECF244321}">
                <p14:modId xmlns:p14="http://schemas.microsoft.com/office/powerpoint/2010/main" val="3877799344"/>
              </p:ext>
            </p:extLst>
          </p:nvPr>
        </p:nvGraphicFramePr>
        <p:xfrm>
          <a:off x="1874838" y="5083175"/>
          <a:ext cx="1271587" cy="498475"/>
        </p:xfrm>
        <a:graphic>
          <a:graphicData uri="http://schemas.openxmlformats.org/presentationml/2006/ole">
            <mc:AlternateContent xmlns:mc="http://schemas.openxmlformats.org/markup-compatibility/2006">
              <mc:Choice xmlns:v="urn:schemas-microsoft-com:vml" Requires="v">
                <p:oleObj spid="_x0000_s60571" name="Equation" r:id="rId6" imgW="647640" imgH="253800" progId="Equation.3">
                  <p:embed/>
                </p:oleObj>
              </mc:Choice>
              <mc:Fallback>
                <p:oleObj name="Equation" r:id="rId6" imgW="647640" imgH="253800" progId="Equation.3">
                  <p:embed/>
                  <p:pic>
                    <p:nvPicPr>
                      <p:cNvPr id="0" name=""/>
                      <p:cNvPicPr>
                        <a:picLocks noChangeAspect="1" noChangeArrowheads="1"/>
                      </p:cNvPicPr>
                      <p:nvPr/>
                    </p:nvPicPr>
                    <p:blipFill>
                      <a:blip r:embed="rId7"/>
                      <a:srcRect/>
                      <a:stretch>
                        <a:fillRect/>
                      </a:stretch>
                    </p:blipFill>
                    <p:spPr bwMode="auto">
                      <a:xfrm>
                        <a:off x="1874838" y="5083175"/>
                        <a:ext cx="1271587" cy="4984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1380" name="Object 4"/>
          <p:cNvGraphicFramePr>
            <a:graphicFrameLocks noChangeAspect="1"/>
          </p:cNvGraphicFramePr>
          <p:nvPr>
            <p:extLst>
              <p:ext uri="{D42A27DB-BD31-4B8C-83A1-F6EECF244321}">
                <p14:modId xmlns:p14="http://schemas.microsoft.com/office/powerpoint/2010/main" val="52402691"/>
              </p:ext>
            </p:extLst>
          </p:nvPr>
        </p:nvGraphicFramePr>
        <p:xfrm>
          <a:off x="5905500" y="4318000"/>
          <a:ext cx="1624013" cy="509588"/>
        </p:xfrm>
        <a:graphic>
          <a:graphicData uri="http://schemas.openxmlformats.org/presentationml/2006/ole">
            <mc:AlternateContent xmlns:mc="http://schemas.openxmlformats.org/markup-compatibility/2006">
              <mc:Choice xmlns:v="urn:schemas-microsoft-com:vml" Requires="v">
                <p:oleObj spid="_x0000_s60572" name="Equation" r:id="rId8" imgW="799920" imgH="253800" progId="Equation.3">
                  <p:embed/>
                </p:oleObj>
              </mc:Choice>
              <mc:Fallback>
                <p:oleObj name="Equation" r:id="rId8" imgW="799920" imgH="253800" progId="Equation.3">
                  <p:embed/>
                  <p:pic>
                    <p:nvPicPr>
                      <p:cNvPr id="0" name=""/>
                      <p:cNvPicPr>
                        <a:picLocks noChangeAspect="1" noChangeArrowheads="1"/>
                      </p:cNvPicPr>
                      <p:nvPr/>
                    </p:nvPicPr>
                    <p:blipFill>
                      <a:blip r:embed="rId9"/>
                      <a:srcRect/>
                      <a:stretch>
                        <a:fillRect/>
                      </a:stretch>
                    </p:blipFill>
                    <p:spPr bwMode="auto">
                      <a:xfrm>
                        <a:off x="5905500" y="4318000"/>
                        <a:ext cx="1624013" cy="509588"/>
                      </a:xfrm>
                      <a:prstGeom prst="rect">
                        <a:avLst/>
                      </a:prstGeom>
                      <a:noFill/>
                      <a:extLst>
                        <a:ext uri="{909E8E84-426E-40DD-AFC4-6F175D3DCCD1}">
                          <a14:hiddenFill xmlns:a14="http://schemas.microsoft.com/office/drawing/2010/main">
                            <a:solidFill>
                              <a:schemeClr val="tx1"/>
                            </a:solidFill>
                          </a14:hiddenFill>
                        </a:ext>
                      </a:extLst>
                    </p:spPr>
                  </p:pic>
                </p:oleObj>
              </mc:Fallback>
            </mc:AlternateContent>
          </a:graphicData>
        </a:graphic>
      </p:graphicFrame>
      <p:graphicFrame>
        <p:nvGraphicFramePr>
          <p:cNvPr id="101381" name="Object 5"/>
          <p:cNvGraphicFramePr>
            <a:graphicFrameLocks noChangeAspect="1"/>
          </p:cNvGraphicFramePr>
          <p:nvPr>
            <p:extLst>
              <p:ext uri="{D42A27DB-BD31-4B8C-83A1-F6EECF244321}">
                <p14:modId xmlns:p14="http://schemas.microsoft.com/office/powerpoint/2010/main" val="416640593"/>
              </p:ext>
            </p:extLst>
          </p:nvPr>
        </p:nvGraphicFramePr>
        <p:xfrm>
          <a:off x="6045200" y="5003964"/>
          <a:ext cx="1428750" cy="508000"/>
        </p:xfrm>
        <a:graphic>
          <a:graphicData uri="http://schemas.openxmlformats.org/presentationml/2006/ole">
            <mc:AlternateContent xmlns:mc="http://schemas.openxmlformats.org/markup-compatibility/2006">
              <mc:Choice xmlns:v="urn:schemas-microsoft-com:vml" Requires="v">
                <p:oleObj spid="_x0000_s60573" name="Equation" r:id="rId10" imgW="749160" imgH="266400" progId="Equation.3">
                  <p:embed/>
                </p:oleObj>
              </mc:Choice>
              <mc:Fallback>
                <p:oleObj name="Equation" r:id="rId10" imgW="749160" imgH="266400" progId="Equation.3">
                  <p:embed/>
                  <p:pic>
                    <p:nvPicPr>
                      <p:cNvPr id="0" name=""/>
                      <p:cNvPicPr>
                        <a:picLocks noChangeAspect="1" noChangeArrowheads="1"/>
                      </p:cNvPicPr>
                      <p:nvPr/>
                    </p:nvPicPr>
                    <p:blipFill>
                      <a:blip r:embed="rId11"/>
                      <a:srcRect/>
                      <a:stretch>
                        <a:fillRect/>
                      </a:stretch>
                    </p:blipFill>
                    <p:spPr bwMode="auto">
                      <a:xfrm>
                        <a:off x="6045200" y="5003964"/>
                        <a:ext cx="1428750" cy="508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8" name="TextBox 17"/>
          <p:cNvSpPr txBox="1">
            <a:spLocks noChangeArrowheads="1"/>
          </p:cNvSpPr>
          <p:nvPr/>
        </p:nvSpPr>
        <p:spPr bwMode="auto">
          <a:xfrm>
            <a:off x="5232400" y="4851400"/>
            <a:ext cx="914400" cy="369888"/>
          </a:xfrm>
          <a:prstGeom prst="rect">
            <a:avLst/>
          </a:prstGeom>
          <a:noFill/>
          <a:ln w="9525">
            <a:noFill/>
            <a:miter lim="800000"/>
            <a:headEnd/>
            <a:tailEnd/>
          </a:ln>
        </p:spPr>
        <p:txBody>
          <a:bodyPr>
            <a:spAutoFit/>
          </a:bodyPr>
          <a:lstStyle/>
          <a:p>
            <a:r>
              <a:rPr lang="en-US" dirty="0"/>
              <a:t>Where,</a:t>
            </a:r>
          </a:p>
        </p:txBody>
      </p:sp>
      <p:sp>
        <p:nvSpPr>
          <p:cNvPr id="21" name="Explosion 2 20"/>
          <p:cNvSpPr/>
          <p:nvPr/>
        </p:nvSpPr>
        <p:spPr>
          <a:xfrm>
            <a:off x="4318000" y="1866900"/>
            <a:ext cx="990600" cy="1066800"/>
          </a:xfrm>
          <a:prstGeom prst="irregularSeal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4" name="Can 23"/>
          <p:cNvSpPr/>
          <p:nvPr/>
        </p:nvSpPr>
        <p:spPr>
          <a:xfrm>
            <a:off x="4737100" y="1371600"/>
            <a:ext cx="228600" cy="228600"/>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7" name="6-Point Star 26"/>
          <p:cNvSpPr/>
          <p:nvPr/>
        </p:nvSpPr>
        <p:spPr>
          <a:xfrm>
            <a:off x="3975100" y="1828800"/>
            <a:ext cx="1447800" cy="1219200"/>
          </a:xfrm>
          <a:prstGeom prst="star6">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8" name="Can 27"/>
          <p:cNvSpPr/>
          <p:nvPr/>
        </p:nvSpPr>
        <p:spPr>
          <a:xfrm rot="16200000">
            <a:off x="3898900" y="1371600"/>
            <a:ext cx="1219200" cy="2133600"/>
          </a:xfrm>
          <a:prstGeom prst="can">
            <a:avLst/>
          </a:prstGeom>
          <a:solidFill>
            <a:schemeClr val="accent1">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29" name="Straight Arrow Connector 28"/>
          <p:cNvCxnSpPr/>
          <p:nvPr/>
        </p:nvCxnSpPr>
        <p:spPr>
          <a:xfrm rot="5400000" flipH="1" flipV="1">
            <a:off x="4513262" y="1660526"/>
            <a:ext cx="398463" cy="125412"/>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rot="5400000" flipH="1" flipV="1">
            <a:off x="4665662" y="1812926"/>
            <a:ext cx="398463" cy="125412"/>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rot="5400000" flipH="1" flipV="1">
            <a:off x="4818062" y="1965326"/>
            <a:ext cx="398463" cy="125412"/>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rot="5400000" flipH="1" flipV="1">
            <a:off x="4448175" y="2117725"/>
            <a:ext cx="398463" cy="125413"/>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rot="5400000" flipH="1" flipV="1">
            <a:off x="4600575" y="2117725"/>
            <a:ext cx="398463" cy="125413"/>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rot="5400000" flipH="1" flipV="1">
            <a:off x="4295775" y="1965325"/>
            <a:ext cx="398463" cy="125413"/>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rot="5400000" flipH="1" flipV="1">
            <a:off x="4295775" y="2117725"/>
            <a:ext cx="398463" cy="125413"/>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rot="5400000" flipH="1" flipV="1">
            <a:off x="4513383" y="1964980"/>
            <a:ext cx="397997" cy="125638"/>
          </a:xfrm>
          <a:prstGeom prst="straightConnector1">
            <a:avLst/>
          </a:prstGeom>
          <a:ln>
            <a:solidFill>
              <a:srgbClr val="FBFB05"/>
            </a:solidFill>
            <a:tailEnd type="arrow"/>
          </a:ln>
          <a:scene3d>
            <a:camera prst="orthographicFront">
              <a:rot lat="300000" lon="20699994" rev="300000"/>
            </a:camera>
            <a:lightRig rig="threePt" dir="t"/>
          </a:scene3d>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rot="5400000" flipH="1" flipV="1">
            <a:off x="4589583" y="1736380"/>
            <a:ext cx="397997" cy="125638"/>
          </a:xfrm>
          <a:prstGeom prst="straightConnector1">
            <a:avLst/>
          </a:prstGeom>
          <a:ln>
            <a:solidFill>
              <a:srgbClr val="FBFB05"/>
            </a:solidFill>
            <a:tailEnd type="arrow"/>
          </a:ln>
          <a:scene3d>
            <a:camera prst="orthographicFront">
              <a:rot lat="300000" lon="20699994" rev="300000"/>
            </a:camera>
            <a:lightRig rig="threePt" dir="t"/>
          </a:scene3d>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rot="5400000" flipH="1" flipV="1">
            <a:off x="4741983" y="1888780"/>
            <a:ext cx="397997" cy="125638"/>
          </a:xfrm>
          <a:prstGeom prst="straightConnector1">
            <a:avLst/>
          </a:prstGeom>
          <a:ln>
            <a:solidFill>
              <a:srgbClr val="FBFB05"/>
            </a:solidFill>
            <a:tailEnd type="arrow"/>
          </a:ln>
          <a:scene3d>
            <a:camera prst="orthographicFront">
              <a:rot lat="300000" lon="20699994" rev="300000"/>
            </a:camera>
            <a:lightRig rig="threePt" dir="t"/>
          </a:scene3d>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rot="5400000" flipH="1" flipV="1">
            <a:off x="4372321" y="2041179"/>
            <a:ext cx="397997" cy="125638"/>
          </a:xfrm>
          <a:prstGeom prst="straightConnector1">
            <a:avLst/>
          </a:prstGeom>
          <a:ln>
            <a:solidFill>
              <a:srgbClr val="FBFB05"/>
            </a:solidFill>
            <a:tailEnd type="arrow"/>
          </a:ln>
          <a:scene3d>
            <a:camera prst="orthographicFront">
              <a:rot lat="300000" lon="20699994" rev="300000"/>
            </a:camera>
            <a:lightRig rig="threePt" dir="t"/>
          </a:scene3d>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rot="5400000" flipH="1" flipV="1">
            <a:off x="4524721" y="2041179"/>
            <a:ext cx="397997" cy="125638"/>
          </a:xfrm>
          <a:prstGeom prst="straightConnector1">
            <a:avLst/>
          </a:prstGeom>
          <a:ln>
            <a:solidFill>
              <a:srgbClr val="FBFB05"/>
            </a:solidFill>
            <a:tailEnd type="arrow"/>
          </a:ln>
          <a:scene3d>
            <a:camera prst="orthographicFront">
              <a:rot lat="300000" lon="20699994" rev="300000"/>
            </a:camera>
            <a:lightRig rig="threePt" dir="t"/>
          </a:scene3d>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rot="5400000" flipH="1" flipV="1">
            <a:off x="4589583" y="1736380"/>
            <a:ext cx="397997" cy="125638"/>
          </a:xfrm>
          <a:prstGeom prst="straightConnector1">
            <a:avLst/>
          </a:prstGeom>
          <a:ln>
            <a:solidFill>
              <a:srgbClr val="FBFB05"/>
            </a:solidFill>
            <a:tailEnd type="arrow"/>
          </a:ln>
          <a:scene3d>
            <a:camera prst="orthographicFront">
              <a:rot lat="300000" lon="20699994" rev="300000"/>
            </a:camera>
            <a:lightRig rig="threePt" dir="t"/>
          </a:scene3d>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rot="5400000" flipH="1" flipV="1">
            <a:off x="4741983" y="1888780"/>
            <a:ext cx="397997" cy="125638"/>
          </a:xfrm>
          <a:prstGeom prst="straightConnector1">
            <a:avLst/>
          </a:prstGeom>
          <a:ln>
            <a:solidFill>
              <a:srgbClr val="FBFB05"/>
            </a:solidFill>
            <a:tailEnd type="arrow"/>
          </a:ln>
          <a:scene3d>
            <a:camera prst="orthographicFront">
              <a:rot lat="300000" lon="20699994" rev="300000"/>
            </a:camera>
            <a:lightRig rig="threePt" dir="t"/>
          </a:scene3d>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rot="5400000" flipH="1" flipV="1">
            <a:off x="4524721" y="2193579"/>
            <a:ext cx="397997" cy="125638"/>
          </a:xfrm>
          <a:prstGeom prst="straightConnector1">
            <a:avLst/>
          </a:prstGeom>
          <a:ln>
            <a:solidFill>
              <a:srgbClr val="FBFB05"/>
            </a:solidFill>
            <a:tailEnd type="arrow"/>
          </a:ln>
          <a:scene3d>
            <a:camera prst="orthographicFront">
              <a:rot lat="300000" lon="20699994" rev="300000"/>
            </a:camera>
            <a:lightRig rig="threePt" dir="t"/>
          </a:scene3d>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rot="5400000" flipH="1" flipV="1">
            <a:off x="4677121" y="2193579"/>
            <a:ext cx="397997" cy="125638"/>
          </a:xfrm>
          <a:prstGeom prst="straightConnector1">
            <a:avLst/>
          </a:prstGeom>
          <a:ln>
            <a:solidFill>
              <a:srgbClr val="FBFB05"/>
            </a:solidFill>
            <a:tailEnd type="arrow"/>
          </a:ln>
          <a:scene3d>
            <a:camera prst="orthographicFront">
              <a:rot lat="300000" lon="20699994" rev="300000"/>
            </a:camera>
            <a:lightRig rig="threePt" dir="t"/>
          </a:scene3d>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rot="5400000" flipH="1" flipV="1">
            <a:off x="4143721" y="2269779"/>
            <a:ext cx="397997" cy="125638"/>
          </a:xfrm>
          <a:prstGeom prst="straightConnector1">
            <a:avLst/>
          </a:prstGeom>
          <a:ln>
            <a:solidFill>
              <a:srgbClr val="FBFB05"/>
            </a:solidFill>
            <a:tailEnd type="arrow"/>
          </a:ln>
          <a:scene3d>
            <a:camera prst="orthographicFront">
              <a:rot lat="300000" lon="20699994" rev="300000"/>
            </a:camera>
            <a:lightRig rig="threePt" dir="t"/>
          </a:scene3d>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rot="5400000" flipH="1" flipV="1">
            <a:off x="4372321" y="2041179"/>
            <a:ext cx="397997" cy="125638"/>
          </a:xfrm>
          <a:prstGeom prst="straightConnector1">
            <a:avLst/>
          </a:prstGeom>
          <a:ln>
            <a:solidFill>
              <a:srgbClr val="FBFB05"/>
            </a:solidFill>
            <a:tailEnd type="arrow"/>
          </a:ln>
          <a:scene3d>
            <a:camera prst="orthographicFront">
              <a:rot lat="300000" lon="20699994" rev="300000"/>
            </a:camera>
            <a:lightRig rig="threePt" dir="t"/>
          </a:scene3d>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rot="5400000" flipH="1" flipV="1">
            <a:off x="4372321" y="2193579"/>
            <a:ext cx="397997" cy="125638"/>
          </a:xfrm>
          <a:prstGeom prst="straightConnector1">
            <a:avLst/>
          </a:prstGeom>
          <a:ln>
            <a:solidFill>
              <a:srgbClr val="FBFB05"/>
            </a:solidFill>
            <a:tailEnd type="arrow"/>
          </a:ln>
          <a:scene3d>
            <a:camera prst="orthographicFront">
              <a:rot lat="300000" lon="20699994" rev="300000"/>
            </a:camera>
            <a:lightRig rig="threePt" dir="t"/>
          </a:scene3d>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rot="5400000" flipH="1" flipV="1">
            <a:off x="4665783" y="1812580"/>
            <a:ext cx="397997" cy="125638"/>
          </a:xfrm>
          <a:prstGeom prst="straightConnector1">
            <a:avLst/>
          </a:prstGeom>
          <a:ln>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5400000" scaled="0"/>
            </a:gradFill>
            <a:tailEnd type="arrow"/>
          </a:ln>
          <a:scene3d>
            <a:camera prst="orthographicFront">
              <a:rot lat="298855" lon="21298860" rev="21573786"/>
            </a:camera>
            <a:lightRig rig="threePt" dir="t"/>
          </a:scene3d>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rot="5400000" flipH="1" flipV="1">
            <a:off x="4818183" y="1964980"/>
            <a:ext cx="397997" cy="125638"/>
          </a:xfrm>
          <a:prstGeom prst="straightConnector1">
            <a:avLst/>
          </a:prstGeom>
          <a:ln>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5400000" scaled="0"/>
            </a:gradFill>
            <a:tailEnd type="arrow"/>
          </a:ln>
          <a:scene3d>
            <a:camera prst="orthographicFront">
              <a:rot lat="298855" lon="21298860" rev="21573786"/>
            </a:camera>
            <a:lightRig rig="threePt" dir="t"/>
          </a:scene3d>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rot="5400000" flipH="1" flipV="1">
            <a:off x="4970583" y="2117380"/>
            <a:ext cx="397997" cy="125638"/>
          </a:xfrm>
          <a:prstGeom prst="straightConnector1">
            <a:avLst/>
          </a:prstGeom>
          <a:ln>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5400000" scaled="0"/>
            </a:gradFill>
            <a:tailEnd type="arrow"/>
          </a:ln>
          <a:scene3d>
            <a:camera prst="orthographicFront">
              <a:rot lat="298855" lon="21298860" rev="21573786"/>
            </a:camera>
            <a:lightRig rig="threePt" dir="t"/>
          </a:scene3d>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p:nvPr/>
        </p:nvCxnSpPr>
        <p:spPr>
          <a:xfrm rot="5400000" flipH="1" flipV="1">
            <a:off x="4219921" y="2345979"/>
            <a:ext cx="397997" cy="125638"/>
          </a:xfrm>
          <a:prstGeom prst="straightConnector1">
            <a:avLst/>
          </a:prstGeom>
          <a:ln>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5400000" scaled="0"/>
            </a:gradFill>
            <a:tailEnd type="arrow"/>
          </a:ln>
          <a:scene3d>
            <a:camera prst="orthographicFront">
              <a:rot lat="298855" lon="21298860" rev="21573786"/>
            </a:camera>
            <a:lightRig rig="threePt" dir="t"/>
          </a:scene3d>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p:nvPr/>
        </p:nvCxnSpPr>
        <p:spPr>
          <a:xfrm rot="5400000" flipH="1" flipV="1">
            <a:off x="4448521" y="2117379"/>
            <a:ext cx="397997" cy="125638"/>
          </a:xfrm>
          <a:prstGeom prst="straightConnector1">
            <a:avLst/>
          </a:prstGeom>
          <a:ln>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5400000" scaled="0"/>
            </a:gradFill>
            <a:tailEnd type="arrow"/>
          </a:ln>
          <a:scene3d>
            <a:camera prst="orthographicFront">
              <a:rot lat="298855" lon="21298860" rev="21573786"/>
            </a:camera>
            <a:lightRig rig="threePt" dir="t"/>
          </a:scene3d>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p:nvPr/>
        </p:nvCxnSpPr>
        <p:spPr>
          <a:xfrm rot="5400000" flipH="1" flipV="1">
            <a:off x="4589583" y="1736380"/>
            <a:ext cx="397997" cy="125638"/>
          </a:xfrm>
          <a:prstGeom prst="straightConnector1">
            <a:avLst/>
          </a:prstGeom>
          <a:ln>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5400000" scaled="0"/>
            </a:gradFill>
            <a:tailEnd type="arrow"/>
          </a:ln>
          <a:scene3d>
            <a:camera prst="orthographicFront">
              <a:rot lat="622974" lon="20422691" rev="249718"/>
            </a:camera>
            <a:lightRig rig="threePt" dir="t"/>
          </a:scene3d>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p:nvPr/>
        </p:nvCxnSpPr>
        <p:spPr>
          <a:xfrm rot="5400000" flipH="1" flipV="1">
            <a:off x="4741983" y="1888780"/>
            <a:ext cx="397997" cy="125638"/>
          </a:xfrm>
          <a:prstGeom prst="straightConnector1">
            <a:avLst/>
          </a:prstGeom>
          <a:ln>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5400000" scaled="0"/>
            </a:gradFill>
            <a:tailEnd type="arrow"/>
          </a:ln>
          <a:scene3d>
            <a:camera prst="orthographicFront">
              <a:rot lat="622974" lon="20422691" rev="249718"/>
            </a:camera>
            <a:lightRig rig="threePt" dir="t"/>
          </a:scene3d>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p:nvPr/>
        </p:nvCxnSpPr>
        <p:spPr>
          <a:xfrm rot="5400000" flipH="1" flipV="1">
            <a:off x="4524721" y="2193579"/>
            <a:ext cx="397997" cy="125638"/>
          </a:xfrm>
          <a:prstGeom prst="straightConnector1">
            <a:avLst/>
          </a:prstGeom>
          <a:ln>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5400000" scaled="0"/>
            </a:gradFill>
            <a:tailEnd type="arrow"/>
          </a:ln>
          <a:scene3d>
            <a:camera prst="orthographicFront">
              <a:rot lat="622974" lon="20422691" rev="249718"/>
            </a:camera>
            <a:lightRig rig="threePt" dir="t"/>
          </a:scene3d>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p:nvPr/>
        </p:nvCxnSpPr>
        <p:spPr>
          <a:xfrm rot="5400000" flipH="1" flipV="1">
            <a:off x="4677121" y="2193579"/>
            <a:ext cx="397997" cy="125638"/>
          </a:xfrm>
          <a:prstGeom prst="straightConnector1">
            <a:avLst/>
          </a:prstGeom>
          <a:ln>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5400000" scaled="0"/>
            </a:gradFill>
            <a:tailEnd type="arrow"/>
          </a:ln>
          <a:scene3d>
            <a:camera prst="orthographicFront">
              <a:rot lat="622974" lon="20422691" rev="249718"/>
            </a:camera>
            <a:lightRig rig="threePt" dir="t"/>
          </a:scene3d>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p:nvPr/>
        </p:nvCxnSpPr>
        <p:spPr>
          <a:xfrm rot="5400000" flipH="1" flipV="1">
            <a:off x="4372321" y="2041179"/>
            <a:ext cx="397997" cy="125638"/>
          </a:xfrm>
          <a:prstGeom prst="straightConnector1">
            <a:avLst/>
          </a:prstGeom>
          <a:ln>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5400000" scaled="0"/>
            </a:gradFill>
            <a:tailEnd type="arrow"/>
          </a:ln>
          <a:scene3d>
            <a:camera prst="orthographicFront">
              <a:rot lat="622974" lon="20422691" rev="249718"/>
            </a:camera>
            <a:lightRig rig="threePt" dir="t"/>
          </a:scene3d>
        </p:spPr>
        <p:style>
          <a:lnRef idx="1">
            <a:schemeClr val="accent1"/>
          </a:lnRef>
          <a:fillRef idx="0">
            <a:schemeClr val="accent1"/>
          </a:fillRef>
          <a:effectRef idx="0">
            <a:schemeClr val="accent1"/>
          </a:effectRef>
          <a:fontRef idx="minor">
            <a:schemeClr val="tx1"/>
          </a:fontRef>
        </p:style>
      </p:cxnSp>
      <p:cxnSp>
        <p:nvCxnSpPr>
          <p:cNvPr id="66" name="Straight Arrow Connector 65"/>
          <p:cNvCxnSpPr/>
          <p:nvPr/>
        </p:nvCxnSpPr>
        <p:spPr>
          <a:xfrm rot="5400000" flipH="1" flipV="1">
            <a:off x="4372321" y="2193579"/>
            <a:ext cx="397997" cy="125638"/>
          </a:xfrm>
          <a:prstGeom prst="straightConnector1">
            <a:avLst/>
          </a:prstGeom>
          <a:ln>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5400000" scaled="0"/>
            </a:gradFill>
            <a:tailEnd type="arrow"/>
          </a:ln>
          <a:scene3d>
            <a:camera prst="orthographicFront">
              <a:rot lat="622974" lon="20422691" rev="249718"/>
            </a:camera>
            <a:lightRig rig="threePt" dir="t"/>
          </a:scene3d>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p:nvPr/>
        </p:nvCxnSpPr>
        <p:spPr>
          <a:xfrm rot="5400000" flipH="1" flipV="1">
            <a:off x="4741983" y="1888780"/>
            <a:ext cx="397997" cy="125638"/>
          </a:xfrm>
          <a:prstGeom prst="straightConnector1">
            <a:avLst/>
          </a:prstGeom>
          <a:ln>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5400000" scaled="0"/>
            </a:gradFill>
            <a:tailEnd type="arrow"/>
          </a:ln>
          <a:scene3d>
            <a:camera prst="orthographicFront">
              <a:rot lat="622974" lon="20422691" rev="249718"/>
            </a:camera>
            <a:lightRig rig="threePt" dir="t"/>
          </a:scene3d>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p:nvPr/>
        </p:nvCxnSpPr>
        <p:spPr>
          <a:xfrm rot="5400000" flipH="1" flipV="1">
            <a:off x="5046783" y="2193580"/>
            <a:ext cx="397997" cy="125638"/>
          </a:xfrm>
          <a:prstGeom prst="straightConnector1">
            <a:avLst/>
          </a:prstGeom>
          <a:ln>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5400000" scaled="0"/>
            </a:gradFill>
            <a:tailEnd type="arrow"/>
          </a:ln>
          <a:scene3d>
            <a:camera prst="orthographicFront">
              <a:rot lat="622974" lon="20422691" rev="249718"/>
            </a:camera>
            <a:lightRig rig="threePt" dir="t"/>
          </a:scene3d>
        </p:spPr>
        <p:style>
          <a:lnRef idx="1">
            <a:schemeClr val="accent1"/>
          </a:lnRef>
          <a:fillRef idx="0">
            <a:schemeClr val="accent1"/>
          </a:fillRef>
          <a:effectRef idx="0">
            <a:schemeClr val="accent1"/>
          </a:effectRef>
          <a:fontRef idx="minor">
            <a:schemeClr val="tx1"/>
          </a:fontRef>
        </p:style>
      </p:cxnSp>
      <p:cxnSp>
        <p:nvCxnSpPr>
          <p:cNvPr id="70" name="Straight Arrow Connector 69"/>
          <p:cNvCxnSpPr/>
          <p:nvPr/>
        </p:nvCxnSpPr>
        <p:spPr>
          <a:xfrm rot="5400000" flipH="1" flipV="1">
            <a:off x="4677121" y="2345979"/>
            <a:ext cx="397997" cy="125638"/>
          </a:xfrm>
          <a:prstGeom prst="straightConnector1">
            <a:avLst/>
          </a:prstGeom>
          <a:ln>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5400000" scaled="0"/>
            </a:gradFill>
            <a:tailEnd type="arrow"/>
          </a:ln>
          <a:scene3d>
            <a:camera prst="orthographicFront">
              <a:rot lat="622974" lon="20422691" rev="249718"/>
            </a:camera>
            <a:lightRig rig="threePt" dir="t"/>
          </a:scene3d>
        </p:spPr>
        <p:style>
          <a:lnRef idx="1">
            <a:schemeClr val="accent1"/>
          </a:lnRef>
          <a:fillRef idx="0">
            <a:schemeClr val="accent1"/>
          </a:fillRef>
          <a:effectRef idx="0">
            <a:schemeClr val="accent1"/>
          </a:effectRef>
          <a:fontRef idx="minor">
            <a:schemeClr val="tx1"/>
          </a:fontRef>
        </p:style>
      </p:cxnSp>
      <p:cxnSp>
        <p:nvCxnSpPr>
          <p:cNvPr id="71" name="Straight Arrow Connector 70"/>
          <p:cNvCxnSpPr/>
          <p:nvPr/>
        </p:nvCxnSpPr>
        <p:spPr>
          <a:xfrm rot="5400000" flipH="1" flipV="1">
            <a:off x="4829521" y="2345979"/>
            <a:ext cx="397997" cy="125638"/>
          </a:xfrm>
          <a:prstGeom prst="straightConnector1">
            <a:avLst/>
          </a:prstGeom>
          <a:ln>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5400000" scaled="0"/>
            </a:gradFill>
            <a:tailEnd type="arrow"/>
          </a:ln>
          <a:scene3d>
            <a:camera prst="orthographicFront">
              <a:rot lat="622974" lon="20422691" rev="249718"/>
            </a:camera>
            <a:lightRig rig="threePt" dir="t"/>
          </a:scene3d>
        </p:spPr>
        <p:style>
          <a:lnRef idx="1">
            <a:schemeClr val="accent1"/>
          </a:lnRef>
          <a:fillRef idx="0">
            <a:schemeClr val="accent1"/>
          </a:fillRef>
          <a:effectRef idx="0">
            <a:schemeClr val="accent1"/>
          </a:effectRef>
          <a:fontRef idx="minor">
            <a:schemeClr val="tx1"/>
          </a:fontRef>
        </p:style>
      </p:cxnSp>
      <p:cxnSp>
        <p:nvCxnSpPr>
          <p:cNvPr id="72" name="Straight Arrow Connector 71"/>
          <p:cNvCxnSpPr/>
          <p:nvPr/>
        </p:nvCxnSpPr>
        <p:spPr>
          <a:xfrm rot="5400000" flipH="1" flipV="1">
            <a:off x="4296121" y="2422179"/>
            <a:ext cx="397997" cy="125638"/>
          </a:xfrm>
          <a:prstGeom prst="straightConnector1">
            <a:avLst/>
          </a:prstGeom>
          <a:ln>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5400000" scaled="0"/>
            </a:gradFill>
            <a:tailEnd type="arrow"/>
          </a:ln>
          <a:scene3d>
            <a:camera prst="orthographicFront">
              <a:rot lat="622974" lon="20422691" rev="249718"/>
            </a:camera>
            <a:lightRig rig="threePt" dir="t"/>
          </a:scene3d>
        </p:spPr>
        <p:style>
          <a:lnRef idx="1">
            <a:schemeClr val="accent1"/>
          </a:lnRef>
          <a:fillRef idx="0">
            <a:schemeClr val="accent1"/>
          </a:fillRef>
          <a:effectRef idx="0">
            <a:schemeClr val="accent1"/>
          </a:effectRef>
          <a:fontRef idx="minor">
            <a:schemeClr val="tx1"/>
          </a:fontRef>
        </p:style>
      </p:cxnSp>
      <p:cxnSp>
        <p:nvCxnSpPr>
          <p:cNvPr id="73" name="Straight Arrow Connector 72"/>
          <p:cNvCxnSpPr/>
          <p:nvPr/>
        </p:nvCxnSpPr>
        <p:spPr>
          <a:xfrm rot="5400000" flipH="1" flipV="1">
            <a:off x="4524721" y="2193579"/>
            <a:ext cx="397997" cy="125638"/>
          </a:xfrm>
          <a:prstGeom prst="straightConnector1">
            <a:avLst/>
          </a:prstGeom>
          <a:ln>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5400000" scaled="0"/>
            </a:gradFill>
            <a:tailEnd type="arrow"/>
          </a:ln>
          <a:scene3d>
            <a:camera prst="orthographicFront">
              <a:rot lat="622974" lon="20422691" rev="249718"/>
            </a:camera>
            <a:lightRig rig="threePt" dir="t"/>
          </a:scene3d>
        </p:spPr>
        <p:style>
          <a:lnRef idx="1">
            <a:schemeClr val="accent1"/>
          </a:lnRef>
          <a:fillRef idx="0">
            <a:schemeClr val="accent1"/>
          </a:fillRef>
          <a:effectRef idx="0">
            <a:schemeClr val="accent1"/>
          </a:effectRef>
          <a:fontRef idx="minor">
            <a:schemeClr val="tx1"/>
          </a:fontRef>
        </p:style>
      </p:cxnSp>
      <p:cxnSp>
        <p:nvCxnSpPr>
          <p:cNvPr id="74" name="Straight Arrow Connector 73"/>
          <p:cNvCxnSpPr/>
          <p:nvPr/>
        </p:nvCxnSpPr>
        <p:spPr>
          <a:xfrm rot="5400000" flipH="1" flipV="1">
            <a:off x="4524721" y="2345979"/>
            <a:ext cx="397997" cy="125638"/>
          </a:xfrm>
          <a:prstGeom prst="straightConnector1">
            <a:avLst/>
          </a:prstGeom>
          <a:ln>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5400000" scaled="0"/>
            </a:gradFill>
            <a:tailEnd type="arrow"/>
          </a:ln>
          <a:scene3d>
            <a:camera prst="orthographicFront">
              <a:rot lat="622974" lon="20422691" rev="249718"/>
            </a:camera>
            <a:lightRig rig="threePt" dir="t"/>
          </a:scene3d>
        </p:spPr>
        <p:style>
          <a:lnRef idx="1">
            <a:schemeClr val="accent1"/>
          </a:lnRef>
          <a:fillRef idx="0">
            <a:schemeClr val="accent1"/>
          </a:fillRef>
          <a:effectRef idx="0">
            <a:schemeClr val="accent1"/>
          </a:effectRef>
          <a:fontRef idx="minor">
            <a:schemeClr val="tx1"/>
          </a:fontRef>
        </p:style>
      </p:cxnSp>
      <p:sp>
        <p:nvSpPr>
          <p:cNvPr id="3129" name="TextBox 74"/>
          <p:cNvSpPr txBox="1">
            <a:spLocks noChangeArrowheads="1"/>
          </p:cNvSpPr>
          <p:nvPr/>
        </p:nvSpPr>
        <p:spPr bwMode="auto">
          <a:xfrm>
            <a:off x="4254500" y="939800"/>
            <a:ext cx="1295400" cy="369888"/>
          </a:xfrm>
          <a:prstGeom prst="rect">
            <a:avLst/>
          </a:prstGeom>
          <a:noFill/>
          <a:ln w="9525">
            <a:noFill/>
            <a:miter lim="800000"/>
            <a:headEnd/>
            <a:tailEnd/>
          </a:ln>
        </p:spPr>
        <p:txBody>
          <a:bodyPr>
            <a:spAutoFit/>
          </a:bodyPr>
          <a:lstStyle/>
          <a:p>
            <a:pPr algn="ctr"/>
            <a:r>
              <a:rPr lang="en-US"/>
              <a:t>Detector</a:t>
            </a:r>
          </a:p>
        </p:txBody>
      </p:sp>
      <p:sp>
        <p:nvSpPr>
          <p:cNvPr id="56" name="TextBox 55"/>
          <p:cNvSpPr txBox="1">
            <a:spLocks noChangeArrowheads="1"/>
          </p:cNvSpPr>
          <p:nvPr/>
        </p:nvSpPr>
        <p:spPr bwMode="auto">
          <a:xfrm>
            <a:off x="990600" y="4800600"/>
            <a:ext cx="914400" cy="369888"/>
          </a:xfrm>
          <a:prstGeom prst="rect">
            <a:avLst/>
          </a:prstGeom>
          <a:noFill/>
          <a:ln w="9525">
            <a:noFill/>
            <a:miter lim="800000"/>
            <a:headEnd/>
            <a:tailEnd/>
          </a:ln>
        </p:spPr>
        <p:txBody>
          <a:bodyPr>
            <a:spAutoFit/>
          </a:bodyPr>
          <a:lstStyle/>
          <a:p>
            <a:r>
              <a:rPr lang="en-US" dirty="0"/>
              <a:t>Where,</a:t>
            </a:r>
          </a:p>
        </p:txBody>
      </p:sp>
    </p:spTree>
    <p:extLst>
      <p:ext uri="{BB962C8B-B14F-4D97-AF65-F5344CB8AC3E}">
        <p14:creationId xmlns:p14="http://schemas.microsoft.com/office/powerpoint/2010/main" val="20823517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2"/>
          <p:cNvSpPr>
            <a:spLocks noGrp="1"/>
          </p:cNvSpPr>
          <p:nvPr>
            <p:ph type="sldNum" sz="quarter" idx="11"/>
          </p:nvPr>
        </p:nvSpPr>
        <p:spPr/>
        <p:txBody>
          <a:bodyPr/>
          <a:lstStyle/>
          <a:p>
            <a:fld id="{89F3EB8A-90E5-49A0-9D27-418F51B91CE7}" type="slidenum">
              <a:rPr lang="en-US"/>
              <a:pPr/>
              <a:t>24</a:t>
            </a:fld>
            <a:endParaRPr lang="en-US" dirty="0"/>
          </a:p>
        </p:txBody>
      </p:sp>
      <p:sp>
        <p:nvSpPr>
          <p:cNvPr id="19458" name="Text Box 2"/>
          <p:cNvSpPr txBox="1">
            <a:spLocks noChangeArrowheads="1"/>
          </p:cNvSpPr>
          <p:nvPr/>
        </p:nvSpPr>
        <p:spPr bwMode="auto">
          <a:xfrm>
            <a:off x="363920" y="93193"/>
            <a:ext cx="841615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sz="2800" dirty="0">
                <a:solidFill>
                  <a:schemeClr val="accent2"/>
                </a:solidFill>
                <a:effectLst>
                  <a:outerShdw blurRad="38100" dist="38100" dir="2700000" algn="tl">
                    <a:srgbClr val="C0C0C0"/>
                  </a:outerShdw>
                </a:effectLst>
              </a:rPr>
              <a:t>CADIS</a:t>
            </a:r>
            <a:r>
              <a:rPr lang="en-US" sz="2800" dirty="0">
                <a:effectLst>
                  <a:outerShdw blurRad="38100" dist="38100" dir="2700000" algn="tl">
                    <a:srgbClr val="C0C0C0"/>
                  </a:outerShdw>
                </a:effectLst>
              </a:rPr>
              <a:t> – Consistent </a:t>
            </a:r>
            <a:r>
              <a:rPr lang="en-US" sz="2800" dirty="0" err="1">
                <a:effectLst>
                  <a:outerShdw blurRad="38100" dist="38100" dir="2700000" algn="tl">
                    <a:srgbClr val="C0C0C0"/>
                  </a:outerShdw>
                </a:effectLst>
              </a:rPr>
              <a:t>Adjoint</a:t>
            </a:r>
            <a:r>
              <a:rPr lang="en-US" sz="2800" dirty="0">
                <a:effectLst>
                  <a:outerShdw blurRad="38100" dist="38100" dir="2700000" algn="tl">
                    <a:srgbClr val="C0C0C0"/>
                  </a:outerShdw>
                </a:effectLst>
              </a:rPr>
              <a:t> Driven Importance Sampling</a:t>
            </a:r>
          </a:p>
        </p:txBody>
      </p:sp>
      <p:sp>
        <p:nvSpPr>
          <p:cNvPr id="19459" name="Text Box 3"/>
          <p:cNvSpPr txBox="1">
            <a:spLocks noChangeArrowheads="1"/>
          </p:cNvSpPr>
          <p:nvPr/>
        </p:nvSpPr>
        <p:spPr bwMode="auto">
          <a:xfrm>
            <a:off x="212834" y="1371600"/>
            <a:ext cx="3744311" cy="51706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spcBef>
                <a:spcPct val="50000"/>
              </a:spcBef>
            </a:pPr>
            <a:r>
              <a:rPr lang="en-US" sz="2000" b="1" dirty="0">
                <a:latin typeface="Arial" pitchFamily="34" charset="0"/>
                <a:cs typeface="Arial" pitchFamily="34" charset="0"/>
              </a:rPr>
              <a:t>Description:</a:t>
            </a:r>
            <a:endParaRPr lang="en-US" sz="2000" dirty="0">
              <a:latin typeface="Arial" pitchFamily="34" charset="0"/>
              <a:cs typeface="Times New Roman" pitchFamily="18" charset="0"/>
            </a:endParaRPr>
          </a:p>
          <a:p>
            <a:pPr>
              <a:spcBef>
                <a:spcPct val="50000"/>
              </a:spcBef>
            </a:pPr>
            <a:r>
              <a:rPr lang="en-US" sz="2000" i="1" dirty="0">
                <a:latin typeface="Arial" pitchFamily="34" charset="0"/>
                <a:cs typeface="Arial" pitchFamily="34" charset="0"/>
              </a:rPr>
              <a:t>Uses </a:t>
            </a:r>
            <a:r>
              <a:rPr lang="en-US" sz="2000" i="1" dirty="0" smtClean="0">
                <a:latin typeface="Arial" pitchFamily="34" charset="0"/>
                <a:cs typeface="Arial" pitchFamily="34" charset="0"/>
              </a:rPr>
              <a:t>an approximate </a:t>
            </a:r>
            <a:r>
              <a:rPr lang="en-US" sz="2000" b="1" i="1" dirty="0" smtClean="0">
                <a:latin typeface="Arial" pitchFamily="34" charset="0"/>
                <a:cs typeface="Arial" pitchFamily="34" charset="0"/>
              </a:rPr>
              <a:t>3-D </a:t>
            </a:r>
            <a:r>
              <a:rPr lang="en-US" sz="2000" b="1" i="1" dirty="0">
                <a:latin typeface="Arial" pitchFamily="34" charset="0"/>
                <a:cs typeface="Arial" pitchFamily="34" charset="0"/>
              </a:rPr>
              <a:t>S</a:t>
            </a:r>
            <a:r>
              <a:rPr lang="en-US" sz="2000" b="1" i="1" baseline="-30000" dirty="0">
                <a:latin typeface="Arial" pitchFamily="34" charset="0"/>
                <a:cs typeface="Arial" pitchFamily="34" charset="0"/>
              </a:rPr>
              <a:t>N</a:t>
            </a:r>
            <a:r>
              <a:rPr lang="en-US" sz="2000" b="1" i="1" dirty="0">
                <a:latin typeface="Arial" pitchFamily="34" charset="0"/>
                <a:cs typeface="Arial" pitchFamily="34" charset="0"/>
              </a:rPr>
              <a:t> importance function </a:t>
            </a:r>
            <a:r>
              <a:rPr lang="en-US" sz="2000" i="1" dirty="0">
                <a:latin typeface="Arial" pitchFamily="34" charset="0"/>
                <a:cs typeface="Arial" pitchFamily="34" charset="0"/>
              </a:rPr>
              <a:t>distribution for </a:t>
            </a:r>
            <a:endParaRPr lang="en-US" sz="2000" dirty="0">
              <a:latin typeface="Arial" pitchFamily="34" charset="0"/>
              <a:cs typeface="Times New Roman" pitchFamily="18" charset="0"/>
            </a:endParaRPr>
          </a:p>
          <a:p>
            <a:pPr marL="342900" indent="-342900" algn="just">
              <a:spcBef>
                <a:spcPct val="50000"/>
              </a:spcBef>
              <a:buFont typeface="Arial" panose="020B0604020202020204" pitchFamily="34" charset="0"/>
              <a:buChar char="•"/>
            </a:pPr>
            <a:r>
              <a:rPr lang="en-US" sz="2000" b="1" i="1" dirty="0" smtClean="0">
                <a:solidFill>
                  <a:srgbClr val="FF0000"/>
                </a:solidFill>
                <a:latin typeface="Arial" pitchFamily="34" charset="0"/>
                <a:cs typeface="Arial" pitchFamily="34" charset="0"/>
              </a:rPr>
              <a:t>source </a:t>
            </a:r>
            <a:r>
              <a:rPr lang="en-US" sz="2000" b="1" i="1" dirty="0">
                <a:solidFill>
                  <a:srgbClr val="FF0000"/>
                </a:solidFill>
                <a:latin typeface="Arial" pitchFamily="34" charset="0"/>
                <a:cs typeface="Arial" pitchFamily="34" charset="0"/>
              </a:rPr>
              <a:t>biasing  </a:t>
            </a:r>
            <a:endParaRPr lang="en-US" sz="2000" b="1" dirty="0">
              <a:solidFill>
                <a:srgbClr val="FF0000"/>
              </a:solidFill>
              <a:latin typeface="Arial" pitchFamily="34" charset="0"/>
              <a:cs typeface="Times New Roman" pitchFamily="18" charset="0"/>
            </a:endParaRPr>
          </a:p>
          <a:p>
            <a:pPr marL="342900" indent="-342900">
              <a:spcBef>
                <a:spcPct val="50000"/>
              </a:spcBef>
              <a:buFont typeface="Arial" panose="020B0604020202020204" pitchFamily="34" charset="0"/>
              <a:buChar char="•"/>
            </a:pPr>
            <a:r>
              <a:rPr lang="en-US" sz="2000" b="1" i="1" dirty="0" smtClean="0">
                <a:solidFill>
                  <a:srgbClr val="FF0000"/>
                </a:solidFill>
                <a:latin typeface="Arial" pitchFamily="34" charset="0"/>
                <a:cs typeface="Arial" pitchFamily="34" charset="0"/>
              </a:rPr>
              <a:t>transport biasing – splitting &amp; rouletting</a:t>
            </a:r>
            <a:endParaRPr lang="en-US" sz="2000" b="1" dirty="0">
              <a:solidFill>
                <a:srgbClr val="FF0000"/>
              </a:solidFill>
              <a:latin typeface="Arial" pitchFamily="34" charset="0"/>
              <a:cs typeface="Times New Roman" pitchFamily="18" charset="0"/>
            </a:endParaRPr>
          </a:p>
          <a:p>
            <a:pPr algn="just">
              <a:spcBef>
                <a:spcPct val="50000"/>
              </a:spcBef>
            </a:pPr>
            <a:r>
              <a:rPr lang="en-US" sz="2000" i="1" dirty="0">
                <a:latin typeface="Arial" pitchFamily="34" charset="0"/>
                <a:cs typeface="Arial" pitchFamily="34" charset="0"/>
              </a:rPr>
              <a:t>in a consistent </a:t>
            </a:r>
            <a:r>
              <a:rPr lang="en-US" sz="2000" i="1" dirty="0" smtClean="0">
                <a:latin typeface="Arial" pitchFamily="34" charset="0"/>
                <a:cs typeface="Arial" pitchFamily="34" charset="0"/>
              </a:rPr>
              <a:t>manner, </a:t>
            </a:r>
            <a:r>
              <a:rPr lang="en-US" sz="2000" i="1" dirty="0">
                <a:latin typeface="Arial" pitchFamily="34" charset="0"/>
                <a:cs typeface="Arial" pitchFamily="34" charset="0"/>
              </a:rPr>
              <a:t>within the </a:t>
            </a:r>
            <a:r>
              <a:rPr lang="en-US" sz="2000" b="1" i="1" dirty="0">
                <a:latin typeface="Arial" pitchFamily="34" charset="0"/>
                <a:cs typeface="Arial" pitchFamily="34" charset="0"/>
              </a:rPr>
              <a:t>weight-window </a:t>
            </a:r>
            <a:r>
              <a:rPr lang="en-US" sz="2000" b="1" i="1" dirty="0" smtClean="0">
                <a:latin typeface="Arial" pitchFamily="34" charset="0"/>
                <a:cs typeface="Arial" pitchFamily="34" charset="0"/>
              </a:rPr>
              <a:t>technique </a:t>
            </a:r>
            <a:r>
              <a:rPr lang="en-US" sz="2000" b="1" i="1" dirty="0">
                <a:latin typeface="Arial" pitchFamily="34" charset="0"/>
                <a:cs typeface="Arial" pitchFamily="34" charset="0"/>
              </a:rPr>
              <a:t>.</a:t>
            </a:r>
            <a:r>
              <a:rPr lang="en-US" sz="2000" b="1" dirty="0">
                <a:latin typeface="Arial" pitchFamily="34" charset="0"/>
                <a:cs typeface="Arial" pitchFamily="34" charset="0"/>
              </a:rPr>
              <a:t> </a:t>
            </a:r>
            <a:endParaRPr lang="en-US" sz="2000" dirty="0">
              <a:latin typeface="Arial" pitchFamily="34" charset="0"/>
              <a:cs typeface="Times New Roman" pitchFamily="18" charset="0"/>
            </a:endParaRPr>
          </a:p>
          <a:p>
            <a:pPr algn="l">
              <a:spcBef>
                <a:spcPct val="50000"/>
              </a:spcBef>
            </a:pPr>
            <a:endParaRPr lang="en-US" sz="2000" dirty="0">
              <a:latin typeface="Arial" pitchFamily="34" charset="0"/>
            </a:endParaRPr>
          </a:p>
          <a:p>
            <a:pPr algn="l">
              <a:spcBef>
                <a:spcPct val="50000"/>
              </a:spcBef>
            </a:pPr>
            <a:endParaRPr lang="en-US" sz="2000" dirty="0"/>
          </a:p>
          <a:p>
            <a:pPr algn="l">
              <a:spcBef>
                <a:spcPct val="50000"/>
              </a:spcBef>
            </a:pPr>
            <a:endParaRPr lang="en-US" sz="2000" dirty="0"/>
          </a:p>
        </p:txBody>
      </p:sp>
      <p:sp>
        <p:nvSpPr>
          <p:cNvPr id="19466" name="Line 10"/>
          <p:cNvSpPr>
            <a:spLocks noChangeShapeType="1"/>
          </p:cNvSpPr>
          <p:nvPr/>
        </p:nvSpPr>
        <p:spPr bwMode="auto">
          <a:xfrm>
            <a:off x="457200" y="1143000"/>
            <a:ext cx="8077200" cy="0"/>
          </a:xfrm>
          <a:prstGeom prst="line">
            <a:avLst/>
          </a:prstGeom>
          <a:noFill/>
          <a:ln w="57150" cmpd="thinThick">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8" name="Picture 6" descr="C:\hsact\tmi1_labels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51284" y="1521530"/>
            <a:ext cx="4167680" cy="489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Straight Arrow Connector 2"/>
          <p:cNvCxnSpPr/>
          <p:nvPr/>
        </p:nvCxnSpPr>
        <p:spPr>
          <a:xfrm flipV="1">
            <a:off x="4035972" y="4642945"/>
            <a:ext cx="859221" cy="670034"/>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sp>
        <p:nvSpPr>
          <p:cNvPr id="4" name="TextBox 3"/>
          <p:cNvSpPr txBox="1"/>
          <p:nvPr/>
        </p:nvSpPr>
        <p:spPr>
          <a:xfrm>
            <a:off x="3523593" y="5172246"/>
            <a:ext cx="972207" cy="369332"/>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dirty="0" smtClean="0">
                <a:solidFill>
                  <a:srgbClr val="FF0000"/>
                </a:solidFill>
              </a:rPr>
              <a:t>Source</a:t>
            </a:r>
            <a:endParaRPr lang="en-US" dirty="0">
              <a:solidFill>
                <a:srgbClr val="FF0000"/>
              </a:solidFill>
            </a:endParaRPr>
          </a:p>
        </p:txBody>
      </p:sp>
      <p:sp>
        <p:nvSpPr>
          <p:cNvPr id="5" name="TextBox 4"/>
          <p:cNvSpPr txBox="1"/>
          <p:nvPr/>
        </p:nvSpPr>
        <p:spPr>
          <a:xfrm>
            <a:off x="8161282" y="3097924"/>
            <a:ext cx="1037897" cy="36933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dirty="0" smtClean="0"/>
              <a:t>Detector</a:t>
            </a:r>
            <a:endParaRPr lang="en-US" dirty="0"/>
          </a:p>
        </p:txBody>
      </p:sp>
      <p:cxnSp>
        <p:nvCxnSpPr>
          <p:cNvPr id="9" name="Straight Arrow Connector 8"/>
          <p:cNvCxnSpPr>
            <a:stCxn id="5" idx="2"/>
          </p:cNvCxnSpPr>
          <p:nvPr/>
        </p:nvCxnSpPr>
        <p:spPr>
          <a:xfrm flipH="1">
            <a:off x="7882759" y="3467256"/>
            <a:ext cx="797472" cy="805199"/>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2" name="Rectangle 1"/>
          <p:cNvSpPr/>
          <p:nvPr/>
        </p:nvSpPr>
        <p:spPr>
          <a:xfrm>
            <a:off x="2706126" y="556827"/>
            <a:ext cx="3547766" cy="369332"/>
          </a:xfrm>
          <a:prstGeom prst="rect">
            <a:avLst/>
          </a:prstGeom>
        </p:spPr>
        <p:txBody>
          <a:bodyPr wrap="none">
            <a:spAutoFit/>
          </a:bodyPr>
          <a:lstStyle/>
          <a:p>
            <a:r>
              <a:rPr lang="en-US" b="1" kern="0" dirty="0" smtClean="0">
                <a:solidFill>
                  <a:schemeClr val="tx2"/>
                </a:solidFill>
              </a:rPr>
              <a:t>(J. Wagner and </a:t>
            </a:r>
            <a:r>
              <a:rPr lang="en-US" b="1" kern="0" dirty="0">
                <a:solidFill>
                  <a:schemeClr val="tx2"/>
                </a:solidFill>
              </a:rPr>
              <a:t>A. </a:t>
            </a:r>
            <a:r>
              <a:rPr lang="en-US" b="1" kern="0" dirty="0" err="1">
                <a:solidFill>
                  <a:schemeClr val="tx2"/>
                </a:solidFill>
              </a:rPr>
              <a:t>Haghighat</a:t>
            </a:r>
            <a:r>
              <a:rPr lang="en-US" b="1" kern="0" dirty="0">
                <a:solidFill>
                  <a:schemeClr val="tx2"/>
                </a:solidFill>
              </a:rPr>
              <a:t>, </a:t>
            </a:r>
            <a:r>
              <a:rPr lang="en-US" b="1" kern="0" dirty="0" smtClean="0">
                <a:solidFill>
                  <a:schemeClr val="tx2"/>
                </a:solidFill>
              </a:rPr>
              <a:t>1997)</a:t>
            </a:r>
            <a:endParaRPr lang="en-US" b="1" kern="0" dirty="0">
              <a:solidFill>
                <a:schemeClr val="tx2"/>
              </a:solidFill>
            </a:endParaRPr>
          </a:p>
        </p:txBody>
      </p:sp>
    </p:spTree>
    <p:extLst>
      <p:ext uri="{BB962C8B-B14F-4D97-AF65-F5344CB8AC3E}">
        <p14:creationId xmlns:p14="http://schemas.microsoft.com/office/powerpoint/2010/main" val="330117000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2"/>
          <p:cNvSpPr>
            <a:spLocks noGrp="1"/>
          </p:cNvSpPr>
          <p:nvPr>
            <p:ph type="sldNum" sz="quarter" idx="11"/>
          </p:nvPr>
        </p:nvSpPr>
        <p:spPr/>
        <p:txBody>
          <a:bodyPr/>
          <a:lstStyle/>
          <a:p>
            <a:fld id="{DCEBCD68-BC3F-42B9-A58C-EF435F3F6664}" type="slidenum">
              <a:rPr lang="en-US"/>
              <a:pPr/>
              <a:t>25</a:t>
            </a:fld>
            <a:endParaRPr lang="en-US"/>
          </a:p>
        </p:txBody>
      </p:sp>
      <p:graphicFrame>
        <p:nvGraphicFramePr>
          <p:cNvPr id="58370" name="Object 2"/>
          <p:cNvGraphicFramePr>
            <a:graphicFrameLocks noChangeAspect="1"/>
          </p:cNvGraphicFramePr>
          <p:nvPr>
            <p:extLst>
              <p:ext uri="{D42A27DB-BD31-4B8C-83A1-F6EECF244321}">
                <p14:modId xmlns:p14="http://schemas.microsoft.com/office/powerpoint/2010/main" val="1236203155"/>
              </p:ext>
            </p:extLst>
          </p:nvPr>
        </p:nvGraphicFramePr>
        <p:xfrm>
          <a:off x="381000" y="2362200"/>
          <a:ext cx="3536511" cy="956441"/>
        </p:xfrm>
        <a:graphic>
          <a:graphicData uri="http://schemas.openxmlformats.org/presentationml/2006/ole">
            <mc:AlternateContent xmlns:mc="http://schemas.openxmlformats.org/markup-compatibility/2006">
              <mc:Choice xmlns:v="urn:schemas-microsoft-com:vml" Requires="v">
                <p:oleObj spid="_x0000_s63641" name="Equation" r:id="rId3" imgW="2298600" imgH="622080" progId="Equation.3">
                  <p:embed/>
                </p:oleObj>
              </mc:Choice>
              <mc:Fallback>
                <p:oleObj name="Equation" r:id="rId3" imgW="2298600" imgH="62208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2362200"/>
                        <a:ext cx="3536511" cy="956441"/>
                      </a:xfrm>
                      <a:prstGeom prst="rect">
                        <a:avLst/>
                      </a:prstGeom>
                      <a:noFill/>
                      <a:ln>
                        <a:noFill/>
                      </a:ln>
                      <a:effectLst/>
                      <a:extLst/>
                    </p:spPr>
                  </p:pic>
                </p:oleObj>
              </mc:Fallback>
            </mc:AlternateContent>
          </a:graphicData>
        </a:graphic>
      </p:graphicFrame>
      <p:graphicFrame>
        <p:nvGraphicFramePr>
          <p:cNvPr id="58371" name="Object 3"/>
          <p:cNvGraphicFramePr>
            <a:graphicFrameLocks noChangeAspect="1"/>
          </p:cNvGraphicFramePr>
          <p:nvPr>
            <p:extLst>
              <p:ext uri="{D42A27DB-BD31-4B8C-83A1-F6EECF244321}">
                <p14:modId xmlns:p14="http://schemas.microsoft.com/office/powerpoint/2010/main" val="1102097325"/>
              </p:ext>
            </p:extLst>
          </p:nvPr>
        </p:nvGraphicFramePr>
        <p:xfrm>
          <a:off x="609600" y="4621212"/>
          <a:ext cx="1698625" cy="766763"/>
        </p:xfrm>
        <a:graphic>
          <a:graphicData uri="http://schemas.openxmlformats.org/presentationml/2006/ole">
            <mc:AlternateContent xmlns:mc="http://schemas.openxmlformats.org/markup-compatibility/2006">
              <mc:Choice xmlns:v="urn:schemas-microsoft-com:vml" Requires="v">
                <p:oleObj spid="_x0000_s63642" name="Equation" r:id="rId5" imgW="952200" imgH="431640" progId="Equation.3">
                  <p:embed/>
                </p:oleObj>
              </mc:Choice>
              <mc:Fallback>
                <p:oleObj name="Equation" r:id="rId5" imgW="952200" imgH="43164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 y="4621212"/>
                        <a:ext cx="1698625" cy="7667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8372" name="Text Box 4"/>
          <p:cNvSpPr txBox="1">
            <a:spLocks noChangeArrowheads="1"/>
          </p:cNvSpPr>
          <p:nvPr/>
        </p:nvSpPr>
        <p:spPr bwMode="auto">
          <a:xfrm>
            <a:off x="457200" y="1295400"/>
            <a:ext cx="8077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sz="2000" b="1" u="sng"/>
              <a:t>Source biasing</a:t>
            </a:r>
          </a:p>
        </p:txBody>
      </p:sp>
      <p:sp>
        <p:nvSpPr>
          <p:cNvPr id="58374" name="Text Box 6"/>
          <p:cNvSpPr txBox="1">
            <a:spLocks noChangeArrowheads="1"/>
          </p:cNvSpPr>
          <p:nvPr/>
        </p:nvSpPr>
        <p:spPr bwMode="auto">
          <a:xfrm>
            <a:off x="1143000" y="609600"/>
            <a:ext cx="6781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2800" b="1" dirty="0">
                <a:effectLst>
                  <a:outerShdw blurRad="38100" dist="38100" dir="2700000" algn="tl">
                    <a:srgbClr val="C0C0C0"/>
                  </a:outerShdw>
                </a:effectLst>
              </a:rPr>
              <a:t>CADIS</a:t>
            </a:r>
          </a:p>
        </p:txBody>
      </p:sp>
      <p:sp>
        <p:nvSpPr>
          <p:cNvPr id="58376" name="Text Box 8"/>
          <p:cNvSpPr txBox="1">
            <a:spLocks noChangeArrowheads="1"/>
          </p:cNvSpPr>
          <p:nvPr/>
        </p:nvSpPr>
        <p:spPr bwMode="auto">
          <a:xfrm>
            <a:off x="609600" y="4038600"/>
            <a:ext cx="1981200" cy="366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spcBef>
                <a:spcPct val="50000"/>
              </a:spcBef>
            </a:pPr>
            <a:r>
              <a:rPr lang="en-US" b="1" i="1" u="sng"/>
              <a:t>Particle weight</a:t>
            </a:r>
          </a:p>
        </p:txBody>
      </p:sp>
      <p:sp>
        <p:nvSpPr>
          <p:cNvPr id="9" name="Text Box 1027"/>
          <p:cNvSpPr txBox="1">
            <a:spLocks noChangeArrowheads="1"/>
          </p:cNvSpPr>
          <p:nvPr/>
        </p:nvSpPr>
        <p:spPr bwMode="auto">
          <a:xfrm>
            <a:off x="6027683" y="1249582"/>
            <a:ext cx="2506717" cy="854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pPr algn="l">
              <a:spcBef>
                <a:spcPct val="50000"/>
              </a:spcBef>
            </a:pPr>
            <a:r>
              <a:rPr lang="en-US" sz="2000" b="1" i="1" u="sng" dirty="0"/>
              <a:t>Transport biasing</a:t>
            </a:r>
          </a:p>
          <a:p>
            <a:pPr algn="l">
              <a:spcBef>
                <a:spcPct val="50000"/>
              </a:spcBef>
            </a:pPr>
            <a:endParaRPr lang="en-US" sz="2000" b="1" i="1" u="sng" dirty="0"/>
          </a:p>
        </p:txBody>
      </p:sp>
      <p:pic>
        <p:nvPicPr>
          <p:cNvPr id="11" name="Picture 1029"/>
          <p:cNvPicPr>
            <a:picLocks noChangeAspect="1" noChangeArrowheads="1"/>
          </p:cNvPicPr>
          <p:nvPr/>
        </p:nvPicPr>
        <p:blipFill>
          <a:blip r:embed="rId7">
            <a:extLst>
              <a:ext uri="{28A0092B-C50C-407E-A947-70E740481C1C}">
                <a14:useLocalDpi xmlns:a14="http://schemas.microsoft.com/office/drawing/2010/main" val="0"/>
              </a:ext>
            </a:extLst>
          </a:blip>
          <a:srcRect l="8850" t="7584" r="9735" b="20380"/>
          <a:stretch>
            <a:fillRect/>
          </a:stretch>
        </p:blipFill>
        <p:spPr bwMode="auto">
          <a:xfrm>
            <a:off x="5296639" y="2052637"/>
            <a:ext cx="3513658" cy="173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1030"/>
          <p:cNvSpPr txBox="1">
            <a:spLocks noChangeArrowheads="1"/>
          </p:cNvSpPr>
          <p:nvPr/>
        </p:nvSpPr>
        <p:spPr bwMode="auto">
          <a:xfrm>
            <a:off x="5070584" y="4010026"/>
            <a:ext cx="4073416" cy="2031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pPr algn="l">
              <a:spcBef>
                <a:spcPct val="50000"/>
              </a:spcBef>
              <a:buFontTx/>
              <a:buChar char="•"/>
            </a:pPr>
            <a:r>
              <a:rPr lang="en-US" b="1" i="1" dirty="0">
                <a:cs typeface="Times New Roman" pitchFamily="18" charset="0"/>
              </a:rPr>
              <a:t>If 	        &lt;1, particles are processed </a:t>
            </a:r>
            <a:endParaRPr lang="en-US" b="1" i="1" dirty="0" smtClean="0">
              <a:cs typeface="Times New Roman" pitchFamily="18" charset="0"/>
            </a:endParaRPr>
          </a:p>
          <a:p>
            <a:pPr algn="l">
              <a:spcBef>
                <a:spcPct val="50000"/>
              </a:spcBef>
              <a:buFontTx/>
              <a:buChar char="•"/>
            </a:pPr>
            <a:r>
              <a:rPr lang="en-US" b="1" i="1" dirty="0" smtClean="0">
                <a:cs typeface="Times New Roman" pitchFamily="18" charset="0"/>
              </a:rPr>
              <a:t>through </a:t>
            </a:r>
            <a:r>
              <a:rPr lang="en-US" b="1" i="1" dirty="0">
                <a:cs typeface="Times New Roman" pitchFamily="18" charset="0"/>
              </a:rPr>
              <a:t>the Russian roulette,  </a:t>
            </a:r>
          </a:p>
          <a:p>
            <a:pPr algn="l">
              <a:spcBef>
                <a:spcPct val="50000"/>
              </a:spcBef>
            </a:pPr>
            <a:r>
              <a:rPr lang="en-US" b="1" i="1" dirty="0" smtClean="0">
                <a:cs typeface="Times New Roman" pitchFamily="18" charset="0"/>
              </a:rPr>
              <a:t>              Otherwise</a:t>
            </a:r>
            <a:r>
              <a:rPr lang="en-US" b="1" i="1" dirty="0">
                <a:cs typeface="Times New Roman" pitchFamily="18" charset="0"/>
              </a:rPr>
              <a:t>,  particles are </a:t>
            </a:r>
            <a:r>
              <a:rPr lang="en-US" b="1" i="1" dirty="0" smtClean="0">
                <a:cs typeface="Times New Roman" pitchFamily="18" charset="0"/>
              </a:rPr>
              <a:t>split</a:t>
            </a:r>
            <a:endParaRPr lang="en-US" b="1" i="1" dirty="0">
              <a:cs typeface="Times New Roman" pitchFamily="18" charset="0"/>
            </a:endParaRPr>
          </a:p>
          <a:p>
            <a:pPr algn="l">
              <a:spcBef>
                <a:spcPct val="50000"/>
              </a:spcBef>
              <a:buFontTx/>
              <a:buChar char="•"/>
            </a:pPr>
            <a:r>
              <a:rPr lang="en-US" b="1" i="1" dirty="0">
                <a:cs typeface="Times New Roman" pitchFamily="18" charset="0"/>
              </a:rPr>
              <a:t>Particle statistical weight </a:t>
            </a:r>
            <a:endParaRPr lang="en-US" dirty="0">
              <a:cs typeface="Times New Roman" pitchFamily="18" charset="0"/>
            </a:endParaRPr>
          </a:p>
          <a:p>
            <a:pPr>
              <a:spcBef>
                <a:spcPct val="50000"/>
              </a:spcBef>
            </a:pPr>
            <a:endParaRPr lang="en-US" dirty="0"/>
          </a:p>
        </p:txBody>
      </p:sp>
      <p:graphicFrame>
        <p:nvGraphicFramePr>
          <p:cNvPr id="13" name="Object 1031"/>
          <p:cNvGraphicFramePr>
            <a:graphicFrameLocks noChangeAspect="1"/>
          </p:cNvGraphicFramePr>
          <p:nvPr>
            <p:extLst>
              <p:ext uri="{D42A27DB-BD31-4B8C-83A1-F6EECF244321}">
                <p14:modId xmlns:p14="http://schemas.microsoft.com/office/powerpoint/2010/main" val="3411296525"/>
              </p:ext>
            </p:extLst>
          </p:nvPr>
        </p:nvGraphicFramePr>
        <p:xfrm>
          <a:off x="5532383" y="3843951"/>
          <a:ext cx="990600" cy="723900"/>
        </p:xfrm>
        <a:graphic>
          <a:graphicData uri="http://schemas.openxmlformats.org/presentationml/2006/ole">
            <mc:AlternateContent xmlns:mc="http://schemas.openxmlformats.org/markup-compatibility/2006">
              <mc:Choice xmlns:v="urn:schemas-microsoft-com:vml" Requires="v">
                <p:oleObj spid="_x0000_s63643" name="Equation" r:id="rId8" imgW="660240" imgH="482400" progId="Equation.3">
                  <p:embed/>
                </p:oleObj>
              </mc:Choice>
              <mc:Fallback>
                <p:oleObj name="Equation" r:id="rId8" imgW="660240" imgH="48240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532383" y="3843951"/>
                        <a:ext cx="990600" cy="723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4" name="Object 1032"/>
          <p:cNvGraphicFramePr>
            <a:graphicFrameLocks noChangeAspect="1"/>
          </p:cNvGraphicFramePr>
          <p:nvPr>
            <p:extLst>
              <p:ext uri="{D42A27DB-BD31-4B8C-83A1-F6EECF244321}">
                <p14:modId xmlns:p14="http://schemas.microsoft.com/office/powerpoint/2010/main" val="1130635616"/>
              </p:ext>
            </p:extLst>
          </p:nvPr>
        </p:nvGraphicFramePr>
        <p:xfrm>
          <a:off x="5872368" y="5588001"/>
          <a:ext cx="2362200" cy="768350"/>
        </p:xfrm>
        <a:graphic>
          <a:graphicData uri="http://schemas.openxmlformats.org/presentationml/2006/ole">
            <mc:AlternateContent xmlns:mc="http://schemas.openxmlformats.org/markup-compatibility/2006">
              <mc:Choice xmlns:v="urn:schemas-microsoft-com:vml" Requires="v">
                <p:oleObj spid="_x0000_s63644" name="Equation" r:id="rId10" imgW="1485720" imgH="482400" progId="Equation.3">
                  <p:embed/>
                </p:oleObj>
              </mc:Choice>
              <mc:Fallback>
                <p:oleObj name="Equation" r:id="rId10" imgW="1485720" imgH="48240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872368" y="5588001"/>
                        <a:ext cx="2362200" cy="768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cxnSp>
        <p:nvCxnSpPr>
          <p:cNvPr id="3" name="Straight Connector 2"/>
          <p:cNvCxnSpPr/>
          <p:nvPr/>
        </p:nvCxnSpPr>
        <p:spPr>
          <a:xfrm>
            <a:off x="4546751" y="1295400"/>
            <a:ext cx="76200" cy="5060951"/>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0591670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2"/>
          <p:cNvSpPr>
            <a:spLocks noGrp="1"/>
          </p:cNvSpPr>
          <p:nvPr>
            <p:ph type="sldNum" sz="quarter" idx="11"/>
          </p:nvPr>
        </p:nvSpPr>
        <p:spPr/>
        <p:txBody>
          <a:bodyPr/>
          <a:lstStyle/>
          <a:p>
            <a:fld id="{332F9B3E-E203-472A-B077-EE119B65FDA2}" type="slidenum">
              <a:rPr lang="en-US"/>
              <a:pPr/>
              <a:t>26</a:t>
            </a:fld>
            <a:endParaRPr lang="en-US"/>
          </a:p>
        </p:txBody>
      </p:sp>
      <p:sp>
        <p:nvSpPr>
          <p:cNvPr id="22531" name="Text Box 3"/>
          <p:cNvSpPr txBox="1">
            <a:spLocks noChangeArrowheads="1"/>
          </p:cNvSpPr>
          <p:nvPr/>
        </p:nvSpPr>
        <p:spPr bwMode="auto">
          <a:xfrm>
            <a:off x="304800" y="533400"/>
            <a:ext cx="838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endParaRPr lang="en-US" sz="2400"/>
          </a:p>
        </p:txBody>
      </p:sp>
      <p:sp>
        <p:nvSpPr>
          <p:cNvPr id="22532" name="Text Box 4"/>
          <p:cNvSpPr txBox="1">
            <a:spLocks noChangeArrowheads="1"/>
          </p:cNvSpPr>
          <p:nvPr/>
        </p:nvSpPr>
        <p:spPr bwMode="auto">
          <a:xfrm>
            <a:off x="6019800" y="1981200"/>
            <a:ext cx="2265363" cy="1069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eaLnBrk="0" hangingPunct="0"/>
            <a:r>
              <a:rPr lang="en-US" sz="1600" i="1" u="sng">
                <a:solidFill>
                  <a:schemeClr val="tx2"/>
                </a:solidFill>
                <a:latin typeface="Arial" pitchFamily="34" charset="0"/>
              </a:rPr>
              <a:t>Step 1</a:t>
            </a:r>
          </a:p>
          <a:p>
            <a:pPr algn="l" eaLnBrk="0" hangingPunct="0"/>
            <a:r>
              <a:rPr lang="en-US" sz="1600">
                <a:solidFill>
                  <a:schemeClr val="tx2"/>
                </a:solidFill>
                <a:latin typeface="Arial" pitchFamily="34" charset="0"/>
                <a:sym typeface="Wingdings" pitchFamily="2" charset="2"/>
              </a:rPr>
              <a:t> </a:t>
            </a:r>
            <a:r>
              <a:rPr lang="en-US" sz="1600">
                <a:solidFill>
                  <a:schemeClr val="tx2"/>
                </a:solidFill>
                <a:latin typeface="Arial" pitchFamily="34" charset="0"/>
              </a:rPr>
              <a:t>mesh distribution</a:t>
            </a:r>
          </a:p>
          <a:p>
            <a:pPr algn="l" eaLnBrk="0" hangingPunct="0"/>
            <a:r>
              <a:rPr lang="en-US" sz="1600">
                <a:solidFill>
                  <a:schemeClr val="tx2"/>
                </a:solidFill>
                <a:latin typeface="Arial" pitchFamily="34" charset="0"/>
                <a:sym typeface="Wingdings" pitchFamily="2" charset="2"/>
              </a:rPr>
              <a:t> </a:t>
            </a:r>
            <a:r>
              <a:rPr lang="en-US" sz="1600">
                <a:solidFill>
                  <a:schemeClr val="tx2"/>
                </a:solidFill>
                <a:latin typeface="Arial" pitchFamily="34" charset="0"/>
              </a:rPr>
              <a:t>material composition</a:t>
            </a:r>
          </a:p>
          <a:p>
            <a:pPr algn="l" eaLnBrk="0" hangingPunct="0"/>
            <a:r>
              <a:rPr lang="en-US" sz="1600">
                <a:solidFill>
                  <a:schemeClr val="tx2"/>
                </a:solidFill>
                <a:latin typeface="Arial" pitchFamily="34" charset="0"/>
                <a:sym typeface="Wingdings" pitchFamily="2" charset="2"/>
              </a:rPr>
              <a:t> </a:t>
            </a:r>
            <a:r>
              <a:rPr lang="en-US" sz="1600">
                <a:solidFill>
                  <a:schemeClr val="tx2"/>
                </a:solidFill>
                <a:latin typeface="Arial" pitchFamily="34" charset="0"/>
              </a:rPr>
              <a:t>input files</a:t>
            </a:r>
          </a:p>
        </p:txBody>
      </p:sp>
      <p:sp>
        <p:nvSpPr>
          <p:cNvPr id="22533" name="Text Box 5"/>
          <p:cNvSpPr txBox="1">
            <a:spLocks noChangeArrowheads="1"/>
          </p:cNvSpPr>
          <p:nvPr/>
        </p:nvSpPr>
        <p:spPr bwMode="auto">
          <a:xfrm>
            <a:off x="6019800" y="3276600"/>
            <a:ext cx="2763838"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r>
              <a:rPr lang="en-US" sz="1600">
                <a:solidFill>
                  <a:schemeClr val="tx2"/>
                </a:solidFill>
                <a:latin typeface="Arial" pitchFamily="34" charset="0"/>
                <a:sym typeface="Wingdings" pitchFamily="2" charset="2"/>
              </a:rPr>
              <a:t> </a:t>
            </a:r>
            <a:r>
              <a:rPr lang="en-US" sz="1600">
                <a:solidFill>
                  <a:schemeClr val="tx2"/>
                </a:solidFill>
                <a:latin typeface="Arial" pitchFamily="34" charset="0"/>
              </a:rPr>
              <a:t>multi-group cross sections</a:t>
            </a:r>
          </a:p>
          <a:p>
            <a:pPr algn="l" eaLnBrk="0" hangingPunct="0"/>
            <a:r>
              <a:rPr lang="en-US" sz="1600">
                <a:solidFill>
                  <a:schemeClr val="tx2"/>
                </a:solidFill>
                <a:latin typeface="Arial" pitchFamily="34" charset="0"/>
                <a:sym typeface="Wingdings" pitchFamily="2" charset="2"/>
              </a:rPr>
              <a:t> </a:t>
            </a:r>
            <a:r>
              <a:rPr lang="en-US" sz="1600">
                <a:solidFill>
                  <a:schemeClr val="tx2"/>
                </a:solidFill>
                <a:latin typeface="Arial" pitchFamily="34" charset="0"/>
              </a:rPr>
              <a:t>S</a:t>
            </a:r>
            <a:r>
              <a:rPr lang="en-US" sz="1600" baseline="-25000">
                <a:solidFill>
                  <a:schemeClr val="tx2"/>
                </a:solidFill>
                <a:latin typeface="Arial" pitchFamily="34" charset="0"/>
              </a:rPr>
              <a:t>N</a:t>
            </a:r>
            <a:r>
              <a:rPr lang="en-US" sz="1600">
                <a:solidFill>
                  <a:schemeClr val="tx2"/>
                </a:solidFill>
                <a:latin typeface="Arial" pitchFamily="34" charset="0"/>
              </a:rPr>
              <a:t> adjoint function</a:t>
            </a:r>
          </a:p>
        </p:txBody>
      </p:sp>
      <p:sp>
        <p:nvSpPr>
          <p:cNvPr id="22534" name="Text Box 6"/>
          <p:cNvSpPr txBox="1">
            <a:spLocks noChangeArrowheads="1"/>
          </p:cNvSpPr>
          <p:nvPr/>
        </p:nvSpPr>
        <p:spPr bwMode="auto">
          <a:xfrm>
            <a:off x="6019800" y="4191000"/>
            <a:ext cx="1770063"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eaLnBrk="0" hangingPunct="0"/>
            <a:r>
              <a:rPr lang="en-US" sz="1600" i="1" u="sng">
                <a:solidFill>
                  <a:schemeClr val="tx2"/>
                </a:solidFill>
                <a:latin typeface="Arial" pitchFamily="34" charset="0"/>
                <a:sym typeface="Wingdings" pitchFamily="2" charset="2"/>
              </a:rPr>
              <a:t>Step 2</a:t>
            </a:r>
          </a:p>
          <a:p>
            <a:pPr algn="l" eaLnBrk="0" hangingPunct="0"/>
            <a:r>
              <a:rPr lang="en-US" sz="1600">
                <a:solidFill>
                  <a:schemeClr val="tx2"/>
                </a:solidFill>
                <a:latin typeface="Arial" pitchFamily="34" charset="0"/>
                <a:sym typeface="Wingdings" pitchFamily="2" charset="2"/>
              </a:rPr>
              <a:t> </a:t>
            </a:r>
            <a:r>
              <a:rPr lang="en-US" sz="1600">
                <a:solidFill>
                  <a:schemeClr val="tx2"/>
                </a:solidFill>
                <a:latin typeface="Arial" pitchFamily="34" charset="0"/>
              </a:rPr>
              <a:t>VR parameters</a:t>
            </a:r>
          </a:p>
        </p:txBody>
      </p:sp>
      <p:sp>
        <p:nvSpPr>
          <p:cNvPr id="22535" name="Text Box 7"/>
          <p:cNvSpPr txBox="1">
            <a:spLocks noChangeArrowheads="1"/>
          </p:cNvSpPr>
          <p:nvPr/>
        </p:nvSpPr>
        <p:spPr bwMode="auto">
          <a:xfrm>
            <a:off x="5954713" y="5105400"/>
            <a:ext cx="2849562"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r>
              <a:rPr lang="en-US" sz="1600" i="1" u="sng">
                <a:solidFill>
                  <a:schemeClr val="tx2"/>
                </a:solidFill>
                <a:latin typeface="Arial" pitchFamily="34" charset="0"/>
                <a:sym typeface="Wingdings" pitchFamily="2" charset="2"/>
              </a:rPr>
              <a:t>Step 3</a:t>
            </a:r>
          </a:p>
          <a:p>
            <a:pPr algn="l" eaLnBrk="0" hangingPunct="0"/>
            <a:r>
              <a:rPr lang="en-US" sz="1600">
                <a:solidFill>
                  <a:schemeClr val="tx2"/>
                </a:solidFill>
                <a:latin typeface="Arial" pitchFamily="34" charset="0"/>
                <a:sym typeface="Wingdings" pitchFamily="2" charset="2"/>
              </a:rPr>
              <a:t> </a:t>
            </a:r>
            <a:r>
              <a:rPr lang="en-US" sz="1600">
                <a:solidFill>
                  <a:schemeClr val="tx2"/>
                </a:solidFill>
                <a:latin typeface="Arial" pitchFamily="34" charset="0"/>
              </a:rPr>
              <a:t>non-analog MC Calculation</a:t>
            </a:r>
          </a:p>
        </p:txBody>
      </p:sp>
      <p:pic>
        <p:nvPicPr>
          <p:cNvPr id="22536" name="Picture 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19200" y="1295400"/>
            <a:ext cx="5726113" cy="466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537" name="Text Box 9"/>
          <p:cNvSpPr txBox="1">
            <a:spLocks noChangeArrowheads="1"/>
          </p:cNvSpPr>
          <p:nvPr/>
        </p:nvSpPr>
        <p:spPr bwMode="auto">
          <a:xfrm>
            <a:off x="609600" y="897266"/>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b="1" kern="0" dirty="0">
                <a:solidFill>
                  <a:schemeClr val="tx2"/>
                </a:solidFill>
              </a:rPr>
              <a:t>(J. Wagner and A. </a:t>
            </a:r>
            <a:r>
              <a:rPr lang="en-US" b="1" kern="0" dirty="0" err="1">
                <a:solidFill>
                  <a:schemeClr val="tx2"/>
                </a:solidFill>
              </a:rPr>
              <a:t>Haghighat</a:t>
            </a:r>
            <a:r>
              <a:rPr lang="en-US" b="1" kern="0" dirty="0">
                <a:solidFill>
                  <a:schemeClr val="tx2"/>
                </a:solidFill>
              </a:rPr>
              <a:t>, 1997)</a:t>
            </a:r>
          </a:p>
        </p:txBody>
      </p:sp>
      <p:sp>
        <p:nvSpPr>
          <p:cNvPr id="22544" name="Text Box 16"/>
          <p:cNvSpPr txBox="1">
            <a:spLocks noChangeArrowheads="1"/>
          </p:cNvSpPr>
          <p:nvPr/>
        </p:nvSpPr>
        <p:spPr bwMode="auto">
          <a:xfrm>
            <a:off x="495300" y="466041"/>
            <a:ext cx="8001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2400" b="1" dirty="0">
                <a:effectLst>
                  <a:outerShdw blurRad="38100" dist="38100" dir="2700000" algn="tl">
                    <a:srgbClr val="C0C0C0"/>
                  </a:outerShdw>
                </a:effectLst>
              </a:rPr>
              <a:t>A</a:t>
            </a:r>
            <a:r>
              <a:rPr lang="en-US" sz="2400" b="1" baseline="30000" dirty="0">
                <a:effectLst>
                  <a:outerShdw blurRad="38100" dist="38100" dir="2700000" algn="tl">
                    <a:srgbClr val="C0C0C0"/>
                  </a:outerShdw>
                </a:effectLst>
              </a:rPr>
              <a:t>3</a:t>
            </a:r>
            <a:r>
              <a:rPr lang="en-US" sz="2400" b="1" dirty="0">
                <a:effectLst>
                  <a:outerShdw blurRad="38100" dist="38100" dir="2700000" algn="tl">
                    <a:srgbClr val="C0C0C0"/>
                  </a:outerShdw>
                </a:effectLst>
              </a:rPr>
              <a:t>MCNP </a:t>
            </a:r>
            <a:r>
              <a:rPr lang="en-US" sz="2400" b="1" dirty="0" smtClean="0">
                <a:effectLst>
                  <a:outerShdw blurRad="38100" dist="38100" dir="2700000" algn="tl">
                    <a:srgbClr val="C0C0C0"/>
                  </a:outerShdw>
                </a:effectLst>
              </a:rPr>
              <a:t>- Automated </a:t>
            </a:r>
            <a:r>
              <a:rPr lang="en-US" sz="2400" b="1" dirty="0" err="1">
                <a:effectLst>
                  <a:outerShdw blurRad="38100" dist="38100" dir="2700000" algn="tl">
                    <a:srgbClr val="C0C0C0"/>
                  </a:outerShdw>
                </a:effectLst>
              </a:rPr>
              <a:t>Adjoint</a:t>
            </a:r>
            <a:r>
              <a:rPr lang="en-US" sz="2400" b="1" dirty="0">
                <a:effectLst>
                  <a:outerShdw blurRad="38100" dist="38100" dir="2700000" algn="tl">
                    <a:srgbClr val="C0C0C0"/>
                  </a:outerShdw>
                </a:effectLst>
              </a:rPr>
              <a:t> Accelerated MCNP</a:t>
            </a:r>
          </a:p>
        </p:txBody>
      </p:sp>
    </p:spTree>
    <p:extLst>
      <p:ext uri="{BB962C8B-B14F-4D97-AF65-F5344CB8AC3E}">
        <p14:creationId xmlns:p14="http://schemas.microsoft.com/office/powerpoint/2010/main" val="250225738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2898" name="Rectangle 2"/>
          <p:cNvSpPr>
            <a:spLocks noGrp="1" noChangeArrowheads="1"/>
          </p:cNvSpPr>
          <p:nvPr>
            <p:ph type="title"/>
          </p:nvPr>
        </p:nvSpPr>
        <p:spPr/>
        <p:txBody>
          <a:bodyPr/>
          <a:lstStyle/>
          <a:p>
            <a:r>
              <a:rPr lang="en-US" altLang="en-US">
                <a:solidFill>
                  <a:schemeClr val="tx1"/>
                </a:solidFill>
              </a:rPr>
              <a:t>Applications</a:t>
            </a:r>
          </a:p>
        </p:txBody>
      </p:sp>
      <p:sp>
        <p:nvSpPr>
          <p:cNvPr id="592899" name="Rectangle 3"/>
          <p:cNvSpPr>
            <a:spLocks noGrp="1" noChangeArrowheads="1"/>
          </p:cNvSpPr>
          <p:nvPr>
            <p:ph type="body" idx="1"/>
          </p:nvPr>
        </p:nvSpPr>
        <p:spPr/>
        <p:txBody>
          <a:bodyPr/>
          <a:lstStyle/>
          <a:p>
            <a:r>
              <a:rPr lang="en-US" altLang="en-US"/>
              <a:t>PWR Cavity dosimetry</a:t>
            </a:r>
          </a:p>
          <a:p>
            <a:endParaRPr lang="en-US" altLang="en-US"/>
          </a:p>
          <a:p>
            <a:r>
              <a:rPr lang="en-US" altLang="en-US"/>
              <a:t>BWR core shroud</a:t>
            </a:r>
          </a:p>
          <a:p>
            <a:endParaRPr lang="en-US" altLang="en-US">
              <a:solidFill>
                <a:srgbClr val="FD2703"/>
              </a:solidFill>
            </a:endParaRPr>
          </a:p>
          <a:p>
            <a:r>
              <a:rPr lang="en-US" altLang="en-US">
                <a:solidFill>
                  <a:srgbClr val="FD2703"/>
                </a:solidFill>
              </a:rPr>
              <a:t>Spent fuel Storage cask</a:t>
            </a:r>
          </a:p>
        </p:txBody>
      </p:sp>
    </p:spTree>
    <p:extLst>
      <p:ext uri="{BB962C8B-B14F-4D97-AF65-F5344CB8AC3E}">
        <p14:creationId xmlns:p14="http://schemas.microsoft.com/office/powerpoint/2010/main" val="187687944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3"/>
          <p:cNvSpPr>
            <a:spLocks noGrp="1"/>
          </p:cNvSpPr>
          <p:nvPr>
            <p:ph type="sldNum" sz="quarter" idx="4294967295"/>
          </p:nvPr>
        </p:nvSpPr>
        <p:spPr>
          <a:xfrm>
            <a:off x="6553200" y="6243638"/>
            <a:ext cx="2133600" cy="457200"/>
          </a:xfrm>
          <a:prstGeom prst="rect">
            <a:avLst/>
          </a:prstGeom>
        </p:spPr>
        <p:txBody>
          <a:bodyPr/>
          <a:lstStyle/>
          <a:p>
            <a:fld id="{082B5FB6-DF78-46D6-869D-A43FD9EC0BA9}" type="slidenum">
              <a:rPr lang="en-US" altLang="en-US"/>
              <a:pPr/>
              <a:t>28</a:t>
            </a:fld>
            <a:endParaRPr lang="en-US" altLang="en-US"/>
          </a:p>
        </p:txBody>
      </p:sp>
      <p:sp>
        <p:nvSpPr>
          <p:cNvPr id="652290" name="Rectangle 2"/>
          <p:cNvSpPr>
            <a:spLocks noGrp="1" noChangeArrowheads="1"/>
          </p:cNvSpPr>
          <p:nvPr>
            <p:ph type="title"/>
          </p:nvPr>
        </p:nvSpPr>
        <p:spPr/>
        <p:txBody>
          <a:bodyPr/>
          <a:lstStyle/>
          <a:p>
            <a:r>
              <a:rPr lang="en-US" altLang="en-US"/>
              <a:t>Simulation of Storage Cask</a:t>
            </a:r>
          </a:p>
        </p:txBody>
      </p:sp>
      <p:sp>
        <p:nvSpPr>
          <p:cNvPr id="652291" name="Rectangle 3"/>
          <p:cNvSpPr>
            <a:spLocks noGrp="1" noChangeArrowheads="1"/>
          </p:cNvSpPr>
          <p:nvPr>
            <p:ph type="body" idx="1"/>
          </p:nvPr>
        </p:nvSpPr>
        <p:spPr>
          <a:xfrm>
            <a:off x="457200" y="1393825"/>
            <a:ext cx="8229600" cy="4997450"/>
          </a:xfrm>
        </p:spPr>
        <p:txBody>
          <a:bodyPr/>
          <a:lstStyle/>
          <a:p>
            <a:pPr>
              <a:buFont typeface="Wingdings" panose="05000000000000000000" pitchFamily="2" charset="2"/>
              <a:buNone/>
            </a:pPr>
            <a:endParaRPr lang="en-US" altLang="en-US"/>
          </a:p>
        </p:txBody>
      </p:sp>
      <p:pic>
        <p:nvPicPr>
          <p:cNvPr id="652292" name="Picture 4" descr="cask_transpor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5625" y="2138363"/>
            <a:ext cx="2870200" cy="3089275"/>
          </a:xfrm>
          <a:prstGeom prst="rect">
            <a:avLst/>
          </a:prstGeom>
          <a:noFill/>
          <a:extLst>
            <a:ext uri="{909E8E84-426E-40DD-AFC4-6F175D3DCCD1}">
              <a14:hiddenFill xmlns:a14="http://schemas.microsoft.com/office/drawing/2010/main">
                <a:solidFill>
                  <a:srgbClr val="FFFFFF"/>
                </a:solidFill>
              </a14:hiddenFill>
            </a:ext>
          </a:extLst>
        </p:spPr>
      </p:pic>
      <p:pic>
        <p:nvPicPr>
          <p:cNvPr id="652293" name="Picture 5" descr="logo2003"/>
          <p:cNvPicPr>
            <a:picLocks noChangeAspect="1" noChangeArrowheads="1"/>
          </p:cNvPicPr>
          <p:nvPr/>
        </p:nvPicPr>
        <p:blipFill>
          <a:blip r:embed="rId3">
            <a:extLst>
              <a:ext uri="{28A0092B-C50C-407E-A947-70E740481C1C}">
                <a14:useLocalDpi xmlns:a14="http://schemas.microsoft.com/office/drawing/2010/main" val="0"/>
              </a:ext>
            </a:extLst>
          </a:blip>
          <a:srcRect l="18909" r="18965"/>
          <a:stretch>
            <a:fillRect/>
          </a:stretch>
        </p:blipFill>
        <p:spPr bwMode="auto">
          <a:xfrm>
            <a:off x="3984625" y="2127250"/>
            <a:ext cx="1476375" cy="3282950"/>
          </a:xfrm>
          <a:prstGeom prst="rect">
            <a:avLst/>
          </a:prstGeom>
          <a:noFill/>
          <a:extLst>
            <a:ext uri="{909E8E84-426E-40DD-AFC4-6F175D3DCCD1}">
              <a14:hiddenFill xmlns:a14="http://schemas.microsoft.com/office/drawing/2010/main">
                <a:solidFill>
                  <a:srgbClr val="FFFFFF"/>
                </a:solidFill>
              </a14:hiddenFill>
            </a:ext>
          </a:extLst>
        </p:spPr>
      </p:pic>
      <p:sp>
        <p:nvSpPr>
          <p:cNvPr id="652294" name="Rectangle 6"/>
          <p:cNvSpPr>
            <a:spLocks noChangeArrowheads="1"/>
          </p:cNvSpPr>
          <p:nvPr/>
        </p:nvSpPr>
        <p:spPr bwMode="auto">
          <a:xfrm>
            <a:off x="5834063" y="1479550"/>
            <a:ext cx="2776537" cy="4194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hlink"/>
              </a:buClr>
              <a:buFont typeface="Wingdings" panose="05000000000000000000" pitchFamily="2" charset="2"/>
              <a:buBlip>
                <a:blip r:embed="rId4"/>
              </a:buBlip>
              <a:defRPr sz="2800">
                <a:solidFill>
                  <a:schemeClr val="tx1"/>
                </a:solidFill>
                <a:effectLst>
                  <a:outerShdw blurRad="38100" dist="38100" dir="2700000" algn="tl">
                    <a:srgbClr val="000000"/>
                  </a:outerShdw>
                </a:effectLst>
                <a:latin typeface="Arial" panose="020B0604020202020204" pitchFamily="34" charset="0"/>
              </a:defRPr>
            </a:lvl1pPr>
            <a:lvl2pPr marL="742950" indent="-285750">
              <a:spcBef>
                <a:spcPct val="20000"/>
              </a:spcBef>
              <a:buClr>
                <a:schemeClr val="folHlink"/>
              </a:buClr>
              <a:buSzPct val="50000"/>
              <a:buFont typeface="Wingdings" panose="05000000000000000000" pitchFamily="2" charset="2"/>
              <a:buChar char="n"/>
              <a:defRPr sz="2400">
                <a:solidFill>
                  <a:schemeClr val="tx1"/>
                </a:solidFill>
                <a:effectLst>
                  <a:outerShdw blurRad="38100" dist="38100" dir="2700000" algn="tl">
                    <a:srgbClr val="000000"/>
                  </a:outerShdw>
                </a:effectLst>
                <a:latin typeface="Arial" panose="020B0604020202020204" pitchFamily="34" charset="0"/>
              </a:defRPr>
            </a:lvl2pPr>
            <a:lvl3pPr marL="1143000" indent="-228600">
              <a:spcBef>
                <a:spcPct val="20000"/>
              </a:spcBef>
              <a:buClr>
                <a:schemeClr val="hlink"/>
              </a:buClr>
              <a:buFont typeface="Wingdings" panose="05000000000000000000" pitchFamily="2" charset="2"/>
              <a:buBlip>
                <a:blip r:embed="rId4"/>
              </a:buBlip>
              <a:defRPr sz="2000">
                <a:solidFill>
                  <a:schemeClr val="tx1"/>
                </a:solidFill>
                <a:effectLst>
                  <a:outerShdw blurRad="38100" dist="38100" dir="2700000" algn="tl">
                    <a:srgbClr val="000000"/>
                  </a:outerShdw>
                </a:effectLst>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n"/>
              <a:defRPr>
                <a:solidFill>
                  <a:schemeClr val="tx1"/>
                </a:solidFill>
                <a:effectLst>
                  <a:outerShdw blurRad="38100" dist="38100" dir="2700000" algn="tl">
                    <a:srgbClr val="000000"/>
                  </a:outerShdw>
                </a:effectLst>
                <a:latin typeface="Arial" panose="020B0604020202020204" pitchFamily="34" charset="0"/>
              </a:defRPr>
            </a:lvl4pPr>
            <a:lvl5pPr marL="2057400" indent="-228600">
              <a:spcBef>
                <a:spcPct val="20000"/>
              </a:spcBef>
              <a:buClr>
                <a:schemeClr val="hlink"/>
              </a:buClr>
              <a:buFont typeface="Wingdings" panose="05000000000000000000" pitchFamily="2" charset="2"/>
              <a:buBlip>
                <a:blip r:embed="rId4"/>
              </a:buBlip>
              <a:defRPr>
                <a:solidFill>
                  <a:schemeClr val="tx1"/>
                </a:solidFill>
                <a:effectLst>
                  <a:outerShdw blurRad="38100" dist="38100" dir="2700000" algn="tl">
                    <a:srgbClr val="000000"/>
                  </a:outerShdw>
                </a:effectLst>
                <a:latin typeface="Arial" panose="020B0604020202020204" pitchFamily="34" charset="0"/>
              </a:defRPr>
            </a:lvl5pPr>
            <a:lvl6pPr marL="2514600" indent="-228600" fontAlgn="base">
              <a:spcBef>
                <a:spcPct val="20000"/>
              </a:spcBef>
              <a:spcAft>
                <a:spcPct val="0"/>
              </a:spcAft>
              <a:buClr>
                <a:schemeClr val="hlink"/>
              </a:buClr>
              <a:buFont typeface="Wingdings" panose="05000000000000000000" pitchFamily="2" charset="2"/>
              <a:buBlip>
                <a:blip r:embed="rId4"/>
              </a:buBlip>
              <a:defRPr>
                <a:solidFill>
                  <a:schemeClr val="tx1"/>
                </a:solidFill>
                <a:effectLst>
                  <a:outerShdw blurRad="38100" dist="38100" dir="2700000" algn="tl">
                    <a:srgbClr val="000000"/>
                  </a:outerShdw>
                </a:effectLst>
                <a:latin typeface="Arial" panose="020B0604020202020204" pitchFamily="34" charset="0"/>
              </a:defRPr>
            </a:lvl6pPr>
            <a:lvl7pPr marL="2971800" indent="-228600" fontAlgn="base">
              <a:spcBef>
                <a:spcPct val="20000"/>
              </a:spcBef>
              <a:spcAft>
                <a:spcPct val="0"/>
              </a:spcAft>
              <a:buClr>
                <a:schemeClr val="hlink"/>
              </a:buClr>
              <a:buFont typeface="Wingdings" panose="05000000000000000000" pitchFamily="2" charset="2"/>
              <a:buBlip>
                <a:blip r:embed="rId4"/>
              </a:buBlip>
              <a:defRPr>
                <a:solidFill>
                  <a:schemeClr val="tx1"/>
                </a:solidFill>
                <a:effectLst>
                  <a:outerShdw blurRad="38100" dist="38100" dir="2700000" algn="tl">
                    <a:srgbClr val="000000"/>
                  </a:outerShdw>
                </a:effectLst>
                <a:latin typeface="Arial" panose="020B0604020202020204" pitchFamily="34" charset="0"/>
              </a:defRPr>
            </a:lvl7pPr>
            <a:lvl8pPr marL="3429000" indent="-228600" fontAlgn="base">
              <a:spcBef>
                <a:spcPct val="20000"/>
              </a:spcBef>
              <a:spcAft>
                <a:spcPct val="0"/>
              </a:spcAft>
              <a:buClr>
                <a:schemeClr val="hlink"/>
              </a:buClr>
              <a:buFont typeface="Wingdings" panose="05000000000000000000" pitchFamily="2" charset="2"/>
              <a:buBlip>
                <a:blip r:embed="rId4"/>
              </a:buBlip>
              <a:defRPr>
                <a:solidFill>
                  <a:schemeClr val="tx1"/>
                </a:solidFill>
                <a:effectLst>
                  <a:outerShdw blurRad="38100" dist="38100" dir="2700000" algn="tl">
                    <a:srgbClr val="000000"/>
                  </a:outerShdw>
                </a:effectLst>
                <a:latin typeface="Arial" panose="020B0604020202020204" pitchFamily="34" charset="0"/>
              </a:defRPr>
            </a:lvl8pPr>
            <a:lvl9pPr marL="3886200" indent="-228600" fontAlgn="base">
              <a:spcBef>
                <a:spcPct val="20000"/>
              </a:spcBef>
              <a:spcAft>
                <a:spcPct val="0"/>
              </a:spcAft>
              <a:buClr>
                <a:schemeClr val="hlink"/>
              </a:buClr>
              <a:buFont typeface="Wingdings" panose="05000000000000000000" pitchFamily="2" charset="2"/>
              <a:buBlip>
                <a:blip r:embed="rId4"/>
              </a:buBlip>
              <a:defRPr>
                <a:solidFill>
                  <a:schemeClr val="tx1"/>
                </a:solidFill>
                <a:effectLst>
                  <a:outerShdw blurRad="38100" dist="38100" dir="2700000" algn="tl">
                    <a:srgbClr val="000000"/>
                  </a:outerShdw>
                </a:effectLst>
                <a:latin typeface="Arial" panose="020B0604020202020204" pitchFamily="34" charset="0"/>
              </a:defRPr>
            </a:lvl9pPr>
          </a:lstStyle>
          <a:p>
            <a:pPr lvl="1" eaLnBrk="1" hangingPunct="1">
              <a:lnSpc>
                <a:spcPct val="80000"/>
              </a:lnSpc>
            </a:pPr>
            <a:r>
              <a:rPr lang="en-US" altLang="en-US" sz="1600"/>
              <a:t>CASK library </a:t>
            </a:r>
          </a:p>
          <a:p>
            <a:pPr lvl="1" eaLnBrk="1" hangingPunct="1">
              <a:lnSpc>
                <a:spcPct val="80000"/>
              </a:lnSpc>
              <a:buFont typeface="Wingdings" panose="05000000000000000000" pitchFamily="2" charset="2"/>
              <a:buNone/>
            </a:pPr>
            <a:r>
              <a:rPr lang="en-US" altLang="en-US" sz="1600"/>
              <a:t>	(22n, 18g)</a:t>
            </a:r>
          </a:p>
          <a:p>
            <a:pPr lvl="1" eaLnBrk="1" hangingPunct="1">
              <a:lnSpc>
                <a:spcPct val="80000"/>
              </a:lnSpc>
              <a:buFont typeface="Wingdings" panose="05000000000000000000" pitchFamily="2" charset="2"/>
              <a:buNone/>
            </a:pPr>
            <a:endParaRPr lang="en-US" altLang="en-US" sz="1600"/>
          </a:p>
          <a:p>
            <a:pPr lvl="1" eaLnBrk="1" hangingPunct="1">
              <a:lnSpc>
                <a:spcPct val="80000"/>
              </a:lnSpc>
            </a:pPr>
            <a:r>
              <a:rPr lang="en-US" altLang="en-US" sz="1600"/>
              <a:t>17 Materials</a:t>
            </a:r>
          </a:p>
          <a:p>
            <a:pPr lvl="1" eaLnBrk="1" hangingPunct="1">
              <a:lnSpc>
                <a:spcPct val="80000"/>
              </a:lnSpc>
              <a:buFont typeface="Wingdings" panose="05000000000000000000" pitchFamily="2" charset="2"/>
              <a:buNone/>
            </a:pPr>
            <a:endParaRPr lang="en-US" altLang="en-US" sz="1600"/>
          </a:p>
          <a:p>
            <a:pPr lvl="1" eaLnBrk="1" hangingPunct="1">
              <a:lnSpc>
                <a:spcPct val="80000"/>
              </a:lnSpc>
            </a:pPr>
            <a:r>
              <a:rPr lang="en-US" altLang="en-US" sz="1600">
                <a:solidFill>
                  <a:srgbClr val="FF3300"/>
                </a:solidFill>
              </a:rPr>
              <a:t>318,426 fine meshes</a:t>
            </a:r>
          </a:p>
          <a:p>
            <a:pPr lvl="1" eaLnBrk="1" hangingPunct="1">
              <a:lnSpc>
                <a:spcPct val="80000"/>
              </a:lnSpc>
              <a:buFont typeface="Wingdings" panose="05000000000000000000" pitchFamily="2" charset="2"/>
              <a:buNone/>
            </a:pPr>
            <a:r>
              <a:rPr lang="en-US" altLang="en-US" sz="1600"/>
              <a:t>	(1000 coarse meshes)</a:t>
            </a:r>
          </a:p>
          <a:p>
            <a:pPr lvl="1" eaLnBrk="1" hangingPunct="1">
              <a:lnSpc>
                <a:spcPct val="80000"/>
              </a:lnSpc>
              <a:buFont typeface="Wingdings" panose="05000000000000000000" pitchFamily="2" charset="2"/>
              <a:buNone/>
            </a:pPr>
            <a:r>
              <a:rPr lang="en-US" altLang="en-US" sz="1600"/>
              <a:t>	(40 z-levels)</a:t>
            </a:r>
          </a:p>
          <a:p>
            <a:pPr lvl="1" eaLnBrk="1" hangingPunct="1">
              <a:lnSpc>
                <a:spcPct val="80000"/>
              </a:lnSpc>
              <a:buFont typeface="Wingdings" panose="05000000000000000000" pitchFamily="2" charset="2"/>
              <a:buNone/>
            </a:pPr>
            <a:endParaRPr lang="en-US" altLang="en-US" sz="1600"/>
          </a:p>
          <a:p>
            <a:pPr lvl="1" eaLnBrk="1" hangingPunct="1">
              <a:lnSpc>
                <a:spcPct val="80000"/>
              </a:lnSpc>
            </a:pPr>
            <a:r>
              <a:rPr lang="en-US" altLang="en-US" sz="1600"/>
              <a:t>P</a:t>
            </a:r>
            <a:r>
              <a:rPr lang="en-US" altLang="en-US" sz="1600" baseline="-25000"/>
              <a:t>3, </a:t>
            </a:r>
            <a:r>
              <a:rPr lang="en-US" altLang="en-US" sz="1600"/>
              <a:t>S</a:t>
            </a:r>
            <a:r>
              <a:rPr lang="en-US" altLang="en-US" sz="1600" baseline="-25000"/>
              <a:t>12</a:t>
            </a:r>
            <a:r>
              <a:rPr lang="en-US" altLang="en-US" sz="1600"/>
              <a:t> (168 directions)</a:t>
            </a:r>
          </a:p>
          <a:p>
            <a:pPr lvl="1" eaLnBrk="1" hangingPunct="1">
              <a:lnSpc>
                <a:spcPct val="80000"/>
              </a:lnSpc>
              <a:buFont typeface="Wingdings" panose="05000000000000000000" pitchFamily="2" charset="2"/>
              <a:buNone/>
            </a:pPr>
            <a:endParaRPr lang="en-US" altLang="en-US" sz="1600"/>
          </a:p>
          <a:p>
            <a:pPr lvl="1" eaLnBrk="1" hangingPunct="1">
              <a:lnSpc>
                <a:spcPct val="80000"/>
              </a:lnSpc>
            </a:pPr>
            <a:r>
              <a:rPr lang="en-US" altLang="en-US" sz="1600">
                <a:solidFill>
                  <a:srgbClr val="FF3300"/>
                </a:solidFill>
              </a:rPr>
              <a:t>1.48 GB per processor</a:t>
            </a:r>
            <a:r>
              <a:rPr lang="en-US" altLang="en-US" sz="1600"/>
              <a:t> 	8 processors		</a:t>
            </a:r>
            <a:r>
              <a:rPr lang="en-US" altLang="en-US" sz="1600">
                <a:solidFill>
                  <a:srgbClr val="FF3300"/>
                </a:solidFill>
              </a:rPr>
              <a:t>(~12 GB Total)</a:t>
            </a:r>
          </a:p>
          <a:p>
            <a:pPr lvl="1" eaLnBrk="1" hangingPunct="1">
              <a:lnSpc>
                <a:spcPct val="80000"/>
              </a:lnSpc>
            </a:pPr>
            <a:endParaRPr lang="en-US" altLang="en-US" sz="1600">
              <a:solidFill>
                <a:srgbClr val="FF3300"/>
              </a:solidFill>
            </a:endParaRPr>
          </a:p>
          <a:p>
            <a:pPr lvl="1" eaLnBrk="1" hangingPunct="1">
              <a:lnSpc>
                <a:spcPct val="80000"/>
              </a:lnSpc>
            </a:pPr>
            <a:r>
              <a:rPr lang="en-US" altLang="en-US" sz="1600">
                <a:solidFill>
                  <a:srgbClr val="FF3300"/>
                </a:solidFill>
              </a:rPr>
              <a:t>16-processor, PC-Cluster (4GB/proc)</a:t>
            </a:r>
            <a:endParaRPr lang="en-US" altLang="en-US" sz="1600"/>
          </a:p>
        </p:txBody>
      </p:sp>
    </p:spTree>
    <p:extLst>
      <p:ext uri="{BB962C8B-B14F-4D97-AF65-F5344CB8AC3E}">
        <p14:creationId xmlns:p14="http://schemas.microsoft.com/office/powerpoint/2010/main" val="249763389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9" name="Slide Number Placeholder 5"/>
          <p:cNvSpPr>
            <a:spLocks noGrp="1"/>
          </p:cNvSpPr>
          <p:nvPr>
            <p:ph type="sldNum" sz="quarter" idx="10"/>
          </p:nvPr>
        </p:nvSpPr>
        <p:spPr/>
        <p:txBody>
          <a:bodyPr/>
          <a:lstStyle/>
          <a:p>
            <a:fld id="{39CB9CC0-A6BF-45BC-8AAA-173E6B2DC555}" type="slidenum">
              <a:rPr lang="en-US" altLang="en-US"/>
              <a:pPr/>
              <a:t>29</a:t>
            </a:fld>
            <a:endParaRPr lang="en-US" altLang="en-US"/>
          </a:p>
        </p:txBody>
      </p:sp>
      <p:sp>
        <p:nvSpPr>
          <p:cNvPr id="580610" name="Rectangle 2"/>
          <p:cNvSpPr>
            <a:spLocks noGrp="1" noChangeArrowheads="1"/>
          </p:cNvSpPr>
          <p:nvPr>
            <p:ph type="title"/>
          </p:nvPr>
        </p:nvSpPr>
        <p:spPr>
          <a:xfrm>
            <a:off x="457200" y="304800"/>
            <a:ext cx="8229600" cy="457200"/>
          </a:xfrm>
        </p:spPr>
        <p:txBody>
          <a:bodyPr>
            <a:normAutofit fontScale="90000"/>
          </a:bodyPr>
          <a:lstStyle/>
          <a:p>
            <a:r>
              <a:rPr lang="en-US" altLang="en-US" sz="2800" b="1">
                <a:solidFill>
                  <a:schemeClr val="tx1"/>
                </a:solidFill>
              </a:rPr>
              <a:t>Timing Results</a:t>
            </a:r>
          </a:p>
        </p:txBody>
      </p:sp>
      <p:sp>
        <p:nvSpPr>
          <p:cNvPr id="580611" name="Rectangle 3"/>
          <p:cNvSpPr>
            <a:spLocks noGrp="1" noChangeArrowheads="1"/>
          </p:cNvSpPr>
          <p:nvPr>
            <p:ph type="body" sz="half" idx="1"/>
          </p:nvPr>
        </p:nvSpPr>
        <p:spPr>
          <a:xfrm>
            <a:off x="1752600" y="1577975"/>
            <a:ext cx="7391400" cy="762000"/>
          </a:xfrm>
        </p:spPr>
        <p:txBody>
          <a:bodyPr>
            <a:normAutofit lnSpcReduction="10000"/>
          </a:bodyPr>
          <a:lstStyle/>
          <a:p>
            <a:pPr algn="ctr">
              <a:buFont typeface="Wingdings" panose="05000000000000000000" pitchFamily="2" charset="2"/>
              <a:buNone/>
            </a:pPr>
            <a:r>
              <a:rPr lang="en-US" altLang="en-US" sz="2000"/>
              <a:t>MC is an average </a:t>
            </a:r>
            <a:r>
              <a:rPr lang="en-US" altLang="en-US" sz="2000">
                <a:sym typeface="Symbol" panose="05050102010706020507" pitchFamily="18" charset="2"/>
              </a:rPr>
              <a:t>in</a:t>
            </a:r>
            <a:r>
              <a:rPr lang="en-US" altLang="en-US" sz="2000"/>
              <a:t> four annular tally segments</a:t>
            </a:r>
          </a:p>
          <a:p>
            <a:pPr algn="ctr">
              <a:buFont typeface="Wingdings" panose="05000000000000000000" pitchFamily="2" charset="2"/>
              <a:buNone/>
            </a:pPr>
            <a:r>
              <a:rPr lang="en-US" altLang="en-US" sz="2000"/>
              <a:t>(Axial Mid-plane) (1-</a:t>
            </a:r>
            <a:r>
              <a:rPr lang="en-US" altLang="en-US" sz="2000">
                <a:sym typeface="Symbol" panose="05050102010706020507" pitchFamily="18" charset="2"/>
              </a:rPr>
              <a:t></a:t>
            </a:r>
            <a:r>
              <a:rPr lang="en-US" altLang="en-US" sz="2000"/>
              <a:t>  Relative Error = 1%</a:t>
            </a:r>
            <a:r>
              <a:rPr lang="en-US" altLang="en-US" sz="2000">
                <a:sym typeface="Symbol" panose="05050102010706020507" pitchFamily="18" charset="2"/>
              </a:rPr>
              <a:t>)</a:t>
            </a:r>
          </a:p>
          <a:p>
            <a:pPr>
              <a:buFont typeface="Wingdings" panose="05000000000000000000" pitchFamily="2" charset="2"/>
              <a:buNone/>
            </a:pPr>
            <a:endParaRPr lang="en-US" altLang="en-US" sz="2000">
              <a:sym typeface="Symbol" panose="05050102010706020507" pitchFamily="18" charset="2"/>
            </a:endParaRPr>
          </a:p>
        </p:txBody>
      </p:sp>
      <p:grpSp>
        <p:nvGrpSpPr>
          <p:cNvPr id="580612" name="Group 4"/>
          <p:cNvGrpSpPr>
            <a:grpSpLocks/>
          </p:cNvGrpSpPr>
          <p:nvPr/>
        </p:nvGrpSpPr>
        <p:grpSpPr bwMode="auto">
          <a:xfrm>
            <a:off x="228600" y="838200"/>
            <a:ext cx="1447800" cy="4572000"/>
            <a:chOff x="192" y="912"/>
            <a:chExt cx="768" cy="2544"/>
          </a:xfrm>
        </p:grpSpPr>
        <p:pic>
          <p:nvPicPr>
            <p:cNvPr id="580613" name="Picture 5" descr="matdisMCNPandPENTRAN"/>
            <p:cNvPicPr>
              <a:picLocks noChangeAspect="1" noChangeArrowheads="1"/>
            </p:cNvPicPr>
            <p:nvPr/>
          </p:nvPicPr>
          <p:blipFill>
            <a:blip r:embed="rId2">
              <a:extLst>
                <a:ext uri="{28A0092B-C50C-407E-A947-70E740481C1C}">
                  <a14:useLocalDpi xmlns:a14="http://schemas.microsoft.com/office/drawing/2010/main" val="0"/>
                </a:ext>
              </a:extLst>
            </a:blip>
            <a:srcRect l="65608" t="6961" r="9366" b="7385"/>
            <a:stretch>
              <a:fillRect/>
            </a:stretch>
          </p:blipFill>
          <p:spPr bwMode="auto">
            <a:xfrm>
              <a:off x="192" y="912"/>
              <a:ext cx="768" cy="25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80614" name="Rectangle 6"/>
            <p:cNvSpPr>
              <a:spLocks noChangeArrowheads="1"/>
            </p:cNvSpPr>
            <p:nvPr/>
          </p:nvSpPr>
          <p:spPr bwMode="auto">
            <a:xfrm>
              <a:off x="864" y="2160"/>
              <a:ext cx="48" cy="240"/>
            </a:xfrm>
            <a:prstGeom prst="rect">
              <a:avLst/>
            </a:prstGeom>
            <a:solidFill>
              <a:srgbClr val="FF0000"/>
            </a:solidFill>
            <a:ln w="9525" algn="ctr">
              <a:solidFill>
                <a:srgbClr val="FF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graphicFrame>
        <p:nvGraphicFramePr>
          <p:cNvPr id="580701" name="Group 93"/>
          <p:cNvGraphicFramePr>
            <a:graphicFrameLocks noGrp="1"/>
          </p:cNvGraphicFramePr>
          <p:nvPr>
            <p:extLst>
              <p:ext uri="{D42A27DB-BD31-4B8C-83A1-F6EECF244321}">
                <p14:modId xmlns:p14="http://schemas.microsoft.com/office/powerpoint/2010/main" val="3073367345"/>
              </p:ext>
            </p:extLst>
          </p:nvPr>
        </p:nvGraphicFramePr>
        <p:xfrm>
          <a:off x="2332038" y="2459038"/>
          <a:ext cx="6137275" cy="2084832"/>
        </p:xfrm>
        <a:graphic>
          <a:graphicData uri="http://schemas.openxmlformats.org/drawingml/2006/table">
            <a:tbl>
              <a:tblPr/>
              <a:tblGrid>
                <a:gridCol w="2168525"/>
                <a:gridCol w="1157287"/>
                <a:gridCol w="1506538"/>
                <a:gridCol w="1304925"/>
              </a:tblGrid>
              <a:tr h="457200">
                <a:tc>
                  <a:txBody>
                    <a:bodyPr/>
                    <a:lstStyle>
                      <a:lvl1pPr>
                        <a:spcBef>
                          <a:spcPct val="20000"/>
                        </a:spcBef>
                        <a:buClr>
                          <a:schemeClr val="hlink"/>
                        </a:buClr>
                        <a:buFont typeface="Wingdings" panose="05000000000000000000" pitchFamily="2" charset="2"/>
                        <a:defRPr sz="2800">
                          <a:solidFill>
                            <a:schemeClr val="tx1"/>
                          </a:solidFill>
                          <a:effectLst>
                            <a:outerShdw blurRad="38100" dist="38100" dir="2700000" algn="tl">
                              <a:srgbClr val="000000"/>
                            </a:outerShdw>
                          </a:effectLst>
                          <a:latin typeface="Arial" panose="020B0604020202020204" pitchFamily="34" charset="0"/>
                        </a:defRPr>
                      </a:lvl1pPr>
                      <a:lvl2pPr>
                        <a:spcBef>
                          <a:spcPct val="20000"/>
                        </a:spcBef>
                        <a:buClr>
                          <a:schemeClr val="folHlink"/>
                        </a:buClr>
                        <a:buSzPct val="50000"/>
                        <a:buFont typeface="Wingdings" panose="05000000000000000000" pitchFamily="2" charset="2"/>
                        <a:defRPr sz="2400">
                          <a:solidFill>
                            <a:schemeClr val="tx1"/>
                          </a:solidFill>
                          <a:effectLst>
                            <a:outerShdw blurRad="38100" dist="38100" dir="2700000" algn="tl">
                              <a:srgbClr val="000000"/>
                            </a:outerShdw>
                          </a:effectLst>
                          <a:latin typeface="Arial" panose="020B060402020202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Arial" panose="020B0604020202020204" pitchFamily="34" charset="0"/>
                        </a:defRPr>
                      </a:lvl3pPr>
                      <a:lvl4pPr>
                        <a:spcBef>
                          <a:spcPct val="20000"/>
                        </a:spcBef>
                        <a:buClr>
                          <a:schemeClr val="folHlink"/>
                        </a:buClr>
                        <a:buSzPct val="50000"/>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tabLst/>
                      </a:pPr>
                      <a:r>
                        <a:rPr kumimoji="0" lang="en-US" altLang="en-US" sz="1800" b="0" i="0" u="none" strike="noStrike" cap="none" normalizeH="0" baseline="0" dirty="0" smtClean="0">
                          <a:ln>
                            <a:noFill/>
                          </a:ln>
                          <a:solidFill>
                            <a:schemeClr val="tx1"/>
                          </a:solidFill>
                          <a:effectLst>
                            <a:outerShdw blurRad="38100" dist="38100" dir="2700000" algn="tl">
                              <a:srgbClr val="000000"/>
                            </a:outerShdw>
                          </a:effectLst>
                          <a:latin typeface="Arial" panose="020B0604020202020204" pitchFamily="34" charset="0"/>
                        </a:rPr>
                        <a:t>Model</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Font typeface="Wingdings" panose="05000000000000000000" pitchFamily="2" charset="2"/>
                        <a:defRPr sz="2800">
                          <a:solidFill>
                            <a:schemeClr val="tx1"/>
                          </a:solidFill>
                          <a:effectLst>
                            <a:outerShdw blurRad="38100" dist="38100" dir="2700000" algn="tl">
                              <a:srgbClr val="000000"/>
                            </a:outerShdw>
                          </a:effectLst>
                          <a:latin typeface="Arial" panose="020B0604020202020204" pitchFamily="34" charset="0"/>
                        </a:defRPr>
                      </a:lvl1pPr>
                      <a:lvl2pPr>
                        <a:spcBef>
                          <a:spcPct val="20000"/>
                        </a:spcBef>
                        <a:buClr>
                          <a:schemeClr val="folHlink"/>
                        </a:buClr>
                        <a:buSzPct val="50000"/>
                        <a:buFont typeface="Wingdings" panose="05000000000000000000" pitchFamily="2" charset="2"/>
                        <a:defRPr sz="2400">
                          <a:solidFill>
                            <a:schemeClr val="tx1"/>
                          </a:solidFill>
                          <a:effectLst>
                            <a:outerShdw blurRad="38100" dist="38100" dir="2700000" algn="tl">
                              <a:srgbClr val="000000"/>
                            </a:outerShdw>
                          </a:effectLst>
                          <a:latin typeface="Arial" panose="020B060402020202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Arial" panose="020B0604020202020204" pitchFamily="34" charset="0"/>
                        </a:defRPr>
                      </a:lvl3pPr>
                      <a:lvl4pPr>
                        <a:spcBef>
                          <a:spcPct val="20000"/>
                        </a:spcBef>
                        <a:buClr>
                          <a:schemeClr val="folHlink"/>
                        </a:buClr>
                        <a:buSzPct val="50000"/>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tabLst/>
                      </a:pPr>
                      <a:r>
                        <a:rPr kumimoji="0" lang="en-US" altLang="en-US" sz="1800" b="0" i="0" u="none" strike="noStrike" cap="none" normalizeH="0" baseline="0" smtClean="0">
                          <a:ln>
                            <a:noFill/>
                          </a:ln>
                          <a:solidFill>
                            <a:schemeClr val="tx1"/>
                          </a:solidFill>
                          <a:effectLst>
                            <a:outerShdw blurRad="38100" dist="38100" dir="2700000" algn="tl">
                              <a:srgbClr val="000000"/>
                            </a:outerShdw>
                          </a:effectLst>
                          <a:latin typeface="Arial" panose="020B0604020202020204" pitchFamily="34" charset="0"/>
                        </a:rPr>
                        <a:t># CPU</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Font typeface="Wingdings" panose="05000000000000000000" pitchFamily="2" charset="2"/>
                        <a:defRPr sz="2800">
                          <a:solidFill>
                            <a:schemeClr val="tx1"/>
                          </a:solidFill>
                          <a:effectLst>
                            <a:outerShdw blurRad="38100" dist="38100" dir="2700000" algn="tl">
                              <a:srgbClr val="000000"/>
                            </a:outerShdw>
                          </a:effectLst>
                          <a:latin typeface="Arial" panose="020B0604020202020204" pitchFamily="34" charset="0"/>
                        </a:defRPr>
                      </a:lvl1pPr>
                      <a:lvl2pPr>
                        <a:spcBef>
                          <a:spcPct val="20000"/>
                        </a:spcBef>
                        <a:buClr>
                          <a:schemeClr val="folHlink"/>
                        </a:buClr>
                        <a:buSzPct val="50000"/>
                        <a:buFont typeface="Wingdings" panose="05000000000000000000" pitchFamily="2" charset="2"/>
                        <a:defRPr sz="2400">
                          <a:solidFill>
                            <a:schemeClr val="tx1"/>
                          </a:solidFill>
                          <a:effectLst>
                            <a:outerShdw blurRad="38100" dist="38100" dir="2700000" algn="tl">
                              <a:srgbClr val="000000"/>
                            </a:outerShdw>
                          </a:effectLst>
                          <a:latin typeface="Arial" panose="020B060402020202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Arial" panose="020B0604020202020204" pitchFamily="34" charset="0"/>
                        </a:defRPr>
                      </a:lvl3pPr>
                      <a:lvl4pPr>
                        <a:spcBef>
                          <a:spcPct val="20000"/>
                        </a:spcBef>
                        <a:buClr>
                          <a:schemeClr val="folHlink"/>
                        </a:buClr>
                        <a:buSzPct val="50000"/>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tabLst/>
                      </a:pPr>
                      <a:r>
                        <a:rPr kumimoji="0" lang="en-US" altLang="en-US" sz="1800" b="0" i="0" u="none" strike="noStrike" cap="none" normalizeH="0" baseline="0" smtClean="0">
                          <a:ln>
                            <a:noFill/>
                          </a:ln>
                          <a:solidFill>
                            <a:schemeClr val="tx1"/>
                          </a:solidFill>
                          <a:effectLst>
                            <a:outerShdw blurRad="38100" dist="38100" dir="2700000" algn="tl">
                              <a:srgbClr val="000000"/>
                            </a:outerShdw>
                          </a:effectLst>
                          <a:latin typeface="Arial" panose="020B0604020202020204" pitchFamily="34" charset="0"/>
                        </a:rPr>
                        <a:t>Run Time </a:t>
                      </a:r>
                    </a:p>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tabLst/>
                      </a:pPr>
                      <a:r>
                        <a:rPr kumimoji="0" lang="en-US" altLang="en-US" sz="1800" b="0" i="0" u="none" strike="noStrike" cap="none" normalizeH="0" baseline="0" smtClean="0">
                          <a:ln>
                            <a:noFill/>
                          </a:ln>
                          <a:solidFill>
                            <a:schemeClr val="tx1"/>
                          </a:solidFill>
                          <a:effectLst>
                            <a:outerShdw blurRad="38100" dist="38100" dir="2700000" algn="tl">
                              <a:srgbClr val="000000"/>
                            </a:outerShdw>
                          </a:effectLst>
                          <a:latin typeface="Arial" panose="020B0604020202020204" pitchFamily="34" charset="0"/>
                        </a:rPr>
                        <a:t>(hrs)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Font typeface="Wingdings" panose="05000000000000000000" pitchFamily="2" charset="2"/>
                        <a:defRPr sz="2800">
                          <a:solidFill>
                            <a:schemeClr val="tx1"/>
                          </a:solidFill>
                          <a:effectLst>
                            <a:outerShdw blurRad="38100" dist="38100" dir="2700000" algn="tl">
                              <a:srgbClr val="000000"/>
                            </a:outerShdw>
                          </a:effectLst>
                          <a:latin typeface="Arial" panose="020B0604020202020204" pitchFamily="34" charset="0"/>
                        </a:defRPr>
                      </a:lvl1pPr>
                      <a:lvl2pPr>
                        <a:spcBef>
                          <a:spcPct val="20000"/>
                        </a:spcBef>
                        <a:buClr>
                          <a:schemeClr val="folHlink"/>
                        </a:buClr>
                        <a:buSzPct val="50000"/>
                        <a:buFont typeface="Wingdings" panose="05000000000000000000" pitchFamily="2" charset="2"/>
                        <a:defRPr sz="2400">
                          <a:solidFill>
                            <a:schemeClr val="tx1"/>
                          </a:solidFill>
                          <a:effectLst>
                            <a:outerShdw blurRad="38100" dist="38100" dir="2700000" algn="tl">
                              <a:srgbClr val="000000"/>
                            </a:outerShdw>
                          </a:effectLst>
                          <a:latin typeface="Arial" panose="020B060402020202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Arial" panose="020B0604020202020204" pitchFamily="34" charset="0"/>
                        </a:defRPr>
                      </a:lvl3pPr>
                      <a:lvl4pPr>
                        <a:spcBef>
                          <a:spcPct val="20000"/>
                        </a:spcBef>
                        <a:buClr>
                          <a:schemeClr val="folHlink"/>
                        </a:buClr>
                        <a:buSzPct val="50000"/>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tabLst/>
                      </a:pPr>
                      <a:r>
                        <a:rPr kumimoji="0" lang="en-US" altLang="en-US" sz="1800" b="0" i="0" u="none" strike="noStrike" cap="none" normalizeH="0" baseline="0" smtClean="0">
                          <a:ln>
                            <a:noFill/>
                          </a:ln>
                          <a:solidFill>
                            <a:schemeClr val="tx1"/>
                          </a:solidFill>
                          <a:effectLst>
                            <a:outerShdw blurRad="38100" dist="38100" dir="2700000" algn="tl">
                              <a:srgbClr val="000000"/>
                            </a:outerShdw>
                          </a:effectLst>
                          <a:latin typeface="Arial" panose="020B0604020202020204" pitchFamily="34" charset="0"/>
                        </a:rPr>
                        <a:t>Speedup</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49275">
                <a:tc>
                  <a:txBody>
                    <a:bodyPr/>
                    <a:lstStyle>
                      <a:lvl1pPr>
                        <a:spcBef>
                          <a:spcPct val="20000"/>
                        </a:spcBef>
                        <a:buClr>
                          <a:schemeClr val="hlink"/>
                        </a:buClr>
                        <a:buFont typeface="Wingdings" panose="05000000000000000000" pitchFamily="2" charset="2"/>
                        <a:defRPr sz="2800">
                          <a:solidFill>
                            <a:schemeClr val="tx1"/>
                          </a:solidFill>
                          <a:effectLst>
                            <a:outerShdw blurRad="38100" dist="38100" dir="2700000" algn="tl">
                              <a:srgbClr val="000000"/>
                            </a:outerShdw>
                          </a:effectLst>
                          <a:latin typeface="Arial" panose="020B0604020202020204" pitchFamily="34" charset="0"/>
                        </a:defRPr>
                      </a:lvl1pPr>
                      <a:lvl2pPr>
                        <a:spcBef>
                          <a:spcPct val="20000"/>
                        </a:spcBef>
                        <a:buClr>
                          <a:schemeClr val="folHlink"/>
                        </a:buClr>
                        <a:buSzPct val="50000"/>
                        <a:buFont typeface="Wingdings" panose="05000000000000000000" pitchFamily="2" charset="2"/>
                        <a:defRPr sz="2400">
                          <a:solidFill>
                            <a:schemeClr val="tx1"/>
                          </a:solidFill>
                          <a:effectLst>
                            <a:outerShdw blurRad="38100" dist="38100" dir="2700000" algn="tl">
                              <a:srgbClr val="000000"/>
                            </a:outerShdw>
                          </a:effectLst>
                          <a:latin typeface="Arial" panose="020B060402020202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Arial" panose="020B0604020202020204" pitchFamily="34" charset="0"/>
                        </a:defRPr>
                      </a:lvl3pPr>
                      <a:lvl4pPr>
                        <a:spcBef>
                          <a:spcPct val="20000"/>
                        </a:spcBef>
                        <a:buClr>
                          <a:schemeClr val="folHlink"/>
                        </a:buClr>
                        <a:buSzPct val="50000"/>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tabLst/>
                      </a:pPr>
                      <a:r>
                        <a:rPr kumimoji="0" lang="en-US" altLang="en-US" sz="1800" b="0" i="0" u="none" strike="noStrike" cap="none" normalizeH="0" baseline="0" smtClean="0">
                          <a:ln>
                            <a:noFill/>
                          </a:ln>
                          <a:solidFill>
                            <a:schemeClr val="tx1"/>
                          </a:solidFill>
                          <a:effectLst>
                            <a:outerShdw blurRad="38100" dist="38100" dir="2700000" algn="tl">
                              <a:srgbClr val="000000"/>
                            </a:outerShdw>
                          </a:effectLst>
                          <a:latin typeface="Arial" panose="020B0604020202020204" pitchFamily="34" charset="0"/>
                        </a:rPr>
                        <a:t>Unbiased </a:t>
                      </a:r>
                    </a:p>
                    <a:p>
                      <a:pPr marL="0" marR="0" lvl="0" indent="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tabLst/>
                      </a:pPr>
                      <a:r>
                        <a:rPr kumimoji="0" lang="en-US" altLang="en-US" sz="1800" b="0" i="0" u="none" strike="noStrike" cap="none" normalizeH="0" baseline="0" smtClean="0">
                          <a:ln>
                            <a:noFill/>
                          </a:ln>
                          <a:solidFill>
                            <a:schemeClr val="tx1"/>
                          </a:solidFill>
                          <a:effectLst>
                            <a:outerShdw blurRad="38100" dist="38100" dir="2700000" algn="tl">
                              <a:srgbClr val="000000"/>
                            </a:outerShdw>
                          </a:effectLst>
                          <a:latin typeface="Arial" panose="020B0604020202020204" pitchFamily="34" charset="0"/>
                        </a:rPr>
                        <a:t>Cont. Energy</a:t>
                      </a:r>
                      <a:endParaRPr kumimoji="0" lang="en-US" altLang="en-US" sz="1800" b="0" i="0" u="none" strike="noStrike" cap="none" normalizeH="0" baseline="0" smtClean="0">
                        <a:ln>
                          <a:noFill/>
                        </a:ln>
                        <a:solidFill>
                          <a:srgbClr val="FF3300"/>
                        </a:solidFill>
                        <a:effectLst>
                          <a:outerShdw blurRad="38100" dist="38100" dir="2700000" algn="tl">
                            <a:srgbClr val="000000"/>
                          </a:outerShdw>
                        </a:effectLst>
                        <a:latin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Font typeface="Wingdings" panose="05000000000000000000" pitchFamily="2" charset="2"/>
                        <a:defRPr sz="2800">
                          <a:solidFill>
                            <a:schemeClr val="tx1"/>
                          </a:solidFill>
                          <a:effectLst>
                            <a:outerShdw blurRad="38100" dist="38100" dir="2700000" algn="tl">
                              <a:srgbClr val="000000"/>
                            </a:outerShdw>
                          </a:effectLst>
                          <a:latin typeface="Arial" panose="020B0604020202020204" pitchFamily="34" charset="0"/>
                        </a:defRPr>
                      </a:lvl1pPr>
                      <a:lvl2pPr>
                        <a:spcBef>
                          <a:spcPct val="20000"/>
                        </a:spcBef>
                        <a:buClr>
                          <a:schemeClr val="folHlink"/>
                        </a:buClr>
                        <a:buSzPct val="50000"/>
                        <a:buFont typeface="Wingdings" panose="05000000000000000000" pitchFamily="2" charset="2"/>
                        <a:defRPr sz="2400">
                          <a:solidFill>
                            <a:schemeClr val="tx1"/>
                          </a:solidFill>
                          <a:effectLst>
                            <a:outerShdw blurRad="38100" dist="38100" dir="2700000" algn="tl">
                              <a:srgbClr val="000000"/>
                            </a:outerShdw>
                          </a:effectLst>
                          <a:latin typeface="Arial" panose="020B060402020202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Arial" panose="020B0604020202020204" pitchFamily="34" charset="0"/>
                        </a:defRPr>
                      </a:lvl3pPr>
                      <a:lvl4pPr>
                        <a:spcBef>
                          <a:spcPct val="20000"/>
                        </a:spcBef>
                        <a:buClr>
                          <a:schemeClr val="folHlink"/>
                        </a:buClr>
                        <a:buSzPct val="50000"/>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tabLst/>
                      </a:pPr>
                      <a:r>
                        <a:rPr kumimoji="0" lang="en-US" altLang="en-US" sz="1800" b="0" i="0" u="none" strike="noStrike" cap="none" normalizeH="0" baseline="0" smtClean="0">
                          <a:ln>
                            <a:noFill/>
                          </a:ln>
                          <a:solidFill>
                            <a:srgbClr val="FF3300"/>
                          </a:solidFill>
                          <a:effectLst>
                            <a:outerShdw blurRad="38100" dist="38100" dir="2700000" algn="tl">
                              <a:srgbClr val="000000"/>
                            </a:outerShdw>
                          </a:effectLst>
                          <a:latin typeface="Arial" panose="020B0604020202020204" pitchFamily="34" charset="0"/>
                        </a:rPr>
                        <a:t>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Font typeface="Wingdings" panose="05000000000000000000" pitchFamily="2" charset="2"/>
                        <a:defRPr sz="2800">
                          <a:solidFill>
                            <a:schemeClr val="tx1"/>
                          </a:solidFill>
                          <a:effectLst>
                            <a:outerShdw blurRad="38100" dist="38100" dir="2700000" algn="tl">
                              <a:srgbClr val="000000"/>
                            </a:outerShdw>
                          </a:effectLst>
                          <a:latin typeface="Arial" panose="020B0604020202020204" pitchFamily="34" charset="0"/>
                        </a:defRPr>
                      </a:lvl1pPr>
                      <a:lvl2pPr>
                        <a:spcBef>
                          <a:spcPct val="20000"/>
                        </a:spcBef>
                        <a:buClr>
                          <a:schemeClr val="folHlink"/>
                        </a:buClr>
                        <a:buSzPct val="50000"/>
                        <a:buFont typeface="Wingdings" panose="05000000000000000000" pitchFamily="2" charset="2"/>
                        <a:defRPr sz="2400">
                          <a:solidFill>
                            <a:schemeClr val="tx1"/>
                          </a:solidFill>
                          <a:effectLst>
                            <a:outerShdw blurRad="38100" dist="38100" dir="2700000" algn="tl">
                              <a:srgbClr val="000000"/>
                            </a:outerShdw>
                          </a:effectLst>
                          <a:latin typeface="Arial" panose="020B060402020202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Arial" panose="020B0604020202020204" pitchFamily="34" charset="0"/>
                        </a:defRPr>
                      </a:lvl3pPr>
                      <a:lvl4pPr>
                        <a:spcBef>
                          <a:spcPct val="20000"/>
                        </a:spcBef>
                        <a:buClr>
                          <a:schemeClr val="folHlink"/>
                        </a:buClr>
                        <a:buSzPct val="50000"/>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tabLst/>
                      </a:pPr>
                      <a:r>
                        <a:rPr kumimoji="0" lang="en-US" altLang="en-US" sz="1800" b="0" i="0" u="none" strike="noStrike" cap="none" normalizeH="0" baseline="0" smtClean="0">
                          <a:ln>
                            <a:noFill/>
                          </a:ln>
                          <a:solidFill>
                            <a:schemeClr val="tx1"/>
                          </a:solidFill>
                          <a:effectLst>
                            <a:outerShdw blurRad="38100" dist="38100" dir="2700000" algn="tl">
                              <a:srgbClr val="000000"/>
                            </a:outerShdw>
                          </a:effectLst>
                          <a:latin typeface="Arial" panose="020B0604020202020204" pitchFamily="34" charset="0"/>
                        </a:rPr>
                        <a:t>214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Font typeface="Wingdings" panose="05000000000000000000" pitchFamily="2" charset="2"/>
                        <a:defRPr sz="2800">
                          <a:solidFill>
                            <a:schemeClr val="tx1"/>
                          </a:solidFill>
                          <a:effectLst>
                            <a:outerShdw blurRad="38100" dist="38100" dir="2700000" algn="tl">
                              <a:srgbClr val="000000"/>
                            </a:outerShdw>
                          </a:effectLst>
                          <a:latin typeface="Arial" panose="020B0604020202020204" pitchFamily="34" charset="0"/>
                        </a:defRPr>
                      </a:lvl1pPr>
                      <a:lvl2pPr>
                        <a:spcBef>
                          <a:spcPct val="20000"/>
                        </a:spcBef>
                        <a:buClr>
                          <a:schemeClr val="folHlink"/>
                        </a:buClr>
                        <a:buSzPct val="50000"/>
                        <a:buFont typeface="Wingdings" panose="05000000000000000000" pitchFamily="2" charset="2"/>
                        <a:defRPr sz="2400">
                          <a:solidFill>
                            <a:schemeClr val="tx1"/>
                          </a:solidFill>
                          <a:effectLst>
                            <a:outerShdw blurRad="38100" dist="38100" dir="2700000" algn="tl">
                              <a:srgbClr val="000000"/>
                            </a:outerShdw>
                          </a:effectLst>
                          <a:latin typeface="Arial" panose="020B060402020202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Arial" panose="020B0604020202020204" pitchFamily="34" charset="0"/>
                        </a:defRPr>
                      </a:lvl3pPr>
                      <a:lvl4pPr>
                        <a:spcBef>
                          <a:spcPct val="20000"/>
                        </a:spcBef>
                        <a:buClr>
                          <a:schemeClr val="folHlink"/>
                        </a:buClr>
                        <a:buSzPct val="50000"/>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tabLst/>
                      </a:pPr>
                      <a:r>
                        <a:rPr kumimoji="0" lang="en-US" altLang="en-US" sz="1800" b="0" i="0" u="none" strike="noStrike" cap="none" normalizeH="0" baseline="0" smtClean="0">
                          <a:ln>
                            <a:noFill/>
                          </a:ln>
                          <a:solidFill>
                            <a:schemeClr val="tx1"/>
                          </a:solidFill>
                          <a:effectLst>
                            <a:outerShdw blurRad="38100" dist="38100" dir="2700000" algn="tl">
                              <a:srgbClr val="000000"/>
                            </a:outerShdw>
                          </a:effectLst>
                          <a:latin typeface="Arial" panose="020B0604020202020204" pitchFamily="34" charset="0"/>
                        </a:rPr>
                        <a:t>1.0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87375">
                <a:tc>
                  <a:txBody>
                    <a:bodyPr/>
                    <a:lstStyle>
                      <a:lvl1pPr>
                        <a:spcBef>
                          <a:spcPct val="20000"/>
                        </a:spcBef>
                        <a:buClr>
                          <a:schemeClr val="hlink"/>
                        </a:buClr>
                        <a:buFont typeface="Wingdings" panose="05000000000000000000" pitchFamily="2" charset="2"/>
                        <a:defRPr sz="2800">
                          <a:solidFill>
                            <a:schemeClr val="tx1"/>
                          </a:solidFill>
                          <a:effectLst>
                            <a:outerShdw blurRad="38100" dist="38100" dir="2700000" algn="tl">
                              <a:srgbClr val="000000"/>
                            </a:outerShdw>
                          </a:effectLst>
                          <a:latin typeface="Arial" panose="020B0604020202020204" pitchFamily="34" charset="0"/>
                        </a:defRPr>
                      </a:lvl1pPr>
                      <a:lvl2pPr>
                        <a:spcBef>
                          <a:spcPct val="20000"/>
                        </a:spcBef>
                        <a:buClr>
                          <a:schemeClr val="folHlink"/>
                        </a:buClr>
                        <a:buSzPct val="50000"/>
                        <a:buFont typeface="Wingdings" panose="05000000000000000000" pitchFamily="2" charset="2"/>
                        <a:defRPr sz="2400">
                          <a:solidFill>
                            <a:schemeClr val="tx1"/>
                          </a:solidFill>
                          <a:effectLst>
                            <a:outerShdw blurRad="38100" dist="38100" dir="2700000" algn="tl">
                              <a:srgbClr val="000000"/>
                            </a:outerShdw>
                          </a:effectLst>
                          <a:latin typeface="Arial" panose="020B060402020202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Arial" panose="020B0604020202020204" pitchFamily="34" charset="0"/>
                        </a:defRPr>
                      </a:lvl3pPr>
                      <a:lvl4pPr>
                        <a:spcBef>
                          <a:spcPct val="20000"/>
                        </a:spcBef>
                        <a:buClr>
                          <a:schemeClr val="folHlink"/>
                        </a:buClr>
                        <a:buSzPct val="50000"/>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tabLst/>
                      </a:pPr>
                      <a:r>
                        <a:rPr kumimoji="0" lang="en-US" altLang="en-US" sz="1800" b="0" i="0" u="none" strike="noStrike" cap="none" normalizeH="0" baseline="0" dirty="0" smtClean="0">
                          <a:ln>
                            <a:noFill/>
                          </a:ln>
                          <a:solidFill>
                            <a:schemeClr val="tx1"/>
                          </a:solidFill>
                          <a:effectLst>
                            <a:outerShdw blurRad="38100" dist="38100" dir="2700000" algn="tl">
                              <a:srgbClr val="000000"/>
                            </a:outerShdw>
                          </a:effectLst>
                          <a:latin typeface="Arial" panose="020B0604020202020204" pitchFamily="34" charset="0"/>
                        </a:rPr>
                        <a:t>A</a:t>
                      </a:r>
                      <a:r>
                        <a:rPr kumimoji="0" lang="en-US" altLang="en-US" sz="1800" b="0" i="0" u="none" strike="noStrike" cap="none" normalizeH="0" baseline="30000" dirty="0" smtClean="0">
                          <a:ln>
                            <a:noFill/>
                          </a:ln>
                          <a:solidFill>
                            <a:schemeClr val="tx1"/>
                          </a:solidFill>
                          <a:effectLst>
                            <a:outerShdw blurRad="38100" dist="38100" dir="2700000" algn="tl">
                              <a:srgbClr val="000000"/>
                            </a:outerShdw>
                          </a:effectLst>
                          <a:latin typeface="Arial" panose="020B0604020202020204" pitchFamily="34" charset="0"/>
                        </a:rPr>
                        <a:t>3</a:t>
                      </a:r>
                      <a:r>
                        <a:rPr kumimoji="0" lang="en-US" altLang="en-US" sz="1800" b="0" i="0" u="none" strike="noStrike" cap="none" normalizeH="0" baseline="0" dirty="0" smtClean="0">
                          <a:ln>
                            <a:noFill/>
                          </a:ln>
                          <a:solidFill>
                            <a:schemeClr val="tx1"/>
                          </a:solidFill>
                          <a:effectLst>
                            <a:outerShdw blurRad="38100" dist="38100" dir="2700000" algn="tl">
                              <a:srgbClr val="000000"/>
                            </a:outerShdw>
                          </a:effectLst>
                          <a:latin typeface="Arial" panose="020B0604020202020204" pitchFamily="34" charset="0"/>
                        </a:rPr>
                        <a:t>MCNP </a:t>
                      </a:r>
                    </a:p>
                    <a:p>
                      <a:pPr marL="0" marR="0" lvl="0" indent="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tabLst/>
                      </a:pPr>
                      <a:r>
                        <a:rPr kumimoji="0" lang="en-US" altLang="en-US" sz="1800" b="0" i="0" u="none" strike="noStrike" cap="none" normalizeH="0" baseline="0" dirty="0" smtClean="0">
                          <a:ln>
                            <a:noFill/>
                          </a:ln>
                          <a:solidFill>
                            <a:schemeClr val="tx1"/>
                          </a:solidFill>
                          <a:effectLst>
                            <a:outerShdw blurRad="38100" dist="38100" dir="2700000" algn="tl">
                              <a:srgbClr val="000000"/>
                            </a:outerShdw>
                          </a:effectLst>
                          <a:latin typeface="Arial" panose="020B0604020202020204" pitchFamily="34" charset="0"/>
                        </a:rPr>
                        <a:t>Cont. Energy</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Font typeface="Wingdings" panose="05000000000000000000" pitchFamily="2" charset="2"/>
                        <a:defRPr sz="2800">
                          <a:solidFill>
                            <a:schemeClr val="tx1"/>
                          </a:solidFill>
                          <a:effectLst>
                            <a:outerShdw blurRad="38100" dist="38100" dir="2700000" algn="tl">
                              <a:srgbClr val="000000"/>
                            </a:outerShdw>
                          </a:effectLst>
                          <a:latin typeface="Arial" panose="020B0604020202020204" pitchFamily="34" charset="0"/>
                        </a:defRPr>
                      </a:lvl1pPr>
                      <a:lvl2pPr>
                        <a:spcBef>
                          <a:spcPct val="20000"/>
                        </a:spcBef>
                        <a:buClr>
                          <a:schemeClr val="folHlink"/>
                        </a:buClr>
                        <a:buSzPct val="50000"/>
                        <a:buFont typeface="Wingdings" panose="05000000000000000000" pitchFamily="2" charset="2"/>
                        <a:defRPr sz="2400">
                          <a:solidFill>
                            <a:schemeClr val="tx1"/>
                          </a:solidFill>
                          <a:effectLst>
                            <a:outerShdw blurRad="38100" dist="38100" dir="2700000" algn="tl">
                              <a:srgbClr val="000000"/>
                            </a:outerShdw>
                          </a:effectLst>
                          <a:latin typeface="Arial" panose="020B060402020202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Arial" panose="020B0604020202020204" pitchFamily="34" charset="0"/>
                        </a:defRPr>
                      </a:lvl3pPr>
                      <a:lvl4pPr>
                        <a:spcBef>
                          <a:spcPct val="20000"/>
                        </a:spcBef>
                        <a:buClr>
                          <a:schemeClr val="folHlink"/>
                        </a:buClr>
                        <a:buSzPct val="50000"/>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tabLst/>
                      </a:pPr>
                      <a:r>
                        <a:rPr kumimoji="0" lang="en-US" altLang="en-US" sz="1800" b="0" i="0" u="none" strike="noStrike" cap="none" normalizeH="0" baseline="0" dirty="0" smtClean="0">
                          <a:ln>
                            <a:noFill/>
                          </a:ln>
                          <a:solidFill>
                            <a:schemeClr val="tx1"/>
                          </a:solidFill>
                          <a:effectLst>
                            <a:outerShdw blurRad="38100" dist="38100" dir="2700000" algn="tl">
                              <a:srgbClr val="000000"/>
                            </a:outerShdw>
                          </a:effectLst>
                          <a:latin typeface="Arial" panose="020B0604020202020204" pitchFamily="34" charset="0"/>
                        </a:rPr>
                        <a:t>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Font typeface="Wingdings" panose="05000000000000000000" pitchFamily="2" charset="2"/>
                        <a:defRPr sz="2800">
                          <a:solidFill>
                            <a:schemeClr val="tx1"/>
                          </a:solidFill>
                          <a:effectLst>
                            <a:outerShdw blurRad="38100" dist="38100" dir="2700000" algn="tl">
                              <a:srgbClr val="000000"/>
                            </a:outerShdw>
                          </a:effectLst>
                          <a:latin typeface="Arial" panose="020B0604020202020204" pitchFamily="34" charset="0"/>
                        </a:defRPr>
                      </a:lvl1pPr>
                      <a:lvl2pPr>
                        <a:spcBef>
                          <a:spcPct val="20000"/>
                        </a:spcBef>
                        <a:buClr>
                          <a:schemeClr val="folHlink"/>
                        </a:buClr>
                        <a:buSzPct val="50000"/>
                        <a:buFont typeface="Wingdings" panose="05000000000000000000" pitchFamily="2" charset="2"/>
                        <a:defRPr sz="2400">
                          <a:solidFill>
                            <a:schemeClr val="tx1"/>
                          </a:solidFill>
                          <a:effectLst>
                            <a:outerShdw blurRad="38100" dist="38100" dir="2700000" algn="tl">
                              <a:srgbClr val="000000"/>
                            </a:outerShdw>
                          </a:effectLst>
                          <a:latin typeface="Arial" panose="020B060402020202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Arial" panose="020B0604020202020204" pitchFamily="34" charset="0"/>
                        </a:defRPr>
                      </a:lvl3pPr>
                      <a:lvl4pPr>
                        <a:spcBef>
                          <a:spcPct val="20000"/>
                        </a:spcBef>
                        <a:buClr>
                          <a:schemeClr val="folHlink"/>
                        </a:buClr>
                        <a:buSzPct val="50000"/>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tabLst/>
                      </a:pPr>
                      <a:r>
                        <a:rPr kumimoji="0" lang="en-US" altLang="en-US" sz="1800" b="0" i="0" u="none" strike="noStrike" cap="none" normalizeH="0" baseline="0" dirty="0" smtClean="0">
                          <a:ln>
                            <a:noFill/>
                          </a:ln>
                          <a:solidFill>
                            <a:schemeClr val="tx1"/>
                          </a:solidFill>
                          <a:effectLst>
                            <a:outerShdw blurRad="38100" dist="38100" dir="2700000" algn="tl">
                              <a:srgbClr val="000000"/>
                            </a:outerShdw>
                          </a:effectLst>
                          <a:latin typeface="Arial" panose="020B0604020202020204" pitchFamily="34" charset="0"/>
                        </a:rPr>
                        <a:t>1.5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Font typeface="Wingdings" panose="05000000000000000000" pitchFamily="2" charset="2"/>
                        <a:defRPr sz="2800">
                          <a:solidFill>
                            <a:schemeClr val="tx1"/>
                          </a:solidFill>
                          <a:effectLst>
                            <a:outerShdw blurRad="38100" dist="38100" dir="2700000" algn="tl">
                              <a:srgbClr val="000000"/>
                            </a:outerShdw>
                          </a:effectLst>
                          <a:latin typeface="Arial" panose="020B0604020202020204" pitchFamily="34" charset="0"/>
                        </a:defRPr>
                      </a:lvl1pPr>
                      <a:lvl2pPr>
                        <a:spcBef>
                          <a:spcPct val="20000"/>
                        </a:spcBef>
                        <a:buClr>
                          <a:schemeClr val="folHlink"/>
                        </a:buClr>
                        <a:buSzPct val="50000"/>
                        <a:buFont typeface="Wingdings" panose="05000000000000000000" pitchFamily="2" charset="2"/>
                        <a:defRPr sz="2400">
                          <a:solidFill>
                            <a:schemeClr val="tx1"/>
                          </a:solidFill>
                          <a:effectLst>
                            <a:outerShdw blurRad="38100" dist="38100" dir="2700000" algn="tl">
                              <a:srgbClr val="000000"/>
                            </a:outerShdw>
                          </a:effectLst>
                          <a:latin typeface="Arial" panose="020B060402020202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Arial" panose="020B0604020202020204" pitchFamily="34" charset="0"/>
                        </a:defRPr>
                      </a:lvl3pPr>
                      <a:lvl4pPr>
                        <a:spcBef>
                          <a:spcPct val="20000"/>
                        </a:spcBef>
                        <a:buClr>
                          <a:schemeClr val="folHlink"/>
                        </a:buClr>
                        <a:buSzPct val="50000"/>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tabLst/>
                      </a:pPr>
                      <a:r>
                        <a:rPr kumimoji="0" lang="en-US" altLang="en-US" sz="1800" b="0" i="0" u="none" strike="noStrike" cap="none" normalizeH="0" baseline="0" dirty="0" smtClean="0">
                          <a:ln>
                            <a:noFill/>
                          </a:ln>
                          <a:solidFill>
                            <a:schemeClr val="tx1"/>
                          </a:solidFill>
                          <a:effectLst>
                            <a:outerShdw blurRad="38100" dist="38100" dir="2700000" algn="tl">
                              <a:srgbClr val="000000"/>
                            </a:outerShdw>
                          </a:effectLst>
                          <a:latin typeface="Arial" panose="020B0604020202020204" pitchFamily="34" charset="0"/>
                        </a:rPr>
                        <a:t>140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5676043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228600" y="488950"/>
            <a:ext cx="8229600" cy="730250"/>
          </a:xfrm>
        </p:spPr>
        <p:txBody>
          <a:bodyPr>
            <a:normAutofit/>
          </a:bodyPr>
          <a:lstStyle/>
          <a:p>
            <a:pPr algn="ctr" eaLnBrk="1" hangingPunct="1"/>
            <a:r>
              <a:rPr lang="en-US" sz="3600" b="1" dirty="0" smtClean="0">
                <a:solidFill>
                  <a:schemeClr val="tx1"/>
                </a:solidFill>
              </a:rPr>
              <a:t>Simulation Approaches</a:t>
            </a:r>
          </a:p>
        </p:txBody>
      </p:sp>
      <p:sp>
        <p:nvSpPr>
          <p:cNvPr id="40963" name="Rectangle 3"/>
          <p:cNvSpPr>
            <a:spLocks noGrp="1" noChangeArrowheads="1"/>
          </p:cNvSpPr>
          <p:nvPr>
            <p:ph idx="1"/>
          </p:nvPr>
        </p:nvSpPr>
        <p:spPr/>
        <p:txBody>
          <a:bodyPr/>
          <a:lstStyle/>
          <a:p>
            <a:pPr eaLnBrk="1" hangingPunct="1"/>
            <a:r>
              <a:rPr lang="en-US" sz="2800" b="1" dirty="0" smtClean="0"/>
              <a:t>Deterministic Methods </a:t>
            </a:r>
          </a:p>
          <a:p>
            <a:pPr lvl="1" eaLnBrk="1" hangingPunct="1"/>
            <a:r>
              <a:rPr lang="en-US" sz="2000" dirty="0" smtClean="0"/>
              <a:t>Solve the linear Boltzmann equation to obtain the </a:t>
            </a:r>
            <a:r>
              <a:rPr lang="en-US" sz="2000" u="sng" dirty="0" smtClean="0"/>
              <a:t>expected</a:t>
            </a:r>
            <a:r>
              <a:rPr lang="en-US" sz="2000" dirty="0" smtClean="0"/>
              <a:t> particle flux/current/reaction rate in a phase space</a:t>
            </a:r>
          </a:p>
          <a:p>
            <a:pPr eaLnBrk="1" hangingPunct="1"/>
            <a:endParaRPr lang="en-US" sz="2000" dirty="0" smtClean="0"/>
          </a:p>
          <a:p>
            <a:pPr eaLnBrk="1" hangingPunct="1"/>
            <a:endParaRPr lang="en-US" sz="2000" dirty="0" smtClean="0"/>
          </a:p>
          <a:p>
            <a:pPr eaLnBrk="1" hangingPunct="1"/>
            <a:r>
              <a:rPr lang="en-US" sz="2800" b="1" dirty="0" smtClean="0"/>
              <a:t>Statistical Monte Carlo Methods</a:t>
            </a:r>
            <a:r>
              <a:rPr lang="en-US" sz="2400" dirty="0" smtClean="0"/>
              <a:t> </a:t>
            </a:r>
          </a:p>
          <a:p>
            <a:pPr lvl="1" eaLnBrk="1" hangingPunct="1"/>
            <a:r>
              <a:rPr lang="en-US" sz="2000" dirty="0" smtClean="0"/>
              <a:t>Perform particle transport </a:t>
            </a:r>
            <a:r>
              <a:rPr lang="en-US" sz="2000" u="sng" dirty="0" smtClean="0"/>
              <a:t>experiments</a:t>
            </a:r>
            <a:r>
              <a:rPr lang="en-US" sz="2000" dirty="0" smtClean="0"/>
              <a:t> using random numbers (RN’s) on a computer to estimate </a:t>
            </a:r>
            <a:r>
              <a:rPr lang="en-US" sz="2000" u="sng" dirty="0" smtClean="0"/>
              <a:t>expected number </a:t>
            </a:r>
            <a:r>
              <a:rPr lang="en-US" sz="2000" dirty="0" smtClean="0"/>
              <a:t>of particles in phase space and associated </a:t>
            </a:r>
            <a:r>
              <a:rPr lang="en-US" sz="2000" u="sng" dirty="0" smtClean="0"/>
              <a:t>uncertainty.</a:t>
            </a:r>
          </a:p>
        </p:txBody>
      </p:sp>
      <p:sp>
        <p:nvSpPr>
          <p:cNvPr id="2" name="Slide Number Placeholder 1"/>
          <p:cNvSpPr>
            <a:spLocks noGrp="1"/>
          </p:cNvSpPr>
          <p:nvPr>
            <p:ph type="sldNum" sz="quarter" idx="12"/>
          </p:nvPr>
        </p:nvSpPr>
        <p:spPr/>
        <p:txBody>
          <a:bodyPr/>
          <a:lstStyle/>
          <a:p>
            <a:fld id="{3FC9D30D-0382-41A0-9E51-61A9ED237E88}" type="slidenum">
              <a:rPr lang="en-US" smtClean="0"/>
              <a:t>3</a:t>
            </a:fld>
            <a:endParaRPr lang="en-US"/>
          </a:p>
        </p:txBody>
      </p:sp>
    </p:spTree>
    <p:extLst>
      <p:ext uri="{BB962C8B-B14F-4D97-AF65-F5344CB8AC3E}">
        <p14:creationId xmlns:p14="http://schemas.microsoft.com/office/powerpoint/2010/main" val="427916035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457200" y="685800"/>
            <a:ext cx="8229600" cy="868363"/>
          </a:xfrm>
        </p:spPr>
        <p:txBody>
          <a:bodyPr/>
          <a:lstStyle/>
          <a:p>
            <a:r>
              <a:rPr lang="en-US" altLang="en-US" sz="2800" b="1" dirty="0"/>
              <a:t>Segments Near Top </a:t>
            </a:r>
            <a:br>
              <a:rPr lang="en-US" altLang="en-US" sz="2800" b="1" dirty="0"/>
            </a:br>
            <a:r>
              <a:rPr lang="en-US" altLang="en-US" sz="2800" b="1" dirty="0"/>
              <a:t>(494 cm – 563 cm)</a:t>
            </a:r>
          </a:p>
        </p:txBody>
      </p:sp>
      <p:sp>
        <p:nvSpPr>
          <p:cNvPr id="36867" name="Text Box 3"/>
          <p:cNvSpPr txBox="1">
            <a:spLocks noChangeArrowheads="1"/>
          </p:cNvSpPr>
          <p:nvPr/>
        </p:nvSpPr>
        <p:spPr bwMode="auto">
          <a:xfrm>
            <a:off x="533400" y="1600200"/>
            <a:ext cx="8001000" cy="366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spcBef>
                <a:spcPct val="50000"/>
              </a:spcBef>
            </a:pPr>
            <a:endParaRPr lang="en-US" altLang="en-US"/>
          </a:p>
        </p:txBody>
      </p:sp>
      <p:pic>
        <p:nvPicPr>
          <p:cNvPr id="36868" name="Picture 4" descr="matdisMCNPandPENTRAN"/>
          <p:cNvPicPr>
            <a:picLocks noGrp="1" noChangeAspect="1" noChangeArrowheads="1"/>
          </p:cNvPicPr>
          <p:nvPr>
            <p:ph sz="quarter" idx="3"/>
          </p:nvPr>
        </p:nvPicPr>
        <p:blipFill>
          <a:blip r:embed="rId2">
            <a:extLst>
              <a:ext uri="{28A0092B-C50C-407E-A947-70E740481C1C}">
                <a14:useLocalDpi xmlns:a14="http://schemas.microsoft.com/office/drawing/2010/main" val="0"/>
              </a:ext>
            </a:extLst>
          </a:blip>
          <a:srcRect l="65608" t="6961" r="9366" b="7385"/>
          <a:stretch>
            <a:fillRect/>
          </a:stretch>
        </p:blipFill>
        <p:spPr>
          <a:xfrm>
            <a:off x="304800" y="1447800"/>
            <a:ext cx="1219200" cy="40386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6869" name="Rectangle 5"/>
          <p:cNvSpPr>
            <a:spLocks noChangeArrowheads="1"/>
          </p:cNvSpPr>
          <p:nvPr/>
        </p:nvSpPr>
        <p:spPr bwMode="auto">
          <a:xfrm>
            <a:off x="1371600" y="2133600"/>
            <a:ext cx="76200" cy="381000"/>
          </a:xfrm>
          <a:prstGeom prst="rect">
            <a:avLst/>
          </a:prstGeom>
          <a:solidFill>
            <a:srgbClr val="FF0000"/>
          </a:solidFill>
          <a:ln w="9525" algn="ctr">
            <a:solidFill>
              <a:srgbClr val="FF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36870" name="Rectangle 6"/>
          <p:cNvSpPr>
            <a:spLocks noChangeArrowheads="1"/>
          </p:cNvSpPr>
          <p:nvPr/>
        </p:nvSpPr>
        <p:spPr bwMode="auto">
          <a:xfrm>
            <a:off x="1524000" y="2667000"/>
            <a:ext cx="7162800" cy="266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hlink"/>
              </a:buClr>
              <a:buFont typeface="Wingdings" panose="05000000000000000000" pitchFamily="2" charset="2"/>
              <a:buBlip>
                <a:blip r:embed="rId3"/>
              </a:buBlip>
              <a:defRPr sz="2800">
                <a:solidFill>
                  <a:schemeClr val="tx1"/>
                </a:solidFill>
                <a:effectLst>
                  <a:outerShdw blurRad="38100" dist="38100" dir="2700000" algn="tl">
                    <a:srgbClr val="000000"/>
                  </a:outerShdw>
                </a:effectLst>
                <a:latin typeface="Arial" panose="020B0604020202020204" pitchFamily="34" charset="0"/>
              </a:defRPr>
            </a:lvl1pPr>
            <a:lvl2pPr marL="742950" indent="-285750">
              <a:spcBef>
                <a:spcPct val="20000"/>
              </a:spcBef>
              <a:buClr>
                <a:schemeClr val="folHlink"/>
              </a:buClr>
              <a:buSzPct val="50000"/>
              <a:buFont typeface="Wingdings" panose="05000000000000000000" pitchFamily="2" charset="2"/>
              <a:buChar char="n"/>
              <a:defRPr sz="2400">
                <a:solidFill>
                  <a:schemeClr val="tx1"/>
                </a:solidFill>
                <a:effectLst>
                  <a:outerShdw blurRad="38100" dist="38100" dir="2700000" algn="tl">
                    <a:srgbClr val="000000"/>
                  </a:outerShdw>
                </a:effectLst>
                <a:latin typeface="Arial" panose="020B0604020202020204" pitchFamily="34" charset="0"/>
              </a:defRPr>
            </a:lvl2pPr>
            <a:lvl3pPr marL="1143000" indent="-228600">
              <a:spcBef>
                <a:spcPct val="20000"/>
              </a:spcBef>
              <a:buClr>
                <a:schemeClr val="hlink"/>
              </a:buClr>
              <a:buFont typeface="Wingdings" panose="05000000000000000000" pitchFamily="2" charset="2"/>
              <a:buBlip>
                <a:blip r:embed="rId3"/>
              </a:buBlip>
              <a:defRPr sz="2000">
                <a:solidFill>
                  <a:schemeClr val="tx1"/>
                </a:solidFill>
                <a:effectLst>
                  <a:outerShdw blurRad="38100" dist="38100" dir="2700000" algn="tl">
                    <a:srgbClr val="000000"/>
                  </a:outerShdw>
                </a:effectLst>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n"/>
              <a:defRPr>
                <a:solidFill>
                  <a:schemeClr val="tx1"/>
                </a:solidFill>
                <a:effectLst>
                  <a:outerShdw blurRad="38100" dist="38100" dir="2700000" algn="tl">
                    <a:srgbClr val="000000"/>
                  </a:outerShdw>
                </a:effectLst>
                <a:latin typeface="Arial" panose="020B0604020202020204" pitchFamily="34" charset="0"/>
              </a:defRPr>
            </a:lvl4pPr>
            <a:lvl5pPr marL="2057400" indent="-228600">
              <a:spcBef>
                <a:spcPct val="20000"/>
              </a:spcBef>
              <a:buClr>
                <a:schemeClr val="hlink"/>
              </a:buClr>
              <a:buFont typeface="Wingdings" panose="05000000000000000000" pitchFamily="2" charset="2"/>
              <a:buBlip>
                <a:blip r:embed="rId3"/>
              </a:buBlip>
              <a:defRPr>
                <a:solidFill>
                  <a:schemeClr val="tx1"/>
                </a:solidFill>
                <a:effectLst>
                  <a:outerShdw blurRad="38100" dist="38100" dir="2700000" algn="tl">
                    <a:srgbClr val="000000"/>
                  </a:outerShdw>
                </a:effectLst>
                <a:latin typeface="Arial" panose="020B0604020202020204" pitchFamily="34" charset="0"/>
              </a:defRPr>
            </a:lvl5pPr>
            <a:lvl6pPr marL="2514600" indent="-228600" fontAlgn="base">
              <a:spcBef>
                <a:spcPct val="20000"/>
              </a:spcBef>
              <a:spcAft>
                <a:spcPct val="0"/>
              </a:spcAft>
              <a:buClr>
                <a:schemeClr val="hlink"/>
              </a:buClr>
              <a:buFont typeface="Wingdings" panose="05000000000000000000" pitchFamily="2" charset="2"/>
              <a:buBlip>
                <a:blip r:embed="rId3"/>
              </a:buBlip>
              <a:defRPr>
                <a:solidFill>
                  <a:schemeClr val="tx1"/>
                </a:solidFill>
                <a:effectLst>
                  <a:outerShdw blurRad="38100" dist="38100" dir="2700000" algn="tl">
                    <a:srgbClr val="000000"/>
                  </a:outerShdw>
                </a:effectLst>
                <a:latin typeface="Arial" panose="020B0604020202020204" pitchFamily="34" charset="0"/>
              </a:defRPr>
            </a:lvl6pPr>
            <a:lvl7pPr marL="2971800" indent="-228600" fontAlgn="base">
              <a:spcBef>
                <a:spcPct val="20000"/>
              </a:spcBef>
              <a:spcAft>
                <a:spcPct val="0"/>
              </a:spcAft>
              <a:buClr>
                <a:schemeClr val="hlink"/>
              </a:buClr>
              <a:buFont typeface="Wingdings" panose="05000000000000000000" pitchFamily="2" charset="2"/>
              <a:buBlip>
                <a:blip r:embed="rId3"/>
              </a:buBlip>
              <a:defRPr>
                <a:solidFill>
                  <a:schemeClr val="tx1"/>
                </a:solidFill>
                <a:effectLst>
                  <a:outerShdw blurRad="38100" dist="38100" dir="2700000" algn="tl">
                    <a:srgbClr val="000000"/>
                  </a:outerShdw>
                </a:effectLst>
                <a:latin typeface="Arial" panose="020B0604020202020204" pitchFamily="34" charset="0"/>
              </a:defRPr>
            </a:lvl7pPr>
            <a:lvl8pPr marL="3429000" indent="-228600" fontAlgn="base">
              <a:spcBef>
                <a:spcPct val="20000"/>
              </a:spcBef>
              <a:spcAft>
                <a:spcPct val="0"/>
              </a:spcAft>
              <a:buClr>
                <a:schemeClr val="hlink"/>
              </a:buClr>
              <a:buFont typeface="Wingdings" panose="05000000000000000000" pitchFamily="2" charset="2"/>
              <a:buBlip>
                <a:blip r:embed="rId3"/>
              </a:buBlip>
              <a:defRPr>
                <a:solidFill>
                  <a:schemeClr val="tx1"/>
                </a:solidFill>
                <a:effectLst>
                  <a:outerShdw blurRad="38100" dist="38100" dir="2700000" algn="tl">
                    <a:srgbClr val="000000"/>
                  </a:outerShdw>
                </a:effectLst>
                <a:latin typeface="Arial" panose="020B0604020202020204" pitchFamily="34" charset="0"/>
              </a:defRPr>
            </a:lvl8pPr>
            <a:lvl9pPr marL="3886200" indent="-228600" fontAlgn="base">
              <a:spcBef>
                <a:spcPct val="20000"/>
              </a:spcBef>
              <a:spcAft>
                <a:spcPct val="0"/>
              </a:spcAft>
              <a:buClr>
                <a:schemeClr val="hlink"/>
              </a:buClr>
              <a:buFont typeface="Wingdings" panose="05000000000000000000" pitchFamily="2" charset="2"/>
              <a:buBlip>
                <a:blip r:embed="rId3"/>
              </a:buBlip>
              <a:defRPr>
                <a:solidFill>
                  <a:schemeClr val="tx1"/>
                </a:solidFill>
                <a:effectLst>
                  <a:outerShdw blurRad="38100" dist="38100" dir="2700000" algn="tl">
                    <a:srgbClr val="000000"/>
                  </a:outerShdw>
                </a:effectLst>
                <a:latin typeface="Arial" panose="020B0604020202020204" pitchFamily="34" charset="0"/>
              </a:defRPr>
            </a:lvl9pPr>
          </a:lstStyle>
          <a:p>
            <a:pPr eaLnBrk="1" hangingPunct="1"/>
            <a:r>
              <a:rPr lang="en-US" altLang="en-US" sz="2400" u="sng" dirty="0"/>
              <a:t>No results</a:t>
            </a:r>
            <a:r>
              <a:rPr lang="en-US" altLang="en-US" sz="2400" dirty="0"/>
              <a:t> for unbiased MCNP after 214 </a:t>
            </a:r>
            <a:r>
              <a:rPr lang="en-US" altLang="en-US" sz="2400" dirty="0" smtClean="0"/>
              <a:t>hours</a:t>
            </a:r>
            <a:r>
              <a:rPr lang="en-US" altLang="en-US" sz="2400" dirty="0"/>
              <a:t> </a:t>
            </a:r>
            <a:r>
              <a:rPr lang="en-US" altLang="en-US" sz="2400" dirty="0" smtClean="0"/>
              <a:t>on 8 processors! Requires months &amp; years!</a:t>
            </a:r>
            <a:endParaRPr lang="en-US" altLang="en-US" sz="2400" dirty="0"/>
          </a:p>
          <a:p>
            <a:pPr eaLnBrk="1" hangingPunct="1">
              <a:buFont typeface="Wingdings" panose="05000000000000000000" pitchFamily="2" charset="2"/>
              <a:buNone/>
            </a:pPr>
            <a:endParaRPr lang="en-US" altLang="en-US" sz="2400" dirty="0"/>
          </a:p>
          <a:p>
            <a:pPr eaLnBrk="1" hangingPunct="1"/>
            <a:r>
              <a:rPr lang="en-US" altLang="en-US" sz="2400" dirty="0"/>
              <a:t>A</a:t>
            </a:r>
            <a:r>
              <a:rPr lang="en-US" altLang="en-US" sz="2400" baseline="30000" dirty="0"/>
              <a:t>3</a:t>
            </a:r>
            <a:r>
              <a:rPr lang="en-US" altLang="en-US" sz="2400" dirty="0"/>
              <a:t>MCNP on 1 processor after 8 hours achieve a relative error less than 5%</a:t>
            </a:r>
          </a:p>
        </p:txBody>
      </p:sp>
    </p:spTree>
    <p:extLst>
      <p:ext uri="{BB962C8B-B14F-4D97-AF65-F5344CB8AC3E}">
        <p14:creationId xmlns:p14="http://schemas.microsoft.com/office/powerpoint/2010/main" val="170996316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97309" y="2469002"/>
            <a:ext cx="7886700" cy="1500187"/>
          </a:xfrm>
        </p:spPr>
        <p:style>
          <a:lnRef idx="1">
            <a:schemeClr val="accent4"/>
          </a:lnRef>
          <a:fillRef idx="2">
            <a:schemeClr val="accent4"/>
          </a:fillRef>
          <a:effectRef idx="1">
            <a:schemeClr val="accent4"/>
          </a:effectRef>
          <a:fontRef idx="minor">
            <a:schemeClr val="dk1"/>
          </a:fontRef>
        </p:style>
        <p:txBody>
          <a:bodyPr/>
          <a:lstStyle/>
          <a:p>
            <a:pPr algn="ctr"/>
            <a:endParaRPr lang="en-US" b="1" dirty="0" smtClean="0"/>
          </a:p>
          <a:p>
            <a:pPr algn="ctr"/>
            <a:r>
              <a:rPr lang="en-US" b="1" dirty="0" smtClean="0"/>
              <a:t>Even advanced </a:t>
            </a:r>
            <a:r>
              <a:rPr lang="en-US" b="1" u="sng" dirty="0" smtClean="0"/>
              <a:t>fast </a:t>
            </a:r>
            <a:r>
              <a:rPr lang="en-US" b="1" dirty="0" smtClean="0"/>
              <a:t>particle transport methods are </a:t>
            </a:r>
            <a:r>
              <a:rPr lang="en-US" b="1" u="sng" dirty="0" smtClean="0"/>
              <a:t>slow,</a:t>
            </a:r>
            <a:r>
              <a:rPr lang="en-US" b="1" dirty="0" smtClean="0"/>
              <a:t> because of </a:t>
            </a:r>
            <a:r>
              <a:rPr lang="en-US" b="1" dirty="0" smtClean="0">
                <a:solidFill>
                  <a:srgbClr val="FF0000"/>
                </a:solidFill>
              </a:rPr>
              <a:t>significant number of unknowns</a:t>
            </a:r>
            <a:endParaRPr lang="en-US" b="1" dirty="0">
              <a:solidFill>
                <a:srgbClr val="FF0000"/>
              </a:solidFill>
            </a:endParaRPr>
          </a:p>
        </p:txBody>
      </p:sp>
      <p:sp>
        <p:nvSpPr>
          <p:cNvPr id="4" name="Slide Number Placeholder 3"/>
          <p:cNvSpPr>
            <a:spLocks noGrp="1"/>
          </p:cNvSpPr>
          <p:nvPr>
            <p:ph type="sldNum" sz="quarter" idx="12"/>
          </p:nvPr>
        </p:nvSpPr>
        <p:spPr/>
        <p:txBody>
          <a:bodyPr/>
          <a:lstStyle/>
          <a:p>
            <a:fld id="{3FC9D30D-0382-41A0-9E51-61A9ED237E88}" type="slidenum">
              <a:rPr lang="en-US" smtClean="0"/>
              <a:t>31</a:t>
            </a:fld>
            <a:endParaRPr lang="en-US"/>
          </a:p>
        </p:txBody>
      </p:sp>
    </p:spTree>
    <p:extLst>
      <p:ext uri="{BB962C8B-B14F-4D97-AF65-F5344CB8AC3E}">
        <p14:creationId xmlns:p14="http://schemas.microsoft.com/office/powerpoint/2010/main" val="270441847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4066" y="721021"/>
            <a:ext cx="8229600" cy="447379"/>
          </a:xfrm>
        </p:spPr>
        <p:txBody>
          <a:bodyPr>
            <a:noAutofit/>
          </a:bodyPr>
          <a:lstStyle/>
          <a:p>
            <a:pPr algn="ctr"/>
            <a:r>
              <a:rPr lang="en-US" sz="2800" b="1" dirty="0" smtClean="0"/>
              <a:t>Development of Transport Formulations for </a:t>
            </a:r>
            <a:br>
              <a:rPr lang="en-US" sz="2800" b="1" dirty="0" smtClean="0"/>
            </a:br>
            <a:r>
              <a:rPr lang="en-US" sz="2800" b="1" dirty="0" smtClean="0"/>
              <a:t>Real-Time Applications</a:t>
            </a:r>
            <a:endParaRPr lang="en-US" sz="2800" b="1" dirty="0"/>
          </a:p>
        </p:txBody>
      </p:sp>
      <p:sp>
        <p:nvSpPr>
          <p:cNvPr id="3" name="Content Placeholder 2"/>
          <p:cNvSpPr>
            <a:spLocks noGrp="1"/>
          </p:cNvSpPr>
          <p:nvPr>
            <p:ph idx="1"/>
          </p:nvPr>
        </p:nvSpPr>
        <p:spPr>
          <a:xfrm>
            <a:off x="233927" y="1586706"/>
            <a:ext cx="8815480" cy="4351338"/>
          </a:xfrm>
        </p:spPr>
        <p:style>
          <a:lnRef idx="1">
            <a:schemeClr val="accent6"/>
          </a:lnRef>
          <a:fillRef idx="2">
            <a:schemeClr val="accent6"/>
          </a:fillRef>
          <a:effectRef idx="1">
            <a:schemeClr val="accent6"/>
          </a:effectRef>
          <a:fontRef idx="minor">
            <a:schemeClr val="dk1"/>
          </a:fontRef>
        </p:style>
        <p:txBody>
          <a:bodyPr>
            <a:normAutofit lnSpcReduction="10000"/>
          </a:bodyPr>
          <a:lstStyle/>
          <a:p>
            <a:r>
              <a:rPr lang="en-US" i="1" dirty="0" smtClean="0">
                <a:solidFill>
                  <a:srgbClr val="FF0000"/>
                </a:solidFill>
              </a:rPr>
              <a:t>Physics-Based</a:t>
            </a:r>
            <a:r>
              <a:rPr lang="en-US" i="1" dirty="0" smtClean="0"/>
              <a:t> transport methodologies </a:t>
            </a:r>
            <a:r>
              <a:rPr lang="en-US" dirty="0" smtClean="0"/>
              <a:t>are needed:</a:t>
            </a:r>
          </a:p>
          <a:p>
            <a:pPr marL="0" indent="0">
              <a:buNone/>
            </a:pPr>
            <a:endParaRPr lang="en-US" dirty="0" smtClean="0"/>
          </a:p>
          <a:p>
            <a:r>
              <a:rPr lang="en-US" dirty="0" smtClean="0"/>
              <a:t>Developed </a:t>
            </a:r>
            <a:r>
              <a:rPr lang="en-US" b="1" i="1" dirty="0" smtClean="0">
                <a:ln w="6600">
                  <a:solidFill>
                    <a:schemeClr val="accent2"/>
                  </a:solidFill>
                  <a:prstDash val="solid"/>
                </a:ln>
                <a:solidFill>
                  <a:srgbClr val="FFFFFF"/>
                </a:solidFill>
                <a:effectLst>
                  <a:outerShdw dist="38100" dir="2700000" algn="tl" rotWithShape="0">
                    <a:schemeClr val="accent2"/>
                  </a:outerShdw>
                </a:effectLst>
              </a:rPr>
              <a:t>Multi-stage</a:t>
            </a:r>
            <a:r>
              <a:rPr lang="en-US" b="1" i="1" dirty="0">
                <a:ln w="6600">
                  <a:solidFill>
                    <a:schemeClr val="accent2"/>
                  </a:solidFill>
                  <a:prstDash val="solid"/>
                </a:ln>
                <a:solidFill>
                  <a:srgbClr val="FFFFFF"/>
                </a:solidFill>
                <a:effectLst>
                  <a:outerShdw dist="38100" dir="2700000" algn="tl" rotWithShape="0">
                    <a:schemeClr val="accent2"/>
                  </a:outerShdw>
                </a:effectLst>
              </a:rPr>
              <a:t>, </a:t>
            </a:r>
            <a:r>
              <a:rPr lang="en-US" b="1" i="1" dirty="0" smtClean="0">
                <a:ln w="6600">
                  <a:solidFill>
                    <a:schemeClr val="accent2"/>
                  </a:solidFill>
                  <a:prstDash val="solid"/>
                </a:ln>
                <a:solidFill>
                  <a:srgbClr val="FFFFFF"/>
                </a:solidFill>
                <a:effectLst>
                  <a:outerShdw dist="38100" dir="2700000" algn="tl" rotWithShape="0">
                    <a:schemeClr val="accent2"/>
                  </a:outerShdw>
                </a:effectLst>
              </a:rPr>
              <a:t>Response-function Transport </a:t>
            </a:r>
            <a:r>
              <a:rPr lang="en-US" b="1" i="1" dirty="0">
                <a:ln w="6600">
                  <a:solidFill>
                    <a:schemeClr val="accent2"/>
                  </a:solidFill>
                  <a:prstDash val="solid"/>
                </a:ln>
                <a:solidFill>
                  <a:srgbClr val="FFFFFF"/>
                </a:solidFill>
                <a:effectLst>
                  <a:outerShdw dist="38100" dir="2700000" algn="tl" rotWithShape="0">
                    <a:schemeClr val="accent2"/>
                  </a:outerShdw>
                </a:effectLst>
              </a:rPr>
              <a:t>(MRT) </a:t>
            </a:r>
            <a:r>
              <a:rPr lang="en-US" b="1" i="1" dirty="0" smtClean="0">
                <a:ln w="6600">
                  <a:solidFill>
                    <a:schemeClr val="accent2"/>
                  </a:solidFill>
                  <a:prstDash val="solid"/>
                </a:ln>
                <a:solidFill>
                  <a:srgbClr val="FFFFFF"/>
                </a:solidFill>
                <a:effectLst>
                  <a:outerShdw dist="38100" dir="2700000" algn="tl" rotWithShape="0">
                    <a:schemeClr val="accent2"/>
                  </a:outerShdw>
                </a:effectLst>
              </a:rPr>
              <a:t>methodology</a:t>
            </a:r>
            <a:endParaRPr lang="en-US" dirty="0" smtClean="0"/>
          </a:p>
          <a:p>
            <a:pPr lvl="1"/>
            <a:r>
              <a:rPr lang="en-US" dirty="0" smtClean="0"/>
              <a:t>Based on problem physics </a:t>
            </a:r>
            <a:r>
              <a:rPr lang="en-US" b="1" dirty="0" smtClean="0"/>
              <a:t>partition </a:t>
            </a:r>
            <a:r>
              <a:rPr lang="en-US" dirty="0" smtClean="0"/>
              <a:t>a problem into </a:t>
            </a:r>
            <a:r>
              <a:rPr lang="en-US" b="1" dirty="0" smtClean="0"/>
              <a:t>stages </a:t>
            </a:r>
            <a:r>
              <a:rPr lang="en-US" dirty="0" smtClean="0"/>
              <a:t>(sub-problems), </a:t>
            </a:r>
          </a:p>
          <a:p>
            <a:pPr lvl="1"/>
            <a:r>
              <a:rPr lang="en-US" dirty="0" smtClean="0"/>
              <a:t>For each stage employ response method and/or </a:t>
            </a:r>
            <a:r>
              <a:rPr lang="en-US" dirty="0" err="1" smtClean="0"/>
              <a:t>adjoint</a:t>
            </a:r>
            <a:r>
              <a:rPr lang="en-US" dirty="0" smtClean="0"/>
              <a:t> function methodology</a:t>
            </a:r>
          </a:p>
          <a:p>
            <a:pPr lvl="1"/>
            <a:r>
              <a:rPr lang="en-US" dirty="0" smtClean="0"/>
              <a:t>Pre-calculate response-function or </a:t>
            </a:r>
            <a:r>
              <a:rPr lang="en-US" dirty="0" err="1" smtClean="0"/>
              <a:t>adjoint</a:t>
            </a:r>
            <a:r>
              <a:rPr lang="en-US" dirty="0" smtClean="0"/>
              <a:t>-function using an accurate and fast transport code</a:t>
            </a:r>
          </a:p>
          <a:p>
            <a:pPr lvl="1"/>
            <a:r>
              <a:rPr lang="en-US" dirty="0" smtClean="0"/>
              <a:t>Solve a linear system of equations to couple all the stages</a:t>
            </a:r>
          </a:p>
          <a:p>
            <a:pPr marL="457200" lvl="1" indent="0">
              <a:buNone/>
            </a:pPr>
            <a:endParaRPr lang="en-US"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a:p>
            <a:pPr marL="0" indent="0">
              <a:buNone/>
            </a:pPr>
            <a:endParaRPr lang="en-US" dirty="0" smtClean="0"/>
          </a:p>
        </p:txBody>
      </p:sp>
      <p:sp>
        <p:nvSpPr>
          <p:cNvPr id="4" name="Slide Number Placeholder 3"/>
          <p:cNvSpPr>
            <a:spLocks noGrp="1"/>
          </p:cNvSpPr>
          <p:nvPr>
            <p:ph type="sldNum" sz="quarter" idx="12"/>
          </p:nvPr>
        </p:nvSpPr>
        <p:spPr/>
        <p:txBody>
          <a:bodyPr/>
          <a:lstStyle/>
          <a:p>
            <a:fld id="{3FC9D30D-0382-41A0-9E51-61A9ED237E88}" type="slidenum">
              <a:rPr lang="en-US" smtClean="0"/>
              <a:t>32</a:t>
            </a:fld>
            <a:endParaRPr lang="en-US" dirty="0"/>
          </a:p>
        </p:txBody>
      </p:sp>
    </p:spTree>
    <p:extLst>
      <p:ext uri="{BB962C8B-B14F-4D97-AF65-F5344CB8AC3E}">
        <p14:creationId xmlns:p14="http://schemas.microsoft.com/office/powerpoint/2010/main" val="272219717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0990" y="-86711"/>
            <a:ext cx="7886700" cy="599090"/>
          </a:xfrm>
        </p:spPr>
        <p:txBody>
          <a:bodyPr>
            <a:normAutofit/>
          </a:bodyPr>
          <a:lstStyle/>
          <a:p>
            <a:pPr algn="ctr"/>
            <a:r>
              <a:rPr lang="en-US" sz="3000" b="1" dirty="0" smtClean="0"/>
              <a:t>Examples for </a:t>
            </a:r>
            <a:r>
              <a:rPr lang="en-US" sz="3000" b="1" i="1" dirty="0" smtClean="0">
                <a:ln w="6600">
                  <a:solidFill>
                    <a:schemeClr val="accent2"/>
                  </a:solidFill>
                  <a:prstDash val="solid"/>
                </a:ln>
                <a:solidFill>
                  <a:srgbClr val="FFFFFF"/>
                </a:solidFill>
                <a:effectLst>
                  <a:outerShdw dist="38100" dir="2700000" algn="tl" rotWithShape="0">
                    <a:schemeClr val="accent2"/>
                  </a:outerShdw>
                </a:effectLst>
              </a:rPr>
              <a:t>MRT Algorithms</a:t>
            </a:r>
            <a:endParaRPr lang="en-US" sz="3000" b="1" i="1"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3" name="Content Placeholder 2"/>
          <p:cNvSpPr>
            <a:spLocks noGrp="1"/>
          </p:cNvSpPr>
          <p:nvPr>
            <p:ph idx="1"/>
          </p:nvPr>
        </p:nvSpPr>
        <p:spPr>
          <a:xfrm>
            <a:off x="290858" y="478659"/>
            <a:ext cx="6898218" cy="6060254"/>
          </a:xfrm>
        </p:spPr>
        <p:txBody>
          <a:bodyPr>
            <a:normAutofit fontScale="25000" lnSpcReduction="20000"/>
          </a:bodyPr>
          <a:lstStyle/>
          <a:p>
            <a:pPr>
              <a:lnSpc>
                <a:spcPct val="120000"/>
              </a:lnSpc>
              <a:spcBef>
                <a:spcPts val="0"/>
              </a:spcBef>
            </a:pPr>
            <a:r>
              <a:rPr lang="en-US" sz="7200" b="1" dirty="0" smtClean="0"/>
              <a:t>Nondestructive testing: </a:t>
            </a:r>
            <a:r>
              <a:rPr lang="en-US" sz="7200" dirty="0" smtClean="0"/>
              <a:t>Optimization of the Westinghouse’s PGNNA active interrogation system for detection of</a:t>
            </a:r>
            <a:r>
              <a:rPr lang="en-US" sz="7200" dirty="0"/>
              <a:t> </a:t>
            </a:r>
            <a:r>
              <a:rPr lang="en-US" sz="7200" dirty="0" smtClean="0"/>
              <a:t>RCRA (Resource Conversation and Recovery Act) (e.g., lead, mercury, cadmium) in waste drums (partial implementation of MRT; 1999)</a:t>
            </a:r>
          </a:p>
          <a:p>
            <a:pPr marL="0" indent="0">
              <a:lnSpc>
                <a:spcPct val="120000"/>
              </a:lnSpc>
              <a:spcBef>
                <a:spcPts val="0"/>
              </a:spcBef>
              <a:buNone/>
            </a:pPr>
            <a:endParaRPr lang="en-US" sz="7200" b="1" dirty="0" smtClean="0"/>
          </a:p>
          <a:p>
            <a:pPr>
              <a:lnSpc>
                <a:spcPct val="120000"/>
              </a:lnSpc>
              <a:spcBef>
                <a:spcPts val="0"/>
              </a:spcBef>
            </a:pPr>
            <a:r>
              <a:rPr lang="en-US" sz="7200" b="1" dirty="0" smtClean="0"/>
              <a:t>Nuclear Safeguards: </a:t>
            </a:r>
            <a:r>
              <a:rPr lang="en-US" sz="7200" dirty="0" smtClean="0"/>
              <a:t>Monitoring of spent fuel pools for detection of fuel diversion (2007) (funded by LLNL) (</a:t>
            </a:r>
            <a:r>
              <a:rPr lang="en-US" sz="7200" b="1" dirty="0" smtClean="0"/>
              <a:t>INSPCT-s software)</a:t>
            </a:r>
          </a:p>
          <a:p>
            <a:pPr>
              <a:lnSpc>
                <a:spcPct val="120000"/>
              </a:lnSpc>
              <a:spcBef>
                <a:spcPts val="0"/>
              </a:spcBef>
            </a:pPr>
            <a:endParaRPr lang="en-US" sz="7200" dirty="0" smtClean="0"/>
          </a:p>
          <a:p>
            <a:pPr>
              <a:lnSpc>
                <a:spcPct val="120000"/>
              </a:lnSpc>
              <a:spcBef>
                <a:spcPts val="0"/>
              </a:spcBef>
            </a:pPr>
            <a:r>
              <a:rPr lang="en-US" sz="7200" b="1" dirty="0" smtClean="0"/>
              <a:t>Nuclear nonproliferation:</a:t>
            </a:r>
            <a:r>
              <a:rPr lang="en-US" sz="7200" dirty="0" smtClean="0"/>
              <a:t> Active interrogation of cargo containers for simulation of special nuclear materials (SNMs) (2013) (in collaboration with </a:t>
            </a:r>
            <a:r>
              <a:rPr lang="en-US" sz="7200" dirty="0" err="1" smtClean="0"/>
              <a:t>GaTech</a:t>
            </a:r>
            <a:r>
              <a:rPr lang="en-US" sz="7200" dirty="0" smtClean="0"/>
              <a:t>) </a:t>
            </a:r>
            <a:r>
              <a:rPr lang="en-US" sz="7200" b="1" dirty="0" smtClean="0"/>
              <a:t>(AIMS software)</a:t>
            </a:r>
          </a:p>
          <a:p>
            <a:pPr>
              <a:lnSpc>
                <a:spcPct val="120000"/>
              </a:lnSpc>
              <a:spcBef>
                <a:spcPts val="0"/>
              </a:spcBef>
            </a:pPr>
            <a:endParaRPr lang="en-US" sz="7200" b="1" dirty="0" smtClean="0"/>
          </a:p>
          <a:p>
            <a:pPr>
              <a:lnSpc>
                <a:spcPct val="120000"/>
              </a:lnSpc>
              <a:spcBef>
                <a:spcPts val="0"/>
              </a:spcBef>
            </a:pPr>
            <a:r>
              <a:rPr lang="en-US" sz="7200" b="1" dirty="0" smtClean="0"/>
              <a:t>Spent fuel safety and security: </a:t>
            </a:r>
            <a:r>
              <a:rPr lang="en-US" sz="7200" dirty="0" smtClean="0"/>
              <a:t>Real-time simulation of spent fuel pools for determination of eigenvalue, subcritical multiplication, and material identification (partly funded by I</a:t>
            </a:r>
            <a:r>
              <a:rPr lang="en-US" sz="7200" baseline="30000" dirty="0" smtClean="0"/>
              <a:t>2</a:t>
            </a:r>
            <a:r>
              <a:rPr lang="en-US" sz="7200" dirty="0" smtClean="0"/>
              <a:t>S project, led by </a:t>
            </a:r>
            <a:r>
              <a:rPr lang="en-US" sz="7200" dirty="0" err="1" smtClean="0"/>
              <a:t>GaTech</a:t>
            </a:r>
            <a:r>
              <a:rPr lang="en-US" sz="7200" dirty="0" smtClean="0"/>
              <a:t>) (Ongoing) (</a:t>
            </a:r>
            <a:r>
              <a:rPr lang="en-US" sz="7200" b="1" dirty="0" smtClean="0"/>
              <a:t>RAPID software, filed for patent)</a:t>
            </a:r>
          </a:p>
          <a:p>
            <a:pPr>
              <a:lnSpc>
                <a:spcPct val="120000"/>
              </a:lnSpc>
              <a:spcBef>
                <a:spcPts val="0"/>
              </a:spcBef>
            </a:pPr>
            <a:endParaRPr lang="en-US" sz="7200" b="1" dirty="0" smtClean="0"/>
          </a:p>
          <a:p>
            <a:pPr>
              <a:lnSpc>
                <a:spcPct val="120000"/>
              </a:lnSpc>
              <a:spcBef>
                <a:spcPts val="0"/>
              </a:spcBef>
            </a:pPr>
            <a:r>
              <a:rPr lang="en-US" sz="7200" b="1" dirty="0" smtClean="0"/>
              <a:t>Image reconstruction for SPECT (Single Photon Emission Computed Tomography):</a:t>
            </a:r>
            <a:r>
              <a:rPr lang="en-US" sz="7200" dirty="0" smtClean="0"/>
              <a:t> Real-time simulation of an SPECT device for generation of project images using an MRT methodology and Maximum Likelihood Estimation Maximization (MLEM) </a:t>
            </a:r>
            <a:r>
              <a:rPr lang="en-US" sz="7200" b="1" dirty="0" smtClean="0"/>
              <a:t>(filed for a patent, June 2015) (TITAN-IT software)</a:t>
            </a:r>
            <a:endParaRPr lang="en-US" sz="7200" b="1" dirty="0"/>
          </a:p>
          <a:p>
            <a:pPr>
              <a:spcBef>
                <a:spcPts val="0"/>
              </a:spcBef>
            </a:pPr>
            <a:endParaRPr lang="en-US" b="1" dirty="0" smtClean="0"/>
          </a:p>
        </p:txBody>
      </p:sp>
      <p:sp>
        <p:nvSpPr>
          <p:cNvPr id="5" name="Slide Number Placeholder 4"/>
          <p:cNvSpPr>
            <a:spLocks noGrp="1"/>
          </p:cNvSpPr>
          <p:nvPr>
            <p:ph type="sldNum" sz="quarter" idx="12"/>
          </p:nvPr>
        </p:nvSpPr>
        <p:spPr/>
        <p:txBody>
          <a:bodyPr/>
          <a:lstStyle/>
          <a:p>
            <a:fld id="{3FC9D30D-0382-41A0-9E51-61A9ED237E88}" type="slidenum">
              <a:rPr lang="en-US" smtClean="0"/>
              <a:t>33</a:t>
            </a:fld>
            <a:endParaRPr lang="en-US"/>
          </a:p>
        </p:txBody>
      </p:sp>
      <p:graphicFrame>
        <p:nvGraphicFramePr>
          <p:cNvPr id="6" name="Object 4"/>
          <p:cNvGraphicFramePr>
            <a:graphicFrameLocks noChangeAspect="1"/>
          </p:cNvGraphicFramePr>
          <p:nvPr>
            <p:extLst>
              <p:ext uri="{D42A27DB-BD31-4B8C-83A1-F6EECF244321}">
                <p14:modId xmlns:p14="http://schemas.microsoft.com/office/powerpoint/2010/main" val="1797433883"/>
              </p:ext>
            </p:extLst>
          </p:nvPr>
        </p:nvGraphicFramePr>
        <p:xfrm>
          <a:off x="7389284" y="357768"/>
          <a:ext cx="1244307" cy="1121862"/>
        </p:xfrm>
        <a:graphic>
          <a:graphicData uri="http://schemas.openxmlformats.org/presentationml/2006/ole">
            <mc:AlternateContent xmlns:mc="http://schemas.openxmlformats.org/markup-compatibility/2006">
              <mc:Choice xmlns:v="urn:schemas-microsoft-com:vml" Requires="v">
                <p:oleObj spid="_x0000_s73748" name="Drawing" r:id="rId3" imgW="4276800" imgH="3857760" progId="Presentations.Drawing.11">
                  <p:embed/>
                </p:oleObj>
              </mc:Choice>
              <mc:Fallback>
                <p:oleObj name="Drawing" r:id="rId3" imgW="4276800" imgH="3857760" progId="Presentations.Drawing.11">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89284" y="357768"/>
                        <a:ext cx="1244307" cy="1121862"/>
                      </a:xfrm>
                      <a:prstGeom prst="rect">
                        <a:avLst/>
                      </a:prstGeom>
                      <a:solidFill>
                        <a:srgbClr val="92D050"/>
                      </a:solidFill>
                      <a:ln>
                        <a:noFill/>
                      </a:ln>
                      <a:effectLst/>
                    </p:spPr>
                  </p:pic>
                </p:oleObj>
              </mc:Fallback>
            </mc:AlternateContent>
          </a:graphicData>
        </a:graphic>
      </p:graphicFrame>
      <p:pic>
        <p:nvPicPr>
          <p:cNvPr id="8" name="Content Placeholder 3" descr="geometry.png"/>
          <p:cNvPicPr>
            <a:picLocks noChangeAspect="1"/>
          </p:cNvPicPr>
          <p:nvPr/>
        </p:nvPicPr>
        <p:blipFill rotWithShape="1">
          <a:blip r:embed="rId5" cstate="print">
            <a:extLst>
              <a:ext uri="{28A0092B-C50C-407E-A947-70E740481C1C}">
                <a14:useLocalDpi xmlns:a14="http://schemas.microsoft.com/office/drawing/2010/main" val="0"/>
              </a:ext>
            </a:extLst>
          </a:blip>
          <a:srcRect l="272" r="4520"/>
          <a:stretch/>
        </p:blipFill>
        <p:spPr>
          <a:xfrm>
            <a:off x="7055192" y="2784207"/>
            <a:ext cx="2087269" cy="1071410"/>
          </a:xfrm>
          <a:prstGeom prst="rect">
            <a:avLst/>
          </a:prstGeom>
        </p:spPr>
      </p:pic>
      <p:pic>
        <p:nvPicPr>
          <p:cNvPr id="9" name="Picture 8" descr="zs.gif"/>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87656" y="3891630"/>
            <a:ext cx="1409108" cy="1409108"/>
          </a:xfrm>
          <a:prstGeom prst="rect">
            <a:avLst/>
          </a:prstGeom>
        </p:spPr>
      </p:pic>
      <p:pic>
        <p:nvPicPr>
          <p:cNvPr id="10" name="Picture 9" descr="2d_sino_320m_120f.png"/>
          <p:cNvPicPr>
            <a:picLocks noChangeAspect="1"/>
          </p:cNvPicPr>
          <p:nvPr/>
        </p:nvPicPr>
        <p:blipFill rotWithShape="1">
          <a:blip r:embed="rId7">
            <a:extLst>
              <a:ext uri="{28A0092B-C50C-407E-A947-70E740481C1C}">
                <a14:useLocalDpi xmlns:a14="http://schemas.microsoft.com/office/drawing/2010/main" val="0"/>
              </a:ext>
            </a:extLst>
          </a:blip>
          <a:srcRect t="53639"/>
          <a:stretch/>
        </p:blipFill>
        <p:spPr>
          <a:xfrm>
            <a:off x="8036324" y="5462752"/>
            <a:ext cx="802732" cy="810167"/>
          </a:xfrm>
          <a:prstGeom prst="rect">
            <a:avLst/>
          </a:prstGeom>
        </p:spPr>
      </p:pic>
      <p:pic>
        <p:nvPicPr>
          <p:cNvPr id="11" name="Picture 10" descr="xtrue_2d.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87656" y="5462752"/>
            <a:ext cx="811171" cy="819806"/>
          </a:xfrm>
          <a:prstGeom prst="rect">
            <a:avLst/>
          </a:prstGeom>
        </p:spPr>
      </p:pic>
      <p:pic>
        <p:nvPicPr>
          <p:cNvPr id="12" name="Picture 4"/>
          <p:cNvPicPr>
            <a:picLocks noChangeAspect="1" noChangeArrowheads="1"/>
          </p:cNvPicPr>
          <p:nvPr/>
        </p:nvPicPr>
        <p:blipFill rotWithShape="1">
          <a:blip r:embed="rId9" cstate="print"/>
          <a:srcRect l="51085" t="52996" r="3618"/>
          <a:stretch/>
        </p:blipFill>
        <p:spPr bwMode="auto">
          <a:xfrm>
            <a:off x="7295070" y="1674531"/>
            <a:ext cx="1482508" cy="879694"/>
          </a:xfrm>
          <a:prstGeom prst="rect">
            <a:avLst/>
          </a:prstGeom>
          <a:noFill/>
          <a:ln w="9525">
            <a:noFill/>
            <a:miter lim="800000"/>
            <a:headEnd/>
            <a:tailEnd/>
          </a:ln>
          <a:effectLst/>
        </p:spPr>
      </p:pic>
    </p:spTree>
    <p:extLst>
      <p:ext uri="{BB962C8B-B14F-4D97-AF65-F5344CB8AC3E}">
        <p14:creationId xmlns:p14="http://schemas.microsoft.com/office/powerpoint/2010/main" val="280283338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 name="Slide Number Placeholder 1"/>
          <p:cNvSpPr>
            <a:spLocks noGrp="1"/>
          </p:cNvSpPr>
          <p:nvPr>
            <p:ph type="sldNum" sz="quarter" idx="4294967295"/>
          </p:nvPr>
        </p:nvSpPr>
        <p:spPr>
          <a:xfrm>
            <a:off x="8534400" y="6417661"/>
            <a:ext cx="511099" cy="365125"/>
          </a:xfrm>
          <a:prstGeom prst="rect">
            <a:avLst/>
          </a:prstGeom>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BD78D191-41E8-4BC8-9ACC-8FE6CD423C3A}" type="slidenum">
              <a:rPr lang="en-US" altLang="en-US" sz="1200"/>
              <a:pPr eaLnBrk="1" hangingPunct="1"/>
              <a:t>34</a:t>
            </a:fld>
            <a:endParaRPr lang="en-US" altLang="en-US" sz="1200" dirty="0"/>
          </a:p>
        </p:txBody>
      </p:sp>
      <p:sp>
        <p:nvSpPr>
          <p:cNvPr id="24579" name="Text Box 3"/>
          <p:cNvSpPr txBox="1">
            <a:spLocks noChangeArrowheads="1"/>
          </p:cNvSpPr>
          <p:nvPr/>
        </p:nvSpPr>
        <p:spPr bwMode="auto">
          <a:xfrm>
            <a:off x="457200" y="381000"/>
            <a:ext cx="8001000" cy="24314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1600" b="1" u="sng" dirty="0" smtClean="0"/>
              <a:t>Nondestructive Testing via Active Interrogation - Optimization of Pulsed Gamma Neutron Activation Analysis (PGNAA) device </a:t>
            </a:r>
            <a:endParaRPr lang="en-US" altLang="en-US" sz="1600" b="1" u="sng" dirty="0"/>
          </a:p>
          <a:p>
            <a:pPr eaLnBrk="1" hangingPunct="1">
              <a:spcBef>
                <a:spcPct val="50000"/>
              </a:spcBef>
            </a:pPr>
            <a:r>
              <a:rPr lang="en-US" altLang="en-US" sz="1600" b="1" dirty="0" smtClean="0"/>
              <a:t>Stage 1 - Determined </a:t>
            </a:r>
            <a:r>
              <a:rPr lang="en-US" altLang="en-US" sz="1600" b="1" dirty="0"/>
              <a:t>the thermal neutron flux distribution throughout the waste using a time-dependent MCNP </a:t>
            </a:r>
            <a:r>
              <a:rPr lang="en-US" altLang="en-US" sz="1600" b="1" dirty="0" smtClean="0"/>
              <a:t>Monte Carlo calculation</a:t>
            </a:r>
            <a:endParaRPr lang="en-US" altLang="en-US" sz="1600" b="1" dirty="0"/>
          </a:p>
          <a:p>
            <a:pPr eaLnBrk="1" hangingPunct="1">
              <a:spcBef>
                <a:spcPct val="50000"/>
              </a:spcBef>
            </a:pPr>
            <a:r>
              <a:rPr lang="en-US" altLang="en-US" sz="1600" b="1" dirty="0" smtClean="0"/>
              <a:t>Stage 2 - Determined </a:t>
            </a:r>
            <a:r>
              <a:rPr lang="en-US" altLang="en-US" sz="1600" b="1" dirty="0"/>
              <a:t>the gamma flux at the face of a gamma detector using an “importance function” obtained from a 3-D PENTRAN </a:t>
            </a:r>
            <a:r>
              <a:rPr lang="en-US" altLang="en-US" sz="1600" b="1" dirty="0" smtClean="0"/>
              <a:t>deterministic calculation</a:t>
            </a:r>
            <a:r>
              <a:rPr lang="en-US" altLang="en-US" sz="1600" b="1" dirty="0"/>
              <a:t>.</a:t>
            </a:r>
          </a:p>
          <a:p>
            <a:pPr eaLnBrk="1" hangingPunct="1">
              <a:spcBef>
                <a:spcPct val="50000"/>
              </a:spcBef>
            </a:pPr>
            <a:r>
              <a:rPr lang="en-US" altLang="en-US" sz="1600" b="1" dirty="0"/>
              <a:t>Achieved excellent agreement with the experimental results (within the experimental uncertainties</a:t>
            </a:r>
            <a:r>
              <a:rPr lang="en-US" altLang="en-US" sz="1600" b="1" dirty="0" smtClean="0"/>
              <a:t>).</a:t>
            </a:r>
            <a:endParaRPr lang="en-US" altLang="en-US" sz="1600" b="1" dirty="0"/>
          </a:p>
        </p:txBody>
      </p:sp>
      <p:graphicFrame>
        <p:nvGraphicFramePr>
          <p:cNvPr id="24580" name="Object 4"/>
          <p:cNvGraphicFramePr>
            <a:graphicFrameLocks noChangeAspect="1"/>
          </p:cNvGraphicFramePr>
          <p:nvPr>
            <p:extLst/>
          </p:nvPr>
        </p:nvGraphicFramePr>
        <p:xfrm>
          <a:off x="381000" y="2959543"/>
          <a:ext cx="3581400" cy="3228975"/>
        </p:xfrm>
        <a:graphic>
          <a:graphicData uri="http://schemas.openxmlformats.org/presentationml/2006/ole">
            <mc:AlternateContent xmlns:mc="http://schemas.openxmlformats.org/markup-compatibility/2006">
              <mc:Choice xmlns:v="urn:schemas-microsoft-com:vml" Requires="v">
                <p:oleObj spid="_x0000_s69819" name="Drawing" r:id="rId3" imgW="4276800" imgH="3857760" progId="Presentations.Drawing.11">
                  <p:embed/>
                </p:oleObj>
              </mc:Choice>
              <mc:Fallback>
                <p:oleObj name="Drawing" r:id="rId3" imgW="4276800" imgH="3857760" progId="Presentations.Drawing.11">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2959543"/>
                        <a:ext cx="3581400" cy="3228975"/>
                      </a:xfrm>
                      <a:prstGeom prst="rect">
                        <a:avLst/>
                      </a:prstGeom>
                      <a:solidFill>
                        <a:srgbClr val="92D050"/>
                      </a:solidFill>
                      <a:ln>
                        <a:noFill/>
                      </a:ln>
                      <a:effectLst/>
                    </p:spPr>
                  </p:pic>
                </p:oleObj>
              </mc:Fallback>
            </mc:AlternateContent>
          </a:graphicData>
        </a:graphic>
      </p:graphicFrame>
      <p:graphicFrame>
        <p:nvGraphicFramePr>
          <p:cNvPr id="24581" name="Object 5"/>
          <p:cNvGraphicFramePr>
            <a:graphicFrameLocks noChangeAspect="1"/>
          </p:cNvGraphicFramePr>
          <p:nvPr/>
        </p:nvGraphicFramePr>
        <p:xfrm>
          <a:off x="6477000" y="2743200"/>
          <a:ext cx="2057400" cy="1143000"/>
        </p:xfrm>
        <a:graphic>
          <a:graphicData uri="http://schemas.openxmlformats.org/presentationml/2006/ole">
            <mc:AlternateContent xmlns:mc="http://schemas.openxmlformats.org/markup-compatibility/2006">
              <mc:Choice xmlns:v="urn:schemas-microsoft-com:vml" Requires="v">
                <p:oleObj spid="_x0000_s69820" name="Drawing" r:id="rId5" imgW="7354123" imgH="6543725" progId="WPDraw30.Drawing">
                  <p:embed/>
                </p:oleObj>
              </mc:Choice>
              <mc:Fallback>
                <p:oleObj name="Drawing" r:id="rId5" imgW="7354123" imgH="6543725" progId="WPDraw30.Drawing">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l="3458" t="38866" r="3171" b="2834"/>
                      <a:stretch>
                        <a:fillRect/>
                      </a:stretch>
                    </p:blipFill>
                    <p:spPr bwMode="auto">
                      <a:xfrm>
                        <a:off x="6477000" y="2743200"/>
                        <a:ext cx="2057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4582" name="Object 6"/>
          <p:cNvGraphicFramePr>
            <a:graphicFrameLocks noChangeAspect="1"/>
          </p:cNvGraphicFramePr>
          <p:nvPr>
            <p:extLst/>
          </p:nvPr>
        </p:nvGraphicFramePr>
        <p:xfrm>
          <a:off x="7040562" y="4267200"/>
          <a:ext cx="1311275" cy="2063750"/>
        </p:xfrm>
        <a:graphic>
          <a:graphicData uri="http://schemas.openxmlformats.org/presentationml/2006/ole">
            <mc:AlternateContent xmlns:mc="http://schemas.openxmlformats.org/markup-compatibility/2006">
              <mc:Choice xmlns:v="urn:schemas-microsoft-com:vml" Requires="v">
                <p:oleObj spid="_x0000_s69821" name="Drawing" r:id="rId7" imgW="3514512" imgH="5534073" progId="WPDraw30.Drawing">
                  <p:embed/>
                </p:oleObj>
              </mc:Choice>
              <mc:Fallback>
                <p:oleObj name="Drawing" r:id="rId7" imgW="3514512" imgH="5534073" progId="WPDraw30.Drawing">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40562" y="4267200"/>
                        <a:ext cx="1311275" cy="2063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4583" name="Object 7"/>
          <p:cNvGraphicFramePr>
            <a:graphicFrameLocks noChangeAspect="1"/>
          </p:cNvGraphicFramePr>
          <p:nvPr/>
        </p:nvGraphicFramePr>
        <p:xfrm>
          <a:off x="4343400" y="3276600"/>
          <a:ext cx="2057400" cy="1371600"/>
        </p:xfrm>
        <a:graphic>
          <a:graphicData uri="http://schemas.openxmlformats.org/presentationml/2006/ole">
            <mc:AlternateContent xmlns:mc="http://schemas.openxmlformats.org/markup-compatibility/2006">
              <mc:Choice xmlns:v="urn:schemas-microsoft-com:vml" Requires="v">
                <p:oleObj spid="_x0000_s69822" name="Drawing" r:id="rId9" imgW="7354123" imgH="6543725" progId="WPDraw30.Drawing">
                  <p:embed/>
                </p:oleObj>
              </mc:Choice>
              <mc:Fallback>
                <p:oleObj name="Drawing" r:id="rId9" imgW="7354123" imgH="6543725" progId="WPDraw30.Drawing">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l="3445" t="27109" r="3517" b="3214"/>
                      <a:stretch>
                        <a:fillRect/>
                      </a:stretch>
                    </p:blipFill>
                    <p:spPr bwMode="auto">
                      <a:xfrm>
                        <a:off x="4343400" y="3276600"/>
                        <a:ext cx="20574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4584" name="Object 8"/>
          <p:cNvGraphicFramePr>
            <a:graphicFrameLocks noChangeAspect="1"/>
          </p:cNvGraphicFramePr>
          <p:nvPr/>
        </p:nvGraphicFramePr>
        <p:xfrm>
          <a:off x="4267200" y="4876800"/>
          <a:ext cx="2057400" cy="1219200"/>
        </p:xfrm>
        <a:graphic>
          <a:graphicData uri="http://schemas.openxmlformats.org/presentationml/2006/ole">
            <mc:AlternateContent xmlns:mc="http://schemas.openxmlformats.org/markup-compatibility/2006">
              <mc:Choice xmlns:v="urn:schemas-microsoft-com:vml" Requires="v">
                <p:oleObj spid="_x0000_s69823" name="Drawing" r:id="rId11" imgW="7354123" imgH="6543725" progId="WPDraw30.Drawing">
                  <p:embed/>
                </p:oleObj>
              </mc:Choice>
              <mc:Fallback>
                <p:oleObj name="Drawing" r:id="rId11" imgW="7354123" imgH="6543725" progId="WPDraw30.Drawing">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l="3445" t="30968" r="3517" b="7097"/>
                      <a:stretch>
                        <a:fillRect/>
                      </a:stretch>
                    </p:blipFill>
                    <p:spPr bwMode="auto">
                      <a:xfrm>
                        <a:off x="4267200" y="4876800"/>
                        <a:ext cx="2057400"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4585" name="Text Box 9"/>
          <p:cNvSpPr txBox="1">
            <a:spLocks noChangeArrowheads="1"/>
          </p:cNvSpPr>
          <p:nvPr/>
        </p:nvSpPr>
        <p:spPr bwMode="auto">
          <a:xfrm>
            <a:off x="4267200" y="3048000"/>
            <a:ext cx="16002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400" b="1" u="sng">
                <a:latin typeface="Times New Roman" panose="02020603050405020304" pitchFamily="18" charset="0"/>
              </a:rPr>
              <a:t>Mesh distribution</a:t>
            </a:r>
          </a:p>
        </p:txBody>
      </p:sp>
      <p:sp>
        <p:nvSpPr>
          <p:cNvPr id="24586" name="Text Box 10"/>
          <p:cNvSpPr txBox="1">
            <a:spLocks noChangeArrowheads="1"/>
          </p:cNvSpPr>
          <p:nvPr/>
        </p:nvSpPr>
        <p:spPr bwMode="auto">
          <a:xfrm>
            <a:off x="6705600" y="2514600"/>
            <a:ext cx="1828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400" b="1">
                <a:latin typeface="Times New Roman" panose="02020603050405020304" pitchFamily="18" charset="0"/>
              </a:rPr>
              <a:t>Importance Function</a:t>
            </a:r>
          </a:p>
        </p:txBody>
      </p:sp>
      <p:sp>
        <p:nvSpPr>
          <p:cNvPr id="24587" name="Text Box 11"/>
          <p:cNvSpPr txBox="1">
            <a:spLocks noChangeArrowheads="1"/>
          </p:cNvSpPr>
          <p:nvPr/>
        </p:nvSpPr>
        <p:spPr bwMode="auto">
          <a:xfrm>
            <a:off x="6705600" y="3962400"/>
            <a:ext cx="19812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400" b="1" dirty="0">
                <a:latin typeface="Times New Roman" panose="02020603050405020304" pitchFamily="18" charset="0"/>
              </a:rPr>
              <a:t>Detector Contribution</a:t>
            </a:r>
          </a:p>
        </p:txBody>
      </p:sp>
      <p:pic>
        <p:nvPicPr>
          <p:cNvPr id="13" name="Picture 14" descr="L_logo-with-tagline.gif"/>
          <p:cNvPicPr>
            <a:picLocks noChangeAspect="1"/>
          </p:cNvPicPr>
          <p:nvPr/>
        </p:nvPicPr>
        <p:blipFill>
          <a:blip r:embed="rId13" cstate="print"/>
          <a:srcRect/>
          <a:stretch>
            <a:fillRect/>
          </a:stretch>
        </p:blipFill>
        <p:spPr bwMode="auto">
          <a:xfrm>
            <a:off x="307158" y="6363440"/>
            <a:ext cx="1058062" cy="350946"/>
          </a:xfrm>
          <a:prstGeom prst="rect">
            <a:avLst/>
          </a:prstGeom>
          <a:noFill/>
          <a:ln w="9525">
            <a:noFill/>
            <a:miter lim="800000"/>
            <a:headEnd/>
            <a:tailEnd/>
          </a:ln>
        </p:spPr>
      </p:pic>
    </p:spTree>
    <p:extLst>
      <p:ext uri="{BB962C8B-B14F-4D97-AF65-F5344CB8AC3E}">
        <p14:creationId xmlns:p14="http://schemas.microsoft.com/office/powerpoint/2010/main" val="17893385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5" name="Rectangle 5"/>
          <p:cNvSpPr>
            <a:spLocks noGrp="1" noChangeArrowheads="1"/>
          </p:cNvSpPr>
          <p:nvPr>
            <p:ph type="title"/>
          </p:nvPr>
        </p:nvSpPr>
        <p:spPr>
          <a:xfrm>
            <a:off x="381000" y="228600"/>
            <a:ext cx="8305800" cy="838200"/>
          </a:xfrm>
        </p:spPr>
        <p:txBody>
          <a:bodyPr>
            <a:normAutofit fontScale="90000"/>
          </a:bodyPr>
          <a:lstStyle/>
          <a:p>
            <a:r>
              <a:rPr lang="en-US" sz="3200" b="1" dirty="0" err="1" smtClean="0"/>
              <a:t>Atucha</a:t>
            </a:r>
            <a:r>
              <a:rPr lang="en-US" sz="3200" b="1" dirty="0" smtClean="0"/>
              <a:t>-I Spent Fuel Pool Inspection (Development of a tool for safeguards) </a:t>
            </a:r>
            <a:r>
              <a:rPr lang="en-US" sz="2200" b="1" dirty="0" smtClean="0"/>
              <a:t>(funded by LLNL)</a:t>
            </a:r>
            <a:endParaRPr lang="en-US" sz="2200" b="1" dirty="0"/>
          </a:p>
        </p:txBody>
      </p:sp>
      <p:pic>
        <p:nvPicPr>
          <p:cNvPr id="225284" name="Picture 4"/>
          <p:cNvPicPr>
            <a:picLocks noGrp="1" noChangeAspect="1" noChangeArrowheads="1"/>
          </p:cNvPicPr>
          <p:nvPr>
            <p:ph idx="1"/>
          </p:nvPr>
        </p:nvPicPr>
        <p:blipFill>
          <a:blip r:embed="rId3" cstate="print"/>
          <a:stretch>
            <a:fillRect/>
          </a:stretch>
        </p:blipFill>
        <p:spPr>
          <a:xfrm>
            <a:off x="838200" y="1237344"/>
            <a:ext cx="7355902" cy="298505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4" name="Slide Number Placeholder 4"/>
          <p:cNvSpPr>
            <a:spLocks noGrp="1"/>
          </p:cNvSpPr>
          <p:nvPr>
            <p:ph type="sldNum" sz="quarter" idx="12"/>
          </p:nvPr>
        </p:nvSpPr>
        <p:spPr/>
        <p:txBody>
          <a:bodyPr/>
          <a:lstStyle/>
          <a:p>
            <a:fld id="{5F828DE5-A9E4-4189-99D2-545903689BC1}" type="slidenum">
              <a:rPr lang="en-US"/>
              <a:pPr/>
              <a:t>35</a:t>
            </a:fld>
            <a:endParaRPr lang="en-US"/>
          </a:p>
        </p:txBody>
      </p:sp>
      <p:sp>
        <p:nvSpPr>
          <p:cNvPr id="5" name="TextBox 4"/>
          <p:cNvSpPr txBox="1"/>
          <p:nvPr/>
        </p:nvSpPr>
        <p:spPr>
          <a:xfrm>
            <a:off x="838200" y="4383312"/>
            <a:ext cx="7543800" cy="1938992"/>
          </a:xfrm>
          <a:prstGeom prst="rect">
            <a:avLst/>
          </a:prstGeom>
          <a:noFill/>
        </p:spPr>
        <p:txBody>
          <a:bodyPr wrap="square" rtlCol="0">
            <a:spAutoFit/>
          </a:bodyPr>
          <a:lstStyle/>
          <a:p>
            <a:r>
              <a:rPr lang="en-US" sz="2400" dirty="0" smtClean="0">
                <a:solidFill>
                  <a:srgbClr val="FF0000"/>
                </a:solidFill>
              </a:rPr>
              <a:t>Objective –</a:t>
            </a:r>
            <a:r>
              <a:rPr lang="en-US" sz="2400" dirty="0" smtClean="0"/>
              <a:t> Identification of missing/moved assemblies for safeguards</a:t>
            </a:r>
          </a:p>
          <a:p>
            <a:endParaRPr lang="en-US" sz="2400" dirty="0" smtClean="0"/>
          </a:p>
          <a:p>
            <a:r>
              <a:rPr lang="en-US" sz="2400" dirty="0" smtClean="0">
                <a:solidFill>
                  <a:srgbClr val="FF0000"/>
                </a:solidFill>
              </a:rPr>
              <a:t>Approach –</a:t>
            </a:r>
            <a:r>
              <a:rPr lang="en-US" sz="2400" dirty="0" smtClean="0"/>
              <a:t> Combination of measurement and </a:t>
            </a:r>
            <a:r>
              <a:rPr lang="en-US" sz="2400" u="sng" dirty="0" smtClean="0"/>
              <a:t>on-line </a:t>
            </a:r>
            <a:r>
              <a:rPr lang="en-US" sz="2400" dirty="0" smtClean="0"/>
              <a:t>computation to obtain trending curves</a:t>
            </a:r>
          </a:p>
        </p:txBody>
      </p:sp>
    </p:spTree>
    <p:extLst>
      <p:ext uri="{BB962C8B-B14F-4D97-AF65-F5344CB8AC3E}">
        <p14:creationId xmlns:p14="http://schemas.microsoft.com/office/powerpoint/2010/main" val="318192235"/>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Rectangle 2"/>
          <p:cNvSpPr>
            <a:spLocks noGrp="1" noChangeArrowheads="1"/>
          </p:cNvSpPr>
          <p:nvPr>
            <p:ph type="title"/>
          </p:nvPr>
        </p:nvSpPr>
        <p:spPr>
          <a:xfrm>
            <a:off x="304800" y="304800"/>
            <a:ext cx="8686800" cy="1096962"/>
          </a:xfrm>
        </p:spPr>
        <p:txBody>
          <a:bodyPr>
            <a:normAutofit/>
          </a:bodyPr>
          <a:lstStyle/>
          <a:p>
            <a:r>
              <a:rPr lang="en-US" sz="3600" b="1" dirty="0" smtClean="0"/>
              <a:t>Hybrid Methodology</a:t>
            </a:r>
            <a:r>
              <a:rPr lang="en-US" sz="3600" dirty="0"/>
              <a:t/>
            </a:r>
            <a:br>
              <a:rPr lang="en-US" sz="3600" dirty="0"/>
            </a:br>
            <a:endParaRPr lang="en-US" sz="3600" dirty="0"/>
          </a:p>
        </p:txBody>
      </p:sp>
      <p:sp>
        <p:nvSpPr>
          <p:cNvPr id="279555" name="Rectangle 3"/>
          <p:cNvSpPr>
            <a:spLocks noGrp="1" noChangeArrowheads="1"/>
          </p:cNvSpPr>
          <p:nvPr>
            <p:ph type="body" sz="half" idx="1"/>
          </p:nvPr>
        </p:nvSpPr>
        <p:spPr>
          <a:xfrm>
            <a:off x="304800" y="1621962"/>
            <a:ext cx="6019800" cy="1567542"/>
          </a:xfrm>
          <a:solidFill>
            <a:schemeClr val="bg2">
              <a:lumMod val="75000"/>
            </a:schemeClr>
          </a:solidFill>
        </p:spPr>
        <p:txBody>
          <a:bodyPr>
            <a:normAutofit fontScale="62500" lnSpcReduction="20000"/>
          </a:bodyPr>
          <a:lstStyle/>
          <a:p>
            <a:pPr>
              <a:buNone/>
            </a:pPr>
            <a:r>
              <a:rPr lang="en-US" sz="2800" b="1" dirty="0" smtClean="0"/>
              <a:t>    </a:t>
            </a:r>
          </a:p>
          <a:p>
            <a:r>
              <a:rPr lang="en-US" sz="2800" b="1" dirty="0" smtClean="0"/>
              <a:t>Source</a:t>
            </a:r>
            <a:r>
              <a:rPr lang="en-US" sz="2800" dirty="0" smtClean="0"/>
              <a:t> </a:t>
            </a:r>
            <a:r>
              <a:rPr lang="en-US" sz="2800" dirty="0"/>
              <a:t>(</a:t>
            </a:r>
            <a:r>
              <a:rPr lang="en-US" sz="2800" dirty="0" smtClean="0"/>
              <a:t>S = </a:t>
            </a:r>
            <a:r>
              <a:rPr lang="en-US" sz="2800" dirty="0" err="1" smtClean="0"/>
              <a:t>S</a:t>
            </a:r>
            <a:r>
              <a:rPr lang="en-US" sz="2800" baseline="-25000" dirty="0" err="1" smtClean="0"/>
              <a:t>intrinsic</a:t>
            </a:r>
            <a:r>
              <a:rPr lang="en-US" sz="2800" baseline="-25000" dirty="0" smtClean="0"/>
              <a:t> </a:t>
            </a:r>
            <a:r>
              <a:rPr lang="en-US" sz="2800" dirty="0" smtClean="0"/>
              <a:t>+ </a:t>
            </a:r>
            <a:r>
              <a:rPr lang="en-US" sz="2800" dirty="0" err="1" smtClean="0"/>
              <a:t>S</a:t>
            </a:r>
            <a:r>
              <a:rPr lang="en-US" sz="2800" baseline="-25000" dirty="0" err="1" smtClean="0"/>
              <a:t>subcritical</a:t>
            </a:r>
            <a:r>
              <a:rPr lang="en-US" sz="2800" baseline="-25000" dirty="0" smtClean="0"/>
              <a:t>-Multiplication</a:t>
            </a:r>
            <a:r>
              <a:rPr lang="en-US" sz="2800" dirty="0" smtClean="0"/>
              <a:t>)</a:t>
            </a:r>
            <a:endParaRPr lang="en-US" sz="2800" dirty="0"/>
          </a:p>
          <a:p>
            <a:pPr lvl="1"/>
            <a:r>
              <a:rPr lang="en-US" sz="2400" b="1" dirty="0"/>
              <a:t>Intrinsic Source</a:t>
            </a:r>
          </a:p>
          <a:p>
            <a:pPr lvl="2"/>
            <a:r>
              <a:rPr lang="en-US" sz="2600" dirty="0"/>
              <a:t>Spontaneous </a:t>
            </a:r>
            <a:r>
              <a:rPr lang="en-US" sz="2600" dirty="0" smtClean="0"/>
              <a:t>fission &amp;  (</a:t>
            </a:r>
            <a:r>
              <a:rPr lang="en-US" sz="2600" dirty="0" smtClean="0">
                <a:latin typeface="Symbol" pitchFamily="18" charset="2"/>
              </a:rPr>
              <a:t>a</a:t>
            </a:r>
            <a:r>
              <a:rPr lang="en-US" sz="2600" dirty="0" smtClean="0"/>
              <a:t>, n) from fuel </a:t>
            </a:r>
            <a:r>
              <a:rPr lang="en-US" sz="2600" dirty="0" err="1"/>
              <a:t>burnup</a:t>
            </a:r>
            <a:r>
              <a:rPr lang="en-US" sz="2600" dirty="0"/>
              <a:t> calculation (ORIGEN-ARP</a:t>
            </a:r>
            <a:r>
              <a:rPr lang="en-US" sz="2600" dirty="0" smtClean="0"/>
              <a:t>)</a:t>
            </a:r>
          </a:p>
          <a:p>
            <a:pPr lvl="1">
              <a:buNone/>
            </a:pPr>
            <a:r>
              <a:rPr lang="en-US" sz="2600" dirty="0" smtClean="0">
                <a:solidFill>
                  <a:srgbClr val="FF0000"/>
                </a:solidFill>
              </a:rPr>
              <a:t>(Created a database)</a:t>
            </a:r>
          </a:p>
          <a:p>
            <a:pPr lvl="2"/>
            <a:endParaRPr lang="en-US" sz="2600" dirty="0"/>
          </a:p>
          <a:p>
            <a:endParaRPr lang="en-US" sz="2600" dirty="0" smtClean="0"/>
          </a:p>
        </p:txBody>
      </p:sp>
      <p:sp>
        <p:nvSpPr>
          <p:cNvPr id="279557" name="Rectangle 5"/>
          <p:cNvSpPr>
            <a:spLocks noChangeArrowheads="1"/>
          </p:cNvSpPr>
          <p:nvPr/>
        </p:nvSpPr>
        <p:spPr bwMode="auto">
          <a:xfrm>
            <a:off x="0" y="0"/>
            <a:ext cx="9144000" cy="0"/>
          </a:xfrm>
          <a:prstGeom prst="rect">
            <a:avLst/>
          </a:prstGeom>
          <a:noFill/>
          <a:ln w="9525">
            <a:noFill/>
            <a:miter lim="800000"/>
            <a:headEnd/>
            <a:tailEnd/>
          </a:ln>
          <a:effectLst/>
        </p:spPr>
        <p:txBody>
          <a:bodyPr wrap="none" anchor="ctr">
            <a:spAutoFit/>
          </a:bodyPr>
          <a:lstStyle/>
          <a:p>
            <a:endParaRPr lang="en-US"/>
          </a:p>
        </p:txBody>
      </p:sp>
      <p:sp>
        <p:nvSpPr>
          <p:cNvPr id="279563" name="Rectangle 11"/>
          <p:cNvSpPr>
            <a:spLocks noChangeArrowheads="1"/>
          </p:cNvSpPr>
          <p:nvPr/>
        </p:nvSpPr>
        <p:spPr bwMode="auto">
          <a:xfrm>
            <a:off x="0" y="0"/>
            <a:ext cx="9144000" cy="0"/>
          </a:xfrm>
          <a:prstGeom prst="rect">
            <a:avLst/>
          </a:prstGeom>
          <a:noFill/>
          <a:ln w="9525">
            <a:noFill/>
            <a:miter lim="800000"/>
            <a:headEnd/>
            <a:tailEnd/>
          </a:ln>
          <a:effectLst/>
        </p:spPr>
        <p:txBody>
          <a:bodyPr wrap="none" anchor="ctr">
            <a:spAutoFit/>
          </a:bodyPr>
          <a:lstStyle/>
          <a:p>
            <a:endParaRPr lang="en-US"/>
          </a:p>
        </p:txBody>
      </p:sp>
      <p:sp>
        <p:nvSpPr>
          <p:cNvPr id="279565" name="Rectangle 13"/>
          <p:cNvSpPr>
            <a:spLocks noChangeArrowheads="1"/>
          </p:cNvSpPr>
          <p:nvPr/>
        </p:nvSpPr>
        <p:spPr bwMode="auto">
          <a:xfrm>
            <a:off x="0" y="0"/>
            <a:ext cx="9144000" cy="0"/>
          </a:xfrm>
          <a:prstGeom prst="rect">
            <a:avLst/>
          </a:prstGeom>
          <a:noFill/>
          <a:ln w="9525">
            <a:noFill/>
            <a:miter lim="800000"/>
            <a:headEnd/>
            <a:tailEnd/>
          </a:ln>
          <a:effectLst/>
        </p:spPr>
        <p:txBody>
          <a:bodyPr wrap="none" anchor="ctr">
            <a:spAutoFit/>
          </a:bodyPr>
          <a:lstStyle/>
          <a:p>
            <a:endParaRPr lang="en-US"/>
          </a:p>
        </p:txBody>
      </p:sp>
      <p:graphicFrame>
        <p:nvGraphicFramePr>
          <p:cNvPr id="44035" name="Object 3"/>
          <p:cNvGraphicFramePr>
            <a:graphicFrameLocks noChangeAspect="1"/>
          </p:cNvGraphicFramePr>
          <p:nvPr/>
        </p:nvGraphicFramePr>
        <p:xfrm>
          <a:off x="6477000" y="3726528"/>
          <a:ext cx="2363787" cy="762000"/>
        </p:xfrm>
        <a:graphic>
          <a:graphicData uri="http://schemas.openxmlformats.org/presentationml/2006/ole">
            <mc:AlternateContent xmlns:mc="http://schemas.openxmlformats.org/markup-compatibility/2006">
              <mc:Choice xmlns:v="urn:schemas-microsoft-com:vml" Requires="v">
                <p:oleObj spid="_x0000_s65612" name="Equation" r:id="rId4" imgW="1333440" imgH="431640" progId="Equation.3">
                  <p:embed/>
                </p:oleObj>
              </mc:Choice>
              <mc:Fallback>
                <p:oleObj name="Equation" r:id="rId4" imgW="1333440" imgH="43164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77000" y="3726528"/>
                        <a:ext cx="2363787" cy="762000"/>
                      </a:xfrm>
                      <a:prstGeom prst="rect">
                        <a:avLst/>
                      </a:prstGeom>
                      <a:solidFill>
                        <a:srgbClr val="FFCC99"/>
                      </a:solidFill>
                    </p:spPr>
                  </p:pic>
                </p:oleObj>
              </mc:Fallback>
            </mc:AlternateContent>
          </a:graphicData>
        </a:graphic>
      </p:graphicFrame>
      <p:graphicFrame>
        <p:nvGraphicFramePr>
          <p:cNvPr id="44036" name="Object 4"/>
          <p:cNvGraphicFramePr>
            <a:graphicFrameLocks noChangeAspect="1"/>
          </p:cNvGraphicFramePr>
          <p:nvPr/>
        </p:nvGraphicFramePr>
        <p:xfrm>
          <a:off x="3447156" y="947046"/>
          <a:ext cx="2131347" cy="598487"/>
        </p:xfrm>
        <a:graphic>
          <a:graphicData uri="http://schemas.openxmlformats.org/presentationml/2006/ole">
            <mc:AlternateContent xmlns:mc="http://schemas.openxmlformats.org/markup-compatibility/2006">
              <mc:Choice xmlns:v="urn:schemas-microsoft-com:vml" Requires="v">
                <p:oleObj spid="_x0000_s65613" name="Equation" r:id="rId6" imgW="850680" imgH="241200" progId="Equation.3">
                  <p:embed/>
                </p:oleObj>
              </mc:Choice>
              <mc:Fallback>
                <p:oleObj name="Equation" r:id="rId6" imgW="850680" imgH="2412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47156" y="947046"/>
                        <a:ext cx="2131347" cy="598487"/>
                      </a:xfrm>
                      <a:prstGeom prst="rect">
                        <a:avLst/>
                      </a:prstGeom>
                      <a:noFill/>
                      <a:extLst>
                        <a:ext uri="{909E8E84-426E-40DD-AFC4-6F175D3DCCD1}">
                          <a14:hiddenFill xmlns:a14="http://schemas.microsoft.com/office/drawing/2010/main">
                            <a:solidFill>
                              <a:schemeClr val="tx1"/>
                            </a:solidFill>
                          </a14:hiddenFill>
                        </a:ext>
                      </a:extLst>
                    </p:spPr>
                  </p:pic>
                </p:oleObj>
              </mc:Fallback>
            </mc:AlternateContent>
          </a:graphicData>
        </a:graphic>
      </p:graphicFrame>
      <p:pic>
        <p:nvPicPr>
          <p:cNvPr id="11" name="Picture 200"/>
          <p:cNvPicPr>
            <a:picLocks noChangeAspect="1" noChangeArrowheads="1"/>
          </p:cNvPicPr>
          <p:nvPr/>
        </p:nvPicPr>
        <p:blipFill>
          <a:blip r:embed="rId8" cstate="print"/>
          <a:srcRect/>
          <a:stretch>
            <a:fillRect/>
          </a:stretch>
        </p:blipFill>
        <p:spPr bwMode="auto">
          <a:xfrm>
            <a:off x="6400800" y="1676388"/>
            <a:ext cx="2398426" cy="1524000"/>
          </a:xfrm>
          <a:prstGeom prst="rect">
            <a:avLst/>
          </a:prstGeom>
          <a:noFill/>
          <a:ln w="9525">
            <a:noFill/>
            <a:miter lim="800000"/>
            <a:headEnd/>
            <a:tailEnd/>
          </a:ln>
        </p:spPr>
      </p:pic>
      <p:pic>
        <p:nvPicPr>
          <p:cNvPr id="12" name="Picture 201" descr="2d221num"/>
          <p:cNvPicPr>
            <a:picLocks noChangeAspect="1" noChangeArrowheads="1"/>
          </p:cNvPicPr>
          <p:nvPr/>
        </p:nvPicPr>
        <p:blipFill>
          <a:blip r:embed="rId9" cstate="print"/>
          <a:srcRect l="8970" t="6937" r="21432" b="7040"/>
          <a:stretch>
            <a:fillRect/>
          </a:stretch>
        </p:blipFill>
        <p:spPr bwMode="auto">
          <a:xfrm>
            <a:off x="6477000" y="4769608"/>
            <a:ext cx="2133600" cy="1805354"/>
          </a:xfrm>
          <a:prstGeom prst="rect">
            <a:avLst/>
          </a:prstGeom>
          <a:noFill/>
          <a:ln w="9525">
            <a:noFill/>
            <a:miter lim="800000"/>
            <a:headEnd/>
            <a:tailEnd/>
          </a:ln>
        </p:spPr>
      </p:pic>
      <p:sp>
        <p:nvSpPr>
          <p:cNvPr id="15" name="Rectangle 3"/>
          <p:cNvSpPr txBox="1">
            <a:spLocks noChangeArrowheads="1"/>
          </p:cNvSpPr>
          <p:nvPr/>
        </p:nvSpPr>
        <p:spPr>
          <a:xfrm>
            <a:off x="304800" y="3385446"/>
            <a:ext cx="6019800" cy="1371600"/>
          </a:xfrm>
          <a:prstGeom prst="rect">
            <a:avLst/>
          </a:prstGeom>
          <a:solidFill>
            <a:schemeClr val="bg2">
              <a:lumMod val="75000"/>
            </a:schemeClr>
          </a:solidFill>
        </p:spPr>
        <p:txBody>
          <a:bodyPr vert="horz">
            <a:normAutofit fontScale="62500" lnSpcReduction="20000"/>
          </a:bodyPr>
          <a:lstStyle/>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None/>
              <a:tabLst/>
              <a:defRPr/>
            </a:pPr>
            <a:r>
              <a:rPr kumimoji="0" lang="en-US" sz="2800" b="1" i="0" u="none" strike="noStrike" kern="1200" cap="none" spc="0" normalizeH="0" baseline="0" noProof="0" dirty="0" smtClean="0">
                <a:ln>
                  <a:noFill/>
                </a:ln>
                <a:solidFill>
                  <a:schemeClr val="tx1"/>
                </a:solidFill>
                <a:effectLst/>
                <a:uLnTx/>
                <a:uFillTx/>
                <a:latin typeface="+mn-lt"/>
                <a:ea typeface="+mn-ea"/>
                <a:cs typeface="+mn-cs"/>
              </a:rPr>
              <a:t>    </a:t>
            </a:r>
          </a:p>
          <a:p>
            <a:pPr marL="640080" marR="0" lvl="1" indent="-246888" algn="l" defTabSz="914400" rtl="0" eaLnBrk="1" fontAlgn="auto" latinLnBrk="0" hangingPunct="1">
              <a:lnSpc>
                <a:spcPct val="100000"/>
              </a:lnSpc>
              <a:spcBef>
                <a:spcPct val="20000"/>
              </a:spcBef>
              <a:spcAft>
                <a:spcPts val="0"/>
              </a:spcAft>
              <a:buClr>
                <a:schemeClr val="accent1"/>
              </a:buClr>
              <a:buSzPct val="85000"/>
              <a:buFont typeface="Wingdings 2"/>
              <a:buChar char=""/>
              <a:tabLst/>
              <a:defRPr/>
            </a:pPr>
            <a:r>
              <a:rPr kumimoji="0" lang="en-US" sz="2400" b="1" i="0" u="none" strike="noStrike" kern="1200" cap="none" spc="0" normalizeH="0" baseline="0" noProof="0" dirty="0" smtClean="0">
                <a:ln>
                  <a:noFill/>
                </a:ln>
                <a:solidFill>
                  <a:schemeClr val="tx1"/>
                </a:solidFill>
                <a:effectLst/>
                <a:uLnTx/>
                <a:uFillTx/>
                <a:latin typeface="+mn-lt"/>
                <a:ea typeface="+mn-ea"/>
                <a:cs typeface="+mn-cs"/>
              </a:rPr>
              <a:t>Subcritical Multiplication (Hybrid method)</a:t>
            </a:r>
          </a:p>
          <a:p>
            <a:pPr marL="914400" marR="0" lvl="2" indent="-246888" algn="l" defTabSz="914400" rtl="0" eaLnBrk="1" fontAlgn="auto" latinLnBrk="0" hangingPunct="1">
              <a:lnSpc>
                <a:spcPct val="100000"/>
              </a:lnSpc>
              <a:spcBef>
                <a:spcPct val="20000"/>
              </a:spcBef>
              <a:spcAft>
                <a:spcPts val="0"/>
              </a:spcAft>
              <a:buClr>
                <a:schemeClr val="accent2"/>
              </a:buClr>
              <a:buSzPct val="70000"/>
              <a:buFont typeface="Wingdings 2"/>
              <a:buChar char=""/>
              <a:tabLst/>
              <a:defRPr/>
            </a:pPr>
            <a:r>
              <a:rPr kumimoji="0" lang="en-US" sz="2600" b="0" i="0" u="none" strike="noStrike" kern="1200" cap="none" spc="0" normalizeH="0" baseline="0" noProof="0" dirty="0" smtClean="0">
                <a:ln>
                  <a:noFill/>
                </a:ln>
                <a:solidFill>
                  <a:schemeClr val="tx1"/>
                </a:solidFill>
                <a:effectLst/>
                <a:uLnTx/>
                <a:uFillTx/>
                <a:latin typeface="+mn-lt"/>
                <a:ea typeface="+mn-ea"/>
                <a:cs typeface="+mn-cs"/>
              </a:rPr>
              <a:t>Simplified fission-matrix  (FM) method</a:t>
            </a:r>
          </a:p>
          <a:p>
            <a:pPr marL="914400" marR="0" lvl="2" indent="-246888" algn="l" defTabSz="914400" rtl="0" eaLnBrk="1" fontAlgn="auto" latinLnBrk="0" hangingPunct="1">
              <a:lnSpc>
                <a:spcPct val="100000"/>
              </a:lnSpc>
              <a:spcBef>
                <a:spcPct val="20000"/>
              </a:spcBef>
              <a:spcAft>
                <a:spcPts val="0"/>
              </a:spcAft>
              <a:buClr>
                <a:schemeClr val="accent2"/>
              </a:buClr>
              <a:buSzPct val="70000"/>
              <a:buFont typeface="Wingdings 2"/>
              <a:buChar char=""/>
              <a:tabLst/>
              <a:defRPr/>
            </a:pPr>
            <a:r>
              <a:rPr kumimoji="0" lang="en-US" sz="2600" b="0" i="0" u="none" strike="noStrike" kern="1200" cap="none" spc="0" normalizeH="0" baseline="0" noProof="0" dirty="0" smtClean="0">
                <a:ln>
                  <a:noFill/>
                </a:ln>
                <a:solidFill>
                  <a:schemeClr val="tx1"/>
                </a:solidFill>
                <a:effectLst/>
                <a:uLnTx/>
                <a:uFillTx/>
                <a:latin typeface="+mn-lt"/>
                <a:ea typeface="+mn-ea"/>
                <a:cs typeface="+mn-cs"/>
              </a:rPr>
              <a:t>Use MCNP Monte Carlo to obtain </a:t>
            </a:r>
            <a:r>
              <a:rPr kumimoji="0" lang="en-US" sz="2600" b="0" i="1" u="none" strike="noStrike" kern="1200" cap="none" spc="0" normalizeH="0" baseline="0" noProof="0" dirty="0" err="1" smtClean="0">
                <a:ln>
                  <a:noFill/>
                </a:ln>
                <a:solidFill>
                  <a:schemeClr val="tx1"/>
                </a:solidFill>
                <a:effectLst/>
                <a:uLnTx/>
                <a:uFillTx/>
                <a:latin typeface="+mn-lt"/>
                <a:ea typeface="+mn-ea"/>
                <a:cs typeface="+mn-cs"/>
              </a:rPr>
              <a:t>a</a:t>
            </a:r>
            <a:r>
              <a:rPr kumimoji="0" lang="en-US" sz="2600" b="0" i="1" u="none" strike="noStrike" kern="1200" cap="none" spc="0" normalizeH="0" baseline="-25000" noProof="0" dirty="0" err="1" smtClean="0">
                <a:ln>
                  <a:noFill/>
                </a:ln>
                <a:solidFill>
                  <a:schemeClr val="tx1"/>
                </a:solidFill>
                <a:effectLst/>
                <a:uLnTx/>
                <a:uFillTx/>
                <a:latin typeface="+mn-lt"/>
                <a:ea typeface="+mn-ea"/>
                <a:cs typeface="+mn-cs"/>
              </a:rPr>
              <a:t>i,j</a:t>
            </a:r>
            <a:r>
              <a:rPr kumimoji="0" lang="en-US" sz="2600" b="0" i="1" u="none" strike="noStrike" kern="1200" cap="none" spc="0" normalizeH="0" baseline="-25000" noProof="0" dirty="0" smtClean="0">
                <a:ln>
                  <a:noFill/>
                </a:ln>
                <a:solidFill>
                  <a:schemeClr val="tx1"/>
                </a:solidFill>
                <a:effectLst/>
                <a:uLnTx/>
                <a:uFillTx/>
                <a:latin typeface="+mn-lt"/>
                <a:ea typeface="+mn-ea"/>
                <a:cs typeface="+mn-cs"/>
              </a:rPr>
              <a:t> </a:t>
            </a:r>
            <a:r>
              <a:rPr kumimoji="0" lang="en-US" sz="2600" b="0" i="1" u="none" strike="noStrike" kern="1200" cap="none" spc="0" normalizeH="0" baseline="0" noProof="0" dirty="0" smtClean="0">
                <a:ln>
                  <a:noFill/>
                </a:ln>
                <a:solidFill>
                  <a:schemeClr val="tx1"/>
                </a:solidFill>
                <a:effectLst/>
                <a:uLnTx/>
                <a:uFillTx/>
                <a:latin typeface="+mn-lt"/>
                <a:ea typeface="+mn-ea"/>
                <a:cs typeface="+mn-cs"/>
              </a:rPr>
              <a:t>for each pool type</a:t>
            </a:r>
          </a:p>
          <a:p>
            <a:pPr lvl="1" indent="-246888">
              <a:spcBef>
                <a:spcPct val="20000"/>
              </a:spcBef>
              <a:buClr>
                <a:schemeClr val="accent2"/>
              </a:buClr>
              <a:buSzPct val="70000"/>
              <a:defRPr/>
            </a:pPr>
            <a:r>
              <a:rPr lang="en-US" sz="2600" dirty="0" smtClean="0">
                <a:solidFill>
                  <a:srgbClr val="FF0000"/>
                </a:solidFill>
              </a:rPr>
              <a:t>(Created a database for </a:t>
            </a:r>
            <a:r>
              <a:rPr lang="en-US" sz="2600" dirty="0" err="1" smtClean="0">
                <a:solidFill>
                  <a:srgbClr val="FF0000"/>
                </a:solidFill>
              </a:rPr>
              <a:t>coef</a:t>
            </a:r>
            <a:r>
              <a:rPr lang="en-US" sz="2600" dirty="0" smtClean="0">
                <a:solidFill>
                  <a:srgbClr val="FF0000"/>
                </a:solidFill>
              </a:rPr>
              <a:t>. </a:t>
            </a:r>
            <a:r>
              <a:rPr lang="en-US" sz="2600" dirty="0" err="1" smtClean="0">
                <a:solidFill>
                  <a:srgbClr val="FF0000"/>
                </a:solidFill>
              </a:rPr>
              <a:t>a</a:t>
            </a:r>
            <a:r>
              <a:rPr lang="en-US" sz="2600" baseline="-25000" dirty="0" err="1" smtClean="0">
                <a:solidFill>
                  <a:srgbClr val="FF0000"/>
                </a:solidFill>
              </a:rPr>
              <a:t>ij</a:t>
            </a:r>
            <a:r>
              <a:rPr lang="en-US" sz="2600" dirty="0" smtClean="0">
                <a:solidFill>
                  <a:srgbClr val="FF0000"/>
                </a:solidFill>
              </a:rPr>
              <a:t>)</a:t>
            </a:r>
            <a:endParaRPr kumimoji="0" lang="en-US" sz="2600" b="0" u="none" strike="noStrike" kern="1200" cap="none" spc="0" normalizeH="0" baseline="0" noProof="0" dirty="0" smtClean="0">
              <a:ln>
                <a:noFill/>
              </a:ln>
              <a:solidFill>
                <a:srgbClr val="FF0000"/>
              </a:solidFill>
              <a:effectLst/>
              <a:uLnTx/>
              <a:uFillTx/>
              <a:latin typeface="+mn-lt"/>
              <a:ea typeface="+mn-ea"/>
              <a:cs typeface="+mn-cs"/>
            </a:endParaRPr>
          </a:p>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Char char=""/>
              <a:tabLst/>
              <a:defRPr/>
            </a:pPr>
            <a:endParaRPr kumimoji="0" lang="en-US" sz="2800" b="0" i="0" u="none" strike="noStrike" kern="1200" cap="none" spc="0" normalizeH="0" baseline="0" noProof="0" dirty="0" smtClean="0">
              <a:ln>
                <a:noFill/>
              </a:ln>
              <a:solidFill>
                <a:schemeClr val="tx1"/>
              </a:solidFill>
              <a:effectLst/>
              <a:uLnTx/>
              <a:uFillTx/>
              <a:latin typeface="+mn-lt"/>
              <a:ea typeface="+mn-ea"/>
              <a:cs typeface="+mn-cs"/>
            </a:endParaRPr>
          </a:p>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Char char=""/>
              <a:tabLst/>
              <a:defRPr/>
            </a:pPr>
            <a:endParaRPr kumimoji="0" lang="en-US" sz="26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16" name="Rectangle 3"/>
          <p:cNvSpPr txBox="1">
            <a:spLocks noChangeArrowheads="1"/>
          </p:cNvSpPr>
          <p:nvPr/>
        </p:nvSpPr>
        <p:spPr>
          <a:xfrm>
            <a:off x="308430" y="5196108"/>
            <a:ext cx="6092370" cy="1204692"/>
          </a:xfrm>
          <a:prstGeom prst="rect">
            <a:avLst/>
          </a:prstGeom>
          <a:solidFill>
            <a:schemeClr val="bg2">
              <a:lumMod val="75000"/>
            </a:schemeClr>
          </a:solidFill>
        </p:spPr>
        <p:txBody>
          <a:bodyPr vert="horz">
            <a:normAutofit fontScale="47500" lnSpcReduction="20000"/>
          </a:bodyPr>
          <a:lstStyle/>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None/>
              <a:tabLst/>
              <a:defRPr/>
            </a:pPr>
            <a:r>
              <a:rPr kumimoji="0" lang="en-US" sz="2800" b="1" i="0" u="none" strike="noStrike" kern="1200" cap="none" spc="0" normalizeH="0" baseline="0" noProof="0" dirty="0" smtClean="0">
                <a:ln>
                  <a:noFill/>
                </a:ln>
                <a:solidFill>
                  <a:schemeClr val="tx1"/>
                </a:solidFill>
                <a:effectLst/>
                <a:uLnTx/>
                <a:uFillTx/>
                <a:latin typeface="+mn-lt"/>
                <a:ea typeface="+mn-ea"/>
                <a:cs typeface="+mn-cs"/>
              </a:rPr>
              <a:t>   </a:t>
            </a:r>
            <a:endParaRPr kumimoji="0" lang="en-US" sz="3800" b="1" i="0" u="none" strike="noStrike" kern="1200" cap="none" spc="0" normalizeH="0" baseline="0" noProof="0" dirty="0" smtClean="0">
              <a:ln>
                <a:noFill/>
              </a:ln>
              <a:solidFill>
                <a:schemeClr val="tx1"/>
              </a:solidFill>
              <a:effectLst/>
              <a:uLnTx/>
              <a:uFillTx/>
              <a:latin typeface="+mn-lt"/>
              <a:ea typeface="+mn-ea"/>
              <a:cs typeface="+mn-cs"/>
            </a:endParaRPr>
          </a:p>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Char char=""/>
              <a:tabLst/>
              <a:defRPr/>
            </a:pPr>
            <a:r>
              <a:rPr kumimoji="0" lang="en-US" sz="3800" b="1" i="0" u="none" strike="noStrike" kern="1200" cap="none" spc="0" normalizeH="0" baseline="0" noProof="0" dirty="0" err="1" smtClean="0">
                <a:ln>
                  <a:noFill/>
                </a:ln>
                <a:solidFill>
                  <a:schemeClr val="tx1"/>
                </a:solidFill>
                <a:effectLst/>
                <a:uLnTx/>
                <a:uFillTx/>
                <a:latin typeface="+mn-lt"/>
                <a:ea typeface="+mn-ea"/>
                <a:cs typeface="+mn-cs"/>
              </a:rPr>
              <a:t>Adjoint</a:t>
            </a:r>
            <a:r>
              <a:rPr kumimoji="0" lang="en-US" sz="3800" b="1" i="0" u="none" strike="noStrike" kern="1200" cap="none" spc="0" normalizeH="0" baseline="0" noProof="0" dirty="0" smtClean="0">
                <a:ln>
                  <a:noFill/>
                </a:ln>
                <a:solidFill>
                  <a:schemeClr val="tx1"/>
                </a:solidFill>
                <a:effectLst/>
                <a:uLnTx/>
                <a:uFillTx/>
                <a:latin typeface="+mn-lt"/>
                <a:ea typeface="+mn-ea"/>
                <a:cs typeface="+mn-cs"/>
              </a:rPr>
              <a:t> function</a:t>
            </a:r>
          </a:p>
          <a:p>
            <a:pPr marL="640080" marR="0" lvl="1" indent="-246888" algn="l" defTabSz="914400" rtl="0" eaLnBrk="1" fontAlgn="auto" latinLnBrk="0" hangingPunct="1">
              <a:lnSpc>
                <a:spcPct val="100000"/>
              </a:lnSpc>
              <a:spcBef>
                <a:spcPct val="20000"/>
              </a:spcBef>
              <a:spcAft>
                <a:spcPts val="0"/>
              </a:spcAft>
              <a:buClr>
                <a:schemeClr val="accent1"/>
              </a:buClr>
              <a:buSzPct val="85000"/>
              <a:buFont typeface="Wingdings 2"/>
              <a:buChar char=""/>
              <a:tabLst/>
              <a:defRPr/>
            </a:pPr>
            <a:r>
              <a:rPr kumimoji="0" lang="en-US" sz="2900" b="1" i="0" u="none" strike="noStrike" kern="1200" cap="none" spc="0" normalizeH="0" baseline="0" noProof="0" dirty="0" smtClean="0">
                <a:ln>
                  <a:noFill/>
                </a:ln>
                <a:solidFill>
                  <a:schemeClr val="tx1"/>
                </a:solidFill>
                <a:effectLst/>
                <a:uLnTx/>
                <a:uFillTx/>
                <a:latin typeface="+mn-lt"/>
                <a:ea typeface="+mn-ea"/>
                <a:cs typeface="+mn-cs"/>
              </a:rPr>
              <a:t>Is obtained using the PENTRAN transport code</a:t>
            </a:r>
          </a:p>
          <a:p>
            <a:pPr marL="182880" indent="-246888">
              <a:spcBef>
                <a:spcPct val="20000"/>
              </a:spcBef>
              <a:buClr>
                <a:schemeClr val="accent1"/>
              </a:buClr>
              <a:buSzPct val="85000"/>
              <a:defRPr/>
            </a:pPr>
            <a:r>
              <a:rPr lang="en-US" sz="2400" b="1" dirty="0" smtClean="0"/>
              <a:t>	</a:t>
            </a:r>
            <a:r>
              <a:rPr lang="en-US" sz="2900" b="1" dirty="0" smtClean="0">
                <a:solidFill>
                  <a:srgbClr val="FF0000"/>
                </a:solidFill>
              </a:rPr>
              <a:t>(Created a database for </a:t>
            </a:r>
            <a:r>
              <a:rPr lang="en-US" sz="2900" b="1" dirty="0" err="1" smtClean="0">
                <a:solidFill>
                  <a:srgbClr val="FF0000"/>
                </a:solidFill>
              </a:rPr>
              <a:t>multigroup</a:t>
            </a:r>
            <a:r>
              <a:rPr lang="en-US" sz="2900" b="1" dirty="0" smtClean="0">
                <a:solidFill>
                  <a:srgbClr val="FF0000"/>
                </a:solidFill>
              </a:rPr>
              <a:t> </a:t>
            </a:r>
            <a:r>
              <a:rPr lang="en-US" sz="2900" b="1" dirty="0" err="1" smtClean="0">
                <a:solidFill>
                  <a:srgbClr val="FF0000"/>
                </a:solidFill>
              </a:rPr>
              <a:t>adjoint</a:t>
            </a:r>
            <a:r>
              <a:rPr lang="en-US" sz="2900" b="1" dirty="0" smtClean="0">
                <a:solidFill>
                  <a:srgbClr val="FF0000"/>
                </a:solidFill>
              </a:rPr>
              <a:t> for different lattice sizes)</a:t>
            </a:r>
            <a:endParaRPr kumimoji="0" lang="en-US" sz="2900" b="1" i="0" u="none" strike="noStrike" kern="1200" cap="none" spc="0" normalizeH="0" baseline="0" noProof="0" dirty="0" smtClean="0">
              <a:ln>
                <a:noFill/>
              </a:ln>
              <a:solidFill>
                <a:srgbClr val="FF0000"/>
              </a:solidFill>
              <a:effectLst/>
              <a:uLnTx/>
              <a:uFillTx/>
              <a:latin typeface="+mn-lt"/>
              <a:ea typeface="+mn-ea"/>
              <a:cs typeface="+mn-cs"/>
            </a:endParaRPr>
          </a:p>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Char char=""/>
              <a:tabLst/>
              <a:defRPr/>
            </a:pPr>
            <a:endParaRPr kumimoji="0" lang="en-US" sz="2600" b="0" i="0" u="none" strike="noStrike" kern="1200" cap="none" spc="0" normalizeH="0" baseline="0" noProof="0" dirty="0" smtClean="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1166918184"/>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43064" y="211684"/>
            <a:ext cx="6593305" cy="369332"/>
          </a:xfrm>
          <a:prstGeom prst="rect">
            <a:avLst/>
          </a:prstGeom>
          <a:solidFill>
            <a:srgbClr val="BCF729"/>
          </a:solidFill>
        </p:spPr>
        <p:txBody>
          <a:bodyPr wrap="square" rtlCol="0">
            <a:spAutoFit/>
          </a:bodyPr>
          <a:lstStyle/>
          <a:p>
            <a:pPr algn="ctr"/>
            <a:r>
              <a:rPr lang="en-US" dirty="0" smtClean="0"/>
              <a:t>INSPCT-S program</a:t>
            </a:r>
            <a:endParaRPr lang="en-US" dirty="0"/>
          </a:p>
        </p:txBody>
      </p:sp>
      <p:cxnSp>
        <p:nvCxnSpPr>
          <p:cNvPr id="13" name="Straight Arrow Connector 12"/>
          <p:cNvCxnSpPr/>
          <p:nvPr/>
        </p:nvCxnSpPr>
        <p:spPr>
          <a:xfrm>
            <a:off x="3275598" y="1025055"/>
            <a:ext cx="609600" cy="66556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2321163" y="862441"/>
            <a:ext cx="1171074" cy="369332"/>
          </a:xfrm>
          <a:prstGeom prst="rect">
            <a:avLst/>
          </a:prstGeom>
          <a:noFill/>
        </p:spPr>
        <p:txBody>
          <a:bodyPr wrap="square" rtlCol="0">
            <a:spAutoFit/>
          </a:bodyPr>
          <a:lstStyle/>
          <a:p>
            <a:r>
              <a:rPr lang="en-US" dirty="0" smtClean="0"/>
              <a:t>tolerance</a:t>
            </a:r>
            <a:endParaRPr lang="en-US" dirty="0"/>
          </a:p>
        </p:txBody>
      </p:sp>
      <p:cxnSp>
        <p:nvCxnSpPr>
          <p:cNvPr id="16" name="Straight Arrow Connector 15"/>
          <p:cNvCxnSpPr/>
          <p:nvPr/>
        </p:nvCxnSpPr>
        <p:spPr>
          <a:xfrm>
            <a:off x="1681414" y="1085914"/>
            <a:ext cx="224589" cy="37794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721896" y="539276"/>
            <a:ext cx="1443789" cy="646331"/>
          </a:xfrm>
          <a:prstGeom prst="rect">
            <a:avLst/>
          </a:prstGeom>
          <a:noFill/>
        </p:spPr>
        <p:txBody>
          <a:bodyPr wrap="square" rtlCol="0">
            <a:spAutoFit/>
          </a:bodyPr>
          <a:lstStyle/>
          <a:p>
            <a:r>
              <a:rPr lang="en-US" dirty="0" smtClean="0"/>
              <a:t>Input databases</a:t>
            </a:r>
            <a:endParaRPr lang="en-US" dirty="0"/>
          </a:p>
        </p:txBody>
      </p:sp>
      <p:graphicFrame>
        <p:nvGraphicFramePr>
          <p:cNvPr id="6" name="Object 5"/>
          <p:cNvGraphicFramePr>
            <a:graphicFrameLocks noChangeAspect="1"/>
          </p:cNvGraphicFramePr>
          <p:nvPr>
            <p:extLst/>
          </p:nvPr>
        </p:nvGraphicFramePr>
        <p:xfrm>
          <a:off x="97050" y="1477852"/>
          <a:ext cx="8952358" cy="4434215"/>
        </p:xfrm>
        <a:graphic>
          <a:graphicData uri="http://schemas.openxmlformats.org/presentationml/2006/ole">
            <mc:AlternateContent xmlns:mc="http://schemas.openxmlformats.org/markup-compatibility/2006">
              <mc:Choice xmlns:v="urn:schemas-microsoft-com:vml" Requires="v">
                <p:oleObj spid="_x0000_s68647" name="Macro-Enabled Worksheet" r:id="rId4" imgW="13925533" imgH="6896190" progId="Excel.SheetMacroEnabled.12">
                  <p:embed/>
                </p:oleObj>
              </mc:Choice>
              <mc:Fallback>
                <p:oleObj name="Macro-Enabled Worksheet" r:id="rId4" imgW="13925533" imgH="6896190" progId="Excel.SheetMacroEnabled.12">
                  <p:embed/>
                  <p:pic>
                    <p:nvPicPr>
                      <p:cNvPr id="0" name=""/>
                      <p:cNvPicPr/>
                      <p:nvPr/>
                    </p:nvPicPr>
                    <p:blipFill>
                      <a:blip r:embed="rId5"/>
                      <a:stretch>
                        <a:fillRect/>
                      </a:stretch>
                    </p:blipFill>
                    <p:spPr>
                      <a:xfrm>
                        <a:off x="97050" y="1477852"/>
                        <a:ext cx="8952358" cy="4434215"/>
                      </a:xfrm>
                      <a:prstGeom prst="rect">
                        <a:avLst/>
                      </a:prstGeom>
                    </p:spPr>
                  </p:pic>
                </p:oleObj>
              </mc:Fallback>
            </mc:AlternateContent>
          </a:graphicData>
        </a:graphic>
      </p:graphicFrame>
    </p:spTree>
    <p:extLst>
      <p:ext uri="{BB962C8B-B14F-4D97-AF65-F5344CB8AC3E}">
        <p14:creationId xmlns:p14="http://schemas.microsoft.com/office/powerpoint/2010/main" val="203234275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297573" y="410368"/>
            <a:ext cx="8373461" cy="1325563"/>
          </a:xfrm>
        </p:spPr>
        <p:txBody>
          <a:bodyPr>
            <a:normAutofit/>
          </a:bodyPr>
          <a:lstStyle/>
          <a:p>
            <a:r>
              <a:rPr lang="en-US" b="1" dirty="0" smtClean="0"/>
              <a:t>RAPID </a:t>
            </a:r>
            <a:r>
              <a:rPr lang="en-US" sz="2000" b="1" dirty="0" smtClean="0"/>
              <a:t>(</a:t>
            </a:r>
            <a:r>
              <a:rPr lang="en-US" sz="2000" b="1" dirty="0"/>
              <a:t>Real-time Analysis for spent fuel Pool and cask In-situ Detection) </a:t>
            </a:r>
          </a:p>
        </p:txBody>
      </p:sp>
      <p:sp>
        <p:nvSpPr>
          <p:cNvPr id="3" name="Content Placeholder 2"/>
          <p:cNvSpPr>
            <a:spLocks noGrp="1"/>
          </p:cNvSpPr>
          <p:nvPr>
            <p:ph idx="1"/>
          </p:nvPr>
        </p:nvSpPr>
        <p:spPr/>
        <p:txBody>
          <a:bodyPr/>
          <a:lstStyle/>
          <a:p>
            <a:r>
              <a:rPr lang="en-US" dirty="0"/>
              <a:t>Prof. </a:t>
            </a:r>
            <a:r>
              <a:rPr lang="en-US" dirty="0" err="1"/>
              <a:t>Alireza</a:t>
            </a:r>
            <a:r>
              <a:rPr lang="en-US" dirty="0"/>
              <a:t> </a:t>
            </a:r>
            <a:r>
              <a:rPr lang="en-US" dirty="0" err="1"/>
              <a:t>Haghighat</a:t>
            </a:r>
            <a:r>
              <a:rPr lang="en-US" dirty="0"/>
              <a:t>, Dr. William Walters (postdoctoral fellow), and Nathan </a:t>
            </a:r>
            <a:r>
              <a:rPr lang="en-US" dirty="0" err="1"/>
              <a:t>Roskoff</a:t>
            </a:r>
            <a:r>
              <a:rPr lang="en-US" dirty="0"/>
              <a:t> (PhD student) </a:t>
            </a:r>
            <a:r>
              <a:rPr lang="en-US" dirty="0" smtClean="0"/>
              <a:t>have </a:t>
            </a:r>
            <a:r>
              <a:rPr lang="en-US" dirty="0"/>
              <a:t>developed</a:t>
            </a:r>
            <a:r>
              <a:rPr lang="en-US" baseline="30000" dirty="0"/>
              <a:t>1,2,3</a:t>
            </a:r>
            <a:r>
              <a:rPr lang="en-US" dirty="0"/>
              <a:t> an accurate and fast software tool RAPID </a:t>
            </a:r>
            <a:r>
              <a:rPr lang="en-US" dirty="0" smtClean="0"/>
              <a:t>for </a:t>
            </a:r>
            <a:r>
              <a:rPr lang="en-US" dirty="0"/>
              <a:t>monitoring of spent fuel pool and cask criticality safety and safeguards. </a:t>
            </a:r>
          </a:p>
        </p:txBody>
      </p:sp>
      <p:sp>
        <p:nvSpPr>
          <p:cNvPr id="4" name="Slide Number Placeholder 3"/>
          <p:cNvSpPr>
            <a:spLocks noGrp="1"/>
          </p:cNvSpPr>
          <p:nvPr>
            <p:ph type="sldNum" sz="quarter" idx="12"/>
          </p:nvPr>
        </p:nvSpPr>
        <p:spPr/>
        <p:txBody>
          <a:bodyPr/>
          <a:lstStyle/>
          <a:p>
            <a:fld id="{3FC9D30D-0382-41A0-9E51-61A9ED237E88}" type="slidenum">
              <a:rPr lang="en-US" smtClean="0"/>
              <a:t>38</a:t>
            </a:fld>
            <a:endParaRPr lang="en-US"/>
          </a:p>
        </p:txBody>
      </p:sp>
    </p:spTree>
    <p:extLst>
      <p:ext uri="{BB962C8B-B14F-4D97-AF65-F5344CB8AC3E}">
        <p14:creationId xmlns:p14="http://schemas.microsoft.com/office/powerpoint/2010/main" val="16899104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 Spent Fuel Pool</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301752" y="1527048"/>
                <a:ext cx="8312312" cy="2120772"/>
              </a:xfrm>
            </p:spPr>
            <p:txBody>
              <a:bodyPr>
                <a:normAutofit fontScale="92500" lnSpcReduction="20000"/>
              </a:bodyPr>
              <a:lstStyle/>
              <a:p>
                <a:r>
                  <a:rPr lang="en-US" dirty="0" smtClean="0"/>
                  <a:t>Being developed for I2S-LWR reactor design</a:t>
                </a:r>
              </a:p>
              <a:p>
                <a:r>
                  <a:rPr lang="en-US" dirty="0" smtClean="0"/>
                  <a:t>19x19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𝑈</m:t>
                        </m:r>
                      </m:e>
                      <m:sub>
                        <m:r>
                          <a:rPr lang="en-US" b="0" i="1" smtClean="0">
                            <a:latin typeface="Cambria Math" panose="02040503050406030204" pitchFamily="18" charset="0"/>
                          </a:rPr>
                          <m:t>3</m:t>
                        </m:r>
                      </m:sub>
                    </m:sSub>
                    <m:r>
                      <a:rPr lang="en-US" b="0" i="1" smtClean="0">
                        <a:latin typeface="Cambria Math" panose="02040503050406030204" pitchFamily="18" charset="0"/>
                      </a:rPr>
                      <m:t>𝑆</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𝑖</m:t>
                        </m:r>
                      </m:e>
                      <m:sub>
                        <m:r>
                          <a:rPr lang="en-US" b="0" i="1" smtClean="0">
                            <a:latin typeface="Cambria Math" panose="02040503050406030204" pitchFamily="18" charset="0"/>
                          </a:rPr>
                          <m:t>2</m:t>
                        </m:r>
                      </m:sub>
                    </m:sSub>
                  </m:oMath>
                </a14:m>
                <a:r>
                  <a:rPr lang="en-US" dirty="0" smtClean="0"/>
                  <a:t> fuel assemblies</a:t>
                </a:r>
              </a:p>
              <a:p>
                <a:r>
                  <a:rPr lang="en-US" dirty="0" smtClean="0"/>
                  <a:t>4.45 and 4.95 w/o U-235</a:t>
                </a:r>
              </a:p>
              <a:p>
                <a:r>
                  <a:rPr lang="en-US" dirty="0" err="1" smtClean="0"/>
                  <a:t>Metamic</a:t>
                </a:r>
                <a:r>
                  <a:rPr lang="en-US" dirty="0" smtClean="0"/>
                  <a:t>® absorbers (Al-B4C) used between assemblies</a:t>
                </a:r>
              </a:p>
              <a:p>
                <a:r>
                  <a:rPr lang="en-US" dirty="0" smtClean="0"/>
                  <a:t>Burnup up to 55 </a:t>
                </a:r>
                <a:r>
                  <a:rPr lang="en-US" dirty="0" err="1" smtClean="0"/>
                  <a:t>GWd</a:t>
                </a:r>
                <a:r>
                  <a:rPr lang="en-US" dirty="0" smtClean="0"/>
                  <a:t>/MTU</a:t>
                </a: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301752" y="1527048"/>
                <a:ext cx="8312312" cy="2120772"/>
              </a:xfrm>
              <a:blipFill rotWithShape="0">
                <a:blip r:embed="rId2"/>
                <a:stretch>
                  <a:fillRect l="-1174" t="-7493" b="-2017"/>
                </a:stretch>
              </a:blipFill>
            </p:spPr>
            <p:txBody>
              <a:bodyPr/>
              <a:lstStyle/>
              <a:p>
                <a:r>
                  <a:rPr lang="en-US">
                    <a:noFill/>
                  </a:rPr>
                  <a:t> </a:t>
                </a:r>
              </a:p>
            </p:txBody>
          </p:sp>
        </mc:Fallback>
      </mc:AlternateContent>
      <p:pic>
        <p:nvPicPr>
          <p:cNvPr id="5" name="Picture 4" descr="C:\Users\VT3G Win 3\Dropbox\Awesome\I2S Spent Fuel Pool\physor-sfp\figs\assembly.png"/>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910080" y="3480061"/>
            <a:ext cx="2179320" cy="2179320"/>
          </a:xfrm>
          <a:prstGeom prst="rect">
            <a:avLst/>
          </a:prstGeom>
          <a:noFill/>
          <a:ln>
            <a:noFill/>
          </a:ln>
        </p:spPr>
      </p:pic>
      <p:pic>
        <p:nvPicPr>
          <p:cNvPr id="6" name="Picture 5" descr="C:\Users\VT3G Win 3\Dropbox\Awesome\I2S Spent Fuel Pool\physor-sfp\figs\pool_full.png"/>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4653280" y="3480061"/>
            <a:ext cx="2179320" cy="2179320"/>
          </a:xfrm>
          <a:prstGeom prst="rect">
            <a:avLst/>
          </a:prstGeom>
          <a:noFill/>
          <a:ln>
            <a:noFill/>
          </a:ln>
        </p:spPr>
      </p:pic>
      <p:cxnSp>
        <p:nvCxnSpPr>
          <p:cNvPr id="7" name="Straight Connector 6"/>
          <p:cNvCxnSpPr/>
          <p:nvPr/>
        </p:nvCxnSpPr>
        <p:spPr>
          <a:xfrm flipH="1" flipV="1">
            <a:off x="4089400" y="3487029"/>
            <a:ext cx="792480" cy="79263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H="1">
            <a:off x="4089400" y="4492949"/>
            <a:ext cx="811530" cy="116237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1910080" y="5753161"/>
            <a:ext cx="2296160" cy="369332"/>
          </a:xfrm>
          <a:prstGeom prst="rect">
            <a:avLst/>
          </a:prstGeom>
          <a:noFill/>
        </p:spPr>
        <p:txBody>
          <a:bodyPr wrap="square" rtlCol="0">
            <a:spAutoFit/>
          </a:bodyPr>
          <a:lstStyle/>
          <a:p>
            <a:r>
              <a:rPr lang="en-US" dirty="0" smtClean="0"/>
              <a:t>One 19x19 Assembly</a:t>
            </a:r>
            <a:endParaRPr lang="en-US" dirty="0"/>
          </a:p>
        </p:txBody>
      </p:sp>
      <p:sp>
        <p:nvSpPr>
          <p:cNvPr id="14" name="TextBox 13"/>
          <p:cNvSpPr txBox="1"/>
          <p:nvPr/>
        </p:nvSpPr>
        <p:spPr>
          <a:xfrm>
            <a:off x="4653280" y="5655325"/>
            <a:ext cx="2296160" cy="646331"/>
          </a:xfrm>
          <a:prstGeom prst="rect">
            <a:avLst/>
          </a:prstGeom>
          <a:noFill/>
        </p:spPr>
        <p:txBody>
          <a:bodyPr wrap="square" rtlCol="0">
            <a:spAutoFit/>
          </a:bodyPr>
          <a:lstStyle/>
          <a:p>
            <a:pPr algn="ctr"/>
            <a:r>
              <a:rPr lang="en-US" dirty="0" smtClean="0"/>
              <a:t>9x9 segment of spent fuel pool</a:t>
            </a:r>
            <a:endParaRPr lang="en-US" dirty="0"/>
          </a:p>
        </p:txBody>
      </p:sp>
      <p:sp>
        <p:nvSpPr>
          <p:cNvPr id="10" name="TextBox 9"/>
          <p:cNvSpPr txBox="1"/>
          <p:nvPr/>
        </p:nvSpPr>
        <p:spPr>
          <a:xfrm>
            <a:off x="6791267" y="4246555"/>
            <a:ext cx="2296160" cy="646331"/>
          </a:xfrm>
          <a:prstGeom prst="rect">
            <a:avLst/>
          </a:prstGeom>
          <a:noFill/>
        </p:spPr>
        <p:txBody>
          <a:bodyPr wrap="square" rtlCol="0">
            <a:spAutoFit/>
          </a:bodyPr>
          <a:lstStyle/>
          <a:p>
            <a:pPr algn="ctr"/>
            <a:r>
              <a:rPr lang="en-US" dirty="0" smtClean="0"/>
              <a:t>Whole pool made up of 8 9x9 segments</a:t>
            </a:r>
            <a:endParaRPr lang="en-US" dirty="0"/>
          </a:p>
        </p:txBody>
      </p:sp>
    </p:spTree>
    <p:extLst>
      <p:ext uri="{BB962C8B-B14F-4D97-AF65-F5344CB8AC3E}">
        <p14:creationId xmlns:p14="http://schemas.microsoft.com/office/powerpoint/2010/main" val="8386834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Text Box 4"/>
          <p:cNvSpPr txBox="1">
            <a:spLocks noChangeArrowheads="1"/>
          </p:cNvSpPr>
          <p:nvPr/>
        </p:nvSpPr>
        <p:spPr bwMode="auto">
          <a:xfrm>
            <a:off x="1163638" y="203200"/>
            <a:ext cx="6861175" cy="519113"/>
          </a:xfrm>
          <a:prstGeom prst="rect">
            <a:avLst/>
          </a:prstGeom>
          <a:noFill/>
          <a:ln w="9525">
            <a:noFill/>
            <a:miter lim="800000"/>
            <a:headEnd/>
            <a:tailEnd/>
          </a:ln>
        </p:spPr>
        <p:txBody>
          <a:bodyPr wrap="none">
            <a:spAutoFit/>
          </a:bodyPr>
          <a:lstStyle/>
          <a:p>
            <a:pPr eaLnBrk="1" hangingPunct="1"/>
            <a:r>
              <a:rPr lang="en-US" sz="2800" b="1">
                <a:latin typeface="Times New Roman" pitchFamily="18" charset="0"/>
              </a:rPr>
              <a:t>Deterministic – Linear Boltzmann Equation</a:t>
            </a:r>
          </a:p>
        </p:txBody>
      </p:sp>
      <p:sp>
        <p:nvSpPr>
          <p:cNvPr id="2054" name="Rectangle 5"/>
          <p:cNvSpPr>
            <a:spLocks noChangeArrowheads="1"/>
          </p:cNvSpPr>
          <p:nvPr/>
        </p:nvSpPr>
        <p:spPr bwMode="auto">
          <a:xfrm>
            <a:off x="475343" y="914400"/>
            <a:ext cx="8077200" cy="457200"/>
          </a:xfrm>
          <a:prstGeom prst="rect">
            <a:avLst/>
          </a:prstGeom>
          <a:noFill/>
          <a:ln w="9525">
            <a:noFill/>
            <a:miter lim="800000"/>
            <a:headEnd/>
            <a:tailEnd/>
          </a:ln>
        </p:spPr>
        <p:txBody>
          <a:bodyPr>
            <a:spAutoFit/>
          </a:bodyPr>
          <a:lstStyle/>
          <a:p>
            <a:pPr marL="284163" indent="-284163" eaLnBrk="1" hangingPunct="1">
              <a:buFontTx/>
              <a:buChar char="•"/>
              <a:tabLst>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 pos="13258800" algn="l"/>
                <a:tab pos="13716000" algn="l"/>
                <a:tab pos="14173200" algn="l"/>
                <a:tab pos="14630400" algn="l"/>
                <a:tab pos="15087600" algn="l"/>
              </a:tabLst>
            </a:pPr>
            <a:r>
              <a:rPr lang="en-US" sz="2400" b="1">
                <a:latin typeface="Times New Roman" pitchFamily="18" charset="0"/>
              </a:rPr>
              <a:t>Integro-differential form</a:t>
            </a:r>
          </a:p>
        </p:txBody>
      </p:sp>
      <p:graphicFrame>
        <p:nvGraphicFramePr>
          <p:cNvPr id="2050" name="Object 6"/>
          <p:cNvGraphicFramePr>
            <a:graphicFrameLocks noChangeAspect="1"/>
          </p:cNvGraphicFramePr>
          <p:nvPr>
            <p:extLst/>
          </p:nvPr>
        </p:nvGraphicFramePr>
        <p:xfrm>
          <a:off x="1163638" y="1905000"/>
          <a:ext cx="6684962" cy="2584956"/>
        </p:xfrm>
        <a:graphic>
          <a:graphicData uri="http://schemas.openxmlformats.org/presentationml/2006/ole">
            <mc:AlternateContent xmlns:mc="http://schemas.openxmlformats.org/markup-compatibility/2006">
              <mc:Choice xmlns:v="urn:schemas-microsoft-com:vml" Requires="v">
                <p:oleObj spid="_x0000_s8574" name="Equation" r:id="rId3" imgW="3149280" imgH="1218960" progId="Equation.3">
                  <p:embed/>
                </p:oleObj>
              </mc:Choice>
              <mc:Fallback>
                <p:oleObj name="Equation" r:id="rId3" imgW="3149280" imgH="1218960" progId="Equation.3">
                  <p:embed/>
                  <p:pic>
                    <p:nvPicPr>
                      <p:cNvPr id="0" name=""/>
                      <p:cNvPicPr>
                        <a:picLocks noChangeAspect="1" noChangeArrowheads="1"/>
                      </p:cNvPicPr>
                      <p:nvPr/>
                    </p:nvPicPr>
                    <p:blipFill>
                      <a:blip r:embed="rId4"/>
                      <a:srcRect/>
                      <a:stretch>
                        <a:fillRect/>
                      </a:stretch>
                    </p:blipFill>
                    <p:spPr bwMode="auto">
                      <a:xfrm>
                        <a:off x="1163638" y="1905000"/>
                        <a:ext cx="6684962" cy="2584956"/>
                      </a:xfrm>
                      <a:prstGeom prst="rect">
                        <a:avLst/>
                      </a:prstGeom>
                      <a:noFill/>
                      <a:extLst/>
                    </p:spPr>
                  </p:pic>
                </p:oleObj>
              </mc:Fallback>
            </mc:AlternateContent>
          </a:graphicData>
        </a:graphic>
      </p:graphicFrame>
      <p:sp>
        <p:nvSpPr>
          <p:cNvPr id="2055" name="Rectangle 17"/>
          <p:cNvSpPr>
            <a:spLocks noChangeArrowheads="1"/>
          </p:cNvSpPr>
          <p:nvPr/>
        </p:nvSpPr>
        <p:spPr bwMode="auto">
          <a:xfrm>
            <a:off x="246743" y="859970"/>
            <a:ext cx="8305800" cy="5464629"/>
          </a:xfrm>
          <a:prstGeom prst="rect">
            <a:avLst/>
          </a:prstGeom>
          <a:noFill/>
          <a:ln w="9525">
            <a:solidFill>
              <a:schemeClr val="tx1"/>
            </a:solidFill>
            <a:miter lim="800000"/>
            <a:headEnd/>
            <a:tailEnd/>
          </a:ln>
        </p:spPr>
        <p:txBody>
          <a:bodyPr wrap="none" anchor="ctr"/>
          <a:lstStyle/>
          <a:p>
            <a:endParaRPr lang="en-US"/>
          </a:p>
        </p:txBody>
      </p:sp>
      <p:sp>
        <p:nvSpPr>
          <p:cNvPr id="2056" name="Rectangle 20"/>
          <p:cNvSpPr>
            <a:spLocks noChangeArrowheads="1"/>
          </p:cNvSpPr>
          <p:nvPr/>
        </p:nvSpPr>
        <p:spPr bwMode="auto">
          <a:xfrm>
            <a:off x="486229" y="4800600"/>
            <a:ext cx="8077200" cy="457200"/>
          </a:xfrm>
          <a:prstGeom prst="rect">
            <a:avLst/>
          </a:prstGeom>
          <a:noFill/>
          <a:ln w="9525">
            <a:noFill/>
            <a:miter lim="800000"/>
            <a:headEnd/>
            <a:tailEnd/>
          </a:ln>
        </p:spPr>
        <p:txBody>
          <a:bodyPr>
            <a:spAutoFit/>
          </a:bodyPr>
          <a:lstStyle/>
          <a:p>
            <a:pPr marL="284163" indent="-284163" eaLnBrk="1" hangingPunct="1">
              <a:buFontTx/>
              <a:buChar char="•"/>
              <a:tabLst>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 pos="13258800" algn="l"/>
                <a:tab pos="13716000" algn="l"/>
                <a:tab pos="14173200" algn="l"/>
                <a:tab pos="14630400" algn="l"/>
                <a:tab pos="15087600" algn="l"/>
              </a:tabLst>
            </a:pPr>
            <a:r>
              <a:rPr lang="en-US" sz="2400" b="1" dirty="0">
                <a:latin typeface="Times New Roman" pitchFamily="18" charset="0"/>
              </a:rPr>
              <a:t>Integral form</a:t>
            </a:r>
          </a:p>
        </p:txBody>
      </p:sp>
      <p:graphicFrame>
        <p:nvGraphicFramePr>
          <p:cNvPr id="2051" name="Object 22"/>
          <p:cNvGraphicFramePr>
            <a:graphicFrameLocks noChangeAspect="1"/>
          </p:cNvGraphicFramePr>
          <p:nvPr>
            <p:extLst/>
          </p:nvPr>
        </p:nvGraphicFramePr>
        <p:xfrm>
          <a:off x="846818" y="5181600"/>
          <a:ext cx="7334250" cy="990600"/>
        </p:xfrm>
        <a:graphic>
          <a:graphicData uri="http://schemas.openxmlformats.org/presentationml/2006/ole">
            <mc:AlternateContent xmlns:mc="http://schemas.openxmlformats.org/markup-compatibility/2006">
              <mc:Choice xmlns:v="urn:schemas-microsoft-com:vml" Requires="v">
                <p:oleObj spid="_x0000_s8575" name="Equation" r:id="rId5" imgW="3568680" imgH="482400" progId="Equation.3">
                  <p:embed/>
                </p:oleObj>
              </mc:Choice>
              <mc:Fallback>
                <p:oleObj name="Equation" r:id="rId5" imgW="3568680" imgH="4824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6818" y="5181600"/>
                        <a:ext cx="7334250" cy="990600"/>
                      </a:xfrm>
                      <a:prstGeom prst="rect">
                        <a:avLst/>
                      </a:prstGeom>
                      <a:noFill/>
                      <a:extLst>
                        <a:ext uri="{909E8E84-426E-40DD-AFC4-6F175D3DCCD1}">
                          <a14:hiddenFill xmlns:a14="http://schemas.microsoft.com/office/drawing/2010/main">
                            <a:solidFill>
                              <a:schemeClr val="tx1"/>
                            </a:solidFill>
                          </a14:hiddenFill>
                        </a:ext>
                      </a:extLst>
                    </p:spPr>
                  </p:pic>
                </p:oleObj>
              </mc:Fallback>
            </mc:AlternateContent>
          </a:graphicData>
        </a:graphic>
      </p:graphicFrame>
      <p:sp>
        <p:nvSpPr>
          <p:cNvPr id="2" name="TextBox 1"/>
          <p:cNvSpPr txBox="1"/>
          <p:nvPr/>
        </p:nvSpPr>
        <p:spPr>
          <a:xfrm>
            <a:off x="762000" y="1462705"/>
            <a:ext cx="2057400" cy="369332"/>
          </a:xfrm>
          <a:prstGeom prst="rect">
            <a:avLst/>
          </a:prstGeom>
          <a:noFill/>
        </p:spPr>
        <p:txBody>
          <a:bodyPr wrap="square" rtlCol="0">
            <a:spAutoFit/>
          </a:bodyPr>
          <a:lstStyle/>
          <a:p>
            <a:r>
              <a:rPr lang="en-US" dirty="0" smtClean="0">
                <a:solidFill>
                  <a:srgbClr val="FF0000"/>
                </a:solidFill>
              </a:rPr>
              <a:t>streaming</a:t>
            </a:r>
            <a:endParaRPr lang="en-US" dirty="0">
              <a:solidFill>
                <a:srgbClr val="FF0000"/>
              </a:solidFill>
            </a:endParaRPr>
          </a:p>
        </p:txBody>
      </p:sp>
      <p:sp>
        <p:nvSpPr>
          <p:cNvPr id="3" name="TextBox 2"/>
          <p:cNvSpPr txBox="1"/>
          <p:nvPr/>
        </p:nvSpPr>
        <p:spPr>
          <a:xfrm>
            <a:off x="4348843" y="1462705"/>
            <a:ext cx="1447800" cy="369332"/>
          </a:xfrm>
          <a:prstGeom prst="rect">
            <a:avLst/>
          </a:prstGeom>
          <a:noFill/>
        </p:spPr>
        <p:txBody>
          <a:bodyPr wrap="square" rtlCol="0">
            <a:spAutoFit/>
          </a:bodyPr>
          <a:lstStyle/>
          <a:p>
            <a:r>
              <a:rPr lang="en-US" dirty="0" smtClean="0">
                <a:solidFill>
                  <a:srgbClr val="FF0000"/>
                </a:solidFill>
              </a:rPr>
              <a:t>collision</a:t>
            </a:r>
            <a:endParaRPr lang="en-US" dirty="0">
              <a:solidFill>
                <a:srgbClr val="FF0000"/>
              </a:solidFill>
            </a:endParaRPr>
          </a:p>
        </p:txBody>
      </p:sp>
      <p:sp>
        <p:nvSpPr>
          <p:cNvPr id="4" name="TextBox 3"/>
          <p:cNvSpPr txBox="1"/>
          <p:nvPr/>
        </p:nvSpPr>
        <p:spPr>
          <a:xfrm>
            <a:off x="5562600" y="2209800"/>
            <a:ext cx="2057400" cy="369332"/>
          </a:xfrm>
          <a:prstGeom prst="rect">
            <a:avLst/>
          </a:prstGeom>
          <a:noFill/>
        </p:spPr>
        <p:txBody>
          <a:bodyPr wrap="square" rtlCol="0">
            <a:spAutoFit/>
          </a:bodyPr>
          <a:lstStyle/>
          <a:p>
            <a:r>
              <a:rPr lang="en-US" dirty="0" smtClean="0">
                <a:solidFill>
                  <a:srgbClr val="FF0000"/>
                </a:solidFill>
              </a:rPr>
              <a:t>scattering</a:t>
            </a:r>
            <a:endParaRPr lang="en-US" dirty="0">
              <a:solidFill>
                <a:srgbClr val="FF0000"/>
              </a:solidFill>
            </a:endParaRPr>
          </a:p>
        </p:txBody>
      </p:sp>
      <p:sp>
        <p:nvSpPr>
          <p:cNvPr id="5" name="TextBox 4"/>
          <p:cNvSpPr txBox="1"/>
          <p:nvPr/>
        </p:nvSpPr>
        <p:spPr>
          <a:xfrm>
            <a:off x="3070225" y="3241095"/>
            <a:ext cx="1524000" cy="369332"/>
          </a:xfrm>
          <a:prstGeom prst="rect">
            <a:avLst/>
          </a:prstGeom>
          <a:noFill/>
        </p:spPr>
        <p:txBody>
          <a:bodyPr wrap="square" rtlCol="0">
            <a:spAutoFit/>
          </a:bodyPr>
          <a:lstStyle/>
          <a:p>
            <a:r>
              <a:rPr lang="en-US" dirty="0" smtClean="0">
                <a:solidFill>
                  <a:srgbClr val="FF0000"/>
                </a:solidFill>
              </a:rPr>
              <a:t>fission</a:t>
            </a:r>
            <a:endParaRPr lang="en-US" dirty="0">
              <a:solidFill>
                <a:srgbClr val="FF0000"/>
              </a:solidFill>
            </a:endParaRPr>
          </a:p>
        </p:txBody>
      </p:sp>
      <p:sp>
        <p:nvSpPr>
          <p:cNvPr id="6" name="TextBox 5"/>
          <p:cNvSpPr txBox="1"/>
          <p:nvPr/>
        </p:nvSpPr>
        <p:spPr>
          <a:xfrm>
            <a:off x="6324600" y="3269118"/>
            <a:ext cx="2227943" cy="369332"/>
          </a:xfrm>
          <a:prstGeom prst="rect">
            <a:avLst/>
          </a:prstGeom>
          <a:noFill/>
        </p:spPr>
        <p:txBody>
          <a:bodyPr wrap="square" rtlCol="0">
            <a:spAutoFit/>
          </a:bodyPr>
          <a:lstStyle/>
          <a:p>
            <a:r>
              <a:rPr lang="en-US" dirty="0" smtClean="0">
                <a:solidFill>
                  <a:srgbClr val="FF0000"/>
                </a:solidFill>
              </a:rPr>
              <a:t>Independent source</a:t>
            </a:r>
            <a:endParaRPr lang="en-US" dirty="0">
              <a:solidFill>
                <a:srgbClr val="FF0000"/>
              </a:solidFill>
            </a:endParaRPr>
          </a:p>
        </p:txBody>
      </p:sp>
      <p:cxnSp>
        <p:nvCxnSpPr>
          <p:cNvPr id="10" name="Straight Arrow Connector 9"/>
          <p:cNvCxnSpPr/>
          <p:nvPr/>
        </p:nvCxnSpPr>
        <p:spPr>
          <a:xfrm>
            <a:off x="1981200" y="1647371"/>
            <a:ext cx="304800" cy="33382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4267200" y="1814285"/>
            <a:ext cx="257629" cy="16691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a:off x="4724400" y="2470666"/>
            <a:ext cx="1072243" cy="18466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3832225" y="3453784"/>
            <a:ext cx="282575" cy="18466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a:off x="7772400" y="3592284"/>
            <a:ext cx="252413" cy="21771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8" name="Slide Number Placeholder 7"/>
          <p:cNvSpPr>
            <a:spLocks noGrp="1"/>
          </p:cNvSpPr>
          <p:nvPr>
            <p:ph type="sldNum" sz="quarter" idx="12"/>
          </p:nvPr>
        </p:nvSpPr>
        <p:spPr/>
        <p:txBody>
          <a:bodyPr/>
          <a:lstStyle/>
          <a:p>
            <a:fld id="{3FC9D30D-0382-41A0-9E51-61A9ED237E88}" type="slidenum">
              <a:rPr lang="en-US" smtClean="0"/>
              <a:t>4</a:t>
            </a:fld>
            <a:endParaRPr lang="en-US"/>
          </a:p>
        </p:txBody>
      </p:sp>
      <p:sp>
        <p:nvSpPr>
          <p:cNvPr id="21" name="Date Placeholder 3"/>
          <p:cNvSpPr txBox="1">
            <a:spLocks/>
          </p:cNvSpPr>
          <p:nvPr/>
        </p:nvSpPr>
        <p:spPr>
          <a:xfrm>
            <a:off x="628650" y="6356351"/>
            <a:ext cx="20574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23" name="Slide Number Placeholder 5"/>
          <p:cNvSpPr txBox="1">
            <a:spLocks/>
          </p:cNvSpPr>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63D84A4-4123-46F9-B702-4A1AD7962BC8}" type="slidenum">
              <a:rPr lang="en-US" smtClean="0"/>
              <a:pPr/>
              <a:t>4</a:t>
            </a:fld>
            <a:endParaRPr lang="en-US" dirty="0"/>
          </a:p>
        </p:txBody>
      </p:sp>
      <p:pic>
        <p:nvPicPr>
          <p:cNvPr id="24" name="Picture 23" descr="vt_logo.pdf"/>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65390" y="6641400"/>
            <a:ext cx="937647" cy="160149"/>
          </a:xfrm>
          <a:prstGeom prst="rect">
            <a:avLst/>
          </a:prstGeom>
        </p:spPr>
      </p:pic>
      <p:pic>
        <p:nvPicPr>
          <p:cNvPr id="25" name="Picture 24" descr="original-5775-3013515.pn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9791" y="6481621"/>
            <a:ext cx="1015139" cy="319557"/>
          </a:xfrm>
          <a:prstGeom prst="rect">
            <a:avLst/>
          </a:prstGeom>
        </p:spPr>
      </p:pic>
    </p:spTree>
    <p:extLst>
      <p:ext uri="{BB962C8B-B14F-4D97-AF65-F5344CB8AC3E}">
        <p14:creationId xmlns:p14="http://schemas.microsoft.com/office/powerpoint/2010/main" val="41908292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Spent Fuel Eigenvalue Results</a:t>
            </a:r>
            <a:endParaRPr lang="en-US" dirty="0"/>
          </a:p>
        </p:txBody>
      </p:sp>
      <p:sp>
        <p:nvSpPr>
          <p:cNvPr id="3" name="Content Placeholder 2"/>
          <p:cNvSpPr>
            <a:spLocks noGrp="1"/>
          </p:cNvSpPr>
          <p:nvPr>
            <p:ph sz="quarter" idx="1"/>
          </p:nvPr>
        </p:nvSpPr>
        <p:spPr>
          <a:xfrm>
            <a:off x="301752" y="1527048"/>
            <a:ext cx="8503920" cy="2183715"/>
          </a:xfrm>
        </p:spPr>
        <p:txBody>
          <a:bodyPr>
            <a:normAutofit lnSpcReduction="10000"/>
          </a:bodyPr>
          <a:lstStyle/>
          <a:p>
            <a:r>
              <a:rPr lang="en-US" dirty="0" smtClean="0"/>
              <a:t>Added energy spectrum in addition to radial source distribution</a:t>
            </a:r>
          </a:p>
          <a:p>
            <a:r>
              <a:rPr lang="en-US" dirty="0" smtClean="0"/>
              <a:t>2000x speedup (~2.5 min) for a few hundred </a:t>
            </a:r>
            <a:r>
              <a:rPr lang="en-US" dirty="0" err="1" smtClean="0"/>
              <a:t>pcm</a:t>
            </a:r>
            <a:endParaRPr lang="en-US" dirty="0" smtClean="0"/>
          </a:p>
          <a:p>
            <a:r>
              <a:rPr lang="en-US" dirty="0" smtClean="0"/>
              <a:t>The highest and lowest range of assumptions almost bracket the MCNP value</a:t>
            </a:r>
          </a:p>
        </p:txBody>
      </p:sp>
      <p:pic>
        <p:nvPicPr>
          <p:cNvPr id="4" name="Picture 3"/>
          <p:cNvPicPr>
            <a:picLocks noChangeAspect="1"/>
          </p:cNvPicPr>
          <p:nvPr/>
        </p:nvPicPr>
        <p:blipFill rotWithShape="1">
          <a:blip r:embed="rId2"/>
          <a:srcRect t="11667"/>
          <a:stretch/>
        </p:blipFill>
        <p:spPr>
          <a:xfrm>
            <a:off x="4423144" y="4091939"/>
            <a:ext cx="3809970" cy="1678391"/>
          </a:xfrm>
          <a:prstGeom prst="rect">
            <a:avLst/>
          </a:prstGeom>
        </p:spPr>
      </p:pic>
      <p:sp>
        <p:nvSpPr>
          <p:cNvPr id="6" name="TextBox 5"/>
          <p:cNvSpPr txBox="1"/>
          <p:nvPr/>
        </p:nvSpPr>
        <p:spPr>
          <a:xfrm>
            <a:off x="1572422" y="3880927"/>
            <a:ext cx="1941557" cy="369332"/>
          </a:xfrm>
          <a:prstGeom prst="rect">
            <a:avLst/>
          </a:prstGeom>
          <a:noFill/>
        </p:spPr>
        <p:txBody>
          <a:bodyPr wrap="none" rtlCol="0">
            <a:spAutoFit/>
          </a:bodyPr>
          <a:lstStyle/>
          <a:p>
            <a:r>
              <a:rPr lang="en-US" dirty="0" smtClean="0"/>
              <a:t>MCNP Reference</a:t>
            </a:r>
          </a:p>
        </p:txBody>
      </p:sp>
      <p:sp>
        <p:nvSpPr>
          <p:cNvPr id="8" name="TextBox 7"/>
          <p:cNvSpPr txBox="1"/>
          <p:nvPr/>
        </p:nvSpPr>
        <p:spPr>
          <a:xfrm>
            <a:off x="5357350" y="3500919"/>
            <a:ext cx="1664238" cy="369332"/>
          </a:xfrm>
          <a:prstGeom prst="rect">
            <a:avLst/>
          </a:prstGeom>
          <a:noFill/>
        </p:spPr>
        <p:txBody>
          <a:bodyPr wrap="none" rtlCol="0">
            <a:spAutoFit/>
          </a:bodyPr>
          <a:lstStyle/>
          <a:p>
            <a:r>
              <a:rPr lang="en-US" dirty="0" smtClean="0"/>
              <a:t>Fission Matrix</a:t>
            </a:r>
          </a:p>
        </p:txBody>
      </p:sp>
      <p:pic>
        <p:nvPicPr>
          <p:cNvPr id="9" name="Picture 8"/>
          <p:cNvPicPr>
            <a:picLocks noChangeAspect="1"/>
          </p:cNvPicPr>
          <p:nvPr/>
        </p:nvPicPr>
        <p:blipFill rotWithShape="1">
          <a:blip r:embed="rId3"/>
          <a:srcRect t="28452"/>
          <a:stretch/>
        </p:blipFill>
        <p:spPr>
          <a:xfrm>
            <a:off x="1331447" y="4518659"/>
            <a:ext cx="2419470" cy="547771"/>
          </a:xfrm>
          <a:prstGeom prst="rect">
            <a:avLst/>
          </a:prstGeom>
        </p:spPr>
      </p:pic>
      <p:pic>
        <p:nvPicPr>
          <p:cNvPr id="7" name="Picture 6"/>
          <p:cNvPicPr>
            <a:picLocks noChangeAspect="1"/>
          </p:cNvPicPr>
          <p:nvPr/>
        </p:nvPicPr>
        <p:blipFill rotWithShape="1">
          <a:blip r:embed="rId4"/>
          <a:srcRect t="11753"/>
          <a:stretch/>
        </p:blipFill>
        <p:spPr>
          <a:xfrm>
            <a:off x="6119554" y="4091939"/>
            <a:ext cx="2113560" cy="1664471"/>
          </a:xfrm>
          <a:prstGeom prst="rect">
            <a:avLst/>
          </a:prstGeom>
        </p:spPr>
      </p:pic>
    </p:spTree>
    <p:extLst>
      <p:ext uri="{BB962C8B-B14F-4D97-AF65-F5344CB8AC3E}">
        <p14:creationId xmlns:p14="http://schemas.microsoft.com/office/powerpoint/2010/main" val="30444101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Post Processing: 1x1 Pool Layout</a:t>
            </a:r>
            <a:endParaRPr lang="en-US" dirty="0"/>
          </a:p>
        </p:txBody>
      </p:sp>
      <p:sp>
        <p:nvSpPr>
          <p:cNvPr id="5" name="Content Placeholder 4"/>
          <p:cNvSpPr>
            <a:spLocks noGrp="1"/>
          </p:cNvSpPr>
          <p:nvPr>
            <p:ph sz="quarter" idx="1"/>
          </p:nvPr>
        </p:nvSpPr>
        <p:spPr/>
        <p:txBody>
          <a:bodyPr/>
          <a:lstStyle/>
          <a:p>
            <a:r>
              <a:rPr lang="en-US" dirty="0" smtClean="0"/>
              <a:t>3-D Fission Density</a:t>
            </a:r>
            <a:endParaRPr lang="en-US" dirty="0"/>
          </a:p>
        </p:txBody>
      </p:sp>
      <p:sp>
        <p:nvSpPr>
          <p:cNvPr id="13" name="TextBox 12"/>
          <p:cNvSpPr txBox="1"/>
          <p:nvPr/>
        </p:nvSpPr>
        <p:spPr>
          <a:xfrm>
            <a:off x="301752" y="2102894"/>
            <a:ext cx="3657599" cy="338554"/>
          </a:xfrm>
          <a:prstGeom prst="rect">
            <a:avLst/>
          </a:prstGeom>
          <a:noFill/>
        </p:spPr>
        <p:txBody>
          <a:bodyPr wrap="square" rtlCol="0">
            <a:spAutoFit/>
          </a:bodyPr>
          <a:lstStyle/>
          <a:p>
            <a:pPr algn="ctr"/>
            <a:r>
              <a:rPr lang="en-US" sz="1600" b="1" cap="small" dirty="0">
                <a:solidFill>
                  <a:schemeClr val="accent1">
                    <a:lumMod val="50000"/>
                  </a:schemeClr>
                </a:solidFill>
              </a:rPr>
              <a:t>Y</a:t>
            </a:r>
            <a:r>
              <a:rPr lang="en-US" sz="1600" b="1" cap="small" dirty="0" smtClean="0">
                <a:solidFill>
                  <a:schemeClr val="accent1">
                    <a:lumMod val="50000"/>
                  </a:schemeClr>
                </a:solidFill>
              </a:rPr>
              <a:t>-level Animation</a:t>
            </a:r>
            <a:endParaRPr lang="en-US" sz="1600" b="1" cap="small" dirty="0">
              <a:solidFill>
                <a:schemeClr val="accent1">
                  <a:lumMod val="50000"/>
                </a:schemeClr>
              </a:solidFill>
            </a:endParaRPr>
          </a:p>
        </p:txBody>
      </p:sp>
      <p:sp>
        <p:nvSpPr>
          <p:cNvPr id="14" name="TextBox 13"/>
          <p:cNvSpPr txBox="1"/>
          <p:nvPr/>
        </p:nvSpPr>
        <p:spPr>
          <a:xfrm>
            <a:off x="5148072" y="2102894"/>
            <a:ext cx="3657599" cy="338554"/>
          </a:xfrm>
          <a:prstGeom prst="rect">
            <a:avLst/>
          </a:prstGeom>
          <a:noFill/>
        </p:spPr>
        <p:txBody>
          <a:bodyPr wrap="square" rtlCol="0">
            <a:spAutoFit/>
          </a:bodyPr>
          <a:lstStyle/>
          <a:p>
            <a:pPr algn="ctr"/>
            <a:r>
              <a:rPr lang="en-US" sz="1600" b="1" cap="small" dirty="0" smtClean="0">
                <a:solidFill>
                  <a:schemeClr val="accent1">
                    <a:lumMod val="50000"/>
                  </a:schemeClr>
                </a:solidFill>
              </a:rPr>
              <a:t>Z-level Animation</a:t>
            </a:r>
            <a:endParaRPr lang="en-US" sz="1600" b="1" cap="small" dirty="0">
              <a:solidFill>
                <a:schemeClr val="accent1">
                  <a:lumMod val="50000"/>
                </a:schemeClr>
              </a:solidFill>
            </a:endParaRPr>
          </a:p>
        </p:txBody>
      </p:sp>
      <p:sp>
        <p:nvSpPr>
          <p:cNvPr id="15" name="Straight Connector 14"/>
          <p:cNvSpPr>
            <a:spLocks noChangeShapeType="1"/>
          </p:cNvSpPr>
          <p:nvPr/>
        </p:nvSpPr>
        <p:spPr bwMode="auto">
          <a:xfrm flipV="1">
            <a:off x="4563080" y="2054097"/>
            <a:ext cx="8921" cy="4177608"/>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pic>
        <p:nvPicPr>
          <p:cNvPr id="18" name="Picture 17" descr="zs.gif"/>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5148071" y="2441448"/>
            <a:ext cx="3657600" cy="3657600"/>
          </a:xfrm>
          <a:prstGeom prst="rect">
            <a:avLst/>
          </a:prstGeom>
        </p:spPr>
      </p:pic>
      <p:pic>
        <p:nvPicPr>
          <p:cNvPr id="25" name="Picture 24" descr="ys.gif"/>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01752" y="2441448"/>
            <a:ext cx="3657600" cy="3657600"/>
          </a:xfrm>
          <a:prstGeom prst="rect">
            <a:avLst/>
          </a:prstGeom>
        </p:spPr>
      </p:pic>
    </p:spTree>
    <p:extLst>
      <p:ext uri="{BB962C8B-B14F-4D97-AF65-F5344CB8AC3E}">
        <p14:creationId xmlns:p14="http://schemas.microsoft.com/office/powerpoint/2010/main" val="38483755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33550" y="484659"/>
            <a:ext cx="5011632" cy="1601623"/>
          </a:xfrm>
        </p:spPr>
        <p:txBody>
          <a:bodyPr>
            <a:noAutofit/>
          </a:bodyPr>
          <a:lstStyle/>
          <a:p>
            <a:r>
              <a:rPr lang="en-US" sz="3600" b="1" dirty="0" smtClean="0"/>
              <a:t>Introduction to Single Photon Emission Computed Tomography (SPECT)</a:t>
            </a:r>
            <a:endParaRPr lang="en-US" sz="3600" b="1" dirty="0"/>
          </a:p>
        </p:txBody>
      </p:sp>
      <p:sp>
        <p:nvSpPr>
          <p:cNvPr id="3" name="Content Placeholder 2"/>
          <p:cNvSpPr>
            <a:spLocks noGrp="1"/>
          </p:cNvSpPr>
          <p:nvPr>
            <p:ph sz="quarter" idx="1"/>
          </p:nvPr>
        </p:nvSpPr>
        <p:spPr>
          <a:xfrm>
            <a:off x="457199" y="2397221"/>
            <a:ext cx="7756698" cy="4076729"/>
          </a:xfrm>
        </p:spPr>
        <p:txBody>
          <a:bodyPr>
            <a:normAutofit fontScale="77500" lnSpcReduction="20000"/>
          </a:bodyPr>
          <a:lstStyle/>
          <a:p>
            <a:pPr marL="406400" lvl="1" indent="-273050">
              <a:lnSpc>
                <a:spcPct val="120000"/>
              </a:lnSpc>
            </a:pPr>
            <a:r>
              <a:rPr lang="en-US" dirty="0" smtClean="0"/>
              <a:t>17 million procedures in the US in 2010</a:t>
            </a:r>
          </a:p>
          <a:p>
            <a:pPr marL="406400" lvl="1" indent="-273050">
              <a:lnSpc>
                <a:spcPct val="120000"/>
              </a:lnSpc>
            </a:pPr>
            <a:r>
              <a:rPr lang="en-US" dirty="0" smtClean="0"/>
              <a:t>Nuclear medicine imaging procedure </a:t>
            </a:r>
            <a:br>
              <a:rPr lang="en-US" dirty="0" smtClean="0"/>
            </a:br>
            <a:r>
              <a:rPr lang="en-US" dirty="0" smtClean="0"/>
              <a:t>used to examine myocardial perfusion, </a:t>
            </a:r>
            <a:br>
              <a:rPr lang="en-US" dirty="0" smtClean="0"/>
            </a:br>
            <a:r>
              <a:rPr lang="en-US" dirty="0" smtClean="0"/>
              <a:t>bone metabolism, thyroid function, etc.</a:t>
            </a:r>
          </a:p>
          <a:p>
            <a:pPr marL="406400" lvl="1" indent="-273050">
              <a:lnSpc>
                <a:spcPct val="120000"/>
              </a:lnSpc>
            </a:pPr>
            <a:r>
              <a:rPr lang="en-US" i="1" dirty="0" smtClean="0"/>
              <a:t>Functional</a:t>
            </a:r>
            <a:r>
              <a:rPr lang="en-US" dirty="0" smtClean="0"/>
              <a:t> imaging modality</a:t>
            </a:r>
          </a:p>
          <a:p>
            <a:pPr marL="406400" lvl="1" indent="-273050">
              <a:lnSpc>
                <a:spcPct val="120000"/>
              </a:lnSpc>
            </a:pPr>
            <a:r>
              <a:rPr lang="en-US" dirty="0" smtClean="0"/>
              <a:t>Radiopharmaceutical injected/ingested and localizes in a part of the body</a:t>
            </a:r>
          </a:p>
          <a:p>
            <a:pPr marL="406400" lvl="1" indent="-273050">
              <a:lnSpc>
                <a:spcPct val="120000"/>
              </a:lnSpc>
            </a:pPr>
            <a:r>
              <a:rPr lang="en-US" dirty="0" smtClean="0"/>
              <a:t>Emitted radiation detected at a gamma camera to form 2D projection images at different angles</a:t>
            </a:r>
          </a:p>
          <a:p>
            <a:pPr marL="406400" lvl="1" indent="-273050">
              <a:lnSpc>
                <a:spcPct val="120000"/>
              </a:lnSpc>
            </a:pPr>
            <a:r>
              <a:rPr lang="en-US" dirty="0" smtClean="0"/>
              <a:t>Collimator in front of the gamma camera provides spatial resolution</a:t>
            </a:r>
          </a:p>
          <a:p>
            <a:pPr marL="406400" lvl="1" indent="-273050">
              <a:lnSpc>
                <a:spcPct val="120000"/>
              </a:lnSpc>
            </a:pPr>
            <a:r>
              <a:rPr lang="en-US" dirty="0" smtClean="0"/>
              <a:t>Projection images can be reconstructed to form a 3D image of the radionuclide distribution</a:t>
            </a:r>
            <a:endParaRPr lang="en-US" dirty="0"/>
          </a:p>
        </p:txBody>
      </p:sp>
      <p:pic>
        <p:nvPicPr>
          <p:cNvPr id="4" name="Picture 5" descr="mdconsultMod1b"/>
          <p:cNvPicPr>
            <a:picLocks noChangeAspect="1" noChangeArrowheads="1"/>
          </p:cNvPicPr>
          <p:nvPr/>
        </p:nvPicPr>
        <p:blipFill>
          <a:blip r:embed="rId2"/>
          <a:srcRect l="30971" t="34703" r="26036" b="36328"/>
          <a:stretch>
            <a:fillRect/>
          </a:stretch>
        </p:blipFill>
        <p:spPr bwMode="auto">
          <a:xfrm>
            <a:off x="5468832" y="714682"/>
            <a:ext cx="3145717" cy="2743200"/>
          </a:xfrm>
          <a:prstGeom prst="rect">
            <a:avLst/>
          </a:prstGeom>
          <a:noFill/>
        </p:spPr>
      </p:pic>
    </p:spTree>
    <p:extLst>
      <p:ext uri="{BB962C8B-B14F-4D97-AF65-F5344CB8AC3E}">
        <p14:creationId xmlns:p14="http://schemas.microsoft.com/office/powerpoint/2010/main" val="24296521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9" name="TextBox 58"/>
          <p:cNvSpPr txBox="1"/>
          <p:nvPr/>
        </p:nvSpPr>
        <p:spPr>
          <a:xfrm>
            <a:off x="3403600" y="1403866"/>
            <a:ext cx="1371600" cy="369332"/>
          </a:xfrm>
          <a:prstGeom prst="rect">
            <a:avLst/>
          </a:prstGeom>
          <a:solidFill>
            <a:schemeClr val="accent1"/>
          </a:solidFill>
        </p:spPr>
        <p:txBody>
          <a:bodyPr wrap="square" rtlCol="0">
            <a:spAutoFit/>
          </a:bodyPr>
          <a:lstStyle/>
          <a:p>
            <a:r>
              <a:rPr lang="en-US" dirty="0" smtClean="0">
                <a:solidFill>
                  <a:schemeClr val="bg1"/>
                </a:solidFill>
              </a:rPr>
              <a:t>Stage 3</a:t>
            </a:r>
            <a:endParaRPr lang="en-US" dirty="0">
              <a:solidFill>
                <a:schemeClr val="bg1"/>
              </a:solidFill>
            </a:endParaRPr>
          </a:p>
        </p:txBody>
      </p:sp>
      <p:sp>
        <p:nvSpPr>
          <p:cNvPr id="25602" name="TextBox 3"/>
          <p:cNvSpPr txBox="1">
            <a:spLocks noChangeArrowheads="1"/>
          </p:cNvSpPr>
          <p:nvPr/>
        </p:nvSpPr>
        <p:spPr bwMode="auto">
          <a:xfrm>
            <a:off x="323850" y="214313"/>
            <a:ext cx="8572500" cy="1015663"/>
          </a:xfrm>
          <a:prstGeom prst="rect">
            <a:avLst/>
          </a:prstGeom>
          <a:noFill/>
          <a:ln w="9525">
            <a:noFill/>
            <a:miter lim="800000"/>
            <a:headEnd/>
            <a:tailEnd/>
          </a:ln>
        </p:spPr>
        <p:txBody>
          <a:bodyPr wrap="square">
            <a:spAutoFit/>
          </a:bodyPr>
          <a:lstStyle/>
          <a:p>
            <a:pPr algn="ctr"/>
            <a:r>
              <a:rPr lang="en-US" sz="3000" dirty="0" smtClean="0">
                <a:latin typeface="Times New Roman" pitchFamily="18" charset="0"/>
                <a:cs typeface="Times New Roman" pitchFamily="18" charset="0"/>
              </a:rPr>
              <a:t>4-Stage TITAN Hybrid formulation for SPECT simulation</a:t>
            </a:r>
            <a:endParaRPr lang="en-US" sz="3000" dirty="0">
              <a:latin typeface="Times New Roman" pitchFamily="18" charset="0"/>
              <a:cs typeface="Times New Roman" pitchFamily="18" charset="0"/>
            </a:endParaRPr>
          </a:p>
        </p:txBody>
      </p:sp>
      <p:sp>
        <p:nvSpPr>
          <p:cNvPr id="2" name="Slide Number Placeholder 1"/>
          <p:cNvSpPr>
            <a:spLocks noGrp="1"/>
          </p:cNvSpPr>
          <p:nvPr>
            <p:ph type="sldNum" sz="quarter" idx="12"/>
          </p:nvPr>
        </p:nvSpPr>
        <p:spPr>
          <a:xfrm>
            <a:off x="8134350" y="6264275"/>
            <a:ext cx="762000" cy="365125"/>
          </a:xfrm>
        </p:spPr>
        <p:txBody>
          <a:bodyPr/>
          <a:lstStyle/>
          <a:p>
            <a:fld id="{0C5125A1-66A7-4DD8-9970-8A0B2A38F2BB}" type="slidenum">
              <a:rPr lang="en-US" sz="1600" smtClean="0"/>
              <a:t>43</a:t>
            </a:fld>
            <a:endParaRPr lang="en-US" sz="1600"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r="1624"/>
          <a:stretch>
            <a:fillRect/>
          </a:stretch>
        </p:blipFill>
        <p:spPr bwMode="auto">
          <a:xfrm>
            <a:off x="2239270" y="1693348"/>
            <a:ext cx="6117330" cy="4936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7275099" y="1045310"/>
            <a:ext cx="1447800" cy="369332"/>
          </a:xfrm>
          <a:prstGeom prst="rect">
            <a:avLst/>
          </a:prstGeom>
          <a:solidFill>
            <a:schemeClr val="accent1"/>
          </a:solidFill>
          <a:ln>
            <a:solidFill>
              <a:schemeClr val="accent1"/>
            </a:solidFill>
          </a:ln>
        </p:spPr>
        <p:txBody>
          <a:bodyPr wrap="square" rtlCol="0">
            <a:spAutoFit/>
          </a:bodyPr>
          <a:lstStyle/>
          <a:p>
            <a:r>
              <a:rPr lang="en-US" dirty="0" smtClean="0">
                <a:solidFill>
                  <a:schemeClr val="bg1"/>
                </a:solidFill>
              </a:rPr>
              <a:t>Stage 1</a:t>
            </a:r>
            <a:endParaRPr lang="en-US" dirty="0">
              <a:solidFill>
                <a:schemeClr val="bg1"/>
              </a:solidFill>
            </a:endParaRPr>
          </a:p>
        </p:txBody>
      </p:sp>
      <p:cxnSp>
        <p:nvCxnSpPr>
          <p:cNvPr id="8" name="Straight Arrow Connector 7"/>
          <p:cNvCxnSpPr/>
          <p:nvPr/>
        </p:nvCxnSpPr>
        <p:spPr>
          <a:xfrm flipH="1">
            <a:off x="6604000" y="1445430"/>
            <a:ext cx="1295400" cy="122157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4885899" y="1229976"/>
            <a:ext cx="1371600" cy="369332"/>
          </a:xfrm>
          <a:prstGeom prst="rect">
            <a:avLst/>
          </a:prstGeom>
          <a:solidFill>
            <a:schemeClr val="accent1"/>
          </a:solidFill>
        </p:spPr>
        <p:txBody>
          <a:bodyPr wrap="square" rtlCol="0">
            <a:spAutoFit/>
          </a:bodyPr>
          <a:lstStyle/>
          <a:p>
            <a:r>
              <a:rPr lang="en-US" dirty="0" smtClean="0">
                <a:solidFill>
                  <a:schemeClr val="bg1"/>
                </a:solidFill>
              </a:rPr>
              <a:t>Stage 2</a:t>
            </a:r>
            <a:endParaRPr lang="en-US" dirty="0">
              <a:solidFill>
                <a:schemeClr val="bg1"/>
              </a:solidFill>
            </a:endParaRPr>
          </a:p>
        </p:txBody>
      </p:sp>
      <p:cxnSp>
        <p:nvCxnSpPr>
          <p:cNvPr id="26" name="Straight Arrow Connector 25"/>
          <p:cNvCxnSpPr/>
          <p:nvPr/>
        </p:nvCxnSpPr>
        <p:spPr>
          <a:xfrm>
            <a:off x="5152463" y="1583883"/>
            <a:ext cx="70567" cy="128631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4546600" y="1588532"/>
            <a:ext cx="1016267" cy="2213447"/>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2146300" y="1076098"/>
            <a:ext cx="1143000" cy="369332"/>
          </a:xfrm>
          <a:prstGeom prst="rect">
            <a:avLst/>
          </a:prstGeom>
          <a:solidFill>
            <a:schemeClr val="accent1"/>
          </a:solidFill>
        </p:spPr>
        <p:txBody>
          <a:bodyPr wrap="square" rtlCol="0">
            <a:spAutoFit/>
          </a:bodyPr>
          <a:lstStyle/>
          <a:p>
            <a:r>
              <a:rPr lang="en-US" dirty="0" smtClean="0">
                <a:solidFill>
                  <a:schemeClr val="bg1"/>
                </a:solidFill>
              </a:rPr>
              <a:t>Stage 4</a:t>
            </a:r>
            <a:endParaRPr lang="en-US" dirty="0">
              <a:solidFill>
                <a:schemeClr val="bg1"/>
              </a:solidFill>
            </a:endParaRPr>
          </a:p>
        </p:txBody>
      </p:sp>
      <p:cxnSp>
        <p:nvCxnSpPr>
          <p:cNvPr id="36" name="Straight Arrow Connector 35"/>
          <p:cNvCxnSpPr/>
          <p:nvPr/>
        </p:nvCxnSpPr>
        <p:spPr>
          <a:xfrm>
            <a:off x="2444036" y="1445430"/>
            <a:ext cx="1111964" cy="152637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81557" y="1260764"/>
            <a:ext cx="1867179" cy="4801314"/>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US" dirty="0" smtClean="0">
                <a:solidFill>
                  <a:schemeClr val="tx1"/>
                </a:solidFill>
              </a:rPr>
              <a:t>Stage 1- Sn calculation in phantom</a:t>
            </a:r>
          </a:p>
          <a:p>
            <a:endParaRPr lang="en-US" dirty="0">
              <a:solidFill>
                <a:schemeClr val="tx1"/>
              </a:solidFill>
            </a:endParaRPr>
          </a:p>
          <a:p>
            <a:r>
              <a:rPr lang="en-US" dirty="0" smtClean="0">
                <a:solidFill>
                  <a:schemeClr val="tx1"/>
                </a:solidFill>
              </a:rPr>
              <a:t>Stage 2 – Selection of fictitious angular quadrature &amp; Circular OS (COS) directions</a:t>
            </a:r>
          </a:p>
          <a:p>
            <a:endParaRPr lang="en-US" dirty="0">
              <a:solidFill>
                <a:schemeClr val="tx1"/>
              </a:solidFill>
            </a:endParaRPr>
          </a:p>
          <a:p>
            <a:r>
              <a:rPr lang="en-US" dirty="0" smtClean="0">
                <a:solidFill>
                  <a:schemeClr val="tx1"/>
                </a:solidFill>
              </a:rPr>
              <a:t>Stage 3 – Sn with fictitious quadrature</a:t>
            </a:r>
          </a:p>
          <a:p>
            <a:endParaRPr lang="en-US" dirty="0">
              <a:solidFill>
                <a:schemeClr val="tx1"/>
              </a:solidFill>
            </a:endParaRPr>
          </a:p>
          <a:p>
            <a:r>
              <a:rPr lang="en-US" dirty="0" smtClean="0">
                <a:solidFill>
                  <a:schemeClr val="tx1"/>
                </a:solidFill>
              </a:rPr>
              <a:t>Stage 4 – ray tracing</a:t>
            </a:r>
            <a:endParaRPr lang="en-US" dirty="0">
              <a:solidFill>
                <a:schemeClr val="tx1"/>
              </a:solidFill>
            </a:endParaRPr>
          </a:p>
        </p:txBody>
      </p:sp>
    </p:spTree>
    <p:extLst>
      <p:ext uri="{BB962C8B-B14F-4D97-AF65-F5344CB8AC3E}">
        <p14:creationId xmlns:p14="http://schemas.microsoft.com/office/powerpoint/2010/main" val="17075548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15160" y="175125"/>
            <a:ext cx="8286750" cy="1325563"/>
          </a:xfrm>
        </p:spPr>
        <p:txBody>
          <a:bodyPr>
            <a:normAutofit/>
          </a:bodyPr>
          <a:lstStyle/>
          <a:p>
            <a:r>
              <a:rPr lang="en-US" sz="3600" b="1" dirty="0" smtClean="0"/>
              <a:t>Example of Benchmarking TITAN Projection Images</a:t>
            </a:r>
            <a:endParaRPr lang="en-US" sz="3600" b="1" dirty="0"/>
          </a:p>
        </p:txBody>
      </p:sp>
      <p:sp>
        <p:nvSpPr>
          <p:cNvPr id="3" name="Content Placeholder 2"/>
          <p:cNvSpPr>
            <a:spLocks noGrp="1"/>
          </p:cNvSpPr>
          <p:nvPr>
            <p:ph sz="quarter" idx="1"/>
          </p:nvPr>
        </p:nvSpPr>
        <p:spPr>
          <a:xfrm>
            <a:off x="457200" y="1600200"/>
            <a:ext cx="3695912" cy="896093"/>
          </a:xfrm>
        </p:spPr>
        <p:txBody>
          <a:bodyPr>
            <a:normAutofit fontScale="92500" lnSpcReduction="20000"/>
          </a:bodyPr>
          <a:lstStyle/>
          <a:p>
            <a:pPr marL="0" indent="0">
              <a:buNone/>
            </a:pPr>
            <a:r>
              <a:rPr lang="en-US" dirty="0" smtClean="0"/>
              <a:t>SIMIND Comparison</a:t>
            </a:r>
          </a:p>
          <a:p>
            <a:pPr marL="0" lvl="1" indent="0">
              <a:spcBef>
                <a:spcPts val="600"/>
              </a:spcBef>
              <a:buSzPct val="70000"/>
              <a:buNone/>
            </a:pPr>
            <a:r>
              <a:rPr lang="en-US" sz="1800" dirty="0" smtClean="0"/>
              <a:t>NURBS</a:t>
            </a:r>
            <a:r>
              <a:rPr lang="en-US" sz="1800" dirty="0"/>
              <a:t>-based cardiac-torso (NCAT) </a:t>
            </a:r>
            <a:r>
              <a:rPr lang="en-US" sz="1800" dirty="0" smtClean="0"/>
              <a:t>phantom with Tc-99m (140 </a:t>
            </a:r>
            <a:r>
              <a:rPr lang="en-US" sz="1800" dirty="0" err="1" smtClean="0"/>
              <a:t>keV</a:t>
            </a:r>
            <a:r>
              <a:rPr lang="en-US" sz="1800" dirty="0" smtClean="0"/>
              <a:t>)</a:t>
            </a:r>
            <a:endParaRPr lang="en-US" sz="1800" dirty="0"/>
          </a:p>
          <a:p>
            <a:pPr marL="0" indent="0">
              <a:buNone/>
            </a:pPr>
            <a:endParaRPr lang="en-US" dirty="0" smtClean="0"/>
          </a:p>
        </p:txBody>
      </p:sp>
      <p:pic>
        <p:nvPicPr>
          <p:cNvPr id="4" name="Picture 3" descr="hrtk_500g1_n_1.jpg"/>
          <p:cNvPicPr>
            <a:picLocks noChangeAspect="1"/>
          </p:cNvPicPr>
          <p:nvPr/>
        </p:nvPicPr>
        <p:blipFill>
          <a:blip r:embed="rId3"/>
          <a:stretch>
            <a:fillRect/>
          </a:stretch>
        </p:blipFill>
        <p:spPr>
          <a:xfrm>
            <a:off x="4191024" y="2068857"/>
            <a:ext cx="812800" cy="812800"/>
          </a:xfrm>
          <a:prstGeom prst="rect">
            <a:avLst/>
          </a:prstGeom>
        </p:spPr>
      </p:pic>
      <p:pic>
        <p:nvPicPr>
          <p:cNvPr id="5" name="Picture 4" descr="hrtk_500g1_n_2.jpg"/>
          <p:cNvPicPr>
            <a:picLocks noChangeAspect="1"/>
          </p:cNvPicPr>
          <p:nvPr/>
        </p:nvPicPr>
        <p:blipFill>
          <a:blip r:embed="rId4"/>
          <a:stretch>
            <a:fillRect/>
          </a:stretch>
        </p:blipFill>
        <p:spPr>
          <a:xfrm>
            <a:off x="5232572" y="2068857"/>
            <a:ext cx="812800" cy="812800"/>
          </a:xfrm>
          <a:prstGeom prst="rect">
            <a:avLst/>
          </a:prstGeom>
        </p:spPr>
      </p:pic>
      <p:pic>
        <p:nvPicPr>
          <p:cNvPr id="6" name="Picture 5" descr="hrtk_500g1_n_3.jpg"/>
          <p:cNvPicPr>
            <a:picLocks noChangeAspect="1"/>
          </p:cNvPicPr>
          <p:nvPr/>
        </p:nvPicPr>
        <p:blipFill>
          <a:blip r:embed="rId5"/>
          <a:stretch>
            <a:fillRect/>
          </a:stretch>
        </p:blipFill>
        <p:spPr>
          <a:xfrm>
            <a:off x="6274817" y="2068857"/>
            <a:ext cx="812800" cy="812800"/>
          </a:xfrm>
          <a:prstGeom prst="rect">
            <a:avLst/>
          </a:prstGeom>
        </p:spPr>
      </p:pic>
      <p:pic>
        <p:nvPicPr>
          <p:cNvPr id="7" name="Picture 6" descr="hrtk_500g1_n_4.jpg"/>
          <p:cNvPicPr>
            <a:picLocks noChangeAspect="1"/>
          </p:cNvPicPr>
          <p:nvPr/>
        </p:nvPicPr>
        <p:blipFill>
          <a:blip r:embed="rId6"/>
          <a:stretch>
            <a:fillRect/>
          </a:stretch>
        </p:blipFill>
        <p:spPr>
          <a:xfrm>
            <a:off x="7326967" y="2068857"/>
            <a:ext cx="812800" cy="812800"/>
          </a:xfrm>
          <a:prstGeom prst="rect">
            <a:avLst/>
          </a:prstGeom>
        </p:spPr>
      </p:pic>
      <p:sp>
        <p:nvSpPr>
          <p:cNvPr id="8" name="TextBox 7"/>
          <p:cNvSpPr txBox="1"/>
          <p:nvPr/>
        </p:nvSpPr>
        <p:spPr>
          <a:xfrm>
            <a:off x="4153112" y="2834272"/>
            <a:ext cx="4310834" cy="307777"/>
          </a:xfrm>
          <a:prstGeom prst="rect">
            <a:avLst/>
          </a:prstGeom>
          <a:noFill/>
        </p:spPr>
        <p:txBody>
          <a:bodyPr wrap="square" rtlCol="0">
            <a:spAutoFit/>
          </a:bodyPr>
          <a:lstStyle/>
          <a:p>
            <a:pPr>
              <a:tabLst>
                <a:tab pos="976313" algn="l"/>
                <a:tab pos="2057400" algn="l"/>
                <a:tab pos="2976563" algn="l"/>
              </a:tabLst>
            </a:pPr>
            <a:r>
              <a:rPr lang="en-US" sz="1400" dirty="0" smtClean="0"/>
              <a:t>Anterior	Left lateral	Posterior	Right lateral</a:t>
            </a:r>
            <a:endParaRPr lang="en-US" sz="1400" dirty="0"/>
          </a:p>
        </p:txBody>
      </p:sp>
      <p:pic>
        <p:nvPicPr>
          <p:cNvPr id="9" name="Picture 8" descr="hrtk_spect_n_g1_1.jpg"/>
          <p:cNvPicPr>
            <a:picLocks noChangeAspect="1"/>
          </p:cNvPicPr>
          <p:nvPr/>
        </p:nvPicPr>
        <p:blipFill>
          <a:blip r:embed="rId7"/>
          <a:stretch>
            <a:fillRect/>
          </a:stretch>
        </p:blipFill>
        <p:spPr>
          <a:xfrm>
            <a:off x="4191024" y="3624131"/>
            <a:ext cx="812800" cy="812800"/>
          </a:xfrm>
          <a:prstGeom prst="rect">
            <a:avLst/>
          </a:prstGeom>
        </p:spPr>
      </p:pic>
      <p:pic>
        <p:nvPicPr>
          <p:cNvPr id="10" name="Picture 9" descr="hrtk_spect_n_g1_2.jpg"/>
          <p:cNvPicPr>
            <a:picLocks noChangeAspect="1"/>
          </p:cNvPicPr>
          <p:nvPr/>
        </p:nvPicPr>
        <p:blipFill>
          <a:blip r:embed="rId8"/>
          <a:stretch>
            <a:fillRect/>
          </a:stretch>
        </p:blipFill>
        <p:spPr>
          <a:xfrm>
            <a:off x="5232572" y="3624131"/>
            <a:ext cx="812800" cy="812800"/>
          </a:xfrm>
          <a:prstGeom prst="rect">
            <a:avLst/>
          </a:prstGeom>
        </p:spPr>
      </p:pic>
      <p:pic>
        <p:nvPicPr>
          <p:cNvPr id="11" name="Picture 10" descr="hrtk_spect_n_g1_3.jpg"/>
          <p:cNvPicPr>
            <a:picLocks noChangeAspect="1"/>
          </p:cNvPicPr>
          <p:nvPr/>
        </p:nvPicPr>
        <p:blipFill>
          <a:blip r:embed="rId9"/>
          <a:stretch>
            <a:fillRect/>
          </a:stretch>
        </p:blipFill>
        <p:spPr>
          <a:xfrm>
            <a:off x="6274817" y="3624131"/>
            <a:ext cx="812800" cy="812800"/>
          </a:xfrm>
          <a:prstGeom prst="rect">
            <a:avLst/>
          </a:prstGeom>
        </p:spPr>
      </p:pic>
      <p:pic>
        <p:nvPicPr>
          <p:cNvPr id="12" name="Picture 11" descr="hrtk_spect_n_g1_4.jpg"/>
          <p:cNvPicPr>
            <a:picLocks noChangeAspect="1"/>
          </p:cNvPicPr>
          <p:nvPr/>
        </p:nvPicPr>
        <p:blipFill>
          <a:blip r:embed="rId10"/>
          <a:stretch>
            <a:fillRect/>
          </a:stretch>
        </p:blipFill>
        <p:spPr>
          <a:xfrm>
            <a:off x="7326967" y="3624131"/>
            <a:ext cx="812800" cy="812800"/>
          </a:xfrm>
          <a:prstGeom prst="rect">
            <a:avLst/>
          </a:prstGeom>
        </p:spPr>
      </p:pic>
      <p:sp>
        <p:nvSpPr>
          <p:cNvPr id="13" name="TextBox 12"/>
          <p:cNvSpPr txBox="1"/>
          <p:nvPr/>
        </p:nvSpPr>
        <p:spPr>
          <a:xfrm>
            <a:off x="4172820" y="4362307"/>
            <a:ext cx="4310834" cy="307777"/>
          </a:xfrm>
          <a:prstGeom prst="rect">
            <a:avLst/>
          </a:prstGeom>
          <a:noFill/>
        </p:spPr>
        <p:txBody>
          <a:bodyPr wrap="square" rtlCol="0">
            <a:spAutoFit/>
          </a:bodyPr>
          <a:lstStyle/>
          <a:p>
            <a:pPr>
              <a:tabLst>
                <a:tab pos="976313" algn="l"/>
                <a:tab pos="2057400" algn="l"/>
                <a:tab pos="2976563" algn="l"/>
              </a:tabLst>
            </a:pPr>
            <a:r>
              <a:rPr lang="en-US" sz="1400" dirty="0" smtClean="0"/>
              <a:t>Anterior	Left lateral	Posterior	Right lateral</a:t>
            </a:r>
            <a:endParaRPr lang="en-US" sz="1400" dirty="0"/>
          </a:p>
        </p:txBody>
      </p:sp>
      <p:sp>
        <p:nvSpPr>
          <p:cNvPr id="14" name="TextBox 13"/>
          <p:cNvSpPr txBox="1"/>
          <p:nvPr/>
        </p:nvSpPr>
        <p:spPr>
          <a:xfrm>
            <a:off x="4551188" y="1761080"/>
            <a:ext cx="3334590" cy="307777"/>
          </a:xfrm>
          <a:prstGeom prst="rect">
            <a:avLst/>
          </a:prstGeom>
          <a:noFill/>
        </p:spPr>
        <p:txBody>
          <a:bodyPr wrap="square" rtlCol="0">
            <a:spAutoFit/>
          </a:bodyPr>
          <a:lstStyle/>
          <a:p>
            <a:pPr>
              <a:tabLst>
                <a:tab pos="976313" algn="l"/>
                <a:tab pos="2057400" algn="l"/>
                <a:tab pos="2976563" algn="l"/>
              </a:tabLst>
            </a:pPr>
            <a:r>
              <a:rPr lang="en-US" sz="1400" dirty="0" smtClean="0"/>
              <a:t>SIMIND generated projection images</a:t>
            </a:r>
            <a:endParaRPr lang="en-US" sz="1400" dirty="0"/>
          </a:p>
        </p:txBody>
      </p:sp>
      <p:sp>
        <p:nvSpPr>
          <p:cNvPr id="15" name="TextBox 14"/>
          <p:cNvSpPr txBox="1"/>
          <p:nvPr/>
        </p:nvSpPr>
        <p:spPr>
          <a:xfrm>
            <a:off x="4558535" y="3316354"/>
            <a:ext cx="3144277" cy="307777"/>
          </a:xfrm>
          <a:prstGeom prst="rect">
            <a:avLst/>
          </a:prstGeom>
          <a:noFill/>
        </p:spPr>
        <p:txBody>
          <a:bodyPr wrap="square" rtlCol="0">
            <a:spAutoFit/>
          </a:bodyPr>
          <a:lstStyle/>
          <a:p>
            <a:pPr>
              <a:tabLst>
                <a:tab pos="976313" algn="l"/>
                <a:tab pos="2057400" algn="l"/>
                <a:tab pos="2976563" algn="l"/>
              </a:tabLst>
            </a:pPr>
            <a:r>
              <a:rPr lang="en-US" sz="1400" dirty="0" smtClean="0"/>
              <a:t>TITAN generated projection images</a:t>
            </a:r>
            <a:endParaRPr lang="en-US" sz="1400" dirty="0"/>
          </a:p>
        </p:txBody>
      </p:sp>
      <p:graphicFrame>
        <p:nvGraphicFramePr>
          <p:cNvPr id="16" name="Table 15"/>
          <p:cNvGraphicFramePr>
            <a:graphicFrameLocks noGrp="1"/>
          </p:cNvGraphicFramePr>
          <p:nvPr/>
        </p:nvGraphicFramePr>
        <p:xfrm>
          <a:off x="457200" y="4876157"/>
          <a:ext cx="7428578" cy="1076960"/>
        </p:xfrm>
        <a:graphic>
          <a:graphicData uri="http://schemas.openxmlformats.org/drawingml/2006/table">
            <a:tbl>
              <a:tblPr firstRow="1" bandRow="1">
                <a:tableStyleId>{1FECB4D8-DB02-4DC6-A0A2-4F2EBAE1DC90}</a:tableStyleId>
              </a:tblPr>
              <a:tblGrid>
                <a:gridCol w="3428898"/>
                <a:gridCol w="799936"/>
                <a:gridCol w="799936"/>
                <a:gridCol w="799936"/>
                <a:gridCol w="799936"/>
                <a:gridCol w="799936"/>
              </a:tblGrid>
              <a:tr h="370840">
                <a:tc>
                  <a:txBody>
                    <a:bodyPr/>
                    <a:lstStyle/>
                    <a:p>
                      <a:pPr algn="ctr"/>
                      <a:r>
                        <a:rPr lang="en-US" sz="1600" dirty="0" smtClean="0"/>
                        <a:t>Number of Projection</a:t>
                      </a:r>
                      <a:r>
                        <a:rPr lang="en-US" sz="1600" baseline="0" dirty="0" smtClean="0"/>
                        <a:t> Images</a:t>
                      </a:r>
                      <a:endParaRPr lang="en-US" sz="1600" dirty="0"/>
                    </a:p>
                  </a:txBody>
                  <a:tcPr anchor="ctr"/>
                </a:tc>
                <a:tc>
                  <a:txBody>
                    <a:bodyPr/>
                    <a:lstStyle/>
                    <a:p>
                      <a:pPr algn="ctr"/>
                      <a:r>
                        <a:rPr lang="en-US" sz="1600" dirty="0" smtClean="0"/>
                        <a:t>1</a:t>
                      </a:r>
                      <a:endParaRPr lang="en-US" sz="1600" dirty="0"/>
                    </a:p>
                  </a:txBody>
                  <a:tcPr anchor="ctr"/>
                </a:tc>
                <a:tc>
                  <a:txBody>
                    <a:bodyPr/>
                    <a:lstStyle/>
                    <a:p>
                      <a:pPr algn="ctr"/>
                      <a:r>
                        <a:rPr lang="en-US" sz="1600" dirty="0" smtClean="0"/>
                        <a:t>4</a:t>
                      </a:r>
                      <a:endParaRPr lang="en-US" sz="1600" dirty="0"/>
                    </a:p>
                  </a:txBody>
                  <a:tcPr anchor="ctr"/>
                </a:tc>
                <a:tc>
                  <a:txBody>
                    <a:bodyPr/>
                    <a:lstStyle/>
                    <a:p>
                      <a:pPr algn="ctr"/>
                      <a:r>
                        <a:rPr lang="en-US" sz="1600" dirty="0" smtClean="0"/>
                        <a:t>8</a:t>
                      </a:r>
                      <a:endParaRPr lang="en-US" sz="1600" dirty="0"/>
                    </a:p>
                  </a:txBody>
                  <a:tcPr anchor="ctr"/>
                </a:tc>
                <a:tc>
                  <a:txBody>
                    <a:bodyPr/>
                    <a:lstStyle/>
                    <a:p>
                      <a:pPr algn="ctr"/>
                      <a:r>
                        <a:rPr lang="en-US" sz="1600" dirty="0" smtClean="0"/>
                        <a:t>45</a:t>
                      </a:r>
                      <a:endParaRPr lang="en-US" sz="1600" dirty="0"/>
                    </a:p>
                  </a:txBody>
                  <a:tcPr anchor="ctr"/>
                </a:tc>
                <a:tc>
                  <a:txBody>
                    <a:bodyPr/>
                    <a:lstStyle/>
                    <a:p>
                      <a:pPr algn="ctr"/>
                      <a:r>
                        <a:rPr lang="en-US" sz="1600" dirty="0" smtClean="0"/>
                        <a:t>90</a:t>
                      </a:r>
                      <a:endParaRPr lang="en-US" sz="1600" dirty="0"/>
                    </a:p>
                  </a:txBody>
                  <a:tcPr anchor="ctr"/>
                </a:tc>
              </a:tr>
              <a:tr h="323916">
                <a:tc>
                  <a:txBody>
                    <a:bodyPr/>
                    <a:lstStyle/>
                    <a:p>
                      <a:pPr algn="ctr"/>
                      <a:r>
                        <a:rPr lang="en-US" sz="1600" dirty="0" smtClean="0"/>
                        <a:t>SIMIND Time (sec)</a:t>
                      </a:r>
                      <a:endParaRPr lang="en-US" sz="1600" dirty="0"/>
                    </a:p>
                  </a:txBody>
                  <a:tcPr anchor="ctr"/>
                </a:tc>
                <a:tc>
                  <a:txBody>
                    <a:bodyPr/>
                    <a:lstStyle/>
                    <a:p>
                      <a:pPr algn="ctr"/>
                      <a:r>
                        <a:rPr lang="en-US" sz="1600" dirty="0" smtClean="0"/>
                        <a:t>17</a:t>
                      </a:r>
                      <a:endParaRPr lang="en-US" sz="1600" dirty="0"/>
                    </a:p>
                  </a:txBody>
                  <a:tcPr anchor="ctr"/>
                </a:tc>
                <a:tc>
                  <a:txBody>
                    <a:bodyPr/>
                    <a:lstStyle/>
                    <a:p>
                      <a:pPr algn="ctr"/>
                      <a:r>
                        <a:rPr lang="en-US" sz="1600" dirty="0" smtClean="0"/>
                        <a:t>67</a:t>
                      </a:r>
                      <a:endParaRPr lang="en-US" sz="1600" dirty="0"/>
                    </a:p>
                  </a:txBody>
                  <a:tcPr anchor="ctr"/>
                </a:tc>
                <a:tc>
                  <a:txBody>
                    <a:bodyPr/>
                    <a:lstStyle/>
                    <a:p>
                      <a:pPr algn="ctr"/>
                      <a:r>
                        <a:rPr lang="en-US" sz="1600" dirty="0" smtClean="0"/>
                        <a:t>140</a:t>
                      </a:r>
                      <a:endParaRPr lang="en-US" sz="1600" dirty="0"/>
                    </a:p>
                  </a:txBody>
                  <a:tcPr anchor="ctr"/>
                </a:tc>
                <a:tc>
                  <a:txBody>
                    <a:bodyPr/>
                    <a:lstStyle/>
                    <a:p>
                      <a:pPr algn="ctr"/>
                      <a:r>
                        <a:rPr lang="en-US" sz="1600" dirty="0" smtClean="0"/>
                        <a:t>754</a:t>
                      </a:r>
                      <a:endParaRPr lang="en-US" sz="1600" dirty="0"/>
                    </a:p>
                  </a:txBody>
                  <a:tcPr anchor="ctr"/>
                </a:tc>
                <a:tc>
                  <a:txBody>
                    <a:bodyPr/>
                    <a:lstStyle/>
                    <a:p>
                      <a:pPr algn="ctr"/>
                      <a:r>
                        <a:rPr lang="en-US" sz="1600" dirty="0" smtClean="0"/>
                        <a:t>1508</a:t>
                      </a:r>
                      <a:endParaRPr lang="en-US" sz="1600" dirty="0"/>
                    </a:p>
                  </a:txBody>
                  <a:tcPr anchor="ctr"/>
                </a:tc>
              </a:tr>
              <a:tr h="370840">
                <a:tc>
                  <a:txBody>
                    <a:bodyPr/>
                    <a:lstStyle/>
                    <a:p>
                      <a:pPr algn="ctr"/>
                      <a:r>
                        <a:rPr lang="en-US" sz="1600" dirty="0" smtClean="0"/>
                        <a:t>TITAN Time (sec)</a:t>
                      </a:r>
                      <a:endParaRPr lang="en-US" sz="1600" dirty="0"/>
                    </a:p>
                  </a:txBody>
                  <a:tcPr anchor="ctr"/>
                </a:tc>
                <a:tc>
                  <a:txBody>
                    <a:bodyPr/>
                    <a:lstStyle/>
                    <a:p>
                      <a:pPr algn="ctr"/>
                      <a:r>
                        <a:rPr lang="en-US" sz="1600" dirty="0" smtClean="0"/>
                        <a:t>200</a:t>
                      </a:r>
                      <a:endParaRPr lang="en-US" sz="1600" dirty="0"/>
                    </a:p>
                  </a:txBody>
                  <a:tcPr anchor="ctr"/>
                </a:tc>
                <a:tc>
                  <a:txBody>
                    <a:bodyPr/>
                    <a:lstStyle/>
                    <a:p>
                      <a:pPr algn="ctr"/>
                      <a:r>
                        <a:rPr lang="en-US" sz="1600" dirty="0" smtClean="0"/>
                        <a:t>202</a:t>
                      </a:r>
                      <a:endParaRPr lang="en-US" sz="1600" dirty="0"/>
                    </a:p>
                  </a:txBody>
                  <a:tcPr anchor="ctr"/>
                </a:tc>
                <a:tc>
                  <a:txBody>
                    <a:bodyPr/>
                    <a:lstStyle/>
                    <a:p>
                      <a:pPr algn="ctr"/>
                      <a:r>
                        <a:rPr lang="en-US" sz="1600" dirty="0" smtClean="0"/>
                        <a:t>212</a:t>
                      </a:r>
                      <a:endParaRPr lang="en-US" sz="1600" dirty="0"/>
                    </a:p>
                  </a:txBody>
                  <a:tcPr anchor="ctr"/>
                </a:tc>
                <a:tc>
                  <a:txBody>
                    <a:bodyPr/>
                    <a:lstStyle/>
                    <a:p>
                      <a:pPr algn="ctr"/>
                      <a:r>
                        <a:rPr lang="en-US" sz="1600" smtClean="0"/>
                        <a:t>274</a:t>
                      </a:r>
                      <a:endParaRPr lang="en-US" sz="1600"/>
                    </a:p>
                  </a:txBody>
                  <a:tcPr anchor="ctr"/>
                </a:tc>
                <a:tc>
                  <a:txBody>
                    <a:bodyPr/>
                    <a:lstStyle/>
                    <a:p>
                      <a:pPr algn="ctr"/>
                      <a:r>
                        <a:rPr lang="en-US" sz="1600" dirty="0" smtClean="0"/>
                        <a:t>352</a:t>
                      </a:r>
                      <a:endParaRPr lang="en-US" sz="1600" dirty="0"/>
                    </a:p>
                  </a:txBody>
                  <a:tcPr anchor="ctr"/>
                </a:tc>
              </a:tr>
            </a:tbl>
          </a:graphicData>
        </a:graphic>
      </p:graphicFrame>
      <p:sp>
        <p:nvSpPr>
          <p:cNvPr id="17" name="TextBox 16"/>
          <p:cNvSpPr txBox="1"/>
          <p:nvPr/>
        </p:nvSpPr>
        <p:spPr>
          <a:xfrm>
            <a:off x="457200" y="5915209"/>
            <a:ext cx="7428578" cy="307777"/>
          </a:xfrm>
          <a:prstGeom prst="rect">
            <a:avLst/>
          </a:prstGeom>
          <a:noFill/>
        </p:spPr>
        <p:txBody>
          <a:bodyPr wrap="square" rtlCol="0">
            <a:spAutoFit/>
          </a:bodyPr>
          <a:lstStyle/>
          <a:p>
            <a:r>
              <a:rPr lang="en-US" sz="1400" dirty="0" smtClean="0"/>
              <a:t>Times are for a single processor</a:t>
            </a:r>
            <a:endParaRPr lang="en-US" sz="1400" dirty="0"/>
          </a:p>
        </p:txBody>
      </p:sp>
      <p:pic>
        <p:nvPicPr>
          <p:cNvPr id="19" name="Picture 18" descr="simindProjCol44p.png"/>
          <p:cNvPicPr>
            <a:picLocks noChangeAspect="1"/>
          </p:cNvPicPr>
          <p:nvPr/>
        </p:nvPicPr>
        <p:blipFill rotWithShape="1">
          <a:blip r:embed="rId11">
            <a:extLst>
              <a:ext uri="{28A0092B-C50C-407E-A947-70E740481C1C}">
                <a14:useLocalDpi xmlns:a14="http://schemas.microsoft.com/office/drawing/2010/main" val="0"/>
              </a:ext>
            </a:extLst>
          </a:blip>
          <a:srcRect t="10527" r="8614"/>
          <a:stretch/>
        </p:blipFill>
        <p:spPr>
          <a:xfrm>
            <a:off x="471974" y="2496294"/>
            <a:ext cx="3657600" cy="2268264"/>
          </a:xfrm>
          <a:prstGeom prst="rect">
            <a:avLst/>
          </a:prstGeom>
        </p:spPr>
      </p:pic>
    </p:spTree>
    <p:extLst>
      <p:ext uri="{BB962C8B-B14F-4D97-AF65-F5344CB8AC3E}">
        <p14:creationId xmlns:p14="http://schemas.microsoft.com/office/powerpoint/2010/main" val="12484200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p:cNvGraphicFramePr>
            <a:graphicFrameLocks noGrp="1"/>
          </p:cNvGraphicFramePr>
          <p:nvPr>
            <p:extLst/>
          </p:nvPr>
        </p:nvGraphicFramePr>
        <p:xfrm>
          <a:off x="442287" y="60500"/>
          <a:ext cx="8587548" cy="6509856"/>
        </p:xfrm>
        <a:graphic>
          <a:graphicData uri="http://schemas.openxmlformats.org/drawingml/2006/table">
            <a:tbl>
              <a:tblPr firstRow="1" bandRow="1">
                <a:tableStyleId>{68D230F3-CF80-4859-8CE7-A43EE81993B5}</a:tableStyleId>
              </a:tblPr>
              <a:tblGrid>
                <a:gridCol w="497417"/>
                <a:gridCol w="5946552"/>
                <a:gridCol w="1500996"/>
                <a:gridCol w="642583"/>
              </a:tblGrid>
              <a:tr h="415402">
                <a:tc>
                  <a:txBody>
                    <a:bodyPr/>
                    <a:lstStyle/>
                    <a:p>
                      <a:pPr algn="r"/>
                      <a:r>
                        <a:rPr lang="en-US" sz="1000" b="0" baseline="0" dirty="0" smtClean="0"/>
                        <a:t>1986-1989</a:t>
                      </a:r>
                      <a:endParaRPr lang="en-US" sz="1000" b="0" baseline="0" dirty="0">
                        <a:latin typeface="Arial" panose="020B0604020202020204" pitchFamily="34" charset="0"/>
                        <a:cs typeface="Arial" panose="020B0604020202020204" pitchFamily="34" charset="0"/>
                      </a:endParaRPr>
                    </a:p>
                  </a:txBody>
                  <a:tcPr/>
                </a:tc>
                <a:tc>
                  <a:txBody>
                    <a:bodyPr/>
                    <a:lstStyle/>
                    <a:p>
                      <a:pPr marL="171450" indent="-171450">
                        <a:buFont typeface="Arial" panose="020B0604020202020204" pitchFamily="34" charset="0"/>
                        <a:buChar char="•"/>
                      </a:pPr>
                      <a:r>
                        <a:rPr lang="en-US" sz="1000" b="0" baseline="0" dirty="0" smtClean="0"/>
                        <a:t>Vector computing of 1-D Sn spherical geometry algorithm</a:t>
                      </a:r>
                    </a:p>
                    <a:p>
                      <a:pPr marL="171450" indent="-171450">
                        <a:buFont typeface="Arial" panose="020B0604020202020204" pitchFamily="34" charset="0"/>
                        <a:buChar char="•"/>
                      </a:pPr>
                      <a:r>
                        <a:rPr lang="en-US" sz="1000" b="0" baseline="0" dirty="0" smtClean="0"/>
                        <a:t>Development an </a:t>
                      </a:r>
                      <a:r>
                        <a:rPr lang="en-US" sz="1000" b="0" baseline="0" dirty="0" err="1" smtClean="0"/>
                        <a:t>adjoint</a:t>
                      </a:r>
                      <a:r>
                        <a:rPr lang="en-US" sz="1000" b="0" baseline="0" dirty="0" smtClean="0"/>
                        <a:t> methodology for simulation TMI-2 reactor</a:t>
                      </a:r>
                      <a:endParaRPr lang="en-US" sz="1000" b="0" baseline="0" dirty="0">
                        <a:latin typeface="Arial" panose="020B0604020202020204" pitchFamily="34" charset="0"/>
                        <a:cs typeface="Arial" panose="020B0604020202020204" pitchFamily="34" charset="0"/>
                      </a:endParaRPr>
                    </a:p>
                  </a:txBody>
                  <a:tcPr/>
                </a:tc>
                <a:tc>
                  <a:txBody>
                    <a:bodyPr/>
                    <a:lstStyle/>
                    <a:p>
                      <a:pPr marL="0" indent="0">
                        <a:buFont typeface="Arial" panose="020B0604020202020204" pitchFamily="34" charset="0"/>
                        <a:buNone/>
                      </a:pPr>
                      <a:r>
                        <a:rPr lang="en-US" sz="900" b="0" baseline="0" dirty="0" smtClean="0">
                          <a:latin typeface="Arial" panose="020B0604020202020204" pitchFamily="34" charset="0"/>
                          <a:cs typeface="Arial" panose="020B0604020202020204" pitchFamily="34" charset="0"/>
                        </a:rPr>
                        <a:t>Prof. </a:t>
                      </a:r>
                      <a:r>
                        <a:rPr lang="en-US" sz="900" b="0" baseline="0" dirty="0" err="1" smtClean="0">
                          <a:latin typeface="Arial" panose="020B0604020202020204" pitchFamily="34" charset="0"/>
                          <a:cs typeface="Arial" panose="020B0604020202020204" pitchFamily="34" charset="0"/>
                        </a:rPr>
                        <a:t>Haghighat</a:t>
                      </a:r>
                      <a:endParaRPr lang="en-US" sz="900" b="0" baseline="0" dirty="0">
                        <a:latin typeface="Arial" panose="020B0604020202020204" pitchFamily="34" charset="0"/>
                        <a:cs typeface="Arial" panose="020B0604020202020204" pitchFamily="34" charset="0"/>
                      </a:endParaRPr>
                    </a:p>
                  </a:txBody>
                  <a:tcPr/>
                </a:tc>
                <a:tc>
                  <a:txBody>
                    <a:bodyPr/>
                    <a:lstStyle/>
                    <a:p>
                      <a:pPr marL="0" indent="0">
                        <a:buFont typeface="Arial" panose="020B0604020202020204" pitchFamily="34" charset="0"/>
                        <a:buNone/>
                      </a:pPr>
                      <a:endParaRPr lang="en-US" sz="1000" b="0" baseline="0" dirty="0">
                        <a:latin typeface="Arial" panose="020B0604020202020204" pitchFamily="34" charset="0"/>
                        <a:cs typeface="Arial" panose="020B0604020202020204" pitchFamily="34" charset="0"/>
                      </a:endParaRPr>
                    </a:p>
                  </a:txBody>
                  <a:tcPr/>
                </a:tc>
              </a:tr>
              <a:tr h="415402">
                <a:tc>
                  <a:txBody>
                    <a:bodyPr/>
                    <a:lstStyle/>
                    <a:p>
                      <a:pPr algn="r"/>
                      <a:r>
                        <a:rPr lang="en-US" sz="1000" baseline="0" dirty="0" smtClean="0"/>
                        <a:t>1989-1992</a:t>
                      </a:r>
                      <a:endParaRPr lang="en-US" sz="1000" baseline="0" dirty="0">
                        <a:latin typeface="Arial" panose="020B0604020202020204" pitchFamily="34" charset="0"/>
                        <a:cs typeface="Arial" panose="020B0604020202020204" pitchFamily="34" charset="0"/>
                      </a:endParaRPr>
                    </a:p>
                  </a:txBody>
                  <a:tcPr/>
                </a:tc>
                <a:tc>
                  <a:txBody>
                    <a:bodyPr/>
                    <a:lstStyle/>
                    <a:p>
                      <a:pPr marL="171450" indent="-171450">
                        <a:buFont typeface="Arial" panose="020B0604020202020204" pitchFamily="34" charset="0"/>
                        <a:buChar char="•"/>
                      </a:pPr>
                      <a:r>
                        <a:rPr lang="en-US" sz="1000" baseline="0" dirty="0" smtClean="0"/>
                        <a:t>Vector and parallel processing of 2-D Sn algorithms</a:t>
                      </a:r>
                    </a:p>
                    <a:p>
                      <a:pPr marL="171450" indent="-171450">
                        <a:buFont typeface="Arial" panose="020B0604020202020204" pitchFamily="34" charset="0"/>
                        <a:buChar char="•"/>
                      </a:pPr>
                      <a:r>
                        <a:rPr lang="en-US" sz="1000" baseline="0" dirty="0" smtClean="0"/>
                        <a:t>Simulation of Reactor Pressure Vessel (RPV)</a:t>
                      </a:r>
                      <a:endParaRPr lang="en-US" sz="1000" baseline="0" dirty="0">
                        <a:latin typeface="Arial" panose="020B0604020202020204" pitchFamily="34" charset="0"/>
                        <a:cs typeface="Arial" panose="020B0604020202020204" pitchFamily="34" charset="0"/>
                      </a:endParaRPr>
                    </a:p>
                  </a:txBody>
                  <a:tcPr/>
                </a:tc>
                <a:tc>
                  <a:txBody>
                    <a:bodyPr/>
                    <a:lstStyle/>
                    <a:p>
                      <a:pPr marL="0" indent="0">
                        <a:buFont typeface="Arial" panose="020B0604020202020204" pitchFamily="34" charset="0"/>
                        <a:buNone/>
                      </a:pPr>
                      <a:r>
                        <a:rPr lang="en-US" sz="900" baseline="0" dirty="0" smtClean="0">
                          <a:latin typeface="Arial" panose="020B0604020202020204" pitchFamily="34" charset="0"/>
                          <a:cs typeface="Arial" panose="020B0604020202020204" pitchFamily="34" charset="0"/>
                        </a:rPr>
                        <a:t>Prof. R. </a:t>
                      </a:r>
                      <a:r>
                        <a:rPr lang="en-US" sz="900" baseline="0" dirty="0" err="1" smtClean="0">
                          <a:latin typeface="Arial" panose="020B0604020202020204" pitchFamily="34" charset="0"/>
                          <a:cs typeface="Arial" panose="020B0604020202020204" pitchFamily="34" charset="0"/>
                        </a:rPr>
                        <a:t>Mattis</a:t>
                      </a:r>
                      <a:r>
                        <a:rPr lang="en-US" sz="900" baseline="0" dirty="0" smtClean="0">
                          <a:latin typeface="Arial" panose="020B0604020202020204" pitchFamily="34" charset="0"/>
                          <a:cs typeface="Arial" panose="020B0604020202020204" pitchFamily="34" charset="0"/>
                        </a:rPr>
                        <a:t>, Pitt.</a:t>
                      </a:r>
                    </a:p>
                    <a:p>
                      <a:pPr marL="0" indent="0">
                        <a:buFont typeface="Arial" panose="020B0604020202020204" pitchFamily="34" charset="0"/>
                        <a:buNone/>
                      </a:pPr>
                      <a:r>
                        <a:rPr lang="en-US" sz="900" baseline="0" dirty="0" smtClean="0">
                          <a:latin typeface="Arial" panose="020B0604020202020204" pitchFamily="34" charset="0"/>
                          <a:cs typeface="Arial" panose="020B0604020202020204" pitchFamily="34" charset="0"/>
                        </a:rPr>
                        <a:t>Prof. B. </a:t>
                      </a:r>
                      <a:r>
                        <a:rPr lang="en-US" sz="900" baseline="0" dirty="0" err="1" smtClean="0">
                          <a:latin typeface="Arial" panose="020B0604020202020204" pitchFamily="34" charset="0"/>
                          <a:cs typeface="Arial" panose="020B0604020202020204" pitchFamily="34" charset="0"/>
                        </a:rPr>
                        <a:t>Petrovic</a:t>
                      </a:r>
                      <a:r>
                        <a:rPr lang="en-US" sz="900" baseline="0" dirty="0" smtClean="0">
                          <a:latin typeface="Arial" panose="020B0604020202020204" pitchFamily="34" charset="0"/>
                          <a:cs typeface="Arial" panose="020B0604020202020204" pitchFamily="34" charset="0"/>
                        </a:rPr>
                        <a:t>, GT</a:t>
                      </a:r>
                      <a:endParaRPr lang="en-US" sz="900" baseline="0" dirty="0">
                        <a:latin typeface="Arial" panose="020B0604020202020204" pitchFamily="34" charset="0"/>
                        <a:cs typeface="Arial" panose="020B0604020202020204" pitchFamily="34" charset="0"/>
                      </a:endParaRPr>
                    </a:p>
                  </a:txBody>
                  <a:tcPr/>
                </a:tc>
                <a:tc>
                  <a:txBody>
                    <a:bodyPr/>
                    <a:lstStyle/>
                    <a:p>
                      <a:pPr marL="0" indent="0">
                        <a:buFont typeface="Arial" panose="020B0604020202020204" pitchFamily="34" charset="0"/>
                        <a:buNone/>
                      </a:pPr>
                      <a:endParaRPr lang="en-US" sz="1000" baseline="0" dirty="0">
                        <a:latin typeface="Arial" panose="020B0604020202020204" pitchFamily="34" charset="0"/>
                        <a:cs typeface="Arial" panose="020B0604020202020204" pitchFamily="34" charset="0"/>
                      </a:endParaRPr>
                    </a:p>
                  </a:txBody>
                  <a:tcPr/>
                </a:tc>
              </a:tr>
              <a:tr h="415402">
                <a:tc>
                  <a:txBody>
                    <a:bodyPr/>
                    <a:lstStyle/>
                    <a:p>
                      <a:pPr algn="r"/>
                      <a:r>
                        <a:rPr lang="en-US" sz="1000" baseline="0" dirty="0" smtClean="0"/>
                        <a:t>1992-1994</a:t>
                      </a:r>
                      <a:endParaRPr lang="en-US" sz="1000" baseline="0" dirty="0">
                        <a:latin typeface="Arial" panose="020B0604020202020204" pitchFamily="34" charset="0"/>
                        <a:cs typeface="Arial" panose="020B0604020202020204" pitchFamily="34" charset="0"/>
                      </a:endParaRPr>
                    </a:p>
                  </a:txBody>
                  <a:tcPr/>
                </a:tc>
                <a:tc>
                  <a:txBody>
                    <a:bodyPr/>
                    <a:lstStyle/>
                    <a:p>
                      <a:pPr marL="171450" indent="-171450">
                        <a:buFont typeface="Arial" panose="020B0604020202020204" pitchFamily="34" charset="0"/>
                        <a:buChar char="•"/>
                      </a:pPr>
                      <a:r>
                        <a:rPr lang="en-US" sz="1000" baseline="0" dirty="0" smtClean="0"/>
                        <a:t>Parallel processing of 2-D Sn algorithms &amp; Acceleration methods</a:t>
                      </a:r>
                    </a:p>
                    <a:p>
                      <a:pPr marL="171450" indent="-171450">
                        <a:buFont typeface="Arial" panose="020B0604020202020204" pitchFamily="34" charset="0"/>
                        <a:buChar char="•"/>
                      </a:pPr>
                      <a:r>
                        <a:rPr lang="en-US" sz="1000" baseline="0" dirty="0" smtClean="0"/>
                        <a:t>Determination of uncertainties in the RPV transport calculations</a:t>
                      </a:r>
                      <a:endParaRPr lang="en-US" sz="1000" baseline="0" dirty="0" smtClean="0">
                        <a:latin typeface="Arial" panose="020B0604020202020204" pitchFamily="34" charset="0"/>
                        <a:cs typeface="Arial" panose="020B0604020202020204" pitchFamily="34" charset="0"/>
                      </a:endParaRPr>
                    </a:p>
                  </a:txBody>
                  <a:tcPr/>
                </a:tc>
                <a:tc>
                  <a:txBody>
                    <a:bodyPr/>
                    <a:lstStyle/>
                    <a:p>
                      <a:pPr marL="0" indent="0">
                        <a:buFont typeface="Arial" panose="020B0604020202020204" pitchFamily="34" charset="0"/>
                        <a:buNone/>
                      </a:pPr>
                      <a:r>
                        <a:rPr lang="en-US" sz="900" baseline="0" dirty="0" smtClean="0">
                          <a:latin typeface="Arial" panose="020B0604020202020204" pitchFamily="34" charset="0"/>
                          <a:cs typeface="Arial" panose="020B0604020202020204" pitchFamily="34" charset="0"/>
                        </a:rPr>
                        <a:t>Dr. M. Hunter,</a:t>
                      </a:r>
                      <a:r>
                        <a:rPr lang="en-US" sz="900" u="none" baseline="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900" b="0" u="none" cap="none" spc="0" baseline="0" dirty="0" smtClean="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W</a:t>
                      </a:r>
                    </a:p>
                    <a:p>
                      <a:pPr marL="0" indent="0">
                        <a:buFont typeface="Arial" panose="020B0604020202020204" pitchFamily="34" charset="0"/>
                        <a:buNone/>
                      </a:pPr>
                      <a:r>
                        <a:rPr lang="en-US" sz="900" baseline="0" dirty="0" smtClean="0">
                          <a:latin typeface="Arial" panose="020B0604020202020204" pitchFamily="34" charset="0"/>
                          <a:cs typeface="Arial" panose="020B0604020202020204" pitchFamily="34" charset="0"/>
                        </a:rPr>
                        <a:t>Prof. B. </a:t>
                      </a:r>
                      <a:r>
                        <a:rPr lang="en-US" sz="900" baseline="0" dirty="0" err="1" smtClean="0">
                          <a:latin typeface="Arial" panose="020B0604020202020204" pitchFamily="34" charset="0"/>
                          <a:cs typeface="Arial" panose="020B0604020202020204" pitchFamily="34" charset="0"/>
                        </a:rPr>
                        <a:t>Petrovic</a:t>
                      </a:r>
                      <a:r>
                        <a:rPr lang="en-US" sz="900" baseline="0" dirty="0" smtClean="0">
                          <a:latin typeface="Arial" panose="020B0604020202020204" pitchFamily="34" charset="0"/>
                          <a:cs typeface="Arial" panose="020B0604020202020204" pitchFamily="34" charset="0"/>
                        </a:rPr>
                        <a:t>, GT</a:t>
                      </a:r>
                    </a:p>
                  </a:txBody>
                  <a:tcPr/>
                </a:tc>
                <a:tc>
                  <a:txBody>
                    <a:bodyPr/>
                    <a:lstStyle/>
                    <a:p>
                      <a:pPr marL="171450" indent="-171450">
                        <a:buFont typeface="Arial" panose="020B0604020202020204" pitchFamily="34" charset="0"/>
                        <a:buChar char="•"/>
                      </a:pPr>
                      <a:endParaRPr lang="en-US" sz="1000" baseline="0" dirty="0" smtClean="0">
                        <a:latin typeface="Arial" panose="020B0604020202020204" pitchFamily="34" charset="0"/>
                        <a:cs typeface="Arial" panose="020B0604020202020204" pitchFamily="34" charset="0"/>
                      </a:endParaRPr>
                    </a:p>
                  </a:txBody>
                  <a:tcPr/>
                </a:tc>
              </a:tr>
              <a:tr h="536004">
                <a:tc>
                  <a:txBody>
                    <a:bodyPr/>
                    <a:lstStyle/>
                    <a:p>
                      <a:pPr algn="r"/>
                      <a:r>
                        <a:rPr lang="en-US" sz="1000" baseline="0" dirty="0" smtClean="0"/>
                        <a:t>1994-1995</a:t>
                      </a:r>
                      <a:endParaRPr lang="en-US" sz="1000" baseline="0" dirty="0">
                        <a:latin typeface="Arial" panose="020B0604020202020204" pitchFamily="34" charset="0"/>
                        <a:cs typeface="Arial" panose="020B0604020202020204" pitchFamily="34" charset="0"/>
                      </a:endParaRPr>
                    </a:p>
                  </a:txBody>
                  <a:tcPr/>
                </a:tc>
                <a:tc>
                  <a:txBody>
                    <a:bodyPr/>
                    <a:lstStyle/>
                    <a:p>
                      <a:pPr marL="171450" indent="-171450">
                        <a:buFont typeface="Arial" panose="020B0604020202020204" pitchFamily="34" charset="0"/>
                        <a:buChar char="•"/>
                      </a:pPr>
                      <a:r>
                        <a:rPr lang="en-US" sz="1000" baseline="0" dirty="0" smtClean="0"/>
                        <a:t>3-D parallel Sn Cartesian algorithms</a:t>
                      </a:r>
                    </a:p>
                    <a:p>
                      <a:pPr marL="171450" indent="-171450">
                        <a:buFont typeface="Arial" panose="020B0604020202020204" pitchFamily="34" charset="0"/>
                        <a:buChar char="•"/>
                      </a:pPr>
                      <a:r>
                        <a:rPr lang="en-US" sz="1000" baseline="0" dirty="0" smtClean="0"/>
                        <a:t>Monte Carlo for Reactor Pressure Vessel (RPV) benchmark using Weight-window generator; deterministic benchmarking of power reactors</a:t>
                      </a:r>
                      <a:endParaRPr lang="en-US" sz="1000" baseline="0" dirty="0">
                        <a:latin typeface="Arial" panose="020B0604020202020204" pitchFamily="34" charset="0"/>
                        <a:cs typeface="Arial" panose="020B0604020202020204" pitchFamily="34" charset="0"/>
                      </a:endParaRPr>
                    </a:p>
                  </a:txBody>
                  <a:tcPr/>
                </a:tc>
                <a:tc>
                  <a:txBody>
                    <a:bodyPr/>
                    <a:lstStyle/>
                    <a:p>
                      <a:pPr marL="0" indent="0">
                        <a:buFont typeface="Arial" panose="020B0604020202020204" pitchFamily="34" charset="0"/>
                        <a:buNone/>
                      </a:pPr>
                      <a:r>
                        <a:rPr lang="en-US" sz="900" baseline="0" dirty="0" smtClean="0">
                          <a:latin typeface="Arial" panose="020B0604020202020204" pitchFamily="34" charset="0"/>
                          <a:cs typeface="Arial" panose="020B0604020202020204" pitchFamily="34" charset="0"/>
                        </a:rPr>
                        <a:t>Dr. G. </a:t>
                      </a:r>
                      <a:r>
                        <a:rPr lang="en-US" sz="900" baseline="0" dirty="0" err="1" smtClean="0">
                          <a:latin typeface="Arial" panose="020B0604020202020204" pitchFamily="34" charset="0"/>
                          <a:cs typeface="Arial" panose="020B0604020202020204" pitchFamily="34" charset="0"/>
                        </a:rPr>
                        <a:t>Sjoden</a:t>
                      </a:r>
                      <a:r>
                        <a:rPr lang="en-US" sz="900" baseline="0" dirty="0" smtClean="0">
                          <a:latin typeface="Arial" panose="020B0604020202020204" pitchFamily="34" charset="0"/>
                          <a:cs typeface="Arial" panose="020B0604020202020204" pitchFamily="34" charset="0"/>
                        </a:rPr>
                        <a:t>, DOD</a:t>
                      </a:r>
                    </a:p>
                    <a:p>
                      <a:pPr marL="0" indent="0">
                        <a:buFont typeface="Arial" panose="020B0604020202020204" pitchFamily="34" charset="0"/>
                        <a:buNone/>
                      </a:pPr>
                      <a:r>
                        <a:rPr lang="en-US" sz="900" baseline="0" dirty="0" smtClean="0">
                          <a:latin typeface="Arial" panose="020B0604020202020204" pitchFamily="34" charset="0"/>
                          <a:cs typeface="Arial" panose="020B0604020202020204" pitchFamily="34" charset="0"/>
                        </a:rPr>
                        <a:t>Dr. J. Wagner, ORNL</a:t>
                      </a:r>
                      <a:endParaRPr lang="en-US" sz="900" baseline="0" dirty="0">
                        <a:latin typeface="Arial" panose="020B0604020202020204" pitchFamily="34" charset="0"/>
                        <a:cs typeface="Arial" panose="020B0604020202020204" pitchFamily="34" charset="0"/>
                      </a:endParaRPr>
                    </a:p>
                  </a:txBody>
                  <a:tcPr/>
                </a:tc>
                <a:tc>
                  <a:txBody>
                    <a:bodyPr/>
                    <a:lstStyle/>
                    <a:p>
                      <a:pPr marL="171450" indent="-171450">
                        <a:buFont typeface="Arial" panose="020B0604020202020204" pitchFamily="34" charset="0"/>
                        <a:buChar char="•"/>
                      </a:pPr>
                      <a:endParaRPr lang="en-US" sz="1000" baseline="0" dirty="0">
                        <a:latin typeface="Arial" panose="020B0604020202020204" pitchFamily="34" charset="0"/>
                        <a:cs typeface="Arial" panose="020B0604020202020204" pitchFamily="34" charset="0"/>
                      </a:endParaRPr>
                    </a:p>
                  </a:txBody>
                  <a:tcPr/>
                </a:tc>
              </a:tr>
              <a:tr h="747724">
                <a:tc>
                  <a:txBody>
                    <a:bodyPr/>
                    <a:lstStyle/>
                    <a:p>
                      <a:pPr algn="r"/>
                      <a:r>
                        <a:rPr lang="en-US" sz="1000" baseline="0" dirty="0" smtClean="0"/>
                        <a:t>1995-1997</a:t>
                      </a:r>
                      <a:endParaRPr lang="en-US" sz="1000" baseline="0" dirty="0">
                        <a:latin typeface="Arial" panose="020B0604020202020204" pitchFamily="34" charset="0"/>
                        <a:cs typeface="Arial" panose="020B0604020202020204" pitchFamily="34" charset="0"/>
                      </a:endParaRPr>
                    </a:p>
                  </a:txBody>
                  <a:tcPr/>
                </a:tc>
                <a:tc>
                  <a: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aseline="0" dirty="0" smtClean="0"/>
                        <a:t>Directional Theta Weight (DTW) differencing formulation</a:t>
                      </a:r>
                    </a:p>
                    <a:p>
                      <a:pPr marL="171450" indent="-171450">
                        <a:buFont typeface="Arial" panose="020B0604020202020204" pitchFamily="34" charset="0"/>
                        <a:buChar char="•"/>
                      </a:pPr>
                      <a:r>
                        <a:rPr lang="en-US" sz="1000" baseline="0" dirty="0" smtClean="0"/>
                        <a:t>PENTRAN (Parallel Environment Neutral Particle </a:t>
                      </a:r>
                      <a:r>
                        <a:rPr lang="en-US" sz="1000" baseline="0" dirty="0" err="1" smtClean="0"/>
                        <a:t>TRANsport</a:t>
                      </a:r>
                      <a:r>
                        <a:rPr lang="en-US" sz="1000" baseline="0" dirty="0" smtClean="0"/>
                        <a:t>) code system</a:t>
                      </a:r>
                    </a:p>
                    <a:p>
                      <a:pPr marL="171450" indent="-171450">
                        <a:buFont typeface="Arial" panose="020B0604020202020204" pitchFamily="34" charset="0"/>
                        <a:buChar char="•"/>
                      </a:pPr>
                      <a:r>
                        <a:rPr lang="en-US" sz="1000" baseline="0" dirty="0" smtClean="0"/>
                        <a:t>CADIS (Consistent </a:t>
                      </a:r>
                      <a:r>
                        <a:rPr lang="en-US" sz="1000" baseline="0" dirty="0" err="1" smtClean="0"/>
                        <a:t>Adjoint</a:t>
                      </a:r>
                      <a:r>
                        <a:rPr lang="en-US" sz="1000" baseline="0" dirty="0" smtClean="0"/>
                        <a:t> Driven Importance Sampling) formulation for Monte Carlo Variance Reduction</a:t>
                      </a:r>
                    </a:p>
                    <a:p>
                      <a:pPr marL="171450" indent="-171450">
                        <a:buFont typeface="Arial" panose="020B0604020202020204" pitchFamily="34" charset="0"/>
                        <a:buChar char="•"/>
                      </a:pPr>
                      <a:r>
                        <a:rPr lang="en-US" sz="1000" baseline="0" dirty="0" smtClean="0"/>
                        <a:t>A</a:t>
                      </a:r>
                      <a:r>
                        <a:rPr lang="en-US" sz="1000" baseline="30000" dirty="0" smtClean="0"/>
                        <a:t>3</a:t>
                      </a:r>
                      <a:r>
                        <a:rPr lang="en-US" sz="1000" baseline="0" dirty="0" smtClean="0"/>
                        <a:t>MCNP (Automated </a:t>
                      </a:r>
                      <a:r>
                        <a:rPr lang="en-US" sz="1000" baseline="0" dirty="0" err="1" smtClean="0"/>
                        <a:t>Adjoint</a:t>
                      </a:r>
                      <a:r>
                        <a:rPr lang="en-US" sz="1000" baseline="0" dirty="0" smtClean="0"/>
                        <a:t> Accelerate MCNP)</a:t>
                      </a:r>
                      <a:endParaRPr lang="en-US" sz="1000" baseline="0" dirty="0">
                        <a:latin typeface="Arial" panose="020B0604020202020204" pitchFamily="34" charset="0"/>
                        <a:cs typeface="Arial" panose="020B0604020202020204" pitchFamily="34" charset="0"/>
                      </a:endParaRPr>
                    </a:p>
                  </a:txBody>
                  <a:tcPr/>
                </a:tc>
                <a:tc>
                  <a:txBody>
                    <a:bodyPr/>
                    <a:lstStyle/>
                    <a:p>
                      <a:pPr marL="0" indent="0">
                        <a:buFont typeface="Arial" panose="020B0604020202020204" pitchFamily="34" charset="0"/>
                        <a:buNone/>
                      </a:pPr>
                      <a:r>
                        <a:rPr lang="en-US" sz="900" baseline="0" dirty="0" smtClean="0">
                          <a:latin typeface="Arial" panose="020B0604020202020204" pitchFamily="34" charset="0"/>
                          <a:cs typeface="Arial" panose="020B0604020202020204" pitchFamily="34" charset="0"/>
                        </a:rPr>
                        <a:t>Dr. B. </a:t>
                      </a:r>
                      <a:r>
                        <a:rPr lang="en-US" sz="900" baseline="0" dirty="0" err="1" smtClean="0">
                          <a:latin typeface="Arial" panose="020B0604020202020204" pitchFamily="34" charset="0"/>
                          <a:cs typeface="Arial" panose="020B0604020202020204" pitchFamily="34" charset="0"/>
                        </a:rPr>
                        <a:t>Petrovic</a:t>
                      </a:r>
                      <a:endParaRPr lang="en-US" sz="900" baseline="0" dirty="0" smtClean="0">
                        <a:latin typeface="Arial" panose="020B0604020202020204" pitchFamily="34" charset="0"/>
                        <a:cs typeface="Arial" panose="020B0604020202020204" pitchFamily="34" charset="0"/>
                      </a:endParaRPr>
                    </a:p>
                    <a:p>
                      <a:pPr marL="0" indent="0">
                        <a:buFont typeface="Arial" panose="020B0604020202020204" pitchFamily="34" charset="0"/>
                        <a:buNone/>
                      </a:pPr>
                      <a:r>
                        <a:rPr lang="en-US" sz="900" baseline="0" dirty="0" smtClean="0">
                          <a:latin typeface="Arial" panose="020B0604020202020204" pitchFamily="34" charset="0"/>
                          <a:cs typeface="Arial" panose="020B0604020202020204" pitchFamily="34" charset="0"/>
                        </a:rPr>
                        <a:t>Dr. G. </a:t>
                      </a:r>
                      <a:r>
                        <a:rPr lang="en-US" sz="900" baseline="0" dirty="0" err="1" smtClean="0">
                          <a:latin typeface="Arial" panose="020B0604020202020204" pitchFamily="34" charset="0"/>
                          <a:cs typeface="Arial" panose="020B0604020202020204" pitchFamily="34" charset="0"/>
                        </a:rPr>
                        <a:t>Sjoden</a:t>
                      </a:r>
                      <a:r>
                        <a:rPr lang="en-US" sz="900" baseline="0" dirty="0" smtClean="0">
                          <a:latin typeface="Arial" panose="020B0604020202020204" pitchFamily="34" charset="0"/>
                          <a:cs typeface="Arial" panose="020B0604020202020204" pitchFamily="34" charset="0"/>
                        </a:rPr>
                        <a:t>, DOD</a:t>
                      </a:r>
                    </a:p>
                    <a:p>
                      <a:pPr marL="0" indent="0">
                        <a:buFont typeface="Arial" panose="020B0604020202020204" pitchFamily="34" charset="0"/>
                        <a:buNone/>
                      </a:pPr>
                      <a:r>
                        <a:rPr lang="en-US" sz="900" baseline="0" dirty="0" smtClean="0">
                          <a:latin typeface="Arial" panose="020B0604020202020204" pitchFamily="34" charset="0"/>
                          <a:cs typeface="Arial" panose="020B0604020202020204" pitchFamily="34" charset="0"/>
                        </a:rPr>
                        <a:t>Dr. J. Wagner, ORNL</a:t>
                      </a:r>
                    </a:p>
                    <a:p>
                      <a:pPr marL="0" indent="0">
                        <a:buFont typeface="Arial" panose="020B0604020202020204" pitchFamily="34" charset="0"/>
                        <a:buNone/>
                      </a:pPr>
                      <a:endParaRPr lang="en-US" sz="900" baseline="0" dirty="0">
                        <a:latin typeface="Arial" panose="020B0604020202020204" pitchFamily="34" charset="0"/>
                        <a:cs typeface="Arial" panose="020B0604020202020204" pitchFamily="34" charset="0"/>
                      </a:endParaRPr>
                    </a:p>
                  </a:txBody>
                  <a:tcPr/>
                </a:tc>
                <a:tc>
                  <a:txBody>
                    <a:bodyPr/>
                    <a:lstStyle/>
                    <a:p>
                      <a:pPr marL="171450" indent="-171450">
                        <a:buFont typeface="Arial" panose="020B0604020202020204" pitchFamily="34" charset="0"/>
                        <a:buChar char="•"/>
                      </a:pPr>
                      <a:endParaRPr lang="en-US" sz="1000" baseline="0" dirty="0">
                        <a:latin typeface="Arial" panose="020B0604020202020204" pitchFamily="34" charset="0"/>
                        <a:cs typeface="Arial" panose="020B0604020202020204" pitchFamily="34" charset="0"/>
                      </a:endParaRPr>
                    </a:p>
                  </a:txBody>
                  <a:tcPr/>
                </a:tc>
              </a:tr>
              <a:tr h="747724">
                <a:tc>
                  <a:txBody>
                    <a:bodyPr/>
                    <a:lstStyle/>
                    <a:p>
                      <a:pPr algn="r"/>
                      <a:r>
                        <a:rPr lang="en-US" sz="1000" baseline="0" dirty="0" smtClean="0"/>
                        <a:t>1997-2001</a:t>
                      </a:r>
                      <a:endParaRPr lang="en-US" sz="1000" baseline="0" dirty="0">
                        <a:latin typeface="Arial" panose="020B0604020202020204" pitchFamily="34" charset="0"/>
                        <a:cs typeface="Arial" panose="020B0604020202020204" pitchFamily="34" charset="0"/>
                      </a:endParaRPr>
                    </a:p>
                  </a:txBody>
                  <a:tcPr/>
                </a:tc>
                <a:tc>
                  <a:txBody>
                    <a:bodyPr/>
                    <a:lstStyle/>
                    <a:p>
                      <a:pPr marL="171450" indent="-171450">
                        <a:buFont typeface="Arial" panose="020B0604020202020204" pitchFamily="34" charset="0"/>
                        <a:buChar char="•"/>
                      </a:pPr>
                      <a:r>
                        <a:rPr lang="en-US" sz="1000" baseline="0" dirty="0" smtClean="0"/>
                        <a:t>Parallel Angular &amp; Spatial </a:t>
                      </a:r>
                      <a:r>
                        <a:rPr lang="en-US" sz="1000" baseline="0" dirty="0" err="1" smtClean="0"/>
                        <a:t>Multigrid</a:t>
                      </a:r>
                      <a:r>
                        <a:rPr lang="en-US" sz="1000" baseline="0" dirty="0" smtClean="0"/>
                        <a:t> acceleration methods for Sn transport</a:t>
                      </a:r>
                    </a:p>
                    <a:p>
                      <a:pPr marL="171450" indent="-171450">
                        <a:buFont typeface="Arial" panose="020B0604020202020204" pitchFamily="34" charset="0"/>
                        <a:buChar char="•"/>
                      </a:pPr>
                      <a:r>
                        <a:rPr lang="en-US" sz="1000" baseline="0" dirty="0" smtClean="0">
                          <a:solidFill>
                            <a:srgbClr val="FF0000"/>
                          </a:solidFill>
                        </a:rPr>
                        <a:t>Hybrid algorithm for PGNNA device</a:t>
                      </a:r>
                    </a:p>
                    <a:p>
                      <a:pPr marL="171450" indent="-171450">
                        <a:buFont typeface="Arial" panose="020B0604020202020204" pitchFamily="34" charset="0"/>
                        <a:buChar char="•"/>
                      </a:pPr>
                      <a:r>
                        <a:rPr lang="en-US" sz="1000" baseline="0" dirty="0" smtClean="0"/>
                        <a:t>PENMSH &amp; PENINP for mesh and input generation of PENTRAN</a:t>
                      </a:r>
                    </a:p>
                    <a:p>
                      <a:pPr marL="171450" indent="-171450">
                        <a:buFont typeface="Arial" panose="020B0604020202020204" pitchFamily="34" charset="0"/>
                        <a:buChar char="•"/>
                      </a:pPr>
                      <a:r>
                        <a:rPr lang="en-US" sz="1000" baseline="0" dirty="0" smtClean="0"/>
                        <a:t>Ordinate Splitting (OS) technique for modeling a x-ray CT machine</a:t>
                      </a:r>
                      <a:endParaRPr lang="en-US" sz="1000" baseline="0" dirty="0">
                        <a:latin typeface="Arial" panose="020B0604020202020204" pitchFamily="34" charset="0"/>
                        <a:cs typeface="Arial" panose="020B0604020202020204"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900" baseline="0" dirty="0" smtClean="0">
                          <a:latin typeface="Arial" panose="020B0604020202020204" pitchFamily="34" charset="0"/>
                          <a:cs typeface="Arial" panose="020B0604020202020204" pitchFamily="34" charset="0"/>
                        </a:rPr>
                        <a:t>Dr. V. </a:t>
                      </a:r>
                      <a:r>
                        <a:rPr lang="en-US" sz="900" baseline="0" dirty="0" err="1" smtClean="0">
                          <a:latin typeface="Arial" panose="020B0604020202020204" pitchFamily="34" charset="0"/>
                          <a:cs typeface="Arial" panose="020B0604020202020204" pitchFamily="34" charset="0"/>
                        </a:rPr>
                        <a:t>Kucukboyaci</a:t>
                      </a:r>
                      <a:r>
                        <a:rPr lang="en-US" sz="900" baseline="0" dirty="0" smtClean="0">
                          <a:latin typeface="Arial" panose="020B0604020202020204" pitchFamily="34" charset="0"/>
                          <a:cs typeface="Arial" panose="020B0604020202020204" pitchFamily="34" charset="0"/>
                        </a:rPr>
                        <a:t>,</a:t>
                      </a:r>
                      <a:r>
                        <a:rPr lang="en-US" sz="900" b="1" u="none" cap="none" spc="0" baseline="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 </a:t>
                      </a:r>
                      <a:r>
                        <a:rPr lang="en-US" sz="900" b="0" u="none" cap="none" spc="0" baseline="0" dirty="0" smtClean="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W</a:t>
                      </a:r>
                      <a:endParaRPr lang="en-US" sz="900" u="none" baseline="0" dirty="0" smtClean="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pPr marL="0" indent="0">
                        <a:buFont typeface="Arial" panose="020B0604020202020204" pitchFamily="34" charset="0"/>
                        <a:buNone/>
                      </a:pPr>
                      <a:r>
                        <a:rPr lang="en-US" sz="900" baseline="0" dirty="0" smtClean="0">
                          <a:latin typeface="Arial" panose="020B0604020202020204" pitchFamily="34" charset="0"/>
                          <a:cs typeface="Arial" panose="020B0604020202020204" pitchFamily="34" charset="0"/>
                        </a:rPr>
                        <a:t>Dr. B. </a:t>
                      </a:r>
                      <a:r>
                        <a:rPr lang="en-US" sz="900" baseline="0" dirty="0" err="1" smtClean="0">
                          <a:latin typeface="Arial" panose="020B0604020202020204" pitchFamily="34" charset="0"/>
                          <a:cs typeface="Arial" panose="020B0604020202020204" pitchFamily="34" charset="0"/>
                        </a:rPr>
                        <a:t>Petrovi</a:t>
                      </a:r>
                      <a:r>
                        <a:rPr lang="en-US" sz="900" baseline="0" dirty="0" smtClean="0">
                          <a:latin typeface="Arial" panose="020B0604020202020204" pitchFamily="34" charset="0"/>
                          <a:cs typeface="Arial" panose="020B0604020202020204" pitchFamily="34" charset="0"/>
                        </a:rPr>
                        <a:t>, GT</a:t>
                      </a:r>
                    </a:p>
                    <a:p>
                      <a:pPr marL="0" indent="0">
                        <a:buFont typeface="Arial" panose="020B0604020202020204" pitchFamily="34" charset="0"/>
                        <a:buNone/>
                      </a:pPr>
                      <a:r>
                        <a:rPr lang="en-US" sz="900" baseline="0" dirty="0" smtClean="0">
                          <a:latin typeface="Arial" panose="020B0604020202020204" pitchFamily="34" charset="0"/>
                          <a:cs typeface="Arial" panose="020B0604020202020204" pitchFamily="34" charset="0"/>
                        </a:rPr>
                        <a:t>Prof. </a:t>
                      </a:r>
                      <a:r>
                        <a:rPr lang="en-US" sz="900" baseline="0" dirty="0" err="1" smtClean="0">
                          <a:latin typeface="Arial" panose="020B0604020202020204" pitchFamily="34" charset="0"/>
                          <a:cs typeface="Arial" panose="020B0604020202020204" pitchFamily="34" charset="0"/>
                        </a:rPr>
                        <a:t>Haghighat</a:t>
                      </a:r>
                      <a:endParaRPr lang="en-US" sz="900" baseline="0" dirty="0" smtClean="0">
                        <a:latin typeface="Arial" panose="020B0604020202020204" pitchFamily="34" charset="0"/>
                        <a:cs typeface="Arial" panose="020B0604020202020204" pitchFamily="34" charset="0"/>
                      </a:endParaRPr>
                    </a:p>
                    <a:p>
                      <a:pPr marL="0" indent="0">
                        <a:buFont typeface="Arial" panose="020B0604020202020204" pitchFamily="34" charset="0"/>
                        <a:buNone/>
                      </a:pPr>
                      <a:r>
                        <a:rPr lang="en-US" sz="900" baseline="0" dirty="0" smtClean="0">
                          <a:latin typeface="Arial" panose="020B0604020202020204" pitchFamily="34" charset="0"/>
                          <a:cs typeface="Arial" panose="020B0604020202020204" pitchFamily="34" charset="0"/>
                        </a:rPr>
                        <a:t>Prof. </a:t>
                      </a:r>
                      <a:r>
                        <a:rPr lang="en-US" sz="900" baseline="0" dirty="0" err="1" smtClean="0">
                          <a:latin typeface="Arial" panose="020B0604020202020204" pitchFamily="34" charset="0"/>
                          <a:cs typeface="Arial" panose="020B0604020202020204" pitchFamily="34" charset="0"/>
                        </a:rPr>
                        <a:t>Hgahighat</a:t>
                      </a:r>
                      <a:endParaRPr lang="en-US" sz="900" baseline="0" dirty="0">
                        <a:latin typeface="Arial" panose="020B0604020202020204" pitchFamily="34" charset="0"/>
                        <a:cs typeface="Arial" panose="020B0604020202020204" pitchFamily="34" charset="0"/>
                      </a:endParaRPr>
                    </a:p>
                  </a:txBody>
                  <a:tcPr/>
                </a:tc>
                <a:tc>
                  <a:txBody>
                    <a:bodyPr/>
                    <a:lstStyle/>
                    <a:p>
                      <a:pPr marL="171450" indent="-171450">
                        <a:buFont typeface="Arial" panose="020B0604020202020204" pitchFamily="34" charset="0"/>
                        <a:buChar char="•"/>
                      </a:pPr>
                      <a:endParaRPr lang="en-US" sz="1000" baseline="0" dirty="0">
                        <a:latin typeface="Arial" panose="020B0604020202020204" pitchFamily="34" charset="0"/>
                        <a:cs typeface="Arial" panose="020B0604020202020204" pitchFamily="34" charset="0"/>
                      </a:endParaRPr>
                    </a:p>
                  </a:txBody>
                  <a:tcPr/>
                </a:tc>
              </a:tr>
              <a:tr h="968439">
                <a:tc>
                  <a:txBody>
                    <a:bodyPr/>
                    <a:lstStyle/>
                    <a:p>
                      <a:pPr algn="r"/>
                      <a:r>
                        <a:rPr lang="en-US" sz="1000" baseline="0" dirty="0" smtClean="0"/>
                        <a:t>2001-2004</a:t>
                      </a:r>
                      <a:endParaRPr lang="en-US" sz="1000" baseline="0" dirty="0">
                        <a:latin typeface="Arial" panose="020B0604020202020204" pitchFamily="34" charset="0"/>
                        <a:cs typeface="Arial" panose="020B0604020202020204" pitchFamily="34" charset="0"/>
                      </a:endParaRPr>
                    </a:p>
                  </a:txBody>
                  <a:tcPr/>
                </a:tc>
                <a:tc>
                  <a:txBody>
                    <a:bodyPr/>
                    <a:lstStyle/>
                    <a:p>
                      <a:pPr marL="171450" indent="-171450">
                        <a:buFont typeface="Arial" panose="020B0604020202020204" pitchFamily="34" charset="0"/>
                        <a:buChar char="•"/>
                      </a:pPr>
                      <a:r>
                        <a:rPr lang="en-US" sz="1000" baseline="0" dirty="0" smtClean="0"/>
                        <a:t>Simplified Sn Even Parity (</a:t>
                      </a:r>
                      <a:r>
                        <a:rPr lang="en-US" sz="1000" baseline="0" dirty="0" err="1" smtClean="0"/>
                        <a:t>SSn</a:t>
                      </a:r>
                      <a:r>
                        <a:rPr lang="en-US" sz="1000" baseline="0" dirty="0" smtClean="0"/>
                        <a:t>-EP) algorithm for acceleration of the Sn method</a:t>
                      </a:r>
                    </a:p>
                    <a:p>
                      <a:pPr marL="171450" indent="-171450">
                        <a:buFont typeface="Arial" panose="020B0604020202020204" pitchFamily="34" charset="0"/>
                        <a:buChar char="•"/>
                      </a:pPr>
                      <a:r>
                        <a:rPr lang="en-US" sz="1000" baseline="0" dirty="0" smtClean="0"/>
                        <a:t>RAR (Regional Angular Refinement) formulation</a:t>
                      </a:r>
                    </a:p>
                    <a:p>
                      <a:pPr marL="171450" indent="-171450">
                        <a:buFont typeface="Arial" panose="020B0604020202020204" pitchFamily="34" charset="0"/>
                        <a:buChar char="•"/>
                      </a:pPr>
                      <a:r>
                        <a:rPr lang="en-US" sz="1000" baseline="0" dirty="0" err="1" smtClean="0"/>
                        <a:t>Pn-Tn</a:t>
                      </a:r>
                      <a:r>
                        <a:rPr lang="en-US" sz="1000" baseline="0" dirty="0" smtClean="0"/>
                        <a:t> angular quadrature set</a:t>
                      </a:r>
                    </a:p>
                    <a:p>
                      <a:pPr marL="171450" indent="-171450">
                        <a:buFont typeface="Arial" panose="020B0604020202020204" pitchFamily="34" charset="0"/>
                        <a:buChar char="•"/>
                      </a:pPr>
                      <a:r>
                        <a:rPr lang="en-US" sz="1000" baseline="0" dirty="0" smtClean="0"/>
                        <a:t>FAST (Flux Acceleration Simplified Transport)</a:t>
                      </a:r>
                    </a:p>
                    <a:p>
                      <a:pPr marL="171450" indent="-171450">
                        <a:buFont typeface="Arial" panose="020B0604020202020204" pitchFamily="34" charset="0"/>
                        <a:buChar char="•"/>
                      </a:pPr>
                      <a:r>
                        <a:rPr lang="en-US" sz="1000" baseline="0" dirty="0" smtClean="0"/>
                        <a:t>PENXMSH, An </a:t>
                      </a:r>
                      <a:r>
                        <a:rPr lang="en-US" sz="1000" baseline="0" dirty="0" err="1" smtClean="0"/>
                        <a:t>AutoCad</a:t>
                      </a:r>
                      <a:r>
                        <a:rPr lang="en-US" sz="1000" baseline="0" dirty="0" smtClean="0"/>
                        <a:t> driven PENMSH with automated meshing and parallel decomposition</a:t>
                      </a:r>
                    </a:p>
                    <a:p>
                      <a:pPr marL="171450" indent="-171450">
                        <a:buFont typeface="Arial" panose="020B0604020202020204" pitchFamily="34" charset="0"/>
                        <a:buChar char="•"/>
                      </a:pPr>
                      <a:r>
                        <a:rPr lang="en-US" sz="1000" baseline="0" dirty="0" smtClean="0"/>
                        <a:t>CPXSD (</a:t>
                      </a:r>
                      <a:r>
                        <a:rPr lang="en-US" sz="1000" dirty="0" err="1" smtClean="0"/>
                        <a:t>Contributon</a:t>
                      </a:r>
                      <a:r>
                        <a:rPr lang="en-US" sz="1000" dirty="0" smtClean="0"/>
                        <a:t> Point-wise cross-section Driven) for generation</a:t>
                      </a:r>
                      <a:r>
                        <a:rPr lang="en-US" sz="1000" baseline="0" dirty="0" smtClean="0"/>
                        <a:t> of </a:t>
                      </a:r>
                      <a:r>
                        <a:rPr lang="en-US" sz="1000" baseline="0" dirty="0" err="1" smtClean="0"/>
                        <a:t>multigroup</a:t>
                      </a:r>
                      <a:r>
                        <a:rPr lang="en-US" sz="1000" baseline="0" dirty="0" smtClean="0"/>
                        <a:t> libraries</a:t>
                      </a:r>
                      <a:endParaRPr lang="en-US" sz="1000" baseline="0" dirty="0" smtClean="0">
                        <a:latin typeface="Arial" panose="020B0604020202020204" pitchFamily="34" charset="0"/>
                        <a:cs typeface="Arial" panose="020B0604020202020204" pitchFamily="34" charset="0"/>
                      </a:endParaRPr>
                    </a:p>
                  </a:txBody>
                  <a:tcPr/>
                </a:tc>
                <a:tc>
                  <a:txBody>
                    <a:bodyPr/>
                    <a:lstStyle/>
                    <a:p>
                      <a:pPr marL="0" indent="0">
                        <a:buFont typeface="Arial" panose="020B0604020202020204" pitchFamily="34" charset="0"/>
                        <a:buNone/>
                      </a:pPr>
                      <a:r>
                        <a:rPr lang="en-US" sz="900" baseline="0" dirty="0" smtClean="0">
                          <a:latin typeface="Arial" panose="020B0604020202020204" pitchFamily="34" charset="0"/>
                          <a:cs typeface="Arial" panose="020B0604020202020204" pitchFamily="34" charset="0"/>
                        </a:rPr>
                        <a:t>Dr. G. </a:t>
                      </a:r>
                      <a:r>
                        <a:rPr lang="en-US" sz="900" baseline="0" dirty="0" err="1" smtClean="0">
                          <a:latin typeface="Arial" panose="020B0604020202020204" pitchFamily="34" charset="0"/>
                          <a:cs typeface="Arial" panose="020B0604020202020204" pitchFamily="34" charset="0"/>
                        </a:rPr>
                        <a:t>Longonil</a:t>
                      </a:r>
                      <a:r>
                        <a:rPr lang="en-US" sz="900" baseline="0" dirty="0" smtClean="0">
                          <a:latin typeface="Arial" panose="020B0604020202020204" pitchFamily="34" charset="0"/>
                          <a:cs typeface="Arial" panose="020B0604020202020204" pitchFamily="34" charset="0"/>
                        </a:rPr>
                        <a:t>, PNNL</a:t>
                      </a:r>
                    </a:p>
                    <a:p>
                      <a:pPr marL="0" indent="0">
                        <a:buFont typeface="Arial" panose="020B0604020202020204" pitchFamily="34" charset="0"/>
                        <a:buNone/>
                      </a:pPr>
                      <a:r>
                        <a:rPr lang="en-US" sz="900" baseline="0" dirty="0" smtClean="0">
                          <a:latin typeface="Arial" panose="020B0604020202020204" pitchFamily="34" charset="0"/>
                          <a:cs typeface="Arial" panose="020B0604020202020204" pitchFamily="34" charset="0"/>
                        </a:rPr>
                        <a:t>Dr. A. </a:t>
                      </a:r>
                      <a:r>
                        <a:rPr lang="en-US" sz="900" baseline="0" dirty="0" err="1" smtClean="0">
                          <a:latin typeface="Arial" panose="020B0604020202020204" pitchFamily="34" charset="0"/>
                          <a:cs typeface="Arial" panose="020B0604020202020204" pitchFamily="34" charset="0"/>
                        </a:rPr>
                        <a:t>Patchimpattapong</a:t>
                      </a:r>
                      <a:r>
                        <a:rPr lang="en-US" sz="900" baseline="0" dirty="0" smtClean="0">
                          <a:latin typeface="Arial" panose="020B0604020202020204" pitchFamily="34" charset="0"/>
                          <a:cs typeface="Arial" panose="020B0604020202020204" pitchFamily="34" charset="0"/>
                        </a:rPr>
                        <a:t>, IAEA</a:t>
                      </a:r>
                    </a:p>
                    <a:p>
                      <a:pPr marL="0" indent="0">
                        <a:buFont typeface="Arial" panose="020B0604020202020204" pitchFamily="34" charset="0"/>
                        <a:buNone/>
                      </a:pPr>
                      <a:r>
                        <a:rPr lang="en-US" sz="900" baseline="0" dirty="0" smtClean="0">
                          <a:latin typeface="Arial" panose="020B0604020202020204" pitchFamily="34" charset="0"/>
                          <a:cs typeface="Arial" panose="020B0604020202020204" pitchFamily="34" charset="0"/>
                        </a:rPr>
                        <a:t>Dr. A. </a:t>
                      </a:r>
                      <a:r>
                        <a:rPr lang="en-US" sz="900" baseline="0" dirty="0" err="1" smtClean="0">
                          <a:latin typeface="Arial" panose="020B0604020202020204" pitchFamily="34" charset="0"/>
                          <a:cs typeface="Arial" panose="020B0604020202020204" pitchFamily="34" charset="0"/>
                        </a:rPr>
                        <a:t>Alpan</a:t>
                      </a:r>
                      <a:r>
                        <a:rPr lang="en-US" sz="900" baseline="0" dirty="0" smtClean="0">
                          <a:latin typeface="Arial" panose="020B0604020202020204" pitchFamily="34" charset="0"/>
                          <a:cs typeface="Arial" panose="020B0604020202020204" pitchFamily="34" charset="0"/>
                        </a:rPr>
                        <a:t>, </a:t>
                      </a:r>
                      <a:r>
                        <a:rPr lang="en-US" sz="900" b="0" u="none" cap="none" spc="0" baseline="0" dirty="0" smtClean="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W</a:t>
                      </a:r>
                      <a:endParaRPr lang="en-US" sz="900" baseline="0" dirty="0" smtClean="0">
                        <a:latin typeface="Arial" panose="020B0604020202020204" pitchFamily="34" charset="0"/>
                        <a:cs typeface="Arial" panose="020B0604020202020204" pitchFamily="34" charset="0"/>
                      </a:endParaRPr>
                    </a:p>
                  </a:txBody>
                  <a:tcPr/>
                </a:tc>
                <a:tc>
                  <a:txBody>
                    <a:bodyPr/>
                    <a:lstStyle/>
                    <a:p>
                      <a:pPr marL="171450" indent="-171450">
                        <a:buFont typeface="Arial" panose="020B0604020202020204" pitchFamily="34" charset="0"/>
                        <a:buChar char="•"/>
                      </a:pPr>
                      <a:endParaRPr lang="en-US" sz="1000" baseline="0" dirty="0" smtClean="0">
                        <a:latin typeface="Arial" panose="020B0604020202020204" pitchFamily="34" charset="0"/>
                        <a:cs typeface="Arial" panose="020B0604020202020204" pitchFamily="34" charset="0"/>
                      </a:endParaRPr>
                    </a:p>
                  </a:txBody>
                  <a:tcPr/>
                </a:tc>
              </a:tr>
              <a:tr h="415402">
                <a:tc>
                  <a:txBody>
                    <a:bodyPr/>
                    <a:lstStyle/>
                    <a:p>
                      <a:pPr algn="r"/>
                      <a:r>
                        <a:rPr lang="en-US" sz="1000" baseline="0" dirty="0" smtClean="0"/>
                        <a:t>2004-2007</a:t>
                      </a:r>
                      <a:endParaRPr lang="en-US" sz="1000" baseline="0" dirty="0">
                        <a:latin typeface="Arial" panose="020B0604020202020204" pitchFamily="34" charset="0"/>
                        <a:cs typeface="Arial" panose="020B0604020202020204" pitchFamily="34" charset="0"/>
                      </a:endParaRPr>
                    </a:p>
                  </a:txBody>
                  <a:tcPr/>
                </a:tc>
                <a:tc>
                  <a:txBody>
                    <a:bodyPr/>
                    <a:lstStyle/>
                    <a:p>
                      <a:pPr marL="171450" indent="-171450">
                        <a:buFont typeface="Arial" panose="020B0604020202020204" pitchFamily="34" charset="0"/>
                        <a:buChar char="•"/>
                      </a:pPr>
                      <a:r>
                        <a:rPr lang="en-US" sz="1000" baseline="0" dirty="0" smtClean="0"/>
                        <a:t>TITAN hybrid parallel transport code system &amp; a new version of PENMSH called PENMSHXP</a:t>
                      </a:r>
                    </a:p>
                    <a:p>
                      <a:pPr marL="171450" indent="-171450">
                        <a:buFont typeface="Arial" panose="020B0604020202020204" pitchFamily="34" charset="0"/>
                        <a:buChar char="•"/>
                      </a:pPr>
                      <a:r>
                        <a:rPr lang="en-US" sz="1000" dirty="0" smtClean="0"/>
                        <a:t>ADIES  (Angular-dependent </a:t>
                      </a:r>
                      <a:r>
                        <a:rPr lang="en-US" sz="1000" dirty="0" err="1" smtClean="0"/>
                        <a:t>Adjoint</a:t>
                      </a:r>
                      <a:r>
                        <a:rPr lang="en-US" sz="1000" dirty="0" smtClean="0"/>
                        <a:t> Driven Electron-photon Importance Sampling) code system</a:t>
                      </a:r>
                      <a:endParaRPr lang="en-US" sz="1000" baseline="0" dirty="0">
                        <a:latin typeface="Arial" panose="020B0604020202020204" pitchFamily="34" charset="0"/>
                        <a:cs typeface="Arial" panose="020B0604020202020204" pitchFamily="34" charset="0"/>
                      </a:endParaRPr>
                    </a:p>
                  </a:txBody>
                  <a:tcPr/>
                </a:tc>
                <a:tc>
                  <a:txBody>
                    <a:bodyPr/>
                    <a:lstStyle/>
                    <a:p>
                      <a:pPr marL="0" indent="0">
                        <a:buFont typeface="Arial" panose="020B0604020202020204" pitchFamily="34" charset="0"/>
                        <a:buNone/>
                      </a:pPr>
                      <a:r>
                        <a:rPr lang="en-US" sz="900" baseline="0" dirty="0" smtClean="0">
                          <a:latin typeface="Arial" panose="020B0604020202020204" pitchFamily="34" charset="0"/>
                          <a:cs typeface="Arial" panose="020B0604020202020204" pitchFamily="34" charset="0"/>
                        </a:rPr>
                        <a:t>Dr. C. Yi, GT</a:t>
                      </a:r>
                    </a:p>
                    <a:p>
                      <a:pPr marL="0" indent="0">
                        <a:buFont typeface="Arial" panose="020B0604020202020204" pitchFamily="34" charset="0"/>
                        <a:buNone/>
                      </a:pPr>
                      <a:r>
                        <a:rPr lang="en-US" sz="900" baseline="0" dirty="0" smtClean="0">
                          <a:latin typeface="Arial" panose="020B0604020202020204" pitchFamily="34" charset="0"/>
                          <a:cs typeface="Arial" panose="020B0604020202020204" pitchFamily="34" charset="0"/>
                        </a:rPr>
                        <a:t>Dr. B. Dionne, ANL</a:t>
                      </a:r>
                      <a:endParaRPr lang="en-US" sz="900" baseline="0" dirty="0">
                        <a:latin typeface="Arial" panose="020B0604020202020204" pitchFamily="34" charset="0"/>
                        <a:cs typeface="Arial" panose="020B0604020202020204" pitchFamily="34" charset="0"/>
                      </a:endParaRPr>
                    </a:p>
                  </a:txBody>
                  <a:tcPr/>
                </a:tc>
                <a:tc>
                  <a:txBody>
                    <a:bodyPr/>
                    <a:lstStyle/>
                    <a:p>
                      <a:pPr marL="171450" indent="-171450">
                        <a:buFont typeface="Arial" panose="020B0604020202020204" pitchFamily="34" charset="0"/>
                        <a:buChar char="•"/>
                      </a:pPr>
                      <a:endParaRPr lang="en-US" sz="1000" baseline="0" dirty="0">
                        <a:latin typeface="Arial" panose="020B0604020202020204" pitchFamily="34" charset="0"/>
                        <a:cs typeface="Arial" panose="020B0604020202020204" pitchFamily="34" charset="0"/>
                      </a:endParaRPr>
                    </a:p>
                  </a:txBody>
                  <a:tcPr/>
                </a:tc>
              </a:tr>
              <a:tr h="684894">
                <a:tc>
                  <a:txBody>
                    <a:bodyPr/>
                    <a:lstStyle/>
                    <a:p>
                      <a:pPr algn="r"/>
                      <a:r>
                        <a:rPr lang="en-US" sz="1000" baseline="0" dirty="0" smtClean="0">
                          <a:solidFill>
                            <a:srgbClr val="FF0000"/>
                          </a:solidFill>
                        </a:rPr>
                        <a:t>2007-2011</a:t>
                      </a:r>
                      <a:endParaRPr lang="en-US" sz="1000" baseline="0" dirty="0">
                        <a:solidFill>
                          <a:srgbClr val="FF0000"/>
                        </a:solidFill>
                        <a:latin typeface="Arial" panose="020B0604020202020204" pitchFamily="34" charset="0"/>
                        <a:cs typeface="Arial" panose="020B0604020202020204" pitchFamily="34" charset="0"/>
                      </a:endParaRPr>
                    </a:p>
                  </a:txBody>
                  <a:tcPr/>
                </a:tc>
                <a:tc>
                  <a:txBody>
                    <a:bodyPr/>
                    <a:lstStyle/>
                    <a:p>
                      <a:pPr marL="171450" indent="-171450">
                        <a:buFont typeface="Arial" panose="020B0604020202020204" pitchFamily="34" charset="0"/>
                        <a:buChar char="•"/>
                      </a:pPr>
                      <a:r>
                        <a:rPr lang="en-US" sz="1000" baseline="0" dirty="0" smtClean="0"/>
                        <a:t>INSPCT-S (</a:t>
                      </a:r>
                      <a:r>
                        <a:rPr lang="en-US" sz="1000" kern="1200" dirty="0" smtClean="0">
                          <a:effectLst/>
                        </a:rPr>
                        <a:t>Inspection of Nuclear Spent fuel-Pool Calculation Tool ver. Spreadsheet),</a:t>
                      </a:r>
                      <a:r>
                        <a:rPr lang="en-US" sz="1000" baseline="0" dirty="0" smtClean="0"/>
                        <a:t> a MRT algorithm</a:t>
                      </a:r>
                    </a:p>
                    <a:p>
                      <a:pPr marL="171450" indent="-171450">
                        <a:buFont typeface="Arial" panose="020B0604020202020204" pitchFamily="34" charset="0"/>
                        <a:buChar char="•"/>
                      </a:pPr>
                      <a:r>
                        <a:rPr lang="en-US" sz="1000" baseline="0" dirty="0" smtClean="0"/>
                        <a:t>TITAN fictitious quadrature set and ray-tracing for SPECT (Single Photon Emission Computed Tomography)</a:t>
                      </a:r>
                    </a:p>
                    <a:p>
                      <a:pPr marL="171450" indent="-171450">
                        <a:buFont typeface="Arial" panose="020B0604020202020204" pitchFamily="34" charset="0"/>
                        <a:buChar char="•"/>
                      </a:pPr>
                      <a:r>
                        <a:rPr lang="en-US" sz="1000" dirty="0" smtClean="0"/>
                        <a:t>FMBMC-ICEU (Fission Matrix Based Monte Carlo with Initial source and Controlled Elements and Uncertainties) </a:t>
                      </a:r>
                      <a:endParaRPr lang="en-US" sz="1000" baseline="0" dirty="0">
                        <a:latin typeface="Arial" panose="020B0604020202020204" pitchFamily="34" charset="0"/>
                        <a:cs typeface="Arial" panose="020B0604020202020204" pitchFamily="34" charset="0"/>
                      </a:endParaRPr>
                    </a:p>
                  </a:txBody>
                  <a:tcPr/>
                </a:tc>
                <a:tc>
                  <a:txBody>
                    <a:bodyPr/>
                    <a:lstStyle/>
                    <a:p>
                      <a:pPr marL="0" indent="0">
                        <a:buFont typeface="Arial" panose="020B0604020202020204" pitchFamily="34" charset="0"/>
                        <a:buNone/>
                      </a:pPr>
                      <a:r>
                        <a:rPr lang="en-US" sz="900" baseline="0" dirty="0" smtClean="0">
                          <a:latin typeface="Arial" panose="020B0604020202020204" pitchFamily="34" charset="0"/>
                          <a:cs typeface="Arial" panose="020B0604020202020204" pitchFamily="34" charset="0"/>
                        </a:rPr>
                        <a:t>W. Walters, PhD </a:t>
                      </a:r>
                      <a:r>
                        <a:rPr lang="en-US" sz="900" baseline="0" dirty="0" err="1" smtClean="0">
                          <a:latin typeface="Arial" panose="020B0604020202020204" pitchFamily="34" charset="0"/>
                          <a:cs typeface="Arial" panose="020B0604020202020204" pitchFamily="34" charset="0"/>
                        </a:rPr>
                        <a:t>Cand</a:t>
                      </a:r>
                      <a:r>
                        <a:rPr lang="en-US" sz="900" baseline="0" dirty="0" smtClean="0">
                          <a:latin typeface="Arial" panose="020B0604020202020204" pitchFamily="34" charset="0"/>
                          <a:cs typeface="Arial" panose="020B0604020202020204" pitchFamily="34" charset="0"/>
                        </a:rPr>
                        <a:t>.</a:t>
                      </a:r>
                    </a:p>
                    <a:p>
                      <a:pPr marL="0" indent="0">
                        <a:buFont typeface="Arial" panose="020B0604020202020204" pitchFamily="34" charset="0"/>
                        <a:buNone/>
                      </a:pPr>
                      <a:r>
                        <a:rPr lang="en-US" sz="900" baseline="0" dirty="0" smtClean="0">
                          <a:latin typeface="Arial" panose="020B0604020202020204" pitchFamily="34" charset="0"/>
                          <a:cs typeface="Arial" panose="020B0604020202020204" pitchFamily="34" charset="0"/>
                        </a:rPr>
                        <a:t>Dr. C. Yi, GT</a:t>
                      </a:r>
                    </a:p>
                    <a:p>
                      <a:pPr marL="0" indent="0">
                        <a:buFont typeface="Arial" panose="020B0604020202020204" pitchFamily="34" charset="0"/>
                        <a:buNone/>
                      </a:pPr>
                      <a:r>
                        <a:rPr lang="en-US" sz="900" baseline="0" dirty="0" smtClean="0">
                          <a:latin typeface="Arial" panose="020B0604020202020204" pitchFamily="34" charset="0"/>
                          <a:cs typeface="Arial" panose="020B0604020202020204" pitchFamily="34" charset="0"/>
                        </a:rPr>
                        <a:t>Dr. M. </a:t>
                      </a:r>
                      <a:r>
                        <a:rPr lang="en-US" sz="900" baseline="0" dirty="0" err="1" smtClean="0">
                          <a:latin typeface="Arial" panose="020B0604020202020204" pitchFamily="34" charset="0"/>
                          <a:cs typeface="Arial" panose="020B0604020202020204" pitchFamily="34" charset="0"/>
                        </a:rPr>
                        <a:t>Wenner</a:t>
                      </a:r>
                      <a:r>
                        <a:rPr lang="en-US" sz="900" baseline="0" dirty="0" smtClean="0">
                          <a:latin typeface="Arial" panose="020B0604020202020204" pitchFamily="34" charset="0"/>
                          <a:cs typeface="Arial" panose="020B0604020202020204" pitchFamily="34" charset="0"/>
                        </a:rPr>
                        <a:t>, </a:t>
                      </a:r>
                      <a:r>
                        <a:rPr lang="en-US" sz="900" b="0" u="none" cap="none" spc="0" baseline="0" dirty="0" smtClean="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W</a:t>
                      </a:r>
                      <a:endParaRPr lang="en-US" sz="900" baseline="0" dirty="0">
                        <a:latin typeface="Arial" panose="020B0604020202020204" pitchFamily="34" charset="0"/>
                        <a:cs typeface="Arial" panose="020B0604020202020204" pitchFamily="34" charset="0"/>
                      </a:endParaRPr>
                    </a:p>
                  </a:txBody>
                  <a:tcPr/>
                </a:tc>
                <a:tc>
                  <a:txBody>
                    <a:bodyPr/>
                    <a:lstStyle/>
                    <a:p>
                      <a:pPr marL="171450" indent="-171450">
                        <a:buFont typeface="Arial" panose="020B0604020202020204" pitchFamily="34" charset="0"/>
                        <a:buChar char="•"/>
                      </a:pPr>
                      <a:endParaRPr lang="en-US" sz="1000" baseline="0" dirty="0">
                        <a:latin typeface="Arial" panose="020B0604020202020204" pitchFamily="34" charset="0"/>
                        <a:cs typeface="Arial" panose="020B0604020202020204" pitchFamily="34" charset="0"/>
                      </a:endParaRPr>
                    </a:p>
                  </a:txBody>
                  <a:tcPr/>
                </a:tc>
              </a:tr>
              <a:tr h="492225">
                <a:tc>
                  <a:txBody>
                    <a:bodyPr/>
                    <a:lstStyle/>
                    <a:p>
                      <a:pPr algn="r"/>
                      <a:r>
                        <a:rPr lang="en-US" sz="1000" baseline="0" dirty="0" smtClean="0">
                          <a:solidFill>
                            <a:srgbClr val="FF0000"/>
                          </a:solidFill>
                        </a:rPr>
                        <a:t>2011-2013</a:t>
                      </a:r>
                      <a:endParaRPr lang="en-US" sz="1000" baseline="0" dirty="0">
                        <a:solidFill>
                          <a:srgbClr val="FF0000"/>
                        </a:solidFill>
                        <a:latin typeface="Arial" panose="020B0604020202020204" pitchFamily="34" charset="0"/>
                        <a:cs typeface="Arial" panose="020B0604020202020204" pitchFamily="34" charset="0"/>
                      </a:endParaRPr>
                    </a:p>
                  </a:txBody>
                  <a:tcPr/>
                </a:tc>
                <a:tc>
                  <a:txBody>
                    <a:bodyPr/>
                    <a:lstStyle/>
                    <a:p>
                      <a:pPr marL="171450" indent="-171450">
                        <a:buFont typeface="Arial" panose="020B0604020202020204" pitchFamily="34" charset="0"/>
                        <a:buChar char="•"/>
                      </a:pPr>
                      <a:r>
                        <a:rPr lang="en-US" sz="1000" kern="1200" dirty="0" smtClean="0">
                          <a:effectLst/>
                        </a:rPr>
                        <a:t>New WCOS (Weighted Circular Ordinated Splitting) Technique for the TITAN SPECT Formulation</a:t>
                      </a:r>
                    </a:p>
                    <a:p>
                      <a:pPr marL="171450" indent="-171450">
                        <a:buFont typeface="Arial" panose="020B0604020202020204" pitchFamily="34" charset="0"/>
                        <a:buChar char="•"/>
                      </a:pPr>
                      <a:r>
                        <a:rPr lang="en-US" sz="1000" kern="1200" baseline="0" dirty="0" smtClean="0">
                          <a:effectLst/>
                        </a:rPr>
                        <a:t>Adaptive Collision Source (ACS) for Sn transport</a:t>
                      </a:r>
                      <a:endParaRPr lang="en-US" sz="1000" baseline="0" dirty="0" smtClean="0"/>
                    </a:p>
                    <a:p>
                      <a:pPr marL="171450" indent="-171450">
                        <a:buFont typeface="Arial" panose="020B0604020202020204" pitchFamily="34" charset="0"/>
                        <a:buChar char="•"/>
                      </a:pPr>
                      <a:r>
                        <a:rPr lang="en-US" sz="1000" baseline="0" dirty="0" smtClean="0"/>
                        <a:t>AIMS (Active Interrogation for Monitoring Special-nuclear-materials), a MRT algorithm</a:t>
                      </a:r>
                      <a:endParaRPr lang="en-US" sz="1000" baseline="0" dirty="0" smtClean="0">
                        <a:latin typeface="Arial" panose="020B0604020202020204" pitchFamily="34" charset="0"/>
                        <a:cs typeface="Arial" panose="020B0604020202020204" pitchFamily="34" charset="0"/>
                      </a:endParaRPr>
                    </a:p>
                  </a:txBody>
                  <a:tcPr/>
                </a:tc>
                <a:tc>
                  <a:txBody>
                    <a:bodyPr/>
                    <a:lstStyle/>
                    <a:p>
                      <a:pPr marL="0" indent="0">
                        <a:buFont typeface="Arial" panose="020B0604020202020204" pitchFamily="34" charset="0"/>
                        <a:buNone/>
                      </a:pPr>
                      <a:r>
                        <a:rPr lang="en-US" sz="900" baseline="0" dirty="0" smtClean="0">
                          <a:latin typeface="Arial" panose="020B0604020202020204" pitchFamily="34" charset="0"/>
                          <a:cs typeface="Arial" panose="020B0604020202020204" pitchFamily="34" charset="0"/>
                        </a:rPr>
                        <a:t>K. Royston, PhD </a:t>
                      </a:r>
                      <a:r>
                        <a:rPr lang="en-US" sz="900" baseline="0" dirty="0" err="1" smtClean="0">
                          <a:latin typeface="Arial" panose="020B0604020202020204" pitchFamily="34" charset="0"/>
                          <a:cs typeface="Arial" panose="020B0604020202020204" pitchFamily="34" charset="0"/>
                        </a:rPr>
                        <a:t>Cand</a:t>
                      </a:r>
                      <a:r>
                        <a:rPr lang="en-US" sz="900" baseline="0" dirty="0" smtClean="0">
                          <a:latin typeface="Arial" panose="020B0604020202020204" pitchFamily="34" charset="0"/>
                          <a:cs typeface="Arial" panose="020B0604020202020204" pitchFamily="34" charset="0"/>
                        </a:rPr>
                        <a:t>.</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900" baseline="0" dirty="0" smtClean="0">
                          <a:latin typeface="Arial" panose="020B0604020202020204" pitchFamily="34" charset="0"/>
                          <a:cs typeface="Arial" panose="020B0604020202020204" pitchFamily="34" charset="0"/>
                        </a:rPr>
                        <a:t>W. Walters, PhD </a:t>
                      </a:r>
                      <a:r>
                        <a:rPr lang="en-US" sz="900" baseline="0" dirty="0" err="1" smtClean="0">
                          <a:latin typeface="Arial" panose="020B0604020202020204" pitchFamily="34" charset="0"/>
                          <a:cs typeface="Arial" panose="020B0604020202020204" pitchFamily="34" charset="0"/>
                        </a:rPr>
                        <a:t>Cand</a:t>
                      </a:r>
                      <a:r>
                        <a:rPr lang="en-US" sz="900" baseline="0" dirty="0" smtClean="0">
                          <a:latin typeface="Arial" panose="020B0604020202020204" pitchFamily="34" charset="0"/>
                          <a:cs typeface="Arial" panose="020B0604020202020204" pitchFamily="34" charset="0"/>
                        </a:rPr>
                        <a:t>.</a:t>
                      </a:r>
                    </a:p>
                  </a:txBody>
                  <a:tcPr/>
                </a:tc>
                <a:tc>
                  <a:txBody>
                    <a:bodyPr/>
                    <a:lstStyle/>
                    <a:p>
                      <a:pPr marL="171450" indent="-171450">
                        <a:buFont typeface="Arial" panose="020B0604020202020204" pitchFamily="34" charset="0"/>
                        <a:buChar char="•"/>
                      </a:pPr>
                      <a:endParaRPr lang="en-US" sz="1000" baseline="0" dirty="0" smtClean="0">
                        <a:latin typeface="Arial" panose="020B0604020202020204" pitchFamily="34" charset="0"/>
                        <a:cs typeface="Arial" panose="020B0604020202020204" pitchFamily="34" charset="0"/>
                      </a:endParaRPr>
                    </a:p>
                  </a:txBody>
                  <a:tcPr/>
                </a:tc>
              </a:tr>
              <a:tr h="439176">
                <a:tc>
                  <a:txBody>
                    <a:bodyPr/>
                    <a:lstStyle/>
                    <a:p>
                      <a:pPr algn="r"/>
                      <a:r>
                        <a:rPr lang="en-US" sz="1000" baseline="0" dirty="0" smtClean="0">
                          <a:solidFill>
                            <a:srgbClr val="FF0000"/>
                          </a:solidFill>
                        </a:rPr>
                        <a:t>2014-2015</a:t>
                      </a:r>
                      <a:endParaRPr lang="en-US" sz="1000" baseline="0" dirty="0">
                        <a:solidFill>
                          <a:srgbClr val="FF0000"/>
                        </a:solidFill>
                        <a:latin typeface="Arial" panose="020B0604020202020204" pitchFamily="34" charset="0"/>
                        <a:cs typeface="Arial" panose="020B0604020202020204" pitchFamily="34" charset="0"/>
                      </a:endParaRPr>
                    </a:p>
                  </a:txBody>
                  <a:tcPr/>
                </a:tc>
                <a:tc>
                  <a: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aseline="0" dirty="0" smtClean="0"/>
                        <a:t>TITAN-SDM  - includes Subgroup Decomposition Method for </a:t>
                      </a:r>
                      <a:r>
                        <a:rPr lang="en-US" sz="1000" baseline="0" dirty="0" err="1" smtClean="0"/>
                        <a:t>multigroup</a:t>
                      </a:r>
                      <a:r>
                        <a:rPr lang="en-US" sz="1000" baseline="0" dirty="0" smtClean="0"/>
                        <a:t> transport calculation</a:t>
                      </a:r>
                      <a:endParaRPr lang="en-US" sz="1000" kern="1200" dirty="0" smtClean="0">
                        <a:effectLst/>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kern="1200" dirty="0" smtClean="0">
                          <a:effectLst/>
                          <a:latin typeface="+mn-lt"/>
                        </a:rPr>
                        <a:t>TITAN-IR - TITAN</a:t>
                      </a:r>
                      <a:r>
                        <a:rPr lang="en-US" sz="1000" kern="1200" baseline="0" dirty="0" smtClean="0">
                          <a:effectLst/>
                          <a:latin typeface="+mn-lt"/>
                        </a:rPr>
                        <a:t> with </a:t>
                      </a:r>
                      <a:r>
                        <a:rPr lang="en-US" sz="1000" kern="1200" dirty="0" smtClean="0">
                          <a:effectLst/>
                          <a:latin typeface="+mn-lt"/>
                        </a:rPr>
                        <a:t>iterative image Reconstruction  for SPECT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kern="1200" dirty="0" smtClean="0">
                          <a:solidFill>
                            <a:schemeClr val="dk1"/>
                          </a:solidFill>
                          <a:effectLst/>
                          <a:latin typeface="+mn-lt"/>
                          <a:ea typeface="+mn-ea"/>
                          <a:cs typeface="Arial" panose="020B0604020202020204" pitchFamily="34" charset="0"/>
                        </a:rPr>
                        <a:t>RAPID - Real-time</a:t>
                      </a:r>
                      <a:r>
                        <a:rPr lang="en-US" sz="1000" kern="1200" baseline="0" dirty="0" smtClean="0">
                          <a:solidFill>
                            <a:schemeClr val="dk1"/>
                          </a:solidFill>
                          <a:effectLst/>
                          <a:latin typeface="+mn-lt"/>
                          <a:ea typeface="+mn-ea"/>
                          <a:cs typeface="Arial" panose="020B0604020202020204" pitchFamily="34" charset="0"/>
                        </a:rPr>
                        <a:t> Analysis for spent fuel Pool </a:t>
                      </a:r>
                      <a:r>
                        <a:rPr lang="en-US" sz="1000" i="1" kern="1200" baseline="0" dirty="0" smtClean="0">
                          <a:solidFill>
                            <a:schemeClr val="dk1"/>
                          </a:solidFill>
                          <a:effectLst/>
                          <a:latin typeface="+mn-lt"/>
                          <a:ea typeface="+mn-ea"/>
                          <a:cs typeface="Arial" panose="020B0604020202020204" pitchFamily="34" charset="0"/>
                        </a:rPr>
                        <a:t>in situ</a:t>
                      </a:r>
                      <a:r>
                        <a:rPr lang="en-US" sz="1000" kern="1200" baseline="0" dirty="0" smtClean="0">
                          <a:solidFill>
                            <a:schemeClr val="dk1"/>
                          </a:solidFill>
                          <a:effectLst/>
                          <a:latin typeface="+mn-lt"/>
                          <a:ea typeface="+mn-ea"/>
                          <a:cs typeface="Arial" panose="020B0604020202020204" pitchFamily="34" charset="0"/>
                        </a:rPr>
                        <a:t> detection </a:t>
                      </a:r>
                      <a:endParaRPr lang="en-US" sz="1000" kern="1200" dirty="0" smtClean="0">
                        <a:solidFill>
                          <a:schemeClr val="dk1"/>
                        </a:solidFill>
                        <a:effectLst/>
                        <a:latin typeface="+mn-lt"/>
                        <a:ea typeface="+mn-ea"/>
                        <a:cs typeface="Arial" panose="020B0604020202020204"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900" kern="1200" dirty="0" smtClean="0">
                          <a:solidFill>
                            <a:schemeClr val="dk1"/>
                          </a:solidFill>
                          <a:effectLst/>
                          <a:latin typeface="Arial" panose="020B0604020202020204" pitchFamily="34" charset="0"/>
                          <a:ea typeface="+mn-ea"/>
                          <a:cs typeface="Arial" panose="020B0604020202020204" pitchFamily="34" charset="0"/>
                        </a:rPr>
                        <a:t>N. </a:t>
                      </a:r>
                      <a:r>
                        <a:rPr lang="en-US" sz="900" kern="1200" dirty="0" err="1" smtClean="0">
                          <a:solidFill>
                            <a:schemeClr val="dk1"/>
                          </a:solidFill>
                          <a:effectLst/>
                          <a:latin typeface="Arial" panose="020B0604020202020204" pitchFamily="34" charset="0"/>
                          <a:ea typeface="+mn-ea"/>
                          <a:cs typeface="Arial" panose="020B0604020202020204" pitchFamily="34" charset="0"/>
                        </a:rPr>
                        <a:t>Roskoff</a:t>
                      </a:r>
                      <a:r>
                        <a:rPr lang="en-US" sz="900" kern="1200" dirty="0" smtClean="0">
                          <a:solidFill>
                            <a:schemeClr val="dk1"/>
                          </a:solidFill>
                          <a:effectLst/>
                          <a:latin typeface="Arial" panose="020B0604020202020204" pitchFamily="34" charset="0"/>
                          <a:ea typeface="+mn-ea"/>
                          <a:cs typeface="Arial" panose="020B0604020202020204" pitchFamily="34" charset="0"/>
                        </a:rPr>
                        <a:t>,</a:t>
                      </a:r>
                      <a:r>
                        <a:rPr lang="en-US" sz="900" kern="1200" baseline="0" dirty="0" smtClean="0">
                          <a:solidFill>
                            <a:schemeClr val="dk1"/>
                          </a:solidFill>
                          <a:effectLst/>
                          <a:latin typeface="Arial" panose="020B0604020202020204" pitchFamily="34" charset="0"/>
                          <a:ea typeface="+mn-ea"/>
                          <a:cs typeface="Arial" panose="020B0604020202020204" pitchFamily="34" charset="0"/>
                        </a:rPr>
                        <a:t> PhD Stud.</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900" kern="1200" baseline="0" dirty="0" smtClean="0">
                          <a:solidFill>
                            <a:schemeClr val="dk1"/>
                          </a:solidFill>
                          <a:effectLst/>
                          <a:latin typeface="Arial" panose="020B0604020202020204" pitchFamily="34" charset="0"/>
                          <a:ea typeface="+mn-ea"/>
                          <a:cs typeface="Arial" panose="020B0604020202020204" pitchFamily="34" charset="0"/>
                        </a:rPr>
                        <a:t>K. Royston, PhD </a:t>
                      </a:r>
                      <a:r>
                        <a:rPr lang="en-US" sz="900" kern="1200" baseline="0" dirty="0" err="1" smtClean="0">
                          <a:solidFill>
                            <a:schemeClr val="dk1"/>
                          </a:solidFill>
                          <a:effectLst/>
                          <a:latin typeface="Arial" panose="020B0604020202020204" pitchFamily="34" charset="0"/>
                          <a:ea typeface="+mn-ea"/>
                          <a:cs typeface="Arial" panose="020B0604020202020204" pitchFamily="34" charset="0"/>
                        </a:rPr>
                        <a:t>Cand</a:t>
                      </a:r>
                      <a:r>
                        <a:rPr lang="en-US" sz="900" kern="1200" baseline="0" dirty="0" smtClean="0">
                          <a:solidFill>
                            <a:schemeClr val="dk1"/>
                          </a:solidFill>
                          <a:effectLst/>
                          <a:latin typeface="Arial" panose="020B0604020202020204" pitchFamily="34" charset="0"/>
                          <a:ea typeface="+mn-ea"/>
                          <a:cs typeface="Arial" panose="020B0604020202020204" pitchFamily="34" charset="0"/>
                        </a:rPr>
                        <a:t>.</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900" kern="1200" baseline="0" dirty="0" smtClean="0">
                          <a:solidFill>
                            <a:schemeClr val="dk1"/>
                          </a:solidFill>
                          <a:effectLst/>
                          <a:latin typeface="Arial" panose="020B0604020202020204" pitchFamily="34" charset="0"/>
                          <a:ea typeface="+mn-ea"/>
                          <a:cs typeface="Arial" panose="020B0604020202020204" pitchFamily="34" charset="0"/>
                        </a:rPr>
                        <a:t>W. Walters, PhD </a:t>
                      </a:r>
                      <a:r>
                        <a:rPr lang="en-US" sz="900" kern="1200" baseline="0" dirty="0" err="1" smtClean="0">
                          <a:solidFill>
                            <a:schemeClr val="dk1"/>
                          </a:solidFill>
                          <a:effectLst/>
                          <a:latin typeface="Arial" panose="020B0604020202020204" pitchFamily="34" charset="0"/>
                          <a:ea typeface="+mn-ea"/>
                          <a:cs typeface="Arial" panose="020B0604020202020204" pitchFamily="34" charset="0"/>
                        </a:rPr>
                        <a:t>Cand</a:t>
                      </a:r>
                      <a:r>
                        <a:rPr lang="en-US" sz="900" kern="1200" baseline="0" dirty="0" smtClean="0">
                          <a:solidFill>
                            <a:schemeClr val="dk1"/>
                          </a:solidFill>
                          <a:effectLst/>
                          <a:latin typeface="Arial" panose="020B0604020202020204" pitchFamily="34" charset="0"/>
                          <a:ea typeface="+mn-ea"/>
                          <a:cs typeface="Arial" panose="020B0604020202020204" pitchFamily="34" charset="0"/>
                        </a:rPr>
                        <a:t>.</a:t>
                      </a:r>
                      <a:endParaRPr lang="en-US" sz="900" kern="1200" dirty="0" smtClean="0">
                        <a:solidFill>
                          <a:schemeClr val="dk1"/>
                        </a:solidFill>
                        <a:effectLst/>
                        <a:latin typeface="Arial" panose="020B0604020202020204" pitchFamily="34" charset="0"/>
                        <a:ea typeface="+mn-ea"/>
                        <a:cs typeface="Arial" panose="020B0604020202020204" pitchFamily="34" charset="0"/>
                      </a:endParaRPr>
                    </a:p>
                  </a:txBody>
                  <a:tcPr/>
                </a:tc>
                <a:tc>
                  <a: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00" kern="1200" dirty="0" smtClean="0">
                        <a:solidFill>
                          <a:schemeClr val="dk1"/>
                        </a:solidFill>
                        <a:effectLst/>
                        <a:latin typeface="Arial" panose="020B0604020202020204" pitchFamily="34" charset="0"/>
                        <a:ea typeface="+mn-ea"/>
                        <a:cs typeface="Arial" panose="020B0604020202020204" pitchFamily="34" charset="0"/>
                      </a:endParaRPr>
                    </a:p>
                  </a:txBody>
                  <a:tcPr/>
                </a:tc>
              </a:tr>
            </a:tbl>
          </a:graphicData>
        </a:graphic>
      </p:graphicFrame>
      <p:pic>
        <p:nvPicPr>
          <p:cNvPr id="1034" name="Picture 10"/>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harpenSoften amount="4000"/>
                    </a14:imgEffect>
                    <a14:imgEffect>
                      <a14:brightnessContrast bright="34000"/>
                    </a14:imgEffect>
                  </a14:imgLayer>
                </a14:imgProps>
              </a:ext>
              <a:ext uri="{28A0092B-C50C-407E-A947-70E740481C1C}">
                <a14:useLocalDpi xmlns:a14="http://schemas.microsoft.com/office/drawing/2010/main" val="0"/>
              </a:ext>
            </a:extLst>
          </a:blip>
          <a:srcRect l="6668" t="12306" b="9171"/>
          <a:stretch/>
        </p:blipFill>
        <p:spPr bwMode="auto">
          <a:xfrm>
            <a:off x="6210816" y="4423413"/>
            <a:ext cx="530127" cy="29959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graphicFrame>
        <p:nvGraphicFramePr>
          <p:cNvPr id="1028" name="Object 4"/>
          <p:cNvGraphicFramePr>
            <a:graphicFrameLocks noChangeAspect="1"/>
          </p:cNvGraphicFramePr>
          <p:nvPr>
            <p:extLst/>
          </p:nvPr>
        </p:nvGraphicFramePr>
        <p:xfrm>
          <a:off x="8333967" y="1899697"/>
          <a:ext cx="694384" cy="599151"/>
        </p:xfrm>
        <a:graphic>
          <a:graphicData uri="http://schemas.openxmlformats.org/presentationml/2006/ole">
            <mc:AlternateContent xmlns:mc="http://schemas.openxmlformats.org/markup-compatibility/2006">
              <mc:Choice xmlns:v="urn:schemas-microsoft-com:vml" Requires="v">
                <p:oleObj spid="_x0000_s47414" name="Drawing" r:id="rId5" imgW="2714474" imgH="2343083" progId="">
                  <p:embed/>
                </p:oleObj>
              </mc:Choice>
              <mc:Fallback>
                <p:oleObj name="Drawing" r:id="rId5" imgW="2714474" imgH="2343083"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33967" y="1899697"/>
                        <a:ext cx="694384" cy="599151"/>
                      </a:xfrm>
                      <a:prstGeom prst="rect">
                        <a:avLst/>
                      </a:prstGeom>
                      <a:noFill/>
                      <a:extLst/>
                    </p:spPr>
                  </p:pic>
                </p:oleObj>
              </mc:Fallback>
            </mc:AlternateContent>
          </a:graphicData>
        </a:graphic>
      </p:graphicFrame>
      <p:grpSp>
        <p:nvGrpSpPr>
          <p:cNvPr id="60" name="Group 59"/>
          <p:cNvGrpSpPr/>
          <p:nvPr/>
        </p:nvGrpSpPr>
        <p:grpSpPr>
          <a:xfrm>
            <a:off x="8216941" y="4409030"/>
            <a:ext cx="806476" cy="361505"/>
            <a:chOff x="3893754" y="5867181"/>
            <a:chExt cx="2475734" cy="780074"/>
          </a:xfrm>
        </p:grpSpPr>
        <p:grpSp>
          <p:nvGrpSpPr>
            <p:cNvPr id="61" name="Group 60"/>
            <p:cNvGrpSpPr/>
            <p:nvPr/>
          </p:nvGrpSpPr>
          <p:grpSpPr>
            <a:xfrm>
              <a:off x="3893754" y="5867181"/>
              <a:ext cx="2475734" cy="780074"/>
              <a:chOff x="3912009" y="5840953"/>
              <a:chExt cx="2475734" cy="780074"/>
            </a:xfrm>
          </p:grpSpPr>
          <p:pic>
            <p:nvPicPr>
              <p:cNvPr id="63" name="Picture 20" descr="demo-dense"/>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49345" t="33694" r="4969" b="9430"/>
              <a:stretch/>
            </p:blipFill>
            <p:spPr bwMode="auto">
              <a:xfrm>
                <a:off x="5178152" y="5854919"/>
                <a:ext cx="1209591" cy="76610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64" name="Picture 16" descr="3dmesh"/>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2119" t="30868" r="53040" b="25670"/>
              <a:stretch/>
            </p:blipFill>
            <p:spPr bwMode="auto">
              <a:xfrm>
                <a:off x="3912009" y="5840953"/>
                <a:ext cx="1272191" cy="76610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grpSp>
        <p:sp>
          <p:nvSpPr>
            <p:cNvPr id="62" name="TextBox 61"/>
            <p:cNvSpPr txBox="1"/>
            <p:nvPr/>
          </p:nvSpPr>
          <p:spPr>
            <a:xfrm>
              <a:off x="4289816" y="6025761"/>
              <a:ext cx="1740163" cy="53130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US" sz="1000" dirty="0" smtClean="0">
                  <a:ln w="0"/>
                  <a:solidFill>
                    <a:schemeClr val="bg1"/>
                  </a:solidFill>
                  <a:effectLst>
                    <a:outerShdw blurRad="38100" dist="19050" dir="2700000" algn="tl" rotWithShape="0">
                      <a:schemeClr val="dk1">
                        <a:alpha val="40000"/>
                      </a:schemeClr>
                    </a:outerShdw>
                  </a:effectLst>
                </a:rPr>
                <a:t>TIT</a:t>
              </a:r>
              <a:r>
                <a:rPr lang="en-US" sz="1000" dirty="0" smtClean="0">
                  <a:ln w="0"/>
                  <a:solidFill>
                    <a:schemeClr val="tx1"/>
                  </a:solidFill>
                  <a:effectLst>
                    <a:outerShdw blurRad="38100" dist="19050" dir="2700000" algn="tl" rotWithShape="0">
                      <a:schemeClr val="dk1">
                        <a:alpha val="40000"/>
                      </a:schemeClr>
                    </a:outerShdw>
                  </a:effectLst>
                </a:rPr>
                <a:t>AN</a:t>
              </a:r>
              <a:endParaRPr lang="en-US" sz="1000" dirty="0">
                <a:ln w="0"/>
                <a:solidFill>
                  <a:schemeClr val="tx1"/>
                </a:solidFill>
                <a:effectLst>
                  <a:outerShdw blurRad="38100" dist="19050" dir="2700000" algn="tl" rotWithShape="0">
                    <a:schemeClr val="dk1">
                      <a:alpha val="40000"/>
                    </a:schemeClr>
                  </a:outerShdw>
                </a:effectLst>
              </a:endParaRPr>
            </a:p>
          </p:txBody>
        </p:sp>
      </p:grpSp>
      <p:sp>
        <p:nvSpPr>
          <p:cNvPr id="6" name="TextBox 5"/>
          <p:cNvSpPr txBox="1"/>
          <p:nvPr/>
        </p:nvSpPr>
        <p:spPr>
          <a:xfrm>
            <a:off x="6249314" y="4403623"/>
            <a:ext cx="722125" cy="246221"/>
          </a:xfrm>
          <a:prstGeom prst="rect">
            <a:avLst/>
          </a:prstGeom>
          <a:noFill/>
        </p:spPr>
        <p:txBody>
          <a:bodyPr wrap="square" rtlCol="0">
            <a:spAutoFit/>
          </a:bodyPr>
          <a:lstStyle/>
          <a:p>
            <a:r>
              <a:rPr lang="en-US" sz="1000" b="1" dirty="0" smtClean="0"/>
              <a:t>ADIES</a:t>
            </a:r>
            <a:endParaRPr lang="en-US" sz="1000" b="1" dirty="0"/>
          </a:p>
        </p:txBody>
      </p:sp>
      <p:pic>
        <p:nvPicPr>
          <p:cNvPr id="15" name="Picture 9"/>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2552" t="3070" r="23173" b="4029"/>
          <a:stretch/>
        </p:blipFill>
        <p:spPr bwMode="auto">
          <a:xfrm>
            <a:off x="6140955" y="2727007"/>
            <a:ext cx="528845" cy="583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lide Number Placeholder 6"/>
          <p:cNvSpPr>
            <a:spLocks noGrp="1"/>
          </p:cNvSpPr>
          <p:nvPr>
            <p:ph type="sldNum" sz="quarter" idx="12"/>
          </p:nvPr>
        </p:nvSpPr>
        <p:spPr>
          <a:xfrm>
            <a:off x="6925272" y="6556184"/>
            <a:ext cx="2057400" cy="365125"/>
          </a:xfrm>
        </p:spPr>
        <p:txBody>
          <a:bodyPr/>
          <a:lstStyle/>
          <a:p>
            <a:fld id="{3FC9D30D-0382-41A0-9E51-61A9ED237E88}" type="slidenum">
              <a:rPr lang="en-US" smtClean="0"/>
              <a:t>45</a:t>
            </a:fld>
            <a:endParaRPr lang="en-US" dirty="0"/>
          </a:p>
        </p:txBody>
      </p:sp>
      <p:sp>
        <p:nvSpPr>
          <p:cNvPr id="12" name="TextBox 11"/>
          <p:cNvSpPr txBox="1"/>
          <p:nvPr/>
        </p:nvSpPr>
        <p:spPr>
          <a:xfrm rot="16200000">
            <a:off x="-2970608" y="3170195"/>
            <a:ext cx="6620937" cy="338554"/>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US" sz="1600" dirty="0" smtClean="0"/>
              <a:t>VT</a:t>
            </a:r>
            <a:r>
              <a:rPr lang="en-US" sz="1600" baseline="30000" dirty="0" smtClean="0"/>
              <a:t>3</a:t>
            </a:r>
            <a:r>
              <a:rPr lang="en-US" sz="1600" dirty="0" smtClean="0"/>
              <a:t>G  Milestones &amp; Contributing Current/Former Students (1986-2015)</a:t>
            </a:r>
            <a:endParaRPr lang="en-US" sz="1600" dirty="0"/>
          </a:p>
        </p:txBody>
      </p:sp>
      <p:graphicFrame>
        <p:nvGraphicFramePr>
          <p:cNvPr id="16" name="Object 4"/>
          <p:cNvGraphicFramePr>
            <a:graphicFrameLocks noGrp="1" noChangeAspect="1"/>
          </p:cNvGraphicFramePr>
          <p:nvPr>
            <p:ph sz="half" idx="4294967295"/>
            <p:extLst/>
          </p:nvPr>
        </p:nvGraphicFramePr>
        <p:xfrm>
          <a:off x="8279838" y="441933"/>
          <a:ext cx="764873" cy="615747"/>
        </p:xfrm>
        <a:graphic>
          <a:graphicData uri="http://schemas.openxmlformats.org/presentationml/2006/ole">
            <mc:AlternateContent xmlns:mc="http://schemas.openxmlformats.org/markup-compatibility/2006">
              <mc:Choice xmlns:v="urn:schemas-microsoft-com:vml" Requires="v">
                <p:oleObj spid="_x0000_s47415" name="Drawing" r:id="rId10" imgW="11562252" imgH="9306899" progId="Presentations.Drawing.11">
                  <p:embed/>
                </p:oleObj>
              </mc:Choice>
              <mc:Fallback>
                <p:oleObj name="Drawing" r:id="rId10" imgW="11562252" imgH="9306899" progId="Presentations.Drawing.11">
                  <p:embed/>
                  <p:pic>
                    <p:nvPicPr>
                      <p:cNvPr id="0" name=""/>
                      <p:cNvPicPr>
                        <a:picLocks noGrp="1"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279838" y="441933"/>
                        <a:ext cx="764873" cy="615747"/>
                      </a:xfrm>
                      <a:prstGeom prst="rect">
                        <a:avLst/>
                      </a:prstGeom>
                      <a:noFill/>
                      <a:ln>
                        <a:noFill/>
                      </a:ln>
                      <a:effectLst/>
                    </p:spPr>
                  </p:pic>
                </p:oleObj>
              </mc:Fallback>
            </mc:AlternateContent>
          </a:graphicData>
        </a:graphic>
      </p:graphicFrame>
      <p:graphicFrame>
        <p:nvGraphicFramePr>
          <p:cNvPr id="18" name="Object 9"/>
          <p:cNvGraphicFramePr>
            <a:graphicFrameLocks noGrp="1" noChangeAspect="1"/>
          </p:cNvGraphicFramePr>
          <p:nvPr>
            <p:ph idx="1"/>
            <p:extLst/>
          </p:nvPr>
        </p:nvGraphicFramePr>
        <p:xfrm>
          <a:off x="8553195" y="1190750"/>
          <a:ext cx="473369" cy="575877"/>
        </p:xfrm>
        <a:graphic>
          <a:graphicData uri="http://schemas.openxmlformats.org/presentationml/2006/ole">
            <mc:AlternateContent xmlns:mc="http://schemas.openxmlformats.org/markup-compatibility/2006">
              <mc:Choice xmlns:v="urn:schemas-microsoft-com:vml" Requires="v">
                <p:oleObj spid="_x0000_s47416" name="Drawing" r:id="rId12" imgW="4620016" imgH="5619651" progId="Presentations.Drawing.11">
                  <p:embed/>
                </p:oleObj>
              </mc:Choice>
              <mc:Fallback>
                <p:oleObj name="Drawing" r:id="rId12" imgW="4620016" imgH="5619651" progId="Presentations.Drawing.11">
                  <p:embed/>
                  <p:pic>
                    <p:nvPicPr>
                      <p:cNvPr id="0" name=""/>
                      <p:cNvPicPr>
                        <a:picLocks noGrp="1"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553195" y="1190750"/>
                        <a:ext cx="473369" cy="575877"/>
                      </a:xfrm>
                      <a:prstGeom prst="rect">
                        <a:avLst/>
                      </a:prstGeom>
                      <a:noFill/>
                      <a:ln>
                        <a:noFill/>
                      </a:ln>
                      <a:effectLst/>
                    </p:spPr>
                  </p:pic>
                </p:oleObj>
              </mc:Fallback>
            </mc:AlternateContent>
          </a:graphicData>
        </a:graphic>
      </p:graphicFrame>
      <p:grpSp>
        <p:nvGrpSpPr>
          <p:cNvPr id="25" name="Group 24"/>
          <p:cNvGrpSpPr/>
          <p:nvPr/>
        </p:nvGrpSpPr>
        <p:grpSpPr>
          <a:xfrm>
            <a:off x="8239533" y="4855298"/>
            <a:ext cx="843758" cy="448406"/>
            <a:chOff x="8033867" y="4100669"/>
            <a:chExt cx="1133482" cy="623731"/>
          </a:xfrm>
        </p:grpSpPr>
        <p:pic>
          <p:nvPicPr>
            <p:cNvPr id="26" name="Picture 4"/>
            <p:cNvPicPr>
              <a:picLocks noChangeAspect="1" noChangeArrowheads="1"/>
            </p:cNvPicPr>
            <p:nvPr/>
          </p:nvPicPr>
          <p:blipFill rotWithShape="1">
            <a:blip r:embed="rId14" cstate="print"/>
            <a:srcRect l="57354" t="61783" r="11922" b="26434"/>
            <a:stretch/>
          </p:blipFill>
          <p:spPr bwMode="auto">
            <a:xfrm>
              <a:off x="8033867" y="4100669"/>
              <a:ext cx="1092842" cy="623731"/>
            </a:xfrm>
            <a:prstGeom prst="rect">
              <a:avLst/>
            </a:prstGeom>
            <a:noFill/>
            <a:ln w="9525">
              <a:noFill/>
              <a:miter lim="800000"/>
              <a:headEnd/>
              <a:tailEnd/>
            </a:ln>
            <a:effectLst/>
          </p:spPr>
        </p:pic>
        <p:sp>
          <p:nvSpPr>
            <p:cNvPr id="27" name="TextBox 26"/>
            <p:cNvSpPr txBox="1"/>
            <p:nvPr/>
          </p:nvSpPr>
          <p:spPr>
            <a:xfrm>
              <a:off x="8116072" y="4251343"/>
              <a:ext cx="1051277" cy="385305"/>
            </a:xfrm>
            <a:prstGeom prst="rect">
              <a:avLst/>
            </a:prstGeom>
            <a:solidFill>
              <a:schemeClr val="bg1">
                <a:alpha val="52000"/>
              </a:schemeClr>
            </a:solidFill>
          </p:spPr>
          <p:txBody>
            <a:bodyPr wrap="square" rtlCol="0">
              <a:spAutoFit/>
            </a:bodyPr>
            <a:lstStyle/>
            <a:p>
              <a:pPr algn="ctr"/>
              <a:r>
                <a:rPr lang="en-US" sz="1200" b="1" dirty="0" smtClean="0"/>
                <a:t>INSPCT-S</a:t>
              </a:r>
              <a:endParaRPr lang="en-US" sz="1200" b="1" dirty="0"/>
            </a:p>
          </p:txBody>
        </p:sp>
      </p:grpSp>
      <p:grpSp>
        <p:nvGrpSpPr>
          <p:cNvPr id="31" name="Group 30"/>
          <p:cNvGrpSpPr/>
          <p:nvPr/>
        </p:nvGrpSpPr>
        <p:grpSpPr>
          <a:xfrm>
            <a:off x="8409502" y="5481460"/>
            <a:ext cx="622894" cy="515185"/>
            <a:chOff x="8001000" y="5079911"/>
            <a:chExt cx="690570" cy="562482"/>
          </a:xfrm>
        </p:grpSpPr>
        <p:pic>
          <p:nvPicPr>
            <p:cNvPr id="32" name="Picture 31"/>
            <p:cNvPicPr>
              <a:picLocks noChangeAspect="1"/>
            </p:cNvPicPr>
            <p:nvPr/>
          </p:nvPicPr>
          <p:blipFill rotWithShape="1">
            <a:blip r:embed="rId15" cstate="print">
              <a:extLst>
                <a:ext uri="{28A0092B-C50C-407E-A947-70E740481C1C}">
                  <a14:useLocalDpi xmlns:a14="http://schemas.microsoft.com/office/drawing/2010/main" val="0"/>
                </a:ext>
              </a:extLst>
            </a:blip>
            <a:srcRect l="56930" r="4200" b="58121"/>
            <a:stretch/>
          </p:blipFill>
          <p:spPr>
            <a:xfrm>
              <a:off x="8001000" y="5079911"/>
              <a:ext cx="690570" cy="562482"/>
            </a:xfrm>
            <a:prstGeom prst="rect">
              <a:avLst/>
            </a:prstGeom>
          </p:spPr>
        </p:pic>
        <p:sp>
          <p:nvSpPr>
            <p:cNvPr id="33" name="TextBox 32"/>
            <p:cNvSpPr txBox="1"/>
            <p:nvPr/>
          </p:nvSpPr>
          <p:spPr>
            <a:xfrm>
              <a:off x="8039495" y="5196698"/>
              <a:ext cx="596949" cy="276999"/>
            </a:xfrm>
            <a:prstGeom prst="rect">
              <a:avLst/>
            </a:prstGeom>
            <a:noFill/>
          </p:spPr>
          <p:txBody>
            <a:bodyPr wrap="square" rtlCol="0">
              <a:spAutoFit/>
            </a:bodyPr>
            <a:lstStyle/>
            <a:p>
              <a:r>
                <a:rPr lang="en-US" sz="1200" b="1" dirty="0" smtClean="0">
                  <a:solidFill>
                    <a:srgbClr val="FF0000"/>
                  </a:solidFill>
                </a:rPr>
                <a:t>AIMS</a:t>
              </a:r>
              <a:endParaRPr lang="en-US" sz="1200" b="1" dirty="0">
                <a:solidFill>
                  <a:srgbClr val="FF0000"/>
                </a:solidFill>
              </a:endParaRPr>
            </a:p>
          </p:txBody>
        </p:sp>
      </p:grpSp>
      <p:pic>
        <p:nvPicPr>
          <p:cNvPr id="35" name="Picture 34" descr="2d_sino_320m_120f.png"/>
          <p:cNvPicPr>
            <a:picLocks noChangeAspect="1"/>
          </p:cNvPicPr>
          <p:nvPr/>
        </p:nvPicPr>
        <p:blipFill rotWithShape="1">
          <a:blip r:embed="rId16">
            <a:extLst>
              <a:ext uri="{28A0092B-C50C-407E-A947-70E740481C1C}">
                <a14:useLocalDpi xmlns:a14="http://schemas.microsoft.com/office/drawing/2010/main" val="0"/>
              </a:ext>
            </a:extLst>
          </a:blip>
          <a:srcRect t="53639"/>
          <a:stretch/>
        </p:blipFill>
        <p:spPr>
          <a:xfrm>
            <a:off x="8612001" y="6082515"/>
            <a:ext cx="441038" cy="407780"/>
          </a:xfrm>
          <a:prstGeom prst="rect">
            <a:avLst/>
          </a:prstGeom>
        </p:spPr>
      </p:pic>
      <p:pic>
        <p:nvPicPr>
          <p:cNvPr id="36" name="Picture 35" descr="xtrue_2d.png"/>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174504" y="6082515"/>
            <a:ext cx="445675" cy="413076"/>
          </a:xfrm>
          <a:prstGeom prst="rect">
            <a:avLst/>
          </a:prstGeom>
        </p:spPr>
      </p:pic>
      <p:graphicFrame>
        <p:nvGraphicFramePr>
          <p:cNvPr id="37" name="Object 5">
            <a:hlinkClick r:id="" action="ppaction://ole?verb=0"/>
          </p:cNvPr>
          <p:cNvGraphicFramePr>
            <a:graphicFrameLocks noChangeAspect="1"/>
          </p:cNvGraphicFramePr>
          <p:nvPr>
            <p:extLst/>
          </p:nvPr>
        </p:nvGraphicFramePr>
        <p:xfrm>
          <a:off x="8515350" y="3367283"/>
          <a:ext cx="529361" cy="477288"/>
        </p:xfrm>
        <a:graphic>
          <a:graphicData uri="http://schemas.openxmlformats.org/presentationml/2006/ole">
            <mc:AlternateContent xmlns:mc="http://schemas.openxmlformats.org/markup-compatibility/2006">
              <mc:Choice xmlns:v="urn:schemas-microsoft-com:vml" Requires="v">
                <p:oleObj spid="_x0000_s47417" name="Video Clip" r:id="rId18" imgW="6496957" imgH="6028571" progId="Package">
                  <p:embed/>
                </p:oleObj>
              </mc:Choice>
              <mc:Fallback>
                <p:oleObj name="Video Clip" r:id="rId18" imgW="6496957" imgH="6028571" progId="Package">
                  <p:embed/>
                  <p:pic>
                    <p:nvPicPr>
                      <p:cNvPr id="0" name=""/>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8515350" y="3367283"/>
                        <a:ext cx="529361" cy="477288"/>
                      </a:xfrm>
                      <a:prstGeom prst="rect">
                        <a:avLst/>
                      </a:prstGeom>
                      <a:solidFill>
                        <a:srgbClr val="000000"/>
                      </a:solidFill>
                      <a:ln>
                        <a:noFill/>
                      </a:ln>
                      <a:effectLst/>
                    </p:spPr>
                  </p:pic>
                </p:oleObj>
              </mc:Fallback>
            </mc:AlternateContent>
          </a:graphicData>
        </a:graphic>
      </p:graphicFrame>
      <p:graphicFrame>
        <p:nvGraphicFramePr>
          <p:cNvPr id="38" name="Object 3"/>
          <p:cNvGraphicFramePr>
            <a:graphicFrameLocks noChangeAspect="1"/>
          </p:cNvGraphicFramePr>
          <p:nvPr>
            <p:extLst/>
          </p:nvPr>
        </p:nvGraphicFramePr>
        <p:xfrm>
          <a:off x="8548528" y="3894667"/>
          <a:ext cx="503427" cy="447827"/>
        </p:xfrm>
        <a:graphic>
          <a:graphicData uri="http://schemas.openxmlformats.org/presentationml/2006/ole">
            <mc:AlternateContent xmlns:mc="http://schemas.openxmlformats.org/markup-compatibility/2006">
              <mc:Choice xmlns:v="urn:schemas-microsoft-com:vml" Requires="v">
                <p:oleObj spid="_x0000_s47418" name="Drawing" r:id="rId20" imgW="5277338" imgH="4696065" progId="WPDraw30.Drawing">
                  <p:embed/>
                </p:oleObj>
              </mc:Choice>
              <mc:Fallback>
                <p:oleObj name="Drawing" r:id="rId20" imgW="5277338" imgH="4696065" progId="WPDraw30.Drawing">
                  <p:embed/>
                  <p:pic>
                    <p:nvPicPr>
                      <p:cNvPr id="0" name=""/>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8548528" y="3894667"/>
                        <a:ext cx="503427" cy="447827"/>
                      </a:xfrm>
                      <a:prstGeom prst="rect">
                        <a:avLst/>
                      </a:prstGeom>
                      <a:noFill/>
                      <a:ln>
                        <a:noFill/>
                      </a:ln>
                      <a:effectLst/>
                    </p:spPr>
                  </p:pic>
                </p:oleObj>
              </mc:Fallback>
            </mc:AlternateContent>
          </a:graphicData>
        </a:graphic>
      </p:graphicFrame>
      <p:graphicFrame>
        <p:nvGraphicFramePr>
          <p:cNvPr id="39" name="Object 8"/>
          <p:cNvGraphicFramePr>
            <a:graphicFrameLocks noChangeAspect="1"/>
          </p:cNvGraphicFramePr>
          <p:nvPr>
            <p:extLst/>
          </p:nvPr>
        </p:nvGraphicFramePr>
        <p:xfrm>
          <a:off x="6074146" y="3417862"/>
          <a:ext cx="683987" cy="675542"/>
        </p:xfrm>
        <a:graphic>
          <a:graphicData uri="http://schemas.openxmlformats.org/presentationml/2006/ole">
            <mc:AlternateContent xmlns:mc="http://schemas.openxmlformats.org/markup-compatibility/2006">
              <mc:Choice xmlns:v="urn:schemas-microsoft-com:vml" Requires="v">
                <p:oleObj spid="_x0000_s47419" name="Drawing" r:id="rId22" imgW="1390680" imgH="1476360" progId="Presentations.Drawing.11">
                  <p:embed/>
                </p:oleObj>
              </mc:Choice>
              <mc:Fallback>
                <p:oleObj name="Drawing" r:id="rId22" imgW="1390680" imgH="1476360" progId="Presentations.Drawing.11">
                  <p:embed/>
                  <p:pic>
                    <p:nvPicPr>
                      <p:cNvPr id="0" name=""/>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6074146" y="3417862"/>
                        <a:ext cx="683987" cy="675542"/>
                      </a:xfrm>
                      <a:prstGeom prst="rect">
                        <a:avLst/>
                      </a:prstGeom>
                      <a:noFill/>
                      <a:ln>
                        <a:noFill/>
                      </a:ln>
                      <a:effectLst/>
                    </p:spPr>
                  </p:pic>
                </p:oleObj>
              </mc:Fallback>
            </mc:AlternateContent>
          </a:graphicData>
        </a:graphic>
      </p:graphicFrame>
      <p:graphicFrame>
        <p:nvGraphicFramePr>
          <p:cNvPr id="40" name="Object 9"/>
          <p:cNvGraphicFramePr>
            <a:graphicFrameLocks noChangeAspect="1"/>
          </p:cNvGraphicFramePr>
          <p:nvPr>
            <p:extLst/>
          </p:nvPr>
        </p:nvGraphicFramePr>
        <p:xfrm>
          <a:off x="8247629" y="2623054"/>
          <a:ext cx="778935" cy="626444"/>
        </p:xfrm>
        <a:graphic>
          <a:graphicData uri="http://schemas.openxmlformats.org/presentationml/2006/ole">
            <mc:AlternateContent xmlns:mc="http://schemas.openxmlformats.org/markup-compatibility/2006">
              <mc:Choice xmlns:v="urn:schemas-microsoft-com:vml" Requires="v">
                <p:oleObj spid="_x0000_s47420" name="Drawing" r:id="rId24" imgW="1800417" imgH="2019182" progId="Presentations.Drawing.11">
                  <p:embed/>
                </p:oleObj>
              </mc:Choice>
              <mc:Fallback>
                <p:oleObj name="Drawing" r:id="rId24" imgW="1800417" imgH="2019182" progId="Presentations.Drawing.11">
                  <p:embed/>
                  <p:pic>
                    <p:nvPicPr>
                      <p:cNvPr id="0" name=""/>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8247629" y="2623054"/>
                        <a:ext cx="778935" cy="626444"/>
                      </a:xfrm>
                      <a:prstGeom prst="rect">
                        <a:avLst/>
                      </a:prstGeom>
                      <a:noFill/>
                      <a:ln>
                        <a:noFill/>
                      </a:ln>
                      <a:effectLst/>
                    </p:spPr>
                  </p:pic>
                </p:oleObj>
              </mc:Fallback>
            </mc:AlternateContent>
          </a:graphicData>
        </a:graphic>
      </p:graphicFrame>
      <p:pic>
        <p:nvPicPr>
          <p:cNvPr id="41" name="Picture 40"/>
          <p:cNvPicPr/>
          <p:nvPr/>
        </p:nvPicPr>
        <p:blipFill rotWithShape="1">
          <a:blip r:embed="rId26" cstate="print">
            <a:extLst>
              <a:ext uri="{28A0092B-C50C-407E-A947-70E740481C1C}">
                <a14:useLocalDpi xmlns:a14="http://schemas.microsoft.com/office/drawing/2010/main" val="0"/>
              </a:ext>
            </a:extLst>
          </a:blip>
          <a:srcRect r="42756" b="53445"/>
          <a:stretch/>
        </p:blipFill>
        <p:spPr bwMode="auto">
          <a:xfrm>
            <a:off x="8046878" y="3890027"/>
            <a:ext cx="501650" cy="463550"/>
          </a:xfrm>
          <a:prstGeom prst="rect">
            <a:avLst/>
          </a:prstGeom>
          <a:noFill/>
          <a:ln>
            <a:noFill/>
          </a:ln>
          <a:extLst>
            <a:ext uri="{53640926-AAD7-44D8-BBD7-CCE9431645EC}">
              <a14:shadowObscured xmlns:a14="http://schemas.microsoft.com/office/drawing/2010/main"/>
            </a:ext>
          </a:extLst>
        </p:spPr>
      </p:pic>
      <p:sp>
        <p:nvSpPr>
          <p:cNvPr id="42" name="Oval 41"/>
          <p:cNvSpPr/>
          <p:nvPr/>
        </p:nvSpPr>
        <p:spPr>
          <a:xfrm>
            <a:off x="6159819" y="5503785"/>
            <a:ext cx="673100" cy="114935"/>
          </a:xfrm>
          <a:prstGeom prst="ellipse">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cxnSp>
        <p:nvCxnSpPr>
          <p:cNvPr id="11" name="Straight Arrow Connector 10"/>
          <p:cNvCxnSpPr/>
          <p:nvPr/>
        </p:nvCxnSpPr>
        <p:spPr>
          <a:xfrm>
            <a:off x="6193272" y="5572797"/>
            <a:ext cx="667389"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6112890" y="5671014"/>
            <a:ext cx="427224" cy="32563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Arrow Connector 19"/>
          <p:cNvCxnSpPr/>
          <p:nvPr/>
        </p:nvCxnSpPr>
        <p:spPr>
          <a:xfrm flipV="1">
            <a:off x="6309420" y="5718702"/>
            <a:ext cx="150875" cy="12343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6309420" y="5842134"/>
            <a:ext cx="213441"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H="1" flipV="1">
            <a:off x="6140955" y="5718702"/>
            <a:ext cx="151217" cy="12343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H="1">
            <a:off x="6123701" y="5842134"/>
            <a:ext cx="151217" cy="10682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a:off x="6274914" y="5842134"/>
            <a:ext cx="150875" cy="10682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55" name="Picture 54"/>
          <p:cNvPicPr>
            <a:picLocks noChangeAspect="1"/>
          </p:cNvPicPr>
          <p:nvPr/>
        </p:nvPicPr>
        <p:blipFill>
          <a:blip r:embed="rId27"/>
          <a:stretch>
            <a:fillRect/>
          </a:stretch>
        </p:blipFill>
        <p:spPr>
          <a:xfrm>
            <a:off x="6292172" y="6061512"/>
            <a:ext cx="491117" cy="493777"/>
          </a:xfrm>
          <a:prstGeom prst="rect">
            <a:avLst/>
          </a:prstGeom>
        </p:spPr>
      </p:pic>
    </p:spTree>
    <p:extLst>
      <p:ext uri="{BB962C8B-B14F-4D97-AF65-F5344CB8AC3E}">
        <p14:creationId xmlns:p14="http://schemas.microsoft.com/office/powerpoint/2010/main" val="19788626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7068" y="6382331"/>
            <a:ext cx="1002487" cy="315784"/>
          </a:xfrm>
          <a:prstGeom prst="rect">
            <a:avLst/>
          </a:prstGeom>
        </p:spPr>
      </p:pic>
      <p:sp>
        <p:nvSpPr>
          <p:cNvPr id="18" name="Content Placeholder 2"/>
          <p:cNvSpPr>
            <a:spLocks noGrp="1"/>
          </p:cNvSpPr>
          <p:nvPr>
            <p:ph type="body" sz="half" idx="1"/>
          </p:nvPr>
        </p:nvSpPr>
        <p:spPr>
          <a:xfrm>
            <a:off x="329151" y="402021"/>
            <a:ext cx="5904304" cy="6244652"/>
          </a:xfrm>
        </p:spPr>
        <p:txBody>
          <a:bodyPr>
            <a:normAutofit/>
          </a:bodyPr>
          <a:lstStyle/>
          <a:p>
            <a:pPr marL="57150" indent="0">
              <a:buNone/>
            </a:pPr>
            <a:endParaRPr lang="en-US" sz="4800" dirty="0" smtClean="0"/>
          </a:p>
          <a:p>
            <a:r>
              <a:rPr lang="en-US" b="1" dirty="0" smtClean="0"/>
              <a:t>Advanced Reactor Design</a:t>
            </a:r>
            <a:endParaRPr lang="en-US" dirty="0" smtClean="0"/>
          </a:p>
          <a:p>
            <a:pPr lvl="1"/>
            <a:r>
              <a:rPr lang="en-US" sz="2800" dirty="0" smtClean="0"/>
              <a:t>Analysis </a:t>
            </a:r>
            <a:r>
              <a:rPr lang="en-US" sz="2800" dirty="0"/>
              <a:t>of GEM*STAR accelerator-driven subcritical system for </a:t>
            </a:r>
            <a:r>
              <a:rPr lang="en-US" sz="2800" dirty="0" smtClean="0"/>
              <a:t>power generation, burning nuclear waste, conversion </a:t>
            </a:r>
            <a:r>
              <a:rPr lang="en-US" sz="2800" dirty="0"/>
              <a:t>of weapon-grade plutonium (ongoing</a:t>
            </a:r>
            <a:r>
              <a:rPr lang="en-US" sz="2800" dirty="0" smtClean="0"/>
              <a:t>)</a:t>
            </a:r>
          </a:p>
          <a:p>
            <a:pPr lvl="1"/>
            <a:endParaRPr lang="en-US" sz="2800" b="1" dirty="0" smtClean="0"/>
          </a:p>
          <a:p>
            <a:r>
              <a:rPr lang="en-US" b="1" dirty="0" smtClean="0"/>
              <a:t>Nuclear security, safeguards</a:t>
            </a:r>
            <a:r>
              <a:rPr lang="en-US" dirty="0" smtClean="0"/>
              <a:t> </a:t>
            </a:r>
            <a:r>
              <a:rPr lang="en-US" b="1" dirty="0" smtClean="0"/>
              <a:t>&amp; nonproliferation </a:t>
            </a:r>
          </a:p>
          <a:p>
            <a:pPr lvl="1"/>
            <a:r>
              <a:rPr lang="en-US" sz="2800" dirty="0" smtClean="0"/>
              <a:t>Optimization of CHANDLER antineutrino detection system, and shielding design (</a:t>
            </a:r>
            <a:r>
              <a:rPr lang="en-US" sz="2800" dirty="0"/>
              <a:t>ongoing</a:t>
            </a:r>
            <a:r>
              <a:rPr lang="en-US" sz="2800" dirty="0" smtClean="0"/>
              <a:t>)</a:t>
            </a:r>
            <a:endParaRPr lang="en-US" sz="5200" dirty="0" smtClean="0"/>
          </a:p>
          <a:p>
            <a:pPr lvl="1"/>
            <a:endParaRPr lang="en-US" dirty="0" smtClean="0"/>
          </a:p>
        </p:txBody>
      </p:sp>
      <p:pic>
        <p:nvPicPr>
          <p:cNvPr id="37" name="Picture 36"/>
          <p:cNvPicPr/>
          <p:nvPr/>
        </p:nvPicPr>
        <p:blipFill>
          <a:blip r:embed="rId4"/>
          <a:stretch>
            <a:fillRect/>
          </a:stretch>
        </p:blipFill>
        <p:spPr>
          <a:xfrm>
            <a:off x="6956304" y="1590120"/>
            <a:ext cx="1671543" cy="1542734"/>
          </a:xfrm>
          <a:prstGeom prst="rect">
            <a:avLst/>
          </a:prstGeom>
        </p:spPr>
      </p:pic>
      <p:sp>
        <p:nvSpPr>
          <p:cNvPr id="38" name="TextBox 37"/>
          <p:cNvSpPr txBox="1"/>
          <p:nvPr/>
        </p:nvSpPr>
        <p:spPr>
          <a:xfrm>
            <a:off x="6942709" y="1233829"/>
            <a:ext cx="1698735" cy="276999"/>
          </a:xfrm>
          <a:prstGeom prst="rect">
            <a:avLst/>
          </a:prstGeom>
          <a:noFill/>
        </p:spPr>
        <p:txBody>
          <a:bodyPr wrap="square" rtlCol="0">
            <a:spAutoFit/>
          </a:bodyPr>
          <a:lstStyle/>
          <a:p>
            <a:pPr algn="ctr"/>
            <a:r>
              <a:rPr lang="en-US" sz="1200" b="1" dirty="0" smtClean="0"/>
              <a:t>GEM*STAR Design</a:t>
            </a:r>
            <a:endParaRPr lang="en-US" sz="1200" b="1" dirty="0"/>
          </a:p>
        </p:txBody>
      </p:sp>
      <p:pic>
        <p:nvPicPr>
          <p:cNvPr id="51" name="Picture 5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59258" y="3870322"/>
            <a:ext cx="1294759" cy="985457"/>
          </a:xfrm>
          <a:prstGeom prst="rect">
            <a:avLst/>
          </a:prstGeom>
        </p:spPr>
      </p:pic>
      <p:sp>
        <p:nvSpPr>
          <p:cNvPr id="3" name="TextBox 2"/>
          <p:cNvSpPr txBox="1"/>
          <p:nvPr/>
        </p:nvSpPr>
        <p:spPr>
          <a:xfrm>
            <a:off x="394138" y="242468"/>
            <a:ext cx="8749862" cy="584775"/>
          </a:xfrm>
          <a:prstGeom prst="rect">
            <a:avLst/>
          </a:prstGeom>
          <a:solidFill>
            <a:schemeClr val="accent1">
              <a:lumMod val="60000"/>
              <a:lumOff val="40000"/>
            </a:schemeClr>
          </a:solidFill>
        </p:spPr>
        <p:txBody>
          <a:bodyPr wrap="square" rtlCol="0">
            <a:spAutoFit/>
          </a:bodyPr>
          <a:lstStyle/>
          <a:p>
            <a:pPr algn="ctr"/>
            <a:r>
              <a:rPr lang="en-US" sz="3200" b="1" dirty="0" smtClean="0"/>
              <a:t>VT</a:t>
            </a:r>
            <a:r>
              <a:rPr lang="en-US" sz="3200" b="1" baseline="30000" dirty="0" smtClean="0"/>
              <a:t>3</a:t>
            </a:r>
            <a:r>
              <a:rPr lang="en-US" sz="3200" b="1" dirty="0" smtClean="0"/>
              <a:t>G</a:t>
            </a:r>
            <a:r>
              <a:rPr lang="en-US" sz="3200" b="1" dirty="0"/>
              <a:t> </a:t>
            </a:r>
            <a:r>
              <a:rPr lang="en-US" sz="3200" b="1" dirty="0" smtClean="0"/>
              <a:t>collaborations with VT Physics Department</a:t>
            </a:r>
            <a:endParaRPr lang="en-US" sz="3200" dirty="0"/>
          </a:p>
        </p:txBody>
      </p:sp>
      <p:pic>
        <p:nvPicPr>
          <p:cNvPr id="40" name="Picture 39"/>
          <p:cNvPicPr>
            <a:picLocks noChangeAspect="1"/>
          </p:cNvPicPr>
          <p:nvPr/>
        </p:nvPicPr>
        <p:blipFill rotWithShape="1">
          <a:blip r:embed="rId6"/>
          <a:srcRect r="5033"/>
          <a:stretch/>
        </p:blipFill>
        <p:spPr>
          <a:xfrm>
            <a:off x="6222503" y="5225111"/>
            <a:ext cx="1381229" cy="1039288"/>
          </a:xfrm>
          <a:prstGeom prst="rect">
            <a:avLst/>
          </a:prstGeom>
        </p:spPr>
      </p:pic>
      <p:pic>
        <p:nvPicPr>
          <p:cNvPr id="41" name="Content Placeholder 5"/>
          <p:cNvPicPr>
            <a:picLocks noGrp="1" noChangeAspect="1"/>
          </p:cNvPicPr>
          <p:nvPr>
            <p:ph idx="1"/>
          </p:nvPr>
        </p:nvPicPr>
        <p:blipFill rotWithShape="1">
          <a:blip r:embed="rId7"/>
          <a:srcRect r="5249"/>
          <a:stretch/>
        </p:blipFill>
        <p:spPr>
          <a:xfrm>
            <a:off x="7748752" y="5262365"/>
            <a:ext cx="1298965" cy="979622"/>
          </a:xfrm>
          <a:prstGeom prst="rect">
            <a:avLst/>
          </a:prstGeom>
        </p:spPr>
      </p:pic>
      <p:sp>
        <p:nvSpPr>
          <p:cNvPr id="2" name="TextBox 1"/>
          <p:cNvSpPr txBox="1"/>
          <p:nvPr/>
        </p:nvSpPr>
        <p:spPr>
          <a:xfrm>
            <a:off x="5990897" y="5037083"/>
            <a:ext cx="1757855" cy="276999"/>
          </a:xfrm>
          <a:prstGeom prst="rect">
            <a:avLst/>
          </a:prstGeom>
          <a:noFill/>
        </p:spPr>
        <p:txBody>
          <a:bodyPr wrap="square" rtlCol="0">
            <a:spAutoFit/>
          </a:bodyPr>
          <a:lstStyle/>
          <a:p>
            <a:r>
              <a:rPr lang="en-US" sz="1200" dirty="0"/>
              <a:t>Cosmic Fast Neutrons</a:t>
            </a:r>
          </a:p>
        </p:txBody>
      </p:sp>
      <p:sp>
        <p:nvSpPr>
          <p:cNvPr id="42" name="TextBox 41"/>
          <p:cNvSpPr txBox="1"/>
          <p:nvPr/>
        </p:nvSpPr>
        <p:spPr>
          <a:xfrm>
            <a:off x="7835338" y="5037083"/>
            <a:ext cx="1087945" cy="276999"/>
          </a:xfrm>
          <a:prstGeom prst="rect">
            <a:avLst/>
          </a:prstGeom>
          <a:noFill/>
        </p:spPr>
        <p:txBody>
          <a:bodyPr wrap="square" rtlCol="0">
            <a:spAutoFit/>
          </a:bodyPr>
          <a:lstStyle/>
          <a:p>
            <a:r>
              <a:rPr lang="en-US" sz="1200" dirty="0" smtClean="0"/>
              <a:t>IBD Neutrons</a:t>
            </a:r>
            <a:endParaRPr lang="en-US" sz="1200" dirty="0"/>
          </a:p>
        </p:txBody>
      </p:sp>
    </p:spTree>
    <p:extLst>
      <p:ext uri="{BB962C8B-B14F-4D97-AF65-F5344CB8AC3E}">
        <p14:creationId xmlns:p14="http://schemas.microsoft.com/office/powerpoint/2010/main" val="37945278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5588" y="650627"/>
            <a:ext cx="7886700" cy="706929"/>
          </a:xfrm>
        </p:spPr>
        <p:txBody>
          <a:bodyPr/>
          <a:lstStyle/>
          <a:p>
            <a:pPr algn="ctr"/>
            <a:r>
              <a:rPr lang="en-US" b="1" dirty="0" smtClean="0"/>
              <a:t>Concluding Remarks</a:t>
            </a:r>
            <a:endParaRPr lang="en-US" b="1" dirty="0"/>
          </a:p>
        </p:txBody>
      </p:sp>
      <p:sp>
        <p:nvSpPr>
          <p:cNvPr id="3" name="Content Placeholder 2"/>
          <p:cNvSpPr>
            <a:spLocks noGrp="1"/>
          </p:cNvSpPr>
          <p:nvPr>
            <p:ph idx="1"/>
          </p:nvPr>
        </p:nvSpPr>
        <p:spPr>
          <a:xfrm>
            <a:off x="502526" y="1402802"/>
            <a:ext cx="8223688" cy="4953549"/>
          </a:xfrm>
        </p:spPr>
        <p:style>
          <a:lnRef idx="2">
            <a:schemeClr val="accent2"/>
          </a:lnRef>
          <a:fillRef idx="1">
            <a:schemeClr val="lt1"/>
          </a:fillRef>
          <a:effectRef idx="0">
            <a:schemeClr val="accent2"/>
          </a:effectRef>
          <a:fontRef idx="minor">
            <a:schemeClr val="dk1"/>
          </a:fontRef>
        </p:style>
        <p:txBody>
          <a:bodyPr>
            <a:normAutofit/>
          </a:bodyPr>
          <a:lstStyle/>
          <a:p>
            <a:r>
              <a:rPr lang="en-US" dirty="0" smtClean="0"/>
              <a:t>Modeling and simulation is essential for the design of effective detection systems</a:t>
            </a:r>
          </a:p>
          <a:p>
            <a:endParaRPr lang="en-US" dirty="0" smtClean="0"/>
          </a:p>
          <a:p>
            <a:pPr lvl="1">
              <a:buFont typeface="Wingdings" panose="05000000000000000000" pitchFamily="2" charset="2"/>
              <a:buChar char="Ø"/>
            </a:pPr>
            <a:r>
              <a:rPr lang="en-US" dirty="0" smtClean="0"/>
              <a:t>The importance function can provide valuable information for effective use of a detector</a:t>
            </a:r>
          </a:p>
          <a:p>
            <a:pPr lvl="1">
              <a:buFont typeface="Wingdings" panose="05000000000000000000" pitchFamily="2" charset="2"/>
              <a:buChar char="Ø"/>
            </a:pPr>
            <a:endParaRPr lang="en-US" dirty="0" smtClean="0"/>
          </a:p>
          <a:p>
            <a:pPr lvl="1">
              <a:buFont typeface="Wingdings" panose="05000000000000000000" pitchFamily="2" charset="2"/>
              <a:buChar char="Ø"/>
            </a:pPr>
            <a:r>
              <a:rPr lang="en-US" dirty="0" smtClean="0"/>
              <a:t>VT</a:t>
            </a:r>
            <a:r>
              <a:rPr lang="en-US" baseline="30000" dirty="0" smtClean="0"/>
              <a:t>3</a:t>
            </a:r>
            <a:r>
              <a:rPr lang="en-US" dirty="0" smtClean="0"/>
              <a:t>G’s MRT methodologies and advanced software can be very valuable for monitoring a system, adjustment of physics models, parametric studies, etc.</a:t>
            </a:r>
          </a:p>
          <a:p>
            <a:pPr lvl="1">
              <a:buFont typeface="Wingdings" panose="05000000000000000000" pitchFamily="2" charset="2"/>
              <a:buChar char="Ø"/>
            </a:pPr>
            <a:endParaRPr lang="en-US" dirty="0" smtClean="0"/>
          </a:p>
          <a:p>
            <a:pPr lvl="1">
              <a:buFont typeface="Wingdings" panose="05000000000000000000" pitchFamily="2" charset="2"/>
              <a:buChar char="Ø"/>
            </a:pPr>
            <a:r>
              <a:rPr lang="en-US" dirty="0" smtClean="0"/>
              <a:t>NOTE: VT</a:t>
            </a:r>
            <a:r>
              <a:rPr lang="en-US" baseline="30000" dirty="0" smtClean="0"/>
              <a:t>3</a:t>
            </a:r>
            <a:r>
              <a:rPr lang="en-US" dirty="0" smtClean="0"/>
              <a:t>G has developed ADIES for automatic variance reduction of Monte Carlo </a:t>
            </a:r>
            <a:r>
              <a:rPr lang="en-US" dirty="0" smtClean="0">
                <a:solidFill>
                  <a:srgbClr val="FF0000"/>
                </a:solidFill>
              </a:rPr>
              <a:t>electron </a:t>
            </a:r>
            <a:r>
              <a:rPr lang="en-US" dirty="0" smtClean="0"/>
              <a:t>transport</a:t>
            </a:r>
          </a:p>
          <a:p>
            <a:pPr marL="0" indent="0">
              <a:buNone/>
            </a:pPr>
            <a:endParaRPr lang="en-US" dirty="0"/>
          </a:p>
        </p:txBody>
      </p:sp>
      <p:sp>
        <p:nvSpPr>
          <p:cNvPr id="4" name="Slide Number Placeholder 3"/>
          <p:cNvSpPr>
            <a:spLocks noGrp="1"/>
          </p:cNvSpPr>
          <p:nvPr>
            <p:ph type="sldNum" sz="quarter" idx="12"/>
          </p:nvPr>
        </p:nvSpPr>
        <p:spPr/>
        <p:txBody>
          <a:bodyPr/>
          <a:lstStyle/>
          <a:p>
            <a:fld id="{3FC9D30D-0382-41A0-9E51-61A9ED237E88}" type="slidenum">
              <a:rPr lang="en-US" smtClean="0"/>
              <a:t>47</a:t>
            </a:fld>
            <a:endParaRPr lang="en-US"/>
          </a:p>
        </p:txBody>
      </p:sp>
    </p:spTree>
    <p:extLst>
      <p:ext uri="{BB962C8B-B14F-4D97-AF65-F5344CB8AC3E}">
        <p14:creationId xmlns:p14="http://schemas.microsoft.com/office/powerpoint/2010/main" val="209238155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Thanks!</a:t>
            </a:r>
            <a:endParaRPr lang="en-US" dirty="0"/>
          </a:p>
        </p:txBody>
      </p:sp>
      <p:sp>
        <p:nvSpPr>
          <p:cNvPr id="3" name="Subtitle 2"/>
          <p:cNvSpPr>
            <a:spLocks noGrp="1"/>
          </p:cNvSpPr>
          <p:nvPr>
            <p:ph type="subTitle" idx="1"/>
          </p:nvPr>
        </p:nvSpPr>
        <p:spPr/>
        <p:txBody>
          <a:bodyPr/>
          <a:lstStyle/>
          <a:p>
            <a:r>
              <a:rPr lang="en-US" dirty="0" smtClean="0"/>
              <a:t>Questions?</a:t>
            </a:r>
            <a:endParaRPr lang="en-US" dirty="0"/>
          </a:p>
        </p:txBody>
      </p:sp>
    </p:spTree>
    <p:extLst>
      <p:ext uri="{BB962C8B-B14F-4D97-AF65-F5344CB8AC3E}">
        <p14:creationId xmlns:p14="http://schemas.microsoft.com/office/powerpoint/2010/main" val="111811562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FC9D30D-0382-41A0-9E51-61A9ED237E88}" type="slidenum">
              <a:rPr lang="en-US" smtClean="0"/>
              <a:t>49</a:t>
            </a:fld>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8740" y="1427327"/>
            <a:ext cx="6667500" cy="4448175"/>
          </a:xfrm>
          <a:prstGeom prst="rect">
            <a:avLst/>
          </a:prstGeom>
        </p:spPr>
      </p:pic>
      <p:sp>
        <p:nvSpPr>
          <p:cNvPr id="4" name="TextBox 3"/>
          <p:cNvSpPr txBox="1"/>
          <p:nvPr/>
        </p:nvSpPr>
        <p:spPr>
          <a:xfrm>
            <a:off x="2002221" y="851338"/>
            <a:ext cx="5478517" cy="461665"/>
          </a:xfrm>
          <a:prstGeom prst="rect">
            <a:avLst/>
          </a:prstGeom>
          <a:noFill/>
        </p:spPr>
        <p:txBody>
          <a:bodyPr wrap="square" rtlCol="0">
            <a:spAutoFit/>
          </a:bodyPr>
          <a:lstStyle/>
          <a:p>
            <a:pPr algn="ctr"/>
            <a:r>
              <a:rPr lang="en-US" sz="2400" b="1" dirty="0" smtClean="0"/>
              <a:t>Absorption Cross-Section of Ar-40</a:t>
            </a:r>
            <a:endParaRPr lang="en-US" sz="2400" b="1" dirty="0"/>
          </a:p>
        </p:txBody>
      </p:sp>
    </p:spTree>
    <p:extLst>
      <p:ext uri="{BB962C8B-B14F-4D97-AF65-F5344CB8AC3E}">
        <p14:creationId xmlns:p14="http://schemas.microsoft.com/office/powerpoint/2010/main" val="37619398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9" name="Text Box 1031"/>
          <p:cNvSpPr txBox="1">
            <a:spLocks noChangeArrowheads="1"/>
          </p:cNvSpPr>
          <p:nvPr/>
        </p:nvSpPr>
        <p:spPr bwMode="auto">
          <a:xfrm>
            <a:off x="1363717" y="68572"/>
            <a:ext cx="6512533" cy="523220"/>
          </a:xfrm>
          <a:prstGeom prst="rect">
            <a:avLst/>
          </a:prstGeom>
          <a:noFill/>
          <a:ln w="9525">
            <a:noFill/>
            <a:miter lim="800000"/>
            <a:headEnd/>
            <a:tailEnd/>
          </a:ln>
        </p:spPr>
        <p:txBody>
          <a:bodyPr wrap="square">
            <a:spAutoFit/>
          </a:bodyPr>
          <a:lstStyle/>
          <a:p>
            <a:pPr algn="ctr" eaLnBrk="1" hangingPunct="1"/>
            <a:r>
              <a:rPr lang="en-US" sz="2800" b="1" dirty="0" err="1">
                <a:latin typeface="Arial" panose="020B0604020202020204" pitchFamily="34" charset="0"/>
                <a:cs typeface="Arial" panose="020B0604020202020204" pitchFamily="34" charset="0"/>
              </a:rPr>
              <a:t>Integro</a:t>
            </a:r>
            <a:r>
              <a:rPr lang="en-US" sz="2800" b="1" dirty="0">
                <a:latin typeface="Arial" panose="020B0604020202020204" pitchFamily="34" charset="0"/>
                <a:cs typeface="Arial" panose="020B0604020202020204" pitchFamily="34" charset="0"/>
              </a:rPr>
              <a:t>-differential - Solution Method</a:t>
            </a:r>
          </a:p>
        </p:txBody>
      </p:sp>
      <p:sp>
        <p:nvSpPr>
          <p:cNvPr id="3080" name="Rectangle 1032"/>
          <p:cNvSpPr>
            <a:spLocks noChangeArrowheads="1"/>
          </p:cNvSpPr>
          <p:nvPr/>
        </p:nvSpPr>
        <p:spPr bwMode="auto">
          <a:xfrm>
            <a:off x="629889" y="694624"/>
            <a:ext cx="6213037" cy="1077218"/>
          </a:xfrm>
          <a:prstGeom prst="rect">
            <a:avLst/>
          </a:prstGeom>
          <a:noFill/>
          <a:ln w="9525">
            <a:noFill/>
            <a:miter lim="800000"/>
            <a:headEnd/>
            <a:tailEnd/>
          </a:ln>
        </p:spPr>
        <p:txBody>
          <a:bodyPr wrap="square">
            <a:spAutoFit/>
          </a:bodyPr>
          <a:lstStyle/>
          <a:p>
            <a:pPr marL="227013" indent="-227013" eaLnBrk="1" hangingPunct="1">
              <a:buFontTx/>
              <a:buChar char="•"/>
            </a:pPr>
            <a:r>
              <a:rPr lang="en-US" sz="2400" b="1" i="1" dirty="0" smtClean="0">
                <a:latin typeface="Arial" panose="020B0604020202020204" pitchFamily="34" charset="0"/>
                <a:cs typeface="Arial" panose="020B0604020202020204" pitchFamily="34" charset="0"/>
              </a:rPr>
              <a:t> </a:t>
            </a:r>
            <a:r>
              <a:rPr lang="en-US" sz="2000" b="1" i="1" dirty="0" smtClean="0">
                <a:latin typeface="Arial" panose="020B0604020202020204" pitchFamily="34" charset="0"/>
                <a:cs typeface="Arial" panose="020B0604020202020204" pitchFamily="34" charset="0"/>
              </a:rPr>
              <a:t>Angular variable</a:t>
            </a:r>
            <a:r>
              <a:rPr lang="en-US" sz="2000" b="1" i="1" dirty="0" smtClean="0">
                <a:latin typeface="Times New Roman" pitchFamily="18" charset="0"/>
                <a:cs typeface="Times New Roman" pitchFamily="18" charset="0"/>
              </a:rPr>
              <a:t>:  Discrete </a:t>
            </a:r>
            <a:r>
              <a:rPr lang="en-US" sz="2000" b="1" i="1" dirty="0">
                <a:latin typeface="Times New Roman" pitchFamily="18" charset="0"/>
                <a:cs typeface="Times New Roman" pitchFamily="18" charset="0"/>
              </a:rPr>
              <a:t>Ordinates (Sn) </a:t>
            </a:r>
            <a:r>
              <a:rPr lang="en-US" sz="2000" b="1" i="1" dirty="0" smtClean="0">
                <a:latin typeface="Times New Roman" pitchFamily="18" charset="0"/>
                <a:cs typeface="Times New Roman" pitchFamily="18" charset="0"/>
              </a:rPr>
              <a:t> method</a:t>
            </a:r>
            <a:r>
              <a:rPr lang="en-US" sz="2000" b="1" dirty="0">
                <a:latin typeface="Times New Roman" pitchFamily="18" charset="0"/>
                <a:cs typeface="Times New Roman" pitchFamily="18" charset="0"/>
              </a:rPr>
              <a:t>: </a:t>
            </a:r>
          </a:p>
          <a:p>
            <a:pPr marL="227013" indent="-227013" eaLnBrk="1" hangingPunct="1"/>
            <a:r>
              <a:rPr lang="en-US" sz="2000" b="1" dirty="0" smtClean="0">
                <a:latin typeface="Times New Roman" pitchFamily="18" charset="0"/>
                <a:cs typeface="Times New Roman" pitchFamily="18" charset="0"/>
              </a:rPr>
              <a:t>   </a:t>
            </a:r>
            <a:r>
              <a:rPr lang="en-US" sz="2000" b="1" dirty="0">
                <a:latin typeface="Times New Roman" pitchFamily="18" charset="0"/>
                <a:cs typeface="Times New Roman" pitchFamily="18" charset="0"/>
              </a:rPr>
              <a:t>A discrete set of directions {      } </a:t>
            </a:r>
            <a:r>
              <a:rPr lang="en-US" sz="2000" b="1" dirty="0" smtClean="0">
                <a:latin typeface="Times New Roman" pitchFamily="18" charset="0"/>
                <a:cs typeface="Times New Roman" pitchFamily="18" charset="0"/>
              </a:rPr>
              <a:t>and </a:t>
            </a:r>
            <a:r>
              <a:rPr lang="en-US" sz="2000" b="1" dirty="0">
                <a:latin typeface="Times New Roman" pitchFamily="18" charset="0"/>
                <a:cs typeface="Times New Roman" pitchFamily="18" charset="0"/>
              </a:rPr>
              <a:t>associated weights {</a:t>
            </a:r>
            <a:r>
              <a:rPr lang="en-US" sz="2000" b="1" dirty="0" err="1">
                <a:latin typeface="Times New Roman" pitchFamily="18" charset="0"/>
                <a:cs typeface="Times New Roman" pitchFamily="18" charset="0"/>
              </a:rPr>
              <a:t>w</a:t>
            </a:r>
            <a:r>
              <a:rPr lang="en-US" sz="2000" b="1" baseline="-25000" dirty="0" err="1">
                <a:latin typeface="Times New Roman" pitchFamily="18" charset="0"/>
                <a:cs typeface="Times New Roman" pitchFamily="18" charset="0"/>
              </a:rPr>
              <a:t>m</a:t>
            </a:r>
            <a:r>
              <a:rPr lang="en-US" sz="2000" b="1" dirty="0">
                <a:latin typeface="Times New Roman" pitchFamily="18" charset="0"/>
                <a:cs typeface="Times New Roman" pitchFamily="18" charset="0"/>
              </a:rPr>
              <a:t>}</a:t>
            </a:r>
            <a:r>
              <a:rPr lang="en-US" sz="2000" dirty="0">
                <a:latin typeface="Times New Roman" pitchFamily="18" charset="0"/>
                <a:cs typeface="Times New Roman" pitchFamily="18" charset="0"/>
              </a:rPr>
              <a:t> </a:t>
            </a:r>
            <a:r>
              <a:rPr lang="en-US" sz="2000" b="1" dirty="0">
                <a:latin typeface="Times New Roman" pitchFamily="18" charset="0"/>
                <a:cs typeface="Times New Roman" pitchFamily="18" charset="0"/>
              </a:rPr>
              <a:t>are selected</a:t>
            </a:r>
          </a:p>
        </p:txBody>
      </p:sp>
      <p:graphicFrame>
        <p:nvGraphicFramePr>
          <p:cNvPr id="3074" name="Object 1033"/>
          <p:cNvGraphicFramePr>
            <a:graphicFrameLocks noChangeAspect="1"/>
          </p:cNvGraphicFramePr>
          <p:nvPr>
            <p:extLst>
              <p:ext uri="{D42A27DB-BD31-4B8C-83A1-F6EECF244321}">
                <p14:modId xmlns:p14="http://schemas.microsoft.com/office/powerpoint/2010/main" val="2680827106"/>
              </p:ext>
            </p:extLst>
          </p:nvPr>
        </p:nvGraphicFramePr>
        <p:xfrm>
          <a:off x="854196" y="1806965"/>
          <a:ext cx="5913437" cy="457200"/>
        </p:xfrm>
        <a:graphic>
          <a:graphicData uri="http://schemas.openxmlformats.org/presentationml/2006/ole">
            <mc:AlternateContent xmlns:mc="http://schemas.openxmlformats.org/markup-compatibility/2006">
              <mc:Choice xmlns:v="urn:schemas-microsoft-com:vml" Requires="v">
                <p:oleObj spid="_x0000_s9978" name="Equation" r:id="rId3" imgW="3288960" imgH="253800" progId="Equation.3">
                  <p:embed/>
                </p:oleObj>
              </mc:Choice>
              <mc:Fallback>
                <p:oleObj name="Equation" r:id="rId3" imgW="3288960" imgH="253800" progId="Equation.3">
                  <p:embed/>
                  <p:pic>
                    <p:nvPicPr>
                      <p:cNvPr id="0" name=""/>
                      <p:cNvPicPr>
                        <a:picLocks noChangeAspect="1" noChangeArrowheads="1"/>
                      </p:cNvPicPr>
                      <p:nvPr/>
                    </p:nvPicPr>
                    <p:blipFill>
                      <a:blip r:embed="rId4"/>
                      <a:srcRect/>
                      <a:stretch>
                        <a:fillRect/>
                      </a:stretch>
                    </p:blipFill>
                    <p:spPr bwMode="auto">
                      <a:xfrm>
                        <a:off x="854196" y="1806965"/>
                        <a:ext cx="5913437" cy="457200"/>
                      </a:xfrm>
                      <a:prstGeom prst="rect">
                        <a:avLst/>
                      </a:prstGeom>
                      <a:noFill/>
                      <a:extLst>
                        <a:ext uri="{909E8E84-426E-40DD-AFC4-6F175D3DCCD1}">
                          <a14:hiddenFill xmlns:a14="http://schemas.microsoft.com/office/drawing/2010/main">
                            <a:solidFill>
                              <a:schemeClr val="tx1"/>
                            </a:solidFill>
                          </a14:hiddenFill>
                        </a:ext>
                      </a:extLst>
                    </p:spPr>
                  </p:pic>
                </p:oleObj>
              </mc:Fallback>
            </mc:AlternateContent>
          </a:graphicData>
        </a:graphic>
      </p:graphicFrame>
      <p:graphicFrame>
        <p:nvGraphicFramePr>
          <p:cNvPr id="3075" name="Object 1035"/>
          <p:cNvGraphicFramePr>
            <a:graphicFrameLocks noChangeAspect="1"/>
          </p:cNvGraphicFramePr>
          <p:nvPr/>
        </p:nvGraphicFramePr>
        <p:xfrm>
          <a:off x="4425950" y="4386263"/>
          <a:ext cx="114300" cy="215900"/>
        </p:xfrm>
        <a:graphic>
          <a:graphicData uri="http://schemas.openxmlformats.org/presentationml/2006/ole">
            <mc:AlternateContent xmlns:mc="http://schemas.openxmlformats.org/markup-compatibility/2006">
              <mc:Choice xmlns:v="urn:schemas-microsoft-com:vml" Requires="v">
                <p:oleObj spid="_x0000_s9979" name="Equation" r:id="rId5" imgW="114120" imgH="215640" progId="Equation.3">
                  <p:embed/>
                </p:oleObj>
              </mc:Choice>
              <mc:Fallback>
                <p:oleObj name="Equation" r:id="rId5" imgW="114120" imgH="21564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25950" y="4386263"/>
                        <a:ext cx="114300" cy="215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3081" name="Picture 1038"/>
          <p:cNvPicPr>
            <a:picLocks noChangeAspect="1" noChangeArrowheads="1"/>
          </p:cNvPicPr>
          <p:nvPr/>
        </p:nvPicPr>
        <p:blipFill>
          <a:blip r:embed="rId7" cstate="print"/>
          <a:srcRect l="3679" t="4401" r="22728" b="3185"/>
          <a:stretch>
            <a:fillRect/>
          </a:stretch>
        </p:blipFill>
        <p:spPr bwMode="auto">
          <a:xfrm>
            <a:off x="6867949" y="812847"/>
            <a:ext cx="2003425" cy="2105025"/>
          </a:xfrm>
          <a:prstGeom prst="rect">
            <a:avLst/>
          </a:prstGeom>
          <a:noFill/>
          <a:ln w="9525">
            <a:noFill/>
            <a:miter lim="800000"/>
            <a:headEnd/>
            <a:tailEnd/>
          </a:ln>
        </p:spPr>
      </p:pic>
      <p:graphicFrame>
        <p:nvGraphicFramePr>
          <p:cNvPr id="3076" name="Object 1040"/>
          <p:cNvGraphicFramePr>
            <a:graphicFrameLocks noChangeAspect="1"/>
          </p:cNvGraphicFramePr>
          <p:nvPr>
            <p:extLst>
              <p:ext uri="{D42A27DB-BD31-4B8C-83A1-F6EECF244321}">
                <p14:modId xmlns:p14="http://schemas.microsoft.com/office/powerpoint/2010/main" val="606380337"/>
              </p:ext>
            </p:extLst>
          </p:nvPr>
        </p:nvGraphicFramePr>
        <p:xfrm>
          <a:off x="3968326" y="1112710"/>
          <a:ext cx="344487" cy="379542"/>
        </p:xfrm>
        <a:graphic>
          <a:graphicData uri="http://schemas.openxmlformats.org/presentationml/2006/ole">
            <mc:AlternateContent xmlns:mc="http://schemas.openxmlformats.org/markup-compatibility/2006">
              <mc:Choice xmlns:v="urn:schemas-microsoft-com:vml" Requires="v">
                <p:oleObj spid="_x0000_s9980" name="Equation" r:id="rId8" imgW="241200" imgH="253800" progId="Equation.3">
                  <p:embed/>
                </p:oleObj>
              </mc:Choice>
              <mc:Fallback>
                <p:oleObj name="Equation" r:id="rId8" imgW="241200" imgH="25380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968326" y="1112710"/>
                        <a:ext cx="344487" cy="379542"/>
                      </a:xfrm>
                      <a:prstGeom prst="rect">
                        <a:avLst/>
                      </a:prstGeom>
                      <a:noFill/>
                      <a:ln>
                        <a:noFill/>
                      </a:ln>
                      <a:effectLst/>
                      <a:extLst/>
                    </p:spPr>
                  </p:pic>
                </p:oleObj>
              </mc:Fallback>
            </mc:AlternateContent>
          </a:graphicData>
        </a:graphic>
      </p:graphicFrame>
      <p:sp>
        <p:nvSpPr>
          <p:cNvPr id="3083" name="Rectangle 1043"/>
          <p:cNvSpPr>
            <a:spLocks noChangeArrowheads="1"/>
          </p:cNvSpPr>
          <p:nvPr/>
        </p:nvSpPr>
        <p:spPr bwMode="auto">
          <a:xfrm>
            <a:off x="0" y="3195638"/>
            <a:ext cx="9144000" cy="0"/>
          </a:xfrm>
          <a:prstGeom prst="rect">
            <a:avLst/>
          </a:prstGeom>
          <a:noFill/>
          <a:ln w="9525">
            <a:noFill/>
            <a:miter lim="800000"/>
            <a:headEnd/>
            <a:tailEnd/>
          </a:ln>
        </p:spPr>
        <p:txBody>
          <a:bodyPr wrap="none" anchor="ctr">
            <a:spAutoFit/>
          </a:bodyPr>
          <a:lstStyle/>
          <a:p>
            <a:endParaRPr lang="en-US"/>
          </a:p>
        </p:txBody>
      </p:sp>
      <p:sp>
        <p:nvSpPr>
          <p:cNvPr id="3084" name="Text Box 1044"/>
          <p:cNvSpPr txBox="1">
            <a:spLocks noChangeArrowheads="1"/>
          </p:cNvSpPr>
          <p:nvPr/>
        </p:nvSpPr>
        <p:spPr bwMode="auto">
          <a:xfrm>
            <a:off x="903347" y="3082075"/>
            <a:ext cx="5815133" cy="400110"/>
          </a:xfrm>
          <a:prstGeom prst="rect">
            <a:avLst/>
          </a:prstGeom>
          <a:noFill/>
          <a:ln w="9525">
            <a:noFill/>
            <a:miter lim="800000"/>
            <a:headEnd/>
            <a:tailEnd/>
          </a:ln>
        </p:spPr>
        <p:txBody>
          <a:bodyPr wrap="square">
            <a:spAutoFit/>
          </a:bodyPr>
          <a:lstStyle/>
          <a:p>
            <a:pPr>
              <a:spcBef>
                <a:spcPct val="50000"/>
              </a:spcBef>
            </a:pPr>
            <a:r>
              <a:rPr lang="en-US" sz="2000" dirty="0"/>
              <a:t>Integrated over </a:t>
            </a:r>
            <a:r>
              <a:rPr lang="en-US" sz="2000" u="sng" dirty="0"/>
              <a:t>fine meshes</a:t>
            </a:r>
            <a:r>
              <a:rPr lang="en-US" sz="2000" dirty="0"/>
              <a:t> using FD or FE methods</a:t>
            </a:r>
          </a:p>
        </p:txBody>
      </p:sp>
      <p:graphicFrame>
        <p:nvGraphicFramePr>
          <p:cNvPr id="3077" name="Object 1045"/>
          <p:cNvGraphicFramePr>
            <a:graphicFrameLocks noChangeAspect="1"/>
          </p:cNvGraphicFramePr>
          <p:nvPr>
            <p:extLst>
              <p:ext uri="{D42A27DB-BD31-4B8C-83A1-F6EECF244321}">
                <p14:modId xmlns:p14="http://schemas.microsoft.com/office/powerpoint/2010/main" val="2860543580"/>
              </p:ext>
            </p:extLst>
          </p:nvPr>
        </p:nvGraphicFramePr>
        <p:xfrm>
          <a:off x="2542800" y="3369935"/>
          <a:ext cx="2179637" cy="1146235"/>
        </p:xfrm>
        <a:graphic>
          <a:graphicData uri="http://schemas.openxmlformats.org/presentationml/2006/ole">
            <mc:AlternateContent xmlns:mc="http://schemas.openxmlformats.org/markup-compatibility/2006">
              <mc:Choice xmlns:v="urn:schemas-microsoft-com:vml" Requires="v">
                <p:oleObj spid="_x0000_s9981" name="Equation" r:id="rId10" imgW="1422360" imgH="749160" progId="Equation.3">
                  <p:embed/>
                </p:oleObj>
              </mc:Choice>
              <mc:Fallback>
                <p:oleObj name="Equation" r:id="rId10" imgW="1422360" imgH="749160" progId="Equation.3">
                  <p:embed/>
                  <p:pic>
                    <p:nvPicPr>
                      <p:cNvPr id="0" name=""/>
                      <p:cNvPicPr>
                        <a:picLocks noChangeAspect="1" noChangeArrowheads="1"/>
                      </p:cNvPicPr>
                      <p:nvPr/>
                    </p:nvPicPr>
                    <p:blipFill>
                      <a:blip r:embed="rId11"/>
                      <a:srcRect/>
                      <a:stretch>
                        <a:fillRect/>
                      </a:stretch>
                    </p:blipFill>
                    <p:spPr bwMode="auto">
                      <a:xfrm>
                        <a:off x="2542800" y="3369935"/>
                        <a:ext cx="2179637" cy="1146235"/>
                      </a:xfrm>
                      <a:prstGeom prst="rect">
                        <a:avLst/>
                      </a:prstGeom>
                      <a:noFill/>
                      <a:extLst/>
                    </p:spPr>
                  </p:pic>
                </p:oleObj>
              </mc:Fallback>
            </mc:AlternateContent>
          </a:graphicData>
        </a:graphic>
      </p:graphicFrame>
      <p:sp>
        <p:nvSpPr>
          <p:cNvPr id="2" name="TextBox 1"/>
          <p:cNvSpPr txBox="1"/>
          <p:nvPr/>
        </p:nvSpPr>
        <p:spPr>
          <a:xfrm>
            <a:off x="714156" y="2652586"/>
            <a:ext cx="5486400" cy="400110"/>
          </a:xfrm>
          <a:prstGeom prst="rect">
            <a:avLst/>
          </a:prstGeom>
          <a:noFill/>
        </p:spPr>
        <p:txBody>
          <a:bodyPr wrap="square" rtlCol="0">
            <a:spAutoFit/>
          </a:bodyPr>
          <a:lstStyle/>
          <a:p>
            <a:pPr marL="342900" indent="-342900">
              <a:buFont typeface="Arial" pitchFamily="34" charset="0"/>
              <a:buChar char="•"/>
            </a:pPr>
            <a:r>
              <a:rPr lang="en-US" sz="2000" b="1" i="1" dirty="0" smtClean="0">
                <a:latin typeface="Arial" pitchFamily="34" charset="0"/>
                <a:cs typeface="Arial" pitchFamily="34" charset="0"/>
              </a:rPr>
              <a:t>Spatial variable</a:t>
            </a:r>
            <a:endParaRPr lang="en-US" sz="2000" b="1" i="1" dirty="0">
              <a:latin typeface="Arial" pitchFamily="34" charset="0"/>
              <a:cs typeface="Arial" pitchFamily="34" charset="0"/>
            </a:endParaRPr>
          </a:p>
        </p:txBody>
      </p:sp>
      <p:sp>
        <p:nvSpPr>
          <p:cNvPr id="15" name="TextBox 14"/>
          <p:cNvSpPr txBox="1"/>
          <p:nvPr/>
        </p:nvSpPr>
        <p:spPr>
          <a:xfrm>
            <a:off x="733097" y="4494213"/>
            <a:ext cx="5486400" cy="400110"/>
          </a:xfrm>
          <a:prstGeom prst="rect">
            <a:avLst/>
          </a:prstGeom>
          <a:noFill/>
        </p:spPr>
        <p:txBody>
          <a:bodyPr wrap="square" rtlCol="0">
            <a:spAutoFit/>
          </a:bodyPr>
          <a:lstStyle/>
          <a:p>
            <a:pPr marL="342900" indent="-342900">
              <a:buFont typeface="Arial" pitchFamily="34" charset="0"/>
              <a:buChar char="•"/>
            </a:pPr>
            <a:r>
              <a:rPr lang="en-US" sz="2000" b="1" i="1" dirty="0" smtClean="0">
                <a:latin typeface="Arial" pitchFamily="34" charset="0"/>
                <a:cs typeface="Arial" pitchFamily="34" charset="0"/>
              </a:rPr>
              <a:t>Energy variable</a:t>
            </a:r>
            <a:endParaRPr lang="en-US" sz="2000" b="1" i="1" dirty="0">
              <a:latin typeface="Arial" pitchFamily="34" charset="0"/>
              <a:cs typeface="Arial" pitchFamily="34" charset="0"/>
            </a:endParaRPr>
          </a:p>
        </p:txBody>
      </p:sp>
      <p:sp>
        <p:nvSpPr>
          <p:cNvPr id="3" name="TextBox 2"/>
          <p:cNvSpPr txBox="1"/>
          <p:nvPr/>
        </p:nvSpPr>
        <p:spPr>
          <a:xfrm>
            <a:off x="938334" y="4859910"/>
            <a:ext cx="5929615" cy="646331"/>
          </a:xfrm>
          <a:prstGeom prst="rect">
            <a:avLst/>
          </a:prstGeom>
          <a:noFill/>
        </p:spPr>
        <p:txBody>
          <a:bodyPr wrap="square" rtlCol="0">
            <a:spAutoFit/>
          </a:bodyPr>
          <a:lstStyle/>
          <a:p>
            <a:r>
              <a:rPr lang="en-US" dirty="0" smtClean="0"/>
              <a:t>Integrate over energy intervals to prepare </a:t>
            </a:r>
            <a:r>
              <a:rPr lang="en-US" dirty="0" err="1" smtClean="0"/>
              <a:t>multigroup</a:t>
            </a:r>
            <a:r>
              <a:rPr lang="en-US" dirty="0" smtClean="0"/>
              <a:t> cross sections, </a:t>
            </a:r>
            <a:r>
              <a:rPr lang="el-GR" dirty="0" smtClean="0"/>
              <a:t>σ</a:t>
            </a:r>
            <a:r>
              <a:rPr lang="en-US" baseline="-25000" dirty="0" smtClean="0"/>
              <a:t>g</a:t>
            </a:r>
            <a:r>
              <a:rPr lang="en-US" dirty="0" smtClean="0"/>
              <a:t> </a:t>
            </a:r>
            <a:endParaRPr lang="en-US" dirty="0"/>
          </a:p>
        </p:txBody>
      </p:sp>
      <p:grpSp>
        <p:nvGrpSpPr>
          <p:cNvPr id="18" name="Group 15"/>
          <p:cNvGrpSpPr>
            <a:grpSpLocks/>
          </p:cNvGrpSpPr>
          <p:nvPr/>
        </p:nvGrpSpPr>
        <p:grpSpPr bwMode="auto">
          <a:xfrm>
            <a:off x="6510988" y="4822712"/>
            <a:ext cx="2380593" cy="1583845"/>
            <a:chOff x="1440" y="7200"/>
            <a:chExt cx="8995" cy="6912"/>
          </a:xfrm>
        </p:grpSpPr>
        <p:pic>
          <p:nvPicPr>
            <p:cNvPr id="19" name="Picture 16" descr="fe2"/>
            <p:cNvPicPr>
              <a:picLocks noChangeAspect="1" noChangeArrowheads="1"/>
            </p:cNvPicPr>
            <p:nvPr/>
          </p:nvPicPr>
          <p:blipFill>
            <a:blip r:embed="rId12" cstate="print"/>
            <a:srcRect/>
            <a:stretch>
              <a:fillRect/>
            </a:stretch>
          </p:blipFill>
          <p:spPr bwMode="auto">
            <a:xfrm>
              <a:off x="1620" y="7236"/>
              <a:ext cx="8815" cy="6812"/>
            </a:xfrm>
            <a:prstGeom prst="rect">
              <a:avLst/>
            </a:prstGeom>
            <a:noFill/>
            <a:ln w="9525">
              <a:noFill/>
              <a:miter lim="800000"/>
              <a:headEnd/>
              <a:tailEnd/>
            </a:ln>
          </p:spPr>
        </p:pic>
        <p:sp>
          <p:nvSpPr>
            <p:cNvPr id="20" name="Rectangle 17"/>
            <p:cNvSpPr>
              <a:spLocks noChangeArrowheads="1"/>
            </p:cNvSpPr>
            <p:nvPr/>
          </p:nvSpPr>
          <p:spPr bwMode="auto">
            <a:xfrm>
              <a:off x="1440" y="7200"/>
              <a:ext cx="288" cy="6912"/>
            </a:xfrm>
            <a:prstGeom prst="rect">
              <a:avLst/>
            </a:prstGeom>
            <a:solidFill>
              <a:srgbClr val="FFFFFF"/>
            </a:solidFill>
            <a:ln w="9525">
              <a:noFill/>
              <a:miter lim="800000"/>
              <a:headEnd/>
              <a:tailEnd/>
            </a:ln>
          </p:spPr>
          <p:txBody>
            <a:bodyPr/>
            <a:lstStyle/>
            <a:p>
              <a:endParaRPr lang="en-US"/>
            </a:p>
          </p:txBody>
        </p:sp>
      </p:grpSp>
      <p:pic>
        <p:nvPicPr>
          <p:cNvPr id="21" name="Picture 16" descr="3dmesh"/>
          <p:cNvPicPr>
            <a:picLocks noChangeAspect="1" noChangeArrowheads="1"/>
          </p:cNvPicPr>
          <p:nvPr/>
        </p:nvPicPr>
        <p:blipFill rotWithShape="1">
          <a:blip r:embed="rId13">
            <a:extLst>
              <a:ext uri="{28A0092B-C50C-407E-A947-70E740481C1C}">
                <a14:useLocalDpi xmlns:a14="http://schemas.microsoft.com/office/drawing/2010/main" val="0"/>
              </a:ext>
            </a:extLst>
          </a:blip>
          <a:srcRect l="6148" t="-2789" r="6927" b="6626"/>
          <a:stretch/>
        </p:blipFill>
        <p:spPr bwMode="auto">
          <a:xfrm>
            <a:off x="6882115" y="2873158"/>
            <a:ext cx="1899278" cy="1917042"/>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p:cNvSpPr>
            <a:spLocks noGrp="1"/>
          </p:cNvSpPr>
          <p:nvPr>
            <p:ph type="sldNum" sz="quarter" idx="12"/>
          </p:nvPr>
        </p:nvSpPr>
        <p:spPr/>
        <p:txBody>
          <a:bodyPr/>
          <a:lstStyle/>
          <a:p>
            <a:fld id="{3FC9D30D-0382-41A0-9E51-61A9ED237E88}" type="slidenum">
              <a:rPr lang="en-US" smtClean="0"/>
              <a:t>5</a:t>
            </a:fld>
            <a:endParaRPr lang="en-US"/>
          </a:p>
        </p:txBody>
      </p:sp>
      <p:sp>
        <p:nvSpPr>
          <p:cNvPr id="4" name="TextBox 3"/>
          <p:cNvSpPr txBox="1"/>
          <p:nvPr/>
        </p:nvSpPr>
        <p:spPr>
          <a:xfrm>
            <a:off x="854196" y="5710020"/>
            <a:ext cx="5286295" cy="64633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u="sng" dirty="0" smtClean="0"/>
              <a:t>A typical shielding problem</a:t>
            </a:r>
          </a:p>
          <a:p>
            <a:r>
              <a:rPr lang="en-US" dirty="0" smtClean="0"/>
              <a:t>Memory : 80 angles x 50 g x 106 x 8bye/word = 32 GB</a:t>
            </a:r>
            <a:endParaRPr lang="en-US" dirty="0"/>
          </a:p>
        </p:txBody>
      </p:sp>
    </p:spTree>
    <p:extLst>
      <p:ext uri="{BB962C8B-B14F-4D97-AF65-F5344CB8AC3E}">
        <p14:creationId xmlns:p14="http://schemas.microsoft.com/office/powerpoint/2010/main" val="350074931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6930" name="Rectangle 2"/>
          <p:cNvSpPr>
            <a:spLocks noGrp="1" noChangeArrowheads="1"/>
          </p:cNvSpPr>
          <p:nvPr>
            <p:ph type="title"/>
          </p:nvPr>
        </p:nvSpPr>
        <p:spPr>
          <a:xfrm>
            <a:off x="457200" y="274638"/>
            <a:ext cx="8229600" cy="292100"/>
          </a:xfrm>
        </p:spPr>
        <p:txBody>
          <a:bodyPr>
            <a:noAutofit/>
          </a:bodyPr>
          <a:lstStyle/>
          <a:p>
            <a:pPr algn="ctr" eaLnBrk="1" fontAlgn="auto" hangingPunct="1">
              <a:spcAft>
                <a:spcPts val="0"/>
              </a:spcAft>
              <a:defRPr/>
            </a:pPr>
            <a:r>
              <a:rPr lang="en-US" sz="3000" b="1" dirty="0">
                <a:solidFill>
                  <a:schemeClr val="tx1"/>
                </a:solidFill>
                <a:latin typeface="Arial" panose="020B0604020202020204" pitchFamily="34" charset="0"/>
                <a:cs typeface="Arial" panose="020B0604020202020204" pitchFamily="34" charset="0"/>
              </a:rPr>
              <a:t>Integral - Solution method</a:t>
            </a:r>
          </a:p>
        </p:txBody>
      </p:sp>
      <p:sp>
        <p:nvSpPr>
          <p:cNvPr id="4100" name="Rectangle 3"/>
          <p:cNvSpPr>
            <a:spLocks noGrp="1" noChangeArrowheads="1"/>
          </p:cNvSpPr>
          <p:nvPr>
            <p:ph idx="1"/>
          </p:nvPr>
        </p:nvSpPr>
        <p:spPr>
          <a:xfrm>
            <a:off x="385763" y="698500"/>
            <a:ext cx="8288337" cy="1571625"/>
          </a:xfrm>
        </p:spPr>
        <p:txBody>
          <a:bodyPr/>
          <a:lstStyle/>
          <a:p>
            <a:pPr eaLnBrk="1" hangingPunct="1">
              <a:lnSpc>
                <a:spcPct val="90000"/>
              </a:lnSpc>
              <a:spcBef>
                <a:spcPct val="0"/>
              </a:spcBef>
              <a:buClrTx/>
              <a:buFontTx/>
              <a:buChar char="•"/>
            </a:pPr>
            <a:r>
              <a:rPr lang="en-US" sz="2400" b="1" i="1" dirty="0" smtClean="0"/>
              <a:t>Characteristic Method (CM):</a:t>
            </a:r>
            <a:r>
              <a:rPr lang="en-US" sz="2400" b="1" dirty="0" smtClean="0"/>
              <a:t> </a:t>
            </a:r>
            <a:r>
              <a:rPr lang="en-US" sz="2000" b="1" dirty="0" smtClean="0"/>
              <a:t>Model is partitioned into </a:t>
            </a:r>
            <a:r>
              <a:rPr lang="en-US" sz="2000" b="1" u="sng" dirty="0" smtClean="0">
                <a:solidFill>
                  <a:srgbClr val="FF0000"/>
                </a:solidFill>
              </a:rPr>
              <a:t>coarse meshes</a:t>
            </a:r>
            <a:r>
              <a:rPr lang="en-US" sz="2000" b="1" dirty="0" smtClean="0"/>
              <a:t> and transport equation is solved along the characteristic paths </a:t>
            </a:r>
            <a:r>
              <a:rPr lang="en-US" sz="2000" b="1" i="1" dirty="0" smtClean="0"/>
              <a:t>(k)</a:t>
            </a:r>
            <a:r>
              <a:rPr lang="en-US" sz="2000" b="1" dirty="0" smtClean="0"/>
              <a:t> (parallel to each discrete ordinate </a:t>
            </a:r>
            <a:r>
              <a:rPr lang="en-US" sz="2000" b="1" i="1" dirty="0" smtClean="0"/>
              <a:t>(n)</a:t>
            </a:r>
            <a:r>
              <a:rPr lang="en-US" sz="2000" b="1" dirty="0" smtClean="0"/>
              <a:t>), filling the mesh, and averaged</a:t>
            </a:r>
            <a:endParaRPr lang="en-US" sz="2000" dirty="0" smtClean="0"/>
          </a:p>
        </p:txBody>
      </p:sp>
      <p:graphicFrame>
        <p:nvGraphicFramePr>
          <p:cNvPr id="4098" name="Object 4"/>
          <p:cNvGraphicFramePr>
            <a:graphicFrameLocks noChangeAspect="1"/>
          </p:cNvGraphicFramePr>
          <p:nvPr/>
        </p:nvGraphicFramePr>
        <p:xfrm>
          <a:off x="1073150" y="5207000"/>
          <a:ext cx="7048500" cy="800100"/>
        </p:xfrm>
        <a:graphic>
          <a:graphicData uri="http://schemas.openxmlformats.org/presentationml/2006/ole">
            <mc:AlternateContent xmlns:mc="http://schemas.openxmlformats.org/markup-compatibility/2006">
              <mc:Choice xmlns:v="urn:schemas-microsoft-com:vml" Requires="v">
                <p:oleObj spid="_x0000_s10434" r:id="rId3" imgW="4114800" imgH="469900" progId="">
                  <p:embed/>
                </p:oleObj>
              </mc:Choice>
              <mc:Fallback>
                <p:oleObj r:id="rId3" imgW="4114800" imgH="469900"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3150" y="5207000"/>
                        <a:ext cx="7048500" cy="800100"/>
                      </a:xfrm>
                      <a:prstGeom prst="rect">
                        <a:avLst/>
                      </a:prstGeom>
                      <a:noFill/>
                      <a:extLst>
                        <a:ext uri="{909E8E84-426E-40DD-AFC4-6F175D3DCCD1}">
                          <a14:hiddenFill xmlns:a14="http://schemas.microsoft.com/office/drawing/2010/main">
                            <a:solidFill>
                              <a:schemeClr val="tx1"/>
                            </a:solidFill>
                          </a14:hiddenFill>
                        </a:ext>
                      </a:extLst>
                    </p:spPr>
                  </p:pic>
                </p:oleObj>
              </mc:Fallback>
            </mc:AlternateContent>
          </a:graphicData>
        </a:graphic>
      </p:graphicFrame>
      <p:pic>
        <p:nvPicPr>
          <p:cNvPr id="4102" name="Picture 5" descr="rayform"/>
          <p:cNvPicPr>
            <a:picLocks noChangeAspect="1" noChangeArrowheads="1"/>
          </p:cNvPicPr>
          <p:nvPr/>
        </p:nvPicPr>
        <p:blipFill>
          <a:blip r:embed="rId5" cstate="print"/>
          <a:srcRect/>
          <a:stretch>
            <a:fillRect/>
          </a:stretch>
        </p:blipFill>
        <p:spPr bwMode="auto">
          <a:xfrm>
            <a:off x="4421408" y="2150623"/>
            <a:ext cx="2994025" cy="2773363"/>
          </a:xfrm>
          <a:prstGeom prst="rect">
            <a:avLst/>
          </a:prstGeom>
          <a:noFill/>
          <a:ln w="9525">
            <a:noFill/>
            <a:miter lim="800000"/>
            <a:headEnd/>
            <a:tailEnd/>
          </a:ln>
        </p:spPr>
      </p:pic>
      <p:pic>
        <p:nvPicPr>
          <p:cNvPr id="7" name="Picture 20" descr="demo-dens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0800000">
            <a:off x="1285649" y="2249906"/>
            <a:ext cx="2613853" cy="2403058"/>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fld id="{3FC9D30D-0382-41A0-9E51-61A9ED237E88}" type="slidenum">
              <a:rPr lang="en-US" smtClean="0"/>
              <a:t>6</a:t>
            </a:fld>
            <a:endParaRPr lang="en-US"/>
          </a:p>
        </p:txBody>
      </p:sp>
    </p:spTree>
    <p:extLst>
      <p:ext uri="{BB962C8B-B14F-4D97-AF65-F5344CB8AC3E}">
        <p14:creationId xmlns:p14="http://schemas.microsoft.com/office/powerpoint/2010/main" val="19685391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454025" y="76200"/>
            <a:ext cx="8229600" cy="609600"/>
          </a:xfrm>
        </p:spPr>
        <p:txBody>
          <a:bodyPr>
            <a:normAutofit/>
          </a:bodyPr>
          <a:lstStyle/>
          <a:p>
            <a:pPr algn="ctr" eaLnBrk="1" hangingPunct="1"/>
            <a:r>
              <a:rPr lang="en-US" sz="3200" b="1" dirty="0" smtClean="0">
                <a:solidFill>
                  <a:schemeClr val="tx1"/>
                </a:solidFill>
              </a:rPr>
              <a:t>Monte Carlo Methods</a:t>
            </a:r>
          </a:p>
        </p:txBody>
      </p:sp>
      <p:sp>
        <p:nvSpPr>
          <p:cNvPr id="45059" name="Rectangle 3"/>
          <p:cNvSpPr>
            <a:spLocks noGrp="1" noChangeArrowheads="1"/>
          </p:cNvSpPr>
          <p:nvPr>
            <p:ph idx="1"/>
          </p:nvPr>
        </p:nvSpPr>
        <p:spPr>
          <a:xfrm>
            <a:off x="319881" y="665847"/>
            <a:ext cx="8186737" cy="3429000"/>
          </a:xfrm>
        </p:spPr>
        <p:txBody>
          <a:bodyPr/>
          <a:lstStyle/>
          <a:p>
            <a:pPr eaLnBrk="1" hangingPunct="1"/>
            <a:r>
              <a:rPr lang="en-US" sz="2400" dirty="0" smtClean="0"/>
              <a:t>Perform an experiment on a computer; “exact” simulation of a physical process</a:t>
            </a:r>
          </a:p>
          <a:p>
            <a:pPr lvl="2" eaLnBrk="1" hangingPunct="1">
              <a:buFont typeface="Wingdings" pitchFamily="2" charset="2"/>
              <a:buNone/>
            </a:pPr>
            <a:endParaRPr lang="en-US" sz="1800" dirty="0" smtClean="0"/>
          </a:p>
          <a:p>
            <a:pPr lvl="2" eaLnBrk="1" hangingPunct="1">
              <a:buFont typeface="Wingdings" pitchFamily="2" charset="2"/>
              <a:buNone/>
            </a:pPr>
            <a:endParaRPr lang="en-US" sz="1800" dirty="0" smtClean="0"/>
          </a:p>
          <a:p>
            <a:pPr lvl="2" eaLnBrk="1" hangingPunct="1">
              <a:buFont typeface="Wingdings" pitchFamily="2" charset="2"/>
              <a:buNone/>
            </a:pPr>
            <a:endParaRPr lang="en-US" sz="1800" dirty="0" smtClean="0"/>
          </a:p>
          <a:p>
            <a:pPr lvl="2" eaLnBrk="1" hangingPunct="1">
              <a:buFont typeface="Wingdings" pitchFamily="2" charset="2"/>
              <a:buNone/>
            </a:pPr>
            <a:endParaRPr lang="en-US" sz="1800" dirty="0" smtClean="0"/>
          </a:p>
          <a:p>
            <a:pPr eaLnBrk="1" hangingPunct="1">
              <a:buFont typeface="Wingdings" pitchFamily="2" charset="2"/>
              <a:buNone/>
            </a:pPr>
            <a:endParaRPr lang="en-US" sz="2400" dirty="0" smtClean="0"/>
          </a:p>
        </p:txBody>
      </p:sp>
      <p:sp>
        <p:nvSpPr>
          <p:cNvPr id="45061" name="Text Box 4"/>
          <p:cNvSpPr txBox="1">
            <a:spLocks noChangeArrowheads="1"/>
          </p:cNvSpPr>
          <p:nvPr/>
        </p:nvSpPr>
        <p:spPr bwMode="auto">
          <a:xfrm>
            <a:off x="1885950" y="4037117"/>
            <a:ext cx="168275" cy="457200"/>
          </a:xfrm>
          <a:prstGeom prst="rect">
            <a:avLst/>
          </a:prstGeom>
          <a:noFill/>
          <a:ln w="9525">
            <a:noFill/>
            <a:miter lim="800000"/>
            <a:headEnd/>
            <a:tailEnd/>
          </a:ln>
        </p:spPr>
        <p:txBody>
          <a:bodyPr>
            <a:spAutoFit/>
          </a:bodyPr>
          <a:lstStyle/>
          <a:p>
            <a:pPr eaLnBrk="1" hangingPunct="1"/>
            <a:endParaRPr lang="en-US" sz="2400">
              <a:latin typeface="Times New Roman" pitchFamily="18" charset="0"/>
            </a:endParaRPr>
          </a:p>
        </p:txBody>
      </p:sp>
      <p:sp>
        <p:nvSpPr>
          <p:cNvPr id="45062" name="Line 5"/>
          <p:cNvSpPr>
            <a:spLocks noChangeShapeType="1"/>
          </p:cNvSpPr>
          <p:nvPr/>
        </p:nvSpPr>
        <p:spPr bwMode="auto">
          <a:xfrm>
            <a:off x="2740025" y="2700442"/>
            <a:ext cx="0" cy="2286000"/>
          </a:xfrm>
          <a:prstGeom prst="line">
            <a:avLst/>
          </a:prstGeom>
          <a:noFill/>
          <a:ln w="9525">
            <a:solidFill>
              <a:schemeClr val="tx1"/>
            </a:solidFill>
            <a:round/>
            <a:headEnd/>
            <a:tailEnd/>
          </a:ln>
        </p:spPr>
        <p:txBody>
          <a:bodyPr wrap="none" anchor="ctr"/>
          <a:lstStyle/>
          <a:p>
            <a:endParaRPr lang="en-US"/>
          </a:p>
        </p:txBody>
      </p:sp>
      <p:sp>
        <p:nvSpPr>
          <p:cNvPr id="45063" name="Line 6"/>
          <p:cNvSpPr>
            <a:spLocks noChangeShapeType="1"/>
          </p:cNvSpPr>
          <p:nvPr/>
        </p:nvSpPr>
        <p:spPr bwMode="auto">
          <a:xfrm>
            <a:off x="6016625" y="2624242"/>
            <a:ext cx="0" cy="2362200"/>
          </a:xfrm>
          <a:prstGeom prst="line">
            <a:avLst/>
          </a:prstGeom>
          <a:noFill/>
          <a:ln w="9525">
            <a:solidFill>
              <a:schemeClr val="tx1"/>
            </a:solidFill>
            <a:round/>
            <a:headEnd/>
            <a:tailEnd/>
          </a:ln>
        </p:spPr>
        <p:txBody>
          <a:bodyPr wrap="none" anchor="ctr"/>
          <a:lstStyle/>
          <a:p>
            <a:endParaRPr lang="en-US"/>
          </a:p>
        </p:txBody>
      </p:sp>
      <p:sp>
        <p:nvSpPr>
          <p:cNvPr id="45064" name="Line 7">
            <a:hlinkClick r:id="" action="ppaction://noaction">
              <a:snd r:embed="rId3" name="arrow.wav"/>
            </a:hlinkClick>
          </p:cNvPr>
          <p:cNvSpPr>
            <a:spLocks noChangeShapeType="1"/>
          </p:cNvSpPr>
          <p:nvPr/>
        </p:nvSpPr>
        <p:spPr bwMode="auto">
          <a:xfrm flipV="1">
            <a:off x="2770188" y="3006829"/>
            <a:ext cx="1219200" cy="304800"/>
          </a:xfrm>
          <a:prstGeom prst="line">
            <a:avLst/>
          </a:prstGeom>
          <a:noFill/>
          <a:ln w="9525">
            <a:solidFill>
              <a:schemeClr val="tx1"/>
            </a:solidFill>
            <a:round/>
            <a:headEnd/>
            <a:tailEnd type="triangle" w="med" len="lg"/>
          </a:ln>
        </p:spPr>
        <p:txBody>
          <a:bodyPr wrap="none" anchor="ctr"/>
          <a:lstStyle/>
          <a:p>
            <a:endParaRPr lang="en-US"/>
          </a:p>
        </p:txBody>
      </p:sp>
      <p:sp>
        <p:nvSpPr>
          <p:cNvPr id="45065" name="Line 8">
            <a:hlinkClick r:id="" action="ppaction://noaction">
              <a:snd r:embed="rId4" name="breeze.wav"/>
            </a:hlinkClick>
          </p:cNvPr>
          <p:cNvSpPr>
            <a:spLocks noChangeShapeType="1"/>
          </p:cNvSpPr>
          <p:nvPr/>
        </p:nvSpPr>
        <p:spPr bwMode="auto">
          <a:xfrm>
            <a:off x="3959225" y="3005242"/>
            <a:ext cx="609600" cy="914400"/>
          </a:xfrm>
          <a:prstGeom prst="line">
            <a:avLst/>
          </a:prstGeom>
          <a:noFill/>
          <a:ln w="9525">
            <a:solidFill>
              <a:schemeClr val="tx1"/>
            </a:solidFill>
            <a:round/>
            <a:headEnd/>
            <a:tailEnd type="triangle" w="med" len="lg"/>
          </a:ln>
        </p:spPr>
        <p:txBody>
          <a:bodyPr wrap="none" anchor="ctr"/>
          <a:lstStyle/>
          <a:p>
            <a:endParaRPr lang="en-US"/>
          </a:p>
        </p:txBody>
      </p:sp>
      <p:sp>
        <p:nvSpPr>
          <p:cNvPr id="45066" name="Line 9">
            <a:hlinkClick r:id="" action="ppaction://noaction">
              <a:snd r:embed="rId5" name="cashreg.wav"/>
            </a:hlinkClick>
          </p:cNvPr>
          <p:cNvSpPr>
            <a:spLocks noChangeShapeType="1"/>
          </p:cNvSpPr>
          <p:nvPr/>
        </p:nvSpPr>
        <p:spPr bwMode="auto">
          <a:xfrm flipV="1">
            <a:off x="4568825" y="3310042"/>
            <a:ext cx="838200" cy="609600"/>
          </a:xfrm>
          <a:prstGeom prst="line">
            <a:avLst/>
          </a:prstGeom>
          <a:noFill/>
          <a:ln w="9525">
            <a:solidFill>
              <a:schemeClr val="tx1"/>
            </a:solidFill>
            <a:round/>
            <a:headEnd/>
            <a:tailEnd type="triangle" w="med" len="lg"/>
          </a:ln>
        </p:spPr>
        <p:txBody>
          <a:bodyPr wrap="none" anchor="ctr"/>
          <a:lstStyle/>
          <a:p>
            <a:endParaRPr lang="en-US"/>
          </a:p>
        </p:txBody>
      </p:sp>
      <p:sp>
        <p:nvSpPr>
          <p:cNvPr id="45067" name="Text Box 10"/>
          <p:cNvSpPr txBox="1">
            <a:spLocks noChangeArrowheads="1"/>
          </p:cNvSpPr>
          <p:nvPr/>
        </p:nvSpPr>
        <p:spPr bwMode="auto">
          <a:xfrm>
            <a:off x="3859213" y="4280004"/>
            <a:ext cx="1009650" cy="366713"/>
          </a:xfrm>
          <a:prstGeom prst="rect">
            <a:avLst/>
          </a:prstGeom>
          <a:noFill/>
          <a:ln w="9525">
            <a:noFill/>
            <a:miter lim="800000"/>
            <a:headEnd/>
            <a:tailEnd/>
          </a:ln>
        </p:spPr>
        <p:txBody>
          <a:bodyPr wrap="none">
            <a:spAutoFit/>
          </a:bodyPr>
          <a:lstStyle/>
          <a:p>
            <a:pPr eaLnBrk="1" hangingPunct="1"/>
            <a:r>
              <a:rPr lang="en-US">
                <a:solidFill>
                  <a:srgbClr val="12121A"/>
                </a:solidFill>
                <a:latin typeface="Times New Roman" pitchFamily="18" charset="0"/>
              </a:rPr>
              <a:t>absorbed</a:t>
            </a:r>
            <a:endParaRPr lang="en-US" sz="2400">
              <a:solidFill>
                <a:srgbClr val="12121A"/>
              </a:solidFill>
              <a:latin typeface="Times New Roman" pitchFamily="18" charset="0"/>
            </a:endParaRPr>
          </a:p>
        </p:txBody>
      </p:sp>
      <p:sp>
        <p:nvSpPr>
          <p:cNvPr id="45068" name="Text Box 11"/>
          <p:cNvSpPr txBox="1">
            <a:spLocks noChangeArrowheads="1"/>
          </p:cNvSpPr>
          <p:nvPr/>
        </p:nvSpPr>
        <p:spPr bwMode="auto">
          <a:xfrm>
            <a:off x="2379663" y="3132242"/>
            <a:ext cx="501650" cy="366712"/>
          </a:xfrm>
          <a:prstGeom prst="rect">
            <a:avLst/>
          </a:prstGeom>
          <a:noFill/>
          <a:ln w="9525">
            <a:noFill/>
            <a:miter lim="800000"/>
            <a:headEnd/>
            <a:tailEnd/>
          </a:ln>
        </p:spPr>
        <p:txBody>
          <a:bodyPr wrap="none">
            <a:spAutoFit/>
          </a:bodyPr>
          <a:lstStyle/>
          <a:p>
            <a:pPr eaLnBrk="1" hangingPunct="1"/>
            <a:r>
              <a:rPr lang="en-US">
                <a:latin typeface="Times New Roman" pitchFamily="18" charset="0"/>
                <a:sym typeface="Wingdings" pitchFamily="2" charset="2"/>
              </a:rPr>
              <a:t>  </a:t>
            </a:r>
            <a:endParaRPr lang="en-US" sz="2400">
              <a:latin typeface="Times New Roman" pitchFamily="18" charset="0"/>
            </a:endParaRPr>
          </a:p>
        </p:txBody>
      </p:sp>
      <p:sp>
        <p:nvSpPr>
          <p:cNvPr id="45069" name="Line 12">
            <a:hlinkClick r:id="" action="ppaction://noaction">
              <a:snd r:embed="rId6" name="EXPLODE.WAV"/>
            </a:hlinkClick>
          </p:cNvPr>
          <p:cNvSpPr>
            <a:spLocks noChangeShapeType="1"/>
          </p:cNvSpPr>
          <p:nvPr/>
        </p:nvSpPr>
        <p:spPr bwMode="auto">
          <a:xfrm>
            <a:off x="2740025" y="3310042"/>
            <a:ext cx="1524000" cy="1066800"/>
          </a:xfrm>
          <a:prstGeom prst="line">
            <a:avLst/>
          </a:prstGeom>
          <a:noFill/>
          <a:ln w="9525">
            <a:solidFill>
              <a:schemeClr val="tx1"/>
            </a:solidFill>
            <a:round/>
            <a:headEnd/>
            <a:tailEnd type="triangle" w="med" len="lg"/>
          </a:ln>
        </p:spPr>
        <p:txBody>
          <a:bodyPr wrap="none" anchor="ctr"/>
          <a:lstStyle/>
          <a:p>
            <a:endParaRPr lang="en-US"/>
          </a:p>
        </p:txBody>
      </p:sp>
      <p:sp>
        <p:nvSpPr>
          <p:cNvPr id="45070" name="Line 13">
            <a:hlinkClick r:id="" action="ppaction://noaction">
              <a:snd r:embed="rId7" name="coin.wav"/>
            </a:hlinkClick>
          </p:cNvPr>
          <p:cNvSpPr>
            <a:spLocks noChangeShapeType="1"/>
          </p:cNvSpPr>
          <p:nvPr/>
        </p:nvSpPr>
        <p:spPr bwMode="auto">
          <a:xfrm>
            <a:off x="5407025" y="3310042"/>
            <a:ext cx="990600" cy="609600"/>
          </a:xfrm>
          <a:prstGeom prst="line">
            <a:avLst/>
          </a:prstGeom>
          <a:noFill/>
          <a:ln w="9525">
            <a:solidFill>
              <a:schemeClr val="tx1"/>
            </a:solidFill>
            <a:round/>
            <a:headEnd/>
            <a:tailEnd type="triangle" w="med" len="lg"/>
          </a:ln>
        </p:spPr>
        <p:txBody>
          <a:bodyPr wrap="none" anchor="ctr"/>
          <a:lstStyle/>
          <a:p>
            <a:endParaRPr lang="en-US"/>
          </a:p>
        </p:txBody>
      </p:sp>
      <p:pic>
        <p:nvPicPr>
          <p:cNvPr id="45071" name="Picture 14"/>
          <p:cNvPicPr>
            <a:picLocks noChangeAspect="1" noChangeArrowheads="1"/>
          </p:cNvPicPr>
          <p:nvPr/>
        </p:nvPicPr>
        <p:blipFill>
          <a:blip r:embed="rId8" cstate="print"/>
          <a:srcRect/>
          <a:stretch>
            <a:fillRect/>
          </a:stretch>
        </p:blipFill>
        <p:spPr bwMode="auto">
          <a:xfrm>
            <a:off x="1865313" y="1544742"/>
            <a:ext cx="990600" cy="687387"/>
          </a:xfrm>
          <a:prstGeom prst="rect">
            <a:avLst/>
          </a:prstGeom>
          <a:noFill/>
          <a:ln w="9525">
            <a:noFill/>
            <a:miter lim="800000"/>
            <a:headEnd/>
            <a:tailEnd/>
          </a:ln>
        </p:spPr>
      </p:pic>
      <p:pic>
        <p:nvPicPr>
          <p:cNvPr id="45072" name="Picture 15"/>
          <p:cNvPicPr>
            <a:picLocks noChangeAspect="1" noChangeArrowheads="1"/>
          </p:cNvPicPr>
          <p:nvPr/>
        </p:nvPicPr>
        <p:blipFill>
          <a:blip r:embed="rId9" cstate="print"/>
          <a:srcRect/>
          <a:stretch>
            <a:fillRect/>
          </a:stretch>
        </p:blipFill>
        <p:spPr bwMode="auto">
          <a:xfrm>
            <a:off x="4391025" y="1555854"/>
            <a:ext cx="685800" cy="647700"/>
          </a:xfrm>
          <a:prstGeom prst="rect">
            <a:avLst/>
          </a:prstGeom>
          <a:noFill/>
          <a:ln w="9525">
            <a:noFill/>
            <a:miter lim="800000"/>
            <a:headEnd/>
            <a:tailEnd/>
          </a:ln>
        </p:spPr>
      </p:pic>
      <p:pic>
        <p:nvPicPr>
          <p:cNvPr id="45073" name="Picture 16"/>
          <p:cNvPicPr>
            <a:picLocks noChangeAspect="1" noChangeArrowheads="1"/>
          </p:cNvPicPr>
          <p:nvPr/>
        </p:nvPicPr>
        <p:blipFill>
          <a:blip r:embed="rId10" cstate="print"/>
          <a:srcRect/>
          <a:stretch>
            <a:fillRect/>
          </a:stretch>
        </p:blipFill>
        <p:spPr bwMode="auto">
          <a:xfrm>
            <a:off x="7278688" y="1867004"/>
            <a:ext cx="1066800" cy="349250"/>
          </a:xfrm>
          <a:prstGeom prst="rect">
            <a:avLst/>
          </a:prstGeom>
          <a:noFill/>
          <a:ln w="9525">
            <a:noFill/>
            <a:miter lim="800000"/>
            <a:headEnd/>
            <a:tailEnd/>
          </a:ln>
        </p:spPr>
      </p:pic>
      <p:sp>
        <p:nvSpPr>
          <p:cNvPr id="45074" name="Text Box 17"/>
          <p:cNvSpPr txBox="1">
            <a:spLocks noChangeArrowheads="1"/>
          </p:cNvSpPr>
          <p:nvPr/>
        </p:nvSpPr>
        <p:spPr bwMode="auto">
          <a:xfrm>
            <a:off x="6319838" y="3652942"/>
            <a:ext cx="1744662" cy="366712"/>
          </a:xfrm>
          <a:prstGeom prst="rect">
            <a:avLst/>
          </a:prstGeom>
          <a:solidFill>
            <a:schemeClr val="tx2">
              <a:lumMod val="75000"/>
            </a:schemeClr>
          </a:solidFill>
          <a:ln w="9525">
            <a:noFill/>
            <a:miter lim="800000"/>
            <a:headEnd/>
            <a:tailEnd/>
          </a:ln>
        </p:spPr>
        <p:txBody>
          <a:bodyPr>
            <a:spAutoFit/>
          </a:bodyPr>
          <a:lstStyle/>
          <a:p>
            <a:pPr algn="ctr" eaLnBrk="1" hangingPunct="1">
              <a:spcBef>
                <a:spcPct val="50000"/>
              </a:spcBef>
              <a:defRPr/>
            </a:pPr>
            <a:r>
              <a:rPr lang="en-US" dirty="0">
                <a:solidFill>
                  <a:srgbClr val="00FF00"/>
                </a:solidFill>
                <a:latin typeface="Times New Roman" pitchFamily="18" charset="0"/>
              </a:rPr>
              <a:t>Tally (count)</a:t>
            </a:r>
          </a:p>
        </p:txBody>
      </p:sp>
      <p:sp>
        <p:nvSpPr>
          <p:cNvPr id="45075" name="Text Box 18"/>
          <p:cNvSpPr txBox="1">
            <a:spLocks noChangeArrowheads="1"/>
          </p:cNvSpPr>
          <p:nvPr/>
        </p:nvSpPr>
        <p:spPr bwMode="auto">
          <a:xfrm>
            <a:off x="1016000" y="1595542"/>
            <a:ext cx="1001713" cy="641350"/>
          </a:xfrm>
          <a:prstGeom prst="rect">
            <a:avLst/>
          </a:prstGeom>
          <a:noFill/>
          <a:ln w="9525">
            <a:noFill/>
            <a:miter lim="800000"/>
            <a:headEnd/>
            <a:tailEnd/>
          </a:ln>
        </p:spPr>
        <p:txBody>
          <a:bodyPr>
            <a:spAutoFit/>
          </a:bodyPr>
          <a:lstStyle/>
          <a:p>
            <a:pPr>
              <a:spcBef>
                <a:spcPct val="50000"/>
              </a:spcBef>
            </a:pPr>
            <a:r>
              <a:rPr lang="en-US"/>
              <a:t>Path-length</a:t>
            </a:r>
          </a:p>
        </p:txBody>
      </p:sp>
      <p:sp>
        <p:nvSpPr>
          <p:cNvPr id="45076" name="Text Box 19"/>
          <p:cNvSpPr txBox="1">
            <a:spLocks noChangeArrowheads="1"/>
          </p:cNvSpPr>
          <p:nvPr/>
        </p:nvSpPr>
        <p:spPr bwMode="auto">
          <a:xfrm>
            <a:off x="3352800" y="1597129"/>
            <a:ext cx="1060450" cy="641350"/>
          </a:xfrm>
          <a:prstGeom prst="rect">
            <a:avLst/>
          </a:prstGeom>
          <a:noFill/>
          <a:ln w="9525">
            <a:noFill/>
            <a:miter lim="800000"/>
            <a:headEnd/>
            <a:tailEnd/>
          </a:ln>
        </p:spPr>
        <p:txBody>
          <a:bodyPr>
            <a:spAutoFit/>
          </a:bodyPr>
          <a:lstStyle/>
          <a:p>
            <a:pPr>
              <a:spcBef>
                <a:spcPct val="50000"/>
              </a:spcBef>
            </a:pPr>
            <a:r>
              <a:rPr lang="en-US"/>
              <a:t>Type of collision</a:t>
            </a:r>
          </a:p>
        </p:txBody>
      </p:sp>
      <p:sp>
        <p:nvSpPr>
          <p:cNvPr id="45077" name="Text Box 20"/>
          <p:cNvSpPr txBox="1">
            <a:spLocks noChangeArrowheads="1"/>
          </p:cNvSpPr>
          <p:nvPr/>
        </p:nvSpPr>
        <p:spPr bwMode="auto">
          <a:xfrm>
            <a:off x="5832475" y="1508229"/>
            <a:ext cx="1684338" cy="825500"/>
          </a:xfrm>
          <a:prstGeom prst="rect">
            <a:avLst/>
          </a:prstGeom>
          <a:noFill/>
          <a:ln w="9525">
            <a:noFill/>
            <a:miter lim="800000"/>
            <a:headEnd/>
            <a:tailEnd/>
          </a:ln>
        </p:spPr>
        <p:txBody>
          <a:bodyPr>
            <a:spAutoFit/>
          </a:bodyPr>
          <a:lstStyle/>
          <a:p>
            <a:pPr>
              <a:spcBef>
                <a:spcPct val="50000"/>
              </a:spcBef>
            </a:pPr>
            <a:r>
              <a:rPr lang="en-US" sz="1600"/>
              <a:t>Scattering angle (isotropic scattering)</a:t>
            </a:r>
          </a:p>
        </p:txBody>
      </p:sp>
      <p:sp>
        <p:nvSpPr>
          <p:cNvPr id="45078" name="Text Box 21"/>
          <p:cNvSpPr txBox="1">
            <a:spLocks noChangeArrowheads="1"/>
          </p:cNvSpPr>
          <p:nvPr/>
        </p:nvSpPr>
        <p:spPr bwMode="auto">
          <a:xfrm>
            <a:off x="1236663" y="3102079"/>
            <a:ext cx="1365250" cy="366713"/>
          </a:xfrm>
          <a:prstGeom prst="rect">
            <a:avLst/>
          </a:prstGeom>
          <a:noFill/>
          <a:ln w="9525">
            <a:noFill/>
            <a:miter lim="800000"/>
            <a:headEnd/>
            <a:tailEnd/>
          </a:ln>
        </p:spPr>
        <p:txBody>
          <a:bodyPr>
            <a:spAutoFit/>
          </a:bodyPr>
          <a:lstStyle/>
          <a:p>
            <a:pPr algn="r">
              <a:spcBef>
                <a:spcPct val="50000"/>
              </a:spcBef>
            </a:pPr>
            <a:r>
              <a:rPr lang="en-US"/>
              <a:t>S (r, E, Ω) </a:t>
            </a:r>
          </a:p>
        </p:txBody>
      </p:sp>
      <p:sp>
        <p:nvSpPr>
          <p:cNvPr id="45079" name="Text Box 22"/>
          <p:cNvSpPr txBox="1">
            <a:spLocks noChangeArrowheads="1"/>
          </p:cNvSpPr>
          <p:nvPr/>
        </p:nvSpPr>
        <p:spPr bwMode="auto">
          <a:xfrm>
            <a:off x="1028700" y="2754417"/>
            <a:ext cx="1352550" cy="366712"/>
          </a:xfrm>
          <a:prstGeom prst="rect">
            <a:avLst/>
          </a:prstGeom>
          <a:noFill/>
          <a:ln w="9525">
            <a:noFill/>
            <a:miter lim="800000"/>
            <a:headEnd/>
            <a:tailEnd/>
          </a:ln>
        </p:spPr>
        <p:txBody>
          <a:bodyPr>
            <a:spAutoFit/>
          </a:bodyPr>
          <a:lstStyle/>
          <a:p>
            <a:pPr>
              <a:spcBef>
                <a:spcPct val="50000"/>
              </a:spcBef>
            </a:pPr>
            <a:r>
              <a:rPr lang="en-US"/>
              <a:t>Sample</a:t>
            </a:r>
          </a:p>
        </p:txBody>
      </p:sp>
      <p:sp>
        <p:nvSpPr>
          <p:cNvPr id="45080" name="Line 23"/>
          <p:cNvSpPr>
            <a:spLocks noChangeShapeType="1"/>
          </p:cNvSpPr>
          <p:nvPr/>
        </p:nvSpPr>
        <p:spPr bwMode="auto">
          <a:xfrm>
            <a:off x="2832100" y="2227367"/>
            <a:ext cx="579438" cy="927100"/>
          </a:xfrm>
          <a:prstGeom prst="line">
            <a:avLst/>
          </a:prstGeom>
          <a:noFill/>
          <a:ln w="22225">
            <a:solidFill>
              <a:schemeClr val="tx1"/>
            </a:solidFill>
            <a:round/>
            <a:headEnd/>
            <a:tailEnd type="triangle" w="med" len="med"/>
          </a:ln>
        </p:spPr>
        <p:txBody>
          <a:bodyPr/>
          <a:lstStyle/>
          <a:p>
            <a:endParaRPr lang="en-US"/>
          </a:p>
        </p:txBody>
      </p:sp>
      <p:sp>
        <p:nvSpPr>
          <p:cNvPr id="45081" name="Line 24"/>
          <p:cNvSpPr>
            <a:spLocks noChangeShapeType="1"/>
          </p:cNvSpPr>
          <p:nvPr/>
        </p:nvSpPr>
        <p:spPr bwMode="auto">
          <a:xfrm flipH="1">
            <a:off x="3990975" y="2187679"/>
            <a:ext cx="385763" cy="798513"/>
          </a:xfrm>
          <a:prstGeom prst="line">
            <a:avLst/>
          </a:prstGeom>
          <a:noFill/>
          <a:ln w="22225">
            <a:solidFill>
              <a:schemeClr val="tx1"/>
            </a:solidFill>
            <a:round/>
            <a:headEnd/>
            <a:tailEnd type="triangle" w="med" len="med"/>
          </a:ln>
        </p:spPr>
        <p:txBody>
          <a:bodyPr/>
          <a:lstStyle/>
          <a:p>
            <a:endParaRPr lang="en-US"/>
          </a:p>
        </p:txBody>
      </p:sp>
      <p:sp>
        <p:nvSpPr>
          <p:cNvPr id="45082" name="Line 25"/>
          <p:cNvSpPr>
            <a:spLocks noChangeShapeType="1"/>
          </p:cNvSpPr>
          <p:nvPr/>
        </p:nvSpPr>
        <p:spPr bwMode="auto">
          <a:xfrm flipV="1">
            <a:off x="4041775" y="2792517"/>
            <a:ext cx="696913" cy="206375"/>
          </a:xfrm>
          <a:prstGeom prst="line">
            <a:avLst/>
          </a:prstGeom>
          <a:noFill/>
          <a:ln w="19050" cap="rnd">
            <a:solidFill>
              <a:schemeClr val="tx1"/>
            </a:solidFill>
            <a:prstDash val="dash"/>
            <a:round/>
            <a:headEnd/>
            <a:tailEnd/>
          </a:ln>
        </p:spPr>
        <p:txBody>
          <a:bodyPr/>
          <a:lstStyle/>
          <a:p>
            <a:endParaRPr lang="en-US"/>
          </a:p>
        </p:txBody>
      </p:sp>
      <p:sp>
        <p:nvSpPr>
          <p:cNvPr id="45083" name="Arc 26"/>
          <p:cNvSpPr>
            <a:spLocks/>
          </p:cNvSpPr>
          <p:nvPr/>
        </p:nvSpPr>
        <p:spPr bwMode="auto">
          <a:xfrm rot="10800000" flipH="1">
            <a:off x="4184650" y="2933804"/>
            <a:ext cx="192088" cy="349250"/>
          </a:xfrm>
          <a:custGeom>
            <a:avLst/>
            <a:gdLst>
              <a:gd name="T0" fmla="*/ 0 w 21600"/>
              <a:gd name="T1" fmla="*/ 0 h 21600"/>
              <a:gd name="T2" fmla="*/ 1708231 w 21600"/>
              <a:gd name="T3" fmla="*/ 5647017 h 21600"/>
              <a:gd name="T4" fmla="*/ 0 w 21600"/>
              <a:gd name="T5" fmla="*/ 564701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wrap="none" anchor="ctr"/>
          <a:lstStyle/>
          <a:p>
            <a:endParaRPr lang="en-US"/>
          </a:p>
        </p:txBody>
      </p:sp>
      <p:sp>
        <p:nvSpPr>
          <p:cNvPr id="45084" name="Line 27"/>
          <p:cNvSpPr>
            <a:spLocks noChangeShapeType="1"/>
          </p:cNvSpPr>
          <p:nvPr/>
        </p:nvSpPr>
        <p:spPr bwMode="auto">
          <a:xfrm flipH="1">
            <a:off x="4403725" y="2316267"/>
            <a:ext cx="1841500" cy="760412"/>
          </a:xfrm>
          <a:prstGeom prst="line">
            <a:avLst/>
          </a:prstGeom>
          <a:noFill/>
          <a:ln w="28575">
            <a:solidFill>
              <a:srgbClr val="12121A"/>
            </a:solidFill>
            <a:round/>
            <a:headEnd/>
            <a:tailEnd type="triangle" w="med" len="med"/>
          </a:ln>
        </p:spPr>
        <p:txBody>
          <a:bodyPr/>
          <a:lstStyle/>
          <a:p>
            <a:endParaRPr lang="en-US"/>
          </a:p>
        </p:txBody>
      </p:sp>
      <p:sp>
        <p:nvSpPr>
          <p:cNvPr id="45085" name="Text Box 28"/>
          <p:cNvSpPr txBox="1">
            <a:spLocks noChangeArrowheads="1"/>
          </p:cNvSpPr>
          <p:nvPr/>
        </p:nvSpPr>
        <p:spPr bwMode="auto">
          <a:xfrm>
            <a:off x="319881" y="5659324"/>
            <a:ext cx="8696325" cy="646331"/>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p>
            <a:pPr>
              <a:spcBef>
                <a:spcPct val="50000"/>
              </a:spcBef>
            </a:pPr>
            <a:r>
              <a:rPr lang="en-US" i="1" dirty="0" smtClean="0">
                <a:solidFill>
                  <a:schemeClr val="tx1"/>
                </a:solidFill>
              </a:rPr>
              <a:t>Requires significant computation time, Variance </a:t>
            </a:r>
            <a:r>
              <a:rPr lang="en-US" i="1" dirty="0">
                <a:solidFill>
                  <a:schemeClr val="tx1"/>
                </a:solidFill>
              </a:rPr>
              <a:t>Reduction techniques are </a:t>
            </a:r>
            <a:r>
              <a:rPr lang="en-US" i="1" dirty="0" smtClean="0">
                <a:solidFill>
                  <a:schemeClr val="tx1"/>
                </a:solidFill>
              </a:rPr>
              <a:t>needed </a:t>
            </a:r>
            <a:r>
              <a:rPr lang="en-US" i="1" dirty="0">
                <a:solidFill>
                  <a:schemeClr val="tx1"/>
                </a:solidFill>
              </a:rPr>
              <a:t>for real-world </a:t>
            </a:r>
            <a:r>
              <a:rPr lang="en-US" i="1" dirty="0" smtClean="0">
                <a:solidFill>
                  <a:schemeClr val="tx1"/>
                </a:solidFill>
              </a:rPr>
              <a:t>problems</a:t>
            </a:r>
            <a:r>
              <a:rPr lang="en-US" i="1" dirty="0">
                <a:solidFill>
                  <a:schemeClr val="tx1"/>
                </a:solidFill>
              </a:rPr>
              <a:t>!</a:t>
            </a:r>
          </a:p>
        </p:txBody>
      </p:sp>
      <p:graphicFrame>
        <p:nvGraphicFramePr>
          <p:cNvPr id="2" name="Object 1"/>
          <p:cNvGraphicFramePr>
            <a:graphicFrameLocks noChangeAspect="1"/>
          </p:cNvGraphicFramePr>
          <p:nvPr>
            <p:extLst>
              <p:ext uri="{D42A27DB-BD31-4B8C-83A1-F6EECF244321}">
                <p14:modId xmlns:p14="http://schemas.microsoft.com/office/powerpoint/2010/main" val="596972251"/>
              </p:ext>
            </p:extLst>
          </p:nvPr>
        </p:nvGraphicFramePr>
        <p:xfrm>
          <a:off x="6369268" y="5062513"/>
          <a:ext cx="1014945" cy="676107"/>
        </p:xfrm>
        <a:graphic>
          <a:graphicData uri="http://schemas.openxmlformats.org/presentationml/2006/ole">
            <mc:AlternateContent xmlns:mc="http://schemas.openxmlformats.org/markup-compatibility/2006">
              <mc:Choice xmlns:v="urn:schemas-microsoft-com:vml" Requires="v">
                <p:oleObj spid="_x0000_s12483" name="Equation" r:id="rId11" imgW="583920" imgH="393480" progId="Equation.3">
                  <p:embed/>
                </p:oleObj>
              </mc:Choice>
              <mc:Fallback>
                <p:oleObj name="Equation" r:id="rId11" imgW="583920" imgH="393480" progId="Equation.3">
                  <p:embed/>
                  <p:pic>
                    <p:nvPicPr>
                      <p:cNvPr id="0" name=""/>
                      <p:cNvPicPr>
                        <a:picLocks noChangeAspect="1" noChangeArrowheads="1"/>
                      </p:cNvPicPr>
                      <p:nvPr/>
                    </p:nvPicPr>
                    <p:blipFill>
                      <a:blip r:embed="rId12"/>
                      <a:srcRect/>
                      <a:stretch>
                        <a:fillRect/>
                      </a:stretch>
                    </p:blipFill>
                    <p:spPr bwMode="auto">
                      <a:xfrm>
                        <a:off x="6369268" y="5062513"/>
                        <a:ext cx="1014945" cy="676107"/>
                      </a:xfrm>
                      <a:prstGeom prst="rect">
                        <a:avLst/>
                      </a:prstGeom>
                      <a:noFill/>
                      <a:ln>
                        <a:noFill/>
                      </a:ln>
                    </p:spPr>
                  </p:pic>
                </p:oleObj>
              </mc:Fallback>
            </mc:AlternateContent>
          </a:graphicData>
        </a:graphic>
      </p:graphicFrame>
      <p:sp>
        <p:nvSpPr>
          <p:cNvPr id="3" name="TextBox 2"/>
          <p:cNvSpPr txBox="1"/>
          <p:nvPr/>
        </p:nvSpPr>
        <p:spPr>
          <a:xfrm>
            <a:off x="435632" y="4759737"/>
            <a:ext cx="7047185" cy="830997"/>
          </a:xfrm>
          <a:prstGeom prst="rect">
            <a:avLst/>
          </a:prstGeom>
          <a:noFill/>
        </p:spPr>
        <p:txBody>
          <a:bodyPr wrap="square" rtlCol="0">
            <a:spAutoFit/>
          </a:bodyPr>
          <a:lstStyle/>
          <a:p>
            <a:r>
              <a:rPr lang="en-US" sz="2400" dirty="0" smtClean="0"/>
              <a:t>Issue: </a:t>
            </a:r>
          </a:p>
          <a:p>
            <a:r>
              <a:rPr lang="en-US" sz="2000" dirty="0" smtClean="0">
                <a:solidFill>
                  <a:srgbClr val="FF0000"/>
                </a:solidFill>
              </a:rPr>
              <a:t>Precise expected values; i.e.,  small relative uncertainty</a:t>
            </a:r>
            <a:r>
              <a:rPr lang="en-US" sz="2400" dirty="0" smtClean="0">
                <a:solidFill>
                  <a:srgbClr val="FF0000"/>
                </a:solidFill>
              </a:rPr>
              <a:t>, </a:t>
            </a:r>
            <a:endParaRPr lang="en-US" sz="2400" dirty="0">
              <a:solidFill>
                <a:srgbClr val="FF0000"/>
              </a:solidFill>
            </a:endParaRPr>
          </a:p>
        </p:txBody>
      </p:sp>
      <p:sp>
        <p:nvSpPr>
          <p:cNvPr id="4" name="Slide Number Placeholder 3"/>
          <p:cNvSpPr>
            <a:spLocks noGrp="1"/>
          </p:cNvSpPr>
          <p:nvPr>
            <p:ph type="sldNum" sz="quarter" idx="12"/>
          </p:nvPr>
        </p:nvSpPr>
        <p:spPr/>
        <p:txBody>
          <a:bodyPr/>
          <a:lstStyle/>
          <a:p>
            <a:fld id="{3FC9D30D-0382-41A0-9E51-61A9ED237E88}" type="slidenum">
              <a:rPr lang="en-US" smtClean="0"/>
              <a:t>7</a:t>
            </a:fld>
            <a:endParaRPr lang="en-US"/>
          </a:p>
        </p:txBody>
      </p:sp>
    </p:spTree>
    <p:extLst>
      <p:ext uri="{BB962C8B-B14F-4D97-AF65-F5344CB8AC3E}">
        <p14:creationId xmlns:p14="http://schemas.microsoft.com/office/powerpoint/2010/main" val="115240922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76200" y="0"/>
            <a:ext cx="8229600" cy="661988"/>
          </a:xfrm>
        </p:spPr>
        <p:txBody>
          <a:bodyPr>
            <a:normAutofit/>
          </a:bodyPr>
          <a:lstStyle/>
          <a:p>
            <a:pPr algn="ctr" eaLnBrk="1" hangingPunct="1"/>
            <a:r>
              <a:rPr lang="en-US" sz="3200" b="1" dirty="0" smtClean="0">
                <a:solidFill>
                  <a:schemeClr val="tx1"/>
                </a:solidFill>
              </a:rPr>
              <a:t>Deterministic vs. Monte Carlo</a:t>
            </a:r>
          </a:p>
        </p:txBody>
      </p:sp>
      <p:graphicFrame>
        <p:nvGraphicFramePr>
          <p:cNvPr id="634935" name="Group 55"/>
          <p:cNvGraphicFramePr>
            <a:graphicFrameLocks noGrp="1"/>
          </p:cNvGraphicFramePr>
          <p:nvPr>
            <p:extLst/>
          </p:nvPr>
        </p:nvGraphicFramePr>
        <p:xfrm>
          <a:off x="762000" y="762000"/>
          <a:ext cx="7626350" cy="5592447"/>
        </p:xfrm>
        <a:graphic>
          <a:graphicData uri="http://schemas.openxmlformats.org/drawingml/2006/table">
            <a:tbl>
              <a:tblPr/>
              <a:tblGrid>
                <a:gridCol w="2343150"/>
                <a:gridCol w="3171825"/>
                <a:gridCol w="2111375"/>
              </a:tblGrid>
              <a:tr h="614363">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000" b="0" i="0" u="none" strike="noStrike" cap="none" normalizeH="0" baseline="0" dirty="0" smtClean="0">
                          <a:ln>
                            <a:noFill/>
                          </a:ln>
                          <a:solidFill>
                            <a:srgbClr val="FF6600"/>
                          </a:solidFill>
                          <a:effectLst>
                            <a:outerShdw blurRad="38100" dist="38100" dir="2700000" algn="tl">
                              <a:srgbClr val="000000"/>
                            </a:outerShdw>
                          </a:effectLst>
                          <a:latin typeface="Arial" pitchFamily="34" charset="0"/>
                        </a:rPr>
                        <a:t>Item</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000" b="0" i="0" u="none" strike="noStrike" cap="none" normalizeH="0" baseline="0" smtClean="0">
                          <a:ln>
                            <a:noFill/>
                          </a:ln>
                          <a:solidFill>
                            <a:srgbClr val="FF6600"/>
                          </a:solidFill>
                          <a:effectLst>
                            <a:outerShdw blurRad="38100" dist="38100" dir="2700000" algn="tl">
                              <a:srgbClr val="000000"/>
                            </a:outerShdw>
                          </a:effectLst>
                          <a:latin typeface="Arial" pitchFamily="34" charset="0"/>
                        </a:rPr>
                        <a:t>Deterministic</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000" b="0" i="0" u="none" strike="noStrike" cap="none" normalizeH="0" baseline="0" dirty="0" smtClean="0">
                          <a:ln>
                            <a:noFill/>
                          </a:ln>
                          <a:solidFill>
                            <a:srgbClr val="FF6600"/>
                          </a:solidFill>
                          <a:effectLst>
                            <a:outerShdw blurRad="38100" dist="38100" dir="2700000" algn="tl">
                              <a:srgbClr val="000000"/>
                            </a:outerShdw>
                          </a:effectLst>
                          <a:latin typeface="Arial" pitchFamily="34" charset="0"/>
                        </a:rPr>
                        <a:t>MC</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74663">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000" b="0" i="0" u="none" strike="noStrike" cap="none" normalizeH="0" baseline="0" smtClean="0">
                          <a:ln>
                            <a:noFill/>
                          </a:ln>
                          <a:solidFill>
                            <a:schemeClr val="tx1"/>
                          </a:solidFill>
                          <a:effectLst>
                            <a:outerShdw blurRad="38100" dist="38100" dir="2700000" algn="tl">
                              <a:srgbClr val="000000"/>
                            </a:outerShdw>
                          </a:effectLst>
                          <a:latin typeface="Arial" pitchFamily="34" charset="0"/>
                        </a:rPr>
                        <a:t>Geometry</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000" b="0" i="0" u="none" strike="noStrike" cap="none" normalizeH="0" baseline="0" dirty="0" smtClean="0">
                          <a:ln>
                            <a:noFill/>
                          </a:ln>
                          <a:solidFill>
                            <a:schemeClr val="tx1"/>
                          </a:solidFill>
                          <a:effectLst>
                            <a:outerShdw blurRad="38100" dist="38100" dir="2700000" algn="tl">
                              <a:srgbClr val="000000"/>
                            </a:outerShdw>
                          </a:effectLst>
                          <a:latin typeface="Arial" pitchFamily="34" charset="0"/>
                        </a:rPr>
                        <a:t>Discrete/ Exact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000" b="0" i="0" u="none" strike="noStrike" cap="none" normalizeH="0" baseline="0" smtClean="0">
                          <a:ln>
                            <a:noFill/>
                          </a:ln>
                          <a:solidFill>
                            <a:srgbClr val="00FF00"/>
                          </a:solidFill>
                          <a:effectLst>
                            <a:outerShdw blurRad="38100" dist="38100" dir="2700000" algn="tl">
                              <a:srgbClr val="000000"/>
                            </a:outerShdw>
                          </a:effectLst>
                          <a:latin typeface="Arial" pitchFamily="34" charset="0"/>
                        </a:rPr>
                        <a:t>Exact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08000">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000" b="0" i="0" u="none" strike="noStrike" cap="none" normalizeH="0" baseline="0" smtClean="0">
                          <a:ln>
                            <a:noFill/>
                          </a:ln>
                          <a:solidFill>
                            <a:schemeClr val="tx1"/>
                          </a:solidFill>
                          <a:effectLst>
                            <a:outerShdw blurRad="38100" dist="38100" dir="2700000" algn="tl">
                              <a:srgbClr val="000000"/>
                            </a:outerShdw>
                          </a:effectLst>
                          <a:latin typeface="Arial" pitchFamily="34" charset="0"/>
                        </a:rPr>
                        <a:t>Energy treatment – cross section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000" b="0" i="0" u="none" strike="noStrike" cap="none" normalizeH="0" baseline="0" dirty="0" smtClean="0">
                          <a:ln>
                            <a:noFill/>
                          </a:ln>
                          <a:solidFill>
                            <a:schemeClr val="tx1"/>
                          </a:solidFill>
                          <a:effectLst>
                            <a:outerShdw blurRad="38100" dist="38100" dir="2700000" algn="tl">
                              <a:srgbClr val="000000"/>
                            </a:outerShdw>
                          </a:effectLst>
                          <a:latin typeface="Arial" pitchFamily="34" charset="0"/>
                        </a:rPr>
                        <a:t>Discrete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000" b="0" i="0" u="none" strike="noStrike" cap="none" normalizeH="0" baseline="0" smtClean="0">
                          <a:ln>
                            <a:noFill/>
                          </a:ln>
                          <a:solidFill>
                            <a:srgbClr val="00FF00"/>
                          </a:solidFill>
                          <a:effectLst>
                            <a:outerShdw blurRad="38100" dist="38100" dir="2700000" algn="tl">
                              <a:srgbClr val="000000"/>
                            </a:outerShdw>
                          </a:effectLst>
                          <a:latin typeface="Arial" pitchFamily="34" charset="0"/>
                        </a:rPr>
                        <a:t>Exact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08000">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000" b="0" i="0" u="none" strike="noStrike" cap="none" normalizeH="0" baseline="0" smtClean="0">
                          <a:ln>
                            <a:noFill/>
                          </a:ln>
                          <a:solidFill>
                            <a:schemeClr val="tx1"/>
                          </a:solidFill>
                          <a:effectLst>
                            <a:outerShdw blurRad="38100" dist="38100" dir="2700000" algn="tl">
                              <a:srgbClr val="000000"/>
                            </a:outerShdw>
                          </a:effectLst>
                          <a:latin typeface="Arial" pitchFamily="34" charset="0"/>
                        </a:rPr>
                        <a:t>Direction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000" b="0" i="0" u="none" strike="noStrike" cap="none" normalizeH="0" baseline="0" dirty="0" smtClean="0">
                          <a:ln>
                            <a:noFill/>
                          </a:ln>
                          <a:solidFill>
                            <a:schemeClr val="tx1"/>
                          </a:solidFill>
                          <a:effectLst>
                            <a:outerShdw blurRad="38100" dist="38100" dir="2700000" algn="tl">
                              <a:srgbClr val="000000"/>
                            </a:outerShdw>
                          </a:effectLst>
                          <a:latin typeface="Arial" pitchFamily="34" charset="0"/>
                        </a:rPr>
                        <a:t>Discrete/ Truncated series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000" b="0" i="0" u="none" strike="noStrike" cap="none" normalizeH="0" baseline="0" dirty="0" smtClean="0">
                          <a:ln>
                            <a:noFill/>
                          </a:ln>
                          <a:solidFill>
                            <a:srgbClr val="00FF00"/>
                          </a:solidFill>
                          <a:effectLst>
                            <a:outerShdw blurRad="38100" dist="38100" dir="2700000" algn="tl">
                              <a:srgbClr val="000000"/>
                            </a:outerShdw>
                          </a:effectLst>
                          <a:latin typeface="Arial" pitchFamily="34" charset="0"/>
                        </a:rPr>
                        <a:t>Exact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74663">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000" b="0" i="0" u="none" strike="noStrike" cap="none" normalizeH="0" baseline="0" smtClean="0">
                          <a:ln>
                            <a:noFill/>
                          </a:ln>
                          <a:solidFill>
                            <a:schemeClr val="tx1"/>
                          </a:solidFill>
                          <a:effectLst>
                            <a:outerShdw blurRad="38100" dist="38100" dir="2700000" algn="tl">
                              <a:srgbClr val="000000"/>
                            </a:outerShdw>
                          </a:effectLst>
                          <a:latin typeface="Arial" pitchFamily="34" charset="0"/>
                        </a:rPr>
                        <a:t>Input preparation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000" b="0" i="0" u="none" strike="noStrike" cap="none" normalizeH="0" baseline="0" smtClean="0">
                          <a:ln>
                            <a:noFill/>
                          </a:ln>
                          <a:solidFill>
                            <a:schemeClr val="tx1"/>
                          </a:solidFill>
                          <a:effectLst>
                            <a:outerShdw blurRad="38100" dist="38100" dir="2700000" algn="tl">
                              <a:srgbClr val="000000"/>
                            </a:outerShdw>
                          </a:effectLst>
                          <a:latin typeface="Arial" pitchFamily="34" charset="0"/>
                        </a:rPr>
                        <a:t>Difficult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000" b="0" i="0" u="none" strike="noStrike" cap="none" normalizeH="0" baseline="0" dirty="0" smtClean="0">
                          <a:ln>
                            <a:noFill/>
                          </a:ln>
                          <a:solidFill>
                            <a:srgbClr val="00FF00"/>
                          </a:solidFill>
                          <a:effectLst>
                            <a:outerShdw blurRad="38100" dist="38100" dir="2700000" algn="tl">
                              <a:srgbClr val="000000"/>
                            </a:outerShdw>
                          </a:effectLst>
                          <a:latin typeface="Arial" pitchFamily="34" charset="0"/>
                        </a:rPr>
                        <a:t>simple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71488">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000" b="0" i="0" u="none" strike="noStrike" cap="none" normalizeH="0" baseline="0" smtClean="0">
                          <a:ln>
                            <a:noFill/>
                          </a:ln>
                          <a:solidFill>
                            <a:schemeClr val="tx1"/>
                          </a:solidFill>
                          <a:effectLst>
                            <a:outerShdw blurRad="38100" dist="38100" dir="2700000" algn="tl">
                              <a:srgbClr val="000000"/>
                            </a:outerShdw>
                          </a:effectLst>
                          <a:latin typeface="Arial" pitchFamily="34" charset="0"/>
                        </a:rPr>
                        <a:t>Computer memory</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000" b="0" i="0" u="none" strike="noStrike" cap="none" normalizeH="0" baseline="0" smtClean="0">
                          <a:ln>
                            <a:noFill/>
                          </a:ln>
                          <a:solidFill>
                            <a:schemeClr val="tx1"/>
                          </a:solidFill>
                          <a:effectLst>
                            <a:outerShdw blurRad="38100" dist="38100" dir="2700000" algn="tl">
                              <a:srgbClr val="000000"/>
                            </a:outerShdw>
                          </a:effectLst>
                          <a:latin typeface="Arial" pitchFamily="34" charset="0"/>
                        </a:rPr>
                        <a:t>Large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000" b="0" i="0" u="none" strike="noStrike" cap="none" normalizeH="0" baseline="0" dirty="0" smtClean="0">
                          <a:ln>
                            <a:noFill/>
                          </a:ln>
                          <a:solidFill>
                            <a:srgbClr val="00FF00"/>
                          </a:solidFill>
                          <a:effectLst>
                            <a:outerShdw blurRad="38100" dist="38100" dir="2700000" algn="tl">
                              <a:srgbClr val="000000"/>
                            </a:outerShdw>
                          </a:effectLst>
                          <a:latin typeface="Arial" pitchFamily="34" charset="0"/>
                        </a:rPr>
                        <a:t>Small</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73075">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000" b="0" i="0" u="none" strike="noStrike" cap="none" normalizeH="0" baseline="0" smtClean="0">
                          <a:ln>
                            <a:noFill/>
                          </a:ln>
                          <a:solidFill>
                            <a:schemeClr val="tx1"/>
                          </a:solidFill>
                          <a:effectLst>
                            <a:outerShdw blurRad="38100" dist="38100" dir="2700000" algn="tl">
                              <a:srgbClr val="000000"/>
                            </a:outerShdw>
                          </a:effectLst>
                          <a:latin typeface="Arial" pitchFamily="34" charset="0"/>
                        </a:rPr>
                        <a:t>Computer time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000" b="0" i="0" u="none" strike="noStrike" cap="none" normalizeH="0" baseline="0" dirty="0" smtClean="0">
                          <a:ln>
                            <a:noFill/>
                          </a:ln>
                          <a:solidFill>
                            <a:srgbClr val="00FF00"/>
                          </a:solidFill>
                          <a:effectLst>
                            <a:outerShdw blurRad="38100" dist="38100" dir="2700000" algn="tl">
                              <a:srgbClr val="000000"/>
                            </a:outerShdw>
                          </a:effectLst>
                          <a:latin typeface="Arial" pitchFamily="34" charset="0"/>
                        </a:rPr>
                        <a:t>Small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000" b="0" i="0" u="none" strike="noStrike" cap="none" normalizeH="0" baseline="0" dirty="0" smtClean="0">
                          <a:ln>
                            <a:noFill/>
                          </a:ln>
                          <a:solidFill>
                            <a:schemeClr val="tx1"/>
                          </a:solidFill>
                          <a:effectLst>
                            <a:outerShdw blurRad="38100" dist="38100" dir="2700000" algn="tl">
                              <a:srgbClr val="000000"/>
                            </a:outerShdw>
                          </a:effectLst>
                          <a:latin typeface="Arial" pitchFamily="34" charset="0"/>
                        </a:rPr>
                        <a:t>Large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73075">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000" b="0" i="0" u="none" strike="noStrike" cap="none" normalizeH="0" baseline="0" smtClean="0">
                          <a:ln>
                            <a:noFill/>
                          </a:ln>
                          <a:solidFill>
                            <a:schemeClr val="tx1"/>
                          </a:solidFill>
                          <a:effectLst>
                            <a:outerShdw blurRad="38100" dist="38100" dir="2700000" algn="tl">
                              <a:srgbClr val="000000"/>
                            </a:outerShdw>
                          </a:effectLst>
                          <a:latin typeface="Arial" pitchFamily="34" charset="0"/>
                        </a:rPr>
                        <a:t>Numerical issues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000" b="0" i="0" u="none" strike="noStrike" cap="none" normalizeH="0" baseline="0" smtClean="0">
                          <a:ln>
                            <a:noFill/>
                          </a:ln>
                          <a:solidFill>
                            <a:schemeClr val="tx1"/>
                          </a:solidFill>
                          <a:effectLst>
                            <a:outerShdw blurRad="38100" dist="38100" dir="2700000" algn="tl">
                              <a:srgbClr val="000000"/>
                            </a:outerShdw>
                          </a:effectLst>
                          <a:latin typeface="Arial" pitchFamily="34" charset="0"/>
                        </a:rPr>
                        <a:t>Convergence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000" b="0" i="0" u="none" strike="noStrike" cap="none" normalizeH="0" baseline="0" dirty="0" smtClean="0">
                          <a:ln>
                            <a:noFill/>
                          </a:ln>
                          <a:solidFill>
                            <a:schemeClr val="tx1"/>
                          </a:solidFill>
                          <a:effectLst>
                            <a:outerShdw blurRad="38100" dist="38100" dir="2700000" algn="tl">
                              <a:srgbClr val="000000"/>
                            </a:outerShdw>
                          </a:effectLst>
                          <a:latin typeface="Arial" pitchFamily="34" charset="0"/>
                        </a:rPr>
                        <a:t>Statistical uncertainty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08000">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000" b="0" i="0" u="none" strike="noStrike" cap="none" normalizeH="0" baseline="0" smtClean="0">
                          <a:ln>
                            <a:noFill/>
                          </a:ln>
                          <a:solidFill>
                            <a:schemeClr val="tx1"/>
                          </a:solidFill>
                          <a:effectLst>
                            <a:outerShdw blurRad="38100" dist="38100" dir="2700000" algn="tl">
                              <a:srgbClr val="000000"/>
                            </a:outerShdw>
                          </a:effectLst>
                          <a:latin typeface="Arial" pitchFamily="34" charset="0"/>
                        </a:rPr>
                        <a:t>Amount of information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000" b="0" i="0" u="none" strike="noStrike" cap="none" normalizeH="0" baseline="0" dirty="0" smtClean="0">
                          <a:ln>
                            <a:noFill/>
                          </a:ln>
                          <a:solidFill>
                            <a:srgbClr val="00FF00"/>
                          </a:solidFill>
                          <a:effectLst>
                            <a:outerShdw blurRad="38100" dist="38100" dir="2700000" algn="tl">
                              <a:srgbClr val="000000"/>
                            </a:outerShdw>
                          </a:effectLst>
                          <a:latin typeface="Arial" pitchFamily="34" charset="0"/>
                        </a:rPr>
                        <a:t>Large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000" b="0" i="0" u="none" strike="noStrike" cap="none" normalizeH="0" baseline="0" dirty="0" smtClean="0">
                          <a:ln>
                            <a:noFill/>
                          </a:ln>
                          <a:solidFill>
                            <a:schemeClr val="tx1"/>
                          </a:solidFill>
                          <a:effectLst>
                            <a:outerShdw blurRad="38100" dist="38100" dir="2700000" algn="tl">
                              <a:srgbClr val="000000"/>
                            </a:outerShdw>
                          </a:effectLst>
                          <a:latin typeface="Arial" pitchFamily="34" charset="0"/>
                        </a:rPr>
                        <a:t>Limited</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73075">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000" b="0" i="0" u="none" strike="noStrike" cap="none" normalizeH="0" baseline="0" dirty="0" smtClean="0">
                          <a:ln>
                            <a:noFill/>
                          </a:ln>
                          <a:solidFill>
                            <a:schemeClr val="tx1"/>
                          </a:solidFill>
                          <a:effectLst>
                            <a:outerShdw blurRad="38100" dist="38100" dir="2700000" algn="tl">
                              <a:srgbClr val="000000"/>
                            </a:outerShdw>
                          </a:effectLst>
                          <a:latin typeface="Arial" pitchFamily="34" charset="0"/>
                        </a:rPr>
                        <a:t>Parallel computing</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000" b="0" i="0" u="none" strike="noStrike" cap="none" normalizeH="0" baseline="0" dirty="0" smtClean="0">
                          <a:ln>
                            <a:noFill/>
                          </a:ln>
                          <a:solidFill>
                            <a:schemeClr val="tx1"/>
                          </a:solidFill>
                          <a:effectLst>
                            <a:outerShdw blurRad="38100" dist="38100" dir="2700000" algn="tl">
                              <a:srgbClr val="000000"/>
                            </a:outerShdw>
                          </a:effectLst>
                          <a:latin typeface="Arial" pitchFamily="34" charset="0"/>
                        </a:rPr>
                        <a:t>Complex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000" b="0" i="0" u="none" strike="noStrike" cap="none" normalizeH="0" baseline="0" dirty="0" smtClean="0">
                          <a:ln>
                            <a:noFill/>
                          </a:ln>
                          <a:solidFill>
                            <a:srgbClr val="00FF00"/>
                          </a:solidFill>
                          <a:effectLst>
                            <a:outerShdw blurRad="38100" dist="38100" dir="2700000" algn="tl">
                              <a:srgbClr val="000000"/>
                            </a:outerShdw>
                          </a:effectLst>
                          <a:latin typeface="Arial" pitchFamily="34" charset="0"/>
                        </a:rPr>
                        <a:t>Trivial</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2" name="Slide Number Placeholder 1"/>
          <p:cNvSpPr>
            <a:spLocks noGrp="1"/>
          </p:cNvSpPr>
          <p:nvPr>
            <p:ph type="sldNum" sz="quarter" idx="12"/>
          </p:nvPr>
        </p:nvSpPr>
        <p:spPr/>
        <p:txBody>
          <a:bodyPr/>
          <a:lstStyle/>
          <a:p>
            <a:fld id="{3FC9D30D-0382-41A0-9E51-61A9ED237E88}" type="slidenum">
              <a:rPr lang="en-US" smtClean="0"/>
              <a:t>8</a:t>
            </a:fld>
            <a:endParaRPr lang="en-US"/>
          </a:p>
        </p:txBody>
      </p:sp>
    </p:spTree>
    <p:extLst>
      <p:ext uri="{BB962C8B-B14F-4D97-AF65-F5344CB8AC3E}">
        <p14:creationId xmlns:p14="http://schemas.microsoft.com/office/powerpoint/2010/main" val="346670261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740323" y="2409497"/>
            <a:ext cx="7696200" cy="2616101"/>
          </a:xfrm>
          <a:prstGeom prst="rect">
            <a:avLst/>
          </a:prstGeom>
          <a:noFill/>
        </p:spPr>
        <p:txBody>
          <a:bodyPr wrap="square" rtlCol="0">
            <a:spAutoFit/>
          </a:bodyPr>
          <a:lstStyle/>
          <a:p>
            <a:pPr algn="ctr"/>
            <a:r>
              <a:rPr lang="en-US" sz="2800" b="1" u="sng" dirty="0" smtClean="0"/>
              <a:t>Advanced Algorithms/codes for solving the linear Boltzmann Equation</a:t>
            </a:r>
          </a:p>
          <a:p>
            <a:pPr algn="ctr"/>
            <a:endParaRPr lang="en-US" sz="2800" b="1" u="sng" dirty="0" smtClean="0"/>
          </a:p>
          <a:p>
            <a:pPr lvl="1" algn="ctr"/>
            <a:r>
              <a:rPr lang="en-US" sz="2400" dirty="0" smtClean="0"/>
              <a:t>PENTRAN (1996)</a:t>
            </a:r>
          </a:p>
          <a:p>
            <a:pPr lvl="1" algn="ctr"/>
            <a:r>
              <a:rPr lang="en-US" sz="2400" dirty="0" smtClean="0"/>
              <a:t>TITAN (2004)</a:t>
            </a:r>
          </a:p>
          <a:p>
            <a:pPr algn="ctr"/>
            <a:endParaRPr lang="en-US" sz="3200" dirty="0" smtClean="0"/>
          </a:p>
        </p:txBody>
      </p:sp>
      <p:sp>
        <p:nvSpPr>
          <p:cNvPr id="2" name="Slide Number Placeholder 1"/>
          <p:cNvSpPr>
            <a:spLocks noGrp="1"/>
          </p:cNvSpPr>
          <p:nvPr>
            <p:ph type="sldNum" sz="quarter" idx="12"/>
          </p:nvPr>
        </p:nvSpPr>
        <p:spPr/>
        <p:txBody>
          <a:bodyPr/>
          <a:lstStyle/>
          <a:p>
            <a:fld id="{3FC9D30D-0382-41A0-9E51-61A9ED237E88}" type="slidenum">
              <a:rPr lang="en-US" smtClean="0"/>
              <a:t>9</a:t>
            </a:fld>
            <a:endParaRPr lang="en-US"/>
          </a:p>
        </p:txBody>
      </p:sp>
    </p:spTree>
    <p:extLst>
      <p:ext uri="{BB962C8B-B14F-4D97-AF65-F5344CB8AC3E}">
        <p14:creationId xmlns:p14="http://schemas.microsoft.com/office/powerpoint/2010/main" val="273905853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3809</TotalTime>
  <Words>2870</Words>
  <Application>Microsoft Office PowerPoint</Application>
  <PresentationFormat>On-screen Show (4:3)</PresentationFormat>
  <Paragraphs>554</Paragraphs>
  <Slides>49</Slides>
  <Notes>7</Notes>
  <HiddenSlides>11</HiddenSlides>
  <MMClips>0</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5</vt:i4>
      </vt:variant>
      <vt:variant>
        <vt:lpstr>Slide Titles</vt:lpstr>
      </vt:variant>
      <vt:variant>
        <vt:i4>49</vt:i4>
      </vt:variant>
    </vt:vector>
  </HeadingPairs>
  <TitlesOfParts>
    <vt:vector size="66" baseType="lpstr">
      <vt:lpstr>ＭＳ Ｐゴシック</vt:lpstr>
      <vt:lpstr>宋体</vt:lpstr>
      <vt:lpstr>Arial</vt:lpstr>
      <vt:lpstr>Calibri</vt:lpstr>
      <vt:lpstr>Calibri Light</vt:lpstr>
      <vt:lpstr>Cambria Math</vt:lpstr>
      <vt:lpstr>Courier New</vt:lpstr>
      <vt:lpstr>Symbol</vt:lpstr>
      <vt:lpstr>Times New Roman</vt:lpstr>
      <vt:lpstr>Wingdings</vt:lpstr>
      <vt:lpstr>Wingdings 2</vt:lpstr>
      <vt:lpstr>Office Theme</vt:lpstr>
      <vt:lpstr>Equation</vt:lpstr>
      <vt:lpstr>Picture</vt:lpstr>
      <vt:lpstr>Drawing</vt:lpstr>
      <vt:lpstr>Macro-Enabled Worksheet</vt:lpstr>
      <vt:lpstr>Video Clip</vt:lpstr>
      <vt:lpstr>Neutral Particle Transport Methods</vt:lpstr>
      <vt:lpstr>PowerPoint Presentation</vt:lpstr>
      <vt:lpstr>Simulation Approaches</vt:lpstr>
      <vt:lpstr>PowerPoint Presentation</vt:lpstr>
      <vt:lpstr>PowerPoint Presentation</vt:lpstr>
      <vt:lpstr>Integral - Solution method</vt:lpstr>
      <vt:lpstr>Monte Carlo Methods</vt:lpstr>
      <vt:lpstr>Deterministic vs. Monte Carlo</vt:lpstr>
      <vt:lpstr>PowerPoint Presentation</vt:lpstr>
      <vt:lpstr>PowerPoint Presentation</vt:lpstr>
      <vt:lpstr>PowerPoint Presentation</vt:lpstr>
      <vt:lpstr>PowerPoint Presentation</vt:lpstr>
      <vt:lpstr>Benchmarking and Applications of PENTRAN</vt:lpstr>
      <vt:lpstr>TITAN - Hybrid Sn &amp; CM Algorithm (C. Yi, A. Haghighat, 2004)</vt:lpstr>
      <vt:lpstr>TITAN Sn-CM Algorithm</vt:lpstr>
      <vt:lpstr>TITAN – A 3-D Parallel Hybrid Transport Code</vt:lpstr>
      <vt:lpstr>PowerPoint Presentation</vt:lpstr>
      <vt:lpstr>TITAN Benchmarking and Application</vt:lpstr>
      <vt:lpstr>Modeling nuclear systems-Samples</vt:lpstr>
      <vt:lpstr>PowerPoint Presentation</vt:lpstr>
      <vt:lpstr>“Forward” Transport &amp; “Importance” Equations</vt:lpstr>
      <vt:lpstr>An application of Adjoint function - Detector Response</vt:lpstr>
      <vt:lpstr>Calculation of  detector Response</vt:lpstr>
      <vt:lpstr>PowerPoint Presentation</vt:lpstr>
      <vt:lpstr>PowerPoint Presentation</vt:lpstr>
      <vt:lpstr>PowerPoint Presentation</vt:lpstr>
      <vt:lpstr>Applications</vt:lpstr>
      <vt:lpstr>Simulation of Storage Cask</vt:lpstr>
      <vt:lpstr>Timing Results</vt:lpstr>
      <vt:lpstr>Segments Near Top  (494 cm – 563 cm)</vt:lpstr>
      <vt:lpstr>PowerPoint Presentation</vt:lpstr>
      <vt:lpstr>Development of Transport Formulations for  Real-Time Applications</vt:lpstr>
      <vt:lpstr>Examples for MRT Algorithms</vt:lpstr>
      <vt:lpstr>PowerPoint Presentation</vt:lpstr>
      <vt:lpstr>Atucha-I Spent Fuel Pool Inspection (Development of a tool for safeguards) (funded by LLNL)</vt:lpstr>
      <vt:lpstr>Hybrid Methodology </vt:lpstr>
      <vt:lpstr>PowerPoint Presentation</vt:lpstr>
      <vt:lpstr>RAPID (Real-time Analysis for spent fuel Pool and cask In-situ Detection) </vt:lpstr>
      <vt:lpstr>Reference Spent Fuel Pool</vt:lpstr>
      <vt:lpstr>Spent Fuel Eigenvalue Results</vt:lpstr>
      <vt:lpstr>Post Processing: 1x1 Pool Layout</vt:lpstr>
      <vt:lpstr>Introduction to Single Photon Emission Computed Tomography (SPECT)</vt:lpstr>
      <vt:lpstr>PowerPoint Presentation</vt:lpstr>
      <vt:lpstr>Example of Benchmarking TITAN Projection Images</vt:lpstr>
      <vt:lpstr>PowerPoint Presentation</vt:lpstr>
      <vt:lpstr>PowerPoint Presentation</vt:lpstr>
      <vt:lpstr>Concluding Remarks</vt:lpstr>
      <vt:lpstr>Thanks!</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VT3G_MBP1</dc:creator>
  <cp:lastModifiedBy>VT3G_MBP1</cp:lastModifiedBy>
  <cp:revision>337</cp:revision>
  <cp:lastPrinted>2014-11-29T20:35:14Z</cp:lastPrinted>
  <dcterms:created xsi:type="dcterms:W3CDTF">2014-03-05T06:04:36Z</dcterms:created>
  <dcterms:modified xsi:type="dcterms:W3CDTF">2016-03-12T14:54:04Z</dcterms:modified>
</cp:coreProperties>
</file>