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0" r:id="rId1"/>
  </p:sldMasterIdLst>
  <p:notesMasterIdLst>
    <p:notesMasterId r:id="rId17"/>
  </p:notesMasterIdLst>
  <p:handoutMasterIdLst>
    <p:handoutMasterId r:id="rId18"/>
  </p:handoutMasterIdLst>
  <p:sldIdLst>
    <p:sldId id="1087" r:id="rId2"/>
    <p:sldId id="1130" r:id="rId3"/>
    <p:sldId id="1131" r:id="rId4"/>
    <p:sldId id="1132" r:id="rId5"/>
    <p:sldId id="1142" r:id="rId6"/>
    <p:sldId id="1133" r:id="rId7"/>
    <p:sldId id="1143" r:id="rId8"/>
    <p:sldId id="1134" r:id="rId9"/>
    <p:sldId id="1121" r:id="rId10"/>
    <p:sldId id="1135" r:id="rId11"/>
    <p:sldId id="1136" r:id="rId12"/>
    <p:sldId id="1137" r:id="rId13"/>
    <p:sldId id="1139" r:id="rId14"/>
    <p:sldId id="1138" r:id="rId15"/>
    <p:sldId id="1140" r:id="rId16"/>
  </p:sldIdLst>
  <p:sldSz cx="9144000" cy="6858000" type="screen4x3"/>
  <p:notesSz cx="7010400" cy="923607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D00000"/>
    <a:srgbClr val="1A2AFF"/>
    <a:srgbClr val="CC0000"/>
    <a:srgbClr val="3A449A"/>
    <a:srgbClr val="E555FB"/>
    <a:srgbClr val="9F0000"/>
    <a:srgbClr val="FFDFFF"/>
    <a:srgbClr val="EAF1D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1" autoAdjust="0"/>
    <p:restoredTop sz="95238" autoAdjust="0"/>
  </p:normalViewPr>
  <p:slideViewPr>
    <p:cSldViewPr snapToGrid="0">
      <p:cViewPr>
        <p:scale>
          <a:sx n="90" d="100"/>
          <a:sy n="90" d="100"/>
        </p:scale>
        <p:origin x="-1528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1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413" cy="46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66" tIns="47983" rIns="95966" bIns="47983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987" y="1"/>
            <a:ext cx="3037413" cy="46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66" tIns="47983" rIns="95966" bIns="47983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565"/>
            <a:ext cx="3037413" cy="46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66" tIns="47983" rIns="95966" bIns="47983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987" y="8774565"/>
            <a:ext cx="3037413" cy="46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66" tIns="47983" rIns="95966" bIns="47983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0C9266C3-96A6-42E2-B08E-FE69F6986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6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413" cy="46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66" tIns="47983" rIns="95966" bIns="47983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87" y="1"/>
            <a:ext cx="3037413" cy="46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66" tIns="47983" rIns="95966" bIns="47983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4" y="4388015"/>
            <a:ext cx="5142455" cy="41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66" tIns="47983" rIns="95966" bIns="47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565"/>
            <a:ext cx="3037413" cy="46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66" tIns="47983" rIns="95966" bIns="47983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87" y="8774565"/>
            <a:ext cx="3037413" cy="46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66" tIns="47983" rIns="95966" bIns="47983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3A2A76D-C631-46CF-AF21-C18EB03A8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01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5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33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17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07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2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6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9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8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4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4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4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3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1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A76D-C631-46CF-AF21-C18EB03A80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8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0" y="942975"/>
            <a:ext cx="8610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8400"/>
            <a:ext cx="411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600">
                <a:solidFill>
                  <a:srgbClr val="0066FF"/>
                </a:solidFill>
                <a:latin typeface="+mj-lt"/>
              </a:defRPr>
            </a:lvl1pPr>
          </a:lstStyle>
          <a:p>
            <a:pPr>
              <a:defRPr/>
            </a:pPr>
            <a:fld id="{7FE052A5-0EBA-4DA8-BB04-F4EA854C9C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" cy="929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" cy="9294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61BA8-E1A2-4C06-BFB5-0CFDEEDE6D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56107-43D3-40EF-AAE6-83E0AB5A4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E7AB4-5763-4BCF-859B-9E467D90BF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052A5-0EBA-4DA8-BB04-F4EA854C9C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8400"/>
            <a:ext cx="3733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55521244-82BB-4013-9D99-4A76F85B42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620000" cy="1139825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7D008-2172-40C5-B664-D71263EA75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3F61F-6380-4DC8-92A4-ECA9282C0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BE9F-2E8D-47F0-ACA8-3716C1A245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97DF3-94A1-4467-B2A9-E3F7BBA71C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9CCED-7636-4F1A-A39E-A1E457441A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5D37D-6CF1-4CC0-B852-341DA819F4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175"/>
            <a:ext cx="7620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66FF"/>
                </a:solidFill>
                <a:latin typeface="Chalkboard"/>
                <a:cs typeface="Chalkboard"/>
              </a:defRPr>
            </a:lvl1pPr>
          </a:lstStyle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0768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66FF"/>
                </a:solidFill>
                <a:latin typeface="+mj-lt"/>
              </a:defRPr>
            </a:lvl1pPr>
          </a:lstStyle>
          <a:p>
            <a:pPr>
              <a:defRPr/>
            </a:pPr>
            <a:fld id="{7FE052A5-0EBA-4DA8-BB04-F4EA854C9C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70695" name="Freeform 7"/>
          <p:cNvSpPr>
            <a:spLocks noChangeArrowheads="1"/>
          </p:cNvSpPr>
          <p:nvPr/>
        </p:nvSpPr>
        <p:spPr bwMode="auto">
          <a:xfrm>
            <a:off x="0" y="942975"/>
            <a:ext cx="8610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443832" y="6248400"/>
            <a:ext cx="8229600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459257" cy="962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b="1" i="0">
          <a:solidFill>
            <a:schemeClr val="tx2"/>
          </a:solidFill>
          <a:latin typeface="Arial (headings)"/>
          <a:ea typeface="+mj-ea"/>
          <a:cs typeface="Arial (headings)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Freestyle Script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Freestyle Script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Freestyle Script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Freestyle Script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Freestyle Script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Freestyle Script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Freestyle Script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Freestyle Script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65000"/>
        <a:buFont typeface="Wingdings" pitchFamily="2" charset="2"/>
        <a:buChar char="n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9.jpeg"/><Relationship Id="rId5" Type="http://schemas.openxmlformats.org/officeDocument/2006/relationships/image" Target="../media/image5.jpeg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9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9.jpeg"/><Relationship Id="rId5" Type="http://schemas.openxmlformats.org/officeDocument/2006/relationships/image" Target="../media/image5.jpeg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9.jpeg"/><Relationship Id="rId5" Type="http://schemas.openxmlformats.org/officeDocument/2006/relationships/image" Target="../media/image5.jpeg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9.jpeg"/><Relationship Id="rId5" Type="http://schemas.openxmlformats.org/officeDocument/2006/relationships/image" Target="../media/image5.jpeg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9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ps.org/prl/abstract/10.1103/PhysRevLett.116.161801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emf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emf"/><Relationship Id="rId5" Type="http://schemas.openxmlformats.org/officeDocument/2006/relationships/image" Target="../media/image5.jpeg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2.emf"/><Relationship Id="rId5" Type="http://schemas.openxmlformats.org/officeDocument/2006/relationships/image" Target="../media/image5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8.emf"/><Relationship Id="rId5" Type="http://schemas.openxmlformats.org/officeDocument/2006/relationships/image" Target="../media/image19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447" y="1088065"/>
            <a:ext cx="8269973" cy="2045492"/>
          </a:xfrm>
        </p:spPr>
        <p:txBody>
          <a:bodyPr/>
          <a:lstStyle/>
          <a:p>
            <a:pPr lvl="0" eaLnBrk="0" hangingPunct="0">
              <a:defRPr/>
            </a:pPr>
            <a:r>
              <a:rPr lang="en-US" sz="7000" dirty="0" smtClean="0">
                <a:solidFill>
                  <a:schemeClr val="tx2">
                    <a:lumMod val="75000"/>
                  </a:schemeClr>
                </a:solidFill>
                <a:latin typeface="Arial(heading)"/>
              </a:rPr>
              <a:t>Charmless B</a:t>
            </a:r>
            <a:r>
              <a:rPr lang="en-US" sz="7000" baseline="-25000" dirty="0" smtClean="0">
                <a:solidFill>
                  <a:schemeClr val="tx2">
                    <a:lumMod val="75000"/>
                  </a:schemeClr>
                </a:solidFill>
                <a:latin typeface="Arial(heading)"/>
              </a:rPr>
              <a:t>S</a:t>
            </a:r>
            <a:r>
              <a:rPr lang="en-US" sz="7000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 </a:t>
            </a:r>
            <a:r>
              <a:rPr lang="en-US" sz="7000" dirty="0" smtClean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decays at Belle</a:t>
            </a:r>
            <a:r>
              <a:rPr lang="en-US" sz="7000" baseline="30000" dirty="0" smtClean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 </a:t>
            </a:r>
            <a:endParaRPr lang="en-US" sz="7000" dirty="0">
              <a:solidFill>
                <a:schemeClr val="tx2">
                  <a:lumMod val="75000"/>
                </a:schemeClr>
              </a:solidFill>
              <a:latin typeface="Arial(heading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8258" y="6248400"/>
            <a:ext cx="5978626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1026" name="AutoShape 2" descr="data:image/jpeg;base64,/9j/4AAQSkZJRgABAQAAAQABAAD/2wCEAAkGBxMSEhUUExISFhUVGB0XFhgUGBsaGRkXGBgXFxwVGBsYHSggHRolGxcWITEhJSkuOi8uFx81ODMsNygtLisBCgoKDg0OGxAQGzQkICYvNC0vNCw0LCw3LDQsNS8uLDQsNS8vLDQvLC8sNC8sNSwtLSwsNCw0LCw0LCwsLywsLP/AABEIAMoA+QMBEQACEQEDEQH/xAAcAAEAAgMBAQEAAAAAAAAAAAAABQYDBAcIAgH/xABHEAABAwICBQgGBgkEAQUAAAABAAIDBBEFIQYHEjFREyJBYXGBkaEjMnKCkrEUM0JSYsIWRFNUosHR0tMXQ5Oy8CQ0c4Oj/8QAHAEBAAEFAQEAAAAAAAAAAAAAAAQCAwUGBwEI/8QARhEAAgECAwQGBQgIBQQDAAAAAAECAwQFESEGEjFBB1FhcYGREyIyobEUM0JScqLB0SNigpKywtLwFRZEU1QXJdPxJDST/9oADAMBAAIRAxEAPwDk67MY4IAgCAIAgCAIAgCAIAgCAIAgCAIAgCAIAgCAIAgCAIAgCAIAgCAIAgCAIAgCAIAgCAIAgCAIAgCA/WMJNgCT1KmUlFZt5A3Y8FqXbqec9kbz/JQ54nZU/brQXfKK/ErUJPkZxo1W/udV/wAMn9qjvHsLXG5p/vw/M99FP6r8h+jVb+51X/DJ/aqf8wYT/wAqn+/D8x6Kp9V+R8v0drBvpKkdsL/7VcjjmGS9m5pv9uP5nno59TNafDpmZvhlb7THD5hS6d5b1fm6kX3NM8cWuKNVSSkIAgCAIAgCAIAgCAIAgCAIAgCAIAgCAIAgMtNTPkcGxsc9x3NYC4nsAzVqtXp0YOdWSjFcW2kvNnqTeiLbhWrOvmF3RshB6ZnWPwtBcD2gLS8R6Q8Es24xqOo+qCz97yj5NkmFpUlyy7y24fqdiH19VI7qiaG+btq/gtLvelms9LS3S7Ztv3Ld+JIjYL6TLFRat8Ojt6AvI6ZHuPiAQ3yWr3XSHj1fhVUF+rGK97TfvL8bSkuRN0uj1JH6lLTtPERtv42usBX2gxWv87c1H+1LLyzyLqpQXBIkGMA3ADsFli51J1HnNtvt1K0sj6Vs9CAIAgCAwzUsb/WYx3tNB+YUmje3FH5qpKPc2vgylxT4oiarQ+gk9ajgz+6wMPiyxWattrsbt/Yup/tPe/izLbt6b4xIKu1VUD/UE0XsPuO/lA5bFadJ2NUfndyou2OT+60vcWZWVN8NCs4nqelGcFSx34ZWlmXtN2rnuC2yx6V7WWSu6Eo9sGpe57v4liVjL6LKfjGhtdTXMlO/ZH2mc9tuJLb2HbZbzhm1eEYjkrevHe6peq/KWWfhmRp0KkOKIBbEWQgCAIAgCAIAgCAIAgCAIAgMtJTPle1kbXPe42a1ouSeoKzXuKVvTlVrSUYrVt6JHqTbyR1PRbVMLB9a8338jGd3U94+TfFcgx/pQybo4XHP9eS/hj+Mv3TIUrLnPyOlYZhUFM3YgiZG38IsT1k7yesrlGIYre4hU9Jd1ZTfa9F3LgvBInQhGCyijcJUBJt5IrK5iunNBT3D6ljnD7MXpDcdB2bgHtIW1YfsTjd9k4UHGPXP1Pc9X4JlidzTjzKriGuGEfU00j+uRwZ32btfyW5WfRNcy1ubiMeyMXL3tx+DI8r9fRRA1et2sd9XFTsHWHOPjtAeS2O36LMJh87Oc33pL3LP3ll31R8EiJn1kYk4/wDuNkcGxx2Hi2/mszR6P9n6f+nzfbKb/my9xbd1VfM0pNNsQdvq5u42+QWQhsjgkOFrDxWfxzKPlFT6xqu0nrT+uVX/ADP/ALlKjs7hEeFrT/ch+RT6ap9Z+ZdNVUlXV1RfJVVLooBtODpXlrnOuGtILsxvPu9a0TpCWGYZhvo6NvTjVqvdTUIJpLWTWncvHPkSrTfnPNt5I7IuDmUKVrR0ofRQMbC7ZmldzTYHZY2xc6xBGZLW58TwXQOj/Zqli93OpdR3qVNarVZylwWmT0Wb0fHLrIl3WdOOUeLOdUmtDEWetJHJ7cbR/wBNldRr9HGA1PZpyh9mUv5nIhK8qrmTNHrimH1tLE/2HOZ89pYK66J7KX/17iUftJS+G4XY30uaLFh2tmiflI2aI8S0Ob4tN/Jave9FuK0dbecKi73F+/T7xejfQfHQt2FY7TVP1E8cnTZrhtAdbTzh3haTiOB4jhz/APl0ZQXW1p4NZp+ZJhVhP2WSKxJcK7pBoVR1lzJEGvP+5HzX34m2TveBW1YNtli2FtKlV3oL6M/WXhzXg0WKlvTnxRyXS/V7UUQMjPTQDMvaLOYPxt6B1i4yzsu1bN7d2GMNUZ/o631W9JfZfPueT6k+Jja1rKnrxRTVvBGCAIAgCAIAgCAIAgCAIDvmrfRJlHA2V7b1ErQXk72NOYjbw6L8T2BfOG3W1NXFLyVtTllQpvJJfSa0cn19nUu1szFrQUI5viy5LQiUVrTbTCPDowS3blffk2A23b3OPQ0efiRtuymydfHqzye5Sj7Uvwj1y9yWr5Jx69dUl2nEtINLausJ5aU7H7NnNjHujf2m5X0Bg+zOG4TFK2pLe+s9ZPx5dyyXYYqpWnU9pkGs+WggCAIAgCA9E6vMB+h0UbHC0knpJOpzgLN91uyO0HivmHbbG/8AFcWnODzpw9SHcuL8Xm+7LqM1bU9ymussq1IkHnTT/HfplbJIDeNvo4uGw2/OHabu719SbIYL/hOFU6EllN+tP7UuXgso+BhLip6SbZXFs5YCAID6jeWkFpIIzBBsQeIKplGMk4yWaYL3oprNqKchlQXTxbrn61o4hx9bsd4hc82h6OrC/i6lmlRq9nsPvS4d8fJkyldyjpLVHaqGrZNGyWNwcx4DmkdIPy7FwG8tK1pXnb147s4vJrt/vnwa1MpGSks0ZyFHTaeaKjhutTRNlHK2aFuzDMTzRuZIMy0cGkZgdFj0WX0P0fbT1MVtpW9y86tPLX60Xwb7Vwb56Pi2Yi7oqnLNcGUNdEIgQBAEAQBAEAQBAEAQHqTCa5k8Mc0ZBbI0OFusbu0G4t1L5BxKxq2N3Utaq9aEmu/qfc1quwz8JKUVJG0oJWcl10YDK6RlW0F0YYI32F9ghznBx/Cdq1+gjrC7Z0XY3bRoTw2o1GpvOUc9N5NJNLrksuHHLhwZjb2m899cDla7AY8IAgCAIAgLZqzwL6XWs2heOH0r+B2SNlve62XAOWnbc43/AIXhM3B5VKnqR8eL8Fnr15Ei2p79TsR6CXzIZoqWs7HfotE8NNpJvRMtvAI5zu5t8+JC3fYDBP8AEsWjKa9Sl68u1r2V4vXLmkyNdVNyn2s8/L6VMMEAQBAEBkggc9wYxrnOcbNa0EkngAMyVaq1qdGDqVJKMVq23kku1vgepNvJHo3QfCH0lFDDIRttBLrdBe4v2e7at3L5c2txWjimLVrqivUeSXaopRz8cs1zyyRm6EHCmosnVrZeOZ68K5ggghuNt0nKW6Q1rXNue0v8jwXWuiixqu7r3mXqKG53uTUvco696IF9JbqicdXcjGBAEAQBAEAQBAEAQBAW7QvTybDw5mxysRzDC7Z2XcWmxsD0i3hnfS9qNirXHZRq73o6i03ks811NZrPLk89O1EmhcypacUTVXrgqT9XTwM9suf8i1YC36KcNj89WnLu3Y/hL4l130+SRD1msvEZN0rGA7wyNlv4gSs7a9H2BUGpeicmublL8Gl7i1K7qvmVF7rkk2zN8gAM+AGQW6RiopRXLx+JGPlVAIAgCAIDvmqvAfotE17haSotI7iG25jfA3txeV84dIeN/wCI4q6UHnCj6i7/AKb8/V7oozFpT3IZviy5LQiUcC1p499KrXNabxwXjbwLgee74suxoX0rsBgv+G4TGU1lOr68u5+yvBa5cm2Ya6qb9TsRTlu5GCABeAmsO0Srp/q6WYji5uw34n2HmsHfbTYTZL9PcQT6k95+Uc37i7GjUlwRccG1RTusamZkY6Wx893ZfJoPXmtHxPpUsqScbKk6j65erH8W+7Jd5JhYyftPI6Po5olS0I9DHz7WMj+c89/QOoWC5Xjm1WJYw8rmfqcoR0ivDn3ybZOpUIU+CJxa4Xir6X6cU9C0tuJJ+iJpzB4vP2R58Aty2a2LvsZkptblHnN8/sL6T7eC6+RHrXMaenFnB8axaWrmdNM7ae7waOhrR0NH/ma+isMwy2w22ja20cox82+bfW3/AHoYic3OW8zRWQKAgCAIAgCAIAgCAIAgCAIAgCAIAgCAICf0FwP6bWRxEXYOfL/8bcyO82b7y1zavGlhGF1LlP1/Zh9qXDy1l3Jl6hT9JNI9HgL5XbbebM4fEzNppAcW3BG021xcWuLgi46wq6U1TnGbSeTTyfB5cnllo+eqPGs0UaLVPQDe6pd7T2/lYF0SXSjjL4RprujL8ZMifIqfabcWrLDRvhe7tkf/ACIUOp0kY9PhUjHujH8cypWdLqJGl0Iw+P1aSI+2C/8A7krGV9tcdre1dSX2co/wpFatqS+iS9Jh8MQtFFGwcGMa35BYO5xG7uvn6sp/ak38WXVCMeCNlQio1K/FIIBeaaKMfjcG+Fzmp9nhd7evK2pSn9lN+b5eJRKcY8WU/GNalFFlFyk7vwDZbccXPse8AreMN6MsWucpXDjSXa96XlHTzkiNO9prhqc/0g1lVtTdrHCCM9EV9q3W85+Fl0vBuj3CMPanOPpZrnPVLujw8959pDqXdSenAprjfM7yt5SSWSIp+L0BAEAQBAEAQBAEAQBAEAQBAEAQBAEAQBAXfV5phT4c2TlIZXySEXczZsGNGTczvuXE93BaDtnsre49OmqVaMIQT0aesnxenZkl49ZKt68aWeaLmNb9H+xqvBn960N9FOJcq1P739JK+XQ6mfv+r1H+xqvhj/yLz/pTin+9T85/0j5dDqZ8v1v0nRBUntDB+cq5HooxD6VeH3vyQ+XQ6malRrjjHqUkjvakDfk1yl0+iWs/buku6Df8yKXfrlE0Z9ccp9SkjHtSF3yaFkaPRNar525k+6Kj8XIod/LkiIq9auIPFmmGPrYy5/jLh5LNW3RngdL21Of2pZfw7pbd5VfYQVdpjXzevVzW4NdsDwZYLYrTZbB7TWlbQz62t5+cs2WZV6kuLIR7iTckkneTvWdjFRWS4Fo/FUAgCAIAgCAIAgCAIAgCAIAgCAIAgCAIAgCAIDfwHC3VVRFAzfI4C/Ab3O7mgnuWOxbEaWG2VW7q8ILPvfJd7eS8SunBzkoo9MUVGyKNkbGgMY0NaOposF8nXd5Wuq87iq85Tbk+96mdjFRWSMuwOA8FZVWouEn5nuSPh9Kx29jD2tBV6N7cw9mpJdzf5nm6uo1J8CpX+vS07vaiYfmFLp47idP2Lmou6c1+JS6UHyRpTaG0Dt9HB7rQ3/rZZCjthjlL2bqfi97+LMpdvSf0SMqNWeGu3QuZ7Mj/AMxIWWodI+PU/aqKX2ox/BItuzpPkRFTqfpj9XUTtP4thw8mtWbt+le/j89QhL7LlH4uRbdjHkyCrtT1QPqqmF/thzPltLYbXpXsJ6XFCcPs7sv6fgWZWMuTK7iOr7EYbk0zngdMRD79gB2vJbRZbc4FdaRuFF9U84e9pL3lmVtVjyK5U0z43bMjHMcN7XgtPgVtFGvTrR36UlJdaaa9xYaa4mJXTwIAgCAIAgCAIAgCA/WMJIABJJsAMySegKmUlFNt5JAumA6s62os6RogYemX17dTBnfqdZaLi/SJhFhnCnL00+qHDxlw8t7uJVO0qS46GfF9VVbFcxGOdvRsnZd3tfl4EqPhvSXg9zlGvvUn+ss15xz96R7OzqR4alOxDDJoDszRSRn8bS2/ZcZ9y3i0v7W8hv21SM1+q0/gRpRlHRo1FMKQgCAIAgCAIDrmpXAbNkrHjN3o4vZB57h2kBvuu4rivSnjm9KnhlN8PXn3/RXlnLLtizJWNLjNnUlx0yBTtItY1LRzugeyZ7mAbRjDSASL7POcM7EeK3zBej7EMVs43dOcYxlnkpb2bS0z0T0b/Mi1LuEJbrI9mt2iO+KqHus/yLIS6K8XXCpSfjP+go+XU+pm5FrRw473yt9qM/luolTozxyPBQfdL80ipXtI3YNYWGv3VTR7THt83NWPq7A7QU+Nvn3Sg/5itXVJ8ySg0oon2DaumJO4cq0HwJusXX2Zxij7drU8Iya80mitVqb4SRKRytcLtcCOo3+Sw9WjUpPdqRcX2pr4lxNPgfStHoQGGrpI5W7MkbHtPQ9ocPAqTbXlxaz36E3B9cW0/cUuKlo0VLF9WVBNcsY6Fx6Yjl8Lri3ZZbthvSPjNpkqslVj+utfNZPxeZGnZ05cNCg47qrq4buhLaho+7zX/CTY9xPYuj4R0l4XeNQuU6Mu3WP7y/FJdpEqWc48NSjVEDo3Fj2ua5uRa4EEHgQcwug0q1OtBVKclKL4NPNPuaIjTWjMaungQBAEAQBAWXQ/QyfEHXb6OEGzpXC4v91o+07q8SMr6rtLtdZYHTyqetVa9WC4vtb+iu3j1J5Mv0aEqr04Ha9GtEaWhA5KMF9s5X5vPf8AZHULLgWO7WYljEn6eeUOUI6R8frPtefZkZWlQhT4LUnlrReMVTUMjaXyPaxo3ueQAO0nJX7e2rXFRU6MHKT4KKbfkjxtJZspePaycPYCzOp6C1rQWd5fYEdl10DBujzHaklVb9B2uXreCjqvFoiVLuktOJybSPGaeoN4aGKnPSWOce6wswfCuzYLhV5Yw3bm7lW+0or36yfjJmOqTjLhHIg1ny0EAQBAEBt4Th76iaOGMc6RwaOq+8nqAuT2KHiF7SsbWpc1X6sE2/Dl3vgu0qhFykoo9NYZQsghjhjFmRtDR3Dees7+9fJmI31W/uql1V9qbbfjy7ktF2GehFRiooxY7ijKWnknfujaTbidzWjrLiB3q9g+GVMTvqVpT4zeXcuLfgs2eVJqEXJnmWtqnSyPkebve4uceJcblfWVtb07ajCjSWUYpJLqS0RgW23mzCr54EAQBAZIZ3MN2Oc08Wkg+IVupShUW7NJrt1PU8iaodM6+L1Kub33bY7hJdYK72TwW6+dtoeC3X5xyZdjXqR4SLLh2turZYSxQyjqBY494uP4Vql90W4VW1t5zpvvUl5PX7xfjezXHUt2Ea1qOWwlEkDvxDbZfgHNz8WhaTiXRhitvnK2lGquz1ZeUtPvEmF7B8dC60NdFM3bikZI3ixwcOzLpWgXlhc2VT0VzTcJdUk18ePeSoyUlmmbCiFRFY9o7TVjdmeJrj9lwye32XDMdm5ZrB9ocQwipv2lRpc4vWL71w8dH1NFqpShUXrI4xprq/mobyMJlp/vAc5nASD8wy7LgLvOy23NpjOVGovR1vq56S+w/fuvVdqTZjK9tKnqtUU1byRQgCAICc0MwA11UyG5Dc3SOG8Rt326ySGjrcFr+02ORwbDp3TWcuEV1yfDwWrfYnzLtGl6SaiejKKkZCxscbQ1jBZrRuAXy3dXVa7rSr15OU5PNt8/76uCWi0M3GKiskZlHKikae6fsoTyMQElRa5B9WMEXBfbMuOR2eGZ6L9C2P2FqYwldXLcKGemXGeXHLqXJy110S4tRLi6VP1VxOMYzjdRVv255XvPQCea32WjIdwXeMMwiyw2l6K0pqC7OL73xfi2YudSU3nJkeskUBAEAQBAEAQHVNSuA3MlY8ZC8cV+JsXvHdZoI4uXHulPHN2nTwym9X68+5eyvF5y8IvmZCxpaubOtLihkjk2uvHbmOjYd3pZbccwxp7rut1tXauizBN2FTE6i4+pDuXtPxeS8JLmY2+qcII5UuxGPCAIAgCAIAgCAIDaw3Epad4fDI+Nw6WG3ceI6iol7YW17SdG5pqcXyks/wD0+1alUZOLzTOu6B6yRUObT1Qa2V2TJBk17vuuH2XHotkTlllfie1/R78hpyvMOzdNayg9XFdafOK556pa5tZ5ZK3u957s+J0dcqJx+PYHAggEEWIOYIO8EcFXCcoSU4PJrVNaNNcMjzief9ZOjAoan0Y9DMC+P8JB50fdcEdThvsV9K7D7RyxnD86r/S0/Vn29UvHXPtT0SyMPc0fRz04MqS3QjBAEB0rUdK0VE7T65jBb2B3OHm3wXK+lenUeH0Jr2VPXvcXl+JOsWt99x2RcHMoEB5u04pZI6+pEoO0ZXOBPSxziWkdWyR4W6F9W7LXFvXwe2lb+yoRXc4rJp9qefxMFXTVR5kEs+WggCAIAgCAIDPQUj5pGRRi75HBrR1k28FHurmna0J16ryjFOTfYtT2MXJ5I9M4HhjKWCOBnqxtAvxO8uPWSSe9fJuL4lUxK9q3dXjN59y5LwWSM9TgoRUUZsQrGQxPlebMjaXO7AL5dasWNnVvbmnbUlnKbUV4/guL7D2UlFNs8y4ziL6meSZ/rSOLj1DoaOoCw7l9Z4bYUrC0p2tL2YJJduXF97er7TAzk5ScmaanFIQBAEAQBAEAQBAEBsYfTSSSsZECZHOAYG79q+WfR29Cj3dejb0J1a7ShFNyz4ZcyqKbeSPUrBkL7+lfH03FybislnoZ9H6qD05jrylbyNM37Ze4j2Q0A+Zb4Lr/AES06np7mf0d2K8c3l7szH37WUUcfXbTGhAEBIYBi8lJURzx+sw7juc05Fp6iLhY3F8Lo4nZ1LSv7Ml5Pimu1PUrpzcJKSPRejuOw1sIlhdcHJzT6zHdLXDoPzXy9jmB3WD3Tt7ldz5SXWvy4rgzN0qsakc0SawxcIHSvROnr2ASgte31JG22m9XW3qPlvWy7ObU3uB1XKg96D9qD4PtXVLtXimtCzWoRqrU47pFq7raUkhnLRj7cQJNvxM9YeY613PBdu8JxNKLn6Kf1Z6eT4PzT7DGVLWpDtRUiFuaeZGPxegIAgCAIDpupbAduV9W8c2LmR3++4c49zTb3+pco6Ucc9DbQw6m/WqetL7Kei/al/D2k+ypZvffI7CuFGTOZa6sd2ImUjTnJ6ST2GnmjvcL+4uudFuCekr1MSqLSHqw+0/afhHT9pkC+qZJQRx5dwMYEAQBAEAQBAEAQBAWTR/Qetq7FkRYw/7kt2ttxF83dwK1fGdscJwpNVqu9NfRh6z8eS/aaL9O3qT4I7BoboPBQDaHpJiLGRwtbiGD7I8+voXDtqNtLzG36LL0dFPSK59Tk+fdol1Z6mSo20aevFlqWmEk1cUxGKnidLM8MY0XJPyA6SegBTsOw65xC4jbW0d6cv7zfUlzZTOags2eeNM9I3V9S6UgtYObG0/ZYN1/xG5J7epfTuzOAU8EsI20XnLjJ9cnx8FwXZ25mFrVXUlmQS2EshAEAQEhgeNz0kgkgkLXdI3tcPuuG4hY3FcIs8UoOhdwUo8utPrT4p/+uBXCpKDzidg0X1oU09mVNoJOJ+qJ6nfZ97xK4hj/AEa31m3VsX6aHV9NeH0v2df1TJUryMtJaMvkcgcAWkEHMEG4I4ghc3qU505OE001xT0a7yYnnwPpUHpF4vo5S1X19PG8/etZ/wAbbO81msN2ixTDtLWvKK6s81+6817i3OjCftIp+J6o6V9zDLLEegGz2juNnfxLeLHpVxClpc0o1F2Zwf8AMvukWVjB+y8itV2qKqb9VNBIOvaY7wsR5rbLTpTwuppXpzg+5SXuaf3SxKxmuDzICr0AxGO96V7gPuFr/ANJPktjttt8BuPZuYr7Wcf4kiy7aquREVGC1Mfr007fajePmFnKGK2Nx8zXhL7Mov4MtuElxRq09O572sa0l7nBrR0lxNgPFSqtanSpyqzeUYptvqS1b8ilJt5I9LaNYQ2jpooG/Ybzj955zc7vcT5L5Qx7Fp4riFW7n9J6LqitIrwXHtzZnaVNQgokhPM1jXPcQGtBc4ncABck9yxlGjOtUjSprOUmkl1t6JeZW2ks2eaNJsYdWVMs7r893NB+ywZNb3NA77r6xwPCoYXYUrSH0Vq+tvWT8Xn4aGCqzc5ORFrLFsIAgCAIDcp8JqJPUgmf7Mbj8goVfEbSgs61WMftSS+LKlCT4Il6PQTEZM20kg9uzPJ5BWFuds8Ct/buov7Oc/4Uy6req/ok9Q6pKx9uUkgjHTzi53g0W81rt30o4RS0oxnUfYkl72n7i7GyqPjoWTDdUFO3OeeWQ8GAMHYb7R8wtUvule8npa0Iw7ZNyfu3V8S/GxivaZb8I0ToqbOGnjDh9pw23dzn3I7lpGJbV4viCauK8t18l6q8o5Z+OZJhQpw4ImlrxeBK9SbeSBTNJtY9JS3bG7l5fuxnmg/ifu7hcrfcB6PcTxFqpXXoafXJes+6PHxeS7yLVu4Q0WrOO6S6TVFc/amfkPUY3Jjewces5ruWB7O2ODUfR2sdXxk9ZS73+CyXYYyrWlUeciGWcLQQBAEAQBAEBK4LpFVUhvBO9g+7e7D2sddt+uyxGJ4Fh2Jxyu6Kn28Gu6Sya8y5CrOHssvuD64HiwqacO4vhNj8Lsie8LnGJ9FNCecrGs49k1mvNZNeTJkL5/SRc8L1hYfPb04jdwmBZb3jzfNaJf7A45aZv0O+uuDUvdpL7pJjdUpc8u8ssE7XjaY5rgelpBHiFqVe3q0JblWLi+qSafvJCafAyKyehAEB8OiaSCWgkbrgZdiuxr1YxcVJpPlmzzJH2rR6YqumZKxzJGhzHCzmncRwPUpFrdVbWrGtRluyjqmuR5KKksmQbtB8PP6pF4H+q2JbbY8v9TL7v5Fn5NS+qfn6C4d+6Rfxf1VX+ecf/wCS/KP9I+TUuo/RoPh/7pF5/wBVS9t8ef8AqZeUfyHyal9Uys0PoBuo6fvYD81ZltfjkuN1Pzy+B78npfVM8ejNE3MUdKCOnkWX8bKJPaPF5+1dVP35/mVKjTX0V5EhFSsb6rGN9loHyUCre3NX5ypKXe2/iypRS4IyqKVBAEB8ySBou4gAbyTYeauU6c6klCCbb5LVnjeXEr2J6dYfB61Sxx4RXkOXRzLgd5C2iw2Ixy8ycKDiuueUPc9fJMsyuaUeZTcX1wDMU1Oep0x/Iw/mW9Yb0UcJX1fwpr+aX9JFnffVXmULHdLayruJp3bJ+w3ms7C1u/vuuj4TsxheF5O1opS+s/Wl5vNruWS7CHUrTn7TINZ8tBAEAQBAEAQBAEAQBAEBlpql8btqN72O4scWnxCtVqFKtHcqxUl1NJr3nqbXAn6HTzEYrBtVIQOiQNf3XeCfNa3d7F4Fdaztop/q5w/haL0bmrHmTtJrcrG2246d46ea5pPeHW8lr1z0W4RU1pTnDxTXvjn7y6r6ouORM02uQf7lGR1skv5Fo+awdfol/wBm6/eh+Kl+BdV/1xJGLW9Rn1oakdjWH84WJq9FOKJ/o6tN97kv5X8S4r6HNMkYtZ+HHfLI3tjd+UFY6p0a47HhCMu6S/HIqV5SNiPWLhrv1oDtjkHzaoc+j/aCP+nz7pQ/qKld0uv4mduneHH9bj8HfzCsPYbH1/pn5x/qKvlNLrPr9OMP/e4vE/0VH+Sce/40vu/mPlNL6x8u06w4frcf8X8gqlsPj7/0z84/mPlNLrMMusPDW/rQPYyQ/Jqvw2A2gl/p8u+UP6jz5VS6/ia8ms7DRume7sjf/MBS6fRtj0uMIrvkvwzKXeUusj5tbtEPViqXdeywA+L7+SyFLorxaXt1Ka8ZN/w5e8od9T6mR1TrjYPq6Rx9uQN+TSsrQ6JZv566S+zDP4yXwKHf9USIq9b1W76uGnYOsOcfHaA8lnLborwqGtWpOXjGK/hb95ad9N8EiCrdYWIy3vUuaD0Rta23YQNrzWw2uwuA22sbdSf6zcvc217i1K5qvmV+srpZTeWWSQjcZHFx/iK2W3tKFtHdoQUF1RSXwLLk3xZrqQUhAEAQBAEAQBAEAQBAEAQBAEAQBAEAQBAEAQBAEAQBAEAQBAEAQBAEAQBAEAQBAEAQBAEAQBAEAQBAEAQF2wrVjWVEMczH04bI0OaHueHWO69mEbutaBiXSNhVhdVLWpCo5QeTcVFrPnlnNPs4EqFpOUVJZG0dUVd+0pfjf/jUNdKmDt/N1f3Yf1lfyGp1r+/AqukWjtRQyBk7LbQu1wN2uA37J6uG/McQtzwbHbLF6LrWk80tGno0+1fjwfWRqlKVN5SIlZgthAEBO6Q6LTUUcL5nRenG01rSS4WDSdq7QBbaAyJWvYNtJa4tXr0beMv0TybaST1a9XJtvg3qlpkXqlGVNJvmMW0VmpqaGpkdFsT2LGtJL7ObtgkFoG7gTvCYdtJa39/XsaMZb1LPebS3c08sk82+PWlwYnRlGKk+ZBLYSyEAQG1hdA+omjhjttyODRfcLnebdA3nqCh397Tsrapc1fZhFyeXHTXJcNXwWvEqjFykoovH+kNb+1pPjk/xLn3/AFVwf/aq/uw/8hL+Q1Otf34D/SGt/a0nxyf4k/6q4P8A7VX92H/kHyGp1r+/A0cb1a1VLA+eWWm2Ixc7Ln3NyAALxgXJIG9ZHCekLDsTvIWdCnU3p8M1DLRNvPKb5J8iipaThFybRS1vhFCAIAgCAIAgCAIAgCAIAgCAIAgPuKMucGtFy4gADpJyAVE5xhFyk8ktWenUdcU/IxUdKw2DGk2BtkxrY27vf8FyTo1pfLLi9xGos9+WWva3KXxiT7x7qjBHOMOmqDI1sD5uUcbN5Nzg4nqsbrqF5Ts40JSuYx3Es5byWWXPPMgxcs9OJ0rXRWgQ0sDiHTD0jyLZAN2fBzr/AArlnRjaN3N3d001Rb3Y9urf3Vl5k69lpGL4lP0W0IqK1pkBbFAN8smQNt+yOmx6chvzW7Y9thY4TUVBp1Kz4Qhq9eGfVn1avnlkRqVvKos+CJqp1XvdEZKSrgqS3e1lhfqBDnDa6jZYGh0jUYXEaOIW06G9wcvi01F5dqTLrs3lnCSZTcGoDLUxQkG75WscLZi7gDfhbPwW84lextbGrdJ6RhKXfkm15kaEd6SiXfW/K6avhp2WOyxrQPxyOP8ALYWg9GtJWuC1byr9KUpN/qwWXx3iVePeqKKPvXTUBslLTN3RRF1ujnEMHgI/NWujCjKpQur+ftVKmXl6z98vce3rycYrkiG0e1fz1EQnlkjpoCLh8u8jocAbc08SRfouFnsY24s7G4dpQhKvWXGNNZ5dab117EnlweTLVO2lJbz0XabONatpYoDPTzxVMbQS7k8jYby2xIcAN+d+oqJhfSBbXF2rO8oyoVJaLf4Zvgnomm+WmXaiqdq1Hei80UZdAIgQHV8FApdHZpLG8+3/APo4QDu2RdcdxR/4jtxQo8VRUfup1Pi0u8yEPUtm+v8A9EFqboeUr9sjKGNzgfxOtGPJzvBZ/pMvPQYI6S41Jxj4L1n/AAotWUc6mfUQWnNby1fUv6OULR2M9GD4NC2TZay+R4PbUeagm++XrP3tlmvLeqNkEs+WggCAIAgCAIAgCAIAgCAIAgCAICw6v6LlsRpmHcJNs/8A1gyflWtbX3nyTBLmrz3d1d8/VXxL1vHeqJF/0106ghq3wvw+GoMQa3lJC2+bQ/ZF4zYAuPTxXNtltiry6wync072dFTze7HPLjlnpOOrST4cMiZXuYxm0455GPRfWPTGZkX0FlPyjgwPiLTm42G0AxuVzvV7Hej/ABKNrOsr2VbcW9uz3tctXk3KSz6ll4nlK6hvZbuXcQ+lGh98Xih5SR7akiQukdd4aC7bbfps1ht1WHQs3s/tYv8ALNW7dOMJUM45RWUW8luvLlm5LPtzfMt1aH6ZRz4lq080Wq6vk4aeSnipYmgCMvc27hxDWkWAAA7+K0/ZHafC8NVS6vYznc1G25KKeS6k21xebfguRIuKM55RjkkjU1faFVVBVcrJLAY3MLXBj3Em9iMi0DIhTNstsMNxnDvk9GnPfUk05RSyy46pvkU29vOnPNvQhNEqVs2PzOb6sck0nbZxZf4ngrYNo7qdpsZShN+tOFOHmk391NFmjFSuG+8w4d/6zSEuIu1s7ne7ACGnvLGeKkXv/adilDg3SS8auW95bz8jyP6S58fgb8lC3Ecfka+zooM3NO4iINbs9YMhz6iVjYXs8A2LpTp6VKi0fbUbln3qHDtSK930tw0+C/AkdOtEK+vqC4TU4hZlEx0jhYWzcQGEbRN+6w6Fi9k9q8FwWyUJU6jqy1nJRTzfUm5Z5Ll25viyuvQqVJcVlyN7V3oxPh/L8vLCY3tBAY8kAtvckOaLZHyWP202jssd+TqzhNVIy4ySWjyySab5ldtRlSz3nocQdvyXflw1MUfi9B1fWefo2G0VJezubfr5KMB1/eeCuO7Cf9wx++xHitUv25afdjkZC69SlGB+aoQIKOtqzubl3RMMh8dseC96R273E7HDY/Seb/bkoryyYs/VhKZypziTc5k77rsCSSyRjz8XoCAIAgCAIAgCAIAgCAIAgCAIAgOjakaLaqpZeiOPZ96Rwt5McuX9Kl56LDKVuuM55+EVr73Em2Mc5t9R8Y7q8xGepmm5OP0kjni8jdxcSB3CyvYXt3gFlZUbZVH6kIx9mXJJPl1nk7WrKTeRuaNavHUsjaqvlhjihIfs7V7ubm3aO4C9jYXvuUDHNu4YlQlh+D05VKlRbueWWSejy555c3klxz0K6Vq4PfqPJIx0WmMdRjkc5s2GxgjLsrAhwDjwu9x7A7qV252Tr2OyNWyh61V5VJJa5tOLaXXlFZdrWnE8VdSuFLlwMOn+hNbJXSyxQuljlIc0tIyyALXAnKxHhZX9j9r8Jp4RSoXFVU501utS04cGuvNeOZ5cW9R1G0s8zBNolT0FG6XEM6iTKCFj8wbb3bO+xNydwAGZJspFHai8xrFI2+Dr9BD5ypKOj7I59miz1bbeW6szx0I04Z1OPJG/qhHIwV1W4ZRx2B9lrpHD/osd0jt3d1Y4bH6c834tRT98iqz9WMp9R8al4PT1NS85Rx2JP4ztE9toz4qvpPrN2ltYUuNSei+yskvOSFkvWcnyRj1S4y04hNyhaHVLXEE/f2w/YHaC74QrnSPhU3gdJUFnGi1n2RUXHPw08HnyPLOa9K8+ZGY5q/rxUyBkDpGue4seC2xaSSCSSLHPO6zGF7cYLOxpzqV1BqKzi8800tUllr2ZZludtU3mkjNpHo3S4fSNZM7lK+TMNY47MbeJHAAWz3km2QUfBNoMRxzEpVLWO5Zw0zktZvs6tfJLXJvIqqUoUoZS9r4FGW/kQteh+h1VUvgmEN6cyt2nlzANlrwH5F1zuPQtQ2j2rw/D6Ve3lVyrKDyjlLi16uuWWunMkUaE5tPLQuutTRytraiPkIC+KOO19tjee5xLsnOB3Bq0Lo+x7CMKsKiuqyjUnPPLKT0SSXBPnmSrulUnJbq0NyLRyqiwM0scV6iS+20OZ9qS7rku2fqxbeoU8fw662vV/VqpUIL1XlLXKOmmWfttvgVKlONvupas47ieHyU8ropW7MjLBzbg2uAd7SRuIXb7K9oXtCNxby3oS4PJrPlzyZjZRcXkzVUopCAIAgCAIAgCAIAgCAIAgCAIAgNugxSeC/IzSxbVtrk3uZe17X2SL2ufFQrvDrS7y+U0ozy4b0VLLPjlmnlmVRnKPB5G3+k9b++1f/NJ/con+XsJ/wCLS/8Azh+RV6Wp9Z+ZpVlfLNYyyySEbuUe51viKn21nb2y3aFOMF+qkvhkUuTfFmspJSTtJplXxsDGVUoaMgCb2HAFwJAWv3GyuDXFV1qltByfF5ZZ9+WjLqr1EskyJrKuSVxfLI97jvc9xcfErM29tRtqapUIKEVwUUkvJFtybebPuHEpmRuiZNK2N/rMa9wY64AO00GxyA38Fbq2NrVrRr1KUXOPCTim13PLNeB6pSSyT0FLiU0bXMjmlY1/rtY9zWuytzgDY5ZZpXsLW4nGpWpRlKPsuUU3Hno2tNddApSSyTNZriCCCQRmCN4PFSmlJZPgUk8NNcQ2Nj6XNa1t/O+L1u+6117JYI6npPksM+7Ty4e4venqZZbxBzTOe4ue5znHMlxJJPEk71sFOnCnFQgkkuCWiXcWm8+J8Ks8Jmh0qrIY2xxVMjGN9VrSLC5JPRxJWFutncLuqrrV7eEpvi2k28tPgXI1pxWSZn/TfEP3ubxH9FH/AMpYJ/xYfuoq9PU+sx+m+Ifvc3iP6J/lLBP+LD91D09T6zIWrqnyvdJI4ue43c47yeKzlChTt6caVKKjGKySXBItNtvNmFXjwIAgCAIAgCAIAgCAIAgCAIAgCAIAgCAIAgCAIAgCAIAgCAIAgCAIAgCAIAgCAIAgCAIAgCAIAgCAIAgCAIAgCAIAgCAIAgCAIAgCAIAgCAIAgCAIAgCAIA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SEhUUExISFhUVGB0XFhgUGBsaGRkXGBgXFxwVGBsYHSggHRolGxcWITEhJSkuOi8uFx81ODMsNygtLisBCgoKDg0OGxAQGzQkICYvNC0vNCw0LCw3LDQsNS8uLDQsNS8vLDQvLC8sNC8sNSwtLSwsNCw0LCw0LCwsLywsLP/AABEIAMoA+QMBEQACEQEDEQH/xAAcAAEAAgMBAQEAAAAAAAAAAAAABQYDBAcIAgH/xABHEAABAwICBQgGBgkEAQUAAAABAAIDBBEFIQYHEjFREyJBYXGBkaEjMnKCkrEUM0JSYsIWRFNUosHR0tMXQ5Oy8CQ0c4Oj/8QAHAEBAAEFAQEAAAAAAAAAAAAAAAQCAwUGBwEI/8QARhEAAgECAwQGBQgIBQQDAAAAAAECAwQFESEGEjFBB1FhcYGREyIyobEUM0JScqLB0SNigpKywtLwFRZEU1QXJdPxJDST/9oADAMBAAIRAxEAPwDk67MY4IAgCAIAgCAIAgCAIAgCAIAgCAIAgCAIAgCAIAgCAIAgCAIAgCAIAgCAIAgCAIAgCAIAgCAIAgCA/WMJNgCT1KmUlFZt5A3Y8FqXbqec9kbz/JQ54nZU/brQXfKK/ErUJPkZxo1W/udV/wAMn9qjvHsLXG5p/vw/M99FP6r8h+jVb+51X/DJ/aqf8wYT/wAqn+/D8x6Kp9V+R8v0drBvpKkdsL/7VcjjmGS9m5pv9uP5nno59TNafDpmZvhlb7THD5hS6d5b1fm6kX3NM8cWuKNVSSkIAgCAIAgCAIAgCAIAgCAIAgCAIAgCAIAgMtNTPkcGxsc9x3NYC4nsAzVqtXp0YOdWSjFcW2kvNnqTeiLbhWrOvmF3RshB6ZnWPwtBcD2gLS8R6Q8Es24xqOo+qCz97yj5NkmFpUlyy7y24fqdiH19VI7qiaG+btq/gtLvelms9LS3S7Ztv3Ld+JIjYL6TLFRat8Ojt6AvI6ZHuPiAQ3yWr3XSHj1fhVUF+rGK97TfvL8bSkuRN0uj1JH6lLTtPERtv42usBX2gxWv87c1H+1LLyzyLqpQXBIkGMA3ADsFli51J1HnNtvt1K0sj6Vs9CAIAgCAwzUsb/WYx3tNB+YUmje3FH5qpKPc2vgylxT4oiarQ+gk9ajgz+6wMPiyxWattrsbt/Yup/tPe/izLbt6b4xIKu1VUD/UE0XsPuO/lA5bFadJ2NUfndyou2OT+60vcWZWVN8NCs4nqelGcFSx34ZWlmXtN2rnuC2yx6V7WWSu6Eo9sGpe57v4liVjL6LKfjGhtdTXMlO/ZH2mc9tuJLb2HbZbzhm1eEYjkrevHe6peq/KWWfhmRp0KkOKIBbEWQgCAIAgCAIAgCAIAgCAIAgMtJTPle1kbXPe42a1ouSeoKzXuKVvTlVrSUYrVt6JHqTbyR1PRbVMLB9a8338jGd3U94+TfFcgx/pQybo4XHP9eS/hj+Mv3TIUrLnPyOlYZhUFM3YgiZG38IsT1k7yesrlGIYre4hU9Jd1ZTfa9F3LgvBInQhGCyijcJUBJt5IrK5iunNBT3D6ljnD7MXpDcdB2bgHtIW1YfsTjd9k4UHGPXP1Pc9X4JlidzTjzKriGuGEfU00j+uRwZ32btfyW5WfRNcy1ubiMeyMXL3tx+DI8r9fRRA1et2sd9XFTsHWHOPjtAeS2O36LMJh87Oc33pL3LP3ll31R8EiJn1kYk4/wDuNkcGxx2Hi2/mszR6P9n6f+nzfbKb/my9xbd1VfM0pNNsQdvq5u42+QWQhsjgkOFrDxWfxzKPlFT6xqu0nrT+uVX/ADP/ALlKjs7hEeFrT/ch+RT6ap9Z+ZdNVUlXV1RfJVVLooBtODpXlrnOuGtILsxvPu9a0TpCWGYZhvo6NvTjVqvdTUIJpLWTWncvHPkSrTfnPNt5I7IuDmUKVrR0ofRQMbC7ZmldzTYHZY2xc6xBGZLW58TwXQOj/Zqli93OpdR3qVNarVZylwWmT0Wb0fHLrIl3WdOOUeLOdUmtDEWetJHJ7cbR/wBNldRr9HGA1PZpyh9mUv5nIhK8qrmTNHrimH1tLE/2HOZ89pYK66J7KX/17iUftJS+G4XY30uaLFh2tmiflI2aI8S0Ob4tN/Jave9FuK0dbecKi73F+/T7xejfQfHQt2FY7TVP1E8cnTZrhtAdbTzh3haTiOB4jhz/APl0ZQXW1p4NZp+ZJhVhP2WSKxJcK7pBoVR1lzJEGvP+5HzX34m2TveBW1YNtli2FtKlV3oL6M/WXhzXg0WKlvTnxRyXS/V7UUQMjPTQDMvaLOYPxt6B1i4yzsu1bN7d2GMNUZ/o631W9JfZfPueT6k+Jja1rKnrxRTVvBGCAIAgCAIAgCAIAgCAIDvmrfRJlHA2V7b1ErQXk72NOYjbw6L8T2BfOG3W1NXFLyVtTllQpvJJfSa0cn19nUu1szFrQUI5viy5LQiUVrTbTCPDowS3blffk2A23b3OPQ0efiRtuymydfHqzye5Sj7Uvwj1y9yWr5Jx69dUl2nEtINLausJ5aU7H7NnNjHujf2m5X0Bg+zOG4TFK2pLe+s9ZPx5dyyXYYqpWnU9pkGs+WggCAIAgCA9E6vMB+h0UbHC0knpJOpzgLN91uyO0HivmHbbG/8AFcWnODzpw9SHcuL8Xm+7LqM1bU9ymussq1IkHnTT/HfplbJIDeNvo4uGw2/OHabu719SbIYL/hOFU6EllN+tP7UuXgso+BhLip6SbZXFs5YCAID6jeWkFpIIzBBsQeIKplGMk4yWaYL3oprNqKchlQXTxbrn61o4hx9bsd4hc82h6OrC/i6lmlRq9nsPvS4d8fJkyldyjpLVHaqGrZNGyWNwcx4DmkdIPy7FwG8tK1pXnb147s4vJrt/vnwa1MpGSks0ZyFHTaeaKjhutTRNlHK2aFuzDMTzRuZIMy0cGkZgdFj0WX0P0fbT1MVtpW9y86tPLX60Xwb7Vwb56Pi2Yi7oqnLNcGUNdEIgQBAEAQBAEAQBAEAQHqTCa5k8Mc0ZBbI0OFusbu0G4t1L5BxKxq2N3Utaq9aEmu/qfc1quwz8JKUVJG0oJWcl10YDK6RlW0F0YYI32F9ghznBx/Cdq1+gjrC7Z0XY3bRoTw2o1GpvOUc9N5NJNLrksuHHLhwZjb2m899cDla7AY8IAgCAIAgLZqzwL6XWs2heOH0r+B2SNlve62XAOWnbc43/AIXhM3B5VKnqR8eL8Fnr15Ei2p79TsR6CXzIZoqWs7HfotE8NNpJvRMtvAI5zu5t8+JC3fYDBP8AEsWjKa9Sl68u1r2V4vXLmkyNdVNyn2s8/L6VMMEAQBAEBkggc9wYxrnOcbNa0EkngAMyVaq1qdGDqVJKMVq23kku1vgepNvJHo3QfCH0lFDDIRttBLrdBe4v2e7at3L5c2txWjimLVrqivUeSXaopRz8cs1zyyRm6EHCmosnVrZeOZ68K5ggghuNt0nKW6Q1rXNue0v8jwXWuiixqu7r3mXqKG53uTUvco696IF9JbqicdXcjGBAEAQBAEAQBAEAQBAW7QvTybDw5mxysRzDC7Z2XcWmxsD0i3hnfS9qNirXHZRq73o6i03ks811NZrPLk89O1EmhcypacUTVXrgqT9XTwM9suf8i1YC36KcNj89WnLu3Y/hL4l130+SRD1msvEZN0rGA7wyNlv4gSs7a9H2BUGpeicmublL8Gl7i1K7qvmVF7rkk2zN8gAM+AGQW6RiopRXLx+JGPlVAIAgCAIDvmqvAfotE17haSotI7iG25jfA3txeV84dIeN/wCI4q6UHnCj6i7/AKb8/V7oozFpT3IZviy5LQiUcC1p499KrXNabxwXjbwLgee74suxoX0rsBgv+G4TGU1lOr68u5+yvBa5cm2Ya6qb9TsRTlu5GCABeAmsO0Srp/q6WYji5uw34n2HmsHfbTYTZL9PcQT6k95+Uc37i7GjUlwRccG1RTusamZkY6Wx893ZfJoPXmtHxPpUsqScbKk6j65erH8W+7Jd5JhYyftPI6Po5olS0I9DHz7WMj+c89/QOoWC5Xjm1WJYw8rmfqcoR0ivDn3ybZOpUIU+CJxa4Xir6X6cU9C0tuJJ+iJpzB4vP2R58Aty2a2LvsZkptblHnN8/sL6T7eC6+RHrXMaenFnB8axaWrmdNM7ae7waOhrR0NH/ma+isMwy2w22ja20cox82+bfW3/AHoYic3OW8zRWQKAgCAIAgCAIAgCAIAgCAIAgCAIAgCAICf0FwP6bWRxEXYOfL/8bcyO82b7y1zavGlhGF1LlP1/Zh9qXDy1l3Jl6hT9JNI9HgL5XbbebM4fEzNppAcW3BG021xcWuLgi46wq6U1TnGbSeTTyfB5cnllo+eqPGs0UaLVPQDe6pd7T2/lYF0SXSjjL4RprujL8ZMifIqfabcWrLDRvhe7tkf/ACIUOp0kY9PhUjHujH8cypWdLqJGl0Iw+P1aSI+2C/8A7krGV9tcdre1dSX2co/wpFatqS+iS9Jh8MQtFFGwcGMa35BYO5xG7uvn6sp/ak38WXVCMeCNlQio1K/FIIBeaaKMfjcG+Fzmp9nhd7evK2pSn9lN+b5eJRKcY8WU/GNalFFlFyk7vwDZbccXPse8AreMN6MsWucpXDjSXa96XlHTzkiNO9prhqc/0g1lVtTdrHCCM9EV9q3W85+Fl0vBuj3CMPanOPpZrnPVLujw8959pDqXdSenAprjfM7yt5SSWSIp+L0BAEAQBAEAQBAEAQBAEAQBAEAQBAEAQBAXfV5phT4c2TlIZXySEXczZsGNGTczvuXE93BaDtnsre49OmqVaMIQT0aesnxenZkl49ZKt68aWeaLmNb9H+xqvBn960N9FOJcq1P739JK+XQ6mfv+r1H+xqvhj/yLz/pTin+9T85/0j5dDqZ8v1v0nRBUntDB+cq5HooxD6VeH3vyQ+XQ6malRrjjHqUkjvakDfk1yl0+iWs/buku6Df8yKXfrlE0Z9ccp9SkjHtSF3yaFkaPRNar525k+6Kj8XIod/LkiIq9auIPFmmGPrYy5/jLh5LNW3RngdL21Of2pZfw7pbd5VfYQVdpjXzevVzW4NdsDwZYLYrTZbB7TWlbQz62t5+cs2WZV6kuLIR7iTckkneTvWdjFRWS4Fo/FUAgCAIAgCAIAgCAIAgCAIAgCAIAgCAIAgCAIDfwHC3VVRFAzfI4C/Ab3O7mgnuWOxbEaWG2VW7q8ILPvfJd7eS8SunBzkoo9MUVGyKNkbGgMY0NaOposF8nXd5Wuq87iq85Tbk+96mdjFRWSMuwOA8FZVWouEn5nuSPh9Kx29jD2tBV6N7cw9mpJdzf5nm6uo1J8CpX+vS07vaiYfmFLp47idP2Lmou6c1+JS6UHyRpTaG0Dt9HB7rQ3/rZZCjthjlL2bqfi97+LMpdvSf0SMqNWeGu3QuZ7Mj/AMxIWWodI+PU/aqKX2ox/BItuzpPkRFTqfpj9XUTtP4thw8mtWbt+le/j89QhL7LlH4uRbdjHkyCrtT1QPqqmF/thzPltLYbXpXsJ6XFCcPs7sv6fgWZWMuTK7iOr7EYbk0zngdMRD79gB2vJbRZbc4FdaRuFF9U84e9pL3lmVtVjyK5U0z43bMjHMcN7XgtPgVtFGvTrR36UlJdaaa9xYaa4mJXTwIAgCAIAgCAIAgCA/WMJIABJJsAMySegKmUlFNt5JAumA6s62os6RogYemX17dTBnfqdZaLi/SJhFhnCnL00+qHDxlw8t7uJVO0qS46GfF9VVbFcxGOdvRsnZd3tfl4EqPhvSXg9zlGvvUn+ss15xz96R7OzqR4alOxDDJoDszRSRn8bS2/ZcZ9y3i0v7W8hv21SM1+q0/gRpRlHRo1FMKQgCAIAgCAIDrmpXAbNkrHjN3o4vZB57h2kBvuu4rivSnjm9KnhlN8PXn3/RXlnLLtizJWNLjNnUlx0yBTtItY1LRzugeyZ7mAbRjDSASL7POcM7EeK3zBej7EMVs43dOcYxlnkpb2bS0z0T0b/Mi1LuEJbrI9mt2iO+KqHus/yLIS6K8XXCpSfjP+go+XU+pm5FrRw473yt9qM/luolTozxyPBQfdL80ipXtI3YNYWGv3VTR7THt83NWPq7A7QU+Nvn3Sg/5itXVJ8ySg0oon2DaumJO4cq0HwJusXX2Zxij7drU8Iya80mitVqb4SRKRytcLtcCOo3+Sw9WjUpPdqRcX2pr4lxNPgfStHoQGGrpI5W7MkbHtPQ9ocPAqTbXlxaz36E3B9cW0/cUuKlo0VLF9WVBNcsY6Fx6Yjl8Lri3ZZbthvSPjNpkqslVj+utfNZPxeZGnZ05cNCg47qrq4buhLaho+7zX/CTY9xPYuj4R0l4XeNQuU6Mu3WP7y/FJdpEqWc48NSjVEDo3Fj2ua5uRa4EEHgQcwug0q1OtBVKclKL4NPNPuaIjTWjMaungQBAEAQBAWXQ/QyfEHXb6OEGzpXC4v91o+07q8SMr6rtLtdZYHTyqetVa9WC4vtb+iu3j1J5Mv0aEqr04Ha9GtEaWhA5KMF9s5X5vPf8AZHULLgWO7WYljEn6eeUOUI6R8frPtefZkZWlQhT4LUnlrReMVTUMjaXyPaxo3ueQAO0nJX7e2rXFRU6MHKT4KKbfkjxtJZspePaycPYCzOp6C1rQWd5fYEdl10DBujzHaklVb9B2uXreCjqvFoiVLuktOJybSPGaeoN4aGKnPSWOce6wswfCuzYLhV5Yw3bm7lW+0or36yfjJmOqTjLhHIg1ny0EAQBAEBt4Th76iaOGMc6RwaOq+8nqAuT2KHiF7SsbWpc1X6sE2/Dl3vgu0qhFykoo9NYZQsghjhjFmRtDR3Dees7+9fJmI31W/uql1V9qbbfjy7ktF2GehFRiooxY7ijKWnknfujaTbidzWjrLiB3q9g+GVMTvqVpT4zeXcuLfgs2eVJqEXJnmWtqnSyPkebve4uceJcblfWVtb07ajCjSWUYpJLqS0RgW23mzCr54EAQBAZIZ3MN2Oc08Wkg+IVupShUW7NJrt1PU8iaodM6+L1Kub33bY7hJdYK72TwW6+dtoeC3X5xyZdjXqR4SLLh2turZYSxQyjqBY494uP4Vql90W4VW1t5zpvvUl5PX7xfjezXHUt2Ea1qOWwlEkDvxDbZfgHNz8WhaTiXRhitvnK2lGquz1ZeUtPvEmF7B8dC60NdFM3bikZI3ixwcOzLpWgXlhc2VT0VzTcJdUk18ePeSoyUlmmbCiFRFY9o7TVjdmeJrj9lwye32XDMdm5ZrB9ocQwipv2lRpc4vWL71w8dH1NFqpShUXrI4xprq/mobyMJlp/vAc5nASD8wy7LgLvOy23NpjOVGovR1vq56S+w/fuvVdqTZjK9tKnqtUU1byRQgCAICc0MwA11UyG5Dc3SOG8Rt326ySGjrcFr+02ORwbDp3TWcuEV1yfDwWrfYnzLtGl6SaiejKKkZCxscbQ1jBZrRuAXy3dXVa7rSr15OU5PNt8/76uCWi0M3GKiskZlHKikae6fsoTyMQElRa5B9WMEXBfbMuOR2eGZ6L9C2P2FqYwldXLcKGemXGeXHLqXJy110S4tRLi6VP1VxOMYzjdRVv255XvPQCea32WjIdwXeMMwiyw2l6K0pqC7OL73xfi2YudSU3nJkeskUBAEAQBAEAQHVNSuA3MlY8ZC8cV+JsXvHdZoI4uXHulPHN2nTwym9X68+5eyvF5y8IvmZCxpaubOtLihkjk2uvHbmOjYd3pZbccwxp7rut1tXauizBN2FTE6i4+pDuXtPxeS8JLmY2+qcII5UuxGPCAIAgCAIAgCAIDaw3Epad4fDI+Nw6WG3ceI6iol7YW17SdG5pqcXyks/wD0+1alUZOLzTOu6B6yRUObT1Qa2V2TJBk17vuuH2XHotkTlllfie1/R78hpyvMOzdNayg9XFdafOK556pa5tZ5ZK3u957s+J0dcqJx+PYHAggEEWIOYIO8EcFXCcoSU4PJrVNaNNcMjzief9ZOjAoan0Y9DMC+P8JB50fdcEdThvsV9K7D7RyxnD86r/S0/Vn29UvHXPtT0SyMPc0fRz04MqS3QjBAEB0rUdK0VE7T65jBb2B3OHm3wXK+lenUeH0Jr2VPXvcXl+JOsWt99x2RcHMoEB5u04pZI6+pEoO0ZXOBPSxziWkdWyR4W6F9W7LXFvXwe2lb+yoRXc4rJp9qefxMFXTVR5kEs+WggCAIAgCAIDPQUj5pGRRi75HBrR1k28FHurmna0J16ryjFOTfYtT2MXJ5I9M4HhjKWCOBnqxtAvxO8uPWSSe9fJuL4lUxK9q3dXjN59y5LwWSM9TgoRUUZsQrGQxPlebMjaXO7AL5dasWNnVvbmnbUlnKbUV4/guL7D2UlFNs8y4ziL6meSZ/rSOLj1DoaOoCw7l9Z4bYUrC0p2tL2YJJduXF97er7TAzk5ScmaanFIQBAEAQBAEAQBAEBsYfTSSSsZECZHOAYG79q+WfR29Cj3dejb0J1a7ShFNyz4ZcyqKbeSPUrBkL7+lfH03FybislnoZ9H6qD05jrylbyNM37Ze4j2Q0A+Zb4Lr/AES06np7mf0d2K8c3l7szH37WUUcfXbTGhAEBIYBi8lJURzx+sw7juc05Fp6iLhY3F8Lo4nZ1LSv7Ml5Pimu1PUrpzcJKSPRejuOw1sIlhdcHJzT6zHdLXDoPzXy9jmB3WD3Tt7ldz5SXWvy4rgzN0qsakc0SawxcIHSvROnr2ASgte31JG22m9XW3qPlvWy7ObU3uB1XKg96D9qD4PtXVLtXimtCzWoRqrU47pFq7raUkhnLRj7cQJNvxM9YeY613PBdu8JxNKLn6Kf1Z6eT4PzT7DGVLWpDtRUiFuaeZGPxegIAgCAIDpupbAduV9W8c2LmR3++4c49zTb3+pco6Ucc9DbQw6m/WqetL7Kei/al/D2k+ypZvffI7CuFGTOZa6sd2ImUjTnJ6ST2GnmjvcL+4uudFuCekr1MSqLSHqw+0/afhHT9pkC+qZJQRx5dwMYEAQBAEAQBAEAQBAWTR/Qetq7FkRYw/7kt2ttxF83dwK1fGdscJwpNVqu9NfRh6z8eS/aaL9O3qT4I7BoboPBQDaHpJiLGRwtbiGD7I8+voXDtqNtLzG36LL0dFPSK59Tk+fdol1Z6mSo20aevFlqWmEk1cUxGKnidLM8MY0XJPyA6SegBTsOw65xC4jbW0d6cv7zfUlzZTOags2eeNM9I3V9S6UgtYObG0/ZYN1/xG5J7epfTuzOAU8EsI20XnLjJ9cnx8FwXZ25mFrVXUlmQS2EshAEAQEhgeNz0kgkgkLXdI3tcPuuG4hY3FcIs8UoOhdwUo8utPrT4p/+uBXCpKDzidg0X1oU09mVNoJOJ+qJ6nfZ97xK4hj/AEa31m3VsX6aHV9NeH0v2df1TJUryMtJaMvkcgcAWkEHMEG4I4ghc3qU505OE001xT0a7yYnnwPpUHpF4vo5S1X19PG8/etZ/wAbbO81msN2ixTDtLWvKK6s81+6817i3OjCftIp+J6o6V9zDLLEegGz2juNnfxLeLHpVxClpc0o1F2Zwf8AMvukWVjB+y8itV2qKqb9VNBIOvaY7wsR5rbLTpTwuppXpzg+5SXuaf3SxKxmuDzICr0AxGO96V7gPuFr/ANJPktjttt8BuPZuYr7Wcf4kiy7aquREVGC1Mfr007fajePmFnKGK2Nx8zXhL7Mov4MtuElxRq09O572sa0l7nBrR0lxNgPFSqtanSpyqzeUYptvqS1b8ilJt5I9LaNYQ2jpooG/Ybzj955zc7vcT5L5Qx7Fp4riFW7n9J6LqitIrwXHtzZnaVNQgokhPM1jXPcQGtBc4ncABck9yxlGjOtUjSprOUmkl1t6JeZW2ks2eaNJsYdWVMs7r893NB+ywZNb3NA77r6xwPCoYXYUrSH0Vq+tvWT8Xn4aGCqzc5ORFrLFsIAgCAIDcp8JqJPUgmf7Mbj8goVfEbSgs61WMftSS+LKlCT4Il6PQTEZM20kg9uzPJ5BWFuds8Ct/buov7Oc/4Uy6req/ok9Q6pKx9uUkgjHTzi53g0W81rt30o4RS0oxnUfYkl72n7i7GyqPjoWTDdUFO3OeeWQ8GAMHYb7R8wtUvule8npa0Iw7ZNyfu3V8S/GxivaZb8I0ToqbOGnjDh9pw23dzn3I7lpGJbV4viCauK8t18l6q8o5Z+OZJhQpw4ImlrxeBK9SbeSBTNJtY9JS3bG7l5fuxnmg/ifu7hcrfcB6PcTxFqpXXoafXJes+6PHxeS7yLVu4Q0WrOO6S6TVFc/amfkPUY3Jjewces5ruWB7O2ODUfR2sdXxk9ZS73+CyXYYyrWlUeciGWcLQQBAEAQBAEBK4LpFVUhvBO9g+7e7D2sddt+uyxGJ4Fh2Jxyu6Kn28Gu6Sya8y5CrOHssvuD64HiwqacO4vhNj8Lsie8LnGJ9FNCecrGs49k1mvNZNeTJkL5/SRc8L1hYfPb04jdwmBZb3jzfNaJf7A45aZv0O+uuDUvdpL7pJjdUpc8u8ssE7XjaY5rgelpBHiFqVe3q0JblWLi+qSafvJCafAyKyehAEB8OiaSCWgkbrgZdiuxr1YxcVJpPlmzzJH2rR6YqumZKxzJGhzHCzmncRwPUpFrdVbWrGtRluyjqmuR5KKksmQbtB8PP6pF4H+q2JbbY8v9TL7v5Fn5NS+qfn6C4d+6Rfxf1VX+ecf/wCS/KP9I+TUuo/RoPh/7pF5/wBVS9t8ef8AqZeUfyHyal9Uys0PoBuo6fvYD81ZltfjkuN1Pzy+B78npfVM8ejNE3MUdKCOnkWX8bKJPaPF5+1dVP35/mVKjTX0V5EhFSsb6rGN9loHyUCre3NX5ypKXe2/iypRS4IyqKVBAEB8ySBou4gAbyTYeauU6c6klCCbb5LVnjeXEr2J6dYfB61Sxx4RXkOXRzLgd5C2iw2Ixy8ycKDiuueUPc9fJMsyuaUeZTcX1wDMU1Oep0x/Iw/mW9Yb0UcJX1fwpr+aX9JFnffVXmULHdLayruJp3bJ+w3ms7C1u/vuuj4TsxheF5O1opS+s/Wl5vNruWS7CHUrTn7TINZ8tBAEAQBAEAQBAEAQBAEBlpql8btqN72O4scWnxCtVqFKtHcqxUl1NJr3nqbXAn6HTzEYrBtVIQOiQNf3XeCfNa3d7F4Fdaztop/q5w/haL0bmrHmTtJrcrG2246d46ea5pPeHW8lr1z0W4RU1pTnDxTXvjn7y6r6ouORM02uQf7lGR1skv5Fo+awdfol/wBm6/eh+Kl+BdV/1xJGLW9Rn1oakdjWH84WJq9FOKJ/o6tN97kv5X8S4r6HNMkYtZ+HHfLI3tjd+UFY6p0a47HhCMu6S/HIqV5SNiPWLhrv1oDtjkHzaoc+j/aCP+nz7pQ/qKld0uv4mduneHH9bj8HfzCsPYbH1/pn5x/qKvlNLrPr9OMP/e4vE/0VH+Sce/40vu/mPlNL6x8u06w4frcf8X8gqlsPj7/0z84/mPlNLrMMusPDW/rQPYyQ/Jqvw2A2gl/p8u+UP6jz5VS6/ia8ms7DRume7sjf/MBS6fRtj0uMIrvkvwzKXeUusj5tbtEPViqXdeywA+L7+SyFLorxaXt1Ka8ZN/w5e8od9T6mR1TrjYPq6Rx9uQN+TSsrQ6JZv566S+zDP4yXwKHf9USIq9b1W76uGnYOsOcfHaA8lnLborwqGtWpOXjGK/hb95ad9N8EiCrdYWIy3vUuaD0Rta23YQNrzWw2uwuA22sbdSf6zcvc217i1K5qvmV+srpZTeWWSQjcZHFx/iK2W3tKFtHdoQUF1RSXwLLk3xZrqQUhAEAQBAEAQBAEAQBAEAQBAEAQBAEAQBAEAQBAEAQBAEAQBAEAQBAEAQBAEAQBAEAQBAEAQBAEAQBAEAQF2wrVjWVEMczH04bI0OaHueHWO69mEbutaBiXSNhVhdVLWpCo5QeTcVFrPnlnNPs4EqFpOUVJZG0dUVd+0pfjf/jUNdKmDt/N1f3Yf1lfyGp1r+/AqukWjtRQyBk7LbQu1wN2uA37J6uG/McQtzwbHbLF6LrWk80tGno0+1fjwfWRqlKVN5SIlZgthAEBO6Q6LTUUcL5nRenG01rSS4WDSdq7QBbaAyJWvYNtJa4tXr0beMv0TybaST1a9XJtvg3qlpkXqlGVNJvmMW0VmpqaGpkdFsT2LGtJL7ObtgkFoG7gTvCYdtJa39/XsaMZb1LPebS3c08sk82+PWlwYnRlGKk+ZBLYSyEAQG1hdA+omjhjttyODRfcLnebdA3nqCh397Tsrapc1fZhFyeXHTXJcNXwWvEqjFykoovH+kNb+1pPjk/xLn3/AFVwf/aq/uw/8hL+Q1Otf34D/SGt/a0nxyf4k/6q4P8A7VX92H/kHyGp1r+/A0cb1a1VLA+eWWm2Ixc7Ln3NyAALxgXJIG9ZHCekLDsTvIWdCnU3p8M1DLRNvPKb5J8iipaThFybRS1vhFCAIAgCAIAgCAIAgCAIAgCAIAgPuKMucGtFy4gADpJyAVE5xhFyk8ktWenUdcU/IxUdKw2DGk2BtkxrY27vf8FyTo1pfLLi9xGos9+WWva3KXxiT7x7qjBHOMOmqDI1sD5uUcbN5Nzg4nqsbrqF5Ts40JSuYx3Es5byWWXPPMgxcs9OJ0rXRWgQ0sDiHTD0jyLZAN2fBzr/AArlnRjaN3N3d001Rb3Y9urf3Vl5k69lpGL4lP0W0IqK1pkBbFAN8smQNt+yOmx6chvzW7Y9thY4TUVBp1Kz4Qhq9eGfVn1avnlkRqVvKos+CJqp1XvdEZKSrgqS3e1lhfqBDnDa6jZYGh0jUYXEaOIW06G9wcvi01F5dqTLrs3lnCSZTcGoDLUxQkG75WscLZi7gDfhbPwW84lextbGrdJ6RhKXfkm15kaEd6SiXfW/K6avhp2WOyxrQPxyOP8ALYWg9GtJWuC1byr9KUpN/qwWXx3iVePeqKKPvXTUBslLTN3RRF1ujnEMHgI/NWujCjKpQur+ftVKmXl6z98vce3rycYrkiG0e1fz1EQnlkjpoCLh8u8jocAbc08SRfouFnsY24s7G4dpQhKvWXGNNZ5dab117EnlweTLVO2lJbz0XabONatpYoDPTzxVMbQS7k8jYby2xIcAN+d+oqJhfSBbXF2rO8oyoVJaLf4Zvgnomm+WmXaiqdq1Hei80UZdAIgQHV8FApdHZpLG8+3/APo4QDu2RdcdxR/4jtxQo8VRUfup1Pi0u8yEPUtm+v8A9EFqboeUr9sjKGNzgfxOtGPJzvBZ/pMvPQYI6S41Jxj4L1n/AAotWUc6mfUQWnNby1fUv6OULR2M9GD4NC2TZay+R4PbUeagm++XrP3tlmvLeqNkEs+WggCAIAgCAIAgCAIAgCAIAgCAICw6v6LlsRpmHcJNs/8A1gyflWtbX3nyTBLmrz3d1d8/VXxL1vHeqJF/0106ghq3wvw+GoMQa3lJC2+bQ/ZF4zYAuPTxXNtltiry6wync072dFTze7HPLjlnpOOrST4cMiZXuYxm0455GPRfWPTGZkX0FlPyjgwPiLTm42G0AxuVzvV7Hej/ABKNrOsr2VbcW9uz3tctXk3KSz6ll4nlK6hvZbuXcQ+lGh98Xih5SR7akiQukdd4aC7bbfps1ht1WHQs3s/tYv8ALNW7dOMJUM45RWUW8luvLlm5LPtzfMt1aH6ZRz4lq080Wq6vk4aeSnipYmgCMvc27hxDWkWAAA7+K0/ZHafC8NVS6vYznc1G25KKeS6k21xebfguRIuKM55RjkkjU1faFVVBVcrJLAY3MLXBj3Em9iMi0DIhTNstsMNxnDvk9GnPfUk05RSyy46pvkU29vOnPNvQhNEqVs2PzOb6sck0nbZxZf4ngrYNo7qdpsZShN+tOFOHmk391NFmjFSuG+8w4d/6zSEuIu1s7ne7ACGnvLGeKkXv/adilDg3SS8auW95bz8jyP6S58fgb8lC3Ecfka+zooM3NO4iINbs9YMhz6iVjYXs8A2LpTp6VKi0fbUbln3qHDtSK930tw0+C/AkdOtEK+vqC4TU4hZlEx0jhYWzcQGEbRN+6w6Fi9k9q8FwWyUJU6jqy1nJRTzfUm5Z5Ll25viyuvQqVJcVlyN7V3oxPh/L8vLCY3tBAY8kAtvckOaLZHyWP202jssd+TqzhNVIy4ySWjyySab5ldtRlSz3nocQdvyXflw1MUfi9B1fWefo2G0VJezubfr5KMB1/eeCuO7Cf9wx++xHitUv25afdjkZC69SlGB+aoQIKOtqzubl3RMMh8dseC96R273E7HDY/Seb/bkoryyYs/VhKZypziTc5k77rsCSSyRjz8XoCAIAgCAIAgCAIAgCAIAgCAIAgOjakaLaqpZeiOPZ96Rwt5McuX9Kl56LDKVuuM55+EVr73Em2Mc5t9R8Y7q8xGepmm5OP0kjni8jdxcSB3CyvYXt3gFlZUbZVH6kIx9mXJJPl1nk7WrKTeRuaNavHUsjaqvlhjihIfs7V7ubm3aO4C9jYXvuUDHNu4YlQlh+D05VKlRbueWWSejy555c3klxz0K6Vq4PfqPJIx0WmMdRjkc5s2GxgjLsrAhwDjwu9x7A7qV252Tr2OyNWyh61V5VJJa5tOLaXXlFZdrWnE8VdSuFLlwMOn+hNbJXSyxQuljlIc0tIyyALXAnKxHhZX9j9r8Jp4RSoXFVU501utS04cGuvNeOZ5cW9R1G0s8zBNolT0FG6XEM6iTKCFj8wbb3bO+xNydwAGZJspFHai8xrFI2+Dr9BD5ypKOj7I59miz1bbeW6szx0I04Z1OPJG/qhHIwV1W4ZRx2B9lrpHD/osd0jt3d1Y4bH6c834tRT98iqz9WMp9R8al4PT1NS85Rx2JP4ztE9toz4qvpPrN2ltYUuNSei+yskvOSFkvWcnyRj1S4y04hNyhaHVLXEE/f2w/YHaC74QrnSPhU3gdJUFnGi1n2RUXHPw08HnyPLOa9K8+ZGY5q/rxUyBkDpGue4seC2xaSSCSSLHPO6zGF7cYLOxpzqV1BqKzi8800tUllr2ZZludtU3mkjNpHo3S4fSNZM7lK+TMNY47MbeJHAAWz3km2QUfBNoMRxzEpVLWO5Zw0zktZvs6tfJLXJvIqqUoUoZS9r4FGW/kQteh+h1VUvgmEN6cyt2nlzANlrwH5F1zuPQtQ2j2rw/D6Ve3lVyrKDyjlLi16uuWWunMkUaE5tPLQuutTRytraiPkIC+KOO19tjee5xLsnOB3Bq0Lo+x7CMKsKiuqyjUnPPLKT0SSXBPnmSrulUnJbq0NyLRyqiwM0scV6iS+20OZ9qS7rku2fqxbeoU8fw662vV/VqpUIL1XlLXKOmmWfttvgVKlONvupas47ieHyU8ropW7MjLBzbg2uAd7SRuIXb7K9oXtCNxby3oS4PJrPlzyZjZRcXkzVUopCAIAgCAIAgCAIAgCAIAgCAIAgNugxSeC/IzSxbVtrk3uZe17X2SL2ufFQrvDrS7y+U0ozy4b0VLLPjlmnlmVRnKPB5G3+k9b++1f/NJ/con+XsJ/wCLS/8Azh+RV6Wp9Z+ZpVlfLNYyyySEbuUe51viKn21nb2y3aFOMF+qkvhkUuTfFmspJSTtJplXxsDGVUoaMgCb2HAFwJAWv3GyuDXFV1qltByfF5ZZ9+WjLqr1EskyJrKuSVxfLI97jvc9xcfErM29tRtqapUIKEVwUUkvJFtybebPuHEpmRuiZNK2N/rMa9wY64AO00GxyA38Fbq2NrVrRr1KUXOPCTim13PLNeB6pSSyT0FLiU0bXMjmlY1/rtY9zWuytzgDY5ZZpXsLW4nGpWpRlKPsuUU3Hno2tNddApSSyTNZriCCCQRmCN4PFSmlJZPgUk8NNcQ2Nj6XNa1t/O+L1u+6117JYI6npPksM+7Ty4e4venqZZbxBzTOe4ue5znHMlxJJPEk71sFOnCnFQgkkuCWiXcWm8+J8Ks8Jmh0qrIY2xxVMjGN9VrSLC5JPRxJWFutncLuqrrV7eEpvi2k28tPgXI1pxWSZn/TfEP3ubxH9FH/AMpYJ/xYfuoq9PU+sx+m+Ifvc3iP6J/lLBP+LD91D09T6zIWrqnyvdJI4ue43c47yeKzlChTt6caVKKjGKySXBItNtvNmFXjwIAgCAIAgCAIAgCAIAgCAIAgCAIAgCAIAgCAIAgCAIAgCAIAgCAIAgCAIAgCAIAgCAIAgCAIAgCAIAgCAIAgCAIAgCAIAgCAIAgCAIAgCAIAgCAIAgCAIAgP/9k="/>
          <p:cNvSpPr>
            <a:spLocks noChangeAspect="1" noChangeArrowheads="1"/>
          </p:cNvSpPr>
          <p:nvPr/>
        </p:nvSpPr>
        <p:spPr bwMode="auto">
          <a:xfrm>
            <a:off x="155575" y="-2332038"/>
            <a:ext cx="5991225" cy="4867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MSEhUUExISFhUVGB0XFhgUGBsaGRkXGBgXFxwVGBsYHSggHRolGxcWITEhJSkuOi8uFx81ODMsNygtLisBCgoKDg0OGxAQGzQkICYvNC0vNCw0LCw3LDQsNS8uLDQsNS8vLDQvLC8sNC8sNSwtLSwsNCw0LCw0LCwsLywsLP/AABEIAMoA+QMBEQACEQEDEQH/xAAcAAEAAgMBAQEAAAAAAAAAAAAABQYDBAcIAgH/xABHEAABAwICBQgGBgkEAQUAAAABAAIDBBEFIQYHEjFREyJBYXGBkaEjMnKCkrEUM0JSYsIWRFNUosHR0tMXQ5Oy8CQ0c4Oj/8QAHAEBAAEFAQEAAAAAAAAAAAAAAAQCAwUGBwEI/8QARhEAAgECAwQGBQgIBQQDAAAAAAECAwQFESEGEjFBB1FhcYGREyIyobEUM0JScqLB0SNigpKywtLwFRZEU1QXJdPxJDST/9oADAMBAAIRAxEAPwDk67MY4IAgCAIAgCAIAgCAIAgCAIAgCAIAgCAIAgCAIAgCAIAgCAIAgCAIAgCAIAgCAIAgCAIAgCAIAgCA/WMJNgCT1KmUlFZt5A3Y8FqXbqec9kbz/JQ54nZU/brQXfKK/ErUJPkZxo1W/udV/wAMn9qjvHsLXG5p/vw/M99FP6r8h+jVb+51X/DJ/aqf8wYT/wAqn+/D8x6Kp9V+R8v0drBvpKkdsL/7VcjjmGS9m5pv9uP5nno59TNafDpmZvhlb7THD5hS6d5b1fm6kX3NM8cWuKNVSSkIAgCAIAgCAIAgCAIAgCAIAgCAIAgCAIAgMtNTPkcGxsc9x3NYC4nsAzVqtXp0YOdWSjFcW2kvNnqTeiLbhWrOvmF3RshB6ZnWPwtBcD2gLS8R6Q8Es24xqOo+qCz97yj5NkmFpUlyy7y24fqdiH19VI7qiaG+btq/gtLvelms9LS3S7Ztv3Ld+JIjYL6TLFRat8Ojt6AvI6ZHuPiAQ3yWr3XSHj1fhVUF+rGK97TfvL8bSkuRN0uj1JH6lLTtPERtv42usBX2gxWv87c1H+1LLyzyLqpQXBIkGMA3ADsFli51J1HnNtvt1K0sj6Vs9CAIAgCAwzUsb/WYx3tNB+YUmje3FH5qpKPc2vgylxT4oiarQ+gk9ajgz+6wMPiyxWattrsbt/Yup/tPe/izLbt6b4xIKu1VUD/UE0XsPuO/lA5bFadJ2NUfndyou2OT+60vcWZWVN8NCs4nqelGcFSx34ZWlmXtN2rnuC2yx6V7WWSu6Eo9sGpe57v4liVjL6LKfjGhtdTXMlO/ZH2mc9tuJLb2HbZbzhm1eEYjkrevHe6peq/KWWfhmRp0KkOKIBbEWQgCAIAgCAIAgCAIAgCAIAgMtJTPle1kbXPe42a1ouSeoKzXuKVvTlVrSUYrVt6JHqTbyR1PRbVMLB9a8338jGd3U94+TfFcgx/pQybo4XHP9eS/hj+Mv3TIUrLnPyOlYZhUFM3YgiZG38IsT1k7yesrlGIYre4hU9Jd1ZTfa9F3LgvBInQhGCyijcJUBJt5IrK5iunNBT3D6ljnD7MXpDcdB2bgHtIW1YfsTjd9k4UHGPXP1Pc9X4JlidzTjzKriGuGEfU00j+uRwZ32btfyW5WfRNcy1ubiMeyMXL3tx+DI8r9fRRA1et2sd9XFTsHWHOPjtAeS2O36LMJh87Oc33pL3LP3ll31R8EiJn1kYk4/wDuNkcGxx2Hi2/mszR6P9n6f+nzfbKb/my9xbd1VfM0pNNsQdvq5u42+QWQhsjgkOFrDxWfxzKPlFT6xqu0nrT+uVX/ADP/ALlKjs7hEeFrT/ch+RT6ap9Z+ZdNVUlXV1RfJVVLooBtODpXlrnOuGtILsxvPu9a0TpCWGYZhvo6NvTjVqvdTUIJpLWTWncvHPkSrTfnPNt5I7IuDmUKVrR0ofRQMbC7ZmldzTYHZY2xc6xBGZLW58TwXQOj/Zqli93OpdR3qVNarVZylwWmT0Wb0fHLrIl3WdOOUeLOdUmtDEWetJHJ7cbR/wBNldRr9HGA1PZpyh9mUv5nIhK8qrmTNHrimH1tLE/2HOZ89pYK66J7KX/17iUftJS+G4XY30uaLFh2tmiflI2aI8S0Ob4tN/Jave9FuK0dbecKi73F+/T7xejfQfHQt2FY7TVP1E8cnTZrhtAdbTzh3haTiOB4jhz/APl0ZQXW1p4NZp+ZJhVhP2WSKxJcK7pBoVR1lzJEGvP+5HzX34m2TveBW1YNtli2FtKlV3oL6M/WXhzXg0WKlvTnxRyXS/V7UUQMjPTQDMvaLOYPxt6B1i4yzsu1bN7d2GMNUZ/o631W9JfZfPueT6k+Jja1rKnrxRTVvBGCAIAgCAIAgCAIAgCAIDvmrfRJlHA2V7b1ErQXk72NOYjbw6L8T2BfOG3W1NXFLyVtTllQpvJJfSa0cn19nUu1szFrQUI5viy5LQiUVrTbTCPDowS3blffk2A23b3OPQ0efiRtuymydfHqzye5Sj7Uvwj1y9yWr5Jx69dUl2nEtINLausJ5aU7H7NnNjHujf2m5X0Bg+zOG4TFK2pLe+s9ZPx5dyyXYYqpWnU9pkGs+WggCAIAgCA9E6vMB+h0UbHC0knpJOpzgLN91uyO0HivmHbbG/8AFcWnODzpw9SHcuL8Xm+7LqM1bU9ymussq1IkHnTT/HfplbJIDeNvo4uGw2/OHabu719SbIYL/hOFU6EllN+tP7UuXgso+BhLip6SbZXFs5YCAID6jeWkFpIIzBBsQeIKplGMk4yWaYL3oprNqKchlQXTxbrn61o4hx9bsd4hc82h6OrC/i6lmlRq9nsPvS4d8fJkyldyjpLVHaqGrZNGyWNwcx4DmkdIPy7FwG8tK1pXnb147s4vJrt/vnwa1MpGSks0ZyFHTaeaKjhutTRNlHK2aFuzDMTzRuZIMy0cGkZgdFj0WX0P0fbT1MVtpW9y86tPLX60Xwb7Vwb56Pi2Yi7oqnLNcGUNdEIgQBAEAQBAEAQBAEAQHqTCa5k8Mc0ZBbI0OFusbu0G4t1L5BxKxq2N3Utaq9aEmu/qfc1quwz8JKUVJG0oJWcl10YDK6RlW0F0YYI32F9ghznBx/Cdq1+gjrC7Z0XY3bRoTw2o1GpvOUc9N5NJNLrksuHHLhwZjb2m899cDla7AY8IAgCAIAgLZqzwL6XWs2heOH0r+B2SNlve62XAOWnbc43/AIXhM3B5VKnqR8eL8Fnr15Ei2p79TsR6CXzIZoqWs7HfotE8NNpJvRMtvAI5zu5t8+JC3fYDBP8AEsWjKa9Sl68u1r2V4vXLmkyNdVNyn2s8/L6VMMEAQBAEBkggc9wYxrnOcbNa0EkngAMyVaq1qdGDqVJKMVq23kku1vgepNvJHo3QfCH0lFDDIRttBLrdBe4v2e7at3L5c2txWjimLVrqivUeSXaopRz8cs1zyyRm6EHCmosnVrZeOZ68K5ggghuNt0nKW6Q1rXNue0v8jwXWuiixqu7r3mXqKG53uTUvco696IF9JbqicdXcjGBAEAQBAEAQBAEAQBAW7QvTybDw5mxysRzDC7Z2XcWmxsD0i3hnfS9qNirXHZRq73o6i03ks811NZrPLk89O1EmhcypacUTVXrgqT9XTwM9suf8i1YC36KcNj89WnLu3Y/hL4l130+SRD1msvEZN0rGA7wyNlv4gSs7a9H2BUGpeicmublL8Gl7i1K7qvmVF7rkk2zN8gAM+AGQW6RiopRXLx+JGPlVAIAgCAIDvmqvAfotE17haSotI7iG25jfA3txeV84dIeN/wCI4q6UHnCj6i7/AKb8/V7oozFpT3IZviy5LQiUcC1p499KrXNabxwXjbwLgee74suxoX0rsBgv+G4TGU1lOr68u5+yvBa5cm2Ya6qb9TsRTlu5GCABeAmsO0Srp/q6WYji5uw34n2HmsHfbTYTZL9PcQT6k95+Uc37i7GjUlwRccG1RTusamZkY6Wx893ZfJoPXmtHxPpUsqScbKk6j65erH8W+7Jd5JhYyftPI6Po5olS0I9DHz7WMj+c89/QOoWC5Xjm1WJYw8rmfqcoR0ivDn3ybZOpUIU+CJxa4Xir6X6cU9C0tuJJ+iJpzB4vP2R58Aty2a2LvsZkptblHnN8/sL6T7eC6+RHrXMaenFnB8axaWrmdNM7ae7waOhrR0NH/ma+isMwy2w22ja20cox82+bfW3/AHoYic3OW8zRWQKAgCAIAgCAIAgCAIAgCAIAgCAIAgCAICf0FwP6bWRxEXYOfL/8bcyO82b7y1zavGlhGF1LlP1/Zh9qXDy1l3Jl6hT9JNI9HgL5XbbebM4fEzNppAcW3BG021xcWuLgi46wq6U1TnGbSeTTyfB5cnllo+eqPGs0UaLVPQDe6pd7T2/lYF0SXSjjL4RprujL8ZMifIqfabcWrLDRvhe7tkf/ACIUOp0kY9PhUjHujH8cypWdLqJGl0Iw+P1aSI+2C/8A7krGV9tcdre1dSX2co/wpFatqS+iS9Jh8MQtFFGwcGMa35BYO5xG7uvn6sp/ak38WXVCMeCNlQio1K/FIIBeaaKMfjcG+Fzmp9nhd7evK2pSn9lN+b5eJRKcY8WU/GNalFFlFyk7vwDZbccXPse8AreMN6MsWucpXDjSXa96XlHTzkiNO9prhqc/0g1lVtTdrHCCM9EV9q3W85+Fl0vBuj3CMPanOPpZrnPVLujw8959pDqXdSenAprjfM7yt5SSWSIp+L0BAEAQBAEAQBAEAQBAEAQBAEAQBAEAQBAXfV5phT4c2TlIZXySEXczZsGNGTczvuXE93BaDtnsre49OmqVaMIQT0aesnxenZkl49ZKt68aWeaLmNb9H+xqvBn960N9FOJcq1P739JK+XQ6mfv+r1H+xqvhj/yLz/pTin+9T85/0j5dDqZ8v1v0nRBUntDB+cq5HooxD6VeH3vyQ+XQ6malRrjjHqUkjvakDfk1yl0+iWs/buku6Df8yKXfrlE0Z9ccp9SkjHtSF3yaFkaPRNar525k+6Kj8XIod/LkiIq9auIPFmmGPrYy5/jLh5LNW3RngdL21Of2pZfw7pbd5VfYQVdpjXzevVzW4NdsDwZYLYrTZbB7TWlbQz62t5+cs2WZV6kuLIR7iTckkneTvWdjFRWS4Fo/FUAgCAIAgCAIAgCAIAgCAIAgCAIAgCAIAgCAIDfwHC3VVRFAzfI4C/Ab3O7mgnuWOxbEaWG2VW7q8ILPvfJd7eS8SunBzkoo9MUVGyKNkbGgMY0NaOposF8nXd5Wuq87iq85Tbk+96mdjFRWSMuwOA8FZVWouEn5nuSPh9Kx29jD2tBV6N7cw9mpJdzf5nm6uo1J8CpX+vS07vaiYfmFLp47idP2Lmou6c1+JS6UHyRpTaG0Dt9HB7rQ3/rZZCjthjlL2bqfi97+LMpdvSf0SMqNWeGu3QuZ7Mj/AMxIWWodI+PU/aqKX2ox/BItuzpPkRFTqfpj9XUTtP4thw8mtWbt+le/j89QhL7LlH4uRbdjHkyCrtT1QPqqmF/thzPltLYbXpXsJ6XFCcPs7sv6fgWZWMuTK7iOr7EYbk0zngdMRD79gB2vJbRZbc4FdaRuFF9U84e9pL3lmVtVjyK5U0z43bMjHMcN7XgtPgVtFGvTrR36UlJdaaa9xYaa4mJXTwIAgCAIAgCAIAgCA/WMJIABJJsAMySegKmUlFNt5JAumA6s62os6RogYemX17dTBnfqdZaLi/SJhFhnCnL00+qHDxlw8t7uJVO0qS46GfF9VVbFcxGOdvRsnZd3tfl4EqPhvSXg9zlGvvUn+ss15xz96R7OzqR4alOxDDJoDszRSRn8bS2/ZcZ9y3i0v7W8hv21SM1+q0/gRpRlHRo1FMKQgCAIAgCAIDrmpXAbNkrHjN3o4vZB57h2kBvuu4rivSnjm9KnhlN8PXn3/RXlnLLtizJWNLjNnUlx0yBTtItY1LRzugeyZ7mAbRjDSASL7POcM7EeK3zBej7EMVs43dOcYxlnkpb2bS0z0T0b/Mi1LuEJbrI9mt2iO+KqHus/yLIS6K8XXCpSfjP+go+XU+pm5FrRw473yt9qM/luolTozxyPBQfdL80ipXtI3YNYWGv3VTR7THt83NWPq7A7QU+Nvn3Sg/5itXVJ8ySg0oon2DaumJO4cq0HwJusXX2Zxij7drU8Iya80mitVqb4SRKRytcLtcCOo3+Sw9WjUpPdqRcX2pr4lxNPgfStHoQGGrpI5W7MkbHtPQ9ocPAqTbXlxaz36E3B9cW0/cUuKlo0VLF9WVBNcsY6Fx6Yjl8Lri3ZZbthvSPjNpkqslVj+utfNZPxeZGnZ05cNCg47qrq4buhLaho+7zX/CTY9xPYuj4R0l4XeNQuU6Mu3WP7y/FJdpEqWc48NSjVEDo3Fj2ua5uRa4EEHgQcwug0q1OtBVKclKL4NPNPuaIjTWjMaungQBAEAQBAWXQ/QyfEHXb6OEGzpXC4v91o+07q8SMr6rtLtdZYHTyqetVa9WC4vtb+iu3j1J5Mv0aEqr04Ha9GtEaWhA5KMF9s5X5vPf8AZHULLgWO7WYljEn6eeUOUI6R8frPtefZkZWlQhT4LUnlrReMVTUMjaXyPaxo3ueQAO0nJX7e2rXFRU6MHKT4KKbfkjxtJZspePaycPYCzOp6C1rQWd5fYEdl10DBujzHaklVb9B2uXreCjqvFoiVLuktOJybSPGaeoN4aGKnPSWOce6wswfCuzYLhV5Yw3bm7lW+0or36yfjJmOqTjLhHIg1ny0EAQBAEBt4Th76iaOGMc6RwaOq+8nqAuT2KHiF7SsbWpc1X6sE2/Dl3vgu0qhFykoo9NYZQsghjhjFmRtDR3Dees7+9fJmI31W/uql1V9qbbfjy7ktF2GehFRiooxY7ijKWnknfujaTbidzWjrLiB3q9g+GVMTvqVpT4zeXcuLfgs2eVJqEXJnmWtqnSyPkebve4uceJcblfWVtb07ajCjSWUYpJLqS0RgW23mzCr54EAQBAZIZ3MN2Oc08Wkg+IVupShUW7NJrt1PU8iaodM6+L1Kub33bY7hJdYK72TwW6+dtoeC3X5xyZdjXqR4SLLh2turZYSxQyjqBY494uP4Vql90W4VW1t5zpvvUl5PX7xfjezXHUt2Ea1qOWwlEkDvxDbZfgHNz8WhaTiXRhitvnK2lGquz1ZeUtPvEmF7B8dC60NdFM3bikZI3ixwcOzLpWgXlhc2VT0VzTcJdUk18ePeSoyUlmmbCiFRFY9o7TVjdmeJrj9lwye32XDMdm5ZrB9ocQwipv2lRpc4vWL71w8dH1NFqpShUXrI4xprq/mobyMJlp/vAc5nASD8wy7LgLvOy23NpjOVGovR1vq56S+w/fuvVdqTZjK9tKnqtUU1byRQgCAICc0MwA11UyG5Dc3SOG8Rt326ySGjrcFr+02ORwbDp3TWcuEV1yfDwWrfYnzLtGl6SaiejKKkZCxscbQ1jBZrRuAXy3dXVa7rSr15OU5PNt8/76uCWi0M3GKiskZlHKikae6fsoTyMQElRa5B9WMEXBfbMuOR2eGZ6L9C2P2FqYwldXLcKGemXGeXHLqXJy110S4tRLi6VP1VxOMYzjdRVv255XvPQCea32WjIdwXeMMwiyw2l6K0pqC7OL73xfi2YudSU3nJkeskUBAEAQBAEAQHVNSuA3MlY8ZC8cV+JsXvHdZoI4uXHulPHN2nTwym9X68+5eyvF5y8IvmZCxpaubOtLihkjk2uvHbmOjYd3pZbccwxp7rut1tXauizBN2FTE6i4+pDuXtPxeS8JLmY2+qcII5UuxGPCAIAgCAIAgCAIDaw3Epad4fDI+Nw6WG3ceI6iol7YW17SdG5pqcXyks/wD0+1alUZOLzTOu6B6yRUObT1Qa2V2TJBk17vuuH2XHotkTlllfie1/R78hpyvMOzdNayg9XFdafOK556pa5tZ5ZK3u957s+J0dcqJx+PYHAggEEWIOYIO8EcFXCcoSU4PJrVNaNNcMjzief9ZOjAoan0Y9DMC+P8JB50fdcEdThvsV9K7D7RyxnD86r/S0/Vn29UvHXPtT0SyMPc0fRz04MqS3QjBAEB0rUdK0VE7T65jBb2B3OHm3wXK+lenUeH0Jr2VPXvcXl+JOsWt99x2RcHMoEB5u04pZI6+pEoO0ZXOBPSxziWkdWyR4W6F9W7LXFvXwe2lb+yoRXc4rJp9qefxMFXTVR5kEs+WggCAIAgCAIDPQUj5pGRRi75HBrR1k28FHurmna0J16ryjFOTfYtT2MXJ5I9M4HhjKWCOBnqxtAvxO8uPWSSe9fJuL4lUxK9q3dXjN59y5LwWSM9TgoRUUZsQrGQxPlebMjaXO7AL5dasWNnVvbmnbUlnKbUV4/guL7D2UlFNs8y4ziL6meSZ/rSOLj1DoaOoCw7l9Z4bYUrC0p2tL2YJJduXF97er7TAzk5ScmaanFIQBAEAQBAEAQBAEBsYfTSSSsZECZHOAYG79q+WfR29Cj3dejb0J1a7ShFNyz4ZcyqKbeSPUrBkL7+lfH03FybislnoZ9H6qD05jrylbyNM37Ze4j2Q0A+Zb4Lr/AES06np7mf0d2K8c3l7szH37WUUcfXbTGhAEBIYBi8lJURzx+sw7juc05Fp6iLhY3F8Lo4nZ1LSv7Ml5Pimu1PUrpzcJKSPRejuOw1sIlhdcHJzT6zHdLXDoPzXy9jmB3WD3Tt7ldz5SXWvy4rgzN0qsakc0SawxcIHSvROnr2ASgte31JG22m9XW3qPlvWy7ObU3uB1XKg96D9qD4PtXVLtXimtCzWoRqrU47pFq7raUkhnLRj7cQJNvxM9YeY613PBdu8JxNKLn6Kf1Z6eT4PzT7DGVLWpDtRUiFuaeZGPxegIAgCAIDpupbAduV9W8c2LmR3++4c49zTb3+pco6Ucc9DbQw6m/WqetL7Kei/al/D2k+ypZvffI7CuFGTOZa6sd2ImUjTnJ6ST2GnmjvcL+4uudFuCekr1MSqLSHqw+0/afhHT9pkC+qZJQRx5dwMYEAQBAEAQBAEAQBAWTR/Qetq7FkRYw/7kt2ttxF83dwK1fGdscJwpNVqu9NfRh6z8eS/aaL9O3qT4I7BoboPBQDaHpJiLGRwtbiGD7I8+voXDtqNtLzG36LL0dFPSK59Tk+fdol1Z6mSo20aevFlqWmEk1cUxGKnidLM8MY0XJPyA6SegBTsOw65xC4jbW0d6cv7zfUlzZTOags2eeNM9I3V9S6UgtYObG0/ZYN1/xG5J7epfTuzOAU8EsI20XnLjJ9cnx8FwXZ25mFrVXUlmQS2EshAEAQEhgeNz0kgkgkLXdI3tcPuuG4hY3FcIs8UoOhdwUo8utPrT4p/+uBXCpKDzidg0X1oU09mVNoJOJ+qJ6nfZ97xK4hj/AEa31m3VsX6aHV9NeH0v2df1TJUryMtJaMvkcgcAWkEHMEG4I4ghc3qU505OE001xT0a7yYnnwPpUHpF4vo5S1X19PG8/etZ/wAbbO81msN2ixTDtLWvKK6s81+6817i3OjCftIp+J6o6V9zDLLEegGz2juNnfxLeLHpVxClpc0o1F2Zwf8AMvukWVjB+y8itV2qKqb9VNBIOvaY7wsR5rbLTpTwuppXpzg+5SXuaf3SxKxmuDzICr0AxGO96V7gPuFr/ANJPktjttt8BuPZuYr7Wcf4kiy7aquREVGC1Mfr007fajePmFnKGK2Nx8zXhL7Mov4MtuElxRq09O572sa0l7nBrR0lxNgPFSqtanSpyqzeUYptvqS1b8ilJt5I9LaNYQ2jpooG/Ybzj955zc7vcT5L5Qx7Fp4riFW7n9J6LqitIrwXHtzZnaVNQgokhPM1jXPcQGtBc4ncABck9yxlGjOtUjSprOUmkl1t6JeZW2ks2eaNJsYdWVMs7r893NB+ywZNb3NA77r6xwPCoYXYUrSH0Vq+tvWT8Xn4aGCqzc5ORFrLFsIAgCAIDcp8JqJPUgmf7Mbj8goVfEbSgs61WMftSS+LKlCT4Il6PQTEZM20kg9uzPJ5BWFuds8Ct/buov7Oc/4Uy6req/ok9Q6pKx9uUkgjHTzi53g0W81rt30o4RS0oxnUfYkl72n7i7GyqPjoWTDdUFO3OeeWQ8GAMHYb7R8wtUvule8npa0Iw7ZNyfu3V8S/GxivaZb8I0ToqbOGnjDh9pw23dzn3I7lpGJbV4viCauK8t18l6q8o5Z+OZJhQpw4ImlrxeBK9SbeSBTNJtY9JS3bG7l5fuxnmg/ifu7hcrfcB6PcTxFqpXXoafXJes+6PHxeS7yLVu4Q0WrOO6S6TVFc/amfkPUY3Jjewces5ruWB7O2ODUfR2sdXxk9ZS73+CyXYYyrWlUeciGWcLQQBAEAQBAEBK4LpFVUhvBO9g+7e7D2sddt+uyxGJ4Fh2Jxyu6Kn28Gu6Sya8y5CrOHssvuD64HiwqacO4vhNj8Lsie8LnGJ9FNCecrGs49k1mvNZNeTJkL5/SRc8L1hYfPb04jdwmBZb3jzfNaJf7A45aZv0O+uuDUvdpL7pJjdUpc8u8ssE7XjaY5rgelpBHiFqVe3q0JblWLi+qSafvJCafAyKyehAEB8OiaSCWgkbrgZdiuxr1YxcVJpPlmzzJH2rR6YqumZKxzJGhzHCzmncRwPUpFrdVbWrGtRluyjqmuR5KKksmQbtB8PP6pF4H+q2JbbY8v9TL7v5Fn5NS+qfn6C4d+6Rfxf1VX+ecf/wCS/KP9I+TUuo/RoPh/7pF5/wBVS9t8ef8AqZeUfyHyal9Uys0PoBuo6fvYD81ZltfjkuN1Pzy+B78npfVM8ejNE3MUdKCOnkWX8bKJPaPF5+1dVP35/mVKjTX0V5EhFSsb6rGN9loHyUCre3NX5ypKXe2/iypRS4IyqKVBAEB8ySBou4gAbyTYeauU6c6klCCbb5LVnjeXEr2J6dYfB61Sxx4RXkOXRzLgd5C2iw2Ixy8ycKDiuueUPc9fJMsyuaUeZTcX1wDMU1Oep0x/Iw/mW9Yb0UcJX1fwpr+aX9JFnffVXmULHdLayruJp3bJ+w3ms7C1u/vuuj4TsxheF5O1opS+s/Wl5vNruWS7CHUrTn7TINZ8tBAEAQBAEAQBAEAQBAEBlpql8btqN72O4scWnxCtVqFKtHcqxUl1NJr3nqbXAn6HTzEYrBtVIQOiQNf3XeCfNa3d7F4Fdaztop/q5w/haL0bmrHmTtJrcrG2246d46ea5pPeHW8lr1z0W4RU1pTnDxTXvjn7y6r6ouORM02uQf7lGR1skv5Fo+awdfol/wBm6/eh+Kl+BdV/1xJGLW9Rn1oakdjWH84WJq9FOKJ/o6tN97kv5X8S4r6HNMkYtZ+HHfLI3tjd+UFY6p0a47HhCMu6S/HIqV5SNiPWLhrv1oDtjkHzaoc+j/aCP+nz7pQ/qKld0uv4mduneHH9bj8HfzCsPYbH1/pn5x/qKvlNLrPr9OMP/e4vE/0VH+Sce/40vu/mPlNL6x8u06w4frcf8X8gqlsPj7/0z84/mPlNLrMMusPDW/rQPYyQ/Jqvw2A2gl/p8u+UP6jz5VS6/ia8ms7DRume7sjf/MBS6fRtj0uMIrvkvwzKXeUusj5tbtEPViqXdeywA+L7+SyFLorxaXt1Ka8ZN/w5e8od9T6mR1TrjYPq6Rx9uQN+TSsrQ6JZv566S+zDP4yXwKHf9USIq9b1W76uGnYOsOcfHaA8lnLborwqGtWpOXjGK/hb95ad9N8EiCrdYWIy3vUuaD0Rta23YQNrzWw2uwuA22sbdSf6zcvc217i1K5qvmV+srpZTeWWSQjcZHFx/iK2W3tKFtHdoQUF1RSXwLLk3xZrqQUhAEAQBAEAQBAEAQBAEAQBAEAQBAEAQBAEAQBAEAQBAEAQBAEAQBAEAQBAEAQBAEAQBAEAQBAEAQBAEAQF2wrVjWVEMczH04bI0OaHueHWO69mEbutaBiXSNhVhdVLWpCo5QeTcVFrPnlnNPs4EqFpOUVJZG0dUVd+0pfjf/jUNdKmDt/N1f3Yf1lfyGp1r+/AqukWjtRQyBk7LbQu1wN2uA37J6uG/McQtzwbHbLF6LrWk80tGno0+1fjwfWRqlKVN5SIlZgthAEBO6Q6LTUUcL5nRenG01rSS4WDSdq7QBbaAyJWvYNtJa4tXr0beMv0TybaST1a9XJtvg3qlpkXqlGVNJvmMW0VmpqaGpkdFsT2LGtJL7ObtgkFoG7gTvCYdtJa39/XsaMZb1LPebS3c08sk82+PWlwYnRlGKk+ZBLYSyEAQG1hdA+omjhjttyODRfcLnebdA3nqCh397Tsrapc1fZhFyeXHTXJcNXwWvEqjFykoovH+kNb+1pPjk/xLn3/AFVwf/aq/uw/8hL+Q1Otf34D/SGt/a0nxyf4k/6q4P8A7VX92H/kHyGp1r+/A0cb1a1VLA+eWWm2Ixc7Ln3NyAALxgXJIG9ZHCekLDsTvIWdCnU3p8M1DLRNvPKb5J8iipaThFybRS1vhFCAIAgCAIAgCAIAgCAIAgCAIAgPuKMucGtFy4gADpJyAVE5xhFyk8ktWenUdcU/IxUdKw2DGk2BtkxrY27vf8FyTo1pfLLi9xGos9+WWva3KXxiT7x7qjBHOMOmqDI1sD5uUcbN5Nzg4nqsbrqF5Ts40JSuYx3Es5byWWXPPMgxcs9OJ0rXRWgQ0sDiHTD0jyLZAN2fBzr/AArlnRjaN3N3d001Rb3Y9urf3Vl5k69lpGL4lP0W0IqK1pkBbFAN8smQNt+yOmx6chvzW7Y9thY4TUVBp1Kz4Qhq9eGfVn1avnlkRqVvKos+CJqp1XvdEZKSrgqS3e1lhfqBDnDa6jZYGh0jUYXEaOIW06G9wcvi01F5dqTLrs3lnCSZTcGoDLUxQkG75WscLZi7gDfhbPwW84lextbGrdJ6RhKXfkm15kaEd6SiXfW/K6avhp2WOyxrQPxyOP8ALYWg9GtJWuC1byr9KUpN/qwWXx3iVePeqKKPvXTUBslLTN3RRF1ujnEMHgI/NWujCjKpQur+ftVKmXl6z98vce3rycYrkiG0e1fz1EQnlkjpoCLh8u8jocAbc08SRfouFnsY24s7G4dpQhKvWXGNNZ5dab117EnlweTLVO2lJbz0XabONatpYoDPTzxVMbQS7k8jYby2xIcAN+d+oqJhfSBbXF2rO8oyoVJaLf4Zvgnomm+WmXaiqdq1Hei80UZdAIgQHV8FApdHZpLG8+3/APo4QDu2RdcdxR/4jtxQo8VRUfup1Pi0u8yEPUtm+v8A9EFqboeUr9sjKGNzgfxOtGPJzvBZ/pMvPQYI6S41Jxj4L1n/AAotWUc6mfUQWnNby1fUv6OULR2M9GD4NC2TZay+R4PbUeagm++XrP3tlmvLeqNkEs+WggCAIAgCAIAgCAIAgCAIAgCAICw6v6LlsRpmHcJNs/8A1gyflWtbX3nyTBLmrz3d1d8/VXxL1vHeqJF/0106ghq3wvw+GoMQa3lJC2+bQ/ZF4zYAuPTxXNtltiry6wync072dFTze7HPLjlnpOOrST4cMiZXuYxm0455GPRfWPTGZkX0FlPyjgwPiLTm42G0AxuVzvV7Hej/ABKNrOsr2VbcW9uz3tctXk3KSz6ll4nlK6hvZbuXcQ+lGh98Xih5SR7akiQukdd4aC7bbfps1ht1WHQs3s/tYv8ALNW7dOMJUM45RWUW8luvLlm5LPtzfMt1aH6ZRz4lq080Wq6vk4aeSnipYmgCMvc27hxDWkWAAA7+K0/ZHafC8NVS6vYznc1G25KKeS6k21xebfguRIuKM55RjkkjU1faFVVBVcrJLAY3MLXBj3Em9iMi0DIhTNstsMNxnDvk9GnPfUk05RSyy46pvkU29vOnPNvQhNEqVs2PzOb6sck0nbZxZf4ngrYNo7qdpsZShN+tOFOHmk391NFmjFSuG+8w4d/6zSEuIu1s7ne7ACGnvLGeKkXv/adilDg3SS8auW95bz8jyP6S58fgb8lC3Ecfka+zooM3NO4iINbs9YMhz6iVjYXs8A2LpTp6VKi0fbUbln3qHDtSK930tw0+C/AkdOtEK+vqC4TU4hZlEx0jhYWzcQGEbRN+6w6Fi9k9q8FwWyUJU6jqy1nJRTzfUm5Z5Ll25viyuvQqVJcVlyN7V3oxPh/L8vLCY3tBAY8kAtvckOaLZHyWP202jssd+TqzhNVIy4ySWjyySab5ldtRlSz3nocQdvyXflw1MUfi9B1fWefo2G0VJezubfr5KMB1/eeCuO7Cf9wx++xHitUv25afdjkZC69SlGB+aoQIKOtqzubl3RMMh8dseC96R273E7HDY/Seb/bkoryyYs/VhKZypziTc5k77rsCSSyRjz8XoCAIAgCAIAgCAIAgCAIAgCAIAgOjakaLaqpZeiOPZ96Rwt5McuX9Kl56LDKVuuM55+EVr73Em2Mc5t9R8Y7q8xGepmm5OP0kjni8jdxcSB3CyvYXt3gFlZUbZVH6kIx9mXJJPl1nk7WrKTeRuaNavHUsjaqvlhjihIfs7V7ubm3aO4C9jYXvuUDHNu4YlQlh+D05VKlRbueWWSejy555c3klxz0K6Vq4PfqPJIx0WmMdRjkc5s2GxgjLsrAhwDjwu9x7A7qV252Tr2OyNWyh61V5VJJa5tOLaXXlFZdrWnE8VdSuFLlwMOn+hNbJXSyxQuljlIc0tIyyALXAnKxHhZX9j9r8Jp4RSoXFVU501utS04cGuvNeOZ5cW9R1G0s8zBNolT0FG6XEM6iTKCFj8wbb3bO+xNydwAGZJspFHai8xrFI2+Dr9BD5ypKOj7I59miz1bbeW6szx0I04Z1OPJG/qhHIwV1W4ZRx2B9lrpHD/osd0jt3d1Y4bH6c834tRT98iqz9WMp9R8al4PT1NS85Rx2JP4ztE9toz4qvpPrN2ltYUuNSei+yskvOSFkvWcnyRj1S4y04hNyhaHVLXEE/f2w/YHaC74QrnSPhU3gdJUFnGi1n2RUXHPw08HnyPLOa9K8+ZGY5q/rxUyBkDpGue4seC2xaSSCSSLHPO6zGF7cYLOxpzqV1BqKzi8800tUllr2ZZludtU3mkjNpHo3S4fSNZM7lK+TMNY47MbeJHAAWz3km2QUfBNoMRxzEpVLWO5Zw0zktZvs6tfJLXJvIqqUoUoZS9r4FGW/kQteh+h1VUvgmEN6cyt2nlzANlrwH5F1zuPQtQ2j2rw/D6Ve3lVyrKDyjlLi16uuWWunMkUaE5tPLQuutTRytraiPkIC+KOO19tjee5xLsnOB3Bq0Lo+x7CMKsKiuqyjUnPPLKT0SSXBPnmSrulUnJbq0NyLRyqiwM0scV6iS+20OZ9qS7rku2fqxbeoU8fw662vV/VqpUIL1XlLXKOmmWfttvgVKlONvupas47ieHyU8ropW7MjLBzbg2uAd7SRuIXb7K9oXtCNxby3oS4PJrPlzyZjZRcXkzVUopCAIAgCAIAgCAIAgCAIAgCAIAgNugxSeC/IzSxbVtrk3uZe17X2SL2ufFQrvDrS7y+U0ozy4b0VLLPjlmnlmVRnKPB5G3+k9b++1f/NJ/con+XsJ/wCLS/8Azh+RV6Wp9Z+ZpVlfLNYyyySEbuUe51viKn21nb2y3aFOMF+qkvhkUuTfFmspJSTtJplXxsDGVUoaMgCb2HAFwJAWv3GyuDXFV1qltByfF5ZZ9+WjLqr1EskyJrKuSVxfLI97jvc9xcfErM29tRtqapUIKEVwUUkvJFtybebPuHEpmRuiZNK2N/rMa9wY64AO00GxyA38Fbq2NrVrRr1KUXOPCTim13PLNeB6pSSyT0FLiU0bXMjmlY1/rtY9zWuytzgDY5ZZpXsLW4nGpWpRlKPsuUU3Hno2tNddApSSyTNZriCCCQRmCN4PFSmlJZPgUk8NNcQ2Nj6XNa1t/O+L1u+6117JYI6npPksM+7Ty4e4venqZZbxBzTOe4ue5znHMlxJJPEk71sFOnCnFQgkkuCWiXcWm8+J8Ks8Jmh0qrIY2xxVMjGN9VrSLC5JPRxJWFutncLuqrrV7eEpvi2k28tPgXI1pxWSZn/TfEP3ubxH9FH/AMpYJ/xYfuoq9PU+sx+m+Ifvc3iP6J/lLBP+LD91D09T6zIWrqnyvdJI4ue43c47yeKzlChTt6caVKKjGKySXBItNtvNmFXjwIAgCAIAgCAIAgCAIAgCAIAgCAIAgCAIAgCAIAgCAIAgCAIAgCAIAgCAIAgCAIAgCAIAgCAIAgCAIAgCAIAgCAIAgCAIAgCAIAgCAIAgCAIAgCAIAgCAIAgP/9k="/>
          <p:cNvSpPr>
            <a:spLocks noChangeAspect="1" noChangeArrowheads="1"/>
          </p:cNvSpPr>
          <p:nvPr/>
        </p:nvSpPr>
        <p:spPr bwMode="auto">
          <a:xfrm>
            <a:off x="155575" y="-2332038"/>
            <a:ext cx="5991225" cy="4867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hQSERUUERQUFRQWFhYYGBgWFhQVFxYWFxUXFBQWFRYZHCYeFxwkHhQUIi8hIycpLC0tGB4xNTAqNSYuLCkBCQoKDgwOGA8PGiwkHCQpKjU0NTQpLiksKSksLywsLCwsKTApNSwsKSkpLCwsLC8sLCkpLCwsLCwsLCwsLCwsLP/AABEIAKAAoAMBIgACEQEDEQH/xAAcAAACAgMBAQAAAAAAAAAAAAAABwUGAQIIBAP/xABKEAABAwICBgMLCAYKAwAAAAABAAIDBBEFEgYHITFBURNhgRQiMjRxcnORobGyIzVCUmKTs8EXJDNkgtIVQ1NUY5LC0dPwJZSi/8QAGwEBAAIDAQEAAAAAAAAAAAAAAAMFAQQGAgf/xAAyEQACAQMCAwYDCAMAAAAAAAAAAQIDBBEFIRIxQQYTMlFhcSI0sRQzNXKBkdHhFSNC/9oADAMBAAIRAxEAPwB4oKFgoAWpXlxWu6GGSS2bI1zrbr2F7XS4Gu0f3Q/ej+ReXOMebNu3sa9ym6Uc4GiFkpWnXZ+6H74fyKV0Y1nd2VDYOgLMwcc3SB24csoWFUi+TJ56Vd04OcoYS9i/NWVhoWV7K0Fhyyq5ptpZ/R8LJOj6XPJktmyW7xzr3sb+Da3WsNpbskp0pVZKEFlssCyld+mv90d96P5Fj9Nf7o774fyLz3sPMsf8NernT+n8jSC2UTo3jPdVPHPlyZxfLe9u2ylbr2VkouDcZc0ZQsXRdDyZQsXQCgMoQhACwVlFkB4cWo+mhkjvlzsc29r2uLXtxSyGpN4Hjbf/AFz/AMqbWVavXiUIvmbdte1rbPdSxk5mrKfo5JI736N72Xta+R5Ze3C9lY9WPzjH5j/cFA4341Uenn/Fep7Vj84x+Y/3BacPGfQLqUpWEnJ78I+AsrAWVvnzQFW9OdEziELIxKIiyTPcsz37xzbWzNt4V734KenmDGlznWA2knZYJb6Ta3A0llG0Sc5HGzf4G73+XYPKvE2sYZu2NG4qVU6C3XU8h1LP/vjfuD/yr5z6m3NaXGsblAJJ6A7ABc/1vUqzQY7PU11OZ5Xv+Xj2E2b4YOxg2D3p5Y2P1eX0b/hKhpxhJZwXl7dahaThCdTOfT+imaO6cUNHTxwGo6TI22cRvAdxvYXt61LRa0aBxt01vOa4D1kJERnvQpbAdHZqxz2QZczACcxy7Cbb7FYVZt4RvVtCtoxdWrN+b5D1otLqWb9nPG48swv6lK5gVzvjOi1TTC9RC4M+uBnZ2kbvKbLOD6UVNL+wmcG/UJzs8gB3dllnvWuaNGWgQqR4rWqmdCNqmnZmabb7EbPKvqxy5mrK5zpJJrlsjy5xc0lpBcc1gRt6l0ZgUJZBE1xJcI23JJJJsL3J3qWFTj5FZqOmOyjDMs5JBCEKQqQQhCAFo9brR6A5rxzxqo9PN+K9T2rH5xj8x/uCgcc8aqPTzfivU9qx+cY/Mf7gtCHjPpNx+Hy/KPi6+FZWsiY58jg1rRck7gAvo4pQ61NKzLL3LGfk2G8lj4T+DT1D3kcluykorJwVhaSu6qpx/X2IbTPTeSudlF2QA96zi/k549w3dqr1DRPlkEcTS57twHv6h1rSKFznBrAXOcQGgbyTwTz0K0NZQxXd30zxd7+PmDkAtSKdTmdtdXNHSqKhSXxPl/ZDaI6r2wFstSeklBBDRsYw8+bjv2lXTGj+rS+jf8JVB0h0/MldDTUzrRiaMSPH0znHeN+zz5q+4z4tL6N/wlbSxw7HIXauJVIVK/N/Q5sj3DyfkmJqZ8an9E34il2zcPJ+SYuprxmf0TfiWnS8Z22sfIT9kNqWMOFiLjrSf1k6FNpiKiAWicbPaNmRxOxzRyO63A2TjUPpXhJqaSWFtsz2kNvuB4Fbs45RwunXk7WvGSfw9RA4XR9LPDHa4fIxpH2S4Zv/AJuulYhsSh0R0Cqoa+F07AGMzOzNcC3NlIA58Tw4JwNCiow4U8llr91CvVh3bykjZCEKc54EIQgBaPW60cgOa8c8aqPTzfivU9qx+cY/Mf7goHHPGqj0834r1PasfnGPzH+4LQh4z6Tcfh8vyjm0gxPuenkmP0GF3lIGz22XOJmLiS43c45nE7y4m7j2kp0a3arLQZfryMb2XzEeoJKkKW4e6RXdm6KjSlV6t4/QYGqPAuknfUOHexWYzz3C7j2C3rVv1kaRmlpQGG0kpLG8wLXc7sHtIX21Z0Qjw6E8X3ef4iT/AN8iout6szVjI+EcXtebn4R6l7+7p7cytjH7fqu+6Tf7Iq2jQtV0o5TRfEF0Djni8vo3/CVz9o4f1ym9PH8QXQGN+LS+jf8ACVij4GS9ofmaXsc1s3DyfkmLqa8Zn9E34kumbh5PyTF1NeMz+ib8SgpeMvtY+Qn7L6jeARkQ1bKwPmxo2Ky2DVlCwYSwCEIQyCEIQAtCt1qQhhnNeOj9aqPTzfiu/wBwpzVm62IxX+q8ewLTWJhhhxCXlJaRvLaLH3FRejuJCCrglPgseM3mkFrj2Ak9ir18NTc+l/f6fiPWO3uM3XMy9JCeU4v93I38wlA4p46zaTpcOkI+hlk7GuBPsukcQpK20kzT7Ozzayj5SOgNAn3w6m9E32JXa1x/5F3XHH/qV41SYl0lF0ZPfRPc3+F3fNt1WPsKr2ubDz0sEoGxzXMJ+0LOb6wXepSz3p5KjTv9GqSjLq5FK0cNqumP+PF8YC6Bxx1qaY/4b/hK5yp6jo3MkG0xua8deRwd+SeOmmONZhskjSPlYw1nWZBYe/2FeKLXAza7QUXO5o467CHjGweQJjal2XqKg8o4x63OP5JeNG5NrUzhZbBNOf614a3zY72P+Zz/AFKKjvMtNcmqdk0+uEMcLKwFlb586BCEIAQhCAEIQgBaErdYsgKVrI0SNXCHxD5aK5b9pp2uZ7AR1hJQnZ7DzHAgjn1Lp8sCpGl+rWKqJkhIim4m12u85ot6woKtPO6Ok0jWPs0e5q+Hp6EBodp7G+DuStIb3uRshOxzSLZXfVO6x49iXtfh5hkdG4glhtcbnD6Lh5RYqTxjQ6rpyRJC5zfrRgyNPqFx2hQQlbuuPWFBJtrDW509lRt4VJVaE1wy6epbNXWkQpazvtkcwaxx5OF+jJ7SR2hNfTDABWUj4tgdscwng5u0Fc+kXTa1caeCVopql1pAAI3Ej5QcB1OHtUlGSzwMp9asZwqK7o81zFS9paS1wIcCQ4He1wNnAjmCvTPiskkUUL3Exw5sg5ZufOw2DqvzTP1h6vzOTUUw+VA79n9oOBHJ3vSldvIOwg2IOwgjeCOBUcouGV5l1YXVG+pxn/1H98khgmCSVczYYt58I8GN3FxXQWE4e2CFkUYs1jQB2f8ASlBoPpzHRAxywgscSTIzw+rMPpDbbqtxTOoNNaOYXZPH5C4A9oNlPS4Yo5nXp3VWpiUHwrkT4WVGSaQU7dpniA89v+6ruLa1KOHwXmU8o9ttu25OwetS8SS5nP07atVeIRbLqheelq2yMa9hDmuAII4gjYvuCvRA9nhmUIQgBCEIAQhCAwVqFuhDDNS1eaow6N/hxtd5Wg+8L1oQ9Jtbpiq061aG5no28y+IbL/aZwB5jillbeCNu0WIIII4W4FdPuVY0k0Ap6y7nDo5P7Rmw/xcHDyqGdHi3jzOk03XnRXd1915lE0Y1qSQAMqgZWDc8ftAOGYHwh7eoq0V2FYdiozskaJSPCYQ2Qcg5p8LyEKl4zqurIdsYbO3mzvT/lcfzKq0+DyZ2xyRvjdI4MGdjm984hotcbdp61DxSjtJZLKdpZ1817Spwy9P4LjiOqOrZ+yfHMO2M+o396h36uq+9u5XHrzRkfEn5EywHVb3WX1UzoxZUU+0F1BYeJe6ERR6qq1++NkY+04XHY0fmrbgWp1jDmqpOl5Ma3Izt23d7EykLKpRRrV9ZuqqxnC9D4U9MGNDWNDWgWAAsAOAC+wCyhSlRzeQQhCAEIQgBCEIDXMjMqXpNi3c1fHLIZBC6kmYC3OW9KHtcGkN2B7gRlvtKg5qGvDcIZDI5lRHSzve2TM5ksjG03yUxvxzOFztBugGhmWM6WFTVzv0eq5HNmimdJVOylzukjJqXuawOG02BABG8AKQ0zjqGVvRQGbJiMQgL2l2WmdE675b/QcY5H25lo8qAv6wUva2To8cDXPyxNp6cMEjpspdnkbaMN71z/BvmvwUdgTp24xd5lbC+orWtOeV7ZHNEeSKRh7yNoGZzSL377dY3AaZWpjCpGi0pZilVHmkna/PJ0hdKOhJeGmnex3eDddhbty895jZ6V0mjUcpMpnZR5mOD5A/OQORu4kgb1nIWwzCVkOVG08wySnghloXvjlhkEbbmR7CypeIn52k7cpc14PDKrfhtA2CKOJpcWsaGguJc42G9xO0k81gHpL0Z0qsAnmMlCQanu4zv7uZKZcjYsrxJmaTka3MI+jt122EqwavqSXpKuWQE3qqpjXOklc/KJ3ZG9G4ZWtsNhB5IC8IQhACEIQAhCEAKB0t0up8OhM1S6wvZrRte91r5WN59e4cVPJS6RMFRpTSxTWMcMHSRtNiC85juO/cD/CEBJfpHxIs6ZuCzGCxdfuhvSlt9/RZM17fRt2qWZpvM+WiEVDOYaprnPkfdpgy8JAAQO0jfsVvKXWlFVNHj2HRsnlEU7JQ+IPIjJZG+xyjjtvtvuCAYrNi2zBJXQrCKyvqK+CXEq1tPS1Do2mOQNmeQ97QTJlu0AMFwNhLl5qPT6sw2nxOCebumSkfCyCSS97y5gS43JIAaHWJO24vyAeTiq9hukk0mIVFK+lkZDC1pZUEuyS5gCQ27AOJ3OPg+quYJq7qiI56jFa01Byve1jwIBexMfQ2sdlxfYL7bKJqqqfu7F4RVVAZFTCWO0hvG8kPOTkOHkQDbzIzhJrRnRitrcLbVzYpWMlyPdE2N+Rga3aOltZ0t8vEi1+Kh6rS6tqKPCZY6mSOomndTOINo3lsjQx72AbT3wvz2hAP3MjMkzp7BVYJ3PWx19VU5phHNFO+8b7tLzkaBljFo3DcSLjbvv745KnGsRq4WVU9JR0UgjtAejklku9rvlOABY7nsLdiAaksoa0uJ2AEk8gBcqIwjSiKrpnVFJeVozhosWF7mX71odzOy6WrcLqIsSqaB1fWSQ9xOla58uaRpJOzMRY7jttxXy1R6OudhLpxVVLNlQBGx7RGCL2eBlvm73ffsQDL0Nx2WspmzT076Z5c4dE/NmAa4gHvmtO3yKfVI1OYjLPhMMk8jpJC6a73uLnG0rgLk8grugBCEIAQhCAFQtY+gUtZJBVUUgirKcksJ2Ne3flceYPZZzgbq+rFkAu4NMMZyhrsHBk3Z+6owy+7MWWJt1XWK/A62bE8JqZYW/IslFQ6NwLGOcwhtrkOdfqCYtkZUBQ9W2j09NPibqiMsbPWPkjJLTnYXSEOFibbxv2quV+rSernxhsjejbUOgfTSEtIc6LNfYCSBtA2jim+GoyoBcYZpHjTI2QvwpjpGjJ05qmCN2XYHlgaXWNufFaz6M1JxDFZREejnpBHE4FhzvygZQL3HbZMmyMqAqehuEywYRFBKwtmbA5hZcE5spAFwbcuKXWE6B1zKTCWOp3B9PiBllGZneRGWN2Y99t2A7Bcp42RkHJALvXZo1UV1FFFSRmV4qGvIBaLN6KRpN3EDe4Lx/0RX4XiFXPRUorKescJHRiUQvjku4uN3XG0vduG3ZusmgWhBagFhgWFV1Ri8lXWUop45KMw2bI2XLt3OI2l207hZefQHDsSoYHYfLRNdFeb9ZE7LWcxxForZnHMQOGw7ubXyoyoCnapcGmpMLhgqWGOVrpbtJabB0jnA3aSNxCuSxZZQAh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hQSERUUERQUFRQWFhYYGBgWFhQVFxYWFxUXFBQWFRYZHCYeFxwkHhQUIi8hIycpLC0tGB4xNTAqNSYuLCkBCQoKDgwOGA8PGiwkHCQpKjU0NTQpLiksKSksLywsLCwsKTApNSwsKSkpLCwsLC8sLCkpLCwsLCwsLCwsLCwsLP/AABEIAKAAoAMBIgACEQEDEQH/xAAcAAACAgMBAQAAAAAAAAAAAAAABwUGAQIIBAP/xABKEAABAwICBgMLCAYKAwAAAAABAAIDBBEFEgYHITFBURNhgRQiMjRxcnORobGyIzVCUmKTs8EXJDNkgtIVQ1NUY5LC0dPwJZSi/8QAGwEBAAIDAQEAAAAAAAAAAAAAAAMFAQQGAgf/xAAyEQACAQMCAwYDCAMAAAAAAAAAAQIDBBEFIRIxQQYTMlFhcSI0sRQzNXKBkdHhFSNC/9oADAMBAAIRAxEAPwB4oKFgoAWpXlxWu6GGSS2bI1zrbr2F7XS4Gu0f3Q/ej+ReXOMebNu3sa9ym6Uc4GiFkpWnXZ+6H74fyKV0Y1nd2VDYOgLMwcc3SB24csoWFUi+TJ56Vd04OcoYS9i/NWVhoWV7K0Fhyyq5ptpZ/R8LJOj6XPJktmyW7xzr3sb+Da3WsNpbskp0pVZKEFlssCyld+mv90d96P5Fj9Nf7o774fyLz3sPMsf8NernT+n8jSC2UTo3jPdVPHPlyZxfLe9u2ylbr2VkouDcZc0ZQsXRdDyZQsXQCgMoQhACwVlFkB4cWo+mhkjvlzsc29r2uLXtxSyGpN4Hjbf/AFz/AMqbWVavXiUIvmbdte1rbPdSxk5mrKfo5JI736N72Xta+R5Ze3C9lY9WPzjH5j/cFA4341Uenn/Fep7Vj84x+Y/3BacPGfQLqUpWEnJ78I+AsrAWVvnzQFW9OdEziELIxKIiyTPcsz37xzbWzNt4V734KenmDGlznWA2knZYJb6Ta3A0llG0Sc5HGzf4G73+XYPKvE2sYZu2NG4qVU6C3XU8h1LP/vjfuD/yr5z6m3NaXGsblAJJ6A7ABc/1vUqzQY7PU11OZ5Xv+Xj2E2b4YOxg2D3p5Y2P1eX0b/hKhpxhJZwXl7dahaThCdTOfT+imaO6cUNHTxwGo6TI22cRvAdxvYXt61LRa0aBxt01vOa4D1kJERnvQpbAdHZqxz2QZczACcxy7Cbb7FYVZt4RvVtCtoxdWrN+b5D1otLqWb9nPG48swv6lK5gVzvjOi1TTC9RC4M+uBnZ2kbvKbLOD6UVNL+wmcG/UJzs8gB3dllnvWuaNGWgQqR4rWqmdCNqmnZmabb7EbPKvqxy5mrK5zpJJrlsjy5xc0lpBcc1gRt6l0ZgUJZBE1xJcI23JJJJsL3J3qWFTj5FZqOmOyjDMs5JBCEKQqQQhCAFo9brR6A5rxzxqo9PN+K9T2rH5xj8x/uCgcc8aqPTzfivU9qx+cY/Mf7gtCHjPpNx+Hy/KPi6+FZWsiY58jg1rRck7gAvo4pQ61NKzLL3LGfk2G8lj4T+DT1D3kcluykorJwVhaSu6qpx/X2IbTPTeSudlF2QA96zi/k549w3dqr1DRPlkEcTS57twHv6h1rSKFznBrAXOcQGgbyTwTz0K0NZQxXd30zxd7+PmDkAtSKdTmdtdXNHSqKhSXxPl/ZDaI6r2wFstSeklBBDRsYw8+bjv2lXTGj+rS+jf8JVB0h0/MldDTUzrRiaMSPH0znHeN+zz5q+4z4tL6N/wlbSxw7HIXauJVIVK/N/Q5sj3DyfkmJqZ8an9E34il2zcPJ+SYuprxmf0TfiWnS8Z22sfIT9kNqWMOFiLjrSf1k6FNpiKiAWicbPaNmRxOxzRyO63A2TjUPpXhJqaSWFtsz2kNvuB4Fbs45RwunXk7WvGSfw9RA4XR9LPDHa4fIxpH2S4Zv/AJuulYhsSh0R0Cqoa+F07AGMzOzNcC3NlIA58Tw4JwNCiow4U8llr91CvVh3bykjZCEKc54EIQgBaPW60cgOa8c8aqPTzfivU9qx+cY/Mf7goHHPGqj0834r1PasfnGPzH+4LQh4z6Tcfh8vyjm0gxPuenkmP0GF3lIGz22XOJmLiS43c45nE7y4m7j2kp0a3arLQZfryMb2XzEeoJKkKW4e6RXdm6KjSlV6t4/QYGqPAuknfUOHexWYzz3C7j2C3rVv1kaRmlpQGG0kpLG8wLXc7sHtIX21Z0Qjw6E8X3ef4iT/AN8iout6szVjI+EcXtebn4R6l7+7p7cytjH7fqu+6Tf7Iq2jQtV0o5TRfEF0Djni8vo3/CVz9o4f1ym9PH8QXQGN+LS+jf8ACVij4GS9ofmaXsc1s3DyfkmLqa8Zn9E34kumbh5PyTF1NeMz+ib8SgpeMvtY+Qn7L6jeARkQ1bKwPmxo2Ky2DVlCwYSwCEIQyCEIQAtCt1qQhhnNeOj9aqPTzfiu/wBwpzVm62IxX+q8ewLTWJhhhxCXlJaRvLaLH3FRejuJCCrglPgseM3mkFrj2Ak9ir18NTc+l/f6fiPWO3uM3XMy9JCeU4v93I38wlA4p46zaTpcOkI+hlk7GuBPsukcQpK20kzT7Ozzayj5SOgNAn3w6m9E32JXa1x/5F3XHH/qV41SYl0lF0ZPfRPc3+F3fNt1WPsKr2ubDz0sEoGxzXMJ+0LOb6wXepSz3p5KjTv9GqSjLq5FK0cNqumP+PF8YC6Bxx1qaY/4b/hK5yp6jo3MkG0xua8deRwd+SeOmmONZhskjSPlYw1nWZBYe/2FeKLXAza7QUXO5o467CHjGweQJjal2XqKg8o4x63OP5JeNG5NrUzhZbBNOf614a3zY72P+Zz/AFKKjvMtNcmqdk0+uEMcLKwFlb586BCEIAQhCAEIQgBaErdYsgKVrI0SNXCHxD5aK5b9pp2uZ7AR1hJQnZ7DzHAgjn1Lp8sCpGl+rWKqJkhIim4m12u85ot6woKtPO6Ok0jWPs0e5q+Hp6EBodp7G+DuStIb3uRshOxzSLZXfVO6x49iXtfh5hkdG4glhtcbnD6Lh5RYqTxjQ6rpyRJC5zfrRgyNPqFx2hQQlbuuPWFBJtrDW509lRt4VJVaE1wy6epbNXWkQpazvtkcwaxx5OF+jJ7SR2hNfTDABWUj4tgdscwng5u0Fc+kXTa1caeCVopql1pAAI3Ej5QcB1OHtUlGSzwMp9asZwqK7o81zFS9paS1wIcCQ4He1wNnAjmCvTPiskkUUL3Exw5sg5ZufOw2DqvzTP1h6vzOTUUw+VA79n9oOBHJ3vSldvIOwg2IOwgjeCOBUcouGV5l1YXVG+pxn/1H98khgmCSVczYYt58I8GN3FxXQWE4e2CFkUYs1jQB2f8ASlBoPpzHRAxywgscSTIzw+rMPpDbbqtxTOoNNaOYXZPH5C4A9oNlPS4Yo5nXp3VWpiUHwrkT4WVGSaQU7dpniA89v+6ruLa1KOHwXmU8o9ttu25OwetS8SS5nP07atVeIRbLqheelq2yMa9hDmuAII4gjYvuCvRA9nhmUIQgBCEIAQhCAwVqFuhDDNS1eaow6N/hxtd5Wg+8L1oQ9Jtbpiq061aG5no28y+IbL/aZwB5jillbeCNu0WIIII4W4FdPuVY0k0Ap6y7nDo5P7Rmw/xcHDyqGdHi3jzOk03XnRXd1915lE0Y1qSQAMqgZWDc8ftAOGYHwh7eoq0V2FYdiozskaJSPCYQ2Qcg5p8LyEKl4zqurIdsYbO3mzvT/lcfzKq0+DyZ2xyRvjdI4MGdjm984hotcbdp61DxSjtJZLKdpZ1817Spwy9P4LjiOqOrZ+yfHMO2M+o396h36uq+9u5XHrzRkfEn5EywHVb3WX1UzoxZUU+0F1BYeJe6ERR6qq1++NkY+04XHY0fmrbgWp1jDmqpOl5Ma3Izt23d7EykLKpRRrV9ZuqqxnC9D4U9MGNDWNDWgWAAsAOAC+wCyhSlRzeQQhCAEIQgBCEIDXMjMqXpNi3c1fHLIZBC6kmYC3OW9KHtcGkN2B7gRlvtKg5qGvDcIZDI5lRHSzve2TM5ksjG03yUxvxzOFztBugGhmWM6WFTVzv0eq5HNmimdJVOylzukjJqXuawOG02BABG8AKQ0zjqGVvRQGbJiMQgL2l2WmdE675b/QcY5H25lo8qAv6wUva2To8cDXPyxNp6cMEjpspdnkbaMN71z/BvmvwUdgTp24xd5lbC+orWtOeV7ZHNEeSKRh7yNoGZzSL377dY3AaZWpjCpGi0pZilVHmkna/PJ0hdKOhJeGmnex3eDddhbty895jZ6V0mjUcpMpnZR5mOD5A/OQORu4kgb1nIWwzCVkOVG08wySnghloXvjlhkEbbmR7CypeIn52k7cpc14PDKrfhtA2CKOJpcWsaGguJc42G9xO0k81gHpL0Z0qsAnmMlCQanu4zv7uZKZcjYsrxJmaTka3MI+jt122EqwavqSXpKuWQE3qqpjXOklc/KJ3ZG9G4ZWtsNhB5IC8IQhACEIQAhCEAKB0t0up8OhM1S6wvZrRte91r5WN59e4cVPJS6RMFRpTSxTWMcMHSRtNiC85juO/cD/CEBJfpHxIs6ZuCzGCxdfuhvSlt9/RZM17fRt2qWZpvM+WiEVDOYaprnPkfdpgy8JAAQO0jfsVvKXWlFVNHj2HRsnlEU7JQ+IPIjJZG+xyjjtvtvuCAYrNi2zBJXQrCKyvqK+CXEq1tPS1Do2mOQNmeQ97QTJlu0AMFwNhLl5qPT6sw2nxOCebumSkfCyCSS97y5gS43JIAaHWJO24vyAeTiq9hukk0mIVFK+lkZDC1pZUEuyS5gCQ27AOJ3OPg+quYJq7qiI56jFa01Byve1jwIBexMfQ2sdlxfYL7bKJqqqfu7F4RVVAZFTCWO0hvG8kPOTkOHkQDbzIzhJrRnRitrcLbVzYpWMlyPdE2N+Rga3aOltZ0t8vEi1+Kh6rS6tqKPCZY6mSOomndTOINo3lsjQx72AbT3wvz2hAP3MjMkzp7BVYJ3PWx19VU5phHNFO+8b7tLzkaBljFo3DcSLjbvv745KnGsRq4WVU9JR0UgjtAejklku9rvlOABY7nsLdiAaksoa0uJ2AEk8gBcqIwjSiKrpnVFJeVozhosWF7mX71odzOy6WrcLqIsSqaB1fWSQ9xOla58uaRpJOzMRY7jttxXy1R6OudhLpxVVLNlQBGx7RGCL2eBlvm73ffsQDL0Nx2WspmzT076Z5c4dE/NmAa4gHvmtO3yKfVI1OYjLPhMMk8jpJC6a73uLnG0rgLk8grugBCEIAQhCAFQtY+gUtZJBVUUgirKcksJ2Ne3flceYPZZzgbq+rFkAu4NMMZyhrsHBk3Z+6owy+7MWWJt1XWK/A62bE8JqZYW/IslFQ6NwLGOcwhtrkOdfqCYtkZUBQ9W2j09NPibqiMsbPWPkjJLTnYXSEOFibbxv2quV+rSernxhsjejbUOgfTSEtIc6LNfYCSBtA2jim+GoyoBcYZpHjTI2QvwpjpGjJ05qmCN2XYHlgaXWNufFaz6M1JxDFZREejnpBHE4FhzvygZQL3HbZMmyMqAqehuEywYRFBKwtmbA5hZcE5spAFwbcuKXWE6B1zKTCWOp3B9PiBllGZneRGWN2Y99t2A7Bcp42RkHJALvXZo1UV1FFFSRmV4qGvIBaLN6KRpN3EDe4Lx/0RX4XiFXPRUorKescJHRiUQvjku4uN3XG0vduG3ZusmgWhBagFhgWFV1Ri8lXWUop45KMw2bI2XLt3OI2l207hZefQHDsSoYHYfLRNdFeb9ZE7LWcxxForZnHMQOGw7ubXyoyoCnapcGmpMLhgqWGOVrpbtJabB0jnA3aSNxCuSxZZQAh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img3.findthebest.com/sites/default/files/728/media/images/University_of_Cincinnati_College_of_Medicine_404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580" y="0"/>
            <a:ext cx="1116419" cy="111641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439125" y="3259633"/>
            <a:ext cx="4752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1A2AFF"/>
                </a:solidFill>
                <a:latin typeface="Gabriola" panose="04040605051002020D02" pitchFamily="82" charset="0"/>
              </a:rPr>
              <a:t>Bilas Pal, On behalf of the Belle Collaboration</a:t>
            </a:r>
          </a:p>
          <a:p>
            <a:pPr algn="ctr"/>
            <a:r>
              <a:rPr lang="en-US" sz="2200" b="1" dirty="0" smtClean="0">
                <a:solidFill>
                  <a:srgbClr val="1A2AFF"/>
                </a:solidFill>
                <a:latin typeface="Gabriola" panose="04040605051002020D02" pitchFamily="82" charset="0"/>
              </a:rPr>
              <a:t> University of Cincinnati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3952"/>
            <a:ext cx="1308294" cy="1009277"/>
          </a:xfrm>
          <a:prstGeom prst="rect">
            <a:avLst/>
          </a:prstGeom>
        </p:spPr>
      </p:pic>
      <p:pic>
        <p:nvPicPr>
          <p:cNvPr id="6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64" y="3985001"/>
            <a:ext cx="74771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2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6562" name="Picture 2" descr="http://farm1.staticflickr.com/17/19936143_2887b38ae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3040" cy="95205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0"/>
            <a:ext cx="7620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(headings)"/>
              <a:ea typeface="+mj-ea"/>
              <a:cs typeface="Arial (headings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90722" y="0"/>
            <a:ext cx="7353277" cy="95205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Radiative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</a:t>
            </a:r>
            <a:r>
              <a:rPr lang="en-US" sz="4800" b="1" baseline="-25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decays</a:t>
            </a:r>
          </a:p>
        </p:txBody>
      </p:sp>
      <p:pic>
        <p:nvPicPr>
          <p:cNvPr id="13" name="Picture 2" descr="http://pittsburghskyline.com/images/05.2007x/pittsburghskyline_may.07_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" y="-1"/>
            <a:ext cx="1467189" cy="9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86"/>
            <a:ext cx="1481231" cy="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123" y="1000773"/>
            <a:ext cx="604910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In the Standard Model, the decays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s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ym typeface="Symbol" panose="05050102010706020507" pitchFamily="18" charset="2"/>
              </a:rPr>
              <a:t> and </a:t>
            </a:r>
            <a:r>
              <a:rPr lang="en-US" sz="2000" dirty="0" err="1"/>
              <a:t>B</a:t>
            </a:r>
            <a:r>
              <a:rPr lang="en-US" sz="2000" baseline="-25000" dirty="0" err="1"/>
              <a:t>s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ym typeface="Symbol" panose="05050102010706020507" pitchFamily="18" charset="2"/>
              </a:rPr>
              <a:t> are explained by the radiative transitions </a:t>
            </a:r>
            <a:r>
              <a:rPr lang="en-US" sz="2000" dirty="0" err="1" smtClean="0">
                <a:sym typeface="Symbol" panose="05050102010706020507" pitchFamily="18" charset="2"/>
              </a:rPr>
              <a:t>b</a:t>
            </a:r>
            <a:r>
              <a:rPr lang="en-US" sz="2000" dirty="0" err="1" smtClean="0">
                <a:sym typeface="Wingdings" panose="05000000000000000000" pitchFamily="2" charset="2"/>
              </a:rPr>
              <a:t></a:t>
            </a:r>
            <a:r>
              <a:rPr lang="en-US" sz="2000" dirty="0" err="1">
                <a:sym typeface="Symbol" panose="05050102010706020507" pitchFamily="18" charset="2"/>
              </a:rPr>
              <a:t>s</a:t>
            </a:r>
            <a:r>
              <a:rPr lang="en-US" sz="2000" dirty="0" smtClean="0">
                <a:sym typeface="Symbol" panose="05050102010706020507" pitchFamily="18" charset="2"/>
              </a:rPr>
              <a:t> and </a:t>
            </a:r>
            <a:r>
              <a:rPr lang="en-US" sz="2000" dirty="0" err="1" smtClean="0">
                <a:sym typeface="Symbol" panose="05050102010706020507" pitchFamily="18" charset="2"/>
              </a:rPr>
              <a:t>b</a:t>
            </a:r>
            <a:r>
              <a:rPr lang="en-US" sz="2000" dirty="0" err="1" smtClean="0">
                <a:sym typeface="Wingdings" panose="05000000000000000000" pitchFamily="2" charset="2"/>
              </a:rPr>
              <a:t>s</a:t>
            </a:r>
            <a:r>
              <a:rPr lang="en-US" sz="2000" dirty="0" smtClean="0">
                <a:sym typeface="Symbol" panose="05050102010706020507" pitchFamily="18" charset="2"/>
              </a:rPr>
              <a:t>, respectively.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50"/>
                </a:solidFill>
                <a:sym typeface="Symbol" panose="05050102010706020507" pitchFamily="18" charset="2"/>
              </a:rPr>
              <a:t>First observation of the decay </a:t>
            </a:r>
            <a:r>
              <a:rPr lang="en-US" sz="2000" dirty="0" err="1">
                <a:solidFill>
                  <a:srgbClr val="00B050"/>
                </a:solidFill>
              </a:rPr>
              <a:t>B</a:t>
            </a:r>
            <a:r>
              <a:rPr lang="en-US" sz="2000" baseline="-25000" dirty="0" err="1">
                <a:solidFill>
                  <a:srgbClr val="00B050"/>
                </a:solidFill>
              </a:rPr>
              <a:t>s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00B050"/>
                </a:solidFill>
                <a:sym typeface="Symbol" panose="05050102010706020507" pitchFamily="18" charset="2"/>
              </a:rPr>
              <a:t></a:t>
            </a:r>
            <a:r>
              <a:rPr lang="en-US" sz="2000" dirty="0" smtClean="0">
                <a:solidFill>
                  <a:srgbClr val="00B050"/>
                </a:solidFill>
                <a:sym typeface="Symbol" panose="05050102010706020507" pitchFamily="18" charset="2"/>
              </a:rPr>
              <a:t> was made by the Belle Collaboration using 23.6/fb of data collected at Y(5S) resonance and its branching fraction was measured to be </a:t>
            </a:r>
            <a:r>
              <a:rPr lang="en-US" sz="2000" b="1" dirty="0" smtClean="0">
                <a:solidFill>
                  <a:srgbClr val="00B050"/>
                </a:solidFill>
                <a:latin typeface="Chiller" panose="04020404031007020602" pitchFamily="82" charset="0"/>
                <a:cs typeface="Times New Roman" panose="02020603050405020304" pitchFamily="18" charset="0"/>
              </a:rPr>
              <a:t>B(</a:t>
            </a:r>
            <a:r>
              <a:rPr lang="en-US" sz="2000" dirty="0" err="1" smtClean="0">
                <a:solidFill>
                  <a:srgbClr val="00B050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s</a:t>
            </a:r>
            <a:r>
              <a:rPr lang="en-US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00B050"/>
                </a:solidFill>
                <a:sym typeface="Symbol" panose="05050102010706020507" pitchFamily="18" charset="2"/>
              </a:rPr>
              <a:t>)=[5.7(+2.2,-1.9)]×10</a:t>
            </a:r>
            <a:r>
              <a:rPr lang="en-US" sz="2000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-5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50"/>
                </a:solidFill>
                <a:sym typeface="Symbol" panose="05050102010706020507" pitchFamily="18" charset="2"/>
              </a:rPr>
              <a:t>Stringent constraint by B</a:t>
            </a:r>
            <a:r>
              <a:rPr lang="en-US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X</a:t>
            </a:r>
            <a:r>
              <a:rPr lang="en-US" sz="2000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olidFill>
                  <a:srgbClr val="00B050"/>
                </a:solidFill>
                <a:sym typeface="Symbol" panose="05050102010706020507" pitchFamily="18" charset="2"/>
              </a:rPr>
              <a:t> and other exclusive decays</a:t>
            </a:r>
            <a:endParaRPr lang="en-US" sz="2000" baseline="30000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aseline="30000" dirty="0" smtClean="0"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123" y="4143753"/>
            <a:ext cx="88274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50"/>
                </a:solidFill>
              </a:rPr>
              <a:t>Best BF (35.1±3.5±1.2)</a:t>
            </a:r>
            <a:r>
              <a:rPr lang="en-US" sz="2000" dirty="0" smtClean="0">
                <a:solidFill>
                  <a:srgbClr val="00B050"/>
                </a:solidFill>
                <a:sym typeface="Symbol" panose="05050102010706020507" pitchFamily="18" charset="2"/>
              </a:rPr>
              <a:t>×10</a:t>
            </a:r>
            <a:r>
              <a:rPr lang="en-US" sz="2000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-6</a:t>
            </a:r>
            <a:r>
              <a:rPr lang="en-US" sz="2000" dirty="0" smtClean="0">
                <a:solidFill>
                  <a:srgbClr val="00B050"/>
                </a:solidFill>
                <a:sym typeface="Symbol" panose="05050102010706020507" pitchFamily="18" charset="2"/>
              </a:rPr>
              <a:t> is provided by </a:t>
            </a:r>
            <a:r>
              <a:rPr lang="en-US" sz="20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LHCb</a:t>
            </a:r>
            <a:r>
              <a:rPr lang="en-US" sz="2000" dirty="0" smtClean="0">
                <a:solidFill>
                  <a:srgbClr val="00B050"/>
                </a:solidFill>
                <a:sym typeface="Symbol" panose="05050102010706020507" pitchFamily="18" charset="2"/>
              </a:rPr>
              <a:t>.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1500" dirty="0" smtClean="0">
                <a:solidFill>
                  <a:srgbClr val="1A2AFF"/>
                </a:solidFill>
                <a:sym typeface="Symbol" panose="05050102010706020507" pitchFamily="18" charset="2"/>
              </a:rPr>
              <a:t>[</a:t>
            </a:r>
            <a:r>
              <a:rPr lang="en-US" sz="1500" dirty="0" err="1" smtClean="0">
                <a:solidFill>
                  <a:srgbClr val="1A2AFF"/>
                </a:solidFill>
                <a:sym typeface="Symbol" panose="05050102010706020507" pitchFamily="18" charset="2"/>
              </a:rPr>
              <a:t>Nucl</a:t>
            </a:r>
            <a:r>
              <a:rPr lang="en-US" sz="1500" dirty="0" smtClean="0">
                <a:solidFill>
                  <a:srgbClr val="1A2AFF"/>
                </a:solidFill>
                <a:sym typeface="Symbol" panose="05050102010706020507" pitchFamily="18" charset="2"/>
              </a:rPr>
              <a:t>. Phys. B 867 (2013) 1 ]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500" dirty="0" smtClean="0">
              <a:solidFill>
                <a:srgbClr val="1A2AFF"/>
              </a:solidFill>
              <a:sym typeface="Symbol" panose="050501020107060205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The decay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sz="2000" baseline="-25000" dirty="0" err="1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 has not been observed yet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Previous limit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hiller" panose="04020404031007020602" pitchFamily="82" charset="0"/>
                <a:cs typeface="Times New Roman" panose="02020603050405020304" pitchFamily="18" charset="0"/>
              </a:rPr>
              <a:t>B(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sz="2000" baseline="-25000" dirty="0" err="1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)&lt;8.7×10</a:t>
            </a:r>
            <a:r>
              <a:rPr lang="en-US" sz="2000" baseline="30000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-6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 at 90% CL was set by Belle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Branching fraction of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sz="2000" baseline="-25000" dirty="0" err="1" smtClean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  is also constraint by B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X</a:t>
            </a:r>
            <a:r>
              <a:rPr lang="en-US" sz="2000" baseline="-250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  results in R-parity conserving scenario, but may not be in R-parity violating case.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666" y="989952"/>
            <a:ext cx="1795500" cy="13710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666" y="2474443"/>
            <a:ext cx="1881000" cy="15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66562" name="Picture 2" descr="http://farm1.staticflickr.com/17/19936143_2887b38ae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3040" cy="95205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0"/>
            <a:ext cx="7620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(headings)"/>
              <a:ea typeface="+mj-ea"/>
              <a:cs typeface="Arial (headings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pic>
        <p:nvPicPr>
          <p:cNvPr id="13" name="Picture 2" descr="http://pittsburghskyline.com/images/05.2007x/pittsburghskyline_may.07_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" y="-1"/>
            <a:ext cx="1467189" cy="9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86"/>
            <a:ext cx="1481231" cy="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90723" y="-4086"/>
            <a:ext cx="7353277" cy="95205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Radiative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</a:t>
            </a:r>
            <a:r>
              <a:rPr lang="en-US" sz="4800" b="1" baseline="-25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decays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014" y="1200294"/>
            <a:ext cx="87805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This analysis uses 121.4/fb of Belle data collected at Y(5S) resonance</a:t>
            </a:r>
            <a:r>
              <a:rPr lang="en-US" sz="2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sym typeface="Symbol" panose="05050102010706020507" pitchFamily="18" charset="2"/>
              </a:rPr>
              <a:t></a:t>
            </a:r>
            <a:r>
              <a:rPr lang="en-US" sz="2200" dirty="0" smtClean="0"/>
              <a:t> mesons are reconstructed  via the decay </a:t>
            </a:r>
            <a:r>
              <a:rPr lang="en-US" sz="2200" dirty="0" smtClean="0">
                <a:sym typeface="Symbol" panose="05050102010706020507" pitchFamily="18" charset="2"/>
              </a:rPr>
              <a:t>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200" dirty="0" smtClean="0">
                <a:sym typeface="Wingdings" panose="05000000000000000000" pitchFamily="2" charset="2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sym typeface="Wingdings" panose="05000000000000000000" pitchFamily="2" charset="2"/>
              </a:rPr>
              <a:t>Good quality gamma used (</a:t>
            </a:r>
            <a:r>
              <a:rPr lang="en-US" sz="2200" dirty="0" smtClean="0">
                <a:sym typeface="Symbol" panose="05050102010706020507" pitchFamily="18" charset="2"/>
              </a:rPr>
              <a:t> and </a:t>
            </a:r>
            <a:r>
              <a:rPr lang="en-US" sz="2200" baseline="30000" dirty="0" smtClean="0">
                <a:sym typeface="Symbol" panose="05050102010706020507" pitchFamily="18" charset="2"/>
              </a:rPr>
              <a:t>0</a:t>
            </a:r>
            <a:r>
              <a:rPr lang="en-US" sz="2200" dirty="0" smtClean="0">
                <a:sym typeface="Symbol" panose="05050102010706020507" pitchFamily="18" charset="2"/>
              </a:rPr>
              <a:t> veto are used)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Multivariate </a:t>
            </a:r>
            <a:r>
              <a:rPr lang="en-US" sz="2200" dirty="0"/>
              <a:t>analyzer (Neural Network) is used to reduce the Continuum background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Distinguish signals from Background using Shape variables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Fit </a:t>
            </a:r>
            <a:r>
              <a:rPr lang="en-US" sz="2200" dirty="0"/>
              <a:t>Model are studied from MC simulations, peak positions and </a:t>
            </a:r>
            <a:r>
              <a:rPr lang="en-US" sz="2200" dirty="0" smtClean="0"/>
              <a:t>resolutions (which are fixed) are calibrated </a:t>
            </a:r>
            <a:r>
              <a:rPr lang="en-US" sz="2200" dirty="0"/>
              <a:t>using high statistics control sample.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264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6562" name="Picture 2" descr="http://farm1.staticflickr.com/17/19936143_2887b38ae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3040" cy="95205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0"/>
            <a:ext cx="7620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(headings)"/>
              <a:ea typeface="+mj-ea"/>
              <a:cs typeface="Arial (headings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pic>
        <p:nvPicPr>
          <p:cNvPr id="13" name="Picture 2" descr="http://pittsburghskyline.com/images/05.2007x/pittsburghskyline_may.07_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" y="-1"/>
            <a:ext cx="1467189" cy="9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86"/>
            <a:ext cx="1481231" cy="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0723" y="1049712"/>
            <a:ext cx="6498811" cy="4900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034" y="12165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</a:t>
            </a:r>
            <a:r>
              <a:rPr lang="en-US" b="1" baseline="-25000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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90723" y="-4086"/>
            <a:ext cx="7353277" cy="95205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Radiative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</a:t>
            </a:r>
            <a:r>
              <a:rPr lang="en-US" sz="4800" b="1" baseline="-25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decays</a:t>
            </a:r>
          </a:p>
        </p:txBody>
      </p:sp>
    </p:spTree>
    <p:extLst>
      <p:ext uri="{BB962C8B-B14F-4D97-AF65-F5344CB8AC3E}">
        <p14:creationId xmlns:p14="http://schemas.microsoft.com/office/powerpoint/2010/main" val="352541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6562" name="Picture 2" descr="http://farm1.staticflickr.com/17/19936143_2887b38ae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3040" cy="95205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0"/>
            <a:ext cx="7620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(headings)"/>
              <a:ea typeface="+mj-ea"/>
              <a:cs typeface="Arial (headings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86747" y="6254427"/>
            <a:ext cx="54864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pic>
        <p:nvPicPr>
          <p:cNvPr id="13" name="Picture 2" descr="http://pittsburghskyline.com/images/05.2007x/pittsburghskyline_may.07_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" y="-1"/>
            <a:ext cx="1467189" cy="9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86"/>
            <a:ext cx="1481231" cy="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90723" y="-4086"/>
            <a:ext cx="7353277" cy="95205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Radiative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</a:t>
            </a:r>
            <a:r>
              <a:rPr lang="en-US" sz="4800" b="1" baseline="-25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decays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0722" y="975471"/>
            <a:ext cx="6458941" cy="253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4857" y="1216574"/>
            <a:ext cx="851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</a:t>
            </a:r>
            <a:r>
              <a:rPr lang="en-US" b="1" baseline="-25000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0" algn="ctr" eaLnBrk="0" hangingPunct="0"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527" y="3409661"/>
            <a:ext cx="6139981" cy="1513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569" y="1705371"/>
            <a:ext cx="1477108" cy="1477328"/>
          </a:xfrm>
          <a:prstGeom prst="rect">
            <a:avLst/>
          </a:prstGeom>
          <a:noFill/>
          <a:ln>
            <a:solidFill>
              <a:srgbClr val="D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Tighter cut on the NN output and performed only 2D fit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054" y="4918364"/>
            <a:ext cx="4414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This improved measurement supersedes our earlier result and is consistent with theoretical predictions and </a:t>
            </a:r>
            <a:r>
              <a:rPr lang="en-US" dirty="0" err="1" smtClean="0">
                <a:solidFill>
                  <a:srgbClr val="00CC00"/>
                </a:solidFill>
              </a:rPr>
              <a:t>LHCb</a:t>
            </a:r>
            <a:r>
              <a:rPr lang="en-US" dirty="0" smtClean="0">
                <a:solidFill>
                  <a:srgbClr val="00CC00"/>
                </a:solidFill>
              </a:rPr>
              <a:t> result.</a:t>
            </a:r>
            <a:endParaRPr lang="en-US" dirty="0">
              <a:solidFill>
                <a:srgbClr val="00CC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459779" y="4852343"/>
            <a:ext cx="993" cy="9841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742405" y="4846117"/>
            <a:ext cx="3907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This result is an improvement by a factor of about 3 over the previous published result and could be observed at the upcoming Belle II experiment.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3144416" y="4721290"/>
            <a:ext cx="531845" cy="27991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7041265" y="4634332"/>
            <a:ext cx="367241" cy="2892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4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6562" name="Picture 2" descr="http://farm1.staticflickr.com/17/19936143_2887b38ae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3040" cy="95205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0"/>
            <a:ext cx="7620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(headings)"/>
              <a:ea typeface="+mj-ea"/>
              <a:cs typeface="Arial (headings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pic>
        <p:nvPicPr>
          <p:cNvPr id="13" name="Picture 2" descr="http://pittsburghskyline.com/images/05.2007x/pittsburghskyline_may.07_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" y="-1"/>
            <a:ext cx="1467189" cy="9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86"/>
            <a:ext cx="1481231" cy="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90723" y="-4086"/>
            <a:ext cx="7353277" cy="95205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Radiative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</a:t>
            </a:r>
            <a:r>
              <a:rPr lang="en-US" sz="4800" b="1" baseline="-25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decays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531" y="960950"/>
            <a:ext cx="5376562" cy="52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8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6562" name="Picture 2" descr="http://farm1.staticflickr.com/17/19936143_2887b38ae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3040" cy="95205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0"/>
            <a:ext cx="7620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(headings)"/>
              <a:ea typeface="+mj-ea"/>
              <a:cs typeface="Arial (headings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90722" y="0"/>
            <a:ext cx="7353277" cy="95205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Summary </a:t>
            </a:r>
          </a:p>
        </p:txBody>
      </p:sp>
      <p:pic>
        <p:nvPicPr>
          <p:cNvPr id="13" name="Picture 2" descr="http://pittsburghskyline.com/images/05.2007x/pittsburghskyline_may.07_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" y="-1"/>
            <a:ext cx="1467189" cy="9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86"/>
            <a:ext cx="1481231" cy="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862" y="1230923"/>
            <a:ext cx="8405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We observed the decay B</a:t>
            </a:r>
            <a:r>
              <a:rPr lang="en-US" baseline="-25000" dirty="0"/>
              <a:t>S</a:t>
            </a:r>
            <a:r>
              <a:rPr lang="en-US" dirty="0">
                <a:cs typeface="Times New Roman" panose="02020603050405020304" pitchFamily="18" charset="0"/>
              </a:rPr>
              <a:t>→K</a:t>
            </a:r>
            <a:r>
              <a:rPr lang="en-US" baseline="30000" dirty="0">
                <a:cs typeface="Times New Roman" panose="02020603050405020304" pitchFamily="18" charset="0"/>
              </a:rPr>
              <a:t>0</a:t>
            </a:r>
            <a:r>
              <a:rPr lang="en-US" dirty="0">
                <a:cs typeface="Times New Roman" panose="02020603050405020304" pitchFamily="18" charset="0"/>
              </a:rPr>
              <a:t>K</a:t>
            </a:r>
            <a:r>
              <a:rPr lang="en-US" baseline="30000" dirty="0">
                <a:cs typeface="Times New Roman" panose="02020603050405020304" pitchFamily="18" charset="0"/>
              </a:rPr>
              <a:t>0   </a:t>
            </a:r>
            <a:r>
              <a:rPr lang="en-US" dirty="0"/>
              <a:t>at </a:t>
            </a:r>
            <a:r>
              <a:rPr lang="en-US" dirty="0" smtClean="0"/>
              <a:t>Belle, this is the first observation of a charmless </a:t>
            </a:r>
            <a:r>
              <a:rPr lang="en-US" dirty="0"/>
              <a:t>two-body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/>
              <a:t>decays involving only neutral </a:t>
            </a:r>
            <a:r>
              <a:rPr lang="en-US" dirty="0" smtClean="0"/>
              <a:t>hadrons. Measured branching fraction are in good agreement with SM predictions.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Improve measurements of the branching fraction of </a:t>
            </a:r>
            <a:r>
              <a:rPr lang="en-US" dirty="0" err="1"/>
              <a:t>B</a:t>
            </a:r>
            <a:r>
              <a:rPr lang="en-US" baseline="-25000" dirty="0" err="1"/>
              <a:t>s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Symbol" panose="05050102010706020507" pitchFamily="18" charset="2"/>
              </a:rPr>
              <a:t> </a:t>
            </a:r>
            <a:r>
              <a:rPr lang="en-US" dirty="0" smtClean="0">
                <a:sym typeface="Symbol" panose="05050102010706020507" pitchFamily="18" charset="2"/>
              </a:rPr>
              <a:t>is presented, which is consistent with theoretical predictions and </a:t>
            </a:r>
            <a:r>
              <a:rPr lang="en-US" dirty="0" err="1" smtClean="0">
                <a:sym typeface="Symbol" panose="05050102010706020507" pitchFamily="18" charset="2"/>
              </a:rPr>
              <a:t>LHCb</a:t>
            </a:r>
            <a:r>
              <a:rPr lang="en-US" dirty="0" smtClean="0">
                <a:sym typeface="Symbol" panose="05050102010706020507" pitchFamily="18" charset="2"/>
              </a:rPr>
              <a:t> result.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>
                <a:sym typeface="Symbol" panose="05050102010706020507" pitchFamily="18" charset="2"/>
              </a:rPr>
              <a:t>Upper limit on the branching fraction of the decay </a:t>
            </a:r>
            <a:r>
              <a:rPr lang="en-US" dirty="0" err="1"/>
              <a:t>B</a:t>
            </a:r>
            <a:r>
              <a:rPr lang="en-US" baseline="-25000" dirty="0" err="1"/>
              <a:t>s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Symbol" panose="05050102010706020507" pitchFamily="18" charset="2"/>
              </a:rPr>
              <a:t> is presented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965510" y="1278294"/>
            <a:ext cx="2332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63040" y="3275045"/>
            <a:ext cx="7447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After many year of its shutdown,  Belle is still  producing important results.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Construction of Belle II is currently in progress, aim to collect </a:t>
            </a:r>
            <a:r>
              <a:rPr lang="en-US" dirty="0" smtClean="0"/>
              <a:t>40 times larger(~5/</a:t>
            </a:r>
            <a:r>
              <a:rPr lang="en-US" dirty="0" err="1" smtClean="0"/>
              <a:t>ab</a:t>
            </a:r>
            <a:r>
              <a:rPr lang="en-US" dirty="0" smtClean="0"/>
              <a:t> at Y(5S</a:t>
            </a:r>
            <a:r>
              <a:rPr lang="en-US" smtClean="0"/>
              <a:t>) resonance) </a:t>
            </a:r>
            <a:r>
              <a:rPr lang="en-US" dirty="0" smtClean="0"/>
              <a:t>data than we have in Belle, </a:t>
            </a:r>
            <a:r>
              <a:rPr lang="en-US" dirty="0" smtClean="0"/>
              <a:t>expecting many interesting results from Belle </a:t>
            </a:r>
            <a:r>
              <a:rPr lang="en-US" dirty="0" smtClean="0"/>
              <a:t>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1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11209" y="6243638"/>
            <a:ext cx="2133600" cy="457200"/>
          </a:xfrm>
        </p:spPr>
        <p:txBody>
          <a:bodyPr/>
          <a:lstStyle/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1600" y="0"/>
            <a:ext cx="7620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(headings)"/>
              <a:ea typeface="+mj-ea"/>
              <a:cs typeface="Arial (headings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Gabriola" panose="04040605051002020D02" pitchFamily="82" charset="0"/>
              </a:rPr>
              <a:t>HQL 2016, May 22-27, 2016</a:t>
            </a:r>
            <a:endParaRPr lang="en-US" altLang="en-US" dirty="0">
              <a:latin typeface="Gabriola" panose="04040605051002020D02" pitchFamily="8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0"/>
            <a:ext cx="7620000" cy="1139825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Arial (headings)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571347" y="1542473"/>
            <a:ext cx="110836" cy="1754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66735" y="2406081"/>
            <a:ext cx="110836" cy="1754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14368" y="-11374"/>
            <a:ext cx="7620000" cy="1139825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kumimoji="0" lang="en-US" sz="7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 (headings)"/>
              </a:rPr>
              <a:t>Outline</a:t>
            </a:r>
            <a:endParaRPr kumimoji="0" lang="en-US" sz="7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Arial (headings)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183" y="1001326"/>
            <a:ext cx="8897817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Recently measured Charmless </a:t>
            </a:r>
            <a:r>
              <a:rPr lang="en-US" b="1" u="sng" dirty="0" err="1" smtClean="0">
                <a:solidFill>
                  <a:srgbClr val="FF0000"/>
                </a:solidFill>
              </a:rPr>
              <a:t>B</a:t>
            </a:r>
            <a:r>
              <a:rPr lang="en-US" b="1" u="sng" baseline="-25000" dirty="0" err="1" smtClean="0">
                <a:solidFill>
                  <a:srgbClr val="FF0000"/>
                </a:solidFill>
              </a:rPr>
              <a:t>s</a:t>
            </a:r>
            <a:r>
              <a:rPr lang="en-US" b="1" u="sng" dirty="0" smtClean="0">
                <a:solidFill>
                  <a:srgbClr val="FF0000"/>
                </a:solidFill>
              </a:rPr>
              <a:t> decays at Belle</a:t>
            </a:r>
          </a:p>
          <a:p>
            <a:endParaRPr lang="en-US" u="sng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First observation of B</a:t>
            </a:r>
            <a:r>
              <a:rPr lang="en-US" b="1" baseline="-25000" dirty="0" smtClean="0"/>
              <a:t>S</a:t>
            </a:r>
            <a:r>
              <a:rPr lang="en-US" b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cs typeface="Times New Roman" panose="02020603050405020304" pitchFamily="18" charset="0"/>
              </a:rPr>
              <a:t>K</a:t>
            </a:r>
            <a:r>
              <a:rPr lang="en-US" b="1" baseline="30000" dirty="0" smtClean="0"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cs typeface="Times New Roman" panose="02020603050405020304" pitchFamily="18" charset="0"/>
              </a:rPr>
              <a:t>K</a:t>
            </a:r>
            <a:r>
              <a:rPr lang="en-US" b="1" baseline="30000" dirty="0" smtClean="0">
                <a:cs typeface="Times New Roman" panose="02020603050405020304" pitchFamily="18" charset="0"/>
              </a:rPr>
              <a:t>0  </a:t>
            </a:r>
            <a:r>
              <a:rPr lang="en-US" sz="1500" dirty="0" smtClean="0">
                <a:hlinkClick r:id="rId3"/>
              </a:rPr>
              <a:t>Phys</a:t>
            </a:r>
            <a:r>
              <a:rPr lang="en-US" sz="1500" dirty="0">
                <a:hlinkClick r:id="rId3"/>
              </a:rPr>
              <a:t>. Rev. Lett 116, 161801 (2016</a:t>
            </a:r>
            <a:r>
              <a:rPr lang="en-US" sz="1500" dirty="0" smtClean="0">
                <a:hlinkClick r:id="rId3"/>
              </a:rPr>
              <a:t>)</a:t>
            </a:r>
            <a:endParaRPr lang="en-US" sz="1500" baseline="30000" dirty="0" smtClean="0"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Radiative 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s</a:t>
            </a:r>
            <a:r>
              <a:rPr lang="en-US" b="1" dirty="0" smtClean="0"/>
              <a:t> decays </a:t>
            </a:r>
            <a:r>
              <a:rPr lang="en-US" sz="1500" u="sng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Phys. Rev D 91, 011101 (R) (2015</a:t>
            </a:r>
            <a:r>
              <a:rPr lang="en-US" sz="1500" u="sng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)</a:t>
            </a:r>
            <a:endParaRPr lang="en-US" sz="1500" b="1" dirty="0" smtClean="0"/>
          </a:p>
          <a:p>
            <a:pPr marL="1257300" lvl="2" indent="-342900">
              <a:buFont typeface="+mj-lt"/>
              <a:buAutoNum type="alphaLcParenR"/>
            </a:pPr>
            <a:r>
              <a:rPr lang="en-US" b="1" dirty="0" err="1" smtClean="0"/>
              <a:t>B</a:t>
            </a:r>
            <a:r>
              <a:rPr lang="en-US" b="1" baseline="-25000" dirty="0" err="1" smtClean="0"/>
              <a:t>s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ym typeface="Symbol" panose="05050102010706020507" pitchFamily="18" charset="2"/>
              </a:rPr>
              <a:t>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b="1" dirty="0" err="1" smtClean="0"/>
              <a:t>B</a:t>
            </a:r>
            <a:r>
              <a:rPr lang="en-US" b="1" baseline="-25000" dirty="0" err="1" smtClean="0"/>
              <a:t>s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Symbol" panose="05050102010706020507" pitchFamily="18" charset="2"/>
              </a:rPr>
              <a:t></a:t>
            </a:r>
            <a:endParaRPr lang="en-US" sz="1500" dirty="0">
              <a:solidFill>
                <a:schemeClr val="accent5">
                  <a:lumMod val="50000"/>
                </a:schemeClr>
              </a:solidFill>
            </a:endParaRPr>
          </a:p>
          <a:p>
            <a:pPr lvl="3"/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4099011" y="1630218"/>
            <a:ext cx="11723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86"/>
            <a:ext cx="1481231" cy="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2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11209" y="6243638"/>
            <a:ext cx="2133600" cy="457200"/>
          </a:xfrm>
        </p:spPr>
        <p:txBody>
          <a:bodyPr/>
          <a:lstStyle/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6562" name="Picture 2" descr="http://farm1.staticflickr.com/17/19936143_2887b38ae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3040" cy="95205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0"/>
            <a:ext cx="7620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(headings)"/>
              <a:ea typeface="+mj-ea"/>
              <a:cs typeface="Arial (headings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Gabriola" panose="04040605051002020D02" pitchFamily="82" charset="0"/>
              </a:rPr>
              <a:t>HQL 2016, May 22-27, 2016</a:t>
            </a:r>
            <a:endParaRPr lang="en-US" altLang="en-US" dirty="0">
              <a:latin typeface="Gabriola" panose="04040605051002020D02" pitchFamily="8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0"/>
            <a:ext cx="7620000" cy="1139825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Arial (headings)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571347" y="1542473"/>
            <a:ext cx="110836" cy="1754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66735" y="2406081"/>
            <a:ext cx="110836" cy="1754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14368" y="-11374"/>
            <a:ext cx="7620000" cy="1139825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(heading)"/>
              </a:rPr>
              <a:t>B</a:t>
            </a:r>
            <a:r>
              <a:rPr lang="en-US" sz="7200" b="1" baseline="-25000" dirty="0">
                <a:solidFill>
                  <a:schemeClr val="tx2">
                    <a:lumMod val="75000"/>
                  </a:schemeClr>
                </a:solidFill>
                <a:latin typeface="Arial(heading)"/>
              </a:rPr>
              <a:t>S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→K</a:t>
            </a:r>
            <a:r>
              <a:rPr lang="en-US" sz="7200" b="1" baseline="30000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0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K</a:t>
            </a:r>
            <a:r>
              <a:rPr lang="en-US" sz="7200" b="1" baseline="30000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0 </a:t>
            </a:r>
            <a:endParaRPr kumimoji="0" lang="en-US" sz="7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abriola" panose="04040605051002020D02" pitchFamily="82" charset="0"/>
              <a:ea typeface="+mj-ea"/>
              <a:cs typeface="Arial (headings)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6270171" y="139959"/>
            <a:ext cx="858417" cy="9331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076167"/>
            <a:ext cx="2918192" cy="10768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209" y="1009843"/>
            <a:ext cx="8991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Calibri" panose="020F0502020204030204" pitchFamily="34" charset="0"/>
              </a:rPr>
              <a:t>Mainly  “</a:t>
            </a:r>
            <a:r>
              <a:rPr lang="en-US" sz="1900" dirty="0" err="1" smtClean="0">
                <a:latin typeface="Calibri" panose="020F0502020204030204" pitchFamily="34" charset="0"/>
              </a:rPr>
              <a:t>b</a:t>
            </a:r>
            <a:r>
              <a:rPr lang="en-US" sz="19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→s</a:t>
            </a: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900" dirty="0" smtClean="0">
                <a:latin typeface="Calibri" panose="020F0502020204030204" pitchFamily="34" charset="0"/>
              </a:rPr>
              <a:t> penguin decay, therefore</a:t>
            </a:r>
          </a:p>
          <a:p>
            <a:r>
              <a:rPr lang="en-US" sz="19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9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   </a:t>
            </a:r>
            <a:r>
              <a:rPr lang="en-US" sz="1900" dirty="0" smtClean="0">
                <a:sym typeface="Wingdings" panose="05000000000000000000" pitchFamily="2" charset="2"/>
              </a:rPr>
              <a:t>measurement of this decay is </a:t>
            </a:r>
            <a:r>
              <a:rPr lang="en-US" sz="1900" dirty="0">
                <a:sym typeface="Wingdings" panose="05000000000000000000" pitchFamily="2" charset="2"/>
              </a:rPr>
              <a:t>of considerable </a:t>
            </a:r>
          </a:p>
          <a:p>
            <a:r>
              <a:rPr lang="en-US" sz="1900" dirty="0" smtClean="0">
                <a:sym typeface="Wingdings" panose="05000000000000000000" pitchFamily="2" charset="2"/>
              </a:rPr>
              <a:t>    interest in </a:t>
            </a:r>
            <a:r>
              <a:rPr lang="en-US" sz="1900" dirty="0">
                <a:sym typeface="Wingdings" panose="05000000000000000000" pitchFamily="2" charset="2"/>
              </a:rPr>
              <a:t>the field </a:t>
            </a:r>
            <a:r>
              <a:rPr lang="en-US" sz="1900" dirty="0" smtClean="0">
                <a:sym typeface="Wingdings" panose="05000000000000000000" pitchFamily="2" charset="2"/>
              </a:rPr>
              <a:t>of potential </a:t>
            </a:r>
          </a:p>
          <a:p>
            <a:r>
              <a:rPr lang="en-US" sz="1900" dirty="0">
                <a:sym typeface="Wingdings" panose="05000000000000000000" pitchFamily="2" charset="2"/>
              </a:rPr>
              <a:t> </a:t>
            </a:r>
            <a:r>
              <a:rPr lang="en-US" sz="1900" dirty="0" smtClean="0">
                <a:sym typeface="Wingdings" panose="05000000000000000000" pitchFamily="2" charset="2"/>
              </a:rPr>
              <a:t>   New </a:t>
            </a:r>
            <a:r>
              <a:rPr lang="en-US" sz="1900" dirty="0">
                <a:sym typeface="Wingdings" panose="05000000000000000000" pitchFamily="2" charset="2"/>
              </a:rPr>
              <a:t>Physics Sensitivity.</a:t>
            </a:r>
            <a:r>
              <a:rPr lang="en-US" sz="1900" dirty="0"/>
              <a:t>   </a:t>
            </a:r>
            <a:r>
              <a:rPr lang="en-US" sz="1900" dirty="0" smtClean="0">
                <a:latin typeface="Calibri" panose="020F0502020204030204" pitchFamily="34" charset="0"/>
              </a:rPr>
              <a:t>         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Calibri" panose="020F0502020204030204" pitchFamily="34" charset="0"/>
              </a:rPr>
              <a:t>All </a:t>
            </a:r>
            <a:r>
              <a:rPr lang="en-US" sz="1900" dirty="0" err="1" smtClean="0">
                <a:latin typeface="Calibri" panose="020F0502020204030204" pitchFamily="34" charset="0"/>
              </a:rPr>
              <a:t>B</a:t>
            </a:r>
            <a:r>
              <a:rPr lang="en-US" sz="1900" baseline="-25000" dirty="0" err="1" smtClean="0">
                <a:latin typeface="Calibri" panose="020F0502020204030204" pitchFamily="34" charset="0"/>
              </a:rPr>
              <a:t>S</a:t>
            </a:r>
            <a:r>
              <a:rPr lang="en-US" sz="19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→h</a:t>
            </a:r>
            <a:r>
              <a:rPr lang="en-US" sz="1900" baseline="30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9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900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’-</a:t>
            </a: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where h</a:t>
            </a:r>
            <a:r>
              <a:rPr lang="en-US" sz="1900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(‘)</a:t>
            </a: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is either a </a:t>
            </a:r>
            <a:r>
              <a:rPr lang="el-GR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or K have now </a:t>
            </a:r>
          </a:p>
          <a:p>
            <a:r>
              <a:rPr lang="en-US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been observed, neutral combinations are  yet to </a:t>
            </a:r>
          </a:p>
          <a:p>
            <a:r>
              <a:rPr lang="en-US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be observed. The decay </a:t>
            </a:r>
            <a:r>
              <a:rPr lang="en-US" sz="1900" b="1" dirty="0" smtClean="0">
                <a:latin typeface="Calibri" panose="020F0502020204030204" pitchFamily="34" charset="0"/>
              </a:rPr>
              <a:t>B</a:t>
            </a:r>
            <a:r>
              <a:rPr lang="en-US" sz="1900" b="1" baseline="-25000" dirty="0" smtClean="0">
                <a:latin typeface="Calibri" panose="020F0502020204030204" pitchFamily="34" charset="0"/>
              </a:rPr>
              <a:t>S</a:t>
            </a:r>
            <a:r>
              <a:rPr lang="en-US" sz="1900" b="1" dirty="0">
                <a:latin typeface="Calibri" panose="020F0502020204030204" pitchFamily="34" charset="0"/>
                <a:cs typeface="Times New Roman" panose="02020603050405020304" pitchFamily="18" charset="0"/>
              </a:rPr>
              <a:t>→K</a:t>
            </a:r>
            <a:r>
              <a:rPr lang="en-US" sz="1900" b="1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900" b="1" dirty="0">
                <a:latin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900" b="1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of particular </a:t>
            </a:r>
          </a:p>
          <a:p>
            <a:r>
              <a:rPr lang="en-US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interest, because of its large predicted BF.</a:t>
            </a:r>
            <a:endParaRPr lang="en-US" sz="19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Calibri" panose="020F0502020204030204" pitchFamily="34" charset="0"/>
              </a:rPr>
              <a:t>Predicted branching fraction is (1.6-2.7)</a:t>
            </a: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×10</a:t>
            </a:r>
            <a:r>
              <a:rPr lang="en-US" sz="1900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-5</a:t>
            </a:r>
            <a:endParaRPr lang="en-US" sz="19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Calibri" panose="020F0502020204030204" pitchFamily="34" charset="0"/>
              </a:rPr>
              <a:t>The presence of non-standard particles or couplings such as model with Z’ coupling may enhance the branching fraction up to 3.0</a:t>
            </a:r>
            <a:r>
              <a:rPr lang="en-US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×10</a:t>
            </a:r>
            <a:r>
              <a:rPr lang="en-US" sz="1900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en-US" sz="1900" dirty="0" smtClean="0">
                <a:latin typeface="Calibri" panose="020F0502020204030204" pitchFamily="34" charset="0"/>
              </a:rPr>
              <a:t> </a:t>
            </a:r>
            <a:r>
              <a:rPr lang="en-US" sz="1900" dirty="0" smtClean="0">
                <a:solidFill>
                  <a:srgbClr val="1A2AFF"/>
                </a:solidFill>
                <a:latin typeface="Calibri" panose="020F0502020204030204" pitchFamily="34" charset="0"/>
              </a:rPr>
              <a:t>[Q. Chang, X. Q. Li and Y. D. Yang, J. Phys. G 41, 105002 (2014)]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Calibri" panose="020F0502020204030204" pitchFamily="34" charset="0"/>
              </a:rPr>
              <a:t>It has been argued in </a:t>
            </a:r>
            <a:r>
              <a:rPr lang="en-US" sz="1900" dirty="0" smtClean="0">
                <a:solidFill>
                  <a:srgbClr val="1A2AFF"/>
                </a:solidFill>
                <a:latin typeface="Calibri" panose="020F0502020204030204" pitchFamily="34" charset="0"/>
              </a:rPr>
              <a:t>[</a:t>
            </a:r>
            <a:r>
              <a:rPr lang="en-US" sz="1900" dirty="0">
                <a:solidFill>
                  <a:srgbClr val="1A2AFF"/>
                </a:solidFill>
                <a:latin typeface="Calibri" panose="020F0502020204030204" pitchFamily="34" charset="0"/>
              </a:rPr>
              <a:t>A. Hayakawa, Y. Shimizu, M. </a:t>
            </a:r>
            <a:r>
              <a:rPr lang="en-US" sz="1900" dirty="0" err="1">
                <a:solidFill>
                  <a:srgbClr val="1A2AFF"/>
                </a:solidFill>
                <a:latin typeface="Calibri" panose="020F0502020204030204" pitchFamily="34" charset="0"/>
              </a:rPr>
              <a:t>Tanimoto</a:t>
            </a:r>
            <a:r>
              <a:rPr lang="en-US" sz="1900" dirty="0">
                <a:solidFill>
                  <a:srgbClr val="1A2AFF"/>
                </a:solidFill>
                <a:latin typeface="Calibri" panose="020F0502020204030204" pitchFamily="34" charset="0"/>
              </a:rPr>
              <a:t> and K. Yamamoto</a:t>
            </a:r>
            <a:r>
              <a:rPr lang="en-US" sz="1900" dirty="0" smtClean="0">
                <a:solidFill>
                  <a:srgbClr val="1A2AFF"/>
                </a:solidFill>
                <a:latin typeface="Calibri" panose="020F0502020204030204" pitchFamily="34" charset="0"/>
              </a:rPr>
              <a:t>, </a:t>
            </a:r>
            <a:r>
              <a:rPr lang="en-US" sz="1900" dirty="0">
                <a:solidFill>
                  <a:srgbClr val="1A2AFF"/>
                </a:solidFill>
                <a:latin typeface="Calibri" panose="020F0502020204030204" pitchFamily="34" charset="0"/>
              </a:rPr>
              <a:t>PTEP 2014, no. </a:t>
            </a:r>
            <a:r>
              <a:rPr lang="en-US" sz="1900" dirty="0" smtClean="0">
                <a:solidFill>
                  <a:srgbClr val="1A2AFF"/>
                </a:solidFill>
                <a:latin typeface="Calibri" panose="020F0502020204030204" pitchFamily="34" charset="0"/>
              </a:rPr>
              <a:t>2</a:t>
            </a:r>
            <a:r>
              <a:rPr lang="en-US" sz="1900" dirty="0">
                <a:solidFill>
                  <a:srgbClr val="1A2AFF"/>
                </a:solidFill>
                <a:latin typeface="Calibri" panose="020F0502020204030204" pitchFamily="34" charset="0"/>
              </a:rPr>
              <a:t>, 023B04 (2014</a:t>
            </a:r>
            <a:r>
              <a:rPr lang="en-US" sz="1900" dirty="0" smtClean="0">
                <a:solidFill>
                  <a:srgbClr val="1A2AFF"/>
                </a:solidFill>
                <a:latin typeface="Calibri" panose="020F0502020204030204" pitchFamily="34" charset="0"/>
              </a:rPr>
              <a:t>); </a:t>
            </a:r>
            <a:r>
              <a:rPr lang="en-US" sz="1900" dirty="0">
                <a:solidFill>
                  <a:srgbClr val="1A2AFF"/>
                </a:solidFill>
                <a:latin typeface="Calibri" panose="020F0502020204030204" pitchFamily="34" charset="0"/>
              </a:rPr>
              <a:t>S. </a:t>
            </a:r>
            <a:r>
              <a:rPr lang="en-US" sz="1900" dirty="0" err="1">
                <a:solidFill>
                  <a:srgbClr val="1A2AFF"/>
                </a:solidFill>
                <a:latin typeface="Calibri" panose="020F0502020204030204" pitchFamily="34" charset="0"/>
              </a:rPr>
              <a:t>Baek</a:t>
            </a:r>
            <a:r>
              <a:rPr lang="en-US" sz="1900" dirty="0">
                <a:solidFill>
                  <a:srgbClr val="1A2AFF"/>
                </a:solidFill>
                <a:latin typeface="Calibri" panose="020F0502020204030204" pitchFamily="34" charset="0"/>
              </a:rPr>
              <a:t>, D. London, J. Matias and J. </a:t>
            </a:r>
            <a:r>
              <a:rPr lang="en-US" sz="1900" dirty="0" err="1">
                <a:solidFill>
                  <a:srgbClr val="1A2AFF"/>
                </a:solidFill>
                <a:latin typeface="Calibri" panose="020F0502020204030204" pitchFamily="34" charset="0"/>
              </a:rPr>
              <a:t>Virto</a:t>
            </a:r>
            <a:r>
              <a:rPr lang="en-US" sz="1900" dirty="0" smtClean="0">
                <a:solidFill>
                  <a:srgbClr val="1A2AFF"/>
                </a:solidFill>
                <a:latin typeface="Calibri" panose="020F0502020204030204" pitchFamily="34" charset="0"/>
              </a:rPr>
              <a:t>, </a:t>
            </a:r>
            <a:r>
              <a:rPr lang="en-US" sz="1900" dirty="0">
                <a:solidFill>
                  <a:srgbClr val="1A2AFF"/>
                </a:solidFill>
                <a:latin typeface="Calibri" panose="020F0502020204030204" pitchFamily="34" charset="0"/>
              </a:rPr>
              <a:t>JHEP 0612, 019 (2006</a:t>
            </a:r>
            <a:r>
              <a:rPr lang="en-US" sz="1900" dirty="0" smtClean="0">
                <a:solidFill>
                  <a:srgbClr val="1A2AFF"/>
                </a:solidFill>
                <a:latin typeface="Calibri" panose="020F0502020204030204" pitchFamily="34" charset="0"/>
              </a:rPr>
              <a:t>)] </a:t>
            </a:r>
            <a:r>
              <a:rPr lang="en-US" sz="1900" dirty="0" smtClean="0">
                <a:latin typeface="Calibri" panose="020F0502020204030204" pitchFamily="34" charset="0"/>
              </a:rPr>
              <a:t>that the direct CP asymmetry (A</a:t>
            </a:r>
            <a:r>
              <a:rPr lang="en-US" sz="1900" baseline="-25000" dirty="0" smtClean="0">
                <a:latin typeface="Calibri" panose="020F0502020204030204" pitchFamily="34" charset="0"/>
              </a:rPr>
              <a:t>CP</a:t>
            </a:r>
            <a:r>
              <a:rPr lang="en-US" sz="1900" dirty="0" smtClean="0">
                <a:latin typeface="Calibri" panose="020F0502020204030204" pitchFamily="34" charset="0"/>
              </a:rPr>
              <a:t>)of this decay mode is very promising observable to search for the new physics. It was shown that  the  A</a:t>
            </a:r>
            <a:r>
              <a:rPr lang="en-US" sz="1900" baseline="-25000" dirty="0" smtClean="0">
                <a:latin typeface="Calibri" panose="020F0502020204030204" pitchFamily="34" charset="0"/>
              </a:rPr>
              <a:t>CP </a:t>
            </a:r>
            <a:r>
              <a:rPr lang="en-US" sz="1900" dirty="0" smtClean="0">
                <a:latin typeface="Calibri" panose="020F0502020204030204" pitchFamily="34" charset="0"/>
              </a:rPr>
              <a:t>is not more than 1% in SM, can be 10% larger in the presence of SUSY, </a:t>
            </a:r>
            <a:r>
              <a:rPr lang="en-US" sz="1900" dirty="0">
                <a:latin typeface="Calibri" panose="020F0502020204030204" pitchFamily="34" charset="0"/>
              </a:rPr>
              <a:t>while the branching ratio remain </a:t>
            </a:r>
            <a:r>
              <a:rPr lang="en-US" sz="1900" dirty="0" smtClean="0">
                <a:latin typeface="Calibri" panose="020F0502020204030204" pitchFamily="34" charset="0"/>
              </a:rPr>
              <a:t>unaffected.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489649" y="2799183"/>
            <a:ext cx="13218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86"/>
            <a:ext cx="1481231" cy="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8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11209" y="6243638"/>
            <a:ext cx="2133600" cy="457200"/>
          </a:xfrm>
        </p:spPr>
        <p:txBody>
          <a:bodyPr/>
          <a:lstStyle/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66562" name="Picture 2" descr="http://farm1.staticflickr.com/17/19936143_2887b38ae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3040" cy="95205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0"/>
            <a:ext cx="7620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(headings)"/>
              <a:ea typeface="+mj-ea"/>
              <a:cs typeface="Arial (headings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Gabriola" panose="04040605051002020D02" pitchFamily="82" charset="0"/>
              </a:rPr>
              <a:t>HQL 2016, May 22-27, 2016</a:t>
            </a:r>
            <a:endParaRPr lang="en-US" altLang="en-US" dirty="0">
              <a:latin typeface="Gabriola" panose="04040605051002020D02" pitchFamily="8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0"/>
            <a:ext cx="7620000" cy="1139825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Arial (headings)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571347" y="1542473"/>
            <a:ext cx="110836" cy="1754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66735" y="2406081"/>
            <a:ext cx="110836" cy="1754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14368" y="-11374"/>
            <a:ext cx="7620000" cy="1139825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Arial(heading)"/>
              </a:rPr>
              <a:t>B</a:t>
            </a:r>
            <a:r>
              <a:rPr lang="en-US" sz="7200" b="1" baseline="-25000" dirty="0" smtClean="0">
                <a:solidFill>
                  <a:schemeClr val="tx2">
                    <a:lumMod val="75000"/>
                  </a:schemeClr>
                </a:solidFill>
                <a:latin typeface="Arial(heading)"/>
              </a:rPr>
              <a:t>s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→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K</a:t>
            </a:r>
            <a:r>
              <a:rPr lang="en-US" sz="7200" b="1" baseline="30000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0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K</a:t>
            </a:r>
            <a:r>
              <a:rPr lang="en-US" sz="7200" b="1" baseline="30000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0 </a:t>
            </a:r>
            <a:endParaRPr kumimoji="0" lang="en-US" sz="7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abriola" panose="04040605051002020D02" pitchFamily="82" charset="0"/>
              <a:ea typeface="+mj-ea"/>
              <a:cs typeface="Arial (headings)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6112933" y="127865"/>
            <a:ext cx="858417" cy="9331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645" y="1128450"/>
            <a:ext cx="89604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This analysis uses 121.4/fb of Belle data collected at Y(5S) resonance.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Previously this decay mode was searched by Belle with 23.6/fb of data and set an upper limit of </a:t>
            </a:r>
            <a:r>
              <a:rPr lang="en-US" sz="2200" b="1" dirty="0" smtClean="0">
                <a:solidFill>
                  <a:srgbClr val="FF0000"/>
                </a:solidFill>
                <a:latin typeface="Chiller" panose="04020404031007020602" pitchFamily="82" charset="0"/>
                <a:cs typeface="Times New Roman" panose="02020603050405020304" pitchFamily="18" charset="0"/>
              </a:rPr>
              <a:t>B</a:t>
            </a:r>
            <a:r>
              <a:rPr lang="en-US" sz="2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sz="2200" baseline="-25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sz="22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sz="2200" baseline="300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sz="22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sz="2200" baseline="300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sz="2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)&lt;6.6×10</a:t>
            </a:r>
            <a:r>
              <a:rPr lang="en-US" sz="2200" baseline="30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-5   </a:t>
            </a:r>
            <a:r>
              <a:rPr 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at 90% </a:t>
            </a:r>
            <a:r>
              <a:rPr lang="en-US" sz="2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CL</a:t>
            </a:r>
            <a:r>
              <a:rPr lang="en-US" sz="2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K</a:t>
            </a:r>
            <a:r>
              <a:rPr lang="en-US" sz="2200" baseline="30000" dirty="0" smtClean="0"/>
              <a:t>0</a:t>
            </a:r>
            <a:r>
              <a:rPr lang="en-US" sz="2200" dirty="0" smtClean="0"/>
              <a:t> mesons are reconstructed only via the decay K</a:t>
            </a:r>
            <a:r>
              <a:rPr lang="en-US" sz="2200" baseline="-25000" dirty="0" smtClean="0"/>
              <a:t>S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200" dirty="0" smtClean="0">
                <a:sym typeface="Wingdings" panose="05000000000000000000" pitchFamily="2" charset="2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Multivariate analyzer (Neural Network) </a:t>
            </a:r>
            <a:r>
              <a:rPr lang="en-US" sz="2200" dirty="0"/>
              <a:t>is used to reduce the Continuum </a:t>
            </a:r>
            <a:r>
              <a:rPr lang="en-US" sz="2200" dirty="0" smtClean="0"/>
              <a:t>background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Distinguish signals from Background using Shape variables</a:t>
            </a: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3D fit is performed to extract the signal yield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Fit Model are studied from MC simulations, peak positions and resolutions are then calibrated using high statistics control sample.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335383" y="2201773"/>
            <a:ext cx="2519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86"/>
            <a:ext cx="1481231" cy="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4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11209" y="6243638"/>
            <a:ext cx="2133600" cy="457200"/>
          </a:xfrm>
        </p:spPr>
        <p:txBody>
          <a:bodyPr/>
          <a:lstStyle/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6562" name="Picture 2" descr="http://farm1.staticflickr.com/17/19936143_2887b38ae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3040" cy="95205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0"/>
            <a:ext cx="7620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(headings)"/>
              <a:ea typeface="+mj-ea"/>
              <a:cs typeface="Arial (headings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Gabriola" panose="04040605051002020D02" pitchFamily="82" charset="0"/>
              </a:rPr>
              <a:t>HQL 2016, May 22-27, 2016</a:t>
            </a:r>
            <a:endParaRPr lang="en-US" altLang="en-US" dirty="0">
              <a:latin typeface="Gabriola" panose="04040605051002020D02" pitchFamily="8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0"/>
            <a:ext cx="7620000" cy="1139825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Arial (headings)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571347" y="1542473"/>
            <a:ext cx="110836" cy="1754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66735" y="2406081"/>
            <a:ext cx="110836" cy="1754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14368" y="-11374"/>
            <a:ext cx="7620000" cy="1139825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Arial(heading)"/>
              </a:rPr>
              <a:t>B</a:t>
            </a:r>
            <a:r>
              <a:rPr lang="en-US" sz="7200" b="1" baseline="-25000" dirty="0" smtClean="0">
                <a:solidFill>
                  <a:schemeClr val="tx2">
                    <a:lumMod val="75000"/>
                  </a:schemeClr>
                </a:solidFill>
                <a:latin typeface="Arial(heading)"/>
              </a:rPr>
              <a:t>s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→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K</a:t>
            </a:r>
            <a:r>
              <a:rPr lang="en-US" sz="7200" b="1" baseline="30000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0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K</a:t>
            </a:r>
            <a:r>
              <a:rPr lang="en-US" sz="7200" b="1" baseline="30000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0 </a:t>
            </a:r>
            <a:endParaRPr kumimoji="0" lang="en-US" sz="7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abriola" panose="04040605051002020D02" pitchFamily="82" charset="0"/>
              <a:ea typeface="+mj-ea"/>
              <a:cs typeface="Arial (headings)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6112933" y="127865"/>
            <a:ext cx="858417" cy="9331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10" y="2174342"/>
            <a:ext cx="8165251" cy="1866797"/>
          </a:xfrm>
          <a:prstGeom prst="rect">
            <a:avLst/>
          </a:prstGeom>
        </p:spPr>
      </p:pic>
      <p:pic>
        <p:nvPicPr>
          <p:cNvPr id="15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86"/>
            <a:ext cx="1481231" cy="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660" y="1486334"/>
            <a:ext cx="2244436" cy="379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5129" y="1478047"/>
            <a:ext cx="1958109" cy="399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4657" y="1415502"/>
            <a:ext cx="2522250" cy="685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333" y="4305905"/>
            <a:ext cx="8502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The three peaks in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bc</a:t>
            </a:r>
            <a:r>
              <a:rPr lang="en-US" dirty="0" smtClean="0"/>
              <a:t> arise from Y(5S)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err="1" smtClean="0">
                <a:sym typeface="Wingdings"/>
              </a:rPr>
              <a:t>B</a:t>
            </a:r>
            <a:r>
              <a:rPr lang="en-US" baseline="-25000" dirty="0" err="1" smtClean="0">
                <a:sym typeface="Wingdings"/>
              </a:rPr>
              <a:t>s</a:t>
            </a:r>
            <a:r>
              <a:rPr lang="en-US" dirty="0" err="1" smtClean="0">
                <a:sym typeface="Wingdings"/>
              </a:rPr>
              <a:t>B</a:t>
            </a:r>
            <a:r>
              <a:rPr lang="en-US" baseline="-25000" dirty="0" err="1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, (</a:t>
            </a:r>
            <a:r>
              <a:rPr lang="en-US" dirty="0" err="1" smtClean="0">
                <a:sym typeface="Wingdings"/>
              </a:rPr>
              <a:t>B</a:t>
            </a:r>
            <a:r>
              <a:rPr lang="en-US" baseline="-25000" dirty="0" err="1" smtClean="0">
                <a:sym typeface="Wingdings"/>
              </a:rPr>
              <a:t>s</a:t>
            </a:r>
            <a:r>
              <a:rPr lang="en-US" dirty="0" err="1" smtClean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*</a:t>
            </a:r>
            <a:r>
              <a:rPr lang="en-US" baseline="-25000" dirty="0" err="1" smtClean="0">
                <a:sym typeface="Wingdings"/>
              </a:rPr>
              <a:t>s</a:t>
            </a:r>
            <a:r>
              <a:rPr lang="en-US" dirty="0" err="1" smtClean="0">
                <a:sym typeface="Wingdings"/>
              </a:rPr>
              <a:t>+B</a:t>
            </a:r>
            <a:r>
              <a:rPr lang="en-US" dirty="0" smtClean="0">
                <a:sym typeface="Wingdings"/>
              </a:rPr>
              <a:t>*</a:t>
            </a:r>
            <a:r>
              <a:rPr lang="en-US" baseline="-25000" dirty="0" err="1" smtClean="0">
                <a:sym typeface="Wingdings"/>
              </a:rPr>
              <a:t>s</a:t>
            </a:r>
            <a:r>
              <a:rPr lang="en-US" dirty="0" err="1" smtClean="0">
                <a:sym typeface="Wingdings"/>
              </a:rPr>
              <a:t>B</a:t>
            </a:r>
            <a:r>
              <a:rPr lang="en-US" baseline="-25000" dirty="0" err="1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), B*</a:t>
            </a:r>
            <a:r>
              <a:rPr lang="en-US" baseline="-25000" dirty="0" err="1" smtClean="0">
                <a:sym typeface="Wingdings"/>
              </a:rPr>
              <a:t>s</a:t>
            </a:r>
            <a:r>
              <a:rPr lang="en-US" dirty="0" err="1" smtClean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*</a:t>
            </a:r>
            <a:r>
              <a:rPr lang="en-US" baseline="-25000" dirty="0" smtClean="0">
                <a:sym typeface="Wingdings"/>
              </a:rPr>
              <a:t>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The latter two channel dominates with production fractions (7.3+/-1.4)% and (87.0+/-1.7)%, respectively. These fractions are fixed in the fit obtained from another Belle analysis </a:t>
            </a:r>
            <a:r>
              <a:rPr lang="en-US" sz="1500" dirty="0" smtClean="0">
                <a:solidFill>
                  <a:srgbClr val="1A2AFF"/>
                </a:solidFill>
              </a:rPr>
              <a:t>[PRD 87, 031101(R) (2013)]</a:t>
            </a:r>
            <a:endParaRPr lang="en-US" sz="1500" dirty="0">
              <a:solidFill>
                <a:srgbClr val="1A2A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5287003" y="4354286"/>
            <a:ext cx="155855" cy="125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959499" y="4386173"/>
            <a:ext cx="160693" cy="43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728757" y="4393430"/>
            <a:ext cx="160693" cy="43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490757" y="4381335"/>
            <a:ext cx="160693" cy="43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613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11209" y="6243638"/>
            <a:ext cx="2133600" cy="457200"/>
          </a:xfrm>
        </p:spPr>
        <p:txBody>
          <a:bodyPr/>
          <a:lstStyle/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6562" name="Picture 2" descr="http://farm1.staticflickr.com/17/19936143_2887b38ae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3040" cy="95205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0"/>
            <a:ext cx="7620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(headings)"/>
              <a:ea typeface="+mj-ea"/>
              <a:cs typeface="Arial (headings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Gabriola" panose="04040605051002020D02" pitchFamily="82" charset="0"/>
              </a:rPr>
              <a:t>HQL 2016, May 22-27, 2016</a:t>
            </a:r>
            <a:endParaRPr lang="en-US" altLang="en-US" dirty="0">
              <a:latin typeface="Gabriola" panose="04040605051002020D02" pitchFamily="8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0"/>
            <a:ext cx="7620000" cy="1139825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Arial (headings)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571347" y="1542473"/>
            <a:ext cx="110836" cy="1754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66735" y="2406081"/>
            <a:ext cx="110836" cy="1754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38" y="934207"/>
            <a:ext cx="8742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We </a:t>
            </a:r>
            <a:r>
              <a:rPr lang="en-US" dirty="0"/>
              <a:t>observed 29.0(+8.5,-7.6) signal events with a significance of 5.1 standard deviations including the systematic uncertainty.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measured branching fraction is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14368" y="-11374"/>
            <a:ext cx="7620000" cy="1139825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Arial(heading)"/>
              </a:rPr>
              <a:t>B</a:t>
            </a:r>
            <a:r>
              <a:rPr lang="en-US" sz="7200" b="1" baseline="-25000" dirty="0" smtClean="0">
                <a:solidFill>
                  <a:schemeClr val="tx2">
                    <a:lumMod val="75000"/>
                  </a:schemeClr>
                </a:solidFill>
                <a:latin typeface="Arial(heading)"/>
              </a:rPr>
              <a:t>s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→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K</a:t>
            </a:r>
            <a:r>
              <a:rPr lang="en-US" sz="7200" b="1" baseline="30000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0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K</a:t>
            </a:r>
            <a:r>
              <a:rPr lang="en-US" sz="7200" b="1" baseline="30000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0 </a:t>
            </a:r>
            <a:endParaRPr kumimoji="0" lang="en-US" sz="7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abriola" panose="04040605051002020D02" pitchFamily="82" charset="0"/>
              <a:ea typeface="+mj-ea"/>
              <a:cs typeface="Arial (headings)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6270171" y="139959"/>
            <a:ext cx="858417" cy="9331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455" y="2432429"/>
            <a:ext cx="6046936" cy="352801"/>
          </a:xfrm>
          <a:prstGeom prst="rect">
            <a:avLst/>
          </a:prstGeom>
        </p:spPr>
      </p:pic>
      <p:pic>
        <p:nvPicPr>
          <p:cNvPr id="16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86"/>
            <a:ext cx="1481231" cy="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285" y="1507673"/>
            <a:ext cx="4039811" cy="6346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144" y="2927048"/>
            <a:ext cx="89020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In our analysis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BsBs</a:t>
            </a:r>
            <a:r>
              <a:rPr lang="en-US" dirty="0" smtClean="0"/>
              <a:t> corresponds (6.53+/-0.66)e6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smtClean="0"/>
              <a:t> pairs. </a:t>
            </a:r>
            <a:r>
              <a:rPr lang="en-US" sz="1500" dirty="0" smtClean="0">
                <a:solidFill>
                  <a:srgbClr val="1A2AFF"/>
                </a:solidFill>
              </a:rPr>
              <a:t>[PRD 92, 072013 (2015)]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For this we have used the semi-inclusive studies of </a:t>
            </a:r>
            <a:r>
              <a:rPr lang="en-US" dirty="0" err="1" smtClean="0"/>
              <a:t>semileptonic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smtClean="0"/>
              <a:t> decays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B</a:t>
            </a:r>
            <a:r>
              <a:rPr lang="en-US" baseline="-25000" dirty="0" smtClean="0"/>
              <a:t>est</a:t>
            </a:r>
            <a:r>
              <a:rPr lang="en-US" dirty="0" smtClean="0"/>
              <a:t> is obtained using the </a:t>
            </a:r>
            <a:r>
              <a:rPr lang="en-US" dirty="0" err="1" smtClean="0"/>
              <a:t>LHCb</a:t>
            </a:r>
            <a:r>
              <a:rPr lang="en-US" dirty="0" smtClean="0"/>
              <a:t> results.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Previously </a:t>
            </a:r>
            <a:r>
              <a:rPr lang="en-US" dirty="0" err="1"/>
              <a:t>N</a:t>
            </a:r>
            <a:r>
              <a:rPr lang="en-US" baseline="-25000" dirty="0" err="1"/>
              <a:t>BsBs</a:t>
            </a:r>
            <a:r>
              <a:rPr lang="en-US" dirty="0" smtClean="0"/>
              <a:t> is calculated using                                                          , The value was  (7.1+/-1.3)e6</a:t>
            </a:r>
          </a:p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930502" y="3752395"/>
            <a:ext cx="160693" cy="43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6284" y="3576563"/>
            <a:ext cx="3556001" cy="5515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1067" y="4593167"/>
            <a:ext cx="3502378" cy="3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11209" y="6243638"/>
            <a:ext cx="2133600" cy="457200"/>
          </a:xfrm>
        </p:spPr>
        <p:txBody>
          <a:bodyPr/>
          <a:lstStyle/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6562" name="Picture 2" descr="http://farm1.staticflickr.com/17/19936143_2887b38ae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3040" cy="95205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0"/>
            <a:ext cx="7620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(headings)"/>
              <a:ea typeface="+mj-ea"/>
              <a:cs typeface="Arial (headings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Gabriola" panose="04040605051002020D02" pitchFamily="82" charset="0"/>
              </a:rPr>
              <a:t>HQL 2016, May 22-27, 2016</a:t>
            </a:r>
            <a:endParaRPr lang="en-US" altLang="en-US" dirty="0">
              <a:latin typeface="Gabriola" panose="04040605051002020D02" pitchFamily="8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0"/>
            <a:ext cx="7620000" cy="1139825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Arial (headings)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571347" y="1542473"/>
            <a:ext cx="110836" cy="1754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66735" y="2406081"/>
            <a:ext cx="110836" cy="1754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1139825"/>
            <a:ext cx="8742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>
              <a:solidFill>
                <a:srgbClr val="CC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A2AFF"/>
                </a:solidFill>
              </a:rPr>
              <a:t>This measurement is in good agreement with the Standard Model </a:t>
            </a:r>
            <a:r>
              <a:rPr lang="en-US" dirty="0" smtClean="0">
                <a:solidFill>
                  <a:srgbClr val="1A2AFF"/>
                </a:solidFill>
              </a:rPr>
              <a:t>expectations and </a:t>
            </a:r>
            <a:r>
              <a:rPr lang="en-US" dirty="0" smtClean="0"/>
              <a:t> </a:t>
            </a:r>
            <a:r>
              <a:rPr lang="en-US" dirty="0"/>
              <a:t>is the first observation of a charmless two-body </a:t>
            </a:r>
            <a:r>
              <a:rPr lang="en-US" dirty="0" err="1"/>
              <a:t>Bs</a:t>
            </a:r>
            <a:r>
              <a:rPr lang="en-US" dirty="0"/>
              <a:t> decays involving only neutral hadrons</a:t>
            </a:r>
            <a:endParaRPr lang="en-US" dirty="0" smtClean="0">
              <a:solidFill>
                <a:srgbClr val="1A2AFF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Because of the small available statistics we haven’t performed the CP violation for this decay mode. However, in future Belle II (~5/ab of data) we expect ~1200 events and  could be used to perform the CP violation study.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14368" y="-11374"/>
            <a:ext cx="7620000" cy="1139825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Arial(heading)"/>
              </a:rPr>
              <a:t>B</a:t>
            </a:r>
            <a:r>
              <a:rPr lang="en-US" sz="7200" b="1" baseline="-25000" dirty="0" smtClean="0">
                <a:solidFill>
                  <a:schemeClr val="tx2">
                    <a:lumMod val="75000"/>
                  </a:schemeClr>
                </a:solidFill>
                <a:latin typeface="Arial(heading)"/>
              </a:rPr>
              <a:t>s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→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K</a:t>
            </a:r>
            <a:r>
              <a:rPr lang="en-US" sz="7200" b="1" baseline="30000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0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K</a:t>
            </a:r>
            <a:r>
              <a:rPr lang="en-US" sz="7200" b="1" baseline="30000" dirty="0">
                <a:solidFill>
                  <a:schemeClr val="tx2">
                    <a:lumMod val="75000"/>
                  </a:schemeClr>
                </a:solidFill>
                <a:latin typeface="Arial(heading)"/>
                <a:cs typeface="Times New Roman" panose="02020603050405020304" pitchFamily="18" charset="0"/>
              </a:rPr>
              <a:t>0 </a:t>
            </a:r>
            <a:endParaRPr kumimoji="0" lang="en-US" sz="75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abriola" panose="04040605051002020D02" pitchFamily="82" charset="0"/>
              <a:ea typeface="+mj-ea"/>
              <a:cs typeface="Arial (headings)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6270171" y="139959"/>
            <a:ext cx="858417" cy="9331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86"/>
            <a:ext cx="1481231" cy="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6562" name="Picture 2" descr="http://farm1.staticflickr.com/17/19936143_2887b38ae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3040" cy="95205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0"/>
            <a:ext cx="7620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(headings)"/>
              <a:ea typeface="+mj-ea"/>
              <a:cs typeface="Arial (headings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16833" y="0"/>
            <a:ext cx="7427166" cy="95205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37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Non-resonant/other background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68" y="1017803"/>
            <a:ext cx="5840025" cy="2362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7039" y="952052"/>
            <a:ext cx="36817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A2AFF"/>
                </a:solidFill>
              </a:rPr>
              <a:t>We check by fitting the sidebands of (a) and (b) separately with the nominal 3D-fitter. We found -0.7(+2.9,-2.1) events from (a) and 1.6(+2.2,-1.2) events from (b). These are consistent with zero.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A2AFF"/>
                </a:solidFill>
              </a:rPr>
              <a:t> </a:t>
            </a:r>
            <a:r>
              <a:rPr lang="en-US" dirty="0" smtClean="0">
                <a:solidFill>
                  <a:srgbClr val="1A2AFF"/>
                </a:solidFill>
              </a:rPr>
              <a:t>Also it is checked by generating non-resonant </a:t>
            </a:r>
            <a:r>
              <a:rPr lang="en-US" dirty="0" err="1" smtClean="0">
                <a:solidFill>
                  <a:srgbClr val="1A2AFF"/>
                </a:solidFill>
              </a:rPr>
              <a:t>Bs</a:t>
            </a:r>
            <a:r>
              <a:rPr lang="en-US" dirty="0" err="1" smtClean="0">
                <a:solidFill>
                  <a:srgbClr val="1A2AFF"/>
                </a:solidFill>
                <a:sym typeface="Wingdings" panose="05000000000000000000" pitchFamily="2" charset="2"/>
              </a:rPr>
              <a:t>KSpi+pi</a:t>
            </a:r>
            <a:r>
              <a:rPr lang="en-US" dirty="0" smtClean="0">
                <a:solidFill>
                  <a:srgbClr val="1A2AFF"/>
                </a:solidFill>
                <a:sym typeface="Wingdings" panose="05000000000000000000" pitchFamily="2" charset="2"/>
              </a:rPr>
              <a:t>- MC. We expect 0.001 events from simulation.</a:t>
            </a:r>
            <a:endParaRPr lang="en-US" dirty="0">
              <a:solidFill>
                <a:srgbClr val="1A2A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20016"/>
            <a:ext cx="5709619" cy="1896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1593" y="3572591"/>
            <a:ext cx="46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subtracted distributions (</a:t>
            </a:r>
            <a:r>
              <a:rPr lang="en-US" dirty="0" err="1" smtClean="0"/>
              <a:t>sPlot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09620" y="4126918"/>
            <a:ext cx="33247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Generating </a:t>
            </a:r>
            <a:r>
              <a:rPr lang="en-US" dirty="0" err="1" smtClean="0">
                <a:solidFill>
                  <a:srgbClr val="C00000"/>
                </a:solidFill>
              </a:rPr>
              <a:t>Bs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K</a:t>
            </a:r>
            <a:r>
              <a:rPr lang="en-US" baseline="-250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en-US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*0(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892) and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BsK</a:t>
            </a:r>
            <a:r>
              <a:rPr lang="en-US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*0(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892)K</a:t>
            </a:r>
            <a:r>
              <a:rPr lang="en-US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*0(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892) MC, we check whether these decays can pollute our signal. None of them contribute under the signal decays.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86"/>
            <a:ext cx="1481231" cy="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2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90B81-0370-4A2B-A400-662148345C7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6562" name="Picture 2" descr="http://farm1.staticflickr.com/17/19936143_2887b38ae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3040" cy="95205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0"/>
            <a:ext cx="7620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(headings)"/>
              <a:ea typeface="+mj-ea"/>
              <a:cs typeface="Arial (headings)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HQL 2016, May 22-27, 2016</a:t>
            </a:r>
            <a:endParaRPr lang="en-US" alt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90722" y="0"/>
            <a:ext cx="7353277" cy="95205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Systematic uncertainty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036" y="1223801"/>
            <a:ext cx="5814001" cy="4461329"/>
          </a:xfrm>
          <a:prstGeom prst="rect">
            <a:avLst/>
          </a:prstGeom>
        </p:spPr>
      </p:pic>
      <p:pic>
        <p:nvPicPr>
          <p:cNvPr id="13" name="Picture 2" descr="http://pittsburghskyline.com/images/05.2007x/pittsburghskyline_may.07_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" y="-1"/>
            <a:ext cx="1467189" cy="9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hql2016.phys.vt.edu/images/hql-web-bann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86"/>
            <a:ext cx="1481231" cy="9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6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ILAS@ZQRELPMW8MW0Y5HA" val="5815"/>
</p:tagLst>
</file>

<file path=ppt/theme/theme1.xml><?xml version="1.0" encoding="utf-8"?>
<a:theme xmlns:a="http://schemas.openxmlformats.org/drawingml/2006/main" name="Theme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Custom 1">
      <a:majorFont>
        <a:latin typeface="Freestyle Scrip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71051</TotalTime>
  <Words>1529</Words>
  <Application>Microsoft Macintosh PowerPoint</Application>
  <PresentationFormat>On-screen Show (4:3)</PresentationFormat>
  <Paragraphs>131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Theme1</vt:lpstr>
      <vt:lpstr>Charmless BS decays at Belle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syracuse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CLEO-C: prospects and relevance to LHCb</dc:title>
  <dc:creator>sheldon stone</dc:creator>
  <cp:lastModifiedBy>Bilas Pal</cp:lastModifiedBy>
  <cp:revision>3618</cp:revision>
  <cp:lastPrinted>2014-11-24T19:22:41Z</cp:lastPrinted>
  <dcterms:created xsi:type="dcterms:W3CDTF">2013-10-23T19:07:11Z</dcterms:created>
  <dcterms:modified xsi:type="dcterms:W3CDTF">2016-05-26T03:28:12Z</dcterms:modified>
</cp:coreProperties>
</file>