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89" r:id="rId3"/>
    <p:sldId id="304" r:id="rId4"/>
    <p:sldId id="305" r:id="rId5"/>
    <p:sldId id="268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8" r:id="rId14"/>
    <p:sldId id="313" r:id="rId15"/>
    <p:sldId id="314" r:id="rId16"/>
    <p:sldId id="315" r:id="rId17"/>
    <p:sldId id="316" r:id="rId18"/>
    <p:sldId id="285" r:id="rId19"/>
    <p:sldId id="317" r:id="rId20"/>
    <p:sldId id="291" r:id="rId21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8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2F865-DDE1-2048-AE19-1921967CA386}" type="datetimeFigureOut">
              <a:rPr lang="de-DE" smtClean="0"/>
              <a:pPr/>
              <a:t>26/05/16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24C36-4767-9B42-BAB2-966741F00E75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0447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1F4C4-9C60-E343-93D3-22CB62C4B236}" type="datetimeFigureOut">
              <a:rPr lang="de-DE" smtClean="0"/>
              <a:pPr/>
              <a:t>26/05/16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DAE9A-4EB9-AA4E-B050-793EE695BEE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07847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15, 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Christoph Schwanda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15, 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Christoph Schwanda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‹#›</a:t>
            </a:fld>
            <a:endParaRPr lang="de-DE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457200" y="1059288"/>
            <a:ext cx="8229600" cy="1588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15, 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Christoph Schwanda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15, 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Christoph Schwanda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‹#›</a:t>
            </a:fld>
            <a:endParaRPr lang="de-DE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457200" y="1059288"/>
            <a:ext cx="8229600" cy="1588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253029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err="1" smtClean="0"/>
              <a:t>Mastertitelformat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103011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Mastertextformat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15, 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Christoph Schwanda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‹#›</a:t>
            </a:fld>
            <a:endParaRPr lang="de-DE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457200" y="3892373"/>
            <a:ext cx="8229600" cy="1588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313158"/>
            <a:ext cx="4038600" cy="48130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313158"/>
            <a:ext cx="4038600" cy="48130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 smtClean="0"/>
              <a:t>Mastertextformat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15, 2013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Christoph Schwanda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‹#›</a:t>
            </a:fld>
            <a:endParaRPr lang="de-DE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457200" y="1059288"/>
            <a:ext cx="8229600" cy="1588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46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err="1" smtClean="0"/>
              <a:t>Mastertextformat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246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err="1" smtClean="0"/>
              <a:t>Mastertextformat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15, 2013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Christoph Schwanda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‹#›</a:t>
            </a:fld>
            <a:endParaRPr lang="de-DE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457200" y="1059288"/>
            <a:ext cx="8229600" cy="1588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15, 2013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Christoph Schwanda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‹#›</a:t>
            </a:fld>
            <a:endParaRPr lang="de-DE"/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457200" y="1059288"/>
            <a:ext cx="8229600" cy="1588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15, 2013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Christoph Schwanda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15, 2013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Christoph Schwanda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15, 2013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Christoph Schwanda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41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 smtClean="0"/>
              <a:t>Mastertitelformat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38806"/>
            <a:ext cx="8229600" cy="5117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 smtClean="0"/>
              <a:t>Mastertextformat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April 15, 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Christoph Schwanda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0556B-8668-8944-B12C-A275F28C2D28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1F497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Relationship Id="rId3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-acc.kek.jp/KEKB/pictures/KEKB_photo/KEKair2005/KEKair2004-04H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037739"/>
            <a:ext cx="7772400" cy="116664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Autofit/>
          </a:bodyPr>
          <a:lstStyle/>
          <a:p>
            <a:r>
              <a:rPr lang="en-US" sz="3200" b="1" dirty="0" smtClean="0"/>
              <a:t>Tree-level New Physics searches in </a:t>
            </a:r>
            <a:r>
              <a:rPr lang="en-US" sz="3200" b="1" dirty="0" err="1" smtClean="0"/>
              <a:t>semileptonic</a:t>
            </a:r>
            <a:r>
              <a:rPr lang="en-US" sz="3200" b="1" dirty="0" smtClean="0"/>
              <a:t> decays at Belle</a:t>
            </a:r>
            <a:endParaRPr lang="en-US" sz="32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237757" y="2241956"/>
            <a:ext cx="4550643" cy="1223675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Christoph Schwanda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i="1" dirty="0" smtClean="0">
                <a:solidFill>
                  <a:schemeClr val="tx1"/>
                </a:solidFill>
              </a:rPr>
              <a:t>Institute of High Energy Physics</a:t>
            </a:r>
            <a:br>
              <a:rPr lang="en-US" sz="2400" i="1" dirty="0" smtClean="0">
                <a:solidFill>
                  <a:schemeClr val="tx1"/>
                </a:solidFill>
              </a:rPr>
            </a:br>
            <a:r>
              <a:rPr lang="en-US" sz="2400" i="1" dirty="0" smtClean="0">
                <a:solidFill>
                  <a:schemeClr val="tx1"/>
                </a:solidFill>
              </a:rPr>
              <a:t>Austrian Academy of Sciences</a:t>
            </a:r>
            <a:endParaRPr lang="en-US" sz="2400" i="1" dirty="0">
              <a:solidFill>
                <a:schemeClr val="tx1"/>
              </a:solidFill>
            </a:endParaRPr>
          </a:p>
        </p:txBody>
      </p:sp>
      <p:pic>
        <p:nvPicPr>
          <p:cNvPr id="4" name="Picture 22" descr="B-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38906" y="326844"/>
            <a:ext cx="838588" cy="64800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Bild 10" descr="hql-web-banner-b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47253"/>
            <a:ext cx="9144000" cy="27107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Systematic uncertainty / stability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10</a:t>
            </a:fld>
            <a:endParaRPr lang="de-DE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437" y="1549841"/>
            <a:ext cx="7334204" cy="3547262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722" y="5467796"/>
            <a:ext cx="5572125" cy="921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Comparison to other measurements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5527738"/>
            <a:ext cx="8229600" cy="896343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The difference with the SM prediction is at the level of 4.0 sigma for all four measurements combined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11</a:t>
            </a:fld>
            <a:endParaRPr lang="de-DE"/>
          </a:p>
        </p:txBody>
      </p:sp>
      <p:pic>
        <p:nvPicPr>
          <p:cNvPr id="5" name="Bild 4" descr="rdrds_winter2016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641" y="1908352"/>
            <a:ext cx="5332815" cy="361164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254882" y="3194334"/>
            <a:ext cx="264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This measurement</a:t>
            </a:r>
            <a:endParaRPr lang="en-GB" sz="2400" dirty="0">
              <a:solidFill>
                <a:srgbClr val="FFFF00"/>
              </a:solidFill>
            </a:endParaRPr>
          </a:p>
        </p:txBody>
      </p:sp>
      <p:cxnSp>
        <p:nvCxnSpPr>
          <p:cNvPr id="8" name="Gerade Verbindung mit Pfeil 7"/>
          <p:cNvCxnSpPr/>
          <p:nvPr/>
        </p:nvCxnSpPr>
        <p:spPr>
          <a:xfrm rot="10800000" flipV="1">
            <a:off x="5674022" y="3524039"/>
            <a:ext cx="580860" cy="37939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1189565"/>
            <a:ext cx="3861126" cy="706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126960"/>
            <a:ext cx="7772400" cy="881490"/>
          </a:xfrm>
        </p:spPr>
        <p:txBody>
          <a:bodyPr/>
          <a:lstStyle/>
          <a:p>
            <a:r>
              <a:rPr lang="de-DE" cap="none" dirty="0" smtClean="0"/>
              <a:t>B </a:t>
            </a:r>
            <a:r>
              <a:rPr lang="de-DE" cap="none" dirty="0" smtClean="0">
                <a:latin typeface="Symbol" charset="2"/>
                <a:cs typeface="Symbol" charset="2"/>
              </a:rPr>
              <a:t>®</a:t>
            </a:r>
            <a:r>
              <a:rPr lang="de-DE" cap="none" dirty="0" smtClean="0"/>
              <a:t> </a:t>
            </a:r>
            <a:r>
              <a:rPr lang="de-DE" cap="none" dirty="0" err="1" smtClean="0">
                <a:latin typeface="Symbol" charset="2"/>
                <a:cs typeface="Symbol" charset="2"/>
              </a:rPr>
              <a:t>ptn</a:t>
            </a:r>
            <a:r>
              <a:rPr lang="de-DE" cap="none" dirty="0" smtClean="0"/>
              <a:t> </a:t>
            </a:r>
            <a:r>
              <a:rPr lang="de-DE" cap="none" dirty="0" err="1" smtClean="0"/>
              <a:t>with</a:t>
            </a:r>
            <a:r>
              <a:rPr lang="de-DE" cap="none" dirty="0" smtClean="0"/>
              <a:t> </a:t>
            </a:r>
            <a:r>
              <a:rPr lang="de-DE" cap="none" dirty="0" err="1" smtClean="0"/>
              <a:t>hadronic</a:t>
            </a:r>
            <a:r>
              <a:rPr lang="de-DE" cap="none" dirty="0" smtClean="0"/>
              <a:t> tag</a:t>
            </a:r>
            <a:endParaRPr lang="de-DE" cap="none" dirty="0">
              <a:latin typeface="Symbol" charset="2"/>
              <a:cs typeface="Symbol" charset="2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12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8806"/>
            <a:ext cx="8229600" cy="433226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Within the type II 2HDM, the branching fraction of B </a:t>
            </a:r>
            <a:r>
              <a:rPr lang="en-US" dirty="0" smtClean="0">
                <a:latin typeface="Symbol"/>
              </a:rPr>
              <a:t>®</a:t>
            </a:r>
            <a:r>
              <a:rPr lang="en-US" dirty="0" smtClean="0"/>
              <a:t> </a:t>
            </a:r>
            <a:r>
              <a:rPr lang="en-US" dirty="0" err="1" smtClean="0">
                <a:latin typeface="Symbol"/>
              </a:rPr>
              <a:t>ptn</a:t>
            </a:r>
            <a:r>
              <a:rPr lang="en-US" dirty="0" smtClean="0"/>
              <a:t> can be modified similarly to B </a:t>
            </a:r>
            <a:r>
              <a:rPr lang="en-US" dirty="0" smtClean="0">
                <a:latin typeface="Symbol"/>
              </a:rPr>
              <a:t>®</a:t>
            </a:r>
            <a:r>
              <a:rPr lang="en-US" dirty="0" smtClean="0"/>
              <a:t> D</a:t>
            </a:r>
            <a:r>
              <a:rPr lang="en-US" baseline="30000" dirty="0" smtClean="0"/>
              <a:t>(*)</a:t>
            </a:r>
            <a:r>
              <a:rPr lang="en-US" dirty="0" err="1" smtClean="0">
                <a:latin typeface="Symbol" charset="2"/>
                <a:cs typeface="Symbol" charset="2"/>
              </a:rPr>
              <a:t>tn</a:t>
            </a:r>
            <a:endParaRPr lang="en-US" dirty="0" smtClean="0">
              <a:latin typeface="Symbol" charset="2"/>
              <a:cs typeface="Symbol" charset="2"/>
            </a:endParaRPr>
          </a:p>
          <a:p>
            <a:r>
              <a:rPr lang="en-US" dirty="0" smtClean="0"/>
              <a:t>Current experimental situation: B </a:t>
            </a:r>
            <a:r>
              <a:rPr lang="en-US" dirty="0" smtClean="0">
                <a:latin typeface="Symbol" charset="2"/>
                <a:cs typeface="Symbol" charset="2"/>
              </a:rPr>
              <a:t>®</a:t>
            </a:r>
            <a:r>
              <a:rPr lang="en-US" dirty="0" smtClean="0"/>
              <a:t> </a:t>
            </a:r>
            <a:r>
              <a:rPr lang="en-US" dirty="0" err="1" smtClean="0">
                <a:latin typeface="Symbol" charset="2"/>
                <a:cs typeface="Symbol" charset="2"/>
              </a:rPr>
              <a:t>tn</a:t>
            </a:r>
            <a:r>
              <a:rPr lang="en-US" dirty="0" smtClean="0"/>
              <a:t> branching fraction is SM-like while B </a:t>
            </a:r>
            <a:r>
              <a:rPr lang="en-US" dirty="0" smtClean="0">
                <a:latin typeface="Symbol" charset="2"/>
                <a:cs typeface="Symbol" charset="2"/>
              </a:rPr>
              <a:t>®</a:t>
            </a:r>
            <a:r>
              <a:rPr lang="en-US" dirty="0" smtClean="0"/>
              <a:t> D</a:t>
            </a:r>
            <a:r>
              <a:rPr lang="en-US" baseline="30000" dirty="0" smtClean="0"/>
              <a:t>(*)</a:t>
            </a:r>
            <a:r>
              <a:rPr lang="en-US" dirty="0" err="1" smtClean="0">
                <a:latin typeface="Symbol" charset="2"/>
                <a:cs typeface="Symbol" charset="2"/>
              </a:rPr>
              <a:t>tn</a:t>
            </a:r>
            <a:r>
              <a:rPr lang="en-US" dirty="0" smtClean="0"/>
              <a:t> exhibits a ~4</a:t>
            </a:r>
            <a:r>
              <a:rPr lang="en-US" dirty="0" smtClean="0">
                <a:latin typeface="Symbol" charset="2"/>
                <a:cs typeface="Symbol" charset="2"/>
              </a:rPr>
              <a:t>s</a:t>
            </a:r>
            <a:r>
              <a:rPr lang="en-US" dirty="0" smtClean="0"/>
              <a:t> anomaly</a:t>
            </a:r>
          </a:p>
          <a:p>
            <a:r>
              <a:rPr lang="en-US" dirty="0" smtClean="0"/>
              <a:t>B </a:t>
            </a:r>
            <a:r>
              <a:rPr lang="en-US" dirty="0" smtClean="0">
                <a:latin typeface="Symbol" charset="2"/>
                <a:cs typeface="Symbol" charset="2"/>
              </a:rPr>
              <a:t>®</a:t>
            </a:r>
            <a:r>
              <a:rPr lang="en-US" dirty="0" smtClean="0"/>
              <a:t> </a:t>
            </a:r>
            <a:r>
              <a:rPr lang="en-US" dirty="0" err="1" smtClean="0">
                <a:latin typeface="Symbol" charset="2"/>
                <a:cs typeface="Symbol" charset="2"/>
              </a:rPr>
              <a:t>ptn</a:t>
            </a:r>
            <a:r>
              <a:rPr lang="en-US" dirty="0" smtClean="0"/>
              <a:t> thus provides additional insight and in particular is an independent probe of the b </a:t>
            </a:r>
            <a:r>
              <a:rPr lang="en-US" dirty="0" smtClean="0">
                <a:latin typeface="Symbol" charset="2"/>
                <a:cs typeface="Symbol" charset="2"/>
              </a:rPr>
              <a:t>®</a:t>
            </a:r>
            <a:r>
              <a:rPr lang="en-US" dirty="0" smtClean="0"/>
              <a:t> </a:t>
            </a:r>
            <a:r>
              <a:rPr lang="en-US" dirty="0" err="1" smtClean="0"/>
              <a:t>u</a:t>
            </a:r>
            <a:r>
              <a:rPr lang="en-US" dirty="0" err="1" smtClean="0">
                <a:latin typeface="Symbol" charset="2"/>
                <a:cs typeface="Symbol" charset="2"/>
              </a:rPr>
              <a:t>tn</a:t>
            </a:r>
            <a:r>
              <a:rPr lang="en-US" dirty="0" smtClean="0"/>
              <a:t> transition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8075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Principle of the measurement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02726"/>
            <a:ext cx="4210673" cy="4716066"/>
          </a:xfrm>
        </p:spPr>
        <p:txBody>
          <a:bodyPr>
            <a:normAutofit fontScale="85000" lnSpcReduction="10000"/>
          </a:bodyPr>
          <a:lstStyle/>
          <a:p>
            <a:r>
              <a:rPr lang="en-GB" dirty="0" err="1" smtClean="0"/>
              <a:t>B</a:t>
            </a:r>
            <a:r>
              <a:rPr lang="en-GB" baseline="-25000" dirty="0" err="1" smtClean="0"/>
              <a:t>tag</a:t>
            </a:r>
            <a:r>
              <a:rPr lang="en-GB" dirty="0" smtClean="0"/>
              <a:t> reconstructed in a </a:t>
            </a:r>
            <a:r>
              <a:rPr lang="en-GB" dirty="0" err="1" smtClean="0"/>
              <a:t>hadronic</a:t>
            </a:r>
            <a:r>
              <a:rPr lang="en-GB" dirty="0" smtClean="0"/>
              <a:t> mode</a:t>
            </a:r>
          </a:p>
          <a:p>
            <a:r>
              <a:rPr lang="en-GB" dirty="0" err="1" smtClean="0">
                <a:latin typeface="Symbol" charset="2"/>
                <a:cs typeface="Symbol" charset="2"/>
              </a:rPr>
              <a:t>t</a:t>
            </a:r>
            <a:r>
              <a:rPr lang="en-GB" dirty="0" smtClean="0"/>
              <a:t> reconstruction (~71%):</a:t>
            </a:r>
          </a:p>
          <a:p>
            <a:pPr lvl="1"/>
            <a:r>
              <a:rPr lang="en-GB" dirty="0" err="1" smtClean="0">
                <a:latin typeface="Symbol" charset="2"/>
                <a:cs typeface="Symbol" charset="2"/>
              </a:rPr>
              <a:t>t</a:t>
            </a:r>
            <a:r>
              <a:rPr lang="en-GB" dirty="0" smtClean="0"/>
              <a:t> </a:t>
            </a:r>
            <a:r>
              <a:rPr lang="en-GB" dirty="0" smtClean="0">
                <a:latin typeface="Symbol" charset="2"/>
                <a:cs typeface="Symbol" charset="2"/>
              </a:rPr>
              <a:t>®</a:t>
            </a:r>
            <a:r>
              <a:rPr lang="en-GB" dirty="0" smtClean="0"/>
              <a:t> </a:t>
            </a:r>
            <a:r>
              <a:rPr lang="en-GB" dirty="0" err="1" smtClean="0"/>
              <a:t>e/</a:t>
            </a:r>
            <a:r>
              <a:rPr lang="en-GB" dirty="0" err="1" smtClean="0">
                <a:latin typeface="Symbol" charset="2"/>
                <a:cs typeface="Symbol" charset="2"/>
              </a:rPr>
              <a:t>mnn</a:t>
            </a:r>
            <a:endParaRPr lang="en-GB" dirty="0" smtClean="0">
              <a:latin typeface="Symbol" charset="2"/>
              <a:cs typeface="Symbol" charset="2"/>
            </a:endParaRPr>
          </a:p>
          <a:p>
            <a:pPr lvl="1"/>
            <a:r>
              <a:rPr lang="en-GB" dirty="0" smtClean="0">
                <a:latin typeface="Symbol" charset="2"/>
                <a:cs typeface="Symbol" charset="2"/>
              </a:rPr>
              <a:t>t</a:t>
            </a:r>
            <a:r>
              <a:rPr lang="en-GB" dirty="0" smtClean="0"/>
              <a:t> </a:t>
            </a:r>
            <a:r>
              <a:rPr lang="en-GB" dirty="0" smtClean="0">
                <a:latin typeface="Symbol" charset="2"/>
                <a:cs typeface="Symbol" charset="2"/>
              </a:rPr>
              <a:t>®</a:t>
            </a:r>
            <a:r>
              <a:rPr lang="en-GB" dirty="0" smtClean="0"/>
              <a:t> </a:t>
            </a:r>
            <a:r>
              <a:rPr lang="en-GB" dirty="0" smtClean="0">
                <a:latin typeface="Symbol" charset="2"/>
                <a:cs typeface="Symbol" charset="2"/>
              </a:rPr>
              <a:t>p</a:t>
            </a:r>
            <a:r>
              <a:rPr lang="en-GB" dirty="0" smtClean="0"/>
              <a:t>/</a:t>
            </a:r>
            <a:r>
              <a:rPr lang="en-GB" dirty="0" smtClean="0">
                <a:latin typeface="Symbol" charset="2"/>
                <a:cs typeface="Symbol" charset="2"/>
              </a:rPr>
              <a:t>r</a:t>
            </a:r>
            <a:r>
              <a:rPr lang="en-GB" dirty="0" smtClean="0"/>
              <a:t>(</a:t>
            </a:r>
            <a:r>
              <a:rPr lang="en-GB" dirty="0" smtClean="0">
                <a:latin typeface="Symbol" charset="2"/>
                <a:cs typeface="Symbol" charset="2"/>
              </a:rPr>
              <a:t>pp</a:t>
            </a:r>
            <a:r>
              <a:rPr lang="en-GB" baseline="30000" dirty="0" smtClean="0"/>
              <a:t>0</a:t>
            </a:r>
            <a:r>
              <a:rPr lang="en-GB" dirty="0" smtClean="0"/>
              <a:t>) </a:t>
            </a:r>
            <a:r>
              <a:rPr lang="en-GB" dirty="0" err="1" smtClean="0">
                <a:latin typeface="Symbol" charset="2"/>
                <a:cs typeface="Symbol" charset="2"/>
              </a:rPr>
              <a:t>n</a:t>
            </a:r>
            <a:r>
              <a:rPr lang="en-GB" dirty="0" smtClean="0"/>
              <a:t> </a:t>
            </a:r>
          </a:p>
          <a:p>
            <a:r>
              <a:rPr lang="en-GB" dirty="0" smtClean="0"/>
              <a:t>Background is suppressed with a multivariate discriminator (boosted decision trees)</a:t>
            </a:r>
          </a:p>
          <a:p>
            <a:r>
              <a:rPr lang="en-GB" dirty="0" smtClean="0"/>
              <a:t>Signal is extracted from a one-dimensional fit to E</a:t>
            </a:r>
            <a:r>
              <a:rPr lang="en-GB" baseline="-25000" dirty="0" smtClean="0"/>
              <a:t>ECL</a:t>
            </a:r>
            <a:endParaRPr lang="en-GB" baseline="-25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14</a:t>
            </a:fld>
            <a:endParaRPr lang="de-DE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3032" y="1685448"/>
            <a:ext cx="2843213" cy="1757363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5882" y="3672516"/>
            <a:ext cx="2900363" cy="1785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Boosted decision trees (</a:t>
            </a:r>
            <a:r>
              <a:rPr lang="en-GB" dirty="0" err="1" smtClean="0"/>
              <a:t>BDTs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15</a:t>
            </a:fld>
            <a:endParaRPr lang="de-DE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306" y="1453242"/>
            <a:ext cx="6318615" cy="4704244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9365" y="1403756"/>
            <a:ext cx="3024635" cy="5117544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One BDT for every </a:t>
            </a:r>
            <a:r>
              <a:rPr lang="en-GB" dirty="0" err="1" smtClean="0">
                <a:latin typeface="Symbol" charset="2"/>
                <a:cs typeface="Symbol" charset="2"/>
              </a:rPr>
              <a:t>t</a:t>
            </a:r>
            <a:r>
              <a:rPr lang="en-GB" dirty="0" smtClean="0"/>
              <a:t> mode</a:t>
            </a:r>
          </a:p>
          <a:p>
            <a:r>
              <a:rPr lang="en-GB" dirty="0" err="1" smtClean="0"/>
              <a:t>Discriminant</a:t>
            </a:r>
            <a:r>
              <a:rPr lang="en-GB" dirty="0" smtClean="0"/>
              <a:t> variables:</a:t>
            </a:r>
          </a:p>
          <a:p>
            <a:pPr lvl="1"/>
            <a:r>
              <a:rPr lang="en-GB" dirty="0" smtClean="0"/>
              <a:t>Missing</a:t>
            </a:r>
            <a:br>
              <a:rPr lang="en-GB" dirty="0" smtClean="0"/>
            </a:br>
            <a:r>
              <a:rPr lang="en-GB" dirty="0" smtClean="0"/>
              <a:t>energy and momentum</a:t>
            </a:r>
          </a:p>
          <a:p>
            <a:pPr lvl="1"/>
            <a:r>
              <a:rPr lang="en-GB" dirty="0" smtClean="0"/>
              <a:t>K</a:t>
            </a:r>
            <a:r>
              <a:rPr lang="en-GB" baseline="-25000" dirty="0" smtClean="0"/>
              <a:t>L</a:t>
            </a:r>
            <a:r>
              <a:rPr lang="en-GB" dirty="0" smtClean="0"/>
              <a:t> veto</a:t>
            </a:r>
          </a:p>
          <a:p>
            <a:pPr lvl="1"/>
            <a:r>
              <a:rPr lang="en-GB" dirty="0" smtClean="0"/>
              <a:t>…</a:t>
            </a:r>
          </a:p>
          <a:p>
            <a:r>
              <a:rPr lang="en-GB" dirty="0" smtClean="0"/>
              <a:t>Background: dominant </a:t>
            </a:r>
            <a:r>
              <a:rPr lang="en-GB" dirty="0" err="1" smtClean="0"/>
              <a:t>b</a:t>
            </a:r>
            <a:r>
              <a:rPr lang="en-GB" dirty="0" smtClean="0"/>
              <a:t> </a:t>
            </a:r>
            <a:r>
              <a:rPr lang="en-GB" dirty="0" smtClean="0">
                <a:latin typeface="Symbol" charset="2"/>
                <a:cs typeface="Symbol" charset="2"/>
              </a:rPr>
              <a:t>®</a:t>
            </a:r>
            <a:r>
              <a:rPr lang="en-GB" dirty="0" smtClean="0"/>
              <a:t> </a:t>
            </a:r>
            <a:r>
              <a:rPr lang="en-GB" dirty="0" err="1" smtClean="0"/>
              <a:t>c</a:t>
            </a:r>
            <a:r>
              <a:rPr lang="en-GB" dirty="0" smtClean="0"/>
              <a:t> decays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Fit result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16</a:t>
            </a:fld>
            <a:endParaRPr lang="de-DE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77" y="1575980"/>
            <a:ext cx="3057525" cy="2214563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046" y="1625987"/>
            <a:ext cx="3050381" cy="2164556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346" y="4179741"/>
            <a:ext cx="2964656" cy="2178844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517472" y="1213090"/>
            <a:ext cx="1781379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Electron mode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232630" y="1213090"/>
            <a:ext cx="1781379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chemeClr val="tx2"/>
                </a:solidFill>
              </a:rPr>
              <a:t>Pion</a:t>
            </a:r>
            <a:r>
              <a:rPr lang="en-GB" dirty="0" smtClean="0">
                <a:solidFill>
                  <a:schemeClr val="tx2"/>
                </a:solidFill>
              </a:rPr>
              <a:t> mode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517472" y="3810409"/>
            <a:ext cx="1781379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Rho mode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8485" y="4311701"/>
            <a:ext cx="4600575" cy="1593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Systematic uncertainty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17</a:t>
            </a:fld>
            <a:endParaRPr lang="de-DE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109" y="1349793"/>
            <a:ext cx="4566610" cy="47921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126960"/>
            <a:ext cx="7772400" cy="881490"/>
          </a:xfrm>
        </p:spPr>
        <p:txBody>
          <a:bodyPr/>
          <a:lstStyle/>
          <a:p>
            <a:r>
              <a:rPr lang="de-DE" dirty="0" smtClean="0"/>
              <a:t>SUMMARY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18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/>
              <a:buChar char="•"/>
            </a:pPr>
            <a:r>
              <a:rPr lang="en-GB" dirty="0" smtClean="0"/>
              <a:t>New preliminary Belle result for R(D*) obtained with </a:t>
            </a:r>
            <a:r>
              <a:rPr lang="en-GB" dirty="0" err="1" smtClean="0"/>
              <a:t>semileptonic</a:t>
            </a:r>
            <a:r>
              <a:rPr lang="en-GB" dirty="0" smtClean="0"/>
              <a:t> tagging </a:t>
            </a:r>
            <a:r>
              <a:rPr lang="en-GB" sz="2400" dirty="0" smtClean="0">
                <a:solidFill>
                  <a:srgbClr val="FF0000"/>
                </a:solidFill>
              </a:rPr>
              <a:t>[</a:t>
            </a:r>
            <a:r>
              <a:rPr lang="en-GB" sz="2400" dirty="0" err="1" smtClean="0">
                <a:solidFill>
                  <a:srgbClr val="FF0000"/>
                </a:solidFill>
              </a:rPr>
              <a:t>arXiv</a:t>
            </a:r>
            <a:r>
              <a:rPr lang="en-GB" sz="2400" dirty="0" smtClean="0">
                <a:solidFill>
                  <a:srgbClr val="FF0000"/>
                </a:solidFill>
              </a:rPr>
              <a:t>:</a:t>
            </a:r>
            <a:r>
              <a:rPr lang="en-US" sz="2400" dirty="0" smtClean="0">
                <a:solidFill>
                  <a:srgbClr val="FF0000"/>
                </a:solidFill>
              </a:rPr>
              <a:t>1603.06711]</a:t>
            </a:r>
            <a:endParaRPr lang="en-GB" sz="2400" dirty="0">
              <a:solidFill>
                <a:srgbClr val="FF0000"/>
              </a:solidFill>
            </a:endParaRPr>
          </a:p>
          <a:p>
            <a:pPr marL="742950" lvl="2" indent="-342900"/>
            <a:r>
              <a:rPr lang="en-GB" dirty="0" smtClean="0"/>
              <a:t>R(D*) = 0.302 +/- 0.030(stat) +/- 0.011(</a:t>
            </a:r>
            <a:r>
              <a:rPr lang="en-GB" dirty="0" err="1" smtClean="0"/>
              <a:t>syst</a:t>
            </a:r>
            <a:r>
              <a:rPr lang="en-GB" dirty="0" smtClean="0"/>
              <a:t>)</a:t>
            </a:r>
          </a:p>
          <a:p>
            <a:pPr marL="742950" lvl="2" indent="-342900"/>
            <a:r>
              <a:rPr lang="en-GB" dirty="0" smtClean="0"/>
              <a:t>Confirms the excess seen by other experiments and brings to tension with the SM to 4.0</a:t>
            </a:r>
            <a:r>
              <a:rPr lang="en-GB" dirty="0" smtClean="0">
                <a:latin typeface="Symbol" charset="2"/>
                <a:cs typeface="Symbol" charset="2"/>
              </a:rPr>
              <a:t>s</a:t>
            </a:r>
          </a:p>
          <a:p>
            <a:pPr marL="342900" lvl="1" indent="-342900">
              <a:buFont typeface="Arial"/>
              <a:buChar char="•"/>
            </a:pPr>
            <a:r>
              <a:rPr lang="en-GB" dirty="0" smtClean="0"/>
              <a:t>Search for B</a:t>
            </a:r>
            <a:r>
              <a:rPr lang="en-GB" baseline="30000" dirty="0" smtClean="0"/>
              <a:t>0</a:t>
            </a:r>
            <a:r>
              <a:rPr lang="en-GB" dirty="0" smtClean="0"/>
              <a:t> </a:t>
            </a:r>
            <a:r>
              <a:rPr lang="en-GB" dirty="0" smtClean="0">
                <a:latin typeface="Symbol" charset="2"/>
                <a:cs typeface="Symbol" charset="2"/>
              </a:rPr>
              <a:t>®</a:t>
            </a:r>
            <a:r>
              <a:rPr lang="en-GB" dirty="0" smtClean="0"/>
              <a:t> </a:t>
            </a:r>
            <a:r>
              <a:rPr lang="en-GB" dirty="0" err="1" smtClean="0">
                <a:latin typeface="Symbol" charset="2"/>
                <a:cs typeface="Symbol" charset="2"/>
              </a:rPr>
              <a:t>p</a:t>
            </a:r>
            <a:r>
              <a:rPr lang="en-GB" baseline="30000" dirty="0" err="1" smtClean="0"/>
              <a:t>-</a:t>
            </a:r>
            <a:r>
              <a:rPr lang="en-GB" dirty="0" err="1" smtClean="0">
                <a:latin typeface="Symbol" charset="2"/>
                <a:cs typeface="Symbol" charset="2"/>
              </a:rPr>
              <a:t>t</a:t>
            </a:r>
            <a:r>
              <a:rPr lang="en-GB" baseline="30000" dirty="0" err="1" smtClean="0"/>
              <a:t>+</a:t>
            </a:r>
            <a:r>
              <a:rPr lang="en-GB" dirty="0" err="1" smtClean="0">
                <a:latin typeface="Symbol" charset="2"/>
                <a:cs typeface="Symbol" charset="2"/>
              </a:rPr>
              <a:t>n</a:t>
            </a:r>
            <a:r>
              <a:rPr lang="en-GB" dirty="0" smtClean="0"/>
              <a:t> at Belle</a:t>
            </a:r>
            <a:br>
              <a:rPr lang="en-GB" dirty="0" smtClean="0"/>
            </a:br>
            <a:r>
              <a:rPr lang="en-GB" sz="2400" dirty="0" smtClean="0">
                <a:solidFill>
                  <a:srgbClr val="FF0000"/>
                </a:solidFill>
              </a:rPr>
              <a:t>[</a:t>
            </a:r>
            <a:r>
              <a:rPr lang="en-US" sz="2400" dirty="0">
                <a:solidFill>
                  <a:srgbClr val="FF0000"/>
                </a:solidFill>
              </a:rPr>
              <a:t>Phys. Rev. D93, 032007 (2016</a:t>
            </a:r>
            <a:r>
              <a:rPr lang="en-US" sz="2400" dirty="0" smtClean="0">
                <a:solidFill>
                  <a:srgbClr val="FF0000"/>
                </a:solidFill>
              </a:rPr>
              <a:t>)]</a:t>
            </a:r>
          </a:p>
          <a:p>
            <a:pPr marL="742950" lvl="2" indent="-342900"/>
            <a:r>
              <a:rPr lang="en-GB" dirty="0" smtClean="0"/>
              <a:t>Br(B</a:t>
            </a:r>
            <a:r>
              <a:rPr lang="en-GB" baseline="30000" dirty="0" smtClean="0"/>
              <a:t>0</a:t>
            </a:r>
            <a:r>
              <a:rPr lang="en-GB" dirty="0" smtClean="0"/>
              <a:t> </a:t>
            </a:r>
            <a:r>
              <a:rPr lang="en-GB" dirty="0" smtClean="0">
                <a:latin typeface="Symbol" charset="2"/>
                <a:cs typeface="Symbol" charset="2"/>
              </a:rPr>
              <a:t>®</a:t>
            </a:r>
            <a:r>
              <a:rPr lang="en-GB" dirty="0" smtClean="0"/>
              <a:t> </a:t>
            </a:r>
            <a:r>
              <a:rPr lang="en-GB" dirty="0" err="1" smtClean="0">
                <a:latin typeface="Symbol" charset="2"/>
                <a:cs typeface="Symbol" charset="2"/>
              </a:rPr>
              <a:t>p</a:t>
            </a:r>
            <a:r>
              <a:rPr lang="en-GB" baseline="30000" dirty="0" err="1" smtClean="0"/>
              <a:t>-</a:t>
            </a:r>
            <a:r>
              <a:rPr lang="en-GB" dirty="0" err="1" smtClean="0">
                <a:latin typeface="Symbol" charset="2"/>
                <a:cs typeface="Symbol" charset="2"/>
              </a:rPr>
              <a:t>t</a:t>
            </a:r>
            <a:r>
              <a:rPr lang="en-GB" baseline="30000" dirty="0" err="1" smtClean="0"/>
              <a:t>+</a:t>
            </a:r>
            <a:r>
              <a:rPr lang="en-GB" dirty="0" err="1" smtClean="0">
                <a:latin typeface="Symbol" charset="2"/>
                <a:cs typeface="Symbol" charset="2"/>
              </a:rPr>
              <a:t>n</a:t>
            </a:r>
            <a:r>
              <a:rPr lang="en-GB" dirty="0" smtClean="0"/>
              <a:t>) &lt; 2.5 x 10</a:t>
            </a:r>
            <a:r>
              <a:rPr lang="en-GB" baseline="30000" dirty="0" smtClean="0"/>
              <a:t>-4</a:t>
            </a:r>
            <a:r>
              <a:rPr lang="en-GB" dirty="0" smtClean="0"/>
              <a:t> @ 90% C.L.</a:t>
            </a:r>
            <a:endParaRPr lang="en-US" dirty="0" smtClean="0"/>
          </a:p>
          <a:p>
            <a:r>
              <a:rPr lang="en-US" sz="2800" dirty="0" smtClean="0"/>
              <a:t>We need the Belle II data to clarify the experimental situation</a:t>
            </a:r>
            <a:endParaRPr lang="en-GB" sz="28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19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 of this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0533"/>
            <a:ext cx="8229600" cy="4078261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Measurement of B</a:t>
            </a:r>
            <a:r>
              <a:rPr lang="en-US" sz="2800" baseline="30000" dirty="0" smtClean="0">
                <a:solidFill>
                  <a:schemeClr val="tx2"/>
                </a:solidFill>
              </a:rPr>
              <a:t>0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latin typeface="Symbol" charset="2"/>
                <a:cs typeface="Symbol" charset="2"/>
              </a:rPr>
              <a:t>®</a:t>
            </a:r>
            <a:r>
              <a:rPr lang="en-US" sz="2800" dirty="0" smtClean="0">
                <a:solidFill>
                  <a:schemeClr val="tx2"/>
                </a:solidFill>
              </a:rPr>
              <a:t> D</a:t>
            </a:r>
            <a:r>
              <a:rPr lang="en-US" sz="2800" baseline="30000" dirty="0" smtClean="0">
                <a:solidFill>
                  <a:schemeClr val="tx2"/>
                </a:solidFill>
              </a:rPr>
              <a:t>*-</a:t>
            </a:r>
            <a:r>
              <a:rPr lang="en-US" sz="2800" dirty="0" err="1" smtClean="0">
                <a:solidFill>
                  <a:schemeClr val="tx2"/>
                </a:solidFill>
                <a:latin typeface="Symbol" charset="2"/>
                <a:cs typeface="Symbol" charset="2"/>
              </a:rPr>
              <a:t>t</a:t>
            </a:r>
            <a:r>
              <a:rPr lang="en-US" sz="2800" baseline="30000" dirty="0" err="1">
                <a:solidFill>
                  <a:schemeClr val="tx2"/>
                </a:solidFill>
              </a:rPr>
              <a:t>+</a:t>
            </a:r>
            <a:r>
              <a:rPr lang="en-US" sz="2800" dirty="0" err="1" smtClean="0">
                <a:solidFill>
                  <a:schemeClr val="tx2"/>
                </a:solidFill>
                <a:latin typeface="Symbol" charset="2"/>
                <a:cs typeface="Symbol" charset="2"/>
              </a:rPr>
              <a:t>n</a:t>
            </a:r>
            <a:r>
              <a:rPr lang="en-US" sz="2800" dirty="0" smtClean="0">
                <a:solidFill>
                  <a:schemeClr val="tx2"/>
                </a:solidFill>
              </a:rPr>
              <a:t> with </a:t>
            </a:r>
            <a:r>
              <a:rPr lang="en-US" sz="2800" dirty="0" err="1" smtClean="0">
                <a:solidFill>
                  <a:schemeClr val="tx2"/>
                </a:solidFill>
              </a:rPr>
              <a:t>semileptonic</a:t>
            </a:r>
            <a:r>
              <a:rPr lang="en-US" sz="2800" dirty="0" smtClean="0">
                <a:solidFill>
                  <a:schemeClr val="tx2"/>
                </a:solidFill>
              </a:rPr>
              <a:t> tag (winter 2016 preliminary)</a:t>
            </a:r>
          </a:p>
          <a:p>
            <a:pPr lvl="1">
              <a:buNone/>
            </a:pPr>
            <a:r>
              <a:rPr lang="en-US" dirty="0" smtClean="0">
                <a:solidFill>
                  <a:srgbClr val="FF0000"/>
                </a:solidFill>
              </a:rPr>
              <a:t>arXiv:1603.06711</a:t>
            </a:r>
          </a:p>
          <a:p>
            <a:r>
              <a:rPr lang="en-US" sz="2800" dirty="0" smtClean="0">
                <a:solidFill>
                  <a:srgbClr val="1F497D"/>
                </a:solidFill>
              </a:rPr>
              <a:t>Search for B</a:t>
            </a:r>
            <a:r>
              <a:rPr lang="en-US" sz="2800" baseline="30000" dirty="0" smtClean="0">
                <a:solidFill>
                  <a:srgbClr val="1F497D"/>
                </a:solidFill>
              </a:rPr>
              <a:t>0</a:t>
            </a:r>
            <a:r>
              <a:rPr lang="en-US" sz="2800" dirty="0" smtClean="0">
                <a:solidFill>
                  <a:srgbClr val="1F497D"/>
                </a:solidFill>
              </a:rPr>
              <a:t> </a:t>
            </a:r>
            <a:r>
              <a:rPr lang="en-US" sz="2800" dirty="0" smtClean="0">
                <a:solidFill>
                  <a:srgbClr val="1F497D"/>
                </a:solidFill>
                <a:latin typeface="Symbol" charset="2"/>
                <a:cs typeface="Symbol" charset="2"/>
              </a:rPr>
              <a:t>®</a:t>
            </a:r>
            <a:r>
              <a:rPr lang="en-US" sz="2800" dirty="0" smtClean="0">
                <a:solidFill>
                  <a:srgbClr val="1F497D"/>
                </a:solidFill>
              </a:rPr>
              <a:t> </a:t>
            </a:r>
            <a:r>
              <a:rPr lang="en-US" sz="2800" dirty="0" err="1" smtClean="0">
                <a:solidFill>
                  <a:srgbClr val="1F497D"/>
                </a:solidFill>
                <a:latin typeface="Symbol" charset="2"/>
                <a:cs typeface="Symbol" charset="2"/>
              </a:rPr>
              <a:t>p</a:t>
            </a:r>
            <a:r>
              <a:rPr lang="en-US" sz="2800" baseline="30000" dirty="0" err="1">
                <a:solidFill>
                  <a:srgbClr val="1F497D"/>
                </a:solidFill>
              </a:rPr>
              <a:t>-</a:t>
            </a:r>
            <a:r>
              <a:rPr lang="en-US" sz="2800" dirty="0" err="1" smtClean="0">
                <a:solidFill>
                  <a:srgbClr val="1F497D"/>
                </a:solidFill>
                <a:latin typeface="Symbol" charset="2"/>
                <a:cs typeface="Symbol" charset="2"/>
              </a:rPr>
              <a:t>t</a:t>
            </a:r>
            <a:r>
              <a:rPr lang="en-US" sz="2800" baseline="30000" dirty="0" err="1">
                <a:solidFill>
                  <a:srgbClr val="1F497D"/>
                </a:solidFill>
              </a:rPr>
              <a:t>+</a:t>
            </a:r>
            <a:r>
              <a:rPr lang="en-US" sz="2800" dirty="0" err="1" smtClean="0">
                <a:solidFill>
                  <a:srgbClr val="1F497D"/>
                </a:solidFill>
                <a:latin typeface="Symbol" charset="2"/>
                <a:cs typeface="Symbol" charset="2"/>
              </a:rPr>
              <a:t>n</a:t>
            </a:r>
            <a:r>
              <a:rPr lang="en-US" sz="2800" dirty="0" smtClean="0">
                <a:solidFill>
                  <a:srgbClr val="1F497D"/>
                </a:solidFill>
              </a:rPr>
              <a:t> with </a:t>
            </a:r>
            <a:r>
              <a:rPr lang="en-US" sz="2800" dirty="0" err="1" smtClean="0">
                <a:solidFill>
                  <a:srgbClr val="1F497D"/>
                </a:solidFill>
              </a:rPr>
              <a:t>hadronic</a:t>
            </a:r>
            <a:r>
              <a:rPr lang="en-US" sz="2800" dirty="0" smtClean="0">
                <a:solidFill>
                  <a:srgbClr val="1F497D"/>
                </a:solidFill>
              </a:rPr>
              <a:t> tag</a:t>
            </a:r>
          </a:p>
          <a:p>
            <a:pPr lvl="1">
              <a:buNone/>
            </a:pPr>
            <a:r>
              <a:rPr lang="en-US" dirty="0" smtClean="0">
                <a:solidFill>
                  <a:srgbClr val="FF0000"/>
                </a:solidFill>
              </a:rPr>
              <a:t>Phys. Rev. D93, 032007 (2016)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9827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126960"/>
            <a:ext cx="7772400" cy="881490"/>
          </a:xfrm>
        </p:spPr>
        <p:txBody>
          <a:bodyPr/>
          <a:lstStyle/>
          <a:p>
            <a:r>
              <a:rPr lang="de-DE" dirty="0" err="1" smtClean="0"/>
              <a:t>backup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3898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9349C88-9A5C-A64B-9A5B-A4904E8CCCA8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18435" name="Picture 2" descr="KEKair2004-04M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374650" y="179388"/>
            <a:ext cx="58023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AFF00"/>
                </a:solidFill>
                <a:latin typeface="Calibri" charset="0"/>
              </a:rPr>
              <a:t>1999 – 2010: B factory at KEK (Japan)</a:t>
            </a:r>
          </a:p>
        </p:txBody>
      </p:sp>
      <p:sp>
        <p:nvSpPr>
          <p:cNvPr id="18437" name="Line 6"/>
          <p:cNvSpPr>
            <a:spLocks noChangeShapeType="1"/>
          </p:cNvSpPr>
          <p:nvPr/>
        </p:nvSpPr>
        <p:spPr bwMode="auto">
          <a:xfrm flipH="1" flipV="1">
            <a:off x="4787900" y="1090613"/>
            <a:ext cx="682625" cy="1025525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470525" y="1009650"/>
            <a:ext cx="128428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>
              <a:defRPr/>
            </a:pPr>
            <a:r>
              <a:rPr lang="en-US" sz="2400" b="1" kern="0" dirty="0" err="1">
                <a:solidFill>
                  <a:srgbClr val="FFFFFF"/>
                </a:solidFill>
                <a:latin typeface="+mn-lt"/>
                <a:ea typeface="+mj-ea"/>
                <a:cs typeface="+mj-cs"/>
              </a:rPr>
              <a:t>Linac</a:t>
            </a:r>
            <a:endParaRPr lang="en-US" sz="2400" b="1" kern="0" dirty="0">
              <a:solidFill>
                <a:srgbClr val="FFFFFF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8439" name="Oval 10"/>
          <p:cNvSpPr>
            <a:spLocks noChangeArrowheads="1"/>
          </p:cNvSpPr>
          <p:nvPr/>
        </p:nvSpPr>
        <p:spPr bwMode="auto">
          <a:xfrm>
            <a:off x="1371600" y="2051050"/>
            <a:ext cx="6167438" cy="3419475"/>
          </a:xfrm>
          <a:prstGeom prst="ellipse">
            <a:avLst/>
          </a:prstGeom>
          <a:noFill/>
          <a:ln w="635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18440" name="Text Box 11"/>
          <p:cNvSpPr txBox="1">
            <a:spLocks noChangeArrowheads="1"/>
          </p:cNvSpPr>
          <p:nvPr/>
        </p:nvSpPr>
        <p:spPr bwMode="auto">
          <a:xfrm>
            <a:off x="80963" y="1706563"/>
            <a:ext cx="23780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bg1"/>
                </a:solidFill>
                <a:latin typeface="Calibri" charset="0"/>
              </a:rPr>
              <a:t>KEKB double</a:t>
            </a:r>
            <a:br>
              <a:rPr lang="en-US" b="1">
                <a:solidFill>
                  <a:schemeClr val="bg1"/>
                </a:solidFill>
                <a:latin typeface="Calibri" charset="0"/>
              </a:rPr>
            </a:br>
            <a:r>
              <a:rPr lang="en-US" b="1">
                <a:solidFill>
                  <a:schemeClr val="bg1"/>
                </a:solidFill>
                <a:latin typeface="Calibri" charset="0"/>
              </a:rPr>
              <a:t>ring e</a:t>
            </a:r>
            <a:r>
              <a:rPr lang="en-US" b="1" baseline="30000">
                <a:solidFill>
                  <a:schemeClr val="bg1"/>
                </a:solidFill>
                <a:latin typeface="Calibri" charset="0"/>
              </a:rPr>
              <a:t>+</a:t>
            </a:r>
            <a:r>
              <a:rPr lang="en-US" b="1">
                <a:solidFill>
                  <a:schemeClr val="bg1"/>
                </a:solidFill>
                <a:latin typeface="Calibri" charset="0"/>
              </a:rPr>
              <a:t>e</a:t>
            </a:r>
            <a:r>
              <a:rPr lang="en-US" b="1" baseline="30000">
                <a:solidFill>
                  <a:schemeClr val="bg1"/>
                </a:solidFill>
                <a:latin typeface="Calibri" charset="0"/>
              </a:rPr>
              <a:t>-</a:t>
            </a:r>
            <a:r>
              <a:rPr lang="en-US" b="1">
                <a:solidFill>
                  <a:schemeClr val="bg1"/>
                </a:solidFill>
                <a:latin typeface="Calibri" charset="0"/>
              </a:rPr>
              <a:t> collider</a:t>
            </a:r>
          </a:p>
        </p:txBody>
      </p:sp>
      <p:sp>
        <p:nvSpPr>
          <p:cNvPr id="18441" name="Oval 15"/>
          <p:cNvSpPr>
            <a:spLocks noChangeArrowheads="1"/>
          </p:cNvSpPr>
          <p:nvPr/>
        </p:nvSpPr>
        <p:spPr bwMode="auto">
          <a:xfrm>
            <a:off x="1725613" y="4478338"/>
            <a:ext cx="304800" cy="304800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pic>
        <p:nvPicPr>
          <p:cNvPr id="18442" name="Picture 3" descr="Belle_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959225"/>
            <a:ext cx="4356100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3" name="Text Box 16"/>
          <p:cNvSpPr txBox="1">
            <a:spLocks noChangeArrowheads="1"/>
          </p:cNvSpPr>
          <p:nvPr/>
        </p:nvSpPr>
        <p:spPr bwMode="auto">
          <a:xfrm>
            <a:off x="1739900" y="3529013"/>
            <a:ext cx="2592388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FF00"/>
                </a:solidFill>
                <a:latin typeface="Calibri" charset="0"/>
              </a:rPr>
              <a:t>e</a:t>
            </a:r>
            <a:r>
              <a:rPr lang="en-US" b="1" baseline="30000">
                <a:solidFill>
                  <a:srgbClr val="FFFF00"/>
                </a:solidFill>
                <a:latin typeface="Calibri" charset="0"/>
              </a:rPr>
              <a:t>+</a:t>
            </a:r>
            <a:r>
              <a:rPr lang="en-US" b="1">
                <a:solidFill>
                  <a:srgbClr val="FFFF00"/>
                </a:solidFill>
                <a:latin typeface="Calibri" charset="0"/>
              </a:rPr>
              <a:t>e</a:t>
            </a:r>
            <a:r>
              <a:rPr lang="en-US" b="1" baseline="30000">
                <a:solidFill>
                  <a:srgbClr val="FFFF00"/>
                </a:solidFill>
                <a:latin typeface="Calibri" charset="0"/>
              </a:rPr>
              <a:t>-</a:t>
            </a:r>
            <a:r>
              <a:rPr lang="en-US" b="1">
                <a:solidFill>
                  <a:srgbClr val="FFFF00"/>
                </a:solidFill>
                <a:latin typeface="Calibri" charset="0"/>
              </a:rPr>
              <a:t> </a:t>
            </a:r>
            <a:r>
              <a:rPr lang="en-US" b="1">
                <a:solidFill>
                  <a:srgbClr val="FFFF00"/>
                </a:solidFill>
                <a:latin typeface="Symbol" charset="0"/>
                <a:cs typeface="Symbol" charset="0"/>
              </a:rPr>
              <a:t>®</a:t>
            </a:r>
            <a:r>
              <a:rPr lang="en-US" b="1">
                <a:solidFill>
                  <a:srgbClr val="FFFF00"/>
                </a:solidFill>
                <a:latin typeface="Calibri" charset="0"/>
              </a:rPr>
              <a:t> Y(4S) </a:t>
            </a:r>
            <a:r>
              <a:rPr lang="en-US" b="1">
                <a:solidFill>
                  <a:srgbClr val="FFFF00"/>
                </a:solidFill>
                <a:latin typeface="Symbol" charset="0"/>
                <a:cs typeface="Symbol" charset="0"/>
              </a:rPr>
              <a:t>®</a:t>
            </a:r>
            <a:r>
              <a:rPr lang="en-US" b="1">
                <a:solidFill>
                  <a:srgbClr val="FFFF00"/>
                </a:solidFill>
                <a:latin typeface="Calibri" charset="0"/>
              </a:rPr>
              <a:t> BB</a:t>
            </a:r>
          </a:p>
        </p:txBody>
      </p:sp>
      <p:cxnSp>
        <p:nvCxnSpPr>
          <p:cNvPr id="20" name="Gerade Verbindung 19"/>
          <p:cNvCxnSpPr/>
          <p:nvPr/>
        </p:nvCxnSpPr>
        <p:spPr>
          <a:xfrm rot="5400000">
            <a:off x="4067969" y="3715544"/>
            <a:ext cx="0" cy="179388"/>
          </a:xfrm>
          <a:prstGeom prst="line">
            <a:avLst/>
          </a:prstGeom>
          <a:ln w="44450">
            <a:solidFill>
              <a:srgbClr val="FA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/>
        </p:nvCxnSpPr>
        <p:spPr>
          <a:xfrm rot="10800000" flipV="1">
            <a:off x="2459038" y="4286250"/>
            <a:ext cx="2522537" cy="295275"/>
          </a:xfrm>
          <a:prstGeom prst="line">
            <a:avLst/>
          </a:prstGeom>
          <a:ln w="88900" cap="flat" cmpd="sng" algn="ctr">
            <a:solidFill>
              <a:srgbClr val="FAFF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46" name="Text Box 16"/>
          <p:cNvSpPr txBox="1">
            <a:spLocks noChangeArrowheads="1"/>
          </p:cNvSpPr>
          <p:nvPr/>
        </p:nvSpPr>
        <p:spPr bwMode="auto">
          <a:xfrm>
            <a:off x="374650" y="4860925"/>
            <a:ext cx="2225675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FF00"/>
                </a:solidFill>
                <a:latin typeface="Calibri" charset="0"/>
              </a:rPr>
              <a:t>Belle detector</a:t>
            </a:r>
          </a:p>
        </p:txBody>
      </p:sp>
      <p:sp>
        <p:nvSpPr>
          <p:cNvPr id="18447" name="Text Box 16"/>
          <p:cNvSpPr txBox="1">
            <a:spLocks noChangeArrowheads="1"/>
          </p:cNvSpPr>
          <p:nvPr/>
        </p:nvSpPr>
        <p:spPr bwMode="auto">
          <a:xfrm>
            <a:off x="0" y="5735638"/>
            <a:ext cx="3978275" cy="1120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173038" indent="-1730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2000" dirty="0">
                <a:latin typeface="Calibri" charset="0"/>
              </a:rPr>
              <a:t>World largest B meson sample</a:t>
            </a:r>
            <a:br>
              <a:rPr lang="en-US" sz="2000" dirty="0">
                <a:latin typeface="Calibri" charset="0"/>
              </a:rPr>
            </a:br>
            <a:r>
              <a:rPr lang="en-US" sz="2000" dirty="0">
                <a:latin typeface="Calibri" charset="0"/>
              </a:rPr>
              <a:t>~771 million BB events</a:t>
            </a:r>
          </a:p>
          <a:p>
            <a:pPr eaLnBrk="1" hangingPunct="1">
              <a:buFont typeface="Arial" charset="0"/>
              <a:buChar char="•"/>
            </a:pPr>
            <a:r>
              <a:rPr lang="en-US" sz="2000" dirty="0">
                <a:latin typeface="Calibri" charset="0"/>
              </a:rPr>
              <a:t>Over</a:t>
            </a:r>
            <a:r>
              <a:rPr lang="en-US" sz="2000" dirty="0" smtClean="0">
                <a:latin typeface="Calibri" charset="0"/>
              </a:rPr>
              <a:t> 450 </a:t>
            </a:r>
            <a:r>
              <a:rPr lang="en-US" sz="2000" dirty="0">
                <a:latin typeface="Calibri" charset="0"/>
              </a:rPr>
              <a:t>Belle physics publications</a:t>
            </a:r>
          </a:p>
        </p:txBody>
      </p:sp>
      <p:cxnSp>
        <p:nvCxnSpPr>
          <p:cNvPr id="17" name="Gerade Verbindung 16"/>
          <p:cNvCxnSpPr/>
          <p:nvPr/>
        </p:nvCxnSpPr>
        <p:spPr>
          <a:xfrm rot="5400000">
            <a:off x="1812925" y="6122988"/>
            <a:ext cx="0" cy="107950"/>
          </a:xfrm>
          <a:prstGeom prst="line">
            <a:avLst/>
          </a:prstGeom>
          <a:ln w="444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389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Tagging techniques for Y(4S) events</a:t>
            </a:r>
            <a:endParaRPr lang="en-GB" dirty="0"/>
          </a:p>
        </p:txBody>
      </p:sp>
      <p:sp>
        <p:nvSpPr>
          <p:cNvPr id="21" name="Inhaltsplatzhalter 20"/>
          <p:cNvSpPr>
            <a:spLocks noGrp="1"/>
          </p:cNvSpPr>
          <p:nvPr>
            <p:ph idx="1"/>
          </p:nvPr>
        </p:nvSpPr>
        <p:spPr>
          <a:xfrm>
            <a:off x="4684365" y="1348604"/>
            <a:ext cx="3975114" cy="198328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Tagging provides:</a:t>
            </a:r>
          </a:p>
          <a:p>
            <a:pPr lvl="1"/>
            <a:r>
              <a:rPr lang="en-GB" dirty="0" smtClean="0"/>
              <a:t>Background suppression</a:t>
            </a:r>
          </a:p>
          <a:p>
            <a:pPr lvl="1"/>
            <a:r>
              <a:rPr lang="en-GB" dirty="0" smtClean="0"/>
              <a:t>Information on </a:t>
            </a:r>
            <a:r>
              <a:rPr lang="en-GB" dirty="0" err="1" smtClean="0"/>
              <a:t>B</a:t>
            </a:r>
            <a:r>
              <a:rPr lang="en-GB" baseline="-25000" dirty="0" err="1" smtClean="0"/>
              <a:t>sig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(4-momentum)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4</a:t>
            </a:fld>
            <a:endParaRPr lang="de-DE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670" y="1629019"/>
            <a:ext cx="3364706" cy="1521619"/>
          </a:xfrm>
          <a:prstGeom prst="rect">
            <a:avLst/>
          </a:prstGeom>
        </p:spPr>
      </p:pic>
      <p:cxnSp>
        <p:nvCxnSpPr>
          <p:cNvPr id="10" name="Gerade Verbindung mit Pfeil 9"/>
          <p:cNvCxnSpPr/>
          <p:nvPr/>
        </p:nvCxnSpPr>
        <p:spPr>
          <a:xfrm>
            <a:off x="1399674" y="4041173"/>
            <a:ext cx="6354926" cy="164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206032" y="3579508"/>
            <a:ext cx="1072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1"/>
                </a:solidFill>
              </a:rPr>
              <a:t>PURITY</a:t>
            </a:r>
            <a:endParaRPr lang="en-GB" sz="2400" dirty="0">
              <a:solidFill>
                <a:schemeClr val="accent1"/>
              </a:solidFill>
            </a:endParaRPr>
          </a:p>
        </p:txBody>
      </p:sp>
      <p:cxnSp>
        <p:nvCxnSpPr>
          <p:cNvPr id="13" name="Gerade Verbindung mit Pfeil 12"/>
          <p:cNvCxnSpPr/>
          <p:nvPr/>
        </p:nvCxnSpPr>
        <p:spPr>
          <a:xfrm rot="10800000">
            <a:off x="1399674" y="4239332"/>
            <a:ext cx="6354926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3781133" y="4255827"/>
            <a:ext cx="1890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2"/>
                </a:solidFill>
              </a:rPr>
              <a:t>EFFICIENCY</a:t>
            </a:r>
            <a:endParaRPr lang="en-GB" sz="2400" dirty="0">
              <a:solidFill>
                <a:schemeClr val="accent2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75534" y="4833169"/>
            <a:ext cx="2808662" cy="138499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2"/>
                </a:solidFill>
              </a:rPr>
              <a:t>Untagged</a:t>
            </a:r>
          </a:p>
          <a:p>
            <a:pPr>
              <a:buFont typeface="Arial"/>
              <a:buChar char="•"/>
            </a:pPr>
            <a:r>
              <a:rPr lang="en-GB" sz="2000" dirty="0" smtClean="0"/>
              <a:t>No requirement on </a:t>
            </a:r>
            <a:r>
              <a:rPr lang="en-GB" sz="2000" dirty="0" err="1" smtClean="0"/>
              <a:t>B</a:t>
            </a:r>
            <a:r>
              <a:rPr lang="en-GB" sz="2000" baseline="-25000" dirty="0" err="1" smtClean="0"/>
              <a:t>tag</a:t>
            </a:r>
            <a:endParaRPr lang="en-GB" sz="2000" dirty="0" smtClean="0"/>
          </a:p>
          <a:p>
            <a:pPr>
              <a:buFont typeface="Arial"/>
              <a:buChar char="•"/>
            </a:pPr>
            <a:r>
              <a:rPr lang="en-GB" sz="2000" dirty="0" smtClean="0"/>
              <a:t>High efficiency,</a:t>
            </a:r>
            <a:br>
              <a:rPr lang="en-GB" sz="2000" dirty="0" smtClean="0"/>
            </a:br>
            <a:r>
              <a:rPr lang="en-GB" sz="2000" dirty="0" smtClean="0"/>
              <a:t> low purity</a:t>
            </a:r>
            <a:endParaRPr lang="en-GB" sz="2000" dirty="0"/>
          </a:p>
        </p:txBody>
      </p:sp>
      <p:sp>
        <p:nvSpPr>
          <p:cNvPr id="19" name="Textfeld 18"/>
          <p:cNvSpPr txBox="1"/>
          <p:nvPr/>
        </p:nvSpPr>
        <p:spPr>
          <a:xfrm>
            <a:off x="3197557" y="4833169"/>
            <a:ext cx="2808662" cy="107721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chemeClr val="tx2"/>
                </a:solidFill>
              </a:rPr>
              <a:t>Semileptonic</a:t>
            </a:r>
            <a:r>
              <a:rPr lang="en-GB" sz="2400" dirty="0" smtClean="0">
                <a:solidFill>
                  <a:schemeClr val="tx2"/>
                </a:solidFill>
              </a:rPr>
              <a:t> tag</a:t>
            </a:r>
          </a:p>
          <a:p>
            <a:pPr>
              <a:buFont typeface="Arial"/>
              <a:buChar char="•"/>
            </a:pPr>
            <a:r>
              <a:rPr lang="en-GB" sz="2000" dirty="0" err="1" smtClean="0"/>
              <a:t>B</a:t>
            </a:r>
            <a:r>
              <a:rPr lang="en-GB" sz="2000" baseline="-25000" dirty="0" err="1" smtClean="0"/>
              <a:t>tag</a:t>
            </a:r>
            <a:r>
              <a:rPr lang="en-GB" sz="2000" dirty="0" smtClean="0"/>
              <a:t> </a:t>
            </a:r>
            <a:r>
              <a:rPr lang="en-GB" sz="2000" dirty="0" smtClean="0">
                <a:latin typeface="Symbol" charset="2"/>
                <a:cs typeface="Symbol" charset="2"/>
              </a:rPr>
              <a:t>®</a:t>
            </a:r>
            <a:r>
              <a:rPr lang="en-GB" sz="2000" dirty="0" smtClean="0"/>
              <a:t> D*</a:t>
            </a:r>
            <a:r>
              <a:rPr lang="en-GB" sz="2000" dirty="0" err="1" smtClean="0"/>
              <a:t>l</a:t>
            </a:r>
            <a:r>
              <a:rPr lang="en-GB" sz="2000" dirty="0" err="1" smtClean="0">
                <a:latin typeface="Symbol" charset="2"/>
                <a:cs typeface="Symbol" charset="2"/>
              </a:rPr>
              <a:t>n</a:t>
            </a:r>
            <a:endParaRPr lang="en-GB" sz="2000" dirty="0" smtClean="0"/>
          </a:p>
          <a:p>
            <a:pPr>
              <a:buFont typeface="Arial"/>
              <a:buChar char="•"/>
            </a:pPr>
            <a:r>
              <a:rPr lang="en-GB" sz="2000" dirty="0" smtClean="0"/>
              <a:t>Efficiency  ~O(0.2%)</a:t>
            </a:r>
            <a:endParaRPr lang="en-GB" sz="2000" dirty="0"/>
          </a:p>
        </p:txBody>
      </p:sp>
      <p:sp>
        <p:nvSpPr>
          <p:cNvPr id="20" name="Textfeld 19"/>
          <p:cNvSpPr txBox="1"/>
          <p:nvPr/>
        </p:nvSpPr>
        <p:spPr>
          <a:xfrm>
            <a:off x="6248902" y="4833169"/>
            <a:ext cx="2808662" cy="107721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chemeClr val="tx2"/>
                </a:solidFill>
              </a:rPr>
              <a:t>Hadronic</a:t>
            </a:r>
            <a:r>
              <a:rPr lang="en-GB" sz="2400" dirty="0" smtClean="0">
                <a:solidFill>
                  <a:schemeClr val="tx2"/>
                </a:solidFill>
              </a:rPr>
              <a:t> tag</a:t>
            </a:r>
          </a:p>
          <a:p>
            <a:pPr>
              <a:buFont typeface="Arial"/>
              <a:buChar char="•"/>
            </a:pPr>
            <a:r>
              <a:rPr lang="en-GB" sz="2000" dirty="0" err="1" smtClean="0"/>
              <a:t>B</a:t>
            </a:r>
            <a:r>
              <a:rPr lang="en-GB" sz="2000" baseline="-25000" dirty="0" err="1" smtClean="0"/>
              <a:t>tag</a:t>
            </a:r>
            <a:r>
              <a:rPr lang="en-GB" sz="2000" dirty="0" smtClean="0"/>
              <a:t> </a:t>
            </a:r>
            <a:r>
              <a:rPr lang="en-GB" sz="2000" dirty="0" smtClean="0">
                <a:latin typeface="Symbol" charset="2"/>
                <a:cs typeface="Symbol" charset="2"/>
              </a:rPr>
              <a:t>®</a:t>
            </a:r>
            <a:r>
              <a:rPr lang="en-GB" sz="2000" dirty="0" smtClean="0"/>
              <a:t> hadrons</a:t>
            </a:r>
          </a:p>
          <a:p>
            <a:pPr>
              <a:buFont typeface="Arial"/>
              <a:buChar char="•"/>
            </a:pPr>
            <a:r>
              <a:rPr lang="en-GB" sz="2000" dirty="0" smtClean="0"/>
              <a:t>Efficiency  ~O(0.1%)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126960"/>
            <a:ext cx="7772400" cy="881490"/>
          </a:xfrm>
        </p:spPr>
        <p:txBody>
          <a:bodyPr/>
          <a:lstStyle/>
          <a:p>
            <a:r>
              <a:rPr lang="de-DE" cap="none" dirty="0" smtClean="0"/>
              <a:t>B </a:t>
            </a:r>
            <a:r>
              <a:rPr lang="de-DE" cap="none" dirty="0" smtClean="0">
                <a:latin typeface="Symbol" charset="2"/>
                <a:cs typeface="Symbol" charset="2"/>
              </a:rPr>
              <a:t>®</a:t>
            </a:r>
            <a:r>
              <a:rPr lang="de-DE" cap="none" dirty="0" smtClean="0"/>
              <a:t> </a:t>
            </a:r>
            <a:r>
              <a:rPr lang="de-DE" cap="none" dirty="0" err="1" smtClean="0"/>
              <a:t>D</a:t>
            </a:r>
            <a:r>
              <a:rPr lang="de-DE" cap="none" baseline="30000" dirty="0" err="1" smtClean="0"/>
              <a:t>*</a:t>
            </a:r>
            <a:r>
              <a:rPr lang="de-DE" cap="none" dirty="0" err="1" smtClean="0">
                <a:latin typeface="Symbol" charset="2"/>
                <a:cs typeface="Symbol" charset="2"/>
              </a:rPr>
              <a:t>tn</a:t>
            </a:r>
            <a:r>
              <a:rPr lang="de-DE" cap="none" dirty="0" smtClean="0"/>
              <a:t> </a:t>
            </a:r>
            <a:r>
              <a:rPr lang="de-DE" cap="none" dirty="0" err="1" smtClean="0"/>
              <a:t>with</a:t>
            </a:r>
            <a:r>
              <a:rPr lang="de-DE" cap="none" dirty="0" smtClean="0"/>
              <a:t> </a:t>
            </a:r>
            <a:r>
              <a:rPr lang="de-DE" cap="none" dirty="0" err="1" smtClean="0"/>
              <a:t>semileptonic</a:t>
            </a:r>
            <a:r>
              <a:rPr lang="de-DE" cap="none" dirty="0" smtClean="0"/>
              <a:t> tag</a:t>
            </a:r>
            <a:endParaRPr lang="de-DE" cap="none" dirty="0">
              <a:latin typeface="Symbol" charset="2"/>
              <a:cs typeface="Symbol" charset="2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New Physics in B </a:t>
            </a:r>
            <a:r>
              <a:rPr lang="en-GB" dirty="0" smtClean="0">
                <a:latin typeface="Symbol" charset="2"/>
                <a:cs typeface="Symbol" charset="2"/>
              </a:rPr>
              <a:t>®</a:t>
            </a:r>
            <a:r>
              <a:rPr lang="en-GB" dirty="0" smtClean="0"/>
              <a:t> D</a:t>
            </a:r>
            <a:r>
              <a:rPr lang="en-GB" baseline="30000" dirty="0" smtClean="0"/>
              <a:t>*</a:t>
            </a:r>
            <a:r>
              <a:rPr lang="en-GB" dirty="0" err="1" smtClean="0">
                <a:latin typeface="Symbol" charset="2"/>
                <a:cs typeface="Symbol" charset="2"/>
              </a:rPr>
              <a:t>tn</a:t>
            </a:r>
            <a:endParaRPr lang="en-GB" dirty="0">
              <a:latin typeface="Symbol" charset="2"/>
              <a:cs typeface="Symbol" charset="2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05817"/>
            <a:ext cx="8229600" cy="12190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err="1" smtClean="0"/>
              <a:t>Semitauonic</a:t>
            </a:r>
            <a:r>
              <a:rPr lang="en-GB" sz="2400" dirty="0" smtClean="0"/>
              <a:t> B decays of type </a:t>
            </a:r>
            <a:r>
              <a:rPr lang="en-GB" sz="2400" dirty="0" err="1" smtClean="0"/>
              <a:t>b</a:t>
            </a:r>
            <a:r>
              <a:rPr lang="en-GB" sz="2400" dirty="0" smtClean="0"/>
              <a:t> </a:t>
            </a:r>
            <a:r>
              <a:rPr lang="en-GB" sz="2400" dirty="0" smtClean="0">
                <a:latin typeface="Symbol" charset="2"/>
                <a:cs typeface="Symbol" charset="2"/>
              </a:rPr>
              <a:t>®</a:t>
            </a:r>
            <a:r>
              <a:rPr lang="en-GB" sz="2400" dirty="0" smtClean="0"/>
              <a:t> </a:t>
            </a:r>
            <a:r>
              <a:rPr lang="en-GB" sz="2400" dirty="0" err="1" smtClean="0"/>
              <a:t>c</a:t>
            </a:r>
            <a:r>
              <a:rPr lang="en-GB" sz="2400" dirty="0" err="1" smtClean="0">
                <a:latin typeface="Symbol" charset="2"/>
                <a:cs typeface="Symbol" charset="2"/>
              </a:rPr>
              <a:t>tn</a:t>
            </a:r>
            <a:r>
              <a:rPr lang="en-GB" sz="2400" dirty="0" smtClean="0"/>
              <a:t> are sensitive probes to search for New Physics. </a:t>
            </a:r>
            <a:r>
              <a:rPr lang="en-GB" sz="2400" dirty="0" smtClean="0">
                <a:solidFill>
                  <a:schemeClr val="accent2"/>
                </a:solidFill>
              </a:rPr>
              <a:t>NP can change the branching ratio and the D*/</a:t>
            </a:r>
            <a:r>
              <a:rPr lang="en-GB" sz="2400" dirty="0" err="1" smtClean="0">
                <a:solidFill>
                  <a:schemeClr val="accent2"/>
                </a:solidFill>
                <a:latin typeface="Symbol" charset="2"/>
                <a:cs typeface="Symbol" charset="2"/>
              </a:rPr>
              <a:t>t</a:t>
            </a:r>
            <a:r>
              <a:rPr lang="en-GB" sz="2400" dirty="0" smtClean="0">
                <a:solidFill>
                  <a:schemeClr val="accent2"/>
                </a:solidFill>
              </a:rPr>
              <a:t> polarization.</a:t>
            </a:r>
            <a:endParaRPr lang="en-GB" sz="2400" dirty="0">
              <a:solidFill>
                <a:schemeClr val="accent2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457200" y="2523820"/>
            <a:ext cx="8229600" cy="212791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feld 5"/>
          <p:cNvSpPr txBox="1"/>
          <p:nvPr/>
        </p:nvSpPr>
        <p:spPr>
          <a:xfrm>
            <a:off x="725747" y="2589810"/>
            <a:ext cx="1880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2"/>
                </a:solidFill>
              </a:rPr>
              <a:t>Type II 2HDM</a:t>
            </a:r>
            <a:endParaRPr lang="en-GB" sz="2000" dirty="0">
              <a:solidFill>
                <a:schemeClr val="tx2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25746" y="2969211"/>
            <a:ext cx="37277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550" indent="-82550">
              <a:buFont typeface="Arial"/>
              <a:buChar char="•"/>
            </a:pPr>
            <a:r>
              <a:rPr lang="en-GB" sz="2000" dirty="0" smtClean="0"/>
              <a:t>A charged Higgs of spin 0 mediates the decay instead of the W</a:t>
            </a:r>
          </a:p>
          <a:p>
            <a:pPr marL="82550" indent="-82550">
              <a:buFont typeface="Arial"/>
              <a:buChar char="•"/>
            </a:pPr>
            <a:r>
              <a:rPr lang="en-GB" sz="2000" dirty="0" smtClean="0"/>
              <a:t>Can enhance or decrease the BR of B </a:t>
            </a:r>
            <a:r>
              <a:rPr lang="en-GB" sz="2000" dirty="0" smtClean="0">
                <a:latin typeface="Symbol" charset="2"/>
                <a:cs typeface="Symbol" charset="2"/>
              </a:rPr>
              <a:t>®</a:t>
            </a:r>
            <a:r>
              <a:rPr lang="en-GB" sz="2000" dirty="0" smtClean="0"/>
              <a:t> D*</a:t>
            </a:r>
            <a:r>
              <a:rPr lang="en-GB" sz="2000" dirty="0" err="1" smtClean="0">
                <a:latin typeface="Symbol" charset="2"/>
                <a:cs typeface="Symbol" charset="2"/>
              </a:rPr>
              <a:t>tn</a:t>
            </a:r>
            <a:endParaRPr lang="en-GB" sz="2000" dirty="0" smtClean="0">
              <a:latin typeface="Symbol" charset="2"/>
              <a:cs typeface="Symbol" charset="2"/>
            </a:endParaRPr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7648" y="2655790"/>
            <a:ext cx="3586163" cy="1914525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457200" y="4812557"/>
            <a:ext cx="8229600" cy="176883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feld 9"/>
          <p:cNvSpPr txBox="1"/>
          <p:nvPr/>
        </p:nvSpPr>
        <p:spPr>
          <a:xfrm>
            <a:off x="725747" y="4895042"/>
            <a:ext cx="2655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chemeClr val="tx2"/>
                </a:solidFill>
              </a:rPr>
              <a:t>Leptoquark</a:t>
            </a:r>
            <a:r>
              <a:rPr lang="en-GB" sz="2000" dirty="0" smtClean="0">
                <a:solidFill>
                  <a:schemeClr val="tx2"/>
                </a:solidFill>
              </a:rPr>
              <a:t> models</a:t>
            </a:r>
            <a:endParaRPr lang="en-GB" sz="2000" dirty="0">
              <a:solidFill>
                <a:schemeClr val="tx2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25746" y="5241453"/>
            <a:ext cx="3727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550" indent="-82550">
              <a:buFont typeface="Arial"/>
              <a:buChar char="•"/>
            </a:pPr>
            <a:r>
              <a:rPr lang="en-GB" sz="2000" dirty="0" err="1" smtClean="0">
                <a:cs typeface="Symbol" charset="2"/>
              </a:rPr>
              <a:t>LQs</a:t>
            </a:r>
            <a:r>
              <a:rPr lang="en-GB" sz="2000" dirty="0" smtClean="0">
                <a:cs typeface="Symbol" charset="2"/>
              </a:rPr>
              <a:t> are bosons which couple to a lepton-quark pair</a:t>
            </a:r>
          </a:p>
          <a:p>
            <a:pPr marL="82550" indent="-82550">
              <a:buFont typeface="Arial"/>
              <a:buChar char="•"/>
            </a:pPr>
            <a:r>
              <a:rPr lang="en-GB" sz="2000" dirty="0" smtClean="0">
                <a:cs typeface="Symbol" charset="2"/>
              </a:rPr>
              <a:t>Carry </a:t>
            </a:r>
            <a:r>
              <a:rPr lang="en-GB" sz="2000" dirty="0" err="1" smtClean="0">
                <a:cs typeface="Symbol" charset="2"/>
              </a:rPr>
              <a:t>color</a:t>
            </a:r>
            <a:r>
              <a:rPr lang="en-GB" sz="2000" dirty="0" smtClean="0">
                <a:cs typeface="Symbol" charset="2"/>
              </a:rPr>
              <a:t> and electric charge, baryon and lepton number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689349" y="5295152"/>
            <a:ext cx="37277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550" indent="-82550">
              <a:buFont typeface="Arial"/>
              <a:buChar char="•"/>
            </a:pPr>
            <a:r>
              <a:rPr lang="en-GB" sz="2000" dirty="0" smtClean="0">
                <a:cs typeface="Symbol" charset="2"/>
              </a:rPr>
              <a:t>LQ models which generate an effective tensor operator lead to an effect in B </a:t>
            </a:r>
            <a:r>
              <a:rPr lang="en-GB" sz="2000" dirty="0" smtClean="0">
                <a:latin typeface="Symbol" charset="2"/>
                <a:cs typeface="Symbol" charset="2"/>
              </a:rPr>
              <a:t>®</a:t>
            </a:r>
            <a:r>
              <a:rPr lang="en-GB" sz="2000" dirty="0" smtClean="0">
                <a:cs typeface="Symbol" charset="2"/>
              </a:rPr>
              <a:t> D</a:t>
            </a:r>
            <a:r>
              <a:rPr lang="en-GB" sz="2000" baseline="30000" dirty="0" smtClean="0">
                <a:cs typeface="Symbol" charset="2"/>
              </a:rPr>
              <a:t>*</a:t>
            </a:r>
            <a:r>
              <a:rPr lang="en-GB" sz="2000" dirty="0" err="1" smtClean="0">
                <a:latin typeface="Symbol" charset="2"/>
                <a:cs typeface="Symbol" charset="2"/>
              </a:rPr>
              <a:t>tn</a:t>
            </a:r>
            <a:endParaRPr lang="en-GB" sz="2000" dirty="0" smtClean="0">
              <a:latin typeface="Symbol" charset="2"/>
              <a:cs typeface="Symbol" charset="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Principle of the measurement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3814" y="1733656"/>
            <a:ext cx="4738489" cy="4221208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Simultaneously reconstruct signal and normalization events</a:t>
            </a:r>
          </a:p>
          <a:p>
            <a:r>
              <a:rPr lang="en-GB" dirty="0" smtClean="0"/>
              <a:t>D</a:t>
            </a:r>
            <a:r>
              <a:rPr lang="en-GB" baseline="30000" dirty="0" smtClean="0"/>
              <a:t>*</a:t>
            </a:r>
            <a:r>
              <a:rPr lang="en-GB" dirty="0" smtClean="0"/>
              <a:t> reconstruction:</a:t>
            </a:r>
            <a:br>
              <a:rPr lang="en-GB" dirty="0" smtClean="0"/>
            </a:br>
            <a:r>
              <a:rPr lang="en-GB" dirty="0" smtClean="0"/>
              <a:t>D</a:t>
            </a:r>
            <a:r>
              <a:rPr lang="en-GB" baseline="30000" dirty="0" smtClean="0"/>
              <a:t>*+</a:t>
            </a:r>
            <a:r>
              <a:rPr lang="en-GB" dirty="0" smtClean="0"/>
              <a:t> </a:t>
            </a:r>
            <a:r>
              <a:rPr lang="en-GB" dirty="0" smtClean="0">
                <a:latin typeface="Symbol" charset="2"/>
                <a:cs typeface="Symbol" charset="2"/>
              </a:rPr>
              <a:t>®</a:t>
            </a:r>
            <a:r>
              <a:rPr lang="en-GB" dirty="0" smtClean="0"/>
              <a:t> D</a:t>
            </a:r>
            <a:r>
              <a:rPr lang="en-GB" baseline="30000" dirty="0" smtClean="0"/>
              <a:t>0</a:t>
            </a:r>
            <a:r>
              <a:rPr lang="en-GB" dirty="0" smtClean="0">
                <a:latin typeface="Symbol" charset="2"/>
                <a:cs typeface="Symbol" charset="2"/>
              </a:rPr>
              <a:t>p</a:t>
            </a:r>
            <a:r>
              <a:rPr lang="en-GB" baseline="30000" dirty="0" smtClean="0"/>
              <a:t>+</a:t>
            </a:r>
            <a:r>
              <a:rPr lang="en-GB" dirty="0" smtClean="0"/>
              <a:t>, D</a:t>
            </a:r>
            <a:r>
              <a:rPr lang="en-GB" baseline="30000" dirty="0" smtClean="0"/>
              <a:t>+</a:t>
            </a:r>
            <a:r>
              <a:rPr lang="en-GB" dirty="0" smtClean="0">
                <a:latin typeface="Symbol" charset="2"/>
                <a:cs typeface="Symbol" charset="2"/>
              </a:rPr>
              <a:t>p</a:t>
            </a:r>
            <a:r>
              <a:rPr lang="en-GB" baseline="30000" dirty="0" smtClean="0"/>
              <a:t>0</a:t>
            </a:r>
            <a:r>
              <a:rPr lang="en-GB" dirty="0" smtClean="0"/>
              <a:t> (~100%)</a:t>
            </a:r>
          </a:p>
          <a:p>
            <a:pPr lvl="1"/>
            <a:r>
              <a:rPr lang="en-GB" dirty="0" smtClean="0"/>
              <a:t>10 D</a:t>
            </a:r>
            <a:r>
              <a:rPr lang="en-GB" baseline="30000" dirty="0" smtClean="0"/>
              <a:t>0</a:t>
            </a:r>
            <a:r>
              <a:rPr lang="en-GB" dirty="0" smtClean="0"/>
              <a:t> modes (~37%)</a:t>
            </a:r>
          </a:p>
          <a:p>
            <a:pPr lvl="1"/>
            <a:r>
              <a:rPr lang="en-GB" dirty="0" smtClean="0"/>
              <a:t>5 D</a:t>
            </a:r>
            <a:r>
              <a:rPr lang="en-GB" baseline="30000" dirty="0" smtClean="0"/>
              <a:t>+</a:t>
            </a:r>
            <a:r>
              <a:rPr lang="en-GB" dirty="0" smtClean="0"/>
              <a:t> modes (~22%)</a:t>
            </a:r>
          </a:p>
          <a:p>
            <a:r>
              <a:rPr lang="en-GB" dirty="0" err="1" smtClean="0"/>
              <a:t>Semileptonic</a:t>
            </a:r>
            <a:r>
              <a:rPr lang="en-GB" dirty="0" smtClean="0"/>
              <a:t> tag: combine</a:t>
            </a:r>
            <a:br>
              <a:rPr lang="en-GB" dirty="0" smtClean="0"/>
            </a:br>
            <a:r>
              <a:rPr lang="en-GB" dirty="0" smtClean="0"/>
              <a:t>D</a:t>
            </a:r>
            <a:r>
              <a:rPr lang="en-GB" baseline="30000" dirty="0" smtClean="0"/>
              <a:t>*+</a:t>
            </a:r>
            <a:r>
              <a:rPr lang="en-GB" dirty="0" smtClean="0"/>
              <a:t> with an oppositely charged lepton, calculate </a:t>
            </a:r>
            <a:r>
              <a:rPr lang="en-GB" dirty="0" err="1" smtClean="0"/>
              <a:t>cos</a:t>
            </a:r>
            <a:r>
              <a:rPr lang="en-GB" dirty="0" smtClean="0"/>
              <a:t> </a:t>
            </a:r>
            <a:r>
              <a:rPr lang="en-GB" dirty="0" err="1">
                <a:latin typeface="Symbol"/>
              </a:rPr>
              <a:t>q</a:t>
            </a:r>
            <a:r>
              <a:rPr lang="en-GB" baseline="-25000" dirty="0" err="1" smtClean="0"/>
              <a:t>B,D</a:t>
            </a:r>
            <a:r>
              <a:rPr lang="en-GB" baseline="-25000" dirty="0" smtClean="0"/>
              <a:t>*l</a:t>
            </a:r>
          </a:p>
          <a:p>
            <a:r>
              <a:rPr lang="en-GB" dirty="0" smtClean="0"/>
              <a:t>Require two tagged B candidates per event of opposite charge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7</a:t>
            </a:fld>
            <a:endParaRPr lang="de-DE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205" y="1633784"/>
            <a:ext cx="3164681" cy="131445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253229" y="1304786"/>
            <a:ext cx="1492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Signal event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205" y="3485074"/>
            <a:ext cx="3193256" cy="1328737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5253229" y="3151953"/>
            <a:ext cx="2598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Normalization event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9148" y="5407012"/>
            <a:ext cx="3614738" cy="564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Principle of the measurement (2)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Neural network to separate</a:t>
            </a:r>
            <a:br>
              <a:rPr lang="en-GB" dirty="0" smtClean="0"/>
            </a:br>
            <a:r>
              <a:rPr lang="en-GB" dirty="0" smtClean="0">
                <a:solidFill>
                  <a:srgbClr val="FF0000"/>
                </a:solidFill>
              </a:rPr>
              <a:t>signal</a:t>
            </a:r>
            <a:r>
              <a:rPr lang="en-GB" dirty="0" smtClean="0"/>
              <a:t> and normalization</a:t>
            </a:r>
            <a:br>
              <a:rPr lang="en-GB" dirty="0" smtClean="0"/>
            </a:br>
            <a:r>
              <a:rPr lang="en-GB" dirty="0" smtClean="0"/>
              <a:t>events</a:t>
            </a:r>
            <a:r>
              <a:rPr lang="en-GB" dirty="0"/>
              <a:t> </a:t>
            </a:r>
            <a:r>
              <a:rPr lang="en-GB" dirty="0" smtClean="0"/>
              <a:t>using:</a:t>
            </a:r>
          </a:p>
          <a:p>
            <a:pPr lvl="1"/>
            <a:r>
              <a:rPr lang="en-GB" dirty="0" smtClean="0"/>
              <a:t>signal-side </a:t>
            </a:r>
            <a:r>
              <a:rPr lang="en-GB" dirty="0" err="1" smtClean="0"/>
              <a:t>cos</a:t>
            </a:r>
            <a:r>
              <a:rPr lang="en-GB" dirty="0" smtClean="0"/>
              <a:t> </a:t>
            </a:r>
            <a:r>
              <a:rPr lang="en-GB" dirty="0" err="1">
                <a:latin typeface="Symbol"/>
              </a:rPr>
              <a:t>q</a:t>
            </a:r>
            <a:r>
              <a:rPr lang="en-GB" baseline="-25000" dirty="0" err="1" smtClean="0"/>
              <a:t>B,D</a:t>
            </a:r>
            <a:r>
              <a:rPr lang="en-GB" baseline="-25000" dirty="0" smtClean="0"/>
              <a:t>*l</a:t>
            </a:r>
            <a:endParaRPr lang="en-GB" dirty="0" smtClean="0"/>
          </a:p>
          <a:p>
            <a:pPr lvl="1"/>
            <a:r>
              <a:rPr lang="en-GB" dirty="0" smtClean="0"/>
              <a:t>missing mass squared</a:t>
            </a:r>
          </a:p>
          <a:p>
            <a:pPr lvl="1"/>
            <a:r>
              <a:rPr lang="en-GB" dirty="0" smtClean="0"/>
              <a:t>visible energy</a:t>
            </a:r>
          </a:p>
          <a:p>
            <a:r>
              <a:rPr lang="en-GB" dirty="0" smtClean="0"/>
              <a:t>Determine the number of signal and normalization events by a two dimensional maximum likelihood fit</a:t>
            </a:r>
          </a:p>
          <a:p>
            <a:pPr lvl="1"/>
            <a:r>
              <a:rPr lang="en-GB" dirty="0" smtClean="0"/>
              <a:t>Fit variable 1: neural network output</a:t>
            </a:r>
          </a:p>
          <a:p>
            <a:pPr lvl="1"/>
            <a:r>
              <a:rPr lang="en-GB" dirty="0" smtClean="0"/>
              <a:t>Fit variable 2: sum of energies of neutral clusters not associated to reconstructed particles E</a:t>
            </a:r>
            <a:r>
              <a:rPr lang="en-GB" baseline="-25000" dirty="0" smtClean="0"/>
              <a:t>ECL</a:t>
            </a:r>
          </a:p>
          <a:p>
            <a:pPr lvl="1"/>
            <a:r>
              <a:rPr lang="en-GB" dirty="0" smtClean="0"/>
              <a:t>Signal, normalization and B </a:t>
            </a:r>
            <a:r>
              <a:rPr lang="en-GB" dirty="0" smtClean="0">
                <a:latin typeface="Symbol" charset="2"/>
                <a:cs typeface="Symbol" charset="2"/>
              </a:rPr>
              <a:t>®</a:t>
            </a:r>
            <a:r>
              <a:rPr lang="en-GB" dirty="0" smtClean="0"/>
              <a:t> D</a:t>
            </a:r>
            <a:r>
              <a:rPr lang="en-GB" baseline="30000" dirty="0" smtClean="0"/>
              <a:t>**</a:t>
            </a:r>
            <a:r>
              <a:rPr lang="en-GB" dirty="0" err="1" smtClean="0"/>
              <a:t>l</a:t>
            </a:r>
            <a:r>
              <a:rPr lang="en-GB" dirty="0" err="1" smtClean="0">
                <a:latin typeface="Symbol" charset="2"/>
                <a:cs typeface="Symbol" charset="2"/>
              </a:rPr>
              <a:t>n</a:t>
            </a:r>
            <a:r>
              <a:rPr lang="en-GB" dirty="0" smtClean="0"/>
              <a:t> yields are floated in the fit, other components are fixed to MC expectation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8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-1" r="32607"/>
          <a:stretch/>
        </p:blipFill>
        <p:spPr>
          <a:xfrm>
            <a:off x="5244400" y="1946012"/>
            <a:ext cx="3798000" cy="16375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8387" r="-1930"/>
          <a:stretch/>
        </p:blipFill>
        <p:spPr>
          <a:xfrm>
            <a:off x="7220134" y="274638"/>
            <a:ext cx="1890000" cy="16375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5995" y="2146014"/>
            <a:ext cx="728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Cos </a:t>
            </a:r>
            <a:r>
              <a:rPr lang="en-US" dirty="0" smtClean="0">
                <a:latin typeface="Symbol"/>
              </a:rPr>
              <a:t>q</a:t>
            </a:r>
            <a:endParaRPr lang="en-US" dirty="0">
              <a:latin typeface="Symbo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11061" y="2146014"/>
            <a:ext cx="931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r>
              <a:rPr lang="en-US" baseline="30000" dirty="0" smtClean="0"/>
              <a:t>2</a:t>
            </a:r>
            <a:r>
              <a:rPr lang="en-US" baseline="-25000" dirty="0" smtClean="0"/>
              <a:t>miss</a:t>
            </a:r>
            <a:endParaRPr lang="en-US" baseline="-25000" dirty="0">
              <a:latin typeface="Symbo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32795" y="438632"/>
            <a:ext cx="931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</a:t>
            </a:r>
            <a:r>
              <a:rPr lang="en-US" baseline="-25000" dirty="0" err="1" smtClean="0"/>
              <a:t>vis</a:t>
            </a:r>
            <a:endParaRPr lang="en-US" baseline="-25000" dirty="0">
              <a:latin typeface="Symbo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Fit result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9</a:t>
            </a:fld>
            <a:endParaRPr lang="de-DE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93" y="1402142"/>
            <a:ext cx="7957566" cy="2472690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427" y="4119454"/>
            <a:ext cx="4736306" cy="750094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4485" y="5260315"/>
            <a:ext cx="5700713" cy="4714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363" y="4119454"/>
            <a:ext cx="3340305" cy="736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571</Words>
  <Application>Microsoft Macintosh PowerPoint</Application>
  <PresentationFormat>On-screen Show (4:3)</PresentationFormat>
  <Paragraphs>117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Office-Design</vt:lpstr>
      <vt:lpstr>Tree-level New Physics searches in semileptonic decays at Belle</vt:lpstr>
      <vt:lpstr>Outline of this talk</vt:lpstr>
      <vt:lpstr>PowerPoint Presentation</vt:lpstr>
      <vt:lpstr>Tagging techniques for Y(4S) events</vt:lpstr>
      <vt:lpstr>B ® D*tn with semileptonic tag</vt:lpstr>
      <vt:lpstr>New Physics in B ® D*tn</vt:lpstr>
      <vt:lpstr>Principle of the measurement</vt:lpstr>
      <vt:lpstr>Principle of the measurement (2)</vt:lpstr>
      <vt:lpstr>Fit result</vt:lpstr>
      <vt:lpstr>Systematic uncertainty / stability</vt:lpstr>
      <vt:lpstr>Comparison to other measurements</vt:lpstr>
      <vt:lpstr>B ® ptn with hadronic tag</vt:lpstr>
      <vt:lpstr>Motivation</vt:lpstr>
      <vt:lpstr>Principle of the measurement</vt:lpstr>
      <vt:lpstr>Boosted decision trees (BDTs)</vt:lpstr>
      <vt:lpstr>Fit result</vt:lpstr>
      <vt:lpstr>Systematic uncertainty</vt:lpstr>
      <vt:lpstr>SUMMARY</vt:lpstr>
      <vt:lpstr>Summary</vt:lpstr>
      <vt:lpstr>backup</vt:lpstr>
    </vt:vector>
  </TitlesOfParts>
  <Company>Hephy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Semileptonic and leptonic B/Bs decays</dc:title>
  <dc:creator>Christoph Schwanda</dc:creator>
  <cp:lastModifiedBy>Christoph Schwanda</cp:lastModifiedBy>
  <cp:revision>53</cp:revision>
  <dcterms:created xsi:type="dcterms:W3CDTF">2016-05-17T19:45:22Z</dcterms:created>
  <dcterms:modified xsi:type="dcterms:W3CDTF">2016-05-26T18:14:04Z</dcterms:modified>
</cp:coreProperties>
</file>