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44" r:id="rId4"/>
    <p:sldId id="318" r:id="rId5"/>
    <p:sldId id="323" r:id="rId6"/>
    <p:sldId id="324" r:id="rId7"/>
    <p:sldId id="326" r:id="rId8"/>
    <p:sldId id="346" r:id="rId9"/>
    <p:sldId id="327" r:id="rId10"/>
    <p:sldId id="328" r:id="rId11"/>
    <p:sldId id="330" r:id="rId12"/>
    <p:sldId id="329" r:id="rId13"/>
    <p:sldId id="331" r:id="rId14"/>
    <p:sldId id="332" r:id="rId15"/>
    <p:sldId id="336" r:id="rId16"/>
    <p:sldId id="334" r:id="rId17"/>
    <p:sldId id="335" r:id="rId18"/>
    <p:sldId id="340" r:id="rId19"/>
    <p:sldId id="337" r:id="rId20"/>
    <p:sldId id="338" r:id="rId21"/>
    <p:sldId id="339" r:id="rId22"/>
    <p:sldId id="341" r:id="rId23"/>
    <p:sldId id="347" r:id="rId24"/>
    <p:sldId id="345" r:id="rId2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434560" y="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694944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434560" y="6949440"/>
            <a:ext cx="4166280" cy="3653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28928344-876F-40E2-B9D5-ED7C4DA683CC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2740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4162320" cy="3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5436720" y="-360"/>
            <a:ext cx="4162680" cy="36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560"/>
            <a:ext cx="3657600" cy="27435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58680" y="3472919"/>
            <a:ext cx="7683840" cy="3294720"/>
          </a:xfrm>
          <a:prstGeom prst="rect">
            <a:avLst/>
          </a:prstGeom>
          <a:noFill/>
          <a:ln>
            <a:noFill/>
          </a:ln>
        </p:spPr>
        <p:txBody>
          <a:bodyPr vert="horz" lIns="96480" tIns="48240" rIns="96480" bIns="48240" compatLnSpc="1"/>
          <a:lstStyle/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6947640"/>
            <a:ext cx="416232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5436720" y="6947640"/>
            <a:ext cx="416268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6480" tIns="48240" rIns="96480" bIns="4824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768AD64F-8EC8-4F21-ADD4-EE9D0C6E5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6480" tIns="48240" rIns="96480" bIns="48240" anchor="b" anchorCtr="0" compatLnSpc="1">
            <a:noAutofit/>
          </a:bodyPr>
          <a:lstStyle/>
          <a:p>
            <a:pPr lvl="0"/>
            <a:fld id="{8FEC077F-6B72-427A-B177-EC9C50205115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971800" y="547688"/>
            <a:ext cx="3657600" cy="27432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58680" y="3472919"/>
            <a:ext cx="7683840" cy="3295080"/>
          </a:xfrm>
        </p:spPr>
        <p:txBody>
          <a:bodyPr lIns="0" tIns="0" rIns="0" bIns="0"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03627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8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4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AD64F-8EC8-4F21-ADD4-EE9D0C6E57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536E0C-5EB0-4D65-8A8D-440B9BA06E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7F5088-E65C-451C-A139-930B84DB4C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100013"/>
            <a:ext cx="2011362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100013"/>
            <a:ext cx="5884863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9F7656-102E-43F1-AD41-DACC3B9CB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2" y="2700624"/>
            <a:ext cx="1608908" cy="16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5375"/>
            <a:ext cx="2057400" cy="5035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5375"/>
            <a:ext cx="6019800" cy="5035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F852C-A4D6-44AB-9BE4-574DCBF7AE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393825"/>
            <a:ext cx="39481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393825"/>
            <a:ext cx="39481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D5EE3-78C7-4651-B99D-0C3148D15C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ABB19-93EE-47BC-B5A9-D5D7D2D07D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669B7-FCD9-4BC0-9AD5-7754C9FF3B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3AB4F5-FC30-4FA8-9E95-32D4273318CC}" type="slidenum"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0" y="0"/>
            <a:ext cx="2260240" cy="1151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121"/>
            <a:ext cx="1151709" cy="11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A1274C-49D2-4B54-8BB5-E4C10A2AA7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9952CC-188F-43A0-9B3A-D51248090A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552240" y="1393559"/>
            <a:ext cx="804852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360" y="360"/>
            <a:ext cx="2048040" cy="1150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3"/>
          <p:cNvSpPr txBox="1">
            <a:spLocks noGrp="1"/>
          </p:cNvSpPr>
          <p:nvPr>
            <p:ph type="title"/>
          </p:nvPr>
        </p:nvSpPr>
        <p:spPr>
          <a:xfrm>
            <a:off x="1922040" y="99720"/>
            <a:ext cx="6069240" cy="1191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/>
          <a:p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29920" y="6504479"/>
            <a:ext cx="411336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60" y="6504479"/>
            <a:ext cx="411336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4113360" y="6504479"/>
            <a:ext cx="917280" cy="3528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FFFF66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DBF4789-7E22-4762-BDED-7CB45ECD5245}" type="slidenum">
              <a:t>‹#›</a:t>
            </a:fld>
            <a:endParaRPr lang="en-US"/>
          </a:p>
        </p:txBody>
      </p:sp>
      <p:sp>
        <p:nvSpPr>
          <p:cNvPr id="8" name="Straight Connector 7"/>
          <p:cNvSpPr/>
          <p:nvPr/>
        </p:nvSpPr>
        <p:spPr>
          <a:xfrm>
            <a:off x="552600" y="1278000"/>
            <a:ext cx="8048520" cy="0"/>
          </a:xfrm>
          <a:prstGeom prst="line">
            <a:avLst/>
          </a:prstGeom>
          <a:noFill/>
          <a:ln w="604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7990920" y="360"/>
            <a:ext cx="1152360" cy="11523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600" b="0" i="0" u="none" strike="noStrike" baseline="0">
          <a:ln>
            <a:noFill/>
          </a:ln>
          <a:solidFill>
            <a:srgbClr val="333399"/>
          </a:solidFill>
          <a:latin typeface="Tahoma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400" b="0" i="0" u="none" strike="noStrike" baseline="0">
          <a:ln>
            <a:noFill/>
          </a:ln>
          <a:solidFill>
            <a:srgbClr val="333399"/>
          </a:solidFill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87560" y="1095480"/>
            <a:ext cx="5356080" cy="1590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/>
          <a:p>
            <a:endParaRPr lang="en-US"/>
          </a:p>
        </p:txBody>
      </p:sp>
      <p:sp>
        <p:nvSpPr>
          <p:cNvPr id="3" name="Straight Connector 2"/>
          <p:cNvSpPr/>
          <p:nvPr/>
        </p:nvSpPr>
        <p:spPr>
          <a:xfrm>
            <a:off x="1085759" y="2689200"/>
            <a:ext cx="5357881" cy="0"/>
          </a:xfrm>
          <a:prstGeom prst="line">
            <a:avLst/>
          </a:prstGeom>
          <a:noFill/>
          <a:ln w="60480">
            <a:solidFill>
              <a:srgbClr val="FFCC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5395680" y="4578120"/>
            <a:ext cx="2833920" cy="15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1087200" y="5388120"/>
            <a:ext cx="4113000" cy="576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US" sz="2200" b="1" kern="120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1087200" y="4811400"/>
            <a:ext cx="4113000" cy="5767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1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US" sz="2200" b="1" kern="120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 smtClean="0"/>
              <a:t>HQL 2016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6568920" y="1095480"/>
            <a:ext cx="1608119" cy="16081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600" b="0" i="0" u="none" strike="noStrike" kern="1200" baseline="0">
          <a:ln>
            <a:noFill/>
          </a:ln>
          <a:solidFill>
            <a:srgbClr val="333399"/>
          </a:solidFill>
          <a:latin typeface="Tahoma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400" b="0" i="0" u="none" strike="noStrike" kern="1200" baseline="0">
          <a:ln>
            <a:noFill/>
          </a:ln>
          <a:solidFill>
            <a:srgbClr val="333399"/>
          </a:solidFill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pdated look at CRAFT jets using P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-100584" y="2006154"/>
            <a:ext cx="6858000" cy="525401"/>
          </a:xfrm>
        </p:spPr>
        <p:txBody>
          <a:bodyPr wrap="square" anchorCtr="1">
            <a:spAutoFit/>
          </a:bodyPr>
          <a:lstStyle/>
          <a:p>
            <a:pPr lvl="0"/>
            <a:r>
              <a:rPr lang="en-US" sz="2800" dirty="0" smtClean="0"/>
              <a:t>Heavy Flavor results from CMS</a:t>
            </a:r>
            <a:endParaRPr lang="en-US" sz="280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736" y="3518581"/>
            <a:ext cx="6291360" cy="11624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i="0" u="none" strike="noStrike" kern="1200" baseline="0" dirty="0">
                <a:ln>
                  <a:noFill/>
                </a:ln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Keith </a:t>
            </a:r>
            <a:r>
              <a:rPr lang="en-US" sz="2200" b="1" i="0" u="none" strike="noStrike" kern="1200" baseline="0" dirty="0" smtClean="0">
                <a:ln>
                  <a:noFill/>
                </a:ln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Rose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On behalf of the CMS Collaboration</a:t>
            </a:r>
            <a:endParaRPr lang="en-US" sz="2200" b="1" i="0" u="none" strike="noStrike" kern="1200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1" i="0" u="none" strike="noStrike" kern="1200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600200" y="5388120"/>
            <a:ext cx="3187800" cy="10255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26 May 2016</a:t>
            </a:r>
            <a:endParaRPr lang="en-US" sz="24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43000" y="4593960"/>
            <a:ext cx="4093920" cy="663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dirty="0" smtClean="0">
                <a:solidFill>
                  <a:srgbClr val="A50021"/>
                </a:solidFill>
                <a:latin typeface="Garamond" pitchFamily="18"/>
                <a:ea typeface="DejaVu Sans" pitchFamily="2"/>
                <a:cs typeface="DejaVu Sans" pitchFamily="2"/>
              </a:rPr>
              <a:t>HQL2016</a:t>
            </a:r>
            <a:endParaRPr lang="en-US" sz="2200" b="1" i="0" u="none" strike="noStrike" baseline="0" dirty="0">
              <a:ln>
                <a:noFill/>
              </a:ln>
              <a:solidFill>
                <a:srgbClr val="A50021"/>
              </a:solidFill>
              <a:latin typeface="Garamond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err="1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J/</a:t>
            </a:r>
            <a:r>
              <a:rPr lang="en-US" sz="3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Y,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0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1" y="1449784"/>
            <a:ext cx="3156938" cy="30477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11302" y="4019108"/>
            <a:ext cx="0" cy="584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11" y="4728404"/>
            <a:ext cx="2775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DPS contribution – not modeled by NRQCD.  For a search, this becomes irreducible background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20" y="1410692"/>
            <a:ext cx="2783842" cy="28982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19229" y="4497572"/>
            <a:ext cx="4778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shown above,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system has interesting features which arise from crossing through regions of CMS acceptance.</a:t>
            </a:r>
          </a:p>
          <a:p>
            <a:endParaRPr lang="en-US" dirty="0"/>
          </a:p>
          <a:p>
            <a:r>
              <a:rPr lang="en-US" dirty="0" smtClean="0"/>
              <a:t>Important to keep acceptance in mind when developing trigger, creating strategy for Run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non-resonant production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" y="1390034"/>
            <a:ext cx="2369535" cy="227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04" y="1359277"/>
            <a:ext cx="2461288" cy="2363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1" y="3662019"/>
            <a:ext cx="2382120" cy="2292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6" y="3662019"/>
            <a:ext cx="2480983" cy="23814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9877" y="1363294"/>
            <a:ext cx="3954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to understand and model non-resonant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production</a:t>
            </a:r>
          </a:p>
          <a:p>
            <a:endParaRPr lang="en-US" dirty="0"/>
          </a:p>
          <a:p>
            <a:r>
              <a:rPr lang="en-US" dirty="0" smtClean="0"/>
              <a:t>Mass spectrum peak for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derived from simulation, as is decay length from non-prompt decay.</a:t>
            </a:r>
          </a:p>
          <a:p>
            <a:endParaRPr lang="en-US" dirty="0"/>
          </a:p>
          <a:p>
            <a:r>
              <a:rPr lang="en-US" dirty="0" smtClean="0"/>
              <a:t>Background contributions are data-driven, using di-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pairs from sidebands around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mass peak</a:t>
            </a:r>
          </a:p>
          <a:p>
            <a:endParaRPr lang="en-US" dirty="0"/>
          </a:p>
          <a:p>
            <a:r>
              <a:rPr lang="en-US" dirty="0" smtClean="0"/>
              <a:t>Fit of kinematics of double-J/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appears to describe the current data well at CMS</a:t>
            </a:r>
          </a:p>
          <a:p>
            <a:endParaRPr lang="en-US" dirty="0"/>
          </a:p>
          <a:p>
            <a:r>
              <a:rPr lang="en-US" dirty="0" smtClean="0"/>
              <a:t>Search technique can be refined for use in Run II, extended to other channels (</a:t>
            </a:r>
            <a:r>
              <a:rPr lang="en-US" dirty="0" smtClean="0">
                <a:latin typeface="Symbol" panose="05050102010706020507" pitchFamily="18" charset="2"/>
              </a:rPr>
              <a:t>UU</a:t>
            </a:r>
            <a:r>
              <a:rPr lang="en-US" dirty="0" smtClean="0"/>
              <a:t> production, </a:t>
            </a:r>
            <a:r>
              <a:rPr lang="en-US" dirty="0" smtClean="0">
                <a:latin typeface="Symbol" panose="05050102010706020507" pitchFamily="18" charset="2"/>
              </a:rPr>
              <a:t>UU</a:t>
            </a:r>
            <a:r>
              <a:rPr lang="en-US" dirty="0" smtClean="0"/>
              <a:t> and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decaying to </a:t>
            </a:r>
            <a:r>
              <a:rPr lang="en-US" dirty="0" err="1" smtClean="0">
                <a:latin typeface="Symbol" panose="05050102010706020507" pitchFamily="18" charset="2"/>
              </a:rPr>
              <a:t>mm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Observable: 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b2</a:t>
            </a:r>
            <a:r>
              <a:rPr lang="en-US" sz="3000" dirty="0" smtClean="0"/>
              <a:t>/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b1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cross-section ratio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8" y="1549233"/>
            <a:ext cx="5275007" cy="1064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650" y="2934586"/>
            <a:ext cx="5190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decay into </a:t>
            </a:r>
            <a:r>
              <a:rPr lang="en-US" dirty="0">
                <a:latin typeface="Symbol" panose="05050102010706020507" pitchFamily="18" charset="2"/>
              </a:rPr>
              <a:t>U</a:t>
            </a:r>
            <a:r>
              <a:rPr lang="en-US" dirty="0" smtClean="0"/>
              <a:t> + photon, photons measured using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conversion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Conversions measured in tracker – good energy resolution, can separate respective mass peaks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is (as above):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Standard counting from likelihood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Efficiency from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BR from PDG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binned in 4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bins between 7 GeV and 40 GeV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80" y="1703658"/>
            <a:ext cx="3741220" cy="755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16" y="2789772"/>
            <a:ext cx="3534509" cy="31953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54712" y="5565347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13 005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Phys. Lett. B 743 (2015) 383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0308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Observable: 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b2</a:t>
            </a:r>
            <a:r>
              <a:rPr lang="en-US" sz="3000" dirty="0" smtClean="0"/>
              <a:t>/</a:t>
            </a:r>
            <a:r>
              <a:rPr lang="en-US" sz="3000" dirty="0" smtClean="0">
                <a:latin typeface="Symbol" panose="05050102010706020507" pitchFamily="18" charset="2"/>
              </a:rPr>
              <a:t>c</a:t>
            </a:r>
            <a:r>
              <a:rPr lang="en-US" sz="3000" baseline="-25000" dirty="0" smtClean="0"/>
              <a:t>b1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cross-section ratio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6" y="1488876"/>
            <a:ext cx="6081287" cy="2880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9293" y="1527968"/>
            <a:ext cx="28601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ratio (left) and normalized to </a:t>
            </a:r>
            <a:r>
              <a:rPr lang="en-US" dirty="0" err="1" smtClean="0"/>
              <a:t>br</a:t>
            </a:r>
            <a:r>
              <a:rPr lang="en-US" dirty="0" smtClean="0"/>
              <a:t> (right).</a:t>
            </a:r>
          </a:p>
          <a:p>
            <a:endParaRPr lang="en-US" dirty="0"/>
          </a:p>
          <a:p>
            <a:r>
              <a:rPr lang="en-US" dirty="0" smtClean="0"/>
              <a:t>Right figure features </a:t>
            </a:r>
            <a:r>
              <a:rPr lang="en-US" dirty="0" err="1" smtClean="0"/>
              <a:t>LHCb</a:t>
            </a:r>
            <a:r>
              <a:rPr lang="en-US" dirty="0" smtClean="0"/>
              <a:t> measurement, as well as most recent NRQCD theoretical prediction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Likhoded</a:t>
            </a:r>
            <a:r>
              <a:rPr lang="en-US" dirty="0" smtClean="0"/>
              <a:t> et. al</a:t>
            </a:r>
          </a:p>
          <a:p>
            <a:r>
              <a:rPr lang="en-US" dirty="0" smtClean="0"/>
              <a:t>PRD 90 (2014), 074021)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344" y="4369486"/>
            <a:ext cx="8601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published ratio is most precise yet, complements </a:t>
            </a:r>
            <a:r>
              <a:rPr lang="en-US" dirty="0" err="1" smtClean="0"/>
              <a:t>LHCb</a:t>
            </a:r>
            <a:r>
              <a:rPr lang="en-US" dirty="0" smtClean="0"/>
              <a:t> measurement well and extends reach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to 40 GeV.</a:t>
            </a:r>
          </a:p>
          <a:p>
            <a:endParaRPr lang="en-US" dirty="0"/>
          </a:p>
          <a:p>
            <a:r>
              <a:rPr lang="en-US" dirty="0" smtClean="0"/>
              <a:t>Theory is derived from extrapolation of NRQCD based on p-wave </a:t>
            </a:r>
            <a:r>
              <a:rPr lang="en-US" dirty="0" err="1" smtClean="0"/>
              <a:t>charmonium</a:t>
            </a:r>
            <a:r>
              <a:rPr lang="en-US" dirty="0" smtClean="0"/>
              <a:t> observation</a:t>
            </a:r>
          </a:p>
          <a:p>
            <a:endParaRPr lang="en-US" dirty="0"/>
          </a:p>
          <a:p>
            <a:r>
              <a:rPr lang="en-US" dirty="0" smtClean="0"/>
              <a:t>Dotted line (right) is linear fit to measured ratio in CMS, representing the case of dominance by color octet contributions.  More precise measurements are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Observation of </a:t>
            </a:r>
            <a:r>
              <a:rPr lang="en-US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000" baseline="-25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 properties</a:t>
            </a:r>
            <a:b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via branching ratios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14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98" y="2774004"/>
            <a:ext cx="2789162" cy="74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57" y="5537040"/>
            <a:ext cx="2362405" cy="624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3863374"/>
            <a:ext cx="2747335" cy="2641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" y="1329070"/>
            <a:ext cx="2647507" cy="2551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4" y="5677449"/>
            <a:ext cx="3367083" cy="313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0" y="2974354"/>
            <a:ext cx="3459780" cy="2514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2157" y="1449784"/>
            <a:ext cx="5913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c</a:t>
            </a:r>
            <a:r>
              <a:rPr lang="en-US" dirty="0" smtClean="0"/>
              <a:t> is a vital component of CMS program</a:t>
            </a:r>
          </a:p>
          <a:p>
            <a:endParaRPr lang="en-US" dirty="0"/>
          </a:p>
          <a:p>
            <a:r>
              <a:rPr lang="en-US" dirty="0" smtClean="0"/>
              <a:t>Complements </a:t>
            </a:r>
            <a:r>
              <a:rPr lang="en-US" dirty="0" err="1" smtClean="0"/>
              <a:t>LHCb</a:t>
            </a:r>
            <a:r>
              <a:rPr lang="en-US" dirty="0" smtClean="0"/>
              <a:t> measurement, necessary to evaluate background for other rarer B decay signatures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32157" y="4038033"/>
            <a:ext cx="591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decay to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+ 3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would be the first experimental confirmation of </a:t>
            </a:r>
            <a:r>
              <a:rPr lang="en-US" dirty="0" err="1" smtClean="0"/>
              <a:t>LHCb</a:t>
            </a:r>
            <a:r>
              <a:rPr lang="en-US" dirty="0" smtClean="0"/>
              <a:t> result.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32157" y="4763424"/>
            <a:ext cx="2097763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12 011</a:t>
            </a: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JHEP 01 (2015) 063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5073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Study of f</a:t>
            </a:r>
            <a:r>
              <a:rPr lang="en-US" sz="3000" baseline="-25000" dirty="0" smtClean="0"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(980) </a:t>
            </a:r>
            <a:b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via branching ratio analysis</a:t>
            </a:r>
            <a:endParaRPr lang="en-US" sz="3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10" y="1648682"/>
            <a:ext cx="4526672" cy="82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64" y="3317359"/>
            <a:ext cx="4761318" cy="2705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0" y="1663071"/>
            <a:ext cx="402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f</a:t>
            </a:r>
            <a:r>
              <a:rPr lang="en-US" baseline="-25000" dirty="0" smtClean="0"/>
              <a:t>0</a:t>
            </a:r>
            <a:r>
              <a:rPr lang="en-US" dirty="0" smtClean="0"/>
              <a:t> decay helps understand the CP-odd portion of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the lifetime is necessary to improve our understanding of the CP mixing phase (mixing may be enhanced by new physics)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(and other scalar mesons) are unusual, do not follow naïve mass hierarchy based on quark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Suggests potential for new structure, e.g. </a:t>
            </a:r>
            <a:r>
              <a:rPr lang="en-US" dirty="0" err="1" smtClean="0"/>
              <a:t>tetraquark</a:t>
            </a:r>
            <a:r>
              <a:rPr lang="en-US" dirty="0" smtClean="0"/>
              <a:t>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f</a:t>
            </a:r>
            <a:r>
              <a:rPr lang="en-US" baseline="-25000" dirty="0" smtClean="0"/>
              <a:t>0</a:t>
            </a:r>
            <a:r>
              <a:rPr lang="en-US" dirty="0" smtClean="0"/>
              <a:t>(980) branching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5" y="1492847"/>
            <a:ext cx="3556785" cy="271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93" y="1492848"/>
            <a:ext cx="3601877" cy="2776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" y="4825209"/>
            <a:ext cx="5951736" cy="8001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69055" y="4756114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14 002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6152" y="5625378"/>
            <a:ext cx="654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with SM theory prediction of roughly 0.2!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8" y="4292650"/>
            <a:ext cx="2059395" cy="379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53" y="4288526"/>
            <a:ext cx="2272027" cy="3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to J/</a:t>
            </a:r>
            <a:r>
              <a:rPr lang="en-US" dirty="0" err="1" smtClean="0">
                <a:latin typeface="Symbol" panose="05050102010706020507" pitchFamily="18" charset="2"/>
              </a:rPr>
              <a:t>Yf</a:t>
            </a:r>
            <a:r>
              <a:rPr lang="en-US" dirty="0" smtClean="0"/>
              <a:t> angular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46898" y="5096356"/>
            <a:ext cx="2679404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13 012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Submitted to PLB</a:t>
            </a:r>
            <a:endParaRPr lang="en-US" sz="15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7" y="1818168"/>
            <a:ext cx="2875197" cy="273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14" y="3436435"/>
            <a:ext cx="2584878" cy="2583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609" y="1509823"/>
            <a:ext cx="5911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weak mixing angle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is extracted from further analysis of the J/</a:t>
            </a:r>
            <a:r>
              <a:rPr lang="en-US" dirty="0" err="1" smtClean="0">
                <a:latin typeface="Symbol" panose="05050102010706020507" pitchFamily="18" charset="2"/>
              </a:rPr>
              <a:t>Yf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decay mode angular distribution</a:t>
            </a:r>
          </a:p>
          <a:p>
            <a:endParaRPr lang="en-US" dirty="0"/>
          </a:p>
          <a:p>
            <a:r>
              <a:rPr lang="en-US" dirty="0" smtClean="0"/>
              <a:t>Measurement performed on angles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shown at right</a:t>
            </a:r>
          </a:p>
          <a:p>
            <a:endParaRPr lang="en-US" dirty="0"/>
          </a:p>
          <a:p>
            <a:r>
              <a:rPr lang="en-US" dirty="0" smtClean="0"/>
              <a:t>Found to be in good agreement with SM within 1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52" y="6101019"/>
            <a:ext cx="3065648" cy="3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18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" y="2170527"/>
            <a:ext cx="3844909" cy="39838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488" y="1467293"/>
            <a:ext cx="87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of the highly suppressed B</a:t>
            </a:r>
            <a:r>
              <a:rPr lang="en-US" baseline="30000" dirty="0" smtClean="0"/>
              <a:t>0</a:t>
            </a:r>
            <a:r>
              <a:rPr lang="en-US" dirty="0" smtClean="0"/>
              <a:t>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 mode is critical to our understanding of the SM and potential physics beyond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0791" y="2594344"/>
            <a:ext cx="5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First-order diagram is forbidden, requires FCNC (BSM)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97171" y="3912711"/>
            <a:ext cx="343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 contributions to this channel come from higher-order diagrams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97170" y="5054173"/>
            <a:ext cx="3432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Presence of a new particle (X here) could enhance production in this channel, potentially could be measured at LHC as </a:t>
            </a:r>
            <a:r>
              <a:rPr lang="en-US" dirty="0" err="1" smtClean="0"/>
              <a:t>lumi</a:t>
            </a:r>
            <a:r>
              <a:rPr lang="en-US" dirty="0" smtClean="0"/>
              <a:t> ramps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19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7" y="2463850"/>
            <a:ext cx="6650560" cy="3935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935" y="1435395"/>
            <a:ext cx="768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irst combined paper from CMS/</a:t>
            </a:r>
            <a:r>
              <a:rPr lang="en-US" dirty="0" err="1" smtClean="0"/>
              <a:t>LHCb</a:t>
            </a:r>
            <a:r>
              <a:rPr lang="en-US" dirty="0" smtClean="0"/>
              <a:t> (</a:t>
            </a:r>
            <a:r>
              <a:rPr lang="fr-FR" dirty="0"/>
              <a:t>Nature 522, 68-72 (04 </a:t>
            </a:r>
            <a:r>
              <a:rPr lang="fr-FR" dirty="0" err="1"/>
              <a:t>June</a:t>
            </a:r>
            <a:r>
              <a:rPr lang="fr-FR" dirty="0"/>
              <a:t> 2015</a:t>
            </a:r>
            <a:r>
              <a:rPr lang="fr-FR" dirty="0" smtClean="0"/>
              <a:t>))</a:t>
            </a:r>
          </a:p>
          <a:p>
            <a:endParaRPr lang="fr-FR" dirty="0"/>
          </a:p>
          <a:p>
            <a:r>
              <a:rPr lang="fr-FR" dirty="0" smtClean="0"/>
              <a:t>In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r>
              <a:rPr lang="fr-FR" dirty="0" smtClean="0"/>
              <a:t>, </a:t>
            </a:r>
            <a:r>
              <a:rPr lang="fr-FR" dirty="0" err="1" smtClean="0"/>
              <a:t>expect</a:t>
            </a:r>
            <a:r>
              <a:rPr lang="fr-FR" dirty="0" smtClean="0"/>
              <a:t> ~100 B</a:t>
            </a:r>
            <a:r>
              <a:rPr lang="fr-FR" baseline="-25000" dirty="0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r>
              <a:rPr lang="fr-FR" dirty="0" smtClean="0"/>
              <a:t>, ~10 B</a:t>
            </a:r>
            <a:r>
              <a:rPr lang="fr-FR" baseline="-25000" dirty="0" smtClean="0"/>
              <a:t>d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753" y="1573619"/>
            <a:ext cx="8612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Spectroscopy of SM standard candles (J/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U</a:t>
            </a:r>
            <a:r>
              <a:rPr lang="en-US" sz="2400" dirty="0"/>
              <a:t>(</a:t>
            </a:r>
            <a:r>
              <a:rPr lang="en-US" sz="2400" dirty="0" smtClean="0"/>
              <a:t>ns))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Double J/</a:t>
            </a:r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dirty="0" smtClean="0"/>
              <a:t>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 branching ratio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 rare decays, FCNC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Run II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rare </a:t>
            </a:r>
            <a:br>
              <a:rPr lang="en-US" dirty="0" smtClean="0"/>
            </a:br>
            <a:r>
              <a:rPr lang="en-US" dirty="0" smtClean="0"/>
              <a:t>B    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20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96112" y="979287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069" y="1397765"/>
            <a:ext cx="7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rate is consisted with SM within 1.2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rate within 2.2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</a:p>
          <a:p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dirty="0" smtClean="0"/>
              <a:t>Overall 6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observation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!  (3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evidence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/>
              <a:t> </a:t>
            </a:r>
            <a:r>
              <a:rPr lang="en-US" dirty="0" smtClean="0"/>
              <a:t>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).  Currently a rare decay, but liable to be benchmark analysis at HL-LHC!</a:t>
            </a:r>
            <a:endParaRPr lang="en-US" dirty="0" smtClean="0">
              <a:latin typeface="Symbol" panose="05050102010706020507" pitchFamily="18" charset="2"/>
            </a:endParaRPr>
          </a:p>
          <a:p>
            <a:endParaRPr lang="en-US" dirty="0" smtClean="0">
              <a:latin typeface="Calibri 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9" y="2884550"/>
            <a:ext cx="8489416" cy="3513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6112" y="2556656"/>
            <a:ext cx="1250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measurement of </a:t>
            </a:r>
            <a:br>
              <a:rPr lang="en-US" dirty="0" smtClean="0"/>
            </a:br>
            <a:r>
              <a:rPr lang="en-US" dirty="0" smtClean="0"/>
              <a:t>B to K</a:t>
            </a:r>
            <a:r>
              <a:rPr lang="en-US" baseline="30000" dirty="0" smtClean="0"/>
              <a:t>*0</a:t>
            </a:r>
            <a:r>
              <a:rPr lang="en-US" dirty="0" smtClean="0"/>
              <a:t> + 2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6112" y="2556656"/>
            <a:ext cx="1250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02" y="1413602"/>
            <a:ext cx="6134632" cy="2194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35395"/>
            <a:ext cx="2583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B -&gt; 2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, this decay channel is clean theoretically and, as an FCNC process, reasonable ground for evidence of new physics.</a:t>
            </a:r>
          </a:p>
          <a:p>
            <a:endParaRPr lang="en-US" dirty="0"/>
          </a:p>
          <a:p>
            <a:r>
              <a:rPr lang="en-US" dirty="0" smtClean="0"/>
              <a:t>Angular analysis in 3 variables (</a:t>
            </a:r>
            <a:r>
              <a:rPr lang="en-US" dirty="0" smtClean="0">
                <a:latin typeface="Symbol" panose="05050102010706020507" pitchFamily="18" charset="2"/>
              </a:rPr>
              <a:t>q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60" y="3637246"/>
            <a:ext cx="4417459" cy="28672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0654" y="3450708"/>
            <a:ext cx="1762706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13 010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 </a:t>
            </a: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Phys. Lett. B 753</a:t>
            </a: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(2016) p.424</a:t>
            </a:r>
            <a:endParaRPr lang="en-US" sz="15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643679"/>
            <a:ext cx="4157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longitudinal polarization fraction of K</a:t>
            </a:r>
            <a:r>
              <a:rPr lang="en-US" baseline="30000" dirty="0" smtClean="0"/>
              <a:t>*0</a:t>
            </a:r>
            <a:r>
              <a:rPr lang="en-US" dirty="0" smtClean="0"/>
              <a:t> (upper left), m pair asymmetry (upper right) and differential branching fraction (bottom) all as a function of </a:t>
            </a:r>
            <a:r>
              <a:rPr lang="en-US" dirty="0" err="1" smtClean="0"/>
              <a:t>dimuon</a:t>
            </a:r>
            <a:r>
              <a:rPr lang="en-US" dirty="0" smtClean="0"/>
              <a:t> invariant mass.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agreement with SM theory.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Run </a:t>
            </a:r>
            <a:r>
              <a:rPr lang="en-US" dirty="0" smtClean="0"/>
              <a:t>II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   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17 Sep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Hadron2015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2" descr="evt-displa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3" y="2904653"/>
            <a:ext cx="5549116" cy="30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93775" y="1417897"/>
            <a:ext cx="6496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CMS resumed physics program in May 2015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Updated trigger menu including new paths w/ displaced track requirements – seen below B</a:t>
            </a:r>
            <a:r>
              <a:rPr lang="en-US" baseline="30000" dirty="0" smtClean="0"/>
              <a:t>+</a:t>
            </a:r>
            <a:r>
              <a:rPr lang="en-US" dirty="0" smtClean="0"/>
              <a:t> event with clean displaced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54752" y="948994"/>
            <a:ext cx="434495" cy="37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1" y="1372548"/>
            <a:ext cx="2844843" cy="2016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32" y="3351831"/>
            <a:ext cx="2641240" cy="2562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5498" y="5914278"/>
            <a:ext cx="30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B</a:t>
            </a:r>
            <a:r>
              <a:rPr lang="en-US" baseline="30000" dirty="0" smtClean="0"/>
              <a:t>+</a:t>
            </a:r>
            <a:r>
              <a:rPr lang="en-US" dirty="0" smtClean="0"/>
              <a:t> observation – good stepping stone in early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2019" y="1552353"/>
            <a:ext cx="865490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 broad spectrum of analyses have been completed on the CMS experiment in the field of spectroscopy in the past year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Many results are among the most precise measurements recorded, complementary to the </a:t>
            </a:r>
            <a:r>
              <a:rPr lang="en-US" sz="2300" dirty="0" err="1" smtClean="0"/>
              <a:t>LHCb</a:t>
            </a:r>
            <a:r>
              <a:rPr lang="en-US" sz="2300" dirty="0" smtClean="0"/>
              <a:t> phase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New observations, including the B -&gt; di</a:t>
            </a:r>
            <a:r>
              <a:rPr lang="en-US" sz="2300" dirty="0" smtClean="0">
                <a:latin typeface="Symbol" panose="05050102010706020507" pitchFamily="18" charset="2"/>
              </a:rPr>
              <a:t>m</a:t>
            </a:r>
            <a:r>
              <a:rPr lang="en-US" sz="2300" dirty="0" smtClean="0"/>
              <a:t> decay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After long shutdown, the LHC (and CMS) are back in operation in a new energy regime and have already seen many standard candles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243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and spectroscopy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1" y="1459099"/>
            <a:ext cx="4662919" cy="243862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54501" y="1520456"/>
            <a:ext cx="3370521" cy="4399383"/>
          </a:xfrm>
        </p:spPr>
        <p:txBody>
          <a:bodyPr/>
          <a:lstStyle/>
          <a:p>
            <a:r>
              <a:rPr lang="en-US" dirty="0" smtClean="0"/>
              <a:t>CMS detector is well suited for a broad physics program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Tracker and Muon chambers at wide range of coverage in </a:t>
            </a:r>
            <a:r>
              <a:rPr lang="en-US" sz="1800" dirty="0" smtClean="0">
                <a:latin typeface="Symbol" panose="05050102010706020507" pitchFamily="18" charset="2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Flexible trigger system sensitive to variety of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Complementary coverage in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panose="05050102010706020507" pitchFamily="18" charset="2"/>
              </a:rPr>
              <a:t>h</a:t>
            </a:r>
            <a:r>
              <a:rPr lang="en-US" sz="1800" dirty="0" smtClean="0"/>
              <a:t> to experiments such as </a:t>
            </a:r>
            <a:r>
              <a:rPr lang="en-US" sz="1800" dirty="0" err="1" smtClean="0"/>
              <a:t>LHCb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" y="3897719"/>
            <a:ext cx="3908567" cy="24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/>
              <a:t>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 double-diff.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1" y="1449784"/>
            <a:ext cx="3227398" cy="2185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39" y="1518170"/>
            <a:ext cx="3216820" cy="21772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5" y="3891738"/>
            <a:ext cx="2697933" cy="2527459"/>
          </a:xfrm>
        </p:spPr>
      </p:pic>
      <p:sp>
        <p:nvSpPr>
          <p:cNvPr id="13" name="TextBox 12"/>
          <p:cNvSpPr txBox="1"/>
          <p:nvPr/>
        </p:nvSpPr>
        <p:spPr>
          <a:xfrm>
            <a:off x="3221665" y="3891738"/>
            <a:ext cx="5539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LHC gives us access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regimes well above –onia masses where NRQCD is most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(2S) </a:t>
            </a:r>
            <a:r>
              <a:rPr lang="en-US" dirty="0" err="1" smtClean="0"/>
              <a:t>xsec</a:t>
            </a:r>
            <a:r>
              <a:rPr lang="en-US" dirty="0" smtClean="0"/>
              <a:t> in bins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out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100 GeV, improves on prior reach of 50 GeV at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particle yields in small windows to minimize resolution effects, apply efficiency/acceptance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spectrum can be used as input to future NRQCD fits in this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868112"/>
            <a:ext cx="1786269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14 001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PRL114 </a:t>
            </a:r>
            <a:r>
              <a:rPr lang="en-US" sz="1500" i="1" dirty="0">
                <a:solidFill>
                  <a:srgbClr val="58438B"/>
                </a:solidFill>
                <a:latin typeface="arial" panose="020B0604020202020204" pitchFamily="34" charset="0"/>
              </a:rPr>
              <a:t>(2015) 191802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2205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(1s),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(2s), </a:t>
            </a:r>
            <a:r>
              <a:rPr lang="en-US" dirty="0" smtClean="0">
                <a:latin typeface="Symbol" panose="05050102010706020507" pitchFamily="18" charset="2"/>
              </a:rPr>
              <a:t>U(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3s</a:t>
            </a:r>
            <a:r>
              <a:rPr lang="en-US" dirty="0" smtClean="0"/>
              <a:t>) </a:t>
            </a:r>
            <a:r>
              <a:rPr lang="en-US" dirty="0" err="1" smtClean="0"/>
              <a:t>xsec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90537" y="4823079"/>
            <a:ext cx="2009553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12 006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Phys. Lett. B 749 (2015) p.15</a:t>
            </a:r>
            <a:endParaRPr lang="en-US" sz="15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4" y="1410692"/>
            <a:ext cx="4451739" cy="321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3" y="1449784"/>
            <a:ext cx="4516928" cy="3214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47" y="4670785"/>
            <a:ext cx="6655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Upsilon production similarly improved in Run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Cross-section (right) from 2011 compared to 2010 measurement and theory computed by Gong, et. al. (PRL112 (2014) 032001)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2010 cross-section scaled by 0.5 to account for lesser |</a:t>
            </a:r>
            <a:r>
              <a:rPr lang="en-US" dirty="0" smtClean="0">
                <a:latin typeface="+mj-lt"/>
              </a:rPr>
              <a:t>y|</a:t>
            </a:r>
            <a:r>
              <a:rPr lang="en-US" dirty="0" smtClean="0"/>
              <a:t>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are generally compatible between 2010 and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studies:</a:t>
            </a:r>
            <a:br>
              <a:rPr lang="en-US" dirty="0" smtClean="0"/>
            </a:br>
            <a:r>
              <a:rPr lang="en-US" dirty="0" smtClean="0"/>
              <a:t>Cross-sections and fits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5" y="1609273"/>
            <a:ext cx="2999873" cy="28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54" y="1488876"/>
            <a:ext cx="3988579" cy="29273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505" y="4575757"/>
            <a:ext cx="795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ifferential cross-section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for </a:t>
            </a:r>
            <a:r>
              <a:rPr lang="en-US" dirty="0"/>
              <a:t>J/</a:t>
            </a:r>
            <a:r>
              <a:rPr lang="en-US" dirty="0">
                <a:latin typeface="Symbol" panose="05050102010706020507" pitchFamily="18" charset="2"/>
              </a:rPr>
              <a:t>Y</a:t>
            </a:r>
            <a:r>
              <a:rPr lang="en-US" dirty="0"/>
              <a:t> and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(2s</a:t>
            </a:r>
            <a:r>
              <a:rPr lang="en-US" dirty="0"/>
              <a:t>) </a:t>
            </a:r>
            <a:r>
              <a:rPr lang="en-US" dirty="0" smtClean="0"/>
              <a:t>(left), 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(1s) (right)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of NRQCD formalism where predictions are factorized into short-distance terms governed by PDFs and long-distance matrix-elements (LDMEs)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LDMEs are model-independent, should be valid for all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derivations of LDMEs found to be valid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20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law behavior suspected, and data conforms nicely to such a 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Quarkonium</a:t>
            </a:r>
            <a:r>
              <a:rPr lang="en-US" dirty="0" smtClean="0"/>
              <a:t> cross-sections</a:t>
            </a:r>
            <a:br>
              <a:rPr lang="en-US" dirty="0" smtClean="0"/>
            </a:br>
            <a:r>
              <a:rPr lang="en-US" dirty="0" smtClean="0"/>
              <a:t>@ 13 </a:t>
            </a:r>
            <a:r>
              <a:rPr lang="en-US" dirty="0" err="1" smtClean="0"/>
              <a:t>TeV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" y="1488876"/>
            <a:ext cx="2860158" cy="2053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30" y="1488876"/>
            <a:ext cx="2882070" cy="2068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" y="3740006"/>
            <a:ext cx="3804203" cy="2730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66" y="3755736"/>
            <a:ext cx="3888454" cy="2757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37274" y="1767175"/>
            <a:ext cx="3168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clean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U</a:t>
            </a:r>
            <a:r>
              <a:rPr lang="en-US" dirty="0" smtClean="0"/>
              <a:t> signals in early 13 </a:t>
            </a:r>
            <a:r>
              <a:rPr lang="en-US" dirty="0" err="1" smtClean="0"/>
              <a:t>TeV</a:t>
            </a:r>
            <a:r>
              <a:rPr lang="en-US" dirty="0" smtClean="0"/>
              <a:t> data – comparing cross sections, validates expected factor of ~2 increase in production between regimes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Prompt Double J/</a:t>
            </a:r>
            <a:r>
              <a:rPr lang="en-US" sz="3200" dirty="0" smtClean="0">
                <a:latin typeface="Symbol" panose="05050102010706020507" pitchFamily="18" charset="2"/>
              </a:rPr>
              <a:t>Y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2608" y="1527968"/>
            <a:ext cx="7959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production phase space @ CMS nicely complements </a:t>
            </a:r>
            <a:r>
              <a:rPr lang="en-US" dirty="0" err="1" smtClean="0"/>
              <a:t>LHCb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Non-trivial contribution from double </a:t>
            </a:r>
            <a:r>
              <a:rPr lang="en-US" dirty="0" err="1" smtClean="0"/>
              <a:t>parton</a:t>
            </a:r>
            <a:r>
              <a:rPr lang="en-US" dirty="0" smtClean="0"/>
              <a:t>-scattering (DPS)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Cannot be modeled by current NRQCD predictions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Potential grounds for discovery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mbol" panose="05050102010706020507" pitchFamily="18" charset="2"/>
              </a:rPr>
              <a:t>h</a:t>
            </a:r>
            <a:r>
              <a:rPr lang="en-US" baseline="-25000" dirty="0" err="1" smtClean="0"/>
              <a:t>b</a:t>
            </a:r>
            <a:r>
              <a:rPr lang="en-US" dirty="0" smtClean="0"/>
              <a:t> (highly suppressed by current predictions)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Pseudo-scalar Higgs (NMSSM)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Tetraquark</a:t>
            </a:r>
            <a:r>
              <a:rPr lang="en-US" dirty="0" smtClean="0"/>
              <a:t> bound state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8" y="4323971"/>
            <a:ext cx="4930567" cy="1714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72" y="4415419"/>
            <a:ext cx="1882303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13" y="137830"/>
            <a:ext cx="6428294" cy="1191240"/>
          </a:xfrm>
        </p:spPr>
        <p:txBody>
          <a:bodyPr/>
          <a:lstStyle/>
          <a:p>
            <a:r>
              <a:rPr lang="en-US" sz="3000" dirty="0" smtClean="0"/>
              <a:t>Prompt Double J/</a:t>
            </a:r>
            <a:r>
              <a:rPr lang="en-US" sz="3000" dirty="0" smtClean="0">
                <a:latin typeface="Symbol" panose="05050102010706020507" pitchFamily="18" charset="2"/>
              </a:rPr>
              <a:t>Y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26 May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HQL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DC26D-277F-4452-8A11-FD028F3084E1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2986" y="1371600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60" y="1449784"/>
            <a:ext cx="754912" cy="7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" y="4183422"/>
            <a:ext cx="3687902" cy="232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8" y="1286911"/>
            <a:ext cx="3073510" cy="29589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90378" y="1418877"/>
            <a:ext cx="236615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CMS BPH 11 021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JHEP09 (2014) 094</a:t>
            </a:r>
            <a:endParaRPr lang="en-US" sz="1500" i="1" dirty="0"/>
          </a:p>
        </p:txBody>
      </p:sp>
      <p:sp>
        <p:nvSpPr>
          <p:cNvPr id="18" name="Rectangle 17"/>
          <p:cNvSpPr/>
          <p:nvPr/>
        </p:nvSpPr>
        <p:spPr>
          <a:xfrm>
            <a:off x="3651153" y="4811137"/>
            <a:ext cx="2296633" cy="1246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LHCb-PAPER-2011-013</a:t>
            </a:r>
          </a:p>
          <a:p>
            <a:endParaRPr lang="en-US" sz="1500" i="1" dirty="0" smtClean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Published:</a:t>
            </a:r>
            <a:endParaRPr lang="en-US" sz="1500" i="1" dirty="0">
              <a:solidFill>
                <a:srgbClr val="58438B"/>
              </a:solidFill>
              <a:latin typeface="arial" panose="020B0604020202020204" pitchFamily="34" charset="0"/>
            </a:endParaRPr>
          </a:p>
          <a:p>
            <a:r>
              <a:rPr lang="en-US" sz="1500" i="1" dirty="0" err="1" smtClean="0">
                <a:solidFill>
                  <a:srgbClr val="58438B"/>
                </a:solidFill>
                <a:latin typeface="arial" panose="020B0604020202020204" pitchFamily="34" charset="0"/>
              </a:rPr>
              <a:t>Phys.Lett.B</a:t>
            </a:r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 707 </a:t>
            </a:r>
            <a:r>
              <a:rPr lang="en-US" sz="1500" i="1" dirty="0">
                <a:solidFill>
                  <a:srgbClr val="58438B"/>
                </a:solidFill>
                <a:latin typeface="arial" panose="020B0604020202020204" pitchFamily="34" charset="0"/>
              </a:rPr>
              <a:t>(</a:t>
            </a:r>
            <a:r>
              <a:rPr lang="en-US" sz="1500" i="1" dirty="0" smtClean="0">
                <a:solidFill>
                  <a:srgbClr val="58438B"/>
                </a:solidFill>
                <a:latin typeface="arial" panose="020B0604020202020204" pitchFamily="34" charset="0"/>
              </a:rPr>
              <a:t>2012) pp 52-59</a:t>
            </a:r>
            <a:endParaRPr lang="en-US" sz="15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5191" y="2530549"/>
            <a:ext cx="5209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Accounting for prompt double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-0.05 &lt; </a:t>
            </a:r>
            <a:r>
              <a:rPr lang="en-US" dirty="0" err="1" smtClean="0"/>
              <a:t>ct</a:t>
            </a:r>
            <a:r>
              <a:rPr lang="en-US" dirty="0" smtClean="0"/>
              <a:t> &lt; 0.10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d</a:t>
            </a:r>
            <a:r>
              <a:rPr lang="en-US" dirty="0" smtClean="0"/>
              <a:t> &lt;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within 3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of mass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CMS reach is complementary to </a:t>
            </a:r>
            <a:r>
              <a:rPr lang="en-US" dirty="0" err="1" smtClean="0"/>
              <a:t>LHCb</a:t>
            </a:r>
            <a:r>
              <a:rPr lang="en-US" dirty="0" smtClean="0"/>
              <a:t>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8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64998</TotalTime>
  <Words>1473</Words>
  <Application>Microsoft Office PowerPoint</Application>
  <PresentationFormat>On-screen Show (4:3)</PresentationFormat>
  <Paragraphs>263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Calibri  </vt:lpstr>
      <vt:lpstr>Calibri Light</vt:lpstr>
      <vt:lpstr>DejaVu Sans</vt:lpstr>
      <vt:lpstr>Garamond</vt:lpstr>
      <vt:lpstr>Symbol</vt:lpstr>
      <vt:lpstr>Tahoma</vt:lpstr>
      <vt:lpstr>Default</vt:lpstr>
      <vt:lpstr>Title1</vt:lpstr>
      <vt:lpstr>Heavy Flavor results from CMS</vt:lpstr>
      <vt:lpstr>Outline</vt:lpstr>
      <vt:lpstr>CMS and spectroscopy</vt:lpstr>
      <vt:lpstr>NRQCD studies: J/Y, Y(2s) double-diff. s</vt:lpstr>
      <vt:lpstr>NRQCD studies: U(1s), U(2s), U(3s) xsec</vt:lpstr>
      <vt:lpstr>NRQCD studies: Cross-sections and fits</vt:lpstr>
      <vt:lpstr>Quarkonium cross-sections @ 13 TeV</vt:lpstr>
      <vt:lpstr>Prompt Double J/Y production</vt:lpstr>
      <vt:lpstr>Prompt Double J/Y measurement</vt:lpstr>
      <vt:lpstr>Prompt Double J/Y measurement Dy between J/Y, system pT</vt:lpstr>
      <vt:lpstr>Prompt Double J/Y Modeling non-resonant production</vt:lpstr>
      <vt:lpstr>Observable: cb2/cb1  cross-section ratio</vt:lpstr>
      <vt:lpstr>Observable: cb2/cb1  cross-section ratio</vt:lpstr>
      <vt:lpstr>Observation of Bc properties via branching ratios</vt:lpstr>
      <vt:lpstr>Study of f0(980)  via branching ratio analysis</vt:lpstr>
      <vt:lpstr>Measurement of f0(980) branching ratio</vt:lpstr>
      <vt:lpstr>Analysis of Bs0 to J/Yf angular distribution</vt:lpstr>
      <vt:lpstr>Measurement of rare  B     2m decays</vt:lpstr>
      <vt:lpstr>Measurement of rare  B     2m decays</vt:lpstr>
      <vt:lpstr>Measurement of rare  B     2m decays</vt:lpstr>
      <vt:lpstr>Angular measurement of  B to K*0 + 2m</vt:lpstr>
      <vt:lpstr>Ongoing Run II B+    K+J/Y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DQM Update</dc:title>
  <dc:creator>Keith J. Rose</dc:creator>
  <cp:lastModifiedBy>Keith Rose</cp:lastModifiedBy>
  <cp:revision>395</cp:revision>
  <dcterms:created xsi:type="dcterms:W3CDTF">2008-01-13T12:03:12Z</dcterms:created>
  <dcterms:modified xsi:type="dcterms:W3CDTF">2016-05-26T04:24:38Z</dcterms:modified>
</cp:coreProperties>
</file>