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7" r:id="rId4"/>
    <p:sldId id="269" r:id="rId5"/>
    <p:sldId id="259" r:id="rId6"/>
    <p:sldId id="266" r:id="rId7"/>
    <p:sldId id="268" r:id="rId8"/>
    <p:sldId id="274" r:id="rId9"/>
    <p:sldId id="275" r:id="rId10"/>
    <p:sldId id="261" r:id="rId11"/>
    <p:sldId id="270" r:id="rId12"/>
    <p:sldId id="265" r:id="rId13"/>
    <p:sldId id="282" r:id="rId14"/>
    <p:sldId id="283" r:id="rId15"/>
    <p:sldId id="278" r:id="rId16"/>
    <p:sldId id="289" r:id="rId17"/>
    <p:sldId id="284" r:id="rId18"/>
    <p:sldId id="285" r:id="rId19"/>
    <p:sldId id="279" r:id="rId20"/>
    <p:sldId id="280" r:id="rId21"/>
    <p:sldId id="260" r:id="rId22"/>
    <p:sldId id="288" r:id="rId23"/>
    <p:sldId id="277" r:id="rId24"/>
    <p:sldId id="286" r:id="rId25"/>
    <p:sldId id="276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>
      <p:cViewPr varScale="1">
        <p:scale>
          <a:sx n="75" d="100"/>
          <a:sy n="75" d="100"/>
        </p:scale>
        <p:origin x="5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D70B0-2A54-411A-BAAF-1B8F4FBA95F9}" type="datetimeFigureOut">
              <a:rPr kumimoji="1" lang="ja-JP" altLang="en-US" smtClean="0"/>
              <a:t>2016/5/27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7A28-038C-4A70-9C36-EEC2CE980E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14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7A28-038C-4A70-9C36-EEC2CE980E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96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7A28-038C-4A70-9C36-EEC2CE980EC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8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7A28-038C-4A70-9C36-EEC2CE980E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2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80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88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46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3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1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23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63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81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7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9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03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2E8B-F267-4FA1-A793-D16C277D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6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Recent Results 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Radiative and Electroweak Penguin</a:t>
            </a:r>
            <a:br>
              <a:rPr kumimoji="1" lang="en-US" altLang="ja-JP" dirty="0" smtClean="0"/>
            </a:br>
            <a:r>
              <a:rPr kumimoji="1" lang="en-US" altLang="ja-JP" dirty="0" smtClean="0"/>
              <a:t>B Decays</a:t>
            </a:r>
            <a:r>
              <a:rPr kumimoji="1" lang="en-US" altLang="ja-JP" dirty="0" smtClean="0">
                <a:sym typeface="Wingdings" panose="05000000000000000000" pitchFamily="2" charset="2"/>
              </a:rPr>
              <a:t> at Belle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Akimasa Ishikawa</a:t>
            </a:r>
          </a:p>
          <a:p>
            <a:r>
              <a:rPr lang="en-US" altLang="ja-JP" dirty="0" smtClean="0"/>
              <a:t>(Tohoku University)</a:t>
            </a:r>
            <a:endParaRPr kumimoji="1" lang="ja-JP" altLang="en-US" dirty="0"/>
          </a:p>
        </p:txBody>
      </p:sp>
      <p:pic>
        <p:nvPicPr>
          <p:cNvPr id="5123" name="Picture 3" descr="C:\Users\akimasa\Documents\presentation\logo\Toh_E_L_P_RG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" y="0"/>
            <a:ext cx="1101988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36" y="0"/>
            <a:ext cx="1362364" cy="1052736"/>
          </a:xfrm>
          <a:prstGeom prst="rect">
            <a:avLst/>
          </a:prstGeom>
        </p:spPr>
      </p:pic>
      <p:pic>
        <p:nvPicPr>
          <p:cNvPr id="1026" name="Picture 2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3982308" cy="11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for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fg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00200"/>
            <a:ext cx="5400600" cy="478112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Proceeds via </a:t>
            </a:r>
            <a:r>
              <a:rPr kumimoji="1" lang="en-US" altLang="ja-JP" sz="2400" dirty="0" err="1" smtClean="0"/>
              <a:t>b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d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penguin annihilation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Suppressed by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V</a:t>
            </a:r>
            <a:r>
              <a:rPr lang="en-US" altLang="ja-JP" sz="2000" baseline="-25000" dirty="0" err="1" smtClean="0">
                <a:sym typeface="Wingdings" panose="05000000000000000000" pitchFamily="2" charset="2"/>
              </a:rPr>
              <a:t>td</a:t>
            </a:r>
            <a:endParaRPr lang="en-US" altLang="ja-JP" sz="2000" baseline="-250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Prediction : B(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B</a:t>
            </a:r>
            <a:r>
              <a:rPr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fg</a:t>
            </a:r>
            <a:r>
              <a:rPr lang="en-US" altLang="ja-JP" sz="2000" dirty="0" smtClean="0">
                <a:sym typeface="Wingdings" panose="05000000000000000000" pitchFamily="2" charset="2"/>
              </a:rPr>
              <a:t>) ~ O(10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-11~12</a:t>
            </a:r>
            <a:r>
              <a:rPr lang="en-US" altLang="ja-JP" sz="2000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altLang="ja-JP" sz="2400" dirty="0" smtClean="0"/>
              <a:t>Dominant continuum background suppressed by Neural Net</a:t>
            </a:r>
          </a:p>
          <a:p>
            <a:r>
              <a:rPr lang="en-US" altLang="ja-JP" sz="2400" dirty="0" smtClean="0"/>
              <a:t>Simultaneous fit to </a:t>
            </a: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bc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E, NN, </a:t>
            </a:r>
            <a:r>
              <a:rPr lang="en-US" altLang="ja-JP" sz="2400" dirty="0" err="1" smtClean="0"/>
              <a:t>cos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err="1" smtClean="0"/>
              <a:t>hel</a:t>
            </a:r>
            <a:r>
              <a:rPr lang="en-US" altLang="ja-JP" sz="2400" dirty="0" smtClean="0"/>
              <a:t> to extract signal yield.</a:t>
            </a:r>
          </a:p>
          <a:p>
            <a:pPr lvl="1"/>
            <a:r>
              <a:rPr kumimoji="1" lang="en-US" altLang="ja-JP" sz="2000" dirty="0" smtClean="0"/>
              <a:t>Consistent with null </a:t>
            </a:r>
          </a:p>
          <a:p>
            <a:r>
              <a:rPr lang="en-US" altLang="ja-JP" sz="2400" dirty="0" smtClean="0"/>
              <a:t>Set a limit on BF</a:t>
            </a:r>
          </a:p>
          <a:p>
            <a:endParaRPr kumimoji="1" lang="en-US" altLang="ja-JP" sz="2400" dirty="0"/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Almost one order of magnitude better </a:t>
            </a:r>
            <a:r>
              <a:rPr lang="en-US" altLang="ja-JP" sz="2000" dirty="0" smtClean="0"/>
              <a:t>than previous search</a:t>
            </a:r>
            <a:endParaRPr kumimoji="1" lang="en-US" altLang="ja-JP" sz="2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638722" y="-27384"/>
            <a:ext cx="66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Z. King et al (Belle Collaboration) to appear in PRD,</a:t>
            </a:r>
            <a:r>
              <a:rPr lang="en-US" altLang="ja-JP" dirty="0"/>
              <a:t> arXiv:1603.06546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296" y="1565448"/>
            <a:ext cx="3068704" cy="14428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21" y="3356992"/>
            <a:ext cx="3612879" cy="32908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91" y="5157192"/>
            <a:ext cx="3197881" cy="4833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711fb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66279" y="5214206"/>
            <a:ext cx="118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90% C.L.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2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Electroweak Penguin </a:t>
            </a:r>
            <a:r>
              <a:rPr kumimoji="1" lang="en-US" altLang="ja-JP" dirty="0" smtClean="0"/>
              <a:t>Decays</a:t>
            </a:r>
            <a:br>
              <a:rPr kumimoji="1" lang="en-US" altLang="ja-JP" dirty="0" smtClean="0"/>
            </a:br>
            <a:r>
              <a:rPr lang="en-US" altLang="ja-JP" sz="3600" dirty="0" err="1" smtClean="0">
                <a:sym typeface="Wingdings" panose="05000000000000000000" pitchFamily="2" charset="2"/>
              </a:rPr>
              <a:t>bsl</a:t>
            </a:r>
            <a:r>
              <a:rPr lang="en-US" altLang="ja-JP" sz="36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3600" dirty="0" err="1" smtClean="0">
                <a:sym typeface="Wingdings" panose="05000000000000000000" pitchFamily="2" charset="2"/>
              </a:rPr>
              <a:t>l</a:t>
            </a:r>
            <a:r>
              <a:rPr lang="en-US" altLang="ja-JP" sz="3600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sz="3600" dirty="0"/>
              <a:t> </a:t>
            </a:r>
            <a:r>
              <a:rPr lang="en-US" altLang="ja-JP" sz="3600" dirty="0" smtClean="0">
                <a:sym typeface="Wingdings" panose="05000000000000000000" pitchFamily="2" charset="2"/>
              </a:rPr>
              <a:t>and </a:t>
            </a:r>
            <a:r>
              <a:rPr lang="en-US" altLang="ja-JP" sz="3600" dirty="0" smtClean="0"/>
              <a:t>b</a:t>
            </a:r>
            <a:r>
              <a:rPr lang="en-US" altLang="ja-JP" sz="3600" dirty="0">
                <a:sym typeface="Wingdings" panose="05000000000000000000" pitchFamily="2" charset="2"/>
              </a:rPr>
              <a:t>(</a:t>
            </a:r>
            <a:r>
              <a:rPr lang="en-US" altLang="ja-JP" sz="3600" dirty="0" err="1" smtClean="0">
                <a:sym typeface="Wingdings" panose="05000000000000000000" pitchFamily="2" charset="2"/>
              </a:rPr>
              <a:t>s,d</a:t>
            </a:r>
            <a:r>
              <a:rPr lang="en-US" altLang="ja-JP" sz="3600" dirty="0" smtClean="0">
                <a:sym typeface="Wingdings" panose="05000000000000000000" pitchFamily="2" charset="2"/>
              </a:rPr>
              <a:t>)</a:t>
            </a:r>
            <a:r>
              <a:rPr lang="en-US" altLang="ja-JP" sz="3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endParaRPr kumimoji="1" lang="ja-JP" altLang="en-US" sz="3600" baseline="30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968352"/>
            <a:ext cx="8229600" cy="13247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Full Angular Analysis of B</a:t>
            </a:r>
            <a:r>
              <a:rPr lang="en-US" altLang="ja-JP" baseline="30000" dirty="0" smtClean="0"/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K*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l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dirty="0" smtClean="0">
                <a:sym typeface="Wingdings" panose="05000000000000000000" pitchFamily="2" charset="2"/>
              </a:rPr>
              <a:t>l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endParaRPr kumimoji="1" lang="ja-JP" altLang="en-US" baseline="30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56" y="1412776"/>
            <a:ext cx="8100392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err="1" smtClean="0"/>
              <a:t>LHCb</a:t>
            </a:r>
            <a:r>
              <a:rPr kumimoji="1" lang="en-US" altLang="ja-JP" sz="2000" dirty="0" smtClean="0"/>
              <a:t> reported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3.4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deviation</a:t>
            </a:r>
            <a:r>
              <a:rPr kumimoji="1" lang="en-US" altLang="ja-JP" sz="2000" dirty="0" smtClean="0"/>
              <a:t> from a SM prediction in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000" baseline="-25000" dirty="0" smtClean="0">
                <a:solidFill>
                  <a:srgbClr val="FF0000"/>
                </a:solidFill>
              </a:rPr>
              <a:t>5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’ for 4 &lt; q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2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&lt; 8GeV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000" dirty="0" smtClean="0"/>
              <a:t> which </a:t>
            </a:r>
            <a:r>
              <a:rPr lang="en-US" altLang="ja-JP" sz="2000" dirty="0" smtClean="0"/>
              <a:t>was obtained from full angular analysis of B</a:t>
            </a:r>
            <a:r>
              <a:rPr lang="en-US" altLang="ja-JP" sz="2000" baseline="30000" dirty="0"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K*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</a:p>
          <a:p>
            <a:pPr lvl="1"/>
            <a:r>
              <a:rPr lang="en-US" altLang="ja-JP" sz="1600" dirty="0"/>
              <a:t>There is a discussion that the deviation can be explained by a charm loop </a:t>
            </a:r>
            <a:endParaRPr lang="en-US" altLang="ja-JP" sz="1600" dirty="0" smtClean="0"/>
          </a:p>
          <a:p>
            <a:r>
              <a:rPr lang="en-US" altLang="ja-JP" sz="2000" dirty="0" smtClean="0"/>
              <a:t>Global fit to radiative and EW penguin B decays </a:t>
            </a:r>
            <a:r>
              <a:rPr lang="en-US" altLang="ja-JP" sz="2000" dirty="0" smtClean="0">
                <a:sym typeface="Wingdings" panose="05000000000000000000" pitchFamily="2" charset="2"/>
              </a:rPr>
              <a:t>gives Wilson coefficient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altLang="ja-JP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9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deviated about -1 from SM values</a:t>
            </a:r>
          </a:p>
          <a:p>
            <a:pPr lvl="1"/>
            <a:r>
              <a:rPr lang="en-US" altLang="ja-JP" sz="1800" dirty="0" smtClean="0">
                <a:sym typeface="Wingdings" panose="05000000000000000000" pitchFamily="2" charset="2"/>
              </a:rPr>
              <a:t>Driven by P5’, F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L</a:t>
            </a:r>
            <a:r>
              <a:rPr lang="en-US" altLang="ja-JP" sz="1800" dirty="0" smtClean="0">
                <a:sym typeface="Wingdings" panose="05000000000000000000" pitchFamily="2" charset="2"/>
              </a:rPr>
              <a:t>, B(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Bs</a:t>
            </a:r>
            <a:r>
              <a:rPr lang="en-US" altLang="ja-JP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fmm</a:t>
            </a:r>
            <a:r>
              <a:rPr lang="en-US" altLang="ja-JP" sz="1800" dirty="0" smtClean="0">
                <a:sym typeface="Wingdings" panose="05000000000000000000" pitchFamily="2" charset="2"/>
              </a:rPr>
              <a:t>) etc.</a:t>
            </a:r>
            <a:endParaRPr lang="en-US" altLang="ja-JP" sz="1800" dirty="0" smtClean="0"/>
          </a:p>
          <a:p>
            <a:r>
              <a:rPr lang="en-US" altLang="ja-JP" sz="2000" dirty="0" smtClean="0"/>
              <a:t>Independent analyses/checks are desired.</a:t>
            </a:r>
            <a:endParaRPr kumimoji="1" lang="en-US" altLang="ja-JP" sz="2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8" y="4116834"/>
            <a:ext cx="4024119" cy="2741166"/>
          </a:xfrm>
          <a:prstGeom prst="rect">
            <a:avLst/>
          </a:prstGeom>
        </p:spPr>
      </p:pic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8990" y="380905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400" dirty="0" smtClean="0"/>
              <a:t>S.Descotes-Genon</a:t>
            </a:r>
            <a:r>
              <a:rPr lang="pt-BR" altLang="ja-JP" sz="1400" dirty="0"/>
              <a:t> </a:t>
            </a:r>
            <a:r>
              <a:rPr lang="pt-BR" altLang="ja-JP" sz="1400" dirty="0" smtClean="0"/>
              <a:t>et al, PRD 88 074002 (2013)</a:t>
            </a:r>
            <a:endParaRPr kumimoji="1" lang="ja-JP" altLang="en-US" sz="1400" dirty="0"/>
          </a:p>
        </p:txBody>
      </p:sp>
      <p:pic>
        <p:nvPicPr>
          <p:cNvPr id="16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1646"/>
            <a:ext cx="2709109" cy="25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2411760" y="4293096"/>
            <a:ext cx="0" cy="876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66" y="1196753"/>
            <a:ext cx="4100334" cy="26992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Differential Decay Width for B</a:t>
            </a:r>
            <a:r>
              <a:rPr lang="en-US" altLang="ja-JP" dirty="0" smtClean="0">
                <a:sym typeface="Wingdings" panose="05000000000000000000" pitchFamily="2" charset="2"/>
              </a:rPr>
              <a:t>K*</a:t>
            </a:r>
            <a:r>
              <a:rPr lang="en-US" altLang="ja-JP" dirty="0" err="1" smtClean="0">
                <a:sym typeface="Wingdings" panose="05000000000000000000" pitchFamily="2" charset="2"/>
              </a:rPr>
              <a:t>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5122912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Differential decay width as a function of 4 variables, q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err="1" smtClean="0"/>
              <a:t>l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err="1" smtClean="0"/>
              <a:t>K</a:t>
            </a:r>
            <a:r>
              <a:rPr lang="en-US" altLang="ja-JP" sz="2400" dirty="0" smtClean="0"/>
              <a:t>, and</a:t>
            </a:r>
            <a:r>
              <a:rPr lang="en-US" altLang="ja-JP" sz="2400" dirty="0" smtClean="0">
                <a:latin typeface="Symbol" panose="05050102010706020507" pitchFamily="18" charset="2"/>
              </a:rPr>
              <a:t> f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/>
              <a:t> is expressed in terms of form factor independent observables, </a:t>
            </a:r>
            <a:r>
              <a:rPr lang="en-US" altLang="ja-JP" sz="2400" dirty="0" smtClean="0"/>
              <a:t>P</a:t>
            </a:r>
            <a:r>
              <a:rPr kumimoji="1" lang="en-US" altLang="ja-JP" sz="2400" baseline="-25000" dirty="0" smtClean="0"/>
              <a:t>i</a:t>
            </a:r>
            <a:r>
              <a:rPr kumimoji="1" lang="en-US" altLang="ja-JP" sz="2400" baseline="30000" dirty="0" smtClean="0"/>
              <a:t>’</a:t>
            </a:r>
            <a:r>
              <a:rPr lang="en-US" altLang="ja-JP" sz="2400" dirty="0"/>
              <a:t>.</a:t>
            </a:r>
            <a:endParaRPr kumimoji="1" lang="ja-JP" altLang="en-US" sz="2400" baseline="-25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18175"/>
            <a:ext cx="8054297" cy="28519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153244"/>
            <a:ext cx="2880320" cy="76133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39652" y="359200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S. </a:t>
            </a:r>
            <a:r>
              <a:rPr kumimoji="1" lang="en-US" altLang="ja-JP" dirty="0" err="1" smtClean="0"/>
              <a:t>Descotes-Genon</a:t>
            </a:r>
            <a:r>
              <a:rPr kumimoji="1" lang="en-US" altLang="ja-JP" dirty="0" smtClean="0"/>
              <a:t> et al. JHEP 05 (2013) 137</a:t>
            </a:r>
            <a:endParaRPr kumimoji="1"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1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of B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K*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l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l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-</a:t>
            </a:r>
            <a:endParaRPr kumimoji="1" lang="ja-JP" altLang="en-US" baseline="30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690044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Only neutral B</a:t>
            </a:r>
            <a:r>
              <a:rPr kumimoji="1" lang="en-US" altLang="ja-JP" sz="2000" baseline="30000" dirty="0" smtClean="0"/>
              <a:t>0</a:t>
            </a:r>
            <a:r>
              <a:rPr kumimoji="1" lang="en-US" altLang="ja-JP" sz="2000" dirty="0" smtClean="0"/>
              <a:t> used </a:t>
            </a:r>
          </a:p>
          <a:p>
            <a:r>
              <a:rPr kumimoji="1" lang="en-US" altLang="ja-JP" sz="2000" dirty="0" smtClean="0"/>
              <a:t>Neural Net based selections were adopted to improve the sensitivity</a:t>
            </a:r>
          </a:p>
          <a:p>
            <a:pPr lvl="1"/>
            <a:r>
              <a:rPr lang="en-US" altLang="ja-JP" sz="1800" dirty="0" smtClean="0"/>
              <a:t>69±12 and </a:t>
            </a:r>
            <a:r>
              <a:rPr lang="en-US" altLang="ja-JP" sz="1800" dirty="0"/>
              <a:t>118±12 </a:t>
            </a:r>
            <a:r>
              <a:rPr lang="en-US" altLang="ja-JP" sz="1800" dirty="0" smtClean="0"/>
              <a:t>signal events were reconstructed for electron and muon modes.</a:t>
            </a:r>
          </a:p>
          <a:p>
            <a:r>
              <a:rPr lang="en-US" altLang="ja-JP" sz="2000" dirty="0" smtClean="0"/>
              <a:t>Since the number of signal events is small, folding method was adopted to extract P</a:t>
            </a:r>
            <a:r>
              <a:rPr lang="en-US" altLang="ja-JP" sz="2000" baseline="-25000" dirty="0" smtClean="0"/>
              <a:t>4</a:t>
            </a:r>
            <a:r>
              <a:rPr lang="en-US" altLang="ja-JP" sz="2000" dirty="0" smtClean="0"/>
              <a:t>’, P</a:t>
            </a:r>
            <a:r>
              <a:rPr lang="en-US" altLang="ja-JP" sz="2000" baseline="-25000" dirty="0" smtClean="0"/>
              <a:t>5</a:t>
            </a:r>
            <a:r>
              <a:rPr lang="en-US" altLang="ja-JP" sz="2000" dirty="0" smtClean="0"/>
              <a:t>’, P</a:t>
            </a:r>
            <a:r>
              <a:rPr lang="en-US" altLang="ja-JP" sz="2000" baseline="-25000" dirty="0" smtClean="0"/>
              <a:t>6</a:t>
            </a:r>
            <a:r>
              <a:rPr lang="en-US" altLang="ja-JP" sz="2000" dirty="0" smtClean="0"/>
              <a:t>’ and P</a:t>
            </a:r>
            <a:r>
              <a:rPr lang="en-US" altLang="ja-JP" sz="2000" baseline="-25000" dirty="0" smtClean="0"/>
              <a:t>8</a:t>
            </a:r>
            <a:r>
              <a:rPr lang="en-US" altLang="ja-JP" sz="2000" dirty="0" smtClean="0"/>
              <a:t>’ as </a:t>
            </a:r>
            <a:r>
              <a:rPr lang="en-US" altLang="ja-JP" sz="2000" dirty="0" err="1" smtClean="0"/>
              <a:t>LHCb</a:t>
            </a:r>
            <a:r>
              <a:rPr lang="en-US" altLang="ja-JP" sz="2000" dirty="0" smtClean="0"/>
              <a:t> did in 2013.</a:t>
            </a:r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The fit is performed in bins of q</a:t>
            </a:r>
            <a:r>
              <a:rPr lang="en-US" altLang="ja-JP" sz="2000" baseline="30000" dirty="0" smtClean="0"/>
              <a:t>2</a:t>
            </a:r>
          </a:p>
          <a:p>
            <a:pPr lvl="1"/>
            <a:endParaRPr lang="en-US" altLang="ja-JP" sz="1800" dirty="0" smtClean="0"/>
          </a:p>
          <a:p>
            <a:pPr lvl="1"/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711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872" y="-130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A. </a:t>
            </a:r>
            <a:r>
              <a:rPr lang="en-US" altLang="ja-JP" dirty="0" err="1" smtClean="0"/>
              <a:t>Abdesselam</a:t>
            </a:r>
            <a:r>
              <a:rPr lang="en-US" altLang="ja-JP" dirty="0" smtClean="0"/>
              <a:t>, et al (Belle Collaboration), arXiv:1604.04042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44" y="3936059"/>
            <a:ext cx="2972619" cy="29219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44" y="1114713"/>
            <a:ext cx="2980922" cy="28887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32240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Electron mode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8281" y="41565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Muon mode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99" y="4216128"/>
            <a:ext cx="3553201" cy="725040"/>
          </a:xfrm>
          <a:prstGeom prst="rect">
            <a:avLst/>
          </a:prstGeom>
        </p:spPr>
      </p:pic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6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 for P</a:t>
            </a:r>
            <a:r>
              <a:rPr lang="en-US" altLang="ja-JP" baseline="-25000" dirty="0" smtClean="0"/>
              <a:t>5</a:t>
            </a:r>
            <a:r>
              <a:rPr lang="en-US" altLang="ja-JP" dirty="0" smtClean="0"/>
              <a:t>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The result for 4&lt; q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&lt; 8 GeV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is </a:t>
            </a:r>
            <a:r>
              <a:rPr lang="en-US" altLang="ja-JP" sz="2400" dirty="0" smtClean="0">
                <a:solidFill>
                  <a:srgbClr val="FF0000"/>
                </a:solidFill>
              </a:rPr>
              <a:t>2.1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 deviated </a:t>
            </a:r>
            <a:r>
              <a:rPr lang="en-US" altLang="ja-JP" sz="2400" dirty="0" smtClean="0"/>
              <a:t>from a theoretical prediction with the same direction as </a:t>
            </a:r>
            <a:r>
              <a:rPr lang="en-US" altLang="ja-JP" sz="2400" dirty="0" err="1" smtClean="0"/>
              <a:t>LHCb</a:t>
            </a:r>
            <a:r>
              <a:rPr lang="en-US" altLang="ja-JP" sz="2400" dirty="0" smtClean="0"/>
              <a:t> observed.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501008"/>
            <a:ext cx="4532010" cy="31133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711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872" y="-130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A. </a:t>
            </a:r>
            <a:r>
              <a:rPr lang="en-US" altLang="ja-JP" dirty="0" err="1" smtClean="0"/>
              <a:t>Abdesselam</a:t>
            </a:r>
            <a:r>
              <a:rPr lang="en-US" altLang="ja-JP" dirty="0" smtClean="0"/>
              <a:t>, et al (Belle Collaboration), arXiv:1604.04042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851920" y="3848145"/>
            <a:ext cx="0" cy="876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for P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’, P</a:t>
            </a:r>
            <a:r>
              <a:rPr kumimoji="1" lang="en-US" altLang="ja-JP" baseline="-25000" dirty="0" smtClean="0"/>
              <a:t>6</a:t>
            </a:r>
            <a:r>
              <a:rPr kumimoji="1" lang="en-US" altLang="ja-JP" dirty="0" smtClean="0"/>
              <a:t>’ and P</a:t>
            </a:r>
            <a:r>
              <a:rPr kumimoji="1" lang="en-US" altLang="ja-JP" baseline="-25000" dirty="0" smtClean="0"/>
              <a:t>8</a:t>
            </a:r>
            <a:r>
              <a:rPr kumimoji="1" lang="en-US" altLang="ja-JP" dirty="0" smtClean="0"/>
              <a:t>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5978"/>
            <a:ext cx="3925823" cy="25929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24" y="1647825"/>
            <a:ext cx="3857269" cy="26348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995" y="4208931"/>
            <a:ext cx="3753892" cy="25815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843808" y="114421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Consistent with theoretical predictions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1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Measurement of A</a:t>
            </a:r>
            <a:r>
              <a:rPr kumimoji="1" lang="en-US" altLang="ja-JP" baseline="-25000" dirty="0" smtClean="0"/>
              <a:t>FB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Xsl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l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dirty="0" smtClean="0">
                <a:sym typeface="Wingdings" panose="05000000000000000000" pitchFamily="2" charset="2"/>
              </a:rPr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A</a:t>
            </a:r>
            <a:r>
              <a:rPr lang="en-US" altLang="ja-JP" sz="2400" baseline="-25000" dirty="0"/>
              <a:t>FB</a:t>
            </a:r>
            <a:r>
              <a:rPr lang="en-US" altLang="ja-JP" sz="2400" dirty="0"/>
              <a:t> in exclusive B</a:t>
            </a:r>
            <a:r>
              <a:rPr lang="en-US" altLang="ja-JP" sz="2400" dirty="0">
                <a:sym typeface="Wingdings" panose="05000000000000000000" pitchFamily="2" charset="2"/>
              </a:rPr>
              <a:t>K*</a:t>
            </a:r>
            <a:r>
              <a:rPr lang="en-US" altLang="ja-JP" sz="2400" dirty="0" err="1">
                <a:sym typeface="Wingdings" panose="05000000000000000000" pitchFamily="2" charset="2"/>
              </a:rPr>
              <a:t>l</a:t>
            </a:r>
            <a:r>
              <a:rPr lang="en-US" altLang="ja-JP" sz="2400" baseline="30000" dirty="0" err="1">
                <a:sym typeface="Wingdings" panose="05000000000000000000" pitchFamily="2" charset="2"/>
              </a:rPr>
              <a:t>+</a:t>
            </a:r>
            <a:r>
              <a:rPr lang="en-US" altLang="ja-JP" sz="2400" dirty="0" err="1">
                <a:sym typeface="Wingdings" panose="05000000000000000000" pitchFamily="2" charset="2"/>
              </a:rPr>
              <a:t>l</a:t>
            </a:r>
            <a:r>
              <a:rPr lang="en-US" altLang="ja-JP" sz="2400" baseline="30000" dirty="0">
                <a:sym typeface="Wingdings" panose="05000000000000000000" pitchFamily="2" charset="2"/>
              </a:rPr>
              <a:t>-</a:t>
            </a: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/>
              <a:t>decays </a:t>
            </a:r>
            <a:r>
              <a:rPr lang="en-US" altLang="ja-JP" sz="2400" dirty="0" smtClean="0"/>
              <a:t>was </a:t>
            </a:r>
            <a:r>
              <a:rPr lang="en-US" altLang="ja-JP" sz="2400" dirty="0"/>
              <a:t>measured by many experiments </a:t>
            </a:r>
            <a:r>
              <a:rPr lang="en-US" altLang="ja-JP" sz="2400" dirty="0" smtClean="0"/>
              <a:t>while A</a:t>
            </a:r>
            <a:r>
              <a:rPr lang="en-US" altLang="ja-JP" sz="2400" baseline="-25000" dirty="0" smtClean="0"/>
              <a:t>FB </a:t>
            </a:r>
            <a:r>
              <a:rPr lang="en-US" altLang="ja-JP" sz="2400" dirty="0"/>
              <a:t>in inclusive decays </a:t>
            </a:r>
            <a:r>
              <a:rPr lang="en-US" altLang="ja-JP" sz="2400" dirty="0" smtClean="0"/>
              <a:t>was </a:t>
            </a:r>
            <a:r>
              <a:rPr lang="en-US" altLang="ja-JP" sz="2400" dirty="0"/>
              <a:t>not yet.</a:t>
            </a:r>
            <a:endParaRPr lang="ja-JP" altLang="en-US" sz="2400" dirty="0"/>
          </a:p>
          <a:p>
            <a:r>
              <a:rPr lang="en-US" altLang="ja-JP" sz="2400" dirty="0"/>
              <a:t>Different </a:t>
            </a:r>
            <a:r>
              <a:rPr lang="en-US" altLang="ja-JP" sz="2400" dirty="0" smtClean="0"/>
              <a:t>systematic uncertainties </a:t>
            </a:r>
            <a:r>
              <a:rPr lang="en-US" altLang="ja-JP" sz="2400" dirty="0"/>
              <a:t>in inclusive decays than </a:t>
            </a:r>
            <a:r>
              <a:rPr lang="en-US" altLang="ja-JP" sz="2400" dirty="0" smtClean="0"/>
              <a:t>those </a:t>
            </a:r>
            <a:r>
              <a:rPr lang="en-US" altLang="ja-JP" sz="2400" dirty="0"/>
              <a:t>in exclusive decays.</a:t>
            </a:r>
          </a:p>
          <a:p>
            <a:pPr lvl="1"/>
            <a:r>
              <a:rPr lang="en-US" altLang="ja-JP" sz="2000" dirty="0">
                <a:solidFill>
                  <a:srgbClr val="FF0000"/>
                </a:solidFill>
              </a:rPr>
              <a:t>Important tool for independent check of C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9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deviation</a:t>
            </a:r>
            <a:endParaRPr lang="en-US" altLang="ja-JP" sz="2000" dirty="0"/>
          </a:p>
          <a:p>
            <a:r>
              <a:rPr lang="en-US" altLang="ja-JP" sz="2400" dirty="0"/>
              <a:t>Precise prediction possible but experimentally it was hard to measure.</a:t>
            </a:r>
            <a:endParaRPr lang="en-US" altLang="ja-JP" sz="2000" dirty="0"/>
          </a:p>
          <a:p>
            <a:endParaRPr lang="ja-JP" altLang="en-US" sz="2400" dirty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627784" y="-36676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dirty="0"/>
              <a:t>Y. Sato, A. Ishikawa</a:t>
            </a:r>
            <a:r>
              <a:rPr lang="it-IT" altLang="ja-JP" dirty="0" smtClean="0"/>
              <a:t>, </a:t>
            </a:r>
            <a:r>
              <a:rPr lang="it-IT" altLang="ja-JP" dirty="0"/>
              <a:t>et al</a:t>
            </a:r>
            <a:r>
              <a:rPr lang="it-IT" altLang="ja-JP" dirty="0" smtClean="0"/>
              <a:t>. (Belle Collaboration) </a:t>
            </a:r>
            <a:r>
              <a:rPr lang="it-IT" altLang="ja-JP" dirty="0"/>
              <a:t>PRD 93 032008 (2016)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711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</a:t>
            </a:r>
            <a:r>
              <a:rPr lang="en-US" altLang="ja-JP" baseline="-25000" dirty="0"/>
              <a:t>FB</a:t>
            </a:r>
            <a:r>
              <a:rPr lang="en-US" altLang="ja-JP" dirty="0"/>
              <a:t>(</a:t>
            </a:r>
            <a:r>
              <a:rPr lang="en-US" altLang="ja-JP" dirty="0" err="1"/>
              <a:t>B</a:t>
            </a:r>
            <a:r>
              <a:rPr lang="en-US" altLang="ja-JP" dirty="0" err="1">
                <a:sym typeface="Wingdings" panose="05000000000000000000" pitchFamily="2" charset="2"/>
              </a:rPr>
              <a:t>X</a:t>
            </a:r>
            <a:r>
              <a:rPr lang="en-US" altLang="ja-JP" baseline="-25000" dirty="0" err="1">
                <a:sym typeface="Wingdings" panose="05000000000000000000" pitchFamily="2" charset="2"/>
              </a:rPr>
              <a:t>s</a:t>
            </a:r>
            <a:r>
              <a:rPr lang="en-US" altLang="ja-JP" dirty="0" err="1">
                <a:sym typeface="Wingdings" panose="05000000000000000000" pitchFamily="2" charset="2"/>
              </a:rPr>
              <a:t>l</a:t>
            </a:r>
            <a:r>
              <a:rPr lang="en-US" altLang="ja-JP" baseline="30000" dirty="0" err="1">
                <a:sym typeface="Wingdings" panose="05000000000000000000" pitchFamily="2" charset="2"/>
              </a:rPr>
              <a:t>+</a:t>
            </a:r>
            <a:r>
              <a:rPr lang="en-US" altLang="ja-JP" dirty="0" err="1">
                <a:sym typeface="Wingdings" panose="05000000000000000000" pitchFamily="2" charset="2"/>
              </a:rPr>
              <a:t>l</a:t>
            </a:r>
            <a:r>
              <a:rPr lang="en-US" altLang="ja-JP" baseline="30000" dirty="0">
                <a:sym typeface="Wingdings" panose="05000000000000000000" pitchFamily="2" charset="2"/>
              </a:rPr>
              <a:t>-</a:t>
            </a:r>
            <a:r>
              <a:rPr lang="en-US" altLang="ja-JP" dirty="0" smtClean="0"/>
              <a:t>) with Semi-Inclusive Technique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Reconstruct 36 decay modes</a:t>
            </a:r>
          </a:p>
          <a:p>
            <a:r>
              <a:rPr lang="en-US" altLang="ja-JP" sz="2400" dirty="0" smtClean="0"/>
              <a:t>20 self-tag decay modes used to measure A</a:t>
            </a:r>
            <a:r>
              <a:rPr lang="en-US" altLang="ja-JP" sz="2400" baseline="-25000" dirty="0" smtClean="0"/>
              <a:t>FB</a:t>
            </a:r>
          </a:p>
          <a:p>
            <a:r>
              <a:rPr lang="en-US" altLang="ja-JP" sz="2400" dirty="0" smtClean="0"/>
              <a:t>The result is consistent with a SM prediction within error.</a:t>
            </a:r>
          </a:p>
          <a:p>
            <a:r>
              <a:rPr kumimoji="1" lang="en-US" altLang="ja-JP" sz="2400" dirty="0" smtClean="0"/>
              <a:t>Still statistically dominated </a:t>
            </a:r>
            <a:r>
              <a:rPr lang="en-US" altLang="ja-JP" sz="2400" dirty="0" smtClean="0">
                <a:sym typeface="Wingdings" panose="05000000000000000000" pitchFamily="2" charset="2"/>
              </a:rPr>
              <a:t>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Belle II </a:t>
            </a:r>
            <a:endParaRPr kumimoji="1" lang="en-US" altLang="ja-JP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53" y="3855724"/>
            <a:ext cx="3935909" cy="30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0334"/>
            <a:ext cx="4857725" cy="19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110A-5259-4F1D-8D4A-FD2F68AFC65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27784" y="-36676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dirty="0"/>
              <a:t>Y. Sato, A. Ishikawa</a:t>
            </a:r>
            <a:r>
              <a:rPr lang="it-IT" altLang="ja-JP" dirty="0" smtClean="0"/>
              <a:t>, </a:t>
            </a:r>
            <a:r>
              <a:rPr lang="it-IT" altLang="ja-JP" dirty="0"/>
              <a:t>et al</a:t>
            </a:r>
            <a:r>
              <a:rPr lang="it-IT" altLang="ja-JP" dirty="0" smtClean="0"/>
              <a:t>. (Belle Collaboration) </a:t>
            </a:r>
            <a:r>
              <a:rPr lang="it-IT" altLang="ja-JP" dirty="0"/>
              <a:t>PRD 93 032008 (2016)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711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for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h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If C</a:t>
            </a:r>
            <a:r>
              <a:rPr lang="en-US" altLang="ja-JP" sz="2000" baseline="-25000" dirty="0" smtClean="0"/>
              <a:t>9</a:t>
            </a:r>
            <a:r>
              <a:rPr lang="en-US" altLang="ja-JP" sz="2000" dirty="0" smtClean="0"/>
              <a:t> is deviated from the SM value, vector current in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s</a:t>
            </a:r>
            <a:r>
              <a:rPr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r>
              <a:rPr lang="en-US" altLang="ja-JP" sz="2000" dirty="0" smtClean="0">
                <a:sym typeface="Wingdings" panose="05000000000000000000" pitchFamily="2" charset="2"/>
              </a:rPr>
              <a:t> could be also affected in some BSM models.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Proceeds via penguin or box diagrams</a:t>
            </a:r>
          </a:p>
          <a:p>
            <a:r>
              <a:rPr lang="en-US" altLang="ja-JP" sz="2000" dirty="0" smtClean="0"/>
              <a:t>Theoretically very clean.</a:t>
            </a:r>
          </a:p>
          <a:p>
            <a:pPr lvl="1"/>
            <a:r>
              <a:rPr lang="en-US" altLang="ja-JP" sz="1800" dirty="0" smtClean="0"/>
              <a:t>No charm loop as in </a:t>
            </a:r>
            <a:r>
              <a:rPr lang="en-US" altLang="ja-JP" sz="1800" dirty="0" err="1" smtClean="0"/>
              <a:t>b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sl</a:t>
            </a:r>
            <a:r>
              <a:rPr lang="en-US" altLang="ja-JP" sz="1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l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-</a:t>
            </a:r>
            <a:endParaRPr lang="en-US" altLang="ja-JP" sz="1800" baseline="30000" dirty="0" smtClean="0"/>
          </a:p>
          <a:p>
            <a:r>
              <a:rPr lang="en-US" altLang="ja-JP" sz="2000" dirty="0" smtClean="0"/>
              <a:t>Experimentally, </a:t>
            </a:r>
            <a:r>
              <a:rPr lang="en-US" altLang="ja-JP" sz="2000" dirty="0" smtClean="0">
                <a:solidFill>
                  <a:srgbClr val="FF0000"/>
                </a:solidFill>
              </a:rPr>
              <a:t>need to tag the other B meson</a:t>
            </a:r>
            <a:r>
              <a:rPr lang="en-US" altLang="ja-JP" sz="2000" dirty="0" smtClean="0"/>
              <a:t> due to final states having multiple neutrinos.</a:t>
            </a:r>
          </a:p>
          <a:p>
            <a:r>
              <a:rPr kumimoji="1" lang="en-US" altLang="ja-JP" sz="2000" dirty="0" smtClean="0"/>
              <a:t>Hadronic B decays are used for tag side.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24" y="4912447"/>
            <a:ext cx="3343275" cy="17335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463240" y="4451834"/>
            <a:ext cx="349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ja-JP" dirty="0"/>
              <a:t>A</a:t>
            </a:r>
            <a:r>
              <a:rPr lang="da-DK" altLang="ja-JP" dirty="0" smtClean="0"/>
              <a:t>. Buras, </a:t>
            </a:r>
            <a:r>
              <a:rPr lang="da-DK" altLang="ja-JP" dirty="0"/>
              <a:t>et </a:t>
            </a:r>
            <a:r>
              <a:rPr lang="da-DK" altLang="ja-JP" dirty="0" smtClean="0"/>
              <a:t>al. JHEP 02 184 (2015)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58" y="1340768"/>
            <a:ext cx="2943067" cy="133453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345" y="2974191"/>
            <a:ext cx="3023654" cy="1347713"/>
          </a:xfrm>
          <a:prstGeom prst="rect">
            <a:avLst/>
          </a:prstGeom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9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Introduction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86399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Loop processes are </a:t>
            </a:r>
            <a:r>
              <a:rPr lang="en-US" altLang="ja-JP" sz="2400" dirty="0" smtClean="0">
                <a:solidFill>
                  <a:srgbClr val="FF0000"/>
                </a:solidFill>
              </a:rPr>
              <a:t>sensitive to physics Beyond the Standard Model </a:t>
            </a:r>
            <a:r>
              <a:rPr lang="en-US" altLang="ja-JP" sz="2400" dirty="0" smtClean="0"/>
              <a:t>(BSM) since unobserved new particles might be able to enter in the loop.</a:t>
            </a:r>
            <a:endParaRPr lang="en-US" altLang="ja-JP" sz="20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Radiative and Electroweak Penguin B decays are experimentally and theoretically clean due to final states having </a:t>
            </a:r>
            <a:r>
              <a:rPr lang="en-US" altLang="ja-JP" sz="2400" dirty="0" smtClean="0">
                <a:solidFill>
                  <a:srgbClr val="FF0000"/>
                </a:solidFill>
              </a:rPr>
              <a:t>color singlet </a:t>
            </a:r>
            <a:r>
              <a:rPr lang="en-US" altLang="ja-JP" sz="2400" dirty="0" smtClean="0"/>
              <a:t>photons or leptons.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5" y="1308081"/>
            <a:ext cx="2102683" cy="10553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38" y="3575453"/>
            <a:ext cx="2147633" cy="13836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70" y="5117797"/>
            <a:ext cx="2225701" cy="1131094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570" y="2574682"/>
            <a:ext cx="2282307" cy="9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on </a:t>
            </a:r>
            <a:r>
              <a:rPr lang="en-US" altLang="ja-JP" dirty="0" err="1"/>
              <a:t>B</a:t>
            </a:r>
            <a:r>
              <a:rPr lang="en-US" altLang="ja-JP" dirty="0" err="1">
                <a:sym typeface="Wingdings" panose="05000000000000000000" pitchFamily="2" charset="2"/>
              </a:rPr>
              <a:t></a:t>
            </a:r>
            <a:r>
              <a:rPr lang="en-US" altLang="ja-JP" dirty="0" err="1" smtClean="0">
                <a:sym typeface="Wingdings" panose="05000000000000000000" pitchFamily="2" charset="2"/>
              </a:rPr>
              <a:t>h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 smtClean="0"/>
              <a:t>1104 exclusive hadronic decays are used for tagging</a:t>
            </a:r>
          </a:p>
          <a:p>
            <a:pPr lvl="1"/>
            <a:r>
              <a:rPr lang="en-US" altLang="ja-JP" sz="1600" dirty="0" smtClean="0"/>
              <a:t>Typical tagging efficiencies for B</a:t>
            </a:r>
            <a:r>
              <a:rPr lang="en-US" altLang="ja-JP" sz="1600" baseline="30000" dirty="0" smtClean="0"/>
              <a:t>+</a:t>
            </a:r>
            <a:r>
              <a:rPr lang="en-US" altLang="ja-JP" sz="1600" dirty="0" smtClean="0"/>
              <a:t> and B</a:t>
            </a:r>
            <a:r>
              <a:rPr lang="en-US" altLang="ja-JP" sz="1600" baseline="30000" dirty="0" smtClean="0"/>
              <a:t>0</a:t>
            </a:r>
            <a:r>
              <a:rPr lang="en-US" altLang="ja-JP" sz="1600" dirty="0" smtClean="0"/>
              <a:t> are 0.3% and 0.2%, respectively.</a:t>
            </a:r>
            <a:endParaRPr kumimoji="1" lang="en-US" altLang="ja-JP" sz="1600" dirty="0" smtClean="0"/>
          </a:p>
          <a:p>
            <a:r>
              <a:rPr lang="en-US" altLang="ja-JP" sz="2000" dirty="0" smtClean="0"/>
              <a:t>Reconstruct h candidates</a:t>
            </a:r>
          </a:p>
          <a:p>
            <a:r>
              <a:rPr lang="en-US" altLang="ja-JP" sz="2000" dirty="0" smtClean="0"/>
              <a:t>Vetoing K</a:t>
            </a:r>
            <a:r>
              <a:rPr lang="en-US" altLang="ja-JP" sz="2000" baseline="-25000" dirty="0" smtClean="0"/>
              <a:t>L</a:t>
            </a:r>
            <a:r>
              <a:rPr lang="en-US" altLang="ja-JP" sz="2000" dirty="0" smtClean="0"/>
              <a:t> using K</a:t>
            </a:r>
            <a:r>
              <a:rPr lang="en-US" altLang="ja-JP" sz="2000" baseline="-25000" dirty="0" smtClean="0"/>
              <a:t>L</a:t>
            </a:r>
            <a:r>
              <a:rPr lang="en-US" altLang="ja-JP" sz="2000" dirty="0" smtClean="0"/>
              <a:t> and muon detector</a:t>
            </a:r>
          </a:p>
          <a:p>
            <a:r>
              <a:rPr lang="en-US" altLang="ja-JP" sz="2000" dirty="0" smtClean="0"/>
              <a:t>Momentum requirement</a:t>
            </a:r>
          </a:p>
          <a:p>
            <a:pPr lvl="1"/>
            <a:r>
              <a:rPr lang="en-US" altLang="ja-JP" sz="1600" dirty="0" err="1" smtClean="0"/>
              <a:t>P</a:t>
            </a:r>
            <a:r>
              <a:rPr lang="en-US" altLang="ja-JP" sz="1600" baseline="-25000" dirty="0" err="1" smtClean="0"/>
              <a:t>h</a:t>
            </a:r>
            <a:r>
              <a:rPr lang="en-US" altLang="ja-JP" sz="1600" dirty="0" smtClean="0"/>
              <a:t> &gt; 1.6GeV</a:t>
            </a:r>
          </a:p>
          <a:p>
            <a:r>
              <a:rPr lang="en-US" altLang="ja-JP" sz="2000" dirty="0" smtClean="0"/>
              <a:t>Extra energy in ECL used for signal extraction 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Best upper limits on BF for</a:t>
            </a:r>
          </a:p>
          <a:p>
            <a:pPr lvl="1"/>
            <a:r>
              <a:rPr lang="en-US" altLang="ja-JP" sz="1800" dirty="0" smtClean="0"/>
              <a:t>h = K*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, </a:t>
            </a:r>
            <a:r>
              <a:rPr lang="en-US" altLang="ja-JP" sz="1800" dirty="0" smtClean="0">
                <a:latin typeface="Symbol" panose="05050102010706020507" pitchFamily="18" charset="2"/>
              </a:rPr>
              <a:t>p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,</a:t>
            </a:r>
            <a:r>
              <a:rPr lang="en-US" altLang="ja-JP" sz="1800" dirty="0">
                <a:latin typeface="Symbol" panose="05050102010706020507" pitchFamily="18" charset="2"/>
              </a:rPr>
              <a:t> </a:t>
            </a:r>
            <a:r>
              <a:rPr lang="en-US" altLang="ja-JP" sz="1800" dirty="0" smtClean="0">
                <a:latin typeface="Symbol" panose="05050102010706020507" pitchFamily="18" charset="2"/>
              </a:rPr>
              <a:t>p</a:t>
            </a:r>
            <a:r>
              <a:rPr lang="en-US" altLang="ja-JP" sz="1800" baseline="30000" dirty="0" smtClean="0"/>
              <a:t>0</a:t>
            </a:r>
            <a:r>
              <a:rPr lang="en-US" altLang="ja-JP" sz="1800" dirty="0" smtClean="0"/>
              <a:t>,</a:t>
            </a:r>
            <a:r>
              <a:rPr lang="en-US" altLang="ja-JP" sz="1800" dirty="0" smtClean="0">
                <a:latin typeface="Symbol" panose="05050102010706020507" pitchFamily="18" charset="2"/>
              </a:rPr>
              <a:t> r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 </a:t>
            </a:r>
          </a:p>
          <a:p>
            <a:r>
              <a:rPr lang="en-US" altLang="ja-JP" sz="2000" dirty="0" smtClean="0"/>
              <a:t>About </a:t>
            </a:r>
            <a:r>
              <a:rPr lang="en-US" altLang="ja-JP" sz="2000" dirty="0" smtClean="0">
                <a:solidFill>
                  <a:srgbClr val="FF0000"/>
                </a:solidFill>
              </a:rPr>
              <a:t>5 times larger UL than prediction for B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</a:rPr>
              <a:t>K*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nn</a:t>
            </a:r>
            <a:r>
              <a:rPr lang="en-US" altLang="ja-JP" sz="2000" dirty="0" smtClean="0">
                <a:solidFill>
                  <a:srgbClr val="FF0000"/>
                </a:solidFill>
              </a:rPr>
              <a:t> 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Belle II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372200" y="4417082"/>
            <a:ext cx="2016224" cy="2440918"/>
            <a:chOff x="1835696" y="3261039"/>
            <a:chExt cx="3057793" cy="359696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696" y="3261039"/>
              <a:ext cx="1558631" cy="3596961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1095" y="3261039"/>
              <a:ext cx="1482394" cy="3596960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10" y="1574610"/>
            <a:ext cx="2764965" cy="2819286"/>
          </a:xfrm>
          <a:prstGeom prst="rect">
            <a:avLst/>
          </a:prstGeom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19872" y="-1309"/>
            <a:ext cx="573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ja-JP" dirty="0"/>
              <a:t>O. Lutz, et </a:t>
            </a:r>
            <a:r>
              <a:rPr lang="da-DK" altLang="ja-JP" dirty="0" smtClean="0"/>
              <a:t>al</a:t>
            </a:r>
            <a:r>
              <a:rPr lang="da-DK" altLang="ja-JP" dirty="0"/>
              <a:t> </a:t>
            </a:r>
            <a:r>
              <a:rPr lang="da-DK" altLang="ja-JP" dirty="0" smtClean="0"/>
              <a:t>(Belle Collaboration) </a:t>
            </a:r>
            <a:r>
              <a:rPr lang="da-DK" altLang="ja-JP" dirty="0"/>
              <a:t>PRD 87 111103(R) (2013)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711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088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Radiative and EW penguin B decays are sensitive to BSM.</a:t>
            </a:r>
          </a:p>
          <a:p>
            <a:r>
              <a:rPr kumimoji="1" lang="en-US" altLang="ja-JP" sz="2400" dirty="0" smtClean="0"/>
              <a:t>We performed BSM searches using many observables.</a:t>
            </a:r>
          </a:p>
          <a:p>
            <a:pPr lvl="1"/>
            <a:r>
              <a:rPr lang="en-US" altLang="ja-JP" sz="2000" dirty="0" smtClean="0"/>
              <a:t>Full angular analysis of B</a:t>
            </a:r>
            <a:r>
              <a:rPr lang="en-US" altLang="ja-JP" sz="2000" dirty="0" smtClean="0">
                <a:sym typeface="Wingdings" panose="05000000000000000000" pitchFamily="2" charset="2"/>
              </a:rPr>
              <a:t>K*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l+l</a:t>
            </a:r>
            <a:r>
              <a:rPr lang="en-US" altLang="ja-JP" sz="2000" dirty="0" smtClean="0">
                <a:sym typeface="Wingdings" panose="05000000000000000000" pitchFamily="2" charset="2"/>
              </a:rPr>
              <a:t>- shows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2.1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deviation </a:t>
            </a:r>
            <a:r>
              <a:rPr lang="en-US" altLang="ja-JP" sz="2000" dirty="0" smtClean="0">
                <a:sym typeface="Wingdings" panose="05000000000000000000" pitchFamily="2" charset="2"/>
              </a:rPr>
              <a:t>of P</a:t>
            </a:r>
            <a:r>
              <a:rPr lang="en-US" altLang="ja-JP" sz="2000" baseline="-25000" dirty="0" smtClean="0">
                <a:sym typeface="Wingdings" panose="05000000000000000000" pitchFamily="2" charset="2"/>
              </a:rPr>
              <a:t>5</a:t>
            </a:r>
            <a:r>
              <a:rPr lang="en-US" altLang="ja-JP" sz="2000" dirty="0" smtClean="0">
                <a:sym typeface="Wingdings" panose="05000000000000000000" pitchFamily="2" charset="2"/>
              </a:rPr>
              <a:t>’ in the 4&lt;q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2000" dirty="0" smtClean="0">
                <a:sym typeface="Wingdings" panose="05000000000000000000" pitchFamily="2" charset="2"/>
              </a:rPr>
              <a:t>&lt;8GeV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2 </a:t>
            </a:r>
            <a:r>
              <a:rPr lang="en-US" altLang="ja-JP" sz="2000" dirty="0" smtClean="0">
                <a:sym typeface="Wingdings" panose="05000000000000000000" pitchFamily="2" charset="2"/>
              </a:rPr>
              <a:t>bin as the same direction as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LHCb</a:t>
            </a:r>
            <a:r>
              <a:rPr lang="en-US" altLang="ja-JP" sz="20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Independent checks </a:t>
            </a:r>
            <a:r>
              <a:rPr lang="en-US" altLang="ja-JP" sz="2000" dirty="0" smtClean="0">
                <a:sym typeface="Wingdings" panose="05000000000000000000" pitchFamily="2" charset="2"/>
              </a:rPr>
              <a:t>of the deviation of Wilson coefficient C</a:t>
            </a:r>
            <a:r>
              <a:rPr lang="en-US" altLang="ja-JP" sz="2000" baseline="-25000" dirty="0" smtClean="0">
                <a:sym typeface="Wingdings" panose="05000000000000000000" pitchFamily="2" charset="2"/>
              </a:rPr>
              <a:t>9</a:t>
            </a:r>
            <a:r>
              <a:rPr lang="en-US" altLang="ja-JP" sz="2000" dirty="0" smtClean="0">
                <a:sym typeface="Wingdings" panose="05000000000000000000" pitchFamily="2" charset="2"/>
              </a:rPr>
              <a:t> is very important using </a:t>
            </a:r>
            <a:r>
              <a:rPr lang="en-US" altLang="ja-JP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BXsl</a:t>
            </a:r>
            <a:r>
              <a:rPr lang="en-US" altLang="ja-JP" sz="2000" baseline="30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</a:t>
            </a:r>
            <a:r>
              <a:rPr lang="en-US" altLang="ja-JP" sz="20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and/or BK</a:t>
            </a:r>
            <a:r>
              <a:rPr lang="en-US" altLang="ja-JP" sz="20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US" altLang="ja-JP" sz="20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which </a:t>
            </a:r>
            <a:r>
              <a:rPr lang="en-US" altLang="ja-JP" sz="2000" dirty="0" smtClean="0">
                <a:sym typeface="Wingdings" panose="05000000000000000000" pitchFamily="2" charset="2"/>
              </a:rPr>
              <a:t>need very high statistics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Belle II 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Still important analyses are in pipeline. Some of which to be presented at ICHEP 2016 </a:t>
            </a:r>
            <a:r>
              <a:rPr kumimoji="1" lang="en-US" altLang="ja-JP" sz="2400" smtClean="0"/>
              <a:t>@ </a:t>
            </a:r>
            <a:r>
              <a:rPr kumimoji="1" lang="en-US" altLang="ja-JP" sz="2400" smtClean="0"/>
              <a:t>Chicago. 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Stay tuned!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0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Acknowledgement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This talk is supported by Grants-in-Aid for </a:t>
            </a:r>
            <a:r>
              <a:rPr lang="en-US" altLang="ja-JP" sz="2400" dirty="0"/>
              <a:t>Scientific Research </a:t>
            </a:r>
            <a:r>
              <a:rPr lang="en-US" altLang="ja-JP" sz="2400" dirty="0" smtClean="0"/>
              <a:t>B, </a:t>
            </a:r>
            <a:r>
              <a:rPr lang="en-US" altLang="ja-JP" sz="2400" dirty="0"/>
              <a:t>No. </a:t>
            </a:r>
            <a:r>
              <a:rPr lang="en-US" altLang="ja-JP" sz="2400" dirty="0" smtClean="0"/>
              <a:t>??????, </a:t>
            </a:r>
            <a:r>
              <a:rPr kumimoji="1" lang="en-US" altLang="ja-JP" sz="2400" dirty="0" smtClean="0"/>
              <a:t>“World best sensitivities of new physics searches with Electroweak Penguin B decays and development of light and fast-readout pixel detector” </a:t>
            </a:r>
            <a:r>
              <a:rPr lang="en-US" altLang="ja-JP" sz="2400" dirty="0"/>
              <a:t>from the Ministry of Education, Culture, Sports, Science, and Technology, </a:t>
            </a:r>
            <a:r>
              <a:rPr lang="en-US" altLang="ja-JP" sz="2400" dirty="0" smtClean="0"/>
              <a:t>Japan.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9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for </a:t>
            </a:r>
            <a:r>
              <a:rPr kumimoji="1" lang="en-US" altLang="ja-JP" dirty="0" err="1" smtClean="0"/>
              <a:t>B</a:t>
            </a:r>
            <a:r>
              <a:rPr kumimoji="1" lang="en-US" altLang="ja-JP" baseline="-25000" dirty="0" err="1" smtClean="0"/>
              <a:t>s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5412781" cy="4781128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Sensitive to RPV SUSY</a:t>
            </a:r>
          </a:p>
          <a:p>
            <a:pPr lvl="1"/>
            <a:r>
              <a:rPr lang="en-US" altLang="ja-JP" sz="1800" dirty="0" smtClean="0"/>
              <a:t>RP conserving SUSY effect to </a:t>
            </a:r>
            <a:r>
              <a:rPr lang="en-US" altLang="ja-JP" sz="1800" dirty="0" err="1" smtClean="0"/>
              <a:t>B</a:t>
            </a:r>
            <a:r>
              <a:rPr lang="en-US" altLang="ja-JP" sz="1800" baseline="-25000" dirty="0" err="1" smtClean="0"/>
              <a:t>s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altLang="ja-JP" sz="1800" dirty="0" smtClean="0">
                <a:sym typeface="Wingdings" panose="05000000000000000000" pitchFamily="2" charset="2"/>
              </a:rPr>
              <a:t> is constrained by B(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bs</a:t>
            </a:r>
            <a:r>
              <a:rPr lang="en-US" altLang="ja-JP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1800" dirty="0">
                <a:sym typeface="Wingdings" panose="05000000000000000000" pitchFamily="2" charset="2"/>
              </a:rPr>
              <a:t>)</a:t>
            </a:r>
          </a:p>
          <a:p>
            <a:r>
              <a:rPr lang="en-US" altLang="ja-JP" sz="2000" dirty="0" smtClean="0"/>
              <a:t>Prediction on BF is ~10</a:t>
            </a:r>
            <a:r>
              <a:rPr lang="en-US" altLang="ja-JP" sz="2000" baseline="30000" dirty="0" smtClean="0"/>
              <a:t>-6</a:t>
            </a:r>
          </a:p>
          <a:p>
            <a:r>
              <a:rPr lang="en-US" altLang="ja-JP" sz="2000" dirty="0" smtClean="0"/>
              <a:t>Measured </a:t>
            </a:r>
            <a:r>
              <a:rPr lang="en-US" altLang="ja-JP" sz="2000" dirty="0"/>
              <a:t>on Y(5S)</a:t>
            </a:r>
          </a:p>
          <a:p>
            <a:pPr lvl="1"/>
            <a:r>
              <a:rPr lang="en-US" altLang="ja-JP" sz="1800" dirty="0"/>
              <a:t>Y(5S)</a:t>
            </a:r>
            <a:r>
              <a:rPr lang="en-US" altLang="ja-JP" sz="1800" dirty="0">
                <a:sym typeface="Wingdings" panose="05000000000000000000" pitchFamily="2" charset="2"/>
              </a:rPr>
              <a:t></a:t>
            </a:r>
            <a:r>
              <a:rPr lang="en-US" altLang="ja-JP" sz="1800" dirty="0" err="1">
                <a:sym typeface="Wingdings" panose="05000000000000000000" pitchFamily="2" charset="2"/>
              </a:rPr>
              <a:t>Bs</a:t>
            </a:r>
            <a:r>
              <a:rPr lang="en-US" altLang="ja-JP" sz="1800" baseline="30000" dirty="0">
                <a:sym typeface="Wingdings" panose="05000000000000000000" pitchFamily="2" charset="2"/>
              </a:rPr>
              <a:t>(</a:t>
            </a:r>
            <a:r>
              <a:rPr lang="en-US" altLang="ja-JP" sz="1800" dirty="0">
                <a:sym typeface="Wingdings" panose="05000000000000000000" pitchFamily="2" charset="2"/>
              </a:rPr>
              <a:t>*</a:t>
            </a:r>
            <a:r>
              <a:rPr lang="en-US" altLang="ja-JP" sz="1800" baseline="30000" dirty="0">
                <a:sym typeface="Wingdings" panose="05000000000000000000" pitchFamily="2" charset="2"/>
              </a:rPr>
              <a:t>)</a:t>
            </a:r>
            <a:r>
              <a:rPr lang="en-US" altLang="ja-JP" sz="1800" dirty="0" err="1">
                <a:sym typeface="Wingdings" panose="05000000000000000000" pitchFamily="2" charset="2"/>
              </a:rPr>
              <a:t>Bs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(</a:t>
            </a:r>
            <a:r>
              <a:rPr lang="en-US" altLang="ja-JP" sz="1800" dirty="0" smtClean="0">
                <a:sym typeface="Wingdings" panose="05000000000000000000" pitchFamily="2" charset="2"/>
              </a:rPr>
              <a:t>*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Two hard photons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Simultaneous fit to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M</a:t>
            </a:r>
            <a:r>
              <a:rPr lang="en-US" altLang="ja-JP" sz="2000" baseline="-25000" dirty="0" err="1" smtClean="0">
                <a:sym typeface="Wingdings" panose="05000000000000000000" pitchFamily="2" charset="2"/>
              </a:rPr>
              <a:t>bc</a:t>
            </a:r>
            <a:r>
              <a:rPr lang="en-US" altLang="ja-JP" sz="2000" dirty="0" smtClean="0">
                <a:sym typeface="Wingdings" panose="05000000000000000000" pitchFamily="2" charset="2"/>
              </a:rPr>
              <a:t> and </a:t>
            </a:r>
            <a:r>
              <a:rPr lang="en-US" altLang="ja-JP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2000" dirty="0" smtClean="0">
                <a:sym typeface="Wingdings" panose="05000000000000000000" pitchFamily="2" charset="2"/>
              </a:rPr>
              <a:t>E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Set a limit on BF</a:t>
            </a:r>
          </a:p>
          <a:p>
            <a:pPr lvl="1"/>
            <a:r>
              <a:rPr lang="en-US" altLang="ja-JP" sz="1800" dirty="0" smtClean="0">
                <a:sym typeface="Wingdings" panose="05000000000000000000" pitchFamily="2" charset="2"/>
              </a:rPr>
              <a:t>&lt; 3.1 ×10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-6</a:t>
            </a:r>
            <a:endParaRPr lang="en-US" altLang="ja-JP" sz="1800" baseline="30000" dirty="0">
              <a:sym typeface="Wingdings" panose="05000000000000000000" pitchFamily="2" charset="2"/>
            </a:endParaRP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Exclude large contribution of RPV SUSY</a:t>
            </a:r>
            <a:endParaRPr lang="en-US" altLang="ja-JP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3347864" y="35332"/>
            <a:ext cx="591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D. Dutta, et al (Belle Collaboration) </a:t>
            </a:r>
            <a:r>
              <a:rPr lang="en-US" altLang="ja-JP" dirty="0"/>
              <a:t>PRD 91, 011101(R) (</a:t>
            </a:r>
            <a:r>
              <a:rPr lang="en-US" altLang="ja-JP" dirty="0" smtClean="0"/>
              <a:t>2015)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61" y="1109595"/>
            <a:ext cx="2032801" cy="18516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603" y="2829675"/>
            <a:ext cx="2710397" cy="213876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603" y="4900020"/>
            <a:ext cx="2707964" cy="1978630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00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Measurement of </a:t>
            </a:r>
            <a:r>
              <a:rPr lang="en-US" altLang="ja-JP" dirty="0" err="1" smtClean="0"/>
              <a:t>B</a:t>
            </a:r>
            <a:r>
              <a:rPr lang="en-US" altLang="ja-JP" baseline="-25000" dirty="0" err="1" smtClean="0"/>
              <a:t>s</a:t>
            </a:r>
            <a:r>
              <a:rPr lang="en-US" altLang="ja-JP" dirty="0" err="1" smtClean="0">
                <a:sym typeface="Wingdings" panose="05000000000000000000" pitchFamily="2" charset="2"/>
              </a:rPr>
              <a:t>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fg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Counter part of B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K*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Measured on Y(5S)</a:t>
            </a:r>
          </a:p>
          <a:p>
            <a:pPr lvl="1"/>
            <a:r>
              <a:rPr lang="en-US" altLang="ja-JP" sz="2000" dirty="0" smtClean="0"/>
              <a:t>Y(5S)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Bs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(</a:t>
            </a:r>
            <a:r>
              <a:rPr lang="en-US" altLang="ja-JP" sz="2000" dirty="0" smtClean="0">
                <a:sym typeface="Wingdings" panose="05000000000000000000" pitchFamily="2" charset="2"/>
              </a:rPr>
              <a:t>*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)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Bs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(</a:t>
            </a:r>
            <a:r>
              <a:rPr lang="en-US" altLang="ja-JP" sz="2000" dirty="0" smtClean="0">
                <a:sym typeface="Wingdings" panose="05000000000000000000" pitchFamily="2" charset="2"/>
              </a:rPr>
              <a:t>*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)</a:t>
            </a:r>
            <a:endParaRPr kumimoji="1" lang="en-US" altLang="ja-JP" sz="2000" baseline="30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347864" y="35332"/>
            <a:ext cx="591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D. Dutta, et al (Belle Collaboration) </a:t>
            </a:r>
            <a:r>
              <a:rPr lang="en-US" altLang="ja-JP" dirty="0"/>
              <a:t>PRD 91, 011101(R) (</a:t>
            </a:r>
            <a:r>
              <a:rPr lang="en-US" altLang="ja-JP" dirty="0" smtClean="0"/>
              <a:t>2015)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121</a:t>
            </a:r>
            <a:r>
              <a:rPr kumimoji="1" lang="en-US" altLang="ja-JP" dirty="0" smtClean="0"/>
              <a:t>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75" y="2132856"/>
            <a:ext cx="4172150" cy="313651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115616" y="5983178"/>
            <a:ext cx="6716464" cy="325546"/>
            <a:chOff x="457200" y="5521666"/>
            <a:chExt cx="6716464" cy="32554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5521666"/>
              <a:ext cx="3760981" cy="285831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5535" y="5529994"/>
              <a:ext cx="2998129" cy="317218"/>
            </a:xfrm>
            <a:prstGeom prst="rect">
              <a:avLst/>
            </a:prstGeom>
          </p:spPr>
        </p:pic>
      </p:grp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03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Tagging Methods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Two B mesons are produced from Y(4S).</a:t>
            </a:r>
          </a:p>
          <a:p>
            <a:r>
              <a:rPr lang="en-US" altLang="ja-JP" sz="2000" dirty="0" smtClean="0"/>
              <a:t>For some analyses, one of the B meson is tagged</a:t>
            </a:r>
          </a:p>
          <a:p>
            <a:pPr lvl="1"/>
            <a:r>
              <a:rPr kumimoji="1" lang="en-US" altLang="ja-JP" sz="1800" dirty="0" smtClean="0"/>
              <a:t>To study/search for decays with multiple neutrinos : </a:t>
            </a:r>
            <a:r>
              <a:rPr kumimoji="1" lang="en-US" altLang="ja-JP" sz="1800" dirty="0" err="1" smtClean="0"/>
              <a:t>B</a:t>
            </a:r>
            <a:r>
              <a:rPr kumimoji="1" lang="en-US" altLang="ja-JP" sz="1800" dirty="0" err="1" smtClean="0">
                <a:sym typeface="Wingdings" panose="05000000000000000000" pitchFamily="2" charset="2"/>
              </a:rPr>
              <a:t>K</a:t>
            </a:r>
            <a:r>
              <a:rPr kumimoji="1" lang="en-US" altLang="ja-JP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endParaRPr kumimoji="1" lang="en-US" altLang="ja-JP" sz="1800" dirty="0" smtClean="0">
              <a:latin typeface="Symbol" panose="05050102010706020507" pitchFamily="18" charset="2"/>
            </a:endParaRPr>
          </a:p>
          <a:p>
            <a:pPr lvl="1"/>
            <a:r>
              <a:rPr lang="en-US" altLang="ja-JP" sz="1800" dirty="0" smtClean="0"/>
              <a:t>To know the flavor of  the other B meson : A</a:t>
            </a:r>
            <a:r>
              <a:rPr lang="en-US" altLang="ja-JP" sz="1800" baseline="-25000" dirty="0" smtClean="0"/>
              <a:t>CP</a:t>
            </a:r>
            <a:r>
              <a:rPr lang="en-US" altLang="ja-JP" sz="1800" dirty="0" smtClean="0"/>
              <a:t>(</a:t>
            </a:r>
            <a:r>
              <a:rPr lang="en-US" altLang="ja-JP" sz="1800" dirty="0" err="1" smtClean="0"/>
              <a:t>B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X</a:t>
            </a:r>
            <a:r>
              <a:rPr lang="en-US" altLang="ja-JP" sz="1800" baseline="-25000" dirty="0" err="1" smtClean="0">
                <a:sym typeface="Wingdings" panose="05000000000000000000" pitchFamily="2" charset="2"/>
              </a:rPr>
              <a:t>s+d</a:t>
            </a:r>
            <a:r>
              <a:rPr lang="en-US" altLang="ja-JP" sz="1800" dirty="0" smtClean="0">
                <a:sym typeface="Wingdings" panose="05000000000000000000" pitchFamily="2" charset="2"/>
              </a:rPr>
              <a:t> </a:t>
            </a:r>
            <a:r>
              <a:rPr lang="en-US" altLang="ja-JP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1800" dirty="0"/>
              <a:t>)</a:t>
            </a:r>
            <a:endParaRPr lang="en-US" altLang="ja-JP" sz="1800" dirty="0" smtClean="0">
              <a:latin typeface="Symbol" panose="05050102010706020507" pitchFamily="18" charset="2"/>
            </a:endParaRPr>
          </a:p>
          <a:p>
            <a:pPr lvl="1"/>
            <a:r>
              <a:rPr kumimoji="1" lang="en-US" altLang="ja-JP" sz="1800" dirty="0" smtClean="0"/>
              <a:t>To improve the sensitivity : BF(</a:t>
            </a:r>
            <a:r>
              <a:rPr kumimoji="1" lang="en-US" altLang="ja-JP" sz="1800" dirty="0" err="1" smtClean="0"/>
              <a:t>B</a:t>
            </a:r>
            <a:r>
              <a:rPr kumimoji="1" lang="en-US" altLang="ja-JP" sz="1800" dirty="0" err="1" smtClean="0">
                <a:sym typeface="Wingdings" panose="05000000000000000000" pitchFamily="2" charset="2"/>
              </a:rPr>
              <a:t>X</a:t>
            </a:r>
            <a:r>
              <a:rPr lang="en-US" altLang="ja-JP" sz="1800" baseline="-25000" dirty="0" err="1" smtClean="0">
                <a:sym typeface="Wingdings" panose="05000000000000000000" pitchFamily="2" charset="2"/>
              </a:rPr>
              <a:t>s</a:t>
            </a:r>
            <a:r>
              <a:rPr lang="en-US" altLang="ja-JP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sz="1800" dirty="0" smtClean="0">
                <a:sym typeface="Wingdings" panose="05000000000000000000" pitchFamily="2" charset="2"/>
              </a:rPr>
              <a:t>)</a:t>
            </a:r>
            <a:endParaRPr kumimoji="1" lang="en-US" altLang="ja-JP" sz="1800" dirty="0" smtClean="0"/>
          </a:p>
          <a:p>
            <a:r>
              <a:rPr kumimoji="1" lang="en-US" altLang="ja-JP" sz="2000" dirty="0" smtClean="0"/>
              <a:t>There are several tagging methods 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Hadronic tagging </a:t>
            </a:r>
            <a:r>
              <a:rPr lang="en-US" altLang="ja-JP" sz="1800" dirty="0" smtClean="0"/>
              <a:t>: reconstruct hadronic B decays</a:t>
            </a:r>
          </a:p>
          <a:p>
            <a:pPr lvl="1"/>
            <a:r>
              <a:rPr kumimoji="1" lang="en-US" altLang="ja-JP" sz="1800" dirty="0" err="1" smtClean="0"/>
              <a:t>Semileptonic</a:t>
            </a:r>
            <a:r>
              <a:rPr kumimoji="1" lang="en-US" altLang="ja-JP" sz="1800" dirty="0" smtClean="0"/>
              <a:t> tagging : reconstruct </a:t>
            </a:r>
            <a:r>
              <a:rPr kumimoji="1" lang="en-US" altLang="ja-JP" sz="1800" dirty="0" err="1" smtClean="0"/>
              <a:t>semileptonic</a:t>
            </a:r>
            <a:r>
              <a:rPr kumimoji="1" lang="en-US" altLang="ja-JP" sz="1800" dirty="0" smtClean="0"/>
              <a:t> B decays</a:t>
            </a:r>
          </a:p>
          <a:p>
            <a:pPr lvl="1"/>
            <a:r>
              <a:rPr lang="en-US" altLang="ja-JP" sz="1800" dirty="0">
                <a:solidFill>
                  <a:srgbClr val="0070C0"/>
                </a:solidFill>
              </a:rPr>
              <a:t>L</a:t>
            </a:r>
            <a:r>
              <a:rPr lang="en-US" altLang="ja-JP" sz="1800" dirty="0" smtClean="0">
                <a:solidFill>
                  <a:srgbClr val="0070C0"/>
                </a:solidFill>
              </a:rPr>
              <a:t>epton tagging </a:t>
            </a:r>
            <a:r>
              <a:rPr lang="en-US" altLang="ja-JP" sz="1800" dirty="0" smtClean="0"/>
              <a:t>: just require a hard lepton from B decays</a:t>
            </a:r>
            <a:endParaRPr kumimoji="1" lang="ja-JP" altLang="en-US" sz="1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25" y="5374020"/>
            <a:ext cx="4227036" cy="7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3" y="5148668"/>
            <a:ext cx="3240360" cy="1572807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8042572" y="3522021"/>
            <a:ext cx="457200" cy="1089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59712" y="30573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Efficiency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 rot="10800000">
            <a:off x="7311498" y="3518978"/>
            <a:ext cx="457200" cy="10890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7624" y="30542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Purity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46222" y="4820176"/>
            <a:ext cx="205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Hadronic tagging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39842" y="5004842"/>
            <a:ext cx="205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Lepton tagging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002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Radiative Decays</a:t>
            </a:r>
            <a:br>
              <a:rPr kumimoji="1" lang="en-US" altLang="ja-JP" dirty="0" smtClean="0"/>
            </a:br>
            <a:endParaRPr kumimoji="1" lang="ja-JP" altLang="en-US" sz="3200" dirty="0">
              <a:latin typeface="Symbol" panose="05050102010706020507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616424"/>
            <a:ext cx="8229600" cy="118072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8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BF(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X</a:t>
            </a:r>
            <a:r>
              <a:rPr kumimoji="1" lang="en-US" altLang="ja-JP" baseline="-25000" dirty="0" err="1" smtClean="0">
                <a:sym typeface="Wingdings" panose="05000000000000000000" pitchFamily="2" charset="2"/>
              </a:rPr>
              <a:t>s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dirty="0" smtClean="0">
                <a:sym typeface="Wingdings" panose="05000000000000000000" pitchFamily="2" charset="2"/>
              </a:rPr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Branching fraction of Inclusive </a:t>
            </a:r>
            <a:r>
              <a:rPr kumimoji="1" lang="en-US" altLang="ja-JP" sz="2400" dirty="0" err="1" smtClean="0"/>
              <a:t>B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X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is very sensitive to BSM.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Charged Higgs in 2HDM</a:t>
            </a:r>
          </a:p>
          <a:p>
            <a:pPr lvl="2"/>
            <a:r>
              <a:rPr lang="en-US" altLang="ja-JP" sz="1600" dirty="0" smtClean="0">
                <a:sym typeface="Wingdings" panose="05000000000000000000" pitchFamily="2" charset="2"/>
              </a:rPr>
              <a:t>Constructive to SM amplitude</a:t>
            </a:r>
          </a:p>
          <a:p>
            <a:pPr lvl="2"/>
            <a:r>
              <a:rPr lang="en-US" altLang="ja-JP" sz="1600" dirty="0" smtClean="0">
                <a:sym typeface="Wingdings" panose="05000000000000000000" pitchFamily="2" charset="2"/>
              </a:rPr>
              <a:t>Almost no 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tan</a:t>
            </a:r>
            <a:r>
              <a:rPr lang="en-US" altLang="ja-JP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altLang="ja-JP" sz="1600" dirty="0" smtClean="0">
                <a:sym typeface="Wingdings" panose="05000000000000000000" pitchFamily="2" charset="2"/>
              </a:rPr>
              <a:t> dependence</a:t>
            </a:r>
          </a:p>
          <a:p>
            <a:pPr lvl="1"/>
            <a:r>
              <a:rPr kumimoji="1" lang="en-US" altLang="ja-JP" sz="2000" dirty="0" smtClean="0">
                <a:sym typeface="Wingdings" panose="05000000000000000000" pitchFamily="2" charset="2"/>
              </a:rPr>
              <a:t>SUSY</a:t>
            </a:r>
          </a:p>
          <a:p>
            <a:pPr lvl="2"/>
            <a:r>
              <a:rPr lang="en-US" altLang="ja-JP" sz="1600" dirty="0" smtClean="0">
                <a:sym typeface="Wingdings" panose="05000000000000000000" pitchFamily="2" charset="2"/>
              </a:rPr>
              <a:t>Constructive or destructive to SM</a:t>
            </a:r>
          </a:p>
          <a:p>
            <a:pPr lvl="2"/>
            <a:r>
              <a:rPr kumimoji="1" lang="en-US" altLang="ja-JP" sz="1600" dirty="0" smtClean="0">
                <a:sym typeface="Wingdings" panose="05000000000000000000" pitchFamily="2" charset="2"/>
              </a:rPr>
              <a:t>Depending on SUSY parameters</a:t>
            </a:r>
            <a:endParaRPr lang="en-US" altLang="ja-JP" sz="2400" dirty="0">
              <a:sym typeface="Wingdings" panose="05000000000000000000" pitchFamily="2" charset="2"/>
            </a:endParaRP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Very precise prediction available.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7% precision</a:t>
            </a:r>
          </a:p>
          <a:p>
            <a:endParaRPr kumimoji="1" lang="ja-JP" altLang="en-US" sz="24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13227"/>
              </p:ext>
            </p:extLst>
          </p:nvPr>
        </p:nvGraphicFramePr>
        <p:xfrm>
          <a:off x="5963952" y="5235459"/>
          <a:ext cx="2363447" cy="119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Artwork" r:id="rId3" imgW="3121560" imgH="1577160" progId="Adobe.Illustrator.16">
                  <p:embed/>
                </p:oleObj>
              </mc:Choice>
              <mc:Fallback>
                <p:oleObj name="Artwork" r:id="rId3" imgW="3121560" imgH="1577160" progId="Adobe.Illustrator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3952" y="5235459"/>
                        <a:ext cx="2363447" cy="1193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717032"/>
            <a:ext cx="2699077" cy="1102223"/>
          </a:xfrm>
          <a:prstGeom prst="rect">
            <a:avLst/>
          </a:prstGeom>
        </p:spPr>
      </p:pic>
      <p:pic>
        <p:nvPicPr>
          <p:cNvPr id="6" name="Picture 6" descr="D:\My Documents\presentation\diagrams\PenguinXsgamma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31" y="2123880"/>
            <a:ext cx="2416685" cy="13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42638" y="6014096"/>
            <a:ext cx="4408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M. </a:t>
            </a:r>
            <a:r>
              <a:rPr lang="en-US" altLang="ja-JP" sz="1600" dirty="0" err="1" smtClean="0"/>
              <a:t>Misiak</a:t>
            </a:r>
            <a:r>
              <a:rPr lang="en-US" altLang="ja-JP" sz="1600" dirty="0" smtClean="0"/>
              <a:t> et al, Phys</a:t>
            </a:r>
            <a:r>
              <a:rPr lang="en-US" altLang="ja-JP" sz="1600" dirty="0"/>
              <a:t>. Rev. Lett. 114, 221801 (2015)</a:t>
            </a:r>
            <a:endParaRPr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865775"/>
            <a:ext cx="2880320" cy="3289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4112" y="5398271"/>
            <a:ext cx="1723971" cy="274917"/>
          </a:xfrm>
          <a:prstGeom prst="rect">
            <a:avLst/>
          </a:prstGeom>
        </p:spPr>
      </p:pic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5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Measurement of BF(</a:t>
            </a:r>
            <a:r>
              <a:rPr lang="en-US" altLang="ja-JP" dirty="0" err="1"/>
              <a:t>B</a:t>
            </a:r>
            <a:r>
              <a:rPr lang="en-US" altLang="ja-JP" dirty="0" err="1">
                <a:sym typeface="Wingdings" panose="05000000000000000000" pitchFamily="2" charset="2"/>
              </a:rPr>
              <a:t>X</a:t>
            </a:r>
            <a:r>
              <a:rPr lang="en-US" altLang="ja-JP" baseline="-25000" dirty="0" err="1">
                <a:sym typeface="Wingdings" panose="05000000000000000000" pitchFamily="2" charset="2"/>
              </a:rPr>
              <a:t>s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dirty="0" smtClean="0">
                <a:sym typeface="Wingdings" panose="05000000000000000000" pitchFamily="2" charset="2"/>
              </a:rPr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968" y="1600725"/>
            <a:ext cx="5101104" cy="484517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Sum of exclusive method adopted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r>
              <a:rPr kumimoji="1" lang="en-US" altLang="ja-JP" sz="2000" dirty="0" smtClean="0">
                <a:sym typeface="Wingdings" panose="05000000000000000000" pitchFamily="2" charset="2"/>
              </a:rPr>
              <a:t>38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Xs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 decay modes</a:t>
            </a:r>
          </a:p>
          <a:p>
            <a:pPr lvl="2"/>
            <a:r>
              <a:rPr lang="en-US" altLang="ja-JP" sz="16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1600" dirty="0" smtClean="0">
                <a:sym typeface="Wingdings" panose="05000000000000000000" pitchFamily="2" charset="2"/>
              </a:rPr>
              <a:t>, K2</a:t>
            </a:r>
            <a:r>
              <a:rPr lang="en-US" altLang="ja-JP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1600" dirty="0" smtClean="0">
                <a:sym typeface="Wingdings" panose="05000000000000000000" pitchFamily="2" charset="2"/>
              </a:rPr>
              <a:t>, K3</a:t>
            </a:r>
            <a:r>
              <a:rPr lang="en-US" altLang="ja-JP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1600" dirty="0" smtClean="0">
                <a:sym typeface="Wingdings" panose="05000000000000000000" pitchFamily="2" charset="2"/>
              </a:rPr>
              <a:t>, K4</a:t>
            </a:r>
            <a:r>
              <a:rPr lang="en-US" altLang="ja-JP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1600" dirty="0" smtClean="0">
                <a:sym typeface="Wingdings" panose="05000000000000000000" pitchFamily="2" charset="2"/>
              </a:rPr>
              <a:t>, 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altLang="ja-JP" sz="1600" dirty="0" smtClean="0">
                <a:sym typeface="Wingdings" panose="05000000000000000000" pitchFamily="2" charset="2"/>
              </a:rPr>
              <a:t>, 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hp</a:t>
            </a:r>
            <a:r>
              <a:rPr lang="en-US" altLang="ja-JP" sz="1600" dirty="0" smtClean="0">
                <a:sym typeface="Wingdings" panose="05000000000000000000" pitchFamily="2" charset="2"/>
              </a:rPr>
              <a:t>, 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hpp</a:t>
            </a:r>
            <a:r>
              <a:rPr lang="en-US" altLang="ja-JP" sz="1600" dirty="0" smtClean="0">
                <a:sym typeface="Wingdings" panose="05000000000000000000" pitchFamily="2" charset="2"/>
              </a:rPr>
              <a:t>, 3K, 3K</a:t>
            </a:r>
            <a:r>
              <a:rPr lang="en-US" altLang="ja-JP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kumimoji="1" lang="en-US" altLang="ja-JP" sz="16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Mass of hadronic system &lt;2.8 GeV</a:t>
            </a:r>
          </a:p>
          <a:p>
            <a:pPr lvl="2"/>
            <a:r>
              <a:rPr lang="en-US" altLang="ja-JP" sz="1600" dirty="0" smtClean="0">
                <a:sym typeface="Wingdings" panose="05000000000000000000" pitchFamily="2" charset="2"/>
              </a:rPr>
              <a:t>corresponding to 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E</a:t>
            </a:r>
            <a:r>
              <a:rPr lang="en-US" altLang="ja-JP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1600" dirty="0" smtClean="0">
                <a:sym typeface="Wingdings" panose="05000000000000000000" pitchFamily="2" charset="2"/>
              </a:rPr>
              <a:t> &gt; 1.9GeV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BF measured in each MXs bin and then combined</a:t>
            </a:r>
            <a:endParaRPr lang="en-US" altLang="ja-JP" sz="2000" dirty="0">
              <a:sym typeface="Wingdings" panose="05000000000000000000" pitchFamily="2" charset="2"/>
            </a:endParaRPr>
          </a:p>
          <a:p>
            <a:pPr lvl="2"/>
            <a:endParaRPr lang="en-US" altLang="ja-JP" sz="1600" dirty="0" smtClean="0">
              <a:sym typeface="Wingdings" panose="05000000000000000000" pitchFamily="2" charset="2"/>
            </a:endParaRPr>
          </a:p>
          <a:p>
            <a:pPr lvl="1"/>
            <a:endParaRPr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Extrapolated to </a:t>
            </a:r>
            <a:r>
              <a:rPr lang="en-US" altLang="ja-JP" sz="2000" dirty="0" err="1"/>
              <a:t>E</a:t>
            </a:r>
            <a:r>
              <a:rPr lang="en-US" altLang="ja-JP" sz="2000" baseline="-25000" dirty="0" err="1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 &gt;</a:t>
            </a:r>
            <a:r>
              <a:rPr lang="en-US" altLang="ja-JP" sz="2000" dirty="0" smtClean="0"/>
              <a:t> 1.6GeV</a:t>
            </a:r>
          </a:p>
          <a:p>
            <a:pPr lvl="1"/>
            <a:endParaRPr lang="en-US" altLang="ja-JP" sz="2000" dirty="0"/>
          </a:p>
          <a:p>
            <a:pPr lvl="1"/>
            <a:endParaRPr lang="en-US" altLang="ja-JP" sz="2000" dirty="0" smtClean="0"/>
          </a:p>
          <a:p>
            <a:r>
              <a:rPr lang="en-US" altLang="ja-JP" sz="2400" dirty="0" smtClean="0"/>
              <a:t>Best measurement with sum of exclusive method</a:t>
            </a:r>
          </a:p>
          <a:p>
            <a:pPr lvl="1"/>
            <a:r>
              <a:rPr lang="en-US" altLang="ja-JP" sz="2000" dirty="0" smtClean="0"/>
              <a:t>Second best for all measurements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752819"/>
            <a:ext cx="3775196" cy="351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50525" y="6445902"/>
            <a:ext cx="2133600" cy="365125"/>
          </a:xfrm>
        </p:spPr>
        <p:txBody>
          <a:bodyPr/>
          <a:lstStyle/>
          <a:p>
            <a:fld id="{3147110A-5259-4F1D-8D4A-FD2F68AFC65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275856" y="-5898"/>
            <a:ext cx="5920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T.Saito</a:t>
            </a:r>
            <a:r>
              <a:rPr lang="en-US" altLang="ja-JP" sz="1600" dirty="0" smtClean="0"/>
              <a:t>, A. Ishikawa, et al (Belle Collaboration) PRD </a:t>
            </a:r>
            <a:r>
              <a:rPr lang="en-US" altLang="ja-JP" sz="1600" dirty="0"/>
              <a:t>91, 052004 (2015)</a:t>
            </a:r>
            <a:endParaRPr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172400" y="260648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711fb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29" y="1196752"/>
            <a:ext cx="4370601" cy="566124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004048" y="1916832"/>
            <a:ext cx="3816424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793563"/>
            <a:ext cx="4320480" cy="3364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55" y="4712873"/>
            <a:ext cx="4210777" cy="3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Limit on Charged Higgs in 2HDM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870679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World Average is consistent with the prediction by M. </a:t>
            </a:r>
            <a:r>
              <a:rPr kumimoji="1" lang="en-US" altLang="ja-JP" sz="2000" dirty="0" err="1" smtClean="0"/>
              <a:t>Misiak</a:t>
            </a:r>
            <a:r>
              <a:rPr kumimoji="1" lang="en-US" altLang="ja-JP" sz="2000" dirty="0" smtClean="0"/>
              <a:t> et al</a:t>
            </a:r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endParaRPr kumimoji="1" lang="en-US" altLang="ja-JP" sz="2000" dirty="0" smtClean="0"/>
          </a:p>
          <a:p>
            <a:r>
              <a:rPr kumimoji="1" lang="en-US" altLang="ja-JP" sz="2000" dirty="0" smtClean="0"/>
              <a:t>This can be used to constrain charged Higgs mass in 2HDM</a:t>
            </a:r>
            <a:endParaRPr kumimoji="1" lang="ja-JP" altLang="en-US" sz="1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0" y="4404462"/>
            <a:ext cx="3153036" cy="24535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950" y="4079739"/>
            <a:ext cx="2131846" cy="32472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04" y="2390955"/>
            <a:ext cx="3860206" cy="4075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2844717"/>
            <a:ext cx="3317351" cy="37889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438658" y="5973055"/>
            <a:ext cx="152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Luis </a:t>
            </a:r>
            <a:r>
              <a:rPr kumimoji="1" lang="en-US" altLang="ja-JP" sz="1600" dirty="0" err="1" smtClean="0"/>
              <a:t>Pesantez</a:t>
            </a:r>
            <a:endParaRPr kumimoji="1"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475738" y="4052784"/>
            <a:ext cx="10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at 95% CL</a:t>
            </a:r>
          </a:p>
        </p:txBody>
      </p:sp>
      <p:sp>
        <p:nvSpPr>
          <p:cNvPr id="23" name="日付プレースホルダー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2E8B-F267-4FA1-A793-D16C277DECE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29" y="1196752"/>
            <a:ext cx="4370601" cy="566124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004048" y="1916832"/>
            <a:ext cx="3816424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9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Direct CP Asymmetry in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X</a:t>
            </a:r>
            <a:r>
              <a:rPr kumimoji="1" lang="en-US" altLang="ja-JP" baseline="-25000" dirty="0" err="1" smtClean="0">
                <a:sym typeface="Wingdings" panose="05000000000000000000" pitchFamily="2" charset="2"/>
              </a:rPr>
              <a:t>s+d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Theoretical prediction is very precise thanks to </a:t>
            </a:r>
            <a:r>
              <a:rPr lang="en-US" altLang="ja-JP" sz="2000" dirty="0" smtClean="0"/>
              <a:t>U</a:t>
            </a:r>
            <a:r>
              <a:rPr kumimoji="1" lang="en-US" altLang="ja-JP" sz="2000" dirty="0" smtClean="0"/>
              <a:t>nitarity of the CKM matrix.</a:t>
            </a:r>
          </a:p>
          <a:p>
            <a:pPr lvl="1"/>
            <a:r>
              <a:rPr lang="en-US" altLang="ja-JP" sz="1800" dirty="0" smtClean="0"/>
              <a:t>If deviated from 0, clear new physics signal</a:t>
            </a:r>
            <a:endParaRPr kumimoji="1" lang="en-US" altLang="ja-JP" sz="1800" dirty="0" smtClean="0"/>
          </a:p>
          <a:p>
            <a:pPr marL="0" indent="0">
              <a:buNone/>
            </a:pPr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Inclusively reconstruct photon with               1.7 &lt; </a:t>
            </a:r>
            <a:r>
              <a:rPr kumimoji="1" lang="en-US" altLang="ja-JP" sz="2000" dirty="0" err="1" smtClean="0"/>
              <a:t>E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sz="2000" dirty="0" smtClean="0"/>
              <a:t> &lt; 2.8GeV</a:t>
            </a:r>
          </a:p>
          <a:p>
            <a:pPr lvl="1"/>
            <a:r>
              <a:rPr lang="en-US" altLang="ja-JP" sz="1800" dirty="0" smtClean="0"/>
              <a:t>Veto for asymmetric decays of </a:t>
            </a:r>
            <a:r>
              <a:rPr lang="en-US" altLang="ja-JP" sz="1800" dirty="0" smtClean="0">
                <a:latin typeface="Symbol" panose="05050102010706020507" pitchFamily="18" charset="2"/>
              </a:rPr>
              <a:t>p</a:t>
            </a:r>
            <a:r>
              <a:rPr lang="en-US" altLang="ja-JP" sz="1800" baseline="30000" dirty="0" smtClean="0"/>
              <a:t>0</a:t>
            </a:r>
            <a:r>
              <a:rPr lang="en-US" altLang="ja-JP" sz="1800" dirty="0" smtClean="0"/>
              <a:t>(</a:t>
            </a:r>
            <a:r>
              <a:rPr lang="en-US" altLang="ja-JP" sz="1800" dirty="0" smtClean="0">
                <a:latin typeface="Symbol" panose="05050102010706020507" pitchFamily="18" charset="2"/>
              </a:rPr>
              <a:t>h</a:t>
            </a:r>
            <a:r>
              <a:rPr lang="en-US" altLang="ja-JP" sz="1800" dirty="0" smtClean="0"/>
              <a:t>)</a:t>
            </a:r>
            <a:r>
              <a:rPr lang="en-US" altLang="ja-JP" sz="1800" dirty="0" smtClean="0">
                <a:sym typeface="Wingdings" panose="05000000000000000000" pitchFamily="2" charset="2"/>
              </a:rPr>
              <a:t></a:t>
            </a:r>
            <a:r>
              <a:rPr lang="en-US" altLang="ja-JP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endParaRPr lang="en-US" altLang="ja-JP" sz="1800" dirty="0" smtClean="0">
              <a:latin typeface="Symbol" panose="05050102010706020507" pitchFamily="18" charset="2"/>
            </a:endParaRPr>
          </a:p>
          <a:p>
            <a:r>
              <a:rPr lang="en-US" altLang="ja-JP" sz="2000" dirty="0" smtClean="0"/>
              <a:t>High momentum lepton to tag flavor of the other B</a:t>
            </a:r>
          </a:p>
          <a:p>
            <a:pPr lvl="1"/>
            <a:r>
              <a:rPr kumimoji="1" lang="en-US" altLang="ja-JP" sz="1800" dirty="0" smtClean="0"/>
              <a:t>Correction of mixing applied</a:t>
            </a:r>
            <a:endParaRPr kumimoji="1" lang="ja-JP" altLang="en-US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110A-5259-4F1D-8D4A-FD2F68AFC65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996952"/>
            <a:ext cx="3651637" cy="28300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381" y="3284984"/>
            <a:ext cx="1220662" cy="124404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522362" y="3720175"/>
            <a:ext cx="3530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M. </a:t>
            </a:r>
            <a:r>
              <a:rPr lang="en-US" altLang="ja-JP" sz="1600" dirty="0" err="1" smtClean="0"/>
              <a:t>Benzke</a:t>
            </a:r>
            <a:r>
              <a:rPr lang="en-US" altLang="ja-JP" sz="1600" dirty="0" smtClean="0"/>
              <a:t> et al, PRL 106, 141801 (2011)</a:t>
            </a:r>
            <a:endParaRPr lang="ja-JP" altLang="en-US" sz="16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758150"/>
            <a:ext cx="29241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4320"/>
            <a:ext cx="4551810" cy="43685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for A</a:t>
            </a:r>
            <a:r>
              <a:rPr kumimoji="1" lang="en-US" altLang="ja-JP" baseline="-25000" dirty="0" smtClean="0"/>
              <a:t>CP</a:t>
            </a:r>
            <a:r>
              <a:rPr kumimoji="1" lang="en-US" altLang="ja-JP" dirty="0" smtClean="0"/>
              <a:t>(</a:t>
            </a:r>
            <a:r>
              <a:rPr lang="en-US" altLang="ja-JP" dirty="0" err="1" smtClean="0"/>
              <a:t>B</a:t>
            </a:r>
            <a:r>
              <a:rPr lang="en-US" altLang="ja-JP" dirty="0" err="1">
                <a:sym typeface="Wingdings" panose="05000000000000000000" pitchFamily="2" charset="2"/>
              </a:rPr>
              <a:t></a:t>
            </a:r>
            <a:r>
              <a:rPr lang="en-US" altLang="ja-JP" dirty="0" err="1" smtClean="0">
                <a:sym typeface="Wingdings" panose="05000000000000000000" pitchFamily="2" charset="2"/>
              </a:rPr>
              <a:t>X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s+d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Belle performed world best measurement</a:t>
            </a:r>
          </a:p>
          <a:p>
            <a:pPr lvl="1"/>
            <a:r>
              <a:rPr lang="en-US" altLang="ja-JP" sz="1600" dirty="0" smtClean="0"/>
              <a:t>Even better than PDG 2015!</a:t>
            </a:r>
            <a:endParaRPr kumimoji="1" lang="en-US" altLang="ja-JP" sz="1600" dirty="0" smtClean="0"/>
          </a:p>
          <a:p>
            <a:r>
              <a:rPr lang="en-US" altLang="ja-JP" sz="2000" dirty="0" smtClean="0"/>
              <a:t>The </a:t>
            </a:r>
            <a:r>
              <a:rPr kumimoji="1" lang="en-US" altLang="ja-JP" sz="2000" dirty="0" smtClean="0"/>
              <a:t>result is consistent with null</a:t>
            </a:r>
          </a:p>
          <a:p>
            <a:r>
              <a:rPr lang="en-US" altLang="ja-JP" sz="2000" dirty="0" smtClean="0"/>
              <a:t>Still statistical error dominates </a:t>
            </a:r>
            <a:r>
              <a:rPr lang="en-US" altLang="ja-JP" sz="2000" dirty="0" smtClean="0">
                <a:sym typeface="Wingdings" panose="05000000000000000000" pitchFamily="2" charset="2"/>
              </a:rPr>
              <a:t> Belle II</a:t>
            </a:r>
            <a:endParaRPr kumimoji="1" lang="ja-JP" alt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24" y="4004193"/>
            <a:ext cx="4489683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5" y="3172508"/>
            <a:ext cx="3953768" cy="30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HQL 2016@Virginia Tech 20160527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110A-5259-4F1D-8D4A-FD2F68AFC65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217698" y="35332"/>
            <a:ext cx="592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L. </a:t>
            </a:r>
            <a:r>
              <a:rPr lang="en-US" altLang="ja-JP" dirty="0" err="1" smtClean="0"/>
              <a:t>Pesantez</a:t>
            </a:r>
            <a:r>
              <a:rPr lang="en-US" altLang="ja-JP" dirty="0" smtClean="0"/>
              <a:t> et al (Belle Collaboration) PRL </a:t>
            </a:r>
            <a:r>
              <a:rPr lang="en-US" altLang="ja-JP" dirty="0"/>
              <a:t>114, 151601 (2015)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72400" y="319104"/>
            <a:ext cx="91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711fb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Akimasa Ishikawa</a:t>
            </a:r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837158" y="5290667"/>
            <a:ext cx="3983314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4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13781</TotalTime>
  <Words>1606</Words>
  <Application>Microsoft Office PowerPoint</Application>
  <PresentationFormat>画面に合わせる (4:3)</PresentationFormat>
  <Paragraphs>261</Paragraphs>
  <Slides>25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Wingdings</vt:lpstr>
      <vt:lpstr>Office ​​テーマ</vt:lpstr>
      <vt:lpstr>Artwork</vt:lpstr>
      <vt:lpstr>Recent Results on  Radiative and Electroweak Penguin B Decays at Belle</vt:lpstr>
      <vt:lpstr>Introduction </vt:lpstr>
      <vt:lpstr>Tagging Methods</vt:lpstr>
      <vt:lpstr>Radiative Decays </vt:lpstr>
      <vt:lpstr>BF(BXsg)</vt:lpstr>
      <vt:lpstr>Measurement of BF(BXsg)</vt:lpstr>
      <vt:lpstr>Limit on Charged Higgs in 2HDM</vt:lpstr>
      <vt:lpstr>Direct CP Asymmetry in BXs+dg</vt:lpstr>
      <vt:lpstr>Result for ACP(BXs+dg)</vt:lpstr>
      <vt:lpstr>Search for Bfg</vt:lpstr>
      <vt:lpstr>Electroweak Penguin Decays bsl+l- and b(s,d)nn</vt:lpstr>
      <vt:lpstr>Full Angular Analysis of B0K*0l+l-</vt:lpstr>
      <vt:lpstr>Differential Decay Width for BK*ll</vt:lpstr>
      <vt:lpstr>Analysis of B0K*l+l-</vt:lpstr>
      <vt:lpstr>Result for P5’</vt:lpstr>
      <vt:lpstr>Results for P4’, P6’ and P8’</vt:lpstr>
      <vt:lpstr>Measurement of AFB(BXsl+l-)</vt:lpstr>
      <vt:lpstr>AFB(BXsl+l-) with Semi-Inclusive Technique</vt:lpstr>
      <vt:lpstr>Search for Bhnn</vt:lpstr>
      <vt:lpstr>Results on Bhnn</vt:lpstr>
      <vt:lpstr>Summary</vt:lpstr>
      <vt:lpstr>Acknowledgement</vt:lpstr>
      <vt:lpstr>backup</vt:lpstr>
      <vt:lpstr>Search for Bsgg</vt:lpstr>
      <vt:lpstr>Measurement of Bsfg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akimasa</dc:creator>
  <cp:lastModifiedBy>akimasa</cp:lastModifiedBy>
  <cp:revision>238</cp:revision>
  <dcterms:created xsi:type="dcterms:W3CDTF">2014-12-19T02:52:32Z</dcterms:created>
  <dcterms:modified xsi:type="dcterms:W3CDTF">2016-05-26T18:39:59Z</dcterms:modified>
</cp:coreProperties>
</file>