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0" r:id="rId5"/>
    <p:sldMasterId id="2147483728" r:id="rId6"/>
    <p:sldMasterId id="2147483752" r:id="rId7"/>
  </p:sldMasterIdLst>
  <p:notesMasterIdLst>
    <p:notesMasterId r:id="rId24"/>
  </p:notesMasterIdLst>
  <p:handoutMasterIdLst>
    <p:handoutMasterId r:id="rId25"/>
  </p:handoutMasterIdLst>
  <p:sldIdLst>
    <p:sldId id="256" r:id="rId8"/>
    <p:sldId id="257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68" r:id="rId19"/>
    <p:sldId id="270" r:id="rId20"/>
    <p:sldId id="271" r:id="rId21"/>
    <p:sldId id="272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7276"/>
    <a:srgbClr val="D5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414" autoAdjust="0"/>
  </p:normalViewPr>
  <p:slideViewPr>
    <p:cSldViewPr snapToGrid="0">
      <p:cViewPr>
        <p:scale>
          <a:sx n="100" d="100"/>
          <a:sy n="100" d="100"/>
        </p:scale>
        <p:origin x="-536" y="-200"/>
      </p:cViewPr>
      <p:guideLst>
        <p:guide orient="horz" pos="866"/>
        <p:guide orient="horz" pos="3889"/>
        <p:guide orient="horz" pos="2381"/>
        <p:guide orient="horz" pos="1622"/>
        <p:guide orient="horz" pos="3138"/>
        <p:guide pos="2880"/>
        <p:guide pos="287"/>
        <p:guide pos="5473"/>
        <p:guide pos="1586"/>
        <p:guide pos="417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0A31A-19FD-E948-84FE-618494EECCDF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CE1B3-C980-6846-8849-6B0FF407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B9A1-F6A1-9D40-82E7-3633A601FD23}" type="datetimeFigureOut">
              <a:rPr lang="en-US" smtClean="0"/>
              <a:pPr/>
              <a:t>5/20/16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5324A-0D9B-9A43-AE72-6DBF24439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8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2968F0E1-7F3B-9143-ABF4-576BF984EE9D}" type="datetime4">
              <a:rPr lang="en-US" smtClean="0"/>
              <a:t>May 20,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D8E5F392-D2AB-2D47-80D1-E840E5811C5F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3E99183-6CD6-4C48-9A9D-51FCA5064174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FF90D8D6-7E2C-CF4E-8689-7F635B16462F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C9E1B29-BB0A-6F4C-B722-8E1615AD5B92}" type="datetime4">
              <a:rPr lang="en-US" smtClean="0"/>
              <a:t>May 20,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7C9FC54F-BADF-E049-AC96-4BCC3331ED95}" type="datetime4">
              <a:rPr lang="en-US" smtClean="0"/>
              <a:t>May 20,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9A080766-0BF8-8348-AE6A-8A4A559F6D3E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2506769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70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F4FDA3-C98B-EA4E-8817-64F4090BAB92}" type="datetime4">
              <a:rPr lang="en-US" smtClean="0"/>
              <a:t>May 20,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5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67B99E-ACA9-3B49-9F4E-9CFF45A7F14A}" type="datetime4">
              <a:rPr lang="en-US" smtClean="0"/>
              <a:t>May 20,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0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5B9E8E-6868-BD41-B75D-7F7725F1694F}" type="datetime4">
              <a:rPr lang="en-US" smtClean="0"/>
              <a:t>May 20,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30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371597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986A3075-B438-A046-B8ED-DAC2C54F11BB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 userDrawn="1">
            <p:ph type="sldNum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 userDrawn="1"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3E66C-72C2-1240-90D0-E7332024CCF6}" type="datetime4">
              <a:rPr lang="en-US" smtClean="0"/>
              <a:t>May 20,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45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510619-C3DC-1742-8D97-AA04E4DA4882}" type="datetime4">
              <a:rPr lang="en-US" smtClean="0"/>
              <a:t>May 20,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84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472385-6839-5048-9797-D8A0E313B101}" type="datetime4">
              <a:rPr lang="en-US" smtClean="0"/>
              <a:t>May 20,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21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EAC28F-3273-5C49-95C3-ED78200C4FB4}" type="datetime4">
              <a:rPr lang="en-US" smtClean="0"/>
              <a:t>May 20,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72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AEF710-8C28-6546-9604-880FB4645B21}" type="datetime4">
              <a:rPr lang="en-US" smtClean="0"/>
              <a:t>May 20,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91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DA9E2A-8607-5C4E-8C0A-43148951D912}" type="datetime4">
              <a:rPr lang="en-US" smtClean="0"/>
              <a:t>May 20,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7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10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8605C4-A25A-B649-99D1-F205BCD3665C}" type="datetime4">
              <a:rPr lang="en-US" smtClean="0"/>
              <a:t>May 20,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65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CD72E9-4AED-4D4C-8150-C415CA6AC4E9}" type="datetime4">
              <a:rPr lang="en-US" smtClean="0"/>
              <a:t>May 20,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637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F589BE-4EC2-DF4F-9D75-1E8273666669}" type="datetime4">
              <a:rPr lang="en-US" smtClean="0"/>
              <a:t>May 20,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34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72722D68-B255-A94C-A3CB-3E687CBC89EF}" type="datetime4">
              <a:rPr lang="en-US" smtClean="0"/>
              <a:t>May 20, 2016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16991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371597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F94078E1-36D5-174D-8FFC-59889EFD308B}" type="datetime4">
              <a:rPr lang="en-US" smtClean="0"/>
              <a:t>May 20,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800600" y="1371600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11E647B-2526-554A-8D8B-54D170A77B52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5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5516A233-C441-7B49-8728-983BDB24CC5F}" type="datetime4">
              <a:rPr lang="en-US" smtClean="0"/>
              <a:t>May 20, 2016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00600" y="1369118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5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9ADF8008-A3A8-D94F-BA03-3F18FE570F74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57200" y="2059241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4800600" y="2056763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87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B913CE7-CFD7-D244-9CF5-91B28CB73AAE}" type="datetime4">
              <a:rPr lang="en-US" smtClean="0"/>
              <a:t>May 20, 2016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25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3613C8CB-43D8-CE4B-9FBA-0A4A4D7DDC27}" type="datetime4">
              <a:rPr lang="en-US" smtClean="0"/>
              <a:t>May 20, 2016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3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295A8C86-62E8-7241-8327-8973F14C6094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46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67F5DE3-4E7A-1F49-B8B8-4C0F1552EA37}" type="datetime4">
              <a:rPr lang="en-US" smtClean="0"/>
              <a:t>May 20, 2016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76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C5D5528-8E4A-A64F-9E68-AD02791E3931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200" y="2514600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4800600" y="251212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06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96B83080-A0DC-A846-88CA-CAA893C02D37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937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CCEC056-3BC1-D941-A53E-3A2C2BC72558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2059242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800600" y="2059245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CBFBE8CF-7B3F-084A-A68D-3CB51534AE1D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CB5865-558E-8649-88A9-CBCFE3470DB8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44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208459BF-80C7-FA41-AED7-562070351A38}" type="datetime4">
              <a:rPr lang="en-US" smtClean="0"/>
              <a:t>May 20,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55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C9B1E557-D2DE-C740-9A28-CB1872EDE0F8}" type="datetime4">
              <a:rPr lang="en-US" smtClean="0"/>
              <a:t>May 20,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00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5A4E209-819E-4847-8C73-FACD00174565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1350178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6352874-118B-E24F-968D-2511B069207B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25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4F218C-213B-C54B-9A93-DEA1EC18DD65}" type="datetime4">
              <a:rPr lang="en-US" smtClean="0"/>
              <a:t>May 20, 2016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86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327CC7-BEE1-6F4A-B167-5B675BDE4CB4}" type="datetime4">
              <a:rPr lang="en-US" smtClean="0"/>
              <a:t>May 20,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38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95F552-8AF0-DD42-87C9-F351B1EED456}" type="datetime4">
              <a:rPr lang="en-US" smtClean="0"/>
              <a:t>May 20,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4137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4C3BD-BE20-C04F-8E15-2D5F58D27A5A}" type="datetime4">
              <a:rPr lang="en-US" smtClean="0"/>
              <a:t>May 20,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76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D3ED6A-AF32-2143-8579-8C1FA3A63491}" type="datetime4">
              <a:rPr lang="en-US" smtClean="0"/>
              <a:t>May 20, 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 userDrawn="1"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3C40767-C724-B144-B5E2-42217A78B772}" type="datetime4">
              <a:rPr lang="en-US" smtClean="0"/>
              <a:t>May 20,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5E5567-F82B-8343-9977-CC67B775D68A}" type="datetime4">
              <a:rPr lang="en-US" smtClean="0"/>
              <a:t>May 20, 2016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84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AFF9BB-A143-C145-BA9C-30105BB17E36}" type="datetime4">
              <a:rPr lang="en-US" smtClean="0"/>
              <a:t>May 20, 2016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4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D363373-6C73-B64D-B353-B00504264C42}" type="datetime4">
              <a:rPr lang="en-US" smtClean="0"/>
              <a:t>May 20,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EE3945E2-0F4C-8E4F-A08F-59EFE1DE6CC1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 userDrawn="1">
            <p:ph type="sldNum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 userDrawn="1"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AF1735B-FC44-9743-8CA2-7C692053B2A7}" type="datetime4">
              <a:rPr lang="en-US" smtClean="0"/>
              <a:t>May 20,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183002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800600" y="183003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 userDrawn="1"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04D15AE-D7B3-F44B-992E-45D8E852EAD1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251767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800600" y="2517675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5.png"/><Relationship Id="rId21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g"/><Relationship Id="rId17" Type="http://schemas.openxmlformats.org/officeDocument/2006/relationships/image" Target="../media/image2.emf"/><Relationship Id="rId18" Type="http://schemas.openxmlformats.org/officeDocument/2006/relationships/image" Target="../media/image3.pn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20" Type="http://schemas.openxmlformats.org/officeDocument/2006/relationships/image" Target="../media/image5.png"/><Relationship Id="rId21" Type="http://schemas.openxmlformats.org/officeDocument/2006/relationships/image" Target="../media/image6.png"/><Relationship Id="rId10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6" Type="http://schemas.openxmlformats.org/officeDocument/2006/relationships/image" Target="../media/image11.jpg"/><Relationship Id="rId17" Type="http://schemas.openxmlformats.org/officeDocument/2006/relationships/image" Target="../media/image12.emf"/><Relationship Id="rId18" Type="http://schemas.openxmlformats.org/officeDocument/2006/relationships/image" Target="../media/image3.pn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20" Type="http://schemas.openxmlformats.org/officeDocument/2006/relationships/image" Target="../media/image5.png"/><Relationship Id="rId21" Type="http://schemas.openxmlformats.org/officeDocument/2006/relationships/image" Target="../media/image6.png"/><Relationship Id="rId10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theme" Target="../theme/theme3.xml"/><Relationship Id="rId16" Type="http://schemas.openxmlformats.org/officeDocument/2006/relationships/image" Target="../media/image13.jpg"/><Relationship Id="rId17" Type="http://schemas.openxmlformats.org/officeDocument/2006/relationships/image" Target="../media/image2.emf"/><Relationship Id="rId18" Type="http://schemas.openxmlformats.org/officeDocument/2006/relationships/image" Target="../media/image3.pn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emf"/><Relationship Id="rId12" Type="http://schemas.openxmlformats.org/officeDocument/2006/relationships/image" Target="../media/image3.png"/><Relationship Id="rId13" Type="http://schemas.openxmlformats.org/officeDocument/2006/relationships/image" Target="../media/image4.png"/><Relationship Id="rId14" Type="http://schemas.openxmlformats.org/officeDocument/2006/relationships/image" Target="../media/image5.png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" name="Picture 9" descr="Copper_PowerPoint_Background_08-19-2011.jp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7570482" y="128766"/>
              <a:ext cx="1444752" cy="728658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858000" cy="38472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8847B0AD-4045-D246-BDAD-F671F36BE5C4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  <p:sldLayoutId id="2147483654" r:id="rId6"/>
    <p:sldLayoutId id="2147483658" r:id="rId7"/>
    <p:sldLayoutId id="2147483659" r:id="rId8"/>
    <p:sldLayoutId id="2147483660" r:id="rId9"/>
    <p:sldLayoutId id="2147483663" r:id="rId10"/>
    <p:sldLayoutId id="2147483664" r:id="rId11"/>
    <p:sldLayoutId id="2147483665" r:id="rId12"/>
    <p:sldLayoutId id="2147483661" r:id="rId13"/>
    <p:sldLayoutId id="2147483662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accent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Tx/>
        <a:buBlip>
          <a:blip r:embed="rId19"/>
        </a:buBlip>
        <a:defRPr sz="1800" kern="1200">
          <a:solidFill>
            <a:schemeClr val="accent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accent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tinum_PowerPoint_Background_08-19-2011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7618D9BF-6AE6-5E41-A978-E5BD65476E9F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570482" y="128766"/>
            <a:ext cx="1444752" cy="7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56612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9ED044F3-2776-D54C-89C7-4C75660FFBCE}" type="datetime4">
              <a:rPr lang="en-US" smtClean="0"/>
              <a:t>May 20, 2016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4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5"/>
          <p:cNvSpPr>
            <a:spLocks noGrp="1"/>
          </p:cNvSpPr>
          <p:nvPr>
            <p:ph type="ctrTitle"/>
          </p:nvPr>
        </p:nvSpPr>
        <p:spPr>
          <a:xfrm>
            <a:off x="0" y="2413339"/>
            <a:ext cx="9144000" cy="2031325"/>
          </a:xfrm>
        </p:spPr>
        <p:txBody>
          <a:bodyPr/>
          <a:lstStyle/>
          <a:p>
            <a:r>
              <a:rPr lang="en-US" sz="3600" dirty="0" smtClean="0"/>
              <a:t>Direct Neutrino Mass Measurement in the Project 8 Experiment</a:t>
            </a:r>
            <a:endParaRPr lang="en-US" sz="3600" dirty="0"/>
          </a:p>
        </p:txBody>
      </p:sp>
      <p:sp>
        <p:nvSpPr>
          <p:cNvPr id="52" name="Subtitle 5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Brent VanDevender </a:t>
            </a:r>
            <a:r>
              <a:rPr lang="en-US" cap="none" dirty="0"/>
              <a:t>f</a:t>
            </a:r>
            <a:r>
              <a:rPr lang="en-US" cap="none" dirty="0" smtClean="0"/>
              <a:t>or The Project 8 Collaboration</a:t>
            </a:r>
            <a:endParaRPr lang="en-US" dirty="0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May 23, 2016	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Pacific Northwest National Laboratory</a:t>
            </a:r>
            <a:endParaRPr lang="en-US" dirty="0"/>
          </a:p>
        </p:txBody>
      </p:sp>
      <p:sp>
        <p:nvSpPr>
          <p:cNvPr id="51" name="Text Placeholder 50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Richland, WA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Heavy Quarks and Leptons - Blacksburg, VA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4038600"/>
            <a:ext cx="1608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PNNL-SA-118235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8456" y="341211"/>
            <a:ext cx="6095288" cy="307777"/>
          </a:xfrm>
        </p:spPr>
        <p:txBody>
          <a:bodyPr/>
          <a:lstStyle/>
          <a:p>
            <a:r>
              <a:rPr lang="en-US" sz="2000" dirty="0" smtClean="0"/>
              <a:t>CRES </a:t>
            </a:r>
            <a:r>
              <a:rPr lang="en-US" sz="2000" baseline="30000" dirty="0" smtClean="0"/>
              <a:t>83m</a:t>
            </a:r>
            <a:r>
              <a:rPr lang="en-US" sz="2000" dirty="0" smtClean="0"/>
              <a:t>Kr Prototype Demonstration (Phase I)</a:t>
            </a: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78331" y="4894262"/>
            <a:ext cx="5844969" cy="1132618"/>
          </a:xfrm>
        </p:spPr>
        <p:txBody>
          <a:bodyPr/>
          <a:lstStyle/>
          <a:p>
            <a:r>
              <a:rPr lang="en-US" sz="1600" dirty="0" smtClean="0">
                <a:ea typeface="ＭＳ Ｐゴシック" charset="0"/>
                <a:cs typeface="Gill Sans" charset="0"/>
              </a:rPr>
              <a:t>Published</a:t>
            </a:r>
            <a:r>
              <a:rPr lang="en-US" sz="1600" baseline="30000" dirty="0" smtClean="0">
                <a:ea typeface="ＭＳ Ｐゴシック" charset="0"/>
                <a:cs typeface="Gill Sans" charset="0"/>
              </a:rPr>
              <a:t>*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 15 </a:t>
            </a:r>
            <a:r>
              <a:rPr lang="en-US" sz="1600" dirty="0" err="1" smtClean="0">
                <a:ea typeface="ＭＳ Ｐゴシック" charset="0"/>
                <a:cs typeface="Gill Sans" charset="0"/>
              </a:rPr>
              <a:t>eV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 FWHM resolution w/ harmonic (</a:t>
            </a:r>
            <a:r>
              <a:rPr lang="en-US" sz="1600" i="1" dirty="0" smtClean="0">
                <a:ea typeface="ＭＳ Ｐゴシック" charset="0"/>
                <a:cs typeface="Gill Sans" charset="0"/>
              </a:rPr>
              <a:t>B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~</a:t>
            </a:r>
            <a:r>
              <a:rPr lang="en-US" sz="1600" i="1" dirty="0" smtClean="0">
                <a:ea typeface="ＭＳ Ｐゴシック" charset="0"/>
                <a:cs typeface="Gill Sans" charset="0"/>
              </a:rPr>
              <a:t>z</a:t>
            </a:r>
            <a:r>
              <a:rPr lang="en-US" sz="1600" baseline="30000" dirty="0" smtClean="0">
                <a:ea typeface="ＭＳ Ｐゴシック" charset="0"/>
                <a:cs typeface="Gill Sans" charset="0"/>
              </a:rPr>
              <a:t>2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) trap.</a:t>
            </a:r>
            <a:endParaRPr lang="en-US" sz="1600" dirty="0">
              <a:ea typeface="ＭＳ Ｐゴシック" charset="0"/>
              <a:cs typeface="Gill Sans" charset="0"/>
            </a:endParaRPr>
          </a:p>
          <a:p>
            <a:r>
              <a:rPr lang="en-US" sz="1600" dirty="0" smtClean="0">
                <a:ea typeface="ＭＳ Ｐゴシック" charset="0"/>
                <a:cs typeface="Gill Sans" charset="0"/>
              </a:rPr>
              <a:t>Recently obtained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3.6 </a:t>
            </a:r>
            <a:r>
              <a:rPr lang="en-US" sz="1600" dirty="0" err="1" smtClean="0">
                <a:ea typeface="ＭＳ Ｐゴシック" charset="0"/>
                <a:cs typeface="Gill Sans" charset="0"/>
              </a:rPr>
              <a:t>eV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 FWHM w/ more uniform “bathtub.”</a:t>
            </a:r>
          </a:p>
          <a:p>
            <a:r>
              <a:rPr lang="en-US" sz="1600" dirty="0" smtClean="0">
                <a:ea typeface="ＭＳ Ｐゴシック" charset="0"/>
                <a:cs typeface="Gill Sans" charset="0"/>
              </a:rPr>
              <a:t>2.1 </a:t>
            </a:r>
            <a:r>
              <a:rPr lang="en-US" sz="1600" dirty="0" err="1" smtClean="0">
                <a:ea typeface="ＭＳ Ｐゴシック" charset="0"/>
                <a:cs typeface="Gill Sans" charset="0"/>
              </a:rPr>
              <a:t>eV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 FWHM from same data w/ high-power cut.</a:t>
            </a:r>
          </a:p>
          <a:p>
            <a:r>
              <a:rPr lang="en-US" sz="1600" dirty="0">
                <a:ea typeface="ＭＳ Ｐゴシック" charset="0"/>
                <a:cs typeface="Gill Sans" charset="0"/>
              </a:rPr>
              <a:t>R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esolution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is understood to follow from </a:t>
            </a:r>
            <a:r>
              <a:rPr lang="en-US" sz="1600" i="1" dirty="0" smtClean="0">
                <a:ea typeface="ＭＳ Ｐゴシック" charset="0"/>
                <a:cs typeface="Gill Sans" charset="0"/>
              </a:rPr>
              <a:t>B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-field variations.</a:t>
            </a:r>
            <a:endParaRPr lang="en-US" sz="1400" dirty="0" smtClean="0">
              <a:ea typeface="ＭＳ Ｐゴシック" charset="0"/>
              <a:cs typeface="Gill San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52376" y="6231533"/>
            <a:ext cx="2637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aseline="30000" dirty="0" smtClean="0">
                <a:solidFill>
                  <a:srgbClr val="242424"/>
                </a:solidFill>
                <a:cs typeface="Arial"/>
              </a:rPr>
              <a:t>*</a:t>
            </a:r>
            <a:r>
              <a:rPr lang="en-US" sz="1050" dirty="0" err="1" smtClean="0">
                <a:solidFill>
                  <a:srgbClr val="242424"/>
                </a:solidFill>
                <a:cs typeface="Arial"/>
              </a:rPr>
              <a:t>Asner</a:t>
            </a:r>
            <a:r>
              <a:rPr lang="en-US" sz="1050" dirty="0" smtClean="0">
                <a:solidFill>
                  <a:srgbClr val="242424"/>
                </a:solidFill>
                <a:cs typeface="Arial"/>
              </a:rPr>
              <a:t> </a:t>
            </a:r>
            <a:r>
              <a:rPr lang="en-US" sz="1050" i="1" dirty="0" smtClean="0">
                <a:solidFill>
                  <a:srgbClr val="242424"/>
                </a:solidFill>
                <a:cs typeface="Arial"/>
              </a:rPr>
              <a:t>et al.</a:t>
            </a:r>
            <a:r>
              <a:rPr lang="en-US" sz="1050" dirty="0" smtClean="0">
                <a:solidFill>
                  <a:srgbClr val="242424"/>
                </a:solidFill>
                <a:cs typeface="Arial"/>
              </a:rPr>
              <a:t>, </a:t>
            </a:r>
            <a:r>
              <a:rPr lang="en-US" sz="1050" i="1" dirty="0" smtClean="0">
                <a:solidFill>
                  <a:srgbClr val="242424"/>
                </a:solidFill>
                <a:cs typeface="Arial"/>
              </a:rPr>
              <a:t>Phys. Rev. </a:t>
            </a:r>
            <a:r>
              <a:rPr lang="en-US" sz="1050" i="1" dirty="0" err="1" smtClean="0">
                <a:solidFill>
                  <a:srgbClr val="242424"/>
                </a:solidFill>
                <a:cs typeface="Arial"/>
              </a:rPr>
              <a:t>Lett</a:t>
            </a:r>
            <a:r>
              <a:rPr lang="en-US" sz="1050" i="1" dirty="0" smtClean="0">
                <a:solidFill>
                  <a:srgbClr val="242424"/>
                </a:solidFill>
                <a:cs typeface="Arial"/>
              </a:rPr>
              <a:t>. </a:t>
            </a:r>
            <a:r>
              <a:rPr lang="en-US" sz="1050" b="1" dirty="0" smtClean="0">
                <a:solidFill>
                  <a:srgbClr val="242424"/>
                </a:solidFill>
                <a:cs typeface="Arial"/>
              </a:rPr>
              <a:t>114 </a:t>
            </a:r>
            <a:r>
              <a:rPr lang="en-US" sz="1050" dirty="0" smtClean="0">
                <a:solidFill>
                  <a:srgbClr val="242424"/>
                </a:solidFill>
                <a:cs typeface="Arial"/>
              </a:rPr>
              <a:t>(2015).</a:t>
            </a:r>
          </a:p>
        </p:txBody>
      </p:sp>
      <p:pic>
        <p:nvPicPr>
          <p:cNvPr id="4" name="Picture 3" descr="images_v6-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5" y="1256284"/>
            <a:ext cx="4093465" cy="2242786"/>
          </a:xfrm>
          <a:prstGeom prst="rect">
            <a:avLst/>
          </a:prstGeom>
        </p:spPr>
      </p:pic>
      <p:pic>
        <p:nvPicPr>
          <p:cNvPr id="13" name="Picture 12" descr="photo 2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3597155"/>
            <a:ext cx="2133600" cy="28565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3956" r="58093" b="15387"/>
          <a:stretch/>
        </p:blipFill>
        <p:spPr bwMode="auto">
          <a:xfrm>
            <a:off x="2997200" y="3668821"/>
            <a:ext cx="1371600" cy="76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289300" y="4394200"/>
            <a:ext cx="8304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42424"/>
                </a:solidFill>
              </a:rPr>
              <a:t>10.7 mm</a:t>
            </a:r>
            <a:endParaRPr lang="en-US" sz="1400" dirty="0">
              <a:solidFill>
                <a:srgbClr val="24242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2476500" y="3848100"/>
            <a:ext cx="812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42424"/>
                </a:solidFill>
              </a:rPr>
              <a:t>4.3 mm   </a:t>
            </a:r>
          </a:p>
        </p:txBody>
      </p:sp>
      <p:pic>
        <p:nvPicPr>
          <p:cNvPr id="7" name="Picture 6" descr="KAna_v1_runid000008_HistE_v03_tcut_f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1320800"/>
            <a:ext cx="4711700" cy="3365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92700" y="3327400"/>
            <a:ext cx="147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42424"/>
                </a:solidFill>
              </a:rPr>
              <a:t>30.227 </a:t>
            </a:r>
            <a:r>
              <a:rPr lang="en-US" sz="1600" dirty="0" err="1" smtClean="0">
                <a:solidFill>
                  <a:srgbClr val="242424"/>
                </a:solidFill>
              </a:rPr>
              <a:t>keV</a:t>
            </a:r>
            <a:r>
              <a:rPr lang="en-US" sz="1600" dirty="0" smtClean="0">
                <a:solidFill>
                  <a:srgbClr val="242424"/>
                </a:solidFill>
              </a:rPr>
              <a:t> (L1)</a:t>
            </a:r>
            <a:endParaRPr lang="en-US" sz="1600" dirty="0">
              <a:solidFill>
                <a:srgbClr val="24242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8400" y="2565400"/>
            <a:ext cx="147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42424"/>
                </a:solidFill>
              </a:rPr>
              <a:t>30.424 </a:t>
            </a:r>
            <a:r>
              <a:rPr lang="en-US" sz="1600" dirty="0" err="1" smtClean="0">
                <a:solidFill>
                  <a:srgbClr val="242424"/>
                </a:solidFill>
              </a:rPr>
              <a:t>keV</a:t>
            </a:r>
            <a:r>
              <a:rPr lang="en-US" sz="1600" dirty="0" smtClean="0">
                <a:solidFill>
                  <a:srgbClr val="242424"/>
                </a:solidFill>
              </a:rPr>
              <a:t> (L2)</a:t>
            </a:r>
            <a:endParaRPr lang="en-US" sz="1600" dirty="0">
              <a:solidFill>
                <a:srgbClr val="24242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1800" y="1689100"/>
            <a:ext cx="147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42424"/>
                </a:solidFill>
              </a:rPr>
              <a:t>30.477 </a:t>
            </a:r>
            <a:r>
              <a:rPr lang="en-US" sz="1600" dirty="0" err="1" smtClean="0">
                <a:solidFill>
                  <a:srgbClr val="242424"/>
                </a:solidFill>
              </a:rPr>
              <a:t>keV</a:t>
            </a:r>
            <a:r>
              <a:rPr lang="en-US" sz="1600" dirty="0" smtClean="0">
                <a:solidFill>
                  <a:srgbClr val="242424"/>
                </a:solidFill>
              </a:rPr>
              <a:t> (L3)</a:t>
            </a:r>
            <a:endParaRPr lang="en-US" sz="1600" dirty="0">
              <a:solidFill>
                <a:srgbClr val="242424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537200" y="3619500"/>
            <a:ext cx="76200" cy="330200"/>
          </a:xfrm>
          <a:prstGeom prst="straightConnector1">
            <a:avLst/>
          </a:prstGeom>
          <a:ln>
            <a:solidFill>
              <a:schemeClr val="accent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289800" y="3517900"/>
            <a:ext cx="76200" cy="330200"/>
          </a:xfrm>
          <a:prstGeom prst="straightConnector1">
            <a:avLst/>
          </a:prstGeom>
          <a:ln>
            <a:solidFill>
              <a:schemeClr val="accent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886700" y="3505200"/>
            <a:ext cx="76200" cy="330200"/>
          </a:xfrm>
          <a:prstGeom prst="straightConnector1">
            <a:avLst/>
          </a:prstGeom>
          <a:ln>
            <a:solidFill>
              <a:schemeClr val="accent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04000" y="3162300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42424"/>
                </a:solidFill>
              </a:rPr>
              <a:t>shake-off</a:t>
            </a:r>
            <a:endParaRPr lang="en-US" sz="1600" dirty="0">
              <a:solidFill>
                <a:srgbClr val="2424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4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8456" y="341211"/>
            <a:ext cx="6971044" cy="615553"/>
          </a:xfrm>
        </p:spPr>
        <p:txBody>
          <a:bodyPr/>
          <a:lstStyle/>
          <a:p>
            <a:r>
              <a:rPr lang="en-US" sz="2000" dirty="0" smtClean="0"/>
              <a:t>First CRES Measurement of Tritium Endpoint (Phase II)</a:t>
            </a: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8731" y="4602162"/>
            <a:ext cx="7534069" cy="1428083"/>
          </a:xfrm>
        </p:spPr>
        <p:txBody>
          <a:bodyPr/>
          <a:lstStyle/>
          <a:p>
            <a:r>
              <a:rPr lang="en-US" sz="1600" dirty="0">
                <a:ea typeface="ＭＳ Ｐゴシック" charset="0"/>
                <a:cs typeface="Gill Sans" charset="0"/>
              </a:rPr>
              <a:t>F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ive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harmonic (</a:t>
            </a:r>
            <a:r>
              <a:rPr lang="en-US" sz="1600" i="1" dirty="0" smtClean="0">
                <a:ea typeface="ＭＳ Ｐゴシック" charset="0"/>
                <a:cs typeface="Gill Sans" charset="0"/>
              </a:rPr>
              <a:t>B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~</a:t>
            </a:r>
            <a:r>
              <a:rPr lang="en-US" sz="1600" i="1" dirty="0" smtClean="0">
                <a:ea typeface="ＭＳ Ｐゴシック" charset="0"/>
                <a:cs typeface="Gill Sans" charset="0"/>
              </a:rPr>
              <a:t>z</a:t>
            </a:r>
            <a:r>
              <a:rPr lang="en-US" sz="1600" baseline="30000" dirty="0" smtClean="0">
                <a:ea typeface="ＭＳ Ｐゴシック" charset="0"/>
                <a:cs typeface="Gill Sans" charset="0"/>
              </a:rPr>
              <a:t>2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) traps w/ ESR magnetometers → longer bathtub.</a:t>
            </a:r>
            <a:endParaRPr lang="en-US" sz="1600" dirty="0">
              <a:ea typeface="ＭＳ Ｐゴシック" charset="0"/>
              <a:cs typeface="Gill Sans" charset="0"/>
            </a:endParaRPr>
          </a:p>
          <a:p>
            <a:r>
              <a:rPr lang="en-US" sz="1600" dirty="0">
                <a:ea typeface="ＭＳ Ｐゴシック" charset="0"/>
                <a:cs typeface="Gill Sans" charset="0"/>
              </a:rPr>
              <a:t>C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ircular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waveguide → reclaim 3 dB signal from circularly polarized signal.</a:t>
            </a:r>
          </a:p>
          <a:p>
            <a:r>
              <a:rPr lang="en-US" sz="1600" dirty="0">
                <a:ea typeface="ＭＳ Ｐゴシック" charset="0"/>
                <a:cs typeface="Gill Sans" charset="0"/>
              </a:rPr>
              <a:t>C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older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amplifiers w/ improved termination </a:t>
            </a:r>
            <a:r>
              <a:rPr lang="en-US" sz="1600" dirty="0">
                <a:ea typeface="ＭＳ Ｐゴシック" charset="0"/>
                <a:cs typeface="Gill Sans" charset="0"/>
              </a:rPr>
              <a:t>→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 lower noise/higher gain.</a:t>
            </a:r>
          </a:p>
          <a:p>
            <a:r>
              <a:rPr lang="en-US" sz="1600" dirty="0" smtClean="0">
                <a:ea typeface="ＭＳ Ｐゴシック" charset="0"/>
                <a:cs typeface="Gill Sans" charset="0"/>
              </a:rPr>
              <a:t>First </a:t>
            </a:r>
            <a:r>
              <a:rPr lang="en-US" sz="1600" baseline="30000" dirty="0" smtClean="0">
                <a:ea typeface="ＭＳ Ｐゴシック" charset="0"/>
                <a:cs typeface="Gill Sans" charset="0"/>
              </a:rPr>
              <a:t>83m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Kr conversion electrons last Thursday!</a:t>
            </a:r>
          </a:p>
          <a:p>
            <a:r>
              <a:rPr lang="en-US" sz="1600" dirty="0" smtClean="0">
                <a:ea typeface="ＭＳ Ｐゴシック" charset="0"/>
                <a:cs typeface="Gill Sans" charset="0"/>
              </a:rPr>
              <a:t>Expect tritium data this calendar year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→ </a:t>
            </a:r>
            <a:r>
              <a:rPr lang="en-US" sz="1400" i="1" dirty="0" smtClean="0">
                <a:ea typeface="ＭＳ Ｐゴシック" charset="0"/>
                <a:cs typeface="Gill Sans" charset="0"/>
              </a:rPr>
              <a:t>m</a:t>
            </a:r>
            <a:r>
              <a:rPr lang="el-GR" sz="1400" i="1" baseline="-25000" dirty="0" smtClean="0">
                <a:ea typeface="ＭＳ Ｐゴシック" charset="0"/>
                <a:cs typeface="Gill Sans" charset="0"/>
              </a:rPr>
              <a:t>ν</a:t>
            </a:r>
            <a:r>
              <a:rPr lang="en-US" sz="1400" i="1" baseline="-25000" dirty="0" smtClean="0">
                <a:ea typeface="ＭＳ Ｐゴシック" charset="0"/>
                <a:cs typeface="Gill Sans" charset="0"/>
              </a:rPr>
              <a:t>e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&lt; 10—100 </a:t>
            </a:r>
            <a:r>
              <a:rPr lang="en-US" sz="1400" dirty="0" err="1" smtClean="0">
                <a:ea typeface="ＭＳ Ｐゴシック" charset="0"/>
                <a:cs typeface="Gill Sans" charset="0"/>
              </a:rPr>
              <a:t>eV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pic>
        <p:nvPicPr>
          <p:cNvPr id="6" name="Picture 5" descr="PhaseII_Kr_cel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7" b="12778"/>
          <a:stretch/>
        </p:blipFill>
        <p:spPr>
          <a:xfrm>
            <a:off x="1524000" y="1248833"/>
            <a:ext cx="6113519" cy="295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0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8456" y="341211"/>
            <a:ext cx="6971044" cy="307777"/>
          </a:xfrm>
        </p:spPr>
        <p:txBody>
          <a:bodyPr/>
          <a:lstStyle/>
          <a:p>
            <a:r>
              <a:rPr lang="en-US" sz="2000" dirty="0" smtClean="0"/>
              <a:t>First Competitive </a:t>
            </a:r>
            <a:r>
              <a:rPr lang="en-US" sz="2000" dirty="0"/>
              <a:t>M</a:t>
            </a:r>
            <a:r>
              <a:rPr lang="en-US" sz="2000" dirty="0" smtClean="0"/>
              <a:t>ass Limit – </a:t>
            </a:r>
            <a:r>
              <a:rPr lang="en-US" sz="2000" i="1" dirty="0" smtClean="0"/>
              <a:t>m</a:t>
            </a:r>
            <a:r>
              <a:rPr lang="el-GR" sz="2000" i="1" baseline="-25000" dirty="0" smtClean="0"/>
              <a:t>ν</a:t>
            </a:r>
            <a:r>
              <a:rPr lang="en-US" sz="2000" i="1" baseline="-25000" dirty="0" smtClean="0"/>
              <a:t>e</a:t>
            </a:r>
            <a:r>
              <a:rPr lang="en-US" sz="2000" dirty="0" smtClean="0"/>
              <a:t> &lt; 2 </a:t>
            </a:r>
            <a:r>
              <a:rPr lang="en-US" sz="2000" dirty="0" err="1" smtClean="0"/>
              <a:t>eV</a:t>
            </a:r>
            <a:r>
              <a:rPr lang="en-US" sz="2000" dirty="0" smtClean="0"/>
              <a:t> (Phase III)</a:t>
            </a: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0581" y="4119562"/>
            <a:ext cx="4689269" cy="1828193"/>
          </a:xfrm>
        </p:spPr>
        <p:txBody>
          <a:bodyPr/>
          <a:lstStyle/>
          <a:p>
            <a:r>
              <a:rPr lang="en-US" sz="1400" dirty="0" smtClean="0">
                <a:ea typeface="ＭＳ Ｐゴシック" charset="0"/>
                <a:cs typeface="Gill Sans" charset="0"/>
              </a:rPr>
              <a:t>Phase III moves waveguide → free space to accommodate more tritium volume.</a:t>
            </a:r>
          </a:p>
          <a:p>
            <a:r>
              <a:rPr lang="en-US" sz="1400" dirty="0" smtClean="0">
                <a:ea typeface="ＭＳ Ｐゴシック" charset="0"/>
                <a:cs typeface="Gill Sans" charset="0"/>
              </a:rPr>
              <a:t>Working concept is for two 10-cm diameter 30-element ring arrays with digital beam forming:</a:t>
            </a:r>
          </a:p>
          <a:p>
            <a:pPr lvl="1"/>
            <a:r>
              <a:rPr lang="en-US" sz="1200" dirty="0" smtClean="0">
                <a:ea typeface="ＭＳ Ｐゴシック" charset="0"/>
                <a:cs typeface="Gill Sans" charset="0"/>
              </a:rPr>
              <a:t>CRES SNR &gt; 10 </a:t>
            </a:r>
            <a:r>
              <a:rPr lang="en-US" sz="1200" dirty="0" err="1" smtClean="0">
                <a:ea typeface="ＭＳ Ｐゴシック" charset="0"/>
                <a:cs typeface="Gill Sans" charset="0"/>
              </a:rPr>
              <a:t>dB.</a:t>
            </a:r>
            <a:endParaRPr lang="en-US" sz="1200" dirty="0" smtClean="0">
              <a:ea typeface="ＭＳ Ｐゴシック" charset="0"/>
              <a:cs typeface="Gill Sans" charset="0"/>
            </a:endParaRPr>
          </a:p>
          <a:p>
            <a:pPr lvl="1"/>
            <a:r>
              <a:rPr lang="en-US" sz="1200" dirty="0" err="1">
                <a:ea typeface="ＭＳ Ｐゴシック" charset="0"/>
                <a:cs typeface="Gill Sans" charset="0"/>
              </a:rPr>
              <a:t>fiducial</a:t>
            </a:r>
            <a:r>
              <a:rPr lang="en-US" sz="1200" dirty="0">
                <a:ea typeface="ＭＳ Ｐゴシック" charset="0"/>
                <a:cs typeface="Gill Sans" charset="0"/>
              </a:rPr>
              <a:t> </a:t>
            </a:r>
            <a:r>
              <a:rPr lang="en-US" sz="1200" dirty="0" smtClean="0">
                <a:ea typeface="ＭＳ Ｐゴシック" charset="0"/>
                <a:cs typeface="Gill Sans" charset="0"/>
              </a:rPr>
              <a:t>volume ≈ 200 cm</a:t>
            </a:r>
            <a:r>
              <a:rPr lang="en-US" sz="1200" baseline="30000" dirty="0" smtClean="0">
                <a:ea typeface="ＭＳ Ｐゴシック" charset="0"/>
                <a:cs typeface="Gill Sans" charset="0"/>
              </a:rPr>
              <a:t>3</a:t>
            </a:r>
            <a:r>
              <a:rPr lang="en-US" sz="1200" dirty="0" smtClean="0">
                <a:ea typeface="ＭＳ Ｐゴシック" charset="0"/>
                <a:cs typeface="Gill Sans" charset="0"/>
              </a:rPr>
              <a:t>.</a:t>
            </a:r>
            <a:endParaRPr lang="en-US" sz="1200" dirty="0">
              <a:ea typeface="ＭＳ Ｐゴシック" charset="0"/>
              <a:cs typeface="Gill Sans" charset="0"/>
            </a:endParaRPr>
          </a:p>
          <a:p>
            <a:pPr lvl="1"/>
            <a:r>
              <a:rPr lang="en-US" sz="1200" dirty="0" smtClean="0">
                <a:ea typeface="ＭＳ Ｐゴシック" charset="0"/>
                <a:cs typeface="Gill Sans" charset="0"/>
              </a:rPr>
              <a:t>New-to-us large-bore MRI magnet already obtained.</a:t>
            </a:r>
          </a:p>
          <a:p>
            <a:r>
              <a:rPr lang="en-US" sz="1400" i="1" dirty="0" smtClean="0">
                <a:ea typeface="ＭＳ Ｐゴシック" charset="0"/>
                <a:cs typeface="Gill Sans" charset="0"/>
              </a:rPr>
              <a:t>m</a:t>
            </a:r>
            <a:r>
              <a:rPr lang="el-GR" sz="1400" i="1" baseline="-25000" dirty="0" smtClean="0">
                <a:ea typeface="ＭＳ Ｐゴシック" charset="0"/>
                <a:cs typeface="Gill Sans" charset="0"/>
              </a:rPr>
              <a:t>ν</a:t>
            </a:r>
            <a:r>
              <a:rPr lang="en-US" sz="1400" i="1" baseline="-25000" dirty="0" smtClean="0">
                <a:ea typeface="ＭＳ Ｐゴシック" charset="0"/>
                <a:cs typeface="Gill Sans" charset="0"/>
              </a:rPr>
              <a:t>e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 &lt; 2 eV will take one year starting ca. 2019 or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2020.</a:t>
            </a:r>
            <a:endParaRPr lang="en-US" sz="1400" i="1" dirty="0">
              <a:ea typeface="ＭＳ Ｐゴシック" charset="0"/>
              <a:cs typeface="Gill San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pic>
        <p:nvPicPr>
          <p:cNvPr id="4" name="Picture 3" descr="PhaseIII_48wg_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135514"/>
            <a:ext cx="2305050" cy="2663935"/>
          </a:xfrm>
          <a:prstGeom prst="rect">
            <a:avLst/>
          </a:prstGeom>
        </p:spPr>
      </p:pic>
      <p:pic>
        <p:nvPicPr>
          <p:cNvPr id="7" name="Picture 6" descr="grating_lob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1287320"/>
            <a:ext cx="4953000" cy="23512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41500" y="3397250"/>
            <a:ext cx="1517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242424"/>
                </a:solidFill>
                <a:latin typeface="Arial"/>
                <a:cs typeface="Arial"/>
              </a:rPr>
              <a:t>f</a:t>
            </a:r>
            <a:r>
              <a:rPr lang="en-US" sz="1100" dirty="0" smtClean="0">
                <a:solidFill>
                  <a:srgbClr val="242424"/>
                </a:solidFill>
                <a:latin typeface="Arial"/>
                <a:cs typeface="Arial"/>
              </a:rPr>
              <a:t>(</a:t>
            </a:r>
            <a:r>
              <a:rPr lang="en-US" sz="1100" i="1" dirty="0" smtClean="0">
                <a:solidFill>
                  <a:srgbClr val="242424"/>
                </a:solidFill>
                <a:latin typeface="Arial"/>
                <a:cs typeface="Arial"/>
              </a:rPr>
              <a:t>x, y</a:t>
            </a:r>
            <a:r>
              <a:rPr lang="en-US" sz="1100" dirty="0" smtClean="0">
                <a:solidFill>
                  <a:srgbClr val="242424"/>
                </a:solidFill>
                <a:latin typeface="Arial"/>
                <a:cs typeface="Arial"/>
              </a:rPr>
              <a:t>)</a:t>
            </a:r>
            <a:r>
              <a:rPr lang="en-US" sz="1100" i="1" dirty="0" smtClean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lang="en-US" sz="1100" dirty="0" smtClean="0">
                <a:solidFill>
                  <a:srgbClr val="242424"/>
                </a:solidFill>
                <a:latin typeface="Arial"/>
                <a:cs typeface="Arial"/>
              </a:rPr>
              <a:t>= (0 cm, 0 cm)</a:t>
            </a:r>
            <a:endParaRPr lang="en-US" sz="1100" i="1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pic>
        <p:nvPicPr>
          <p:cNvPr id="12" name="Picture 11" descr="PhaseIII_SN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3765550"/>
            <a:ext cx="3736975" cy="26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0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8456" y="341211"/>
            <a:ext cx="6971044" cy="307777"/>
          </a:xfrm>
        </p:spPr>
        <p:txBody>
          <a:bodyPr/>
          <a:lstStyle/>
          <a:p>
            <a:r>
              <a:rPr lang="en-US" sz="2000" dirty="0" smtClean="0"/>
              <a:t>Inverted Hierarchy Sensitivity (Phase IV)</a:t>
            </a: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0231" y="1401762"/>
            <a:ext cx="4416219" cy="2351413"/>
          </a:xfrm>
        </p:spPr>
        <p:txBody>
          <a:bodyPr/>
          <a:lstStyle/>
          <a:p>
            <a:r>
              <a:rPr lang="en-US" sz="1400" dirty="0" smtClean="0">
                <a:ea typeface="ＭＳ Ｐゴシック" charset="0"/>
                <a:cs typeface="Gill Sans" charset="0"/>
              </a:rPr>
              <a:t>Phase IV adds more instrumented tritium volume and switches to </a:t>
            </a:r>
            <a:r>
              <a:rPr lang="en-US" sz="1400" i="1" dirty="0" smtClean="0">
                <a:ea typeface="ＭＳ Ｐゴシック" charset="0"/>
                <a:cs typeface="Gill Sans" charset="0"/>
              </a:rPr>
              <a:t>atomic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tritium:</a:t>
            </a:r>
          </a:p>
          <a:p>
            <a:endParaRPr lang="en-US" sz="1400" dirty="0" smtClean="0">
              <a:ea typeface="ＭＳ Ｐゴシック" charset="0"/>
              <a:cs typeface="Gill Sans" charset="0"/>
            </a:endParaRPr>
          </a:p>
          <a:p>
            <a:pPr lvl="1"/>
            <a:r>
              <a:rPr lang="en-US" sz="1200" dirty="0">
                <a:ea typeface="ＭＳ Ｐゴシック" charset="0"/>
                <a:cs typeface="Gill Sans" charset="0"/>
              </a:rPr>
              <a:t>T</a:t>
            </a:r>
            <a:r>
              <a:rPr lang="en-US" sz="1200" dirty="0" smtClean="0">
                <a:ea typeface="ＭＳ Ｐゴシック" charset="0"/>
                <a:cs typeface="Gill Sans" charset="0"/>
              </a:rPr>
              <a:t>ritium </a:t>
            </a:r>
            <a:r>
              <a:rPr lang="en-US" sz="1200" dirty="0" smtClean="0">
                <a:ea typeface="ＭＳ Ｐゴシック" charset="0"/>
                <a:cs typeface="Gill Sans" charset="0"/>
              </a:rPr>
              <a:t>atoms trapped via magnetic moment in a Ioffe trap to prevent recombination at the walls.</a:t>
            </a:r>
          </a:p>
          <a:p>
            <a:pPr lvl="1"/>
            <a:endParaRPr lang="en-US" sz="1200" dirty="0" smtClean="0">
              <a:ea typeface="ＭＳ Ｐゴシック" charset="0"/>
              <a:cs typeface="Gill Sans" charset="0"/>
            </a:endParaRPr>
          </a:p>
          <a:p>
            <a:pPr lvl="1"/>
            <a:r>
              <a:rPr lang="en-US" sz="1200" dirty="0" smtClean="0">
                <a:ea typeface="ＭＳ Ｐゴシック" charset="0"/>
                <a:cs typeface="Gill Sans" charset="0"/>
              </a:rPr>
              <a:t>Decay and scattering heat removed by thermal exchange with </a:t>
            </a:r>
            <a:r>
              <a:rPr lang="en-US" sz="1200" baseline="30000" dirty="0" smtClean="0">
                <a:ea typeface="ＭＳ Ｐゴシック" charset="0"/>
                <a:cs typeface="Gill Sans" charset="0"/>
              </a:rPr>
              <a:t>4</a:t>
            </a:r>
            <a:r>
              <a:rPr lang="en-US" sz="1200" dirty="0" smtClean="0">
                <a:ea typeface="ＭＳ Ｐゴシック" charset="0"/>
                <a:cs typeface="Gill Sans" charset="0"/>
              </a:rPr>
              <a:t>He in contact with the physical vessel.</a:t>
            </a:r>
          </a:p>
          <a:p>
            <a:pPr lvl="1"/>
            <a:endParaRPr lang="en-US" sz="1200" dirty="0" smtClean="0">
              <a:ea typeface="ＭＳ Ｐゴシック" charset="0"/>
              <a:cs typeface="Gill Sans" charset="0"/>
            </a:endParaRPr>
          </a:p>
          <a:p>
            <a:pPr lvl="1"/>
            <a:r>
              <a:rPr lang="en-US" sz="1200" dirty="0">
                <a:ea typeface="ＭＳ Ｐゴシック" charset="0"/>
                <a:cs typeface="Gill Sans" charset="0"/>
              </a:rPr>
              <a:t>A</a:t>
            </a:r>
            <a:r>
              <a:rPr lang="en-US" sz="1200" dirty="0" smtClean="0">
                <a:ea typeface="ＭＳ Ｐゴシック" charset="0"/>
                <a:cs typeface="Gill Sans" charset="0"/>
              </a:rPr>
              <a:t>ntenna </a:t>
            </a:r>
            <a:r>
              <a:rPr lang="en-US" sz="1200" dirty="0" smtClean="0">
                <a:ea typeface="ＭＳ Ｐゴシック" charset="0"/>
                <a:cs typeface="Gill Sans" charset="0"/>
              </a:rPr>
              <a:t>array engineered to coexist with Ioffe trap on the inner walls of the physical vessel.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pic>
        <p:nvPicPr>
          <p:cNvPr id="4" name="Picture 3" descr="T_design_pa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58" y="1562100"/>
            <a:ext cx="4425791" cy="184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8900" y="1168400"/>
            <a:ext cx="3560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42424"/>
                </a:solidFill>
              </a:rPr>
              <a:t>Atomic tritium source design constraints</a:t>
            </a:r>
            <a:endParaRPr lang="en-US" sz="1600" dirty="0">
              <a:solidFill>
                <a:srgbClr val="24242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4305300"/>
            <a:ext cx="5842000" cy="147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1300" y="5708650"/>
            <a:ext cx="34067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42424"/>
                </a:solidFill>
              </a:rPr>
              <a:t>ALPHA atomic anti-hydrogen </a:t>
            </a:r>
            <a:r>
              <a:rPr lang="en-US" sz="1600" dirty="0" err="1" smtClean="0">
                <a:solidFill>
                  <a:srgbClr val="242424"/>
                </a:solidFill>
              </a:rPr>
              <a:t>Ioffe</a:t>
            </a:r>
            <a:r>
              <a:rPr lang="en-US" sz="1600" dirty="0" smtClean="0">
                <a:solidFill>
                  <a:srgbClr val="242424"/>
                </a:solidFill>
              </a:rPr>
              <a:t> trap</a:t>
            </a:r>
          </a:p>
          <a:p>
            <a:r>
              <a:rPr lang="en-US" sz="1400" dirty="0" smtClean="0">
                <a:solidFill>
                  <a:srgbClr val="242424"/>
                </a:solidFill>
              </a:rPr>
              <a:t>[Amole </a:t>
            </a:r>
            <a:r>
              <a:rPr lang="en-US" sz="1400" i="1" dirty="0" smtClean="0">
                <a:solidFill>
                  <a:srgbClr val="242424"/>
                </a:solidFill>
              </a:rPr>
              <a:t>et al</a:t>
            </a:r>
            <a:r>
              <a:rPr lang="en-US" sz="1400" dirty="0" smtClean="0">
                <a:solidFill>
                  <a:srgbClr val="242424"/>
                </a:solidFill>
              </a:rPr>
              <a:t>., NIM A </a:t>
            </a:r>
            <a:r>
              <a:rPr lang="en-US" sz="1400" b="1" dirty="0" smtClean="0">
                <a:solidFill>
                  <a:srgbClr val="242424"/>
                </a:solidFill>
              </a:rPr>
              <a:t>735</a:t>
            </a:r>
            <a:r>
              <a:rPr lang="en-US" sz="1400" dirty="0" smtClean="0">
                <a:solidFill>
                  <a:srgbClr val="242424"/>
                </a:solidFill>
              </a:rPr>
              <a:t> (2014)]</a:t>
            </a:r>
            <a:endParaRPr lang="en-US" sz="1400" dirty="0">
              <a:solidFill>
                <a:srgbClr val="2424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1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8456" y="341211"/>
            <a:ext cx="6971044" cy="307777"/>
          </a:xfrm>
        </p:spPr>
        <p:txBody>
          <a:bodyPr/>
          <a:lstStyle/>
          <a:p>
            <a:r>
              <a:rPr lang="en-US" sz="2000" dirty="0" smtClean="0"/>
              <a:t>Conclusions and Outlook for Project 8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pic>
        <p:nvPicPr>
          <p:cNvPr id="11" name="Picture 10" descr="P8_phas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1453877"/>
            <a:ext cx="4233020" cy="2013223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85800" y="3543299"/>
            <a:ext cx="7778750" cy="2782300"/>
          </a:xfrm>
        </p:spPr>
        <p:txBody>
          <a:bodyPr/>
          <a:lstStyle/>
          <a:p>
            <a:r>
              <a:rPr lang="en-US" sz="1600" dirty="0" smtClean="0"/>
              <a:t>Project 8 plan is organized into four phases, executed in parallel:</a:t>
            </a:r>
          </a:p>
          <a:p>
            <a:endParaRPr lang="en-US" sz="1600" dirty="0" smtClean="0"/>
          </a:p>
          <a:p>
            <a:pPr lvl="1"/>
            <a:r>
              <a:rPr lang="en-US" sz="1400" dirty="0" smtClean="0"/>
              <a:t>Phase I – First results are published with new and improved results to be published soon.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400" dirty="0" smtClean="0"/>
              <a:t>Phase II – first data with </a:t>
            </a:r>
            <a:r>
              <a:rPr lang="en-US" sz="1400" baseline="30000" dirty="0" smtClean="0"/>
              <a:t>83m</a:t>
            </a:r>
            <a:r>
              <a:rPr lang="en-US" sz="1400" dirty="0" smtClean="0"/>
              <a:t>Kr last week, first tritium data this Fall.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400" dirty="0" smtClean="0"/>
              <a:t>Phase III – Quantitative conceptual design for a receiver array that could compete with current </a:t>
            </a:r>
            <a:r>
              <a:rPr lang="en-US" sz="1400" i="1" dirty="0" smtClean="0"/>
              <a:t>m</a:t>
            </a:r>
            <a:r>
              <a:rPr lang="el-GR" sz="1400" i="1" baseline="-25000" dirty="0" smtClean="0"/>
              <a:t>ν</a:t>
            </a:r>
            <a:r>
              <a:rPr lang="en-US" sz="1400" i="1" baseline="-25000" dirty="0" smtClean="0"/>
              <a:t>e</a:t>
            </a:r>
            <a:r>
              <a:rPr lang="en-US" sz="1400" dirty="0" smtClean="0"/>
              <a:t> &lt; 2 eV sensitivity in a year.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400" dirty="0" smtClean="0"/>
              <a:t>Phase IV – Design constraints required by inverted hierarchy sensitivity are derived.  </a:t>
            </a:r>
            <a:r>
              <a:rPr lang="en-US" sz="1400" dirty="0" smtClean="0"/>
              <a:t>Quantitative </a:t>
            </a:r>
            <a:r>
              <a:rPr lang="en-US" sz="1400" dirty="0" smtClean="0"/>
              <a:t>conceptual design of atomic tritium source beginning now.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105150" y="1047750"/>
            <a:ext cx="294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42424"/>
                </a:solidFill>
              </a:rPr>
              <a:t>Phases and Goals of Project 8</a:t>
            </a:r>
            <a:endParaRPr lang="en-US" dirty="0">
              <a:solidFill>
                <a:srgbClr val="2424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8456" y="341211"/>
            <a:ext cx="6971044" cy="307777"/>
          </a:xfrm>
        </p:spPr>
        <p:txBody>
          <a:bodyPr/>
          <a:lstStyle/>
          <a:p>
            <a:r>
              <a:rPr lang="en-US" sz="2000" dirty="0" smtClean="0"/>
              <a:t>Conclusions and Outlook for Direct Mass Measurements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pic>
        <p:nvPicPr>
          <p:cNvPr id="14" name="Picture 13" descr="nu_mass_time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220785"/>
            <a:ext cx="7054850" cy="529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5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8456" y="341211"/>
            <a:ext cx="6971044" cy="307777"/>
          </a:xfrm>
        </p:spPr>
        <p:txBody>
          <a:bodyPr/>
          <a:lstStyle/>
          <a:p>
            <a:r>
              <a:rPr lang="en-US" sz="2000" dirty="0" smtClean="0"/>
              <a:t>Project 8 Collaboration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pic>
        <p:nvPicPr>
          <p:cNvPr id="4" name="Picture 3" descr="Collaboration 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1208086"/>
            <a:ext cx="4248150" cy="3186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" y="1098550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42424"/>
                </a:solidFill>
              </a:rPr>
              <a:t>Karlsruhe Institute of Technology</a:t>
            </a:r>
          </a:p>
          <a:p>
            <a:r>
              <a:rPr lang="en-US" dirty="0" smtClean="0">
                <a:solidFill>
                  <a:srgbClr val="242424"/>
                </a:solidFill>
              </a:rPr>
              <a:t>Thomas </a:t>
            </a:r>
            <a:r>
              <a:rPr lang="en-US" dirty="0" err="1" smtClean="0">
                <a:solidFill>
                  <a:srgbClr val="242424"/>
                </a:solidFill>
              </a:rPr>
              <a:t>Thuemmler</a:t>
            </a:r>
            <a:endParaRPr lang="en-US" dirty="0">
              <a:solidFill>
                <a:srgbClr val="24242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000" y="1720850"/>
            <a:ext cx="3882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42424"/>
                </a:solidFill>
              </a:rPr>
              <a:t>Johannes Gutenberg University, Mainz</a:t>
            </a:r>
          </a:p>
          <a:p>
            <a:r>
              <a:rPr lang="en-US" dirty="0" smtClean="0">
                <a:solidFill>
                  <a:srgbClr val="242424"/>
                </a:solidFill>
              </a:rPr>
              <a:t>Sebastian </a:t>
            </a:r>
            <a:r>
              <a:rPr lang="en-US" dirty="0" err="1" smtClean="0">
                <a:solidFill>
                  <a:srgbClr val="242424"/>
                </a:solidFill>
              </a:rPr>
              <a:t>Boeser</a:t>
            </a:r>
            <a:r>
              <a:rPr lang="en-US" dirty="0" smtClean="0">
                <a:solidFill>
                  <a:srgbClr val="242424"/>
                </a:solidFill>
              </a:rPr>
              <a:t>, Christine </a:t>
            </a:r>
            <a:r>
              <a:rPr lang="en-US" dirty="0" err="1" smtClean="0">
                <a:solidFill>
                  <a:srgbClr val="242424"/>
                </a:solidFill>
              </a:rPr>
              <a:t>Claessens</a:t>
            </a:r>
            <a:endParaRPr lang="en-US" dirty="0">
              <a:solidFill>
                <a:srgbClr val="24242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2381250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42424"/>
                </a:solidFill>
              </a:rPr>
              <a:t>Lawrence Livermore National Laboratory</a:t>
            </a:r>
          </a:p>
          <a:p>
            <a:r>
              <a:rPr lang="en-US" dirty="0" smtClean="0">
                <a:solidFill>
                  <a:srgbClr val="242424"/>
                </a:solidFill>
              </a:rPr>
              <a:t>Kareem </a:t>
            </a:r>
            <a:r>
              <a:rPr lang="en-US" dirty="0" err="1" smtClean="0">
                <a:solidFill>
                  <a:srgbClr val="242424"/>
                </a:solidFill>
              </a:rPr>
              <a:t>Kazkaz</a:t>
            </a:r>
            <a:endParaRPr lang="en-US" dirty="0">
              <a:solidFill>
                <a:srgbClr val="24242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300" y="3067050"/>
            <a:ext cx="3865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42424"/>
                </a:solidFill>
              </a:rPr>
              <a:t>Massachusetts Institute of Technology</a:t>
            </a:r>
          </a:p>
          <a:p>
            <a:r>
              <a:rPr lang="en-US" dirty="0" smtClean="0">
                <a:solidFill>
                  <a:srgbClr val="242424"/>
                </a:solidFill>
              </a:rPr>
              <a:t>Joseph </a:t>
            </a:r>
            <a:r>
              <a:rPr lang="en-US" dirty="0" err="1" smtClean="0">
                <a:solidFill>
                  <a:srgbClr val="242424"/>
                </a:solidFill>
              </a:rPr>
              <a:t>Formaggio</a:t>
            </a:r>
            <a:r>
              <a:rPr lang="en-US" dirty="0" smtClean="0">
                <a:solidFill>
                  <a:srgbClr val="242424"/>
                </a:solidFill>
              </a:rPr>
              <a:t>, Evan </a:t>
            </a:r>
            <a:r>
              <a:rPr lang="en-US" dirty="0" err="1" smtClean="0">
                <a:solidFill>
                  <a:srgbClr val="242424"/>
                </a:solidFill>
              </a:rPr>
              <a:t>Zayas</a:t>
            </a:r>
            <a:endParaRPr lang="en-US" dirty="0">
              <a:solidFill>
                <a:srgbClr val="24242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000" y="3752850"/>
            <a:ext cx="448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42424"/>
                </a:solidFill>
              </a:rPr>
              <a:t>Pacific Northwest National Laboratory</a:t>
            </a:r>
          </a:p>
          <a:p>
            <a:r>
              <a:rPr lang="en-US" dirty="0" smtClean="0">
                <a:solidFill>
                  <a:srgbClr val="242424"/>
                </a:solidFill>
              </a:rPr>
              <a:t>Mathieu </a:t>
            </a:r>
            <a:r>
              <a:rPr lang="en-US" dirty="0" err="1" smtClean="0">
                <a:solidFill>
                  <a:srgbClr val="242424"/>
                </a:solidFill>
              </a:rPr>
              <a:t>Guigue</a:t>
            </a:r>
            <a:r>
              <a:rPr lang="en-US" dirty="0" smtClean="0">
                <a:solidFill>
                  <a:srgbClr val="242424"/>
                </a:solidFill>
              </a:rPr>
              <a:t>, Mark Jones, Noah </a:t>
            </a:r>
            <a:r>
              <a:rPr lang="en-US" dirty="0" err="1" smtClean="0">
                <a:solidFill>
                  <a:srgbClr val="242424"/>
                </a:solidFill>
              </a:rPr>
              <a:t>Oblath</a:t>
            </a:r>
            <a:r>
              <a:rPr lang="en-US" dirty="0" smtClean="0">
                <a:solidFill>
                  <a:srgbClr val="242424"/>
                </a:solidFill>
              </a:rPr>
              <a:t>, Jonathan </a:t>
            </a:r>
            <a:r>
              <a:rPr lang="en-US" dirty="0" err="1" smtClean="0">
                <a:solidFill>
                  <a:srgbClr val="242424"/>
                </a:solidFill>
              </a:rPr>
              <a:t>Tedeschi</a:t>
            </a:r>
            <a:r>
              <a:rPr lang="en-US" dirty="0" smtClean="0">
                <a:solidFill>
                  <a:srgbClr val="242424"/>
                </a:solidFill>
              </a:rPr>
              <a:t>, Brent VanDevender</a:t>
            </a:r>
            <a:endParaRPr lang="en-US" dirty="0">
              <a:solidFill>
                <a:srgbClr val="24242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000" y="4679950"/>
            <a:ext cx="427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42424"/>
                </a:solidFill>
              </a:rPr>
              <a:t>Smithsonian Astrophysical Observatory</a:t>
            </a:r>
          </a:p>
          <a:p>
            <a:r>
              <a:rPr lang="en-US" dirty="0" err="1" smtClean="0">
                <a:solidFill>
                  <a:srgbClr val="242424"/>
                </a:solidFill>
              </a:rPr>
              <a:t>Shep</a:t>
            </a:r>
            <a:r>
              <a:rPr lang="en-US" dirty="0" smtClean="0">
                <a:solidFill>
                  <a:srgbClr val="242424"/>
                </a:solidFill>
              </a:rPr>
              <a:t> </a:t>
            </a:r>
            <a:r>
              <a:rPr lang="en-US" dirty="0" err="1" smtClean="0">
                <a:solidFill>
                  <a:srgbClr val="242424"/>
                </a:solidFill>
              </a:rPr>
              <a:t>Doeleman</a:t>
            </a:r>
            <a:r>
              <a:rPr lang="en-US" dirty="0" smtClean="0">
                <a:solidFill>
                  <a:srgbClr val="242424"/>
                </a:solidFill>
              </a:rPr>
              <a:t>, Jonathan </a:t>
            </a:r>
            <a:r>
              <a:rPr lang="en-US" dirty="0" err="1" smtClean="0">
                <a:solidFill>
                  <a:srgbClr val="242424"/>
                </a:solidFill>
              </a:rPr>
              <a:t>Weintroub</a:t>
            </a:r>
            <a:r>
              <a:rPr lang="en-US" dirty="0" smtClean="0">
                <a:solidFill>
                  <a:srgbClr val="242424"/>
                </a:solidFill>
              </a:rPr>
              <a:t>, Andre Young</a:t>
            </a:r>
            <a:endParaRPr lang="en-US" dirty="0">
              <a:solidFill>
                <a:srgbClr val="24242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5556250"/>
            <a:ext cx="433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42424"/>
                </a:solidFill>
              </a:rPr>
              <a:t>University of California, Santa Barbara</a:t>
            </a:r>
          </a:p>
          <a:p>
            <a:r>
              <a:rPr lang="en-US" dirty="0" err="1" smtClean="0">
                <a:solidFill>
                  <a:srgbClr val="242424"/>
                </a:solidFill>
              </a:rPr>
              <a:t>Luiz</a:t>
            </a:r>
            <a:r>
              <a:rPr lang="en-US" dirty="0" smtClean="0">
                <a:solidFill>
                  <a:srgbClr val="242424"/>
                </a:solidFill>
              </a:rPr>
              <a:t> de </a:t>
            </a:r>
            <a:r>
              <a:rPr lang="en-US" dirty="0" err="1" smtClean="0">
                <a:solidFill>
                  <a:srgbClr val="242424"/>
                </a:solidFill>
              </a:rPr>
              <a:t>Viveiros</a:t>
            </a:r>
            <a:r>
              <a:rPr lang="en-US" dirty="0" smtClean="0">
                <a:solidFill>
                  <a:srgbClr val="242424"/>
                </a:solidFill>
              </a:rPr>
              <a:t>, Benjamin </a:t>
            </a:r>
            <a:r>
              <a:rPr lang="en-US" dirty="0" err="1" smtClean="0">
                <a:solidFill>
                  <a:srgbClr val="242424"/>
                </a:solidFill>
              </a:rPr>
              <a:t>LaRoque</a:t>
            </a:r>
            <a:r>
              <a:rPr lang="en-US" dirty="0" smtClean="0">
                <a:solidFill>
                  <a:srgbClr val="242424"/>
                </a:solidFill>
              </a:rPr>
              <a:t>, Benjamin </a:t>
            </a:r>
            <a:r>
              <a:rPr lang="en-US" dirty="0" err="1" smtClean="0">
                <a:solidFill>
                  <a:srgbClr val="242424"/>
                </a:solidFill>
              </a:rPr>
              <a:t>Monreal</a:t>
            </a:r>
            <a:endParaRPr lang="en-US" dirty="0">
              <a:solidFill>
                <a:srgbClr val="24242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9300" y="4502150"/>
            <a:ext cx="433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42424"/>
                </a:solidFill>
              </a:rPr>
              <a:t>University of Washington</a:t>
            </a:r>
          </a:p>
          <a:p>
            <a:r>
              <a:rPr lang="en-US" dirty="0" smtClean="0">
                <a:solidFill>
                  <a:srgbClr val="242424"/>
                </a:solidFill>
              </a:rPr>
              <a:t>Peter Doe, Ali </a:t>
            </a:r>
            <a:r>
              <a:rPr lang="en-US" dirty="0" err="1" smtClean="0">
                <a:solidFill>
                  <a:srgbClr val="242424"/>
                </a:solidFill>
              </a:rPr>
              <a:t>Esfahani</a:t>
            </a:r>
            <a:r>
              <a:rPr lang="en-US" dirty="0" smtClean="0">
                <a:solidFill>
                  <a:srgbClr val="242424"/>
                </a:solidFill>
              </a:rPr>
              <a:t>, Martin </a:t>
            </a:r>
            <a:r>
              <a:rPr lang="en-US" dirty="0" err="1" smtClean="0">
                <a:solidFill>
                  <a:srgbClr val="242424"/>
                </a:solidFill>
              </a:rPr>
              <a:t>Fertl</a:t>
            </a:r>
            <a:r>
              <a:rPr lang="en-US" dirty="0" smtClean="0">
                <a:solidFill>
                  <a:srgbClr val="242424"/>
                </a:solidFill>
              </a:rPr>
              <a:t>, Eric Machado, Hamish Robertson, Leslie Rosenberg, Gray </a:t>
            </a:r>
            <a:r>
              <a:rPr lang="en-US" dirty="0" err="1" smtClean="0">
                <a:solidFill>
                  <a:srgbClr val="242424"/>
                </a:solidFill>
              </a:rPr>
              <a:t>Rybka</a:t>
            </a:r>
            <a:endParaRPr lang="en-US" dirty="0">
              <a:solidFill>
                <a:srgbClr val="24242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0100" y="5734050"/>
            <a:ext cx="4313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42424"/>
                </a:solidFill>
              </a:rPr>
              <a:t>Yale University</a:t>
            </a:r>
          </a:p>
          <a:p>
            <a:r>
              <a:rPr lang="en-US" dirty="0" err="1" smtClean="0">
                <a:solidFill>
                  <a:srgbClr val="242424"/>
                </a:solidFill>
              </a:rPr>
              <a:t>Karsten</a:t>
            </a:r>
            <a:r>
              <a:rPr lang="en-US" dirty="0" smtClean="0">
                <a:solidFill>
                  <a:srgbClr val="242424"/>
                </a:solidFill>
              </a:rPr>
              <a:t> </a:t>
            </a:r>
            <a:r>
              <a:rPr lang="en-US" dirty="0" err="1" smtClean="0">
                <a:solidFill>
                  <a:srgbClr val="242424"/>
                </a:solidFill>
              </a:rPr>
              <a:t>Heeger</a:t>
            </a:r>
            <a:r>
              <a:rPr lang="en-US" dirty="0" smtClean="0">
                <a:solidFill>
                  <a:srgbClr val="242424"/>
                </a:solidFill>
              </a:rPr>
              <a:t>, Luis Saldana, Penny Slocum</a:t>
            </a:r>
            <a:endParaRPr lang="en-US" dirty="0">
              <a:solidFill>
                <a:srgbClr val="2424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9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384721"/>
          </a:xfrm>
        </p:spPr>
        <p:txBody>
          <a:bodyPr/>
          <a:lstStyle/>
          <a:p>
            <a:r>
              <a:rPr lang="en-US" dirty="0" smtClean="0"/>
              <a:t>Introduction/Overview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597"/>
            <a:ext cx="8229600" cy="4038029"/>
          </a:xfrm>
        </p:spPr>
        <p:txBody>
          <a:bodyPr/>
          <a:lstStyle/>
          <a:p>
            <a:r>
              <a:rPr lang="en-US" dirty="0" smtClean="0"/>
              <a:t>Direct neutrino mass measurements after KATRIN</a:t>
            </a:r>
          </a:p>
          <a:p>
            <a:pPr lvl="1"/>
            <a:r>
              <a:rPr lang="en-US" dirty="0" smtClean="0"/>
              <a:t>why?</a:t>
            </a:r>
            <a:endParaRPr lang="en-US" dirty="0"/>
          </a:p>
          <a:p>
            <a:pPr lvl="1"/>
            <a:r>
              <a:rPr lang="en-US" dirty="0" smtClean="0"/>
              <a:t>how?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Project 8 concept</a:t>
            </a:r>
          </a:p>
          <a:p>
            <a:pPr lvl="1"/>
            <a:r>
              <a:rPr lang="en-US" dirty="0" smtClean="0"/>
              <a:t>Cyclotron Radiation Emission Spectroscopy (CRES)</a:t>
            </a:r>
          </a:p>
          <a:p>
            <a:pPr lvl="1"/>
            <a:r>
              <a:rPr lang="en-US" dirty="0" smtClean="0"/>
              <a:t>Atomic Tritium</a:t>
            </a:r>
          </a:p>
          <a:p>
            <a:pPr lvl="1"/>
            <a:endParaRPr lang="en-US" dirty="0"/>
          </a:p>
          <a:p>
            <a:r>
              <a:rPr lang="en-US" dirty="0" smtClean="0"/>
              <a:t>Project 8 results and future prospects</a:t>
            </a:r>
          </a:p>
          <a:p>
            <a:pPr lvl="1"/>
            <a:r>
              <a:rPr lang="en-US" dirty="0" smtClean="0"/>
              <a:t>first demonstration of CRES with </a:t>
            </a:r>
            <a:r>
              <a:rPr lang="en-US" b="1" dirty="0" smtClean="0"/>
              <a:t>new results</a:t>
            </a:r>
            <a:endParaRPr lang="en-US" dirty="0"/>
          </a:p>
          <a:p>
            <a:pPr lvl="1"/>
            <a:r>
              <a:rPr lang="en-US" dirty="0" smtClean="0"/>
              <a:t>Conceptual design for sensitivity </a:t>
            </a:r>
            <a:r>
              <a:rPr lang="en-US" i="1" dirty="0" smtClean="0"/>
              <a:t>m</a:t>
            </a:r>
            <a:r>
              <a:rPr lang="el-GR" i="1" baseline="-25000" dirty="0" smtClean="0"/>
              <a:t>ν</a:t>
            </a:r>
            <a:r>
              <a:rPr lang="en-US" i="1" baseline="-25000" dirty="0" smtClean="0"/>
              <a:t>e</a:t>
            </a:r>
            <a:r>
              <a:rPr lang="en-US" i="1" dirty="0" smtClean="0"/>
              <a:t>&lt; </a:t>
            </a:r>
            <a:r>
              <a:rPr lang="en-US" dirty="0" smtClean="0"/>
              <a:t>2 eV</a:t>
            </a:r>
          </a:p>
          <a:p>
            <a:pPr lvl="1"/>
            <a:r>
              <a:rPr lang="en-US" dirty="0" smtClean="0"/>
              <a:t>Prospects for inverted hierarchy sensitivity (</a:t>
            </a:r>
            <a:r>
              <a:rPr lang="en-US" i="1" dirty="0" smtClean="0"/>
              <a:t>m</a:t>
            </a:r>
            <a:r>
              <a:rPr lang="el-GR" i="1" baseline="-25000" dirty="0" smtClean="0"/>
              <a:t>ν</a:t>
            </a:r>
            <a:r>
              <a:rPr lang="en-US" i="1" baseline="-25000" dirty="0" smtClean="0"/>
              <a:t>e</a:t>
            </a:r>
            <a:r>
              <a:rPr lang="en-US" i="1" dirty="0" smtClean="0"/>
              <a:t>&lt; </a:t>
            </a:r>
            <a:r>
              <a:rPr lang="en-US" dirty="0"/>
              <a:t>5</a:t>
            </a:r>
            <a:r>
              <a:rPr lang="en-US" dirty="0" smtClean="0"/>
              <a:t>0 meV</a:t>
            </a:r>
            <a:r>
              <a:rPr lang="en-US" baseline="30000" dirty="0" smtClean="0"/>
              <a:t>*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0562" y="5938600"/>
            <a:ext cx="3620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chemeClr val="accent2"/>
                </a:solidFill>
                <a:latin typeface="Arial"/>
                <a:cs typeface="Arial"/>
              </a:rPr>
              <a:t>*</a:t>
            </a:r>
            <a:r>
              <a:rPr lang="en-US" sz="1400" dirty="0" smtClean="0">
                <a:solidFill>
                  <a:schemeClr val="accent2"/>
                </a:solidFill>
                <a:latin typeface="Arial"/>
                <a:cs typeface="Arial"/>
              </a:rPr>
              <a:t> My “</a:t>
            </a:r>
            <a:r>
              <a:rPr lang="en-US" sz="1400" dirty="0" err="1" smtClean="0">
                <a:solidFill>
                  <a:schemeClr val="accent2"/>
                </a:solidFill>
                <a:latin typeface="Arial"/>
                <a:cs typeface="Arial"/>
              </a:rPr>
              <a:t>meV”s</a:t>
            </a:r>
            <a:r>
              <a:rPr lang="en-US" sz="1400" dirty="0" smtClean="0">
                <a:solidFill>
                  <a:schemeClr val="accent2"/>
                </a:solidFill>
                <a:latin typeface="Arial"/>
                <a:cs typeface="Arial"/>
              </a:rPr>
              <a:t> are lowercase – </a:t>
            </a:r>
            <a:r>
              <a:rPr lang="en-US" sz="1400" i="1" dirty="0" smtClean="0">
                <a:solidFill>
                  <a:schemeClr val="accent2"/>
                </a:solidFill>
                <a:latin typeface="Arial"/>
                <a:cs typeface="Arial"/>
              </a:rPr>
              <a:t>i.e.</a:t>
            </a:r>
            <a:r>
              <a:rPr lang="en-US" sz="1400" dirty="0" smtClean="0">
                <a:solidFill>
                  <a:schemeClr val="accent2"/>
                </a:solidFill>
                <a:latin typeface="Arial"/>
                <a:cs typeface="Arial"/>
              </a:rPr>
              <a:t>, </a:t>
            </a:r>
            <a:r>
              <a:rPr lang="en-US" sz="1400" dirty="0" err="1" smtClean="0">
                <a:solidFill>
                  <a:schemeClr val="accent2"/>
                </a:solidFill>
                <a:latin typeface="Arial"/>
                <a:cs typeface="Arial"/>
              </a:rPr>
              <a:t>milli</a:t>
            </a:r>
            <a:r>
              <a:rPr lang="en-US" sz="1400" dirty="0" smtClean="0">
                <a:solidFill>
                  <a:schemeClr val="accent2"/>
                </a:solidFill>
                <a:latin typeface="Arial"/>
                <a:cs typeface="Arial"/>
              </a:rPr>
              <a:t>, 10</a:t>
            </a:r>
            <a:r>
              <a:rPr lang="en-US" sz="1400" baseline="30000" dirty="0" smtClean="0">
                <a:solidFill>
                  <a:schemeClr val="accent2"/>
                </a:solidFill>
                <a:latin typeface="Arial"/>
                <a:cs typeface="Arial"/>
              </a:rPr>
              <a:t>-3</a:t>
            </a:r>
            <a:r>
              <a:rPr lang="en-US" sz="1400" dirty="0" smtClean="0">
                <a:solidFill>
                  <a:schemeClr val="accent2"/>
                </a:solidFill>
                <a:latin typeface="Arial"/>
                <a:cs typeface="Arial"/>
              </a:rPr>
              <a:t>!</a:t>
            </a:r>
            <a:endParaRPr lang="en-US" sz="1400" baseline="300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10069"/>
            <a:ext cx="6095288" cy="615553"/>
          </a:xfrm>
        </p:spPr>
        <p:txBody>
          <a:bodyPr/>
          <a:lstStyle/>
          <a:p>
            <a:r>
              <a:rPr lang="en-US" sz="2000" dirty="0" smtClean="0"/>
              <a:t>The next generation direct mass measurement should probe the inverted hierarchy.</a:t>
            </a: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3817" y="5030115"/>
            <a:ext cx="7363083" cy="1329595"/>
          </a:xfrm>
        </p:spPr>
        <p:txBody>
          <a:bodyPr/>
          <a:lstStyle/>
          <a:p>
            <a:r>
              <a:rPr lang="en-US" sz="1600" dirty="0" smtClean="0"/>
              <a:t>KATRIN will exhaust the degenerate mass regime </a:t>
            </a:r>
            <a:r>
              <a:rPr lang="en-US" sz="1600" dirty="0" smtClean="0"/>
              <a:t>((Δ</a:t>
            </a:r>
            <a:r>
              <a:rPr lang="en-US" sz="1600" i="1" dirty="0" smtClean="0"/>
              <a:t>m</a:t>
            </a:r>
            <a:r>
              <a:rPr lang="en-US" sz="1600" i="1" baseline="-25000" dirty="0" smtClean="0"/>
              <a:t>ij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  <a:r>
              <a:rPr lang="en-US" sz="1600" baseline="30000" dirty="0" smtClean="0"/>
              <a:t>1/2</a:t>
            </a:r>
            <a:r>
              <a:rPr lang="en-US" sz="1600" dirty="0" smtClean="0"/>
              <a:t> </a:t>
            </a:r>
            <a:r>
              <a:rPr lang="en-US" sz="1600" dirty="0" smtClean="0"/>
              <a:t>&lt;&lt; m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 </a:t>
            </a:r>
            <a:r>
              <a:rPr lang="en-US" sz="1600" dirty="0"/>
              <a:t>≈ </a:t>
            </a:r>
            <a:r>
              <a:rPr lang="en-US" sz="1600" dirty="0" smtClean="0"/>
              <a:t>m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≈ m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).</a:t>
            </a:r>
          </a:p>
          <a:p>
            <a:r>
              <a:rPr lang="en-US" sz="1600" dirty="0" smtClean="0"/>
              <a:t>The next generation experiment should probe the bottom inverted hierarchy, </a:t>
            </a:r>
            <a:r>
              <a:rPr lang="en-US" sz="1600" i="1" dirty="0" smtClean="0"/>
              <a:t>m</a:t>
            </a:r>
            <a:r>
              <a:rPr lang="el-GR" sz="1600" i="1" baseline="-25000" dirty="0" smtClean="0"/>
              <a:t>ν</a:t>
            </a:r>
            <a:r>
              <a:rPr lang="en-US" sz="1600" i="1" baseline="-25000" dirty="0" smtClean="0"/>
              <a:t>e</a:t>
            </a:r>
            <a:r>
              <a:rPr lang="en-US" sz="1600" dirty="0" smtClean="0"/>
              <a:t> ≈ 50 meV.</a:t>
            </a:r>
          </a:p>
          <a:p>
            <a:r>
              <a:rPr lang="en-US" sz="1600" dirty="0" smtClean="0"/>
              <a:t>Cosmological limits will be able to exclude inverted hierarchy if observation still favors </a:t>
            </a:r>
            <a:r>
              <a:rPr lang="en-US" sz="1600" i="1" dirty="0"/>
              <a:t>m</a:t>
            </a:r>
            <a:r>
              <a:rPr lang="el-GR" sz="1600" i="1" baseline="-25000" dirty="0"/>
              <a:t>ν</a:t>
            </a:r>
            <a:r>
              <a:rPr lang="en-US" sz="1600" i="1" baseline="-25000" dirty="0"/>
              <a:t>e</a:t>
            </a:r>
            <a:r>
              <a:rPr lang="en-US" sz="1600" dirty="0"/>
              <a:t> </a:t>
            </a:r>
            <a:r>
              <a:rPr lang="en-US" sz="1600" dirty="0" smtClean="0"/>
              <a:t>= 0.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54485" y="2352412"/>
            <a:ext cx="2393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242424"/>
                </a:solidFill>
                <a:latin typeface="Arial"/>
                <a:cs typeface="Arial"/>
              </a:rPr>
              <a:t>Qian</a:t>
            </a:r>
            <a:r>
              <a:rPr lang="en-US" sz="1000" dirty="0" smtClean="0">
                <a:solidFill>
                  <a:srgbClr val="242424"/>
                </a:solidFill>
                <a:latin typeface="Arial"/>
                <a:cs typeface="Arial"/>
              </a:rPr>
              <a:t> and Vogel, </a:t>
            </a:r>
            <a:r>
              <a:rPr lang="en-US" sz="1000" dirty="0">
                <a:solidFill>
                  <a:srgbClr val="242424"/>
                </a:solidFill>
                <a:latin typeface="Arial"/>
                <a:cs typeface="Arial"/>
              </a:rPr>
              <a:t>Progress in Particle and Nuclear Physics </a:t>
            </a:r>
            <a:r>
              <a:rPr lang="en-US" sz="1000" b="1" dirty="0">
                <a:solidFill>
                  <a:srgbClr val="242424"/>
                </a:solidFill>
                <a:latin typeface="Arial"/>
                <a:cs typeface="Arial"/>
              </a:rPr>
              <a:t>83</a:t>
            </a:r>
            <a:r>
              <a:rPr lang="en-US" sz="1000" dirty="0">
                <a:solidFill>
                  <a:srgbClr val="242424"/>
                </a:solidFill>
                <a:latin typeface="Arial"/>
                <a:cs typeface="Arial"/>
              </a:rPr>
              <a:t> (2015</a:t>
            </a:r>
            <a:r>
              <a:rPr lang="en-US" sz="1000" dirty="0" smtClean="0">
                <a:solidFill>
                  <a:srgbClr val="242424"/>
                </a:solidFill>
                <a:latin typeface="Arial"/>
                <a:cs typeface="Arial"/>
              </a:rPr>
              <a:t>).</a:t>
            </a:r>
            <a:endParaRPr lang="en-US" sz="1000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pic>
        <p:nvPicPr>
          <p:cNvPr id="4" name="Picture 3" descr="Qian_Hierarchy_figur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99" y="1066800"/>
            <a:ext cx="4598793" cy="393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4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10069"/>
            <a:ext cx="6095288" cy="615553"/>
          </a:xfrm>
        </p:spPr>
        <p:txBody>
          <a:bodyPr/>
          <a:lstStyle/>
          <a:p>
            <a:r>
              <a:rPr lang="en-US" sz="2000" dirty="0" smtClean="0"/>
              <a:t>Sensitivity in cosmology is driven by resolution of small-scale (high-</a:t>
            </a:r>
            <a:r>
              <a:rPr lang="en-US" sz="2000" dirty="0" err="1" smtClean="0"/>
              <a:t>multipole</a:t>
            </a:r>
            <a:r>
              <a:rPr lang="en-US" sz="2000" dirty="0" smtClean="0"/>
              <a:t>) structure.</a:t>
            </a: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7230" y="4753658"/>
            <a:ext cx="7623535" cy="1723548"/>
          </a:xfrm>
        </p:spPr>
        <p:txBody>
          <a:bodyPr/>
          <a:lstStyle/>
          <a:p>
            <a:r>
              <a:rPr lang="en-US" sz="1600" dirty="0" smtClean="0"/>
              <a:t>increasing </a:t>
            </a:r>
            <a:r>
              <a:rPr lang="en-US" sz="1600" dirty="0" err="1"/>
              <a:t>Σ</a:t>
            </a:r>
            <a:r>
              <a:rPr lang="en-US" sz="1600" i="1" dirty="0" err="1"/>
              <a:t>m</a:t>
            </a:r>
            <a:r>
              <a:rPr lang="en-US" sz="1600" i="1" baseline="-25000" dirty="0" err="1"/>
              <a:t>i</a:t>
            </a:r>
            <a:r>
              <a:rPr lang="en-US" sz="1600" i="1" dirty="0"/>
              <a:t> </a:t>
            </a:r>
            <a:r>
              <a:rPr lang="en-US" sz="1600" dirty="0" smtClean="0"/>
              <a:t>moves</a:t>
            </a:r>
            <a:r>
              <a:rPr lang="en-US" sz="1600" i="1" dirty="0" smtClean="0"/>
              <a:t> </a:t>
            </a:r>
            <a:r>
              <a:rPr lang="en-US" sz="1600" dirty="0" smtClean="0"/>
              <a:t>power from high to low </a:t>
            </a:r>
            <a:r>
              <a:rPr lang="en-US" sz="1600" dirty="0" err="1" smtClean="0"/>
              <a:t>multipole</a:t>
            </a:r>
            <a:r>
              <a:rPr lang="en-US" sz="1600" dirty="0" smtClean="0"/>
              <a:t> </a:t>
            </a:r>
            <a:r>
              <a:rPr lang="en-US" sz="1600" i="1" dirty="0" smtClean="0"/>
              <a:t>l.</a:t>
            </a:r>
            <a:endParaRPr lang="en-US" sz="1600" dirty="0" smtClean="0"/>
          </a:p>
          <a:p>
            <a:r>
              <a:rPr lang="en-US" sz="1600" dirty="0" smtClean="0"/>
              <a:t>Planck </a:t>
            </a:r>
            <a:r>
              <a:rPr lang="en-US" sz="1600" dirty="0" smtClean="0"/>
              <a:t>+ WMAP polarization: </a:t>
            </a:r>
            <a:r>
              <a:rPr lang="en-US" sz="1600" dirty="0" err="1" smtClean="0"/>
              <a:t>Σ</a:t>
            </a:r>
            <a:r>
              <a:rPr lang="en-US" sz="1600" i="1" dirty="0" err="1" smtClean="0"/>
              <a:t>m</a:t>
            </a:r>
            <a:r>
              <a:rPr lang="en-US" sz="1600" i="1" baseline="-25000" dirty="0" err="1" smtClean="0"/>
              <a:t>i</a:t>
            </a:r>
            <a:r>
              <a:rPr lang="en-US" sz="1600" i="1" dirty="0" smtClean="0"/>
              <a:t> &lt; </a:t>
            </a:r>
            <a:r>
              <a:rPr lang="en-US" sz="1600" dirty="0" smtClean="0"/>
              <a:t>0.66 eV (95% </a:t>
            </a:r>
            <a:r>
              <a:rPr lang="en-US" sz="1600" dirty="0" smtClean="0"/>
              <a:t>C</a:t>
            </a:r>
            <a:r>
              <a:rPr lang="en-US" sz="1600" dirty="0" smtClean="0"/>
              <a:t>.L.).</a:t>
            </a:r>
            <a:endParaRPr lang="en-US" sz="1600" dirty="0" smtClean="0"/>
          </a:p>
          <a:p>
            <a:r>
              <a:rPr lang="en-US" sz="1600" dirty="0"/>
              <a:t>A</a:t>
            </a:r>
            <a:r>
              <a:rPr lang="en-US" sz="1600" dirty="0" smtClean="0"/>
              <a:t>dd </a:t>
            </a:r>
            <a:r>
              <a:rPr lang="en-US" sz="1600" dirty="0" smtClean="0"/>
              <a:t>gravitational lensing: </a:t>
            </a:r>
            <a:r>
              <a:rPr lang="en-US" sz="1600" dirty="0" err="1"/>
              <a:t>Σ</a:t>
            </a:r>
            <a:r>
              <a:rPr lang="en-US" sz="1600" i="1" dirty="0" err="1"/>
              <a:t>m</a:t>
            </a:r>
            <a:r>
              <a:rPr lang="en-US" sz="1600" i="1" baseline="-25000" dirty="0" err="1"/>
              <a:t>i</a:t>
            </a:r>
            <a:r>
              <a:rPr lang="en-US" sz="1600" i="1" dirty="0"/>
              <a:t> &lt; </a:t>
            </a:r>
            <a:r>
              <a:rPr lang="en-US" sz="1600" dirty="0" smtClean="0"/>
              <a:t>0.85 </a:t>
            </a:r>
            <a:r>
              <a:rPr lang="en-US" sz="1600" dirty="0"/>
              <a:t>eV (95% </a:t>
            </a:r>
            <a:r>
              <a:rPr lang="en-US" sz="1600" dirty="0" smtClean="0"/>
              <a:t>C</a:t>
            </a:r>
            <a:r>
              <a:rPr lang="en-US" sz="1600" dirty="0" smtClean="0"/>
              <a:t>.L.).</a:t>
            </a:r>
            <a:endParaRPr lang="en-US" sz="1600" dirty="0" smtClean="0"/>
          </a:p>
          <a:p>
            <a:r>
              <a:rPr lang="en-US" sz="1600" dirty="0" smtClean="0"/>
              <a:t>T</a:t>
            </a:r>
            <a:r>
              <a:rPr lang="en-US" sz="1600" dirty="0" smtClean="0"/>
              <a:t>ension </a:t>
            </a:r>
            <a:r>
              <a:rPr lang="en-US" sz="1600" dirty="0" smtClean="0"/>
              <a:t>and model-dependence in cosmological </a:t>
            </a:r>
            <a:r>
              <a:rPr lang="en-US" sz="1600" dirty="0" smtClean="0"/>
              <a:t>data.</a:t>
            </a:r>
            <a:endParaRPr lang="en-US" sz="1600" dirty="0" smtClean="0"/>
          </a:p>
          <a:p>
            <a:r>
              <a:rPr lang="en-US" sz="1600" dirty="0" smtClean="0"/>
              <a:t>A </a:t>
            </a:r>
            <a:r>
              <a:rPr lang="en-US" sz="1600" dirty="0" smtClean="0"/>
              <a:t>direct neutrino mass measurement, or even a more restrictive limit is </a:t>
            </a:r>
            <a:r>
              <a:rPr lang="en-US" sz="1600" dirty="0" smtClean="0"/>
              <a:t>preferred. </a:t>
            </a:r>
            <a:endParaRPr lang="en-US" sz="1600" dirty="0"/>
          </a:p>
          <a:p>
            <a:endParaRPr lang="en-US" sz="16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pic>
        <p:nvPicPr>
          <p:cNvPr id="4" name="Picture 3" descr="Planck2013_multipole_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17" y="1252728"/>
            <a:ext cx="4214409" cy="3381253"/>
          </a:xfrm>
          <a:prstGeom prst="rect">
            <a:avLst/>
          </a:prstGeom>
        </p:spPr>
      </p:pic>
      <p:pic>
        <p:nvPicPr>
          <p:cNvPr id="11" name="Picture 10" descr="2015_SMICA_CM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4" y="1602504"/>
            <a:ext cx="4569996" cy="27092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3020" y="1088627"/>
            <a:ext cx="3234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242424"/>
                </a:solidFill>
                <a:latin typeface="Arial"/>
                <a:cs typeface="Arial"/>
              </a:rPr>
              <a:t>Cosmic Microwave Background Temp.</a:t>
            </a:r>
          </a:p>
          <a:p>
            <a:pPr algn="ctr"/>
            <a:r>
              <a:rPr lang="en-US" sz="1100" dirty="0" smtClean="0">
                <a:solidFill>
                  <a:srgbClr val="242424"/>
                </a:solidFill>
                <a:latin typeface="Arial"/>
                <a:cs typeface="Arial"/>
              </a:rPr>
              <a:t>Planck Legacy </a:t>
            </a:r>
            <a:r>
              <a:rPr lang="en-US" sz="1100" dirty="0" smtClean="0">
                <a:solidFill>
                  <a:srgbClr val="242424"/>
                </a:solidFill>
                <a:latin typeface="Arial"/>
                <a:cs typeface="Arial"/>
              </a:rPr>
              <a:t>Archive [A&amp;A </a:t>
            </a:r>
            <a:r>
              <a:rPr lang="en-US" sz="1100" b="1" dirty="0" smtClean="0">
                <a:solidFill>
                  <a:srgbClr val="242424"/>
                </a:solidFill>
                <a:latin typeface="Arial"/>
                <a:cs typeface="Arial"/>
              </a:rPr>
              <a:t>571</a:t>
            </a:r>
            <a:r>
              <a:rPr lang="en-US" sz="1100" dirty="0" smtClean="0">
                <a:solidFill>
                  <a:srgbClr val="242424"/>
                </a:solidFill>
                <a:latin typeface="Arial"/>
                <a:cs typeface="Arial"/>
              </a:rPr>
              <a:t> A16 (2014)]</a:t>
            </a:r>
            <a:endParaRPr lang="en-US" sz="1100" dirty="0">
              <a:solidFill>
                <a:srgbClr val="24242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77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71156" y="321723"/>
            <a:ext cx="6095288" cy="307777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smtClean="0"/>
              <a:t>Tritium </a:t>
            </a:r>
            <a:r>
              <a:rPr lang="en-US" sz="2000" dirty="0"/>
              <a:t>E</a:t>
            </a:r>
            <a:r>
              <a:rPr lang="en-US" sz="2000" dirty="0" smtClean="0"/>
              <a:t>ndpoint Method</a:t>
            </a: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83306" y="4338276"/>
            <a:ext cx="6388400" cy="1428083"/>
          </a:xfrm>
        </p:spPr>
        <p:txBody>
          <a:bodyPr/>
          <a:lstStyle/>
          <a:p>
            <a:r>
              <a:rPr lang="en-US" sz="1600" dirty="0" smtClean="0">
                <a:ea typeface="ＭＳ Ｐゴシック" charset="0"/>
                <a:cs typeface="Gill Sans" charset="0"/>
              </a:rPr>
              <a:t>Tritium Beta </a:t>
            </a:r>
            <a:r>
              <a:rPr lang="en-US" sz="1600" dirty="0">
                <a:ea typeface="ＭＳ Ｐゴシック" charset="0"/>
                <a:cs typeface="Gill Sans" charset="0"/>
              </a:rPr>
              <a:t>Decay: </a:t>
            </a:r>
            <a:r>
              <a:rPr lang="en-US" sz="1600" baseline="30000" dirty="0">
                <a:ea typeface="ＭＳ Ｐゴシック" charset="0"/>
                <a:cs typeface="Gill Sans" charset="0"/>
              </a:rPr>
              <a:t> 3</a:t>
            </a:r>
            <a:r>
              <a:rPr lang="en-US" sz="1600" dirty="0">
                <a:ea typeface="ＭＳ Ｐゴシック" charset="0"/>
                <a:cs typeface="Lucida Grande" charset="0"/>
              </a:rPr>
              <a:t>H → </a:t>
            </a:r>
            <a:r>
              <a:rPr lang="en-US" sz="1600" baseline="30000" dirty="0">
                <a:ea typeface="ＭＳ Ｐゴシック" charset="0"/>
                <a:cs typeface="Gill Sans" charset="0"/>
              </a:rPr>
              <a:t>3</a:t>
            </a:r>
            <a:r>
              <a:rPr lang="en-US" sz="1600" dirty="0">
                <a:ea typeface="ＭＳ Ｐゴシック" charset="0"/>
                <a:cs typeface="Gill Sans" charset="0"/>
              </a:rPr>
              <a:t>He</a:t>
            </a:r>
            <a:r>
              <a:rPr lang="en-US" sz="1600" baseline="30000" dirty="0">
                <a:ea typeface="ＭＳ Ｐゴシック" charset="0"/>
                <a:cs typeface="Gill Sans" charset="0"/>
              </a:rPr>
              <a:t>+</a:t>
            </a:r>
            <a:r>
              <a:rPr lang="en-US" sz="1600" dirty="0">
                <a:ea typeface="ＭＳ Ｐゴシック" charset="0"/>
                <a:cs typeface="Gill Sans" charset="0"/>
              </a:rPr>
              <a:t> + </a:t>
            </a:r>
            <a:r>
              <a:rPr lang="en-US" sz="1600" i="1" dirty="0">
                <a:ea typeface="ＭＳ Ｐゴシック" charset="0"/>
                <a:cs typeface="Gill Sans" charset="0"/>
              </a:rPr>
              <a:t>e</a:t>
            </a:r>
            <a:r>
              <a:rPr lang="en-US" sz="1600" baseline="30000" dirty="0">
                <a:ea typeface="ＭＳ Ｐゴシック" charset="0"/>
                <a:cs typeface="Gill Sans" charset="0"/>
              </a:rPr>
              <a:t>-</a:t>
            </a:r>
            <a:r>
              <a:rPr lang="en-US" sz="1600" dirty="0">
                <a:ea typeface="ＭＳ Ｐゴシック" charset="0"/>
                <a:cs typeface="Lucida Grande" charset="0"/>
              </a:rPr>
              <a:t> + </a:t>
            </a:r>
            <a:r>
              <a:rPr lang="en-US" sz="1600" i="1" dirty="0" err="1">
                <a:ea typeface="ＭＳ Ｐゴシック" charset="0"/>
                <a:cs typeface="Lucida Grande" charset="0"/>
              </a:rPr>
              <a:t>ν</a:t>
            </a:r>
            <a:r>
              <a:rPr lang="en-US" sz="1600" i="1" baseline="-20000" dirty="0" err="1">
                <a:ea typeface="ＭＳ Ｐゴシック" charset="0"/>
                <a:cs typeface="Gill Sans" charset="0"/>
              </a:rPr>
              <a:t>e</a:t>
            </a:r>
            <a:r>
              <a:rPr lang="en-US" sz="1600" baseline="-20000" dirty="0">
                <a:ea typeface="ＭＳ Ｐゴシック" charset="0"/>
                <a:cs typeface="Gill Sans" charset="0"/>
              </a:rPr>
              <a:t> </a:t>
            </a:r>
            <a:r>
              <a:rPr lang="en-US" sz="1600" dirty="0">
                <a:ea typeface="ＭＳ Ｐゴシック" charset="0"/>
                <a:cs typeface="Gill Sans" charset="0"/>
              </a:rPr>
              <a:t>+ </a:t>
            </a:r>
            <a:r>
              <a:rPr lang="en-US" sz="1600" i="1" dirty="0" smtClean="0">
                <a:ea typeface="ＭＳ Ｐゴシック" charset="0"/>
                <a:cs typeface="Gill Sans" charset="0"/>
              </a:rPr>
              <a:t>Q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.</a:t>
            </a:r>
            <a:endParaRPr lang="en-US" sz="1600" dirty="0" smtClean="0"/>
          </a:p>
          <a:p>
            <a:r>
              <a:rPr lang="en-US" sz="1600" dirty="0" smtClean="0"/>
              <a:t>High-precision spectroscopy on the </a:t>
            </a:r>
            <a:r>
              <a:rPr lang="en-US" sz="1600" i="1" dirty="0" smtClean="0"/>
              <a:t>e</a:t>
            </a:r>
            <a:r>
              <a:rPr lang="en-US" sz="1600" i="1" baseline="30000" dirty="0" smtClean="0"/>
              <a:t>-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Neutrino mass manifests as a deviation at the energy </a:t>
            </a:r>
            <a:r>
              <a:rPr lang="en-US" sz="1600" dirty="0" smtClean="0"/>
              <a:t>endpoint.</a:t>
            </a:r>
            <a:endParaRPr lang="en-US" sz="1600" dirty="0" smtClean="0"/>
          </a:p>
          <a:p>
            <a:r>
              <a:rPr lang="en-US" sz="1600" dirty="0"/>
              <a:t>F</a:t>
            </a:r>
            <a:r>
              <a:rPr lang="en-US" sz="1600" dirty="0" smtClean="0"/>
              <a:t>it </a:t>
            </a:r>
            <a:r>
              <a:rPr lang="en-US" sz="1600" dirty="0" smtClean="0"/>
              <a:t>the spectral shape with </a:t>
            </a:r>
            <a:r>
              <a:rPr lang="en-US" sz="1600" i="1" dirty="0" smtClean="0"/>
              <a:t>m</a:t>
            </a:r>
            <a:r>
              <a:rPr lang="el-GR" sz="1600" i="1" baseline="-25000" dirty="0" smtClean="0"/>
              <a:t>ν</a:t>
            </a:r>
            <a:r>
              <a:rPr lang="en-US" sz="1600" i="1" baseline="-25000" dirty="0" smtClean="0"/>
              <a:t>e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as a free parameter: </a:t>
            </a:r>
            <a:endParaRPr lang="en-US" sz="1600" dirty="0"/>
          </a:p>
          <a:p>
            <a:endParaRPr lang="en-US" sz="16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pic>
        <p:nvPicPr>
          <p:cNvPr id="10" name="Picture 9" descr="beta_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307" y="5526156"/>
            <a:ext cx="2003638" cy="8243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2601" y="1217556"/>
            <a:ext cx="4092701" cy="2857811"/>
            <a:chOff x="399559" y="3666066"/>
            <a:chExt cx="3988485" cy="2810932"/>
          </a:xfrm>
        </p:grpSpPr>
        <p:pic>
          <p:nvPicPr>
            <p:cNvPr id="14" name="Picture 13" descr="Bodine_Fig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59" y="3666066"/>
              <a:ext cx="3988485" cy="281093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80612" y="3778528"/>
              <a:ext cx="1988144" cy="42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 smtClean="0">
                  <a:solidFill>
                    <a:srgbClr val="242424"/>
                  </a:solidFill>
                  <a:cs typeface="Arial"/>
                </a:rPr>
                <a:t>Bodine</a:t>
              </a:r>
              <a:r>
                <a:rPr lang="en-US" sz="1050" dirty="0" smtClean="0">
                  <a:solidFill>
                    <a:srgbClr val="242424"/>
                  </a:solidFill>
                  <a:cs typeface="Arial"/>
                </a:rPr>
                <a:t>, </a:t>
              </a:r>
              <a:r>
                <a:rPr lang="en-US" sz="1050" dirty="0" err="1" smtClean="0">
                  <a:solidFill>
                    <a:srgbClr val="242424"/>
                  </a:solidFill>
                  <a:cs typeface="Arial"/>
                </a:rPr>
                <a:t>Parno</a:t>
              </a:r>
              <a:r>
                <a:rPr lang="en-US" sz="1050" dirty="0">
                  <a:solidFill>
                    <a:srgbClr val="242424"/>
                  </a:solidFill>
                  <a:cs typeface="Arial"/>
                </a:rPr>
                <a:t> and</a:t>
              </a:r>
              <a:r>
                <a:rPr lang="en-US" sz="1050" dirty="0" smtClean="0">
                  <a:solidFill>
                    <a:srgbClr val="242424"/>
                  </a:solidFill>
                  <a:cs typeface="Arial"/>
                </a:rPr>
                <a:t> </a:t>
              </a:r>
              <a:r>
                <a:rPr lang="en-US" sz="1050" dirty="0">
                  <a:solidFill>
                    <a:srgbClr val="242424"/>
                  </a:solidFill>
                  <a:cs typeface="Arial"/>
                </a:rPr>
                <a:t>Robertson, </a:t>
              </a:r>
              <a:r>
                <a:rPr lang="en-US" sz="1050" i="1" dirty="0" smtClean="0">
                  <a:solidFill>
                    <a:srgbClr val="242424"/>
                  </a:solidFill>
                  <a:cs typeface="Arial"/>
                </a:rPr>
                <a:t>Phys. Rev. C </a:t>
              </a:r>
              <a:r>
                <a:rPr lang="en-US" sz="1050" b="1" dirty="0" smtClean="0">
                  <a:solidFill>
                    <a:srgbClr val="242424"/>
                  </a:solidFill>
                  <a:cs typeface="Arial"/>
                </a:rPr>
                <a:t>91 </a:t>
              </a:r>
              <a:r>
                <a:rPr lang="en-US" sz="1050" dirty="0" smtClean="0">
                  <a:solidFill>
                    <a:srgbClr val="242424"/>
                  </a:solidFill>
                  <a:cs typeface="Arial"/>
                </a:rPr>
                <a:t>(2015).</a:t>
              </a:r>
              <a:endParaRPr lang="en-US" sz="1050" dirty="0">
                <a:solidFill>
                  <a:srgbClr val="242424"/>
                </a:solidFill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00214" y="5120408"/>
              <a:ext cx="980448" cy="454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~10</a:t>
              </a:r>
              <a:r>
                <a:rPr lang="en-US" sz="1200" baseline="30000" dirty="0" smtClean="0">
                  <a:solidFill>
                    <a:srgbClr val="FF0000"/>
                  </a:solidFill>
                </a:rPr>
                <a:t>-13</a:t>
              </a:r>
              <a:r>
                <a:rPr lang="en-US" sz="1200" dirty="0" smtClean="0">
                  <a:solidFill>
                    <a:srgbClr val="FF0000"/>
                  </a:solidFill>
                </a:rPr>
                <a:t> decays into last 1 eV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716867" y="5556288"/>
              <a:ext cx="0" cy="422757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Bodine_Fig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70" y="1102580"/>
            <a:ext cx="2566592" cy="1640269"/>
          </a:xfrm>
          <a:prstGeom prst="rect">
            <a:avLst/>
          </a:prstGeom>
        </p:spPr>
      </p:pic>
      <p:pic>
        <p:nvPicPr>
          <p:cNvPr id="20" name="Picture 19" descr="rotoVib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23" y="2349933"/>
            <a:ext cx="2777470" cy="198070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858829" y="3572579"/>
            <a:ext cx="1108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42424"/>
                </a:solidFill>
              </a:rPr>
              <a:t>Doss </a:t>
            </a:r>
            <a:r>
              <a:rPr lang="en-US" sz="1000" i="1" dirty="0">
                <a:solidFill>
                  <a:srgbClr val="242424"/>
                </a:solidFill>
              </a:rPr>
              <a:t>et al., Phys. Rev. C </a:t>
            </a:r>
            <a:r>
              <a:rPr lang="en-US" sz="1000" b="1" dirty="0">
                <a:solidFill>
                  <a:srgbClr val="242424"/>
                </a:solidFill>
              </a:rPr>
              <a:t>73 </a:t>
            </a:r>
            <a:r>
              <a:rPr lang="en-US" sz="1000" dirty="0">
                <a:solidFill>
                  <a:srgbClr val="242424"/>
                </a:solidFill>
              </a:rPr>
              <a:t>(2006)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217536" y="2609913"/>
            <a:ext cx="690838" cy="334962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791240" y="2853975"/>
            <a:ext cx="10710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rotation and vibration of </a:t>
            </a:r>
            <a:r>
              <a:rPr lang="en-US" sz="1050" i="1" dirty="0" smtClean="0">
                <a:solidFill>
                  <a:srgbClr val="FF0000"/>
                </a:solidFill>
              </a:rPr>
              <a:t>molecular </a:t>
            </a:r>
            <a:r>
              <a:rPr lang="en-US" sz="1050" baseline="30000" dirty="0" smtClean="0">
                <a:solidFill>
                  <a:srgbClr val="FF0000"/>
                </a:solidFill>
              </a:rPr>
              <a:t>3</a:t>
            </a:r>
            <a:r>
              <a:rPr lang="en-US" sz="1050" dirty="0" smtClean="0">
                <a:solidFill>
                  <a:srgbClr val="FF0000"/>
                </a:solidFill>
              </a:rPr>
              <a:t>HeT</a:t>
            </a:r>
            <a:r>
              <a:rPr lang="en-US" sz="1050" baseline="30000" dirty="0" smtClean="0">
                <a:solidFill>
                  <a:srgbClr val="FF0000"/>
                </a:solidFill>
              </a:rPr>
              <a:t>+</a:t>
            </a:r>
            <a:r>
              <a:rPr lang="en-US" sz="1050" dirty="0" smtClean="0">
                <a:solidFill>
                  <a:srgbClr val="FF0000"/>
                </a:solidFill>
              </a:rPr>
              <a:t> daughter </a:t>
            </a:r>
            <a:endParaRPr lang="en-US" sz="1050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822909" y="2623870"/>
            <a:ext cx="2317867" cy="94793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50900" y="3238500"/>
            <a:ext cx="1249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42424"/>
                </a:solidFill>
              </a:rPr>
              <a:t>Q ≈ 18.6 </a:t>
            </a:r>
            <a:r>
              <a:rPr lang="en-US" sz="1600" dirty="0" err="1" smtClean="0">
                <a:solidFill>
                  <a:srgbClr val="242424"/>
                </a:solidFill>
              </a:rPr>
              <a:t>keV</a:t>
            </a:r>
            <a:endParaRPr lang="en-US" sz="1600" dirty="0">
              <a:solidFill>
                <a:srgbClr val="2424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9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71156" y="321723"/>
            <a:ext cx="6365618" cy="615553"/>
          </a:xfrm>
        </p:spPr>
        <p:txBody>
          <a:bodyPr/>
          <a:lstStyle/>
          <a:p>
            <a:r>
              <a:rPr lang="en-US" sz="2000" dirty="0" smtClean="0"/>
              <a:t>Tritium Endpoint </a:t>
            </a:r>
            <a:r>
              <a:rPr lang="en-US" sz="2000" dirty="0"/>
              <a:t>E</a:t>
            </a:r>
            <a:r>
              <a:rPr lang="en-US" sz="2000" dirty="0" smtClean="0"/>
              <a:t>xperimental </a:t>
            </a:r>
            <a:r>
              <a:rPr lang="en-US" sz="2000" dirty="0"/>
              <a:t>S</a:t>
            </a:r>
            <a:r>
              <a:rPr lang="en-US" sz="2000" dirty="0" smtClean="0"/>
              <a:t>ensitivity and Size</a:t>
            </a: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0279" y="3793245"/>
            <a:ext cx="7741421" cy="3274742"/>
          </a:xfrm>
        </p:spPr>
        <p:txBody>
          <a:bodyPr/>
          <a:lstStyle/>
          <a:p>
            <a:r>
              <a:rPr lang="en-US" sz="1600" dirty="0" smtClean="0">
                <a:ea typeface="ＭＳ Ｐゴシック" charset="0"/>
                <a:cs typeface="Gill Sans" charset="0"/>
              </a:rPr>
              <a:t>KATRIN uses the maximum possible source column density – statistical sensitivity can only improve by expanding the source radially.</a:t>
            </a:r>
          </a:p>
          <a:p>
            <a:pPr lvl="1"/>
            <a:r>
              <a:rPr lang="en-US" sz="1400" dirty="0" smtClean="0">
                <a:ea typeface="ＭＳ Ｐゴシック" charset="0"/>
                <a:cs typeface="Gill Sans" charset="0"/>
              </a:rPr>
              <a:t>The spectrometer(s) must expand proportionally.</a:t>
            </a:r>
          </a:p>
          <a:p>
            <a:pPr lvl="1"/>
            <a:r>
              <a:rPr lang="en-US" sz="1400" dirty="0">
                <a:ea typeface="ＭＳ Ｐゴシック" charset="0"/>
                <a:cs typeface="Gill Sans" charset="0"/>
              </a:rPr>
              <a:t>S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ensitivity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to inverted hierarchy </a:t>
            </a:r>
            <a:r>
              <a:rPr lang="en-US" sz="1400" i="1" dirty="0" smtClean="0">
                <a:ea typeface="ＭＳ Ｐゴシック" charset="0"/>
                <a:cs typeface="Gill Sans" charset="0"/>
              </a:rPr>
              <a:t>m</a:t>
            </a:r>
            <a:r>
              <a:rPr lang="el-GR" sz="1400" i="1" baseline="-25000" dirty="0" smtClean="0">
                <a:ea typeface="ＭＳ Ｐゴシック" charset="0"/>
                <a:cs typeface="Gill Sans" charset="0"/>
              </a:rPr>
              <a:t>ν</a:t>
            </a:r>
            <a:r>
              <a:rPr lang="en-US" sz="1400" i="1" baseline="-25000" dirty="0" smtClean="0">
                <a:ea typeface="ＭＳ Ｐゴシック" charset="0"/>
                <a:cs typeface="Gill Sans" charset="0"/>
              </a:rPr>
              <a:t>e</a:t>
            </a:r>
            <a:r>
              <a:rPr lang="en-US" sz="1400" i="1" dirty="0" smtClean="0">
                <a:ea typeface="ＭＳ Ｐゴシック" charset="0"/>
                <a:cs typeface="Gill Sans" charset="0"/>
              </a:rPr>
              <a:t>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required ~100s of meters diameter!</a:t>
            </a:r>
          </a:p>
          <a:p>
            <a:pPr lvl="1"/>
            <a:r>
              <a:rPr lang="en-US" sz="1400" dirty="0" smtClean="0">
                <a:ea typeface="ＭＳ Ｐゴシック" charset="0"/>
                <a:cs typeface="Gill Sans" charset="0"/>
              </a:rPr>
              <a:t>KATRIN is already the best possible experiment of its kind!</a:t>
            </a:r>
            <a:endParaRPr lang="en-US" sz="1400" dirty="0"/>
          </a:p>
          <a:p>
            <a:pPr lvl="1"/>
            <a:endParaRPr lang="en-US" sz="1400" dirty="0" smtClean="0"/>
          </a:p>
          <a:p>
            <a:r>
              <a:rPr lang="en-US" sz="1600" dirty="0" smtClean="0"/>
              <a:t>Improvement in neutrino mass sensitivity will require a spectrometer with a better source scaling relation.</a:t>
            </a:r>
          </a:p>
          <a:p>
            <a:r>
              <a:rPr lang="en-US" sz="1600" dirty="0" smtClean="0"/>
              <a:t>Sensitivity to inverted hierarchy masses will require an </a:t>
            </a:r>
            <a:r>
              <a:rPr lang="en-US" sz="1600" i="1" dirty="0" smtClean="0"/>
              <a:t>atomic</a:t>
            </a:r>
            <a:r>
              <a:rPr lang="en-US" sz="1600" dirty="0" smtClean="0"/>
              <a:t> tritium source to avoid final-state systematic uncertainty.</a:t>
            </a:r>
          </a:p>
          <a:p>
            <a:endParaRPr lang="en-US" dirty="0"/>
          </a:p>
          <a:p>
            <a:endParaRPr lang="en-US" sz="16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5376" y="1714808"/>
            <a:ext cx="8806808" cy="1975307"/>
            <a:chOff x="275376" y="1847720"/>
            <a:chExt cx="8806808" cy="1975307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" t="7210" r="2596" b="7324"/>
            <a:stretch>
              <a:fillRect/>
            </a:stretch>
          </p:blipFill>
          <p:spPr bwMode="auto">
            <a:xfrm>
              <a:off x="308714" y="2422395"/>
              <a:ext cx="8672512" cy="1311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681" t="7210" r="2596" b="732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75376" y="2076320"/>
              <a:ext cx="838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R</a:t>
              </a:r>
              <a:r>
                <a:rPr lang="en-US" sz="1400" dirty="0" smtClean="0">
                  <a:solidFill>
                    <a:schemeClr val="accent2"/>
                  </a:solidFill>
                </a:rPr>
                <a:t>ear Section</a:t>
              </a:r>
              <a:endParaRPr lang="en-US" sz="1400" dirty="0">
                <a:solidFill>
                  <a:schemeClr val="accent2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9976" y="2069970"/>
              <a:ext cx="8191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Tritium Source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94726" y="2076320"/>
              <a:ext cx="1111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Differential Pumping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40876" y="2076320"/>
              <a:ext cx="1111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Cryogenic Pumping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48926" y="2069970"/>
              <a:ext cx="120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Pre Spectrometer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72926" y="1847720"/>
              <a:ext cx="120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Main spectrometer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819176" y="2069970"/>
              <a:ext cx="1206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Detector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308714" y="3820050"/>
              <a:ext cx="8187384" cy="0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780165" y="3515250"/>
              <a:ext cx="550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242424"/>
                  </a:solidFill>
                </a:rPr>
                <a:t>70 m</a:t>
              </a:r>
              <a:endParaRPr lang="en-US" sz="1400" dirty="0">
                <a:solidFill>
                  <a:srgbClr val="242424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08722" y="2909343"/>
              <a:ext cx="383923" cy="324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 rot="5400000">
              <a:off x="8652964" y="2895638"/>
              <a:ext cx="550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42424"/>
                  </a:solidFill>
                </a:rPr>
                <a:t>1</a:t>
              </a:r>
              <a:r>
                <a:rPr lang="en-US" sz="1400" dirty="0" smtClean="0">
                  <a:solidFill>
                    <a:srgbClr val="242424"/>
                  </a:solidFill>
                </a:rPr>
                <a:t>0 m</a:t>
              </a:r>
              <a:endParaRPr lang="en-US" sz="1400" dirty="0">
                <a:solidFill>
                  <a:srgbClr val="242424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8764155" y="2404000"/>
              <a:ext cx="0" cy="1231900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475577" y="1137704"/>
            <a:ext cx="8492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42424"/>
                </a:solidFill>
                <a:ea typeface="ＭＳ Ｐゴシック" charset="0"/>
                <a:cs typeface="Gill Sans" charset="0"/>
              </a:rPr>
              <a:t>Statistical sensitivity is driven by the intensity of the tritium source.  </a:t>
            </a:r>
            <a:r>
              <a:rPr lang="en-US" sz="2000" i="1" dirty="0" smtClean="0">
                <a:solidFill>
                  <a:srgbClr val="242424"/>
                </a:solidFill>
                <a:ea typeface="ＭＳ Ｐゴシック" charset="0"/>
                <a:cs typeface="Gill Sans" charset="0"/>
              </a:rPr>
              <a:t>Size</a:t>
            </a:r>
            <a:r>
              <a:rPr lang="en-US" sz="2000" dirty="0" smtClean="0">
                <a:solidFill>
                  <a:srgbClr val="242424"/>
                </a:solidFill>
                <a:ea typeface="ＭＳ Ｐゴシック" charset="0"/>
                <a:cs typeface="Gill Sans" charset="0"/>
              </a:rPr>
              <a:t> is driven by how your </a:t>
            </a:r>
            <a:r>
              <a:rPr lang="en-US" sz="2000" i="1" dirty="0" smtClean="0">
                <a:solidFill>
                  <a:srgbClr val="242424"/>
                </a:solidFill>
                <a:ea typeface="ＭＳ Ｐゴシック" charset="0"/>
                <a:cs typeface="Gill Sans" charset="0"/>
              </a:rPr>
              <a:t>e</a:t>
            </a:r>
            <a:r>
              <a:rPr lang="en-US" sz="2000" i="1" baseline="30000" dirty="0" smtClean="0">
                <a:solidFill>
                  <a:srgbClr val="242424"/>
                </a:solidFill>
                <a:ea typeface="ＭＳ Ｐゴシック" charset="0"/>
                <a:cs typeface="Gill Sans" charset="0"/>
              </a:rPr>
              <a:t>- </a:t>
            </a:r>
            <a:r>
              <a:rPr lang="en-US" sz="2000" dirty="0" smtClean="0">
                <a:solidFill>
                  <a:srgbClr val="242424"/>
                </a:solidFill>
                <a:ea typeface="ＭＳ Ｐゴシック" charset="0"/>
                <a:cs typeface="Gill Sans" charset="0"/>
              </a:rPr>
              <a:t>spectroscopy technique accommodates that intensity.</a:t>
            </a:r>
          </a:p>
        </p:txBody>
      </p:sp>
    </p:spTree>
    <p:extLst>
      <p:ext uri="{BB962C8B-B14F-4D97-AF65-F5344CB8AC3E}">
        <p14:creationId xmlns:p14="http://schemas.microsoft.com/office/powerpoint/2010/main" val="305742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71156" y="188811"/>
            <a:ext cx="6095288" cy="615553"/>
          </a:xfrm>
        </p:spPr>
        <p:txBody>
          <a:bodyPr/>
          <a:lstStyle/>
          <a:p>
            <a:r>
              <a:rPr lang="en-US" sz="2000" dirty="0" smtClean="0"/>
              <a:t>Project 8 and Cyclotron Radiation Emission Spectroscopy (CRES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7231" y="4030662"/>
            <a:ext cx="8340275" cy="1575816"/>
          </a:xfrm>
        </p:spPr>
        <p:txBody>
          <a:bodyPr/>
          <a:lstStyle/>
          <a:p>
            <a:r>
              <a:rPr lang="en-US" sz="1600" dirty="0" smtClean="0">
                <a:ea typeface="ＭＳ Ｐゴシック" charset="0"/>
                <a:cs typeface="Gill Sans" charset="0"/>
              </a:rPr>
              <a:t>Project 8 will use CRES:</a:t>
            </a:r>
          </a:p>
          <a:p>
            <a:pPr lvl="1"/>
            <a:r>
              <a:rPr lang="en-US" sz="1400" dirty="0" smtClean="0">
                <a:ea typeface="ＭＳ Ｐゴシック" charset="0"/>
                <a:cs typeface="Gill Sans" charset="0"/>
              </a:rPr>
              <a:t>Detect ~</a:t>
            </a:r>
            <a:r>
              <a:rPr lang="en-US" sz="1400" dirty="0" err="1" smtClean="0">
                <a:ea typeface="ＭＳ Ｐゴシック" charset="0"/>
                <a:cs typeface="Gill Sans" charset="0"/>
              </a:rPr>
              <a:t>fW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 </a:t>
            </a:r>
            <a:r>
              <a:rPr lang="el-GR" sz="1400" i="1" dirty="0" smtClean="0">
                <a:ea typeface="ＭＳ Ｐゴシック" charset="0"/>
                <a:cs typeface="Gill Sans" charset="0"/>
              </a:rPr>
              <a:t>μ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wave cyclotron radiation from magnetically trapped electrons.</a:t>
            </a:r>
          </a:p>
          <a:p>
            <a:pPr lvl="1"/>
            <a:r>
              <a:rPr lang="en-US" sz="1400" dirty="0">
                <a:ea typeface="ＭＳ Ｐゴシック" charset="0"/>
                <a:cs typeface="Gill Sans" charset="0"/>
              </a:rPr>
              <a:t>T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ritium source is transparent to </a:t>
            </a:r>
            <a:r>
              <a:rPr lang="el-GR" sz="1400" i="1" dirty="0" smtClean="0">
                <a:ea typeface="ＭＳ Ｐゴシック" charset="0"/>
                <a:cs typeface="Gill Sans" charset="0"/>
              </a:rPr>
              <a:t>μ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waves → improved scaling ~volume.</a:t>
            </a:r>
          </a:p>
          <a:p>
            <a:pPr lvl="1"/>
            <a:r>
              <a:rPr lang="en-US" sz="1400" dirty="0">
                <a:ea typeface="ＭＳ Ｐゴシック" charset="0"/>
                <a:cs typeface="Gill Sans" charset="0"/>
              </a:rPr>
              <a:t>N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ondestructive frequency domain technique – extreme precision w/ absolute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standards.</a:t>
            </a:r>
            <a:endParaRPr lang="en-US" sz="1400" dirty="0" smtClean="0">
              <a:ea typeface="ＭＳ Ｐゴシック" charset="0"/>
              <a:cs typeface="Gill Sans" charset="0"/>
            </a:endParaRPr>
          </a:p>
          <a:p>
            <a:pPr lvl="1"/>
            <a:endParaRPr lang="en-US" sz="1400" dirty="0">
              <a:ea typeface="ＭＳ Ｐゴシック" charset="0"/>
              <a:cs typeface="Gill Sans" charset="0"/>
            </a:endParaRPr>
          </a:p>
          <a:p>
            <a:r>
              <a:rPr lang="en-US" sz="1600" dirty="0" smtClean="0">
                <a:ea typeface="ＭＳ Ｐゴシック" charset="0"/>
                <a:cs typeface="Gill Sans" charset="0"/>
              </a:rPr>
              <a:t>Kinetic energy and frequency are related by relativistic kinematics: </a:t>
            </a:r>
            <a:endParaRPr lang="en-US" sz="16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pic>
        <p:nvPicPr>
          <p:cNvPr id="6" name="Picture 5" descr="Monreal_Figure_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6" y="1229482"/>
            <a:ext cx="4819035" cy="2558588"/>
          </a:xfrm>
          <a:prstGeom prst="rect">
            <a:avLst/>
          </a:prstGeom>
        </p:spPr>
      </p:pic>
      <p:pic>
        <p:nvPicPr>
          <p:cNvPr id="7" name="Picture 6" descr="monreal_Fig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598" y="1163278"/>
            <a:ext cx="3861317" cy="272292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53576" y="3729634"/>
            <a:ext cx="28405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solidFill>
                  <a:srgbClr val="242424"/>
                </a:solidFill>
                <a:cs typeface="Arial"/>
              </a:rPr>
              <a:t>Monreal</a:t>
            </a:r>
            <a:r>
              <a:rPr lang="en-US" sz="1050" dirty="0" smtClean="0">
                <a:solidFill>
                  <a:srgbClr val="242424"/>
                </a:solidFill>
                <a:cs typeface="Arial"/>
              </a:rPr>
              <a:t> and </a:t>
            </a:r>
            <a:r>
              <a:rPr lang="en-US" sz="1050" dirty="0" err="1" smtClean="0">
                <a:solidFill>
                  <a:srgbClr val="242424"/>
                </a:solidFill>
                <a:cs typeface="Arial"/>
              </a:rPr>
              <a:t>Formaggio</a:t>
            </a:r>
            <a:r>
              <a:rPr lang="en-US" sz="1050" dirty="0" smtClean="0">
                <a:solidFill>
                  <a:srgbClr val="242424"/>
                </a:solidFill>
                <a:cs typeface="Arial"/>
              </a:rPr>
              <a:t>, </a:t>
            </a:r>
            <a:r>
              <a:rPr lang="en-US" sz="1050" i="1" dirty="0" smtClean="0">
                <a:solidFill>
                  <a:srgbClr val="242424"/>
                </a:solidFill>
                <a:cs typeface="Arial"/>
              </a:rPr>
              <a:t>Phys. Rev. D </a:t>
            </a:r>
            <a:r>
              <a:rPr lang="en-US" sz="1050" b="1" dirty="0" smtClean="0">
                <a:solidFill>
                  <a:srgbClr val="242424"/>
                </a:solidFill>
                <a:cs typeface="Arial"/>
              </a:rPr>
              <a:t>80 </a:t>
            </a:r>
            <a:r>
              <a:rPr lang="en-US" sz="1050" dirty="0" smtClean="0">
                <a:solidFill>
                  <a:srgbClr val="242424"/>
                </a:solidFill>
                <a:cs typeface="Arial"/>
              </a:rPr>
              <a:t>(2009).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793" y="5636530"/>
            <a:ext cx="2146300" cy="736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515" y="5661101"/>
            <a:ext cx="2374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5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6389" y="321725"/>
            <a:ext cx="6095288" cy="307777"/>
          </a:xfrm>
        </p:spPr>
        <p:txBody>
          <a:bodyPr/>
          <a:lstStyle/>
          <a:p>
            <a:r>
              <a:rPr lang="en-US" sz="2000" dirty="0" smtClean="0"/>
              <a:t>Project 8 Estimated Sensitivity</a:t>
            </a: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1345" y="5196231"/>
            <a:ext cx="8576535" cy="1378839"/>
          </a:xfrm>
        </p:spPr>
        <p:txBody>
          <a:bodyPr/>
          <a:lstStyle/>
          <a:p>
            <a:r>
              <a:rPr lang="en-US" sz="1600" dirty="0" smtClean="0">
                <a:ea typeface="ＭＳ Ｐゴシック" charset="0"/>
                <a:cs typeface="Gill Sans" charset="0"/>
              </a:rPr>
              <a:t>Sensitivity estimates include: statistics, frequency broadening from finite </a:t>
            </a:r>
            <a:r>
              <a:rPr lang="en-US" sz="1600" i="1" dirty="0" smtClean="0">
                <a:ea typeface="ＭＳ Ｐゴシック" charset="0"/>
                <a:cs typeface="Gill Sans" charset="0"/>
              </a:rPr>
              <a:t>e</a:t>
            </a:r>
            <a:r>
              <a:rPr lang="en-US" sz="1600" i="1" baseline="30000" dirty="0" smtClean="0">
                <a:ea typeface="ＭＳ Ｐゴシック" charset="0"/>
                <a:cs typeface="Gill Sans" charset="0"/>
              </a:rPr>
              <a:t>-</a:t>
            </a:r>
            <a:r>
              <a:rPr lang="en-US" sz="1600" i="1" dirty="0" smtClean="0">
                <a:ea typeface="ＭＳ Ｐゴシック" charset="0"/>
                <a:cs typeface="Gill Sans" charset="0"/>
              </a:rPr>
              <a:t>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lifetimes, conservative background estimates, molecular final state systematic and </a:t>
            </a:r>
            <a:r>
              <a:rPr lang="en-US" sz="1600" i="1" dirty="0" smtClean="0">
                <a:ea typeface="ＭＳ Ｐゴシック" charset="0"/>
                <a:cs typeface="Gill Sans" charset="0"/>
              </a:rPr>
              <a:t>B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-field variations.</a:t>
            </a:r>
          </a:p>
          <a:p>
            <a:r>
              <a:rPr lang="en-US" sz="1600" dirty="0" smtClean="0">
                <a:ea typeface="ＭＳ Ｐゴシック" charset="0"/>
                <a:cs typeface="Gill Sans" charset="0"/>
              </a:rPr>
              <a:t>“Effective volume” is the real instrumented source volume and </a:t>
            </a:r>
            <a:r>
              <a:rPr lang="en-US" sz="1600" i="1" dirty="0" smtClean="0">
                <a:ea typeface="ＭＳ Ｐゴシック" charset="0"/>
                <a:cs typeface="Gill Sans" charset="0"/>
              </a:rPr>
              <a:t>e</a:t>
            </a:r>
            <a:r>
              <a:rPr lang="en-US" sz="1600" i="1" baseline="30000" dirty="0" smtClean="0">
                <a:ea typeface="ＭＳ Ｐゴシック" charset="0"/>
                <a:cs typeface="Gill Sans" charset="0"/>
              </a:rPr>
              <a:t>- 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trap/detection efficiency.</a:t>
            </a:r>
            <a:endParaRPr lang="en-US" sz="1400" dirty="0"/>
          </a:p>
          <a:p>
            <a:r>
              <a:rPr lang="en-US" sz="1600" dirty="0" smtClean="0"/>
              <a:t>Most sensitive estimate is </a:t>
            </a:r>
            <a:r>
              <a:rPr lang="en-US" sz="1600" i="1" dirty="0" smtClean="0"/>
              <a:t>m</a:t>
            </a:r>
            <a:r>
              <a:rPr lang="el-GR" sz="1600" i="1" baseline="-25000" dirty="0" smtClean="0"/>
              <a:t>ν</a:t>
            </a:r>
            <a:r>
              <a:rPr lang="en-US" sz="1600" i="1" baseline="-25000" dirty="0" smtClean="0"/>
              <a:t>e</a:t>
            </a:r>
            <a:r>
              <a:rPr lang="en-US" sz="1600" dirty="0" smtClean="0"/>
              <a:t> &lt;</a:t>
            </a:r>
            <a:r>
              <a:rPr lang="en-US" sz="1600" i="1" dirty="0" smtClean="0"/>
              <a:t> </a:t>
            </a:r>
            <a:r>
              <a:rPr lang="en-US" sz="1600" dirty="0" smtClean="0"/>
              <a:t>40 </a:t>
            </a:r>
            <a:r>
              <a:rPr lang="en-US" sz="1600" dirty="0" err="1" smtClean="0"/>
              <a:t>meV</a:t>
            </a:r>
            <a:r>
              <a:rPr lang="en-US" sz="1600" dirty="0" smtClean="0"/>
              <a:t> for an atomic source with 0.1ppm field uniformity. </a:t>
            </a:r>
            <a:endParaRPr lang="en-US" sz="2400" dirty="0"/>
          </a:p>
          <a:p>
            <a:endParaRPr lang="en-US" sz="16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47699" y="3046220"/>
            <a:ext cx="921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42424"/>
                </a:solidFill>
                <a:latin typeface="Arial"/>
                <a:cs typeface="Arial"/>
              </a:rPr>
              <a:t>KATRIN</a:t>
            </a:r>
            <a:endParaRPr lang="en-US" sz="1600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362414" y="3426232"/>
            <a:ext cx="434140" cy="6613"/>
          </a:xfrm>
          <a:prstGeom prst="straightConnector1">
            <a:avLst/>
          </a:prstGeom>
          <a:ln>
            <a:solidFill>
              <a:srgbClr val="242424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41503" y="3488943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42424"/>
                </a:solidFill>
                <a:latin typeface="Arial"/>
                <a:cs typeface="Arial"/>
              </a:rPr>
              <a:t>inverted hierarchy</a:t>
            </a:r>
            <a:endParaRPr lang="en-US" sz="1600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375115" y="4090803"/>
            <a:ext cx="421439" cy="13073"/>
          </a:xfrm>
          <a:prstGeom prst="straightConnector1">
            <a:avLst/>
          </a:prstGeom>
          <a:ln>
            <a:solidFill>
              <a:schemeClr val="accent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73875" y="189879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42424"/>
                </a:solidFill>
                <a:latin typeface="Arial"/>
                <a:cs typeface="Arial"/>
              </a:rPr>
              <a:t>Mainz/</a:t>
            </a:r>
            <a:r>
              <a:rPr lang="en-US" sz="1600" dirty="0" err="1" smtClean="0">
                <a:solidFill>
                  <a:srgbClr val="242424"/>
                </a:solidFill>
                <a:latin typeface="Arial"/>
                <a:cs typeface="Arial"/>
              </a:rPr>
              <a:t>Troistk</a:t>
            </a:r>
            <a:endParaRPr lang="en-US" sz="1600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33420" y="938837"/>
            <a:ext cx="5998097" cy="4264871"/>
            <a:chOff x="1492484" y="1027445"/>
            <a:chExt cx="5998097" cy="4264871"/>
          </a:xfrm>
        </p:grpSpPr>
        <p:grpSp>
          <p:nvGrpSpPr>
            <p:cNvPr id="7" name="Group 6"/>
            <p:cNvGrpSpPr/>
            <p:nvPr/>
          </p:nvGrpSpPr>
          <p:grpSpPr>
            <a:xfrm>
              <a:off x="1492484" y="1027445"/>
              <a:ext cx="5998097" cy="4264871"/>
              <a:chOff x="1575186" y="1152961"/>
              <a:chExt cx="5998097" cy="4264871"/>
            </a:xfrm>
          </p:grpSpPr>
          <p:pic>
            <p:nvPicPr>
              <p:cNvPr id="10" name="Picture 9" descr="P8sensitivity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5186" y="1461216"/>
                <a:ext cx="5998097" cy="3956616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805143" y="1152961"/>
                <a:ext cx="1621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1 year live time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639646" y="3256135"/>
                <a:ext cx="131071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Insufficient </a:t>
                </a:r>
                <a:r>
                  <a:rPr lang="en-US" sz="1000" i="1" dirty="0" smtClean="0">
                    <a:solidFill>
                      <a:srgbClr val="000000"/>
                    </a:solidFill>
                  </a:rPr>
                  <a:t>e</a:t>
                </a:r>
                <a:r>
                  <a:rPr lang="en-US" sz="1000" i="1" baseline="30000" dirty="0" smtClean="0">
                    <a:solidFill>
                      <a:srgbClr val="000000"/>
                    </a:solidFill>
                  </a:rPr>
                  <a:t>-</a:t>
                </a:r>
                <a:r>
                  <a:rPr lang="en-US" sz="1000" i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1000" dirty="0" smtClean="0">
                    <a:solidFill>
                      <a:srgbClr val="000000"/>
                    </a:solidFill>
                  </a:rPr>
                  <a:t>lifetime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865964" y="3630276"/>
                <a:ext cx="8860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00"/>
                    </a:solidFill>
                  </a:rPr>
                  <a:t>T</a:t>
                </a:r>
                <a:r>
                  <a:rPr lang="en-US" sz="1000" baseline="-25000" dirty="0" smtClean="0">
                    <a:solidFill>
                      <a:srgbClr val="000000"/>
                    </a:solidFill>
                  </a:rPr>
                  <a:t>2</a:t>
                </a:r>
                <a:r>
                  <a:rPr lang="en-US" sz="1000" dirty="0" smtClean="0">
                    <a:solidFill>
                      <a:srgbClr val="000000"/>
                    </a:solidFill>
                  </a:rPr>
                  <a:t> final states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99814" y="4163579"/>
                <a:ext cx="9232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000" dirty="0" smtClean="0">
                    <a:solidFill>
                      <a:srgbClr val="000000"/>
                    </a:solidFill>
                  </a:rPr>
                  <a:t>δ</a:t>
                </a:r>
                <a:r>
                  <a:rPr lang="en-US" sz="1000" dirty="0" smtClean="0">
                    <a:solidFill>
                      <a:srgbClr val="000000"/>
                    </a:solidFill>
                  </a:rPr>
                  <a:t>B/B ~ 10</a:t>
                </a:r>
                <a:r>
                  <a:rPr lang="en-US" sz="1000" baseline="30000" dirty="0" smtClean="0">
                    <a:solidFill>
                      <a:srgbClr val="000000"/>
                    </a:solidFill>
                  </a:rPr>
                  <a:t>-7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1565222" y="1417751"/>
              <a:ext cx="634949" cy="33376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H="1">
            <a:off x="7367154" y="2279048"/>
            <a:ext cx="434140" cy="6613"/>
          </a:xfrm>
          <a:prstGeom prst="straightConnector1">
            <a:avLst/>
          </a:prstGeom>
          <a:ln>
            <a:solidFill>
              <a:srgbClr val="242424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25586" y="1654045"/>
            <a:ext cx="575883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30326" y="2633455"/>
            <a:ext cx="575883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31741" y="1382127"/>
            <a:ext cx="1256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42424"/>
                </a:solidFill>
                <a:latin typeface="Arial"/>
                <a:cs typeface="Arial"/>
              </a:rPr>
              <a:t>molecular source (T</a:t>
            </a:r>
            <a:r>
              <a:rPr lang="en-US" sz="1600" baseline="-25000" dirty="0" smtClean="0">
                <a:solidFill>
                  <a:srgbClr val="242424"/>
                </a:solidFill>
                <a:latin typeface="Arial"/>
                <a:cs typeface="Arial"/>
              </a:rPr>
              <a:t>2</a:t>
            </a:r>
            <a:r>
              <a:rPr lang="en-US" sz="1600" dirty="0" smtClean="0">
                <a:solidFill>
                  <a:srgbClr val="242424"/>
                </a:solidFill>
                <a:latin typeface="Arial"/>
                <a:cs typeface="Arial"/>
              </a:rPr>
              <a:t>)</a:t>
            </a:r>
          </a:p>
          <a:p>
            <a:endParaRPr lang="en-US" sz="1600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5541" y="2405853"/>
            <a:ext cx="1256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42424"/>
                </a:solidFill>
                <a:latin typeface="Arial"/>
                <a:cs typeface="Arial"/>
              </a:rPr>
              <a:t>atomic source (T)</a:t>
            </a:r>
          </a:p>
          <a:p>
            <a:endParaRPr lang="en-US" sz="1600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79798" y="1486208"/>
            <a:ext cx="28405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242424"/>
                </a:solidFill>
                <a:cs typeface="Arial"/>
              </a:rPr>
              <a:t>Doe </a:t>
            </a:r>
            <a:r>
              <a:rPr lang="en-US" sz="1050" i="1" dirty="0" smtClean="0">
                <a:solidFill>
                  <a:srgbClr val="242424"/>
                </a:solidFill>
                <a:cs typeface="Arial"/>
              </a:rPr>
              <a:t>et al.</a:t>
            </a:r>
            <a:r>
              <a:rPr lang="en-US" sz="1050" dirty="0" smtClean="0">
                <a:solidFill>
                  <a:srgbClr val="242424"/>
                </a:solidFill>
                <a:cs typeface="Arial"/>
              </a:rPr>
              <a:t>, </a:t>
            </a:r>
            <a:r>
              <a:rPr lang="en-US" sz="1050" dirty="0" err="1" smtClean="0">
                <a:solidFill>
                  <a:srgbClr val="242424"/>
                </a:solidFill>
                <a:cs typeface="Arial"/>
              </a:rPr>
              <a:t>arXiV</a:t>
            </a:r>
            <a:r>
              <a:rPr lang="en-US" sz="1050" dirty="0" smtClean="0">
                <a:solidFill>
                  <a:srgbClr val="242424"/>
                </a:solidFill>
                <a:cs typeface="Arial"/>
              </a:rPr>
              <a:t> </a:t>
            </a:r>
            <a:r>
              <a:rPr lang="is-IS" sz="1050" dirty="0" smtClean="0">
                <a:solidFill>
                  <a:srgbClr val="242424"/>
                </a:solidFill>
                <a:cs typeface="Arial"/>
              </a:rPr>
              <a:t>1309.7093</a:t>
            </a:r>
            <a:r>
              <a:rPr lang="en-US" sz="1050" b="1" dirty="0" smtClean="0">
                <a:solidFill>
                  <a:srgbClr val="242424"/>
                </a:solidFill>
                <a:cs typeface="Arial"/>
              </a:rPr>
              <a:t> </a:t>
            </a:r>
            <a:r>
              <a:rPr lang="en-US" sz="1050" dirty="0" smtClean="0">
                <a:solidFill>
                  <a:srgbClr val="242424"/>
                </a:solidFill>
                <a:cs typeface="Arial"/>
              </a:rPr>
              <a:t>(2013)</a:t>
            </a:r>
          </a:p>
        </p:txBody>
      </p:sp>
    </p:spTree>
    <p:extLst>
      <p:ext uri="{BB962C8B-B14F-4D97-AF65-F5344CB8AC3E}">
        <p14:creationId xmlns:p14="http://schemas.microsoft.com/office/powerpoint/2010/main" val="416783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23,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6389" y="321725"/>
            <a:ext cx="6095288" cy="307777"/>
          </a:xfrm>
        </p:spPr>
        <p:txBody>
          <a:bodyPr/>
          <a:lstStyle/>
          <a:p>
            <a:r>
              <a:rPr lang="en-US" sz="2000" dirty="0" smtClean="0"/>
              <a:t>Typical CRES event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Heavy Quarks and Leptons - Blacksburg, </a:t>
            </a:r>
            <a:r>
              <a:rPr lang="en-US" dirty="0" smtClean="0"/>
              <a:t>VA</a:t>
            </a:r>
            <a:endParaRPr lang="en-US" dirty="0"/>
          </a:p>
        </p:txBody>
      </p:sp>
      <p:pic>
        <p:nvPicPr>
          <p:cNvPr id="6" name="Picture 5" descr="WaterfallHCTest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3" y="477509"/>
            <a:ext cx="8550365" cy="59147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6302" y="1151408"/>
            <a:ext cx="153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MHz ≈ 20 </a:t>
            </a:r>
            <a:r>
              <a:rPr lang="en-US" dirty="0" err="1" smtClean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25237" y="5064997"/>
            <a:ext cx="2802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start frequency of the first track gives kinetic energy.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78423" y="4212581"/>
            <a:ext cx="2520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frequency chirps linearly, corresponding to ~1 </a:t>
            </a:r>
            <a:r>
              <a:rPr lang="en-US" sz="1600" dirty="0" err="1" smtClean="0">
                <a:solidFill>
                  <a:schemeClr val="bg1"/>
                </a:solidFill>
              </a:rPr>
              <a:t>fW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radiative</a:t>
            </a:r>
            <a:r>
              <a:rPr lang="en-US" sz="1600" dirty="0" smtClean="0">
                <a:solidFill>
                  <a:schemeClr val="bg1"/>
                </a:solidFill>
              </a:rPr>
              <a:t> loss.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47911" y="2597732"/>
            <a:ext cx="32368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electron scatters </a:t>
            </a:r>
            <a:r>
              <a:rPr lang="en-US" sz="1600" dirty="0" err="1" smtClean="0">
                <a:solidFill>
                  <a:schemeClr val="bg1"/>
                </a:solidFill>
              </a:rPr>
              <a:t>inelastically</a:t>
            </a:r>
            <a:r>
              <a:rPr lang="en-US" sz="1600" dirty="0" smtClean="0">
                <a:solidFill>
                  <a:schemeClr val="bg1"/>
                </a:solidFill>
              </a:rPr>
              <a:t>, losing energy and changing pitch angle.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856280" y="4787900"/>
            <a:ext cx="1109170" cy="108713"/>
          </a:xfrm>
          <a:prstGeom prst="straightConnector1">
            <a:avLst/>
          </a:prstGeom>
          <a:ln>
            <a:solidFill>
              <a:schemeClr val="bg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999280" y="4597400"/>
            <a:ext cx="239220" cy="26164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234230" y="4140200"/>
            <a:ext cx="810720" cy="70614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4021630" y="3524250"/>
            <a:ext cx="1648920" cy="184914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685330" y="2952750"/>
            <a:ext cx="1267920" cy="115064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2984500" y="4641850"/>
            <a:ext cx="2080" cy="146814"/>
          </a:xfrm>
          <a:prstGeom prst="straightConnector1">
            <a:avLst/>
          </a:prstGeom>
          <a:ln w="12700" cmpd="sng">
            <a:solidFill>
              <a:schemeClr val="bg1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225800" y="4248150"/>
            <a:ext cx="2080" cy="305564"/>
          </a:xfrm>
          <a:prstGeom prst="straightConnector1">
            <a:avLst/>
          </a:prstGeom>
          <a:ln w="12700" cmpd="sng">
            <a:solidFill>
              <a:schemeClr val="bg1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4025900" y="3740150"/>
            <a:ext cx="2080" cy="362714"/>
          </a:xfrm>
          <a:prstGeom prst="straightConnector1">
            <a:avLst/>
          </a:prstGeom>
          <a:ln w="12700" cmpd="sng">
            <a:solidFill>
              <a:schemeClr val="bg1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5664200" y="3073400"/>
            <a:ext cx="8430" cy="426214"/>
          </a:xfrm>
          <a:prstGeom prst="straightConnector1">
            <a:avLst/>
          </a:prstGeom>
          <a:ln w="12700" cmpd="sng">
            <a:solidFill>
              <a:schemeClr val="bg1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6953250" y="1828800"/>
            <a:ext cx="8430" cy="1080264"/>
          </a:xfrm>
          <a:prstGeom prst="straightConnector1">
            <a:avLst/>
          </a:prstGeom>
          <a:ln w="12700" cmpd="sng">
            <a:solidFill>
              <a:schemeClr val="bg1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6955330" y="1784350"/>
            <a:ext cx="372570" cy="26164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7346950" y="1600200"/>
            <a:ext cx="2080" cy="178564"/>
          </a:xfrm>
          <a:prstGeom prst="straightConnector1">
            <a:avLst/>
          </a:prstGeom>
          <a:ln w="12700" cmpd="sng">
            <a:solidFill>
              <a:schemeClr val="bg1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7336330" y="1574800"/>
            <a:ext cx="201120" cy="764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69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PNNL Copper Theme">
  <a:themeElements>
    <a:clrScheme name="PNNL Brand Theme 2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NL Platinu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NNL Silv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NNL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46F784-7396-41C2-A003-2D519D7C6BCD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963F014-D51D-46E4-BFB0-CAAB1EC1BE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9A25EED-289C-44B0-8A40-19FEAB5659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7736</TotalTime>
  <Words>1552</Words>
  <Application>Microsoft Macintosh PowerPoint</Application>
  <PresentationFormat>On-screen Show (4:3)</PresentationFormat>
  <Paragraphs>203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PNNL Copper Theme</vt:lpstr>
      <vt:lpstr>PNNL Platinum Theme</vt:lpstr>
      <vt:lpstr>PNNL Silver Theme</vt:lpstr>
      <vt:lpstr>PNNL White Theme</vt:lpstr>
      <vt:lpstr>Direct Neutrino Mass Measurement in the Project 8 Experiment</vt:lpstr>
      <vt:lpstr>Introduction/Overview</vt:lpstr>
      <vt:lpstr>The next generation direct mass measurement should probe the inverted hierarchy.</vt:lpstr>
      <vt:lpstr>Sensitivity in cosmology is driven by resolution of small-scale (high-multipole) structure.</vt:lpstr>
      <vt:lpstr>The Tritium Endpoint Method</vt:lpstr>
      <vt:lpstr>Tritium Endpoint Experimental Sensitivity and Size</vt:lpstr>
      <vt:lpstr>Project 8 and Cyclotron Radiation Emission Spectroscopy (CRES)</vt:lpstr>
      <vt:lpstr>Project 8 Estimated Sensitivity</vt:lpstr>
      <vt:lpstr>Typical CRES event</vt:lpstr>
      <vt:lpstr>CRES 83mKr Prototype Demonstration (Phase I)</vt:lpstr>
      <vt:lpstr>First CRES Measurement of Tritium Endpoint (Phase II)</vt:lpstr>
      <vt:lpstr>First Competitive Mass Limit – mνe &lt; 2 eV (Phase III)</vt:lpstr>
      <vt:lpstr>Inverted Hierarchy Sensitivity (Phase IV)</vt:lpstr>
      <vt:lpstr>Conclusions and Outlook for Project 8</vt:lpstr>
      <vt:lpstr>Conclusions and Outlook for Direct Mass Measurements</vt:lpstr>
      <vt:lpstr>Project 8 Collaboration</vt:lpstr>
    </vt:vector>
  </TitlesOfParts>
  <Company>Pacific Northwest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DeGraaf</dc:creator>
  <cp:lastModifiedBy>Brent VanDevender</cp:lastModifiedBy>
  <cp:revision>104</cp:revision>
  <dcterms:created xsi:type="dcterms:W3CDTF">2011-07-01T00:09:34Z</dcterms:created>
  <dcterms:modified xsi:type="dcterms:W3CDTF">2016-05-23T14:41:31Z</dcterms:modified>
</cp:coreProperties>
</file>