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7" r:id="rId3"/>
    <p:sldId id="288" r:id="rId4"/>
    <p:sldId id="260" r:id="rId5"/>
    <p:sldId id="261" r:id="rId6"/>
    <p:sldId id="266" r:id="rId7"/>
    <p:sldId id="292" r:id="rId8"/>
    <p:sldId id="263" r:id="rId9"/>
    <p:sldId id="264" r:id="rId10"/>
    <p:sldId id="265" r:id="rId11"/>
    <p:sldId id="267" r:id="rId12"/>
    <p:sldId id="268" r:id="rId13"/>
    <p:sldId id="269" r:id="rId14"/>
    <p:sldId id="270" r:id="rId15"/>
    <p:sldId id="271" r:id="rId16"/>
    <p:sldId id="272" r:id="rId17"/>
    <p:sldId id="273" r:id="rId18"/>
    <p:sldId id="280" r:id="rId19"/>
    <p:sldId id="274" r:id="rId20"/>
    <p:sldId id="277" r:id="rId21"/>
    <p:sldId id="278" r:id="rId22"/>
    <p:sldId id="282" r:id="rId23"/>
    <p:sldId id="283" r:id="rId24"/>
    <p:sldId id="284" r:id="rId25"/>
    <p:sldId id="285" r:id="rId26"/>
    <p:sldId id="286" r:id="rId27"/>
    <p:sldId id="258" r:id="rId28"/>
    <p:sldId id="259" r:id="rId29"/>
    <p:sldId id="275" r:id="rId30"/>
    <p:sldId id="276" r:id="rId31"/>
    <p:sldId id="279" r:id="rId32"/>
    <p:sldId id="281" r:id="rId33"/>
    <p:sldId id="293" r:id="rId34"/>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Verdana"/>
        <a:ea typeface="Verdana"/>
        <a:cs typeface="Verdana"/>
        <a:sym typeface="Verdan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Verdana"/>
        <a:ea typeface="Verdana"/>
        <a:cs typeface="Verdana"/>
        <a:sym typeface="Verdan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Verdana"/>
        <a:ea typeface="Verdana"/>
        <a:cs typeface="Verdana"/>
        <a:sym typeface="Verdan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Verdana"/>
        <a:ea typeface="Verdana"/>
        <a:cs typeface="Verdana"/>
        <a:sym typeface="Verdan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Verdana"/>
        <a:ea typeface="Verdana"/>
        <a:cs typeface="Verdana"/>
        <a:sym typeface="Verdan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Verdana"/>
        <a:ea typeface="Verdana"/>
        <a:cs typeface="Verdana"/>
        <a:sym typeface="Verdan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Verdana"/>
        <a:ea typeface="Verdana"/>
        <a:cs typeface="Verdana"/>
        <a:sym typeface="Verdan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Verdana"/>
        <a:ea typeface="Verdana"/>
        <a:cs typeface="Verdana"/>
        <a:sym typeface="Verdan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Verdana"/>
        <a:ea typeface="Verdana"/>
        <a:cs typeface="Verdana"/>
        <a:sym typeface="Verdan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Verdana"/>
          <a:ea typeface="Verdana"/>
          <a:cs typeface="Verdan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4E9"/>
          </a:solidFill>
        </a:fill>
      </a:tcStyle>
    </a:wholeTbl>
    <a:band2H>
      <a:tcTxStyle/>
      <a:tcStyle>
        <a:tcBdr/>
        <a:fill>
          <a:solidFill>
            <a:srgbClr val="F0F2F4"/>
          </a:solidFill>
        </a:fill>
      </a:tcStyle>
    </a:band2H>
    <a:firstCol>
      <a:tcTxStyle b="on" i="off">
        <a:font>
          <a:latin typeface="Verdana"/>
          <a:ea typeface="Verdana"/>
          <a:cs typeface="Verdan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Verdana"/>
          <a:ea typeface="Verdana"/>
          <a:cs typeface="Verdan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Verdana"/>
          <a:ea typeface="Verdana"/>
          <a:cs typeface="Verdan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Verdana"/>
          <a:ea typeface="Verdana"/>
          <a:cs typeface="Verdan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Verdana"/>
          <a:ea typeface="Verdana"/>
          <a:cs typeface="Verdan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Verdana"/>
          <a:ea typeface="Verdana"/>
          <a:cs typeface="Verdan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Verdana"/>
          <a:ea typeface="Verdana"/>
          <a:cs typeface="Verdan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Verdana"/>
          <a:ea typeface="Verdana"/>
          <a:cs typeface="Verdan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Verdana"/>
          <a:ea typeface="Verdana"/>
          <a:cs typeface="Verdan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Verdana"/>
          <a:ea typeface="Verdana"/>
          <a:cs typeface="Verdan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Verdana"/>
          <a:ea typeface="Verdana"/>
          <a:cs typeface="Verdan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Verdana"/>
          <a:ea typeface="Verdana"/>
          <a:cs typeface="Verdana"/>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Verdana"/>
          <a:ea typeface="Verdana"/>
          <a:cs typeface="Verdan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Verdana"/>
          <a:ea typeface="Verdana"/>
          <a:cs typeface="Verdana"/>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Verdana"/>
          <a:ea typeface="Verdana"/>
          <a:cs typeface="Verdana"/>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Verdana"/>
          <a:ea typeface="Verdana"/>
          <a:cs typeface="Verdan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Verdana"/>
          <a:ea typeface="Verdana"/>
          <a:cs typeface="Verdan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Verdana"/>
          <a:ea typeface="Verdana"/>
          <a:cs typeface="Verdan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Verdana"/>
          <a:ea typeface="Verdana"/>
          <a:cs typeface="Verdan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Verdana"/>
          <a:ea typeface="Verdana"/>
          <a:cs typeface="Verdana"/>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Verdana"/>
          <a:ea typeface="Verdana"/>
          <a:cs typeface="Verdana"/>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Verdana"/>
          <a:ea typeface="Verdana"/>
          <a:cs typeface="Verdana"/>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Verdana"/>
          <a:ea typeface="Verdana"/>
          <a:cs typeface="Verdana"/>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94"/>
    <p:restoredTop sz="94611"/>
  </p:normalViewPr>
  <p:slideViewPr>
    <p:cSldViewPr snapToGrid="0" snapToObjects="1">
      <p:cViewPr>
        <p:scale>
          <a:sx n="117" d="100"/>
          <a:sy n="117" d="100"/>
        </p:scale>
        <p:origin x="32"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 name="Shape 61"/>
          <p:cNvSpPr>
            <a:spLocks noGrp="1" noRot="1" noChangeAspect="1"/>
          </p:cNvSpPr>
          <p:nvPr>
            <p:ph type="sldImg"/>
          </p:nvPr>
        </p:nvSpPr>
        <p:spPr>
          <a:xfrm>
            <a:off x="1143000" y="685800"/>
            <a:ext cx="4572000" cy="3429000"/>
          </a:xfrm>
          <a:prstGeom prst="rect">
            <a:avLst/>
          </a:prstGeom>
        </p:spPr>
        <p:txBody>
          <a:bodyPr/>
          <a:lstStyle/>
          <a:p>
            <a:endParaRPr/>
          </a:p>
        </p:txBody>
      </p:sp>
      <p:sp>
        <p:nvSpPr>
          <p:cNvPr id="62" name="Shape 62"/>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19062699"/>
      </p:ext>
    </p:extLst>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Arial"/>
      </a:defRPr>
    </a:lvl1pPr>
    <a:lvl2pPr indent="228600" latinLnBrk="0">
      <a:spcBef>
        <a:spcPts val="400"/>
      </a:spcBef>
      <a:defRPr sz="1200">
        <a:latin typeface="+mj-lt"/>
        <a:ea typeface="+mj-ea"/>
        <a:cs typeface="+mj-cs"/>
        <a:sym typeface="Arial"/>
      </a:defRPr>
    </a:lvl2pPr>
    <a:lvl3pPr indent="457200" latinLnBrk="0">
      <a:spcBef>
        <a:spcPts val="400"/>
      </a:spcBef>
      <a:defRPr sz="1200">
        <a:latin typeface="+mj-lt"/>
        <a:ea typeface="+mj-ea"/>
        <a:cs typeface="+mj-cs"/>
        <a:sym typeface="Arial"/>
      </a:defRPr>
    </a:lvl3pPr>
    <a:lvl4pPr indent="685800" latinLnBrk="0">
      <a:spcBef>
        <a:spcPts val="400"/>
      </a:spcBef>
      <a:defRPr sz="1200">
        <a:latin typeface="+mj-lt"/>
        <a:ea typeface="+mj-ea"/>
        <a:cs typeface="+mj-cs"/>
        <a:sym typeface="Arial"/>
      </a:defRPr>
    </a:lvl4pPr>
    <a:lvl5pPr indent="914400" latinLnBrk="0">
      <a:spcBef>
        <a:spcPts val="400"/>
      </a:spcBef>
      <a:defRPr sz="1200">
        <a:latin typeface="+mj-lt"/>
        <a:ea typeface="+mj-ea"/>
        <a:cs typeface="+mj-cs"/>
        <a:sym typeface="Arial"/>
      </a:defRPr>
    </a:lvl5pPr>
    <a:lvl6pPr indent="1143000" latinLnBrk="0">
      <a:spcBef>
        <a:spcPts val="400"/>
      </a:spcBef>
      <a:defRPr sz="1200">
        <a:latin typeface="+mj-lt"/>
        <a:ea typeface="+mj-ea"/>
        <a:cs typeface="+mj-cs"/>
        <a:sym typeface="Arial"/>
      </a:defRPr>
    </a:lvl6pPr>
    <a:lvl7pPr indent="1371600" latinLnBrk="0">
      <a:spcBef>
        <a:spcPts val="400"/>
      </a:spcBef>
      <a:defRPr sz="1200">
        <a:latin typeface="+mj-lt"/>
        <a:ea typeface="+mj-ea"/>
        <a:cs typeface="+mj-cs"/>
        <a:sym typeface="Arial"/>
      </a:defRPr>
    </a:lvl7pPr>
    <a:lvl8pPr indent="1600200" latinLnBrk="0">
      <a:spcBef>
        <a:spcPts val="400"/>
      </a:spcBef>
      <a:defRPr sz="1200">
        <a:latin typeface="+mj-lt"/>
        <a:ea typeface="+mj-ea"/>
        <a:cs typeface="+mj-cs"/>
        <a:sym typeface="Arial"/>
      </a:defRPr>
    </a:lvl8pPr>
    <a:lvl9pPr indent="1828800" latinLnBrk="0">
      <a:spcBef>
        <a:spcPts val="400"/>
      </a:spcBef>
      <a:defRPr sz="1200">
        <a:latin typeface="+mj-lt"/>
        <a:ea typeface="+mj-ea"/>
        <a:cs typeface="+mj-cs"/>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914400" eaLnBrk="1" fontAlgn="auto" latinLnBrk="0" hangingPunct="1">
              <a:lnSpc>
                <a:spcPct val="100000"/>
              </a:lnSpc>
              <a:spcBef>
                <a:spcPts val="400"/>
              </a:spcBef>
              <a:spcAft>
                <a:spcPts val="0"/>
              </a:spcAft>
              <a:buClrTx/>
              <a:buSzTx/>
              <a:buFontTx/>
              <a:buNone/>
              <a:tabLst/>
              <a:defRPr/>
            </a:pPr>
            <a:r>
              <a:rPr lang="en-US" sz="1200" dirty="0" err="1" smtClean="0">
                <a:effectLst/>
                <a:latin typeface="+mj-lt"/>
                <a:ea typeface="+mj-ea"/>
                <a:cs typeface="+mj-cs"/>
                <a:sym typeface="Arial"/>
              </a:rPr>
              <a:t>nuMSM</a:t>
            </a:r>
            <a:r>
              <a:rPr lang="en-US" sz="1200" dirty="0" smtClean="0">
                <a:effectLst/>
                <a:latin typeface="+mj-lt"/>
                <a:ea typeface="+mj-ea"/>
                <a:cs typeface="+mj-cs"/>
                <a:sym typeface="Arial"/>
              </a:rPr>
              <a:t> (Minimal Standard Model)  neutrino oscillations, dark matter and baryon asymmetry of the Universe.  N1</a:t>
            </a:r>
            <a:r>
              <a:rPr lang="en-US" sz="1200" baseline="0" dirty="0" smtClean="0">
                <a:effectLst/>
                <a:latin typeface="+mj-lt"/>
                <a:ea typeface="+mj-ea"/>
                <a:cs typeface="+mj-cs"/>
                <a:sym typeface="Arial"/>
              </a:rPr>
              <a:t> mass &gt; 300 eV and less than 100 MeV to serve as DM particle.  </a:t>
            </a:r>
            <a:r>
              <a:rPr lang="en-US" sz="1200" dirty="0" smtClean="0">
                <a:effectLst/>
                <a:latin typeface="+mj-lt"/>
                <a:ea typeface="+mj-ea"/>
                <a:cs typeface="+mj-cs"/>
                <a:sym typeface="Arial"/>
              </a:rPr>
              <a:t>Masses of N2 and N3 need to be almost degenerate to tune CP-violation to explain the baryon asymmetry.</a:t>
            </a:r>
            <a:endParaRPr lang="en-US" dirty="0" smtClean="0"/>
          </a:p>
          <a:p>
            <a:endParaRPr lang="en-US" dirty="0"/>
          </a:p>
        </p:txBody>
      </p:sp>
    </p:spTree>
    <p:extLst>
      <p:ext uri="{BB962C8B-B14F-4D97-AF65-F5344CB8AC3E}">
        <p14:creationId xmlns:p14="http://schemas.microsoft.com/office/powerpoint/2010/main" val="216075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Default">
    <p:spTree>
      <p:nvGrpSpPr>
        <p:cNvPr id="1" name=""/>
        <p:cNvGrpSpPr/>
        <p:nvPr/>
      </p:nvGrpSpPr>
      <p:grpSpPr>
        <a:xfrm>
          <a:off x="0" y="0"/>
          <a:ext cx="0" cy="0"/>
          <a:chOff x="0" y="0"/>
          <a:chExt cx="0" cy="0"/>
        </a:xfrm>
      </p:grpSpPr>
      <p:sp>
        <p:nvSpPr>
          <p:cNvPr id="15" name="Shape 15"/>
          <p:cNvSpPr>
            <a:spLocks noGrp="1"/>
          </p:cNvSpPr>
          <p:nvPr>
            <p:ph type="title"/>
          </p:nvPr>
        </p:nvSpPr>
        <p:spPr>
          <a:xfrm>
            <a:off x="685800" y="990600"/>
            <a:ext cx="7772400" cy="1371600"/>
          </a:xfrm>
          <a:prstGeom prst="rect">
            <a:avLst/>
          </a:prstGeom>
        </p:spPr>
        <p:txBody>
          <a:bodyPr/>
          <a:lstStyle>
            <a:lvl1pPr>
              <a:defRPr sz="4000"/>
            </a:lvl1pPr>
          </a:lstStyle>
          <a:p>
            <a:r>
              <a:t>Образец заголовка</a:t>
            </a:r>
          </a:p>
        </p:txBody>
      </p:sp>
      <p:sp>
        <p:nvSpPr>
          <p:cNvPr id="16" name="Shape 16"/>
          <p:cNvSpPr>
            <a:spLocks noGrp="1"/>
          </p:cNvSpPr>
          <p:nvPr>
            <p:ph type="body" sz="quarter" idx="1"/>
          </p:nvPr>
        </p:nvSpPr>
        <p:spPr>
          <a:xfrm>
            <a:off x="1447800" y="3429000"/>
            <a:ext cx="7010400" cy="1600200"/>
          </a:xfrm>
          <a:prstGeom prst="rect">
            <a:avLst/>
          </a:prstGeom>
        </p:spPr>
        <p:txBody>
          <a:bodyPr/>
          <a:lstStyle>
            <a:lvl1pPr marL="0" indent="0">
              <a:spcBef>
                <a:spcPts val="600"/>
              </a:spcBef>
              <a:buClrTx/>
              <a:buSzTx/>
              <a:buFontTx/>
              <a:buNone/>
              <a:defRPr sz="2800"/>
            </a:lvl1pPr>
          </a:lstStyle>
          <a:p>
            <a:r>
              <a:t>Образец подзаголовка</a:t>
            </a:r>
          </a:p>
        </p:txBody>
      </p:sp>
      <p:sp>
        <p:nvSpPr>
          <p:cNvPr id="17" name="Shape 17"/>
          <p:cNvSpPr>
            <a:spLocks noGrp="1"/>
          </p:cNvSpPr>
          <p:nvPr>
            <p:ph type="sldNum" sz="quarter" idx="2"/>
          </p:nvPr>
        </p:nvSpPr>
        <p:spPr>
          <a:xfrm>
            <a:off x="8160285" y="6248400"/>
            <a:ext cx="297916" cy="281940"/>
          </a:xfrm>
          <a:prstGeom prst="rect">
            <a:avLst/>
          </a:prstGeom>
        </p:spPr>
        <p:txBody>
          <a:bodyPr/>
          <a:lstStyle/>
          <a:p>
            <a:fld id="{86CB4B4D-7CA3-9044-876B-883B54F8677D}" type="slidenum">
              <a:t>‹#›</a:t>
            </a:fld>
            <a:endParaRPr/>
          </a:p>
        </p:txBody>
      </p:sp>
      <p:grpSp>
        <p:nvGrpSpPr>
          <p:cNvPr id="20" name="Group 20"/>
          <p:cNvGrpSpPr/>
          <p:nvPr/>
        </p:nvGrpSpPr>
        <p:grpSpPr>
          <a:xfrm>
            <a:off x="685799" y="2393950"/>
            <a:ext cx="7772401" cy="109538"/>
            <a:chOff x="0" y="0"/>
            <a:chExt cx="7772400" cy="109537"/>
          </a:xfrm>
        </p:grpSpPr>
        <p:sp>
          <p:nvSpPr>
            <p:cNvPr id="18" name="Shape 18"/>
            <p:cNvSpPr/>
            <p:nvPr/>
          </p:nvSpPr>
          <p:spPr>
            <a:xfrm>
              <a:off x="0" y="0"/>
              <a:ext cx="4803344" cy="109538"/>
            </a:xfrm>
            <a:prstGeom prst="rect">
              <a:avLst/>
            </a:prstGeom>
            <a:solidFill>
              <a:schemeClr val="accent2"/>
            </a:solidFill>
            <a:ln w="12700" cap="flat">
              <a:noFill/>
              <a:miter lim="400000"/>
            </a:ln>
            <a:effectLst/>
          </p:spPr>
          <p:txBody>
            <a:bodyPr wrap="square" lIns="45719" tIns="45719" rIns="45719" bIns="45719" numCol="1" anchor="t">
              <a:noAutofit/>
            </a:bodyPr>
            <a:lstStyle/>
            <a:p>
              <a:pPr>
                <a:defRPr sz="2400">
                  <a:latin typeface="Times New Roman"/>
                  <a:ea typeface="Times New Roman"/>
                  <a:cs typeface="Times New Roman"/>
                  <a:sym typeface="Times New Roman"/>
                </a:defRPr>
              </a:pPr>
              <a:endParaRPr/>
            </a:p>
          </p:txBody>
        </p:sp>
        <p:sp>
          <p:nvSpPr>
            <p:cNvPr id="19" name="Shape 19"/>
            <p:cNvSpPr/>
            <p:nvPr/>
          </p:nvSpPr>
          <p:spPr>
            <a:xfrm>
              <a:off x="0" y="0"/>
              <a:ext cx="7772400" cy="1"/>
            </a:xfrm>
            <a:prstGeom prst="line">
              <a:avLst/>
            </a:prstGeom>
            <a:noFill/>
            <a:ln w="9525" cap="flat">
              <a:solidFill>
                <a:schemeClr val="accent2"/>
              </a:solidFill>
              <a:prstDash val="solid"/>
              <a:round/>
            </a:ln>
            <a:effectLst/>
          </p:spPr>
          <p:txBody>
            <a:bodyPr wrap="square" lIns="45719" tIns="45719" rIns="45719" bIns="45719" numCol="1" anchor="t">
              <a:noAutofit/>
            </a:bodyPr>
            <a:lstStyle/>
            <a:p>
              <a:endParaRPr/>
            </a:p>
          </p:txBody>
        </p:sp>
      </p:gr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7" name="Shape 27"/>
          <p:cNvSpPr>
            <a:spLocks noGrp="1"/>
          </p:cNvSpPr>
          <p:nvPr>
            <p:ph type="sldNum" sz="quarter" idx="2"/>
          </p:nvPr>
        </p:nvSpPr>
        <p:spPr>
          <a:prstGeom prst="rect">
            <a:avLst/>
          </a:prstGeom>
        </p:spPr>
        <p:txBody>
          <a:bodyPr/>
          <a:lstStyle/>
          <a:p>
            <a:fld id="{86CB4B4D-7CA3-9044-876B-883B54F8677D}" type="slidenum">
              <a:t>‹#›</a:t>
            </a:fld>
            <a:endParaRPr/>
          </a:p>
        </p:txBody>
      </p:sp>
      <p:sp>
        <p:nvSpPr>
          <p:cNvPr id="28" name="Shape 28"/>
          <p:cNvSpPr>
            <a:spLocks noGrp="1"/>
          </p:cNvSpPr>
          <p:nvPr>
            <p:ph type="title"/>
          </p:nvPr>
        </p:nvSpPr>
        <p:spPr>
          <a:xfrm>
            <a:off x="574675" y="304801"/>
            <a:ext cx="8001000" cy="966952"/>
          </a:xfrm>
          <a:prstGeom prst="rect">
            <a:avLst/>
          </a:prstGeom>
        </p:spPr>
        <p:txBody>
          <a:bodyPr/>
          <a:lstStyle/>
          <a:p>
            <a:r>
              <a:rPr dirty="0"/>
              <a:t>Click to add title</a:t>
            </a:r>
          </a:p>
        </p:txBody>
      </p:sp>
      <p:sp>
        <p:nvSpPr>
          <p:cNvPr id="29" name="Shape 29"/>
          <p:cNvSpPr>
            <a:spLocks noGrp="1"/>
          </p:cNvSpPr>
          <p:nvPr>
            <p:ph type="body" idx="1"/>
          </p:nvPr>
        </p:nvSpPr>
        <p:spPr>
          <a:xfrm>
            <a:off x="533400" y="1963300"/>
            <a:ext cx="8001001" cy="4267200"/>
          </a:xfrm>
          <a:prstGeom prst="rect">
            <a:avLst/>
          </a:prstGeom>
        </p:spPr>
        <p:txBody>
          <a:bodyPr/>
          <a:lstStyle/>
          <a:p>
            <a:r>
              <a:rPr dirty="0"/>
              <a:t>Click to add text</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36" name="Shape 3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43" name="Shape 43"/>
          <p:cNvSpPr>
            <a:spLocks noGrp="1"/>
          </p:cNvSpPr>
          <p:nvPr>
            <p:ph type="sldNum" sz="quarter" idx="2"/>
          </p:nvPr>
        </p:nvSpPr>
        <p:spPr>
          <a:prstGeom prst="rect">
            <a:avLst/>
          </a:prstGeom>
        </p:spPr>
        <p:txBody>
          <a:bodyPr/>
          <a:lstStyle/>
          <a:p>
            <a:fld id="{86CB4B4D-7CA3-9044-876B-883B54F8677D}" type="slidenum">
              <a:t>‹#›</a:t>
            </a:fld>
            <a:endParaRPr/>
          </a:p>
        </p:txBody>
      </p:sp>
      <p:sp>
        <p:nvSpPr>
          <p:cNvPr id="44" name="Shape 44"/>
          <p:cNvSpPr>
            <a:spLocks noGrp="1"/>
          </p:cNvSpPr>
          <p:nvPr>
            <p:ph type="title"/>
          </p:nvPr>
        </p:nvSpPr>
        <p:spPr>
          <a:prstGeom prst="rect">
            <a:avLst/>
          </a:prstGeom>
        </p:spPr>
        <p:txBody>
          <a:bodyPr/>
          <a:lstStyle/>
          <a:p>
            <a:r>
              <a:t>Click to add title</a:t>
            </a:r>
          </a:p>
        </p:txBody>
      </p:sp>
      <p:sp>
        <p:nvSpPr>
          <p:cNvPr id="45" name="Shape 45"/>
          <p:cNvSpPr>
            <a:spLocks noGrp="1"/>
          </p:cNvSpPr>
          <p:nvPr>
            <p:ph type="body" idx="1"/>
          </p:nvPr>
        </p:nvSpPr>
        <p:spPr>
          <a:prstGeom prst="rect">
            <a:avLst/>
          </a:prstGeom>
        </p:spPr>
        <p:txBody>
          <a:bodyPr/>
          <a:lstStyle/>
          <a:p>
            <a:r>
              <a:t>Object</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52" name="Shape 52"/>
          <p:cNvSpPr>
            <a:spLocks noGrp="1"/>
          </p:cNvSpPr>
          <p:nvPr>
            <p:ph type="sldNum" sz="quarter" idx="2"/>
          </p:nvPr>
        </p:nvSpPr>
        <p:spPr>
          <a:prstGeom prst="rect">
            <a:avLst/>
          </a:prstGeom>
        </p:spPr>
        <p:txBody>
          <a:bodyPr/>
          <a:lstStyle/>
          <a:p>
            <a:fld id="{86CB4B4D-7CA3-9044-876B-883B54F8677D}" type="slidenum">
              <a:t>‹#›</a:t>
            </a:fld>
            <a:endParaRPr/>
          </a:p>
        </p:txBody>
      </p:sp>
      <p:sp>
        <p:nvSpPr>
          <p:cNvPr id="53" name="Shape 53"/>
          <p:cNvSpPr>
            <a:spLocks noGrp="1"/>
          </p:cNvSpPr>
          <p:nvPr>
            <p:ph type="title"/>
          </p:nvPr>
        </p:nvSpPr>
        <p:spPr>
          <a:prstGeom prst="rect">
            <a:avLst/>
          </a:prstGeom>
        </p:spPr>
        <p:txBody>
          <a:bodyPr/>
          <a:lstStyle/>
          <a:p>
            <a:r>
              <a:t>Click to add title</a:t>
            </a:r>
          </a:p>
        </p:txBody>
      </p:sp>
      <p:sp>
        <p:nvSpPr>
          <p:cNvPr id="54" name="Shape 54"/>
          <p:cNvSpPr>
            <a:spLocks noGrp="1"/>
          </p:cNvSpPr>
          <p:nvPr>
            <p:ph type="body" sz="half" idx="1"/>
          </p:nvPr>
        </p:nvSpPr>
        <p:spPr>
          <a:xfrm>
            <a:off x="566737" y="1752600"/>
            <a:ext cx="3926418" cy="4267200"/>
          </a:xfrm>
          <a:prstGeom prst="rect">
            <a:avLst/>
          </a:prstGeom>
        </p:spPr>
        <p:txBody>
          <a:bodyPr/>
          <a:lstStyle/>
          <a:p>
            <a:r>
              <a:t>Click to add text</a:t>
            </a:r>
          </a:p>
        </p:txBody>
      </p:sp>
      <p:sp>
        <p:nvSpPr>
          <p:cNvPr id="55" name="Shape 55"/>
          <p:cNvSpPr>
            <a:spLocks noGrp="1"/>
          </p:cNvSpPr>
          <p:nvPr>
            <p:ph type="body" sz="half" idx="13"/>
          </p:nvPr>
        </p:nvSpPr>
        <p:spPr>
          <a:xfrm>
            <a:off x="4641320" y="1752600"/>
            <a:ext cx="3926418" cy="4267200"/>
          </a:xfrm>
          <a:prstGeom prst="rect">
            <a:avLst/>
          </a:prstGeom>
        </p:spPr>
        <p:txBody>
          <a:bodyPr/>
          <a:lstStyle/>
          <a:p>
            <a:pPr>
              <a:buChar char="□"/>
            </a:pPr>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 name="Group 4"/>
          <p:cNvGrpSpPr/>
          <p:nvPr/>
        </p:nvGrpSpPr>
        <p:grpSpPr>
          <a:xfrm>
            <a:off x="596106" y="1290062"/>
            <a:ext cx="7958138" cy="109538"/>
            <a:chOff x="0" y="0"/>
            <a:chExt cx="7958137" cy="109537"/>
          </a:xfrm>
        </p:grpSpPr>
        <p:sp>
          <p:nvSpPr>
            <p:cNvPr id="2" name="Shape 2"/>
            <p:cNvSpPr/>
            <p:nvPr/>
          </p:nvSpPr>
          <p:spPr>
            <a:xfrm>
              <a:off x="0" y="0"/>
              <a:ext cx="4655511" cy="109538"/>
            </a:xfrm>
            <a:prstGeom prst="rect">
              <a:avLst/>
            </a:prstGeom>
            <a:solidFill>
              <a:schemeClr val="accent2"/>
            </a:solidFill>
            <a:ln w="12700" cap="flat">
              <a:noFill/>
              <a:miter lim="400000"/>
            </a:ln>
            <a:effectLst/>
          </p:spPr>
          <p:txBody>
            <a:bodyPr wrap="square" lIns="45719" tIns="45719" rIns="45719" bIns="45719" numCol="1" anchor="t">
              <a:noAutofit/>
            </a:bodyPr>
            <a:lstStyle/>
            <a:p>
              <a:pPr>
                <a:defRPr sz="2400">
                  <a:latin typeface="Times New Roman"/>
                  <a:ea typeface="Times New Roman"/>
                  <a:cs typeface="Times New Roman"/>
                  <a:sym typeface="Times New Roman"/>
                </a:defRPr>
              </a:pPr>
              <a:endParaRPr/>
            </a:p>
          </p:txBody>
        </p:sp>
        <p:sp>
          <p:nvSpPr>
            <p:cNvPr id="3" name="Shape 3"/>
            <p:cNvSpPr/>
            <p:nvPr/>
          </p:nvSpPr>
          <p:spPr>
            <a:xfrm>
              <a:off x="0" y="0"/>
              <a:ext cx="7958138" cy="1"/>
            </a:xfrm>
            <a:prstGeom prst="line">
              <a:avLst/>
            </a:prstGeom>
            <a:noFill/>
            <a:ln w="9525" cap="flat">
              <a:solidFill>
                <a:schemeClr val="accent2"/>
              </a:solidFill>
              <a:prstDash val="solid"/>
              <a:round/>
            </a:ln>
            <a:effectLst/>
          </p:spPr>
          <p:txBody>
            <a:bodyPr wrap="square" lIns="45719" tIns="45719" rIns="45719" bIns="45719" numCol="1" anchor="t">
              <a:noAutofit/>
            </a:bodyPr>
            <a:lstStyle/>
            <a:p>
              <a:endParaRPr/>
            </a:p>
          </p:txBody>
        </p:sp>
      </p:grpSp>
      <p:sp>
        <p:nvSpPr>
          <p:cNvPr id="5" name="Shape 5"/>
          <p:cNvSpPr/>
          <p:nvPr/>
        </p:nvSpPr>
        <p:spPr>
          <a:xfrm>
            <a:off x="609600" y="6173470"/>
            <a:ext cx="7924800" cy="0"/>
          </a:xfrm>
          <a:prstGeom prst="line">
            <a:avLst/>
          </a:prstGeom>
          <a:ln w="3175">
            <a:solidFill>
              <a:schemeClr val="accent2"/>
            </a:solidFill>
          </a:ln>
        </p:spPr>
        <p:txBody>
          <a:bodyPr lIns="45719" rIns="45719"/>
          <a:lstStyle/>
          <a:p>
            <a:endParaRPr/>
          </a:p>
        </p:txBody>
      </p:sp>
      <p:sp>
        <p:nvSpPr>
          <p:cNvPr id="6" name="Shape 6"/>
          <p:cNvSpPr>
            <a:spLocks noGrp="1"/>
          </p:cNvSpPr>
          <p:nvPr>
            <p:ph type="sldNum" sz="quarter" idx="2"/>
          </p:nvPr>
        </p:nvSpPr>
        <p:spPr>
          <a:xfrm>
            <a:off x="8236485" y="6245225"/>
            <a:ext cx="297916" cy="281940"/>
          </a:xfrm>
          <a:prstGeom prst="rect">
            <a:avLst/>
          </a:prstGeom>
          <a:ln w="12700">
            <a:miter lim="400000"/>
          </a:ln>
        </p:spPr>
        <p:txBody>
          <a:bodyPr wrap="none" lIns="45719" rIns="45719">
            <a:spAutoFit/>
          </a:bodyPr>
          <a:lstStyle>
            <a:lvl1pPr algn="r">
              <a:defRPr sz="1200"/>
            </a:lvl1pPr>
          </a:lstStyle>
          <a:p>
            <a:fld id="{86CB4B4D-7CA3-9044-876B-883B54F8677D}" type="slidenum">
              <a:t>‹#›</a:t>
            </a:fld>
            <a:endParaRPr/>
          </a:p>
        </p:txBody>
      </p:sp>
      <p:sp>
        <p:nvSpPr>
          <p:cNvPr id="7" name="Shape 7"/>
          <p:cNvSpPr>
            <a:spLocks noGrp="1"/>
          </p:cNvSpPr>
          <p:nvPr>
            <p:ph type="title"/>
          </p:nvPr>
        </p:nvSpPr>
        <p:spPr>
          <a:xfrm>
            <a:off x="574675" y="304801"/>
            <a:ext cx="8001000" cy="851338"/>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a:bodyPr>
          <a:lstStyle/>
          <a:p>
            <a:r>
              <a:t>Click to add title</a:t>
            </a:r>
          </a:p>
        </p:txBody>
      </p:sp>
      <p:sp>
        <p:nvSpPr>
          <p:cNvPr id="8" name="Shape 8"/>
          <p:cNvSpPr>
            <a:spLocks noGrp="1"/>
          </p:cNvSpPr>
          <p:nvPr>
            <p:ph type="body" idx="1"/>
          </p:nvPr>
        </p:nvSpPr>
        <p:spPr>
          <a:xfrm>
            <a:off x="571499" y="1562289"/>
            <a:ext cx="8001001" cy="4549012"/>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a:bodyPr>
          <a:lstStyle/>
          <a:p>
            <a:r>
              <a:t>Click to add text</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spd="med"/>
  <p:txStyles>
    <p:titleStyle>
      <a:lvl1pPr marL="0" marR="0" indent="0" algn="l" defTabSz="914400" rtl="0" latinLnBrk="0">
        <a:lnSpc>
          <a:spcPct val="100000"/>
        </a:lnSpc>
        <a:spcBef>
          <a:spcPts val="0"/>
        </a:spcBef>
        <a:spcAft>
          <a:spcPts val="0"/>
        </a:spcAft>
        <a:buClrTx/>
        <a:buSzTx/>
        <a:buFontTx/>
        <a:buNone/>
        <a:tabLst/>
        <a:defRPr sz="3800" b="0" i="0" u="none" strike="noStrike" cap="none" spc="0" baseline="0">
          <a:ln>
            <a:noFill/>
          </a:ln>
          <a:solidFill>
            <a:srgbClr val="000000"/>
          </a:solidFill>
          <a:uFillTx/>
          <a:latin typeface="Verdana"/>
          <a:ea typeface="Verdana"/>
          <a:cs typeface="Verdana"/>
          <a:sym typeface="Verdana"/>
        </a:defRPr>
      </a:lvl1pPr>
      <a:lvl2pPr marL="0" marR="0" indent="0" algn="l" defTabSz="914400" rtl="0" latinLnBrk="0">
        <a:lnSpc>
          <a:spcPct val="100000"/>
        </a:lnSpc>
        <a:spcBef>
          <a:spcPts val="0"/>
        </a:spcBef>
        <a:spcAft>
          <a:spcPts val="0"/>
        </a:spcAft>
        <a:buClrTx/>
        <a:buSzTx/>
        <a:buFontTx/>
        <a:buNone/>
        <a:tabLst/>
        <a:defRPr sz="3800" b="0" i="0" u="none" strike="noStrike" cap="none" spc="0" baseline="0">
          <a:ln>
            <a:noFill/>
          </a:ln>
          <a:solidFill>
            <a:srgbClr val="000000"/>
          </a:solidFill>
          <a:uFillTx/>
          <a:latin typeface="Verdana"/>
          <a:ea typeface="Verdana"/>
          <a:cs typeface="Verdana"/>
          <a:sym typeface="Verdana"/>
        </a:defRPr>
      </a:lvl2pPr>
      <a:lvl3pPr marL="0" marR="0" indent="0" algn="l" defTabSz="914400" rtl="0" latinLnBrk="0">
        <a:lnSpc>
          <a:spcPct val="100000"/>
        </a:lnSpc>
        <a:spcBef>
          <a:spcPts val="0"/>
        </a:spcBef>
        <a:spcAft>
          <a:spcPts val="0"/>
        </a:spcAft>
        <a:buClrTx/>
        <a:buSzTx/>
        <a:buFontTx/>
        <a:buNone/>
        <a:tabLst/>
        <a:defRPr sz="3800" b="0" i="0" u="none" strike="noStrike" cap="none" spc="0" baseline="0">
          <a:ln>
            <a:noFill/>
          </a:ln>
          <a:solidFill>
            <a:srgbClr val="000000"/>
          </a:solidFill>
          <a:uFillTx/>
          <a:latin typeface="Verdana"/>
          <a:ea typeface="Verdana"/>
          <a:cs typeface="Verdana"/>
          <a:sym typeface="Verdana"/>
        </a:defRPr>
      </a:lvl3pPr>
      <a:lvl4pPr marL="0" marR="0" indent="0" algn="l" defTabSz="914400" rtl="0" latinLnBrk="0">
        <a:lnSpc>
          <a:spcPct val="100000"/>
        </a:lnSpc>
        <a:spcBef>
          <a:spcPts val="0"/>
        </a:spcBef>
        <a:spcAft>
          <a:spcPts val="0"/>
        </a:spcAft>
        <a:buClrTx/>
        <a:buSzTx/>
        <a:buFontTx/>
        <a:buNone/>
        <a:tabLst/>
        <a:defRPr sz="3800" b="0" i="0" u="none" strike="noStrike" cap="none" spc="0" baseline="0">
          <a:ln>
            <a:noFill/>
          </a:ln>
          <a:solidFill>
            <a:srgbClr val="000000"/>
          </a:solidFill>
          <a:uFillTx/>
          <a:latin typeface="Verdana"/>
          <a:ea typeface="Verdana"/>
          <a:cs typeface="Verdana"/>
          <a:sym typeface="Verdana"/>
        </a:defRPr>
      </a:lvl4pPr>
      <a:lvl5pPr marL="0" marR="0" indent="0" algn="l" defTabSz="914400" rtl="0" latinLnBrk="0">
        <a:lnSpc>
          <a:spcPct val="100000"/>
        </a:lnSpc>
        <a:spcBef>
          <a:spcPts val="0"/>
        </a:spcBef>
        <a:spcAft>
          <a:spcPts val="0"/>
        </a:spcAft>
        <a:buClrTx/>
        <a:buSzTx/>
        <a:buFontTx/>
        <a:buNone/>
        <a:tabLst/>
        <a:defRPr sz="3800" b="0" i="0" u="none" strike="noStrike" cap="none" spc="0" baseline="0">
          <a:ln>
            <a:noFill/>
          </a:ln>
          <a:solidFill>
            <a:srgbClr val="000000"/>
          </a:solidFill>
          <a:uFillTx/>
          <a:latin typeface="Verdana"/>
          <a:ea typeface="Verdana"/>
          <a:cs typeface="Verdana"/>
          <a:sym typeface="Verdana"/>
        </a:defRPr>
      </a:lvl5pPr>
      <a:lvl6pPr marL="0" marR="0" indent="457200" algn="l" defTabSz="914400" rtl="0" latinLnBrk="0">
        <a:lnSpc>
          <a:spcPct val="100000"/>
        </a:lnSpc>
        <a:spcBef>
          <a:spcPts val="0"/>
        </a:spcBef>
        <a:spcAft>
          <a:spcPts val="0"/>
        </a:spcAft>
        <a:buClrTx/>
        <a:buSzTx/>
        <a:buFontTx/>
        <a:buNone/>
        <a:tabLst/>
        <a:defRPr sz="3800" b="0" i="0" u="none" strike="noStrike" cap="none" spc="0" baseline="0">
          <a:ln>
            <a:noFill/>
          </a:ln>
          <a:solidFill>
            <a:srgbClr val="000000"/>
          </a:solidFill>
          <a:uFillTx/>
          <a:latin typeface="Verdana"/>
          <a:ea typeface="Verdana"/>
          <a:cs typeface="Verdana"/>
          <a:sym typeface="Verdana"/>
        </a:defRPr>
      </a:lvl6pPr>
      <a:lvl7pPr marL="0" marR="0" indent="914400" algn="l" defTabSz="914400" rtl="0" latinLnBrk="0">
        <a:lnSpc>
          <a:spcPct val="100000"/>
        </a:lnSpc>
        <a:spcBef>
          <a:spcPts val="0"/>
        </a:spcBef>
        <a:spcAft>
          <a:spcPts val="0"/>
        </a:spcAft>
        <a:buClrTx/>
        <a:buSzTx/>
        <a:buFontTx/>
        <a:buNone/>
        <a:tabLst/>
        <a:defRPr sz="3800" b="0" i="0" u="none" strike="noStrike" cap="none" spc="0" baseline="0">
          <a:ln>
            <a:noFill/>
          </a:ln>
          <a:solidFill>
            <a:srgbClr val="000000"/>
          </a:solidFill>
          <a:uFillTx/>
          <a:latin typeface="Verdana"/>
          <a:ea typeface="Verdana"/>
          <a:cs typeface="Verdana"/>
          <a:sym typeface="Verdana"/>
        </a:defRPr>
      </a:lvl7pPr>
      <a:lvl8pPr marL="0" marR="0" indent="1371600" algn="l" defTabSz="914400" rtl="0" latinLnBrk="0">
        <a:lnSpc>
          <a:spcPct val="100000"/>
        </a:lnSpc>
        <a:spcBef>
          <a:spcPts val="0"/>
        </a:spcBef>
        <a:spcAft>
          <a:spcPts val="0"/>
        </a:spcAft>
        <a:buClrTx/>
        <a:buSzTx/>
        <a:buFontTx/>
        <a:buNone/>
        <a:tabLst/>
        <a:defRPr sz="3800" b="0" i="0" u="none" strike="noStrike" cap="none" spc="0" baseline="0">
          <a:ln>
            <a:noFill/>
          </a:ln>
          <a:solidFill>
            <a:srgbClr val="000000"/>
          </a:solidFill>
          <a:uFillTx/>
          <a:latin typeface="Verdana"/>
          <a:ea typeface="Verdana"/>
          <a:cs typeface="Verdana"/>
          <a:sym typeface="Verdana"/>
        </a:defRPr>
      </a:lvl8pPr>
      <a:lvl9pPr marL="0" marR="0" indent="1828800" algn="l" defTabSz="914400" rtl="0" latinLnBrk="0">
        <a:lnSpc>
          <a:spcPct val="100000"/>
        </a:lnSpc>
        <a:spcBef>
          <a:spcPts val="0"/>
        </a:spcBef>
        <a:spcAft>
          <a:spcPts val="0"/>
        </a:spcAft>
        <a:buClrTx/>
        <a:buSzTx/>
        <a:buFontTx/>
        <a:buNone/>
        <a:tabLst/>
        <a:defRPr sz="3800" b="0" i="0" u="none" strike="noStrike" cap="none" spc="0" baseline="0">
          <a:ln>
            <a:noFill/>
          </a:ln>
          <a:solidFill>
            <a:srgbClr val="000000"/>
          </a:solidFill>
          <a:uFillTx/>
          <a:latin typeface="Verdana"/>
          <a:ea typeface="Verdana"/>
          <a:cs typeface="Verdana"/>
          <a:sym typeface="Verdana"/>
        </a:defRPr>
      </a:lvl9pPr>
    </p:titleStyle>
    <p:bodyStyle>
      <a:lvl1pPr marL="469900" marR="0" indent="-469900" algn="l" defTabSz="914400" rtl="0" latinLnBrk="0">
        <a:lnSpc>
          <a:spcPct val="100000"/>
        </a:lnSpc>
        <a:spcBef>
          <a:spcPts val="700"/>
        </a:spcBef>
        <a:spcAft>
          <a:spcPts val="0"/>
        </a:spcAft>
        <a:buClr>
          <a:schemeClr val="accent2"/>
        </a:buClr>
        <a:buSzPct val="100000"/>
        <a:buFont typeface="Wingdings"/>
        <a:buChar char="▪"/>
        <a:tabLst/>
        <a:defRPr sz="3000" b="0" i="0" u="none" strike="noStrike" cap="none" spc="0" baseline="0">
          <a:ln>
            <a:noFill/>
          </a:ln>
          <a:solidFill>
            <a:srgbClr val="000000"/>
          </a:solidFill>
          <a:uFillTx/>
          <a:latin typeface="Verdana"/>
          <a:ea typeface="Verdana"/>
          <a:cs typeface="Verdana"/>
          <a:sym typeface="Verdana"/>
        </a:defRPr>
      </a:lvl1pPr>
      <a:lvl2pPr marL="975213" marR="0" indent="-503726" algn="l" defTabSz="914400" rtl="0" latinLnBrk="0">
        <a:lnSpc>
          <a:spcPct val="100000"/>
        </a:lnSpc>
        <a:spcBef>
          <a:spcPts val="700"/>
        </a:spcBef>
        <a:spcAft>
          <a:spcPts val="0"/>
        </a:spcAft>
        <a:buClr>
          <a:schemeClr val="accent2"/>
        </a:buClr>
        <a:buSzPct val="100000"/>
        <a:buFont typeface="Wingdings"/>
        <a:buChar char="■"/>
        <a:tabLst/>
        <a:defRPr sz="3000" b="0" i="0" u="none" strike="noStrike" cap="none" spc="0" baseline="0">
          <a:ln>
            <a:noFill/>
          </a:ln>
          <a:solidFill>
            <a:srgbClr val="000000"/>
          </a:solidFill>
          <a:uFillTx/>
          <a:latin typeface="Verdana"/>
          <a:ea typeface="Verdana"/>
          <a:cs typeface="Verdana"/>
          <a:sym typeface="Verdana"/>
        </a:defRPr>
      </a:lvl2pPr>
      <a:lvl3pPr marL="1425229" marR="0" indent="-515592" algn="l" defTabSz="914400" rtl="0" latinLnBrk="0">
        <a:lnSpc>
          <a:spcPct val="100000"/>
        </a:lnSpc>
        <a:spcBef>
          <a:spcPts val="700"/>
        </a:spcBef>
        <a:spcAft>
          <a:spcPts val="0"/>
        </a:spcAft>
        <a:buClr>
          <a:schemeClr val="accent2"/>
        </a:buClr>
        <a:buSzPct val="100000"/>
        <a:buFont typeface="Wingdings"/>
        <a:buChar char="□"/>
        <a:tabLst/>
        <a:defRPr sz="3000" b="0" i="0" u="none" strike="noStrike" cap="none" spc="0" baseline="0">
          <a:ln>
            <a:noFill/>
          </a:ln>
          <a:solidFill>
            <a:srgbClr val="000000"/>
          </a:solidFill>
          <a:uFillTx/>
          <a:latin typeface="Verdana"/>
          <a:ea typeface="Verdana"/>
          <a:cs typeface="Verdana"/>
          <a:sym typeface="Verdana"/>
        </a:defRPr>
      </a:lvl3pPr>
      <a:lvl4pPr marL="1887537" marR="0" indent="-581025" algn="l" defTabSz="914400" rtl="0" latinLnBrk="0">
        <a:lnSpc>
          <a:spcPct val="100000"/>
        </a:lnSpc>
        <a:spcBef>
          <a:spcPts val="700"/>
        </a:spcBef>
        <a:spcAft>
          <a:spcPts val="0"/>
        </a:spcAft>
        <a:buClr>
          <a:schemeClr val="accent2"/>
        </a:buClr>
        <a:buSzPct val="100000"/>
        <a:buFont typeface="Wingdings"/>
        <a:buChar char="■"/>
        <a:tabLst/>
        <a:defRPr sz="3000" b="0" i="0" u="none" strike="noStrike" cap="none" spc="0" baseline="0">
          <a:ln>
            <a:noFill/>
          </a:ln>
          <a:solidFill>
            <a:srgbClr val="000000"/>
          </a:solidFill>
          <a:uFillTx/>
          <a:latin typeface="Verdana"/>
          <a:ea typeface="Verdana"/>
          <a:cs typeface="Verdana"/>
          <a:sym typeface="Verdana"/>
        </a:defRPr>
      </a:lvl4pPr>
      <a:lvl5pPr marL="2359554" marR="0" indent="-664104" algn="l" defTabSz="914400" rtl="0" latinLnBrk="0">
        <a:lnSpc>
          <a:spcPct val="100000"/>
        </a:lnSpc>
        <a:spcBef>
          <a:spcPts val="700"/>
        </a:spcBef>
        <a:spcAft>
          <a:spcPts val="0"/>
        </a:spcAft>
        <a:buClr>
          <a:schemeClr val="accent2"/>
        </a:buClr>
        <a:buSzPct val="100000"/>
        <a:buFont typeface="Wingdings"/>
        <a:buChar char="▪"/>
        <a:tabLst/>
        <a:defRPr sz="3000" b="0" i="0" u="none" strike="noStrike" cap="none" spc="0" baseline="0">
          <a:ln>
            <a:noFill/>
          </a:ln>
          <a:solidFill>
            <a:srgbClr val="000000"/>
          </a:solidFill>
          <a:uFillTx/>
          <a:latin typeface="Verdana"/>
          <a:ea typeface="Verdana"/>
          <a:cs typeface="Verdana"/>
          <a:sym typeface="Verdana"/>
        </a:defRPr>
      </a:lvl5pPr>
      <a:lvl6pPr marL="2816754" marR="0" indent="-664104" algn="l" defTabSz="914400" rtl="0" latinLnBrk="0">
        <a:lnSpc>
          <a:spcPct val="100000"/>
        </a:lnSpc>
        <a:spcBef>
          <a:spcPts val="700"/>
        </a:spcBef>
        <a:spcAft>
          <a:spcPts val="0"/>
        </a:spcAft>
        <a:buClr>
          <a:schemeClr val="accent2"/>
        </a:buClr>
        <a:buSzPct val="100000"/>
        <a:buFont typeface="Wingdings"/>
        <a:buChar char="•"/>
        <a:tabLst/>
        <a:defRPr sz="3000" b="0" i="0" u="none" strike="noStrike" cap="none" spc="0" baseline="0">
          <a:ln>
            <a:noFill/>
          </a:ln>
          <a:solidFill>
            <a:srgbClr val="000000"/>
          </a:solidFill>
          <a:uFillTx/>
          <a:latin typeface="Verdana"/>
          <a:ea typeface="Verdana"/>
          <a:cs typeface="Verdana"/>
          <a:sym typeface="Verdana"/>
        </a:defRPr>
      </a:lvl6pPr>
      <a:lvl7pPr marL="3273954" marR="0" indent="-664104" algn="l" defTabSz="914400" rtl="0" latinLnBrk="0">
        <a:lnSpc>
          <a:spcPct val="100000"/>
        </a:lnSpc>
        <a:spcBef>
          <a:spcPts val="700"/>
        </a:spcBef>
        <a:spcAft>
          <a:spcPts val="0"/>
        </a:spcAft>
        <a:buClr>
          <a:schemeClr val="accent2"/>
        </a:buClr>
        <a:buSzPct val="100000"/>
        <a:buFont typeface="Wingdings"/>
        <a:buChar char="•"/>
        <a:tabLst/>
        <a:defRPr sz="3000" b="0" i="0" u="none" strike="noStrike" cap="none" spc="0" baseline="0">
          <a:ln>
            <a:noFill/>
          </a:ln>
          <a:solidFill>
            <a:srgbClr val="000000"/>
          </a:solidFill>
          <a:uFillTx/>
          <a:latin typeface="Verdana"/>
          <a:ea typeface="Verdana"/>
          <a:cs typeface="Verdana"/>
          <a:sym typeface="Verdana"/>
        </a:defRPr>
      </a:lvl7pPr>
      <a:lvl8pPr marL="3731154" marR="0" indent="-664104" algn="l" defTabSz="914400" rtl="0" latinLnBrk="0">
        <a:lnSpc>
          <a:spcPct val="100000"/>
        </a:lnSpc>
        <a:spcBef>
          <a:spcPts val="700"/>
        </a:spcBef>
        <a:spcAft>
          <a:spcPts val="0"/>
        </a:spcAft>
        <a:buClr>
          <a:schemeClr val="accent2"/>
        </a:buClr>
        <a:buSzPct val="100000"/>
        <a:buFont typeface="Wingdings"/>
        <a:buChar char="•"/>
        <a:tabLst/>
        <a:defRPr sz="3000" b="0" i="0" u="none" strike="noStrike" cap="none" spc="0" baseline="0">
          <a:ln>
            <a:noFill/>
          </a:ln>
          <a:solidFill>
            <a:srgbClr val="000000"/>
          </a:solidFill>
          <a:uFillTx/>
          <a:latin typeface="Verdana"/>
          <a:ea typeface="Verdana"/>
          <a:cs typeface="Verdana"/>
          <a:sym typeface="Verdana"/>
        </a:defRPr>
      </a:lvl8pPr>
      <a:lvl9pPr marL="4188354" marR="0" indent="-664104" algn="l" defTabSz="914400" rtl="0" latinLnBrk="0">
        <a:lnSpc>
          <a:spcPct val="100000"/>
        </a:lnSpc>
        <a:spcBef>
          <a:spcPts val="700"/>
        </a:spcBef>
        <a:spcAft>
          <a:spcPts val="0"/>
        </a:spcAft>
        <a:buClr>
          <a:schemeClr val="accent2"/>
        </a:buClr>
        <a:buSzPct val="100000"/>
        <a:buFont typeface="Wingdings"/>
        <a:buChar char="•"/>
        <a:tabLst/>
        <a:defRPr sz="3000" b="0" i="0" u="none" strike="noStrike" cap="none" spc="0" baseline="0">
          <a:ln>
            <a:noFill/>
          </a:ln>
          <a:solidFill>
            <a:srgbClr val="000000"/>
          </a:solidFill>
          <a:uFillTx/>
          <a:latin typeface="Verdana"/>
          <a:ea typeface="Verdana"/>
          <a:cs typeface="Verdana"/>
          <a:sym typeface="Verdana"/>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Verdana"/>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Verdana"/>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Verdana"/>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Verdana"/>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Verdana"/>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Verdana"/>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Verdana"/>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Verdana"/>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Verdana"/>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1" Type="http://schemas.openxmlformats.org/officeDocument/2006/relationships/slideLayout" Target="../slideLayouts/slideLayout5.xml"/><Relationship Id="rId2"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3.png"/><Relationship Id="rId3"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 Id="rId3"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jpeg"/><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28.xml.rels><?xml version="1.0" encoding="UTF-8" standalone="yes"?>
<Relationships xmlns="http://schemas.openxmlformats.org/package/2006/relationships"><Relationship Id="rId3" Type="http://schemas.openxmlformats.org/officeDocument/2006/relationships/image" Target="../media/image47.jpeg"/><Relationship Id="rId4" Type="http://schemas.openxmlformats.org/officeDocument/2006/relationships/image" Target="../media/image48.jpeg"/><Relationship Id="rId5" Type="http://schemas.openxmlformats.org/officeDocument/2006/relationships/image" Target="../media/image49.jpeg"/><Relationship Id="rId1" Type="http://schemas.openxmlformats.org/officeDocument/2006/relationships/slideLayout" Target="../slideLayouts/slideLayout2.xml"/><Relationship Id="rId2" Type="http://schemas.openxmlformats.org/officeDocument/2006/relationships/image" Target="../media/image46.jpeg"/></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image" Target="../media/image51.png"/><Relationship Id="rId1" Type="http://schemas.openxmlformats.org/officeDocument/2006/relationships/slideLayout" Target="../slideLayouts/slideLayout3.xml"/><Relationship Id="rId2"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2.png"/><Relationship Id="rId3" Type="http://schemas.openxmlformats.org/officeDocument/2006/relationships/image" Target="../media/image5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3" Type="http://schemas.openxmlformats.org/officeDocument/2006/relationships/image" Target="../media/image6.tiff"/><Relationship Id="rId4" Type="http://schemas.openxmlformats.org/officeDocument/2006/relationships/image" Target="../media/image7.emf"/><Relationship Id="rId1" Type="http://schemas.openxmlformats.org/officeDocument/2006/relationships/slideLayout" Target="../slideLayouts/slideLayout3.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1" Type="http://schemas.openxmlformats.org/officeDocument/2006/relationships/slideLayout" Target="../slideLayouts/slideLayout4.xml"/><Relationship Id="rId2"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emf"/></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jpeg"/><Relationship Id="rId6"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Shape 64"/>
          <p:cNvSpPr>
            <a:spLocks noGrp="1"/>
          </p:cNvSpPr>
          <p:nvPr>
            <p:ph type="ctrTitle"/>
          </p:nvPr>
        </p:nvSpPr>
        <p:spPr>
          <a:xfrm>
            <a:off x="685800" y="990600"/>
            <a:ext cx="8077200" cy="1371600"/>
          </a:xfrm>
          <a:prstGeom prst="rect">
            <a:avLst/>
          </a:prstGeom>
        </p:spPr>
        <p:txBody>
          <a:bodyPr/>
          <a:lstStyle/>
          <a:p>
            <a:pPr>
              <a:defRPr b="1">
                <a:solidFill>
                  <a:srgbClr val="0000CC"/>
                </a:solidFill>
                <a:effectLst>
                  <a:outerShdw blurRad="12700" dist="25400" dir="2700000" rotWithShape="0">
                    <a:srgbClr val="DDDDDD"/>
                  </a:outerShdw>
                </a:effectLst>
              </a:defRPr>
            </a:pPr>
            <a:r>
              <a:t>Search for heavy neutrinos in kaon</a:t>
            </a:r>
            <a:r>
              <a:rPr i="1"/>
              <a:t> </a:t>
            </a:r>
            <a:r>
              <a:t>decays</a:t>
            </a:r>
          </a:p>
        </p:txBody>
      </p:sp>
      <p:sp>
        <p:nvSpPr>
          <p:cNvPr id="65" name="Shape 65"/>
          <p:cNvSpPr>
            <a:spLocks noGrp="1"/>
          </p:cNvSpPr>
          <p:nvPr>
            <p:ph type="subTitle" sz="quarter" idx="1"/>
          </p:nvPr>
        </p:nvSpPr>
        <p:spPr>
          <a:xfrm>
            <a:off x="300942" y="3429000"/>
            <a:ext cx="3890058" cy="1752600"/>
          </a:xfrm>
          <a:prstGeom prst="rect">
            <a:avLst/>
          </a:prstGeom>
        </p:spPr>
        <p:txBody>
          <a:bodyPr>
            <a:normAutofit/>
          </a:bodyPr>
          <a:lstStyle/>
          <a:p>
            <a:r>
              <a:rPr lang="en-US" sz="3000" dirty="0" smtClean="0"/>
              <a:t>L. Littenberg</a:t>
            </a:r>
          </a:p>
          <a:p>
            <a:r>
              <a:rPr lang="en-US" sz="2400" dirty="0" smtClean="0"/>
              <a:t>(work mainly done by</a:t>
            </a:r>
          </a:p>
          <a:p>
            <a:r>
              <a:rPr sz="2400" dirty="0" smtClean="0"/>
              <a:t>A.T.Shaikhiev</a:t>
            </a:r>
            <a:r>
              <a:rPr lang="en-US" sz="2400" dirty="0" smtClean="0"/>
              <a:t> </a:t>
            </a:r>
            <a:r>
              <a:rPr sz="2400" dirty="0" smtClean="0"/>
              <a:t>INR RAS</a:t>
            </a:r>
            <a:r>
              <a:rPr lang="en-US" sz="2400" dirty="0" smtClean="0"/>
              <a:t>)</a:t>
            </a:r>
            <a:endParaRPr sz="2400" dirty="0"/>
          </a:p>
        </p:txBody>
      </p:sp>
      <p:sp>
        <p:nvSpPr>
          <p:cNvPr id="66" name="Shape 66"/>
          <p:cNvSpPr/>
          <p:nvPr/>
        </p:nvSpPr>
        <p:spPr>
          <a:xfrm>
            <a:off x="4267200" y="5334000"/>
            <a:ext cx="4495800" cy="30777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1400">
                <a:solidFill>
                  <a:srgbClr val="FF0000"/>
                </a:solidFill>
              </a:defRPr>
            </a:pPr>
            <a:r>
              <a:rPr lang="en-US" dirty="0" smtClean="0"/>
              <a:t>HQL-2016</a:t>
            </a:r>
            <a:endParaRPr dirty="0"/>
          </a:p>
        </p:txBody>
      </p:sp>
      <p:pic>
        <p:nvPicPr>
          <p:cNvPr id="67" name="neutrinos-on-a-scale1.png"/>
          <p:cNvPicPr>
            <a:picLocks noChangeAspect="1"/>
          </p:cNvPicPr>
          <p:nvPr/>
        </p:nvPicPr>
        <p:blipFill>
          <a:blip r:embed="rId2">
            <a:extLst/>
          </a:blip>
          <a:stretch>
            <a:fillRect/>
          </a:stretch>
        </p:blipFill>
        <p:spPr>
          <a:xfrm>
            <a:off x="4267200" y="2819400"/>
            <a:ext cx="4286250" cy="2362200"/>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Shape 168"/>
          <p:cNvSpPr>
            <a:spLocks noGrp="1"/>
          </p:cNvSpPr>
          <p:nvPr>
            <p:ph type="sldNum" sz="quarter" idx="2"/>
          </p:nvPr>
        </p:nvSpPr>
        <p:spPr>
          <a:xfrm>
            <a:off x="8236485" y="6245225"/>
            <a:ext cx="297915" cy="281940"/>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10</a:t>
            </a:fld>
            <a:endParaRPr/>
          </a:p>
        </p:txBody>
      </p:sp>
      <p:sp>
        <p:nvSpPr>
          <p:cNvPr id="169" name="Shape 169"/>
          <p:cNvSpPr>
            <a:spLocks noGrp="1"/>
          </p:cNvSpPr>
          <p:nvPr>
            <p:ph type="title"/>
          </p:nvPr>
        </p:nvSpPr>
        <p:spPr>
          <a:prstGeom prst="rect">
            <a:avLst/>
          </a:prstGeom>
        </p:spPr>
        <p:txBody>
          <a:bodyPr/>
          <a:lstStyle>
            <a:lvl1pPr>
              <a:defRPr b="1">
                <a:solidFill>
                  <a:srgbClr val="0000CC"/>
                </a:solidFill>
                <a:effectLst>
                  <a:outerShdw blurRad="12700" dist="25400" dir="2700000" rotWithShape="0">
                    <a:srgbClr val="DDDDDD"/>
                  </a:outerShdw>
                </a:effectLst>
              </a:defRPr>
            </a:lvl1pPr>
          </a:lstStyle>
          <a:p>
            <a:r>
              <a:rPr dirty="0"/>
              <a:t>Heavy neutrino trigger</a:t>
            </a:r>
          </a:p>
        </p:txBody>
      </p:sp>
      <p:sp>
        <p:nvSpPr>
          <p:cNvPr id="170" name="Shape 170"/>
          <p:cNvSpPr>
            <a:spLocks noGrp="1"/>
          </p:cNvSpPr>
          <p:nvPr>
            <p:ph type="body" sz="half" idx="1"/>
          </p:nvPr>
        </p:nvSpPr>
        <p:spPr>
          <a:xfrm>
            <a:off x="533400" y="2819400"/>
            <a:ext cx="8001000" cy="2819400"/>
          </a:xfrm>
          <a:prstGeom prst="rect">
            <a:avLst/>
          </a:prstGeom>
        </p:spPr>
        <p:txBody>
          <a:bodyPr/>
          <a:lstStyle/>
          <a:p>
            <a:pPr>
              <a:lnSpc>
                <a:spcPct val="90000"/>
              </a:lnSpc>
              <a:spcBef>
                <a:spcPts val="400"/>
              </a:spcBef>
              <a:buChar char="□"/>
              <a:defRPr sz="2000">
                <a:latin typeface="+mj-lt"/>
                <a:ea typeface="+mj-ea"/>
                <a:cs typeface="+mj-cs"/>
                <a:sym typeface="Arial"/>
              </a:defRPr>
            </a:pPr>
            <a:r>
              <a:rPr dirty="0"/>
              <a:t>Wait at least 2 ns for K</a:t>
            </a:r>
            <a:r>
              <a:rPr baseline="30000" dirty="0"/>
              <a:t>+</a:t>
            </a:r>
            <a:r>
              <a:rPr dirty="0"/>
              <a:t> </a:t>
            </a:r>
            <a:r>
              <a:rPr lang="en-US" dirty="0" smtClean="0"/>
              <a:t>to </a:t>
            </a:r>
            <a:r>
              <a:rPr dirty="0" smtClean="0"/>
              <a:t>decay</a:t>
            </a:r>
            <a:endParaRPr lang="en-US" dirty="0" smtClean="0"/>
          </a:p>
          <a:p>
            <a:pPr>
              <a:lnSpc>
                <a:spcPct val="90000"/>
              </a:lnSpc>
              <a:spcBef>
                <a:spcPts val="400"/>
              </a:spcBef>
              <a:buFont typeface="Wingdings"/>
              <a:buChar char="□"/>
              <a:defRPr sz="2000">
                <a:latin typeface="+mj-lt"/>
                <a:ea typeface="+mj-ea"/>
                <a:cs typeface="+mj-cs"/>
                <a:sym typeface="Arial"/>
              </a:defRPr>
            </a:pPr>
            <a:r>
              <a:rPr lang="en-US" sz="2000" dirty="0">
                <a:sym typeface="Arial"/>
              </a:rPr>
              <a:t>Photon veto: no showers in RS, Barrel</a:t>
            </a:r>
            <a:r>
              <a:rPr lang="en-US" sz="2000" dirty="0" smtClean="0">
                <a:sym typeface="Arial"/>
              </a:rPr>
              <a:t>,…</a:t>
            </a:r>
            <a:endParaRPr dirty="0"/>
          </a:p>
          <a:p>
            <a:pPr>
              <a:lnSpc>
                <a:spcPct val="90000"/>
              </a:lnSpc>
              <a:spcBef>
                <a:spcPts val="400"/>
              </a:spcBef>
              <a:buChar char="□"/>
              <a:defRPr sz="2000">
                <a:latin typeface="+mj-lt"/>
                <a:ea typeface="+mj-ea"/>
                <a:cs typeface="+mj-cs"/>
                <a:sym typeface="Arial"/>
              </a:defRPr>
            </a:pPr>
            <a:r>
              <a:rPr dirty="0"/>
              <a:t>Stopping layer in RS between 6 and 18, layer 19 veto</a:t>
            </a:r>
          </a:p>
          <a:p>
            <a:pPr>
              <a:lnSpc>
                <a:spcPct val="90000"/>
              </a:lnSpc>
              <a:spcBef>
                <a:spcPts val="400"/>
              </a:spcBef>
              <a:buChar char="□"/>
              <a:defRPr sz="2000">
                <a:latin typeface="+mj-lt"/>
                <a:ea typeface="+mj-ea"/>
                <a:cs typeface="+mj-cs"/>
                <a:sym typeface="Arial"/>
              </a:defRPr>
            </a:pPr>
            <a:r>
              <a:rPr dirty="0"/>
              <a:t>Additional refined requirements of the charged track range taking into account number of the target fiber hits and </a:t>
            </a:r>
            <a:r>
              <a:rPr lang="en-US" dirty="0" smtClean="0"/>
              <a:t>the </a:t>
            </a:r>
            <a:r>
              <a:rPr dirty="0" smtClean="0"/>
              <a:t>track’s </a:t>
            </a:r>
            <a:r>
              <a:rPr dirty="0"/>
              <a:t>downstream position (refined range)</a:t>
            </a:r>
          </a:p>
          <a:p>
            <a:pPr>
              <a:lnSpc>
                <a:spcPct val="90000"/>
              </a:lnSpc>
              <a:spcBef>
                <a:spcPts val="400"/>
              </a:spcBef>
              <a:buChar char="□"/>
              <a:defRPr sz="2000">
                <a:solidFill>
                  <a:srgbClr val="FF0000"/>
                </a:solidFill>
                <a:latin typeface="Times New Roman"/>
                <a:ea typeface="Times New Roman"/>
                <a:cs typeface="Times New Roman"/>
                <a:sym typeface="Times New Roman"/>
              </a:defRPr>
            </a:pPr>
            <a:r>
              <a:rPr dirty="0"/>
              <a:t>π</a:t>
            </a:r>
            <a:r>
              <a:rPr baseline="30000" dirty="0"/>
              <a:t>+</a:t>
            </a:r>
            <a:r>
              <a:rPr dirty="0"/>
              <a:t> </a:t>
            </a:r>
            <a:r>
              <a:rPr dirty="0">
                <a:latin typeface="+mj-lt"/>
                <a:ea typeface="+mj-ea"/>
                <a:cs typeface="+mj-cs"/>
                <a:sym typeface="Arial"/>
              </a:rPr>
              <a:t>identification: online check </a:t>
            </a:r>
            <a:r>
              <a:rPr dirty="0"/>
              <a:t>π</a:t>
            </a:r>
            <a:r>
              <a:rPr baseline="30000" dirty="0"/>
              <a:t>+</a:t>
            </a:r>
            <a:r>
              <a:rPr dirty="0"/>
              <a:t>→µ</a:t>
            </a:r>
            <a:r>
              <a:rPr baseline="30000" dirty="0"/>
              <a:t>+</a:t>
            </a:r>
            <a:r>
              <a:rPr dirty="0"/>
              <a:t> </a:t>
            </a:r>
            <a:r>
              <a:rPr dirty="0">
                <a:latin typeface="+mj-lt"/>
                <a:ea typeface="+mj-ea"/>
                <a:cs typeface="+mj-cs"/>
                <a:sym typeface="Arial"/>
              </a:rPr>
              <a:t>decay chain in the stopping </a:t>
            </a:r>
            <a:r>
              <a:rPr dirty="0" smtClean="0">
                <a:latin typeface="+mj-lt"/>
                <a:ea typeface="+mj-ea"/>
                <a:cs typeface="+mj-cs"/>
                <a:sym typeface="Arial"/>
              </a:rPr>
              <a:t>counter</a:t>
            </a:r>
            <a:endParaRPr dirty="0">
              <a:latin typeface="+mj-lt"/>
              <a:ea typeface="+mj-ea"/>
              <a:cs typeface="+mj-cs"/>
              <a:sym typeface="Arial"/>
            </a:endParaRPr>
          </a:p>
        </p:txBody>
      </p:sp>
      <p:pic>
        <p:nvPicPr>
          <p:cNvPr id="171" name="image.pdf"/>
          <p:cNvPicPr>
            <a:picLocks noChangeAspect="1"/>
          </p:cNvPicPr>
          <p:nvPr/>
        </p:nvPicPr>
        <p:blipFill>
          <a:blip r:embed="rId2">
            <a:extLst/>
          </a:blip>
          <a:stretch>
            <a:fillRect/>
          </a:stretch>
        </p:blipFill>
        <p:spPr>
          <a:xfrm>
            <a:off x="303212" y="1676400"/>
            <a:ext cx="1946276" cy="606425"/>
          </a:xfrm>
          <a:prstGeom prst="rect">
            <a:avLst/>
          </a:prstGeom>
          <a:ln w="12700">
            <a:miter lim="400000"/>
          </a:ln>
        </p:spPr>
      </p:pic>
      <p:sp>
        <p:nvSpPr>
          <p:cNvPr id="172" name="Shape 172"/>
          <p:cNvSpPr/>
          <p:nvPr/>
        </p:nvSpPr>
        <p:spPr>
          <a:xfrm>
            <a:off x="2329759" y="1789112"/>
            <a:ext cx="4042130" cy="36933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latin typeface="+mj-lt"/>
                <a:ea typeface="+mj-ea"/>
                <a:cs typeface="+mj-cs"/>
                <a:sym typeface="Arial"/>
              </a:defRPr>
            </a:lvl1pPr>
          </a:lstStyle>
          <a:p>
            <a:r>
              <a:rPr/>
              <a:t>has </a:t>
            </a:r>
            <a:r>
              <a:rPr lang="en-US"/>
              <a:t>a</a:t>
            </a:r>
            <a:r>
              <a:rPr smtClean="0"/>
              <a:t> </a:t>
            </a:r>
            <a:r>
              <a:rPr dirty="0" smtClean="0"/>
              <a:t>s</a:t>
            </a:r>
            <a:r>
              <a:rPr lang="en-US" dirty="0" smtClean="0"/>
              <a:t>imilar</a:t>
            </a:r>
            <a:r>
              <a:rPr dirty="0" smtClean="0"/>
              <a:t> </a:t>
            </a:r>
            <a:r>
              <a:rPr dirty="0"/>
              <a:t>experimental signature </a:t>
            </a:r>
            <a:r>
              <a:rPr lang="en-US" dirty="0" smtClean="0"/>
              <a:t>to</a:t>
            </a:r>
            <a:endParaRPr dirty="0"/>
          </a:p>
        </p:txBody>
      </p:sp>
      <p:pic>
        <p:nvPicPr>
          <p:cNvPr id="173" name="image.pdf"/>
          <p:cNvPicPr>
            <a:picLocks noChangeAspect="1"/>
          </p:cNvPicPr>
          <p:nvPr/>
        </p:nvPicPr>
        <p:blipFill>
          <a:blip r:embed="rId3">
            <a:extLst/>
          </a:blip>
          <a:stretch>
            <a:fillRect/>
          </a:stretch>
        </p:blipFill>
        <p:spPr>
          <a:xfrm>
            <a:off x="6478587" y="1676400"/>
            <a:ext cx="1674813" cy="474663"/>
          </a:xfrm>
          <a:prstGeom prst="rect">
            <a:avLst/>
          </a:prstGeom>
          <a:ln w="12700">
            <a:miter lim="400000"/>
          </a:ln>
        </p:spPr>
      </p:pic>
      <p:sp>
        <p:nvSpPr>
          <p:cNvPr id="174" name="Shape 174"/>
          <p:cNvSpPr/>
          <p:nvPr/>
        </p:nvSpPr>
        <p:spPr>
          <a:xfrm>
            <a:off x="304800" y="2362199"/>
            <a:ext cx="3579637" cy="376063"/>
          </a:xfrm>
          <a:prstGeom prst="rect">
            <a:avLst/>
          </a:prstGeom>
          <a:ln w="25400">
            <a:solidFill>
              <a:srgbClr val="FF0000"/>
            </a:solidFill>
          </a:ln>
          <a:extLst>
            <a:ext uri="{C572A759-6A51-4108-AA02-DFA0A04FC94B}">
              <ma14:wrappingTextBoxFlag xmlns:ma14="http://schemas.microsoft.com/office/mac/drawingml/2011/main" val="1"/>
            </a:ext>
          </a:extLst>
        </p:spPr>
        <p:txBody>
          <a:bodyPr wrap="none" lIns="45719" rIns="45719">
            <a:spAutoFit/>
          </a:bodyPr>
          <a:lstStyle>
            <a:lvl1pPr>
              <a:defRPr>
                <a:latin typeface="+mj-lt"/>
                <a:ea typeface="+mj-ea"/>
                <a:cs typeface="+mj-cs"/>
                <a:sym typeface="Arial"/>
              </a:defRPr>
            </a:lvl1pPr>
          </a:lstStyle>
          <a:p>
            <a:r>
              <a:t>single charged particle + “nothing”</a:t>
            </a:r>
          </a:p>
        </p:txBody>
      </p:sp>
      <p:sp>
        <p:nvSpPr>
          <p:cNvPr id="175" name="Shape 175"/>
          <p:cNvSpPr/>
          <p:nvPr/>
        </p:nvSpPr>
        <p:spPr>
          <a:xfrm>
            <a:off x="4191000" y="2438400"/>
            <a:ext cx="914400" cy="152400"/>
          </a:xfrm>
          <a:prstGeom prst="rightArrow">
            <a:avLst>
              <a:gd name="adj1" fmla="val 50000"/>
              <a:gd name="adj2" fmla="val 150000"/>
            </a:avLst>
          </a:prstGeom>
          <a:solidFill>
            <a:srgbClr val="00FF00"/>
          </a:solidFill>
          <a:ln>
            <a:solidFill>
              <a:srgbClr val="000000"/>
            </a:solidFill>
          </a:ln>
        </p:spPr>
        <p:txBody>
          <a:bodyPr lIns="45719" rIns="45719" anchor="ctr"/>
          <a:lstStyle/>
          <a:p>
            <a:pPr>
              <a:defRPr>
                <a:latin typeface="+mj-lt"/>
                <a:ea typeface="+mj-ea"/>
                <a:cs typeface="+mj-cs"/>
                <a:sym typeface="Arial"/>
              </a:defRPr>
            </a:pPr>
            <a:endParaRPr/>
          </a:p>
        </p:txBody>
      </p:sp>
      <p:sp>
        <p:nvSpPr>
          <p:cNvPr id="176" name="Shape 176"/>
          <p:cNvSpPr/>
          <p:nvPr/>
        </p:nvSpPr>
        <p:spPr>
          <a:xfrm>
            <a:off x="5181600" y="2286000"/>
            <a:ext cx="2734715"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latin typeface="+mj-lt"/>
                <a:ea typeface="+mj-ea"/>
                <a:cs typeface="+mj-cs"/>
                <a:sym typeface="Arial"/>
              </a:defRPr>
            </a:lvl1pPr>
          </a:lstStyle>
          <a:p>
            <a:r>
              <a:t>use standard E949 trigger</a:t>
            </a:r>
          </a:p>
        </p:txBody>
      </p:sp>
      <p:sp>
        <p:nvSpPr>
          <p:cNvPr id="177" name="Shape 177"/>
          <p:cNvSpPr/>
          <p:nvPr/>
        </p:nvSpPr>
        <p:spPr>
          <a:xfrm>
            <a:off x="685800" y="5486400"/>
            <a:ext cx="7864475"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r>
              <a:t>Additional monitor triggers and Monte Carlo simulation were used to measure efficiency of these requirements.</a:t>
            </a: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hape 196"/>
          <p:cNvSpPr>
            <a:spLocks noGrp="1"/>
          </p:cNvSpPr>
          <p:nvPr>
            <p:ph type="sldNum" sz="quarter" idx="2"/>
          </p:nvPr>
        </p:nvSpPr>
        <p:spPr>
          <a:xfrm>
            <a:off x="8236485" y="6245225"/>
            <a:ext cx="297915" cy="281940"/>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11</a:t>
            </a:fld>
            <a:endParaRPr/>
          </a:p>
        </p:txBody>
      </p:sp>
      <p:sp>
        <p:nvSpPr>
          <p:cNvPr id="197" name="Shape 197"/>
          <p:cNvSpPr>
            <a:spLocks noGrp="1"/>
          </p:cNvSpPr>
          <p:nvPr>
            <p:ph type="title" idx="4294967295"/>
          </p:nvPr>
        </p:nvSpPr>
        <p:spPr>
          <a:prstGeom prst="rect">
            <a:avLst/>
          </a:prstGeom>
        </p:spPr>
        <p:txBody>
          <a:bodyPr anchor="t"/>
          <a:lstStyle>
            <a:lvl1pPr>
              <a:defRPr sz="4400" b="1">
                <a:solidFill>
                  <a:srgbClr val="0000CC"/>
                </a:solidFill>
                <a:effectLst>
                  <a:outerShdw blurRad="12700" dist="25400" dir="2700000" rotWithShape="0">
                    <a:srgbClr val="DDDDDD"/>
                  </a:outerShdw>
                </a:effectLst>
              </a:defRPr>
            </a:lvl1pPr>
          </a:lstStyle>
          <a:p>
            <a:r>
              <a:rPr dirty="0"/>
              <a:t>Strategy</a:t>
            </a:r>
          </a:p>
        </p:txBody>
      </p:sp>
      <p:sp>
        <p:nvSpPr>
          <p:cNvPr id="198" name="Shape 198"/>
          <p:cNvSpPr>
            <a:spLocks noGrp="1"/>
          </p:cNvSpPr>
          <p:nvPr>
            <p:ph type="body" idx="4294967295"/>
          </p:nvPr>
        </p:nvSpPr>
        <p:spPr>
          <a:xfrm>
            <a:off x="381000" y="2133600"/>
            <a:ext cx="8229600" cy="3886200"/>
          </a:xfrm>
          <a:prstGeom prst="rect">
            <a:avLst/>
          </a:prstGeom>
        </p:spPr>
        <p:txBody>
          <a:bodyPr/>
          <a:lstStyle/>
          <a:p>
            <a:pPr marL="342900" indent="-342900">
              <a:spcBef>
                <a:spcPts val="400"/>
              </a:spcBef>
              <a:buChar char="□"/>
              <a:defRPr sz="2000"/>
            </a:pPr>
            <a:r>
              <a:rPr dirty="0"/>
              <a:t>Split full sample into 1/20 and 19/20. 1/20 – acceptance verification, background study; 19/20 – blinded sample</a:t>
            </a:r>
          </a:p>
          <a:p>
            <a:pPr marL="342900" indent="-342900">
              <a:spcBef>
                <a:spcPts val="400"/>
              </a:spcBef>
              <a:buChar char="□"/>
              <a:defRPr sz="2000"/>
            </a:pPr>
            <a:r>
              <a:rPr dirty="0"/>
              <a:t>Measure                     acceptance using monitor samples. </a:t>
            </a:r>
            <a:endParaRPr dirty="0" smtClean="0">
              <a:solidFill>
                <a:srgbClr val="FF0000"/>
              </a:solidFill>
            </a:endParaRPr>
          </a:p>
          <a:p>
            <a:pPr marL="342900" indent="-342900">
              <a:spcBef>
                <a:spcPts val="400"/>
              </a:spcBef>
              <a:buChar char="□"/>
              <a:defRPr sz="2000"/>
            </a:pPr>
            <a:r>
              <a:rPr dirty="0" smtClean="0"/>
              <a:t>Use K</a:t>
            </a:r>
            <a:r>
              <a:rPr baseline="-25000" dirty="0" smtClean="0">
                <a:latin typeface="Symbol"/>
                <a:ea typeface="Symbol"/>
                <a:cs typeface="Symbol"/>
                <a:sym typeface="Symbol"/>
              </a:rPr>
              <a:t>μ</a:t>
            </a:r>
            <a:r>
              <a:rPr baseline="-25000" dirty="0" smtClean="0"/>
              <a:t>2</a:t>
            </a:r>
            <a:r>
              <a:rPr dirty="0" smtClean="0"/>
              <a:t> and K</a:t>
            </a:r>
            <a:r>
              <a:rPr baseline="-25000" dirty="0" smtClean="0">
                <a:latin typeface="Symbol"/>
                <a:ea typeface="Symbol"/>
                <a:cs typeface="Symbol"/>
                <a:sym typeface="Symbol"/>
              </a:rPr>
              <a:t>μνγ</a:t>
            </a:r>
            <a:r>
              <a:rPr dirty="0" smtClean="0"/>
              <a:t> decays to verify </a:t>
            </a:r>
            <a:r>
              <a:rPr lang="en-US" dirty="0" smtClean="0"/>
              <a:t>the </a:t>
            </a:r>
            <a:r>
              <a:rPr dirty="0" smtClean="0"/>
              <a:t>total acceptance measurement. </a:t>
            </a:r>
            <a:endParaRPr lang="en-US" dirty="0" smtClean="0"/>
          </a:p>
          <a:p>
            <a:pPr marL="342900" indent="-342900">
              <a:spcBef>
                <a:spcPts val="400"/>
              </a:spcBef>
              <a:buChar char="□"/>
              <a:defRPr sz="2000"/>
            </a:pPr>
            <a:r>
              <a:rPr dirty="0" smtClean="0"/>
              <a:t>Study the main background shape (K</a:t>
            </a:r>
            <a:r>
              <a:rPr baseline="-25000" dirty="0" smtClean="0">
                <a:latin typeface="Symbol"/>
                <a:ea typeface="Symbol"/>
                <a:cs typeface="Symbol"/>
                <a:sym typeface="Symbol"/>
              </a:rPr>
              <a:t>μνγ</a:t>
            </a:r>
            <a:r>
              <a:rPr dirty="0" smtClean="0"/>
              <a:t>)</a:t>
            </a:r>
          </a:p>
          <a:p>
            <a:pPr marL="342900" indent="-342900">
              <a:spcBef>
                <a:spcPts val="400"/>
              </a:spcBef>
              <a:buChar char="□"/>
              <a:defRPr sz="2000"/>
            </a:pPr>
            <a:r>
              <a:rPr dirty="0" smtClean="0"/>
              <a:t>Measure</a:t>
            </a:r>
            <a:r>
              <a:rPr lang="en-US" dirty="0" smtClean="0"/>
              <a:t> </a:t>
            </a:r>
            <a:r>
              <a:rPr lang="en-US" dirty="0" smtClean="0"/>
              <a:t>the</a:t>
            </a:r>
            <a:r>
              <a:rPr dirty="0" smtClean="0"/>
              <a:t> </a:t>
            </a:r>
            <a:r>
              <a:rPr dirty="0"/>
              <a:t>momentum resolution for the signal region</a:t>
            </a:r>
          </a:p>
          <a:p>
            <a:pPr marL="342900" indent="-342900">
              <a:spcBef>
                <a:spcPts val="400"/>
              </a:spcBef>
              <a:buChar char="□"/>
              <a:defRPr sz="2000"/>
            </a:pPr>
            <a:r>
              <a:rPr dirty="0"/>
              <a:t>Analyze full data sample </a:t>
            </a:r>
          </a:p>
        </p:txBody>
      </p:sp>
      <p:sp>
        <p:nvSpPr>
          <p:cNvPr id="199" name="Shape 199"/>
          <p:cNvSpPr/>
          <p:nvPr/>
        </p:nvSpPr>
        <p:spPr>
          <a:xfrm>
            <a:off x="304800" y="1676400"/>
            <a:ext cx="8110330" cy="400110"/>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p>
            <a:pPr>
              <a:defRPr sz="2000">
                <a:latin typeface="+mj-lt"/>
                <a:ea typeface="+mj-ea"/>
                <a:cs typeface="+mj-cs"/>
                <a:sym typeface="Arial"/>
              </a:defRPr>
            </a:pPr>
            <a:r>
              <a:rPr b="1" dirty="0"/>
              <a:t>Search for </a:t>
            </a:r>
            <a:r>
              <a:rPr lang="en-US" b="1" dirty="0" smtClean="0"/>
              <a:t>an </a:t>
            </a:r>
            <a:r>
              <a:rPr b="1" dirty="0" smtClean="0"/>
              <a:t>additional peak</a:t>
            </a:r>
            <a:r>
              <a:rPr lang="en-US" b="1" dirty="0" smtClean="0"/>
              <a:t> in the muon spectrum</a:t>
            </a:r>
            <a:r>
              <a:rPr b="1" dirty="0" smtClean="0"/>
              <a:t> below</a:t>
            </a:r>
            <a:r>
              <a:rPr lang="en-US" b="1" dirty="0" smtClean="0"/>
              <a:t> the</a:t>
            </a:r>
            <a:r>
              <a:rPr b="1" dirty="0" smtClean="0"/>
              <a:t> K</a:t>
            </a:r>
            <a:r>
              <a:rPr b="1" baseline="-25000" dirty="0" smtClean="0">
                <a:latin typeface="Symbol"/>
                <a:ea typeface="Symbol"/>
                <a:cs typeface="Symbol"/>
                <a:sym typeface="Symbol"/>
              </a:rPr>
              <a:t>μ</a:t>
            </a:r>
            <a:r>
              <a:rPr b="1" baseline="-25000" dirty="0" smtClean="0"/>
              <a:t>2</a:t>
            </a:r>
            <a:r>
              <a:rPr b="1" dirty="0" smtClean="0"/>
              <a:t>.</a:t>
            </a:r>
            <a:endParaRPr b="1" dirty="0"/>
          </a:p>
        </p:txBody>
      </p:sp>
      <p:pic>
        <p:nvPicPr>
          <p:cNvPr id="200" name="image.pdf"/>
          <p:cNvPicPr>
            <a:picLocks noChangeAspect="1"/>
          </p:cNvPicPr>
          <p:nvPr/>
        </p:nvPicPr>
        <p:blipFill>
          <a:blip r:embed="rId2">
            <a:extLst/>
          </a:blip>
          <a:stretch>
            <a:fillRect/>
          </a:stretch>
        </p:blipFill>
        <p:spPr>
          <a:xfrm>
            <a:off x="1981200" y="2743200"/>
            <a:ext cx="1600200" cy="498475"/>
          </a:xfrm>
          <a:prstGeom prst="rect">
            <a:avLst/>
          </a:prstGeom>
          <a:ln w="12700">
            <a:miter lim="400000"/>
          </a:ln>
        </p:spPr>
      </p:pic>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Shape 204"/>
          <p:cNvSpPr>
            <a:spLocks noGrp="1"/>
          </p:cNvSpPr>
          <p:nvPr>
            <p:ph type="sldNum" sz="quarter" idx="2"/>
          </p:nvPr>
        </p:nvSpPr>
        <p:spPr>
          <a:xfrm>
            <a:off x="8236485" y="6245225"/>
            <a:ext cx="297915" cy="281940"/>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12</a:t>
            </a:fld>
            <a:endParaRPr/>
          </a:p>
        </p:txBody>
      </p:sp>
      <p:sp>
        <p:nvSpPr>
          <p:cNvPr id="205" name="Shape 205"/>
          <p:cNvSpPr>
            <a:spLocks noGrp="1"/>
          </p:cNvSpPr>
          <p:nvPr>
            <p:ph type="title"/>
          </p:nvPr>
        </p:nvSpPr>
        <p:spPr>
          <a:prstGeom prst="rect">
            <a:avLst/>
          </a:prstGeom>
        </p:spPr>
        <p:txBody>
          <a:bodyPr/>
          <a:lstStyle>
            <a:lvl1pPr>
              <a:defRPr b="1">
                <a:solidFill>
                  <a:srgbClr val="0000CC"/>
                </a:solidFill>
                <a:effectLst>
                  <a:outerShdw blurRad="12700" dist="25400" dir="2700000" rotWithShape="0">
                    <a:srgbClr val="DDDDDD"/>
                  </a:outerShdw>
                </a:effectLst>
              </a:defRPr>
            </a:lvl1pPr>
          </a:lstStyle>
          <a:p>
            <a:r>
              <a:t>Data sample</a:t>
            </a:r>
          </a:p>
        </p:txBody>
      </p:sp>
      <p:sp>
        <p:nvSpPr>
          <p:cNvPr id="206" name="Shape 206"/>
          <p:cNvSpPr>
            <a:spLocks noGrp="1"/>
          </p:cNvSpPr>
          <p:nvPr>
            <p:ph type="body" sz="quarter" idx="1"/>
          </p:nvPr>
        </p:nvSpPr>
        <p:spPr>
          <a:xfrm>
            <a:off x="4770438" y="4115431"/>
            <a:ext cx="4276944" cy="1981200"/>
          </a:xfrm>
          <a:prstGeom prst="rect">
            <a:avLst/>
          </a:prstGeom>
        </p:spPr>
        <p:txBody>
          <a:bodyPr tIns="91440" bIns="0" anchor="t" anchorCtr="0">
            <a:normAutofit/>
          </a:bodyPr>
          <a:lstStyle/>
          <a:p>
            <a:pPr>
              <a:spcBef>
                <a:spcPts val="400"/>
              </a:spcBef>
              <a:buChar char="□"/>
              <a:defRPr sz="2000">
                <a:latin typeface="+mj-lt"/>
                <a:ea typeface="+mj-ea"/>
                <a:cs typeface="+mj-cs"/>
                <a:sym typeface="Arial"/>
              </a:defRPr>
            </a:pPr>
            <a:r>
              <a:rPr dirty="0"/>
              <a:t>Muon band: generally </a:t>
            </a:r>
            <a:r>
              <a:rPr i="1" dirty="0"/>
              <a:t>K</a:t>
            </a:r>
            <a:r>
              <a:rPr i="1" baseline="-25000" dirty="0">
                <a:latin typeface="Times New Roman"/>
                <a:ea typeface="Times New Roman"/>
                <a:cs typeface="Times New Roman"/>
                <a:sym typeface="Times New Roman"/>
              </a:rPr>
              <a:t>μ2γ</a:t>
            </a:r>
            <a:r>
              <a:rPr i="1" dirty="0">
                <a:latin typeface="Times New Roman"/>
                <a:ea typeface="Times New Roman"/>
                <a:cs typeface="Times New Roman"/>
                <a:sym typeface="Times New Roman"/>
              </a:rPr>
              <a:t>, K</a:t>
            </a:r>
            <a:r>
              <a:rPr i="1" baseline="-25000" dirty="0">
                <a:latin typeface="Times New Roman"/>
                <a:ea typeface="Times New Roman"/>
                <a:cs typeface="Times New Roman"/>
                <a:sym typeface="Times New Roman"/>
              </a:rPr>
              <a:t>μ3</a:t>
            </a:r>
            <a:r>
              <a:rPr i="1" dirty="0">
                <a:latin typeface="Times New Roman"/>
                <a:ea typeface="Times New Roman"/>
                <a:cs typeface="Times New Roman"/>
                <a:sym typeface="Times New Roman"/>
              </a:rPr>
              <a:t> </a:t>
            </a:r>
            <a:r>
              <a:rPr dirty="0"/>
              <a:t>decays </a:t>
            </a:r>
          </a:p>
          <a:p>
            <a:pPr fontAlgn="ctr">
              <a:buChar char="□"/>
              <a:defRPr sz="2000">
                <a:latin typeface="+mj-lt"/>
                <a:ea typeface="+mj-ea"/>
                <a:cs typeface="+mj-cs"/>
                <a:sym typeface="Arial"/>
              </a:defRPr>
            </a:pPr>
            <a:r>
              <a:rPr dirty="0"/>
              <a:t>Pion band: </a:t>
            </a:r>
            <a:r>
              <a:rPr i="1" dirty="0"/>
              <a:t>K</a:t>
            </a:r>
            <a:r>
              <a:rPr i="1" baseline="-25000" dirty="0">
                <a:latin typeface="Times New Roman"/>
                <a:ea typeface="Times New Roman"/>
                <a:cs typeface="Times New Roman"/>
                <a:sym typeface="Times New Roman"/>
              </a:rPr>
              <a:t>π2γ</a:t>
            </a:r>
            <a:r>
              <a:rPr i="1" dirty="0">
                <a:latin typeface="Times New Roman"/>
                <a:ea typeface="Times New Roman"/>
                <a:cs typeface="Times New Roman"/>
                <a:sym typeface="Times New Roman"/>
              </a:rPr>
              <a:t>, K</a:t>
            </a:r>
            <a:r>
              <a:rPr i="1" baseline="-25000" dirty="0">
                <a:latin typeface="Times New Roman"/>
                <a:ea typeface="Times New Roman"/>
                <a:cs typeface="Times New Roman"/>
                <a:sym typeface="Times New Roman"/>
              </a:rPr>
              <a:t>π2</a:t>
            </a:r>
            <a:r>
              <a:rPr i="1" dirty="0">
                <a:latin typeface="Times New Roman"/>
                <a:ea typeface="Times New Roman"/>
                <a:cs typeface="Times New Roman"/>
                <a:sym typeface="Times New Roman"/>
              </a:rPr>
              <a:t> </a:t>
            </a:r>
            <a:r>
              <a:rPr dirty="0"/>
              <a:t>in which pion </a:t>
            </a:r>
            <a:r>
              <a:rPr dirty="0" smtClean="0"/>
              <a:t>scatter</a:t>
            </a:r>
            <a:r>
              <a:rPr lang="en-US" dirty="0" smtClean="0"/>
              <a:t>s</a:t>
            </a:r>
            <a:r>
              <a:rPr dirty="0" smtClean="0"/>
              <a:t> </a:t>
            </a:r>
            <a:r>
              <a:rPr dirty="0"/>
              <a:t>in the target </a:t>
            </a:r>
            <a:r>
              <a:rPr dirty="0" smtClean="0"/>
              <a:t>or</a:t>
            </a:r>
            <a:r>
              <a:rPr lang="en-US" dirty="0" smtClean="0"/>
              <a:t> </a:t>
            </a:r>
            <a:r>
              <a:rPr dirty="0" smtClean="0"/>
              <a:t>RS </a:t>
            </a:r>
            <a:r>
              <a:rPr dirty="0"/>
              <a:t>and </a:t>
            </a:r>
            <a:r>
              <a:rPr lang="en-US" dirty="0" smtClean="0"/>
              <a:t>scattered </a:t>
            </a:r>
            <a:r>
              <a:rPr dirty="0" smtClean="0"/>
              <a:t>beam pion</a:t>
            </a:r>
            <a:r>
              <a:rPr lang="en-US" dirty="0" smtClean="0"/>
              <a:t>s</a:t>
            </a:r>
            <a:r>
              <a:rPr sz="3000" dirty="0" smtClean="0"/>
              <a:t>    </a:t>
            </a:r>
            <a:endParaRPr sz="3000" dirty="0"/>
          </a:p>
        </p:txBody>
      </p:sp>
      <p:pic>
        <p:nvPicPr>
          <p:cNvPr id="207" name="pnn12_nocut_new.jpg"/>
          <p:cNvPicPr>
            <a:picLocks noChangeAspect="1"/>
          </p:cNvPicPr>
          <p:nvPr/>
        </p:nvPicPr>
        <p:blipFill>
          <a:blip r:embed="rId2">
            <a:extLst/>
          </a:blip>
          <a:stretch>
            <a:fillRect/>
          </a:stretch>
        </p:blipFill>
        <p:spPr>
          <a:xfrm>
            <a:off x="457200" y="1752600"/>
            <a:ext cx="4313238" cy="4343400"/>
          </a:xfrm>
          <a:prstGeom prst="rect">
            <a:avLst/>
          </a:prstGeom>
          <a:ln w="12700">
            <a:miter lim="400000"/>
          </a:ln>
        </p:spPr>
      </p:pic>
      <p:sp>
        <p:nvSpPr>
          <p:cNvPr id="208" name="Shape 208"/>
          <p:cNvSpPr/>
          <p:nvPr/>
        </p:nvSpPr>
        <p:spPr>
          <a:xfrm>
            <a:off x="1050925" y="1936749"/>
            <a:ext cx="1569787" cy="396241"/>
          </a:xfrm>
          <a:prstGeom prst="rect">
            <a:avLst/>
          </a:prstGeom>
          <a:solidFill>
            <a:srgbClr val="FFFF00"/>
          </a:solidFill>
          <a:ln w="25400">
            <a:solidFill>
              <a:srgbClr val="000000"/>
            </a:solidFill>
          </a:ln>
          <a:extLst>
            <a:ext uri="{C572A759-6A51-4108-AA02-DFA0A04FC94B}">
              <ma14:wrappingTextBoxFlag xmlns:ma14="http://schemas.microsoft.com/office/mac/drawingml/2011/main" val="1"/>
            </a:ext>
          </a:extLst>
        </p:spPr>
        <p:txBody>
          <a:bodyPr wrap="none" lIns="45719" rIns="45719">
            <a:spAutoFit/>
          </a:bodyPr>
          <a:lstStyle/>
          <a:p>
            <a:r>
              <a:rPr dirty="0"/>
              <a:t>1/20 sample</a:t>
            </a:r>
          </a:p>
        </p:txBody>
      </p:sp>
      <p:sp>
        <p:nvSpPr>
          <p:cNvPr id="209" name="Shape 209"/>
          <p:cNvSpPr/>
          <p:nvPr/>
        </p:nvSpPr>
        <p:spPr>
          <a:xfrm>
            <a:off x="5013325" y="1784350"/>
            <a:ext cx="3891189" cy="2067556"/>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p>
            <a:pPr>
              <a:buSzPct val="100000"/>
              <a:buFont typeface="Wingdings"/>
              <a:buChar char="✓"/>
            </a:pPr>
            <a:r>
              <a:rPr dirty="0"/>
              <a:t> Data were taken for 12 </a:t>
            </a:r>
            <a:r>
              <a:rPr dirty="0" smtClean="0"/>
              <a:t>week</a:t>
            </a:r>
            <a:r>
              <a:rPr lang="en-US" dirty="0" smtClean="0"/>
              <a:t>s</a:t>
            </a:r>
            <a:r>
              <a:rPr dirty="0" smtClean="0"/>
              <a:t> </a:t>
            </a:r>
            <a:r>
              <a:rPr dirty="0"/>
              <a:t>from March to June 2002</a:t>
            </a:r>
          </a:p>
          <a:p>
            <a:pPr>
              <a:buSzPct val="100000"/>
              <a:buFont typeface="Wingdings"/>
              <a:buChar char="✓"/>
            </a:pPr>
            <a:r>
              <a:rPr dirty="0"/>
              <a:t> Total number of stopped </a:t>
            </a:r>
            <a:r>
              <a:rPr dirty="0" smtClean="0"/>
              <a:t>kaons</a:t>
            </a:r>
            <a:r>
              <a:rPr lang="en-US" dirty="0" smtClean="0"/>
              <a:t> -</a:t>
            </a:r>
            <a:r>
              <a:rPr dirty="0" smtClean="0"/>
              <a:t> 1.70</a:t>
            </a:r>
            <a:r>
              <a:rPr dirty="0" smtClean="0">
                <a:latin typeface="Symbol"/>
                <a:ea typeface="Symbol"/>
                <a:cs typeface="Symbol"/>
                <a:sym typeface="Symbol"/>
              </a:rPr>
              <a:t>×</a:t>
            </a:r>
            <a:r>
              <a:rPr dirty="0" smtClean="0"/>
              <a:t>10</a:t>
            </a:r>
            <a:r>
              <a:rPr baseline="30000" dirty="0" smtClean="0"/>
              <a:t>12</a:t>
            </a:r>
            <a:endParaRPr baseline="30000" dirty="0"/>
          </a:p>
          <a:p>
            <a:pPr>
              <a:buSzPct val="100000"/>
              <a:buFont typeface="Wingdings"/>
              <a:buChar char="✓"/>
            </a:pPr>
            <a:r>
              <a:rPr dirty="0"/>
              <a:t> Every 20</a:t>
            </a:r>
            <a:r>
              <a:rPr baseline="30000" dirty="0"/>
              <a:t>th</a:t>
            </a:r>
            <a:r>
              <a:rPr dirty="0"/>
              <a:t> event of full sample was selected to form 1/20 sample</a:t>
            </a:r>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Shape 213"/>
          <p:cNvSpPr>
            <a:spLocks noGrp="1"/>
          </p:cNvSpPr>
          <p:nvPr>
            <p:ph type="sldNum" sz="quarter" idx="2"/>
          </p:nvPr>
        </p:nvSpPr>
        <p:spPr>
          <a:xfrm>
            <a:off x="8236485" y="6245225"/>
            <a:ext cx="297915" cy="281940"/>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13</a:t>
            </a:fld>
            <a:endParaRPr/>
          </a:p>
        </p:txBody>
      </p:sp>
      <p:sp>
        <p:nvSpPr>
          <p:cNvPr id="214" name="Shape 214"/>
          <p:cNvSpPr>
            <a:spLocks noGrp="1"/>
          </p:cNvSpPr>
          <p:nvPr>
            <p:ph type="title"/>
          </p:nvPr>
        </p:nvSpPr>
        <p:spPr>
          <a:prstGeom prst="rect">
            <a:avLst/>
          </a:prstGeom>
        </p:spPr>
        <p:txBody>
          <a:bodyPr/>
          <a:lstStyle>
            <a:lvl1pPr>
              <a:defRPr b="1">
                <a:solidFill>
                  <a:srgbClr val="0000CC"/>
                </a:solidFill>
                <a:effectLst>
                  <a:outerShdw blurRad="12700" dist="25400" dir="2700000" rotWithShape="0">
                    <a:srgbClr val="DDDDDD"/>
                  </a:outerShdw>
                </a:effectLst>
              </a:defRPr>
            </a:lvl1pPr>
          </a:lstStyle>
          <a:p>
            <a:r>
              <a:t>Additional selection criteria</a:t>
            </a:r>
          </a:p>
        </p:txBody>
      </p:sp>
      <p:sp>
        <p:nvSpPr>
          <p:cNvPr id="215" name="Shape 215"/>
          <p:cNvSpPr>
            <a:spLocks noGrp="1"/>
          </p:cNvSpPr>
          <p:nvPr>
            <p:ph type="body" idx="1"/>
          </p:nvPr>
        </p:nvSpPr>
        <p:spPr>
          <a:xfrm>
            <a:off x="566737" y="1752600"/>
            <a:ext cx="8109177" cy="4267200"/>
          </a:xfrm>
          <a:prstGeom prst="rect">
            <a:avLst/>
          </a:prstGeom>
        </p:spPr>
        <p:txBody>
          <a:bodyPr/>
          <a:lstStyle/>
          <a:p>
            <a:pPr>
              <a:lnSpc>
                <a:spcPct val="90000"/>
              </a:lnSpc>
              <a:spcBef>
                <a:spcPts val="400"/>
              </a:spcBef>
              <a:buChar char="□"/>
              <a:defRPr sz="2000"/>
            </a:pPr>
            <a:r>
              <a:rPr lang="en-US" dirty="0" smtClean="0"/>
              <a:t>Fiducial</a:t>
            </a:r>
            <a:r>
              <a:rPr dirty="0" smtClean="0"/>
              <a:t> </a:t>
            </a:r>
            <a:r>
              <a:rPr dirty="0"/>
              <a:t>cuts. To select events in the detector fiducial volume</a:t>
            </a:r>
          </a:p>
          <a:p>
            <a:pPr>
              <a:lnSpc>
                <a:spcPct val="90000"/>
              </a:lnSpc>
              <a:spcBef>
                <a:spcPts val="400"/>
              </a:spcBef>
              <a:buChar char="□"/>
              <a:defRPr sz="2000"/>
            </a:pPr>
            <a:r>
              <a:rPr dirty="0"/>
              <a:t>Beam cuts. To identify the incoming particle as a kaon </a:t>
            </a:r>
            <a:r>
              <a:rPr lang="en-US" dirty="0" smtClean="0"/>
              <a:t>&amp;</a:t>
            </a:r>
            <a:r>
              <a:rPr dirty="0" smtClean="0"/>
              <a:t> </a:t>
            </a:r>
            <a:r>
              <a:rPr dirty="0"/>
              <a:t>suppress extra beam particles </a:t>
            </a:r>
            <a:r>
              <a:rPr dirty="0" smtClean="0"/>
              <a:t>at </a:t>
            </a:r>
            <a:r>
              <a:rPr dirty="0"/>
              <a:t>track time</a:t>
            </a:r>
          </a:p>
          <a:p>
            <a:pPr>
              <a:lnSpc>
                <a:spcPct val="90000"/>
              </a:lnSpc>
              <a:spcBef>
                <a:spcPts val="400"/>
              </a:spcBef>
              <a:buChar char="□"/>
              <a:defRPr sz="2000"/>
            </a:pPr>
            <a:r>
              <a:rPr dirty="0" smtClean="0"/>
              <a:t>Delay</a:t>
            </a:r>
            <a:r>
              <a:rPr lang="en-US" dirty="0" smtClean="0"/>
              <a:t>ed</a:t>
            </a:r>
            <a:r>
              <a:rPr dirty="0" smtClean="0"/>
              <a:t> </a:t>
            </a:r>
            <a:r>
              <a:rPr dirty="0"/>
              <a:t>coincidence. To suppress kaon </a:t>
            </a:r>
            <a:r>
              <a:rPr dirty="0" smtClean="0"/>
              <a:t>decays</a:t>
            </a:r>
            <a:r>
              <a:rPr lang="en-US" dirty="0" smtClean="0"/>
              <a:t> </a:t>
            </a:r>
            <a:r>
              <a:rPr dirty="0" smtClean="0"/>
              <a:t>in</a:t>
            </a:r>
            <a:r>
              <a:rPr lang="en-US" dirty="0" smtClean="0"/>
              <a:t> </a:t>
            </a:r>
            <a:r>
              <a:rPr dirty="0" smtClean="0"/>
              <a:t>flight</a:t>
            </a:r>
            <a:endParaRPr dirty="0"/>
          </a:p>
          <a:p>
            <a:pPr>
              <a:lnSpc>
                <a:spcPct val="90000"/>
              </a:lnSpc>
              <a:spcBef>
                <a:spcPts val="400"/>
              </a:spcBef>
              <a:buChar char="□"/>
              <a:defRPr sz="2000"/>
            </a:pPr>
            <a:r>
              <a:rPr dirty="0"/>
              <a:t>Target cuts. Numerous </a:t>
            </a:r>
            <a:r>
              <a:rPr dirty="0" smtClean="0"/>
              <a:t>requirement</a:t>
            </a:r>
            <a:r>
              <a:rPr lang="en-US" dirty="0" smtClean="0"/>
              <a:t>s</a:t>
            </a:r>
            <a:r>
              <a:rPr lang="en-US" dirty="0"/>
              <a:t> </a:t>
            </a:r>
            <a:r>
              <a:rPr lang="en-US" dirty="0" smtClean="0"/>
              <a:t>were</a:t>
            </a:r>
            <a:r>
              <a:rPr dirty="0" smtClean="0"/>
              <a:t> placed </a:t>
            </a:r>
            <a:r>
              <a:rPr dirty="0"/>
              <a:t>on the activity in the target to suppress background and ensure reliable determination of the kinematic properties of the </a:t>
            </a:r>
            <a:r>
              <a:rPr lang="en-US" dirty="0">
                <a:latin typeface="Symbol" charset="2"/>
                <a:ea typeface="Symbol" charset="2"/>
                <a:cs typeface="Symbol" charset="2"/>
              </a:rPr>
              <a:t>m</a:t>
            </a:r>
            <a:endParaRPr dirty="0">
              <a:latin typeface="Symbol" charset="2"/>
              <a:ea typeface="Symbol" charset="2"/>
              <a:cs typeface="Symbol" charset="2"/>
            </a:endParaRPr>
          </a:p>
          <a:p>
            <a:pPr>
              <a:lnSpc>
                <a:spcPct val="90000"/>
              </a:lnSpc>
              <a:spcBef>
                <a:spcPts val="400"/>
              </a:spcBef>
              <a:buChar char="□"/>
              <a:defRPr sz="2000"/>
            </a:pPr>
            <a:r>
              <a:rPr dirty="0"/>
              <a:t>Range-momentum cut </a:t>
            </a:r>
            <a:r>
              <a:rPr dirty="0" smtClean="0"/>
              <a:t>select</a:t>
            </a:r>
            <a:r>
              <a:rPr lang="en-US" dirty="0" smtClean="0"/>
              <a:t>ed</a:t>
            </a:r>
            <a:r>
              <a:rPr dirty="0" smtClean="0"/>
              <a:t> </a:t>
            </a:r>
            <a:r>
              <a:rPr dirty="0"/>
              <a:t>muon band </a:t>
            </a:r>
            <a:r>
              <a:rPr dirty="0" smtClean="0"/>
              <a:t>(</a:t>
            </a:r>
            <a:r>
              <a:rPr lang="en-US" i="1" dirty="0" smtClean="0"/>
              <a:t>c.f.</a:t>
            </a:r>
            <a:r>
              <a:rPr dirty="0" smtClean="0"/>
              <a:t>pion </a:t>
            </a:r>
            <a:r>
              <a:rPr dirty="0"/>
              <a:t>band was selected in the main E949 analysis)</a:t>
            </a:r>
          </a:p>
          <a:p>
            <a:pPr>
              <a:lnSpc>
                <a:spcPct val="90000"/>
              </a:lnSpc>
              <a:spcBef>
                <a:spcPts val="400"/>
              </a:spcBef>
              <a:buChar char="□"/>
              <a:defRPr sz="2000"/>
            </a:pPr>
            <a:r>
              <a:rPr dirty="0"/>
              <a:t>Photon veto cuts. To suppress photon activity in the detector. Loose – for background study, tight – for full sample</a:t>
            </a:r>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Shape 219"/>
          <p:cNvSpPr>
            <a:spLocks noGrp="1"/>
          </p:cNvSpPr>
          <p:nvPr>
            <p:ph type="sldNum" sz="quarter" idx="2"/>
          </p:nvPr>
        </p:nvSpPr>
        <p:spPr>
          <a:xfrm>
            <a:off x="8236485" y="6245225"/>
            <a:ext cx="297915" cy="281940"/>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14</a:t>
            </a:fld>
            <a:endParaRPr/>
          </a:p>
        </p:txBody>
      </p:sp>
      <p:sp>
        <p:nvSpPr>
          <p:cNvPr id="220" name="Shape 220"/>
          <p:cNvSpPr>
            <a:spLocks noGrp="1"/>
          </p:cNvSpPr>
          <p:nvPr>
            <p:ph type="title"/>
          </p:nvPr>
        </p:nvSpPr>
        <p:spPr>
          <a:prstGeom prst="rect">
            <a:avLst/>
          </a:prstGeom>
        </p:spPr>
        <p:txBody>
          <a:bodyPr/>
          <a:lstStyle>
            <a:lvl1pPr>
              <a:defRPr sz="4200" b="1">
                <a:solidFill>
                  <a:srgbClr val="0000CC"/>
                </a:solidFill>
                <a:effectLst>
                  <a:outerShdw blurRad="12700" dist="25400" dir="2700000" rotWithShape="0">
                    <a:srgbClr val="DDDDDD"/>
                  </a:outerShdw>
                </a:effectLst>
                <a:latin typeface="Tahoma"/>
                <a:ea typeface="Tahoma"/>
                <a:cs typeface="Tahoma"/>
                <a:sym typeface="Tahoma"/>
              </a:defRPr>
            </a:lvl1pPr>
          </a:lstStyle>
          <a:p>
            <a:r>
              <a:t>1/20 Data Sample</a:t>
            </a:r>
          </a:p>
        </p:txBody>
      </p:sp>
      <p:sp>
        <p:nvSpPr>
          <p:cNvPr id="221" name="Shape 221"/>
          <p:cNvSpPr/>
          <p:nvPr/>
        </p:nvSpPr>
        <p:spPr>
          <a:xfrm>
            <a:off x="5807075" y="1868487"/>
            <a:ext cx="533401" cy="1"/>
          </a:xfrm>
          <a:prstGeom prst="line">
            <a:avLst/>
          </a:prstGeom>
          <a:ln w="15875">
            <a:solidFill>
              <a:srgbClr val="000000"/>
            </a:solidFill>
            <a:prstDash val="dash"/>
          </a:ln>
        </p:spPr>
        <p:txBody>
          <a:bodyPr lIns="45719" rIns="45719"/>
          <a:lstStyle/>
          <a:p>
            <a:endParaRPr/>
          </a:p>
        </p:txBody>
      </p:sp>
      <p:sp>
        <p:nvSpPr>
          <p:cNvPr id="222" name="Shape 222"/>
          <p:cNvSpPr/>
          <p:nvPr/>
        </p:nvSpPr>
        <p:spPr>
          <a:xfrm>
            <a:off x="6576392" y="1676400"/>
            <a:ext cx="1450626"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b="1">
                <a:latin typeface="+mj-lt"/>
                <a:ea typeface="+mj-ea"/>
                <a:cs typeface="+mj-cs"/>
                <a:sym typeface="Arial"/>
              </a:defRPr>
            </a:pPr>
            <a:r>
              <a:t>after trigger</a:t>
            </a:r>
            <a:r>
              <a:rPr b="0"/>
              <a:t> </a:t>
            </a:r>
          </a:p>
        </p:txBody>
      </p:sp>
      <p:sp>
        <p:nvSpPr>
          <p:cNvPr id="223" name="Shape 223"/>
          <p:cNvSpPr/>
          <p:nvPr/>
        </p:nvSpPr>
        <p:spPr>
          <a:xfrm>
            <a:off x="5822950" y="2441575"/>
            <a:ext cx="533401" cy="0"/>
          </a:xfrm>
          <a:prstGeom prst="line">
            <a:avLst/>
          </a:prstGeom>
          <a:ln w="15875">
            <a:solidFill>
              <a:srgbClr val="FF0000"/>
            </a:solidFill>
          </a:ln>
        </p:spPr>
        <p:txBody>
          <a:bodyPr lIns="45719" rIns="45719"/>
          <a:lstStyle/>
          <a:p>
            <a:endParaRPr/>
          </a:p>
        </p:txBody>
      </p:sp>
      <p:sp>
        <p:nvSpPr>
          <p:cNvPr id="224" name="Shape 224"/>
          <p:cNvSpPr/>
          <p:nvPr/>
        </p:nvSpPr>
        <p:spPr>
          <a:xfrm>
            <a:off x="6592267" y="2249487"/>
            <a:ext cx="2330449" cy="369332"/>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p>
            <a:pPr>
              <a:defRPr b="1">
                <a:latin typeface="+mj-lt"/>
                <a:ea typeface="+mj-ea"/>
                <a:cs typeface="+mj-cs"/>
                <a:sym typeface="Arial"/>
              </a:defRPr>
            </a:pPr>
            <a:r>
              <a:rPr dirty="0"/>
              <a:t>after </a:t>
            </a:r>
            <a:r>
              <a:rPr lang="en-US" dirty="0" smtClean="0"/>
              <a:t>fiducial volume</a:t>
            </a:r>
            <a:r>
              <a:rPr b="0" dirty="0" smtClean="0"/>
              <a:t> </a:t>
            </a:r>
            <a:endParaRPr b="0" dirty="0"/>
          </a:p>
        </p:txBody>
      </p:sp>
      <p:sp>
        <p:nvSpPr>
          <p:cNvPr id="225" name="Shape 225"/>
          <p:cNvSpPr/>
          <p:nvPr/>
        </p:nvSpPr>
        <p:spPr>
          <a:xfrm>
            <a:off x="5822950" y="2974975"/>
            <a:ext cx="533401" cy="0"/>
          </a:xfrm>
          <a:prstGeom prst="line">
            <a:avLst/>
          </a:prstGeom>
          <a:ln w="31750">
            <a:solidFill>
              <a:srgbClr val="00B050"/>
            </a:solidFill>
            <a:prstDash val="sysDot"/>
          </a:ln>
        </p:spPr>
        <p:txBody>
          <a:bodyPr lIns="45719" rIns="45719"/>
          <a:lstStyle/>
          <a:p>
            <a:endParaRPr/>
          </a:p>
        </p:txBody>
      </p:sp>
      <p:sp>
        <p:nvSpPr>
          <p:cNvPr id="226" name="Shape 226"/>
          <p:cNvSpPr/>
          <p:nvPr/>
        </p:nvSpPr>
        <p:spPr>
          <a:xfrm>
            <a:off x="6592267" y="2782887"/>
            <a:ext cx="1797926" cy="36933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a:latin typeface="+mj-lt"/>
                <a:ea typeface="+mj-ea"/>
                <a:cs typeface="+mj-cs"/>
                <a:sym typeface="Arial"/>
              </a:defRPr>
            </a:lvl1pPr>
          </a:lstStyle>
          <a:p>
            <a:r>
              <a:rPr dirty="0"/>
              <a:t>after </a:t>
            </a:r>
            <a:r>
              <a:rPr dirty="0" smtClean="0"/>
              <a:t>beam</a:t>
            </a:r>
            <a:r>
              <a:rPr lang="en-US" dirty="0" smtClean="0"/>
              <a:t> cuts</a:t>
            </a:r>
            <a:endParaRPr dirty="0"/>
          </a:p>
        </p:txBody>
      </p:sp>
      <p:sp>
        <p:nvSpPr>
          <p:cNvPr id="227" name="Shape 227"/>
          <p:cNvSpPr/>
          <p:nvPr/>
        </p:nvSpPr>
        <p:spPr>
          <a:xfrm>
            <a:off x="5822950" y="3508375"/>
            <a:ext cx="533401" cy="0"/>
          </a:xfrm>
          <a:prstGeom prst="line">
            <a:avLst/>
          </a:prstGeom>
          <a:ln w="25400">
            <a:solidFill>
              <a:srgbClr val="0000FF"/>
            </a:solidFill>
            <a:prstDash val="dashDot"/>
          </a:ln>
        </p:spPr>
        <p:txBody>
          <a:bodyPr lIns="45719" rIns="45719"/>
          <a:lstStyle/>
          <a:p>
            <a:endParaRPr/>
          </a:p>
        </p:txBody>
      </p:sp>
      <p:sp>
        <p:nvSpPr>
          <p:cNvPr id="228" name="Shape 228"/>
          <p:cNvSpPr/>
          <p:nvPr/>
        </p:nvSpPr>
        <p:spPr>
          <a:xfrm>
            <a:off x="6576391" y="3309730"/>
            <a:ext cx="2978427" cy="369332"/>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lvl1pPr>
              <a:defRPr b="1">
                <a:latin typeface="+mj-lt"/>
                <a:ea typeface="+mj-ea"/>
                <a:cs typeface="+mj-cs"/>
                <a:sym typeface="Arial"/>
              </a:defRPr>
            </a:lvl1pPr>
          </a:lstStyle>
          <a:p>
            <a:r>
              <a:rPr dirty="0"/>
              <a:t>after </a:t>
            </a:r>
            <a:r>
              <a:rPr dirty="0" smtClean="0"/>
              <a:t>delay</a:t>
            </a:r>
            <a:r>
              <a:rPr lang="en-US" dirty="0" smtClean="0"/>
              <a:t>ed</a:t>
            </a:r>
            <a:r>
              <a:rPr dirty="0" smtClean="0"/>
              <a:t> coin</a:t>
            </a:r>
            <a:r>
              <a:rPr lang="en-US" dirty="0" smtClean="0"/>
              <a:t>c.</a:t>
            </a:r>
            <a:endParaRPr dirty="0"/>
          </a:p>
        </p:txBody>
      </p:sp>
      <p:sp>
        <p:nvSpPr>
          <p:cNvPr id="229" name="Shape 229"/>
          <p:cNvSpPr/>
          <p:nvPr/>
        </p:nvSpPr>
        <p:spPr>
          <a:xfrm>
            <a:off x="5822950" y="4041775"/>
            <a:ext cx="533401" cy="0"/>
          </a:xfrm>
          <a:prstGeom prst="line">
            <a:avLst/>
          </a:prstGeom>
          <a:ln w="19050">
            <a:solidFill>
              <a:srgbClr val="FF00FF"/>
            </a:solidFill>
            <a:prstDash val="lgDash"/>
          </a:ln>
        </p:spPr>
        <p:txBody>
          <a:bodyPr lIns="45719" rIns="45719"/>
          <a:lstStyle/>
          <a:p>
            <a:endParaRPr/>
          </a:p>
        </p:txBody>
      </p:sp>
      <p:sp>
        <p:nvSpPr>
          <p:cNvPr id="230" name="Shape 230"/>
          <p:cNvSpPr/>
          <p:nvPr/>
        </p:nvSpPr>
        <p:spPr>
          <a:xfrm>
            <a:off x="6592266" y="3849687"/>
            <a:ext cx="1836398" cy="36933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a:latin typeface="+mj-lt"/>
                <a:ea typeface="+mj-ea"/>
                <a:cs typeface="+mj-cs"/>
                <a:sym typeface="Arial"/>
              </a:defRPr>
            </a:lvl1pPr>
          </a:lstStyle>
          <a:p>
            <a:r>
              <a:rPr dirty="0"/>
              <a:t>after </a:t>
            </a:r>
            <a:r>
              <a:rPr dirty="0" smtClean="0"/>
              <a:t>target</a:t>
            </a:r>
            <a:r>
              <a:rPr lang="en-US" dirty="0" smtClean="0"/>
              <a:t> cuts</a:t>
            </a:r>
            <a:endParaRPr dirty="0"/>
          </a:p>
        </p:txBody>
      </p:sp>
      <p:sp>
        <p:nvSpPr>
          <p:cNvPr id="231" name="Shape 231"/>
          <p:cNvSpPr/>
          <p:nvPr/>
        </p:nvSpPr>
        <p:spPr>
          <a:xfrm>
            <a:off x="5822950" y="4575175"/>
            <a:ext cx="533401" cy="0"/>
          </a:xfrm>
          <a:prstGeom prst="line">
            <a:avLst/>
          </a:prstGeom>
          <a:ln w="15875">
            <a:solidFill>
              <a:srgbClr val="000000"/>
            </a:solidFill>
            <a:prstDash val="lgDashDot"/>
          </a:ln>
        </p:spPr>
        <p:txBody>
          <a:bodyPr lIns="45719" rIns="45719"/>
          <a:lstStyle/>
          <a:p>
            <a:endParaRPr/>
          </a:p>
        </p:txBody>
      </p:sp>
      <p:sp>
        <p:nvSpPr>
          <p:cNvPr id="232" name="Shape 232"/>
          <p:cNvSpPr/>
          <p:nvPr/>
        </p:nvSpPr>
        <p:spPr>
          <a:xfrm>
            <a:off x="6576392" y="4359964"/>
            <a:ext cx="2620617" cy="369332"/>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p>
            <a:pPr>
              <a:defRPr b="1">
                <a:latin typeface="+mj-lt"/>
                <a:ea typeface="+mj-ea"/>
                <a:cs typeface="+mj-cs"/>
                <a:sym typeface="Arial"/>
              </a:defRPr>
            </a:pPr>
            <a:r>
              <a:t>after range-momentum</a:t>
            </a:r>
            <a:r>
              <a:rPr b="0"/>
              <a:t>  </a:t>
            </a:r>
          </a:p>
        </p:txBody>
      </p:sp>
      <p:sp>
        <p:nvSpPr>
          <p:cNvPr id="233" name="Shape 233"/>
          <p:cNvSpPr/>
          <p:nvPr/>
        </p:nvSpPr>
        <p:spPr>
          <a:xfrm>
            <a:off x="5822950" y="5184775"/>
            <a:ext cx="533401" cy="0"/>
          </a:xfrm>
          <a:prstGeom prst="line">
            <a:avLst/>
          </a:prstGeom>
          <a:ln w="15875">
            <a:solidFill>
              <a:srgbClr val="FF0000"/>
            </a:solidFill>
            <a:prstDash val="lgDashDotDot"/>
          </a:ln>
        </p:spPr>
        <p:txBody>
          <a:bodyPr lIns="45719" rIns="45719"/>
          <a:lstStyle/>
          <a:p>
            <a:endParaRPr/>
          </a:p>
        </p:txBody>
      </p:sp>
      <p:sp>
        <p:nvSpPr>
          <p:cNvPr id="234" name="Shape 234"/>
          <p:cNvSpPr/>
          <p:nvPr/>
        </p:nvSpPr>
        <p:spPr>
          <a:xfrm>
            <a:off x="6576392" y="4956312"/>
            <a:ext cx="2041525" cy="36933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a:latin typeface="+mj-lt"/>
                <a:ea typeface="+mj-ea"/>
                <a:cs typeface="+mj-cs"/>
                <a:sym typeface="Arial"/>
              </a:defRPr>
            </a:lvl1pPr>
          </a:lstStyle>
          <a:p>
            <a:r>
              <a:rPr dirty="0"/>
              <a:t>after loose </a:t>
            </a:r>
            <a:r>
              <a:rPr lang="en-US" dirty="0" smtClean="0">
                <a:latin typeface="Symbol" charset="2"/>
                <a:ea typeface="Symbol" charset="2"/>
                <a:cs typeface="Symbol" charset="2"/>
              </a:rPr>
              <a:t>g</a:t>
            </a:r>
            <a:r>
              <a:rPr dirty="0" smtClean="0"/>
              <a:t> </a:t>
            </a:r>
            <a:r>
              <a:rPr dirty="0"/>
              <a:t>veto</a:t>
            </a:r>
          </a:p>
        </p:txBody>
      </p:sp>
      <p:pic>
        <p:nvPicPr>
          <p:cNvPr id="235" name="image.png"/>
          <p:cNvPicPr>
            <a:picLocks noChangeAspect="1"/>
          </p:cNvPicPr>
          <p:nvPr/>
        </p:nvPicPr>
        <p:blipFill>
          <a:blip r:embed="rId2">
            <a:extLst/>
          </a:blip>
          <a:stretch>
            <a:fillRect/>
          </a:stretch>
        </p:blipFill>
        <p:spPr>
          <a:xfrm>
            <a:off x="228600" y="1676400"/>
            <a:ext cx="5029200" cy="4391025"/>
          </a:xfrm>
          <a:prstGeom prst="rect">
            <a:avLst/>
          </a:prstGeom>
          <a:ln w="12700">
            <a:miter lim="400000"/>
          </a:ln>
        </p:spPr>
      </p:pic>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Shape 239"/>
          <p:cNvSpPr>
            <a:spLocks noGrp="1"/>
          </p:cNvSpPr>
          <p:nvPr>
            <p:ph type="sldNum" sz="quarter" idx="2"/>
          </p:nvPr>
        </p:nvSpPr>
        <p:spPr>
          <a:xfrm>
            <a:off x="8236485" y="6245225"/>
            <a:ext cx="297915" cy="281940"/>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15</a:t>
            </a:fld>
            <a:endParaRPr/>
          </a:p>
        </p:txBody>
      </p:sp>
      <p:sp>
        <p:nvSpPr>
          <p:cNvPr id="240" name="Shape 240"/>
          <p:cNvSpPr>
            <a:spLocks noGrp="1"/>
          </p:cNvSpPr>
          <p:nvPr>
            <p:ph type="title"/>
          </p:nvPr>
        </p:nvSpPr>
        <p:spPr>
          <a:prstGeom prst="rect">
            <a:avLst/>
          </a:prstGeom>
        </p:spPr>
        <p:txBody>
          <a:bodyPr/>
          <a:lstStyle>
            <a:lvl1pPr>
              <a:defRPr b="1">
                <a:solidFill>
                  <a:srgbClr val="0000CC"/>
                </a:solidFill>
                <a:effectLst>
                  <a:outerShdw blurRad="12700" dist="25400" dir="2700000" rotWithShape="0">
                    <a:srgbClr val="DDDDDD"/>
                  </a:outerShdw>
                </a:effectLst>
              </a:defRPr>
            </a:lvl1pPr>
          </a:lstStyle>
          <a:p>
            <a:r>
              <a:t>Total acceptance</a:t>
            </a:r>
          </a:p>
        </p:txBody>
      </p:sp>
      <p:pic>
        <p:nvPicPr>
          <p:cNvPr id="241" name="image.png"/>
          <p:cNvPicPr>
            <a:picLocks noChangeAspect="1"/>
          </p:cNvPicPr>
          <p:nvPr/>
        </p:nvPicPr>
        <p:blipFill>
          <a:blip r:embed="rId2">
            <a:extLst/>
          </a:blip>
          <a:stretch>
            <a:fillRect/>
          </a:stretch>
        </p:blipFill>
        <p:spPr>
          <a:xfrm>
            <a:off x="152400" y="1752600"/>
            <a:ext cx="4087813" cy="4300538"/>
          </a:xfrm>
          <a:prstGeom prst="rect">
            <a:avLst/>
          </a:prstGeom>
          <a:ln w="12700">
            <a:miter lim="400000"/>
          </a:ln>
        </p:spPr>
      </p:pic>
      <p:sp>
        <p:nvSpPr>
          <p:cNvPr id="242" name="Shape 242"/>
          <p:cNvSpPr/>
          <p:nvPr/>
        </p:nvSpPr>
        <p:spPr>
          <a:xfrm>
            <a:off x="5105400" y="1981200"/>
            <a:ext cx="533401" cy="0"/>
          </a:xfrm>
          <a:prstGeom prst="line">
            <a:avLst/>
          </a:prstGeom>
          <a:ln w="15875">
            <a:solidFill>
              <a:srgbClr val="000000"/>
            </a:solidFill>
          </a:ln>
        </p:spPr>
        <p:txBody>
          <a:bodyPr lIns="45719" rIns="45719"/>
          <a:lstStyle/>
          <a:p>
            <a:endParaRPr/>
          </a:p>
        </p:txBody>
      </p:sp>
      <p:sp>
        <p:nvSpPr>
          <p:cNvPr id="243" name="Shape 243"/>
          <p:cNvSpPr/>
          <p:nvPr/>
        </p:nvSpPr>
        <p:spPr>
          <a:xfrm>
            <a:off x="5867400" y="1828800"/>
            <a:ext cx="2067231" cy="36933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b="1">
                <a:latin typeface="+mj-lt"/>
                <a:ea typeface="+mj-ea"/>
                <a:cs typeface="+mj-cs"/>
                <a:sym typeface="Arial"/>
              </a:defRPr>
            </a:pPr>
            <a:r>
              <a:rPr dirty="0"/>
              <a:t>after </a:t>
            </a:r>
            <a:r>
              <a:rPr lang="en-US" dirty="0" smtClean="0"/>
              <a:t>fiducial cuts</a:t>
            </a:r>
            <a:r>
              <a:rPr b="0" dirty="0" smtClean="0"/>
              <a:t> </a:t>
            </a:r>
            <a:endParaRPr b="0" dirty="0"/>
          </a:p>
        </p:txBody>
      </p:sp>
      <p:sp>
        <p:nvSpPr>
          <p:cNvPr id="244" name="Shape 244"/>
          <p:cNvSpPr/>
          <p:nvPr/>
        </p:nvSpPr>
        <p:spPr>
          <a:xfrm>
            <a:off x="5105400" y="3733800"/>
            <a:ext cx="533401" cy="0"/>
          </a:xfrm>
          <a:prstGeom prst="line">
            <a:avLst/>
          </a:prstGeom>
          <a:ln w="15875">
            <a:solidFill>
              <a:srgbClr val="FF0000"/>
            </a:solidFill>
          </a:ln>
        </p:spPr>
        <p:txBody>
          <a:bodyPr lIns="45719" rIns="45719"/>
          <a:lstStyle/>
          <a:p>
            <a:endParaRPr/>
          </a:p>
        </p:txBody>
      </p:sp>
      <p:sp>
        <p:nvSpPr>
          <p:cNvPr id="245" name="Shape 245"/>
          <p:cNvSpPr/>
          <p:nvPr/>
        </p:nvSpPr>
        <p:spPr>
          <a:xfrm>
            <a:off x="5867400" y="2209800"/>
            <a:ext cx="2174823"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b="1">
                <a:latin typeface="+mj-lt"/>
                <a:ea typeface="+mj-ea"/>
                <a:cs typeface="+mj-cs"/>
                <a:sym typeface="Arial"/>
              </a:defRPr>
            </a:pPr>
            <a:r>
              <a:t>after refined range</a:t>
            </a:r>
            <a:r>
              <a:rPr b="0"/>
              <a:t> </a:t>
            </a:r>
          </a:p>
        </p:txBody>
      </p:sp>
      <p:sp>
        <p:nvSpPr>
          <p:cNvPr id="246" name="Shape 246"/>
          <p:cNvSpPr/>
          <p:nvPr/>
        </p:nvSpPr>
        <p:spPr>
          <a:xfrm>
            <a:off x="5105400" y="2438400"/>
            <a:ext cx="533401" cy="0"/>
          </a:xfrm>
          <a:prstGeom prst="line">
            <a:avLst/>
          </a:prstGeom>
          <a:ln w="15875">
            <a:solidFill>
              <a:srgbClr val="00FF00"/>
            </a:solidFill>
          </a:ln>
        </p:spPr>
        <p:txBody>
          <a:bodyPr lIns="45719" rIns="45719"/>
          <a:lstStyle/>
          <a:p>
            <a:endParaRPr/>
          </a:p>
        </p:txBody>
      </p:sp>
      <p:sp>
        <p:nvSpPr>
          <p:cNvPr id="247" name="Shape 247"/>
          <p:cNvSpPr/>
          <p:nvPr/>
        </p:nvSpPr>
        <p:spPr>
          <a:xfrm>
            <a:off x="5867400" y="2590800"/>
            <a:ext cx="3032125" cy="6173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a:latin typeface="+mj-lt"/>
                <a:ea typeface="+mj-ea"/>
                <a:cs typeface="+mj-cs"/>
                <a:sym typeface="Arial"/>
              </a:defRPr>
            </a:lvl1pPr>
          </a:lstStyle>
          <a:p>
            <a:r>
              <a:t>after pion identification online</a:t>
            </a:r>
          </a:p>
        </p:txBody>
      </p:sp>
      <p:sp>
        <p:nvSpPr>
          <p:cNvPr id="248" name="Shape 248"/>
          <p:cNvSpPr/>
          <p:nvPr/>
        </p:nvSpPr>
        <p:spPr>
          <a:xfrm>
            <a:off x="5105400" y="2819400"/>
            <a:ext cx="533401" cy="0"/>
          </a:xfrm>
          <a:prstGeom prst="line">
            <a:avLst/>
          </a:prstGeom>
          <a:ln w="15875">
            <a:solidFill>
              <a:srgbClr val="0000FF"/>
            </a:solidFill>
          </a:ln>
        </p:spPr>
        <p:txBody>
          <a:bodyPr lIns="45719" rIns="45719"/>
          <a:lstStyle/>
          <a:p>
            <a:endParaRPr/>
          </a:p>
        </p:txBody>
      </p:sp>
      <p:sp>
        <p:nvSpPr>
          <p:cNvPr id="249" name="Shape 249"/>
          <p:cNvSpPr/>
          <p:nvPr/>
        </p:nvSpPr>
        <p:spPr>
          <a:xfrm>
            <a:off x="5867400" y="3124200"/>
            <a:ext cx="2251284"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a:latin typeface="+mj-lt"/>
                <a:ea typeface="+mj-ea"/>
                <a:cs typeface="+mj-cs"/>
                <a:sym typeface="Arial"/>
              </a:defRPr>
            </a:lvl1pPr>
          </a:lstStyle>
          <a:p>
            <a:r>
              <a:t>after kinematic cuts</a:t>
            </a:r>
          </a:p>
        </p:txBody>
      </p:sp>
      <p:sp>
        <p:nvSpPr>
          <p:cNvPr id="250" name="Shape 250"/>
          <p:cNvSpPr/>
          <p:nvPr/>
        </p:nvSpPr>
        <p:spPr>
          <a:xfrm>
            <a:off x="5105400" y="3352800"/>
            <a:ext cx="533401" cy="0"/>
          </a:xfrm>
          <a:prstGeom prst="line">
            <a:avLst/>
          </a:prstGeom>
          <a:ln w="15875">
            <a:solidFill>
              <a:srgbClr val="FF00FF"/>
            </a:solidFill>
          </a:ln>
        </p:spPr>
        <p:txBody>
          <a:bodyPr lIns="45719" rIns="45719"/>
          <a:lstStyle/>
          <a:p>
            <a:endParaRPr/>
          </a:p>
        </p:txBody>
      </p:sp>
      <p:sp>
        <p:nvSpPr>
          <p:cNvPr id="251" name="Shape 251"/>
          <p:cNvSpPr/>
          <p:nvPr/>
        </p:nvSpPr>
        <p:spPr>
          <a:xfrm>
            <a:off x="5867400" y="3429000"/>
            <a:ext cx="2834281" cy="6173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b="1">
                <a:latin typeface="+mj-lt"/>
                <a:ea typeface="+mj-ea"/>
                <a:cs typeface="+mj-cs"/>
                <a:sym typeface="Arial"/>
              </a:defRPr>
            </a:pPr>
            <a:r>
              <a:t>after all other cuts</a:t>
            </a:r>
          </a:p>
          <a:p>
            <a:pPr>
              <a:defRPr b="1">
                <a:latin typeface="+mj-lt"/>
                <a:ea typeface="+mj-ea"/>
                <a:cs typeface="+mj-cs"/>
                <a:sym typeface="Arial"/>
              </a:defRPr>
            </a:pPr>
            <a:r>
              <a:t>tight photon veto applied</a:t>
            </a:r>
          </a:p>
        </p:txBody>
      </p:sp>
      <p:sp>
        <p:nvSpPr>
          <p:cNvPr id="252" name="Shape 252"/>
          <p:cNvSpPr/>
          <p:nvPr/>
        </p:nvSpPr>
        <p:spPr>
          <a:xfrm>
            <a:off x="4038600" y="4038600"/>
            <a:ext cx="4986130" cy="830997"/>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lvl1pPr>
              <a:defRPr sz="1600"/>
            </a:lvl1pPr>
          </a:lstStyle>
          <a:p>
            <a:r>
              <a:rPr dirty="0" smtClean="0"/>
              <a:t>Sing</a:t>
            </a:r>
            <a:r>
              <a:rPr lang="en-US" dirty="0" smtClean="0"/>
              <a:t>l</a:t>
            </a:r>
            <a:r>
              <a:rPr dirty="0" smtClean="0"/>
              <a:t>e </a:t>
            </a:r>
            <a:r>
              <a:rPr dirty="0"/>
              <a:t>event sensitivity (S.E.S.) for heavy neutrino with mass m=250 </a:t>
            </a:r>
            <a:r>
              <a:rPr dirty="0" smtClean="0"/>
              <a:t>MeV </a:t>
            </a:r>
            <a:r>
              <a:rPr lang="en-US" dirty="0" smtClean="0"/>
              <a:t>(</a:t>
            </a:r>
            <a:r>
              <a:rPr dirty="0" smtClean="0"/>
              <a:t>corresponds </a:t>
            </a:r>
            <a:r>
              <a:rPr lang="en-US" dirty="0" smtClean="0"/>
              <a:t>to </a:t>
            </a:r>
            <a:r>
              <a:rPr dirty="0" smtClean="0"/>
              <a:t>muon </a:t>
            </a:r>
            <a:r>
              <a:rPr dirty="0"/>
              <a:t>momentum p=163.6 </a:t>
            </a:r>
            <a:r>
              <a:rPr dirty="0" smtClean="0"/>
              <a:t>MeV/c</a:t>
            </a:r>
            <a:r>
              <a:rPr lang="en-US" dirty="0" smtClean="0"/>
              <a:t>)</a:t>
            </a:r>
            <a:endParaRPr dirty="0"/>
          </a:p>
        </p:txBody>
      </p:sp>
      <p:pic>
        <p:nvPicPr>
          <p:cNvPr id="254" name="pasted-image.pdf"/>
          <p:cNvPicPr>
            <a:picLocks noChangeAspect="1"/>
          </p:cNvPicPr>
          <p:nvPr/>
        </p:nvPicPr>
        <p:blipFill>
          <a:blip r:embed="rId3">
            <a:extLst/>
          </a:blip>
          <a:stretch>
            <a:fillRect/>
          </a:stretch>
        </p:blipFill>
        <p:spPr>
          <a:xfrm>
            <a:off x="4307383" y="5084586"/>
            <a:ext cx="4225347" cy="617362"/>
          </a:xfrm>
          <a:prstGeom prst="rect">
            <a:avLst/>
          </a:prstGeom>
          <a:ln w="12700">
            <a:miter lim="400000"/>
          </a:ln>
        </p:spPr>
      </p:pic>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Shape 257"/>
          <p:cNvSpPr>
            <a:spLocks noGrp="1"/>
          </p:cNvSpPr>
          <p:nvPr>
            <p:ph type="sldNum" sz="quarter" idx="2"/>
          </p:nvPr>
        </p:nvSpPr>
        <p:spPr>
          <a:xfrm>
            <a:off x="8236485" y="6245225"/>
            <a:ext cx="297915" cy="281940"/>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16</a:t>
            </a:fld>
            <a:endParaRPr/>
          </a:p>
        </p:txBody>
      </p:sp>
      <p:sp>
        <p:nvSpPr>
          <p:cNvPr id="258" name="Shape 258"/>
          <p:cNvSpPr>
            <a:spLocks noGrp="1"/>
          </p:cNvSpPr>
          <p:nvPr>
            <p:ph type="title"/>
          </p:nvPr>
        </p:nvSpPr>
        <p:spPr>
          <a:prstGeom prst="rect">
            <a:avLst/>
          </a:prstGeom>
        </p:spPr>
        <p:txBody>
          <a:bodyPr/>
          <a:lstStyle>
            <a:lvl1pPr>
              <a:defRPr b="1">
                <a:solidFill>
                  <a:srgbClr val="0000CC"/>
                </a:solidFill>
                <a:effectLst>
                  <a:outerShdw blurRad="12700" dist="25400" dir="2700000" rotWithShape="0">
                    <a:srgbClr val="DDDDDD"/>
                  </a:outerShdw>
                </a:effectLst>
              </a:defRPr>
            </a:lvl1pPr>
          </a:lstStyle>
          <a:p>
            <a:r>
              <a:t>Total acceptance verification</a:t>
            </a:r>
          </a:p>
        </p:txBody>
      </p:sp>
      <p:sp>
        <p:nvSpPr>
          <p:cNvPr id="259" name="Shape 259"/>
          <p:cNvSpPr/>
          <p:nvPr/>
        </p:nvSpPr>
        <p:spPr>
          <a:xfrm flipH="1">
            <a:off x="4572000" y="1676400"/>
            <a:ext cx="1" cy="4495801"/>
          </a:xfrm>
          <a:prstGeom prst="line">
            <a:avLst/>
          </a:prstGeom>
          <a:ln>
            <a:solidFill>
              <a:srgbClr val="FF0000"/>
            </a:solidFill>
          </a:ln>
        </p:spPr>
        <p:txBody>
          <a:bodyPr lIns="45719" rIns="45719"/>
          <a:lstStyle/>
          <a:p>
            <a:endParaRPr/>
          </a:p>
        </p:txBody>
      </p:sp>
      <p:sp>
        <p:nvSpPr>
          <p:cNvPr id="260" name="Shape 260"/>
          <p:cNvSpPr/>
          <p:nvPr/>
        </p:nvSpPr>
        <p:spPr>
          <a:xfrm>
            <a:off x="0" y="1828800"/>
            <a:ext cx="4430872" cy="43459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r>
              <a:rPr dirty="0"/>
              <a:t>The K</a:t>
            </a:r>
            <a:r>
              <a:rPr baseline="-25000" dirty="0">
                <a:latin typeface="Symbol"/>
                <a:ea typeface="Symbol"/>
                <a:cs typeface="Symbol"/>
                <a:sym typeface="Symbol"/>
              </a:rPr>
              <a:t>μ</a:t>
            </a:r>
            <a:r>
              <a:rPr baseline="-25000" dirty="0"/>
              <a:t>2</a:t>
            </a:r>
            <a:r>
              <a:rPr dirty="0"/>
              <a:t> branching ratio measurement</a:t>
            </a:r>
          </a:p>
        </p:txBody>
      </p:sp>
      <p:sp>
        <p:nvSpPr>
          <p:cNvPr id="261" name="Shape 261"/>
          <p:cNvSpPr/>
          <p:nvPr/>
        </p:nvSpPr>
        <p:spPr>
          <a:xfrm>
            <a:off x="4548187" y="1843087"/>
            <a:ext cx="4595813" cy="43459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r>
              <a:t>The K</a:t>
            </a:r>
            <a:r>
              <a:rPr baseline="-25000">
                <a:latin typeface="Symbol"/>
                <a:ea typeface="Symbol"/>
                <a:cs typeface="Symbol"/>
                <a:sym typeface="Symbol"/>
              </a:rPr>
              <a:t>μνγ</a:t>
            </a:r>
            <a:r>
              <a:t> branching ratio measurement</a:t>
            </a:r>
          </a:p>
        </p:txBody>
      </p:sp>
      <p:sp>
        <p:nvSpPr>
          <p:cNvPr id="262" name="Shape 262"/>
          <p:cNvSpPr/>
          <p:nvPr/>
        </p:nvSpPr>
        <p:spPr>
          <a:xfrm>
            <a:off x="457200" y="2362200"/>
            <a:ext cx="4038600" cy="183159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r>
              <a:t>High trigger rejection by</a:t>
            </a:r>
          </a:p>
          <a:p>
            <a:pPr>
              <a:buSzPct val="100000"/>
              <a:buFont typeface="Wingdings"/>
              <a:buChar char="✓"/>
            </a:pPr>
            <a:r>
              <a:t> Layer 19 veto</a:t>
            </a:r>
          </a:p>
          <a:p>
            <a:pPr>
              <a:buSzPct val="100000"/>
              <a:buFont typeface="Wingdings"/>
              <a:buChar char="✓"/>
            </a:pPr>
            <a:r>
              <a:t> Refined range requirement</a:t>
            </a:r>
          </a:p>
          <a:p>
            <a:pPr>
              <a:buSzPct val="100000"/>
              <a:buFont typeface="Wingdings"/>
              <a:buChar char="✓"/>
            </a:pPr>
            <a:r>
              <a:t> Online pion identification</a:t>
            </a:r>
          </a:p>
          <a:p>
            <a:r>
              <a:t>because these cuts were designed to suppress K</a:t>
            </a:r>
            <a:r>
              <a:rPr baseline="-25000">
                <a:latin typeface="Symbol"/>
                <a:ea typeface="Symbol"/>
                <a:cs typeface="Symbol"/>
                <a:sym typeface="Symbol"/>
              </a:rPr>
              <a:t>μ</a:t>
            </a:r>
            <a:r>
              <a:rPr baseline="-25000"/>
              <a:t>2</a:t>
            </a:r>
            <a:r>
              <a:t> decay </a:t>
            </a:r>
          </a:p>
        </p:txBody>
      </p:sp>
      <p:sp>
        <p:nvSpPr>
          <p:cNvPr id="263" name="Shape 263"/>
          <p:cNvSpPr/>
          <p:nvPr/>
        </p:nvSpPr>
        <p:spPr>
          <a:xfrm>
            <a:off x="2057400" y="4114800"/>
            <a:ext cx="304801" cy="304801"/>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FF0000"/>
          </a:solidFill>
          <a:ln>
            <a:solidFill>
              <a:srgbClr val="FF0000"/>
            </a:solidFill>
          </a:ln>
        </p:spPr>
        <p:txBody>
          <a:bodyPr lIns="45719" rIns="45719" anchor="ctr"/>
          <a:lstStyle/>
          <a:p>
            <a:pPr>
              <a:defRPr>
                <a:latin typeface="+mj-lt"/>
                <a:ea typeface="+mj-ea"/>
                <a:cs typeface="+mj-cs"/>
                <a:sym typeface="Arial"/>
              </a:defRPr>
            </a:pPr>
            <a:endParaRPr/>
          </a:p>
        </p:txBody>
      </p:sp>
      <p:sp>
        <p:nvSpPr>
          <p:cNvPr id="264" name="Shape 264"/>
          <p:cNvSpPr/>
          <p:nvPr/>
        </p:nvSpPr>
        <p:spPr>
          <a:xfrm>
            <a:off x="381000" y="4343400"/>
            <a:ext cx="4038600" cy="92333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r>
              <a:rPr lang="en-US" dirty="0" smtClean="0"/>
              <a:t>Insufficient </a:t>
            </a:r>
            <a:r>
              <a:rPr dirty="0" smtClean="0"/>
              <a:t>statistics </a:t>
            </a:r>
            <a:r>
              <a:rPr dirty="0"/>
              <a:t>to measure acceptance for this decay with high precision:</a:t>
            </a:r>
          </a:p>
        </p:txBody>
      </p:sp>
      <p:pic>
        <p:nvPicPr>
          <p:cNvPr id="265" name="image.pdf"/>
          <p:cNvPicPr>
            <a:picLocks noChangeAspect="1"/>
          </p:cNvPicPr>
          <p:nvPr/>
        </p:nvPicPr>
        <p:blipFill>
          <a:blip r:embed="rId2">
            <a:extLst/>
          </a:blip>
          <a:stretch>
            <a:fillRect/>
          </a:stretch>
        </p:blipFill>
        <p:spPr>
          <a:xfrm>
            <a:off x="2209800" y="4953000"/>
            <a:ext cx="2209800" cy="374650"/>
          </a:xfrm>
          <a:prstGeom prst="rect">
            <a:avLst/>
          </a:prstGeom>
          <a:ln w="12700">
            <a:miter lim="400000"/>
          </a:ln>
        </p:spPr>
      </p:pic>
      <p:pic>
        <p:nvPicPr>
          <p:cNvPr id="266" name="image.png"/>
          <p:cNvPicPr>
            <a:picLocks noChangeAspect="1"/>
          </p:cNvPicPr>
          <p:nvPr/>
        </p:nvPicPr>
        <p:blipFill>
          <a:blip r:embed="rId3">
            <a:extLst/>
          </a:blip>
          <a:stretch>
            <a:fillRect/>
          </a:stretch>
        </p:blipFill>
        <p:spPr>
          <a:xfrm>
            <a:off x="381000" y="5334000"/>
            <a:ext cx="3886200" cy="731838"/>
          </a:xfrm>
          <a:prstGeom prst="rect">
            <a:avLst/>
          </a:prstGeom>
          <a:ln w="12700">
            <a:miter lim="400000"/>
          </a:ln>
        </p:spPr>
      </p:pic>
      <p:sp>
        <p:nvSpPr>
          <p:cNvPr id="267" name="Shape 267"/>
          <p:cNvSpPr/>
          <p:nvPr/>
        </p:nvSpPr>
        <p:spPr>
          <a:xfrm>
            <a:off x="4724400" y="2286000"/>
            <a:ext cx="3978275" cy="9296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r>
              <a:t>High trigger rejection by photon veto requirement due to one photon in the final state</a:t>
            </a:r>
          </a:p>
        </p:txBody>
      </p:sp>
      <p:sp>
        <p:nvSpPr>
          <p:cNvPr id="268" name="Shape 268"/>
          <p:cNvSpPr/>
          <p:nvPr/>
        </p:nvSpPr>
        <p:spPr>
          <a:xfrm>
            <a:off x="6477000" y="3200400"/>
            <a:ext cx="304801" cy="304801"/>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FF0000"/>
          </a:solidFill>
          <a:ln>
            <a:solidFill>
              <a:srgbClr val="FF0000"/>
            </a:solidFill>
          </a:ln>
        </p:spPr>
        <p:txBody>
          <a:bodyPr lIns="45719" rIns="45719" anchor="ctr"/>
          <a:lstStyle/>
          <a:p>
            <a:pPr>
              <a:defRPr>
                <a:latin typeface="+mj-lt"/>
                <a:ea typeface="+mj-ea"/>
                <a:cs typeface="+mj-cs"/>
                <a:sym typeface="Arial"/>
              </a:defRPr>
            </a:pPr>
            <a:endParaRPr/>
          </a:p>
        </p:txBody>
      </p:sp>
      <p:sp>
        <p:nvSpPr>
          <p:cNvPr id="269" name="Shape 269"/>
          <p:cNvSpPr/>
          <p:nvPr/>
        </p:nvSpPr>
        <p:spPr>
          <a:xfrm>
            <a:off x="4724400" y="3428999"/>
            <a:ext cx="4419600" cy="1209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r>
              <a:rPr dirty="0"/>
              <a:t>Use Monte Carlo simulation to study acceptance. Photon </a:t>
            </a:r>
            <a:r>
              <a:rPr dirty="0" smtClean="0"/>
              <a:t>detector </a:t>
            </a:r>
            <a:r>
              <a:rPr dirty="0"/>
              <a:t>thresholds ~1 MeV for data. Noise is not implemented </a:t>
            </a:r>
            <a:r>
              <a:rPr lang="en-US" dirty="0" smtClean="0"/>
              <a:t>in</a:t>
            </a:r>
            <a:r>
              <a:rPr dirty="0" smtClean="0"/>
              <a:t> </a:t>
            </a:r>
            <a:r>
              <a:rPr dirty="0"/>
              <a:t>MC  </a:t>
            </a:r>
          </a:p>
        </p:txBody>
      </p:sp>
      <p:pic>
        <p:nvPicPr>
          <p:cNvPr id="270" name="image.pdf"/>
          <p:cNvPicPr>
            <a:picLocks noChangeAspect="1"/>
          </p:cNvPicPr>
          <p:nvPr/>
        </p:nvPicPr>
        <p:blipFill>
          <a:blip r:embed="rId4">
            <a:extLst/>
          </a:blip>
          <a:stretch>
            <a:fillRect/>
          </a:stretch>
        </p:blipFill>
        <p:spPr>
          <a:xfrm>
            <a:off x="4724400" y="4572000"/>
            <a:ext cx="2590800" cy="434975"/>
          </a:xfrm>
          <a:prstGeom prst="rect">
            <a:avLst/>
          </a:prstGeom>
          <a:ln w="12700">
            <a:miter lim="400000"/>
          </a:ln>
        </p:spPr>
      </p:pic>
      <p:pic>
        <p:nvPicPr>
          <p:cNvPr id="271" name="image.png"/>
          <p:cNvPicPr>
            <a:picLocks noChangeAspect="1"/>
          </p:cNvPicPr>
          <p:nvPr/>
        </p:nvPicPr>
        <p:blipFill>
          <a:blip r:embed="rId5">
            <a:extLst/>
          </a:blip>
          <a:stretch>
            <a:fillRect/>
          </a:stretch>
        </p:blipFill>
        <p:spPr>
          <a:xfrm>
            <a:off x="4724400" y="5029200"/>
            <a:ext cx="3951288" cy="682625"/>
          </a:xfrm>
          <a:prstGeom prst="rect">
            <a:avLst/>
          </a:prstGeom>
          <a:ln w="12700">
            <a:miter lim="400000"/>
          </a:ln>
        </p:spPr>
      </p:pic>
      <p:sp>
        <p:nvSpPr>
          <p:cNvPr id="272" name="Shape 272"/>
          <p:cNvSpPr/>
          <p:nvPr/>
        </p:nvSpPr>
        <p:spPr>
          <a:xfrm>
            <a:off x="5562600" y="5715000"/>
            <a:ext cx="2368895" cy="43459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r>
              <a:t>140&lt;p</a:t>
            </a:r>
            <a:r>
              <a:rPr baseline="-25000">
                <a:latin typeface="Symbol"/>
                <a:ea typeface="Symbol"/>
                <a:cs typeface="Symbol"/>
                <a:sym typeface="Symbol"/>
              </a:rPr>
              <a:t>μ</a:t>
            </a:r>
            <a:r>
              <a:t>&lt;200 MeV/c</a:t>
            </a:r>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Shape 276"/>
          <p:cNvSpPr>
            <a:spLocks noGrp="1"/>
          </p:cNvSpPr>
          <p:nvPr>
            <p:ph type="sldNum" sz="quarter" idx="2"/>
          </p:nvPr>
        </p:nvSpPr>
        <p:spPr>
          <a:xfrm>
            <a:off x="8236485" y="6245225"/>
            <a:ext cx="297915" cy="281940"/>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17</a:t>
            </a:fld>
            <a:endParaRPr/>
          </a:p>
        </p:txBody>
      </p:sp>
      <p:sp>
        <p:nvSpPr>
          <p:cNvPr id="277" name="Shape 277"/>
          <p:cNvSpPr>
            <a:spLocks noGrp="1"/>
          </p:cNvSpPr>
          <p:nvPr>
            <p:ph type="title"/>
          </p:nvPr>
        </p:nvSpPr>
        <p:spPr>
          <a:prstGeom prst="rect">
            <a:avLst/>
          </a:prstGeom>
        </p:spPr>
        <p:txBody>
          <a:bodyPr/>
          <a:lstStyle>
            <a:lvl1pPr>
              <a:defRPr sz="4400" b="1">
                <a:solidFill>
                  <a:srgbClr val="0000CC"/>
                </a:solidFill>
                <a:effectLst>
                  <a:outerShdw blurRad="12700" dist="25400" dir="2700000" rotWithShape="0">
                    <a:srgbClr val="DDDDDD"/>
                  </a:outerShdw>
                </a:effectLst>
              </a:defRPr>
            </a:lvl1pPr>
          </a:lstStyle>
          <a:p>
            <a:r>
              <a:t>Background study.</a:t>
            </a:r>
          </a:p>
        </p:txBody>
      </p:sp>
      <p:pic>
        <p:nvPicPr>
          <p:cNvPr id="278" name="mc_exp_all_errors-small.png"/>
          <p:cNvPicPr>
            <a:picLocks noChangeAspect="1"/>
          </p:cNvPicPr>
          <p:nvPr/>
        </p:nvPicPr>
        <p:blipFill>
          <a:blip r:embed="rId2">
            <a:extLst/>
          </a:blip>
          <a:stretch>
            <a:fillRect/>
          </a:stretch>
        </p:blipFill>
        <p:spPr>
          <a:xfrm>
            <a:off x="304800" y="1828800"/>
            <a:ext cx="4114800" cy="4056063"/>
          </a:xfrm>
          <a:prstGeom prst="rect">
            <a:avLst/>
          </a:prstGeom>
          <a:ln w="12700">
            <a:miter lim="400000"/>
          </a:ln>
        </p:spPr>
      </p:pic>
      <p:sp>
        <p:nvSpPr>
          <p:cNvPr id="279" name="Shape 279"/>
          <p:cNvSpPr/>
          <p:nvPr/>
        </p:nvSpPr>
        <p:spPr>
          <a:xfrm>
            <a:off x="914400" y="1981200"/>
            <a:ext cx="1188316"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latin typeface="+mj-lt"/>
                <a:ea typeface="+mj-ea"/>
                <a:cs typeface="+mj-cs"/>
                <a:sym typeface="Arial"/>
              </a:defRPr>
            </a:lvl1pPr>
          </a:lstStyle>
          <a:p>
            <a:r>
              <a:t>1/20 DATA</a:t>
            </a:r>
          </a:p>
        </p:txBody>
      </p:sp>
      <p:sp>
        <p:nvSpPr>
          <p:cNvPr id="280" name="Shape 280"/>
          <p:cNvSpPr/>
          <p:nvPr/>
        </p:nvSpPr>
        <p:spPr>
          <a:xfrm>
            <a:off x="914400" y="2514600"/>
            <a:ext cx="1364045" cy="413964"/>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a:solidFill>
                  <a:srgbClr val="FF0000"/>
                </a:solidFill>
                <a:latin typeface="+mj-lt"/>
                <a:ea typeface="+mj-ea"/>
                <a:cs typeface="+mj-cs"/>
                <a:sym typeface="Arial"/>
              </a:defRPr>
            </a:pPr>
            <a:r>
              <a:t>MC K</a:t>
            </a:r>
            <a:r>
              <a:rPr baseline="-25000">
                <a:latin typeface="Symbol"/>
                <a:ea typeface="Symbol"/>
                <a:cs typeface="Symbol"/>
                <a:sym typeface="Symbol"/>
              </a:rPr>
              <a:t>μ</a:t>
            </a:r>
            <a:r>
              <a:rPr baseline="-25000"/>
              <a:t>2</a:t>
            </a:r>
            <a:r>
              <a:t>+K</a:t>
            </a:r>
            <a:r>
              <a:rPr baseline="-25000">
                <a:latin typeface="Symbol"/>
                <a:ea typeface="Symbol"/>
                <a:cs typeface="Symbol"/>
                <a:sym typeface="Symbol"/>
              </a:rPr>
              <a:t>μνγ</a:t>
            </a:r>
          </a:p>
        </p:txBody>
      </p:sp>
      <p:sp>
        <p:nvSpPr>
          <p:cNvPr id="281" name="Shape 281"/>
          <p:cNvSpPr/>
          <p:nvPr/>
        </p:nvSpPr>
        <p:spPr>
          <a:xfrm>
            <a:off x="304800" y="5791200"/>
            <a:ext cx="2314573"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latin typeface="+mj-lt"/>
                <a:ea typeface="+mj-ea"/>
                <a:cs typeface="+mj-cs"/>
                <a:sym typeface="Arial"/>
              </a:defRPr>
            </a:lvl1pPr>
          </a:lstStyle>
          <a:p>
            <a:r>
              <a:t>MC includes all errors</a:t>
            </a:r>
          </a:p>
        </p:txBody>
      </p:sp>
      <p:sp>
        <p:nvSpPr>
          <p:cNvPr id="282" name="Shape 282"/>
          <p:cNvSpPr/>
          <p:nvPr/>
        </p:nvSpPr>
        <p:spPr>
          <a:xfrm>
            <a:off x="4800600" y="3429000"/>
            <a:ext cx="3368675" cy="2236612"/>
          </a:xfrm>
          <a:prstGeom prst="rect">
            <a:avLst/>
          </a:prstGeom>
          <a:ln w="19050">
            <a:solidFill>
              <a:srgbClr val="000000"/>
            </a:solidFill>
          </a:ln>
          <a:extLst>
            <a:ext uri="{C572A759-6A51-4108-AA02-DFA0A04FC94B}">
              <ma14:wrappingTextBoxFlag xmlns:ma14="http://schemas.microsoft.com/office/mac/drawingml/2011/main" val="1"/>
            </a:ext>
          </a:extLst>
        </p:spPr>
        <p:txBody>
          <a:bodyPr lIns="45719" rIns="45719">
            <a:spAutoFit/>
          </a:bodyPr>
          <a:lstStyle>
            <a:lvl1pPr>
              <a:defRPr>
                <a:latin typeface="+mj-lt"/>
                <a:ea typeface="+mj-ea"/>
                <a:cs typeface="+mj-cs"/>
                <a:sym typeface="Arial"/>
              </a:defRPr>
            </a:lvl1pPr>
          </a:lstStyle>
          <a:p>
            <a:r>
              <a:t>Monte Carlo and experimental spectra are consistent. MC shape doesn’t have obvious bumps or valleys, so we may conclude that experimental background shape should have smooth behavior, but we don’t know exact background shape.</a:t>
            </a:r>
          </a:p>
        </p:txBody>
      </p:sp>
      <p:pic>
        <p:nvPicPr>
          <p:cNvPr id="283" name="image.png"/>
          <p:cNvPicPr>
            <a:picLocks noChangeAspect="1"/>
          </p:cNvPicPr>
          <p:nvPr/>
        </p:nvPicPr>
        <p:blipFill>
          <a:blip r:embed="rId3">
            <a:extLst/>
          </a:blip>
          <a:stretch>
            <a:fillRect/>
          </a:stretch>
        </p:blipFill>
        <p:spPr>
          <a:xfrm>
            <a:off x="4876800" y="1981200"/>
            <a:ext cx="3984625" cy="809625"/>
          </a:xfrm>
          <a:prstGeom prst="rect">
            <a:avLst/>
          </a:prstGeom>
          <a:ln w="12700">
            <a:miter lim="400000"/>
          </a:ln>
        </p:spPr>
      </p:pic>
      <p:pic>
        <p:nvPicPr>
          <p:cNvPr id="284" name="image.png"/>
          <p:cNvPicPr>
            <a:picLocks noChangeAspect="1"/>
          </p:cNvPicPr>
          <p:nvPr/>
        </p:nvPicPr>
        <p:blipFill>
          <a:blip r:embed="rId4">
            <a:extLst/>
          </a:blip>
          <a:stretch>
            <a:fillRect/>
          </a:stretch>
        </p:blipFill>
        <p:spPr>
          <a:xfrm>
            <a:off x="4267200" y="2743200"/>
            <a:ext cx="4572000" cy="684213"/>
          </a:xfrm>
          <a:prstGeom prst="rect">
            <a:avLst/>
          </a:prstGeom>
          <a:ln w="12700">
            <a:miter lim="400000"/>
          </a:ln>
        </p:spPr>
      </p:pic>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3" name="figure10.pdf"/>
          <p:cNvPicPr>
            <a:picLocks noChangeAspect="1"/>
          </p:cNvPicPr>
          <p:nvPr/>
        </p:nvPicPr>
        <p:blipFill>
          <a:blip r:embed="rId2">
            <a:extLst/>
          </a:blip>
          <a:stretch>
            <a:fillRect/>
          </a:stretch>
        </p:blipFill>
        <p:spPr>
          <a:xfrm>
            <a:off x="292491" y="1722437"/>
            <a:ext cx="8092620" cy="3939265"/>
          </a:xfrm>
          <a:prstGeom prst="rect">
            <a:avLst/>
          </a:prstGeom>
          <a:ln w="12700">
            <a:miter lim="400000"/>
          </a:ln>
        </p:spPr>
      </p:pic>
      <p:sp>
        <p:nvSpPr>
          <p:cNvPr id="345" name="Shape 345"/>
          <p:cNvSpPr>
            <a:spLocks noGrp="1"/>
          </p:cNvSpPr>
          <p:nvPr>
            <p:ph type="sldNum" sz="quarter" idx="2"/>
          </p:nvPr>
        </p:nvSpPr>
        <p:spPr>
          <a:xfrm>
            <a:off x="8236485" y="6245225"/>
            <a:ext cx="297915" cy="281940"/>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18</a:t>
            </a:fld>
            <a:endParaRPr/>
          </a:p>
        </p:txBody>
      </p:sp>
      <p:sp>
        <p:nvSpPr>
          <p:cNvPr id="346" name="Shape 346"/>
          <p:cNvSpPr>
            <a:spLocks noGrp="1"/>
          </p:cNvSpPr>
          <p:nvPr>
            <p:ph type="title"/>
          </p:nvPr>
        </p:nvSpPr>
        <p:spPr>
          <a:prstGeom prst="rect">
            <a:avLst/>
          </a:prstGeom>
        </p:spPr>
        <p:txBody>
          <a:bodyPr/>
          <a:lstStyle>
            <a:lvl1pPr>
              <a:defRPr b="1">
                <a:solidFill>
                  <a:srgbClr val="0000CC"/>
                </a:solidFill>
                <a:effectLst>
                  <a:outerShdw blurRad="12700" dist="25400" dir="2700000" rotWithShape="0">
                    <a:srgbClr val="DDDDDD"/>
                  </a:outerShdw>
                </a:effectLst>
              </a:defRPr>
            </a:lvl1pPr>
          </a:lstStyle>
          <a:p>
            <a:r>
              <a:t>Analyze full data sample</a:t>
            </a:r>
          </a:p>
        </p:txBody>
      </p:sp>
      <p:sp>
        <p:nvSpPr>
          <p:cNvPr id="347" name="Shape 347"/>
          <p:cNvSpPr/>
          <p:nvPr/>
        </p:nvSpPr>
        <p:spPr>
          <a:xfrm>
            <a:off x="625258" y="5528660"/>
            <a:ext cx="7815599" cy="36933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r>
              <a:t>Muon momentum spectrum </a:t>
            </a:r>
            <a:r>
              <a:rPr/>
              <a:t>after </a:t>
            </a:r>
            <a:r>
              <a:rPr smtClean="0"/>
              <a:t>open</a:t>
            </a:r>
            <a:r>
              <a:rPr lang="en-US" smtClean="0"/>
              <a:t>ing</a:t>
            </a:r>
            <a:r>
              <a:rPr smtClean="0"/>
              <a:t> </a:t>
            </a:r>
            <a:r>
              <a:t>the box. </a:t>
            </a:r>
            <a:r>
              <a:rPr dirty="0"/>
              <a:t>All cuts applied</a:t>
            </a:r>
          </a:p>
        </p:txBody>
      </p:sp>
      <p:sp>
        <p:nvSpPr>
          <p:cNvPr id="348" name="Shape 348"/>
          <p:cNvSpPr/>
          <p:nvPr/>
        </p:nvSpPr>
        <p:spPr>
          <a:xfrm>
            <a:off x="5930900" y="2260600"/>
            <a:ext cx="1528475" cy="54473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2400" b="1">
                <a:solidFill>
                  <a:srgbClr val="FF0000"/>
                </a:solidFill>
              </a:defRPr>
            </a:pPr>
            <a:r>
              <a:t>K</a:t>
            </a:r>
            <a:r>
              <a:rPr b="0" baseline="-25000">
                <a:latin typeface="Symbol"/>
                <a:ea typeface="Symbol"/>
                <a:cs typeface="Symbol"/>
                <a:sym typeface="Symbol"/>
              </a:rPr>
              <a:t>μ</a:t>
            </a:r>
            <a:r>
              <a:rPr baseline="-25000"/>
              <a:t>2</a:t>
            </a:r>
            <a:r>
              <a:t> peak</a:t>
            </a:r>
          </a:p>
        </p:txBody>
      </p:sp>
      <p:sp>
        <p:nvSpPr>
          <p:cNvPr id="349" name="Shape 349"/>
          <p:cNvSpPr/>
          <p:nvPr/>
        </p:nvSpPr>
        <p:spPr>
          <a:xfrm rot="19429175">
            <a:off x="2929348" y="3927376"/>
            <a:ext cx="749807" cy="54473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2400" b="1">
                <a:solidFill>
                  <a:srgbClr val="FF0000"/>
                </a:solidFill>
              </a:defRPr>
            </a:pPr>
            <a:r>
              <a:t>K</a:t>
            </a:r>
            <a:r>
              <a:rPr b="0" baseline="-25000">
                <a:latin typeface="Symbol"/>
                <a:ea typeface="Symbol"/>
                <a:cs typeface="Symbol"/>
                <a:sym typeface="Symbol"/>
              </a:rPr>
              <a:t>μνγ</a:t>
            </a:r>
            <a:r>
              <a:t> </a:t>
            </a:r>
          </a:p>
        </p:txBody>
      </p:sp>
      <p:sp>
        <p:nvSpPr>
          <p:cNvPr id="350" name="Shape 350"/>
          <p:cNvSpPr/>
          <p:nvPr/>
        </p:nvSpPr>
        <p:spPr>
          <a:xfrm rot="5400000">
            <a:off x="2832099" y="1310957"/>
            <a:ext cx="381002" cy="25908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965" y="0"/>
                  <a:pt x="10800" y="806"/>
                  <a:pt x="10800" y="1800"/>
                </a:cubicBezTo>
                <a:lnTo>
                  <a:pt x="10800" y="9000"/>
                </a:lnTo>
                <a:cubicBezTo>
                  <a:pt x="10800" y="9994"/>
                  <a:pt x="15635" y="10800"/>
                  <a:pt x="21600" y="10800"/>
                </a:cubicBezTo>
                <a:cubicBezTo>
                  <a:pt x="15635" y="10800"/>
                  <a:pt x="10800" y="11606"/>
                  <a:pt x="10800" y="12600"/>
                </a:cubicBezTo>
                <a:lnTo>
                  <a:pt x="10800" y="19800"/>
                </a:lnTo>
                <a:cubicBezTo>
                  <a:pt x="10800" y="20794"/>
                  <a:pt x="5965" y="21600"/>
                  <a:pt x="0" y="21600"/>
                </a:cubicBezTo>
              </a:path>
            </a:pathLst>
          </a:custGeom>
          <a:ln w="38100">
            <a:solidFill>
              <a:srgbClr val="FF0000"/>
            </a:solidFill>
          </a:ln>
        </p:spPr>
        <p:txBody>
          <a:bodyPr lIns="45719" rIns="45719" anchor="ctr"/>
          <a:lstStyle/>
          <a:p>
            <a:pPr>
              <a:defRPr>
                <a:latin typeface="+mj-lt"/>
                <a:ea typeface="+mj-ea"/>
                <a:cs typeface="+mj-cs"/>
                <a:sym typeface="Arial"/>
              </a:defRPr>
            </a:pPr>
            <a:endParaRPr/>
          </a:p>
        </p:txBody>
      </p:sp>
      <p:sp>
        <p:nvSpPr>
          <p:cNvPr id="351" name="Shape 351"/>
          <p:cNvSpPr/>
          <p:nvPr/>
        </p:nvSpPr>
        <p:spPr>
          <a:xfrm>
            <a:off x="1841500" y="2820996"/>
            <a:ext cx="2102270" cy="650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b="1">
                <a:solidFill>
                  <a:srgbClr val="FF0000"/>
                </a:solidFill>
              </a:defRPr>
            </a:pPr>
            <a:r>
              <a:t>Signal region</a:t>
            </a:r>
          </a:p>
          <a:p>
            <a:pPr>
              <a:defRPr b="1">
                <a:solidFill>
                  <a:srgbClr val="FF0000"/>
                </a:solidFill>
              </a:defRPr>
            </a:pPr>
            <a:r>
              <a:t>130-200 MeV/c</a:t>
            </a:r>
          </a:p>
        </p:txBody>
      </p:sp>
      <p:sp>
        <p:nvSpPr>
          <p:cNvPr id="352" name="Shape 352"/>
          <p:cNvSpPr/>
          <p:nvPr/>
        </p:nvSpPr>
        <p:spPr>
          <a:xfrm flipV="1">
            <a:off x="1727200" y="2415857"/>
            <a:ext cx="0" cy="2819401"/>
          </a:xfrm>
          <a:prstGeom prst="line">
            <a:avLst/>
          </a:prstGeom>
          <a:ln w="38100">
            <a:solidFill>
              <a:srgbClr val="FF0000"/>
            </a:solidFill>
          </a:ln>
        </p:spPr>
        <p:txBody>
          <a:bodyPr lIns="45719" rIns="45719"/>
          <a:lstStyle/>
          <a:p>
            <a:endParaRPr/>
          </a:p>
        </p:txBody>
      </p:sp>
      <p:sp>
        <p:nvSpPr>
          <p:cNvPr id="353" name="Shape 353"/>
          <p:cNvSpPr/>
          <p:nvPr/>
        </p:nvSpPr>
        <p:spPr>
          <a:xfrm flipV="1">
            <a:off x="4338801" y="2415857"/>
            <a:ext cx="1" cy="2819401"/>
          </a:xfrm>
          <a:prstGeom prst="line">
            <a:avLst/>
          </a:prstGeom>
          <a:ln w="38100">
            <a:solidFill>
              <a:srgbClr val="FF0000"/>
            </a:solidFill>
          </a:ln>
        </p:spPr>
        <p:txBody>
          <a:bodyPr lIns="45719" rIns="45719"/>
          <a:lstStyle/>
          <a:p>
            <a:endParaRPr/>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Shape 288"/>
          <p:cNvSpPr>
            <a:spLocks noGrp="1"/>
          </p:cNvSpPr>
          <p:nvPr>
            <p:ph type="sldNum" sz="quarter" idx="2"/>
          </p:nvPr>
        </p:nvSpPr>
        <p:spPr>
          <a:xfrm>
            <a:off x="8236485" y="6245225"/>
            <a:ext cx="297915" cy="281940"/>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19</a:t>
            </a:fld>
            <a:endParaRPr/>
          </a:p>
        </p:txBody>
      </p:sp>
      <p:sp>
        <p:nvSpPr>
          <p:cNvPr id="289" name="Shape 289"/>
          <p:cNvSpPr>
            <a:spLocks noGrp="1"/>
          </p:cNvSpPr>
          <p:nvPr>
            <p:ph type="title" idx="4294967295"/>
          </p:nvPr>
        </p:nvSpPr>
        <p:spPr>
          <a:prstGeom prst="rect">
            <a:avLst/>
          </a:prstGeom>
        </p:spPr>
        <p:txBody>
          <a:bodyPr anchor="t"/>
          <a:lstStyle/>
          <a:p>
            <a:pPr>
              <a:defRPr sz="4400" b="1">
                <a:solidFill>
                  <a:srgbClr val="0000CC"/>
                </a:solidFill>
                <a:effectLst>
                  <a:outerShdw blurRad="12700" dist="25400" dir="2700000" rotWithShape="0">
                    <a:srgbClr val="DDDDDD"/>
                  </a:outerShdw>
                </a:effectLst>
              </a:defRPr>
            </a:pPr>
            <a:r>
              <a:t>K</a:t>
            </a:r>
            <a:r>
              <a:rPr b="0" baseline="-25000">
                <a:latin typeface="Symbol"/>
                <a:ea typeface="Symbol"/>
                <a:cs typeface="Symbol"/>
                <a:sym typeface="Symbol"/>
              </a:rPr>
              <a:t>μ</a:t>
            </a:r>
            <a:r>
              <a:rPr baseline="-25000"/>
              <a:t>2</a:t>
            </a:r>
            <a:r>
              <a:t>/K</a:t>
            </a:r>
            <a:r>
              <a:rPr b="0" baseline="-25000">
                <a:latin typeface="Symbol"/>
                <a:ea typeface="Symbol"/>
                <a:cs typeface="Symbol"/>
                <a:sym typeface="Symbol"/>
              </a:rPr>
              <a:t>π</a:t>
            </a:r>
            <a:r>
              <a:rPr baseline="-25000"/>
              <a:t>2</a:t>
            </a:r>
            <a:r>
              <a:t> resolution</a:t>
            </a:r>
          </a:p>
        </p:txBody>
      </p:sp>
      <p:pic>
        <p:nvPicPr>
          <p:cNvPr id="290" name="exp_mc_one_plot.png" descr="exp_mc_one_plot"/>
          <p:cNvPicPr>
            <a:picLocks noChangeAspect="1"/>
          </p:cNvPicPr>
          <p:nvPr/>
        </p:nvPicPr>
        <p:blipFill>
          <a:blip r:embed="rId2">
            <a:extLst/>
          </a:blip>
          <a:stretch>
            <a:fillRect/>
          </a:stretch>
        </p:blipFill>
        <p:spPr>
          <a:xfrm>
            <a:off x="152400" y="1676400"/>
            <a:ext cx="4343400" cy="2944813"/>
          </a:xfrm>
          <a:prstGeom prst="rect">
            <a:avLst/>
          </a:prstGeom>
          <a:ln w="12700">
            <a:miter lim="400000"/>
          </a:ln>
        </p:spPr>
      </p:pic>
      <p:pic>
        <p:nvPicPr>
          <p:cNvPr id="291" name="exp_mc_kp2_same_plot.png" descr="exp_mc_kp2_same_plot"/>
          <p:cNvPicPr>
            <a:picLocks noChangeAspect="1"/>
          </p:cNvPicPr>
          <p:nvPr/>
        </p:nvPicPr>
        <p:blipFill>
          <a:blip r:embed="rId3">
            <a:extLst/>
          </a:blip>
          <a:stretch>
            <a:fillRect/>
          </a:stretch>
        </p:blipFill>
        <p:spPr>
          <a:xfrm>
            <a:off x="4495800" y="1722566"/>
            <a:ext cx="4273278" cy="2898647"/>
          </a:xfrm>
          <a:prstGeom prst="rect">
            <a:avLst/>
          </a:prstGeom>
          <a:ln w="12700">
            <a:miter lim="400000"/>
          </a:ln>
        </p:spPr>
      </p:pic>
      <p:sp>
        <p:nvSpPr>
          <p:cNvPr id="292" name="Shape 292"/>
          <p:cNvSpPr/>
          <p:nvPr/>
        </p:nvSpPr>
        <p:spPr>
          <a:xfrm>
            <a:off x="3943661" y="1422156"/>
            <a:ext cx="1586753" cy="369332"/>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p>
            <a:pPr>
              <a:defRPr>
                <a:latin typeface="+mj-lt"/>
                <a:ea typeface="+mj-ea"/>
                <a:cs typeface="+mj-cs"/>
                <a:sym typeface="Arial"/>
              </a:defRPr>
            </a:pPr>
            <a:r>
              <a:rPr dirty="0" smtClean="0"/>
              <a:t>Data</a:t>
            </a:r>
            <a:r>
              <a:rPr lang="en-US" dirty="0" smtClean="0"/>
              <a:t>   </a:t>
            </a:r>
            <a:r>
              <a:rPr dirty="0" smtClean="0">
                <a:solidFill>
                  <a:srgbClr val="FF0000"/>
                </a:solidFill>
              </a:rPr>
              <a:t>MC</a:t>
            </a:r>
            <a:endParaRPr dirty="0">
              <a:solidFill>
                <a:srgbClr val="FF0000"/>
              </a:solidFill>
            </a:endParaRPr>
          </a:p>
        </p:txBody>
      </p:sp>
      <p:sp>
        <p:nvSpPr>
          <p:cNvPr id="293" name="Shape 293"/>
          <p:cNvSpPr/>
          <p:nvPr/>
        </p:nvSpPr>
        <p:spPr>
          <a:xfrm>
            <a:off x="838200" y="2209800"/>
            <a:ext cx="429181" cy="413964"/>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a:latin typeface="+mj-lt"/>
                <a:ea typeface="+mj-ea"/>
                <a:cs typeface="+mj-cs"/>
                <a:sym typeface="Arial"/>
              </a:defRPr>
            </a:pPr>
            <a:r>
              <a:t>K</a:t>
            </a:r>
            <a:r>
              <a:rPr baseline="-25000">
                <a:latin typeface="Symbol"/>
                <a:ea typeface="Symbol"/>
                <a:cs typeface="Symbol"/>
                <a:sym typeface="Symbol"/>
              </a:rPr>
              <a:t>μ</a:t>
            </a:r>
            <a:r>
              <a:rPr baseline="-25000"/>
              <a:t>2</a:t>
            </a:r>
          </a:p>
        </p:txBody>
      </p:sp>
      <p:sp>
        <p:nvSpPr>
          <p:cNvPr id="294" name="Shape 294"/>
          <p:cNvSpPr/>
          <p:nvPr/>
        </p:nvSpPr>
        <p:spPr>
          <a:xfrm>
            <a:off x="5105400" y="3581400"/>
            <a:ext cx="425014" cy="413964"/>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a:latin typeface="+mj-lt"/>
                <a:ea typeface="+mj-ea"/>
                <a:cs typeface="+mj-cs"/>
                <a:sym typeface="Arial"/>
              </a:defRPr>
            </a:pPr>
            <a:r>
              <a:t>K</a:t>
            </a:r>
            <a:r>
              <a:rPr baseline="-25000">
                <a:latin typeface="Symbol"/>
                <a:ea typeface="Symbol"/>
                <a:cs typeface="Symbol"/>
                <a:sym typeface="Symbol"/>
              </a:rPr>
              <a:t>π</a:t>
            </a:r>
            <a:r>
              <a:rPr baseline="-25000"/>
              <a:t>2</a:t>
            </a:r>
          </a:p>
        </p:txBody>
      </p:sp>
      <p:sp>
        <p:nvSpPr>
          <p:cNvPr id="295" name="Shape 295"/>
          <p:cNvSpPr/>
          <p:nvPr/>
        </p:nvSpPr>
        <p:spPr>
          <a:xfrm>
            <a:off x="609600" y="4876799"/>
            <a:ext cx="7794812" cy="1138773"/>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p>
            <a:pPr>
              <a:defRPr>
                <a:latin typeface="+mj-lt"/>
                <a:ea typeface="+mj-ea"/>
                <a:cs typeface="+mj-cs"/>
                <a:sym typeface="Arial"/>
              </a:defRPr>
            </a:pPr>
            <a:r>
              <a:rPr dirty="0"/>
              <a:t>MC simulation of the </a:t>
            </a:r>
            <a:r>
              <a:rPr dirty="0">
                <a:latin typeface="Verdana"/>
                <a:ea typeface="Verdana"/>
                <a:cs typeface="Verdana"/>
                <a:sym typeface="Verdana"/>
              </a:rPr>
              <a:t>K</a:t>
            </a:r>
            <a:r>
              <a:rPr baseline="-25000" dirty="0">
                <a:latin typeface="Symbol"/>
                <a:ea typeface="Symbol"/>
                <a:cs typeface="Symbol"/>
                <a:sym typeface="Symbol"/>
              </a:rPr>
              <a:t>μ</a:t>
            </a:r>
            <a:r>
              <a:rPr baseline="-25000" dirty="0">
                <a:sym typeface="Verdana"/>
              </a:rPr>
              <a:t>2</a:t>
            </a:r>
            <a:r>
              <a:rPr dirty="0">
                <a:latin typeface="Verdana"/>
                <a:ea typeface="Verdana"/>
                <a:cs typeface="Verdana"/>
                <a:sym typeface="Verdana"/>
              </a:rPr>
              <a:t>/K</a:t>
            </a:r>
            <a:r>
              <a:rPr baseline="-25000" dirty="0">
                <a:latin typeface="Symbol"/>
                <a:ea typeface="Symbol"/>
                <a:cs typeface="Symbol"/>
                <a:sym typeface="Symbol"/>
              </a:rPr>
              <a:t>π</a:t>
            </a:r>
            <a:r>
              <a:rPr baseline="-25000" dirty="0">
                <a:sym typeface="Verdana"/>
              </a:rPr>
              <a:t>2</a:t>
            </a:r>
            <a:r>
              <a:rPr dirty="0"/>
              <a:t> decays is consistent with data. </a:t>
            </a:r>
            <a:r>
              <a:rPr lang="en-US" dirty="0" smtClean="0"/>
              <a:t>Thus w</a:t>
            </a:r>
            <a:r>
              <a:rPr dirty="0" smtClean="0"/>
              <a:t>e </a:t>
            </a:r>
            <a:r>
              <a:rPr dirty="0"/>
              <a:t>may use MC to study </a:t>
            </a:r>
            <a:r>
              <a:rPr lang="en-US" dirty="0" smtClean="0"/>
              <a:t>the </a:t>
            </a:r>
            <a:r>
              <a:rPr dirty="0" smtClean="0"/>
              <a:t>detector resolution</a:t>
            </a:r>
            <a:r>
              <a:rPr lang="en-US" dirty="0" smtClean="0"/>
              <a:t> for a possible </a:t>
            </a:r>
            <a:r>
              <a:rPr lang="en-US" dirty="0" err="1" smtClean="0">
                <a:latin typeface="Symbol" charset="2"/>
                <a:ea typeface="Symbol" charset="2"/>
                <a:cs typeface="Symbol" charset="2"/>
              </a:rPr>
              <a:t>n</a:t>
            </a:r>
            <a:r>
              <a:rPr lang="en-US" baseline="-25000" dirty="0" err="1" smtClean="0"/>
              <a:t>Heavy</a:t>
            </a:r>
            <a:r>
              <a:rPr lang="en-US" baseline="-25000" dirty="0" smtClean="0"/>
              <a:t> </a:t>
            </a:r>
            <a:r>
              <a:rPr lang="en-US" dirty="0" smtClean="0"/>
              <a:t>signal.</a:t>
            </a:r>
          </a:p>
          <a:p>
            <a:pPr>
              <a:defRPr>
                <a:latin typeface="+mj-lt"/>
                <a:ea typeface="+mj-ea"/>
                <a:cs typeface="+mj-cs"/>
                <a:sym typeface="Arial"/>
              </a:defRPr>
            </a:pPr>
            <a:endParaRPr lang="en-US" baseline="-25000" dirty="0"/>
          </a:p>
          <a:p>
            <a:pPr>
              <a:defRPr>
                <a:latin typeface="+mj-lt"/>
                <a:ea typeface="+mj-ea"/>
                <a:cs typeface="+mj-cs"/>
                <a:sym typeface="Arial"/>
              </a:defRPr>
            </a:pPr>
            <a:r>
              <a:rPr lang="en-US" sz="2000" b="1" dirty="0" smtClean="0"/>
              <a:t>Result: </a:t>
            </a:r>
            <a:r>
              <a:rPr lang="en-US" sz="2000" b="1" dirty="0" smtClean="0">
                <a:latin typeface="Symbol" charset="2"/>
                <a:ea typeface="Symbol" charset="2"/>
                <a:cs typeface="Symbol" charset="2"/>
              </a:rPr>
              <a:t>s</a:t>
            </a:r>
            <a:r>
              <a:rPr lang="en-US" sz="2000" b="1" dirty="0" smtClean="0"/>
              <a:t>(p) ~ (-0.107 + 0.0128p) </a:t>
            </a:r>
            <a:r>
              <a:rPr lang="en-US" sz="2000" b="1" dirty="0">
                <a:latin typeface="Times New Roman" charset="0"/>
                <a:ea typeface="Times New Roman" charset="0"/>
                <a:cs typeface="Times New Roman" charset="0"/>
              </a:rPr>
              <a:t>±</a:t>
            </a:r>
            <a:r>
              <a:rPr lang="en-US" sz="2000" b="1" dirty="0" smtClean="0"/>
              <a:t> 0.14 </a:t>
            </a:r>
            <a:r>
              <a:rPr lang="en-US" sz="2000" b="1" dirty="0">
                <a:latin typeface="Times New Roman" charset="0"/>
                <a:ea typeface="Times New Roman" charset="0"/>
                <a:cs typeface="Times New Roman" charset="0"/>
              </a:rPr>
              <a:t>±</a:t>
            </a:r>
            <a:r>
              <a:rPr lang="en-US" sz="2000" b="1" dirty="0" smtClean="0"/>
              <a:t> 0.05  (</a:t>
            </a:r>
            <a:r>
              <a:rPr lang="en-US" sz="2000" b="1" i="1" dirty="0" smtClean="0"/>
              <a:t>i.e.</a:t>
            </a:r>
            <a:r>
              <a:rPr lang="en-US" sz="2000" b="1" dirty="0" smtClean="0"/>
              <a:t> </a:t>
            </a:r>
            <a:r>
              <a:rPr lang="en-US" sz="2000" b="1" dirty="0"/>
              <a:t>~</a:t>
            </a:r>
            <a:r>
              <a:rPr lang="en-US" sz="2000" b="1" dirty="0" smtClean="0"/>
              <a:t>1.2%)</a:t>
            </a:r>
            <a:endParaRPr sz="2000" b="1" dirty="0"/>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Shape 70"/>
          <p:cNvSpPr>
            <a:spLocks noGrp="1"/>
          </p:cNvSpPr>
          <p:nvPr>
            <p:ph type="sldNum" sz="quarter" idx="2"/>
          </p:nvPr>
        </p:nvSpPr>
        <p:spPr>
          <a:xfrm>
            <a:off x="8333372" y="6245225"/>
            <a:ext cx="201028" cy="281940"/>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2</a:t>
            </a:fld>
            <a:endParaRPr/>
          </a:p>
        </p:txBody>
      </p:sp>
      <p:sp>
        <p:nvSpPr>
          <p:cNvPr id="71" name="Shape 71"/>
          <p:cNvSpPr>
            <a:spLocks noGrp="1"/>
          </p:cNvSpPr>
          <p:nvPr>
            <p:ph type="title"/>
          </p:nvPr>
        </p:nvSpPr>
        <p:spPr>
          <a:prstGeom prst="rect">
            <a:avLst/>
          </a:prstGeom>
        </p:spPr>
        <p:txBody>
          <a:bodyPr/>
          <a:lstStyle>
            <a:lvl1pPr>
              <a:defRPr sz="4800" b="1">
                <a:solidFill>
                  <a:srgbClr val="0000CC"/>
                </a:solidFill>
                <a:effectLst>
                  <a:outerShdw blurRad="12700" dist="25400" dir="2700000" rotWithShape="0">
                    <a:srgbClr val="DDDDDD"/>
                  </a:outerShdw>
                </a:effectLst>
              </a:defRPr>
            </a:lvl1pPr>
          </a:lstStyle>
          <a:p>
            <a:r>
              <a:t>Outline</a:t>
            </a:r>
          </a:p>
        </p:txBody>
      </p:sp>
      <p:sp>
        <p:nvSpPr>
          <p:cNvPr id="72" name="Shape 72"/>
          <p:cNvSpPr>
            <a:spLocks noGrp="1"/>
          </p:cNvSpPr>
          <p:nvPr>
            <p:ph type="body" idx="1"/>
          </p:nvPr>
        </p:nvSpPr>
        <p:spPr>
          <a:xfrm>
            <a:off x="533399" y="1763603"/>
            <a:ext cx="8001001" cy="4267200"/>
          </a:xfrm>
          <a:prstGeom prst="rect">
            <a:avLst/>
          </a:prstGeom>
        </p:spPr>
        <p:txBody>
          <a:bodyPr/>
          <a:lstStyle/>
          <a:p>
            <a:pPr>
              <a:lnSpc>
                <a:spcPct val="90000"/>
              </a:lnSpc>
              <a:buChar char="□"/>
            </a:pPr>
            <a:r>
              <a:rPr lang="en-US" dirty="0" smtClean="0"/>
              <a:t>Motivation</a:t>
            </a:r>
            <a:endParaRPr dirty="0"/>
          </a:p>
          <a:p>
            <a:pPr>
              <a:lnSpc>
                <a:spcPct val="90000"/>
              </a:lnSpc>
              <a:buChar char="□"/>
            </a:pPr>
            <a:r>
              <a:rPr dirty="0"/>
              <a:t>Previous heavy neutrino searches</a:t>
            </a:r>
          </a:p>
          <a:p>
            <a:pPr>
              <a:lnSpc>
                <a:spcPct val="90000"/>
              </a:lnSpc>
              <a:buChar char="□"/>
            </a:pPr>
            <a:r>
              <a:rPr dirty="0"/>
              <a:t>Experiment BNL-E949</a:t>
            </a:r>
          </a:p>
          <a:p>
            <a:pPr>
              <a:lnSpc>
                <a:spcPct val="90000"/>
              </a:lnSpc>
              <a:buChar char="□"/>
            </a:pPr>
            <a:r>
              <a:rPr dirty="0"/>
              <a:t>Selection criteria</a:t>
            </a:r>
          </a:p>
          <a:p>
            <a:pPr>
              <a:lnSpc>
                <a:spcPct val="90000"/>
              </a:lnSpc>
              <a:buChar char="□"/>
            </a:pPr>
            <a:r>
              <a:rPr dirty="0"/>
              <a:t>Efficiency and background study</a:t>
            </a:r>
          </a:p>
          <a:p>
            <a:pPr>
              <a:lnSpc>
                <a:spcPct val="90000"/>
              </a:lnSpc>
              <a:buChar char="□"/>
            </a:pPr>
            <a:r>
              <a:rPr dirty="0"/>
              <a:t>Peak search </a:t>
            </a:r>
            <a:r>
              <a:rPr dirty="0" smtClean="0"/>
              <a:t>method</a:t>
            </a:r>
            <a:endParaRPr dirty="0"/>
          </a:p>
          <a:p>
            <a:pPr>
              <a:lnSpc>
                <a:spcPct val="90000"/>
              </a:lnSpc>
              <a:buChar char="□"/>
            </a:pPr>
            <a:r>
              <a:rPr dirty="0"/>
              <a:t>Results and </a:t>
            </a:r>
            <a:r>
              <a:rPr dirty="0" smtClean="0"/>
              <a:t>conclusions</a:t>
            </a:r>
            <a:endParaRPr lang="en-US" dirty="0" smtClean="0"/>
          </a:p>
          <a:p>
            <a:pPr>
              <a:lnSpc>
                <a:spcPct val="90000"/>
              </a:lnSpc>
              <a:buChar char="□"/>
            </a:pPr>
            <a:r>
              <a:rPr lang="en-US" dirty="0" smtClean="0"/>
              <a:t>Something else?</a:t>
            </a:r>
            <a:endParaRPr lang="en-US" dirty="0" smtClean="0"/>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Shape 324"/>
          <p:cNvSpPr>
            <a:spLocks noGrp="1"/>
          </p:cNvSpPr>
          <p:nvPr>
            <p:ph type="sldNum" sz="quarter" idx="2"/>
          </p:nvPr>
        </p:nvSpPr>
        <p:spPr>
          <a:xfrm>
            <a:off x="8236485" y="6245225"/>
            <a:ext cx="297915" cy="281940"/>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20</a:t>
            </a:fld>
            <a:endParaRPr/>
          </a:p>
        </p:txBody>
      </p:sp>
      <p:sp>
        <p:nvSpPr>
          <p:cNvPr id="325" name="Shape 325"/>
          <p:cNvSpPr>
            <a:spLocks noGrp="1"/>
          </p:cNvSpPr>
          <p:nvPr>
            <p:ph type="title"/>
          </p:nvPr>
        </p:nvSpPr>
        <p:spPr>
          <a:prstGeom prst="rect">
            <a:avLst/>
          </a:prstGeom>
        </p:spPr>
        <p:txBody>
          <a:bodyPr/>
          <a:lstStyle>
            <a:lvl1pPr>
              <a:defRPr sz="4400" b="1">
                <a:solidFill>
                  <a:srgbClr val="0000CC"/>
                </a:solidFill>
                <a:effectLst>
                  <a:outerShdw blurRad="12700" dist="25400" dir="2700000" rotWithShape="0">
                    <a:srgbClr val="DDDDDD"/>
                  </a:outerShdw>
                </a:effectLst>
              </a:defRPr>
            </a:lvl1pPr>
          </a:lstStyle>
          <a:p>
            <a:r>
              <a:rPr dirty="0"/>
              <a:t>Peak search method</a:t>
            </a:r>
          </a:p>
        </p:txBody>
      </p:sp>
      <p:sp>
        <p:nvSpPr>
          <p:cNvPr id="326" name="Shape 326"/>
          <p:cNvSpPr>
            <a:spLocks noGrp="1"/>
          </p:cNvSpPr>
          <p:nvPr>
            <p:ph type="body" idx="1"/>
          </p:nvPr>
        </p:nvSpPr>
        <p:spPr>
          <a:xfrm>
            <a:off x="533400" y="1963300"/>
            <a:ext cx="8166847" cy="4267200"/>
          </a:xfrm>
          <a:prstGeom prst="rect">
            <a:avLst/>
          </a:prstGeom>
        </p:spPr>
        <p:txBody>
          <a:bodyPr>
            <a:normAutofit/>
          </a:bodyPr>
          <a:lstStyle/>
          <a:p>
            <a:pPr>
              <a:lnSpc>
                <a:spcPct val="80000"/>
              </a:lnSpc>
              <a:spcBef>
                <a:spcPts val="500"/>
              </a:spcBef>
              <a:buChar char="□"/>
              <a:defRPr sz="2400"/>
            </a:pPr>
            <a:r>
              <a:rPr sz="2800" dirty="0">
                <a:latin typeface="Times New Roman" charset="0"/>
                <a:ea typeface="Times New Roman" charset="0"/>
                <a:cs typeface="Times New Roman" charset="0"/>
              </a:rPr>
              <a:t>We don’t know exact background shape due to very low acceptance for background. But it is not really necessary because the background fitting is data-driven</a:t>
            </a:r>
          </a:p>
          <a:p>
            <a:pPr>
              <a:lnSpc>
                <a:spcPct val="80000"/>
              </a:lnSpc>
              <a:spcBef>
                <a:spcPts val="500"/>
              </a:spcBef>
              <a:buChar char="□"/>
              <a:defRPr sz="2400"/>
            </a:pPr>
            <a:r>
              <a:rPr sz="2800" dirty="0">
                <a:latin typeface="Times New Roman" charset="0"/>
                <a:ea typeface="Times New Roman" charset="0"/>
                <a:cs typeface="Times New Roman" charset="0"/>
              </a:rPr>
              <a:t>Define shape locally: choose ±6σ region around the point of interest and fit it </a:t>
            </a:r>
            <a:r>
              <a:rPr lang="en-US" sz="2800" dirty="0" smtClean="0">
                <a:latin typeface="Times New Roman" charset="0"/>
                <a:ea typeface="Times New Roman" charset="0"/>
                <a:cs typeface="Times New Roman" charset="0"/>
              </a:rPr>
              <a:t>with a</a:t>
            </a:r>
            <a:r>
              <a:rPr sz="2800" dirty="0" smtClean="0">
                <a:latin typeface="Times New Roman" charset="0"/>
                <a:ea typeface="Times New Roman" charset="0"/>
                <a:cs typeface="Times New Roman" charset="0"/>
              </a:rPr>
              <a:t> </a:t>
            </a:r>
            <a:r>
              <a:rPr sz="2800" dirty="0" smtClean="0">
                <a:latin typeface="Times New Roman" charset="0"/>
                <a:ea typeface="Times New Roman" charset="0"/>
                <a:cs typeface="Times New Roman" charset="0"/>
              </a:rPr>
              <a:t>2</a:t>
            </a:r>
            <a:r>
              <a:rPr lang="en-US" sz="2800" baseline="30000" dirty="0" smtClean="0">
                <a:latin typeface="Times New Roman" charset="0"/>
                <a:ea typeface="Times New Roman" charset="0"/>
                <a:cs typeface="Times New Roman" charset="0"/>
              </a:rPr>
              <a:t>nd</a:t>
            </a:r>
            <a:r>
              <a:rPr sz="2800" dirty="0" smtClean="0">
                <a:latin typeface="Times New Roman" charset="0"/>
                <a:ea typeface="Times New Roman" charset="0"/>
                <a:cs typeface="Times New Roman" charset="0"/>
              </a:rPr>
              <a:t> </a:t>
            </a:r>
            <a:r>
              <a:rPr sz="2800" dirty="0">
                <a:latin typeface="Times New Roman" charset="0"/>
                <a:ea typeface="Times New Roman" charset="0"/>
                <a:cs typeface="Times New Roman" charset="0"/>
              </a:rPr>
              <a:t>order </a:t>
            </a:r>
            <a:r>
              <a:rPr sz="2800" dirty="0" smtClean="0">
                <a:latin typeface="Times New Roman" charset="0"/>
                <a:ea typeface="Times New Roman" charset="0"/>
                <a:cs typeface="Times New Roman" charset="0"/>
              </a:rPr>
              <a:t>polynomial</a:t>
            </a:r>
            <a:endParaRPr sz="2800" dirty="0">
              <a:latin typeface="Times New Roman" charset="0"/>
              <a:ea typeface="Times New Roman" charset="0"/>
              <a:cs typeface="Times New Roman" charset="0"/>
            </a:endParaRPr>
          </a:p>
          <a:p>
            <a:pPr>
              <a:lnSpc>
                <a:spcPct val="80000"/>
              </a:lnSpc>
              <a:spcBef>
                <a:spcPts val="500"/>
              </a:spcBef>
              <a:buChar char="□"/>
              <a:defRPr sz="2400"/>
            </a:pPr>
            <a:r>
              <a:rPr sz="2800" dirty="0">
                <a:latin typeface="Times New Roman" charset="0"/>
                <a:ea typeface="Times New Roman" charset="0"/>
                <a:cs typeface="Times New Roman" charset="0"/>
              </a:rPr>
              <a:t>Use Gaussian </a:t>
            </a:r>
            <a:r>
              <a:rPr sz="2800" dirty="0" smtClean="0">
                <a:latin typeface="Times New Roman" charset="0"/>
                <a:ea typeface="Times New Roman" charset="0"/>
                <a:cs typeface="Times New Roman" charset="0"/>
              </a:rPr>
              <a:t>with </a:t>
            </a:r>
            <a:r>
              <a:rPr sz="2800" dirty="0">
                <a:latin typeface="Times New Roman" charset="0"/>
                <a:ea typeface="Times New Roman" charset="0"/>
                <a:cs typeface="Times New Roman" charset="0"/>
              </a:rPr>
              <a:t>known sigma as a signal</a:t>
            </a:r>
          </a:p>
          <a:p>
            <a:pPr>
              <a:lnSpc>
                <a:spcPct val="80000"/>
              </a:lnSpc>
              <a:buChar char="□"/>
              <a:defRPr sz="2400"/>
            </a:pPr>
            <a:r>
              <a:rPr sz="2800" dirty="0">
                <a:latin typeface="Times New Roman" charset="0"/>
                <a:ea typeface="Times New Roman" charset="0"/>
                <a:cs typeface="Times New Roman" charset="0"/>
              </a:rPr>
              <a:t>Use likelihood approach </a:t>
            </a:r>
            <a:r>
              <a:rPr lang="en-US" sz="2800" dirty="0">
                <a:latin typeface="Times New Roman" charset="0"/>
                <a:ea typeface="Times New Roman" charset="0"/>
                <a:cs typeface="Times New Roman" charset="0"/>
              </a:rPr>
              <a:t>a</a:t>
            </a:r>
            <a:r>
              <a:rPr lang="en-US" sz="2800" dirty="0" smtClean="0">
                <a:latin typeface="Times New Roman" charset="0"/>
                <a:ea typeface="Times New Roman" charset="0"/>
                <a:cs typeface="Times New Roman" charset="0"/>
              </a:rPr>
              <a:t> la </a:t>
            </a:r>
            <a:r>
              <a:rPr sz="2800" dirty="0" smtClean="0">
                <a:latin typeface="Times New Roman" charset="0"/>
                <a:ea typeface="Times New Roman" charset="0"/>
                <a:cs typeface="Times New Roman" charset="0"/>
              </a:rPr>
              <a:t>Higgs </a:t>
            </a:r>
            <a:r>
              <a:rPr sz="2800" dirty="0">
                <a:latin typeface="Times New Roman" charset="0"/>
                <a:ea typeface="Times New Roman" charset="0"/>
                <a:cs typeface="Times New Roman" charset="0"/>
              </a:rPr>
              <a:t>search to get upper limit (Eur.Phys.J.C71:1554,2011 (arXiv:1007.1727 [physics.data-an]) )</a:t>
            </a:r>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 name="Shape 330"/>
          <p:cNvSpPr>
            <a:spLocks noGrp="1"/>
          </p:cNvSpPr>
          <p:nvPr>
            <p:ph type="sldNum" sz="quarter" idx="2"/>
          </p:nvPr>
        </p:nvSpPr>
        <p:spPr>
          <a:xfrm>
            <a:off x="8236485" y="6245225"/>
            <a:ext cx="297915" cy="281940"/>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21</a:t>
            </a:fld>
            <a:endParaRPr/>
          </a:p>
        </p:txBody>
      </p:sp>
      <p:sp>
        <p:nvSpPr>
          <p:cNvPr id="331" name="Shape 331"/>
          <p:cNvSpPr>
            <a:spLocks noGrp="1"/>
          </p:cNvSpPr>
          <p:nvPr>
            <p:ph type="title"/>
          </p:nvPr>
        </p:nvSpPr>
        <p:spPr>
          <a:prstGeom prst="rect">
            <a:avLst/>
          </a:prstGeom>
        </p:spPr>
        <p:txBody>
          <a:bodyPr/>
          <a:lstStyle>
            <a:lvl1pPr>
              <a:defRPr sz="4400" b="1">
                <a:solidFill>
                  <a:srgbClr val="0000CC"/>
                </a:solidFill>
                <a:effectLst>
                  <a:outerShdw blurRad="12700" dist="25400" dir="2700000" rotWithShape="0">
                    <a:srgbClr val="DDDDDD"/>
                  </a:outerShdw>
                </a:effectLst>
              </a:defRPr>
            </a:lvl1pPr>
          </a:lstStyle>
          <a:p>
            <a:r>
              <a:t>Peak search method</a:t>
            </a:r>
          </a:p>
        </p:txBody>
      </p:sp>
      <p:sp>
        <p:nvSpPr>
          <p:cNvPr id="332" name="Shape 332"/>
          <p:cNvSpPr>
            <a:spLocks noGrp="1"/>
          </p:cNvSpPr>
          <p:nvPr>
            <p:ph type="body" idx="1"/>
          </p:nvPr>
        </p:nvSpPr>
        <p:spPr>
          <a:prstGeom prst="rect">
            <a:avLst/>
          </a:prstGeom>
        </p:spPr>
        <p:txBody>
          <a:bodyPr/>
          <a:lstStyle>
            <a:lvl1pPr>
              <a:buChar char="□"/>
            </a:lvl1pPr>
          </a:lstStyle>
          <a:p>
            <a:r>
              <a:rPr dirty="0"/>
              <a:t>Construct the following likelihood function</a:t>
            </a:r>
          </a:p>
        </p:txBody>
      </p:sp>
      <p:pic>
        <p:nvPicPr>
          <p:cNvPr id="333" name="image.png"/>
          <p:cNvPicPr>
            <a:picLocks noChangeAspect="1"/>
          </p:cNvPicPr>
          <p:nvPr/>
        </p:nvPicPr>
        <p:blipFill>
          <a:blip r:embed="rId2">
            <a:extLst/>
          </a:blip>
          <a:stretch>
            <a:fillRect/>
          </a:stretch>
        </p:blipFill>
        <p:spPr>
          <a:xfrm>
            <a:off x="381000" y="2918011"/>
            <a:ext cx="8026400" cy="1824038"/>
          </a:xfrm>
          <a:prstGeom prst="rect">
            <a:avLst/>
          </a:prstGeom>
          <a:ln w="12700">
            <a:miter lim="400000"/>
          </a:ln>
        </p:spPr>
      </p:pic>
      <p:sp>
        <p:nvSpPr>
          <p:cNvPr id="334" name="Shape 334"/>
          <p:cNvSpPr/>
          <p:nvPr/>
        </p:nvSpPr>
        <p:spPr>
          <a:xfrm>
            <a:off x="517525" y="4684432"/>
            <a:ext cx="8397875" cy="147732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r>
              <a:rPr i="1" dirty="0"/>
              <a:t>s</a:t>
            </a:r>
            <a:r>
              <a:rPr dirty="0"/>
              <a:t> and </a:t>
            </a:r>
            <a:r>
              <a:rPr i="1" dirty="0"/>
              <a:t>b</a:t>
            </a:r>
            <a:r>
              <a:rPr dirty="0"/>
              <a:t> – signal and background distributions. Since background distribution is taken from data fit, </a:t>
            </a:r>
            <a:r>
              <a:rPr i="1" dirty="0">
                <a:latin typeface="Symbol"/>
                <a:ea typeface="Symbol"/>
                <a:cs typeface="Symbol"/>
                <a:sym typeface="Symbol"/>
              </a:rPr>
              <a:t>θ</a:t>
            </a:r>
            <a:r>
              <a:rPr i="1" dirty="0"/>
              <a:t>=1</a:t>
            </a:r>
            <a:r>
              <a:rPr dirty="0"/>
              <a:t>, </a:t>
            </a:r>
            <a:r>
              <a:rPr i="1" dirty="0">
                <a:latin typeface="Symbol"/>
                <a:ea typeface="Symbol"/>
                <a:cs typeface="Symbol"/>
                <a:sym typeface="Symbol"/>
              </a:rPr>
              <a:t>μ</a:t>
            </a:r>
            <a:r>
              <a:rPr dirty="0">
                <a:latin typeface="Symbol"/>
                <a:ea typeface="Symbol"/>
                <a:cs typeface="Symbol"/>
                <a:sym typeface="Symbol"/>
              </a:rPr>
              <a:t> </a:t>
            </a:r>
            <a:r>
              <a:rPr dirty="0"/>
              <a:t>is signal strength parameter;</a:t>
            </a:r>
          </a:p>
          <a:p>
            <a:r>
              <a:rPr i="1" dirty="0"/>
              <a:t>s</a:t>
            </a:r>
            <a:r>
              <a:rPr dirty="0"/>
              <a:t> – </a:t>
            </a:r>
            <a:r>
              <a:rPr dirty="0" smtClean="0"/>
              <a:t>gauss</a:t>
            </a:r>
            <a:r>
              <a:rPr lang="en-US" dirty="0" smtClean="0"/>
              <a:t>ian</a:t>
            </a:r>
            <a:r>
              <a:rPr dirty="0" smtClean="0"/>
              <a:t> </a:t>
            </a:r>
            <a:r>
              <a:rPr i="1" dirty="0"/>
              <a:t>n</a:t>
            </a:r>
            <a:r>
              <a:rPr i="1" baseline="-25000" dirty="0"/>
              <a:t>i</a:t>
            </a:r>
            <a:r>
              <a:rPr dirty="0"/>
              <a:t> – number of observed events in each bin.</a:t>
            </a:r>
          </a:p>
          <a:p>
            <a:r>
              <a:rPr i="1" dirty="0">
                <a:latin typeface="Symbol"/>
                <a:ea typeface="Symbol"/>
                <a:cs typeface="Symbol"/>
                <a:sym typeface="Symbol"/>
              </a:rPr>
              <a:t>β</a:t>
            </a:r>
            <a:r>
              <a:rPr dirty="0">
                <a:latin typeface="Symbol"/>
                <a:ea typeface="Symbol"/>
                <a:cs typeface="Symbol"/>
                <a:sym typeface="Symbol"/>
              </a:rPr>
              <a:t> </a:t>
            </a:r>
            <a:r>
              <a:rPr dirty="0"/>
              <a:t>takes into account acceptance of the point of interest (</a:t>
            </a:r>
            <a:r>
              <a:rPr i="1" dirty="0">
                <a:latin typeface="Symbol"/>
                <a:ea typeface="Symbol"/>
                <a:cs typeface="Symbol"/>
                <a:sym typeface="Symbol"/>
              </a:rPr>
              <a:t>β</a:t>
            </a:r>
            <a:r>
              <a:rPr i="1" baseline="-25000" dirty="0"/>
              <a:t>peak</a:t>
            </a:r>
            <a:r>
              <a:rPr dirty="0"/>
              <a:t>) and its total error (</a:t>
            </a:r>
            <a:r>
              <a:rPr i="1" dirty="0">
                <a:latin typeface="Symbol"/>
                <a:ea typeface="Symbol"/>
                <a:cs typeface="Symbol"/>
                <a:sym typeface="Symbol"/>
              </a:rPr>
              <a:t>σ</a:t>
            </a:r>
            <a:r>
              <a:rPr i="1" baseline="-25000" dirty="0">
                <a:latin typeface="Symbol"/>
                <a:ea typeface="Symbol"/>
                <a:cs typeface="Symbol"/>
                <a:sym typeface="Symbol"/>
              </a:rPr>
              <a:t>β</a:t>
            </a:r>
            <a:r>
              <a:rPr dirty="0"/>
              <a:t>)  </a:t>
            </a:r>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2" name="figure11.pdf"/>
          <p:cNvPicPr>
            <a:picLocks noChangeAspect="1"/>
          </p:cNvPicPr>
          <p:nvPr/>
        </p:nvPicPr>
        <p:blipFill>
          <a:blip r:embed="rId2">
            <a:extLst/>
          </a:blip>
          <a:stretch>
            <a:fillRect/>
          </a:stretch>
        </p:blipFill>
        <p:spPr>
          <a:xfrm>
            <a:off x="470544" y="1728787"/>
            <a:ext cx="5882501" cy="4232911"/>
          </a:xfrm>
          <a:prstGeom prst="rect">
            <a:avLst/>
          </a:prstGeom>
          <a:ln w="12700">
            <a:miter lim="400000"/>
          </a:ln>
        </p:spPr>
      </p:pic>
      <p:sp>
        <p:nvSpPr>
          <p:cNvPr id="364" name="Shape 364"/>
          <p:cNvSpPr>
            <a:spLocks noGrp="1"/>
          </p:cNvSpPr>
          <p:nvPr>
            <p:ph type="sldNum" sz="quarter" idx="2"/>
          </p:nvPr>
        </p:nvSpPr>
        <p:spPr>
          <a:xfrm>
            <a:off x="8236485" y="6245225"/>
            <a:ext cx="297915" cy="281940"/>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22</a:t>
            </a:fld>
            <a:endParaRPr/>
          </a:p>
        </p:txBody>
      </p:sp>
      <p:sp>
        <p:nvSpPr>
          <p:cNvPr id="365" name="Shape 365"/>
          <p:cNvSpPr>
            <a:spLocks noGrp="1"/>
          </p:cNvSpPr>
          <p:nvPr>
            <p:ph type="title"/>
          </p:nvPr>
        </p:nvSpPr>
        <p:spPr>
          <a:prstGeom prst="rect">
            <a:avLst/>
          </a:prstGeom>
        </p:spPr>
        <p:txBody>
          <a:bodyPr/>
          <a:lstStyle>
            <a:lvl1pPr>
              <a:defRPr b="1">
                <a:solidFill>
                  <a:srgbClr val="0000CC"/>
                </a:solidFill>
                <a:effectLst>
                  <a:outerShdw blurRad="12700" dist="25400" dir="2700000" rotWithShape="0">
                    <a:srgbClr val="DDDDDD"/>
                  </a:outerShdw>
                </a:effectLst>
              </a:defRPr>
            </a:lvl1pPr>
          </a:lstStyle>
          <a:p>
            <a:r>
              <a:t>Results</a:t>
            </a:r>
          </a:p>
        </p:txBody>
      </p:sp>
      <p:sp>
        <p:nvSpPr>
          <p:cNvPr id="366" name="Shape 366"/>
          <p:cNvSpPr/>
          <p:nvPr/>
        </p:nvSpPr>
        <p:spPr>
          <a:xfrm>
            <a:off x="5867400" y="1936750"/>
            <a:ext cx="3048000" cy="23266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r>
              <a:rPr dirty="0"/>
              <a:t>No evidence for heavy neutrino existence was observed in mass region 175-300 MeV/c</a:t>
            </a:r>
            <a:r>
              <a:rPr baseline="30000" dirty="0"/>
              <a:t>2</a:t>
            </a:r>
          </a:p>
          <a:p>
            <a:r>
              <a:rPr dirty="0"/>
              <a:t>Using this plot it is possible to calculate mixing matrix element upper limit</a:t>
            </a:r>
          </a:p>
        </p:txBody>
      </p:sp>
      <p:pic>
        <p:nvPicPr>
          <p:cNvPr id="367" name="image.pdf"/>
          <p:cNvPicPr>
            <a:picLocks noChangeAspect="1"/>
          </p:cNvPicPr>
          <p:nvPr/>
        </p:nvPicPr>
        <p:blipFill>
          <a:blip r:embed="rId3">
            <a:extLst/>
          </a:blip>
          <a:stretch>
            <a:fillRect/>
          </a:stretch>
        </p:blipFill>
        <p:spPr>
          <a:xfrm>
            <a:off x="5486400" y="4343400"/>
            <a:ext cx="3657600" cy="776288"/>
          </a:xfrm>
          <a:prstGeom prst="rect">
            <a:avLst/>
          </a:prstGeom>
          <a:ln w="12700">
            <a:miter lim="400000"/>
          </a:ln>
        </p:spPr>
      </p:pic>
      <p:sp>
        <p:nvSpPr>
          <p:cNvPr id="368" name="Shape 368"/>
          <p:cNvSpPr/>
          <p:nvPr/>
        </p:nvSpPr>
        <p:spPr>
          <a:xfrm>
            <a:off x="5851525" y="5137150"/>
            <a:ext cx="2987675" cy="41427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r>
              <a:t>Y-axis = N</a:t>
            </a:r>
            <a:r>
              <a:rPr baseline="-25000"/>
              <a:t>candidates</a:t>
            </a:r>
            <a:r>
              <a:t>/Acc</a:t>
            </a:r>
          </a:p>
        </p:txBody>
      </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1" name="figure12.pdf"/>
          <p:cNvPicPr>
            <a:picLocks noChangeAspect="1"/>
          </p:cNvPicPr>
          <p:nvPr/>
        </p:nvPicPr>
        <p:blipFill>
          <a:blip r:embed="rId2">
            <a:extLst/>
          </a:blip>
          <a:stretch>
            <a:fillRect/>
          </a:stretch>
        </p:blipFill>
        <p:spPr>
          <a:xfrm>
            <a:off x="-71958" y="1689099"/>
            <a:ext cx="7674321" cy="3938674"/>
          </a:xfrm>
          <a:prstGeom prst="rect">
            <a:avLst/>
          </a:prstGeom>
          <a:ln w="12700">
            <a:miter lim="400000"/>
          </a:ln>
        </p:spPr>
      </p:pic>
      <p:sp>
        <p:nvSpPr>
          <p:cNvPr id="373" name="Shape 373"/>
          <p:cNvSpPr>
            <a:spLocks noGrp="1"/>
          </p:cNvSpPr>
          <p:nvPr>
            <p:ph type="sldNum" sz="quarter" idx="2"/>
          </p:nvPr>
        </p:nvSpPr>
        <p:spPr>
          <a:xfrm>
            <a:off x="8236485" y="6245225"/>
            <a:ext cx="297915" cy="281940"/>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23</a:t>
            </a:fld>
            <a:endParaRPr/>
          </a:p>
        </p:txBody>
      </p:sp>
      <p:sp>
        <p:nvSpPr>
          <p:cNvPr id="374" name="Shape 374"/>
          <p:cNvSpPr>
            <a:spLocks noGrp="1"/>
          </p:cNvSpPr>
          <p:nvPr>
            <p:ph type="title"/>
          </p:nvPr>
        </p:nvSpPr>
        <p:spPr>
          <a:prstGeom prst="rect">
            <a:avLst/>
          </a:prstGeom>
        </p:spPr>
        <p:txBody>
          <a:bodyPr/>
          <a:lstStyle>
            <a:lvl1pPr>
              <a:defRPr b="1">
                <a:solidFill>
                  <a:srgbClr val="0000CC"/>
                </a:solidFill>
                <a:effectLst>
                  <a:outerShdw blurRad="12700" dist="25400" dir="2700000" rotWithShape="0">
                    <a:srgbClr val="DDDDDD"/>
                  </a:outerShdw>
                </a:effectLst>
              </a:defRPr>
            </a:lvl1pPr>
          </a:lstStyle>
          <a:p>
            <a:r>
              <a:t>Results</a:t>
            </a:r>
          </a:p>
        </p:txBody>
      </p:sp>
      <p:sp>
        <p:nvSpPr>
          <p:cNvPr id="375" name="Shape 375"/>
          <p:cNvSpPr/>
          <p:nvPr/>
        </p:nvSpPr>
        <p:spPr>
          <a:xfrm>
            <a:off x="5448300" y="1632267"/>
            <a:ext cx="3352800" cy="1548766"/>
          </a:xfrm>
          <a:prstGeom prst="rect">
            <a:avLst/>
          </a:prstGeom>
          <a:solidFill>
            <a:srgbClr val="FFFFFF"/>
          </a:solidFill>
          <a:ln>
            <a:solidFill>
              <a:srgbClr val="000000"/>
            </a:solidFill>
          </a:ln>
          <a:extLst>
            <a:ext uri="{C572A759-6A51-4108-AA02-DFA0A04FC94B}">
              <ma14:wrappingTextBoxFlag xmlns:ma14="http://schemas.microsoft.com/office/mac/drawingml/2011/main" val="1"/>
            </a:ext>
          </a:extLst>
        </p:spPr>
        <p:txBody>
          <a:bodyPr lIns="45719" rIns="45719">
            <a:spAutoFit/>
          </a:bodyPr>
          <a:lstStyle/>
          <a:p>
            <a:pPr>
              <a:defRPr sz="1600"/>
            </a:pPr>
            <a:r>
              <a:t>Previous peak search experiment</a:t>
            </a:r>
          </a:p>
          <a:p>
            <a:pPr>
              <a:defRPr sz="1600"/>
            </a:pPr>
            <a:r>
              <a:t>Phys.Lett. B104 , 84 (1981)</a:t>
            </a:r>
          </a:p>
          <a:p>
            <a:pPr>
              <a:defRPr sz="1600"/>
            </a:pPr>
            <a:r>
              <a:t>Phys.Rev.Lett. 49,1305 (1982)</a:t>
            </a:r>
          </a:p>
          <a:p>
            <a:pPr>
              <a:defRPr sz="1600"/>
            </a:pPr>
            <a:r>
              <a:t>Proceedings of Neutrino84, Dortmund (1984) </a:t>
            </a:r>
          </a:p>
        </p:txBody>
      </p:sp>
      <p:sp>
        <p:nvSpPr>
          <p:cNvPr id="376" name="Shape 376"/>
          <p:cNvSpPr/>
          <p:nvPr/>
        </p:nvSpPr>
        <p:spPr>
          <a:xfrm>
            <a:off x="5524500" y="4167026"/>
            <a:ext cx="3581400" cy="583566"/>
          </a:xfrm>
          <a:prstGeom prst="rect">
            <a:avLst/>
          </a:prstGeom>
          <a:solidFill>
            <a:srgbClr val="FFFFFF"/>
          </a:solidFill>
          <a:ln>
            <a:solidFill>
              <a:srgbClr val="000000"/>
            </a:solidFill>
          </a:ln>
          <a:extLst>
            <a:ext uri="{C572A759-6A51-4108-AA02-DFA0A04FC94B}">
              <ma14:wrappingTextBoxFlag xmlns:ma14="http://schemas.microsoft.com/office/mac/drawingml/2011/main" val="1"/>
            </a:ext>
          </a:extLst>
        </p:spPr>
        <p:txBody>
          <a:bodyPr lIns="45719" rIns="45719">
            <a:spAutoFit/>
          </a:bodyPr>
          <a:lstStyle/>
          <a:p>
            <a:pPr>
              <a:defRPr sz="1600"/>
            </a:pPr>
            <a:r>
              <a:t>CERN PS191</a:t>
            </a:r>
          </a:p>
          <a:p>
            <a:pPr>
              <a:defRPr sz="1600"/>
            </a:pPr>
            <a:r>
              <a:t>Phys.Lett. B203, 332 (1988)</a:t>
            </a:r>
          </a:p>
        </p:txBody>
      </p:sp>
      <p:sp>
        <p:nvSpPr>
          <p:cNvPr id="377" name="Shape 377"/>
          <p:cNvSpPr/>
          <p:nvPr/>
        </p:nvSpPr>
        <p:spPr>
          <a:xfrm flipV="1">
            <a:off x="2819648" y="3764181"/>
            <a:ext cx="874961" cy="1669015"/>
          </a:xfrm>
          <a:prstGeom prst="line">
            <a:avLst/>
          </a:prstGeom>
          <a:ln>
            <a:solidFill>
              <a:srgbClr val="FF0000"/>
            </a:solidFill>
            <a:tailEnd type="triangle"/>
          </a:ln>
        </p:spPr>
        <p:txBody>
          <a:bodyPr lIns="45719" rIns="45719"/>
          <a:lstStyle/>
          <a:p>
            <a:endParaRPr/>
          </a:p>
        </p:txBody>
      </p:sp>
      <p:sp>
        <p:nvSpPr>
          <p:cNvPr id="378" name="Shape 378"/>
          <p:cNvSpPr/>
          <p:nvPr/>
        </p:nvSpPr>
        <p:spPr>
          <a:xfrm flipH="1">
            <a:off x="3467100" y="1904273"/>
            <a:ext cx="1981201" cy="685800"/>
          </a:xfrm>
          <a:prstGeom prst="line">
            <a:avLst/>
          </a:prstGeom>
          <a:ln>
            <a:solidFill>
              <a:srgbClr val="000000"/>
            </a:solidFill>
            <a:tailEnd type="triangle"/>
          </a:ln>
        </p:spPr>
        <p:txBody>
          <a:bodyPr lIns="45719" rIns="45719"/>
          <a:lstStyle/>
          <a:p>
            <a:endParaRPr/>
          </a:p>
        </p:txBody>
      </p:sp>
      <p:pic>
        <p:nvPicPr>
          <p:cNvPr id="379" name="image.pdf"/>
          <p:cNvPicPr>
            <a:picLocks noChangeAspect="1"/>
          </p:cNvPicPr>
          <p:nvPr/>
        </p:nvPicPr>
        <p:blipFill>
          <a:blip r:embed="rId3">
            <a:extLst/>
          </a:blip>
          <a:stretch>
            <a:fillRect/>
          </a:stretch>
        </p:blipFill>
        <p:spPr>
          <a:xfrm>
            <a:off x="3302000" y="2794000"/>
            <a:ext cx="2032000" cy="241300"/>
          </a:xfrm>
          <a:prstGeom prst="rect">
            <a:avLst/>
          </a:prstGeom>
          <a:ln w="12700">
            <a:miter lim="400000"/>
          </a:ln>
        </p:spPr>
      </p:pic>
      <p:pic>
        <p:nvPicPr>
          <p:cNvPr id="380" name="image.pdf"/>
          <p:cNvPicPr>
            <a:picLocks noChangeAspect="1"/>
          </p:cNvPicPr>
          <p:nvPr/>
        </p:nvPicPr>
        <p:blipFill>
          <a:blip r:embed="rId4">
            <a:extLst/>
          </a:blip>
          <a:stretch>
            <a:fillRect/>
          </a:stretch>
        </p:blipFill>
        <p:spPr>
          <a:xfrm>
            <a:off x="6159500" y="3530600"/>
            <a:ext cx="1943100" cy="241300"/>
          </a:xfrm>
          <a:prstGeom prst="rect">
            <a:avLst/>
          </a:prstGeom>
          <a:ln w="12700">
            <a:miter lim="400000"/>
          </a:ln>
        </p:spPr>
      </p:pic>
      <p:pic>
        <p:nvPicPr>
          <p:cNvPr id="381" name="image.pdf"/>
          <p:cNvPicPr>
            <a:picLocks noChangeAspect="1"/>
          </p:cNvPicPr>
          <p:nvPr/>
        </p:nvPicPr>
        <p:blipFill>
          <a:blip r:embed="rId5">
            <a:extLst/>
          </a:blip>
          <a:stretch>
            <a:fillRect/>
          </a:stretch>
        </p:blipFill>
        <p:spPr>
          <a:xfrm>
            <a:off x="2362200" y="2286000"/>
            <a:ext cx="774700" cy="241300"/>
          </a:xfrm>
          <a:prstGeom prst="rect">
            <a:avLst/>
          </a:prstGeom>
          <a:ln w="12700">
            <a:miter lim="400000"/>
          </a:ln>
        </p:spPr>
      </p:pic>
      <p:sp>
        <p:nvSpPr>
          <p:cNvPr id="382" name="Shape 382"/>
          <p:cNvSpPr/>
          <p:nvPr/>
        </p:nvSpPr>
        <p:spPr>
          <a:xfrm flipH="1" flipV="1">
            <a:off x="5227790" y="3726081"/>
            <a:ext cx="296710" cy="448948"/>
          </a:xfrm>
          <a:prstGeom prst="line">
            <a:avLst/>
          </a:prstGeom>
          <a:ln>
            <a:solidFill>
              <a:srgbClr val="000000"/>
            </a:solidFill>
            <a:tailEnd type="triangle"/>
          </a:ln>
        </p:spPr>
        <p:txBody>
          <a:bodyPr lIns="45719" rIns="45719"/>
          <a:lstStyle/>
          <a:p>
            <a:endParaRPr/>
          </a:p>
        </p:txBody>
      </p:sp>
      <p:sp>
        <p:nvSpPr>
          <p:cNvPr id="383" name="Shape 383"/>
          <p:cNvSpPr/>
          <p:nvPr/>
        </p:nvSpPr>
        <p:spPr>
          <a:xfrm flipH="1" flipV="1">
            <a:off x="5233408" y="3362532"/>
            <a:ext cx="291093" cy="838745"/>
          </a:xfrm>
          <a:prstGeom prst="line">
            <a:avLst/>
          </a:prstGeom>
          <a:ln>
            <a:solidFill>
              <a:srgbClr val="000000"/>
            </a:solidFill>
            <a:tailEnd type="triangle"/>
          </a:ln>
        </p:spPr>
        <p:txBody>
          <a:bodyPr lIns="45719" rIns="45719"/>
          <a:lstStyle/>
          <a:p>
            <a:endParaRPr/>
          </a:p>
        </p:txBody>
      </p:sp>
      <p:sp>
        <p:nvSpPr>
          <p:cNvPr id="385" name="Shape 385"/>
          <p:cNvSpPr/>
          <p:nvPr/>
        </p:nvSpPr>
        <p:spPr>
          <a:xfrm>
            <a:off x="500373" y="5426074"/>
            <a:ext cx="5202292" cy="789941"/>
          </a:xfrm>
          <a:prstGeom prst="rect">
            <a:avLst/>
          </a:prstGeom>
          <a:ln w="12700">
            <a:solidFill>
              <a:srgbClr val="FF2600"/>
            </a:solidFill>
          </a:ln>
          <a:extLst>
            <a:ext uri="{C572A759-6A51-4108-AA02-DFA0A04FC94B}">
              <ma14:wrappingTextBoxFlag xmlns:ma14="http://schemas.microsoft.com/office/mac/drawingml/2011/main" val="1"/>
            </a:ext>
          </a:extLst>
        </p:spPr>
        <p:txBody>
          <a:bodyPr lIns="45719" rIns="45719">
            <a:spAutoFit/>
          </a:bodyPr>
          <a:lstStyle/>
          <a:p>
            <a:pPr>
              <a:defRPr sz="1500">
                <a:solidFill>
                  <a:srgbClr val="FF0000"/>
                </a:solidFill>
              </a:defRPr>
            </a:pPr>
            <a:r>
              <a:rPr dirty="0"/>
              <a:t>New observed upper limit</a:t>
            </a:r>
          </a:p>
          <a:p>
            <a:pPr>
              <a:defRPr sz="1500"/>
            </a:pPr>
            <a:r>
              <a:rPr dirty="0"/>
              <a:t>Black </a:t>
            </a:r>
            <a:r>
              <a:rPr lang="en-US" dirty="0" smtClean="0"/>
              <a:t>crosses</a:t>
            </a:r>
            <a:r>
              <a:rPr dirty="0" smtClean="0"/>
              <a:t> </a:t>
            </a:r>
            <a:r>
              <a:rPr dirty="0"/>
              <a:t>are expected upper limit based on background fit shape</a:t>
            </a:r>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 name="Shape 388"/>
          <p:cNvSpPr>
            <a:spLocks noGrp="1"/>
          </p:cNvSpPr>
          <p:nvPr>
            <p:ph type="sldNum" sz="quarter" idx="2"/>
          </p:nvPr>
        </p:nvSpPr>
        <p:spPr>
          <a:xfrm>
            <a:off x="8236485" y="6245225"/>
            <a:ext cx="297915" cy="281940"/>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24</a:t>
            </a:fld>
            <a:endParaRPr/>
          </a:p>
        </p:txBody>
      </p:sp>
      <p:sp>
        <p:nvSpPr>
          <p:cNvPr id="389" name="Shape 389"/>
          <p:cNvSpPr>
            <a:spLocks noGrp="1"/>
          </p:cNvSpPr>
          <p:nvPr>
            <p:ph type="title"/>
          </p:nvPr>
        </p:nvSpPr>
        <p:spPr>
          <a:prstGeom prst="rect">
            <a:avLst/>
          </a:prstGeom>
        </p:spPr>
        <p:txBody>
          <a:bodyPr/>
          <a:lstStyle>
            <a:lvl1pPr>
              <a:defRPr b="1">
                <a:solidFill>
                  <a:srgbClr val="0000CC"/>
                </a:solidFill>
                <a:effectLst>
                  <a:outerShdw blurRad="12700" dist="25400" dir="2700000" rotWithShape="0">
                    <a:srgbClr val="DDDDDD"/>
                  </a:outerShdw>
                </a:effectLst>
              </a:defRPr>
            </a:lvl1pPr>
          </a:lstStyle>
          <a:p>
            <a:r>
              <a:rPr dirty="0"/>
              <a:t>Conclusion</a:t>
            </a:r>
          </a:p>
        </p:txBody>
      </p:sp>
      <p:sp>
        <p:nvSpPr>
          <p:cNvPr id="390" name="Shape 390"/>
          <p:cNvSpPr>
            <a:spLocks noGrp="1"/>
          </p:cNvSpPr>
          <p:nvPr>
            <p:ph type="body" idx="1"/>
          </p:nvPr>
        </p:nvSpPr>
        <p:spPr>
          <a:prstGeom prst="rect">
            <a:avLst/>
          </a:prstGeom>
        </p:spPr>
        <p:txBody>
          <a:bodyPr>
            <a:normAutofit/>
          </a:bodyPr>
          <a:lstStyle/>
          <a:p>
            <a:pPr>
              <a:lnSpc>
                <a:spcPct val="90000"/>
              </a:lnSpc>
              <a:spcBef>
                <a:spcPts val="600"/>
              </a:spcBef>
              <a:buChar char="□"/>
              <a:defRPr sz="2600"/>
            </a:pPr>
            <a:r>
              <a:rPr dirty="0">
                <a:latin typeface="Arial" charset="0"/>
                <a:ea typeface="Arial" charset="0"/>
                <a:cs typeface="Arial" charset="0"/>
              </a:rPr>
              <a:t>The </a:t>
            </a:r>
            <a:r>
              <a:rPr lang="en-US" dirty="0" smtClean="0">
                <a:latin typeface="Arial" charset="0"/>
                <a:ea typeface="Arial" charset="0"/>
                <a:cs typeface="Arial" charset="0"/>
              </a:rPr>
              <a:t>existence of </a:t>
            </a:r>
            <a:r>
              <a:rPr dirty="0" smtClean="0">
                <a:latin typeface="Arial" charset="0"/>
                <a:ea typeface="Arial" charset="0"/>
                <a:cs typeface="Arial" charset="0"/>
              </a:rPr>
              <a:t>heavy neutrino</a:t>
            </a:r>
            <a:r>
              <a:rPr lang="en-US" dirty="0" smtClean="0">
                <a:latin typeface="Arial" charset="0"/>
                <a:ea typeface="Arial" charset="0"/>
                <a:cs typeface="Arial" charset="0"/>
              </a:rPr>
              <a:t>s</a:t>
            </a:r>
            <a:r>
              <a:rPr dirty="0" smtClean="0">
                <a:latin typeface="Arial" charset="0"/>
                <a:ea typeface="Arial" charset="0"/>
                <a:cs typeface="Arial" charset="0"/>
              </a:rPr>
              <a:t> in </a:t>
            </a:r>
            <a:r>
              <a:rPr dirty="0">
                <a:latin typeface="Arial" charset="0"/>
                <a:ea typeface="Arial" charset="0"/>
                <a:cs typeface="Arial" charset="0"/>
              </a:rPr>
              <a:t>the mass region 175-300 MeV/c</a:t>
            </a:r>
            <a:r>
              <a:rPr baseline="30000" dirty="0">
                <a:latin typeface="Arial" charset="0"/>
                <a:ea typeface="Arial" charset="0"/>
                <a:cs typeface="Arial" charset="0"/>
              </a:rPr>
              <a:t>2</a:t>
            </a:r>
            <a:r>
              <a:rPr dirty="0">
                <a:latin typeface="Arial" charset="0"/>
                <a:ea typeface="Arial" charset="0"/>
                <a:cs typeface="Arial" charset="0"/>
              </a:rPr>
              <a:t> was </a:t>
            </a:r>
            <a:r>
              <a:rPr lang="en-US" dirty="0" smtClean="0">
                <a:latin typeface="Arial" charset="0"/>
                <a:ea typeface="Arial" charset="0"/>
                <a:cs typeface="Arial" charset="0"/>
              </a:rPr>
              <a:t>probed</a:t>
            </a:r>
            <a:r>
              <a:rPr dirty="0" smtClean="0">
                <a:latin typeface="Arial" charset="0"/>
                <a:ea typeface="Arial" charset="0"/>
                <a:cs typeface="Arial" charset="0"/>
              </a:rPr>
              <a:t> </a:t>
            </a:r>
            <a:r>
              <a:rPr dirty="0">
                <a:latin typeface="Arial" charset="0"/>
                <a:ea typeface="Arial" charset="0"/>
                <a:cs typeface="Arial" charset="0"/>
              </a:rPr>
              <a:t>using </a:t>
            </a:r>
            <a:r>
              <a:rPr lang="en-US" dirty="0" smtClean="0">
                <a:latin typeface="Arial" charset="0"/>
                <a:ea typeface="Arial" charset="0"/>
                <a:cs typeface="Arial" charset="0"/>
              </a:rPr>
              <a:t>the </a:t>
            </a:r>
            <a:r>
              <a:rPr dirty="0" smtClean="0">
                <a:latin typeface="Arial" charset="0"/>
                <a:ea typeface="Arial" charset="0"/>
                <a:cs typeface="Arial" charset="0"/>
              </a:rPr>
              <a:t>E949 </a:t>
            </a:r>
            <a:r>
              <a:rPr dirty="0">
                <a:latin typeface="Arial" charset="0"/>
                <a:ea typeface="Arial" charset="0"/>
                <a:cs typeface="Arial" charset="0"/>
              </a:rPr>
              <a:t>experimental data set</a:t>
            </a:r>
          </a:p>
          <a:p>
            <a:pPr>
              <a:lnSpc>
                <a:spcPct val="90000"/>
              </a:lnSpc>
              <a:spcBef>
                <a:spcPts val="600"/>
              </a:spcBef>
              <a:buChar char="□"/>
              <a:defRPr sz="2600"/>
            </a:pPr>
            <a:r>
              <a:rPr dirty="0" smtClean="0">
                <a:latin typeface="Arial" charset="0"/>
                <a:ea typeface="Arial" charset="0"/>
                <a:cs typeface="Arial" charset="0"/>
              </a:rPr>
              <a:t>No</a:t>
            </a:r>
            <a:r>
              <a:rPr lang="en-US" dirty="0" smtClean="0">
                <a:latin typeface="Arial" charset="0"/>
                <a:ea typeface="Arial" charset="0"/>
                <a:cs typeface="Arial" charset="0"/>
              </a:rPr>
              <a:t> </a:t>
            </a:r>
            <a:r>
              <a:rPr dirty="0" smtClean="0">
                <a:latin typeface="Arial" charset="0"/>
                <a:ea typeface="Arial" charset="0"/>
                <a:cs typeface="Arial" charset="0"/>
              </a:rPr>
              <a:t>evidence </a:t>
            </a:r>
            <a:r>
              <a:rPr dirty="0" smtClean="0">
                <a:latin typeface="Arial" charset="0"/>
                <a:ea typeface="Arial" charset="0"/>
                <a:cs typeface="Arial" charset="0"/>
              </a:rPr>
              <a:t>was </a:t>
            </a:r>
            <a:r>
              <a:rPr dirty="0" smtClean="0">
                <a:latin typeface="Arial" charset="0"/>
                <a:ea typeface="Arial" charset="0"/>
                <a:cs typeface="Arial" charset="0"/>
              </a:rPr>
              <a:t>found</a:t>
            </a:r>
            <a:r>
              <a:rPr sz="2400" dirty="0" smtClean="0">
                <a:latin typeface="Arial" charset="0"/>
                <a:ea typeface="Arial" charset="0"/>
                <a:cs typeface="Arial" charset="0"/>
              </a:rPr>
              <a:t> </a:t>
            </a:r>
            <a:r>
              <a:rPr lang="en-US" sz="2400" dirty="0">
                <a:latin typeface="Arial" charset="0"/>
                <a:ea typeface="Arial" charset="0"/>
                <a:cs typeface="Arial" charset="0"/>
              </a:rPr>
              <a:t>for them </a:t>
            </a:r>
            <a:endParaRPr sz="2400" dirty="0">
              <a:latin typeface="Arial" charset="0"/>
              <a:ea typeface="Arial" charset="0"/>
              <a:cs typeface="Arial" charset="0"/>
            </a:endParaRPr>
          </a:p>
          <a:p>
            <a:pPr>
              <a:lnSpc>
                <a:spcPct val="90000"/>
              </a:lnSpc>
              <a:spcBef>
                <a:spcPts val="600"/>
              </a:spcBef>
              <a:buChar char="□"/>
              <a:defRPr sz="2600"/>
            </a:pPr>
            <a:r>
              <a:rPr lang="en-US" dirty="0" smtClean="0">
                <a:latin typeface="Arial" charset="0"/>
                <a:ea typeface="Arial" charset="0"/>
                <a:cs typeface="Arial" charset="0"/>
              </a:rPr>
              <a:t>The p</a:t>
            </a:r>
            <a:r>
              <a:rPr dirty="0" smtClean="0">
                <a:latin typeface="Arial" charset="0"/>
                <a:ea typeface="Arial" charset="0"/>
                <a:cs typeface="Arial" charset="0"/>
              </a:rPr>
              <a:t>revious </a:t>
            </a:r>
            <a:r>
              <a:rPr dirty="0">
                <a:latin typeface="Arial" charset="0"/>
                <a:ea typeface="Arial" charset="0"/>
                <a:cs typeface="Arial" charset="0"/>
              </a:rPr>
              <a:t>best constraints from CERN PS191 were improved by </a:t>
            </a:r>
            <a:r>
              <a:rPr lang="en-US" dirty="0" smtClean="0">
                <a:latin typeface="Arial" charset="0"/>
                <a:ea typeface="Arial" charset="0"/>
                <a:cs typeface="Arial" charset="0"/>
              </a:rPr>
              <a:t>a factor 5-10.</a:t>
            </a:r>
            <a:endParaRPr dirty="0">
              <a:latin typeface="Arial" charset="0"/>
              <a:ea typeface="Arial" charset="0"/>
              <a:cs typeface="Arial" charset="0"/>
            </a:endParaRPr>
          </a:p>
          <a:p>
            <a:pPr>
              <a:lnSpc>
                <a:spcPct val="90000"/>
              </a:lnSpc>
              <a:spcBef>
                <a:spcPts val="600"/>
              </a:spcBef>
              <a:buChar char="□"/>
              <a:defRPr sz="2600"/>
            </a:pPr>
            <a:r>
              <a:rPr dirty="0">
                <a:latin typeface="Arial" charset="0"/>
                <a:ea typeface="Arial" charset="0"/>
                <a:cs typeface="Arial" charset="0"/>
              </a:rPr>
              <a:t>New mixing matrix element </a:t>
            </a:r>
            <a:r>
              <a:rPr dirty="0"/>
              <a:t>|U</a:t>
            </a:r>
            <a:r>
              <a:rPr baseline="-25000" dirty="0">
                <a:latin typeface="Symbol"/>
                <a:ea typeface="Symbol"/>
                <a:cs typeface="Symbol"/>
                <a:sym typeface="Symbol"/>
              </a:rPr>
              <a:t>μ</a:t>
            </a:r>
            <a:r>
              <a:rPr baseline="-25000" dirty="0"/>
              <a:t>H</a:t>
            </a:r>
            <a:r>
              <a:rPr dirty="0"/>
              <a:t>|</a:t>
            </a:r>
            <a:r>
              <a:rPr baseline="30000" dirty="0"/>
              <a:t>2</a:t>
            </a:r>
            <a:r>
              <a:rPr dirty="0"/>
              <a:t> </a:t>
            </a:r>
            <a:r>
              <a:rPr dirty="0">
                <a:latin typeface="Arial" charset="0"/>
                <a:ea typeface="Arial" charset="0"/>
                <a:cs typeface="Arial" charset="0"/>
              </a:rPr>
              <a:t>upper </a:t>
            </a:r>
            <a:r>
              <a:rPr dirty="0" smtClean="0">
                <a:latin typeface="Arial" charset="0"/>
                <a:ea typeface="Arial" charset="0"/>
                <a:cs typeface="Arial" charset="0"/>
              </a:rPr>
              <a:t>limit vari</a:t>
            </a:r>
            <a:r>
              <a:rPr lang="en-US" dirty="0" smtClean="0">
                <a:latin typeface="Arial" charset="0"/>
                <a:ea typeface="Arial" charset="0"/>
                <a:cs typeface="Arial" charset="0"/>
              </a:rPr>
              <a:t>es</a:t>
            </a:r>
            <a:r>
              <a:rPr dirty="0" smtClean="0">
                <a:latin typeface="Arial" charset="0"/>
                <a:ea typeface="Arial" charset="0"/>
                <a:cs typeface="Arial" charset="0"/>
              </a:rPr>
              <a:t> </a:t>
            </a:r>
            <a:r>
              <a:rPr dirty="0">
                <a:latin typeface="Arial" charset="0"/>
                <a:ea typeface="Arial" charset="0"/>
                <a:cs typeface="Arial" charset="0"/>
              </a:rPr>
              <a:t>between 10</a:t>
            </a:r>
            <a:r>
              <a:rPr baseline="30000" dirty="0">
                <a:latin typeface="Arial" charset="0"/>
                <a:ea typeface="Arial" charset="0"/>
                <a:cs typeface="Arial" charset="0"/>
              </a:rPr>
              <a:t>-9</a:t>
            </a:r>
            <a:r>
              <a:rPr dirty="0">
                <a:latin typeface="Arial" charset="0"/>
                <a:ea typeface="Arial" charset="0"/>
                <a:cs typeface="Arial" charset="0"/>
              </a:rPr>
              <a:t> and 10</a:t>
            </a:r>
            <a:r>
              <a:rPr baseline="30000" dirty="0">
                <a:latin typeface="Arial" charset="0"/>
                <a:ea typeface="Arial" charset="0"/>
                <a:cs typeface="Arial" charset="0"/>
              </a:rPr>
              <a:t>-8</a:t>
            </a:r>
          </a:p>
          <a:p>
            <a:pPr>
              <a:lnSpc>
                <a:spcPct val="90000"/>
              </a:lnSpc>
              <a:spcBef>
                <a:spcPts val="600"/>
              </a:spcBef>
              <a:buChar char="□"/>
              <a:defRPr sz="2600"/>
            </a:pPr>
            <a:r>
              <a:rPr dirty="0">
                <a:latin typeface="Arial" charset="0"/>
                <a:ea typeface="Arial" charset="0"/>
                <a:cs typeface="Arial" charset="0"/>
              </a:rPr>
              <a:t>In contrast to CERN PS191 or BBN lower limit our result is model-independent.</a:t>
            </a:r>
          </a:p>
        </p:txBody>
      </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 name="Shape 373"/>
          <p:cNvSpPr>
            <a:spLocks noGrp="1"/>
          </p:cNvSpPr>
          <p:nvPr>
            <p:ph type="sldNum" sz="quarter" idx="2"/>
          </p:nvPr>
        </p:nvSpPr>
        <p:spPr>
          <a:xfrm>
            <a:off x="8236485" y="6245225"/>
            <a:ext cx="297915" cy="281940"/>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25</a:t>
            </a:fld>
            <a:endParaRPr/>
          </a:p>
        </p:txBody>
      </p:sp>
      <p:sp>
        <p:nvSpPr>
          <p:cNvPr id="374" name="Shape 374"/>
          <p:cNvSpPr>
            <a:spLocks noGrp="1"/>
          </p:cNvSpPr>
          <p:nvPr>
            <p:ph type="title"/>
          </p:nvPr>
        </p:nvSpPr>
        <p:spPr>
          <a:xfrm>
            <a:off x="283778" y="304801"/>
            <a:ext cx="8517321" cy="882868"/>
          </a:xfrm>
          <a:prstGeom prst="rect">
            <a:avLst/>
          </a:prstGeom>
        </p:spPr>
        <p:txBody>
          <a:bodyPr>
            <a:normAutofit fontScale="90000"/>
          </a:bodyPr>
          <a:lstStyle>
            <a:lvl1pPr>
              <a:defRPr b="1">
                <a:solidFill>
                  <a:srgbClr val="0000CC"/>
                </a:solidFill>
                <a:effectLst>
                  <a:outerShdw blurRad="12700" dist="25400" dir="2700000" rotWithShape="0">
                    <a:srgbClr val="DDDDDD"/>
                  </a:outerShdw>
                </a:effectLst>
              </a:defRPr>
            </a:lvl1pPr>
          </a:lstStyle>
          <a:p>
            <a:r>
              <a:rPr lang="en-US" dirty="0" smtClean="0"/>
              <a:t>What </a:t>
            </a:r>
            <a:r>
              <a:rPr lang="en-US" smtClean="0"/>
              <a:t>else is this data good for?</a:t>
            </a:r>
            <a:endParaRPr dirty="0"/>
          </a:p>
        </p:txBody>
      </p:sp>
      <p:sp>
        <p:nvSpPr>
          <p:cNvPr id="2" name="Rectangle 1"/>
          <p:cNvSpPr/>
          <p:nvPr/>
        </p:nvSpPr>
        <p:spPr>
          <a:xfrm>
            <a:off x="430923" y="1762933"/>
            <a:ext cx="8370176" cy="4185761"/>
          </a:xfrm>
          <a:prstGeom prst="rect">
            <a:avLst/>
          </a:prstGeom>
        </p:spPr>
        <p:txBody>
          <a:bodyPr wrap="square">
            <a:spAutoFit/>
          </a:bodyPr>
          <a:lstStyle/>
          <a:p>
            <a:pPr>
              <a:lnSpc>
                <a:spcPct val="90000"/>
              </a:lnSpc>
              <a:spcBef>
                <a:spcPts val="600"/>
              </a:spcBef>
              <a:buChar char="□"/>
              <a:defRPr sz="2600"/>
            </a:pPr>
            <a:r>
              <a:rPr lang="en-US" sz="2000" dirty="0"/>
              <a:t> </a:t>
            </a:r>
            <a:r>
              <a:rPr lang="en-US" sz="2000" dirty="0" smtClean="0"/>
              <a:t>Could look for &gt;2 body decays where one daughter is a muon and the other bodies are invisible</a:t>
            </a:r>
          </a:p>
          <a:p>
            <a:pPr>
              <a:lnSpc>
                <a:spcPct val="90000"/>
              </a:lnSpc>
              <a:spcBef>
                <a:spcPts val="600"/>
              </a:spcBef>
              <a:buChar char="□"/>
              <a:defRPr sz="2600"/>
            </a:pPr>
            <a:r>
              <a:rPr lang="en-US" sz="2000" dirty="0" smtClean="0"/>
              <a:t> E.g. K</a:t>
            </a:r>
            <a:r>
              <a:rPr lang="en-US" sz="2000" baseline="30000" dirty="0" smtClean="0"/>
              <a:t>+</a:t>
            </a:r>
            <a:r>
              <a:rPr lang="en-US" sz="2000" dirty="0" smtClean="0">
                <a:latin typeface="Symbol"/>
                <a:ea typeface="Symbol"/>
                <a:cs typeface="Symbol"/>
                <a:sym typeface="Symbol"/>
              </a:rPr>
              <a:t>→ </a:t>
            </a:r>
            <a:r>
              <a:rPr lang="en-US" sz="2000" dirty="0" err="1" smtClean="0">
                <a:latin typeface="Symbol"/>
                <a:ea typeface="Symbol"/>
                <a:cs typeface="Symbol"/>
                <a:sym typeface="Symbol"/>
              </a:rPr>
              <a:t>m</a:t>
            </a:r>
            <a:r>
              <a:rPr lang="en-US" sz="2000" baseline="30000" dirty="0" err="1" smtClean="0">
                <a:latin typeface="Symbol"/>
                <a:ea typeface="Symbol"/>
                <a:cs typeface="Symbol"/>
                <a:sym typeface="Symbol"/>
              </a:rPr>
              <a:t>+</a:t>
            </a:r>
            <a:r>
              <a:rPr lang="en-US" sz="2000" dirty="0" err="1" smtClean="0">
                <a:latin typeface="Symbol"/>
                <a:ea typeface="Symbol"/>
                <a:cs typeface="Symbol"/>
                <a:sym typeface="Symbol"/>
              </a:rPr>
              <a:t>nnn</a:t>
            </a:r>
            <a:r>
              <a:rPr lang="en-US" sz="2000" dirty="0" smtClean="0">
                <a:latin typeface="Symbol"/>
                <a:ea typeface="Symbol"/>
                <a:cs typeface="Symbol"/>
                <a:sym typeface="Symbol"/>
              </a:rPr>
              <a:t>, </a:t>
            </a:r>
            <a:r>
              <a:rPr lang="en-US" sz="2000" dirty="0" smtClean="0">
                <a:latin typeface="Verdana" charset="0"/>
                <a:ea typeface="Verdana" charset="0"/>
                <a:cs typeface="Verdana" charset="0"/>
                <a:sym typeface="Symbol"/>
              </a:rPr>
              <a:t>which hasn’t been probed since 1973</a:t>
            </a:r>
          </a:p>
          <a:p>
            <a:pPr>
              <a:lnSpc>
                <a:spcPct val="90000"/>
              </a:lnSpc>
              <a:spcBef>
                <a:spcPts val="600"/>
              </a:spcBef>
              <a:buChar char="□"/>
              <a:defRPr sz="2600"/>
            </a:pPr>
            <a:r>
              <a:rPr lang="en-US" sz="2000" dirty="0" smtClean="0">
                <a:latin typeface="Verdana" charset="0"/>
                <a:ea typeface="Verdana" charset="0"/>
                <a:cs typeface="Verdana" charset="0"/>
                <a:sym typeface="Symbol"/>
              </a:rPr>
              <a:t> There is a SM contribution, mediated by diagrams like</a:t>
            </a:r>
          </a:p>
          <a:p>
            <a:pPr>
              <a:lnSpc>
                <a:spcPct val="90000"/>
              </a:lnSpc>
              <a:spcBef>
                <a:spcPts val="600"/>
              </a:spcBef>
              <a:buChar char="□"/>
              <a:defRPr sz="2600"/>
            </a:pPr>
            <a:endParaRPr lang="en-US" sz="2000" dirty="0">
              <a:latin typeface="Verdana" charset="0"/>
              <a:ea typeface="Verdana" charset="0"/>
              <a:cs typeface="Verdana" charset="0"/>
              <a:sym typeface="Symbol"/>
            </a:endParaRPr>
          </a:p>
          <a:p>
            <a:pPr>
              <a:lnSpc>
                <a:spcPct val="90000"/>
              </a:lnSpc>
              <a:spcBef>
                <a:spcPts val="600"/>
              </a:spcBef>
              <a:buChar char="□"/>
              <a:defRPr sz="2600"/>
            </a:pPr>
            <a:endParaRPr lang="en-US" sz="2000" dirty="0" smtClean="0">
              <a:latin typeface="Verdana" charset="0"/>
              <a:ea typeface="Verdana" charset="0"/>
              <a:cs typeface="Verdana" charset="0"/>
              <a:sym typeface="Symbol"/>
            </a:endParaRPr>
          </a:p>
          <a:p>
            <a:pPr>
              <a:lnSpc>
                <a:spcPct val="90000"/>
              </a:lnSpc>
              <a:spcBef>
                <a:spcPts val="600"/>
              </a:spcBef>
              <a:buChar char="□"/>
              <a:defRPr sz="2600"/>
            </a:pPr>
            <a:endParaRPr lang="en-US" sz="2000" dirty="0">
              <a:latin typeface="Verdana" charset="0"/>
              <a:ea typeface="Verdana" charset="0"/>
              <a:cs typeface="Verdana" charset="0"/>
              <a:sym typeface="Symbol"/>
            </a:endParaRPr>
          </a:p>
          <a:p>
            <a:pPr>
              <a:lnSpc>
                <a:spcPct val="90000"/>
              </a:lnSpc>
              <a:spcBef>
                <a:spcPts val="600"/>
              </a:spcBef>
              <a:buChar char="□"/>
              <a:defRPr sz="2600"/>
            </a:pPr>
            <a:endParaRPr lang="en-US" sz="2000" dirty="0" smtClean="0">
              <a:latin typeface="Verdana" charset="0"/>
              <a:ea typeface="Verdana" charset="0"/>
              <a:cs typeface="Verdana" charset="0"/>
              <a:sym typeface="Symbol"/>
            </a:endParaRPr>
          </a:p>
          <a:p>
            <a:pPr>
              <a:lnSpc>
                <a:spcPct val="90000"/>
              </a:lnSpc>
              <a:spcBef>
                <a:spcPts val="600"/>
              </a:spcBef>
              <a:buChar char="□"/>
              <a:defRPr sz="2600"/>
            </a:pPr>
            <a:endParaRPr lang="en-US" sz="2000" dirty="0">
              <a:latin typeface="Verdana" charset="0"/>
              <a:ea typeface="Verdana" charset="0"/>
              <a:cs typeface="Verdana" charset="0"/>
              <a:sym typeface="Symbol"/>
            </a:endParaRPr>
          </a:p>
          <a:p>
            <a:pPr>
              <a:lnSpc>
                <a:spcPct val="90000"/>
              </a:lnSpc>
              <a:spcBef>
                <a:spcPts val="600"/>
              </a:spcBef>
              <a:buChar char="□"/>
              <a:defRPr sz="2600"/>
            </a:pPr>
            <a:endParaRPr lang="en-US" sz="2000" dirty="0" smtClean="0">
              <a:latin typeface="Verdana" charset="0"/>
              <a:ea typeface="Verdana" charset="0"/>
              <a:cs typeface="Verdana" charset="0"/>
              <a:sym typeface="Symbol"/>
            </a:endParaRPr>
          </a:p>
          <a:p>
            <a:pPr>
              <a:lnSpc>
                <a:spcPct val="90000"/>
              </a:lnSpc>
              <a:spcBef>
                <a:spcPts val="600"/>
              </a:spcBef>
              <a:buChar char="□"/>
              <a:defRPr sz="2600"/>
            </a:pPr>
            <a:r>
              <a:rPr lang="en-US" sz="2000" dirty="0"/>
              <a:t> </a:t>
            </a:r>
            <a:r>
              <a:rPr lang="en-US" sz="2000" dirty="0" smtClean="0"/>
              <a:t>Gives a BR ~ 10</a:t>
            </a:r>
            <a:r>
              <a:rPr lang="en-US" sz="2000" baseline="30000" dirty="0" smtClean="0"/>
              <a:t>-16</a:t>
            </a:r>
            <a:endParaRPr lang="en-US" sz="2000" dirty="0" smtClean="0"/>
          </a:p>
          <a:p>
            <a:pPr>
              <a:lnSpc>
                <a:spcPct val="90000"/>
              </a:lnSpc>
              <a:spcBef>
                <a:spcPts val="600"/>
              </a:spcBef>
              <a:buChar char="□"/>
              <a:defRPr sz="2600"/>
            </a:pPr>
            <a:r>
              <a:rPr lang="en-US" sz="2000" baseline="30000" dirty="0"/>
              <a:t> </a:t>
            </a:r>
            <a:r>
              <a:rPr lang="en-US" sz="2000" dirty="0" smtClean="0"/>
              <a:t>So any practical observation </a:t>
            </a:r>
            <a:r>
              <a:rPr lang="en-US" sz="2000" smtClean="0"/>
              <a:t>will indicate </a:t>
            </a:r>
            <a:r>
              <a:rPr lang="en-US" sz="2000" dirty="0" smtClean="0"/>
              <a:t>BSM physics.</a:t>
            </a:r>
            <a:endParaRPr lang="en-US" sz="2000" baseline="300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4853" y="3091614"/>
            <a:ext cx="3704912" cy="2205600"/>
          </a:xfrm>
          <a:prstGeom prst="rect">
            <a:avLst/>
          </a:prstGeom>
        </p:spPr>
      </p:pic>
    </p:spTree>
    <p:extLst>
      <p:ext uri="{BB962C8B-B14F-4D97-AF65-F5344CB8AC3E}">
        <p14:creationId xmlns:p14="http://schemas.microsoft.com/office/powerpoint/2010/main" val="1950096725"/>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Shape 70"/>
          <p:cNvSpPr>
            <a:spLocks noGrp="1"/>
          </p:cNvSpPr>
          <p:nvPr>
            <p:ph type="sldNum" sz="quarter" idx="2"/>
          </p:nvPr>
        </p:nvSpPr>
        <p:spPr>
          <a:xfrm>
            <a:off x="8333372" y="6245225"/>
            <a:ext cx="201028" cy="281940"/>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26</a:t>
            </a:fld>
            <a:endParaRPr/>
          </a:p>
        </p:txBody>
      </p:sp>
      <p:sp>
        <p:nvSpPr>
          <p:cNvPr id="71" name="Shape 71"/>
          <p:cNvSpPr>
            <a:spLocks noGrp="1"/>
          </p:cNvSpPr>
          <p:nvPr>
            <p:ph type="title"/>
          </p:nvPr>
        </p:nvSpPr>
        <p:spPr>
          <a:prstGeom prst="rect">
            <a:avLst/>
          </a:prstGeom>
        </p:spPr>
        <p:txBody>
          <a:bodyPr/>
          <a:lstStyle>
            <a:lvl1pPr>
              <a:defRPr sz="4800" b="1">
                <a:solidFill>
                  <a:srgbClr val="0000CC"/>
                </a:solidFill>
                <a:effectLst>
                  <a:outerShdw blurRad="12700" dist="25400" dir="2700000" rotWithShape="0">
                    <a:srgbClr val="DDDDDD"/>
                  </a:outerShdw>
                </a:effectLst>
              </a:defRPr>
            </a:lvl1pPr>
          </a:lstStyle>
          <a:p>
            <a:r>
              <a:rPr lang="en-US" dirty="0" smtClean="0"/>
              <a:t>More of </a:t>
            </a:r>
            <a:r>
              <a:rPr lang="en-US" dirty="0" err="1" smtClean="0"/>
              <a:t>Artur’s</a:t>
            </a:r>
            <a:r>
              <a:rPr lang="en-US" dirty="0" smtClean="0"/>
              <a:t> Slides</a:t>
            </a:r>
            <a:endParaRPr dirty="0"/>
          </a:p>
        </p:txBody>
      </p:sp>
    </p:spTree>
    <p:extLst>
      <p:ext uri="{BB962C8B-B14F-4D97-AF65-F5344CB8AC3E}">
        <p14:creationId xmlns:p14="http://schemas.microsoft.com/office/powerpoint/2010/main" val="952777146"/>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hape 76"/>
          <p:cNvSpPr>
            <a:spLocks noGrp="1"/>
          </p:cNvSpPr>
          <p:nvPr>
            <p:ph type="sldNum" sz="quarter" idx="2"/>
          </p:nvPr>
        </p:nvSpPr>
        <p:spPr>
          <a:xfrm>
            <a:off x="8333372" y="6245225"/>
            <a:ext cx="201028" cy="281940"/>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27</a:t>
            </a:fld>
            <a:endParaRPr/>
          </a:p>
        </p:txBody>
      </p:sp>
      <p:pic>
        <p:nvPicPr>
          <p:cNvPr id="77" name="more_three.png"/>
          <p:cNvPicPr>
            <a:picLocks noChangeAspect="1"/>
          </p:cNvPicPr>
          <p:nvPr/>
        </p:nvPicPr>
        <p:blipFill>
          <a:blip r:embed="rId2">
            <a:extLst/>
          </a:blip>
          <a:stretch>
            <a:fillRect/>
          </a:stretch>
        </p:blipFill>
        <p:spPr>
          <a:xfrm rot="20195502">
            <a:off x="3733800" y="3886200"/>
            <a:ext cx="4381500" cy="1371600"/>
          </a:xfrm>
          <a:prstGeom prst="rect">
            <a:avLst/>
          </a:prstGeom>
          <a:ln w="12700">
            <a:miter lim="400000"/>
          </a:ln>
        </p:spPr>
      </p:pic>
      <p:sp>
        <p:nvSpPr>
          <p:cNvPr id="78" name="Shape 78"/>
          <p:cNvSpPr>
            <a:spLocks noGrp="1"/>
          </p:cNvSpPr>
          <p:nvPr>
            <p:ph type="title"/>
          </p:nvPr>
        </p:nvSpPr>
        <p:spPr>
          <a:prstGeom prst="rect">
            <a:avLst/>
          </a:prstGeom>
        </p:spPr>
        <p:txBody>
          <a:bodyPr/>
          <a:lstStyle>
            <a:lvl1pPr>
              <a:defRPr b="1">
                <a:solidFill>
                  <a:srgbClr val="0000CC"/>
                </a:solidFill>
                <a:effectLst>
                  <a:outerShdw blurRad="12700" dist="25400" dir="2700000" rotWithShape="0">
                    <a:srgbClr val="DDDDDD"/>
                  </a:outerShdw>
                </a:effectLst>
              </a:defRPr>
            </a:lvl1pPr>
          </a:lstStyle>
          <a:p>
            <a:r>
              <a:t>Standard Model neutrino</a:t>
            </a:r>
          </a:p>
        </p:txBody>
      </p:sp>
      <p:sp>
        <p:nvSpPr>
          <p:cNvPr id="79" name="Shape 79"/>
          <p:cNvSpPr/>
          <p:nvPr/>
        </p:nvSpPr>
        <p:spPr>
          <a:xfrm>
            <a:off x="4876800" y="1981199"/>
            <a:ext cx="3559175" cy="701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200"/>
              </a:spcBef>
              <a:defRPr sz="2000">
                <a:solidFill>
                  <a:srgbClr val="FF0000"/>
                </a:solidFill>
              </a:defRPr>
            </a:lvl1pPr>
          </a:lstStyle>
          <a:p>
            <a:r>
              <a:rPr dirty="0"/>
              <a:t>Standard Model neutrino is massless particle</a:t>
            </a:r>
          </a:p>
        </p:txBody>
      </p:sp>
      <p:pic>
        <p:nvPicPr>
          <p:cNvPr id="80" name="image.pdf"/>
          <p:cNvPicPr>
            <a:picLocks noChangeAspect="1"/>
          </p:cNvPicPr>
          <p:nvPr/>
        </p:nvPicPr>
        <p:blipFill>
          <a:blip r:embed="rId3">
            <a:extLst/>
          </a:blip>
          <a:stretch>
            <a:fillRect/>
          </a:stretch>
        </p:blipFill>
        <p:spPr>
          <a:xfrm>
            <a:off x="4648200" y="2819400"/>
            <a:ext cx="4278313" cy="538163"/>
          </a:xfrm>
          <a:prstGeom prst="rect">
            <a:avLst/>
          </a:prstGeom>
          <a:ln w="12700">
            <a:miter lim="400000"/>
          </a:ln>
        </p:spPr>
      </p:pic>
      <p:pic>
        <p:nvPicPr>
          <p:cNvPr id="81" name="SM_Fig4.png"/>
          <p:cNvPicPr>
            <a:picLocks noChangeAspect="1"/>
          </p:cNvPicPr>
          <p:nvPr/>
        </p:nvPicPr>
        <p:blipFill>
          <a:blip r:embed="rId4">
            <a:extLst/>
          </a:blip>
          <a:stretch>
            <a:fillRect/>
          </a:stretch>
        </p:blipFill>
        <p:spPr>
          <a:xfrm>
            <a:off x="457200" y="1828800"/>
            <a:ext cx="4114800" cy="3359150"/>
          </a:xfrm>
          <a:prstGeom prst="rect">
            <a:avLst/>
          </a:prstGeom>
          <a:ln w="12700">
            <a:miter lim="400000"/>
          </a:ln>
        </p:spPr>
      </p:pic>
      <p:pic>
        <p:nvPicPr>
          <p:cNvPr id="82" name="think.jpg"/>
          <p:cNvPicPr>
            <a:picLocks noChangeAspect="1"/>
          </p:cNvPicPr>
          <p:nvPr/>
        </p:nvPicPr>
        <p:blipFill>
          <a:blip r:embed="rId5">
            <a:extLst/>
          </a:blip>
          <a:stretch>
            <a:fillRect/>
          </a:stretch>
        </p:blipFill>
        <p:spPr>
          <a:xfrm>
            <a:off x="7391400" y="5029200"/>
            <a:ext cx="1057275" cy="838200"/>
          </a:xfrm>
          <a:prstGeom prst="rect">
            <a:avLst/>
          </a:prstGeom>
          <a:ln w="12700">
            <a:miter lim="400000"/>
          </a:ln>
        </p:spPr>
      </p:pic>
      <p:grpSp>
        <p:nvGrpSpPr>
          <p:cNvPr id="11" name="Group 10"/>
          <p:cNvGrpSpPr/>
          <p:nvPr/>
        </p:nvGrpSpPr>
        <p:grpSpPr>
          <a:xfrm>
            <a:off x="1646813" y="5448300"/>
            <a:ext cx="867787" cy="533708"/>
            <a:chOff x="1629641" y="5396247"/>
            <a:chExt cx="867787" cy="533708"/>
          </a:xfrm>
        </p:grpSpPr>
        <p:sp>
          <p:nvSpPr>
            <p:cNvPr id="2" name="Rectangle 1"/>
            <p:cNvSpPr/>
            <p:nvPr/>
          </p:nvSpPr>
          <p:spPr>
            <a:xfrm>
              <a:off x="1794457" y="5533622"/>
              <a:ext cx="403538" cy="390659"/>
            </a:xfrm>
            <a:prstGeom prst="rect">
              <a:avLst/>
            </a:prstGeom>
            <a:solidFill>
              <a:schemeClr val="accent2">
                <a:lumMod val="40000"/>
                <a:lumOff val="60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Verdana"/>
                <a:ea typeface="Verdana"/>
                <a:cs typeface="Verdana"/>
                <a:sym typeface="Verdana"/>
              </a:endParaRPr>
            </a:p>
          </p:txBody>
        </p:sp>
        <p:sp>
          <p:nvSpPr>
            <p:cNvPr id="5" name="Parallelogram 4"/>
            <p:cNvSpPr/>
            <p:nvPr/>
          </p:nvSpPr>
          <p:spPr>
            <a:xfrm flipV="1">
              <a:off x="1629641" y="5396247"/>
              <a:ext cx="568354" cy="137375"/>
            </a:xfrm>
            <a:prstGeom prst="parallelogram">
              <a:avLst>
                <a:gd name="adj" fmla="val 118752"/>
              </a:avLst>
            </a:prstGeom>
            <a:solidFill>
              <a:schemeClr val="accent2">
                <a:lumMod val="20000"/>
                <a:lumOff val="80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Verdana"/>
                <a:ea typeface="Verdana"/>
                <a:cs typeface="Verdana"/>
                <a:sym typeface="Verdana"/>
              </a:endParaRPr>
            </a:p>
          </p:txBody>
        </p:sp>
        <p:sp>
          <p:nvSpPr>
            <p:cNvPr id="7" name="Parallelogram 6"/>
            <p:cNvSpPr/>
            <p:nvPr/>
          </p:nvSpPr>
          <p:spPr>
            <a:xfrm rot="16200000" flipH="1" flipV="1">
              <a:off x="1451171" y="5586669"/>
              <a:ext cx="533708" cy="152864"/>
            </a:xfrm>
            <a:prstGeom prst="parallelogram">
              <a:avLst>
                <a:gd name="adj" fmla="val 91528"/>
              </a:avLst>
            </a:prstGeom>
            <a:solidFill>
              <a:schemeClr val="accent2">
                <a:lumMod val="60000"/>
                <a:lumOff val="40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Verdana"/>
                <a:ea typeface="Verdana"/>
                <a:cs typeface="Verdana"/>
                <a:sym typeface="Verdana"/>
              </a:endParaRPr>
            </a:p>
          </p:txBody>
        </p:sp>
        <p:sp>
          <p:nvSpPr>
            <p:cNvPr id="10" name="TextBox 9"/>
            <p:cNvSpPr txBox="1"/>
            <p:nvPr/>
          </p:nvSpPr>
          <p:spPr>
            <a:xfrm>
              <a:off x="1750454" y="5559595"/>
              <a:ext cx="746974" cy="2616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100" b="0" i="0" u="none" strike="noStrike" cap="none" spc="0" normalizeH="0" baseline="0" dirty="0" smtClean="0">
                  <a:ln>
                    <a:noFill/>
                  </a:ln>
                  <a:solidFill>
                    <a:srgbClr val="000000"/>
                  </a:solidFill>
                  <a:effectLst/>
                  <a:uFillTx/>
                  <a:latin typeface="Verdana"/>
                  <a:ea typeface="Verdana"/>
                  <a:cs typeface="Verdana"/>
                  <a:sym typeface="Verdana"/>
                </a:rPr>
                <a:t>Higgs</a:t>
              </a:r>
              <a:endParaRPr kumimoji="0" lang="en-US" sz="1100" b="0" i="0" u="none" strike="noStrike" cap="none" spc="0" normalizeH="0" baseline="0" dirty="0">
                <a:ln>
                  <a:noFill/>
                </a:ln>
                <a:solidFill>
                  <a:srgbClr val="000000"/>
                </a:solidFill>
                <a:effectLst/>
                <a:uFillTx/>
                <a:latin typeface="Verdana"/>
                <a:ea typeface="Verdana"/>
                <a:cs typeface="Verdana"/>
                <a:sym typeface="Verdana"/>
              </a:endParaRPr>
            </a:p>
          </p:txBody>
        </p:sp>
      </p:gr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Shape 86"/>
          <p:cNvSpPr>
            <a:spLocks noGrp="1"/>
          </p:cNvSpPr>
          <p:nvPr>
            <p:ph type="sldNum" sz="quarter" idx="2"/>
          </p:nvPr>
        </p:nvSpPr>
        <p:spPr>
          <a:xfrm>
            <a:off x="8333372" y="6245225"/>
            <a:ext cx="201028" cy="281940"/>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28</a:t>
            </a:fld>
            <a:endParaRPr/>
          </a:p>
        </p:txBody>
      </p:sp>
      <p:sp>
        <p:nvSpPr>
          <p:cNvPr id="87" name="Shape 87"/>
          <p:cNvSpPr>
            <a:spLocks noGrp="1"/>
          </p:cNvSpPr>
          <p:nvPr>
            <p:ph type="title"/>
          </p:nvPr>
        </p:nvSpPr>
        <p:spPr>
          <a:prstGeom prst="rect">
            <a:avLst/>
          </a:prstGeom>
        </p:spPr>
        <p:txBody>
          <a:bodyPr>
            <a:normAutofit fontScale="90000"/>
          </a:bodyPr>
          <a:lstStyle>
            <a:lvl1pPr>
              <a:defRPr sz="3400" b="1">
                <a:solidFill>
                  <a:srgbClr val="0000CC"/>
                </a:solidFill>
                <a:effectLst>
                  <a:outerShdw blurRad="12700" dist="25400" dir="2700000" rotWithShape="0">
                    <a:srgbClr val="DDDDDD"/>
                  </a:outerShdw>
                </a:effectLst>
              </a:defRPr>
            </a:lvl1pPr>
          </a:lstStyle>
          <a:p>
            <a:r>
              <a:t>Why do we need heavy neutrinos?</a:t>
            </a:r>
          </a:p>
        </p:txBody>
      </p:sp>
      <p:sp>
        <p:nvSpPr>
          <p:cNvPr id="88" name="Shape 88"/>
          <p:cNvSpPr/>
          <p:nvPr/>
        </p:nvSpPr>
        <p:spPr>
          <a:xfrm>
            <a:off x="-1" y="3657600"/>
            <a:ext cx="9144002" cy="0"/>
          </a:xfrm>
          <a:prstGeom prst="line">
            <a:avLst/>
          </a:prstGeom>
          <a:ln w="50800">
            <a:solidFill>
              <a:srgbClr val="FF0000"/>
            </a:solidFill>
          </a:ln>
        </p:spPr>
        <p:txBody>
          <a:bodyPr lIns="45719" rIns="45719"/>
          <a:lstStyle/>
          <a:p>
            <a:endParaRPr/>
          </a:p>
        </p:txBody>
      </p:sp>
      <p:sp>
        <p:nvSpPr>
          <p:cNvPr id="89" name="Shape 89"/>
          <p:cNvSpPr/>
          <p:nvPr/>
        </p:nvSpPr>
        <p:spPr>
          <a:xfrm>
            <a:off x="33115" y="3733800"/>
            <a:ext cx="2200720" cy="62908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a:defRPr>
                <a:solidFill>
                  <a:srgbClr val="CC0099"/>
                </a:solidFill>
                <a:latin typeface="+mj-lt"/>
                <a:ea typeface="+mj-ea"/>
                <a:cs typeface="+mj-cs"/>
                <a:sym typeface="Arial"/>
              </a:defRPr>
            </a:pPr>
            <a:r>
              <a:rPr dirty="0"/>
              <a:t>Neutrino mixing and</a:t>
            </a:r>
          </a:p>
          <a:p>
            <a:pPr algn="ctr">
              <a:defRPr>
                <a:solidFill>
                  <a:srgbClr val="CC0099"/>
                </a:solidFill>
                <a:latin typeface="+mj-lt"/>
                <a:ea typeface="+mj-ea"/>
                <a:cs typeface="+mj-cs"/>
                <a:sym typeface="Arial"/>
              </a:defRPr>
            </a:pPr>
            <a:r>
              <a:rPr dirty="0"/>
              <a:t>oscillation</a:t>
            </a:r>
            <a:r>
              <a:rPr dirty="0">
                <a:solidFill>
                  <a:srgbClr val="000000"/>
                </a:solidFill>
                <a:latin typeface="Garamond"/>
                <a:ea typeface="Garamond"/>
                <a:cs typeface="Garamond"/>
                <a:sym typeface="Garamond"/>
              </a:rPr>
              <a:t>  </a:t>
            </a:r>
          </a:p>
        </p:txBody>
      </p:sp>
      <p:sp>
        <p:nvSpPr>
          <p:cNvPr id="90" name="Shape 90"/>
          <p:cNvSpPr/>
          <p:nvPr/>
        </p:nvSpPr>
        <p:spPr>
          <a:xfrm flipH="1">
            <a:off x="2438400" y="3657600"/>
            <a:ext cx="1" cy="2514600"/>
          </a:xfrm>
          <a:prstGeom prst="line">
            <a:avLst/>
          </a:prstGeom>
          <a:ln w="50800">
            <a:solidFill>
              <a:srgbClr val="FF0000"/>
            </a:solidFill>
          </a:ln>
        </p:spPr>
        <p:txBody>
          <a:bodyPr lIns="45719" rIns="45719"/>
          <a:lstStyle/>
          <a:p>
            <a:endParaRPr/>
          </a:p>
        </p:txBody>
      </p:sp>
      <p:sp>
        <p:nvSpPr>
          <p:cNvPr id="91" name="Shape 91"/>
          <p:cNvSpPr/>
          <p:nvPr/>
        </p:nvSpPr>
        <p:spPr>
          <a:xfrm>
            <a:off x="2446196" y="3810000"/>
            <a:ext cx="2289458" cy="62908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a:defRPr>
                <a:solidFill>
                  <a:srgbClr val="CC0099"/>
                </a:solidFill>
                <a:latin typeface="+mj-lt"/>
                <a:ea typeface="+mj-ea"/>
                <a:cs typeface="+mj-cs"/>
                <a:sym typeface="Arial"/>
              </a:defRPr>
            </a:pPr>
            <a:r>
              <a:t>Dominance of matter</a:t>
            </a:r>
          </a:p>
          <a:p>
            <a:pPr algn="ctr">
              <a:defRPr>
                <a:solidFill>
                  <a:srgbClr val="CC0099"/>
                </a:solidFill>
                <a:latin typeface="+mj-lt"/>
                <a:ea typeface="+mj-ea"/>
                <a:cs typeface="+mj-cs"/>
                <a:sym typeface="Arial"/>
              </a:defRPr>
            </a:pPr>
            <a:r>
              <a:t>over antimatter</a:t>
            </a:r>
            <a:r>
              <a:rPr>
                <a:solidFill>
                  <a:srgbClr val="000000"/>
                </a:solidFill>
                <a:latin typeface="Garamond"/>
                <a:ea typeface="Garamond"/>
                <a:cs typeface="Garamond"/>
                <a:sym typeface="Garamond"/>
              </a:rPr>
              <a:t>  </a:t>
            </a:r>
          </a:p>
        </p:txBody>
      </p:sp>
      <p:pic>
        <p:nvPicPr>
          <p:cNvPr id="92" name="darkmatter2.jpeg" descr="darkmatter2"/>
          <p:cNvPicPr>
            <a:picLocks noChangeAspect="1"/>
          </p:cNvPicPr>
          <p:nvPr/>
        </p:nvPicPr>
        <p:blipFill>
          <a:blip r:embed="rId2">
            <a:extLst/>
          </a:blip>
          <a:stretch>
            <a:fillRect/>
          </a:stretch>
        </p:blipFill>
        <p:spPr>
          <a:xfrm>
            <a:off x="5257800" y="4267200"/>
            <a:ext cx="2286000" cy="1651000"/>
          </a:xfrm>
          <a:prstGeom prst="rect">
            <a:avLst/>
          </a:prstGeom>
          <a:ln w="12700">
            <a:miter lim="400000"/>
          </a:ln>
        </p:spPr>
      </p:pic>
      <p:pic>
        <p:nvPicPr>
          <p:cNvPr id="93" name="dark-energy-4oz.jpeg" descr="dark-energy-4oz"/>
          <p:cNvPicPr>
            <a:picLocks noChangeAspect="1"/>
          </p:cNvPicPr>
          <p:nvPr/>
        </p:nvPicPr>
        <p:blipFill>
          <a:blip r:embed="rId3">
            <a:extLst/>
          </a:blip>
          <a:srcRect l="19590" t="9216" r="18106" b="3538"/>
          <a:stretch>
            <a:fillRect/>
          </a:stretch>
        </p:blipFill>
        <p:spPr>
          <a:xfrm>
            <a:off x="8001000" y="4190999"/>
            <a:ext cx="844550" cy="1828802"/>
          </a:xfrm>
          <a:prstGeom prst="rect">
            <a:avLst/>
          </a:prstGeom>
          <a:ln w="12700">
            <a:miter lim="400000"/>
          </a:ln>
        </p:spPr>
      </p:pic>
      <p:sp>
        <p:nvSpPr>
          <p:cNvPr id="94" name="Shape 94"/>
          <p:cNvSpPr/>
          <p:nvPr/>
        </p:nvSpPr>
        <p:spPr>
          <a:xfrm>
            <a:off x="5220941" y="3810000"/>
            <a:ext cx="3128068" cy="36238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a:defRPr>
                <a:solidFill>
                  <a:srgbClr val="CC0099"/>
                </a:solidFill>
                <a:latin typeface="+mj-lt"/>
                <a:ea typeface="+mj-ea"/>
                <a:cs typeface="+mj-cs"/>
                <a:sym typeface="Arial"/>
              </a:defRPr>
            </a:pPr>
            <a:r>
              <a:t>Dark matter and dark energy</a:t>
            </a:r>
            <a:r>
              <a:rPr>
                <a:solidFill>
                  <a:srgbClr val="000000"/>
                </a:solidFill>
                <a:latin typeface="Garamond"/>
                <a:ea typeface="Garamond"/>
                <a:cs typeface="Garamond"/>
                <a:sym typeface="Garamond"/>
              </a:rPr>
              <a:t>  </a:t>
            </a:r>
          </a:p>
        </p:txBody>
      </p:sp>
      <p:sp>
        <p:nvSpPr>
          <p:cNvPr id="95" name="Shape 95"/>
          <p:cNvSpPr/>
          <p:nvPr/>
        </p:nvSpPr>
        <p:spPr>
          <a:xfrm flipH="1">
            <a:off x="4876799" y="3657600"/>
            <a:ext cx="1" cy="2514600"/>
          </a:xfrm>
          <a:prstGeom prst="line">
            <a:avLst/>
          </a:prstGeom>
          <a:ln w="50800">
            <a:solidFill>
              <a:srgbClr val="FF0000"/>
            </a:solidFill>
          </a:ln>
        </p:spPr>
        <p:txBody>
          <a:bodyPr lIns="45719" rIns="45719"/>
          <a:lstStyle/>
          <a:p>
            <a:endParaRPr/>
          </a:p>
        </p:txBody>
      </p:sp>
      <p:sp>
        <p:nvSpPr>
          <p:cNvPr id="96" name="Shape 96"/>
          <p:cNvSpPr/>
          <p:nvPr/>
        </p:nvSpPr>
        <p:spPr>
          <a:xfrm>
            <a:off x="304800" y="2895600"/>
            <a:ext cx="8610600" cy="777240"/>
          </a:xfrm>
          <a:prstGeom prst="rect">
            <a:avLst/>
          </a:prstGeom>
          <a:solidFill>
            <a:srgbClr val="FFFF00"/>
          </a:solidFill>
          <a:ln w="25400">
            <a:solidFill>
              <a:srgbClr val="000000"/>
            </a:solidFill>
          </a:ln>
          <a:extLst>
            <a:ext uri="{C572A759-6A51-4108-AA02-DFA0A04FC94B}">
              <ma14:wrappingTextBoxFlag xmlns:ma14="http://schemas.microsoft.com/office/mac/drawingml/2011/main" val="1"/>
            </a:ext>
          </a:extLst>
        </p:spPr>
        <p:txBody>
          <a:bodyPr lIns="45719" rIns="45719">
            <a:spAutoFit/>
          </a:bodyPr>
          <a:lstStyle>
            <a:lvl1pPr>
              <a:defRPr>
                <a:latin typeface="Arial Black"/>
                <a:ea typeface="Arial Black"/>
                <a:cs typeface="Arial Black"/>
                <a:sym typeface="Arial Black"/>
              </a:defRPr>
            </a:lvl1pPr>
          </a:lstStyle>
          <a:p>
            <a:r>
              <a:t>There is new physics beyond the Standard Model, but we don’t know exactly what is it</a:t>
            </a:r>
          </a:p>
        </p:txBody>
      </p:sp>
      <p:sp>
        <p:nvSpPr>
          <p:cNvPr id="97" name="Shape 97"/>
          <p:cNvSpPr/>
          <p:nvPr/>
        </p:nvSpPr>
        <p:spPr>
          <a:xfrm>
            <a:off x="593725" y="1860550"/>
            <a:ext cx="8251825" cy="929640"/>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p>
            <a:r>
              <a:rPr dirty="0"/>
              <a:t>Although </a:t>
            </a:r>
            <a:r>
              <a:rPr lang="en-US" dirty="0" smtClean="0"/>
              <a:t>the </a:t>
            </a:r>
            <a:r>
              <a:rPr dirty="0" smtClean="0"/>
              <a:t>Standard </a:t>
            </a:r>
            <a:r>
              <a:rPr dirty="0"/>
              <a:t>Model has </a:t>
            </a:r>
            <a:r>
              <a:rPr lang="en-US" dirty="0" smtClean="0"/>
              <a:t>been</a:t>
            </a:r>
            <a:r>
              <a:rPr dirty="0" smtClean="0"/>
              <a:t> huge</a:t>
            </a:r>
            <a:r>
              <a:rPr lang="en-US" dirty="0" smtClean="0"/>
              <a:t>ly</a:t>
            </a:r>
            <a:r>
              <a:rPr dirty="0" smtClean="0"/>
              <a:t> success</a:t>
            </a:r>
            <a:r>
              <a:rPr lang="en-US" dirty="0" smtClean="0"/>
              <a:t>ful</a:t>
            </a:r>
            <a:r>
              <a:rPr dirty="0" smtClean="0"/>
              <a:t> </a:t>
            </a:r>
            <a:r>
              <a:rPr dirty="0"/>
              <a:t>in </a:t>
            </a:r>
            <a:r>
              <a:rPr dirty="0" smtClean="0"/>
              <a:t>explaining</a:t>
            </a:r>
            <a:r>
              <a:rPr lang="en-US" dirty="0" smtClean="0"/>
              <a:t> a</a:t>
            </a:r>
            <a:r>
              <a:rPr dirty="0" smtClean="0"/>
              <a:t> </a:t>
            </a:r>
            <a:r>
              <a:rPr dirty="0"/>
              <a:t>rich variety of experimental data </a:t>
            </a:r>
            <a:r>
              <a:rPr dirty="0" smtClean="0"/>
              <a:t>(</a:t>
            </a:r>
            <a:r>
              <a:rPr lang="en-US" dirty="0" smtClean="0"/>
              <a:t>gaining </a:t>
            </a:r>
            <a:r>
              <a:rPr dirty="0" smtClean="0"/>
              <a:t>further </a:t>
            </a:r>
            <a:r>
              <a:rPr dirty="0"/>
              <a:t>credence from </a:t>
            </a:r>
            <a:r>
              <a:rPr lang="en-US" dirty="0" smtClean="0"/>
              <a:t>the </a:t>
            </a:r>
            <a:r>
              <a:rPr dirty="0" smtClean="0"/>
              <a:t>Higgs </a:t>
            </a:r>
            <a:r>
              <a:rPr dirty="0"/>
              <a:t>boson observation) it is known to be incomplete.</a:t>
            </a:r>
          </a:p>
        </p:txBody>
      </p:sp>
      <p:pic>
        <p:nvPicPr>
          <p:cNvPr id="98" name="mixing.jpg"/>
          <p:cNvPicPr>
            <a:picLocks noChangeAspect="1"/>
          </p:cNvPicPr>
          <p:nvPr/>
        </p:nvPicPr>
        <p:blipFill>
          <a:blip r:embed="rId4">
            <a:extLst/>
          </a:blip>
          <a:stretch>
            <a:fillRect/>
          </a:stretch>
        </p:blipFill>
        <p:spPr>
          <a:xfrm>
            <a:off x="304800" y="4343400"/>
            <a:ext cx="1828800" cy="1773238"/>
          </a:xfrm>
          <a:prstGeom prst="rect">
            <a:avLst/>
          </a:prstGeom>
          <a:ln w="12700">
            <a:miter lim="400000"/>
          </a:ln>
        </p:spPr>
      </p:pic>
      <p:pic>
        <p:nvPicPr>
          <p:cNvPr id="99" name="meh.jpg" descr="http://www.meh.ro/wp-content/uploads/2011/11/meh.ro8805.jpg"/>
          <p:cNvPicPr>
            <a:picLocks noChangeAspect="1"/>
          </p:cNvPicPr>
          <p:nvPr/>
        </p:nvPicPr>
        <p:blipFill>
          <a:blip r:embed="rId5">
            <a:extLst/>
          </a:blip>
          <a:stretch>
            <a:fillRect/>
          </a:stretch>
        </p:blipFill>
        <p:spPr>
          <a:xfrm>
            <a:off x="2971800" y="4419600"/>
            <a:ext cx="1306513" cy="1676400"/>
          </a:xfrm>
          <a:prstGeom prst="rect">
            <a:avLst/>
          </a:prstGeom>
          <a:ln w="12700">
            <a:miter lim="400000"/>
          </a:ln>
        </p:spPr>
      </p:pic>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Shape 299"/>
          <p:cNvSpPr>
            <a:spLocks noGrp="1"/>
          </p:cNvSpPr>
          <p:nvPr>
            <p:ph type="sldNum" sz="quarter" idx="2"/>
          </p:nvPr>
        </p:nvSpPr>
        <p:spPr>
          <a:xfrm>
            <a:off x="8236485" y="6245225"/>
            <a:ext cx="297915" cy="281940"/>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29</a:t>
            </a:fld>
            <a:endParaRPr/>
          </a:p>
        </p:txBody>
      </p:sp>
      <p:sp>
        <p:nvSpPr>
          <p:cNvPr id="300" name="Shape 300"/>
          <p:cNvSpPr>
            <a:spLocks noGrp="1"/>
          </p:cNvSpPr>
          <p:nvPr>
            <p:ph type="title" idx="4294967295"/>
          </p:nvPr>
        </p:nvSpPr>
        <p:spPr>
          <a:prstGeom prst="rect">
            <a:avLst/>
          </a:prstGeom>
        </p:spPr>
        <p:txBody>
          <a:bodyPr anchor="t"/>
          <a:lstStyle>
            <a:lvl1pPr>
              <a:defRPr sz="4200" b="1">
                <a:solidFill>
                  <a:srgbClr val="0000CC"/>
                </a:solidFill>
                <a:effectLst>
                  <a:outerShdw blurRad="12700" dist="25400" dir="2700000" rotWithShape="0">
                    <a:srgbClr val="DDDDDD"/>
                  </a:outerShdw>
                </a:effectLst>
              </a:defRPr>
            </a:lvl1pPr>
          </a:lstStyle>
          <a:p>
            <a:r>
              <a:t>Signal resolution</a:t>
            </a:r>
          </a:p>
        </p:txBody>
      </p:sp>
      <p:sp>
        <p:nvSpPr>
          <p:cNvPr id="301" name="Shape 301"/>
          <p:cNvSpPr/>
          <p:nvPr/>
        </p:nvSpPr>
        <p:spPr>
          <a:xfrm>
            <a:off x="6172200" y="4038600"/>
            <a:ext cx="2606675" cy="92333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a:latin typeface="+mj-lt"/>
                <a:ea typeface="+mj-ea"/>
                <a:cs typeface="+mj-cs"/>
                <a:sym typeface="Arial"/>
              </a:defRPr>
            </a:pPr>
            <a:r>
              <a:rPr dirty="0"/>
              <a:t>Signal distribution looks </a:t>
            </a:r>
            <a:r>
              <a:rPr lang="en-US" dirty="0"/>
              <a:t>G</a:t>
            </a:r>
            <a:r>
              <a:rPr lang="en-US" dirty="0" smtClean="0"/>
              <a:t>aussian </a:t>
            </a:r>
            <a:r>
              <a:rPr dirty="0" smtClean="0"/>
              <a:t>at </a:t>
            </a:r>
            <a:r>
              <a:rPr dirty="0"/>
              <a:t>least </a:t>
            </a:r>
            <a:r>
              <a:rPr lang="en-US" dirty="0" smtClean="0"/>
              <a:t>in</a:t>
            </a:r>
            <a:r>
              <a:rPr dirty="0" smtClean="0"/>
              <a:t> </a:t>
            </a:r>
            <a:r>
              <a:rPr dirty="0"/>
              <a:t>±3σ region </a:t>
            </a:r>
          </a:p>
        </p:txBody>
      </p:sp>
      <p:sp>
        <p:nvSpPr>
          <p:cNvPr id="302" name="Shape 302"/>
          <p:cNvSpPr/>
          <p:nvPr/>
        </p:nvSpPr>
        <p:spPr>
          <a:xfrm>
            <a:off x="457200" y="1752600"/>
            <a:ext cx="4792115"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latin typeface="+mj-lt"/>
                <a:ea typeface="+mj-ea"/>
                <a:cs typeface="+mj-cs"/>
                <a:sym typeface="Arial"/>
              </a:defRPr>
            </a:lvl1pPr>
          </a:lstStyle>
          <a:p>
            <a:r>
              <a:t>MC simulation of the                        decay with</a:t>
            </a:r>
          </a:p>
        </p:txBody>
      </p:sp>
      <p:pic>
        <p:nvPicPr>
          <p:cNvPr id="303" name="image.pdf"/>
          <p:cNvPicPr>
            <a:picLocks noChangeAspect="1"/>
          </p:cNvPicPr>
          <p:nvPr/>
        </p:nvPicPr>
        <p:blipFill>
          <a:blip r:embed="rId2">
            <a:extLst/>
          </a:blip>
          <a:stretch>
            <a:fillRect/>
          </a:stretch>
        </p:blipFill>
        <p:spPr>
          <a:xfrm>
            <a:off x="2667000" y="1676400"/>
            <a:ext cx="1371600" cy="427038"/>
          </a:xfrm>
          <a:prstGeom prst="rect">
            <a:avLst/>
          </a:prstGeom>
          <a:ln w="12700">
            <a:miter lim="400000"/>
          </a:ln>
        </p:spPr>
      </p:pic>
      <p:sp>
        <p:nvSpPr>
          <p:cNvPr id="304" name="Shape 304"/>
          <p:cNvSpPr/>
          <p:nvPr/>
        </p:nvSpPr>
        <p:spPr>
          <a:xfrm>
            <a:off x="5943600" y="2743200"/>
            <a:ext cx="1641721"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latin typeface="+mj-lt"/>
                <a:ea typeface="+mj-ea"/>
                <a:cs typeface="+mj-cs"/>
                <a:sym typeface="Arial"/>
              </a:defRPr>
            </a:lvl1pPr>
          </a:lstStyle>
          <a:p>
            <a:r>
              <a:t>All cuts applied</a:t>
            </a:r>
          </a:p>
        </p:txBody>
      </p:sp>
      <p:pic>
        <p:nvPicPr>
          <p:cNvPr id="305" name="image.png"/>
          <p:cNvPicPr>
            <a:picLocks noChangeAspect="1"/>
          </p:cNvPicPr>
          <p:nvPr/>
        </p:nvPicPr>
        <p:blipFill>
          <a:blip r:embed="rId3">
            <a:extLst/>
          </a:blip>
          <a:stretch>
            <a:fillRect/>
          </a:stretch>
        </p:blipFill>
        <p:spPr>
          <a:xfrm>
            <a:off x="228600" y="2286000"/>
            <a:ext cx="5400675" cy="3829050"/>
          </a:xfrm>
          <a:prstGeom prst="rect">
            <a:avLst/>
          </a:prstGeom>
          <a:ln w="12700">
            <a:miter lim="400000"/>
          </a:ln>
        </p:spPr>
      </p:pic>
      <p:pic>
        <p:nvPicPr>
          <p:cNvPr id="306" name="image.pdf"/>
          <p:cNvPicPr>
            <a:picLocks noChangeAspect="1"/>
          </p:cNvPicPr>
          <p:nvPr/>
        </p:nvPicPr>
        <p:blipFill>
          <a:blip r:embed="rId4">
            <a:extLst/>
          </a:blip>
          <a:stretch>
            <a:fillRect/>
          </a:stretch>
        </p:blipFill>
        <p:spPr>
          <a:xfrm>
            <a:off x="5334000" y="1676400"/>
            <a:ext cx="2057400" cy="442913"/>
          </a:xfrm>
          <a:prstGeom prst="rect">
            <a:avLst/>
          </a:prstGeom>
          <a:ln w="12700">
            <a:miter lim="400000"/>
          </a:ln>
        </p:spPr>
      </p:pic>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Shape 70"/>
          <p:cNvSpPr>
            <a:spLocks noGrp="1"/>
          </p:cNvSpPr>
          <p:nvPr>
            <p:ph type="sldNum" sz="quarter" idx="2"/>
          </p:nvPr>
        </p:nvSpPr>
        <p:spPr>
          <a:xfrm>
            <a:off x="8333372" y="6245225"/>
            <a:ext cx="201028" cy="281940"/>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3</a:t>
            </a:fld>
            <a:endParaRPr/>
          </a:p>
        </p:txBody>
      </p:sp>
      <p:sp>
        <p:nvSpPr>
          <p:cNvPr id="71" name="Shape 71"/>
          <p:cNvSpPr>
            <a:spLocks noGrp="1"/>
          </p:cNvSpPr>
          <p:nvPr>
            <p:ph type="title"/>
          </p:nvPr>
        </p:nvSpPr>
        <p:spPr>
          <a:xfrm>
            <a:off x="574675" y="0"/>
            <a:ext cx="8001000" cy="1216025"/>
          </a:xfrm>
          <a:prstGeom prst="rect">
            <a:avLst/>
          </a:prstGeom>
        </p:spPr>
        <p:txBody>
          <a:bodyPr/>
          <a:lstStyle>
            <a:lvl1pPr>
              <a:defRPr sz="4800" b="1">
                <a:solidFill>
                  <a:srgbClr val="0000CC"/>
                </a:solidFill>
                <a:effectLst>
                  <a:outerShdw blurRad="12700" dist="25400" dir="2700000" rotWithShape="0">
                    <a:srgbClr val="DDDDDD"/>
                  </a:outerShdw>
                </a:effectLst>
              </a:defRPr>
            </a:lvl1pPr>
          </a:lstStyle>
          <a:p>
            <a:r>
              <a:rPr lang="en-US" dirty="0" smtClean="0"/>
              <a:t>Motivation</a:t>
            </a:r>
            <a:endParaRPr dirty="0"/>
          </a:p>
        </p:txBody>
      </p:sp>
      <p:sp>
        <p:nvSpPr>
          <p:cNvPr id="72" name="Shape 72"/>
          <p:cNvSpPr>
            <a:spLocks noGrp="1"/>
          </p:cNvSpPr>
          <p:nvPr>
            <p:ph type="body" idx="1"/>
          </p:nvPr>
        </p:nvSpPr>
        <p:spPr>
          <a:xfrm>
            <a:off x="262759" y="1752599"/>
            <a:ext cx="8312916" cy="4492625"/>
          </a:xfrm>
          <a:prstGeom prst="rect">
            <a:avLst/>
          </a:prstGeom>
        </p:spPr>
        <p:txBody>
          <a:bodyPr>
            <a:normAutofit/>
          </a:bodyPr>
          <a:lstStyle/>
          <a:p>
            <a:pPr>
              <a:lnSpc>
                <a:spcPct val="90000"/>
              </a:lnSpc>
              <a:buChar char="□"/>
            </a:pPr>
            <a:r>
              <a:rPr lang="en-US" sz="2200" dirty="0" smtClean="0"/>
              <a:t>We know the Standard Model is incomplete</a:t>
            </a:r>
          </a:p>
          <a:p>
            <a:pPr lvl="1">
              <a:lnSpc>
                <a:spcPct val="90000"/>
              </a:lnSpc>
              <a:buChar char="□"/>
            </a:pPr>
            <a:r>
              <a:rPr lang="en-US" sz="1800" dirty="0" smtClean="0"/>
              <a:t>It doesn’t explain the baryon asymmetry of the universe</a:t>
            </a:r>
          </a:p>
          <a:p>
            <a:pPr lvl="1">
              <a:lnSpc>
                <a:spcPct val="90000"/>
              </a:lnSpc>
              <a:buChar char="□"/>
            </a:pPr>
            <a:r>
              <a:rPr lang="en-US" sz="1800" dirty="0" smtClean="0"/>
              <a:t>It doesn’t explain dark matter or dark energy</a:t>
            </a:r>
          </a:p>
          <a:p>
            <a:pPr lvl="1">
              <a:lnSpc>
                <a:spcPct val="90000"/>
              </a:lnSpc>
              <a:buChar char="□"/>
            </a:pPr>
            <a:r>
              <a:rPr lang="en-US" sz="1800" dirty="0" smtClean="0"/>
              <a:t>It assumed massless neutrinos</a:t>
            </a:r>
          </a:p>
          <a:p>
            <a:pPr>
              <a:lnSpc>
                <a:spcPct val="90000"/>
              </a:lnSpc>
              <a:buChar char="□"/>
            </a:pPr>
            <a:r>
              <a:rPr lang="en-US" sz="2200" dirty="0" smtClean="0"/>
              <a:t>Massive, oscillating neutrinos suggest this sector might be a portal to BSM physics</a:t>
            </a:r>
          </a:p>
          <a:p>
            <a:pPr lvl="1">
              <a:lnSpc>
                <a:spcPct val="90000"/>
              </a:lnSpc>
              <a:buChar char="□"/>
            </a:pPr>
            <a:r>
              <a:rPr lang="en-US" sz="1800" dirty="0" smtClean="0"/>
              <a:t>A lot of work in progress measuring the 3-neutrino mixing parameters and searching for additional light (~eV) neutrinos</a:t>
            </a:r>
          </a:p>
          <a:p>
            <a:pPr lvl="1">
              <a:lnSpc>
                <a:spcPct val="90000"/>
              </a:lnSpc>
              <a:buChar char="□"/>
            </a:pPr>
            <a:r>
              <a:rPr lang="en-US" sz="1800" dirty="0" smtClean="0"/>
              <a:t>But it’s also worth following up the 35-year old suggestion of Robert </a:t>
            </a:r>
            <a:r>
              <a:rPr lang="en-US" sz="1800" dirty="0" err="1" smtClean="0"/>
              <a:t>Shrock</a:t>
            </a:r>
            <a:r>
              <a:rPr lang="en-US" sz="1800" dirty="0" smtClean="0"/>
              <a:t> – to search for heavier ones</a:t>
            </a:r>
          </a:p>
          <a:p>
            <a:pPr>
              <a:lnSpc>
                <a:spcPct val="90000"/>
              </a:lnSpc>
              <a:buChar char="□"/>
            </a:pPr>
            <a:r>
              <a:rPr lang="en-US" sz="2200" u="sng" dirty="0" smtClean="0"/>
              <a:t>Of course, must first ask – are they ruled out by current phenomenology?</a:t>
            </a:r>
          </a:p>
        </p:txBody>
      </p:sp>
    </p:spTree>
    <p:extLst>
      <p:ext uri="{BB962C8B-B14F-4D97-AF65-F5344CB8AC3E}">
        <p14:creationId xmlns:p14="http://schemas.microsoft.com/office/powerpoint/2010/main" val="1234980001"/>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Shape 310"/>
          <p:cNvSpPr>
            <a:spLocks noGrp="1"/>
          </p:cNvSpPr>
          <p:nvPr>
            <p:ph type="sldNum" sz="quarter" idx="2"/>
          </p:nvPr>
        </p:nvSpPr>
        <p:spPr>
          <a:xfrm>
            <a:off x="8236485" y="6245225"/>
            <a:ext cx="297915" cy="281940"/>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30</a:t>
            </a:fld>
            <a:endParaRPr/>
          </a:p>
        </p:txBody>
      </p:sp>
      <p:sp>
        <p:nvSpPr>
          <p:cNvPr id="311" name="Shape 311"/>
          <p:cNvSpPr>
            <a:spLocks noGrp="1"/>
          </p:cNvSpPr>
          <p:nvPr>
            <p:ph type="title" idx="4294967295"/>
          </p:nvPr>
        </p:nvSpPr>
        <p:spPr>
          <a:prstGeom prst="rect">
            <a:avLst/>
          </a:prstGeom>
        </p:spPr>
        <p:txBody>
          <a:bodyPr anchor="t"/>
          <a:lstStyle>
            <a:lvl1pPr>
              <a:defRPr sz="4200" b="1">
                <a:solidFill>
                  <a:srgbClr val="0000CC"/>
                </a:solidFill>
                <a:effectLst>
                  <a:outerShdw blurRad="12700" dist="25400" dir="2700000" rotWithShape="0">
                    <a:srgbClr val="DDDDDD"/>
                  </a:outerShdw>
                </a:effectLst>
              </a:defRPr>
            </a:lvl1pPr>
          </a:lstStyle>
          <a:p>
            <a:r>
              <a:t>Resolution. MC simulation </a:t>
            </a:r>
          </a:p>
        </p:txBody>
      </p:sp>
      <p:sp>
        <p:nvSpPr>
          <p:cNvPr id="312" name="Shape 312"/>
          <p:cNvSpPr/>
          <p:nvPr/>
        </p:nvSpPr>
        <p:spPr>
          <a:xfrm>
            <a:off x="228600" y="5486400"/>
            <a:ext cx="3810000" cy="626887"/>
          </a:xfrm>
          <a:prstGeom prst="rect">
            <a:avLst/>
          </a:prstGeom>
          <a:ln>
            <a:solidFill>
              <a:srgbClr val="000000"/>
            </a:solidFill>
          </a:ln>
          <a:extLst>
            <a:ext uri="{C572A759-6A51-4108-AA02-DFA0A04FC94B}">
              <ma14:wrappingTextBoxFlag xmlns:ma14="http://schemas.microsoft.com/office/mac/drawingml/2011/main" val="1"/>
            </a:ext>
          </a:extLst>
        </p:spPr>
        <p:txBody>
          <a:bodyPr lIns="45719" rIns="45719">
            <a:spAutoFit/>
          </a:bodyPr>
          <a:lstStyle>
            <a:lvl1pPr>
              <a:defRPr>
                <a:latin typeface="+mj-lt"/>
                <a:ea typeface="+mj-ea"/>
                <a:cs typeface="+mj-cs"/>
                <a:sym typeface="Arial"/>
              </a:defRPr>
            </a:lvl1pPr>
          </a:lstStyle>
          <a:p>
            <a:r>
              <a:t>Maximum difference between MC heavy neutrino points and fitted line</a:t>
            </a:r>
          </a:p>
        </p:txBody>
      </p:sp>
      <p:sp>
        <p:nvSpPr>
          <p:cNvPr id="313" name="Shape 313"/>
          <p:cNvSpPr/>
          <p:nvPr/>
        </p:nvSpPr>
        <p:spPr>
          <a:xfrm>
            <a:off x="5638800" y="5349875"/>
            <a:ext cx="3357563" cy="690189"/>
          </a:xfrm>
          <a:prstGeom prst="rect">
            <a:avLst/>
          </a:prstGeom>
          <a:ln>
            <a:solidFill>
              <a:srgbClr val="000000"/>
            </a:solidFill>
          </a:ln>
          <a:extLst>
            <a:ext uri="{C572A759-6A51-4108-AA02-DFA0A04FC94B}">
              <ma14:wrappingTextBoxFlag xmlns:ma14="http://schemas.microsoft.com/office/mac/drawingml/2011/main" val="1"/>
            </a:ext>
          </a:extLst>
        </p:spPr>
        <p:txBody>
          <a:bodyPr lIns="45719" rIns="45719">
            <a:spAutoFit/>
          </a:bodyPr>
          <a:lstStyle/>
          <a:p>
            <a:pPr>
              <a:defRPr>
                <a:latin typeface="+mj-lt"/>
                <a:ea typeface="+mj-ea"/>
                <a:cs typeface="+mj-cs"/>
                <a:sym typeface="Arial"/>
              </a:defRPr>
            </a:pPr>
            <a:r>
              <a:t>MC and data difference</a:t>
            </a:r>
          </a:p>
          <a:p>
            <a:pPr>
              <a:defRPr>
                <a:latin typeface="+mj-lt"/>
                <a:ea typeface="+mj-ea"/>
                <a:cs typeface="+mj-cs"/>
                <a:sym typeface="Arial"/>
              </a:defRPr>
            </a:pPr>
            <a:r>
              <a:t>by comparing K</a:t>
            </a:r>
            <a:r>
              <a:rPr baseline="-25000">
                <a:latin typeface="Symbol"/>
                <a:ea typeface="Symbol"/>
                <a:cs typeface="Symbol"/>
                <a:sym typeface="Symbol"/>
              </a:rPr>
              <a:t>μ</a:t>
            </a:r>
            <a:r>
              <a:rPr baseline="-25000"/>
              <a:t>2</a:t>
            </a:r>
            <a:r>
              <a:t>/K</a:t>
            </a:r>
            <a:r>
              <a:rPr baseline="-25000">
                <a:latin typeface="Symbol"/>
                <a:ea typeface="Symbol"/>
                <a:cs typeface="Symbol"/>
                <a:sym typeface="Symbol"/>
              </a:rPr>
              <a:t>π</a:t>
            </a:r>
            <a:r>
              <a:rPr baseline="-25000"/>
              <a:t>2</a:t>
            </a:r>
            <a:r>
              <a:t>  points</a:t>
            </a:r>
          </a:p>
        </p:txBody>
      </p:sp>
      <p:grpSp>
        <p:nvGrpSpPr>
          <p:cNvPr id="316" name="Group 316"/>
          <p:cNvGrpSpPr/>
          <p:nvPr/>
        </p:nvGrpSpPr>
        <p:grpSpPr>
          <a:xfrm>
            <a:off x="228600" y="4572000"/>
            <a:ext cx="8153400" cy="601663"/>
            <a:chOff x="0" y="0"/>
            <a:chExt cx="8153400" cy="601662"/>
          </a:xfrm>
        </p:grpSpPr>
        <p:sp>
          <p:nvSpPr>
            <p:cNvPr id="314" name="Shape 314"/>
            <p:cNvSpPr/>
            <p:nvPr/>
          </p:nvSpPr>
          <p:spPr>
            <a:xfrm>
              <a:off x="0" y="0"/>
              <a:ext cx="8153400" cy="601663"/>
            </a:xfrm>
            <a:prstGeom prst="rect">
              <a:avLst/>
            </a:prstGeom>
            <a:solidFill>
              <a:srgbClr val="FFFF00"/>
            </a:solidFill>
            <a:ln w="12700" cap="flat">
              <a:noFill/>
              <a:miter lim="400000"/>
            </a:ln>
            <a:effectLst/>
          </p:spPr>
          <p:txBody>
            <a:bodyPr wrap="square" lIns="45719" tIns="45719" rIns="45719" bIns="45719" numCol="1" anchor="t">
              <a:noAutofit/>
            </a:bodyPr>
            <a:lstStyle/>
            <a:p>
              <a:endParaRPr/>
            </a:p>
          </p:txBody>
        </p:sp>
        <p:pic>
          <p:nvPicPr>
            <p:cNvPr id="315" name="image.pdf"/>
            <p:cNvPicPr>
              <a:picLocks noChangeAspect="1"/>
            </p:cNvPicPr>
            <p:nvPr/>
          </p:nvPicPr>
          <p:blipFill>
            <a:blip r:embed="rId2">
              <a:extLst/>
            </a:blip>
            <a:stretch>
              <a:fillRect/>
            </a:stretch>
          </p:blipFill>
          <p:spPr>
            <a:xfrm>
              <a:off x="0" y="0"/>
              <a:ext cx="8153400" cy="601663"/>
            </a:xfrm>
            <a:prstGeom prst="rect">
              <a:avLst/>
            </a:prstGeom>
            <a:ln w="25400" cap="flat">
              <a:solidFill>
                <a:srgbClr val="000000"/>
              </a:solidFill>
              <a:prstDash val="solid"/>
              <a:round/>
            </a:ln>
            <a:effectLst/>
          </p:spPr>
        </p:pic>
      </p:grpSp>
      <p:sp>
        <p:nvSpPr>
          <p:cNvPr id="317" name="Shape 317"/>
          <p:cNvSpPr/>
          <p:nvPr/>
        </p:nvSpPr>
        <p:spPr>
          <a:xfrm flipV="1">
            <a:off x="4038600" y="5105399"/>
            <a:ext cx="2590800" cy="381001"/>
          </a:xfrm>
          <a:prstGeom prst="line">
            <a:avLst/>
          </a:prstGeom>
          <a:ln>
            <a:solidFill>
              <a:srgbClr val="000000"/>
            </a:solidFill>
            <a:tailEnd type="triangle"/>
          </a:ln>
        </p:spPr>
        <p:txBody>
          <a:bodyPr lIns="45719" rIns="45719"/>
          <a:lstStyle/>
          <a:p>
            <a:endParaRPr/>
          </a:p>
        </p:txBody>
      </p:sp>
      <p:sp>
        <p:nvSpPr>
          <p:cNvPr id="318" name="Shape 318"/>
          <p:cNvSpPr/>
          <p:nvPr/>
        </p:nvSpPr>
        <p:spPr>
          <a:xfrm flipV="1">
            <a:off x="7543800" y="5029199"/>
            <a:ext cx="381001" cy="304801"/>
          </a:xfrm>
          <a:prstGeom prst="line">
            <a:avLst/>
          </a:prstGeom>
          <a:ln>
            <a:solidFill>
              <a:srgbClr val="000000"/>
            </a:solidFill>
            <a:tailEnd type="triangle"/>
          </a:ln>
        </p:spPr>
        <p:txBody>
          <a:bodyPr lIns="45719" rIns="45719"/>
          <a:lstStyle/>
          <a:p>
            <a:endParaRPr/>
          </a:p>
        </p:txBody>
      </p:sp>
      <p:sp>
        <p:nvSpPr>
          <p:cNvPr id="319" name="Shape 319"/>
          <p:cNvSpPr/>
          <p:nvPr/>
        </p:nvSpPr>
        <p:spPr>
          <a:xfrm>
            <a:off x="5638800" y="1905000"/>
            <a:ext cx="2225675" cy="14174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a:latin typeface="+mj-lt"/>
                <a:ea typeface="+mj-ea"/>
                <a:cs typeface="+mj-cs"/>
                <a:sym typeface="Arial"/>
              </a:defRPr>
            </a:pPr>
            <a:r>
              <a:t>Signal resolution is measured within main trigger.</a:t>
            </a:r>
          </a:p>
          <a:p>
            <a:pPr>
              <a:defRPr>
                <a:latin typeface="+mj-lt"/>
                <a:ea typeface="+mj-ea"/>
                <a:cs typeface="+mj-cs"/>
                <a:sym typeface="Arial"/>
              </a:defRPr>
            </a:pPr>
            <a:endParaRPr/>
          </a:p>
        </p:txBody>
      </p:sp>
      <p:pic>
        <p:nvPicPr>
          <p:cNvPr id="320" name="image.png"/>
          <p:cNvPicPr>
            <a:picLocks noChangeAspect="1"/>
          </p:cNvPicPr>
          <p:nvPr/>
        </p:nvPicPr>
        <p:blipFill>
          <a:blip r:embed="rId3">
            <a:extLst/>
          </a:blip>
          <a:stretch>
            <a:fillRect/>
          </a:stretch>
        </p:blipFill>
        <p:spPr>
          <a:xfrm>
            <a:off x="1143000" y="1676400"/>
            <a:ext cx="4114800" cy="2787650"/>
          </a:xfrm>
          <a:prstGeom prst="rect">
            <a:avLst/>
          </a:prstGeom>
          <a:ln w="12700">
            <a:miter lim="400000"/>
          </a:ln>
        </p:spPr>
      </p:pic>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Shape 338"/>
          <p:cNvSpPr>
            <a:spLocks noGrp="1"/>
          </p:cNvSpPr>
          <p:nvPr>
            <p:ph type="sldNum" sz="quarter" idx="2"/>
          </p:nvPr>
        </p:nvSpPr>
        <p:spPr>
          <a:xfrm>
            <a:off x="8236485" y="6245225"/>
            <a:ext cx="297915" cy="281940"/>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31</a:t>
            </a:fld>
            <a:endParaRPr/>
          </a:p>
        </p:txBody>
      </p:sp>
      <p:sp>
        <p:nvSpPr>
          <p:cNvPr id="339" name="Shape 339"/>
          <p:cNvSpPr>
            <a:spLocks noGrp="1"/>
          </p:cNvSpPr>
          <p:nvPr>
            <p:ph type="title"/>
          </p:nvPr>
        </p:nvSpPr>
        <p:spPr>
          <a:prstGeom prst="rect">
            <a:avLst/>
          </a:prstGeom>
        </p:spPr>
        <p:txBody>
          <a:bodyPr/>
          <a:lstStyle>
            <a:lvl1pPr>
              <a:defRPr sz="4400" b="1">
                <a:solidFill>
                  <a:srgbClr val="0000CC"/>
                </a:solidFill>
                <a:effectLst>
                  <a:outerShdw blurRad="12700" dist="25400" dir="2700000" rotWithShape="0">
                    <a:srgbClr val="DDDDDD"/>
                  </a:outerShdw>
                </a:effectLst>
              </a:defRPr>
            </a:lvl1pPr>
          </a:lstStyle>
          <a:p>
            <a:r>
              <a:t>Peak search method</a:t>
            </a:r>
          </a:p>
        </p:txBody>
      </p:sp>
      <p:sp>
        <p:nvSpPr>
          <p:cNvPr id="340" name="Shape 340"/>
          <p:cNvSpPr>
            <a:spLocks noGrp="1"/>
          </p:cNvSpPr>
          <p:nvPr>
            <p:ph type="body" idx="1"/>
          </p:nvPr>
        </p:nvSpPr>
        <p:spPr>
          <a:prstGeom prst="rect">
            <a:avLst/>
          </a:prstGeom>
        </p:spPr>
        <p:txBody>
          <a:bodyPr/>
          <a:lstStyle/>
          <a:p>
            <a:pPr>
              <a:spcBef>
                <a:spcPts val="500"/>
              </a:spcBef>
              <a:buChar char="□"/>
              <a:defRPr sz="2400"/>
            </a:pPr>
            <a:r>
              <a:rPr dirty="0"/>
              <a:t>“Asimov” data set based on background shape was generated to calculate expected upper limit (</a:t>
            </a:r>
            <a:r>
              <a:rPr dirty="0" smtClean="0"/>
              <a:t>background</a:t>
            </a:r>
            <a:r>
              <a:rPr lang="en-US" dirty="0" smtClean="0"/>
              <a:t>-</a:t>
            </a:r>
            <a:r>
              <a:rPr dirty="0" smtClean="0"/>
              <a:t>only </a:t>
            </a:r>
            <a:r>
              <a:rPr dirty="0"/>
              <a:t>hypothesis)</a:t>
            </a:r>
          </a:p>
          <a:p>
            <a:pPr>
              <a:spcBef>
                <a:spcPts val="500"/>
              </a:spcBef>
              <a:buChar char="□"/>
              <a:defRPr sz="2400"/>
            </a:pPr>
            <a:r>
              <a:rPr dirty="0"/>
              <a:t>Use the same upper limit calculation method but with experimental data to get observed upper limit</a:t>
            </a:r>
          </a:p>
        </p:txBody>
      </p:sp>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 name="Shape 357"/>
          <p:cNvSpPr>
            <a:spLocks noGrp="1"/>
          </p:cNvSpPr>
          <p:nvPr>
            <p:ph type="sldNum" sz="quarter" idx="2"/>
          </p:nvPr>
        </p:nvSpPr>
        <p:spPr>
          <a:xfrm>
            <a:off x="8236485" y="6245225"/>
            <a:ext cx="297915" cy="281940"/>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32</a:t>
            </a:fld>
            <a:endParaRPr/>
          </a:p>
        </p:txBody>
      </p:sp>
      <p:sp>
        <p:nvSpPr>
          <p:cNvPr id="358" name="Shape 358"/>
          <p:cNvSpPr>
            <a:spLocks noGrp="1"/>
          </p:cNvSpPr>
          <p:nvPr>
            <p:ph type="title"/>
          </p:nvPr>
        </p:nvSpPr>
        <p:spPr>
          <a:prstGeom prst="rect">
            <a:avLst/>
          </a:prstGeom>
        </p:spPr>
        <p:txBody>
          <a:bodyPr/>
          <a:lstStyle>
            <a:lvl1pPr>
              <a:defRPr sz="3400" b="1">
                <a:solidFill>
                  <a:srgbClr val="0000CC"/>
                </a:solidFill>
                <a:effectLst>
                  <a:outerShdw blurRad="12700" dist="25400" dir="2700000" rotWithShape="0">
                    <a:srgbClr val="DDDDDD"/>
                  </a:outerShdw>
                </a:effectLst>
              </a:defRPr>
            </a:lvl1pPr>
          </a:lstStyle>
          <a:p>
            <a:r>
              <a:t>Changes after unblinding data</a:t>
            </a:r>
          </a:p>
        </p:txBody>
      </p:sp>
      <p:sp>
        <p:nvSpPr>
          <p:cNvPr id="359" name="Shape 359"/>
          <p:cNvSpPr>
            <a:spLocks noGrp="1"/>
          </p:cNvSpPr>
          <p:nvPr>
            <p:ph type="body" idx="1"/>
          </p:nvPr>
        </p:nvSpPr>
        <p:spPr>
          <a:prstGeom prst="rect">
            <a:avLst/>
          </a:prstGeom>
        </p:spPr>
        <p:txBody>
          <a:bodyPr/>
          <a:lstStyle/>
          <a:p>
            <a:pPr>
              <a:spcBef>
                <a:spcPts val="500"/>
              </a:spcBef>
              <a:buChar char="□"/>
              <a:defRPr sz="2400"/>
            </a:pPr>
            <a:r>
              <a:t>By default we used </a:t>
            </a:r>
            <a:r>
              <a:rPr>
                <a:latin typeface="Symbol"/>
                <a:ea typeface="Symbol"/>
                <a:cs typeface="Symbol"/>
                <a:sym typeface="Symbol"/>
              </a:rPr>
              <a:t>χ</a:t>
            </a:r>
            <a:r>
              <a:rPr baseline="30000"/>
              <a:t>2</a:t>
            </a:r>
            <a:r>
              <a:t> method to define background shape locally, but it does not work well for low statistics in low momentum region. So, we changed to log-likelihood method for the background definition</a:t>
            </a:r>
          </a:p>
          <a:p>
            <a:pPr>
              <a:spcBef>
                <a:spcPts val="500"/>
              </a:spcBef>
              <a:buChar char="□"/>
              <a:defRPr sz="2400"/>
            </a:pPr>
            <a:r>
              <a:t>The </a:t>
            </a:r>
            <a:r>
              <a:rPr>
                <a:latin typeface="Symbol"/>
                <a:ea typeface="Symbol"/>
                <a:cs typeface="Symbol"/>
                <a:sym typeface="Symbol"/>
              </a:rPr>
              <a:t>±</a:t>
            </a:r>
            <a:r>
              <a:t>9</a:t>
            </a:r>
            <a:r>
              <a:rPr>
                <a:latin typeface="Symbol"/>
                <a:ea typeface="Symbol"/>
                <a:cs typeface="Symbol"/>
                <a:sym typeface="Symbol"/>
              </a:rPr>
              <a:t>σ </a:t>
            </a:r>
            <a:r>
              <a:t>region is not suitable for high momentum region to define background shape, </a:t>
            </a:r>
            <a:r>
              <a:rPr>
                <a:latin typeface="Symbol"/>
                <a:ea typeface="Symbol"/>
                <a:cs typeface="Symbol"/>
                <a:sym typeface="Symbol"/>
              </a:rPr>
              <a:t>±</a:t>
            </a:r>
            <a:r>
              <a:t>6</a:t>
            </a:r>
            <a:r>
              <a:rPr>
                <a:latin typeface="Symbol"/>
                <a:ea typeface="Symbol"/>
                <a:cs typeface="Symbol"/>
                <a:sym typeface="Symbol"/>
              </a:rPr>
              <a:t>σ </a:t>
            </a:r>
            <a:r>
              <a:t>is enough for that purpose.</a:t>
            </a:r>
          </a:p>
        </p:txBody>
      </p:sp>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Photon inefficiency</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104" y="1443240"/>
            <a:ext cx="4850296" cy="4705706"/>
          </a:xfrm>
          <a:prstGeom prst="rect">
            <a:avLst/>
          </a:prstGeom>
        </p:spPr>
      </p:pic>
      <p:sp>
        <p:nvSpPr>
          <p:cNvPr id="5" name="TextBox 4"/>
          <p:cNvSpPr txBox="1"/>
          <p:nvPr/>
        </p:nvSpPr>
        <p:spPr>
          <a:xfrm>
            <a:off x="5486400" y="1643270"/>
            <a:ext cx="3260035" cy="17543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dirty="0" smtClean="0"/>
              <a:t>Obtained </a:t>
            </a:r>
            <a:r>
              <a:rPr kumimoji="0" lang="en-US" sz="1800" b="0" i="0" u="none" strike="noStrike" cap="none" spc="0" normalizeH="0" baseline="0" dirty="0" err="1" smtClean="0">
                <a:ln>
                  <a:noFill/>
                </a:ln>
                <a:solidFill>
                  <a:srgbClr val="000000"/>
                </a:solidFill>
                <a:effectLst/>
                <a:uFillTx/>
                <a:latin typeface="Verdana"/>
                <a:ea typeface="Verdana"/>
                <a:cs typeface="Verdana"/>
                <a:sym typeface="Verdana"/>
              </a:rPr>
              <a:t>ned</a:t>
            </a:r>
            <a:r>
              <a:rPr kumimoji="0" lang="en-US" sz="1800" b="0" i="0" u="none" strike="noStrike" cap="none" spc="0" normalizeH="0" dirty="0" smtClean="0">
                <a:ln>
                  <a:noFill/>
                </a:ln>
                <a:solidFill>
                  <a:srgbClr val="000000"/>
                </a:solidFill>
                <a:effectLst/>
                <a:uFillTx/>
                <a:latin typeface="Verdana"/>
                <a:ea typeface="Verdana"/>
                <a:cs typeface="Verdana"/>
                <a:sym typeface="Verdana"/>
              </a:rPr>
              <a:t> by fitting</a:t>
            </a:r>
          </a:p>
          <a:p>
            <a:r>
              <a:rPr lang="en-US" baseline="0" dirty="0" smtClean="0"/>
              <a:t>K</a:t>
            </a:r>
            <a:r>
              <a:rPr lang="en-US" baseline="30000" dirty="0" smtClean="0"/>
              <a:t>+</a:t>
            </a:r>
            <a:r>
              <a:rPr lang="en-US" dirty="0" smtClean="0"/>
              <a:t> </a:t>
            </a:r>
            <a:r>
              <a:rPr lang="en-US" dirty="0">
                <a:latin typeface="Symbol"/>
                <a:ea typeface="Symbol"/>
                <a:cs typeface="Symbol"/>
                <a:sym typeface="Symbol"/>
              </a:rPr>
              <a:t>→</a:t>
            </a:r>
            <a:r>
              <a:rPr lang="en-US" dirty="0" smtClean="0"/>
              <a:t> </a:t>
            </a:r>
            <a:r>
              <a:rPr lang="en-US" dirty="0" smtClean="0">
                <a:latin typeface="Symbol" charset="2"/>
                <a:ea typeface="Symbol" charset="2"/>
                <a:cs typeface="Symbol" charset="2"/>
              </a:rPr>
              <a:t>p</a:t>
            </a:r>
            <a:r>
              <a:rPr lang="en-US" baseline="30000" dirty="0" smtClean="0"/>
              <a:t>+</a:t>
            </a:r>
            <a:r>
              <a:rPr lang="en-US" dirty="0" smtClean="0">
                <a:latin typeface="Symbol" charset="2"/>
                <a:ea typeface="Symbol" charset="2"/>
                <a:cs typeface="Symbol" charset="2"/>
              </a:rPr>
              <a:t>p</a:t>
            </a:r>
            <a:r>
              <a:rPr lang="en-US" baseline="30000" dirty="0" smtClean="0"/>
              <a:t>0</a:t>
            </a:r>
            <a:r>
              <a:rPr lang="en-US" dirty="0" smtClean="0"/>
              <a:t> </a:t>
            </a:r>
            <a:r>
              <a:rPr lang="en-US" dirty="0" smtClean="0">
                <a:latin typeface="Symbol"/>
                <a:ea typeface="Symbol"/>
                <a:cs typeface="Symbol"/>
                <a:sym typeface="Symbol"/>
              </a:rPr>
              <a:t>→ </a:t>
            </a:r>
            <a:r>
              <a:rPr lang="en-US" dirty="0" err="1" smtClean="0">
                <a:latin typeface="Symbol" charset="2"/>
                <a:ea typeface="Symbol" charset="2"/>
                <a:cs typeface="Symbol" charset="2"/>
              </a:rPr>
              <a:t>p</a:t>
            </a:r>
            <a:r>
              <a:rPr lang="en-US" baseline="30000" dirty="0" err="1" smtClean="0"/>
              <a:t>+</a:t>
            </a:r>
            <a:r>
              <a:rPr lang="en-US" dirty="0" err="1" smtClean="0">
                <a:latin typeface="Symbol" charset="2"/>
                <a:ea typeface="Symbol" charset="2"/>
                <a:cs typeface="Symbol" charset="2"/>
              </a:rPr>
              <a:t>gg</a:t>
            </a:r>
            <a:r>
              <a:rPr lang="en-US" dirty="0" smtClean="0">
                <a:latin typeface="Symbol"/>
                <a:ea typeface="Symbol"/>
                <a:cs typeface="Symbol"/>
                <a:sym typeface="Symbol"/>
              </a:rPr>
              <a:t> </a:t>
            </a:r>
            <a:r>
              <a:rPr lang="en-US" dirty="0" smtClean="0"/>
              <a:t>where the </a:t>
            </a:r>
            <a:r>
              <a:rPr lang="en-US" dirty="0" smtClean="0">
                <a:latin typeface="Symbol" charset="2"/>
                <a:ea typeface="Symbol" charset="2"/>
                <a:cs typeface="Symbol" charset="2"/>
              </a:rPr>
              <a:t>p</a:t>
            </a:r>
            <a:r>
              <a:rPr lang="en-US" baseline="30000" dirty="0" smtClean="0"/>
              <a:t>+</a:t>
            </a:r>
            <a:r>
              <a:rPr lang="en-US" dirty="0" smtClean="0"/>
              <a:t> and one</a:t>
            </a:r>
            <a:r>
              <a:rPr lang="en-US" dirty="0"/>
              <a:t> </a:t>
            </a:r>
            <a:r>
              <a:rPr lang="en-US" dirty="0" smtClean="0">
                <a:latin typeface="Symbol" charset="2"/>
                <a:ea typeface="Symbol" charset="2"/>
                <a:cs typeface="Symbol" charset="2"/>
              </a:rPr>
              <a:t>g</a:t>
            </a:r>
            <a:r>
              <a:rPr lang="en-US" dirty="0" smtClean="0"/>
              <a:t> are measure.  This determines the second </a:t>
            </a:r>
            <a:r>
              <a:rPr lang="en-US" dirty="0" smtClean="0">
                <a:latin typeface="Symbol" charset="2"/>
                <a:ea typeface="Symbol" charset="2"/>
                <a:cs typeface="Symbol" charset="2"/>
              </a:rPr>
              <a:t>g</a:t>
            </a:r>
            <a:r>
              <a:rPr lang="en-US" dirty="0" smtClean="0"/>
              <a:t>‘s energy and direction.</a:t>
            </a:r>
            <a:endParaRPr kumimoji="0" lang="en-US" sz="1800" b="0" i="0" u="none" strike="noStrike" cap="none" spc="0" normalizeH="0" baseline="0" dirty="0">
              <a:ln>
                <a:noFill/>
              </a:ln>
              <a:solidFill>
                <a:srgbClr val="000000"/>
              </a:solidFill>
              <a:effectLst/>
              <a:uFillTx/>
              <a:latin typeface="Verdana"/>
              <a:ea typeface="Verdana"/>
              <a:cs typeface="Verdana"/>
              <a:sym typeface="Verdana"/>
            </a:endParaRPr>
          </a:p>
        </p:txBody>
      </p:sp>
    </p:spTree>
    <p:extLst>
      <p:ext uri="{BB962C8B-B14F-4D97-AF65-F5344CB8AC3E}">
        <p14:creationId xmlns:p14="http://schemas.microsoft.com/office/powerpoint/2010/main" val="1331109854"/>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Shape 103"/>
          <p:cNvSpPr>
            <a:spLocks noGrp="1"/>
          </p:cNvSpPr>
          <p:nvPr>
            <p:ph type="sldNum" sz="quarter" idx="2"/>
          </p:nvPr>
        </p:nvSpPr>
        <p:spPr>
          <a:xfrm>
            <a:off x="8333372" y="6245225"/>
            <a:ext cx="201028" cy="281940"/>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4</a:t>
            </a:fld>
            <a:endParaRPr/>
          </a:p>
        </p:txBody>
      </p:sp>
      <p:sp>
        <p:nvSpPr>
          <p:cNvPr id="104" name="Shape 104"/>
          <p:cNvSpPr>
            <a:spLocks noGrp="1"/>
          </p:cNvSpPr>
          <p:nvPr>
            <p:ph type="title"/>
          </p:nvPr>
        </p:nvSpPr>
        <p:spPr>
          <a:xfrm>
            <a:off x="534919" y="304801"/>
            <a:ext cx="8001000" cy="966952"/>
          </a:xfrm>
          <a:prstGeom prst="rect">
            <a:avLst/>
          </a:prstGeom>
        </p:spPr>
        <p:txBody>
          <a:bodyPr/>
          <a:lstStyle/>
          <a:p>
            <a:pPr>
              <a:defRPr b="1">
                <a:solidFill>
                  <a:srgbClr val="0000CC"/>
                </a:solidFill>
                <a:effectLst>
                  <a:outerShdw blurRad="12700" dist="25400" dir="2700000" rotWithShape="0">
                    <a:srgbClr val="DDDDDD"/>
                  </a:outerShdw>
                </a:effectLst>
                <a:latin typeface="Times New Roman"/>
                <a:ea typeface="Times New Roman"/>
                <a:cs typeface="Times New Roman"/>
                <a:sym typeface="Times New Roman"/>
              </a:defRPr>
            </a:pPr>
            <a:r>
              <a:rPr lang="en-US" dirty="0" smtClean="0"/>
              <a:t>Constraints in the </a:t>
            </a:r>
            <a:r>
              <a:rPr dirty="0" err="1" smtClean="0"/>
              <a:t>ν</a:t>
            </a:r>
            <a:r>
              <a:rPr dirty="0" err="1" smtClean="0">
                <a:latin typeface="Tahoma"/>
                <a:ea typeface="Tahoma"/>
                <a:cs typeface="Tahoma"/>
                <a:sym typeface="Tahoma"/>
              </a:rPr>
              <a:t>MSM</a:t>
            </a:r>
            <a:endParaRPr dirty="0">
              <a:latin typeface="Tahoma"/>
              <a:ea typeface="Tahoma"/>
              <a:cs typeface="Tahoma"/>
              <a:sym typeface="Tahoma"/>
            </a:endParaRPr>
          </a:p>
        </p:txBody>
      </p:sp>
      <p:sp>
        <p:nvSpPr>
          <p:cNvPr id="105" name="Shape 105"/>
          <p:cNvSpPr/>
          <p:nvPr/>
        </p:nvSpPr>
        <p:spPr>
          <a:xfrm>
            <a:off x="228600" y="1676400"/>
            <a:ext cx="7130019" cy="5105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2400">
                <a:latin typeface="Arial Black"/>
                <a:ea typeface="Arial Black"/>
                <a:cs typeface="Arial Black"/>
                <a:sym typeface="Arial Black"/>
              </a:defRPr>
            </a:pPr>
            <a:r>
              <a:t>SM + </a:t>
            </a:r>
            <a:r>
              <a:rPr>
                <a:solidFill>
                  <a:srgbClr val="FF0000"/>
                </a:solidFill>
              </a:rPr>
              <a:t>3 neutral right-handed heavy leptons</a:t>
            </a:r>
          </a:p>
        </p:txBody>
      </p:sp>
      <p:sp>
        <p:nvSpPr>
          <p:cNvPr id="106" name="Shape 106"/>
          <p:cNvSpPr/>
          <p:nvPr/>
        </p:nvSpPr>
        <p:spPr>
          <a:xfrm>
            <a:off x="5803549" y="66412"/>
            <a:ext cx="3328794" cy="830997"/>
          </a:xfrm>
          <a:prstGeom prst="rect">
            <a:avLst/>
          </a:prstGeom>
          <a:solidFill>
            <a:srgbClr val="FFFF00"/>
          </a:solidFill>
          <a:ln w="25400">
            <a:solidFill>
              <a:srgbClr val="FF0000"/>
            </a:solidFill>
          </a:ln>
          <a:extLst>
            <a:ext uri="{C572A759-6A51-4108-AA02-DFA0A04FC94B}">
              <ma14:wrappingTextBoxFlag xmlns:ma14="http://schemas.microsoft.com/office/mac/drawingml/2011/main" val="1"/>
            </a:ext>
          </a:extLst>
        </p:spPr>
        <p:txBody>
          <a:bodyPr wrap="none" lIns="45719" rIns="45719">
            <a:spAutoFit/>
          </a:bodyPr>
          <a:lstStyle/>
          <a:p>
            <a:pPr>
              <a:defRPr sz="1400"/>
            </a:pPr>
            <a:r>
              <a:rPr sz="1200" dirty="0"/>
              <a:t>JHEP0808:008,2008</a:t>
            </a:r>
            <a:r>
              <a:rPr sz="1200" dirty="0">
                <a:solidFill>
                  <a:srgbClr val="FF0000"/>
                </a:solidFill>
              </a:rPr>
              <a:t> </a:t>
            </a:r>
          </a:p>
          <a:p>
            <a:pPr>
              <a:defRPr>
                <a:latin typeface="Garamond"/>
                <a:ea typeface="Garamond"/>
                <a:cs typeface="Garamond"/>
                <a:sym typeface="Garamond"/>
              </a:defRPr>
            </a:pPr>
            <a:r>
              <a:rPr sz="1200" dirty="0"/>
              <a:t>(arXiv:0804.4542v2 [hep-ph]),</a:t>
            </a:r>
          </a:p>
          <a:p>
            <a:pPr>
              <a:defRPr sz="1400"/>
            </a:pPr>
            <a:r>
              <a:rPr sz="1200" dirty="0"/>
              <a:t>Ann.Rev.Nucl.Part.Sci.59:191-214,2009D</a:t>
            </a:r>
            <a:endParaRPr sz="1200" dirty="0">
              <a:latin typeface="Garamond"/>
              <a:ea typeface="Garamond"/>
              <a:cs typeface="Garamond"/>
              <a:sym typeface="Garamond"/>
            </a:endParaRPr>
          </a:p>
          <a:p>
            <a:pPr>
              <a:defRPr>
                <a:latin typeface="Garamond"/>
                <a:ea typeface="Garamond"/>
                <a:cs typeface="Garamond"/>
                <a:sym typeface="Garamond"/>
              </a:defRPr>
            </a:pPr>
            <a:r>
              <a:rPr sz="1200" dirty="0"/>
              <a:t>(arXiv:0901.0011v2 [hep-ph])</a:t>
            </a:r>
          </a:p>
        </p:txBody>
      </p:sp>
      <p:pic>
        <p:nvPicPr>
          <p:cNvPr id="107" name="image.png"/>
          <p:cNvPicPr>
            <a:picLocks noChangeAspect="1"/>
          </p:cNvPicPr>
          <p:nvPr/>
        </p:nvPicPr>
        <p:blipFill>
          <a:blip r:embed="rId3">
            <a:extLst/>
          </a:blip>
          <a:stretch>
            <a:fillRect/>
          </a:stretch>
        </p:blipFill>
        <p:spPr>
          <a:xfrm>
            <a:off x="457200" y="3200400"/>
            <a:ext cx="7961313" cy="2362200"/>
          </a:xfrm>
          <a:prstGeom prst="rect">
            <a:avLst/>
          </a:prstGeom>
          <a:ln w="12700">
            <a:miter lim="400000"/>
          </a:ln>
        </p:spPr>
      </p:pic>
      <p:sp>
        <p:nvSpPr>
          <p:cNvPr id="108" name="Shape 108"/>
          <p:cNvSpPr/>
          <p:nvPr/>
        </p:nvSpPr>
        <p:spPr>
          <a:xfrm>
            <a:off x="1981199" y="5791200"/>
            <a:ext cx="5120952" cy="36933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r>
              <a:rPr dirty="0">
                <a:latin typeface="Symbol"/>
                <a:ea typeface="Symbol"/>
                <a:cs typeface="Symbol"/>
                <a:sym typeface="Symbol"/>
              </a:rPr>
              <a:t>θ</a:t>
            </a:r>
            <a:r>
              <a:rPr baseline="-25000" dirty="0"/>
              <a:t>1</a:t>
            </a:r>
            <a:r>
              <a:rPr dirty="0"/>
              <a:t> and</a:t>
            </a:r>
            <a:r>
              <a:rPr dirty="0">
                <a:latin typeface="Symbol"/>
                <a:ea typeface="Symbol"/>
                <a:cs typeface="Symbol"/>
                <a:sym typeface="Symbol"/>
              </a:rPr>
              <a:t> θ</a:t>
            </a:r>
            <a:r>
              <a:rPr baseline="-25000" dirty="0"/>
              <a:t>2</a:t>
            </a:r>
            <a:r>
              <a:rPr dirty="0"/>
              <a:t> -  mixing </a:t>
            </a:r>
            <a:r>
              <a:rPr dirty="0" smtClean="0"/>
              <a:t>ang</a:t>
            </a:r>
            <a:r>
              <a:rPr lang="en-US" dirty="0" smtClean="0"/>
              <a:t>l</a:t>
            </a:r>
            <a:r>
              <a:rPr dirty="0" smtClean="0"/>
              <a:t>es </a:t>
            </a:r>
            <a:r>
              <a:rPr dirty="0"/>
              <a:t>with SM particles</a:t>
            </a:r>
          </a:p>
        </p:txBody>
      </p:sp>
      <p:pic>
        <p:nvPicPr>
          <p:cNvPr id="109" name="image.pdf"/>
          <p:cNvPicPr>
            <a:picLocks noChangeAspect="1"/>
          </p:cNvPicPr>
          <p:nvPr/>
        </p:nvPicPr>
        <p:blipFill>
          <a:blip r:embed="rId4">
            <a:extLst/>
          </a:blip>
          <a:stretch>
            <a:fillRect/>
          </a:stretch>
        </p:blipFill>
        <p:spPr>
          <a:xfrm>
            <a:off x="1066800" y="2209800"/>
            <a:ext cx="1676400" cy="504825"/>
          </a:xfrm>
          <a:prstGeom prst="rect">
            <a:avLst/>
          </a:prstGeom>
          <a:ln w="12700">
            <a:miter lim="400000"/>
          </a:ln>
        </p:spPr>
      </p:pic>
      <p:sp>
        <p:nvSpPr>
          <p:cNvPr id="110" name="Shape 110"/>
          <p:cNvSpPr/>
          <p:nvPr/>
        </p:nvSpPr>
        <p:spPr>
          <a:xfrm>
            <a:off x="1447800" y="2743200"/>
            <a:ext cx="1659890" cy="396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000"/>
            </a:lvl1pPr>
          </a:lstStyle>
          <a:p>
            <a:r>
              <a:t>Dark matter</a:t>
            </a:r>
          </a:p>
        </p:txBody>
      </p:sp>
      <p:pic>
        <p:nvPicPr>
          <p:cNvPr id="111" name="image.pdf"/>
          <p:cNvPicPr>
            <a:picLocks noChangeAspect="1"/>
          </p:cNvPicPr>
          <p:nvPr/>
        </p:nvPicPr>
        <p:blipFill>
          <a:blip r:embed="rId5">
            <a:extLst/>
          </a:blip>
          <a:stretch>
            <a:fillRect/>
          </a:stretch>
        </p:blipFill>
        <p:spPr>
          <a:xfrm>
            <a:off x="5791200" y="2209800"/>
            <a:ext cx="1676400" cy="498475"/>
          </a:xfrm>
          <a:prstGeom prst="rect">
            <a:avLst/>
          </a:prstGeom>
          <a:ln w="12700">
            <a:miter lim="400000"/>
          </a:ln>
        </p:spPr>
      </p:pic>
      <p:sp>
        <p:nvSpPr>
          <p:cNvPr id="112" name="Shape 112"/>
          <p:cNvSpPr/>
          <p:nvPr/>
        </p:nvSpPr>
        <p:spPr>
          <a:xfrm>
            <a:off x="5562600" y="2667000"/>
            <a:ext cx="2604329" cy="396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2000"/>
            </a:pPr>
            <a:r>
              <a:t> baryon asymmetry</a:t>
            </a:r>
          </a:p>
        </p:txBody>
      </p:sp>
      <p:sp>
        <p:nvSpPr>
          <p:cNvPr id="113" name="Shape 113"/>
          <p:cNvSpPr/>
          <p:nvPr/>
        </p:nvSpPr>
        <p:spPr>
          <a:xfrm>
            <a:off x="2743200" y="2286000"/>
            <a:ext cx="498051"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latin typeface="+mj-lt"/>
                <a:ea typeface="+mj-ea"/>
                <a:cs typeface="+mj-cs"/>
                <a:sym typeface="Arial"/>
              </a:defRPr>
            </a:lvl1pPr>
          </a:lstStyle>
          <a:p>
            <a:r>
              <a:t>keV</a:t>
            </a:r>
          </a:p>
        </p:txBody>
      </p:sp>
      <p:sp>
        <p:nvSpPr>
          <p:cNvPr id="114" name="Shape 114"/>
          <p:cNvSpPr/>
          <p:nvPr/>
        </p:nvSpPr>
        <p:spPr>
          <a:xfrm>
            <a:off x="7527925" y="2246312"/>
            <a:ext cx="561564"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latin typeface="+mj-lt"/>
                <a:ea typeface="+mj-ea"/>
                <a:cs typeface="+mj-cs"/>
                <a:sym typeface="Arial"/>
              </a:defRPr>
            </a:lvl1pPr>
          </a:lstStyle>
          <a:p>
            <a:r>
              <a:t>GeV</a:t>
            </a:r>
          </a:p>
        </p:txBody>
      </p:sp>
      <p:sp>
        <p:nvSpPr>
          <p:cNvPr id="2" name="TextBox 1"/>
          <p:cNvSpPr txBox="1"/>
          <p:nvPr/>
        </p:nvSpPr>
        <p:spPr>
          <a:xfrm>
            <a:off x="6097210" y="2389166"/>
            <a:ext cx="406520" cy="30777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i="1" u="none" strike="noStrike" cap="none" spc="0" normalizeH="0" baseline="0" dirty="0" smtClean="0">
                <a:ln>
                  <a:noFill/>
                </a:ln>
                <a:solidFill>
                  <a:srgbClr val="000000"/>
                </a:solidFill>
                <a:effectLst/>
                <a:uFillTx/>
                <a:latin typeface="Times New Roman" charset="0"/>
                <a:ea typeface="Times New Roman" charset="0"/>
                <a:cs typeface="Times New Roman" charset="0"/>
                <a:sym typeface="Verdana"/>
              </a:rPr>
              <a:t>N</a:t>
            </a:r>
            <a:r>
              <a:rPr kumimoji="0" lang="en-US" sz="1400" b="0" u="none" strike="noStrike" cap="none" spc="0" normalizeH="0" baseline="-25000" dirty="0" smtClean="0">
                <a:ln>
                  <a:noFill/>
                </a:ln>
                <a:solidFill>
                  <a:srgbClr val="000000"/>
                </a:solidFill>
                <a:effectLst/>
                <a:uFillTx/>
                <a:sym typeface="Verdana"/>
              </a:rPr>
              <a:t>2,3</a:t>
            </a:r>
            <a:endParaRPr kumimoji="0" lang="en-US" sz="1400" b="0" u="none" strike="noStrike" cap="none" spc="0" normalizeH="0" baseline="-25000" dirty="0">
              <a:ln>
                <a:noFill/>
              </a:ln>
              <a:solidFill>
                <a:srgbClr val="000000"/>
              </a:solidFill>
              <a:effectLst/>
              <a:uFillTx/>
              <a:sym typeface="Verdana"/>
            </a:endParaRPr>
          </a:p>
        </p:txBody>
      </p:sp>
      <p:sp>
        <p:nvSpPr>
          <p:cNvPr id="3" name="Rectangle 2"/>
          <p:cNvSpPr/>
          <p:nvPr/>
        </p:nvSpPr>
        <p:spPr>
          <a:xfrm>
            <a:off x="6503730" y="2471057"/>
            <a:ext cx="45719" cy="165605"/>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Verdana"/>
              <a:ea typeface="Verdana"/>
              <a:cs typeface="Verdana"/>
              <a:sym typeface="Verdana"/>
            </a:endParaRPr>
          </a:p>
        </p:txBody>
      </p:sp>
      <p:grpSp>
        <p:nvGrpSpPr>
          <p:cNvPr id="10" name="Group 9"/>
          <p:cNvGrpSpPr/>
          <p:nvPr/>
        </p:nvGrpSpPr>
        <p:grpSpPr>
          <a:xfrm>
            <a:off x="5553742" y="3257110"/>
            <a:ext cx="400491" cy="1832341"/>
            <a:chOff x="5553742" y="3257110"/>
            <a:chExt cx="400491" cy="1832341"/>
          </a:xfrm>
        </p:grpSpPr>
        <p:cxnSp>
          <p:nvCxnSpPr>
            <p:cNvPr id="5" name="Straight Connector 4"/>
            <p:cNvCxnSpPr/>
            <p:nvPr/>
          </p:nvCxnSpPr>
          <p:spPr>
            <a:xfrm flipV="1">
              <a:off x="5954233" y="3267740"/>
              <a:ext cx="0" cy="1821711"/>
            </a:xfrm>
            <a:prstGeom prst="line">
              <a:avLst/>
            </a:prstGeom>
            <a:noFill/>
            <a:ln w="31750" cap="flat">
              <a:solidFill>
                <a:schemeClr val="tx1"/>
              </a:solidFill>
              <a:prstDash val="solid"/>
              <a:round/>
            </a:ln>
            <a:effectLst/>
            <a:sp3d/>
          </p:spPr>
          <p:style>
            <a:lnRef idx="0">
              <a:scrgbClr r="0" g="0" b="0"/>
            </a:lnRef>
            <a:fillRef idx="0">
              <a:scrgbClr r="0" g="0" b="0"/>
            </a:fillRef>
            <a:effectRef idx="0">
              <a:scrgbClr r="0" g="0" b="0"/>
            </a:effectRef>
            <a:fontRef idx="none"/>
          </p:style>
        </p:cxnSp>
        <p:cxnSp>
          <p:nvCxnSpPr>
            <p:cNvPr id="19" name="Straight Connector 18"/>
            <p:cNvCxnSpPr/>
            <p:nvPr/>
          </p:nvCxnSpPr>
          <p:spPr>
            <a:xfrm flipV="1">
              <a:off x="5553742" y="3257110"/>
              <a:ext cx="0" cy="1821711"/>
            </a:xfrm>
            <a:prstGeom prst="line">
              <a:avLst/>
            </a:prstGeom>
            <a:noFill/>
            <a:ln w="31750" cap="flat">
              <a:solidFill>
                <a:schemeClr val="tx1"/>
              </a:solidFill>
              <a:prstDash val="solid"/>
              <a:round/>
            </a:ln>
            <a:effectLst/>
            <a:sp3d/>
          </p:spPr>
          <p:style>
            <a:lnRef idx="0">
              <a:scrgbClr r="0" g="0" b="0"/>
            </a:lnRef>
            <a:fillRef idx="0">
              <a:scrgbClr r="0" g="0" b="0"/>
            </a:fillRef>
            <a:effectRef idx="0">
              <a:scrgbClr r="0" g="0" b="0"/>
            </a:effectRef>
            <a:fontRef idx="none"/>
          </p:style>
        </p:cxn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p:cNvSpPr>
          <p:nvPr>
            <p:ph type="sldNum" sz="quarter" idx="2"/>
          </p:nvPr>
        </p:nvSpPr>
        <p:spPr>
          <a:xfrm>
            <a:off x="8333372" y="6245225"/>
            <a:ext cx="201028" cy="281940"/>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5</a:t>
            </a:fld>
            <a:endParaRPr/>
          </a:p>
        </p:txBody>
      </p:sp>
      <p:sp>
        <p:nvSpPr>
          <p:cNvPr id="119" name="Shape 119"/>
          <p:cNvSpPr>
            <a:spLocks noGrp="1"/>
          </p:cNvSpPr>
          <p:nvPr>
            <p:ph type="title" idx="4294967295"/>
          </p:nvPr>
        </p:nvSpPr>
        <p:spPr>
          <a:xfrm>
            <a:off x="574674" y="304800"/>
            <a:ext cx="8046811" cy="945931"/>
          </a:xfrm>
          <a:prstGeom prst="rect">
            <a:avLst/>
          </a:prstGeom>
        </p:spPr>
        <p:txBody>
          <a:bodyPr>
            <a:normAutofit fontScale="90000"/>
          </a:bodyPr>
          <a:lstStyle>
            <a:lvl1pPr>
              <a:defRPr b="1">
                <a:solidFill>
                  <a:srgbClr val="0000CC"/>
                </a:solidFill>
                <a:effectLst>
                  <a:outerShdw blurRad="12700" dist="25400" dir="2700000" rotWithShape="0">
                    <a:srgbClr val="DDDDDD"/>
                  </a:outerShdw>
                </a:effectLst>
              </a:defRPr>
            </a:lvl1pPr>
          </a:lstStyle>
          <a:p>
            <a:r>
              <a:rPr dirty="0"/>
              <a:t>How to find </a:t>
            </a:r>
            <a:r>
              <a:rPr dirty="0"/>
              <a:t>heavy </a:t>
            </a:r>
            <a:r>
              <a:rPr dirty="0" smtClean="0"/>
              <a:t>neutrino</a:t>
            </a:r>
            <a:r>
              <a:rPr lang="en-US" dirty="0" smtClean="0"/>
              <a:t>s</a:t>
            </a:r>
            <a:r>
              <a:rPr dirty="0" smtClean="0"/>
              <a:t>?</a:t>
            </a:r>
            <a:endParaRPr dirty="0"/>
          </a:p>
        </p:txBody>
      </p:sp>
      <p:sp>
        <p:nvSpPr>
          <p:cNvPr id="120" name="Shape 120"/>
          <p:cNvSpPr/>
          <p:nvPr/>
        </p:nvSpPr>
        <p:spPr>
          <a:xfrm>
            <a:off x="609600" y="1879600"/>
            <a:ext cx="4131898" cy="101566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2000" u="sng">
                <a:solidFill>
                  <a:srgbClr val="FF0000"/>
                </a:solidFill>
                <a:latin typeface="Arial Black"/>
                <a:ea typeface="Arial Black"/>
                <a:cs typeface="Arial Black"/>
                <a:sym typeface="Arial Black"/>
              </a:defRPr>
            </a:pPr>
            <a:r>
              <a:rPr dirty="0" smtClean="0"/>
              <a:t>Meson </a:t>
            </a:r>
            <a:r>
              <a:rPr dirty="0"/>
              <a:t>decays</a:t>
            </a:r>
          </a:p>
          <a:p>
            <a:pPr>
              <a:defRPr sz="2000"/>
            </a:pPr>
            <a:endParaRPr dirty="0"/>
          </a:p>
          <a:p>
            <a:pPr>
              <a:defRPr sz="2000"/>
            </a:pPr>
            <a:r>
              <a:rPr dirty="0"/>
              <a:t>The search for additional </a:t>
            </a:r>
            <a:r>
              <a:rPr dirty="0" smtClean="0"/>
              <a:t>peak</a:t>
            </a:r>
            <a:r>
              <a:rPr lang="en-US" dirty="0" smtClean="0"/>
              <a:t>s</a:t>
            </a:r>
            <a:endParaRPr dirty="0"/>
          </a:p>
        </p:txBody>
      </p:sp>
      <p:sp>
        <p:nvSpPr>
          <p:cNvPr id="121" name="Shape 121"/>
          <p:cNvSpPr/>
          <p:nvPr/>
        </p:nvSpPr>
        <p:spPr>
          <a:xfrm>
            <a:off x="685800" y="4114800"/>
            <a:ext cx="4274801" cy="113001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2000" u="sng">
                <a:solidFill>
                  <a:srgbClr val="FF0000"/>
                </a:solidFill>
                <a:latin typeface="Arial Black"/>
                <a:ea typeface="Arial Black"/>
                <a:cs typeface="Arial Black"/>
                <a:sym typeface="Arial Black"/>
              </a:defRPr>
            </a:pPr>
            <a:r>
              <a:rPr dirty="0"/>
              <a:t>Heavy neutrino decays</a:t>
            </a:r>
          </a:p>
          <a:p>
            <a:pPr>
              <a:defRPr sz="2000">
                <a:latin typeface="Arial Black"/>
                <a:ea typeface="Arial Black"/>
                <a:cs typeface="Arial Black"/>
                <a:sym typeface="Arial Black"/>
              </a:defRPr>
            </a:pPr>
            <a:endParaRPr dirty="0"/>
          </a:p>
          <a:p>
            <a:pPr>
              <a:defRPr sz="2000"/>
            </a:pPr>
            <a:r>
              <a:rPr dirty="0"/>
              <a:t>“Nothing”</a:t>
            </a:r>
            <a:r>
              <a:rPr dirty="0">
                <a:latin typeface="Symbol"/>
                <a:ea typeface="Symbol"/>
                <a:cs typeface="Symbol"/>
                <a:sym typeface="Symbol"/>
              </a:rPr>
              <a:t>→</a:t>
            </a:r>
            <a:r>
              <a:rPr dirty="0"/>
              <a:t> leptons and hadrons</a:t>
            </a:r>
          </a:p>
        </p:txBody>
      </p:sp>
      <p:grpSp>
        <p:nvGrpSpPr>
          <p:cNvPr id="124" name="Group 124"/>
          <p:cNvGrpSpPr/>
          <p:nvPr/>
        </p:nvGrpSpPr>
        <p:grpSpPr>
          <a:xfrm>
            <a:off x="533400" y="3048000"/>
            <a:ext cx="8229600" cy="755650"/>
            <a:chOff x="0" y="0"/>
            <a:chExt cx="8229600" cy="755650"/>
          </a:xfrm>
        </p:grpSpPr>
        <p:sp>
          <p:nvSpPr>
            <p:cNvPr id="122" name="Shape 122"/>
            <p:cNvSpPr/>
            <p:nvPr/>
          </p:nvSpPr>
          <p:spPr>
            <a:xfrm>
              <a:off x="0" y="0"/>
              <a:ext cx="8229600" cy="755650"/>
            </a:xfrm>
            <a:prstGeom prst="rect">
              <a:avLst/>
            </a:prstGeom>
            <a:solidFill>
              <a:srgbClr val="FFFF00"/>
            </a:solidFill>
            <a:ln w="12700" cap="flat">
              <a:noFill/>
              <a:miter lim="400000"/>
            </a:ln>
            <a:effectLst/>
          </p:spPr>
          <p:txBody>
            <a:bodyPr wrap="square" lIns="45719" tIns="45719" rIns="45719" bIns="45719" numCol="1" anchor="t">
              <a:noAutofit/>
            </a:bodyPr>
            <a:lstStyle/>
            <a:p>
              <a:endParaRPr/>
            </a:p>
          </p:txBody>
        </p:sp>
        <p:pic>
          <p:nvPicPr>
            <p:cNvPr id="123" name="image.pdf"/>
            <p:cNvPicPr>
              <a:picLocks noChangeAspect="1"/>
            </p:cNvPicPr>
            <p:nvPr/>
          </p:nvPicPr>
          <p:blipFill>
            <a:blip r:embed="rId2">
              <a:extLst/>
            </a:blip>
            <a:stretch>
              <a:fillRect/>
            </a:stretch>
          </p:blipFill>
          <p:spPr>
            <a:xfrm>
              <a:off x="0" y="0"/>
              <a:ext cx="8229600" cy="755650"/>
            </a:xfrm>
            <a:prstGeom prst="rect">
              <a:avLst/>
            </a:prstGeom>
            <a:ln w="12700" cap="flat">
              <a:noFill/>
              <a:miter lim="400000"/>
            </a:ln>
            <a:effectLst/>
          </p:spPr>
        </p:pic>
      </p:grpSp>
      <p:sp>
        <p:nvSpPr>
          <p:cNvPr id="2" name="TextBox 1"/>
          <p:cNvSpPr txBox="1"/>
          <p:nvPr/>
        </p:nvSpPr>
        <p:spPr>
          <a:xfrm>
            <a:off x="783575" y="5244813"/>
            <a:ext cx="3814504" cy="830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2400" dirty="0" err="1" smtClean="0">
                <a:latin typeface="Symbol" charset="2"/>
                <a:ea typeface="Symbol" charset="2"/>
                <a:cs typeface="Symbol" charset="2"/>
              </a:rPr>
              <a:t>n</a:t>
            </a:r>
            <a:r>
              <a:rPr lang="en-US" sz="2400" baseline="-25000" dirty="0" err="1" smtClean="0"/>
              <a:t>H</a:t>
            </a:r>
            <a:r>
              <a:rPr lang="en-US" sz="2400" dirty="0"/>
              <a:t> </a:t>
            </a:r>
            <a:r>
              <a:rPr lang="en-US" sz="2400" dirty="0" smtClean="0">
                <a:latin typeface="Symbol" charset="2"/>
                <a:ea typeface="Symbol" charset="2"/>
                <a:cs typeface="Symbol" charset="2"/>
              </a:rPr>
              <a:t>®</a:t>
            </a:r>
            <a:r>
              <a:rPr lang="en-US" sz="2400" dirty="0" smtClean="0"/>
              <a:t> </a:t>
            </a:r>
            <a:r>
              <a:rPr lang="en-US" sz="2400" dirty="0" err="1" smtClean="0">
                <a:latin typeface="Times New Roman" charset="0"/>
                <a:ea typeface="Times New Roman" charset="0"/>
                <a:cs typeface="Times New Roman" charset="0"/>
              </a:rPr>
              <a:t>e</a:t>
            </a:r>
            <a:r>
              <a:rPr lang="en-US" sz="2400" baseline="30000" dirty="0" err="1" smtClean="0"/>
              <a:t>+</a:t>
            </a:r>
            <a:r>
              <a:rPr lang="en-US" sz="2400" dirty="0" err="1" smtClean="0">
                <a:latin typeface="Times New Roman" charset="0"/>
                <a:ea typeface="Times New Roman" charset="0"/>
                <a:cs typeface="Times New Roman" charset="0"/>
              </a:rPr>
              <a:t>e</a:t>
            </a:r>
            <a:r>
              <a:rPr lang="en-US" sz="2400" baseline="30000" dirty="0" err="1" smtClean="0"/>
              <a:t>-</a:t>
            </a:r>
            <a:r>
              <a:rPr lang="en-US" sz="2400" dirty="0" err="1" smtClean="0">
                <a:latin typeface="Symbol" charset="2"/>
                <a:ea typeface="Symbol" charset="2"/>
                <a:cs typeface="Symbol" charset="2"/>
              </a:rPr>
              <a:t>n</a:t>
            </a:r>
            <a:r>
              <a:rPr lang="en-US" sz="2400" baseline="-25000" dirty="0" err="1" smtClean="0">
                <a:latin typeface="Symbol" charset="2"/>
                <a:ea typeface="Symbol" charset="2"/>
                <a:cs typeface="Symbol" charset="2"/>
              </a:rPr>
              <a:t>a</a:t>
            </a:r>
            <a:r>
              <a:rPr lang="en-US" sz="2400" dirty="0" smtClean="0">
                <a:latin typeface="Symbol" charset="2"/>
                <a:ea typeface="Symbol" charset="2"/>
                <a:cs typeface="Symbol" charset="2"/>
              </a:rPr>
              <a:t>, </a:t>
            </a:r>
            <a:r>
              <a:rPr lang="en-US" sz="2400" dirty="0" err="1" smtClean="0">
                <a:latin typeface="Symbol" charset="2"/>
                <a:ea typeface="Symbol" charset="2"/>
                <a:cs typeface="Symbol" charset="2"/>
              </a:rPr>
              <a:t>m</a:t>
            </a:r>
            <a:r>
              <a:rPr lang="en-US" sz="2400" baseline="30000" dirty="0" err="1" smtClean="0">
                <a:latin typeface="Symbol" charset="2"/>
                <a:ea typeface="Symbol" charset="2"/>
                <a:cs typeface="Symbol" charset="2"/>
              </a:rPr>
              <a:t>±</a:t>
            </a:r>
            <a:r>
              <a:rPr lang="en-US" sz="2400" dirty="0" err="1" smtClean="0">
                <a:latin typeface="Times New Roman" charset="0"/>
                <a:ea typeface="Times New Roman" charset="0"/>
                <a:cs typeface="Times New Roman" charset="0"/>
              </a:rPr>
              <a:t>e</a:t>
            </a:r>
            <a:r>
              <a:rPr lang="en-US" sz="2400" dirty="0" smtClean="0">
                <a:latin typeface="Times New Roman" charset="0"/>
                <a:ea typeface="Times New Roman" charset="0"/>
                <a:cs typeface="Times New Roman" charset="0"/>
              </a:rPr>
              <a:t> </a:t>
            </a:r>
            <a:r>
              <a:rPr lang="en-US" sz="2400" dirty="0" err="1" smtClean="0">
                <a:latin typeface="Symbol" charset="2"/>
                <a:ea typeface="Symbol" charset="2"/>
                <a:cs typeface="Symbol" charset="2"/>
              </a:rPr>
              <a:t>n</a:t>
            </a:r>
            <a:r>
              <a:rPr lang="en-US" sz="2400" baseline="-25000" dirty="0" err="1" smtClean="0">
                <a:latin typeface="Symbol" charset="2"/>
                <a:ea typeface="Symbol" charset="2"/>
                <a:cs typeface="Symbol" charset="2"/>
              </a:rPr>
              <a:t>a</a:t>
            </a:r>
            <a:r>
              <a:rPr lang="en-US" sz="2400" dirty="0" smtClean="0">
                <a:latin typeface="Symbol" charset="2"/>
                <a:ea typeface="Symbol" charset="2"/>
                <a:cs typeface="Symbol" charset="2"/>
              </a:rPr>
              <a:t>, </a:t>
            </a:r>
            <a:r>
              <a:rPr lang="en-US" sz="2400" dirty="0" err="1" smtClean="0">
                <a:latin typeface="Symbol" charset="2"/>
                <a:ea typeface="Symbol" charset="2"/>
                <a:cs typeface="Symbol" charset="2"/>
              </a:rPr>
              <a:t>m</a:t>
            </a:r>
            <a:r>
              <a:rPr lang="en-US" sz="2400" baseline="30000" dirty="0" err="1" smtClean="0">
                <a:latin typeface="Symbol" charset="2"/>
                <a:ea typeface="Symbol" charset="2"/>
                <a:cs typeface="Symbol" charset="2"/>
              </a:rPr>
              <a:t>+</a:t>
            </a:r>
            <a:r>
              <a:rPr lang="en-US" sz="2400" dirty="0" err="1" smtClean="0">
                <a:latin typeface="Symbol" charset="2"/>
                <a:ea typeface="Symbol" charset="2"/>
                <a:cs typeface="Symbol" charset="2"/>
              </a:rPr>
              <a:t>m</a:t>
            </a:r>
            <a:r>
              <a:rPr lang="en-US" sz="2400" baseline="30000" dirty="0" err="1" smtClean="0">
                <a:latin typeface="Symbol" charset="2"/>
                <a:ea typeface="Symbol" charset="2"/>
                <a:cs typeface="Symbol" charset="2"/>
              </a:rPr>
              <a:t>-</a:t>
            </a:r>
            <a:r>
              <a:rPr lang="en-US" sz="2400" dirty="0" err="1" smtClean="0">
                <a:latin typeface="Symbol" charset="2"/>
                <a:ea typeface="Symbol" charset="2"/>
                <a:cs typeface="Symbol" charset="2"/>
              </a:rPr>
              <a:t>n</a:t>
            </a:r>
            <a:r>
              <a:rPr lang="en-US" sz="2400" baseline="-25000" dirty="0" err="1" smtClean="0">
                <a:latin typeface="Symbol" charset="2"/>
                <a:ea typeface="Symbol" charset="2"/>
                <a:cs typeface="Symbol" charset="2"/>
              </a:rPr>
              <a:t>a</a:t>
            </a:r>
            <a:endParaRPr lang="en-US" sz="2400" dirty="0" smtClean="0">
              <a:latin typeface="Symbol" charset="2"/>
              <a:ea typeface="Symbol" charset="2"/>
              <a:cs typeface="Symbol" charset="2"/>
            </a:endParaRPr>
          </a:p>
          <a:p>
            <a:r>
              <a:rPr lang="en-US" sz="2400" dirty="0">
                <a:latin typeface="Symbol" charset="2"/>
                <a:ea typeface="Symbol" charset="2"/>
                <a:cs typeface="Symbol" charset="2"/>
              </a:rPr>
              <a:t> </a:t>
            </a:r>
            <a:r>
              <a:rPr lang="en-US" sz="2400" dirty="0" smtClean="0">
                <a:latin typeface="Symbol" charset="2"/>
                <a:ea typeface="Symbol" charset="2"/>
                <a:cs typeface="Symbol" charset="2"/>
              </a:rPr>
              <a:t>   </a:t>
            </a:r>
            <a:r>
              <a:rPr lang="en-US" sz="2400" dirty="0" smtClean="0"/>
              <a:t> </a:t>
            </a:r>
            <a:r>
              <a:rPr lang="en-US" sz="2400" dirty="0" smtClean="0">
                <a:latin typeface="Symbol" charset="2"/>
                <a:ea typeface="Symbol" charset="2"/>
                <a:cs typeface="Symbol" charset="2"/>
              </a:rPr>
              <a:t>® </a:t>
            </a:r>
            <a:r>
              <a:rPr lang="en-US" sz="2400" dirty="0">
                <a:latin typeface="Symbol" charset="2"/>
                <a:ea typeface="Symbol" charset="2"/>
                <a:cs typeface="Symbol" charset="2"/>
              </a:rPr>
              <a:t>p</a:t>
            </a:r>
            <a:r>
              <a:rPr lang="en-US" sz="2400" baseline="30000" dirty="0" smtClean="0">
                <a:latin typeface="Times New Roman" charset="0"/>
                <a:ea typeface="Times New Roman" charset="0"/>
                <a:cs typeface="Times New Roman" charset="0"/>
              </a:rPr>
              <a:t>0</a:t>
            </a:r>
            <a:r>
              <a:rPr lang="en-US" sz="2400" dirty="0" smtClean="0">
                <a:latin typeface="Symbol" charset="2"/>
                <a:ea typeface="Symbol" charset="2"/>
                <a:cs typeface="Symbol" charset="2"/>
              </a:rPr>
              <a:t>n</a:t>
            </a:r>
            <a:r>
              <a:rPr lang="en-US" sz="2400" dirty="0" smtClean="0">
                <a:latin typeface="Times New Roman" charset="0"/>
                <a:ea typeface="Times New Roman" charset="0"/>
                <a:cs typeface="Times New Roman" charset="0"/>
              </a:rPr>
              <a:t>, </a:t>
            </a:r>
            <a:r>
              <a:rPr lang="en-US" sz="2400" dirty="0" err="1" smtClean="0">
                <a:latin typeface="Symbol" charset="2"/>
                <a:ea typeface="Symbol" charset="2"/>
                <a:cs typeface="Symbol" charset="2"/>
              </a:rPr>
              <a:t>p</a:t>
            </a:r>
            <a:r>
              <a:rPr lang="en-US" sz="2400" dirty="0" err="1" smtClean="0">
                <a:latin typeface="Times New Roman" charset="0"/>
                <a:ea typeface="Times New Roman" charset="0"/>
                <a:cs typeface="Times New Roman" charset="0"/>
              </a:rPr>
              <a:t>e</a:t>
            </a:r>
            <a:r>
              <a:rPr lang="en-US" sz="2400" dirty="0" smtClean="0">
                <a:latin typeface="Times New Roman" charset="0"/>
                <a:ea typeface="Times New Roman" charset="0"/>
                <a:cs typeface="Times New Roman" charset="0"/>
              </a:rPr>
              <a:t>, </a:t>
            </a:r>
            <a:r>
              <a:rPr lang="en-US" sz="2400" dirty="0" smtClean="0">
                <a:latin typeface="Symbol" charset="2"/>
                <a:ea typeface="Symbol" charset="2"/>
                <a:cs typeface="Symbol" charset="2"/>
              </a:rPr>
              <a:t>pm</a:t>
            </a:r>
            <a:r>
              <a:rPr lang="en-US" sz="2400" dirty="0" smtClean="0">
                <a:latin typeface="Times New Roman" charset="0"/>
                <a:ea typeface="Times New Roman" charset="0"/>
                <a:cs typeface="Times New Roman" charset="0"/>
              </a:rPr>
              <a:t>, </a:t>
            </a:r>
            <a:r>
              <a:rPr lang="en-US" sz="2400" dirty="0" err="1" smtClean="0">
                <a:latin typeface="Times New Roman" charset="0"/>
                <a:ea typeface="Times New Roman" charset="0"/>
                <a:cs typeface="Times New Roman" charset="0"/>
              </a:rPr>
              <a:t>Ke</a:t>
            </a:r>
            <a:r>
              <a:rPr lang="en-US" sz="2400" dirty="0" smtClean="0">
                <a:latin typeface="Times New Roman" charset="0"/>
                <a:ea typeface="Times New Roman" charset="0"/>
                <a:cs typeface="Times New Roman" charset="0"/>
              </a:rPr>
              <a:t>, K</a:t>
            </a:r>
            <a:r>
              <a:rPr lang="en-US" sz="2400" dirty="0" smtClean="0">
                <a:latin typeface="Symbol" charset="2"/>
                <a:ea typeface="Symbol" charset="2"/>
                <a:cs typeface="Symbol" charset="2"/>
              </a:rPr>
              <a:t>m, </a:t>
            </a:r>
            <a:r>
              <a:rPr lang="en-US" sz="2400" dirty="0">
                <a:latin typeface="Symbol" charset="2"/>
                <a:ea typeface="Symbol" charset="2"/>
                <a:cs typeface="Symbol" charset="2"/>
              </a:rPr>
              <a:t>…</a:t>
            </a:r>
            <a:endParaRPr lang="en-US" sz="2400" dirty="0" smtClean="0">
              <a:latin typeface="Symbol" charset="2"/>
              <a:ea typeface="Symbol" charset="2"/>
              <a:cs typeface="Symbol" charset="2"/>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4173" y="5400879"/>
            <a:ext cx="164863" cy="120900"/>
          </a:xfrm>
          <a:prstGeom prst="rect">
            <a:avLst/>
          </a:prstGeom>
        </p:spPr>
      </p:pic>
      <p:grpSp>
        <p:nvGrpSpPr>
          <p:cNvPr id="6" name="Group 5"/>
          <p:cNvGrpSpPr/>
          <p:nvPr/>
        </p:nvGrpSpPr>
        <p:grpSpPr>
          <a:xfrm>
            <a:off x="5633544" y="1330705"/>
            <a:ext cx="3571265" cy="1717295"/>
            <a:chOff x="5633544" y="1330705"/>
            <a:chExt cx="3571265" cy="1717295"/>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3544" y="1330705"/>
              <a:ext cx="2699827" cy="1717295"/>
            </a:xfrm>
            <a:prstGeom prst="rect">
              <a:avLst/>
            </a:prstGeom>
          </p:spPr>
        </p:pic>
        <p:sp>
          <p:nvSpPr>
            <p:cNvPr id="5" name="TextBox 4"/>
            <p:cNvSpPr txBox="1"/>
            <p:nvPr/>
          </p:nvSpPr>
          <p:spPr>
            <a:xfrm>
              <a:off x="8038161" y="1543023"/>
              <a:ext cx="1166648" cy="830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smtClean="0">
                  <a:ln>
                    <a:noFill/>
                  </a:ln>
                  <a:solidFill>
                    <a:srgbClr val="000000"/>
                  </a:solidFill>
                  <a:effectLst/>
                  <a:uFillTx/>
                  <a:latin typeface="Verdana"/>
                  <a:ea typeface="Verdana"/>
                  <a:cs typeface="Verdana"/>
                  <a:sym typeface="Verdana"/>
                </a:rPr>
                <a:t>R. </a:t>
              </a:r>
              <a:r>
                <a:rPr kumimoji="0" lang="en-US" sz="1200" b="0" i="0" u="none" strike="noStrike" cap="none" spc="0" normalizeH="0" baseline="0" dirty="0" err="1" smtClean="0">
                  <a:ln>
                    <a:noFill/>
                  </a:ln>
                  <a:solidFill>
                    <a:srgbClr val="000000"/>
                  </a:solidFill>
                  <a:effectLst/>
                  <a:uFillTx/>
                  <a:latin typeface="Verdana"/>
                  <a:ea typeface="Verdana"/>
                  <a:cs typeface="Verdana"/>
                  <a:sym typeface="Verdana"/>
                </a:rPr>
                <a:t>Shrock</a:t>
              </a:r>
              <a:r>
                <a:rPr kumimoji="0" lang="en-US" sz="1200" b="0" i="0" u="none" strike="noStrike" cap="none" spc="0" normalizeH="0" baseline="0" dirty="0" smtClean="0">
                  <a:ln>
                    <a:noFill/>
                  </a:ln>
                  <a:solidFill>
                    <a:srgbClr val="000000"/>
                  </a:solidFill>
                  <a:effectLst/>
                  <a:uFillTx/>
                  <a:latin typeface="Verdana"/>
                  <a:ea typeface="Verdana"/>
                  <a:cs typeface="Verdana"/>
                  <a:sym typeface="Verdana"/>
                </a:rPr>
                <a:t> PRD</a:t>
              </a:r>
              <a:r>
                <a:rPr kumimoji="0" lang="en-US" sz="1200" b="0" i="0" u="none" strike="noStrike" cap="none" spc="0" normalizeH="0" dirty="0" smtClean="0">
                  <a:ln>
                    <a:noFill/>
                  </a:ln>
                  <a:solidFill>
                    <a:srgbClr val="000000"/>
                  </a:solidFill>
                  <a:effectLst/>
                  <a:uFillTx/>
                  <a:latin typeface="Verdana"/>
                  <a:ea typeface="Verdana"/>
                  <a:cs typeface="Verdana"/>
                  <a:sym typeface="Verdana"/>
                </a:rPr>
                <a:t> 24 1232 (1981)</a:t>
              </a:r>
              <a:endParaRPr kumimoji="0" lang="en-US" sz="1200" b="0" i="0" u="none" strike="noStrike" cap="none" spc="0" normalizeH="0" baseline="0" dirty="0" smtClean="0">
                <a:ln>
                  <a:noFill/>
                </a:ln>
                <a:solidFill>
                  <a:srgbClr val="000000"/>
                </a:solidFill>
                <a:effectLst/>
                <a:uFillTx/>
                <a:latin typeface="Verdana"/>
                <a:ea typeface="Verdana"/>
                <a:cs typeface="Verdana"/>
                <a:sym typeface="Verdana"/>
              </a:endParaRPr>
            </a:p>
            <a:p>
              <a:pPr marL="0" marR="0" indent="0" algn="l" defTabSz="914400"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rgbClr val="000000"/>
                </a:solidFill>
                <a:effectLst/>
                <a:uFillTx/>
                <a:latin typeface="Verdana"/>
                <a:ea typeface="Verdana"/>
                <a:cs typeface="Verdana"/>
                <a:sym typeface="Verdana"/>
              </a:endParaRPr>
            </a:p>
          </p:txBody>
        </p:sp>
      </p:grpSp>
      <p:cxnSp>
        <p:nvCxnSpPr>
          <p:cNvPr id="8" name="Straight Connector 7"/>
          <p:cNvCxnSpPr/>
          <p:nvPr/>
        </p:nvCxnSpPr>
        <p:spPr>
          <a:xfrm rot="-840000" flipV="1">
            <a:off x="3179036" y="5461329"/>
            <a:ext cx="0" cy="60450"/>
          </a:xfrm>
          <a:prstGeom prst="line">
            <a:avLst/>
          </a:prstGeom>
          <a:noFill/>
          <a:ln w="27305" cap="flat">
            <a:solidFill>
              <a:schemeClr val="tx1"/>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sp>
        <p:nvSpPr>
          <p:cNvPr id="13" name="Rectangle 12"/>
          <p:cNvSpPr/>
          <p:nvPr/>
        </p:nvSpPr>
        <p:spPr>
          <a:xfrm>
            <a:off x="2898647" y="5400879"/>
            <a:ext cx="137160" cy="200040"/>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Verdana"/>
              <a:ea typeface="Verdana"/>
              <a:cs typeface="Verdana"/>
              <a:sym typeface="Verdana"/>
            </a:endParaRPr>
          </a:p>
        </p:txBody>
      </p:sp>
      <p:sp>
        <p:nvSpPr>
          <p:cNvPr id="12" name="TextBox 11"/>
          <p:cNvSpPr txBox="1"/>
          <p:nvPr/>
        </p:nvSpPr>
        <p:spPr>
          <a:xfrm>
            <a:off x="2866415" y="5300505"/>
            <a:ext cx="230189"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u="none" strike="noStrike" cap="none" spc="0" normalizeH="0" baseline="0" dirty="0" smtClean="0">
                <a:ln>
                  <a:noFill/>
                </a:ln>
                <a:solidFill>
                  <a:srgbClr val="000000"/>
                </a:solidFill>
                <a:effectLst/>
                <a:uFillTx/>
                <a:latin typeface="Verdana" charset="0"/>
                <a:ea typeface="Verdana" charset="0"/>
                <a:cs typeface="Verdana" charset="0"/>
                <a:sym typeface="Verdana"/>
              </a:rPr>
              <a:t>e</a:t>
            </a:r>
            <a:endParaRPr kumimoji="0" lang="en-US" sz="1800" u="none" strike="noStrike" cap="none" spc="0" normalizeH="0" baseline="0" dirty="0">
              <a:ln>
                <a:noFill/>
              </a:ln>
              <a:solidFill>
                <a:srgbClr val="000000"/>
              </a:solidFill>
              <a:effectLst/>
              <a:uFillTx/>
              <a:latin typeface="Verdana" charset="0"/>
              <a:ea typeface="Verdana" charset="0"/>
              <a:cs typeface="Verdana" charset="0"/>
              <a:sym typeface="Verdana"/>
            </a:endParaRPr>
          </a:p>
        </p:txBody>
      </p:sp>
      <p:sp>
        <p:nvSpPr>
          <p:cNvPr id="14" name="TextBox 13"/>
          <p:cNvSpPr txBox="1"/>
          <p:nvPr/>
        </p:nvSpPr>
        <p:spPr>
          <a:xfrm>
            <a:off x="5875661" y="3986622"/>
            <a:ext cx="2658739"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dirty="0" smtClean="0">
                <a:latin typeface="Symbol" charset="2"/>
                <a:ea typeface="Symbol" charset="2"/>
                <a:cs typeface="Symbol" charset="2"/>
              </a:rPr>
              <a:t>r</a:t>
            </a:r>
            <a:r>
              <a:rPr lang="en-US" dirty="0" smtClean="0"/>
              <a:t> is a kinematic factor</a:t>
            </a:r>
            <a:endParaRPr kumimoji="0" lang="en-US" sz="1800" b="0" i="0" u="none" strike="noStrike" cap="none" spc="0" normalizeH="0" baseline="0" dirty="0">
              <a:ln>
                <a:noFill/>
              </a:ln>
              <a:solidFill>
                <a:srgbClr val="000000"/>
              </a:solidFill>
              <a:effectLst/>
              <a:uFillTx/>
              <a:latin typeface="Verdana"/>
              <a:ea typeface="Verdana"/>
              <a:cs typeface="Verdana"/>
              <a:sym typeface="Verdana"/>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Shape 181"/>
          <p:cNvSpPr>
            <a:spLocks noGrp="1"/>
          </p:cNvSpPr>
          <p:nvPr>
            <p:ph type="sldNum" sz="quarter" idx="2"/>
          </p:nvPr>
        </p:nvSpPr>
        <p:spPr>
          <a:xfrm>
            <a:off x="8236485" y="6245225"/>
            <a:ext cx="297915" cy="281940"/>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6</a:t>
            </a:fld>
            <a:endParaRPr/>
          </a:p>
        </p:txBody>
      </p:sp>
      <p:sp>
        <p:nvSpPr>
          <p:cNvPr id="182" name="Shape 182"/>
          <p:cNvSpPr>
            <a:spLocks noGrp="1"/>
          </p:cNvSpPr>
          <p:nvPr>
            <p:ph type="title"/>
          </p:nvPr>
        </p:nvSpPr>
        <p:spPr>
          <a:xfrm>
            <a:off x="516835" y="304801"/>
            <a:ext cx="7719650" cy="851338"/>
          </a:xfrm>
          <a:prstGeom prst="rect">
            <a:avLst/>
          </a:prstGeom>
        </p:spPr>
        <p:txBody>
          <a:bodyPr>
            <a:normAutofit/>
          </a:bodyPr>
          <a:lstStyle>
            <a:lvl1pPr>
              <a:defRPr sz="4200" b="1">
                <a:solidFill>
                  <a:srgbClr val="0000FF"/>
                </a:solidFill>
                <a:effectLst>
                  <a:outerShdw blurRad="12700" dist="25400" dir="2700000" rotWithShape="0">
                    <a:srgbClr val="DDDDDD"/>
                  </a:outerShdw>
                </a:effectLst>
              </a:defRPr>
            </a:lvl1pPr>
          </a:lstStyle>
          <a:p>
            <a:r>
              <a:rPr lang="en-US" dirty="0" err="1" smtClean="0">
                <a:latin typeface="Symbol" charset="2"/>
                <a:ea typeface="Symbol" charset="2"/>
                <a:cs typeface="Symbol" charset="2"/>
              </a:rPr>
              <a:t>n</a:t>
            </a:r>
            <a:r>
              <a:rPr lang="en-US" baseline="-25000" dirty="0" err="1" smtClean="0">
                <a:latin typeface="Verdana" charset="0"/>
                <a:ea typeface="Verdana" charset="0"/>
                <a:cs typeface="Verdana" charset="0"/>
              </a:rPr>
              <a:t>h</a:t>
            </a:r>
            <a:r>
              <a:rPr lang="en-US" dirty="0" smtClean="0"/>
              <a:t> Mass vs </a:t>
            </a:r>
            <a:r>
              <a:rPr lang="en-US" dirty="0" smtClean="0">
                <a:latin typeface="Symbol" charset="2"/>
                <a:ea typeface="Symbol" charset="2"/>
                <a:cs typeface="Symbol" charset="2"/>
              </a:rPr>
              <a:t>m</a:t>
            </a:r>
            <a:r>
              <a:rPr lang="en-US" dirty="0" smtClean="0"/>
              <a:t> Momentum</a:t>
            </a:r>
            <a:endParaRPr dirty="0"/>
          </a:p>
        </p:txBody>
      </p:sp>
      <p:pic>
        <p:nvPicPr>
          <p:cNvPr id="183" name="momentum.jpg" descr="momentum"/>
          <p:cNvPicPr>
            <a:picLocks noChangeAspect="1"/>
          </p:cNvPicPr>
          <p:nvPr/>
        </p:nvPicPr>
        <p:blipFill>
          <a:blip r:embed="rId2">
            <a:extLst/>
          </a:blip>
          <a:stretch>
            <a:fillRect/>
          </a:stretch>
        </p:blipFill>
        <p:spPr>
          <a:xfrm>
            <a:off x="141287" y="1676400"/>
            <a:ext cx="4278313" cy="4419600"/>
          </a:xfrm>
          <a:prstGeom prst="rect">
            <a:avLst/>
          </a:prstGeom>
          <a:ln w="12700">
            <a:miter lim="400000"/>
          </a:ln>
        </p:spPr>
      </p:pic>
      <p:pic>
        <p:nvPicPr>
          <p:cNvPr id="184" name="image.pdf"/>
          <p:cNvPicPr>
            <a:picLocks noChangeAspect="1"/>
          </p:cNvPicPr>
          <p:nvPr/>
        </p:nvPicPr>
        <p:blipFill>
          <a:blip r:embed="rId3">
            <a:extLst/>
          </a:blip>
          <a:stretch>
            <a:fillRect/>
          </a:stretch>
        </p:blipFill>
        <p:spPr>
          <a:xfrm>
            <a:off x="4419600" y="1600200"/>
            <a:ext cx="1946275" cy="606425"/>
          </a:xfrm>
          <a:prstGeom prst="rect">
            <a:avLst/>
          </a:prstGeom>
          <a:ln w="12700">
            <a:miter lim="400000"/>
          </a:ln>
        </p:spPr>
      </p:pic>
      <p:sp>
        <p:nvSpPr>
          <p:cNvPr id="185" name="Shape 185"/>
          <p:cNvSpPr/>
          <p:nvPr/>
        </p:nvSpPr>
        <p:spPr>
          <a:xfrm>
            <a:off x="6477000" y="1676400"/>
            <a:ext cx="1905000"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latin typeface="+mj-lt"/>
                <a:ea typeface="+mj-ea"/>
                <a:cs typeface="+mj-cs"/>
                <a:sym typeface="Arial"/>
              </a:defRPr>
            </a:lvl1pPr>
          </a:lstStyle>
          <a:p>
            <a:r>
              <a:t> two body decay</a:t>
            </a:r>
          </a:p>
        </p:txBody>
      </p:sp>
      <p:pic>
        <p:nvPicPr>
          <p:cNvPr id="186" name="image.pdf"/>
          <p:cNvPicPr>
            <a:picLocks noChangeAspect="1"/>
          </p:cNvPicPr>
          <p:nvPr/>
        </p:nvPicPr>
        <p:blipFill>
          <a:blip r:embed="rId4">
            <a:extLst/>
          </a:blip>
          <a:stretch>
            <a:fillRect/>
          </a:stretch>
        </p:blipFill>
        <p:spPr>
          <a:xfrm>
            <a:off x="1981200" y="2133600"/>
            <a:ext cx="6489700" cy="989013"/>
          </a:xfrm>
          <a:prstGeom prst="rect">
            <a:avLst/>
          </a:prstGeom>
          <a:solidFill>
            <a:srgbClr val="FFFFFF"/>
          </a:solidFill>
          <a:ln w="12700">
            <a:miter lim="400000"/>
          </a:ln>
        </p:spPr>
      </p:pic>
      <p:pic>
        <p:nvPicPr>
          <p:cNvPr id="187" name="image.pdf"/>
          <p:cNvPicPr>
            <a:picLocks noChangeAspect="1"/>
          </p:cNvPicPr>
          <p:nvPr/>
        </p:nvPicPr>
        <p:blipFill>
          <a:blip r:embed="rId5">
            <a:extLst/>
          </a:blip>
          <a:stretch>
            <a:fillRect/>
          </a:stretch>
        </p:blipFill>
        <p:spPr>
          <a:xfrm>
            <a:off x="5181600" y="3352800"/>
            <a:ext cx="685800" cy="587375"/>
          </a:xfrm>
          <a:prstGeom prst="rect">
            <a:avLst/>
          </a:prstGeom>
          <a:ln w="12700">
            <a:miter lim="400000"/>
          </a:ln>
        </p:spPr>
      </p:pic>
      <p:sp>
        <p:nvSpPr>
          <p:cNvPr id="188" name="Shape 188"/>
          <p:cNvSpPr/>
          <p:nvPr/>
        </p:nvSpPr>
        <p:spPr>
          <a:xfrm>
            <a:off x="5775325" y="3392487"/>
            <a:ext cx="1848853" cy="43707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400">
                <a:latin typeface="+mj-lt"/>
                <a:ea typeface="+mj-ea"/>
                <a:cs typeface="+mj-cs"/>
                <a:sym typeface="Arial"/>
              </a:defRPr>
            </a:lvl1pPr>
          </a:lstStyle>
          <a:p>
            <a:r>
              <a:t> - kaon mass</a:t>
            </a:r>
          </a:p>
        </p:txBody>
      </p:sp>
      <p:pic>
        <p:nvPicPr>
          <p:cNvPr id="189" name="image.pdf"/>
          <p:cNvPicPr>
            <a:picLocks noChangeAspect="1"/>
          </p:cNvPicPr>
          <p:nvPr/>
        </p:nvPicPr>
        <p:blipFill>
          <a:blip r:embed="rId6">
            <a:extLst/>
          </a:blip>
          <a:stretch>
            <a:fillRect/>
          </a:stretch>
        </p:blipFill>
        <p:spPr>
          <a:xfrm>
            <a:off x="5181600" y="4038600"/>
            <a:ext cx="614363" cy="685800"/>
          </a:xfrm>
          <a:prstGeom prst="rect">
            <a:avLst/>
          </a:prstGeom>
          <a:ln w="12700">
            <a:miter lim="400000"/>
          </a:ln>
        </p:spPr>
      </p:pic>
      <p:pic>
        <p:nvPicPr>
          <p:cNvPr id="190" name="image.pdf"/>
          <p:cNvPicPr>
            <a:picLocks noChangeAspect="1"/>
          </p:cNvPicPr>
          <p:nvPr/>
        </p:nvPicPr>
        <p:blipFill>
          <a:blip r:embed="rId7">
            <a:extLst/>
          </a:blip>
          <a:stretch>
            <a:fillRect/>
          </a:stretch>
        </p:blipFill>
        <p:spPr>
          <a:xfrm>
            <a:off x="5159375" y="4770437"/>
            <a:ext cx="527050" cy="574676"/>
          </a:xfrm>
          <a:prstGeom prst="rect">
            <a:avLst/>
          </a:prstGeom>
          <a:ln w="12700">
            <a:miter lim="400000"/>
          </a:ln>
        </p:spPr>
      </p:pic>
      <p:sp>
        <p:nvSpPr>
          <p:cNvPr id="191" name="Shape 191"/>
          <p:cNvSpPr/>
          <p:nvPr/>
        </p:nvSpPr>
        <p:spPr>
          <a:xfrm>
            <a:off x="5791200" y="4114800"/>
            <a:ext cx="1950353" cy="43706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400">
                <a:latin typeface="+mj-lt"/>
                <a:ea typeface="+mj-ea"/>
                <a:cs typeface="+mj-cs"/>
                <a:sym typeface="Arial"/>
              </a:defRPr>
            </a:lvl1pPr>
          </a:lstStyle>
          <a:p>
            <a:r>
              <a:t> - muon mass</a:t>
            </a:r>
          </a:p>
        </p:txBody>
      </p:sp>
      <p:sp>
        <p:nvSpPr>
          <p:cNvPr id="192" name="Shape 192"/>
          <p:cNvSpPr/>
          <p:nvPr/>
        </p:nvSpPr>
        <p:spPr>
          <a:xfrm>
            <a:off x="5791200" y="4876800"/>
            <a:ext cx="3187413" cy="43706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400">
                <a:latin typeface="+mj-lt"/>
                <a:ea typeface="+mj-ea"/>
                <a:cs typeface="+mj-cs"/>
                <a:sym typeface="Arial"/>
              </a:defRPr>
            </a:lvl1pPr>
          </a:lstStyle>
          <a:p>
            <a:r>
              <a:t> - heavy neutrino mass</a:t>
            </a: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Shape 131"/>
          <p:cNvSpPr>
            <a:spLocks noGrp="1"/>
          </p:cNvSpPr>
          <p:nvPr>
            <p:ph type="sldNum" sz="quarter" idx="2"/>
          </p:nvPr>
        </p:nvSpPr>
        <p:spPr>
          <a:xfrm>
            <a:off x="8333372" y="6245225"/>
            <a:ext cx="201028" cy="281940"/>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7</a:t>
            </a:fld>
            <a:endParaRPr/>
          </a:p>
        </p:txBody>
      </p:sp>
      <p:sp>
        <p:nvSpPr>
          <p:cNvPr id="132" name="Shape 132"/>
          <p:cNvSpPr>
            <a:spLocks noGrp="1"/>
          </p:cNvSpPr>
          <p:nvPr>
            <p:ph type="title"/>
          </p:nvPr>
        </p:nvSpPr>
        <p:spPr>
          <a:prstGeom prst="rect">
            <a:avLst/>
          </a:prstGeom>
        </p:spPr>
        <p:txBody>
          <a:bodyPr/>
          <a:lstStyle>
            <a:lvl1pPr>
              <a:defRPr b="1">
                <a:solidFill>
                  <a:srgbClr val="0000CC"/>
                </a:solidFill>
                <a:effectLst>
                  <a:outerShdw blurRad="12700" dist="25400" dir="2700000" rotWithShape="0">
                    <a:srgbClr val="DDDDDD"/>
                  </a:outerShdw>
                </a:effectLst>
              </a:defRPr>
            </a:lvl1pPr>
          </a:lstStyle>
          <a:p>
            <a:r>
              <a:t>Current limits</a:t>
            </a:r>
          </a:p>
        </p:txBody>
      </p:sp>
      <p:sp>
        <p:nvSpPr>
          <p:cNvPr id="133" name="Shape 133"/>
          <p:cNvSpPr/>
          <p:nvPr/>
        </p:nvSpPr>
        <p:spPr>
          <a:xfrm>
            <a:off x="5334000" y="228600"/>
            <a:ext cx="3673475" cy="5232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1400">
                <a:solidFill>
                  <a:schemeClr val="accent2"/>
                </a:solidFill>
              </a:defRPr>
            </a:pPr>
            <a:r>
              <a:t>plot from </a:t>
            </a:r>
          </a:p>
          <a:p>
            <a:pPr>
              <a:defRPr sz="1400">
                <a:solidFill>
                  <a:schemeClr val="accent2"/>
                </a:solidFill>
              </a:defRPr>
            </a:pPr>
            <a:r>
              <a:t>PRD91, 052001 (2015)</a:t>
            </a:r>
          </a:p>
        </p:txBody>
      </p:sp>
      <p:sp>
        <p:nvSpPr>
          <p:cNvPr id="2" name="Rectangle 1"/>
          <p:cNvSpPr/>
          <p:nvPr/>
        </p:nvSpPr>
        <p:spPr>
          <a:xfrm>
            <a:off x="4632960" y="4807966"/>
            <a:ext cx="2987040" cy="763778"/>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Verdana"/>
              <a:ea typeface="Verdana"/>
              <a:cs typeface="Verdana"/>
              <a:sym typeface="Verdana"/>
            </a:endParaRPr>
          </a:p>
        </p:txBody>
      </p:sp>
      <p:pic>
        <p:nvPicPr>
          <p:cNvPr id="4" name="Picture 3"/>
          <p:cNvPicPr>
            <a:picLocks noChangeAspect="1"/>
          </p:cNvPicPr>
          <p:nvPr/>
        </p:nvPicPr>
        <p:blipFill>
          <a:blip r:embed="rId2"/>
          <a:stretch>
            <a:fillRect/>
          </a:stretch>
        </p:blipFill>
        <p:spPr>
          <a:xfrm>
            <a:off x="232882" y="1710108"/>
            <a:ext cx="7878087" cy="4344295"/>
          </a:xfrm>
          <a:prstGeom prst="rect">
            <a:avLst/>
          </a:prstGeom>
        </p:spPr>
      </p:pic>
      <p:grpSp>
        <p:nvGrpSpPr>
          <p:cNvPr id="9" name="Group 8"/>
          <p:cNvGrpSpPr/>
          <p:nvPr/>
        </p:nvGrpSpPr>
        <p:grpSpPr>
          <a:xfrm>
            <a:off x="1561708" y="1890150"/>
            <a:ext cx="5696168" cy="3641838"/>
            <a:chOff x="1561708" y="1890150"/>
            <a:chExt cx="5696168" cy="3641838"/>
          </a:xfrm>
        </p:grpSpPr>
        <p:sp>
          <p:nvSpPr>
            <p:cNvPr id="21" name="Shape 134"/>
            <p:cNvSpPr/>
            <p:nvPr/>
          </p:nvSpPr>
          <p:spPr>
            <a:xfrm>
              <a:off x="4585941" y="4599410"/>
              <a:ext cx="2671935" cy="675640"/>
            </a:xfrm>
            <a:prstGeom prst="rect">
              <a:avLst/>
            </a:prstGeom>
            <a:solidFill>
              <a:srgbClr val="FFFF00"/>
            </a:solidFill>
            <a:ln w="25400">
              <a:solidFill>
                <a:srgbClr val="000000"/>
              </a:solidFill>
            </a:ln>
            <a:extLst>
              <a:ext uri="{C572A759-6A51-4108-AA02-DFA0A04FC94B}">
                <ma14:wrappingTextBoxFlag xmlns:ma14="http://schemas.microsoft.com/office/mac/drawingml/2011/main" val="1"/>
              </a:ext>
            </a:extLst>
          </p:spPr>
          <p:txBody>
            <a:bodyPr wrap="none" lIns="45719" rIns="45719">
              <a:spAutoFit/>
            </a:bodyPr>
            <a:lstStyle/>
            <a:p>
              <a:r>
                <a:rPr dirty="0"/>
                <a:t>Our sensitivity region</a:t>
              </a:r>
            </a:p>
            <a:p>
              <a:r>
                <a:rPr dirty="0"/>
                <a:t>175-300 MeV</a:t>
              </a:r>
            </a:p>
          </p:txBody>
        </p:sp>
        <p:grpSp>
          <p:nvGrpSpPr>
            <p:cNvPr id="22" name="Group 21"/>
            <p:cNvGrpSpPr/>
            <p:nvPr/>
          </p:nvGrpSpPr>
          <p:grpSpPr>
            <a:xfrm>
              <a:off x="1561708" y="1890150"/>
              <a:ext cx="499233" cy="3641838"/>
              <a:chOff x="1760491" y="2123090"/>
              <a:chExt cx="499233" cy="3641838"/>
            </a:xfrm>
          </p:grpSpPr>
          <p:cxnSp>
            <p:nvCxnSpPr>
              <p:cNvPr id="23" name="Straight Connector 22"/>
              <p:cNvCxnSpPr/>
              <p:nvPr/>
            </p:nvCxnSpPr>
            <p:spPr>
              <a:xfrm flipV="1">
                <a:off x="2259724" y="2123090"/>
                <a:ext cx="0" cy="3615558"/>
              </a:xfrm>
              <a:prstGeom prst="line">
                <a:avLst/>
              </a:prstGeom>
              <a:ln/>
            </p:spPr>
            <p:style>
              <a:lnRef idx="2">
                <a:schemeClr val="accent3"/>
              </a:lnRef>
              <a:fillRef idx="0">
                <a:schemeClr val="accent3"/>
              </a:fillRef>
              <a:effectRef idx="1">
                <a:schemeClr val="accent3"/>
              </a:effectRef>
              <a:fontRef idx="minor">
                <a:schemeClr val="tx1"/>
              </a:fontRef>
            </p:style>
          </p:cxnSp>
          <p:cxnSp>
            <p:nvCxnSpPr>
              <p:cNvPr id="26" name="Straight Connector 25"/>
              <p:cNvCxnSpPr/>
              <p:nvPr/>
            </p:nvCxnSpPr>
            <p:spPr>
              <a:xfrm flipV="1">
                <a:off x="1760491" y="2149370"/>
                <a:ext cx="0" cy="3615558"/>
              </a:xfrm>
              <a:prstGeom prst="line">
                <a:avLst/>
              </a:prstGeom>
              <a:ln/>
            </p:spPr>
            <p:style>
              <a:lnRef idx="2">
                <a:schemeClr val="accent3"/>
              </a:lnRef>
              <a:fillRef idx="0">
                <a:schemeClr val="accent3"/>
              </a:fillRef>
              <a:effectRef idx="1">
                <a:schemeClr val="accent3"/>
              </a:effectRef>
              <a:fontRef idx="minor">
                <a:schemeClr val="tx1"/>
              </a:fontRef>
            </p:style>
          </p:cxnSp>
        </p:grpSp>
      </p:grpSp>
    </p:spTree>
    <p:extLst>
      <p:ext uri="{BB962C8B-B14F-4D97-AF65-F5344CB8AC3E}">
        <p14:creationId xmlns:p14="http://schemas.microsoft.com/office/powerpoint/2010/main" val="142898825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a:spLocks noGrp="1"/>
          </p:cNvSpPr>
          <p:nvPr>
            <p:ph type="sldNum" sz="quarter" idx="2"/>
          </p:nvPr>
        </p:nvSpPr>
        <p:spPr>
          <a:xfrm>
            <a:off x="8333372" y="6245225"/>
            <a:ext cx="201028" cy="281940"/>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8</a:t>
            </a:fld>
            <a:endParaRPr/>
          </a:p>
        </p:txBody>
      </p:sp>
      <p:sp>
        <p:nvSpPr>
          <p:cNvPr id="139" name="Shape 139"/>
          <p:cNvSpPr>
            <a:spLocks noGrp="1"/>
          </p:cNvSpPr>
          <p:nvPr>
            <p:ph type="title"/>
          </p:nvPr>
        </p:nvSpPr>
        <p:spPr>
          <a:prstGeom prst="rect">
            <a:avLst/>
          </a:prstGeom>
        </p:spPr>
        <p:txBody>
          <a:bodyPr/>
          <a:lstStyle>
            <a:lvl1pPr>
              <a:defRPr b="1">
                <a:solidFill>
                  <a:srgbClr val="0000CC"/>
                </a:solidFill>
                <a:effectLst>
                  <a:outerShdw blurRad="12700" dist="25400" dir="2700000" rotWithShape="0">
                    <a:srgbClr val="DDDDDD"/>
                  </a:outerShdw>
                </a:effectLst>
              </a:defRPr>
            </a:lvl1pPr>
          </a:lstStyle>
          <a:p>
            <a:r>
              <a:t>Experiment BNL E949</a:t>
            </a:r>
          </a:p>
        </p:txBody>
      </p:sp>
      <p:sp>
        <p:nvSpPr>
          <p:cNvPr id="140" name="Shape 140"/>
          <p:cNvSpPr/>
          <p:nvPr/>
        </p:nvSpPr>
        <p:spPr>
          <a:xfrm>
            <a:off x="5943600" y="1676399"/>
            <a:ext cx="2885242" cy="383541"/>
          </a:xfrm>
          <a:prstGeom prst="rect">
            <a:avLst/>
          </a:prstGeom>
          <a:solidFill>
            <a:srgbClr val="FFFF00"/>
          </a:solidFill>
          <a:ln w="25400">
            <a:solidFill>
              <a:srgbClr val="FF0000"/>
            </a:solidFill>
          </a:ln>
          <a:extLst>
            <a:ext uri="{C572A759-6A51-4108-AA02-DFA0A04FC94B}">
              <ma14:wrappingTextBoxFlag xmlns:ma14="http://schemas.microsoft.com/office/mac/drawingml/2011/main" val="1"/>
            </a:ext>
          </a:extLst>
        </p:spPr>
        <p:txBody>
          <a:bodyPr wrap="none" lIns="45719" rIns="45719">
            <a:spAutoFit/>
          </a:bodyPr>
          <a:lstStyle>
            <a:lvl1pPr>
              <a:defRPr>
                <a:latin typeface="Garamond"/>
                <a:ea typeface="Garamond"/>
                <a:cs typeface="Garamond"/>
                <a:sym typeface="Garamond"/>
              </a:defRPr>
            </a:lvl1pPr>
          </a:lstStyle>
          <a:p>
            <a:r>
              <a:t>Phys. Rev. D 79, 092004 (2009)</a:t>
            </a:r>
          </a:p>
        </p:txBody>
      </p:sp>
      <p:pic>
        <p:nvPicPr>
          <p:cNvPr id="141" name="image.pdf"/>
          <p:cNvPicPr>
            <a:picLocks noChangeAspect="1"/>
          </p:cNvPicPr>
          <p:nvPr/>
        </p:nvPicPr>
        <p:blipFill>
          <a:blip r:embed="rId2">
            <a:extLst/>
          </a:blip>
          <a:stretch>
            <a:fillRect/>
          </a:stretch>
        </p:blipFill>
        <p:spPr>
          <a:xfrm>
            <a:off x="4038600" y="1600200"/>
            <a:ext cx="1674813" cy="474663"/>
          </a:xfrm>
          <a:prstGeom prst="rect">
            <a:avLst/>
          </a:prstGeom>
          <a:ln w="12700">
            <a:miter lim="400000"/>
          </a:ln>
        </p:spPr>
      </p:pic>
      <p:grpSp>
        <p:nvGrpSpPr>
          <p:cNvPr id="144" name="Group 144"/>
          <p:cNvGrpSpPr/>
          <p:nvPr/>
        </p:nvGrpSpPr>
        <p:grpSpPr>
          <a:xfrm>
            <a:off x="4114800" y="2667000"/>
            <a:ext cx="4464050" cy="461963"/>
            <a:chOff x="0" y="0"/>
            <a:chExt cx="4464050" cy="461962"/>
          </a:xfrm>
        </p:grpSpPr>
        <p:sp>
          <p:nvSpPr>
            <p:cNvPr id="142" name="Shape 142"/>
            <p:cNvSpPr/>
            <p:nvPr/>
          </p:nvSpPr>
          <p:spPr>
            <a:xfrm>
              <a:off x="0" y="0"/>
              <a:ext cx="4464050" cy="461963"/>
            </a:xfrm>
            <a:prstGeom prst="rect">
              <a:avLst/>
            </a:prstGeom>
            <a:solidFill>
              <a:srgbClr val="FFFF00"/>
            </a:solidFill>
            <a:ln w="12700" cap="flat">
              <a:noFill/>
              <a:miter lim="400000"/>
            </a:ln>
            <a:effectLst/>
          </p:spPr>
          <p:txBody>
            <a:bodyPr wrap="square" lIns="45719" tIns="45719" rIns="45719" bIns="45719" numCol="1" anchor="t">
              <a:noAutofit/>
            </a:bodyPr>
            <a:lstStyle/>
            <a:p>
              <a:endParaRPr/>
            </a:p>
          </p:txBody>
        </p:sp>
        <p:pic>
          <p:nvPicPr>
            <p:cNvPr id="143" name="image.pdf"/>
            <p:cNvPicPr>
              <a:picLocks noChangeAspect="1"/>
            </p:cNvPicPr>
            <p:nvPr/>
          </p:nvPicPr>
          <p:blipFill>
            <a:blip r:embed="rId3">
              <a:extLst/>
            </a:blip>
            <a:stretch>
              <a:fillRect/>
            </a:stretch>
          </p:blipFill>
          <p:spPr>
            <a:xfrm>
              <a:off x="0" y="0"/>
              <a:ext cx="4464050" cy="461963"/>
            </a:xfrm>
            <a:prstGeom prst="rect">
              <a:avLst/>
            </a:prstGeom>
            <a:ln w="25400" cap="flat">
              <a:solidFill>
                <a:srgbClr val="000000"/>
              </a:solidFill>
              <a:prstDash val="solid"/>
              <a:round/>
            </a:ln>
            <a:effectLst/>
          </p:spPr>
        </p:pic>
      </p:grpSp>
      <p:grpSp>
        <p:nvGrpSpPr>
          <p:cNvPr id="147" name="Group 147"/>
          <p:cNvGrpSpPr/>
          <p:nvPr/>
        </p:nvGrpSpPr>
        <p:grpSpPr>
          <a:xfrm>
            <a:off x="3962400" y="5257800"/>
            <a:ext cx="4752975" cy="542925"/>
            <a:chOff x="0" y="0"/>
            <a:chExt cx="4752975" cy="542925"/>
          </a:xfrm>
        </p:grpSpPr>
        <p:sp>
          <p:nvSpPr>
            <p:cNvPr id="145" name="Shape 145"/>
            <p:cNvSpPr/>
            <p:nvPr/>
          </p:nvSpPr>
          <p:spPr>
            <a:xfrm>
              <a:off x="0" y="0"/>
              <a:ext cx="4752975" cy="542925"/>
            </a:xfrm>
            <a:prstGeom prst="rect">
              <a:avLst/>
            </a:prstGeom>
            <a:solidFill>
              <a:srgbClr val="FFFF00"/>
            </a:solidFill>
            <a:ln w="12700" cap="flat">
              <a:noFill/>
              <a:miter lim="400000"/>
            </a:ln>
            <a:effectLst/>
          </p:spPr>
          <p:txBody>
            <a:bodyPr wrap="square" lIns="45719" tIns="45719" rIns="45719" bIns="45719" numCol="1" anchor="t">
              <a:noAutofit/>
            </a:bodyPr>
            <a:lstStyle/>
            <a:p>
              <a:endParaRPr/>
            </a:p>
          </p:txBody>
        </p:sp>
        <p:pic>
          <p:nvPicPr>
            <p:cNvPr id="146" name="image.pdf"/>
            <p:cNvPicPr>
              <a:picLocks noChangeAspect="1"/>
            </p:cNvPicPr>
            <p:nvPr/>
          </p:nvPicPr>
          <p:blipFill>
            <a:blip r:embed="rId4">
              <a:extLst/>
            </a:blip>
            <a:stretch>
              <a:fillRect/>
            </a:stretch>
          </p:blipFill>
          <p:spPr>
            <a:xfrm>
              <a:off x="0" y="0"/>
              <a:ext cx="4752975" cy="542925"/>
            </a:xfrm>
            <a:prstGeom prst="rect">
              <a:avLst/>
            </a:prstGeom>
            <a:ln w="25400" cap="flat">
              <a:solidFill>
                <a:srgbClr val="000000"/>
              </a:solidFill>
              <a:prstDash val="solid"/>
              <a:round/>
            </a:ln>
            <a:effectLst/>
          </p:spPr>
        </p:pic>
      </p:grpSp>
      <p:sp>
        <p:nvSpPr>
          <p:cNvPr id="148" name="Shape 148"/>
          <p:cNvSpPr/>
          <p:nvPr/>
        </p:nvSpPr>
        <p:spPr>
          <a:xfrm>
            <a:off x="4114800" y="2133600"/>
            <a:ext cx="2050254" cy="4216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latin typeface="Arial Black"/>
                <a:ea typeface="Arial Black"/>
                <a:cs typeface="Arial Black"/>
                <a:sym typeface="Arial Black"/>
              </a:defRPr>
            </a:lvl1pPr>
          </a:lstStyle>
          <a:p>
            <a:r>
              <a:t>SM expectation</a:t>
            </a:r>
          </a:p>
        </p:txBody>
      </p:sp>
      <p:sp>
        <p:nvSpPr>
          <p:cNvPr id="149" name="Shape 149"/>
          <p:cNvSpPr/>
          <p:nvPr/>
        </p:nvSpPr>
        <p:spPr>
          <a:xfrm>
            <a:off x="152400" y="5334000"/>
            <a:ext cx="3596839" cy="4597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2400">
                <a:solidFill>
                  <a:srgbClr val="FF0000"/>
                </a:solidFill>
              </a:defRPr>
            </a:pPr>
            <a:r>
              <a:t>4 + </a:t>
            </a:r>
            <a:r>
              <a:rPr>
                <a:solidFill>
                  <a:srgbClr val="0000CC"/>
                </a:solidFill>
              </a:rPr>
              <a:t>3 (from Е787) =</a:t>
            </a:r>
            <a:r>
              <a:rPr>
                <a:solidFill>
                  <a:srgbClr val="00CC00"/>
                </a:solidFill>
              </a:rPr>
              <a:t> </a:t>
            </a:r>
            <a:r>
              <a:rPr>
                <a:solidFill>
                  <a:srgbClr val="000000"/>
                </a:solidFill>
              </a:rPr>
              <a:t>7</a:t>
            </a:r>
          </a:p>
        </p:txBody>
      </p:sp>
      <p:sp>
        <p:nvSpPr>
          <p:cNvPr id="150" name="Shape 150"/>
          <p:cNvSpPr/>
          <p:nvPr/>
        </p:nvSpPr>
        <p:spPr>
          <a:xfrm>
            <a:off x="-1" y="4648200"/>
            <a:ext cx="8763002" cy="1431925"/>
          </a:xfrm>
          <a:prstGeom prst="rect">
            <a:avLst/>
          </a:prstGeom>
          <a:ln w="25400">
            <a:solidFill>
              <a:srgbClr val="FF0000"/>
            </a:solidFill>
          </a:ln>
        </p:spPr>
        <p:txBody>
          <a:bodyPr lIns="45719" rIns="45719" anchor="ctr"/>
          <a:lstStyle/>
          <a:p>
            <a:pPr>
              <a:defRPr>
                <a:latin typeface="+mj-lt"/>
                <a:ea typeface="+mj-ea"/>
                <a:cs typeface="+mj-cs"/>
                <a:sym typeface="Arial"/>
              </a:defRPr>
            </a:pPr>
            <a:endParaRPr/>
          </a:p>
        </p:txBody>
      </p:sp>
      <p:sp>
        <p:nvSpPr>
          <p:cNvPr id="151" name="Shape 151"/>
          <p:cNvSpPr/>
          <p:nvPr/>
        </p:nvSpPr>
        <p:spPr>
          <a:xfrm>
            <a:off x="533400" y="4699000"/>
            <a:ext cx="1580019" cy="37523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000">
                <a:latin typeface="+mj-lt"/>
                <a:ea typeface="+mj-ea"/>
                <a:cs typeface="+mj-cs"/>
                <a:sym typeface="Arial"/>
              </a:defRPr>
            </a:lvl1pPr>
          </a:lstStyle>
          <a:p>
            <a:r>
              <a:t>E949 + E787</a:t>
            </a:r>
          </a:p>
        </p:txBody>
      </p:sp>
      <p:pic>
        <p:nvPicPr>
          <p:cNvPr id="152" name="bnl from air.jpg"/>
          <p:cNvPicPr>
            <a:picLocks noChangeAspect="1"/>
          </p:cNvPicPr>
          <p:nvPr/>
        </p:nvPicPr>
        <p:blipFill>
          <a:blip r:embed="rId5">
            <a:extLst/>
          </a:blip>
          <a:stretch>
            <a:fillRect/>
          </a:stretch>
        </p:blipFill>
        <p:spPr>
          <a:xfrm>
            <a:off x="5092927" y="3181090"/>
            <a:ext cx="2366962" cy="1893141"/>
          </a:xfrm>
          <a:prstGeom prst="rect">
            <a:avLst/>
          </a:prstGeom>
          <a:ln w="12700">
            <a:miter lim="400000"/>
          </a:ln>
        </p:spPr>
      </p:pic>
      <p:sp>
        <p:nvSpPr>
          <p:cNvPr id="2" name="TextBox 1"/>
          <p:cNvSpPr txBox="1"/>
          <p:nvPr/>
        </p:nvSpPr>
        <p:spPr>
          <a:xfrm>
            <a:off x="5767842" y="5116281"/>
            <a:ext cx="317273"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smtClean="0">
                <a:ln>
                  <a:noFill/>
                </a:ln>
                <a:solidFill>
                  <a:srgbClr val="000000"/>
                </a:solidFill>
                <a:effectLst/>
                <a:uFillTx/>
                <a:latin typeface="Verdana"/>
                <a:ea typeface="Verdana"/>
                <a:cs typeface="Verdana"/>
                <a:sym typeface="Verdana"/>
              </a:rPr>
              <a:t>_</a:t>
            </a:r>
            <a:endParaRPr kumimoji="0" lang="en-US" sz="1800" b="0" i="0" u="none" strike="noStrike" cap="none" spc="0" normalizeH="0" baseline="0">
              <a:ln>
                <a:noFill/>
              </a:ln>
              <a:solidFill>
                <a:srgbClr val="000000"/>
              </a:solidFill>
              <a:effectLst/>
              <a:uFillTx/>
              <a:latin typeface="Verdana"/>
              <a:ea typeface="Verdana"/>
              <a:cs typeface="Verdana"/>
              <a:sym typeface="Verdana"/>
            </a:endParaRP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7846" y="1578427"/>
            <a:ext cx="3613946" cy="2783387"/>
          </a:xfrm>
          <a:prstGeom prst="rect">
            <a:avLst/>
          </a:prstGeom>
        </p:spPr>
      </p:pic>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Shape 157"/>
          <p:cNvSpPr>
            <a:spLocks noGrp="1"/>
          </p:cNvSpPr>
          <p:nvPr>
            <p:ph type="sldNum" sz="quarter" idx="2"/>
          </p:nvPr>
        </p:nvSpPr>
        <p:spPr>
          <a:xfrm>
            <a:off x="8333372" y="6245225"/>
            <a:ext cx="201028" cy="281940"/>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9</a:t>
            </a:fld>
            <a:endParaRPr/>
          </a:p>
        </p:txBody>
      </p:sp>
      <p:sp>
        <p:nvSpPr>
          <p:cNvPr id="158" name="Shape 158"/>
          <p:cNvSpPr>
            <a:spLocks noGrp="1"/>
          </p:cNvSpPr>
          <p:nvPr>
            <p:ph type="title"/>
          </p:nvPr>
        </p:nvSpPr>
        <p:spPr>
          <a:prstGeom prst="rect">
            <a:avLst/>
          </a:prstGeom>
        </p:spPr>
        <p:txBody>
          <a:bodyPr/>
          <a:lstStyle>
            <a:lvl1pPr>
              <a:defRPr b="1">
                <a:solidFill>
                  <a:srgbClr val="0000CC"/>
                </a:solidFill>
                <a:effectLst>
                  <a:outerShdw blurRad="12700" dist="25400" dir="2700000" rotWithShape="0">
                    <a:srgbClr val="DDDDDD"/>
                  </a:outerShdw>
                </a:effectLst>
              </a:defRPr>
            </a:lvl1pPr>
          </a:lstStyle>
          <a:p>
            <a:r>
              <a:rPr dirty="0"/>
              <a:t>The Detector</a:t>
            </a:r>
          </a:p>
        </p:txBody>
      </p:sp>
      <p:grpSp>
        <p:nvGrpSpPr>
          <p:cNvPr id="163" name="Group 163"/>
          <p:cNvGrpSpPr/>
          <p:nvPr/>
        </p:nvGrpSpPr>
        <p:grpSpPr>
          <a:xfrm>
            <a:off x="179387" y="1700212"/>
            <a:ext cx="3554413" cy="4319588"/>
            <a:chOff x="0" y="0"/>
            <a:chExt cx="3554412" cy="4319587"/>
          </a:xfrm>
        </p:grpSpPr>
        <p:grpSp>
          <p:nvGrpSpPr>
            <p:cNvPr id="161" name="Group 161"/>
            <p:cNvGrpSpPr/>
            <p:nvPr/>
          </p:nvGrpSpPr>
          <p:grpSpPr>
            <a:xfrm>
              <a:off x="-1" y="-1"/>
              <a:ext cx="3554414" cy="4319589"/>
              <a:chOff x="0" y="0"/>
              <a:chExt cx="3554412" cy="4319587"/>
            </a:xfrm>
          </p:grpSpPr>
          <p:pic>
            <p:nvPicPr>
              <p:cNvPr id="159" name="image.png"/>
              <p:cNvPicPr>
                <a:picLocks noChangeAspect="1"/>
              </p:cNvPicPr>
              <p:nvPr/>
            </p:nvPicPr>
            <p:blipFill>
              <a:blip r:embed="rId2">
                <a:extLst/>
              </a:blip>
              <a:stretch>
                <a:fillRect/>
              </a:stretch>
            </p:blipFill>
            <p:spPr>
              <a:xfrm>
                <a:off x="30147" y="0"/>
                <a:ext cx="3524266" cy="4319588"/>
              </a:xfrm>
              <a:prstGeom prst="rect">
                <a:avLst/>
              </a:prstGeom>
              <a:ln w="12700" cap="flat">
                <a:noFill/>
                <a:miter lim="400000"/>
              </a:ln>
              <a:effectLst/>
            </p:spPr>
          </p:pic>
          <p:sp>
            <p:nvSpPr>
              <p:cNvPr id="160" name="Shape 160"/>
              <p:cNvSpPr/>
              <p:nvPr/>
            </p:nvSpPr>
            <p:spPr>
              <a:xfrm>
                <a:off x="-1" y="-1"/>
                <a:ext cx="361774" cy="773659"/>
              </a:xfrm>
              <a:prstGeom prst="rect">
                <a:avLst/>
              </a:prstGeom>
              <a:solidFill>
                <a:srgbClr val="FFFFFF"/>
              </a:solidFill>
              <a:ln w="9525" cap="flat">
                <a:solidFill>
                  <a:srgbClr val="FFFFFF"/>
                </a:solidFill>
                <a:prstDash val="solid"/>
                <a:round/>
              </a:ln>
              <a:effectLst/>
            </p:spPr>
            <p:txBody>
              <a:bodyPr wrap="square" lIns="45719" tIns="45719" rIns="45719" bIns="45719" numCol="1" anchor="ctr">
                <a:noAutofit/>
              </a:bodyPr>
              <a:lstStyle/>
              <a:p>
                <a:pPr>
                  <a:defRPr>
                    <a:latin typeface="+mj-lt"/>
                    <a:ea typeface="+mj-ea"/>
                    <a:cs typeface="+mj-cs"/>
                    <a:sym typeface="Arial"/>
                  </a:defRPr>
                </a:pPr>
                <a:endParaRPr/>
              </a:p>
            </p:txBody>
          </p:sp>
        </p:grpSp>
        <p:sp>
          <p:nvSpPr>
            <p:cNvPr id="162" name="Shape 162"/>
            <p:cNvSpPr/>
            <p:nvPr/>
          </p:nvSpPr>
          <p:spPr>
            <a:xfrm>
              <a:off x="391919" y="2385443"/>
              <a:ext cx="289419" cy="193416"/>
            </a:xfrm>
            <a:prstGeom prst="rect">
              <a:avLst/>
            </a:prstGeom>
            <a:solidFill>
              <a:srgbClr val="FFFFFF"/>
            </a:solidFill>
            <a:ln w="9525" cap="flat">
              <a:solidFill>
                <a:srgbClr val="FFFFFF"/>
              </a:solidFill>
              <a:prstDash val="solid"/>
              <a:round/>
            </a:ln>
            <a:effectLst/>
          </p:spPr>
          <p:txBody>
            <a:bodyPr wrap="square" lIns="45719" tIns="45719" rIns="45719" bIns="45719" numCol="1" anchor="ctr">
              <a:noAutofit/>
            </a:bodyPr>
            <a:lstStyle/>
            <a:p>
              <a:pPr>
                <a:defRPr>
                  <a:latin typeface="+mj-lt"/>
                  <a:ea typeface="+mj-ea"/>
                  <a:cs typeface="+mj-cs"/>
                  <a:sym typeface="Arial"/>
                </a:defRPr>
              </a:pPr>
              <a:endParaRPr/>
            </a:p>
          </p:txBody>
        </p:sp>
      </p:grpSp>
      <p:sp>
        <p:nvSpPr>
          <p:cNvPr id="164" name="Shape 164"/>
          <p:cNvSpPr/>
          <p:nvPr/>
        </p:nvSpPr>
        <p:spPr>
          <a:xfrm>
            <a:off x="3763951" y="1752600"/>
            <a:ext cx="5245578" cy="3970318"/>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p>
            <a:pPr>
              <a:buSzPct val="100000"/>
              <a:buFont typeface="Wingdings"/>
              <a:buChar char="▪"/>
              <a:defRPr>
                <a:solidFill>
                  <a:srgbClr val="006600"/>
                </a:solidFill>
                <a:latin typeface="+mj-lt"/>
                <a:ea typeface="+mj-ea"/>
                <a:cs typeface="+mj-cs"/>
                <a:sym typeface="Arial"/>
              </a:defRPr>
            </a:pPr>
            <a:r>
              <a:rPr dirty="0"/>
              <a:t> </a:t>
            </a:r>
            <a:r>
              <a:rPr dirty="0">
                <a:latin typeface="Verdana"/>
                <a:ea typeface="Verdana"/>
                <a:cs typeface="Verdana"/>
                <a:sym typeface="Verdana"/>
              </a:rPr>
              <a:t>~700 </a:t>
            </a:r>
            <a:r>
              <a:rPr dirty="0" smtClean="0">
                <a:latin typeface="Verdana"/>
                <a:ea typeface="Verdana"/>
                <a:cs typeface="Verdana"/>
                <a:sym typeface="Verdana"/>
              </a:rPr>
              <a:t>MeV/c</a:t>
            </a:r>
            <a:r>
              <a:rPr lang="en-US" dirty="0" smtClean="0">
                <a:latin typeface="Verdana"/>
                <a:ea typeface="Verdana"/>
                <a:cs typeface="Verdana"/>
                <a:sym typeface="Verdana"/>
              </a:rPr>
              <a:t>,</a:t>
            </a:r>
            <a:r>
              <a:rPr dirty="0" smtClean="0">
                <a:latin typeface="Verdana"/>
                <a:ea typeface="Verdana"/>
                <a:cs typeface="Verdana"/>
                <a:sym typeface="Verdana"/>
              </a:rPr>
              <a:t> </a:t>
            </a:r>
            <a:r>
              <a:rPr lang="en-US" dirty="0" smtClean="0">
                <a:latin typeface="Verdana"/>
                <a:ea typeface="Verdana"/>
                <a:cs typeface="Verdana"/>
                <a:sym typeface="Verdana"/>
              </a:rPr>
              <a:t>separated, </a:t>
            </a:r>
            <a:r>
              <a:rPr dirty="0" smtClean="0">
                <a:latin typeface="Verdana"/>
                <a:ea typeface="Verdana"/>
                <a:cs typeface="Verdana"/>
                <a:sym typeface="Verdana"/>
              </a:rPr>
              <a:t>kaon </a:t>
            </a:r>
            <a:r>
              <a:rPr dirty="0">
                <a:latin typeface="Verdana"/>
                <a:ea typeface="Verdana"/>
                <a:cs typeface="Verdana"/>
                <a:sym typeface="Verdana"/>
              </a:rPr>
              <a:t>beam is slowed down by degraders.</a:t>
            </a:r>
          </a:p>
          <a:p>
            <a:pPr>
              <a:defRPr>
                <a:solidFill>
                  <a:srgbClr val="006600"/>
                </a:solidFill>
              </a:defRPr>
            </a:pPr>
            <a:endParaRPr dirty="0">
              <a:latin typeface="Verdana"/>
              <a:ea typeface="Verdana"/>
              <a:cs typeface="Verdana"/>
              <a:sym typeface="Verdana"/>
            </a:endParaRPr>
          </a:p>
          <a:p>
            <a:pPr>
              <a:buSzPct val="100000"/>
              <a:buFont typeface="Wingdings"/>
              <a:buChar char="▪"/>
              <a:defRPr i="1">
                <a:solidFill>
                  <a:srgbClr val="9900FF"/>
                </a:solidFill>
              </a:defRPr>
            </a:pPr>
            <a:r>
              <a:rPr dirty="0"/>
              <a:t> K</a:t>
            </a:r>
            <a:r>
              <a:rPr baseline="30000" dirty="0"/>
              <a:t>+</a:t>
            </a:r>
            <a:r>
              <a:rPr i="0" dirty="0"/>
              <a:t> stops and decays in scintillating fiber </a:t>
            </a:r>
            <a:r>
              <a:rPr i="0" dirty="0" smtClean="0"/>
              <a:t>target</a:t>
            </a:r>
            <a:endParaRPr dirty="0">
              <a:solidFill>
                <a:schemeClr val="tx1"/>
              </a:solidFill>
            </a:endParaRPr>
          </a:p>
          <a:p>
            <a:pPr>
              <a:buSzPct val="100000"/>
              <a:buFont typeface="Wingdings"/>
              <a:buChar char="▪"/>
              <a:defRPr>
                <a:solidFill>
                  <a:srgbClr val="FF0000"/>
                </a:solidFill>
              </a:defRPr>
            </a:pPr>
            <a:endParaRPr lang="en-US" dirty="0">
              <a:solidFill>
                <a:srgbClr val="FF0000"/>
              </a:solidFill>
            </a:endParaRPr>
          </a:p>
          <a:p>
            <a:pPr>
              <a:buSzPct val="100000"/>
              <a:buFont typeface="Wingdings"/>
              <a:buChar char="▪"/>
              <a:defRPr>
                <a:solidFill>
                  <a:srgbClr val="FF0000"/>
                </a:solidFill>
              </a:defRPr>
            </a:pPr>
            <a:r>
              <a:rPr lang="en-US" dirty="0" smtClean="0">
                <a:solidFill>
                  <a:schemeClr val="tx1"/>
                </a:solidFill>
              </a:rPr>
              <a:t> Hermetic </a:t>
            </a:r>
            <a:r>
              <a:rPr lang="en-US" dirty="0">
                <a:solidFill>
                  <a:schemeClr val="tx1"/>
                </a:solidFill>
              </a:rPr>
              <a:t>photon </a:t>
            </a:r>
            <a:r>
              <a:rPr lang="en-US" dirty="0" smtClean="0">
                <a:solidFill>
                  <a:schemeClr val="tx1"/>
                </a:solidFill>
              </a:rPr>
              <a:t>veto system</a:t>
            </a:r>
            <a:r>
              <a:rPr dirty="0" smtClean="0">
                <a:solidFill>
                  <a:schemeClr val="tx1"/>
                </a:solidFill>
              </a:rPr>
              <a:t> </a:t>
            </a:r>
            <a:endParaRPr lang="en-US" dirty="0">
              <a:solidFill>
                <a:schemeClr val="tx1"/>
              </a:solidFill>
            </a:endParaRPr>
          </a:p>
          <a:p>
            <a:pPr>
              <a:buSzPct val="100000"/>
              <a:buFont typeface="Wingdings"/>
              <a:buChar char="▪"/>
              <a:defRPr>
                <a:solidFill>
                  <a:srgbClr val="FF0000"/>
                </a:solidFill>
              </a:defRPr>
            </a:pPr>
            <a:endParaRPr lang="en-US" dirty="0"/>
          </a:p>
          <a:p>
            <a:pPr>
              <a:buSzPct val="100000"/>
              <a:buFont typeface="Wingdings"/>
              <a:buChar char="▪"/>
              <a:defRPr>
                <a:solidFill>
                  <a:srgbClr val="FF0000"/>
                </a:solidFill>
              </a:defRPr>
            </a:pPr>
            <a:r>
              <a:rPr lang="en-US" dirty="0" smtClean="0"/>
              <a:t> </a:t>
            </a:r>
            <a:r>
              <a:rPr dirty="0" smtClean="0"/>
              <a:t>Measure </a:t>
            </a:r>
            <a:r>
              <a:rPr dirty="0">
                <a:latin typeface="Symbol"/>
                <a:ea typeface="Symbol"/>
                <a:cs typeface="Symbol"/>
                <a:sym typeface="Symbol"/>
              </a:rPr>
              <a:t>π</a:t>
            </a:r>
            <a:r>
              <a:rPr baseline="30000" dirty="0"/>
              <a:t>+</a:t>
            </a:r>
            <a:r>
              <a:rPr dirty="0"/>
              <a:t> </a:t>
            </a:r>
            <a:r>
              <a:rPr b="1" dirty="0"/>
              <a:t>momentum</a:t>
            </a:r>
            <a:r>
              <a:rPr dirty="0"/>
              <a:t> in drift chamber, </a:t>
            </a:r>
            <a:r>
              <a:rPr b="1" dirty="0"/>
              <a:t>energy</a:t>
            </a:r>
            <a:r>
              <a:rPr dirty="0"/>
              <a:t> and </a:t>
            </a:r>
            <a:r>
              <a:rPr b="1" dirty="0"/>
              <a:t>range</a:t>
            </a:r>
            <a:r>
              <a:rPr dirty="0"/>
              <a:t> in target and Range Stack (RS)</a:t>
            </a:r>
          </a:p>
          <a:p>
            <a:pPr>
              <a:defRPr>
                <a:solidFill>
                  <a:srgbClr val="FF0000"/>
                </a:solidFill>
              </a:defRPr>
            </a:pPr>
            <a:endParaRPr dirty="0"/>
          </a:p>
          <a:p>
            <a:pPr>
              <a:buSzPct val="100000"/>
              <a:buFont typeface="Wingdings"/>
              <a:buChar char="▪"/>
            </a:pPr>
            <a:r>
              <a:rPr dirty="0"/>
              <a:t> </a:t>
            </a:r>
            <a:r>
              <a:rPr dirty="0">
                <a:latin typeface="Symbol"/>
                <a:ea typeface="Symbol"/>
                <a:cs typeface="Symbol"/>
                <a:sym typeface="Symbol"/>
              </a:rPr>
              <a:t>π</a:t>
            </a:r>
            <a:r>
              <a:rPr i="1" baseline="30000" dirty="0"/>
              <a:t>+</a:t>
            </a:r>
            <a:r>
              <a:rPr dirty="0"/>
              <a:t> stops and decays in RS – observe </a:t>
            </a:r>
            <a:r>
              <a:rPr dirty="0">
                <a:latin typeface="Symbol"/>
                <a:ea typeface="Symbol"/>
                <a:cs typeface="Symbol"/>
                <a:sym typeface="Symbol"/>
              </a:rPr>
              <a:t>π</a:t>
            </a:r>
            <a:r>
              <a:rPr i="1" baseline="30000" dirty="0"/>
              <a:t>+</a:t>
            </a:r>
            <a:r>
              <a:rPr dirty="0">
                <a:latin typeface="Symbol"/>
                <a:ea typeface="Symbol"/>
                <a:cs typeface="Symbol"/>
                <a:sym typeface="Symbol"/>
              </a:rPr>
              <a:t>→μ</a:t>
            </a:r>
            <a:r>
              <a:rPr i="1" baseline="30000" dirty="0"/>
              <a:t>+</a:t>
            </a:r>
            <a:r>
              <a:rPr dirty="0">
                <a:latin typeface="Symbol"/>
                <a:ea typeface="Symbol"/>
                <a:cs typeface="Symbol"/>
                <a:sym typeface="Symbol"/>
              </a:rPr>
              <a:t>→</a:t>
            </a:r>
            <a:r>
              <a:rPr i="1" dirty="0"/>
              <a:t>e</a:t>
            </a:r>
            <a:r>
              <a:rPr i="1" baseline="30000" dirty="0"/>
              <a:t>+</a:t>
            </a:r>
            <a:r>
              <a:rPr i="1" dirty="0"/>
              <a:t> </a:t>
            </a:r>
            <a:r>
              <a:rPr dirty="0"/>
              <a:t>decay </a:t>
            </a:r>
            <a:r>
              <a:rPr dirty="0" smtClean="0"/>
              <a:t>chai</a:t>
            </a:r>
            <a:r>
              <a:rPr lang="en-US" dirty="0" smtClean="0"/>
              <a:t>n</a:t>
            </a:r>
            <a:endParaRPr i="1" dirty="0"/>
          </a:p>
        </p:txBody>
      </p:sp>
      <p:grpSp>
        <p:nvGrpSpPr>
          <p:cNvPr id="5" name="Group 4"/>
          <p:cNvGrpSpPr/>
          <p:nvPr/>
        </p:nvGrpSpPr>
        <p:grpSpPr>
          <a:xfrm>
            <a:off x="3733802" y="5410201"/>
            <a:ext cx="4707833" cy="1090448"/>
            <a:chOff x="3733802" y="5410201"/>
            <a:chExt cx="4707833" cy="1090448"/>
          </a:xfrm>
        </p:grpSpPr>
        <p:sp>
          <p:nvSpPr>
            <p:cNvPr id="2" name="Rectangle 1"/>
            <p:cNvSpPr/>
            <p:nvPr/>
          </p:nvSpPr>
          <p:spPr>
            <a:xfrm>
              <a:off x="3780045" y="5410201"/>
              <a:ext cx="768626" cy="251790"/>
            </a:xfrm>
            <a:prstGeom prst="rect">
              <a:avLst/>
            </a:prstGeom>
            <a:noFill/>
            <a:ln w="25400" cap="flat">
              <a:solidFill>
                <a:srgbClr val="00B0F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Verdana"/>
                <a:ea typeface="Verdana"/>
                <a:cs typeface="Verdana"/>
                <a:sym typeface="Verdana"/>
              </a:endParaRPr>
            </a:p>
          </p:txBody>
        </p:sp>
        <p:sp>
          <p:nvSpPr>
            <p:cNvPr id="4" name="TextBox 3"/>
            <p:cNvSpPr txBox="1"/>
            <p:nvPr/>
          </p:nvSpPr>
          <p:spPr>
            <a:xfrm>
              <a:off x="3733802" y="5669654"/>
              <a:ext cx="4707833" cy="830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lvl="1" indent="0"/>
              <a:r>
                <a:rPr lang="en-US" sz="1400" b="1" u="sng">
                  <a:solidFill>
                    <a:srgbClr val="00B0F0"/>
                  </a:solidFill>
                </a:rPr>
                <a:t> For the heavy </a:t>
              </a:r>
              <a:r>
                <a:rPr lang="en-US" sz="1600" b="1" u="sng">
                  <a:solidFill>
                    <a:srgbClr val="00B0F0"/>
                  </a:solidFill>
                  <a:latin typeface="Symbol" charset="2"/>
                  <a:ea typeface="Symbol" charset="2"/>
                  <a:cs typeface="Symbol" charset="2"/>
                </a:rPr>
                <a:t>n</a:t>
              </a:r>
              <a:r>
                <a:rPr lang="en-US" sz="1400" b="1" u="sng">
                  <a:solidFill>
                    <a:srgbClr val="00B0F0"/>
                  </a:solidFill>
                </a:rPr>
                <a:t> search, only </a:t>
              </a:r>
              <a:r>
                <a:rPr lang="en-US" sz="1600" b="1" u="sng">
                  <a:solidFill>
                    <a:srgbClr val="00B0F0"/>
                  </a:solidFill>
                  <a:latin typeface="Symbol" charset="2"/>
                  <a:ea typeface="Symbol" charset="2"/>
                  <a:cs typeface="Symbol" charset="2"/>
                </a:rPr>
                <a:t>m</a:t>
              </a:r>
              <a:r>
                <a:rPr lang="en-US" sz="1400" b="1" u="sng">
                  <a:solidFill>
                    <a:srgbClr val="00B0F0"/>
                  </a:solidFill>
                </a:rPr>
                <a:t> that somehow pass the online decay chain cut are available</a:t>
              </a:r>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Verdana"/>
                <a:ea typeface="Verdana"/>
                <a:cs typeface="Verdana"/>
                <a:sym typeface="Verdana"/>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Профиль">
  <a:themeElements>
    <a:clrScheme name="Профиль">
      <a:dk1>
        <a:srgbClr val="000000"/>
      </a:dk1>
      <a:lt1>
        <a:srgbClr val="FFFFFF"/>
      </a:lt1>
      <a:dk2>
        <a:srgbClr val="A7A7A7"/>
      </a:dk2>
      <a:lt2>
        <a:srgbClr val="535353"/>
      </a:lt2>
      <a:accent1>
        <a:srgbClr val="A3B2C1"/>
      </a:accent1>
      <a:accent2>
        <a:srgbClr val="CC0000"/>
      </a:accent2>
      <a:accent3>
        <a:srgbClr val="9BBB59"/>
      </a:accent3>
      <a:accent4>
        <a:srgbClr val="8064A2"/>
      </a:accent4>
      <a:accent5>
        <a:srgbClr val="4BACC6"/>
      </a:accent5>
      <a:accent6>
        <a:srgbClr val="F79646"/>
      </a:accent6>
      <a:hlink>
        <a:srgbClr val="0000FF"/>
      </a:hlink>
      <a:folHlink>
        <a:srgbClr val="FF00FF"/>
      </a:folHlink>
    </a:clrScheme>
    <a:fontScheme name="Профиль">
      <a:majorFont>
        <a:latin typeface="Arial"/>
        <a:ea typeface="Arial"/>
        <a:cs typeface="Arial"/>
      </a:majorFont>
      <a:minorFont>
        <a:latin typeface="Helvetica"/>
        <a:ea typeface="Helvetica"/>
        <a:cs typeface="Helvetica"/>
      </a:minorFont>
    </a:fontScheme>
    <a:fmtScheme name="Профиль">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Verdana"/>
            <a:ea typeface="Verdana"/>
            <a:cs typeface="Verdana"/>
            <a:sym typeface="Verdan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Verdana"/>
            <a:ea typeface="Verdana"/>
            <a:cs typeface="Verdana"/>
            <a:sym typeface="Verdan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Профиль">
  <a:themeElements>
    <a:clrScheme name="Профиль">
      <a:dk1>
        <a:srgbClr val="000000"/>
      </a:dk1>
      <a:lt1>
        <a:srgbClr val="FFFFFF"/>
      </a:lt1>
      <a:dk2>
        <a:srgbClr val="A7A7A7"/>
      </a:dk2>
      <a:lt2>
        <a:srgbClr val="535353"/>
      </a:lt2>
      <a:accent1>
        <a:srgbClr val="A3B2C1"/>
      </a:accent1>
      <a:accent2>
        <a:srgbClr val="CC0000"/>
      </a:accent2>
      <a:accent3>
        <a:srgbClr val="9BBB59"/>
      </a:accent3>
      <a:accent4>
        <a:srgbClr val="8064A2"/>
      </a:accent4>
      <a:accent5>
        <a:srgbClr val="4BACC6"/>
      </a:accent5>
      <a:accent6>
        <a:srgbClr val="F79646"/>
      </a:accent6>
      <a:hlink>
        <a:srgbClr val="0000FF"/>
      </a:hlink>
      <a:folHlink>
        <a:srgbClr val="FF00FF"/>
      </a:folHlink>
    </a:clrScheme>
    <a:fontScheme name="Профиль">
      <a:majorFont>
        <a:latin typeface="Arial"/>
        <a:ea typeface="Arial"/>
        <a:cs typeface="Arial"/>
      </a:majorFont>
      <a:minorFont>
        <a:latin typeface="Helvetica"/>
        <a:ea typeface="Helvetica"/>
        <a:cs typeface="Helvetica"/>
      </a:minorFont>
    </a:fontScheme>
    <a:fmtScheme name="Профиль">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Verdana"/>
            <a:ea typeface="Verdana"/>
            <a:cs typeface="Verdana"/>
            <a:sym typeface="Verdan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Verdana"/>
            <a:ea typeface="Verdana"/>
            <a:cs typeface="Verdana"/>
            <a:sym typeface="Verdan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8915</TotalTime>
  <Words>1778</Words>
  <Application>Microsoft Macintosh PowerPoint</Application>
  <PresentationFormat>On-screen Show (4:3)</PresentationFormat>
  <Paragraphs>255</Paragraphs>
  <Slides>33</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 Black</vt:lpstr>
      <vt:lpstr>Garamond</vt:lpstr>
      <vt:lpstr>Symbol</vt:lpstr>
      <vt:lpstr>Tahoma</vt:lpstr>
      <vt:lpstr>Times New Roman</vt:lpstr>
      <vt:lpstr>Verdana</vt:lpstr>
      <vt:lpstr>Wingdings</vt:lpstr>
      <vt:lpstr>Arial</vt:lpstr>
      <vt:lpstr>Профиль</vt:lpstr>
      <vt:lpstr>Search for heavy neutrinos in kaon decays</vt:lpstr>
      <vt:lpstr>Outline</vt:lpstr>
      <vt:lpstr>Motivation</vt:lpstr>
      <vt:lpstr>Constraints in the νMSM</vt:lpstr>
      <vt:lpstr>How to find heavy neutrinos?</vt:lpstr>
      <vt:lpstr>nh Mass vs m Momentum</vt:lpstr>
      <vt:lpstr>Current limits</vt:lpstr>
      <vt:lpstr>Experiment BNL E949</vt:lpstr>
      <vt:lpstr>The Detector</vt:lpstr>
      <vt:lpstr>Heavy neutrino trigger</vt:lpstr>
      <vt:lpstr>Strategy</vt:lpstr>
      <vt:lpstr>Data sample</vt:lpstr>
      <vt:lpstr>Additional selection criteria</vt:lpstr>
      <vt:lpstr>1/20 Data Sample</vt:lpstr>
      <vt:lpstr>Total acceptance</vt:lpstr>
      <vt:lpstr>Total acceptance verification</vt:lpstr>
      <vt:lpstr>Background study.</vt:lpstr>
      <vt:lpstr>Analyze full data sample</vt:lpstr>
      <vt:lpstr>Kμ2/Kπ2 resolution</vt:lpstr>
      <vt:lpstr>Peak search method</vt:lpstr>
      <vt:lpstr>Peak search method</vt:lpstr>
      <vt:lpstr>Results</vt:lpstr>
      <vt:lpstr>Results</vt:lpstr>
      <vt:lpstr>Conclusion</vt:lpstr>
      <vt:lpstr>What else is this data good for?</vt:lpstr>
      <vt:lpstr>More of Artur’s Slides</vt:lpstr>
      <vt:lpstr>Standard Model neutrino</vt:lpstr>
      <vt:lpstr>Why do we need heavy neutrinos?</vt:lpstr>
      <vt:lpstr>Signal resolution</vt:lpstr>
      <vt:lpstr>Resolution. MC simulation </vt:lpstr>
      <vt:lpstr>Peak search method</vt:lpstr>
      <vt:lpstr>Changes after unblinding data</vt:lpstr>
      <vt:lpstr>Photon inefficiency</vt:lpstr>
    </vt:vector>
  </TitlesOfParts>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Search for heavy neutrinos in kaon decays</dc:title>
  <cp:lastModifiedBy>Brookhaven National Lab</cp:lastModifiedBy>
  <cp:revision>71</cp:revision>
  <cp:lastPrinted>2016-03-25T14:12:01Z</cp:lastPrinted>
  <dcterms:modified xsi:type="dcterms:W3CDTF">2016-05-24T14:54:41Z</dcterms:modified>
</cp:coreProperties>
</file>