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79" r:id="rId4"/>
    <p:sldId id="261" r:id="rId5"/>
    <p:sldId id="266" r:id="rId6"/>
    <p:sldId id="267" r:id="rId7"/>
    <p:sldId id="268" r:id="rId8"/>
    <p:sldId id="269" r:id="rId9"/>
    <p:sldId id="276" r:id="rId10"/>
    <p:sldId id="277" r:id="rId11"/>
    <p:sldId id="270" r:id="rId12"/>
    <p:sldId id="271" r:id="rId13"/>
    <p:sldId id="272" r:id="rId14"/>
    <p:sldId id="274" r:id="rId15"/>
    <p:sldId id="275" r:id="rId16"/>
    <p:sldId id="280" r:id="rId17"/>
    <p:sldId id="281" r:id="rId18"/>
    <p:sldId id="282" r:id="rId19"/>
    <p:sldId id="283" r:id="rId20"/>
    <p:sldId id="28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Lurkin" initials="NL" lastIdx="3" clrIdx="0">
    <p:extLst>
      <p:ext uri="{19B8F6BF-5375-455C-9EA6-DF929625EA0E}">
        <p15:presenceInfo xmlns:p15="http://schemas.microsoft.com/office/powerpoint/2012/main" userId="d0e12c58de2a66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66"/>
    <a:srgbClr val="FDEB03"/>
    <a:srgbClr val="00C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1" d="100"/>
          <a:sy n="71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5D28C-8739-400C-9306-6B4F4F09CABD}" type="datetimeFigureOut">
              <a:rPr lang="en-US" smtClean="0"/>
              <a:t>5/23/2016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A7194-4A92-4F24-9440-DF96A58B60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3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7194-4A92-4F24-9440-DF96A58B609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8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7194-4A92-4F24-9440-DF96A58B609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4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irmingha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763000" cy="1143000"/>
          </a:xfrm>
          <a:ln w="88900" cap="rnd" cmpd="sng">
            <a:gradFill flip="none" rotWithShape="1">
              <a:gsLst>
                <a:gs pos="80000">
                  <a:schemeClr val="bg1"/>
                </a:gs>
                <a:gs pos="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round/>
          </a:ln>
          <a:effectLst>
            <a:softEdge rad="31750"/>
          </a:effectLst>
        </p:spPr>
        <p:txBody>
          <a:bodyPr anchor="b"/>
          <a:lstStyle>
            <a:lvl1pPr algn="ctr">
              <a:defRPr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D:\Mes Documents\PHD\Talks and docs\NA62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5410202" cy="200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 Documents\PHD\Talks and docs\BirminghamUniversityCrest.sv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05001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4724400"/>
            <a:ext cx="7086600" cy="13716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algn="r"/>
            <a:r>
              <a:rPr lang="en-US" sz="2400" b="1" dirty="0" smtClean="0"/>
              <a:t>Nicolas</a:t>
            </a:r>
            <a:r>
              <a:rPr lang="en-US" sz="2400" b="1" baseline="0" dirty="0" smtClean="0"/>
              <a:t> Lurkin</a:t>
            </a:r>
          </a:p>
          <a:p>
            <a:pPr algn="r"/>
            <a:r>
              <a:rPr lang="en-US" sz="2000" b="0" baseline="0" dirty="0" smtClean="0"/>
              <a:t>School of Physics and Astronomy, University of Birmingham</a:t>
            </a:r>
          </a:p>
          <a:p>
            <a:pPr algn="r"/>
            <a:r>
              <a:rPr lang="en-US" sz="2000" b="0" baseline="0" dirty="0" smtClean="0"/>
              <a:t>Meeting xxx – Place, xx/xx/</a:t>
            </a:r>
            <a:r>
              <a:rPr lang="en-US" sz="2000" b="0" baseline="0" dirty="0" err="1" smtClean="0"/>
              <a:t>xxxx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483961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P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1960" y="278296"/>
            <a:ext cx="1881478" cy="187286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763000" cy="1143000"/>
          </a:xfrm>
          <a:ln w="88900" cap="rnd" cmpd="sng">
            <a:gradFill flip="none" rotWithShape="1">
              <a:gsLst>
                <a:gs pos="80000">
                  <a:schemeClr val="bg1"/>
                </a:gs>
                <a:gs pos="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round/>
          </a:ln>
          <a:effectLst>
            <a:softEdge rad="31750"/>
          </a:effectLst>
        </p:spPr>
        <p:txBody>
          <a:bodyPr anchor="b"/>
          <a:lstStyle>
            <a:lvl1pPr algn="ctr">
              <a:defRPr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82713" y="4724400"/>
            <a:ext cx="7608887" cy="1295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</a:lstStyle>
          <a:p>
            <a:pPr algn="r"/>
            <a:r>
              <a:rPr lang="en-US" sz="2400" b="1" dirty="0" smtClean="0"/>
              <a:t>Nicolas</a:t>
            </a:r>
            <a:r>
              <a:rPr lang="en-US" sz="2400" b="1" baseline="0" dirty="0" smtClean="0"/>
              <a:t> Lurkin</a:t>
            </a:r>
          </a:p>
          <a:p>
            <a:pPr algn="r"/>
            <a:r>
              <a:rPr lang="en-US" sz="2000" b="0" baseline="0" dirty="0" smtClean="0"/>
              <a:t>Center for Cosmology, Particle Physics and Phenomenology</a:t>
            </a:r>
          </a:p>
          <a:p>
            <a:pPr algn="r"/>
            <a:r>
              <a:rPr lang="en-US" sz="2000" b="0" baseline="0" dirty="0" smtClean="0"/>
              <a:t>Meeting xxx – Place, xx/xx/</a:t>
            </a:r>
            <a:r>
              <a:rPr lang="en-US" sz="2000" b="0" baseline="0" dirty="0" err="1" smtClean="0"/>
              <a:t>xxxx</a:t>
            </a:r>
            <a:endParaRPr lang="en-US" sz="2000" b="0" dirty="0" smtClean="0"/>
          </a:p>
        </p:txBody>
      </p:sp>
      <p:pic>
        <p:nvPicPr>
          <p:cNvPr id="7" name="Picture 2" descr="D:\Mes Documents\PHD\Talks and docs\NA62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5410202" cy="200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69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Mix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2322" y="184535"/>
            <a:ext cx="1881478" cy="187286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763000" cy="1143000"/>
          </a:xfrm>
          <a:ln w="88900" cap="rnd" cmpd="sng">
            <a:gradFill flip="none" rotWithShape="1">
              <a:gsLst>
                <a:gs pos="80000">
                  <a:schemeClr val="bg1"/>
                </a:gs>
                <a:gs pos="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round/>
          </a:ln>
          <a:effectLst>
            <a:softEdge rad="31750"/>
          </a:effectLst>
        </p:spPr>
        <p:txBody>
          <a:bodyPr anchor="b"/>
          <a:lstStyle>
            <a:lvl1pPr algn="ctr">
              <a:defRPr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4724400"/>
            <a:ext cx="7543801" cy="1295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/>
            </a:lvl2pPr>
          </a:lstStyle>
          <a:p>
            <a:pPr algn="r"/>
            <a:r>
              <a:rPr lang="en-US" sz="2400" b="1" dirty="0" smtClean="0"/>
              <a:t>Nicolas</a:t>
            </a:r>
            <a:r>
              <a:rPr lang="en-US" sz="2400" b="1" baseline="0" dirty="0" smtClean="0"/>
              <a:t> Lurkin</a:t>
            </a:r>
          </a:p>
          <a:p>
            <a:pPr algn="r"/>
            <a:r>
              <a:rPr lang="en-US" sz="2000" b="0" baseline="0" dirty="0" smtClean="0"/>
              <a:t>School of Physics and Astronomy, University of Birmingham</a:t>
            </a:r>
          </a:p>
          <a:p>
            <a:pPr algn="r"/>
            <a:r>
              <a:rPr lang="en-US" sz="2000" b="0" baseline="0" dirty="0" smtClean="0"/>
              <a:t>Centre for Cosmology, Particle Physics and Phenomenology, </a:t>
            </a:r>
            <a:r>
              <a:rPr lang="en-US" sz="2000" b="0" baseline="0" dirty="0" err="1" smtClean="0"/>
              <a:t>UCLouvain</a:t>
            </a:r>
            <a:endParaRPr lang="en-US" sz="2000" b="0" baseline="0" dirty="0" smtClean="0"/>
          </a:p>
          <a:p>
            <a:pPr algn="r"/>
            <a:r>
              <a:rPr lang="en-US" sz="2000" b="0" baseline="0" dirty="0" smtClean="0"/>
              <a:t>Meeting xxx – Place, xx/xx/</a:t>
            </a:r>
            <a:r>
              <a:rPr lang="en-US" sz="2000" b="0" baseline="0" dirty="0" err="1" smtClean="0"/>
              <a:t>xxxx</a:t>
            </a:r>
            <a:endParaRPr lang="en-US" sz="2000" b="0" dirty="0" smtClean="0"/>
          </a:p>
        </p:txBody>
      </p:sp>
      <p:pic>
        <p:nvPicPr>
          <p:cNvPr id="1026" name="Picture 2" descr="D:\Mes Documents\PHD\Talks and docs\NA62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78" y="152401"/>
            <a:ext cx="5205124" cy="192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 Documents\PHD\Talks and docs\BirminghamUniversityCrest.sv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1600200" cy="19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82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A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  <a:effectLst/>
        </p:spPr>
        <p:txBody>
          <a:bodyPr/>
          <a:lstStyle>
            <a:lvl1pPr>
              <a:defRPr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152400" y="685800"/>
            <a:ext cx="8839200" cy="5562600"/>
          </a:xfrm>
        </p:spPr>
        <p:txBody>
          <a:bodyPr>
            <a:noAutofit/>
          </a:bodyPr>
          <a:lstStyle>
            <a:lvl1pPr marL="457200" indent="-4572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  <a:defRPr sz="2400" b="1" i="0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9144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16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A62_Bc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  <a:effectLst/>
        </p:spPr>
        <p:txBody>
          <a:bodyPr/>
          <a:lstStyle>
            <a:lvl1pPr>
              <a:defRPr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152400" y="685800"/>
            <a:ext cx="8839200" cy="5562600"/>
          </a:xfrm>
          <a:solidFill>
            <a:schemeClr val="tx1">
              <a:alpha val="70000"/>
            </a:schemeClr>
          </a:solidFill>
        </p:spPr>
        <p:txBody>
          <a:bodyPr/>
          <a:lstStyle>
            <a:lvl1pPr marL="457200" indent="-457200">
              <a:buClr>
                <a:schemeClr val="accent5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  <a:defRPr sz="2800" b="1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914400" indent="-45720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 sz="24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2pPr>
            <a:lvl3pPr marL="1143000" indent="-22860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 sz="22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9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3" r:id="rId3"/>
    <p:sldLayoutId id="2147483661" r:id="rId4"/>
    <p:sldLayoutId id="2147483664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2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0.png"/><Relationship Id="rId5" Type="http://schemas.openxmlformats.org/officeDocument/2006/relationships/image" Target="../media/image39.png"/><Relationship Id="rId10" Type="http://schemas.openxmlformats.org/officeDocument/2006/relationships/image" Target="../media/image3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0.png"/><Relationship Id="rId21" Type="http://schemas.openxmlformats.org/officeDocument/2006/relationships/image" Target="../media/image55.png"/><Relationship Id="rId7" Type="http://schemas.openxmlformats.org/officeDocument/2006/relationships/image" Target="../media/image410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41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0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0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0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50.png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0.png"/><Relationship Id="rId7" Type="http://schemas.openxmlformats.org/officeDocument/2006/relationships/image" Target="../media/image1000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5" Type="http://schemas.openxmlformats.org/officeDocument/2006/relationships/image" Target="../media/image900.png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0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27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0.png"/><Relationship Id="rId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Recent results from NA48/2 (LFV, DP) and NA62 (Neutral Pion Form Factor)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4724400"/>
            <a:ext cx="8610600" cy="1371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3600" b="1" dirty="0"/>
              <a:t>Nicolas Lurkin</a:t>
            </a:r>
          </a:p>
          <a:p>
            <a:pPr algn="r"/>
            <a:r>
              <a:rPr lang="en-US" dirty="0"/>
              <a:t>School of Physics and Astronomy, University of </a:t>
            </a:r>
            <a:r>
              <a:rPr lang="en-US" dirty="0" smtClean="0"/>
              <a:t>Birmingham</a:t>
            </a:r>
          </a:p>
          <a:p>
            <a:pPr algn="r"/>
            <a:r>
              <a:rPr lang="en-US" dirty="0" err="1" smtClean="0"/>
              <a:t>XIIIth</a:t>
            </a:r>
            <a:r>
              <a:rPr lang="en-US" dirty="0" smtClean="0"/>
              <a:t> International Conference on Heavy Quarks and Leptons, 24-05-2016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810000"/>
            <a:ext cx="357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 behalf of the NA62 collaboration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4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"/>
    </mc:Choice>
    <mc:Fallback xmlns="">
      <p:transition spd="slow" advTm="12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LNV and LNC: Resonance searches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152400" y="685800"/>
                <a:ext cx="8839200" cy="2667000"/>
              </a:xfrm>
            </p:spPr>
            <p:txBody>
              <a:bodyPr/>
              <a:lstStyle/>
              <a:p>
                <a:r>
                  <a:rPr lang="en-GB" sz="2200" dirty="0" smtClean="0"/>
                  <a:t>Search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b>
                      <m:sSub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/>
                  <a:t>decays,  </a:t>
                </a:r>
                <a:r>
                  <a:rPr lang="en-GB" sz="1800" b="0" dirty="0" smtClean="0"/>
                  <a:t>284 mass hypotheses</a:t>
                </a:r>
              </a:p>
              <a:p>
                <a:pPr lvl="1"/>
                <a:r>
                  <a:rPr lang="en-GB" sz="1600" dirty="0" smtClean="0"/>
                  <a:t>2 possibilities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 smtClean="0"/>
                  <a:t>,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GB" sz="1600" dirty="0" smtClean="0"/>
                  <a:t> chosen</a:t>
                </a:r>
                <a:endParaRPr lang="en-GB" sz="1600" dirty="0"/>
              </a:p>
              <a:p>
                <a:pPr lvl="1"/>
                <a:r>
                  <a:rPr lang="en-GB" sz="1600" dirty="0" smtClean="0"/>
                  <a:t>Never exceeds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600" dirty="0" smtClean="0"/>
                  <a:t>: no signal observed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UL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BR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GB" sz="1600" dirty="0" smtClean="0"/>
                  <a:t>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&lt;100</m:t>
                    </m:r>
                  </m:oMath>
                </a14:m>
                <a:r>
                  <a:rPr lang="en-GB" sz="1600" dirty="0" smtClean="0"/>
                  <a:t> ps</a:t>
                </a:r>
              </a:p>
              <a:p>
                <a:r>
                  <a:rPr lang="en-GB" sz="2200" dirty="0" smtClean="0"/>
                  <a:t>Search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sSup>
                          <m:sSup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/>
                  <a:t>decays, </a:t>
                </a:r>
                <a:r>
                  <a:rPr lang="en-GB" sz="1800" b="0" dirty="0" smtClean="0"/>
                  <a:t>280 mass hypotheses</a:t>
                </a:r>
              </a:p>
              <a:p>
                <a:pPr lvl="1"/>
                <a:r>
                  <a:rPr lang="en-GB" sz="1600" dirty="0" smtClean="0"/>
                  <a:t>Never exceeds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600" dirty="0" smtClean="0"/>
                  <a:t>: no signal observed</a:t>
                </a:r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>
                        <a:latin typeface="Cambria Math" panose="02040503050406030204" pitchFamily="18" charset="0"/>
                      </a:rPr>
                      <m:t>UL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BR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GB" sz="1600" dirty="0"/>
                  <a:t> </a:t>
                </a:r>
                <a:r>
                  <a:rPr lang="en-GB" sz="1600" dirty="0" smtClean="0"/>
                  <a:t> 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&lt;100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 smtClean="0"/>
                  <a:t>ps</a:t>
                </a:r>
              </a:p>
              <a:p>
                <a:r>
                  <a:rPr lang="en-GB" sz="2200" dirty="0"/>
                  <a:t>Search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/>
                  <a:t>decays, </a:t>
                </a:r>
                <a:r>
                  <a:rPr lang="en-GB" sz="1800" b="0" dirty="0" smtClean="0"/>
                  <a:t>267 mass hypotheses</a:t>
                </a:r>
              </a:p>
              <a:p>
                <a:pPr lvl="1"/>
                <a:r>
                  <a:rPr lang="en-GB" sz="1600" dirty="0" smtClean="0"/>
                  <a:t>Never </a:t>
                </a:r>
                <a:r>
                  <a:rPr lang="en-GB" sz="1600" dirty="0"/>
                  <a:t>exceeds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600" dirty="0"/>
                  <a:t>: no signal observed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>
                        <a:latin typeface="Cambria Math" panose="02040503050406030204" pitchFamily="18" charset="0"/>
                      </a:rPr>
                      <m:t>UL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BR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GB" sz="1600" dirty="0"/>
                  <a:t>  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&lt;100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 smtClean="0"/>
                  <a:t>ps</a:t>
                </a:r>
                <a:endParaRPr lang="en-GB" sz="16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152400" y="685800"/>
                <a:ext cx="8839200" cy="2667000"/>
              </a:xfrm>
              <a:blipFill rotWithShape="0">
                <a:blip r:embed="rId2"/>
                <a:stretch>
                  <a:fillRect l="-759" t="-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6" y="3886200"/>
            <a:ext cx="2571353" cy="2467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56791"/>
            <a:ext cx="2571353" cy="2467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07" y="5410200"/>
            <a:ext cx="3301315" cy="952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0" y="3505200"/>
                <a:ext cx="3172023" cy="100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GB" sz="1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Upper limit on </a:t>
                </a:r>
                <a:br>
                  <a:rPr lang="en-GB" sz="1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𝐁𝐑</m:t>
                    </m:r>
                    <m:d>
                      <m:dPr>
                        <m:ctrlPr>
                          <a:rPr lang="en-GB" sz="1400" b="1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GB" sz="1400" b="1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sSub>
                          <m:sSub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GB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𝐁𝐑</m:t>
                    </m:r>
                    <m:d>
                      <m:dPr>
                        <m:ctrlPr>
                          <a:rPr lang="en-GB" sz="1400" b="1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GB" sz="1400" b="1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400" b="1" i="1" dirty="0" smtClean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endParaRPr lang="en-GB" sz="1400" b="1" i="1" dirty="0" smtClean="0">
                  <a:solidFill>
                    <a:schemeClr val="accent4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14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𝑈𝐿</m:t>
                    </m:r>
                    <m:d>
                      <m:dPr>
                        <m:ctrlPr>
                          <a:rPr lang="en-GB" sz="1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400" b="0" i="0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BR</m:t>
                        </m:r>
                      </m:e>
                    </m:d>
                    <m:r>
                      <a:rPr lang="en-GB" sz="14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UL</m:t>
                        </m:r>
                        <m:d>
                          <m:dPr>
                            <m:ctrlPr>
                              <a:rPr lang="en-GB" sz="1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GB" sz="1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GB" sz="1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sz="1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𝐴𝑐𝑐𝑒𝑝𝑡𝑎𝑛𝑐𝑒</m:t>
                        </m:r>
                      </m:den>
                    </m:f>
                    <m:r>
                      <a:rPr lang="en-GB" sz="1400" b="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505200"/>
                <a:ext cx="3172023" cy="1009635"/>
              </a:xfrm>
              <a:prstGeom prst="rect">
                <a:avLst/>
              </a:prstGeom>
              <a:blipFill rotWithShape="0">
                <a:blip r:embed="rId6"/>
                <a:stretch>
                  <a:fillRect l="-192" t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0" y="4572000"/>
                <a:ext cx="2459391" cy="784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GB" sz="1400" b="1" dirty="0">
                    <a:solidFill>
                      <a:schemeClr val="accent5">
                        <a:lumMod val="50000"/>
                      </a:schemeClr>
                    </a:solidFill>
                  </a:rPr>
                  <a:t>S</a:t>
                </a:r>
                <a:r>
                  <a:rPr lang="en-GB" sz="1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tatistical significance</a:t>
                </a:r>
              </a:p>
              <a:p>
                <a:pPr marL="742950" lvl="1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GB" sz="14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  <m:r>
                              <a:rPr lang="en-GB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GB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e>
                        </m:d>
                        <m: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GB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sub>
                            </m:sSub>
                          </m:e>
                        </m:d>
                        <m: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GB" sz="1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572000"/>
                <a:ext cx="2459391" cy="784702"/>
              </a:xfrm>
              <a:prstGeom prst="rect">
                <a:avLst/>
              </a:prstGeom>
              <a:blipFill rotWithShape="0">
                <a:blip r:embed="rId7"/>
                <a:stretch>
                  <a:fillRect l="-248" t="-1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6200" y="3352800"/>
            <a:ext cx="8991600" cy="304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6200" y="663098"/>
            <a:ext cx="8991600" cy="108950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3565" y="1798689"/>
            <a:ext cx="8991600" cy="71591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3565" y="2558830"/>
            <a:ext cx="8991600" cy="71591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57200" y="3685520"/>
                <a:ext cx="113327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</m:sSub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85520"/>
                <a:ext cx="113327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401980" y="5181600"/>
                <a:ext cx="922620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980" y="5181600"/>
                <a:ext cx="922620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198167" y="3726691"/>
                <a:ext cx="1347292" cy="3190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UL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BR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167" y="3726691"/>
                <a:ext cx="1347292" cy="31901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552775" y="5181600"/>
            <a:ext cx="1410989" cy="1328922"/>
            <a:chOff x="6975091" y="5209990"/>
            <a:chExt cx="1410989" cy="132892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298" y="5209990"/>
              <a:ext cx="1138396" cy="132892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725936" y="5353023"/>
              <a:ext cx="298706" cy="332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620000" y="5236233"/>
                  <a:ext cx="365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5236233"/>
                  <a:ext cx="3656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>
            <a:xfrm>
              <a:off x="7542243" y="6190269"/>
              <a:ext cx="298706" cy="332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500906" y="6096536"/>
                  <a:ext cx="4500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0906" y="6096536"/>
                  <a:ext cx="45006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975091" y="6096129"/>
                  <a:ext cx="370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5091" y="6096129"/>
                  <a:ext cx="37042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015658" y="6096129"/>
                  <a:ext cx="370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658" y="6096129"/>
                  <a:ext cx="37042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Dark Photon Searches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Simplest hidden sector model: Extra U(1) symmetry with gauge boson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sz="2000" b="0" dirty="0" smtClean="0">
                    <a:solidFill>
                      <a:srgbClr val="00B0F0"/>
                    </a:solidFill>
                  </a:rPr>
                  <a:t>[B.Holdom</a:t>
                </a:r>
                <a:r>
                  <a:rPr lang="en-GB" sz="2000" b="0" dirty="0">
                    <a:solidFill>
                      <a:srgbClr val="00B0F0"/>
                    </a:solidFill>
                  </a:rPr>
                  <a:t>, Phys. Lett. B166 (1986) </a:t>
                </a:r>
                <a:r>
                  <a:rPr lang="en-GB" sz="2000" b="0" dirty="0" smtClean="0">
                    <a:solidFill>
                      <a:srgbClr val="00B0F0"/>
                    </a:solidFill>
                  </a:rPr>
                  <a:t>196]</a:t>
                </a:r>
              </a:p>
              <a:p>
                <a:r>
                  <a:rPr lang="en-GB" dirty="0" smtClean="0"/>
                  <a:t>QED-like interactions with SM fermions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Sup>
                      <m:sSubSup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r>
                  <a:rPr lang="en-GB" dirty="0" smtClean="0"/>
                  <a:t>Coupling constants and charges generated through kinetic mixing between QED and the new U(1) gauge bosons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𝑄𝐸𝐷</m:t>
                        </m:r>
                      </m:sup>
                    </m:sSubSup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𝑑𝑎𝑟𝑘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r>
                  <a:rPr lang="en-GB" dirty="0" smtClean="0"/>
                  <a:t>Motivations:</a:t>
                </a:r>
                <a:endParaRPr lang="en-GB" dirty="0"/>
              </a:p>
              <a:p>
                <a:pPr lvl="1"/>
                <a:r>
                  <a:rPr lang="en-GB" dirty="0" smtClean="0"/>
                  <a:t>Possible explanation for positron excess in cosmic rays (PAMELA, FERMI, AMS-02) by dark matter annihilation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lvl="1"/>
                <a:r>
                  <a:rPr lang="en-GB" dirty="0" smtClean="0"/>
                  <a:t>Possible solution to the muon g-2 anomaly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blipFill rotWithShape="0">
                <a:blip r:embed="rId7"/>
                <a:stretch>
                  <a:fillRect l="-897" t="-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110125" y="1371600"/>
            <a:ext cx="1509876" cy="1107477"/>
            <a:chOff x="7191113" y="1123118"/>
            <a:chExt cx="1952887" cy="14056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113" y="1295400"/>
              <a:ext cx="1876687" cy="111458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239000" y="2159477"/>
                  <a:ext cx="495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2159477"/>
                  <a:ext cx="49513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3175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263596" y="1123118"/>
                  <a:ext cx="495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3596" y="1123118"/>
                  <a:ext cx="49513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693940" y="1435036"/>
                  <a:ext cx="4500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3940" y="1435036"/>
                  <a:ext cx="450060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108004" y="3189727"/>
            <a:ext cx="2597595" cy="554746"/>
            <a:chOff x="3886200" y="5149850"/>
            <a:chExt cx="3134157" cy="6318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5257800"/>
              <a:ext cx="3096057" cy="5239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 flipH="1">
                  <a:off x="4038600" y="5149850"/>
                  <a:ext cx="1337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038600" y="5149850"/>
                  <a:ext cx="133735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7778" r="-133333" b="-1886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70297" y="5149850"/>
                  <a:ext cx="4500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297" y="5149850"/>
                  <a:ext cx="450060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8"/>
          <p:cNvSpPr/>
          <p:nvPr/>
        </p:nvSpPr>
        <p:spPr>
          <a:xfrm>
            <a:off x="8082341" y="6314249"/>
            <a:ext cx="298706" cy="332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008843" y="6372831"/>
            <a:ext cx="298706" cy="332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6858000" y="4419600"/>
            <a:ext cx="1693278" cy="1315894"/>
            <a:chOff x="6705599" y="3976221"/>
            <a:chExt cx="2011746" cy="14307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110" y="4112688"/>
              <a:ext cx="1653780" cy="12403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418391" y="4032771"/>
                  <a:ext cx="4500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391" y="4032771"/>
                  <a:ext cx="450060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418391" y="4747197"/>
                  <a:ext cx="4500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391" y="4747197"/>
                  <a:ext cx="450060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705599" y="4096205"/>
                  <a:ext cx="3744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599" y="4096205"/>
                  <a:ext cx="374461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717950" y="4869177"/>
                  <a:ext cx="3744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950" y="4869177"/>
                  <a:ext cx="374461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8330642" y="4402103"/>
                  <a:ext cx="382815" cy="290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0642" y="4402103"/>
                  <a:ext cx="382815" cy="29097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r="-15094" b="-20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334530" y="5116019"/>
                  <a:ext cx="382815" cy="290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4530" y="5116019"/>
                  <a:ext cx="382815" cy="29097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r="-15094"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330641" y="3976221"/>
                  <a:ext cx="382815" cy="290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0641" y="3976221"/>
                  <a:ext cx="382815" cy="29097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r="-22642"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330641" y="4704302"/>
                  <a:ext cx="382815" cy="290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0641" y="4704302"/>
                  <a:ext cx="382815" cy="290979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22642"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568726" y="4928622"/>
                <a:ext cx="6883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dirty="0" smtClean="0"/>
                  <a:t>TeV</a:t>
                </a:r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726" y="4928622"/>
                <a:ext cx="688330" cy="369332"/>
              </a:xfrm>
              <a:prstGeom prst="rect">
                <a:avLst/>
              </a:prstGeom>
              <a:blipFill rotWithShape="0">
                <a:blip r:embed="rId24"/>
                <a:stretch>
                  <a:fillRect t="-10000" r="-8929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72037" y="5467644"/>
                <a:ext cx="737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GB" dirty="0" smtClean="0"/>
                  <a:t>eV</a:t>
                </a:r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37" y="5467644"/>
                <a:ext cx="737702" cy="369332"/>
              </a:xfrm>
              <a:prstGeom prst="rect">
                <a:avLst/>
              </a:prstGeom>
              <a:blipFill rotWithShape="0">
                <a:blip r:embed="rId25"/>
                <a:stretch>
                  <a:fillRect t="-9836" r="-66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6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5"/>
          <a:stretch/>
        </p:blipFill>
        <p:spPr>
          <a:xfrm>
            <a:off x="6523963" y="4137113"/>
            <a:ext cx="1477037" cy="2089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4111042"/>
            <a:ext cx="3601277" cy="2299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09600"/>
            <a:ext cx="2343913" cy="886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dirty="0" smtClean="0"/>
                  <a:t>DP: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𝜸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 smtClean="0"/>
                  <a:t> Decay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t="-52000" b="-97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152400" y="685800"/>
                <a:ext cx="5946907" cy="3352800"/>
              </a:xfrm>
            </p:spPr>
            <p:txBody>
              <a:bodyPr/>
              <a:lstStyle/>
              <a:p>
                <a:r>
                  <a:rPr lang="en-GB" sz="2000" dirty="0" smtClean="0"/>
                  <a:t>Production</a:t>
                </a:r>
                <a:r>
                  <a:rPr lang="en-GB" sz="2000" b="0" dirty="0" smtClean="0"/>
                  <a:t> </a:t>
                </a:r>
                <a:r>
                  <a:rPr lang="en-GB" sz="1600" b="0" dirty="0" err="1" smtClean="0"/>
                  <a:t>Batell</a:t>
                </a:r>
                <a:r>
                  <a:rPr lang="en-GB" sz="1600" b="0" dirty="0"/>
                  <a:t>, </a:t>
                </a:r>
                <a:r>
                  <a:rPr lang="en-GB" sz="1600" b="0" dirty="0" err="1"/>
                  <a:t>Pospelov</a:t>
                </a:r>
                <a:r>
                  <a:rPr lang="en-GB" sz="1600" b="0" dirty="0"/>
                  <a:t> and Ritz, </a:t>
                </a:r>
                <a:r>
                  <a:rPr lang="en-GB" sz="1600" b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[PRD80 </a:t>
                </a:r>
                <a:r>
                  <a:rPr lang="en-GB" sz="1600" b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(2009) </a:t>
                </a:r>
                <a:r>
                  <a:rPr lang="en-GB" sz="1600" b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095024]</a:t>
                </a:r>
                <a:endParaRPr lang="en-GB" sz="1800" b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446088" lvl="1" indent="-279400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BR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BR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</m:oMath>
                </a14:m>
                <a:endParaRPr lang="en-GB" sz="1800" dirty="0" smtClean="0"/>
              </a:p>
              <a:p>
                <a:pPr marL="446088" lvl="1" indent="-279400"/>
                <a:r>
                  <a:rPr lang="en-GB" sz="1800" b="0" dirty="0" smtClean="0"/>
                  <a:t>Mixing parameter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sz="1800" dirty="0" smtClean="0"/>
                  <a:t> and dark photon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GB" sz="1800" dirty="0" smtClean="0"/>
              </a:p>
              <a:p>
                <a:pPr marL="446088" lvl="1" indent="-279400"/>
                <a:r>
                  <a:rPr lang="en-GB" sz="1800" dirty="0" smtClean="0"/>
                  <a:t>Loss of sensitivity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sz="1800" dirty="0" smtClean="0"/>
                  <a:t> approaches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 smtClean="0"/>
                  <a:t> threshold</a:t>
                </a:r>
              </a:p>
              <a:p>
                <a:pPr marL="446088" lvl="1" indent="-279400"/>
                <a:r>
                  <a:rPr lang="en-GB" sz="1800" dirty="0" smtClean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GB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&gt;10 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 smtClean="0"/>
                  <a:t> mean free path is negligible and prompt decay is assumed</a:t>
                </a:r>
              </a:p>
              <a:p>
                <a:pPr marL="534988" lvl="2">
                  <a:tabLst>
                    <a:tab pos="2424113" algn="l"/>
                  </a:tabLst>
                </a:pPr>
                <a:r>
                  <a:rPr lang="en-GB" sz="1600" dirty="0" smtClean="0"/>
                  <a:t>Signature similar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sz="1600" dirty="0" smtClean="0"/>
                  <a:t/>
                </a:r>
                <a:br>
                  <a:rPr lang="en-GB" sz="1600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1600" dirty="0" smtClean="0"/>
                  <a:t>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16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1600" b="0" i="1" dirty="0" smtClean="0">
                    <a:latin typeface="Cambria Math" panose="02040503050406030204" pitchFamily="18" charset="0"/>
                  </a:rPr>
                </a:br>
                <a:r>
                  <a:rPr lang="en-GB" sz="1600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↳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152400" y="685800"/>
                <a:ext cx="5946907" cy="3352800"/>
              </a:xfrm>
              <a:blipFill rotWithShape="0">
                <a:blip r:embed="rId6"/>
                <a:stretch>
                  <a:fillRect l="-922" t="-1091" r="-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47800"/>
            <a:ext cx="2438903" cy="2320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67600" y="1774913"/>
                <a:ext cx="13637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Valid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1774913"/>
                <a:ext cx="136377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339" t="-1961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/>
              <p:cNvSpPr txBox="1">
                <a:spLocks/>
              </p:cNvSpPr>
              <p:nvPr/>
            </p:nvSpPr>
            <p:spPr>
              <a:xfrm>
                <a:off x="150746" y="3810000"/>
                <a:ext cx="5946907" cy="190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Clr>
                    <a:schemeClr val="accent5">
                      <a:lumMod val="50000"/>
                    </a:schemeClr>
                  </a:buClr>
                  <a:buFont typeface="Wingdings" panose="05000000000000000000" pitchFamily="2" charset="2"/>
                  <a:buChar char="q"/>
                  <a:defRPr sz="2400" b="1" i="0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457200" algn="l" defTabSz="914400" rtl="0" eaLnBrk="1" latinLnBrk="0" hangingPunct="1">
                  <a:spcBef>
                    <a:spcPct val="20000"/>
                  </a:spcBef>
                  <a:buClr>
                    <a:schemeClr val="accent4">
                      <a:lumMod val="50000"/>
                    </a:schemeClr>
                  </a:buClr>
                  <a:buFont typeface="Wingdings" panose="05000000000000000000" pitchFamily="2" charset="2"/>
                  <a:buChar char="Ø"/>
                  <a:defRPr sz="22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4">
                      <a:lumMod val="50000"/>
                    </a:schemeClr>
                  </a:buClr>
                  <a:buFont typeface="Wingdings" panose="05000000000000000000" pitchFamily="2" charset="2"/>
                  <a:buChar char="Ø"/>
                  <a:defRPr sz="20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dirty="0" smtClean="0"/>
                  <a:t>Decay </a:t>
                </a:r>
                <a:r>
                  <a:rPr lang="en-GB" sz="1600" b="0" dirty="0" err="1" smtClean="0"/>
                  <a:t>Batell</a:t>
                </a:r>
                <a:r>
                  <a:rPr lang="en-GB" sz="1600" b="0" dirty="0"/>
                  <a:t>, </a:t>
                </a:r>
                <a:r>
                  <a:rPr lang="en-GB" sz="1600" b="0" dirty="0" err="1"/>
                  <a:t>Pospelov</a:t>
                </a:r>
                <a:r>
                  <a:rPr lang="en-GB" sz="1600" b="0" dirty="0"/>
                  <a:t> and Ritz, </a:t>
                </a:r>
                <a:r>
                  <a:rPr lang="en-GB" sz="1600" b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[PRD79 </a:t>
                </a:r>
                <a:r>
                  <a:rPr lang="en-GB" sz="1600" b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(2009) </a:t>
                </a:r>
                <a:r>
                  <a:rPr lang="en-GB" sz="1600" b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115008]</a:t>
                </a:r>
              </a:p>
              <a:p>
                <a:pPr marL="457200" lvl="1" indent="-279400">
                  <a:tabLst>
                    <a:tab pos="803275" algn="l"/>
                  </a:tabLst>
                </a:pPr>
                <a:r>
                  <a:rPr lang="en-GB" sz="1600" dirty="0" smtClean="0"/>
                  <a:t>Accessible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1600" b="0" dirty="0" smtClean="0"/>
                  <a:t> decay, </a:t>
                </a:r>
                <a:br>
                  <a:rPr lang="en-GB" sz="1600" b="0" dirty="0" smtClean="0"/>
                </a:br>
                <a:r>
                  <a:rPr lang="en-GB" sz="1600" b="0" dirty="0" smtClean="0"/>
                  <a:t>assuming only into SM </a:t>
                </a:r>
                <a:br>
                  <a:rPr lang="en-GB" sz="1600" b="0" dirty="0" smtClean="0"/>
                </a:br>
                <a:r>
                  <a:rPr lang="en-GB" sz="1600" b="0" dirty="0" smtClean="0"/>
                  <a:t>fermions</a:t>
                </a:r>
                <a:br>
                  <a:rPr lang="en-GB" sz="1600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b="0" i="1" dirty="0" smtClean="0">
                    <a:latin typeface="Cambria Math" panose="02040503050406030204" pitchFamily="18" charset="0"/>
                  </a:rPr>
                  <a:t> </a:t>
                </a:r>
                <a:br>
                  <a:rPr lang="en-GB" sz="1600" b="0" i="1" dirty="0" smtClean="0">
                    <a:latin typeface="Cambria Math" panose="02040503050406030204" pitchFamily="18" charset="0"/>
                  </a:rPr>
                </a:br>
                <a:r>
                  <a:rPr lang="en-GB" sz="1600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lit/>
                      </m:rPr>
                      <a:rPr lang="en-GB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600" b="0" dirty="0" smtClean="0"/>
                  <a:t> </a:t>
                </a:r>
              </a:p>
            </p:txBody>
          </p:sp>
        </mc:Choice>
        <mc:Fallback xmlns="">
          <p:sp>
            <p:nvSpPr>
              <p:cNvPr id="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6" y="3810000"/>
                <a:ext cx="5946907" cy="1905000"/>
              </a:xfrm>
              <a:prstGeom prst="rect">
                <a:avLst/>
              </a:prstGeom>
              <a:blipFill rotWithShape="0">
                <a:blip r:embed="rId9"/>
                <a:stretch>
                  <a:fillRect l="-923" t="-1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50746" y="685800"/>
            <a:ext cx="8859941" cy="31242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48887" y="3859250"/>
            <a:ext cx="8861800" cy="255091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898606" y="4179094"/>
            <a:ext cx="0" cy="1876426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905752" y="4151522"/>
            <a:ext cx="171448" cy="194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24199" y="5145857"/>
                <a:ext cx="505138" cy="285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sSup>
                            <m:sSupPr>
                              <m:ctrlP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99" y="5145857"/>
                <a:ext cx="505138" cy="28565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3636482" y="5168803"/>
            <a:ext cx="0" cy="8268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28323" y="4876800"/>
                <a:ext cx="532518" cy="292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GB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GB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23" y="4876800"/>
                <a:ext cx="532518" cy="29200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4175015" y="5068756"/>
            <a:ext cx="0" cy="6096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66856" y="4828575"/>
                <a:ext cx="505138" cy="285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sSup>
                            <m:sSupPr>
                              <m:ctrlP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856" y="4828575"/>
                <a:ext cx="505138" cy="28565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096613" y="5673142"/>
            <a:ext cx="2286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332358" y="5386038"/>
            <a:ext cx="0" cy="6096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1"/>
          </p:cNvCxnSpPr>
          <p:nvPr/>
        </p:nvCxnSpPr>
        <p:spPr>
          <a:xfrm flipH="1" flipV="1">
            <a:off x="2438400" y="4762500"/>
            <a:ext cx="658213" cy="10249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/>
          <p:cNvSpPr/>
          <p:nvPr/>
        </p:nvSpPr>
        <p:spPr>
          <a:xfrm rot="16200000">
            <a:off x="4910156" y="4472419"/>
            <a:ext cx="163857" cy="2168906"/>
          </a:xfrm>
          <a:prstGeom prst="leftBrace">
            <a:avLst>
              <a:gd name="adj1" fmla="val 8333"/>
              <a:gd name="adj2" fmla="val 461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58177" y="5568839"/>
                <a:ext cx="1609223" cy="464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sz="1200" dirty="0" smtClean="0"/>
                  <a:t>: hadronic</a:t>
                </a:r>
                <a:br>
                  <a:rPr lang="en-GB" sz="1200" dirty="0" smtClean="0"/>
                </a:br>
                <a:r>
                  <a:rPr lang="en-GB" sz="1200" dirty="0" smtClean="0"/>
                  <a:t>decay contribution</a:t>
                </a:r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77" y="5568839"/>
                <a:ext cx="1609223" cy="464038"/>
              </a:xfrm>
              <a:prstGeom prst="rect">
                <a:avLst/>
              </a:prstGeom>
              <a:blipFill rotWithShape="0">
                <a:blip r:embed="rId13"/>
                <a:stretch>
                  <a:fillRect l="-379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73456" y="4371201"/>
                <a:ext cx="14987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Assuming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456" y="4371201"/>
                <a:ext cx="149874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407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40693" y="4174038"/>
                <a:ext cx="566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693" y="4174038"/>
                <a:ext cx="566694" cy="2769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71081" y="4604446"/>
                <a:ext cx="5743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81" y="4604446"/>
                <a:ext cx="574388" cy="27699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7299555" y="5600582"/>
            <a:ext cx="691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hadrons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14727" y="4158734"/>
                <a:ext cx="2163404" cy="184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1200" b="1" dirty="0" smtClean="0"/>
                  <a:t> decay width into SM fermions</a:t>
                </a:r>
                <a:endParaRPr lang="en-GB" sz="12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7" y="4158734"/>
                <a:ext cx="2163404" cy="184666"/>
              </a:xfrm>
              <a:prstGeom prst="rect">
                <a:avLst/>
              </a:prstGeom>
              <a:blipFill rotWithShape="0">
                <a:blip r:embed="rId17"/>
                <a:stretch>
                  <a:fillRect l="-843" t="-21212" r="-1685" b="-424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77805" y="3967653"/>
                <a:ext cx="894595" cy="184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1200" b="1" dirty="0" smtClean="0"/>
                  <a:t> decay BRs</a:t>
                </a:r>
                <a:endParaRPr lang="en-GB" sz="12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805" y="3967653"/>
                <a:ext cx="894595" cy="184666"/>
              </a:xfrm>
              <a:prstGeom prst="rect">
                <a:avLst/>
              </a:prstGeom>
              <a:blipFill rotWithShape="0">
                <a:blip r:embed="rId18"/>
                <a:stretch>
                  <a:fillRect l="-1342" t="-21875" r="-4698" b="-437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7017188" y="1430250"/>
                <a:ext cx="1946107" cy="3134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BR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188" y="1430250"/>
                <a:ext cx="1946107" cy="31341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0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60" y="3309946"/>
            <a:ext cx="4738340" cy="2252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77864"/>
            <a:ext cx="4800600" cy="2298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DP: NA48/2 Data Sample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76200" y="685800"/>
                <a:ext cx="4191000" cy="4953000"/>
              </a:xfrm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 sz="1800" dirty="0" smtClean="0"/>
                  <a:t>NA48/2 data: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GB" sz="1800" dirty="0" smtClean="0"/>
                  <a:t> decays in the fiducial </a:t>
                </a:r>
                <a:r>
                  <a:rPr lang="en-GB" sz="1800" dirty="0" smtClean="0"/>
                  <a:t>region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m:rPr>
                        <m:lit/>
                      </m:rPr>
                      <a:rPr lang="en-GB" sz="1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m:rPr>
                        <m:lit/>
                      </m:rPr>
                      <a:rPr lang="en-GB" sz="1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800" dirty="0" smtClean="0"/>
                  <a:t> separation using </a:t>
                </a:r>
                <a14:m>
                  <m:oMath xmlns:m="http://schemas.openxmlformats.org/officeDocument/2006/math">
                    <m:r>
                      <a:rPr lang="en-GB" sz="18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m:rPr>
                        <m:lit/>
                      </m:rPr>
                      <a:rPr lang="en-GB" sz="1800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8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GB" sz="1800" dirty="0" smtClean="0"/>
              </a:p>
              <a:p>
                <a:r>
                  <a:rPr lang="en-GB" sz="1800" dirty="0" smtClean="0"/>
                  <a:t>Selection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bSup>
                      <m:sSub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GB" sz="1800" dirty="0" smtClean="0"/>
                  <a:t> </a:t>
                </a:r>
              </a:p>
              <a:p>
                <a:pPr lvl="1"/>
                <a:r>
                  <a:rPr lang="en-GB" sz="1800" dirty="0" smtClean="0">
                    <a:latin typeface="Cambria Math" panose="02040503050406030204" pitchFamily="18" charset="0"/>
                  </a:rPr>
                  <a:t>Three-track vertex topology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𝜋𝛾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𝑒𝑒𝑒</m:t>
                            </m:r>
                          </m:sub>
                        </m:s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&lt;20 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8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&lt;8 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80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GB" sz="1800" dirty="0" smtClean="0">
                    <a:latin typeface="Cambria Math" panose="02040503050406030204" pitchFamily="18" charset="0"/>
                  </a:rPr>
                  <a:t>No missing momentum</a:t>
                </a:r>
              </a:p>
              <a:p>
                <a:endParaRPr lang="en-GB" sz="1800" b="1" dirty="0" smtClean="0"/>
              </a:p>
              <a:p>
                <a:r>
                  <a:rPr lang="en-GB" sz="1800" b="1" dirty="0" smtClean="0"/>
                  <a:t>Selection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endParaRPr lang="en-GB" sz="180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&lt;8</m:t>
                    </m:r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sz="1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800" dirty="0" smtClean="0"/>
              </a:p>
              <a:p>
                <a:pPr lvl="1"/>
                <a:r>
                  <a:rPr lang="en-GB" sz="1800" dirty="0"/>
                  <a:t>No missing </a:t>
                </a:r>
                <a:r>
                  <a:rPr lang="en-GB" sz="1800" dirty="0" smtClean="0"/>
                  <a:t>mass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76200" y="685800"/>
                <a:ext cx="4191000" cy="4953000"/>
              </a:xfrm>
              <a:blipFill rotWithShape="0">
                <a:blip r:embed="rId4"/>
                <a:stretch>
                  <a:fillRect l="-870" t="-49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76199" y="5683250"/>
                <a:ext cx="8991599" cy="749300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Clr>
                    <a:schemeClr val="accent5">
                      <a:lumMod val="50000"/>
                    </a:schemeClr>
                  </a:buClr>
                  <a:buFont typeface="Wingdings" panose="05000000000000000000" pitchFamily="2" charset="2"/>
                  <a:buChar char="q"/>
                  <a:defRPr sz="2400" b="1" i="0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457200" algn="l" defTabSz="914400" rtl="0" eaLnBrk="1" latinLnBrk="0" hangingPunct="1">
                  <a:spcBef>
                    <a:spcPct val="20000"/>
                  </a:spcBef>
                  <a:buClr>
                    <a:schemeClr val="accent4">
                      <a:lumMod val="50000"/>
                    </a:schemeClr>
                  </a:buClr>
                  <a:buFont typeface="Wingdings" panose="05000000000000000000" pitchFamily="2" charset="2"/>
                  <a:buChar char="Ø"/>
                  <a:defRPr sz="22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4">
                      <a:lumMod val="50000"/>
                    </a:schemeClr>
                  </a:buClr>
                  <a:buFont typeface="Wingdings" panose="05000000000000000000" pitchFamily="2" charset="2"/>
                  <a:buChar char="Ø"/>
                  <a:defRPr sz="20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00" dirty="0" smtClean="0"/>
                  <a:t>Sensitivity </a:t>
                </a:r>
                <a:r>
                  <a:rPr lang="en-GB" sz="1800" dirty="0"/>
                  <a:t>determined by irreducible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sz="1800" dirty="0"/>
                  <a:t> Dalitz decay (1.2%)</a:t>
                </a:r>
              </a:p>
              <a:p>
                <a:r>
                  <a:rPr lang="en-GB" sz="1800" dirty="0" smtClean="0"/>
                  <a:t>Acceptance for both signature depending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sSup>
                          <m:sSup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GB" sz="18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sz="1800" dirty="0" smtClean="0"/>
                  <a:t> up to 4.5%</a:t>
                </a:r>
                <a:endParaRPr lang="en-GB" sz="1800" dirty="0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683250"/>
                <a:ext cx="8991599" cy="749300"/>
              </a:xfrm>
              <a:prstGeom prst="rect">
                <a:avLst/>
              </a:prstGeom>
              <a:blipFill rotWithShape="0">
                <a:blip r:embed="rId5"/>
                <a:stretch>
                  <a:fillRect l="-338" t="-2381" b="-5556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329460" y="682053"/>
            <a:ext cx="4738339" cy="495674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724401" y="857214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857214"/>
                <a:ext cx="68580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277100" y="857214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𝑒𝑒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0" y="857214"/>
                <a:ext cx="68580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724401" y="3183037"/>
                <a:ext cx="685800" cy="3193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miss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3183037"/>
                <a:ext cx="685800" cy="3193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277100" y="3183036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𝑒𝑒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0" y="3183036"/>
                <a:ext cx="685800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1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78" y="3429000"/>
            <a:ext cx="2534673" cy="2412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2534673" cy="2412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14" y="3460570"/>
            <a:ext cx="2609286" cy="2483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DP: Signal Search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152400" y="685800"/>
                <a:ext cx="8839200" cy="2660964"/>
              </a:xfrm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 dirty="0" smtClean="0"/>
                  <a:t>Scan for </a:t>
                </a:r>
                <a:r>
                  <a:rPr lang="en-GB" dirty="0"/>
                  <a:t>narrow peaks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/>
                  <a:t> invariant mass spectrum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=0.011×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lvl="1"/>
                <a:r>
                  <a:rPr lang="en-GB" b="0" dirty="0" smtClean="0"/>
                  <a:t>Range</a:t>
                </a:r>
                <a:r>
                  <a:rPr lang="en-GB" b="0" dirty="0"/>
                  <a:t>: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9 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&lt;120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b="0" dirty="0"/>
              </a:p>
              <a:p>
                <a:pPr lvl="1"/>
                <a:r>
                  <a:rPr lang="en-GB" b="0" dirty="0" smtClean="0"/>
                  <a:t>Variable </a:t>
                </a:r>
                <a:r>
                  <a:rPr lang="en-GB" b="0" dirty="0"/>
                  <a:t>DP mass step: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≈0.5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en-GB" b="0" dirty="0"/>
              </a:p>
              <a:p>
                <a:pPr lvl="1"/>
                <a:r>
                  <a:rPr lang="en-GB" b="0" dirty="0" smtClean="0"/>
                  <a:t>mass-window: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±1.5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en-GB" b="0" dirty="0"/>
              </a:p>
              <a:p>
                <a:pPr lvl="1"/>
                <a:r>
                  <a:rPr lang="en-GB" b="0" dirty="0" smtClean="0"/>
                  <a:t>Limits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GB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GB" b="0" dirty="0" smtClean="0"/>
                  <a:t> for each of the 404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b="0" dirty="0" smtClean="0"/>
                  <a:t> hypotheses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152400" y="685800"/>
                <a:ext cx="8839200" cy="2660964"/>
              </a:xfrm>
              <a:blipFill rotWithShape="0">
                <a:blip r:embed="rId5"/>
                <a:stretch>
                  <a:fillRect l="-826" t="-1595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39473" y="5768311"/>
                <a:ext cx="533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00B050"/>
                    </a:solidFill>
                  </a:rPr>
                  <a:t>Local </a:t>
                </a:r>
                <a:r>
                  <a:rPr lang="en-GB" dirty="0">
                    <a:solidFill>
                      <a:srgbClr val="00B050"/>
                    </a:solidFill>
                  </a:rPr>
                  <a:t>signal significance never exceeds </a:t>
                </a:r>
                <a14:m>
                  <m:oMath xmlns:m="http://schemas.openxmlformats.org/officeDocument/2006/math">
                    <m:r>
                      <a:rPr lang="en-GB" b="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: </a:t>
                </a:r>
                <a:endParaRPr lang="en-GB" dirty="0" smtClean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b="1" dirty="0" smtClean="0">
                    <a:solidFill>
                      <a:srgbClr val="00B050"/>
                    </a:solidFill>
                  </a:rPr>
                  <a:t>no </a:t>
                </a:r>
                <a:r>
                  <a:rPr lang="en-GB" b="1" dirty="0">
                    <a:solidFill>
                      <a:srgbClr val="00B050"/>
                    </a:solidFill>
                  </a:rPr>
                  <a:t>DP signal is observed</a:t>
                </a:r>
                <a:r>
                  <a:rPr lang="en-GB" b="1" dirty="0" smtClean="0">
                    <a:solidFill>
                      <a:srgbClr val="00B050"/>
                    </a:solidFill>
                  </a:rPr>
                  <a:t>.</a:t>
                </a:r>
                <a:endParaRPr lang="en-GB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73" y="5768311"/>
                <a:ext cx="533400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029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43106" y="3422964"/>
            <a:ext cx="8848493" cy="293338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295400" y="3373385"/>
                <a:ext cx="1427543" cy="3269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</m:sSub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sz="1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sub>
                      </m:sSub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373385"/>
                <a:ext cx="1427543" cy="3269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724400" y="3382945"/>
                <a:ext cx="922620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382945"/>
                <a:ext cx="92262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339508" y="3382945"/>
                <a:ext cx="1347292" cy="3190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UL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BR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508" y="3382945"/>
                <a:ext cx="1347292" cy="31901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7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" y="1295400"/>
            <a:ext cx="4404102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DP: Final NA48/2 Result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4495800" y="838200"/>
                <a:ext cx="4572000" cy="4800600"/>
              </a:xfr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 sz="2000" b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en-GB" sz="2000" b="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Phys.Lett</a:t>
                </a:r>
                <a:r>
                  <a:rPr lang="en-GB" sz="2000" b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. B746 (2015) </a:t>
                </a:r>
                <a:r>
                  <a:rPr lang="en-GB" sz="2000" b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178]</a:t>
                </a:r>
              </a:p>
              <a:p>
                <a:pPr marL="534988" lvl="1" indent="-263525"/>
                <a:r>
                  <a:rPr lang="en-GB" sz="1800" b="0" dirty="0"/>
                  <a:t>Improvement on the existing limits </a:t>
                </a:r>
                <a:r>
                  <a:rPr lang="en-GB" sz="1800" b="0" dirty="0" smtClean="0"/>
                  <a:t>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sub>
                    </m:sSub>
                  </m:oMath>
                </a14:m>
                <a:r>
                  <a:rPr lang="en-GB" sz="1800" b="0" dirty="0"/>
                  <a:t> range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9−70 </m:t>
                    </m:r>
                    <m:r>
                      <m:rPr>
                        <m:sty m:val="p"/>
                      </m:rPr>
                      <a:rPr lang="en-GB" sz="1800" b="0" i="0" dirty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sz="18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800" b="0" dirty="0"/>
              </a:p>
              <a:p>
                <a:pPr marL="534988" lvl="1" indent="-263525"/>
                <a:r>
                  <a:rPr lang="en-GB" sz="1800" b="0" dirty="0" smtClean="0"/>
                  <a:t>Most </a:t>
                </a:r>
                <a:r>
                  <a:rPr lang="en-GB" sz="1800" b="0" dirty="0"/>
                  <a:t>stringent limits are at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sub>
                    </m:sSub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b="0" dirty="0" smtClean="0"/>
                  <a:t>(</a:t>
                </a:r>
                <a:r>
                  <a:rPr lang="en-GB" sz="1800" b="0" dirty="0"/>
                  <a:t>kinematic suppression is weak</a:t>
                </a:r>
                <a:r>
                  <a:rPr lang="en-GB" sz="1800" b="0" dirty="0" smtClean="0"/>
                  <a:t>)</a:t>
                </a:r>
                <a:endParaRPr lang="en-GB" sz="1800" b="0" dirty="0"/>
              </a:p>
              <a:p>
                <a:pPr marL="534988" lvl="1" indent="-263525"/>
                <a:r>
                  <a:rPr lang="en-GB" sz="1800" b="0" dirty="0" smtClean="0"/>
                  <a:t>Sensitivity </a:t>
                </a:r>
                <a:r>
                  <a:rPr lang="en-GB" sz="1800" b="0" dirty="0"/>
                  <a:t>limited by the </a:t>
                </a:r>
                <a:r>
                  <a:rPr lang="en-GB" sz="1800" b="0" dirty="0" smtClean="0"/>
                  <a:t>irreducible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8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l-GR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b="0" dirty="0"/>
                  <a:t>background, ULs are 2-3 orders </a:t>
                </a:r>
                <a:r>
                  <a:rPr lang="en-GB" sz="1800" b="0" dirty="0" smtClean="0"/>
                  <a:t>of magnitude </a:t>
                </a:r>
                <a:r>
                  <a:rPr lang="en-GB" sz="1800" b="0" dirty="0"/>
                  <a:t>above SES.</a:t>
                </a:r>
              </a:p>
              <a:p>
                <a:pPr marL="534988" lvl="1" indent="-263525"/>
                <a:r>
                  <a:rPr lang="en-GB" sz="1800" b="0" dirty="0" smtClean="0"/>
                  <a:t>Upper </a:t>
                </a:r>
                <a:r>
                  <a:rPr lang="en-GB" sz="1800" b="0" dirty="0"/>
                  <a:t>limit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b="0" dirty="0"/>
                  <a:t> scales as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𝑁𝐾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800" b="0" dirty="0" smtClean="0"/>
                  <a:t>: modest </a:t>
                </a:r>
                <a:r>
                  <a:rPr lang="en-GB" sz="1800" b="0" dirty="0"/>
                  <a:t>improvement with </a:t>
                </a:r>
                <a:r>
                  <a:rPr lang="en-GB" sz="1800" b="0" dirty="0" smtClean="0"/>
                  <a:t>larger samples</a:t>
                </a:r>
                <a:endParaRPr lang="en-GB" sz="1800" b="0" dirty="0"/>
              </a:p>
              <a:p>
                <a:pPr marL="534988" lvl="1" indent="-263525"/>
                <a:r>
                  <a:rPr lang="en-GB" sz="1800" b="0" dirty="0" smtClean="0"/>
                  <a:t>If </a:t>
                </a:r>
                <a:r>
                  <a:rPr lang="en-GB" sz="1800" b="0" dirty="0"/>
                  <a:t>DP couples to quarks and </a:t>
                </a:r>
                <a:r>
                  <a:rPr lang="en-GB" sz="1800" b="0" dirty="0" smtClean="0"/>
                  <a:t>decays mainly </a:t>
                </a:r>
                <a:r>
                  <a:rPr lang="en-GB" sz="1800" b="0" dirty="0"/>
                  <a:t>to SM fermions, it is ruled </a:t>
                </a:r>
                <a:r>
                  <a:rPr lang="en-GB" sz="1800" b="0" dirty="0" smtClean="0"/>
                  <a:t>out as </a:t>
                </a:r>
                <a:r>
                  <a:rPr lang="en-GB" sz="1800" b="0" dirty="0"/>
                  <a:t>the explanation for the </a:t>
                </a:r>
                <a:r>
                  <a:rPr lang="en-GB" sz="1800" b="0" dirty="0" smtClean="0"/>
                  <a:t>anomalous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b>
                        <m:r>
                          <a:rPr lang="el-GR" sz="1800" b="0" i="1" dirty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4495800" y="838200"/>
                <a:ext cx="4572000" cy="4800600"/>
              </a:xfrm>
              <a:blipFill rotWithShape="0">
                <a:blip r:embed="rId3"/>
                <a:stretch>
                  <a:fillRect l="-1062" t="-633" r="-1328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1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dirty="0" smtClean="0"/>
                  <a:t> TFF: Dalitz Decay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52000" b="-97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152400" y="685800"/>
                <a:ext cx="8839200" cy="5791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GB" dirty="0" smtClean="0">
                  <a:latin typeface="Cambria Math" panose="02040503050406030204" pitchFamily="18" charset="0"/>
                </a:endParaRPr>
              </a:p>
              <a:p>
                <a:r>
                  <a:rPr lang="en-GB" dirty="0" smtClean="0"/>
                  <a:t>Kinematic variables</a:t>
                </a: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GB" dirty="0" smtClean="0"/>
                  <a:t>,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⋅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/>
                  <a:t>Differential decay width</a:t>
                </a:r>
                <a:endParaRPr lang="en-GB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𝑑𝑥𝑑𝑦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r>
                  <a:rPr lang="en-GB" dirty="0" smtClean="0"/>
                  <a:t>Form factor varies slowly: </a:t>
                </a:r>
              </a:p>
              <a:p>
                <a:pPr lvl="1"/>
                <a:r>
                  <a:rPr lang="en-GB" b="0" dirty="0" smtClean="0"/>
                  <a:t>Approximation</a:t>
                </a:r>
                <a:r>
                  <a:rPr lang="en-GB" b="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≈1+</m:t>
                    </m:r>
                    <m:r>
                      <a:rPr lang="en-GB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en-GB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GB" dirty="0" smtClean="0"/>
                  <a:t>Slope measured from Dalitz decays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GB" b="0" dirty="0" smtClean="0"/>
              </a:p>
              <a:p>
                <a:pPr lvl="1"/>
                <a:r>
                  <a:rPr lang="en-GB" dirty="0" smtClean="0"/>
                  <a:t>Expectation from VMD: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≈0.03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Enters hadronic light-by-blight scattering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sz="1800" b="0" dirty="0" smtClean="0"/>
                  <a:t>A. </a:t>
                </a:r>
                <a:r>
                  <a:rPr lang="en-GB" sz="1800" b="0" dirty="0" err="1" smtClean="0"/>
                  <a:t>Nyffeler</a:t>
                </a:r>
                <a:r>
                  <a:rPr lang="en-GB" sz="1800" dirty="0"/>
                  <a:t> </a:t>
                </a:r>
                <a:r>
                  <a:rPr lang="en-GB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en-GB" sz="1800" b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arXiv:</a:t>
                </a:r>
                <a:r>
                  <a:rPr lang="en-GB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1602.03398]</a:t>
                </a:r>
              </a:p>
              <a:p>
                <a:pPr lvl="1"/>
                <a:r>
                  <a:rPr lang="en-GB" dirty="0" smtClean="0"/>
                  <a:t>Model independent measurement: important test of the theory models</a:t>
                </a:r>
                <a:endParaRPr lang="en-GB" b="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152400" y="685800"/>
                <a:ext cx="8839200" cy="5791200"/>
              </a:xfrm>
              <a:blipFill rotWithShape="0">
                <a:blip r:embed="rId3"/>
                <a:stretch>
                  <a:fillRect l="-897" b="-7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46" y="609600"/>
            <a:ext cx="3048000" cy="182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3695518"/>
            <a:ext cx="2733505" cy="646331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Electromagnetic Transition </a:t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Form factor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7434" y="2173685"/>
            <a:ext cx="1236108" cy="646331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Radiative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corrections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H="1" flipV="1">
            <a:off x="6365488" y="2820016"/>
            <a:ext cx="340112" cy="266518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 flipH="1">
            <a:off x="7691353" y="3429000"/>
            <a:ext cx="81047" cy="26651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dirty="0" smtClean="0"/>
                  <a:t> TFF: Radiative Corrections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52000" b="-97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Corrections from NLO differential width encoded in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GB" dirty="0" smtClean="0"/>
              </a:p>
              <a:p>
                <a:pPr lvl="1">
                  <a:tabLst>
                    <a:tab pos="3590925" algn="l"/>
                  </a:tabLst>
                </a:pPr>
                <a:r>
                  <a:rPr lang="en-GB" sz="1800" dirty="0" err="1" smtClean="0"/>
                  <a:t>Mikaelian</a:t>
                </a:r>
                <a:r>
                  <a:rPr lang="en-GB" sz="1800" dirty="0" smtClean="0"/>
                  <a:t> and Smith 	</a:t>
                </a:r>
                <a:r>
                  <a:rPr lang="en-GB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en-GB" sz="18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Phys.Rev</a:t>
                </a:r>
                <a:r>
                  <a:rPr lang="en-GB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. D5 (1972) 1763]</a:t>
                </a:r>
              </a:p>
              <a:p>
                <a:pPr lvl="1">
                  <a:tabLst>
                    <a:tab pos="3590925" algn="l"/>
                  </a:tabLst>
                </a:pPr>
                <a:r>
                  <a:rPr lang="en-GB" sz="1800" dirty="0" err="1" smtClean="0"/>
                  <a:t>Husek</a:t>
                </a:r>
                <a:r>
                  <a:rPr lang="en-GB" sz="1800" dirty="0" smtClean="0"/>
                  <a:t>, </a:t>
                </a:r>
                <a:r>
                  <a:rPr lang="en-GB" sz="1800" dirty="0" err="1" smtClean="0"/>
                  <a:t>Kampf</a:t>
                </a:r>
                <a:r>
                  <a:rPr lang="en-GB" sz="1800" dirty="0" smtClean="0"/>
                  <a:t> and Novotny 	</a:t>
                </a:r>
                <a:r>
                  <a:rPr lang="en-GB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en-GB" sz="18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Phys.Rev</a:t>
                </a:r>
                <a:r>
                  <a:rPr lang="en-GB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. D92 (2015) 5, 054027]</a:t>
                </a:r>
              </a:p>
              <a:p>
                <a:r>
                  <a:rPr lang="en-GB" dirty="0"/>
                  <a:t>Corrections of same magnitude as TFF</a:t>
                </a:r>
              </a:p>
              <a:p>
                <a:r>
                  <a:rPr lang="en-GB" dirty="0" smtClean="0"/>
                  <a:t>New generator with radiative correction and simulation of bremsstrahlung photon.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blipFill rotWithShape="0">
                <a:blip r:embed="rId4"/>
                <a:stretch>
                  <a:fillRect l="-897" t="-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0"/>
            <a:ext cx="3609552" cy="3347155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9" y="3048000"/>
            <a:ext cx="3979171" cy="3347155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53521" y="3030071"/>
                <a:ext cx="857785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521" y="3030071"/>
                <a:ext cx="857785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5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85800"/>
            <a:ext cx="2895600" cy="275082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96444"/>
            <a:ext cx="2895600" cy="275082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dirty="0" smtClean="0"/>
                  <a:t> TFF: Measurement principle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t="-52000" b="-97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152400" y="663498"/>
                <a:ext cx="5562600" cy="5791200"/>
              </a:xfrm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 sz="2000" dirty="0" smtClean="0"/>
                  <a:t>Select pure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sz="2000" dirty="0" smtClean="0"/>
                  <a:t> sample from</a:t>
                </a:r>
              </a:p>
              <a:p>
                <a:pPr lvl="1"/>
                <a:r>
                  <a:rPr lang="en-GB" sz="1800" dirty="0" smtClean="0"/>
                  <a:t>3-track vertex topology</a:t>
                </a:r>
                <a:endParaRPr lang="en-GB" sz="1800" dirty="0"/>
              </a:p>
              <a:p>
                <a:pPr lvl="1"/>
                <a:r>
                  <a:rPr lang="en-GB" sz="1800" dirty="0" smtClean="0"/>
                  <a:t>One photon candidate and max three well </a:t>
                </a:r>
                <a:r>
                  <a:rPr lang="en-GB" sz="1800" dirty="0"/>
                  <a:t>reconstructed tracks</a:t>
                </a:r>
              </a:p>
              <a:p>
                <a:pPr lvl="1"/>
                <a:r>
                  <a:rPr lang="en-GB" sz="1800" dirty="0"/>
                  <a:t>Identification by reconstructed kinematics</a:t>
                </a:r>
                <a:br>
                  <a:rPr lang="en-GB" sz="1800" dirty="0"/>
                </a:br>
                <a:r>
                  <a:rPr lang="en-GB" sz="1800" dirty="0" smtClean="0"/>
                  <a:t>   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115 </m:t>
                    </m:r>
                    <m:r>
                      <m:rPr>
                        <m:sty m:val="p"/>
                      </m:rPr>
                      <a:rPr lang="en-GB" sz="18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𝑒𝑒</m:t>
                        </m:r>
                        <m:r>
                          <a:rPr lang="en-GB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GB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&lt;145 </m:t>
                    </m:r>
                    <m:r>
                      <m:rPr>
                        <m:sty m:val="p"/>
                      </m:rPr>
                      <a:rPr lang="en-GB" sz="18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>
                    <a:solidFill>
                      <a:srgbClr val="00B0F0"/>
                    </a:solidFill>
                  </a:rPr>
                  <a:t/>
                </a:r>
                <a:br>
                  <a:rPr lang="en-GB" sz="1800" dirty="0">
                    <a:solidFill>
                      <a:srgbClr val="00B0F0"/>
                    </a:solidFill>
                  </a:rPr>
                </a:br>
                <a:r>
                  <a:rPr lang="en-GB" sz="1800" dirty="0" smtClean="0"/>
                  <a:t>   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465 </m:t>
                    </m:r>
                    <m:r>
                      <m:rPr>
                        <m:sty m:val="p"/>
                      </m:rPr>
                      <a:rPr lang="en-GB" sz="18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sz="1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GB" sz="1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GB" sz="1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GB" sz="1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&lt;510 </m:t>
                    </m:r>
                    <m:r>
                      <m:rPr>
                        <m:sty m:val="p"/>
                      </m:rPr>
                      <a:rPr lang="en-GB" sz="18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sz="1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GB" sz="18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GB" sz="1800" dirty="0" smtClean="0"/>
                  <a:t>    Dalitz </a:t>
                </a:r>
                <a:r>
                  <a:rPr lang="en-GB" sz="1800" dirty="0"/>
                  <a:t>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1800">
                        <a:latin typeface="Cambria Math" panose="02040503050406030204" pitchFamily="18" charset="0"/>
                      </a:rPr>
                      <m:t>&lt;1;    0.01&lt; 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sz="1800" dirty="0"/>
              </a:p>
              <a:p>
                <a:pPr lvl="1"/>
                <a:r>
                  <a:rPr lang="en-GB" sz="1800" dirty="0"/>
                  <a:t>Reconstructed Kaon compatible with beam </a:t>
                </a:r>
                <a:r>
                  <a:rPr lang="en-GB" sz="1800" dirty="0" smtClean="0"/>
                  <a:t>properties and offline </a:t>
                </a:r>
                <a:r>
                  <a:rPr lang="en-GB" sz="1800" dirty="0"/>
                  <a:t>L2 and L3 trigger conditions</a:t>
                </a:r>
              </a:p>
              <a:p>
                <a:r>
                  <a:rPr lang="en-GB" sz="2000" dirty="0" smtClean="0"/>
                  <a:t>Build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 smtClean="0"/>
                  <a:t> Dalitz distribution for data and MC (equal population bins)</a:t>
                </a:r>
              </a:p>
              <a:p>
                <a:r>
                  <a:rPr lang="en-GB" sz="2000" dirty="0" smtClean="0"/>
                  <a:t>For each TFF slope value hypothesis, reweight simulated events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𝑠𝑖𝑚</m:t>
                        </m:r>
                      </m:sub>
                    </m:sSub>
                    <m:r>
                      <a:rPr lang="en-GB" sz="2000" b="0" i="1">
                        <a:latin typeface="Cambria Math" panose="02040503050406030204" pitchFamily="18" charset="0"/>
                      </a:rPr>
                      <m:t>=0.032</m:t>
                    </m:r>
                  </m:oMath>
                </a14:m>
                <a:r>
                  <a:rPr lang="en-GB" sz="2000" dirty="0" smtClean="0"/>
                  <a:t>)</a:t>
                </a:r>
                <a:r>
                  <a:rPr lang="en-GB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200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𝑡𝑟𝑢𝑒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𝑠𝑖𝑚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𝑡𝑟𝑢𝑒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 smtClean="0"/>
              </a:p>
              <a:p>
                <a:r>
                  <a:rPr lang="en-GB" sz="2000" dirty="0" smtClean="0"/>
                  <a:t>Minimise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 dirty="0" smtClean="0"/>
                  <a:t> of Data/Simulation </a:t>
                </a:r>
                <a:r>
                  <a:rPr lang="en-GB" sz="2000" dirty="0" err="1" smtClean="0"/>
                  <a:t>wrt</a:t>
                </a:r>
                <a:r>
                  <a:rPr lang="en-GB" sz="2000" dirty="0" smtClean="0"/>
                  <a:t>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152400" y="663498"/>
                <a:ext cx="5562600" cy="5791200"/>
              </a:xfrm>
              <a:blipFill rotWithShape="0">
                <a:blip r:embed="rId5"/>
                <a:stretch>
                  <a:fillRect l="-873" t="-420" b="-1364"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904716" y="544463"/>
                <a:ext cx="791049" cy="3249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716" y="544463"/>
                <a:ext cx="791049" cy="3249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904716" y="3503965"/>
                <a:ext cx="791049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716" y="3503965"/>
                <a:ext cx="791049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2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7222395"/>
                  </p:ext>
                </p:extLst>
              </p:nvPr>
            </p:nvGraphicFramePr>
            <p:xfrm>
              <a:off x="4648200" y="698767"/>
              <a:ext cx="4102291" cy="31874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1366"/>
                    <a:gridCol w="1050925"/>
                  </a:tblGrid>
                  <a:tr h="28293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Uncertainties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308403">
                    <a:tc>
                      <a:txBody>
                        <a:bodyPr/>
                        <a:lstStyle/>
                        <a:p>
                          <a:r>
                            <a:rPr lang="en-GB" sz="1400" b="1" dirty="0" smtClean="0">
                              <a:solidFill>
                                <a:schemeClr val="bg1"/>
                              </a:solidFill>
                            </a:rPr>
                            <a:t>Source</a:t>
                          </a:r>
                          <a:endParaRPr lang="en-GB" sz="1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  <m:r>
                                  <a:rPr lang="en-GB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d>
                                  <m:dPr>
                                    <m:ctrlPr>
                                      <a:rPr lang="en-GB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sSup>
                                      <m:sSupPr>
                                        <m:ctrlPr>
                                          <a:rPr lang="en-GB" sz="14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  <m:sup>
                                        <m:r>
                                          <a:rPr lang="en-GB" sz="14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14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Statistical – Data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0.49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Statistical</a:t>
                          </a:r>
                          <a:r>
                            <a:rPr lang="en-GB" sz="1400" baseline="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 – MC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0.20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Beam</a:t>
                          </a:r>
                          <a:r>
                            <a:rPr lang="en-GB" sz="1400" baseline="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 momentum spectrum simulation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0.30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Spectrometer momentum scale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0.15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Spectrometer resolution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0.05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LKr non-linearity</a:t>
                          </a:r>
                          <a:r>
                            <a:rPr lang="en-GB" sz="1400" baseline="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 and energy scale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0.04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Particle </a:t>
                          </a:r>
                          <a:r>
                            <a:rPr lang="en-GB" sz="1400" dirty="0" err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mis</a:t>
                          </a:r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-ID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0.08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Accidental background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0.08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  <a:tr h="28688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Neglected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400" b="0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 sources in MC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0.01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7222395"/>
                  </p:ext>
                </p:extLst>
              </p:nvPr>
            </p:nvGraphicFramePr>
            <p:xfrm>
              <a:off x="4648200" y="698767"/>
              <a:ext cx="4102291" cy="31874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1366"/>
                    <a:gridCol w="1050925"/>
                  </a:tblGrid>
                  <a:tr h="3048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Uncertainties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332232">
                    <a:tc>
                      <a:txBody>
                        <a:bodyPr/>
                        <a:lstStyle/>
                        <a:p>
                          <a:r>
                            <a:rPr lang="en-GB" sz="1400" b="1" dirty="0" smtClean="0">
                              <a:solidFill>
                                <a:schemeClr val="bg1"/>
                              </a:solidFill>
                            </a:rPr>
                            <a:t>Source</a:t>
                          </a:r>
                          <a:endParaRPr lang="en-GB" sz="1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0173" t="-92727" r="-2312" b="-772727"/>
                          </a:stretch>
                        </a:blipFill>
                      </a:tcPr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Statistical – Data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0.49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Statistical</a:t>
                          </a:r>
                          <a:r>
                            <a:rPr lang="en-GB" sz="1400" baseline="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 – MC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0.20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Beam</a:t>
                          </a:r>
                          <a:r>
                            <a:rPr lang="en-GB" sz="1400" baseline="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 momentum spectrum simulation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0.30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Spectrometer momentum scale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0.15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Spectrometer resolution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0.05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LKr non-linearity</a:t>
                          </a:r>
                          <a:r>
                            <a:rPr lang="en-GB" sz="1400" baseline="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 and energy scale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0.04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Particle </a:t>
                          </a:r>
                          <a:r>
                            <a:rPr lang="en-GB" sz="1400" dirty="0" err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mis</a:t>
                          </a:r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-ID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0.08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  <a:tr h="2829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Accidental background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0.08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  <a:tr h="2868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blipFill rotWithShape="0">
                          <a:blip r:embed="rId2"/>
                          <a:stretch>
                            <a:fillRect l="-200" t="-1017021" r="-35329" b="-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0.01</a:t>
                          </a:r>
                          <a:endPara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2400"/>
            <a:ext cx="2979799" cy="2484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109655" y="1676400"/>
            <a:ext cx="3700345" cy="3280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dirty="0" smtClean="0"/>
                  <a:t> TFF: Preliminary Result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t="-52000" b="-97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6200" y="5181600"/>
                <a:ext cx="4038600" cy="12243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17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7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3.70±</m:t>
                        </m:r>
                        <m:sSub>
                          <m:sSubPr>
                            <m:ctrlPr>
                              <a:rPr lang="en-GB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0.53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𝑠𝑡𝑎𝑡</m:t>
                            </m:r>
                          </m:sub>
                        </m:sSub>
                        <m:r>
                          <a:rPr lang="en-GB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en-GB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0.36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𝑠𝑦𝑠𝑡</m:t>
                            </m:r>
                          </m:sub>
                        </m:sSub>
                      </m:e>
                    </m:d>
                    <m:r>
                      <a:rPr lang="en-GB" sz="17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700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7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17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3.70±0.64</m:t>
                          </m:r>
                        </m:e>
                      </m:d>
                      <m:r>
                        <a:rPr lang="en-GB" sz="17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700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17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sz="17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700" dirty="0">
                    <a:solidFill>
                      <a:schemeClr val="accent4">
                        <a:lumMod val="50000"/>
                      </a:schemeClr>
                    </a:solidFill>
                  </a:rPr>
                  <a:t>/</a:t>
                </a:r>
                <a:r>
                  <a:rPr lang="en-GB" sz="1700" dirty="0" err="1">
                    <a:solidFill>
                      <a:schemeClr val="accent4">
                        <a:lumMod val="50000"/>
                      </a:schemeClr>
                    </a:solidFill>
                  </a:rPr>
                  <a:t>n.d.f</a:t>
                </a:r>
                <a:r>
                  <a:rPr lang="en-GB" sz="1700" dirty="0">
                    <a:solidFill>
                      <a:schemeClr val="accent4">
                        <a:lumMod val="50000"/>
                      </a:schemeClr>
                    </a:solidFill>
                  </a:rPr>
                  <a:t>: 52.5/49, p-value: </a:t>
                </a:r>
                <a:r>
                  <a:rPr lang="en-GB" sz="17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0.34</a:t>
                </a:r>
                <a:r>
                  <a:rPr lang="en-GB" sz="17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81600"/>
                <a:ext cx="4038600" cy="1224310"/>
              </a:xfrm>
              <a:prstGeom prst="rect">
                <a:avLst/>
              </a:prstGeom>
              <a:blipFill rotWithShape="0">
                <a:blip r:embed="rId6"/>
                <a:stretch>
                  <a:fillRect l="-902" b="-4902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337023" y="4828401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x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" y="715803"/>
                <a:ext cx="3579378" cy="111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Data sample</a:t>
                </a:r>
                <a:endParaRPr lang="en-GB" sz="16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357188" lvl="1" indent="-196850">
                  <a:buFont typeface="Wingdings" panose="05000000000000000000" pitchFamily="2" charset="2"/>
                  <a:buChar char="Ø"/>
                </a:pPr>
                <a:r>
                  <a:rPr lang="en-GB" sz="16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Kaon decays: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~2×1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GB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GB" sz="1600" dirty="0" smtClean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357188" lvl="1" indent="-196850">
                  <a:buFont typeface="Wingdings" panose="05000000000000000000" pitchFamily="2" charset="2"/>
                  <a:buChar char="Ø"/>
                </a:pPr>
                <a:r>
                  <a:rPr lang="en-GB" sz="16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Fully reconstructed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GB" sz="16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sz="16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events in the</a:t>
                </a:r>
                <a:br>
                  <a:rPr lang="en-GB" sz="1600" dirty="0" smtClean="0">
                    <a:solidFill>
                      <a:schemeClr val="accent4">
                        <a:lumMod val="50000"/>
                      </a:schemeClr>
                    </a:solidFill>
                  </a:rPr>
                </a:br>
                <a:r>
                  <a:rPr lang="en-GB" sz="16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signal region 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&gt;0.01</m:t>
                    </m:r>
                  </m:oMath>
                </a14:m>
                <a:r>
                  <a:rPr lang="en-GB" sz="16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):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1.05×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sz="1600" dirty="0" smtClean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15803"/>
                <a:ext cx="3579378" cy="1112997"/>
              </a:xfrm>
              <a:prstGeom prst="rect">
                <a:avLst/>
              </a:prstGeom>
              <a:blipFill rotWithShape="0">
                <a:blip r:embed="rId7"/>
                <a:stretch>
                  <a:fillRect l="-681" t="-1639"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114800" y="4356318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Fit result illustration</a:t>
            </a:r>
          </a:p>
          <a:p>
            <a:pPr marL="357188" lvl="1" indent="-1968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</a:rPr>
              <a:t>Data / MC(a=0) ratio</a:t>
            </a:r>
          </a:p>
          <a:p>
            <a:pPr marL="357188" lvl="1" indent="-1968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</a:rPr>
              <a:t>20 equal population bins</a:t>
            </a:r>
          </a:p>
          <a:p>
            <a:pPr marL="357188" lvl="1" indent="-1968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</a:rPr>
              <a:t>Points in bin </a:t>
            </a:r>
            <a:r>
              <a:rPr lang="en-GB" sz="1600" dirty="0" err="1" smtClean="0">
                <a:solidFill>
                  <a:schemeClr val="accent4">
                    <a:lumMod val="50000"/>
                  </a:schemeClr>
                </a:solidFill>
              </a:rPr>
              <a:t>barycenters</a:t>
            </a:r>
            <a:endParaRPr lang="en-GB" sz="16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2594" y="3980881"/>
            <a:ext cx="4895206" cy="24404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6200" y="679197"/>
            <a:ext cx="4038600" cy="442620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743200" y="5650468"/>
            <a:ext cx="1295401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Preliminary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699975" y="1761565"/>
                <a:ext cx="791049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975" y="1761565"/>
                <a:ext cx="79104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2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/>
            <p:txBody>
              <a:bodyPr anchor="ctr"/>
              <a:lstStyle/>
              <a:p>
                <a:r>
                  <a:rPr lang="en-GB" sz="2000" dirty="0" smtClean="0"/>
                  <a:t>NA48/2 -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𝐍𝐀𝟔</m:t>
                    </m:r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b>
                        <m:sSub>
                          <m:sSub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GB" sz="2000" b="1" i="0" smtClean="0">
                                <a:latin typeface="Cambria Math" panose="02040503050406030204" pitchFamily="18" charset="0"/>
                              </a:rPr>
                              <m:t>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 smtClean="0"/>
                  <a:t> experiment</a:t>
                </a:r>
              </a:p>
              <a:p>
                <a:r>
                  <a:rPr lang="en-GB" sz="2000" dirty="0" smtClean="0"/>
                  <a:t>Lepton Number Violating (LNV) decay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lang="en-GB" sz="2000" dirty="0" smtClean="0"/>
              </a:p>
              <a:p>
                <a:r>
                  <a:rPr lang="en-GB" sz="2000" dirty="0" smtClean="0"/>
                  <a:t>Search for resonances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sz="2000" dirty="0" smtClean="0"/>
              </a:p>
              <a:p>
                <a:r>
                  <a:rPr lang="en-GB" sz="2000" dirty="0" smtClean="0"/>
                  <a:t>Dark Photon (DP) searches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sz="2000" dirty="0" smtClean="0"/>
                  <a:t> decay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sz="2000" dirty="0" smtClean="0"/>
                  <a:t> electromagnetic transition form factor (TFF) measurement</a:t>
                </a:r>
                <a:endParaRPr lang="en-GB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blipFill rotWithShape="0">
                <a:blip r:embed="rId2"/>
                <a:stretch>
                  <a:fillRect l="-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4724400" cy="5476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dirty="0" smtClean="0"/>
                  <a:t> TFF: World Data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52000" b="-97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4800600" y="685800"/>
                <a:ext cx="4267200" cy="5562600"/>
              </a:xfrm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indent="-363538"/>
                <a:r>
                  <a:rPr lang="en-GB" sz="2000" b="1" dirty="0" smtClean="0"/>
                  <a:t>Theory expectations</a:t>
                </a:r>
              </a:p>
              <a:p>
                <a:pPr marL="444500" lvl="1" indent="-282575"/>
                <a:r>
                  <a:rPr lang="da-DK" sz="1800" dirty="0"/>
                  <a:t>K. Kampf et al., EPJ C46 (2006), </a:t>
                </a:r>
                <a:r>
                  <a:rPr lang="da-DK" sz="1800" dirty="0" smtClean="0"/>
                  <a:t>191.</a:t>
                </a:r>
                <a:br>
                  <a:rPr lang="da-DK" sz="1800" dirty="0" smtClean="0"/>
                </a:br>
                <a:r>
                  <a:rPr lang="en-GB" sz="1800" dirty="0" smtClean="0"/>
                  <a:t>Chiral </a:t>
                </a:r>
                <a:r>
                  <a:rPr lang="en-GB" sz="1800" dirty="0"/>
                  <a:t>perturbation </a:t>
                </a:r>
                <a:r>
                  <a:rPr lang="en-GB" sz="1800" dirty="0" smtClean="0"/>
                  <a:t>theory: </a:t>
                </a:r>
                <a:br>
                  <a:rPr lang="en-GB" sz="1800" dirty="0" smtClean="0"/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2.90±0.50</m:t>
                        </m:r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800" dirty="0" smtClean="0"/>
                  <a:t/>
                </a:r>
                <a:br>
                  <a:rPr lang="en-GB" sz="1800" dirty="0" smtClean="0"/>
                </a:br>
                <a:endParaRPr lang="pt-BR" sz="1800" dirty="0"/>
              </a:p>
              <a:p>
                <a:pPr marL="444500" lvl="1" indent="-282575"/>
                <a:r>
                  <a:rPr lang="nl-NL" sz="1800" dirty="0"/>
                  <a:t>M. Hoferichter et al., EPJ C74 (2014), </a:t>
                </a:r>
                <a:r>
                  <a:rPr lang="nl-NL" sz="1800" dirty="0" smtClean="0"/>
                  <a:t>3180.</a:t>
                </a:r>
                <a:br>
                  <a:rPr lang="nl-NL" sz="1800" dirty="0" smtClean="0"/>
                </a:br>
                <a:r>
                  <a:rPr lang="en-GB" sz="1800" dirty="0" smtClean="0"/>
                  <a:t>Dispersion theory:</a:t>
                </a:r>
                <a:br>
                  <a:rPr lang="en-GB" sz="1800" dirty="0" smtClean="0"/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3.07±0.06</m:t>
                        </m:r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pt-BR" sz="1800" dirty="0"/>
              </a:p>
              <a:p>
                <a:pPr marL="444500" lvl="1" indent="-282575"/>
                <a:r>
                  <a:rPr lang="da-DK" sz="1800" dirty="0"/>
                  <a:t>T. Husek et al., EPJ C75 (2015) 12, </a:t>
                </a:r>
                <a:r>
                  <a:rPr lang="da-DK" sz="1800" dirty="0" smtClean="0"/>
                  <a:t>586.</a:t>
                </a:r>
                <a:br>
                  <a:rPr lang="da-DK" sz="1800" dirty="0" smtClean="0"/>
                </a:br>
                <a:r>
                  <a:rPr lang="en-GB" sz="1800" dirty="0" smtClean="0"/>
                  <a:t>Two-hadron </a:t>
                </a:r>
                <a:r>
                  <a:rPr lang="en-GB" sz="1800" dirty="0"/>
                  <a:t>saturation (THS) </a:t>
                </a:r>
                <a:r>
                  <a:rPr lang="en-GB" sz="1800" dirty="0" smtClean="0"/>
                  <a:t>model:</a:t>
                </a:r>
                <a:br>
                  <a:rPr lang="en-GB" sz="1800" dirty="0" smtClean="0"/>
                </a:br>
                <a14:m>
                  <m:oMath xmlns:m="http://schemas.openxmlformats.org/officeDocument/2006/math"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1800" i="1" dirty="0">
                            <a:latin typeface="Cambria Math" panose="02040503050406030204" pitchFamily="18" charset="0"/>
                          </a:rPr>
                          <m:t>92</m:t>
                        </m:r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pt-BR" sz="1800" i="1" dirty="0">
                            <a:latin typeface="Cambria Math" panose="02040503050406030204" pitchFamily="18" charset="0"/>
                          </a:rPr>
                          <m:t> 0</m:t>
                        </m:r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.0</m:t>
                        </m:r>
                        <m:r>
                          <a:rPr lang="pt-BR" sz="1800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b="0" i="0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pt-BR" sz="1800" dirty="0"/>
              </a:p>
              <a:p>
                <a:pPr indent="-363538"/>
                <a:r>
                  <a:rPr lang="en-GB" sz="2000" b="1" dirty="0"/>
                  <a:t>CELLO measurement:</a:t>
                </a:r>
              </a:p>
              <a:p>
                <a:pPr marL="457200" lvl="1" indent="-282575"/>
                <a:r>
                  <a:rPr lang="da-DK" sz="1800" dirty="0"/>
                  <a:t>H. J. Behrend et al., Z. Phys. C49 (1991), </a:t>
                </a:r>
                <a:r>
                  <a:rPr lang="da-DK" sz="1800" dirty="0" smtClean="0"/>
                  <a:t>401.</a:t>
                </a:r>
                <a:br>
                  <a:rPr lang="da-DK" sz="1800" dirty="0" smtClean="0"/>
                </a:br>
                <a:r>
                  <a:rPr lang="en-GB" sz="1800" dirty="0" smtClean="0"/>
                  <a:t>Extrapolation </a:t>
                </a:r>
                <a:r>
                  <a:rPr lang="en-GB" sz="1800" dirty="0"/>
                  <a:t>of space-like momentum </a:t>
                </a:r>
                <a:r>
                  <a:rPr lang="en-GB" sz="1800" dirty="0" smtClean="0"/>
                  <a:t>region data </a:t>
                </a:r>
                <a:r>
                  <a:rPr lang="en-GB" sz="1800" dirty="0"/>
                  <a:t>fit to VMD </a:t>
                </a:r>
                <a:r>
                  <a:rPr lang="en-GB" sz="1800" dirty="0" smtClean="0"/>
                  <a:t>model:</a:t>
                </a:r>
                <a:br>
                  <a:rPr lang="en-GB" sz="1800" dirty="0" smtClean="0"/>
                </a:b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26</m:t>
                        </m:r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it-IT" sz="1800" i="1" dirty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e>
                          <m:sub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𝑠𝑡𝑎𝑡</m:t>
                            </m:r>
                          </m:sub>
                        </m:sSub>
                      </m:e>
                    </m:d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4800600" y="685800"/>
                <a:ext cx="4267200" cy="5562600"/>
              </a:xfrm>
              <a:blipFill rotWithShape="0">
                <a:blip r:embed="rId4"/>
                <a:stretch>
                  <a:fillRect t="-546" r="-1565"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1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LNV decay @ NA48/2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𝐵𝑅</m:t>
                    </m:r>
                    <m:d>
                      <m:dPr>
                        <m:ctrlPr>
                          <a:rPr lang="en-GB" sz="1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GB" sz="1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GB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sSup>
                          <m:sSupPr>
                            <m:ctrlPr>
                              <a:rPr lang="en-GB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  <m:r>
                      <a:rPr lang="en-GB" sz="1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&lt;8.6×</m:t>
                    </m:r>
                    <m:sSup>
                      <m:sSupPr>
                        <m:ctrlPr>
                          <a:rPr lang="en-GB" sz="1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lang="en-GB" sz="1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@ 90% </m:t>
                    </m:r>
                    <m:r>
                      <m:rPr>
                        <m:sty m:val="p"/>
                      </m:rPr>
                      <a:rPr lang="en-GB" sz="180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CL</m:t>
                    </m:r>
                  </m:oMath>
                </a14:m>
                <a:endParaRPr lang="en-GB" sz="1800" dirty="0" smtClean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r>
                  <a:rPr lang="en-GB" dirty="0" err="1" smtClean="0"/>
                  <a:t>Majorana</a:t>
                </a:r>
                <a:r>
                  <a:rPr lang="en-GB" dirty="0" smtClean="0"/>
                  <a:t> Neutrinos and </a:t>
                </a:r>
                <a:r>
                  <a:rPr lang="en-GB" dirty="0" err="1" smtClean="0"/>
                  <a:t>Inflaton</a:t>
                </a:r>
                <a:r>
                  <a:rPr lang="en-GB" dirty="0" smtClean="0"/>
                  <a:t> @ NA48/2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1800" i="1" dirty="0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b>
                      <m:sSub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800" dirty="0" smtClean="0"/>
                  <a:t>: UL(BR) of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GB" sz="1800" dirty="0" smtClean="0"/>
                  <a:t> for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&lt;100</m:t>
                    </m:r>
                  </m:oMath>
                </a14:m>
                <a:r>
                  <a:rPr lang="en-GB" sz="1800" dirty="0" smtClean="0"/>
                  <a:t> ps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18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b>
                      <m:sSubPr>
                        <m:ctrlPr>
                          <a:rPr lang="en-GB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GB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8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sSup>
                          <m:sSupPr>
                            <m:ctrlPr>
                              <a:rPr lang="en-GB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800" dirty="0"/>
                  <a:t>: UL(BR) of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GB" sz="1800" dirty="0"/>
                  <a:t>  </a:t>
                </a:r>
                <a:r>
                  <a:rPr lang="en-GB" sz="1800" dirty="0" smtClean="0"/>
                  <a:t> for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&lt;100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dirty="0" smtClean="0"/>
                  <a:t>ps</a:t>
                </a:r>
                <a:endParaRPr lang="en-GB" sz="18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18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GB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GB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800" dirty="0" smtClean="0"/>
                  <a:t>     : </a:t>
                </a:r>
                <a:r>
                  <a:rPr lang="en-GB" sz="1800" dirty="0"/>
                  <a:t>UL(BR) of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GB" sz="1800" dirty="0"/>
                  <a:t> </a:t>
                </a:r>
                <a:r>
                  <a:rPr lang="en-GB" sz="1800" dirty="0" smtClean="0"/>
                  <a:t>  for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&lt;100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dirty="0" smtClean="0"/>
                  <a:t>ps</a:t>
                </a:r>
              </a:p>
              <a:p>
                <a:r>
                  <a:rPr lang="en-GB" dirty="0" smtClean="0"/>
                  <a:t>Dark Photon searches @ NA48/2</a:t>
                </a:r>
              </a:p>
              <a:p>
                <a:pPr lvl="1"/>
                <a:r>
                  <a:rPr lang="en-GB" sz="18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Phys.Lett</a:t>
                </a:r>
                <a:r>
                  <a:rPr lang="en-GB" sz="1800" dirty="0">
                    <a:solidFill>
                      <a:schemeClr val="accent4">
                        <a:lumMod val="50000"/>
                      </a:schemeClr>
                    </a:solidFill>
                  </a:rPr>
                  <a:t>. B746 (2015) </a:t>
                </a:r>
                <a:r>
                  <a:rPr lang="en-GB" sz="18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178</a:t>
                </a:r>
              </a:p>
              <a:p>
                <a:pPr lvl="1"/>
                <a:r>
                  <a:rPr lang="en-GB" sz="18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Improved limits on DP mixing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in the mass range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9−70 </m:t>
                    </m:r>
                    <m:r>
                      <m:rPr>
                        <m:sty m:val="p"/>
                      </m:rPr>
                      <a:rPr lang="en-GB" sz="18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sz="18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800" dirty="0" smtClean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lvl="1"/>
                <a:r>
                  <a:rPr lang="en-GB" sz="18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The whole region favoured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18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GB" sz="18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b>
                        <m:r>
                          <a:rPr lang="en-GB" sz="1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sz="18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is excluded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GB" dirty="0"/>
                  <a:t> electromagnetic TFF slope @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𝐍𝐀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dirty="0">
                            <a:latin typeface="Cambria Math" panose="02040503050406030204" pitchFamily="18" charset="0"/>
                          </a:rPr>
                          <m:t>𝟔𝟐</m:t>
                        </m:r>
                      </m:e>
                      <m:sub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dirty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GB" dirty="0">
                                <a:latin typeface="Cambria Math" panose="02040503050406030204" pitchFamily="18" charset="0"/>
                              </a:rPr>
                              <m:t>𝐊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3.70±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0.53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𝑠𝑡𝑎𝑡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0.36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𝑠𝑦𝑠𝑡</m:t>
                            </m:r>
                          </m:sub>
                        </m:sSub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1800" dirty="0"/>
              </a:p>
              <a:p>
                <a:pPr lvl="2"/>
                <a:r>
                  <a:rPr lang="en-GB" sz="1800" dirty="0"/>
                  <a:t>Preliminary model independent result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~1</m:t>
                    </m:r>
                  </m:oMath>
                </a14:m>
                <a:r>
                  <a:rPr lang="en-GB" sz="1800" dirty="0"/>
                  <a:t> million fully reconstructed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sz="1800" dirty="0"/>
                  <a:t> decays</a:t>
                </a:r>
              </a:p>
              <a:p>
                <a:pPr lvl="2"/>
                <a:r>
                  <a:rPr lang="en-GB" sz="1800" dirty="0"/>
                  <a:t>Improves TFF precision in the time-like momentum </a:t>
                </a:r>
                <a:r>
                  <a:rPr lang="en-GB" sz="1800" dirty="0" smtClean="0"/>
                  <a:t>region</a:t>
                </a:r>
                <a:endParaRPr lang="en-GB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blipFill rotWithShape="0">
                <a:blip r:embed="rId2"/>
                <a:stretch>
                  <a:fillRect l="-897" t="-877" b="-33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562600" y="5181600"/>
                <a:ext cx="3276600" cy="646331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First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GB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observation of non zero slope in time-like region</a:t>
                </a:r>
                <a:endParaRPr lang="en-GB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181600"/>
                <a:ext cx="32766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484" t="-3704" r="-1113" b="-12963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9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CERN NA48/NA62 experiments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" y="949299"/>
            <a:ext cx="4903019" cy="3352800"/>
          </a:xfrm>
        </p:spPr>
      </p:pic>
      <p:grpSp>
        <p:nvGrpSpPr>
          <p:cNvPr id="26" name="Group 25"/>
          <p:cNvGrpSpPr/>
          <p:nvPr/>
        </p:nvGrpSpPr>
        <p:grpSpPr>
          <a:xfrm>
            <a:off x="381086" y="1453236"/>
            <a:ext cx="4495714" cy="2498641"/>
            <a:chOff x="312320" y="1265937"/>
            <a:chExt cx="4495714" cy="2498641"/>
          </a:xfrm>
        </p:grpSpPr>
        <p:sp>
          <p:nvSpPr>
            <p:cNvPr id="7" name="Oval 6"/>
            <p:cNvSpPr/>
            <p:nvPr/>
          </p:nvSpPr>
          <p:spPr>
            <a:xfrm>
              <a:off x="1302834" y="1652238"/>
              <a:ext cx="3505200" cy="12954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 rot="21330111">
              <a:off x="1305904" y="2013305"/>
              <a:ext cx="830766" cy="3069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852961" y="1981200"/>
              <a:ext cx="585439" cy="223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62200" y="1838980"/>
              <a:ext cx="14826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NA48/NA62:</a:t>
              </a:r>
            </a:p>
            <a:p>
              <a:r>
                <a:rPr lang="en-GB" sz="1400" b="1" dirty="0" smtClean="0">
                  <a:solidFill>
                    <a:schemeClr val="bg1"/>
                  </a:solidFill>
                </a:rPr>
                <a:t>Centre of the LHC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162" y="1265937"/>
              <a:ext cx="1323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Jura mountains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79507" y="1495191"/>
              <a:ext cx="606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France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09800" y="3456801"/>
              <a:ext cx="13000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Geneva airport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320" y="2166760"/>
              <a:ext cx="9076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Switzerland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40773" y="2438400"/>
              <a:ext cx="468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LHC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6214" y="2040729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SPS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331003"/>
                  </p:ext>
                </p:extLst>
              </p:nvPr>
            </p:nvGraphicFramePr>
            <p:xfrm>
              <a:off x="5243257" y="938148"/>
              <a:ext cx="3839269" cy="3972560"/>
            </p:xfrm>
            <a:graphic>
              <a:graphicData uri="http://schemas.openxmlformats.org/drawingml/2006/table">
                <a:tbl>
                  <a:tblPr firstRow="1" bandRow="1">
                    <a:tableStyleId>{125E5076-3810-47DD-B79F-674D7AD40C01}</a:tableStyleId>
                  </a:tblPr>
                  <a:tblGrid>
                    <a:gridCol w="673628"/>
                    <a:gridCol w="1275746"/>
                    <a:gridCol w="1889895"/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Experiments history 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Earlier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NA31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1997</a:t>
                          </a:r>
                        </a:p>
                        <a:p>
                          <a:endParaRPr lang="en-GB" sz="1400" dirty="0" smtClean="0"/>
                        </a:p>
                        <a:p>
                          <a:r>
                            <a:rPr lang="en-GB" sz="1400" dirty="0" smtClean="0"/>
                            <a:t>2001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NA48</a:t>
                          </a:r>
                          <a:br>
                            <a:rPr lang="en-GB" sz="1400" dirty="0" smtClean="0"/>
                          </a:br>
                          <a:r>
                            <a:rPr lang="en-GB" sz="14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 smtClean="0"/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1400" dirty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 smtClean="0"/>
                            <a:t>)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GB" sz="140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lit/>
                                    </m:rP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1400" dirty="0" smtClean="0"/>
                            <a:t> </a:t>
                          </a:r>
                        </a:p>
                        <a:p>
                          <a:r>
                            <a:rPr lang="en-GB" sz="1400" dirty="0" smtClean="0"/>
                            <a:t>Discovery of </a:t>
                          </a:r>
                          <a:br>
                            <a:rPr lang="en-GB" sz="1400" dirty="0" smtClean="0"/>
                          </a:br>
                          <a:r>
                            <a:rPr lang="en-GB" sz="1400" dirty="0" smtClean="0"/>
                            <a:t>direct CPV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2002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NA48/1 </a:t>
                          </a:r>
                          <a:br>
                            <a:rPr lang="en-GB" sz="1400" dirty="0" smtClean="0"/>
                          </a:br>
                          <a:r>
                            <a:rPr lang="en-GB" sz="14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 smtClean="0"/>
                            <a:t>/hyperons)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Rare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 smtClean="0"/>
                            <a:t> and hyperon</a:t>
                          </a:r>
                          <a:r>
                            <a:rPr lang="en-GB" sz="1400" baseline="0" dirty="0" smtClean="0"/>
                            <a:t> decays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2003</a:t>
                          </a:r>
                        </a:p>
                        <a:p>
                          <a:endParaRPr lang="en-GB" sz="1400" dirty="0" smtClean="0"/>
                        </a:p>
                        <a:p>
                          <a:r>
                            <a:rPr lang="en-GB" sz="1400" dirty="0" smtClean="0"/>
                            <a:t>2004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NA48/2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 smtClean="0"/>
                            <a:t>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sz="140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 smtClean="0"/>
                            <a:t>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Direct CPV, Rare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 smtClean="0"/>
                            <a:t>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sz="140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 smtClean="0"/>
                            <a:t> decays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2007</a:t>
                          </a:r>
                        </a:p>
                        <a:p>
                          <a:endParaRPr lang="en-GB" sz="1400" dirty="0" smtClean="0"/>
                        </a:p>
                        <a:p>
                          <a:r>
                            <a:rPr lang="en-GB" sz="1400" dirty="0" smtClean="0"/>
                            <a:t>2008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 dirty="0" smtClean="0">
                                  <a:latin typeface="Cambria Math" panose="02040503050406030204" pitchFamily="18" charset="0"/>
                                </a:rPr>
                                <m:t>NA</m:t>
                              </m:r>
                              <m:sSub>
                                <m:sSubPr>
                                  <m:ctrlPr>
                                    <a:rPr lang="en-GB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dirty="0" smtClean="0">
                                      <a:latin typeface="Cambria Math" panose="02040503050406030204" pitchFamily="18" charset="0"/>
                                    </a:rPr>
                                    <m:t>62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 dirty="0" smtClean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400" dirty="0" smtClean="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r>
                            <a:rPr lang="en-GB" sz="1400" dirty="0" smtClean="0"/>
                            <a:t> </a:t>
                          </a:r>
                        </a:p>
                        <a:p>
                          <a:r>
                            <a:rPr lang="en-GB" sz="14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sz="1400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 smtClean="0"/>
                            <a:t>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sz="140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 smtClean="0"/>
                            <a:t>)</a:t>
                          </a:r>
                          <a:endParaRPr lang="en-GB" sz="1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en-GB" sz="1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bSup>
                              <m:r>
                                <m:rPr>
                                  <m:lit/>
                                </m:rPr>
                                <a:rPr lang="en-GB" sz="140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400" dirty="0" smtClean="0"/>
                            <a:t> 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2014</a:t>
                          </a:r>
                        </a:p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NA62 </a:t>
                          </a:r>
                          <a:br>
                            <a:rPr lang="en-GB" sz="1400" dirty="0" smtClean="0"/>
                          </a:br>
                          <a:r>
                            <a:rPr lang="en-GB" sz="14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 smtClean="0"/>
                            <a:t>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GB" sz="140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GB" sz="140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acc>
                                <m:accPr>
                                  <m:chr m:val="̅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400" dirty="0" smtClean="0"/>
                            <a:t>, Rare</a:t>
                          </a:r>
                          <a:br>
                            <a:rPr lang="en-GB" sz="1400" dirty="0" smtClean="0"/>
                          </a:b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 smtClean="0"/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GB" sz="14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 smtClean="0"/>
                            <a:t> decays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331003"/>
                  </p:ext>
                </p:extLst>
              </p:nvPr>
            </p:nvGraphicFramePr>
            <p:xfrm>
              <a:off x="5243257" y="938148"/>
              <a:ext cx="3839269" cy="4014852"/>
            </p:xfrm>
            <a:graphic>
              <a:graphicData uri="http://schemas.openxmlformats.org/drawingml/2006/table">
                <a:tbl>
                  <a:tblPr firstRow="1" bandRow="1">
                    <a:tableStyleId>{125E5076-3810-47DD-B79F-674D7AD40C01}</a:tableStyleId>
                  </a:tblPr>
                  <a:tblGrid>
                    <a:gridCol w="673628"/>
                    <a:gridCol w="1275746"/>
                    <a:gridCol w="1889895"/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Experiments history 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Earlier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NA31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76523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1997</a:t>
                          </a:r>
                        </a:p>
                        <a:p>
                          <a:endParaRPr lang="en-GB" sz="1400" dirty="0" smtClean="0"/>
                        </a:p>
                        <a:p>
                          <a:r>
                            <a:rPr lang="en-GB" sz="1400" dirty="0" smtClean="0"/>
                            <a:t>2001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3110" t="-97619" r="-149282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3226" t="-97619" r="-645" b="-335714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2002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3110" t="-292941" r="-149282" b="-39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3226" t="-292941" r="-645" b="-397647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2003</a:t>
                          </a:r>
                        </a:p>
                        <a:p>
                          <a:endParaRPr lang="en-GB" sz="1400" dirty="0" smtClean="0"/>
                        </a:p>
                        <a:p>
                          <a:r>
                            <a:rPr lang="en-GB" sz="1400" dirty="0" smtClean="0"/>
                            <a:t>2004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3110" t="-278333" r="-149282" b="-1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3226" t="-278333" r="-645" b="-181667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2007</a:t>
                          </a:r>
                        </a:p>
                        <a:p>
                          <a:endParaRPr lang="en-GB" sz="1400" dirty="0" smtClean="0"/>
                        </a:p>
                        <a:p>
                          <a:r>
                            <a:rPr lang="en-GB" sz="1400" dirty="0" smtClean="0"/>
                            <a:t>2008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3110" t="-378333" r="-149282" b="-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3226" t="-378333" r="-645" b="-81667"/>
                          </a:stretch>
                        </a:blipFill>
                      </a:tcPr>
                    </a:tc>
                  </a:tr>
                  <a:tr h="526733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2014</a:t>
                          </a:r>
                        </a:p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3110" t="-659770" r="-149282" b="-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3226" t="-659770" r="-645" b="-1264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5516136" y="1934281"/>
            <a:ext cx="0" cy="2286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23570" y="3235299"/>
            <a:ext cx="0" cy="2286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16136" y="3951877"/>
            <a:ext cx="0" cy="2286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" y="4315191"/>
            <a:ext cx="4903019" cy="258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12902" y="5422136"/>
                <a:ext cx="65181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Kaon decay in flight experiment</a:t>
                </a:r>
              </a:p>
              <a:p>
                <a:r>
                  <a:rPr lang="en-GB" dirty="0" smtClean="0"/>
                  <a:t>NA62: currently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dirty="0" smtClean="0">
                    <a:solidFill>
                      <a:srgbClr val="0070C0"/>
                    </a:solidFill>
                  </a:rPr>
                  <a:t>200 </a:t>
                </a:r>
                <a:r>
                  <a:rPr lang="en-GB" dirty="0" smtClean="0"/>
                  <a:t>participants,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29 </a:t>
                </a:r>
                <a:r>
                  <a:rPr lang="en-GB" dirty="0" smtClean="0"/>
                  <a:t>institutions from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13 </a:t>
                </a:r>
                <a:r>
                  <a:rPr lang="en-GB" dirty="0" smtClean="0"/>
                  <a:t>countries</a:t>
                </a:r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02" y="5422136"/>
                <a:ext cx="6518195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748" t="-4717" r="-841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3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" r="3634" b="-2097"/>
          <a:stretch/>
        </p:blipFill>
        <p:spPr>
          <a:xfrm>
            <a:off x="4957369" y="685800"/>
            <a:ext cx="4110432" cy="3578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sz="3600" dirty="0" smtClean="0"/>
                  <a:t>Experimental Setup (NA48/2 – </a:t>
                </a:r>
                <a14:m>
                  <m:oMath xmlns:m="http://schemas.openxmlformats.org/officeDocument/2006/math">
                    <m:r>
                      <a:rPr lang="en-GB" sz="3600" b="1" i="0" dirty="0" smtClean="0">
                        <a:latin typeface="Cambria Math" panose="02040503050406030204" pitchFamily="18" charset="0"/>
                      </a:rPr>
                      <m:t>𝐍𝐀</m:t>
                    </m:r>
                    <m:sSub>
                      <m:sSub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1" i="0" dirty="0" smtClean="0">
                            <a:latin typeface="Cambria Math" panose="02040503050406030204" pitchFamily="18" charset="0"/>
                          </a:rPr>
                          <m:t>𝟔𝟐</m:t>
                        </m:r>
                      </m:e>
                      <m:sub>
                        <m:sSub>
                          <m:sSubPr>
                            <m:ctrlPr>
                              <a:rPr lang="en-GB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b="1" i="0" dirty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GB" sz="3600" b="1" i="0" dirty="0" smtClean="0">
                                <a:latin typeface="Cambria Math" panose="02040503050406030204" pitchFamily="18" charset="0"/>
                              </a:rPr>
                              <m:t>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3600" dirty="0" smtClean="0"/>
                  <a:t>)</a:t>
                </a:r>
                <a:endParaRPr lang="en-GB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t="-48000" r="-296" b="-77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86400" y="2857500"/>
            <a:ext cx="1066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/>
            <p:txBody>
              <a:bodyPr>
                <a:noAutofit/>
              </a:bodyPr>
              <a:lstStyle/>
              <a:p>
                <a:pPr marL="442913" indent="-442913"/>
                <a:r>
                  <a:rPr lang="en-GB" dirty="0" smtClean="0"/>
                  <a:t>Principal subdetectors</a:t>
                </a:r>
              </a:p>
              <a:p>
                <a:pPr marL="628650" lvl="1"/>
                <a:r>
                  <a:rPr lang="en-GB" dirty="0"/>
                  <a:t>Scintillator </a:t>
                </a:r>
                <a:r>
                  <a:rPr lang="en-GB" dirty="0" err="1"/>
                  <a:t>hodoscope</a:t>
                </a:r>
                <a:r>
                  <a:rPr lang="en-GB" dirty="0"/>
                  <a:t> (HOD)</a:t>
                </a:r>
              </a:p>
              <a:p>
                <a:pPr marL="714375" lvl="2"/>
                <a:r>
                  <a:rPr lang="en-GB" dirty="0"/>
                  <a:t>Low-level trigger,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time </a:t>
                </a:r>
                <a:r>
                  <a:rPr lang="en-GB" dirty="0"/>
                  <a:t>measurement (150 </a:t>
                </a:r>
                <a:r>
                  <a:rPr lang="en-GB" dirty="0" err="1"/>
                  <a:t>ps</a:t>
                </a:r>
                <a:r>
                  <a:rPr lang="en-GB" dirty="0"/>
                  <a:t>)</a:t>
                </a:r>
              </a:p>
              <a:p>
                <a:pPr marL="628650" lvl="1"/>
                <a:r>
                  <a:rPr lang="en-GB" dirty="0" smtClean="0"/>
                  <a:t>Magnetic spectrometer (4DHCs)</a:t>
                </a:r>
              </a:p>
              <a:p>
                <a:pPr marL="714375" lvl="2"/>
                <a:r>
                  <a:rPr lang="en-GB" dirty="0" smtClean="0"/>
                  <a:t>4 views/DCH  high efficiency</a:t>
                </a:r>
              </a:p>
              <a:p>
                <a:pPr marL="714375" lvl="2">
                  <a:tabLst>
                    <a:tab pos="5029200" algn="l"/>
                  </a:tabLst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1.02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⊕0.0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44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%⋅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[GeV/</a:t>
                </a:r>
                <a:r>
                  <a:rPr lang="en-GB" i="1" dirty="0"/>
                  <a:t>c</a:t>
                </a:r>
                <a:r>
                  <a:rPr lang="en-GB" dirty="0"/>
                  <a:t>] 	</a:t>
                </a:r>
                <a:r>
                  <a:rPr lang="en-GB" dirty="0" smtClean="0"/>
                  <a:t>NA48/2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marL="485775" lvl="2" indent="0">
                  <a:buNone/>
                  <a:tabLst>
                    <a:tab pos="1344613" algn="l"/>
                    <a:tab pos="5029200" algn="l"/>
                  </a:tabLst>
                </a:pP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=0.48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⊕0.009%⋅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 [GeV/</a:t>
                </a:r>
                <a:r>
                  <a:rPr lang="en-GB" i="1" dirty="0" smtClean="0"/>
                  <a:t>c</a:t>
                </a:r>
                <a:r>
                  <a:rPr lang="en-GB" dirty="0" smtClean="0"/>
                  <a:t>]</a:t>
                </a: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NA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0" dirty="0" smtClean="0">
                            <a:latin typeface="Cambria Math" panose="02040503050406030204" pitchFamily="18" charset="0"/>
                          </a:rPr>
                          <m:t>62</m:t>
                        </m:r>
                      </m:e>
                      <m:sub>
                        <m:sSub>
                          <m:sSub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dirty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dirty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sub>
                    </m:sSub>
                  </m:oMath>
                </a14:m>
                <a:endParaRPr lang="en-GB" dirty="0" smtClean="0"/>
              </a:p>
              <a:p>
                <a:pPr marL="628650" lvl="1"/>
                <a:r>
                  <a:rPr lang="en-GB" dirty="0" smtClean="0"/>
                  <a:t>Liquid Krypton EM calorimeter (LKr)</a:t>
                </a:r>
              </a:p>
              <a:p>
                <a:pPr marL="714375" lvl="2"/>
                <a:r>
                  <a:rPr lang="en-GB" dirty="0" smtClean="0"/>
                  <a:t>High granularity, quasi-homogeneous</a:t>
                </a:r>
              </a:p>
              <a:p>
                <a:pPr marL="714375" lvl="2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3.2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⊕0.42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dirty="0" smtClean="0"/>
                  <a:t> [E in GeV]</a:t>
                </a:r>
              </a:p>
              <a:p>
                <a:pPr marL="714375"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4.2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⊕0.6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mm         [E in GeV</a:t>
                </a:r>
                <a:r>
                  <a:rPr lang="en-GB" dirty="0" smtClean="0"/>
                  <a:t>]</a:t>
                </a:r>
                <a:br>
                  <a:rPr lang="en-GB" dirty="0" smtClean="0"/>
                </a:br>
                <a:r>
                  <a:rPr lang="en-GB" dirty="0" smtClean="0"/>
                  <a:t>		 (1.5 mm @ 10 GeV)</a:t>
                </a:r>
                <a:endParaRPr lang="en-GB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blipFill rotWithShape="0">
                <a:blip r:embed="rId5"/>
                <a:stretch>
                  <a:fillRect l="-897" t="-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19800" y="4114800"/>
                <a:ext cx="2895600" cy="2332113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NA48/2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=60±3</m:t>
                    </m:r>
                  </m:oMath>
                </a14:m>
                <a:r>
                  <a:rPr lang="en-GB" dirty="0" smtClean="0"/>
                  <a:t> GeV/</a:t>
                </a:r>
                <a:r>
                  <a:rPr lang="en-GB" i="1" dirty="0" smtClean="0"/>
                  <a:t>c</a:t>
                </a:r>
                <a:endParaRPr lang="en-GB" dirty="0" smtClean="0"/>
              </a:p>
              <a:p>
                <a:r>
                  <a:rPr lang="en-GB" dirty="0" smtClean="0"/>
                  <a:t>3-track vertex trigger</a:t>
                </a:r>
              </a:p>
              <a:p>
                <a:r>
                  <a:rPr lang="en-GB" dirty="0" smtClean="0"/>
                  <a:t>Simultaneous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 smtClean="0"/>
                  <a:t> beam</a:t>
                </a:r>
              </a:p>
              <a:p>
                <a14:m>
                  <m:oMath xmlns:m="http://schemas.openxmlformats.org/officeDocument/2006/math">
                    <m:r>
                      <a:rPr lang="en-GB" b="1" i="0" dirty="0" smtClean="0">
                        <a:latin typeface="Cambria Math" panose="02040503050406030204" pitchFamily="18" charset="0"/>
                      </a:rPr>
                      <m:t>𝐍𝐀𝟔</m:t>
                    </m:r>
                    <m:sSub>
                      <m:sSubPr>
                        <m:ctrlPr>
                          <a:rPr lang="en-GB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b>
                        <m:sSub>
                          <m:sSub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0" dirty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GB" b="1" i="0" dirty="0" smtClean="0">
                                <a:latin typeface="Cambria Math" panose="02040503050406030204" pitchFamily="18" charset="0"/>
                              </a:rPr>
                              <m:t>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b="1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74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 GeV/</a:t>
                </a:r>
                <a:r>
                  <a:rPr lang="en-GB" i="1" dirty="0"/>
                  <a:t>c</a:t>
                </a:r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trigger</a:t>
                </a:r>
                <a:br>
                  <a:rPr lang="en-GB" dirty="0" smtClean="0"/>
                </a:br>
                <a:r>
                  <a:rPr lang="en-GB" dirty="0" smtClean="0"/>
                  <a:t>Alternate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beam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114800"/>
                <a:ext cx="2895600" cy="2332113"/>
              </a:xfrm>
              <a:prstGeom prst="rect">
                <a:avLst/>
              </a:prstGeom>
              <a:blipFill rotWithShape="0">
                <a:blip r:embed="rId6"/>
                <a:stretch>
                  <a:fillRect l="-1891" t="-1302" b="-2682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0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dirty="0" smtClean="0"/>
                  <a:t>LNV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𝝅𝝁𝝁</m:t>
                    </m:r>
                  </m:oMath>
                </a14:m>
                <a:r>
                  <a:rPr lang="en-GB" dirty="0" smtClean="0"/>
                  <a:t> decays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52000" b="-97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 smtClean="0"/>
                  <a:t>Majorana Neutrinos</a:t>
                </a:r>
              </a:p>
              <a:p>
                <a:pPr lvl="1"/>
                <a:r>
                  <a:rPr lang="en-GB" sz="1800" dirty="0" err="1" smtClean="0"/>
                  <a:t>Asaka-Shaposhnikov</a:t>
                </a:r>
                <a:r>
                  <a:rPr lang="en-GB" sz="1800" dirty="0" smtClean="0"/>
                  <a:t> model (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1800" dirty="0" smtClean="0"/>
                  <a:t>MSM) </a:t>
                </a:r>
                <a:r>
                  <a:rPr lang="en-GB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[PLB 620 (2005) 17]</a:t>
                </a:r>
                <a:r>
                  <a:rPr lang="en-GB" sz="1800" dirty="0" smtClean="0"/>
                  <a:t>: </a:t>
                </a:r>
                <a:br>
                  <a:rPr lang="en-GB" sz="1800" dirty="0" smtClean="0"/>
                </a:br>
                <a:r>
                  <a:rPr lang="en-GB" sz="1800" dirty="0" smtClean="0"/>
                  <a:t>three sterile neutrinos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GB" sz="1800" dirty="0" smtClean="0"/>
                  <a:t> in the SM to explain Dark Matter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800" dirty="0" smtClean="0"/>
                  <a:t>,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GB" sz="1800" dirty="0" smtClean="0"/>
                  <a:t>(</a:t>
                </a:r>
                <a:r>
                  <a:rPr lang="en-GB" sz="1800" dirty="0" err="1" smtClean="0"/>
                  <a:t>keV</a:t>
                </a:r>
                <a:r>
                  <a:rPr lang="en-GB" sz="1800" dirty="0" smtClean="0"/>
                  <a:t>)) </a:t>
                </a:r>
                <a:br>
                  <a:rPr lang="en-GB" sz="1800" dirty="0" smtClean="0"/>
                </a:br>
                <a:r>
                  <a:rPr lang="en-GB" sz="1800" dirty="0" smtClean="0"/>
                  <a:t>+ Baryon Asymmetry and low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1800" dirty="0" smtClean="0"/>
                  <a:t>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</m:oMath>
                </a14:m>
                <a:r>
                  <a:rPr lang="en-GB" sz="1800" dirty="0" smtClean="0"/>
                  <a:t>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GB" sz="1800" dirty="0" smtClean="0"/>
                  <a:t>(100 MeV – few GeV))</a:t>
                </a:r>
              </a:p>
              <a:p>
                <a:pPr lvl="1"/>
                <a:r>
                  <a:rPr lang="en-GB" sz="1800" dirty="0" smtClean="0"/>
                  <a:t>Effective vertices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1800" dirty="0" smtClean="0"/>
                  <a:t> and SM leptons with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800" dirty="0" smtClean="0"/>
                  <a:t> mixing matrix</a:t>
                </a:r>
              </a:p>
              <a:p>
                <a:pPr lvl="2"/>
                <a:r>
                  <a:rPr lang="en-GB" sz="1800" b="0" i="0" dirty="0" smtClean="0">
                    <a:latin typeface="Cambria Math" panose="02040503050406030204" pitchFamily="18" charset="0"/>
                  </a:rPr>
                  <a:t>Production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2,3</m:t>
                        </m:r>
                      </m:sub>
                    </m:sSub>
                  </m:oMath>
                </a14:m>
                <a:r>
                  <a:rPr lang="en-GB" sz="1800" b="0" i="0" dirty="0" smtClean="0">
                    <a:latin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GB" sz="1800" b="0" i="0" dirty="0" smtClean="0">
                    <a:latin typeface="Cambria Math" panose="02040503050406030204" pitchFamily="18" charset="0"/>
                  </a:rPr>
                  <a:t> decays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2,3</m:t>
                        </m:r>
                      </m:sub>
                    </m:sSub>
                  </m:oMath>
                </a14:m>
                <a:r>
                  <a:rPr lang="en-GB" sz="1800" b="0" i="0" dirty="0" smtClean="0">
                    <a:latin typeface="Cambria Math" panose="02040503050406030204" pitchFamily="18" charset="0"/>
                  </a:rPr>
                  <a:t> decay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sz="1800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1800" b="0" i="0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</m:oMath>
                </a14:m>
                <a:endParaRPr lang="en-GB" sz="1800" b="0" i="0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BR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BR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 ~ 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r>
                  <a:rPr lang="en-GB" dirty="0" err="1" smtClean="0"/>
                  <a:t>Inflatons</a:t>
                </a:r>
                <a:endParaRPr lang="en-GB" dirty="0" smtClean="0"/>
              </a:p>
              <a:p>
                <a:pPr lvl="1"/>
                <a:r>
                  <a:rPr lang="en-GB" sz="1800" dirty="0" err="1" smtClean="0"/>
                  <a:t>Shaposhnikov-Tkachev</a:t>
                </a:r>
                <a:r>
                  <a:rPr lang="en-GB" sz="1800" dirty="0" smtClean="0"/>
                  <a:t> model </a:t>
                </a:r>
                <a:r>
                  <a:rPr lang="en-GB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[PLB 639 (2006) 414]</a:t>
                </a:r>
                <a:r>
                  <a:rPr lang="en-GB" sz="1800" dirty="0" smtClean="0"/>
                  <a:t>:</a:t>
                </a:r>
                <a:br>
                  <a:rPr lang="en-GB" sz="1800" dirty="0" smtClean="0"/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1800" dirty="0" smtClean="0"/>
                  <a:t>MSM + real scalar field (</a:t>
                </a:r>
                <a:r>
                  <a:rPr lang="en-GB" sz="1800" dirty="0" err="1" smtClean="0"/>
                  <a:t>inflaton</a:t>
                </a:r>
                <a:r>
                  <a:rPr lang="en-GB" sz="1800" dirty="0" smtClean="0"/>
                  <a:t>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GB" sz="1800" dirty="0" smtClean="0"/>
                  <a:t>) with scale-invariant couplings to explain universe homogeneity and isotropy on large scales/structures on smaller scales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GB" sz="1800" dirty="0" smtClean="0"/>
                  <a:t>-Higgs mixing (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800" dirty="0" smtClean="0"/>
                  <a:t>),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GB" sz="1800" dirty="0" smtClean="0"/>
                  <a:t>-Higgs coupling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800" dirty="0" smtClean="0"/>
                  <a:t> universe reheating,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 ~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sup>
                        </m:s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−12</m:t>
                            </m:r>
                          </m:sup>
                        </m:sSup>
                      </m:e>
                    </m:d>
                  </m:oMath>
                </a14:m>
                <a:endParaRPr lang="en-GB" sz="1800" dirty="0" smtClean="0"/>
              </a:p>
              <a:p>
                <a:pPr lvl="1"/>
                <a:r>
                  <a:rPr lang="en-GB" sz="1800" dirty="0" smtClean="0"/>
                  <a:t>Production in Kaon decays: </a:t>
                </a:r>
                <a:br>
                  <a:rPr lang="en-GB" sz="1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&lt;354 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sz="1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BR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=1.3×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blipFill rotWithShape="0">
                <a:blip r:embed="rId3"/>
                <a:stretch>
                  <a:fillRect l="-897" t="-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8077200" y="2362200"/>
            <a:ext cx="1524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219208" y="2672090"/>
            <a:ext cx="76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4">
                    <a:lumMod val="50000"/>
                  </a:schemeClr>
                </a:solidFill>
              </a:rPr>
              <a:t>For this </a:t>
            </a:r>
            <a:br>
              <a:rPr lang="en-GB" sz="1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1400" dirty="0" smtClean="0">
                <a:solidFill>
                  <a:schemeClr val="accent4">
                    <a:lumMod val="50000"/>
                  </a:schemeClr>
                </a:solidFill>
              </a:rPr>
              <a:t>result</a:t>
            </a:r>
            <a:endParaRPr lang="en-GB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98" y="762000"/>
            <a:ext cx="3604302" cy="3459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LNV: Same-Sign Muon Sample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152400" y="685800"/>
                <a:ext cx="5867400" cy="2895600"/>
              </a:xfrm>
            </p:spPr>
            <p:txBody>
              <a:bodyPr/>
              <a:lstStyle/>
              <a:p>
                <a:r>
                  <a:rPr lang="en-GB" dirty="0" smtClean="0"/>
                  <a:t>Blind analysis: </a:t>
                </a:r>
              </a:p>
              <a:p>
                <a:pPr lvl="1"/>
                <a:r>
                  <a:rPr lang="en-GB" sz="2000" dirty="0" smtClean="0"/>
                  <a:t>Selection based on simulation of</a:t>
                </a:r>
                <a:br>
                  <a:rPr lang="en-GB" sz="2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m:rPr>
                            <m:lit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000" dirty="0" smtClean="0"/>
                  <a:t> </a:t>
                </a:r>
                <a:br>
                  <a:rPr lang="en-GB" sz="2000" dirty="0" smtClean="0"/>
                </a:br>
                <a:r>
                  <a:rPr lang="en-GB" sz="2000" dirty="0" smtClean="0"/>
                  <a:t>(background, similar topology)</a:t>
                </a:r>
              </a:p>
              <a:p>
                <a:pPr lvl="2"/>
                <a:r>
                  <a:rPr lang="en-GB" sz="1800" dirty="0" smtClean="0"/>
                  <a:t>3-track vertex topology, 2 same-sign muons, </a:t>
                </a:r>
                <a:br>
                  <a:rPr lang="en-GB" sz="1800" dirty="0" smtClean="0"/>
                </a:br>
                <a:r>
                  <a:rPr lang="en-GB" sz="1800" dirty="0" smtClean="0"/>
                  <a:t>1 odd-sign pion, no missing momentum</a:t>
                </a:r>
              </a:p>
              <a:p>
                <a:pPr lvl="2"/>
                <a:r>
                  <a:rPr lang="en-GB" sz="1800" dirty="0" smtClean="0"/>
                  <a:t>First-order cancellation of systematic effects</a:t>
                </a:r>
              </a:p>
              <a:p>
                <a:pPr lvl="1"/>
                <a:r>
                  <a:rPr lang="en-GB" sz="2000" dirty="0" smtClean="0"/>
                  <a:t>Control region: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𝜋𝜇𝜇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&lt;480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 smtClean="0"/>
              </a:p>
              <a:p>
                <a:pPr lvl="1"/>
                <a:r>
                  <a:rPr lang="en-GB" sz="2000" dirty="0" smtClean="0"/>
                  <a:t>Signal region: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𝜋𝜇𝜇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&lt;5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b="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152400" y="685800"/>
                <a:ext cx="5867400" cy="2895600"/>
              </a:xfrm>
              <a:blipFill rotWithShape="0">
                <a:blip r:embed="rId3"/>
                <a:stretch>
                  <a:fillRect l="-1350" t="-1684" b="-13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76200" y="4341812"/>
                <a:ext cx="9014502" cy="2058988"/>
              </a:xfrm>
              <a:prstGeom prst="rect">
                <a:avLst/>
              </a:prstGeom>
              <a:ln w="19050">
                <a:solidFill>
                  <a:srgbClr val="00B05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Clr>
                    <a:schemeClr val="accent5">
                      <a:lumMod val="50000"/>
                    </a:schemeClr>
                  </a:buClr>
                  <a:buFont typeface="Wingdings" panose="05000000000000000000" pitchFamily="2" charset="2"/>
                  <a:buChar char="q"/>
                  <a:defRPr sz="2400" b="1" i="0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457200" algn="l" defTabSz="914400" rtl="0" eaLnBrk="1" latinLnBrk="0" hangingPunct="1">
                  <a:spcBef>
                    <a:spcPct val="20000"/>
                  </a:spcBef>
                  <a:buClr>
                    <a:schemeClr val="accent4">
                      <a:lumMod val="50000"/>
                    </a:schemeClr>
                  </a:buClr>
                  <a:buFont typeface="Wingdings" panose="05000000000000000000" pitchFamily="2" charset="2"/>
                  <a:buChar char="Ø"/>
                  <a:defRPr sz="22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4">
                      <a:lumMod val="50000"/>
                    </a:schemeClr>
                  </a:buClr>
                  <a:buFont typeface="Wingdings" panose="05000000000000000000" pitchFamily="2" charset="2"/>
                  <a:buChar char="Ø"/>
                  <a:defRPr sz="20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/>
                  <a:t>Results:</a:t>
                </a:r>
              </a:p>
              <a:p>
                <a:pPr lvl="1"/>
                <a:r>
                  <a:rPr lang="en-GB" sz="1800" dirty="0"/>
                  <a:t>Event in Signal Region: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800" dirty="0"/>
              </a:p>
              <a:p>
                <a:pPr lvl="1">
                  <a:tabLst>
                    <a:tab pos="1524000" algn="l"/>
                  </a:tabLst>
                </a:pPr>
                <a:r>
                  <a:rPr lang="en-GB" sz="1800" dirty="0"/>
                  <a:t>Expected background from MC: </a:t>
                </a:r>
                <a:r>
                  <a:rPr lang="en-GB" sz="1800" dirty="0" smtClean="0"/>
                  <a:t/>
                </a:r>
                <a:br>
                  <a:rPr lang="en-GB" sz="1800" dirty="0" smtClean="0"/>
                </a:br>
                <a:r>
                  <a:rPr lang="en-GB" sz="1800" dirty="0" smtClean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 i="1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</a:rPr>
                      <m:t>=1.163±</m:t>
                    </m:r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0.867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𝑠𝑡𝑎𝑡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0.021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0.116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𝑠𝑦𝑠𝑡</m:t>
                        </m:r>
                      </m:sub>
                    </m:sSub>
                  </m:oMath>
                </a14:m>
                <a:endParaRPr lang="en-GB" sz="1800" dirty="0"/>
              </a:p>
              <a:p>
                <a:pPr lvl="1">
                  <a:tabLst>
                    <a:tab pos="1524000" algn="l"/>
                  </a:tabLst>
                </a:pPr>
                <a:r>
                  <a:rPr lang="en-GB" sz="1800" dirty="0"/>
                  <a:t>From </a:t>
                </a:r>
                <a:r>
                  <a:rPr lang="en-GB" sz="1800" dirty="0" err="1"/>
                  <a:t>Rolke</a:t>
                </a:r>
                <a:r>
                  <a:rPr lang="en-GB" sz="1800" dirty="0"/>
                  <a:t>-Lopez statistical method:</a:t>
                </a:r>
                <a:br>
                  <a:rPr lang="en-GB" sz="1800" dirty="0"/>
                </a:br>
                <a:r>
                  <a:rPr lang="en-GB" sz="2000" dirty="0" smtClean="0"/>
                  <a:t> 	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𝐵𝑅</m:t>
                    </m:r>
                    <m:d>
                      <m:dPr>
                        <m:ctrlP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sSup>
                          <m:sSupPr>
                            <m:ctrlP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  <m:r>
                      <a:rPr lang="en-GB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&lt;8.6×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lang="en-GB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@ 90% </m:t>
                    </m:r>
                    <m:r>
                      <m:rPr>
                        <m:sty m:val="p"/>
                      </m:rPr>
                      <a:rPr lang="en-GB" sz="20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CL</m:t>
                    </m:r>
                  </m:oMath>
                </a14:m>
                <a:endParaRPr lang="en-GB" sz="2000" dirty="0">
                  <a:solidFill>
                    <a:srgbClr val="00B050"/>
                  </a:solidFill>
                </a:endParaRPr>
              </a:p>
              <a:p>
                <a:endParaRPr lang="en-GB" b="0" dirty="0" smtClean="0"/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341812"/>
                <a:ext cx="9014502" cy="2058988"/>
              </a:xfrm>
              <a:prstGeom prst="rect">
                <a:avLst/>
              </a:prstGeom>
              <a:blipFill rotWithShape="0">
                <a:blip r:embed="rId4"/>
                <a:stretch>
                  <a:fillRect l="-878" t="-2053" b="-1466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6200" y="685800"/>
            <a:ext cx="9014502" cy="35814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548718" y="838200"/>
                <a:ext cx="1143000" cy="3373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718" y="838200"/>
                <a:ext cx="1143000" cy="3373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1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74341" y="3196425"/>
                <a:ext cx="9036206" cy="3509175"/>
              </a:xfrm>
              <a:custGeom>
                <a:avLst/>
                <a:gdLst>
                  <a:gd name="connsiteX0" fmla="*/ 0 w 5259660"/>
                  <a:gd name="connsiteY0" fmla="*/ 0 h 3372649"/>
                  <a:gd name="connsiteX1" fmla="*/ 5259660 w 5259660"/>
                  <a:gd name="connsiteY1" fmla="*/ 0 h 3372649"/>
                  <a:gd name="connsiteX2" fmla="*/ 5259660 w 5259660"/>
                  <a:gd name="connsiteY2" fmla="*/ 3372649 h 3372649"/>
                  <a:gd name="connsiteX3" fmla="*/ 0 w 5259660"/>
                  <a:gd name="connsiteY3" fmla="*/ 3372649 h 3372649"/>
                  <a:gd name="connsiteX4" fmla="*/ 0 w 5259660"/>
                  <a:gd name="connsiteY4" fmla="*/ 0 h 3372649"/>
                  <a:gd name="connsiteX0" fmla="*/ 0 w 5259660"/>
                  <a:gd name="connsiteY0" fmla="*/ 0 h 3372649"/>
                  <a:gd name="connsiteX1" fmla="*/ 5259660 w 5259660"/>
                  <a:gd name="connsiteY1" fmla="*/ 0 h 3372649"/>
                  <a:gd name="connsiteX2" fmla="*/ 5255943 w 5259660"/>
                  <a:gd name="connsiteY2" fmla="*/ 1189721 h 3372649"/>
                  <a:gd name="connsiteX3" fmla="*/ 5259660 w 5259660"/>
                  <a:gd name="connsiteY3" fmla="*/ 3372649 h 3372649"/>
                  <a:gd name="connsiteX4" fmla="*/ 0 w 5259660"/>
                  <a:gd name="connsiteY4" fmla="*/ 3372649 h 3372649"/>
                  <a:gd name="connsiteX5" fmla="*/ 0 w 5259660"/>
                  <a:gd name="connsiteY5" fmla="*/ 0 h 3372649"/>
                  <a:gd name="connsiteX0" fmla="*/ 0 w 5259660"/>
                  <a:gd name="connsiteY0" fmla="*/ 0 h 3372649"/>
                  <a:gd name="connsiteX1" fmla="*/ 5259660 w 5259660"/>
                  <a:gd name="connsiteY1" fmla="*/ 0 h 3372649"/>
                  <a:gd name="connsiteX2" fmla="*/ 5255943 w 5259660"/>
                  <a:gd name="connsiteY2" fmla="*/ 1189721 h 3372649"/>
                  <a:gd name="connsiteX3" fmla="*/ 5255943 w 5259660"/>
                  <a:gd name="connsiteY3" fmla="*/ 2260238 h 3372649"/>
                  <a:gd name="connsiteX4" fmla="*/ 5259660 w 5259660"/>
                  <a:gd name="connsiteY4" fmla="*/ 3372649 h 3372649"/>
                  <a:gd name="connsiteX5" fmla="*/ 0 w 5259660"/>
                  <a:gd name="connsiteY5" fmla="*/ 3372649 h 3372649"/>
                  <a:gd name="connsiteX6" fmla="*/ 0 w 5259660"/>
                  <a:gd name="connsiteY6" fmla="*/ 0 h 3372649"/>
                  <a:gd name="connsiteX0" fmla="*/ 0 w 9017621"/>
                  <a:gd name="connsiteY0" fmla="*/ 0 h 3372649"/>
                  <a:gd name="connsiteX1" fmla="*/ 5259660 w 9017621"/>
                  <a:gd name="connsiteY1" fmla="*/ 0 h 3372649"/>
                  <a:gd name="connsiteX2" fmla="*/ 5255943 w 9017621"/>
                  <a:gd name="connsiteY2" fmla="*/ 1189721 h 3372649"/>
                  <a:gd name="connsiteX3" fmla="*/ 9017621 w 9017621"/>
                  <a:gd name="connsiteY3" fmla="*/ 1189720 h 3372649"/>
                  <a:gd name="connsiteX4" fmla="*/ 5259660 w 9017621"/>
                  <a:gd name="connsiteY4" fmla="*/ 3372649 h 3372649"/>
                  <a:gd name="connsiteX5" fmla="*/ 0 w 9017621"/>
                  <a:gd name="connsiteY5" fmla="*/ 3372649 h 3372649"/>
                  <a:gd name="connsiteX6" fmla="*/ 0 w 9017621"/>
                  <a:gd name="connsiteY6" fmla="*/ 0 h 3372649"/>
                  <a:gd name="connsiteX0" fmla="*/ 0 w 9036206"/>
                  <a:gd name="connsiteY0" fmla="*/ 0 h 3380083"/>
                  <a:gd name="connsiteX1" fmla="*/ 5259660 w 9036206"/>
                  <a:gd name="connsiteY1" fmla="*/ 0 h 3380083"/>
                  <a:gd name="connsiteX2" fmla="*/ 5255943 w 9036206"/>
                  <a:gd name="connsiteY2" fmla="*/ 1189721 h 3380083"/>
                  <a:gd name="connsiteX3" fmla="*/ 9017621 w 9036206"/>
                  <a:gd name="connsiteY3" fmla="*/ 1189720 h 3380083"/>
                  <a:gd name="connsiteX4" fmla="*/ 9036206 w 9036206"/>
                  <a:gd name="connsiteY4" fmla="*/ 3380083 h 3380083"/>
                  <a:gd name="connsiteX5" fmla="*/ 0 w 9036206"/>
                  <a:gd name="connsiteY5" fmla="*/ 3372649 h 3380083"/>
                  <a:gd name="connsiteX6" fmla="*/ 0 w 9036206"/>
                  <a:gd name="connsiteY6" fmla="*/ 0 h 3380083"/>
                  <a:gd name="connsiteX0" fmla="*/ 0 w 9036206"/>
                  <a:gd name="connsiteY0" fmla="*/ 0 h 3380083"/>
                  <a:gd name="connsiteX1" fmla="*/ 5304265 w 9036206"/>
                  <a:gd name="connsiteY1" fmla="*/ 0 h 3380083"/>
                  <a:gd name="connsiteX2" fmla="*/ 5255943 w 9036206"/>
                  <a:gd name="connsiteY2" fmla="*/ 1189721 h 3380083"/>
                  <a:gd name="connsiteX3" fmla="*/ 9017621 w 9036206"/>
                  <a:gd name="connsiteY3" fmla="*/ 1189720 h 3380083"/>
                  <a:gd name="connsiteX4" fmla="*/ 9036206 w 9036206"/>
                  <a:gd name="connsiteY4" fmla="*/ 3380083 h 3380083"/>
                  <a:gd name="connsiteX5" fmla="*/ 0 w 9036206"/>
                  <a:gd name="connsiteY5" fmla="*/ 3372649 h 3380083"/>
                  <a:gd name="connsiteX6" fmla="*/ 0 w 9036206"/>
                  <a:gd name="connsiteY6" fmla="*/ 0 h 3380083"/>
                  <a:gd name="connsiteX0" fmla="*/ 0 w 9036206"/>
                  <a:gd name="connsiteY0" fmla="*/ 0 h 3380083"/>
                  <a:gd name="connsiteX1" fmla="*/ 5304265 w 9036206"/>
                  <a:gd name="connsiteY1" fmla="*/ 0 h 3380083"/>
                  <a:gd name="connsiteX2" fmla="*/ 5315416 w 9036206"/>
                  <a:gd name="connsiteY2" fmla="*/ 1137682 h 3380083"/>
                  <a:gd name="connsiteX3" fmla="*/ 9017621 w 9036206"/>
                  <a:gd name="connsiteY3" fmla="*/ 1189720 h 3380083"/>
                  <a:gd name="connsiteX4" fmla="*/ 9036206 w 9036206"/>
                  <a:gd name="connsiteY4" fmla="*/ 3380083 h 3380083"/>
                  <a:gd name="connsiteX5" fmla="*/ 0 w 9036206"/>
                  <a:gd name="connsiteY5" fmla="*/ 3372649 h 3380083"/>
                  <a:gd name="connsiteX6" fmla="*/ 0 w 9036206"/>
                  <a:gd name="connsiteY6" fmla="*/ 0 h 3380083"/>
                  <a:gd name="connsiteX0" fmla="*/ 0 w 9036206"/>
                  <a:gd name="connsiteY0" fmla="*/ 0 h 3380083"/>
                  <a:gd name="connsiteX1" fmla="*/ 5304265 w 9036206"/>
                  <a:gd name="connsiteY1" fmla="*/ 0 h 3380083"/>
                  <a:gd name="connsiteX2" fmla="*/ 5293114 w 9036206"/>
                  <a:gd name="connsiteY2" fmla="*/ 1137682 h 3380083"/>
                  <a:gd name="connsiteX3" fmla="*/ 9017621 w 9036206"/>
                  <a:gd name="connsiteY3" fmla="*/ 1189720 h 3380083"/>
                  <a:gd name="connsiteX4" fmla="*/ 9036206 w 9036206"/>
                  <a:gd name="connsiteY4" fmla="*/ 3380083 h 3380083"/>
                  <a:gd name="connsiteX5" fmla="*/ 0 w 9036206"/>
                  <a:gd name="connsiteY5" fmla="*/ 3372649 h 3380083"/>
                  <a:gd name="connsiteX6" fmla="*/ 0 w 9036206"/>
                  <a:gd name="connsiteY6" fmla="*/ 0 h 3380083"/>
                  <a:gd name="connsiteX0" fmla="*/ 0 w 9036206"/>
                  <a:gd name="connsiteY0" fmla="*/ 0 h 3380083"/>
                  <a:gd name="connsiteX1" fmla="*/ 5304265 w 9036206"/>
                  <a:gd name="connsiteY1" fmla="*/ 0 h 3380083"/>
                  <a:gd name="connsiteX2" fmla="*/ 5307982 w 9036206"/>
                  <a:gd name="connsiteY2" fmla="*/ 1137682 h 3380083"/>
                  <a:gd name="connsiteX3" fmla="*/ 9017621 w 9036206"/>
                  <a:gd name="connsiteY3" fmla="*/ 1189720 h 3380083"/>
                  <a:gd name="connsiteX4" fmla="*/ 9036206 w 9036206"/>
                  <a:gd name="connsiteY4" fmla="*/ 3380083 h 3380083"/>
                  <a:gd name="connsiteX5" fmla="*/ 0 w 9036206"/>
                  <a:gd name="connsiteY5" fmla="*/ 3372649 h 3380083"/>
                  <a:gd name="connsiteX6" fmla="*/ 0 w 9036206"/>
                  <a:gd name="connsiteY6" fmla="*/ 0 h 3380083"/>
                  <a:gd name="connsiteX0" fmla="*/ 0 w 9036206"/>
                  <a:gd name="connsiteY0" fmla="*/ 0 h 3380083"/>
                  <a:gd name="connsiteX1" fmla="*/ 5304265 w 9036206"/>
                  <a:gd name="connsiteY1" fmla="*/ 0 h 3380083"/>
                  <a:gd name="connsiteX2" fmla="*/ 5307982 w 9036206"/>
                  <a:gd name="connsiteY2" fmla="*/ 1137682 h 3380083"/>
                  <a:gd name="connsiteX3" fmla="*/ 9017621 w 9036206"/>
                  <a:gd name="connsiteY3" fmla="*/ 1130247 h 3380083"/>
                  <a:gd name="connsiteX4" fmla="*/ 9036206 w 9036206"/>
                  <a:gd name="connsiteY4" fmla="*/ 3380083 h 3380083"/>
                  <a:gd name="connsiteX5" fmla="*/ 0 w 9036206"/>
                  <a:gd name="connsiteY5" fmla="*/ 3372649 h 3380083"/>
                  <a:gd name="connsiteX6" fmla="*/ 0 w 9036206"/>
                  <a:gd name="connsiteY6" fmla="*/ 0 h 338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6206" h="3380083">
                    <a:moveTo>
                      <a:pt x="0" y="0"/>
                    </a:moveTo>
                    <a:lnTo>
                      <a:pt x="5304265" y="0"/>
                    </a:lnTo>
                    <a:lnTo>
                      <a:pt x="5307982" y="1137682"/>
                    </a:lnTo>
                    <a:lnTo>
                      <a:pt x="9017621" y="1130247"/>
                    </a:lnTo>
                    <a:lnTo>
                      <a:pt x="9036206" y="3380083"/>
                    </a:lnTo>
                    <a:lnTo>
                      <a:pt x="0" y="3372649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Clr>
                    <a:schemeClr val="accent5">
                      <a:lumMod val="50000"/>
                    </a:schemeClr>
                  </a:buClr>
                  <a:buFont typeface="Wingdings" panose="05000000000000000000" pitchFamily="2" charset="2"/>
                  <a:buChar char="q"/>
                  <a:defRPr sz="2400" b="1" i="0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457200" algn="l" defTabSz="914400" rtl="0" eaLnBrk="1" latinLnBrk="0" hangingPunct="1">
                  <a:spcBef>
                    <a:spcPct val="20000"/>
                  </a:spcBef>
                  <a:buClr>
                    <a:schemeClr val="accent4">
                      <a:lumMod val="50000"/>
                    </a:schemeClr>
                  </a:buClr>
                  <a:buFont typeface="Wingdings" panose="05000000000000000000" pitchFamily="2" charset="2"/>
                  <a:buChar char="Ø"/>
                  <a:defRPr sz="22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4">
                      <a:lumMod val="50000"/>
                    </a:schemeClr>
                  </a:buClr>
                  <a:buFont typeface="Wingdings" panose="05000000000000000000" pitchFamily="2" charset="2"/>
                  <a:buChar char="Ø"/>
                  <a:defRPr sz="20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/>
                  <a:t>Results</a:t>
                </a:r>
              </a:p>
              <a:p>
                <a:pPr marL="720725" lvl="1"/>
                <a:r>
                  <a:rPr lang="en-GB" sz="1800" dirty="0"/>
                  <a:t>Event in Signal Region: </a:t>
                </a:r>
                <a:r>
                  <a:rPr lang="en-GB" sz="1800" dirty="0" smtClean="0"/>
                  <a:t/>
                </a:r>
                <a:br>
                  <a:rPr lang="en-GB" sz="1800" dirty="0" smtClean="0"/>
                </a:br>
                <a:r>
                  <a:rPr lang="en-GB" sz="1800" dirty="0" smtClean="0"/>
                  <a:t>3489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1800" dirty="0"/>
                  <a:t> </a:t>
                </a:r>
                <a:r>
                  <a:rPr lang="en-GB" sz="1800" dirty="0" smtClean="0"/>
                  <a:t>candidates </a:t>
                </a:r>
              </a:p>
              <a:p>
                <a:pPr marL="720725" lvl="1"/>
                <a:r>
                  <a:rPr lang="en-GB" sz="1800" dirty="0"/>
                  <a:t>Background: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0.36±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1800" dirty="0" smtClean="0"/>
              </a:p>
              <a:p>
                <a:pPr marL="720725" lvl="1"/>
                <a:r>
                  <a:rPr lang="en-GB" sz="1800" dirty="0"/>
                  <a:t>See </a:t>
                </a:r>
                <a:r>
                  <a:rPr lang="en-GB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[Phys. Lett. B697 (2011) 107]</a:t>
                </a:r>
                <a:r>
                  <a:rPr lang="en-GB" sz="1800" dirty="0"/>
                  <a:t> for</a:t>
                </a:r>
                <a:br>
                  <a:rPr lang="en-GB" sz="1800" dirty="0"/>
                </a:br>
                <a:r>
                  <a:rPr lang="en-GB" sz="1800" dirty="0"/>
                  <a:t>previous measurement of BR and </a:t>
                </a:r>
                <a:r>
                  <a:rPr lang="en-GB" sz="1800" dirty="0" smtClean="0"/>
                  <a:t>FF</a:t>
                </a:r>
                <a:endParaRPr lang="en-GB" sz="1800" dirty="0"/>
              </a:p>
              <a:p>
                <a:pPr marL="720725" lvl="1"/>
                <a:r>
                  <a:rPr lang="en-GB" sz="1800" dirty="0"/>
                  <a:t>Search for </a:t>
                </a:r>
                <a:r>
                  <a:rPr lang="en-GB" sz="1800" dirty="0" smtClean="0"/>
                  <a:t>resonances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𝜋𝜇</m:t>
                        </m:r>
                      </m:sub>
                    </m:sSub>
                  </m:oMath>
                </a14:m>
                <a:r>
                  <a:rPr lang="en-GB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𝜇𝜇</m:t>
                        </m:r>
                      </m:sub>
                    </m:sSub>
                  </m:oMath>
                </a14:m>
                <a:r>
                  <a:rPr lang="en-GB" sz="1800" dirty="0"/>
                  <a:t> </a:t>
                </a:r>
                <a:r>
                  <a:rPr lang="en-GB" sz="1800" dirty="0" smtClean="0"/>
                  <a:t/>
                </a:r>
                <a:br>
                  <a:rPr lang="en-GB" sz="1800" dirty="0" smtClean="0"/>
                </a:br>
                <a:r>
                  <a:rPr lang="en-GB" sz="1800" dirty="0" smtClean="0"/>
                  <a:t>invariant masses</a:t>
                </a:r>
              </a:p>
              <a:p>
                <a:pPr marL="803275" lvl="2"/>
                <a:r>
                  <a:rPr lang="en-GB" sz="1600" dirty="0" smtClean="0"/>
                  <a:t>step=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600" dirty="0" smtClean="0"/>
                  <a:t> and window=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</a:rPr>
                      <m:t>±2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</m:e>
                    </m:d>
                  </m:oMath>
                </a14:m>
                <a:endParaRPr lang="en-GB" sz="1600" dirty="0" smtClean="0"/>
              </a:p>
              <a:p>
                <a:pPr marL="803275" lvl="2"/>
                <a:r>
                  <a:rPr lang="en-GB" sz="1600" dirty="0" smtClean="0"/>
                  <a:t>Limit using </a:t>
                </a:r>
                <a:r>
                  <a:rPr lang="en-GB" sz="1600" dirty="0" err="1" smtClean="0"/>
                  <a:t>Rolke</a:t>
                </a:r>
                <a:r>
                  <a:rPr lang="en-GB" sz="1600" dirty="0" smtClean="0"/>
                  <a:t>-Lopez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GB" sz="1600" dirty="0" smtClean="0"/>
                  <a:t> and</a:t>
                </a:r>
                <a:br>
                  <a:rPr lang="en-GB" sz="16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GB" sz="1600" dirty="0" smtClean="0"/>
                  <a:t> for each </a:t>
                </a:r>
                <a:r>
                  <a:rPr lang="en-GB" sz="1600" dirty="0" smtClean="0"/>
                  <a:t>hypothesis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1" y="3196425"/>
                <a:ext cx="9036206" cy="3509175"/>
              </a:xfrm>
              <a:custGeom>
                <a:avLst/>
                <a:gdLst>
                  <a:gd name="connsiteX0" fmla="*/ 0 w 5259660"/>
                  <a:gd name="connsiteY0" fmla="*/ 0 h 3372649"/>
                  <a:gd name="connsiteX1" fmla="*/ 5259660 w 5259660"/>
                  <a:gd name="connsiteY1" fmla="*/ 0 h 3372649"/>
                  <a:gd name="connsiteX2" fmla="*/ 5259660 w 5259660"/>
                  <a:gd name="connsiteY2" fmla="*/ 3372649 h 3372649"/>
                  <a:gd name="connsiteX3" fmla="*/ 0 w 5259660"/>
                  <a:gd name="connsiteY3" fmla="*/ 3372649 h 3372649"/>
                  <a:gd name="connsiteX4" fmla="*/ 0 w 5259660"/>
                  <a:gd name="connsiteY4" fmla="*/ 0 h 3372649"/>
                  <a:gd name="connsiteX0" fmla="*/ 0 w 5259660"/>
                  <a:gd name="connsiteY0" fmla="*/ 0 h 3372649"/>
                  <a:gd name="connsiteX1" fmla="*/ 5259660 w 5259660"/>
                  <a:gd name="connsiteY1" fmla="*/ 0 h 3372649"/>
                  <a:gd name="connsiteX2" fmla="*/ 5255943 w 5259660"/>
                  <a:gd name="connsiteY2" fmla="*/ 1189721 h 3372649"/>
                  <a:gd name="connsiteX3" fmla="*/ 5259660 w 5259660"/>
                  <a:gd name="connsiteY3" fmla="*/ 3372649 h 3372649"/>
                  <a:gd name="connsiteX4" fmla="*/ 0 w 5259660"/>
                  <a:gd name="connsiteY4" fmla="*/ 3372649 h 3372649"/>
                  <a:gd name="connsiteX5" fmla="*/ 0 w 5259660"/>
                  <a:gd name="connsiteY5" fmla="*/ 0 h 3372649"/>
                  <a:gd name="connsiteX0" fmla="*/ 0 w 5259660"/>
                  <a:gd name="connsiteY0" fmla="*/ 0 h 3372649"/>
                  <a:gd name="connsiteX1" fmla="*/ 5259660 w 5259660"/>
                  <a:gd name="connsiteY1" fmla="*/ 0 h 3372649"/>
                  <a:gd name="connsiteX2" fmla="*/ 5255943 w 5259660"/>
                  <a:gd name="connsiteY2" fmla="*/ 1189721 h 3372649"/>
                  <a:gd name="connsiteX3" fmla="*/ 5255943 w 5259660"/>
                  <a:gd name="connsiteY3" fmla="*/ 2260238 h 3372649"/>
                  <a:gd name="connsiteX4" fmla="*/ 5259660 w 5259660"/>
                  <a:gd name="connsiteY4" fmla="*/ 3372649 h 3372649"/>
                  <a:gd name="connsiteX5" fmla="*/ 0 w 5259660"/>
                  <a:gd name="connsiteY5" fmla="*/ 3372649 h 3372649"/>
                  <a:gd name="connsiteX6" fmla="*/ 0 w 5259660"/>
                  <a:gd name="connsiteY6" fmla="*/ 0 h 3372649"/>
                  <a:gd name="connsiteX0" fmla="*/ 0 w 9017621"/>
                  <a:gd name="connsiteY0" fmla="*/ 0 h 3372649"/>
                  <a:gd name="connsiteX1" fmla="*/ 5259660 w 9017621"/>
                  <a:gd name="connsiteY1" fmla="*/ 0 h 3372649"/>
                  <a:gd name="connsiteX2" fmla="*/ 5255943 w 9017621"/>
                  <a:gd name="connsiteY2" fmla="*/ 1189721 h 3372649"/>
                  <a:gd name="connsiteX3" fmla="*/ 9017621 w 9017621"/>
                  <a:gd name="connsiteY3" fmla="*/ 1189720 h 3372649"/>
                  <a:gd name="connsiteX4" fmla="*/ 5259660 w 9017621"/>
                  <a:gd name="connsiteY4" fmla="*/ 3372649 h 3372649"/>
                  <a:gd name="connsiteX5" fmla="*/ 0 w 9017621"/>
                  <a:gd name="connsiteY5" fmla="*/ 3372649 h 3372649"/>
                  <a:gd name="connsiteX6" fmla="*/ 0 w 9017621"/>
                  <a:gd name="connsiteY6" fmla="*/ 0 h 3372649"/>
                  <a:gd name="connsiteX0" fmla="*/ 0 w 9036206"/>
                  <a:gd name="connsiteY0" fmla="*/ 0 h 3380083"/>
                  <a:gd name="connsiteX1" fmla="*/ 5259660 w 9036206"/>
                  <a:gd name="connsiteY1" fmla="*/ 0 h 3380083"/>
                  <a:gd name="connsiteX2" fmla="*/ 5255943 w 9036206"/>
                  <a:gd name="connsiteY2" fmla="*/ 1189721 h 3380083"/>
                  <a:gd name="connsiteX3" fmla="*/ 9017621 w 9036206"/>
                  <a:gd name="connsiteY3" fmla="*/ 1189720 h 3380083"/>
                  <a:gd name="connsiteX4" fmla="*/ 9036206 w 9036206"/>
                  <a:gd name="connsiteY4" fmla="*/ 3380083 h 3380083"/>
                  <a:gd name="connsiteX5" fmla="*/ 0 w 9036206"/>
                  <a:gd name="connsiteY5" fmla="*/ 3372649 h 3380083"/>
                  <a:gd name="connsiteX6" fmla="*/ 0 w 9036206"/>
                  <a:gd name="connsiteY6" fmla="*/ 0 h 3380083"/>
                  <a:gd name="connsiteX0" fmla="*/ 0 w 9036206"/>
                  <a:gd name="connsiteY0" fmla="*/ 0 h 3380083"/>
                  <a:gd name="connsiteX1" fmla="*/ 5304265 w 9036206"/>
                  <a:gd name="connsiteY1" fmla="*/ 0 h 3380083"/>
                  <a:gd name="connsiteX2" fmla="*/ 5255943 w 9036206"/>
                  <a:gd name="connsiteY2" fmla="*/ 1189721 h 3380083"/>
                  <a:gd name="connsiteX3" fmla="*/ 9017621 w 9036206"/>
                  <a:gd name="connsiteY3" fmla="*/ 1189720 h 3380083"/>
                  <a:gd name="connsiteX4" fmla="*/ 9036206 w 9036206"/>
                  <a:gd name="connsiteY4" fmla="*/ 3380083 h 3380083"/>
                  <a:gd name="connsiteX5" fmla="*/ 0 w 9036206"/>
                  <a:gd name="connsiteY5" fmla="*/ 3372649 h 3380083"/>
                  <a:gd name="connsiteX6" fmla="*/ 0 w 9036206"/>
                  <a:gd name="connsiteY6" fmla="*/ 0 h 3380083"/>
                  <a:gd name="connsiteX0" fmla="*/ 0 w 9036206"/>
                  <a:gd name="connsiteY0" fmla="*/ 0 h 3380083"/>
                  <a:gd name="connsiteX1" fmla="*/ 5304265 w 9036206"/>
                  <a:gd name="connsiteY1" fmla="*/ 0 h 3380083"/>
                  <a:gd name="connsiteX2" fmla="*/ 5315416 w 9036206"/>
                  <a:gd name="connsiteY2" fmla="*/ 1137682 h 3380083"/>
                  <a:gd name="connsiteX3" fmla="*/ 9017621 w 9036206"/>
                  <a:gd name="connsiteY3" fmla="*/ 1189720 h 3380083"/>
                  <a:gd name="connsiteX4" fmla="*/ 9036206 w 9036206"/>
                  <a:gd name="connsiteY4" fmla="*/ 3380083 h 3380083"/>
                  <a:gd name="connsiteX5" fmla="*/ 0 w 9036206"/>
                  <a:gd name="connsiteY5" fmla="*/ 3372649 h 3380083"/>
                  <a:gd name="connsiteX6" fmla="*/ 0 w 9036206"/>
                  <a:gd name="connsiteY6" fmla="*/ 0 h 3380083"/>
                  <a:gd name="connsiteX0" fmla="*/ 0 w 9036206"/>
                  <a:gd name="connsiteY0" fmla="*/ 0 h 3380083"/>
                  <a:gd name="connsiteX1" fmla="*/ 5304265 w 9036206"/>
                  <a:gd name="connsiteY1" fmla="*/ 0 h 3380083"/>
                  <a:gd name="connsiteX2" fmla="*/ 5293114 w 9036206"/>
                  <a:gd name="connsiteY2" fmla="*/ 1137682 h 3380083"/>
                  <a:gd name="connsiteX3" fmla="*/ 9017621 w 9036206"/>
                  <a:gd name="connsiteY3" fmla="*/ 1189720 h 3380083"/>
                  <a:gd name="connsiteX4" fmla="*/ 9036206 w 9036206"/>
                  <a:gd name="connsiteY4" fmla="*/ 3380083 h 3380083"/>
                  <a:gd name="connsiteX5" fmla="*/ 0 w 9036206"/>
                  <a:gd name="connsiteY5" fmla="*/ 3372649 h 3380083"/>
                  <a:gd name="connsiteX6" fmla="*/ 0 w 9036206"/>
                  <a:gd name="connsiteY6" fmla="*/ 0 h 3380083"/>
                  <a:gd name="connsiteX0" fmla="*/ 0 w 9036206"/>
                  <a:gd name="connsiteY0" fmla="*/ 0 h 3380083"/>
                  <a:gd name="connsiteX1" fmla="*/ 5304265 w 9036206"/>
                  <a:gd name="connsiteY1" fmla="*/ 0 h 3380083"/>
                  <a:gd name="connsiteX2" fmla="*/ 5307982 w 9036206"/>
                  <a:gd name="connsiteY2" fmla="*/ 1137682 h 3380083"/>
                  <a:gd name="connsiteX3" fmla="*/ 9017621 w 9036206"/>
                  <a:gd name="connsiteY3" fmla="*/ 1189720 h 3380083"/>
                  <a:gd name="connsiteX4" fmla="*/ 9036206 w 9036206"/>
                  <a:gd name="connsiteY4" fmla="*/ 3380083 h 3380083"/>
                  <a:gd name="connsiteX5" fmla="*/ 0 w 9036206"/>
                  <a:gd name="connsiteY5" fmla="*/ 3372649 h 3380083"/>
                  <a:gd name="connsiteX6" fmla="*/ 0 w 9036206"/>
                  <a:gd name="connsiteY6" fmla="*/ 0 h 3380083"/>
                  <a:gd name="connsiteX0" fmla="*/ 0 w 9036206"/>
                  <a:gd name="connsiteY0" fmla="*/ 0 h 3380083"/>
                  <a:gd name="connsiteX1" fmla="*/ 5304265 w 9036206"/>
                  <a:gd name="connsiteY1" fmla="*/ 0 h 3380083"/>
                  <a:gd name="connsiteX2" fmla="*/ 5307982 w 9036206"/>
                  <a:gd name="connsiteY2" fmla="*/ 1137682 h 3380083"/>
                  <a:gd name="connsiteX3" fmla="*/ 9017621 w 9036206"/>
                  <a:gd name="connsiteY3" fmla="*/ 1130247 h 3380083"/>
                  <a:gd name="connsiteX4" fmla="*/ 9036206 w 9036206"/>
                  <a:gd name="connsiteY4" fmla="*/ 3380083 h 3380083"/>
                  <a:gd name="connsiteX5" fmla="*/ 0 w 9036206"/>
                  <a:gd name="connsiteY5" fmla="*/ 3372649 h 3380083"/>
                  <a:gd name="connsiteX6" fmla="*/ 0 w 9036206"/>
                  <a:gd name="connsiteY6" fmla="*/ 0 h 338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6206" h="3380083">
                    <a:moveTo>
                      <a:pt x="0" y="0"/>
                    </a:moveTo>
                    <a:lnTo>
                      <a:pt x="5304265" y="0"/>
                    </a:lnTo>
                    <a:lnTo>
                      <a:pt x="5307982" y="1137682"/>
                    </a:lnTo>
                    <a:lnTo>
                      <a:pt x="9017621" y="1130247"/>
                    </a:lnTo>
                    <a:lnTo>
                      <a:pt x="9036206" y="3380083"/>
                    </a:lnTo>
                    <a:lnTo>
                      <a:pt x="0" y="3372649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 l="-808" t="-1209" b="-518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430879"/>
            <a:ext cx="2290767" cy="2198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48" y="762000"/>
            <a:ext cx="3626452" cy="3480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LNC: Opposite-Sign Muon Sample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152400" y="685800"/>
                <a:ext cx="5715000" cy="2743200"/>
              </a:xfrm>
            </p:spPr>
            <p:txBody>
              <a:bodyPr/>
              <a:lstStyle/>
              <a:p>
                <a:r>
                  <a:rPr lang="en-GB" dirty="0" smtClean="0"/>
                  <a:t>Selection</a:t>
                </a:r>
              </a:p>
              <a:p>
                <a:pPr marL="623888" lvl="1"/>
                <a:r>
                  <a:rPr lang="en-GB" dirty="0" smtClean="0"/>
                  <a:t>Similar to same-sign</a:t>
                </a:r>
                <a:endParaRPr lang="en-GB" dirty="0"/>
              </a:p>
              <a:p>
                <a:pPr marL="803275" lvl="2"/>
                <a:r>
                  <a:rPr lang="en-GB" sz="1800" dirty="0"/>
                  <a:t>3-track vertex, 2 </a:t>
                </a:r>
                <a:r>
                  <a:rPr lang="en-GB" sz="1800" dirty="0" smtClean="0"/>
                  <a:t>opposite-sign </a:t>
                </a:r>
                <a:r>
                  <a:rPr lang="en-GB" sz="1800" dirty="0"/>
                  <a:t>muons, </a:t>
                </a:r>
                <a:r>
                  <a:rPr lang="en-GB" sz="1800" dirty="0" smtClean="0"/>
                  <a:t/>
                </a:r>
                <a:br>
                  <a:rPr lang="en-GB" sz="1800" dirty="0" smtClean="0"/>
                </a:br>
                <a:r>
                  <a:rPr lang="en-GB" sz="1800" dirty="0" smtClean="0"/>
                  <a:t>1 pion</a:t>
                </a:r>
                <a:r>
                  <a:rPr lang="en-GB" sz="1800" dirty="0"/>
                  <a:t>, </a:t>
                </a:r>
                <a:r>
                  <a:rPr lang="en-GB" sz="1800" dirty="0" smtClean="0"/>
                  <a:t>no missing momentum</a:t>
                </a:r>
                <a:endParaRPr lang="en-GB" sz="1800" dirty="0" smtClean="0"/>
              </a:p>
              <a:p>
                <a:pPr marL="803275" lvl="2"/>
                <a:r>
                  <a:rPr lang="en-GB" sz="1800" dirty="0" smtClean="0"/>
                  <a:t>First-order cancellation of systematic effects</a:t>
                </a:r>
              </a:p>
              <a:p>
                <a:pPr marL="803275" lvl="2"/>
                <a:r>
                  <a:rPr lang="en-GB" dirty="0"/>
                  <a:t>Signal region: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𝜋𝜇𝜇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lit/>
                      </m:rPr>
                      <a:rPr lang="en-GB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152400" y="685800"/>
                <a:ext cx="5715000" cy="2743200"/>
              </a:xfrm>
              <a:blipFill rotWithShape="0">
                <a:blip r:embed="rId5"/>
                <a:stretch>
                  <a:fillRect l="-1386" t="-1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2319060" cy="22256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340" y="685800"/>
            <a:ext cx="9016361" cy="3588834"/>
          </a:xfrm>
          <a:custGeom>
            <a:avLst/>
            <a:gdLst>
              <a:gd name="connsiteX0" fmla="*/ 0 w 9014502"/>
              <a:gd name="connsiteY0" fmla="*/ 0 h 3581400"/>
              <a:gd name="connsiteX1" fmla="*/ 9014502 w 9014502"/>
              <a:gd name="connsiteY1" fmla="*/ 0 h 3581400"/>
              <a:gd name="connsiteX2" fmla="*/ 9014502 w 9014502"/>
              <a:gd name="connsiteY2" fmla="*/ 3581400 h 3581400"/>
              <a:gd name="connsiteX3" fmla="*/ 0 w 9014502"/>
              <a:gd name="connsiteY3" fmla="*/ 3581400 h 3581400"/>
              <a:gd name="connsiteX4" fmla="*/ 0 w 9014502"/>
              <a:gd name="connsiteY4" fmla="*/ 0 h 3581400"/>
              <a:gd name="connsiteX0" fmla="*/ 0 w 9014502"/>
              <a:gd name="connsiteY0" fmla="*/ 0 h 3581400"/>
              <a:gd name="connsiteX1" fmla="*/ 9014502 w 9014502"/>
              <a:gd name="connsiteY1" fmla="*/ 0 h 3581400"/>
              <a:gd name="connsiteX2" fmla="*/ 9014502 w 9014502"/>
              <a:gd name="connsiteY2" fmla="*/ 3581400 h 3581400"/>
              <a:gd name="connsiteX3" fmla="*/ 5402766 w 9014502"/>
              <a:gd name="connsiteY3" fmla="*/ 3581400 h 3581400"/>
              <a:gd name="connsiteX4" fmla="*/ 0 w 9014502"/>
              <a:gd name="connsiteY4" fmla="*/ 3581400 h 3581400"/>
              <a:gd name="connsiteX5" fmla="*/ 0 w 9014502"/>
              <a:gd name="connsiteY5" fmla="*/ 0 h 3581400"/>
              <a:gd name="connsiteX0" fmla="*/ 0 w 9014502"/>
              <a:gd name="connsiteY0" fmla="*/ 0 h 3588834"/>
              <a:gd name="connsiteX1" fmla="*/ 9014502 w 9014502"/>
              <a:gd name="connsiteY1" fmla="*/ 0 h 3588834"/>
              <a:gd name="connsiteX2" fmla="*/ 9014502 w 9014502"/>
              <a:gd name="connsiteY2" fmla="*/ 3581400 h 3588834"/>
              <a:gd name="connsiteX3" fmla="*/ 5380464 w 9014502"/>
              <a:gd name="connsiteY3" fmla="*/ 3588834 h 3588834"/>
              <a:gd name="connsiteX4" fmla="*/ 0 w 9014502"/>
              <a:gd name="connsiteY4" fmla="*/ 3581400 h 3588834"/>
              <a:gd name="connsiteX5" fmla="*/ 0 w 9014502"/>
              <a:gd name="connsiteY5" fmla="*/ 0 h 3588834"/>
              <a:gd name="connsiteX0" fmla="*/ 0 w 9014502"/>
              <a:gd name="connsiteY0" fmla="*/ 0 h 3588834"/>
              <a:gd name="connsiteX1" fmla="*/ 9014502 w 9014502"/>
              <a:gd name="connsiteY1" fmla="*/ 0 h 3588834"/>
              <a:gd name="connsiteX2" fmla="*/ 9014502 w 9014502"/>
              <a:gd name="connsiteY2" fmla="*/ 3581400 h 3588834"/>
              <a:gd name="connsiteX3" fmla="*/ 5380464 w 9014502"/>
              <a:gd name="connsiteY3" fmla="*/ 3588834 h 3588834"/>
              <a:gd name="connsiteX4" fmla="*/ 5374888 w 9014502"/>
              <a:gd name="connsiteY4" fmla="*/ 2421673 h 3588834"/>
              <a:gd name="connsiteX5" fmla="*/ 0 w 9014502"/>
              <a:gd name="connsiteY5" fmla="*/ 0 h 3588834"/>
              <a:gd name="connsiteX0" fmla="*/ 0 w 9014502"/>
              <a:gd name="connsiteY0" fmla="*/ 0 h 3588834"/>
              <a:gd name="connsiteX1" fmla="*/ 9014502 w 9014502"/>
              <a:gd name="connsiteY1" fmla="*/ 0 h 3588834"/>
              <a:gd name="connsiteX2" fmla="*/ 9014502 w 9014502"/>
              <a:gd name="connsiteY2" fmla="*/ 3581400 h 3588834"/>
              <a:gd name="connsiteX3" fmla="*/ 5380464 w 9014502"/>
              <a:gd name="connsiteY3" fmla="*/ 3588834 h 3588834"/>
              <a:gd name="connsiteX4" fmla="*/ 5374888 w 9014502"/>
              <a:gd name="connsiteY4" fmla="*/ 2421673 h 3588834"/>
              <a:gd name="connsiteX5" fmla="*/ 2964366 w 9014502"/>
              <a:gd name="connsiteY5" fmla="*/ 1343722 h 3588834"/>
              <a:gd name="connsiteX6" fmla="*/ 0 w 9014502"/>
              <a:gd name="connsiteY6" fmla="*/ 0 h 3588834"/>
              <a:gd name="connsiteX0" fmla="*/ 1859 w 9016361"/>
              <a:gd name="connsiteY0" fmla="*/ 0 h 3588834"/>
              <a:gd name="connsiteX1" fmla="*/ 9016361 w 9016361"/>
              <a:gd name="connsiteY1" fmla="*/ 0 h 3588834"/>
              <a:gd name="connsiteX2" fmla="*/ 9016361 w 9016361"/>
              <a:gd name="connsiteY2" fmla="*/ 3581400 h 3588834"/>
              <a:gd name="connsiteX3" fmla="*/ 5382323 w 9016361"/>
              <a:gd name="connsiteY3" fmla="*/ 3588834 h 3588834"/>
              <a:gd name="connsiteX4" fmla="*/ 5376747 w 9016361"/>
              <a:gd name="connsiteY4" fmla="*/ 2421673 h 3588834"/>
              <a:gd name="connsiteX5" fmla="*/ 0 w 9016361"/>
              <a:gd name="connsiteY5" fmla="*/ 2436542 h 3588834"/>
              <a:gd name="connsiteX6" fmla="*/ 1859 w 9016361"/>
              <a:gd name="connsiteY6" fmla="*/ 0 h 3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361" h="3588834">
                <a:moveTo>
                  <a:pt x="1859" y="0"/>
                </a:moveTo>
                <a:lnTo>
                  <a:pt x="9016361" y="0"/>
                </a:lnTo>
                <a:lnTo>
                  <a:pt x="9016361" y="3581400"/>
                </a:lnTo>
                <a:lnTo>
                  <a:pt x="5382323" y="3588834"/>
                </a:lnTo>
                <a:cubicBezTo>
                  <a:pt x="5380464" y="3199780"/>
                  <a:pt x="5378606" y="2810727"/>
                  <a:pt x="5376747" y="2421673"/>
                </a:cubicBezTo>
                <a:lnTo>
                  <a:pt x="0" y="2436542"/>
                </a:lnTo>
                <a:cubicBezTo>
                  <a:pt x="620" y="1624361"/>
                  <a:pt x="1239" y="812181"/>
                  <a:pt x="1859" y="0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412251" y="838200"/>
                <a:ext cx="1143000" cy="3104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251" y="838200"/>
                <a:ext cx="1143000" cy="3104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832412" y="4184025"/>
                <a:ext cx="83343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412" y="4184025"/>
                <a:ext cx="833433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229600" y="4318620"/>
                <a:ext cx="838200" cy="3373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318620"/>
                <a:ext cx="838200" cy="3373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4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LNV and LNC: Resonances searches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152400" y="685800"/>
                <a:ext cx="8839200" cy="2667000"/>
              </a:xfrm>
            </p:spPr>
            <p:txBody>
              <a:bodyPr/>
              <a:lstStyle/>
              <a:p>
                <a:r>
                  <a:rPr lang="en-GB" sz="2200" dirty="0" smtClean="0"/>
                  <a:t>Search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b>
                      <m:sSub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/>
                  <a:t>decays,  </a:t>
                </a:r>
                <a:r>
                  <a:rPr lang="en-GB" sz="1800" b="0" dirty="0" smtClean="0"/>
                  <a:t>284 mass hypotheses</a:t>
                </a:r>
              </a:p>
              <a:p>
                <a:pPr lvl="1"/>
                <a:r>
                  <a:rPr lang="en-GB" sz="1600" dirty="0" smtClean="0"/>
                  <a:t>2 possibilities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 smtClean="0"/>
                  <a:t>,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GB" sz="1600" dirty="0" smtClean="0"/>
                  <a:t> chosen</a:t>
                </a:r>
                <a:endParaRPr lang="en-GB" sz="1600" dirty="0"/>
              </a:p>
              <a:p>
                <a:pPr lvl="1"/>
                <a:r>
                  <a:rPr lang="en-GB" sz="1600" dirty="0" smtClean="0"/>
                  <a:t>Never exceeds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600" dirty="0" smtClean="0"/>
                  <a:t>: no signal observed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UL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BR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GB" sz="1600" dirty="0" smtClean="0"/>
                  <a:t>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&lt;100</m:t>
                    </m:r>
                  </m:oMath>
                </a14:m>
                <a:r>
                  <a:rPr lang="en-GB" sz="1600" dirty="0" smtClean="0"/>
                  <a:t> ps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152400" y="685800"/>
                <a:ext cx="8839200" cy="2667000"/>
              </a:xfrm>
              <a:blipFill rotWithShape="0">
                <a:blip r:embed="rId2"/>
                <a:stretch>
                  <a:fillRect l="-759" t="-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6" y="3886200"/>
            <a:ext cx="2571354" cy="2467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56791"/>
            <a:ext cx="2571354" cy="2467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07" y="5410200"/>
            <a:ext cx="3301316" cy="952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0" y="3505200"/>
                <a:ext cx="3172023" cy="100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GB" sz="1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Upper limit on </a:t>
                </a:r>
                <a:br>
                  <a:rPr lang="en-GB" sz="1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𝐁𝐑</m:t>
                    </m:r>
                    <m:d>
                      <m:dPr>
                        <m:ctrlPr>
                          <a:rPr lang="en-GB" sz="1400" b="1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GB" sz="1400" b="1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sSub>
                          <m:sSub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GB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𝐁𝐑</m:t>
                    </m:r>
                    <m:d>
                      <m:dPr>
                        <m:ctrlPr>
                          <a:rPr lang="en-GB" sz="1400" b="1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GB" sz="1400" b="1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400" b="1" i="1" dirty="0" smtClean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endParaRPr lang="en-GB" sz="1400" b="1" i="1" dirty="0" smtClean="0">
                  <a:solidFill>
                    <a:schemeClr val="accent4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14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𝑈𝐿</m:t>
                    </m:r>
                    <m:d>
                      <m:dPr>
                        <m:ctrlPr>
                          <a:rPr lang="en-GB" sz="1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400" b="0" i="0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BR</m:t>
                        </m:r>
                      </m:e>
                    </m:d>
                    <m:r>
                      <a:rPr lang="en-GB" sz="14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UL</m:t>
                        </m:r>
                        <m:d>
                          <m:dPr>
                            <m:ctrlPr>
                              <a:rPr lang="en-GB" sz="1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GB" sz="1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GB" sz="1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sz="1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𝐴𝑐𝑐𝑒𝑝𝑡𝑎𝑛𝑐𝑒</m:t>
                        </m:r>
                      </m:den>
                    </m:f>
                    <m:r>
                      <a:rPr lang="en-GB" sz="1400" b="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505200"/>
                <a:ext cx="3172023" cy="1009635"/>
              </a:xfrm>
              <a:prstGeom prst="rect">
                <a:avLst/>
              </a:prstGeom>
              <a:blipFill rotWithShape="0">
                <a:blip r:embed="rId6"/>
                <a:stretch>
                  <a:fillRect l="-192" t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0" y="4572000"/>
                <a:ext cx="2459391" cy="784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GB" sz="1400" b="1" dirty="0">
                    <a:solidFill>
                      <a:schemeClr val="accent5">
                        <a:lumMod val="50000"/>
                      </a:schemeClr>
                    </a:solidFill>
                  </a:rPr>
                  <a:t>S</a:t>
                </a:r>
                <a:r>
                  <a:rPr lang="en-GB" sz="1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tatistical significance</a:t>
                </a:r>
              </a:p>
              <a:p>
                <a:pPr marL="742950" lvl="1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GB" sz="14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  <m:r>
                              <a:rPr lang="en-GB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GB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e>
                        </m:d>
                        <m: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GB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sub>
                            </m:sSub>
                          </m:e>
                        </m:d>
                        <m: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GB" sz="1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572000"/>
                <a:ext cx="2459391" cy="784702"/>
              </a:xfrm>
              <a:prstGeom prst="rect">
                <a:avLst/>
              </a:prstGeom>
              <a:blipFill rotWithShape="0">
                <a:blip r:embed="rId7"/>
                <a:stretch>
                  <a:fillRect l="-248" t="-1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6200" y="3352800"/>
            <a:ext cx="8991600" cy="3048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6200" y="663098"/>
            <a:ext cx="8991600" cy="108950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436741" y="3824065"/>
                <a:ext cx="113327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</m:sSub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741" y="3824065"/>
                <a:ext cx="113327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427518" y="5181600"/>
                <a:ext cx="877636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518" y="5181600"/>
                <a:ext cx="877636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187108" y="3726691"/>
                <a:ext cx="1347292" cy="3190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UL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BR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108" y="3726691"/>
                <a:ext cx="1347292" cy="31901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LNV and LNC: Resonances searches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Nicolas Lurkin, HQL2016,24-05-2016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152400" y="685800"/>
                <a:ext cx="8839200" cy="2667000"/>
              </a:xfrm>
            </p:spPr>
            <p:txBody>
              <a:bodyPr/>
              <a:lstStyle/>
              <a:p>
                <a:r>
                  <a:rPr lang="en-GB" sz="2200" dirty="0" smtClean="0"/>
                  <a:t>Search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b>
                      <m:sSub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/>
                  <a:t>decays,  </a:t>
                </a:r>
                <a:r>
                  <a:rPr lang="en-GB" sz="1800" b="0" dirty="0" smtClean="0"/>
                  <a:t>284 mass hypotheses</a:t>
                </a:r>
              </a:p>
              <a:p>
                <a:pPr lvl="1"/>
                <a:r>
                  <a:rPr lang="en-GB" sz="1600" dirty="0" smtClean="0"/>
                  <a:t>2 possibilities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 smtClean="0"/>
                  <a:t>,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GB" sz="1600" dirty="0" smtClean="0"/>
                  <a:t> chosen</a:t>
                </a:r>
                <a:endParaRPr lang="en-GB" sz="1600" dirty="0"/>
              </a:p>
              <a:p>
                <a:pPr lvl="1"/>
                <a:r>
                  <a:rPr lang="en-GB" sz="1600" dirty="0" smtClean="0"/>
                  <a:t>Never exceeds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600" dirty="0" smtClean="0"/>
                  <a:t>: no signal observed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UL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BR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GB" sz="1600" dirty="0" smtClean="0"/>
                  <a:t>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&lt;100</m:t>
                    </m:r>
                  </m:oMath>
                </a14:m>
                <a:r>
                  <a:rPr lang="en-GB" sz="1600" dirty="0" smtClean="0"/>
                  <a:t> ps</a:t>
                </a:r>
              </a:p>
              <a:p>
                <a:r>
                  <a:rPr lang="en-GB" sz="2200" dirty="0" smtClean="0"/>
                  <a:t>Search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sSup>
                          <m:sSup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/>
                  <a:t>decays, </a:t>
                </a:r>
                <a:r>
                  <a:rPr lang="en-GB" sz="1800" b="0" dirty="0" smtClean="0"/>
                  <a:t>280 mass hypotheses</a:t>
                </a:r>
              </a:p>
              <a:p>
                <a:pPr lvl="1"/>
                <a:r>
                  <a:rPr lang="en-GB" sz="1600" dirty="0" smtClean="0"/>
                  <a:t>Never exceeds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600" dirty="0" smtClean="0"/>
                  <a:t>: no signal observed</a:t>
                </a:r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>
                        <a:latin typeface="Cambria Math" panose="02040503050406030204" pitchFamily="18" charset="0"/>
                      </a:rPr>
                      <m:t>UL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BR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GB" sz="1600" dirty="0"/>
                  <a:t> </a:t>
                </a:r>
                <a:r>
                  <a:rPr lang="en-GB" sz="1600" dirty="0" smtClean="0"/>
                  <a:t> 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&lt;100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 smtClean="0"/>
                  <a:t>ps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152400" y="685800"/>
                <a:ext cx="8839200" cy="2667000"/>
              </a:xfrm>
              <a:blipFill rotWithShape="0">
                <a:blip r:embed="rId2"/>
                <a:stretch>
                  <a:fillRect l="-759" t="-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6" y="3886200"/>
            <a:ext cx="2571353" cy="2467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56791"/>
            <a:ext cx="2571353" cy="2467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07" y="5410200"/>
            <a:ext cx="3301315" cy="952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0" y="3505200"/>
                <a:ext cx="3172023" cy="100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GB" sz="1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Upper limit on </a:t>
                </a:r>
                <a:br>
                  <a:rPr lang="en-GB" sz="1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𝐁𝐑</m:t>
                    </m:r>
                    <m:d>
                      <m:dPr>
                        <m:ctrlPr>
                          <a:rPr lang="en-GB" sz="1400" b="1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GB" sz="1400" b="1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sSub>
                          <m:sSub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GB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𝐁𝐑</m:t>
                    </m:r>
                    <m:d>
                      <m:dPr>
                        <m:ctrlPr>
                          <a:rPr lang="en-GB" sz="1400" b="1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GB" sz="1400" b="1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sz="1400" b="1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400" b="1" i="1" dirty="0" smtClean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endParaRPr lang="en-GB" sz="1400" b="1" i="1" dirty="0" smtClean="0">
                  <a:solidFill>
                    <a:schemeClr val="accent4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14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𝑈𝐿</m:t>
                    </m:r>
                    <m:d>
                      <m:dPr>
                        <m:ctrlPr>
                          <a:rPr lang="en-GB" sz="1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400" b="0" i="0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BR</m:t>
                        </m:r>
                      </m:e>
                    </m:d>
                    <m:r>
                      <a:rPr lang="en-GB" sz="14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UL</m:t>
                        </m:r>
                        <m:d>
                          <m:dPr>
                            <m:ctrlPr>
                              <a:rPr lang="en-GB" sz="1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GB" sz="1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GB" sz="1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sz="1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𝐴𝑐𝑐𝑒𝑝𝑡𝑎𝑛𝑐𝑒</m:t>
                        </m:r>
                      </m:den>
                    </m:f>
                    <m:r>
                      <a:rPr lang="en-GB" sz="1400" b="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505200"/>
                <a:ext cx="3172023" cy="1009635"/>
              </a:xfrm>
              <a:prstGeom prst="rect">
                <a:avLst/>
              </a:prstGeom>
              <a:blipFill rotWithShape="0">
                <a:blip r:embed="rId6"/>
                <a:stretch>
                  <a:fillRect l="-192" t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0" y="4572000"/>
                <a:ext cx="2459391" cy="784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GB" sz="1400" b="1" dirty="0">
                    <a:solidFill>
                      <a:schemeClr val="accent5">
                        <a:lumMod val="50000"/>
                      </a:schemeClr>
                    </a:solidFill>
                  </a:rPr>
                  <a:t>S</a:t>
                </a:r>
                <a:r>
                  <a:rPr lang="en-GB" sz="1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tatistical significance</a:t>
                </a:r>
              </a:p>
              <a:p>
                <a:pPr marL="742950" lvl="1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GB" sz="14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  <m:r>
                              <a:rPr lang="en-GB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GB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e>
                        </m:d>
                        <m: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GB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sub>
                            </m:sSub>
                          </m:e>
                        </m:d>
                        <m:r>
                          <a:rPr lang="en-GB" sz="1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GB" sz="1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572000"/>
                <a:ext cx="2459391" cy="784702"/>
              </a:xfrm>
              <a:prstGeom prst="rect">
                <a:avLst/>
              </a:prstGeom>
              <a:blipFill rotWithShape="0">
                <a:blip r:embed="rId7"/>
                <a:stretch>
                  <a:fillRect l="-248" t="-1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6200" y="3352800"/>
            <a:ext cx="8991600" cy="304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6200" y="663098"/>
            <a:ext cx="8991600" cy="108950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3565" y="1798689"/>
            <a:ext cx="8991600" cy="71591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57200" y="3685520"/>
                <a:ext cx="113327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</m:sSub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85520"/>
                <a:ext cx="113327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412142" y="5181600"/>
                <a:ext cx="89301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42" y="5181600"/>
                <a:ext cx="893011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198167" y="3726691"/>
                <a:ext cx="1347292" cy="3190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UL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BR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167" y="3726691"/>
                <a:ext cx="1347292" cy="31901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8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5306</TotalTime>
  <Words>609</Words>
  <Application>Microsoft Office PowerPoint</Application>
  <PresentationFormat>On-screen Show (4:3)</PresentationFormat>
  <Paragraphs>363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Wingdings</vt:lpstr>
      <vt:lpstr>Office Theme</vt:lpstr>
      <vt:lpstr>Recent results from NA48/2 (LFV, DP) and NA62 (Neutral Pion Form Factor)</vt:lpstr>
      <vt:lpstr>Outline</vt:lpstr>
      <vt:lpstr>CERN NA48/NA62 experiments</vt:lpstr>
      <vt:lpstr>Experimental Setup (NA48/2 – NA〖62〗_(R_K ))</vt:lpstr>
      <vt:lpstr>LNV in the K^±→πμμ decays</vt:lpstr>
      <vt:lpstr>LNV: Same-Sign Muon Sample</vt:lpstr>
      <vt:lpstr>LNC: Opposite-Sign Muon Sample</vt:lpstr>
      <vt:lpstr>LNV and LNC: Resonances searches</vt:lpstr>
      <vt:lpstr>LNV and LNC: Resonances searches</vt:lpstr>
      <vt:lpstr>LNV and LNC: Resonance searches</vt:lpstr>
      <vt:lpstr>Dark Photon Searches</vt:lpstr>
      <vt:lpstr>DP: π^0→γA^′ Decay</vt:lpstr>
      <vt:lpstr>DP: NA48/2 Data Sample</vt:lpstr>
      <vt:lpstr>DP: Signal Search</vt:lpstr>
      <vt:lpstr>DP: Final NA48/2 Result</vt:lpstr>
      <vt:lpstr>π^0 TFF: Dalitz Decay</vt:lpstr>
      <vt:lpstr>π^0 TFF: Radiative Corrections</vt:lpstr>
      <vt:lpstr>π^0 TFF: Measurement principle</vt:lpstr>
      <vt:lpstr>π^0 TFF: Preliminary Result</vt:lpstr>
      <vt:lpstr>π^0 TFF: World Data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</dc:creator>
  <cp:lastModifiedBy>Nicolas Lurkin</cp:lastModifiedBy>
  <cp:revision>543</cp:revision>
  <dcterms:created xsi:type="dcterms:W3CDTF">2006-08-16T00:00:00Z</dcterms:created>
  <dcterms:modified xsi:type="dcterms:W3CDTF">2016-05-24T03:09:38Z</dcterms:modified>
</cp:coreProperties>
</file>