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279" r:id="rId4"/>
    <p:sldId id="257" r:id="rId5"/>
    <p:sldId id="275" r:id="rId6"/>
    <p:sldId id="276" r:id="rId7"/>
    <p:sldId id="280" r:id="rId8"/>
    <p:sldId id="281" r:id="rId9"/>
    <p:sldId id="259" r:id="rId10"/>
    <p:sldId id="258" r:id="rId11"/>
    <p:sldId id="260" r:id="rId12"/>
    <p:sldId id="261" r:id="rId13"/>
    <p:sldId id="262" r:id="rId14"/>
    <p:sldId id="263" r:id="rId15"/>
    <p:sldId id="264" r:id="rId16"/>
    <p:sldId id="267" r:id="rId17"/>
    <p:sldId id="272" r:id="rId18"/>
    <p:sldId id="271" r:id="rId19"/>
    <p:sldId id="282" r:id="rId20"/>
    <p:sldId id="270" r:id="rId21"/>
    <p:sldId id="273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7CA"/>
    <a:srgbClr val="E2634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0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320B-669C-49D4-BFF5-CE04EAF5B12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CB480-54CC-440A-A811-F5FDB7BE0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54AB-AB7C-44AA-976A-8AE38726340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18BF-BAA4-4F66-B114-34C35C51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18BF-BAA4-4F66-B114-34C35C518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0B90-F01B-4A6A-981F-B83584C81E15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3" y="6356351"/>
            <a:ext cx="1083609" cy="365123"/>
          </a:xfrm>
          <a:prstGeom prst="rect">
            <a:avLst/>
          </a:prstGeom>
        </p:spPr>
      </p:pic>
      <p:pic>
        <p:nvPicPr>
          <p:cNvPr id="8" name="Picture 14" descr="L_logo-with-tagli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124" y="6411885"/>
            <a:ext cx="877074" cy="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62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0708-464A-40FA-BB63-884148C96CC2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7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571F-16C7-4EA4-AE90-7BA222F15AD2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3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3855-1164-4133-B338-40BE854D65B1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6534" y="6370530"/>
            <a:ext cx="2057400" cy="365125"/>
          </a:xfrm>
        </p:spPr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0" y="6356351"/>
            <a:ext cx="870803" cy="336767"/>
          </a:xfrm>
          <a:prstGeom prst="rect">
            <a:avLst/>
          </a:prstGeom>
        </p:spPr>
      </p:pic>
      <p:pic>
        <p:nvPicPr>
          <p:cNvPr id="8" name="Picture 14" descr="L_logo-with-tagli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642" y="6384709"/>
            <a:ext cx="1049216" cy="3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96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F72B-F1A4-4D23-A195-F70734534F0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" y="6340178"/>
            <a:ext cx="870803" cy="367119"/>
          </a:xfrm>
          <a:prstGeom prst="rect">
            <a:avLst/>
          </a:prstGeom>
        </p:spPr>
      </p:pic>
      <p:pic>
        <p:nvPicPr>
          <p:cNvPr id="8" name="Picture 14" descr="L_logo-with-tagli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6350"/>
            <a:ext cx="793547" cy="3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8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7A88-2081-4AF1-8B6A-D26887F83F6A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D4B1-AD08-4662-B397-2D304886F848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74EC-5AE7-47FC-9A2C-F1A7D6E9BDF2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" y="6340178"/>
            <a:ext cx="870803" cy="367119"/>
          </a:xfrm>
          <a:prstGeom prst="rect">
            <a:avLst/>
          </a:prstGeom>
        </p:spPr>
      </p:pic>
      <p:pic>
        <p:nvPicPr>
          <p:cNvPr id="7" name="Picture 14" descr="L_logo-with-tagli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6350"/>
            <a:ext cx="793547" cy="3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01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291F-2AD4-478F-B7B1-46DBA1BE343F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" y="6340178"/>
            <a:ext cx="870803" cy="367119"/>
          </a:xfrm>
          <a:prstGeom prst="rect">
            <a:avLst/>
          </a:prstGeom>
        </p:spPr>
      </p:pic>
      <p:pic>
        <p:nvPicPr>
          <p:cNvPr id="6" name="Picture 14" descr="L_logo-with-tagli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6350"/>
            <a:ext cx="793547" cy="3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7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22BB-A2D6-4573-ACFC-E720E752506D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E583-9D32-443C-803B-1DA7682A4B7A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3D36-38C1-476B-88BD-7780D49F28A1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2776-4FA3-4507-BD73-F0B65DEB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7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736" y="1304801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CHANDLER Detector</a:t>
            </a:r>
            <a:br>
              <a:rPr lang="en-US" b="1" dirty="0" smtClean="0"/>
            </a:br>
            <a:r>
              <a:rPr lang="en-US" b="1" dirty="0" err="1" smtClean="0"/>
              <a:t>Neutronics</a:t>
            </a:r>
            <a:r>
              <a:rPr lang="en-US" b="1" dirty="0" smtClean="0"/>
              <a:t> Modeling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891" y="2930688"/>
            <a:ext cx="7685690" cy="2351649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Alireza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Haghighat</a:t>
            </a:r>
            <a:endParaRPr lang="en-US" sz="2000" b="1" dirty="0" smtClean="0"/>
          </a:p>
          <a:p>
            <a:r>
              <a:rPr lang="en-US" sz="2000" b="1" dirty="0"/>
              <a:t>William Walters</a:t>
            </a:r>
          </a:p>
          <a:p>
            <a:endParaRPr lang="en-US" sz="2000" dirty="0" smtClean="0"/>
          </a:p>
          <a:p>
            <a:r>
              <a:rPr lang="en-US" sz="2000" dirty="0" smtClean="0"/>
              <a:t>Nuclear Science and Engineering Lab (NSEL)</a:t>
            </a:r>
          </a:p>
          <a:p>
            <a:r>
              <a:rPr lang="en-US" sz="2000" dirty="0" smtClean="0"/>
              <a:t>Nuclear Engineering Program, Mechanical Engineering Dept.</a:t>
            </a:r>
          </a:p>
          <a:p>
            <a:r>
              <a:rPr lang="en-US" sz="2000" dirty="0" smtClean="0"/>
              <a:t>Virginia Tech Research Center</a:t>
            </a:r>
          </a:p>
          <a:p>
            <a:r>
              <a:rPr lang="en-US" sz="2000" dirty="0" smtClean="0"/>
              <a:t>Arlington, VA</a:t>
            </a:r>
          </a:p>
          <a:p>
            <a:endParaRPr lang="en-US" sz="2000" dirty="0" smtClean="0"/>
          </a:p>
          <a:p>
            <a:r>
              <a:rPr lang="en-US" sz="1400" dirty="0"/>
              <a:t>Applied Antineutrino Physics 2015, Dec 7-8,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804" y="6373719"/>
            <a:ext cx="2057400" cy="273844"/>
          </a:xfrm>
        </p:spPr>
        <p:txBody>
          <a:bodyPr/>
          <a:lstStyle/>
          <a:p>
            <a:fld id="{85402776-4FA3-4507-BD73-F0B65DEBB9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983293"/>
            <a:ext cx="7886700" cy="2918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/>
              <a:t>MCNP6 Atmospheric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32" y="1489842"/>
            <a:ext cx="8020084" cy="41346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65 km of atmosphere</a:t>
            </a:r>
          </a:p>
          <a:p>
            <a:pPr lvl="1"/>
            <a:r>
              <a:rPr lang="en-US" dirty="0" smtClean="0"/>
              <a:t>NO soil modeled</a:t>
            </a:r>
          </a:p>
          <a:p>
            <a:r>
              <a:rPr lang="en-US" dirty="0" smtClean="0"/>
              <a:t>150 air cells with varying density and humidity (from USGS data)</a:t>
            </a:r>
          </a:p>
          <a:p>
            <a:r>
              <a:rPr lang="pt-BR" dirty="0" smtClean="0"/>
              <a:t>MODE </a:t>
            </a:r>
            <a:r>
              <a:rPr lang="pt-BR" i="1" dirty="0"/>
              <a:t>n h p q g d t s a | z / </a:t>
            </a:r>
            <a:r>
              <a:rPr lang="pt-BR" i="1" dirty="0" smtClean="0"/>
              <a:t>k  (13 particles)</a:t>
            </a:r>
          </a:p>
          <a:p>
            <a:r>
              <a:rPr lang="pt-BR" dirty="0" smtClean="0"/>
              <a:t>Manual cell importance</a:t>
            </a:r>
          </a:p>
          <a:p>
            <a:r>
              <a:rPr lang="pt-BR" dirty="0" smtClean="0"/>
              <a:t>Source</a:t>
            </a:r>
          </a:p>
          <a:p>
            <a:pPr lvl="1"/>
            <a:r>
              <a:rPr lang="pt-BR" dirty="0" smtClean="0"/>
              <a:t>Protons and Alphas</a:t>
            </a:r>
          </a:p>
          <a:p>
            <a:pPr lvl="1"/>
            <a:r>
              <a:rPr lang="pt-BR" dirty="0" smtClean="0"/>
              <a:t>Defined by the </a:t>
            </a:r>
            <a:r>
              <a:rPr lang="pt-BR" i="1" dirty="0" smtClean="0"/>
              <a:t>par=cg</a:t>
            </a:r>
            <a:r>
              <a:rPr lang="pt-BR" dirty="0" smtClean="0"/>
              <a:t> cosmic ray option</a:t>
            </a:r>
          </a:p>
          <a:p>
            <a:pPr lvl="1"/>
            <a:r>
              <a:rPr lang="pt-BR" dirty="0" smtClean="0"/>
              <a:t>Considering three parameters including lattitude, longitude, and date</a:t>
            </a:r>
          </a:p>
          <a:p>
            <a:r>
              <a:rPr lang="pt-BR" dirty="0" smtClean="0"/>
              <a:t>Tallies: </a:t>
            </a:r>
          </a:p>
          <a:p>
            <a:pPr lvl="1"/>
            <a:r>
              <a:rPr lang="pt-BR" dirty="0" smtClean="0"/>
              <a:t>Neutron flux as function of altitude</a:t>
            </a:r>
          </a:p>
          <a:p>
            <a:pPr lvl="1"/>
            <a:r>
              <a:rPr lang="pt-BR" dirty="0" smtClean="0"/>
              <a:t>Neutron current at sea level</a:t>
            </a:r>
          </a:p>
          <a:p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48" y="36156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Atmospheric Neutron Flux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98492" y="5341391"/>
                <a:ext cx="3469265" cy="8955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~0.01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𝑛𝑒𝑢𝑡𝑟𝑜𝑛𝑠</m:t>
                        </m:r>
                      </m:num>
                      <m:den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sea level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8492" y="5341391"/>
                <a:ext cx="3469265" cy="895553"/>
              </a:xfrm>
              <a:blipFill rotWithShape="0">
                <a:blip r:embed="rId2"/>
                <a:stretch>
                  <a:fillRect l="-1582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20" y="2236267"/>
            <a:ext cx="3838946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99" y="2211259"/>
            <a:ext cx="3838946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0931" y="1856720"/>
            <a:ext cx="23847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Air Density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0257" y="1753924"/>
            <a:ext cx="23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Neutron Flux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156844" y="4542503"/>
            <a:ext cx="606826" cy="77871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level Neutron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9106" y="6373907"/>
            <a:ext cx="2057400" cy="273844"/>
          </a:xfrm>
        </p:spPr>
        <p:txBody>
          <a:bodyPr/>
          <a:lstStyle/>
          <a:p>
            <a:fld id="{85402776-4FA3-4507-BD73-F0B65DEBB9F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5" y="1690689"/>
            <a:ext cx="383894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21" y="1778815"/>
            <a:ext cx="383894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9072" y="1330450"/>
            <a:ext cx="195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Spectrum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8493" y="1407139"/>
            <a:ext cx="335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Integrated Current (bin values</a:t>
            </a:r>
            <a:r>
              <a:rPr lang="en-US" sz="135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28801" y="4754258"/>
                <a:ext cx="5258906" cy="175657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0.00378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𝑛𝑒𝑢𝑡𝑟𝑜𝑛𝑠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000" dirty="0"/>
                  <a:t> current at ground level  +/- 3</a:t>
                </a:r>
                <a:r>
                  <a:rPr lang="en-US" sz="2000" dirty="0" smtClean="0"/>
                  <a:t>%</a:t>
                </a:r>
                <a:endParaRPr lang="en-US" sz="2000" dirty="0"/>
              </a:p>
              <a:p>
                <a:pPr algn="ctr"/>
                <a:r>
                  <a:rPr lang="en-US" sz="2000" dirty="0"/>
                  <a:t>37.8 n/s over </a:t>
                </a:r>
                <a:r>
                  <a:rPr lang="en-US" sz="2000" dirty="0" smtClean="0"/>
                  <a:t>1m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detector surface (107 MeV average energy)</a:t>
                </a:r>
              </a:p>
              <a:p>
                <a:pPr algn="ctr"/>
                <a:r>
                  <a:rPr lang="en-US" sz="2000" dirty="0"/>
                  <a:t>3.2 million neutrons/day!</a:t>
                </a:r>
              </a:p>
              <a:p>
                <a:pPr algn="ctr"/>
                <a:r>
                  <a:rPr lang="en-US" sz="2000" dirty="0"/>
                  <a:t>(~600 neutrons/day from IBD events)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754258"/>
                <a:ext cx="5258906" cy="1756571"/>
              </a:xfrm>
              <a:prstGeom prst="rect">
                <a:avLst/>
              </a:prstGeom>
              <a:blipFill rotWithShape="0">
                <a:blip r:embed="rId4"/>
                <a:stretch>
                  <a:fillRect l="-348" r="-463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4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37" y="837121"/>
            <a:ext cx="7886700" cy="1872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CHANDLER Coincidence Modeling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67" y="1312527"/>
            <a:ext cx="6699673" cy="50537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- model the coincidence from a single fast neutron:</a:t>
            </a:r>
          </a:p>
          <a:p>
            <a:pPr lvl="1"/>
            <a:r>
              <a:rPr lang="en-US" dirty="0" smtClean="0"/>
              <a:t>Recoil proton absorbed in scintillator</a:t>
            </a:r>
          </a:p>
          <a:p>
            <a:pPr lvl="1"/>
            <a:r>
              <a:rPr lang="en-US" dirty="0" smtClean="0"/>
              <a:t>Neutron absorbed in neutron detector</a:t>
            </a:r>
          </a:p>
          <a:p>
            <a:pPr lvl="1"/>
            <a:r>
              <a:rPr lang="en-US" dirty="0" smtClean="0"/>
              <a:t>Find the time and spatial correlation of these absorptions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Neutron energy from previous step (average 107 MeV)</a:t>
            </a:r>
          </a:p>
          <a:p>
            <a:pPr lvl="1"/>
            <a:r>
              <a:rPr lang="en-US" dirty="0" smtClean="0"/>
              <a:t>Angular distribution from previous step (peaked in –z direction)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i="1" dirty="0" smtClean="0"/>
              <a:t>PTRAC</a:t>
            </a:r>
            <a:r>
              <a:rPr lang="en-US" dirty="0" smtClean="0"/>
              <a:t> output</a:t>
            </a:r>
          </a:p>
          <a:p>
            <a:pPr lvl="1"/>
            <a:r>
              <a:rPr lang="en-US" dirty="0" smtClean="0"/>
              <a:t>Outputs individual particle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Processed using an in-house code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13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6955340" y="1592265"/>
            <a:ext cx="2002320" cy="1627185"/>
            <a:chOff x="8735891" y="1468976"/>
            <a:chExt cx="3207654" cy="2013336"/>
          </a:xfrm>
        </p:grpSpPr>
        <p:sp>
          <p:nvSpPr>
            <p:cNvPr id="7" name="Rectangle 6"/>
            <p:cNvSpPr/>
            <p:nvPr/>
          </p:nvSpPr>
          <p:spPr>
            <a:xfrm>
              <a:off x="8759865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59053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58240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357428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55509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54696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53884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53071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351152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50339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749527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948714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146795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45983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545170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44357" y="1661111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59865" y="1595570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759865" y="1532273"/>
              <a:ext cx="3183680" cy="632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759865" y="1468976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59865" y="1979842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59865" y="1916544"/>
              <a:ext cx="3183680" cy="632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759865" y="1853247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759865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59053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58240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357428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555509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754696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953884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53071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351152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50339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749527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948714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146795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45983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545170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44357" y="2043139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59865" y="2361735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759865" y="2298438"/>
              <a:ext cx="3183680" cy="632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759865" y="2235141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759865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959053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58240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357428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555509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54696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53884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153071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351152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50339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749527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948714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146795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345983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545170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744357" y="3100418"/>
              <a:ext cx="199187" cy="189892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59865" y="3419015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759865" y="3355717"/>
              <a:ext cx="3183680" cy="632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759865" y="3292420"/>
              <a:ext cx="3183680" cy="632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8759865" y="2425033"/>
              <a:ext cx="0" cy="67538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1943545" y="2425247"/>
              <a:ext cx="0" cy="67517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674"/>
            <p:cNvSpPr txBox="1"/>
            <p:nvPr/>
          </p:nvSpPr>
          <p:spPr>
            <a:xfrm>
              <a:off x="8735891" y="2374824"/>
              <a:ext cx="3183625" cy="8756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US" sz="75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…repeating…</a:t>
              </a:r>
            </a:p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US" sz="75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16 scintillator layers, 17 neutron absorber layers total</a:t>
              </a:r>
            </a:p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US" sz="825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72" name="Straight Arrow Connector 71"/>
          <p:cNvCxnSpPr>
            <a:endCxn id="7" idx="1"/>
          </p:cNvCxnSpPr>
          <p:nvPr/>
        </p:nvCxnSpPr>
        <p:spPr>
          <a:xfrm flipV="1">
            <a:off x="5162380" y="1824285"/>
            <a:ext cx="1807925" cy="299322"/>
          </a:xfrm>
          <a:prstGeom prst="straightConnector1">
            <a:avLst/>
          </a:prstGeom>
          <a:ln w="76200">
            <a:solidFill>
              <a:srgbClr val="D957C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478517" y="2004873"/>
            <a:ext cx="1517213" cy="308923"/>
          </a:xfrm>
          <a:prstGeom prst="straightConnector1">
            <a:avLst/>
          </a:prstGeom>
          <a:ln w="57150" cmpd="dbl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39" y="712422"/>
            <a:ext cx="7886700" cy="3055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Neutron-proton coincidence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25" y="1340069"/>
            <a:ext cx="4006412" cy="51275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Filter </a:t>
            </a:r>
            <a:r>
              <a:rPr lang="en-US" i="1" dirty="0" err="1" smtClean="0"/>
              <a:t>ptrac</a:t>
            </a:r>
            <a:r>
              <a:rPr lang="en-US" dirty="0" smtClean="0"/>
              <a:t> for events with:</a:t>
            </a:r>
          </a:p>
          <a:p>
            <a:pPr lvl="1"/>
            <a:r>
              <a:rPr lang="en-US" dirty="0" smtClean="0"/>
              <a:t>Single proton recoiled</a:t>
            </a:r>
          </a:p>
          <a:p>
            <a:pPr lvl="2"/>
            <a:r>
              <a:rPr lang="en-US" dirty="0" smtClean="0"/>
              <a:t>&lt;6 MeV total energy</a:t>
            </a:r>
          </a:p>
          <a:p>
            <a:pPr lvl="1"/>
            <a:r>
              <a:rPr lang="en-US" dirty="0" smtClean="0"/>
              <a:t>Single neutron absorbed in detector material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0.54% of cosmic neutrons result in this coincidence</a:t>
            </a:r>
          </a:p>
          <a:p>
            <a:pPr lvl="1"/>
            <a:r>
              <a:rPr lang="en-US" dirty="0" smtClean="0"/>
              <a:t>Cosmic neutrons cause ~17,000 events/day; compared to ~500 </a:t>
            </a:r>
            <a:r>
              <a:rPr lang="en-US" dirty="0" smtClean="0"/>
              <a:t>antineutrino </a:t>
            </a:r>
            <a:r>
              <a:rPr lang="en-US" dirty="0" smtClean="0"/>
              <a:t>events/day</a:t>
            </a:r>
          </a:p>
          <a:p>
            <a:endParaRPr lang="en-US" dirty="0" smtClean="0"/>
          </a:p>
          <a:p>
            <a:r>
              <a:rPr lang="en-US" dirty="0" smtClean="0"/>
              <a:t>Spatial and time correlation are shown</a:t>
            </a:r>
          </a:p>
          <a:p>
            <a:pPr lvl="1"/>
            <a:r>
              <a:rPr lang="en-US" dirty="0" smtClean="0"/>
              <a:t>Need to use this to reduce noise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64337" y="2047335"/>
            <a:ext cx="4298367" cy="3293821"/>
            <a:chOff x="5952449" y="1586779"/>
            <a:chExt cx="5731156" cy="43917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2449" y="1586779"/>
              <a:ext cx="5731156" cy="4391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683537" y="5619023"/>
                  <a:ext cx="20733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537" y="5619023"/>
                  <a:ext cx="20733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1176" r="-44118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57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376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IBD vs. cosmic fast neutron coincidence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3274" y="5975131"/>
            <a:ext cx="5353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Fast neutron coincidence are more spread out, but still significant overlap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79469" y="2015944"/>
            <a:ext cx="5067717" cy="3959187"/>
            <a:chOff x="2639291" y="1544926"/>
            <a:chExt cx="6628593" cy="46656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4992"/>
            <a:stretch/>
          </p:blipFill>
          <p:spPr>
            <a:xfrm>
              <a:off x="2639291" y="1544926"/>
              <a:ext cx="6203373" cy="466566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734473" y="3507719"/>
              <a:ext cx="1533411" cy="2901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Cosmic ray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8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IBD vs. Cosmic fast neutron coincidence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49"/>
          <a:stretch/>
        </p:blipFill>
        <p:spPr>
          <a:xfrm>
            <a:off x="4969029" y="2396371"/>
            <a:ext cx="3429000" cy="25860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33"/>
          <a:stretch/>
        </p:blipFill>
        <p:spPr>
          <a:xfrm>
            <a:off x="522143" y="2402266"/>
            <a:ext cx="3429000" cy="2580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048" y="2125266"/>
            <a:ext cx="17029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Cosmic Fast Neutrons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992" y="2125266"/>
            <a:ext cx="11228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IBD Neutrons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3680" y="5330536"/>
            <a:ext cx="42272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Time cut will not be very effective, while space cut can be</a:t>
            </a:r>
          </a:p>
        </p:txBody>
      </p:sp>
    </p:spTree>
    <p:extLst>
      <p:ext uri="{BB962C8B-B14F-4D97-AF65-F5344CB8AC3E}">
        <p14:creationId xmlns:p14="http://schemas.microsoft.com/office/powerpoint/2010/main" val="12753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11" y="341185"/>
            <a:ext cx="7886700" cy="506549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Spatial Correlation Anisotropy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87" y="1083209"/>
            <a:ext cx="3771899" cy="4404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Cosmic neutrons – z directionality (from space), IBD neutrons </a:t>
            </a:r>
            <a:r>
              <a:rPr lang="en-US" sz="1800" i="1" dirty="0"/>
              <a:t>– x </a:t>
            </a:r>
            <a:r>
              <a:rPr lang="en-US" sz="1800" dirty="0"/>
              <a:t>directionality (from reactor)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Z direction: +1 means the neutron is absorbed in the layer above the cube where the proton is absorbed, -1 is below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i.e., there is no 0 for the </a:t>
            </a:r>
            <a:r>
              <a:rPr lang="en-US" sz="2000" i="1" dirty="0" smtClean="0"/>
              <a:t>z </a:t>
            </a:r>
            <a:r>
              <a:rPr lang="en-US" sz="2000" dirty="0" smtClean="0"/>
              <a:t>difference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1800" i="1" dirty="0"/>
              <a:t>X/Y</a:t>
            </a:r>
            <a:r>
              <a:rPr lang="en-US" sz="1800" dirty="0"/>
              <a:t> directions: 0 means the neutron is absorbed in a layer at the same</a:t>
            </a:r>
            <a:r>
              <a:rPr lang="en-US" sz="1800" i="1" dirty="0"/>
              <a:t> x/y </a:t>
            </a:r>
            <a:r>
              <a:rPr lang="en-US" sz="1800" dirty="0"/>
              <a:t>cube as the proton</a:t>
            </a:r>
          </a:p>
          <a:p>
            <a:endParaRPr lang="en-US" sz="1200" dirty="0"/>
          </a:p>
          <a:p>
            <a:pPr lvl="1"/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2703" y="6346006"/>
            <a:ext cx="2057400" cy="273844"/>
          </a:xfrm>
        </p:spPr>
        <p:txBody>
          <a:bodyPr/>
          <a:lstStyle/>
          <a:p>
            <a:fld id="{85402776-4FA3-4507-BD73-F0B65DEBB9F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48489" y="1167506"/>
            <a:ext cx="2964003" cy="2117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05" y="4046828"/>
            <a:ext cx="3062490" cy="2188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512" y="3838436"/>
            <a:ext cx="15219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IBD Neutron X-Bias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337" y="444418"/>
            <a:ext cx="2047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Cosmic fast neutron Z-Bias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531" y="2406670"/>
            <a:ext cx="1953213" cy="1470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512475" y="2103144"/>
            <a:ext cx="24556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Layers of 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32728" y="2094271"/>
            <a:ext cx="0" cy="58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4803284" y="2017581"/>
            <a:ext cx="103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Cosmic ray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14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355"/>
          </a:xfrm>
        </p:spPr>
        <p:txBody>
          <a:bodyPr/>
          <a:lstStyle/>
          <a:p>
            <a:r>
              <a:rPr lang="en-US" b="1" dirty="0" smtClean="0"/>
              <a:t>Spatial Cut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72" y="1313948"/>
            <a:ext cx="3763282" cy="426282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Look at individual segments of the neutron detector (x, y, z)</a:t>
            </a:r>
          </a:p>
          <a:p>
            <a:pPr lvl="1"/>
            <a:r>
              <a:rPr lang="en-US" sz="1900" dirty="0" smtClean="0"/>
              <a:t>Order segments by their SNR</a:t>
            </a:r>
          </a:p>
          <a:p>
            <a:pPr lvl="1"/>
            <a:r>
              <a:rPr lang="en-US" sz="1900" dirty="0" smtClean="0"/>
              <a:t>Only accept segments with a high enough SNR</a:t>
            </a:r>
          </a:p>
          <a:p>
            <a:endParaRPr lang="en-US" dirty="0" smtClean="0"/>
          </a:p>
          <a:p>
            <a:r>
              <a:rPr lang="en-US" dirty="0" smtClean="0"/>
              <a:t>Highest SNR </a:t>
            </a:r>
          </a:p>
          <a:p>
            <a:pPr lvl="1"/>
            <a:r>
              <a:rPr lang="en-US" sz="1900" dirty="0" smtClean="0"/>
              <a:t> +X (IBD neutrons peaked in this direction)</a:t>
            </a:r>
          </a:p>
          <a:p>
            <a:pPr lvl="1"/>
            <a:r>
              <a:rPr lang="en-US" sz="1900" dirty="0" smtClean="0"/>
              <a:t> +Z (Cosmic neutrons peaked away from this direction)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04674"/>
              </p:ext>
            </p:extLst>
          </p:nvPr>
        </p:nvGraphicFramePr>
        <p:xfrm>
          <a:off x="4371978" y="1217590"/>
          <a:ext cx="4629152" cy="340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644"/>
                <a:gridCol w="578644"/>
                <a:gridCol w="578644"/>
                <a:gridCol w="578644"/>
                <a:gridCol w="578644"/>
                <a:gridCol w="578644"/>
                <a:gridCol w="578644"/>
                <a:gridCol w="578644"/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p-n  Absorption Location </a:t>
                      </a:r>
                    </a:p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Difference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(cells)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Individual Cell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Cumulative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Signal (c/day)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Signal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(c/day)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72.2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0.491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114.8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143.5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74.6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218.0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305.1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349.6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366.9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423.3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161858" y="4861188"/>
            <a:ext cx="498214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350" b="1" dirty="0"/>
              <a:t>(0,0,1) means the neutron is absorbed in the layer immediately above the cube in which the proton is absorbed</a:t>
            </a:r>
          </a:p>
          <a:p>
            <a:pPr lvl="1"/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437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41" y="501835"/>
            <a:ext cx="7886700" cy="5131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Signal vs. noise tradeoff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7" y="1302079"/>
            <a:ext cx="7886700" cy="8334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 more segments inside the cutoff -&gt; higher total signal, lower SNR (noise increases faster than signal)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1" y="2477157"/>
            <a:ext cx="4329361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2" y="2477157"/>
            <a:ext cx="432936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CHANDLER detector overview</a:t>
            </a:r>
            <a:endParaRPr lang="en-US" dirty="0"/>
          </a:p>
          <a:p>
            <a:r>
              <a:rPr lang="en-US" dirty="0" smtClean="0"/>
              <a:t>Inverse beta-decay neutron modeling</a:t>
            </a:r>
          </a:p>
          <a:p>
            <a:r>
              <a:rPr lang="en-US" dirty="0" smtClean="0"/>
              <a:t>Cosmic ray neutron modeling</a:t>
            </a:r>
          </a:p>
          <a:p>
            <a:r>
              <a:rPr lang="en-US" dirty="0" smtClean="0"/>
              <a:t>Spatial coincidence of neutron signals</a:t>
            </a:r>
          </a:p>
          <a:p>
            <a:r>
              <a:rPr lang="en-US" dirty="0" smtClean="0"/>
              <a:t>Cosmic neutron shielding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1408" y="6311899"/>
            <a:ext cx="2057400" cy="365125"/>
          </a:xfrm>
        </p:spPr>
        <p:txBody>
          <a:bodyPr/>
          <a:lstStyle/>
          <a:p>
            <a:fld id="{85402776-4FA3-4507-BD73-F0B65DEBB9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Shielding of fast neutrons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results without shielding for fast neutrons gives a very low SNR for neutrino events (&lt;0.5)</a:t>
            </a:r>
          </a:p>
          <a:p>
            <a:r>
              <a:rPr lang="en-US" dirty="0" smtClean="0"/>
              <a:t>Add layers of high density polyethylene (HDPE)</a:t>
            </a:r>
          </a:p>
          <a:p>
            <a:r>
              <a:rPr lang="en-US" dirty="0" smtClean="0"/>
              <a:t>How </a:t>
            </a:r>
            <a:r>
              <a:rPr lang="en-US" dirty="0"/>
              <a:t>much shielding is required to </a:t>
            </a:r>
            <a:r>
              <a:rPr lang="en-US" dirty="0" smtClean="0"/>
              <a:t>cut the fast neutron signal </a:t>
            </a:r>
            <a:r>
              <a:rPr lang="en-US" dirty="0"/>
              <a:t>to an acceptable level</a:t>
            </a:r>
            <a:r>
              <a:rPr lang="en-US" dirty="0" smtClean="0"/>
              <a:t>?</a:t>
            </a:r>
          </a:p>
          <a:p>
            <a:r>
              <a:rPr lang="en-US" dirty="0" smtClean="0"/>
              <a:t>1-D model in MCNP6, tallying neutron current with different thickness of HDPE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Shielding of fast neutrons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81" y="1690689"/>
            <a:ext cx="7886700" cy="6548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Decreases average energy slightly</a:t>
            </a:r>
          </a:p>
          <a:p>
            <a:r>
              <a:rPr lang="en-US" dirty="0" smtClean="0"/>
              <a:t>Decreases total current significantly (~2% at 1m of HDPE)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3" y="2695006"/>
            <a:ext cx="384832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48" y="2695006"/>
            <a:ext cx="38483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42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Conclusions &amp; Future Work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2430"/>
            <a:ext cx="8285284" cy="50980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Cosmogenic neutrons account for a significant source of noise in the CHANDLER detector, unless shielded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spatial cutoffs, an SNR (including cosmic neutrons as the only source of noise) of 0.2-0.5 can be obtained for the unshielded case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1m of HDPE shielding, the cosmic fast neutron current can be reduced by ~98%; i.e., SNR increases by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~50; therefore, a max. SNR can be ~25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Analysis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account for any additional neutrons created in the shield from cosmic muons (ideally, the muon detectors would detect and veto these events)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account for the change in fast neutron coincidence with the changing neutron spectrum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account of gamma rays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optimum multi-layered (e.g., poly, Boron, lead) should be designed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benchmarking against reactors (BR2 &amp; North Anna)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- PTRAC output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01" y="2196043"/>
            <a:ext cx="6255653" cy="332435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12" idx="1"/>
          </p:cNvCxnSpPr>
          <p:nvPr/>
        </p:nvCxnSpPr>
        <p:spPr>
          <a:xfrm flipV="1">
            <a:off x="1231323" y="3324471"/>
            <a:ext cx="766005" cy="11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5978" y="3189189"/>
            <a:ext cx="1309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Source particle #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7328" y="3242684"/>
            <a:ext cx="223729" cy="163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978820" y="4644736"/>
            <a:ext cx="242237" cy="108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904655" y="3584419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1904655" y="3386928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2455826" y="3272721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1904655" y="3579371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2455826" y="3267673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1912904" y="3803141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1912904" y="4007844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138650" y="3625615"/>
            <a:ext cx="766005" cy="110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431" y="3419309"/>
            <a:ext cx="15217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Event type:</a:t>
            </a:r>
          </a:p>
          <a:p>
            <a:r>
              <a:rPr lang="en-US" sz="1350" dirty="0">
                <a:solidFill>
                  <a:srgbClr val="0070C0"/>
                </a:solidFill>
              </a:rPr>
              <a:t>1000 </a:t>
            </a:r>
            <a:r>
              <a:rPr lang="en-US" sz="1350" dirty="0" err="1">
                <a:solidFill>
                  <a:srgbClr val="0070C0"/>
                </a:solidFill>
              </a:rPr>
              <a:t>src</a:t>
            </a:r>
            <a:endParaRPr lang="en-US" sz="1350" dirty="0">
              <a:solidFill>
                <a:srgbClr val="0070C0"/>
              </a:solidFill>
            </a:endParaRPr>
          </a:p>
          <a:p>
            <a:r>
              <a:rPr lang="en-US" sz="1350" dirty="0">
                <a:solidFill>
                  <a:srgbClr val="0070C0"/>
                </a:solidFill>
              </a:rPr>
              <a:t>20XX bank</a:t>
            </a:r>
          </a:p>
          <a:p>
            <a:r>
              <a:rPr lang="en-US" sz="1350" dirty="0">
                <a:solidFill>
                  <a:srgbClr val="0070C0"/>
                </a:solidFill>
              </a:rPr>
              <a:t>5000 termination</a:t>
            </a:r>
          </a:p>
          <a:p>
            <a:r>
              <a:rPr lang="en-US" sz="1350" dirty="0">
                <a:solidFill>
                  <a:srgbClr val="0070C0"/>
                </a:solidFill>
              </a:rPr>
              <a:t>9000 done</a:t>
            </a:r>
          </a:p>
          <a:p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151" y="3487223"/>
            <a:ext cx="2018597" cy="9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1676151" y="3917961"/>
            <a:ext cx="2018597" cy="9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/>
          <p:cNvSpPr/>
          <p:nvPr/>
        </p:nvSpPr>
        <p:spPr>
          <a:xfrm>
            <a:off x="1676151" y="4340908"/>
            <a:ext cx="2018597" cy="9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1676151" y="4549652"/>
            <a:ext cx="2018597" cy="9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1676151" y="4128931"/>
            <a:ext cx="2018597" cy="9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48321" y="4587238"/>
            <a:ext cx="766005" cy="1101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3490" y="4454245"/>
            <a:ext cx="475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rgbClr val="00B050"/>
                </a:solidFill>
              </a:rPr>
              <a:t>x,y,z</a:t>
            </a:r>
            <a:endParaRPr lang="en-US" sz="135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04603" y="3373441"/>
            <a:ext cx="223729" cy="103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ctangle 49"/>
          <p:cNvSpPr/>
          <p:nvPr/>
        </p:nvSpPr>
        <p:spPr>
          <a:xfrm>
            <a:off x="4104603" y="3585209"/>
            <a:ext cx="223729" cy="103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/>
          <p:cNvSpPr/>
          <p:nvPr/>
        </p:nvSpPr>
        <p:spPr>
          <a:xfrm>
            <a:off x="4104603" y="3803141"/>
            <a:ext cx="223729" cy="103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/>
        </p:nvSpPr>
        <p:spPr>
          <a:xfrm>
            <a:off x="4104603" y="4025431"/>
            <a:ext cx="223729" cy="103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/>
          <p:cNvSpPr/>
          <p:nvPr/>
        </p:nvSpPr>
        <p:spPr>
          <a:xfrm>
            <a:off x="4104347" y="4226126"/>
            <a:ext cx="223729" cy="103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/>
          <p:cNvSpPr/>
          <p:nvPr/>
        </p:nvSpPr>
        <p:spPr>
          <a:xfrm>
            <a:off x="4104347" y="4446152"/>
            <a:ext cx="223729" cy="103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408673" y="2388707"/>
            <a:ext cx="884946" cy="9467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93701" y="1894252"/>
            <a:ext cx="1165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particle type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(1 =n, 9=p)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21167" y="4231613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/>
          <p:cNvSpPr/>
          <p:nvPr/>
        </p:nvSpPr>
        <p:spPr>
          <a:xfrm>
            <a:off x="1921167" y="4445711"/>
            <a:ext cx="223729" cy="103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09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712309" y="149774"/>
            <a:ext cx="8131892" cy="994172"/>
          </a:xfrm>
        </p:spPr>
        <p:txBody>
          <a:bodyPr/>
          <a:lstStyle/>
          <a:p>
            <a:r>
              <a:rPr lang="en-US" b="1" dirty="0" smtClean="0"/>
              <a:t>CHANDLER Detector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3" y="1562371"/>
            <a:ext cx="3296962" cy="4412759"/>
          </a:xfrm>
        </p:spPr>
        <p:txBody>
          <a:bodyPr>
            <a:noAutofit/>
          </a:bodyPr>
          <a:lstStyle/>
          <a:p>
            <a:r>
              <a:rPr lang="en-US" sz="2000" dirty="0"/>
              <a:t>1x1x1 m</a:t>
            </a:r>
            <a:r>
              <a:rPr lang="en-US" sz="2000" baseline="30000" dirty="0"/>
              <a:t>3</a:t>
            </a:r>
            <a:r>
              <a:rPr lang="en-US" sz="2000" dirty="0"/>
              <a:t> plastic scintillator</a:t>
            </a:r>
          </a:p>
          <a:p>
            <a:r>
              <a:rPr lang="en-US" sz="2000" dirty="0"/>
              <a:t>16 layers of 16x16 scintillator cubes</a:t>
            </a:r>
          </a:p>
          <a:p>
            <a:r>
              <a:rPr lang="en-US" sz="2000" dirty="0"/>
              <a:t>17 layers of </a:t>
            </a:r>
            <a:r>
              <a:rPr lang="en-US" sz="2000" dirty="0" err="1"/>
              <a:t>LiF-ZnS</a:t>
            </a:r>
            <a:r>
              <a:rPr lang="en-US" sz="2000" dirty="0"/>
              <a:t>(Ag) (absorber &amp; scintillator) neutron detector (ND) sheets between each layer</a:t>
            </a:r>
          </a:p>
          <a:p>
            <a:r>
              <a:rPr lang="en-US" sz="2000" dirty="0"/>
              <a:t>Charge particles absorb in scintillator cubes</a:t>
            </a:r>
          </a:p>
          <a:p>
            <a:r>
              <a:rPr lang="en-US" sz="2000" dirty="0"/>
              <a:t>Neutrons absorb in </a:t>
            </a:r>
            <a:r>
              <a:rPr lang="en-US" sz="2000" dirty="0" err="1"/>
              <a:t>LiF-ZnS</a:t>
            </a:r>
            <a:r>
              <a:rPr lang="en-US" sz="2000" dirty="0"/>
              <a:t>(Ag) sheets</a:t>
            </a:r>
          </a:p>
          <a:p>
            <a:r>
              <a:rPr lang="en-US" sz="2000" dirty="0"/>
              <a:t>Each event can be localized to a single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0905" y="6350452"/>
            <a:ext cx="2057400" cy="365125"/>
          </a:xfrm>
        </p:spPr>
        <p:txBody>
          <a:bodyPr/>
          <a:lstStyle/>
          <a:p>
            <a:fld id="{85402776-4FA3-4507-BD73-F0B65DEBB9F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89" y="1302241"/>
            <a:ext cx="4526078" cy="3408661"/>
          </a:xfrm>
          <a:prstGeom prst="rect">
            <a:avLst/>
          </a:prstGeom>
        </p:spPr>
      </p:pic>
      <p:pic>
        <p:nvPicPr>
          <p:cNvPr id="8" name="Picture 2" descr="C:\Users\jmlink\Documents\Ideas\Chandler\Photos\IMG_0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89" y="4839000"/>
            <a:ext cx="2078421" cy="15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43710" y="4956643"/>
            <a:ext cx="2660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3×3×3 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microCHANDLER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face clearly shows the optics of total internal reflection.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Detector Geometry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196" y="6420812"/>
            <a:ext cx="2057400" cy="273844"/>
          </a:xfrm>
        </p:spPr>
        <p:txBody>
          <a:bodyPr/>
          <a:lstStyle/>
          <a:p>
            <a:fld id="{85402776-4FA3-4507-BD73-F0B65DEBB9FF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" name="Canvas 609"/>
          <p:cNvGrpSpPr/>
          <p:nvPr/>
        </p:nvGrpSpPr>
        <p:grpSpPr>
          <a:xfrm>
            <a:off x="509043" y="2367661"/>
            <a:ext cx="3464719" cy="2850356"/>
            <a:chOff x="0" y="0"/>
            <a:chExt cx="4619625" cy="380047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4619625" cy="3800475"/>
            </a:xfrm>
            <a:prstGeom prst="rect">
              <a:avLst/>
            </a:prstGeom>
          </p:spPr>
        </p:sp>
        <p:sp>
          <p:nvSpPr>
            <p:cNvPr id="6" name="Rectangle 5"/>
            <p:cNvSpPr/>
            <p:nvPr/>
          </p:nvSpPr>
          <p:spPr>
            <a:xfrm>
              <a:off x="10336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196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056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16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793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5393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993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02593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021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5881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741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601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4334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7194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0054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29148" y="1006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366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226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086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946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1679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4539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7399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0259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2992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5852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8712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1572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4305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7165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0025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28853" y="3292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395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255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115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975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1708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568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7428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0288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3021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5881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8741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1601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4334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7194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0054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29148" y="5578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395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255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115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975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1708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4568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7428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0288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3021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5881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38741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61601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4334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7194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0054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29148" y="78649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2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382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6242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102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1835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4695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7555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0415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3148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6008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8868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1728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4461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7321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0181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30418" y="9960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522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382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242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9102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1835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4695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7555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70415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3148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6008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38868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61728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4461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7321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0181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30418" y="12246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0522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3382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6242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9102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1835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4695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7555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70415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93148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6008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38868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1728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84461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07321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30181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30418" y="14532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522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3382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6242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9102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1835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24695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47555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70415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3148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16008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8868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1728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84461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07321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0181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530418" y="1681840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0522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3382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6242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9102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01835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24695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7555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70415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93148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16008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38868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1728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4461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7321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30181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530418" y="18911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0522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382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6242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9102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01835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24695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47555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70415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93148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16008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38868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61728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84461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07321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30181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30418" y="21197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0522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3382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6242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9102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01835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24695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7555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70415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3148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16008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38868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61728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84461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07321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30181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530418" y="23483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0522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3382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242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9102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01835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24695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47555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70415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93148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16008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38868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61728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84461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07321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0181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530418" y="257699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0649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3509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369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9229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01962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24822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47682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70542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93275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16135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38995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61855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284588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07448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30308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531688" y="27865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0649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3509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6369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9229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1962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24822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47682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70542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93275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16135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38995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61855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84588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07448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30308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531688" y="30151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0649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3509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6369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79229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01962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24822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47682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70542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93275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16135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38995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61855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588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07448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30308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531688" y="32437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0649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3509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56369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9229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101962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24822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47682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70542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93275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16135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38995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261855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84588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07448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30308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531688" y="3472348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cxnSp>
          <p:nvCxnSpPr>
            <p:cNvPr id="262" name="Straight Arrow Connector 261"/>
            <p:cNvCxnSpPr/>
            <p:nvPr/>
          </p:nvCxnSpPr>
          <p:spPr>
            <a:xfrm>
              <a:off x="3904090" y="145324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 Box 608"/>
            <p:cNvSpPr txBox="1"/>
            <p:nvPr/>
          </p:nvSpPr>
          <p:spPr>
            <a:xfrm>
              <a:off x="3957764" y="1443439"/>
              <a:ext cx="568960" cy="2862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5000"/>
                </a:lnSpc>
                <a:spcAft>
                  <a:spcPts val="600"/>
                </a:spcAft>
              </a:pPr>
              <a:r>
                <a:rPr lang="en-US" sz="825">
                  <a:ea typeface="Times New Roman" panose="02020603050405020304" pitchFamily="18" charset="0"/>
                  <a:cs typeface="Times New Roman" panose="02020603050405020304" pitchFamily="18" charset="0"/>
                </a:rPr>
                <a:t>6.2 cm</a:t>
              </a:r>
            </a:p>
          </p:txBody>
        </p:sp>
      </p:grpSp>
      <p:grpSp>
        <p:nvGrpSpPr>
          <p:cNvPr id="264" name="Canvas 672"/>
          <p:cNvGrpSpPr/>
          <p:nvPr/>
        </p:nvGrpSpPr>
        <p:grpSpPr>
          <a:xfrm>
            <a:off x="3906171" y="2320338"/>
            <a:ext cx="3972878" cy="2027396"/>
            <a:chOff x="0" y="0"/>
            <a:chExt cx="5297170" cy="2703195"/>
          </a:xfrm>
        </p:grpSpPr>
        <p:sp>
          <p:nvSpPr>
            <p:cNvPr id="265" name="Rectangle 264"/>
            <p:cNvSpPr/>
            <p:nvPr/>
          </p:nvSpPr>
          <p:spPr>
            <a:xfrm>
              <a:off x="0" y="0"/>
              <a:ext cx="5297170" cy="2703195"/>
            </a:xfrm>
            <a:prstGeom prst="rect">
              <a:avLst/>
            </a:prstGeom>
          </p:spPr>
        </p:sp>
        <p:sp>
          <p:nvSpPr>
            <p:cNvPr id="266" name="Rectangle 265"/>
            <p:cNvSpPr/>
            <p:nvPr/>
          </p:nvSpPr>
          <p:spPr>
            <a:xfrm>
              <a:off x="20045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2905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5765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8625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11358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4218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57078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79938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02671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25531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48391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71251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93984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16844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39704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625647" y="360892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00457" y="281991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200457" y="205791"/>
              <a:ext cx="365379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00457" y="129591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00457" y="744593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00457" y="668393"/>
              <a:ext cx="365379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200457" y="592193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0045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2905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65765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88625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111358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34218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57078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79938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02671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25531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248391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71251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293984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16844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39704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625647" y="820793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00457" y="1204333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00457" y="1128133"/>
              <a:ext cx="365379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00457" y="1051933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0045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2905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5765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88625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111358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34218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57078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179938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02671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225531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48391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71251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93984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316844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339704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3625647" y="2093591"/>
              <a:ext cx="228600" cy="228600"/>
            </a:xfrm>
            <a:prstGeom prst="rect">
              <a:avLst/>
            </a:prstGeom>
            <a:solidFill>
              <a:srgbClr val="D957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00457" y="2477131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00457" y="2400931"/>
              <a:ext cx="365379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00457" y="2324731"/>
              <a:ext cx="365379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cxnSp>
          <p:nvCxnSpPr>
            <p:cNvPr id="326" name="Straight Connector 325"/>
            <p:cNvCxnSpPr/>
            <p:nvPr/>
          </p:nvCxnSpPr>
          <p:spPr>
            <a:xfrm>
              <a:off x="200457" y="1280533"/>
              <a:ext cx="0" cy="81305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3854247" y="1280791"/>
              <a:ext cx="0" cy="8128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Text Box 674"/>
            <p:cNvSpPr txBox="1"/>
            <p:nvPr/>
          </p:nvSpPr>
          <p:spPr>
            <a:xfrm>
              <a:off x="162091" y="1399803"/>
              <a:ext cx="3653728" cy="105412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US" sz="825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…repeating…</a:t>
              </a:r>
            </a:p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US" sz="825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16 scintillator layers, 17 neutron absorber layers total</a:t>
              </a:r>
            </a:p>
            <a:p>
              <a:pPr algn="ctr">
                <a:lnSpc>
                  <a:spcPct val="105000"/>
                </a:lnSpc>
                <a:spcAft>
                  <a:spcPts val="600"/>
                </a:spcAft>
              </a:pPr>
              <a:r>
                <a:rPr lang="en-US" sz="825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7020359" y="2806764"/>
            <a:ext cx="205740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0" name="Rectangle 329"/>
          <p:cNvSpPr/>
          <p:nvPr/>
        </p:nvSpPr>
        <p:spPr>
          <a:xfrm>
            <a:off x="7020359" y="2422652"/>
            <a:ext cx="205740" cy="205740"/>
          </a:xfrm>
          <a:prstGeom prst="rect">
            <a:avLst/>
          </a:prstGeom>
          <a:solidFill>
            <a:srgbClr val="D95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2" name="Rectangle 331"/>
          <p:cNvSpPr/>
          <p:nvPr/>
        </p:nvSpPr>
        <p:spPr>
          <a:xfrm>
            <a:off x="7020359" y="3181614"/>
            <a:ext cx="205740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3" name="TextBox 332"/>
          <p:cNvSpPr txBox="1"/>
          <p:nvPr/>
        </p:nvSpPr>
        <p:spPr>
          <a:xfrm>
            <a:off x="7215027" y="2384052"/>
            <a:ext cx="1431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EJ-260 Scintillator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7226100" y="2776680"/>
            <a:ext cx="1688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EJ-426 ND Scintillator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7223546" y="3156849"/>
            <a:ext cx="16721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Polyethylene backing</a:t>
            </a:r>
          </a:p>
        </p:txBody>
      </p:sp>
    </p:spTree>
    <p:extLst>
      <p:ext uri="{BB962C8B-B14F-4D97-AF65-F5344CB8AC3E}">
        <p14:creationId xmlns:p14="http://schemas.microsoft.com/office/powerpoint/2010/main" val="3128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85" y="62910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Materials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17907"/>
              </p:ext>
            </p:extLst>
          </p:nvPr>
        </p:nvGraphicFramePr>
        <p:xfrm>
          <a:off x="1258324" y="1844304"/>
          <a:ext cx="6593003" cy="3120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480"/>
                <a:gridCol w="1560772"/>
                <a:gridCol w="1333500"/>
                <a:gridCol w="2877251"/>
              </a:tblGrid>
              <a:tr h="48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Material #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Description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Density (g/cc)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</a:rPr>
                        <a:t>Isotopics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EJ-260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Scintillator (PVT)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1.023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H(1001)</a:t>
                      </a:r>
                      <a:r>
                        <a:rPr lang="en-US" sz="1500" baseline="0" dirty="0" smtClean="0">
                          <a:effectLst/>
                        </a:rPr>
                        <a:t> +</a:t>
                      </a:r>
                      <a:r>
                        <a:rPr lang="en-US" sz="1500" dirty="0" smtClean="0">
                          <a:effectLst/>
                        </a:rPr>
                        <a:t>5.21</a:t>
                      </a:r>
                      <a:endParaRPr lang="en-US" sz="1500" dirty="0">
                        <a:effectLst/>
                      </a:endParaRP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C(6000)</a:t>
                      </a:r>
                      <a:r>
                        <a:rPr lang="en-US" sz="1500" baseline="0" dirty="0" smtClean="0">
                          <a:effectLst/>
                        </a:rPr>
                        <a:t> +</a:t>
                      </a:r>
                      <a:r>
                        <a:rPr lang="en-US" sz="1500" dirty="0" smtClean="0">
                          <a:effectLst/>
                        </a:rPr>
                        <a:t>4.70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20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Polyester backing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1.496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H(1001) -</a:t>
                      </a:r>
                      <a:r>
                        <a:rPr lang="en-US" sz="1500" dirty="0">
                          <a:effectLst/>
                        </a:rPr>
                        <a:t>0.072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C(6000) -</a:t>
                      </a:r>
                      <a:r>
                        <a:rPr lang="en-US" sz="1500" dirty="0">
                          <a:effectLst/>
                        </a:rPr>
                        <a:t>0.855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O(8016) -</a:t>
                      </a:r>
                      <a:r>
                        <a:rPr lang="en-US" sz="1500" dirty="0">
                          <a:effectLst/>
                        </a:rPr>
                        <a:t>0.569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440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EJ-426HD Neutron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detector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LiF-ZnS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(Ag)]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1.897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Li</a:t>
                      </a:r>
                      <a:r>
                        <a:rPr lang="en-US" sz="1500" baseline="0" dirty="0" smtClean="0">
                          <a:effectLst/>
                        </a:rPr>
                        <a:t> (</a:t>
                      </a:r>
                      <a:r>
                        <a:rPr lang="en-US" sz="1500" dirty="0" smtClean="0">
                          <a:effectLst/>
                        </a:rPr>
                        <a:t>3006) -</a:t>
                      </a:r>
                      <a:r>
                        <a:rPr lang="en-US" sz="1500" dirty="0">
                          <a:effectLst/>
                        </a:rPr>
                        <a:t>0.134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F (9019) -</a:t>
                      </a:r>
                      <a:r>
                        <a:rPr lang="en-US" sz="1500" dirty="0">
                          <a:effectLst/>
                        </a:rPr>
                        <a:t>0.42433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Zn (30000) -</a:t>
                      </a:r>
                      <a:r>
                        <a:rPr lang="en-US" sz="1500" dirty="0">
                          <a:effectLst/>
                        </a:rPr>
                        <a:t>0.75146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S(16000) -</a:t>
                      </a:r>
                      <a:r>
                        <a:rPr lang="en-US" sz="1500" dirty="0">
                          <a:effectLst/>
                        </a:rPr>
                        <a:t>0.36854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H(1001) -</a:t>
                      </a:r>
                      <a:r>
                        <a:rPr lang="en-US" sz="1500" dirty="0">
                          <a:effectLst/>
                        </a:rPr>
                        <a:t>0.019</a:t>
                      </a:r>
                    </a:p>
                    <a:p>
                      <a:pPr marL="914400" marR="0" lvl="2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C(6000) -</a:t>
                      </a:r>
                      <a:r>
                        <a:rPr lang="en-US" sz="1500" dirty="0">
                          <a:effectLst/>
                        </a:rPr>
                        <a:t>0.200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9742" y="6399506"/>
            <a:ext cx="2057400" cy="273844"/>
          </a:xfrm>
        </p:spPr>
        <p:txBody>
          <a:bodyPr/>
          <a:lstStyle/>
          <a:p>
            <a:fld id="{85402776-4FA3-4507-BD73-F0B65DEBB9F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8324" y="5141579"/>
            <a:ext cx="4804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Nlib</a:t>
            </a:r>
            <a:r>
              <a:rPr lang="en-US" sz="1350" dirty="0"/>
              <a:t>=.80c  ENDF-VII.1 pointwise cross sections,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9478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85" y="137968"/>
            <a:ext cx="7886700" cy="612967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Modeling IBD </a:t>
            </a:r>
            <a:r>
              <a:rPr lang="en-US" sz="3000" b="1" dirty="0"/>
              <a:t>Neutron Source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297" y="923602"/>
                <a:ext cx="4786805" cy="512247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Assume positron is absorbed very close to the interaction site (relative to the neutron)</a:t>
                </a:r>
              </a:p>
              <a:p>
                <a:r>
                  <a:rPr lang="en-US" sz="2000" dirty="0" smtClean="0"/>
                  <a:t>Model neutron transport using </a:t>
                </a:r>
                <a:r>
                  <a:rPr lang="en-US" sz="2000" dirty="0" smtClean="0"/>
                  <a:t>MCNP6</a:t>
                </a:r>
                <a:endParaRPr lang="en-US" sz="2000" dirty="0" smtClean="0"/>
              </a:p>
              <a:p>
                <a:r>
                  <a:rPr lang="en-US" sz="2000" dirty="0" smtClean="0"/>
                  <a:t>Neutron source generated from 10M IBD event history</a:t>
                </a:r>
              </a:p>
              <a:p>
                <a:pPr lvl="1"/>
                <a:r>
                  <a:rPr lang="en-US" sz="2000" dirty="0" smtClean="0"/>
                  <a:t>Avg. </a:t>
                </a:r>
                <a:r>
                  <a:rPr lang="en-US" sz="2000" dirty="0" smtClean="0"/>
                  <a:t>antineutrino </a:t>
                </a:r>
                <a:r>
                  <a:rPr lang="en-US" sz="2000" dirty="0" smtClean="0"/>
                  <a:t>energy 4.26 </a:t>
                </a:r>
                <a:r>
                  <a:rPr lang="en-US" sz="2000" dirty="0" smtClean="0"/>
                  <a:t>MeV</a:t>
                </a:r>
                <a:endParaRPr lang="en-US" sz="2000" dirty="0" smtClean="0"/>
              </a:p>
              <a:p>
                <a:r>
                  <a:rPr lang="en-US" sz="2000" dirty="0" smtClean="0"/>
                  <a:t>Space: uniform in entire detector or in a single cube</a:t>
                </a:r>
              </a:p>
              <a:p>
                <a:r>
                  <a:rPr lang="en-US" sz="2000" dirty="0" smtClean="0"/>
                  <a:t>Angle: forward peaked in neutrino direction</a:t>
                </a:r>
              </a:p>
              <a:p>
                <a:r>
                  <a:rPr lang="en-US" sz="2000" dirty="0" smtClean="0"/>
                  <a:t>Energy: Avg. energy 16 </a:t>
                </a:r>
                <a:r>
                  <a:rPr lang="en-US" sz="2000" dirty="0" err="1" smtClean="0"/>
                  <a:t>keV</a:t>
                </a:r>
                <a:r>
                  <a:rPr lang="en-US" sz="2000" dirty="0" smtClean="0"/>
                  <a:t>, max 148 </a:t>
                </a:r>
                <a:r>
                  <a:rPr lang="en-US" sz="2000" dirty="0" err="1" smtClean="0"/>
                  <a:t>keV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297" y="923602"/>
                <a:ext cx="4786805" cy="5122473"/>
              </a:xfrm>
              <a:blipFill rotWithShape="0">
                <a:blip r:embed="rId2"/>
                <a:stretch>
                  <a:fillRect l="-1146" t="-1071" r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0916" y="6385453"/>
            <a:ext cx="2057400" cy="273844"/>
          </a:xfrm>
        </p:spPr>
        <p:txBody>
          <a:bodyPr/>
          <a:lstStyle/>
          <a:p>
            <a:fld id="{85402776-4FA3-4507-BD73-F0B65DEBB9FF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316" y="3774885"/>
            <a:ext cx="3429000" cy="244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832" y="908590"/>
            <a:ext cx="3429000" cy="244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601" y="577133"/>
            <a:ext cx="31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Neutron angular dependency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2957" y="3481302"/>
            <a:ext cx="21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Neutron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79" y="1109469"/>
            <a:ext cx="7886700" cy="58045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IBD Neutron Modeling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821" y="1898596"/>
                <a:ext cx="5391824" cy="3263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Majority of neutrons are absorbed very close to the source cell</a:t>
                </a:r>
              </a:p>
              <a:p>
                <a:pPr lvl="1"/>
                <a:r>
                  <a:rPr lang="en-US" dirty="0" smtClean="0"/>
                  <a:t>80% within 1 cell distance of the source cell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90% of neutrons are absorbed within 220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821" y="1898596"/>
                <a:ext cx="5391824" cy="3263504"/>
              </a:xfrm>
              <a:blipFill rotWithShape="0">
                <a:blip r:embed="rId2"/>
                <a:stretch>
                  <a:fillRect l="-1695" t="-4664" r="-3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186" y="1098802"/>
            <a:ext cx="3120662" cy="2399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367" y="3448724"/>
            <a:ext cx="312202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37" y="622053"/>
            <a:ext cx="7886700" cy="74303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Cosmic ray-generated neutrons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4126"/>
            <a:ext cx="7886700" cy="36158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Fast neutrons from cosmic rays can be a problem</a:t>
            </a:r>
          </a:p>
          <a:p>
            <a:pPr lvl="1"/>
            <a:r>
              <a:rPr lang="en-US" dirty="0" smtClean="0"/>
              <a:t>Fast neutron scatters in hydrogen</a:t>
            </a:r>
          </a:p>
          <a:p>
            <a:pPr lvl="1"/>
            <a:r>
              <a:rPr lang="en-US" dirty="0" smtClean="0"/>
              <a:t>Recoil proton deposits energy in scintillator, “looks” like a positron</a:t>
            </a:r>
          </a:p>
          <a:p>
            <a:pPr lvl="1"/>
            <a:r>
              <a:rPr lang="en-US" dirty="0" smtClean="0"/>
              <a:t>Neutron absorbs in Li-6 detector sheet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neutrons are much higher energy</a:t>
            </a:r>
          </a:p>
          <a:p>
            <a:pPr lvl="1"/>
            <a:r>
              <a:rPr lang="en-US" dirty="0" smtClean="0"/>
              <a:t>Large distance between proton absorption and neutron absorption</a:t>
            </a:r>
          </a:p>
          <a:p>
            <a:pPr lvl="1"/>
            <a:r>
              <a:rPr lang="en-US" dirty="0" smtClean="0"/>
              <a:t>How well is this distinguished from an IBD neutron-positron pair event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Need to achieve a good signal-to-noise ratio (SNR)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41" y="748544"/>
            <a:ext cx="7886700" cy="3646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Analyzing and Shielding of Cosmic ray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6289" y="1405099"/>
                <a:ext cx="8091652" cy="464097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Cosmic ray modeling</a:t>
                </a:r>
              </a:p>
              <a:p>
                <a:pPr lvl="1"/>
                <a:r>
                  <a:rPr lang="en-US" dirty="0" smtClean="0"/>
                  <a:t>MCNP atmospheric model with </a:t>
                </a:r>
                <a:r>
                  <a:rPr lang="en-US" i="1" dirty="0" smtClean="0"/>
                  <a:t>par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i="1" dirty="0" smtClean="0"/>
                  <a:t>cg </a:t>
                </a:r>
                <a:r>
                  <a:rPr lang="en-US" dirty="0" smtClean="0"/>
                  <a:t>source option</a:t>
                </a:r>
              </a:p>
              <a:p>
                <a:pPr lvl="1"/>
                <a:r>
                  <a:rPr lang="en-US" dirty="0" smtClean="0"/>
                  <a:t>Proton and alpha source (transport includes neutrons, muons, </a:t>
                </a:r>
                <a:r>
                  <a:rPr lang="en-US" dirty="0" err="1" smtClean="0"/>
                  <a:t>pions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65 km of atmosphere</a:t>
                </a:r>
              </a:p>
              <a:p>
                <a:pPr lvl="1"/>
                <a:r>
                  <a:rPr lang="en-US" dirty="0" smtClean="0"/>
                  <a:t>Tally neutron current at ground level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/>
                  <a:t>Fast neutron coincidence modeling</a:t>
                </a:r>
              </a:p>
              <a:p>
                <a:pPr lvl="1"/>
                <a:r>
                  <a:rPr lang="en-US" dirty="0" smtClean="0"/>
                  <a:t>MCNP model of detector with fast cosmic neutron source (avg. 107 MeV)</a:t>
                </a:r>
              </a:p>
              <a:p>
                <a:pPr lvl="1"/>
                <a:r>
                  <a:rPr lang="en-US" i="1" dirty="0" err="1" smtClean="0"/>
                  <a:t>Ptrac</a:t>
                </a:r>
                <a:r>
                  <a:rPr lang="en-US" dirty="0" smtClean="0"/>
                  <a:t> output file option to track coincident recoil </a:t>
                </a:r>
                <a:r>
                  <a:rPr lang="en-US" dirty="0" smtClean="0"/>
                  <a:t>proton </a:t>
                </a:r>
                <a:r>
                  <a:rPr lang="en-US" dirty="0" smtClean="0"/>
                  <a:t>+ neutron capture from a single source neutron</a:t>
                </a:r>
              </a:p>
              <a:p>
                <a:pPr lvl="1"/>
                <a:r>
                  <a:rPr lang="en-US" dirty="0" smtClean="0"/>
                  <a:t>Compare spatial and temporal correlation to those of IBD events</a:t>
                </a:r>
              </a:p>
              <a:p>
                <a:pPr lvl="1"/>
                <a:r>
                  <a:rPr lang="en-US" dirty="0" smtClean="0"/>
                  <a:t>Examine signal-to-noise ratio for IBD events compared to cosmic neutrons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/>
                  <a:t>Shielding</a:t>
                </a:r>
              </a:p>
              <a:p>
                <a:pPr lvl="1"/>
                <a:r>
                  <a:rPr lang="en-US" dirty="0" smtClean="0"/>
                  <a:t>Different thicknesses of HDPE to shield fast neutrons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289" y="1405099"/>
                <a:ext cx="8091652" cy="4640975"/>
              </a:xfrm>
              <a:blipFill rotWithShape="0">
                <a:blip r:embed="rId2"/>
                <a:stretch>
                  <a:fillRect l="-829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776-4FA3-4507-BD73-F0B65DEBB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5346</TotalTime>
  <Words>1377</Words>
  <Application>Microsoft Office PowerPoint</Application>
  <PresentationFormat>On-screen Show (4:3)</PresentationFormat>
  <Paragraphs>364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CHANDLER Detector Neutronics Modeling </vt:lpstr>
      <vt:lpstr>Outline</vt:lpstr>
      <vt:lpstr>CHANDLER Detector</vt:lpstr>
      <vt:lpstr>Detector Geometry</vt:lpstr>
      <vt:lpstr>Materials</vt:lpstr>
      <vt:lpstr>Modeling IBD Neutron Source</vt:lpstr>
      <vt:lpstr>IBD Neutron Modeling</vt:lpstr>
      <vt:lpstr>Cosmic ray-generated neutrons</vt:lpstr>
      <vt:lpstr>Analyzing and Shielding of Cosmic ray</vt:lpstr>
      <vt:lpstr>MCNP6 Atmospheric Model</vt:lpstr>
      <vt:lpstr>Atmospheric Neutron Flux</vt:lpstr>
      <vt:lpstr>Ground level Neutron spectrum</vt:lpstr>
      <vt:lpstr>CHANDLER Coincidence Modeling</vt:lpstr>
      <vt:lpstr>Neutron-proton coincidence</vt:lpstr>
      <vt:lpstr>IBD vs. cosmic fast neutron coincidence</vt:lpstr>
      <vt:lpstr>IBD vs. Cosmic fast neutron coincidence</vt:lpstr>
      <vt:lpstr>Spatial Correlation Anisotropy</vt:lpstr>
      <vt:lpstr>Spatial Cut</vt:lpstr>
      <vt:lpstr>Signal vs. noise tradeoff</vt:lpstr>
      <vt:lpstr>Shielding of fast neutrons</vt:lpstr>
      <vt:lpstr>Shielding of fast neutrons</vt:lpstr>
      <vt:lpstr>Conclusions &amp; Future Work</vt:lpstr>
      <vt:lpstr>Thanks!</vt:lpstr>
      <vt:lpstr>Appendix - PTRAC output file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CHANDLER Neutronics Modeling</dc:title>
  <dc:creator>Will Walters</dc:creator>
  <cp:lastModifiedBy>VT3G_MBP1</cp:lastModifiedBy>
  <cp:revision>119</cp:revision>
  <dcterms:created xsi:type="dcterms:W3CDTF">2015-08-27T21:19:27Z</dcterms:created>
  <dcterms:modified xsi:type="dcterms:W3CDTF">2015-12-07T20:02:40Z</dcterms:modified>
</cp:coreProperties>
</file>