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79" r:id="rId3"/>
    <p:sldId id="257" r:id="rId4"/>
    <p:sldId id="258" r:id="rId5"/>
    <p:sldId id="281" r:id="rId6"/>
    <p:sldId id="272" r:id="rId7"/>
    <p:sldId id="273" r:id="rId8"/>
    <p:sldId id="280" r:id="rId9"/>
    <p:sldId id="264" r:id="rId10"/>
    <p:sldId id="265" r:id="rId11"/>
    <p:sldId id="261" r:id="rId12"/>
    <p:sldId id="262" r:id="rId13"/>
    <p:sldId id="266" r:id="rId14"/>
    <p:sldId id="274" r:id="rId15"/>
    <p:sldId id="275" r:id="rId16"/>
    <p:sldId id="277" r:id="rId17"/>
    <p:sldId id="276" r:id="rId18"/>
    <p:sldId id="259" r:id="rId19"/>
    <p:sldId id="260" r:id="rId20"/>
    <p:sldId id="269" r:id="rId21"/>
    <p:sldId id="270" r:id="rId22"/>
    <p:sldId id="271" r:id="rId23"/>
    <p:sldId id="263" r:id="rId24"/>
    <p:sldId id="268" r:id="rId25"/>
    <p:sldId id="267" r:id="rId26"/>
    <p:sldId id="278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837" autoAdjust="0"/>
  </p:normalViewPr>
  <p:slideViewPr>
    <p:cSldViewPr snapToGrid="0" snapToObjects="1">
      <p:cViewPr varScale="1">
        <p:scale>
          <a:sx n="106" d="100"/>
          <a:sy n="106" d="100"/>
        </p:scale>
        <p:origin x="-3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B65437-997F-4242-B697-4B7C1AA9556E}" type="datetimeFigureOut">
              <a:rPr lang="en-US" smtClean="0"/>
              <a:t>06/12/2015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143CEE-E8B5-F641-950E-6AEB43CCF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042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9D5D56-228E-294D-AA94-928657C970FF}" type="datetimeFigureOut">
              <a:rPr lang="en-US" smtClean="0"/>
              <a:t>06/12/2015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1E82CC-B6C8-E94C-8B7C-74257366D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473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Lhuillier - AAP 2015 - Arlington 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6CE-E019-9449-A6F3-F0589DF01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120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Lhuillier - AAP 2015 - Arlington 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6CE-E019-9449-A6F3-F0589DF01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412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Lhuillier - AAP 2015 - Arlington 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6CE-E019-9449-A6F3-F0589DF01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Lhuillier - AAP 2015 - Arlington 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6CE-E019-9449-A6F3-F0589DF01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881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Lhuillier - AAP 2015 - Arlington 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6CE-E019-9449-A6F3-F0589DF01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2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Lhuillier - AAP 2015 - Arlington VA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6CE-E019-9449-A6F3-F0589DF01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999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Lhuillier - AAP 2015 - Arlington VA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6CE-E019-9449-A6F3-F0589DF01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350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Lhuillier - AAP 2015 - Arlington VA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6CE-E019-9449-A6F3-F0589DF01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37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Lhuillier - AAP 2015 - Arlington VA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6CE-E019-9449-A6F3-F0589DF01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Lhuillier - AAP 2015 - Arlington VA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6CE-E019-9449-A6F3-F0589DF01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651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Lhuillier - AAP 2015 - Arlington VA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6CE-E019-9449-A6F3-F0589DF01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96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title</a:t>
            </a:r>
            <a:r>
              <a:rPr lang="fr-FR" dirty="0" smtClean="0"/>
              <a:t>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07/12/2015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D. Lhuillier - AAP 2015 - Arlington 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FE6CE-E019-9449-A6F3-F0589DF01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836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rgbClr val="66006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61615"/>
            <a:ext cx="7772400" cy="1470025"/>
          </a:xfrm>
        </p:spPr>
        <p:txBody>
          <a:bodyPr>
            <a:normAutofit/>
          </a:bodyPr>
          <a:lstStyle/>
          <a:p>
            <a:r>
              <a:rPr lang="en-US" sz="4800" dirty="0" smtClean="0"/>
              <a:t>STEREO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63641" y="5407203"/>
            <a:ext cx="4859501" cy="107336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D. Lhuillier, CEA - Saclay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6CE-E019-9449-A6F3-F0589DF0159D}" type="slidenum">
              <a:rPr lang="en-US" smtClean="0"/>
              <a:t>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891" y="1974418"/>
            <a:ext cx="1547909" cy="1662184"/>
          </a:xfrm>
          <a:prstGeom prst="rect">
            <a:avLst/>
          </a:prstGeom>
        </p:spPr>
      </p:pic>
      <p:pic>
        <p:nvPicPr>
          <p:cNvPr id="10" name="Imag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558" y="3867482"/>
            <a:ext cx="1320242" cy="1193295"/>
          </a:xfrm>
          <a:prstGeom prst="rect">
            <a:avLst/>
          </a:prstGeom>
        </p:spPr>
      </p:pic>
      <p:pic>
        <p:nvPicPr>
          <p:cNvPr id="11" name="Image 5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2128" y="3771942"/>
            <a:ext cx="1734236" cy="11850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6368" y="3763708"/>
            <a:ext cx="1758541" cy="11932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5442" y="2179339"/>
            <a:ext cx="2159000" cy="13174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599" y="2179339"/>
            <a:ext cx="1462809" cy="11932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397" y="220577"/>
            <a:ext cx="1349492" cy="1396342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Lhuillier - AAP 2015 - Arlington 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437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2015-12-07_ens_cuve_low_quality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693" y="1128477"/>
            <a:ext cx="5670720" cy="46566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Lhuillier - AAP 2015 - Arlington 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6CE-E019-9449-A6F3-F0589DF0159D}" type="slidenum">
              <a:rPr lang="en-US" smtClean="0"/>
              <a:t>10</a:t>
            </a:fld>
            <a:endParaRPr lang="en-US"/>
          </a:p>
        </p:txBody>
      </p:sp>
      <p:sp>
        <p:nvSpPr>
          <p:cNvPr id="3" name="Isosceles Triangle 2"/>
          <p:cNvSpPr/>
          <p:nvPr/>
        </p:nvSpPr>
        <p:spPr>
          <a:xfrm rot="5400000">
            <a:off x="4976175" y="3257219"/>
            <a:ext cx="158853" cy="112972"/>
          </a:xfrm>
          <a:prstGeom prst="triangle">
            <a:avLst/>
          </a:prstGeom>
          <a:solidFill>
            <a:srgbClr val="008000"/>
          </a:solidFill>
          <a:ln w="190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2224447" y="3855475"/>
            <a:ext cx="0" cy="143943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320865" y="3564206"/>
            <a:ext cx="0" cy="1434149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386118" y="3303880"/>
            <a:ext cx="47184" cy="1421105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112088" y="3234278"/>
            <a:ext cx="0" cy="158854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Isosceles Triangle 22"/>
          <p:cNvSpPr/>
          <p:nvPr/>
        </p:nvSpPr>
        <p:spPr>
          <a:xfrm rot="5400000">
            <a:off x="4971940" y="3770359"/>
            <a:ext cx="158853" cy="112972"/>
          </a:xfrm>
          <a:prstGeom prst="triangle">
            <a:avLst/>
          </a:prstGeom>
          <a:solidFill>
            <a:srgbClr val="008000"/>
          </a:solidFill>
          <a:ln w="190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5107853" y="3747418"/>
            <a:ext cx="0" cy="158854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Isosceles Triangle 24"/>
          <p:cNvSpPr/>
          <p:nvPr/>
        </p:nvSpPr>
        <p:spPr>
          <a:xfrm rot="5400000">
            <a:off x="4959240" y="4337626"/>
            <a:ext cx="158853" cy="112972"/>
          </a:xfrm>
          <a:prstGeom prst="triangle">
            <a:avLst/>
          </a:prstGeom>
          <a:solidFill>
            <a:srgbClr val="008000"/>
          </a:solidFill>
          <a:ln w="190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5095153" y="4314685"/>
            <a:ext cx="0" cy="158854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295141" y="3419918"/>
            <a:ext cx="2690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light injection points per detector cell </a:t>
            </a:r>
          </a:p>
          <a:p>
            <a:r>
              <a:rPr lang="en-US" dirty="0" smtClean="0"/>
              <a:t>+ 12 in the outer crown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617214" y="5180520"/>
            <a:ext cx="3591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Circulation of radioactive sources in calibration tubes</a:t>
            </a:r>
            <a:endParaRPr lang="en-US" dirty="0"/>
          </a:p>
        </p:txBody>
      </p:sp>
      <p:cxnSp>
        <p:nvCxnSpPr>
          <p:cNvPr id="30" name="Straight Arrow Connector 29"/>
          <p:cNvCxnSpPr>
            <a:stCxn id="27" idx="1"/>
          </p:cNvCxnSpPr>
          <p:nvPr/>
        </p:nvCxnSpPr>
        <p:spPr>
          <a:xfrm flipH="1" flipV="1">
            <a:off x="5257331" y="3393132"/>
            <a:ext cx="1037810" cy="48845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7" idx="1"/>
          </p:cNvCxnSpPr>
          <p:nvPr/>
        </p:nvCxnSpPr>
        <p:spPr>
          <a:xfrm flipH="1" flipV="1">
            <a:off x="5257331" y="3855476"/>
            <a:ext cx="1037810" cy="2610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7" idx="1"/>
          </p:cNvCxnSpPr>
          <p:nvPr/>
        </p:nvCxnSpPr>
        <p:spPr>
          <a:xfrm flipH="1">
            <a:off x="5257331" y="3881583"/>
            <a:ext cx="1037810" cy="46166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4433302" y="4473539"/>
            <a:ext cx="183912" cy="82136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3424993" y="4884222"/>
            <a:ext cx="1192221" cy="41068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2232773" y="5089564"/>
            <a:ext cx="2384441" cy="20534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709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Lhuillier - AAP 2015 - Arlington 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6CE-E019-9449-A6F3-F0589DF0159D}" type="slidenum">
              <a:rPr lang="en-US" smtClean="0"/>
              <a:t>11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3945" y="1549441"/>
            <a:ext cx="3038509" cy="22798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53" y="1414151"/>
            <a:ext cx="4226262" cy="27844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415649"/>
            <a:ext cx="2287309" cy="15644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0034" y="4244377"/>
            <a:ext cx="602422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Extra information from the deployment of sources underneath and around the detector vessel. Outer crown can be used to veto </a:t>
            </a:r>
            <a:r>
              <a:rPr lang="en-US" dirty="0"/>
              <a:t>C</a:t>
            </a:r>
            <a:r>
              <a:rPr lang="en-US" dirty="0" smtClean="0"/>
              <a:t>ompton events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Possibility to tag the direction of a 511 keV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-ray using a 22Na source coupled with a small LYSO crystal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Setup under test with a mockup of the detector vessel.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514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Cell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Lhuillier - AAP 2015 - Arlington 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6CE-E019-9449-A6F3-F0589DF0159D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0906" y="1417638"/>
            <a:ext cx="3322773" cy="24920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57200" y="1503686"/>
            <a:ext cx="2113827" cy="46279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60333" y="4024812"/>
            <a:ext cx="594265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The response of a prototype cell has been tested this year.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Same height and width than final </a:t>
            </a:r>
            <a:r>
              <a:rPr lang="en-US" dirty="0" err="1" smtClean="0"/>
              <a:t>config</a:t>
            </a:r>
            <a:r>
              <a:rPr lang="en-US" dirty="0" smtClean="0"/>
              <a:t>, ½ length.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Equipped with acrylic buffer and reflective plates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Light signals induced in the whole volume by: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/>
              <a:t>Source outside the vessel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/>
              <a:t>Movable light diffuser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/>
              <a:t>Source in central calibration tube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607768" y="2375186"/>
            <a:ext cx="13656" cy="322318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1823112" y="4847368"/>
            <a:ext cx="1618050" cy="75099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1607768" y="5175077"/>
            <a:ext cx="1833394" cy="66907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2348730" y="4847367"/>
            <a:ext cx="1092432" cy="4506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5676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Cell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Lhuillier - AAP 2015 - Arlington 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6CE-E019-9449-A6F3-F0589DF0159D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004" y="4282041"/>
            <a:ext cx="2955037" cy="17382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763" y="2125313"/>
            <a:ext cx="3056278" cy="17878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065" y="1637367"/>
            <a:ext cx="4345017" cy="24393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5343" y="4063441"/>
            <a:ext cx="1277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Heigth</a:t>
            </a:r>
            <a:r>
              <a:rPr lang="en-US" dirty="0" smtClean="0"/>
              <a:t> (cm)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610012" y="2688260"/>
            <a:ext cx="2270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Detected charge (</a:t>
            </a:r>
            <a:r>
              <a:rPr lang="en-US" dirty="0" err="1" smtClean="0"/>
              <a:t>a.u</a:t>
            </a:r>
            <a:r>
              <a:rPr lang="en-US" dirty="0" smtClean="0"/>
              <a:t>.)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214982" y="1450744"/>
            <a:ext cx="22432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baseline="30000" dirty="0" smtClean="0"/>
              <a:t>60</a:t>
            </a:r>
            <a:r>
              <a:rPr lang="en-US" sz="2000" b="1" dirty="0" smtClean="0"/>
              <a:t>Co in central tube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035561" y="2368736"/>
            <a:ext cx="540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op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007414" y="4432773"/>
            <a:ext cx="81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Center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53010" y="4696859"/>
            <a:ext cx="49423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2000" dirty="0" smtClean="0"/>
              <a:t>Small vertex dependence (</a:t>
            </a:r>
            <a:r>
              <a:rPr lang="en-US" sz="2000" dirty="0" smtClean="0"/>
              <a:t>~5%):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/>
              <a:t>Validates the reflective plates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/>
              <a:t>Negligible impact on energy resolution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000" dirty="0" smtClean="0"/>
              <a:t>Good agreement with the simulation</a:t>
            </a:r>
          </a:p>
        </p:txBody>
      </p:sp>
    </p:spTree>
    <p:extLst>
      <p:ext uri="{BB962C8B-B14F-4D97-AF65-F5344CB8AC3E}">
        <p14:creationId xmlns:p14="http://schemas.microsoft.com/office/powerpoint/2010/main" val="1201065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5203"/>
          </a:xfrm>
        </p:spPr>
        <p:txBody>
          <a:bodyPr>
            <a:normAutofit/>
          </a:bodyPr>
          <a:lstStyle/>
          <a:p>
            <a:r>
              <a:rPr lang="en-US" dirty="0" smtClean="0"/>
              <a:t>Electronics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Lhuillier - AAP 2015 - Arlington 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6CE-E019-9449-A6F3-F0589DF0159D}" type="slidenum">
              <a:rPr lang="en-US" smtClean="0"/>
              <a:t>14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41022" y="1136369"/>
            <a:ext cx="724134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/>
              <a:t>Dedicated electronics hosted in TCA crate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/>
              <a:t>Front-end boards are already tested and validated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8</a:t>
            </a:r>
            <a:r>
              <a:rPr lang="en-US" dirty="0"/>
              <a:t>-channel FADC 14 bits 250 MHz sampling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err="1" smtClean="0"/>
              <a:t>Qtot</a:t>
            </a:r>
            <a:r>
              <a:rPr lang="en-US" dirty="0"/>
              <a:t>, </a:t>
            </a:r>
            <a:r>
              <a:rPr lang="en-US" dirty="0" err="1"/>
              <a:t>Qtail</a:t>
            </a:r>
            <a:r>
              <a:rPr lang="en-US" dirty="0"/>
              <a:t>, </a:t>
            </a:r>
            <a:r>
              <a:rPr lang="en-US" dirty="0" err="1"/>
              <a:t>tCFD</a:t>
            </a:r>
            <a:r>
              <a:rPr lang="en-US" dirty="0"/>
              <a:t> and pulse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Gain </a:t>
            </a:r>
            <a:r>
              <a:rPr lang="en-US" dirty="0"/>
              <a:t>x1 and x20 for single PE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First </a:t>
            </a:r>
            <a:r>
              <a:rPr lang="en-US" dirty="0"/>
              <a:t>level programmable trigger (FPGA</a:t>
            </a:r>
            <a:r>
              <a:rPr lang="en-US" dirty="0" smtClean="0"/>
              <a:t>) validated </a:t>
            </a:r>
            <a:r>
              <a:rPr lang="en-US" dirty="0"/>
              <a:t>with muon veto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/>
              <a:t>Trigger </a:t>
            </a:r>
            <a:r>
              <a:rPr lang="en-US" dirty="0" smtClean="0"/>
              <a:t>board: second </a:t>
            </a:r>
            <a:r>
              <a:rPr lang="en-US" dirty="0"/>
              <a:t>level programmable trigger (FPGA) taking </a:t>
            </a:r>
            <a:r>
              <a:rPr lang="en-US" dirty="0" smtClean="0"/>
              <a:t>into account </a:t>
            </a:r>
            <a:r>
              <a:rPr lang="en-US" dirty="0"/>
              <a:t>the 3 detectors : </a:t>
            </a:r>
            <a:r>
              <a:rPr lang="en-US" dirty="0" smtClean="0"/>
              <a:t>Target cells</a:t>
            </a:r>
            <a:r>
              <a:rPr lang="en-US" dirty="0"/>
              <a:t>, </a:t>
            </a:r>
            <a:r>
              <a:rPr lang="en-US" dirty="0" smtClean="0"/>
              <a:t>outer crown, </a:t>
            </a:r>
            <a:r>
              <a:rPr lang="en-US" dirty="0"/>
              <a:t>veto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/>
              <a:t>LED driver for light </a:t>
            </a:r>
            <a:r>
              <a:rPr lang="en-US" dirty="0" smtClean="0"/>
              <a:t>calibration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288070" y="596169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b="1" dirty="0" smtClean="0">
                <a:solidFill>
                  <a:schemeClr val="tx2"/>
                </a:solidFill>
              </a:rPr>
              <a:t>All </a:t>
            </a:r>
            <a:r>
              <a:rPr lang="en-US" b="1" dirty="0">
                <a:solidFill>
                  <a:schemeClr val="tx2"/>
                </a:solidFill>
              </a:rPr>
              <a:t>cards already delivered and tested 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88070" y="3785758"/>
            <a:ext cx="12039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TCA crate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26291" y="3803319"/>
            <a:ext cx="1618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Trigger board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99249" y="3785758"/>
            <a:ext cx="12408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Front-end</a:t>
            </a:r>
            <a:endParaRPr lang="en-US" sz="20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51" y="4273611"/>
            <a:ext cx="1980715" cy="14855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7664" y="4180035"/>
            <a:ext cx="2044700" cy="16318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939" y="4313715"/>
            <a:ext cx="2886912" cy="134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Acquisition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Lhuillier - AAP 2015 - Arlington 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6CE-E019-9449-A6F3-F0589DF0159D}" type="slidenum">
              <a:rPr lang="en-US" smtClean="0"/>
              <a:t>15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59451" y="1363018"/>
            <a:ext cx="87616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000" b="1" dirty="0" smtClean="0">
                <a:solidFill>
                  <a:srgbClr val="1F497D"/>
                </a:solidFill>
              </a:rPr>
              <a:t>Configuration </a:t>
            </a:r>
            <a:r>
              <a:rPr lang="en-US" sz="2000" b="1" dirty="0">
                <a:solidFill>
                  <a:srgbClr val="1F497D"/>
                </a:solidFill>
              </a:rPr>
              <a:t>and data collection done using standard ILL software NOMAD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000" dirty="0"/>
              <a:t>Development of low level driver done at LPSC fully </a:t>
            </a:r>
            <a:r>
              <a:rPr lang="en-US" sz="2000" dirty="0" smtClean="0"/>
              <a:t>operational</a:t>
            </a:r>
            <a:endParaRPr lang="en-US" sz="2000" dirty="0"/>
          </a:p>
          <a:p>
            <a:pPr marL="342900" indent="-342900">
              <a:buFont typeface="Wingdings" charset="2"/>
              <a:buChar char="q"/>
            </a:pPr>
            <a:r>
              <a:rPr lang="en-US" sz="2000" dirty="0"/>
              <a:t>Slow-control, </a:t>
            </a:r>
            <a:r>
              <a:rPr lang="en-US" sz="2000" dirty="0" smtClean="0"/>
              <a:t>monitoring, alarm system under </a:t>
            </a:r>
            <a:r>
              <a:rPr lang="en-US" sz="2000" dirty="0"/>
              <a:t>development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301" y="2586836"/>
            <a:ext cx="8024259" cy="368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18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08730"/>
          </a:xfrm>
        </p:spPr>
        <p:txBody>
          <a:bodyPr/>
          <a:lstStyle/>
          <a:p>
            <a:r>
              <a:rPr lang="en-US" dirty="0" smtClean="0"/>
              <a:t>Internal Shielding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Lhuillier - AAP 2015 - Arlington 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6CE-E019-9449-A6F3-F0589DF0159D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72" y="2039466"/>
            <a:ext cx="2667000" cy="2525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995" y="2008867"/>
            <a:ext cx="2400161" cy="24080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1620" y="1992087"/>
            <a:ext cx="2688388" cy="249167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22417" y="4565316"/>
            <a:ext cx="51775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65 T of lead against external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-rays</a:t>
            </a:r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6 T Polyethylene against </a:t>
            </a:r>
            <a:r>
              <a:rPr lang="en-US" dirty="0"/>
              <a:t>fast neutrons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B4C </a:t>
            </a:r>
            <a:r>
              <a:rPr lang="en-US" dirty="0" smtClean="0"/>
              <a:t>layers against </a:t>
            </a:r>
            <a:r>
              <a:rPr lang="en-US" dirty="0"/>
              <a:t>thermal neutrons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Soft Iron +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Metal layers to shield stray B-field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21291584">
            <a:off x="7280514" y="2528656"/>
            <a:ext cx="1146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Muon Veto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26983" y="1466339"/>
            <a:ext cx="1946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Internal </a:t>
            </a:r>
            <a:r>
              <a:rPr lang="en-US" b="1" dirty="0" err="1" smtClean="0"/>
              <a:t>shieldings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3790557" y="1466339"/>
            <a:ext cx="2085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Magnetic </a:t>
            </a:r>
            <a:r>
              <a:rPr lang="en-US" b="1" dirty="0" err="1"/>
              <a:t>shieldings</a:t>
            </a:r>
            <a:endParaRPr lang="en-US" b="1" dirty="0"/>
          </a:p>
        </p:txBody>
      </p:sp>
      <p:sp>
        <p:nvSpPr>
          <p:cNvPr id="14" name="Rectangle 13"/>
          <p:cNvSpPr/>
          <p:nvPr/>
        </p:nvSpPr>
        <p:spPr>
          <a:xfrm>
            <a:off x="6962593" y="1466339"/>
            <a:ext cx="1102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Overview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805252" y="5860351"/>
            <a:ext cx="5070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Seismic study finalized, Fire study still in progress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137484" y="4728700"/>
            <a:ext cx="28287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Muon veto umbrella to tag cosmic ray induced background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142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694"/>
            <a:ext cx="8229600" cy="969210"/>
          </a:xfrm>
        </p:spPr>
        <p:txBody>
          <a:bodyPr/>
          <a:lstStyle/>
          <a:p>
            <a:r>
              <a:rPr lang="en-US" dirty="0" smtClean="0"/>
              <a:t>Muon Veto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Lhuillier - AAP 2015 - Arlington 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6CE-E019-9449-A6F3-F0589DF0159D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168" y="2430809"/>
            <a:ext cx="3275263" cy="245644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82004" y="1083432"/>
            <a:ext cx="59984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/>
              <a:t>Water-Cerenkov detector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4x2.6x0.25 </a:t>
            </a:r>
            <a:r>
              <a:rPr lang="en-US" dirty="0"/>
              <a:t>m</a:t>
            </a:r>
            <a:r>
              <a:rPr lang="en-US" baseline="30000" dirty="0"/>
              <a:t>3</a:t>
            </a:r>
            <a:r>
              <a:rPr lang="en-US" dirty="0"/>
              <a:t> water + wavelength shifter (4MU)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20 </a:t>
            </a:r>
            <a:r>
              <a:rPr lang="en-US" dirty="0"/>
              <a:t>PMTs on the top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err="1" smtClean="0"/>
              <a:t>Tyvek</a:t>
            </a:r>
            <a:r>
              <a:rPr lang="en-US" dirty="0" smtClean="0"/>
              <a:t> </a:t>
            </a:r>
            <a:r>
              <a:rPr lang="en-US" dirty="0"/>
              <a:t>diffuser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782004" y="5083069"/>
            <a:ext cx="55478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/>
              <a:t>Results from prototype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Excellent overall </a:t>
            </a:r>
            <a:r>
              <a:rPr lang="en-US" dirty="0" smtClean="0"/>
              <a:t>efficiency </a:t>
            </a:r>
            <a:r>
              <a:rPr lang="en-US" dirty="0"/>
              <a:t>98.5% and </a:t>
            </a:r>
            <a:r>
              <a:rPr lang="en-US" dirty="0" smtClean="0"/>
              <a:t>stable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PMTs </a:t>
            </a:r>
            <a:r>
              <a:rPr lang="en-US" dirty="0"/>
              <a:t>mapping to reduce sensitivity to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-rays</a:t>
            </a:r>
            <a:endParaRPr lang="en-US" dirty="0"/>
          </a:p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Final </a:t>
            </a:r>
            <a:r>
              <a:rPr lang="en-US" dirty="0"/>
              <a:t>detector </a:t>
            </a:r>
            <a:r>
              <a:rPr lang="en-US" dirty="0" smtClean="0"/>
              <a:t>fabricated and soon delivered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634" y="2417441"/>
            <a:ext cx="3651585" cy="257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87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217"/>
            <a:ext cx="8229600" cy="1143000"/>
          </a:xfrm>
        </p:spPr>
        <p:txBody>
          <a:bodyPr/>
          <a:lstStyle/>
          <a:p>
            <a:r>
              <a:rPr lang="en-US" dirty="0" smtClean="0"/>
              <a:t>Site Characterization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Lhuillier - AAP 2015 - Arlington 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6CE-E019-9449-A6F3-F0589DF0159D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842" y="1390901"/>
            <a:ext cx="2458043" cy="24773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94305" y="2780631"/>
            <a:ext cx="59503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Stereo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187470" y="1127344"/>
            <a:ext cx="59365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Extensive </a:t>
            </a:r>
            <a:r>
              <a:rPr lang="en-US" b="1" dirty="0" smtClean="0">
                <a:latin typeface="Symbol" charset="2"/>
                <a:cs typeface="Symbol" charset="2"/>
              </a:rPr>
              <a:t>g, m </a:t>
            </a:r>
            <a:r>
              <a:rPr lang="en-US" b="1" dirty="0" smtClean="0"/>
              <a:t>and n measurements on site performed in 2014-15: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err="1" smtClean="0"/>
              <a:t>Ge</a:t>
            </a:r>
            <a:r>
              <a:rPr lang="en-US" dirty="0" smtClean="0"/>
              <a:t>, NaI,</a:t>
            </a:r>
            <a:r>
              <a:rPr lang="en-US" baseline="30000" dirty="0" smtClean="0"/>
              <a:t>3</a:t>
            </a:r>
            <a:r>
              <a:rPr lang="en-US" dirty="0" smtClean="0"/>
              <a:t>He and fast-n detectors inside various shielding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Data analysis coupled simulation of the detector setups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MCNPX simulations of the reactor and main neutron lines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Energy spectrum and location of all sources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Design of shielding to meet the specifications of &lt;100 Hz in prompt window and 1 Hz in delayed window.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093" y="4197678"/>
            <a:ext cx="3574047" cy="2117556"/>
          </a:xfrm>
          <a:prstGeom prst="rect">
            <a:avLst/>
          </a:prstGeom>
        </p:spPr>
      </p:pic>
      <p:pic>
        <p:nvPicPr>
          <p:cNvPr id="12" name="Picture 11" descr="2012-09-06-nShield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010526"/>
            <a:ext cx="1507744" cy="20186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7470" y="3582737"/>
            <a:ext cx="1943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Modular PE shielding</a:t>
            </a:r>
            <a:endParaRPr lang="en-US" sz="1600" dirty="0"/>
          </a:p>
        </p:txBody>
      </p:sp>
      <p:pic>
        <p:nvPicPr>
          <p:cNvPr id="15" name="Picture 14" descr="IMG_20140714_175619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7328" y="3746835"/>
            <a:ext cx="1932981" cy="18508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37328" y="5730708"/>
            <a:ext cx="19431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Directionality studies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5136124" y="3894721"/>
            <a:ext cx="23325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Deconvoluted</a:t>
            </a:r>
            <a:r>
              <a:rPr lang="en-US" sz="1600" dirty="0" smtClean="0"/>
              <a:t> </a:t>
            </a:r>
            <a:r>
              <a:rPr lang="en-US" sz="1600" dirty="0" smtClean="0">
                <a:latin typeface="Symbol" charset="2"/>
                <a:cs typeface="Symbol" charset="2"/>
              </a:rPr>
              <a:t>g</a:t>
            </a:r>
            <a:r>
              <a:rPr lang="en-US" sz="1600" dirty="0" smtClean="0"/>
              <a:t>-spectrum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6329155" y="1092452"/>
            <a:ext cx="2648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Complete reactor simulations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09440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035"/>
            <a:ext cx="8229600" cy="1143000"/>
          </a:xfrm>
        </p:spPr>
        <p:txBody>
          <a:bodyPr/>
          <a:lstStyle/>
          <a:p>
            <a:r>
              <a:rPr lang="en-US" dirty="0" smtClean="0"/>
              <a:t>Shielding Configuration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Lhuillier - AAP 2015 - Arlington 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6CE-E019-9449-A6F3-F0589DF0159D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47" y="1344380"/>
            <a:ext cx="3685778" cy="50119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31143" y="1365290"/>
            <a:ext cx="40898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/>
              <a:t>O</a:t>
            </a:r>
            <a:r>
              <a:rPr lang="en-US" sz="2000" dirty="0" smtClean="0"/>
              <a:t>ld “H7” line removed</a:t>
            </a:r>
          </a:p>
          <a:p>
            <a:endParaRPr lang="en-US" sz="2000" dirty="0" smtClean="0"/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/>
              <a:t>Combination of heavy concrete, lead and B4 barriers to block </a:t>
            </a:r>
            <a:r>
              <a:rPr lang="en-US" sz="2000" dirty="0" smtClean="0">
                <a:latin typeface="Symbol" charset="2"/>
                <a:cs typeface="Symbol" charset="2"/>
              </a:rPr>
              <a:t>g</a:t>
            </a:r>
            <a:r>
              <a:rPr lang="en-US" sz="2000" dirty="0" smtClean="0"/>
              <a:t> and n fluxes.</a:t>
            </a:r>
            <a:endParaRPr lang="en-US" sz="2000" dirty="0"/>
          </a:p>
        </p:txBody>
      </p:sp>
      <p:pic>
        <p:nvPicPr>
          <p:cNvPr id="9" name="Picture 8" descr="P1000793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1143" y="3252706"/>
            <a:ext cx="3855657" cy="2522451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 rot="20926841">
            <a:off x="1755084" y="1486196"/>
            <a:ext cx="1086500" cy="2131668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93277" y="4867514"/>
            <a:ext cx="1468471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STEREO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133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ILL Site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Lhuillier - AAP 2015 - Arlington 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6CE-E019-9449-A6F3-F0589DF0159D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256" y="1302940"/>
            <a:ext cx="3529962" cy="30131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0277" y="4405777"/>
            <a:ext cx="2999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ILL </a:t>
            </a:r>
            <a:r>
              <a:rPr lang="fr-FR" sz="2000" b="1" dirty="0" smtClean="0"/>
              <a:t>site, Grenoble - France: </a:t>
            </a:r>
            <a:endParaRPr lang="fr-FR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10290" y="4914132"/>
            <a:ext cx="38989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57 MW, compact core &lt; 1m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[8.9–11.1] m from core</a:t>
            </a:r>
            <a:r>
              <a:rPr lang="en-US" dirty="0" smtClean="0"/>
              <a:t>, possible </a:t>
            </a:r>
            <a:r>
              <a:rPr lang="en-US" dirty="0" smtClean="0"/>
              <a:t>extension to 12.3 m.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High level of reactor background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15 </a:t>
            </a:r>
            <a:r>
              <a:rPr lang="en-US" dirty="0" err="1" smtClean="0"/>
              <a:t>mwe</a:t>
            </a:r>
            <a:r>
              <a:rPr lang="en-US" dirty="0" smtClean="0"/>
              <a:t> </a:t>
            </a:r>
            <a:r>
              <a:rPr lang="en-US" dirty="0" smtClean="0"/>
              <a:t>overburden</a:t>
            </a:r>
            <a:endParaRPr lang="en-US" dirty="0" smtClean="0"/>
          </a:p>
        </p:txBody>
      </p:sp>
      <p:grpSp>
        <p:nvGrpSpPr>
          <p:cNvPr id="10" name="Group 9"/>
          <p:cNvGrpSpPr/>
          <p:nvPr/>
        </p:nvGrpSpPr>
        <p:grpSpPr>
          <a:xfrm>
            <a:off x="5433446" y="1247871"/>
            <a:ext cx="3290318" cy="2475064"/>
            <a:chOff x="4366350" y="1336042"/>
            <a:chExt cx="3884834" cy="281315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66350" y="1336042"/>
              <a:ext cx="3884834" cy="281315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818488" y="1476629"/>
              <a:ext cx="1233862" cy="60016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No oscillation</a:t>
              </a:r>
            </a:p>
            <a:p>
              <a:r>
                <a:rPr lang="en-US" sz="1100" dirty="0" smtClean="0"/>
                <a:t>First cell</a:t>
              </a:r>
            </a:p>
            <a:p>
              <a:r>
                <a:rPr lang="en-US" sz="1100" dirty="0" smtClean="0"/>
                <a:t>Last cell</a:t>
              </a:r>
              <a:endParaRPr lang="en-US" sz="1100" dirty="0"/>
            </a:p>
          </p:txBody>
        </p:sp>
      </p:grpSp>
      <p:pic>
        <p:nvPicPr>
          <p:cNvPr id="13" name="Picture 12" descr="CalibCutView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5353" y="3928210"/>
            <a:ext cx="3871447" cy="247474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49518" y="3579126"/>
            <a:ext cx="329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Goal</a:t>
            </a:r>
            <a:r>
              <a:rPr lang="en-US" b="1" dirty="0" smtClean="0"/>
              <a:t>: look </a:t>
            </a:r>
            <a:r>
              <a:rPr lang="en-US" b="1" dirty="0" smtClean="0"/>
              <a:t>for </a:t>
            </a:r>
            <a:r>
              <a:rPr lang="en-US" b="1" dirty="0" smtClean="0"/>
              <a:t>relative spectrum </a:t>
            </a:r>
            <a:r>
              <a:rPr lang="en-US" b="1" dirty="0" smtClean="0"/>
              <a:t>distortions in identical cells</a:t>
            </a:r>
            <a:endParaRPr lang="en-US" b="1" dirty="0"/>
          </a:p>
        </p:txBody>
      </p:sp>
      <p:sp>
        <p:nvSpPr>
          <p:cNvPr id="15" name="Left Brace 14"/>
          <p:cNvSpPr/>
          <p:nvPr/>
        </p:nvSpPr>
        <p:spPr>
          <a:xfrm rot="15395305">
            <a:off x="6962965" y="5060315"/>
            <a:ext cx="196534" cy="211218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20803085">
            <a:off x="6593341" y="6124215"/>
            <a:ext cx="1383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 target cells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585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Shielding Configuration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Lhuillier - AAP 2015 - Arlington 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6CE-E019-9449-A6F3-F0589DF0159D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47" y="1344380"/>
            <a:ext cx="3685778" cy="501197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 rot="20083941">
            <a:off x="3008267" y="2309113"/>
            <a:ext cx="731254" cy="1531863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073049" y="1712306"/>
            <a:ext cx="3613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Neutron absorbers added in neighbor primary casemate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8206" y="2660806"/>
            <a:ext cx="2849987" cy="30784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93277" y="4867514"/>
            <a:ext cx="1468471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STEREO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421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Shielding Configuration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Lhuillier - AAP 2015 - Arlington 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6CE-E019-9449-A6F3-F0589DF0159D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47" y="1344380"/>
            <a:ext cx="3685778" cy="501197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 rot="16797185">
            <a:off x="2167715" y="3130284"/>
            <a:ext cx="769824" cy="1640179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9607" y="2852617"/>
            <a:ext cx="3957193" cy="29678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57313" y="1814186"/>
            <a:ext cx="4024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Last front wall installed in Sept</a:t>
            </a:r>
            <a:r>
              <a:rPr lang="en-US" sz="2000" dirty="0" smtClean="0"/>
              <a:t>. 2015</a:t>
            </a:r>
            <a:endParaRPr lang="en-US" sz="2000" dirty="0" smtClean="0"/>
          </a:p>
          <a:p>
            <a:pPr algn="ctr"/>
            <a:r>
              <a:rPr lang="en-US" sz="2000" dirty="0" smtClean="0"/>
              <a:t>10 cm lead + 10 cm PE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693277" y="4867514"/>
            <a:ext cx="1468471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STEREO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287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Shielding Configuration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Lhuillier - AAP 2015 - Arlington 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6CE-E019-9449-A6F3-F0589DF0159D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47" y="1344380"/>
            <a:ext cx="3685778" cy="501197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 rot="6242510">
            <a:off x="45613" y="4698059"/>
            <a:ext cx="2874539" cy="737645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537" y="3016655"/>
            <a:ext cx="4716463" cy="297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731204" y="1950249"/>
            <a:ext cx="3643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Final reinforcement of the side wall foreseen this winter.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1693277" y="4867514"/>
            <a:ext cx="1468471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STEREO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 rot="4806116">
            <a:off x="2191811" y="4876953"/>
            <a:ext cx="2380123" cy="591380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785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Lhuillier - AAP 2015 - Arlington 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6CE-E019-9449-A6F3-F0589DF0159D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15" y="1318702"/>
            <a:ext cx="5033586" cy="48877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41744" y="1592532"/>
            <a:ext cx="365340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400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/>
              <a:t> </a:t>
            </a:r>
            <a:r>
              <a:rPr lang="en-US" dirty="0"/>
              <a:t>per day during 300 </a:t>
            </a:r>
            <a:r>
              <a:rPr lang="en-US" dirty="0" smtClean="0"/>
              <a:t>days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Signal/Background </a:t>
            </a:r>
            <a:r>
              <a:rPr lang="en-US" dirty="0" smtClean="0"/>
              <a:t>= 1.5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Detection and reconstruction effects from GEANT4 simulation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Neutrino flux uncertainties + 4% norm uncertainty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nl-NL" dirty="0" smtClean="0"/>
          </a:p>
          <a:p>
            <a:pPr marL="285750" indent="-285750">
              <a:buFont typeface="Arial"/>
              <a:buChar char="•"/>
            </a:pPr>
            <a:r>
              <a:rPr lang="nl-NL" dirty="0" err="1" smtClean="0"/>
              <a:t>Visible</a:t>
            </a:r>
            <a:r>
              <a:rPr lang="nl-NL" dirty="0" smtClean="0"/>
              <a:t> E</a:t>
            </a:r>
            <a:r>
              <a:rPr lang="nl-NL" baseline="-25000" dirty="0" smtClean="0"/>
              <a:t>e</a:t>
            </a:r>
            <a:r>
              <a:rPr lang="nl-NL" baseline="-25000" dirty="0"/>
              <a:t>+</a:t>
            </a:r>
            <a:r>
              <a:rPr lang="nl-NL" dirty="0"/>
              <a:t> &gt; 2 </a:t>
            </a:r>
            <a:r>
              <a:rPr lang="nl-NL" dirty="0" err="1"/>
              <a:t>MeV</a:t>
            </a:r>
            <a:endParaRPr lang="nl-NL" dirty="0"/>
          </a:p>
          <a:p>
            <a:pPr marL="285750" indent="-285750">
              <a:buFont typeface="Arial"/>
              <a:buChar char="•"/>
            </a:pPr>
            <a:endParaRPr lang="nl-NL" dirty="0" smtClean="0"/>
          </a:p>
          <a:p>
            <a:pPr marL="285750" indent="-285750">
              <a:buFont typeface="Arial"/>
              <a:buChar char="•"/>
            </a:pPr>
            <a:r>
              <a:rPr lang="nl-NL" dirty="0" smtClean="0"/>
              <a:t>E</a:t>
            </a:r>
            <a:r>
              <a:rPr lang="nl-NL" baseline="-25000" dirty="0" smtClean="0"/>
              <a:t>n</a:t>
            </a:r>
            <a:r>
              <a:rPr lang="nl-NL" dirty="0" smtClean="0"/>
              <a:t> </a:t>
            </a:r>
            <a:r>
              <a:rPr lang="nl-NL" dirty="0"/>
              <a:t>&gt; 5 </a:t>
            </a:r>
            <a:r>
              <a:rPr lang="nl-NL" dirty="0" err="1" smtClean="0"/>
              <a:t>MeV</a:t>
            </a:r>
            <a:r>
              <a:rPr lang="nl-NL" dirty="0" smtClean="0"/>
              <a:t> </a:t>
            </a:r>
            <a:r>
              <a:rPr lang="nl-NL" dirty="0" smtClean="0">
                <a:sym typeface="Wingdings"/>
              </a:rPr>
              <a:t> </a:t>
            </a:r>
            <a:r>
              <a:rPr lang="nl-NL" dirty="0" err="1" smtClean="0">
                <a:latin typeface="Symbol" charset="2"/>
                <a:cs typeface="Symbol" charset="2"/>
              </a:rPr>
              <a:t>e</a:t>
            </a:r>
            <a:r>
              <a:rPr lang="nl-NL" baseline="-25000" dirty="0" err="1" smtClean="0"/>
              <a:t>det</a:t>
            </a:r>
            <a:r>
              <a:rPr lang="nl-NL" dirty="0" smtClean="0"/>
              <a:t>=60</a:t>
            </a:r>
            <a:r>
              <a:rPr lang="nl-NL" dirty="0"/>
              <a:t>%</a:t>
            </a:r>
          </a:p>
          <a:p>
            <a:pPr marL="285750" indent="-285750">
              <a:buFont typeface="Arial"/>
              <a:buChar char="•"/>
            </a:pPr>
            <a:endParaRPr lang="nl-NL" dirty="0" smtClean="0">
              <a:latin typeface="Symbol" charset="2"/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r>
              <a:rPr lang="nl-NL" dirty="0" err="1" smtClean="0">
                <a:latin typeface="Symbol" charset="2"/>
                <a:cs typeface="Symbol" charset="2"/>
              </a:rPr>
              <a:t>d</a:t>
            </a:r>
            <a:r>
              <a:rPr lang="nl-NL" dirty="0" err="1" smtClean="0"/>
              <a:t>E</a:t>
            </a:r>
            <a:r>
              <a:rPr lang="nl-NL" baseline="-25000" dirty="0" err="1" smtClean="0"/>
              <a:t>scale</a:t>
            </a:r>
            <a:r>
              <a:rPr lang="nl-NL" dirty="0" smtClean="0"/>
              <a:t> = 2%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7617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Reference </a:t>
            </a:r>
            <a:r>
              <a:rPr lang="en-US" baseline="30000" dirty="0" smtClean="0"/>
              <a:t>235</a:t>
            </a:r>
            <a:r>
              <a:rPr lang="en-US" dirty="0" smtClean="0"/>
              <a:t>U Spectrum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Lhuillier - AAP 2015 - Arlington 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6CE-E019-9449-A6F3-F0589DF0159D}" type="slidenum">
              <a:rPr lang="en-US" smtClean="0"/>
              <a:t>24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7017" y="3643181"/>
            <a:ext cx="4801960" cy="20243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2835" y="1765680"/>
            <a:ext cx="33602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 smtClean="0"/>
              <a:t>120 000 </a:t>
            </a:r>
            <a:r>
              <a:rPr lang="en-US" sz="2000" dirty="0" smtClean="0">
                <a:latin typeface="Symbol" charset="2"/>
                <a:cs typeface="Symbol" charset="2"/>
              </a:rPr>
              <a:t>n</a:t>
            </a:r>
            <a:r>
              <a:rPr lang="en-US" sz="2000" dirty="0" smtClean="0"/>
              <a:t> expected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/>
              <a:t>Highly enriched fuel </a:t>
            </a:r>
          </a:p>
          <a:p>
            <a:r>
              <a:rPr lang="en-US" sz="2000" dirty="0" smtClean="0">
                <a:sym typeface="Wingdings"/>
              </a:rPr>
              <a:t> pure 235U fission spectrum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2170" y="1537690"/>
            <a:ext cx="4966807" cy="15781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6286" y="3820611"/>
            <a:ext cx="1659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</a:rPr>
              <a:t>Daya</a:t>
            </a:r>
            <a:r>
              <a:rPr lang="en-US" sz="1400" b="1" dirty="0" smtClean="0">
                <a:solidFill>
                  <a:srgbClr val="008000"/>
                </a:solidFill>
              </a:rPr>
              <a:t> Bay Aug. 2015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RENO Nov. 2015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76836" y="5698491"/>
            <a:ext cx="3021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Caution: RENO normalization?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03056" y="3676830"/>
            <a:ext cx="38012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 smtClean="0"/>
              <a:t>Measurement complementary to Double Chooz, </a:t>
            </a:r>
            <a:r>
              <a:rPr lang="en-US" sz="2000" dirty="0" err="1" smtClean="0"/>
              <a:t>Daya</a:t>
            </a:r>
            <a:r>
              <a:rPr lang="en-US" sz="2000" dirty="0" smtClean="0"/>
              <a:t> Bay and Reno near detectors.</a:t>
            </a:r>
          </a:p>
          <a:p>
            <a:pPr marL="285750" indent="-285750">
              <a:buFont typeface="Wingdings" charset="2"/>
              <a:buChar char="§"/>
            </a:pPr>
            <a:endParaRPr lang="en-US" sz="2000" dirty="0"/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/>
              <a:t>Could bring new insight into the deviation at 5 MeV (see Julia’s talk)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147622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 MeV Bump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Lhuillier - AAP 2015 - Arlington 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6CE-E019-9449-A6F3-F0589DF0159D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48" y="1309804"/>
            <a:ext cx="5207651" cy="49387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09107" y="2309363"/>
            <a:ext cx="3483887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Evolution of the sensitivity when introducing the 5 MeV Bump as a new uncertainty in the predicted spectrum (50% of the amplitude).</a:t>
            </a:r>
          </a:p>
          <a:p>
            <a:pPr marL="285750" indent="-285750">
              <a:buFont typeface="Wingdings" charset="2"/>
              <a:buChar char="§"/>
            </a:pPr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To first order the oscillation phase is not compatible with an isolated deviation around 5 MeV.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142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onclusion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Lhuillier - AAP 2015 - Arlington 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6CE-E019-9449-A6F3-F0589DF0159D}" type="slidenum">
              <a:rPr lang="en-US" smtClean="0"/>
              <a:t>26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5220" y="1497131"/>
            <a:ext cx="845722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2000" dirty="0" smtClean="0"/>
              <a:t> Sensitivity </a:t>
            </a:r>
            <a:r>
              <a:rPr lang="en-US" sz="2000" dirty="0"/>
              <a:t>contours cover the Reactor </a:t>
            </a:r>
            <a:r>
              <a:rPr lang="en-US" sz="2000" dirty="0" smtClean="0"/>
              <a:t>Anomaly. Emphasis on control of the detector response to control shape distortions.</a:t>
            </a:r>
          </a:p>
          <a:p>
            <a:pPr marL="285750" indent="-285750">
              <a:buFont typeface="Wingdings" charset="2"/>
              <a:buChar char="q"/>
            </a:pPr>
            <a:endParaRPr lang="en-US" sz="2000" dirty="0"/>
          </a:p>
          <a:p>
            <a:pPr marL="285750" indent="-285750">
              <a:buFont typeface="Wingdings" charset="2"/>
              <a:buChar char="q"/>
            </a:pPr>
            <a:r>
              <a:rPr lang="en-US" sz="2000" dirty="0" smtClean="0"/>
              <a:t> </a:t>
            </a:r>
            <a:r>
              <a:rPr lang="en-US" sz="2000" dirty="0"/>
              <a:t>Final design validated by prototypes and seismic </a:t>
            </a:r>
            <a:r>
              <a:rPr lang="en-US" sz="2000" dirty="0" smtClean="0"/>
              <a:t>studies</a:t>
            </a:r>
          </a:p>
          <a:p>
            <a:pPr marL="285750" indent="-285750">
              <a:buFont typeface="Wingdings" charset="2"/>
              <a:buChar char="q"/>
            </a:pPr>
            <a:endParaRPr lang="en-US" sz="2000" dirty="0"/>
          </a:p>
          <a:p>
            <a:pPr marL="285750" indent="-285750">
              <a:buFont typeface="Wingdings" charset="2"/>
              <a:buChar char="q"/>
            </a:pPr>
            <a:r>
              <a:rPr lang="en-US" sz="2000" dirty="0" smtClean="0"/>
              <a:t>Several external shielding walls have already been installed</a:t>
            </a:r>
            <a:endParaRPr lang="en-US" sz="2000" dirty="0"/>
          </a:p>
          <a:p>
            <a:pPr marL="285750" indent="-285750">
              <a:buFont typeface="Wingdings" charset="2"/>
              <a:buChar char="q"/>
            </a:pPr>
            <a:endParaRPr lang="en-US" sz="2000" dirty="0" smtClean="0"/>
          </a:p>
          <a:p>
            <a:pPr marL="285750" indent="-285750">
              <a:buFont typeface="Wingdings" charset="2"/>
              <a:buChar char="q"/>
            </a:pPr>
            <a:r>
              <a:rPr lang="en-US" sz="2000" dirty="0" smtClean="0"/>
              <a:t> Most parts </a:t>
            </a:r>
            <a:r>
              <a:rPr lang="en-US" sz="2000" dirty="0"/>
              <a:t>of detector </a:t>
            </a:r>
            <a:r>
              <a:rPr lang="en-US" sz="2000" dirty="0" smtClean="0"/>
              <a:t>are under </a:t>
            </a:r>
            <a:r>
              <a:rPr lang="en-US" sz="2000" dirty="0"/>
              <a:t>fabrication or already </a:t>
            </a:r>
            <a:r>
              <a:rPr lang="en-US" sz="2000" dirty="0" smtClean="0"/>
              <a:t>delivered, the schedule is now driven by the delivery of some shielding parts and the final safety agreement.</a:t>
            </a:r>
            <a:endParaRPr lang="en-US" sz="2000" dirty="0"/>
          </a:p>
          <a:p>
            <a:pPr marL="285750" indent="-285750">
              <a:buFont typeface="Wingdings" charset="2"/>
              <a:buChar char="q"/>
            </a:pPr>
            <a:endParaRPr lang="en-US" sz="2000" dirty="0" smtClean="0"/>
          </a:p>
          <a:p>
            <a:pPr marL="285750" indent="-285750">
              <a:buFont typeface="Wingdings" charset="2"/>
              <a:buChar char="q"/>
            </a:pPr>
            <a:r>
              <a:rPr lang="en-US" sz="2000" dirty="0" smtClean="0"/>
              <a:t> The detector integration will take place at LPSC-Grenoble in Feb-March 2016</a:t>
            </a:r>
          </a:p>
          <a:p>
            <a:pPr marL="285750" indent="-285750">
              <a:buFont typeface="Wingdings" charset="2"/>
              <a:buChar char="q"/>
            </a:pPr>
            <a:endParaRPr lang="en-US" sz="2000" dirty="0" smtClean="0"/>
          </a:p>
          <a:p>
            <a:pPr marL="285750" indent="-285750">
              <a:buFont typeface="Wingdings" charset="2"/>
              <a:buChar char="q"/>
            </a:pPr>
            <a:r>
              <a:rPr lang="en-US" sz="2000" dirty="0" smtClean="0"/>
              <a:t> First data expected in summer 2016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03269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0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Strategy of the Stereo Measurement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Lhuillier - AAP 2015 - Arlington 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6CE-E019-9449-A6F3-F0589DF0159D}" type="slidenum">
              <a:rPr lang="en-US" smtClean="0"/>
              <a:t>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32977" y="1403983"/>
            <a:ext cx="756705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2000" dirty="0"/>
              <a:t>Oscillation pattern based on relative shape in identical </a:t>
            </a:r>
            <a:r>
              <a:rPr lang="en-US" sz="2000" dirty="0" smtClean="0"/>
              <a:t>cells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/>
              <a:t>Take advantage of Gd-doped liquid scintillator technology to measure accurate spectra shape.</a:t>
            </a:r>
          </a:p>
          <a:p>
            <a:pPr marL="285750" indent="-285750">
              <a:buFont typeface="Wingdings" charset="2"/>
              <a:buChar char="q"/>
            </a:pPr>
            <a:endParaRPr lang="en-US" sz="2000" dirty="0"/>
          </a:p>
          <a:p>
            <a:pPr marL="285750" indent="-285750">
              <a:buFont typeface="Wingdings" charset="2"/>
              <a:buChar char="q"/>
            </a:pPr>
            <a:r>
              <a:rPr lang="en-US" sz="2000" dirty="0" smtClean="0"/>
              <a:t>Cosmic rays induced background is the final limitation: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/>
              <a:t>Overburden from water channel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/>
              <a:t>Online rejection using PSD (stat)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/>
              <a:t>Subtraction of residual background using reactor OFF periods (</a:t>
            </a:r>
            <a:r>
              <a:rPr lang="en-US" sz="2000" dirty="0" err="1" smtClean="0"/>
              <a:t>syst</a:t>
            </a:r>
            <a:r>
              <a:rPr lang="en-US" sz="2000" dirty="0" smtClean="0"/>
              <a:t>)</a:t>
            </a:r>
          </a:p>
          <a:p>
            <a:pPr marL="742950" lvl="1" indent="-285750">
              <a:buFont typeface="Wingdings" charset="2"/>
              <a:buChar char="§"/>
            </a:pPr>
            <a:endParaRPr lang="en-US" sz="2000" dirty="0" smtClean="0"/>
          </a:p>
          <a:p>
            <a:pPr marL="285750" indent="-285750">
              <a:buFont typeface="Wingdings" charset="2"/>
              <a:buChar char="q"/>
            </a:pPr>
            <a:r>
              <a:rPr lang="en-US" sz="2000" dirty="0" smtClean="0"/>
              <a:t>Massive </a:t>
            </a:r>
            <a:r>
              <a:rPr lang="en-US" sz="2000" dirty="0"/>
              <a:t>shielding against reactor induce accidentals (stat uncertainty</a:t>
            </a:r>
            <a:r>
              <a:rPr lang="en-US" sz="2000" dirty="0" smtClean="0"/>
              <a:t>)</a:t>
            </a:r>
          </a:p>
          <a:p>
            <a:pPr marL="285750" indent="-285750">
              <a:buFont typeface="Wingdings" charset="2"/>
              <a:buChar char="q"/>
            </a:pPr>
            <a:endParaRPr lang="en-US" sz="2000" dirty="0"/>
          </a:p>
          <a:p>
            <a:pPr marL="285750" indent="-285750">
              <a:buFont typeface="Wingdings" charset="0"/>
              <a:buChar char="à"/>
            </a:pPr>
            <a:r>
              <a:rPr lang="en-US" sz="2000" dirty="0" smtClean="0">
                <a:sym typeface="Wingdings"/>
              </a:rPr>
              <a:t>Sensitive test of the sterile neutrino hypothesis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2000" dirty="0" smtClean="0">
                <a:sym typeface="Wingdings"/>
              </a:rPr>
              <a:t>New reference measurement of pure </a:t>
            </a:r>
            <a:r>
              <a:rPr lang="en-US" sz="2000" baseline="30000" dirty="0" smtClean="0">
                <a:sym typeface="Wingdings"/>
              </a:rPr>
              <a:t>235</a:t>
            </a:r>
            <a:r>
              <a:rPr lang="en-US" sz="2000" dirty="0" smtClean="0">
                <a:sym typeface="Wingdings"/>
              </a:rPr>
              <a:t>U neutrino spectrum.</a:t>
            </a:r>
            <a:endParaRPr lang="en-US" sz="2000" dirty="0"/>
          </a:p>
          <a:p>
            <a:pPr marL="742950" lvl="1" indent="-285750">
              <a:buFont typeface="Wingdings" charset="2"/>
              <a:buChar char="§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275231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Design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Lhuillier - AAP 2015 - Arlington 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6CE-E019-9449-A6F3-F0589DF0159D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 descr="Captur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460" y="1417638"/>
            <a:ext cx="3104902" cy="49190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18544" y="4769983"/>
            <a:ext cx="3741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Reflective plates to suppress dependence on vertex position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18544" y="5553375"/>
            <a:ext cx="3741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Double wall vessel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18544" y="2935275"/>
            <a:ext cx="3741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Central cells in acrylic, filled with Gd-doped LS (90 x 90 x 37.5 cm)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18544" y="2015731"/>
            <a:ext cx="3741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PMTs coupled to LS via a thick acrylic buffer for a better homogeneity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18544" y="3752228"/>
            <a:ext cx="4317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Outer crown (no Gd) to improve energy reconstruction and detection efficiency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1" idx="1"/>
          </p:cNvCxnSpPr>
          <p:nvPr/>
        </p:nvCxnSpPr>
        <p:spPr>
          <a:xfrm flipH="1">
            <a:off x="3304608" y="2338897"/>
            <a:ext cx="1213936" cy="47394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813013" y="3156708"/>
            <a:ext cx="1705532" cy="59552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124200" y="3979234"/>
            <a:ext cx="1353380" cy="32195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3124200" y="4978216"/>
            <a:ext cx="1394345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2171209" y="4506003"/>
            <a:ext cx="2306372" cy="47221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1971014" y="3893340"/>
            <a:ext cx="2506566" cy="108487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9" idx="1"/>
          </p:cNvCxnSpPr>
          <p:nvPr/>
        </p:nvCxnSpPr>
        <p:spPr>
          <a:xfrm flipH="1" flipV="1">
            <a:off x="2962526" y="5649489"/>
            <a:ext cx="1556018" cy="8855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21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Design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Lhuillier - AAP 2015 - Arlington 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6CE-E019-9449-A6F3-F0589DF0159D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748" y="2039863"/>
            <a:ext cx="2825415" cy="21190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2677" y="2024901"/>
            <a:ext cx="4392172" cy="20261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0507" y="4720773"/>
            <a:ext cx="77508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Detector vessel is built. Working on top lid machining and inner coating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The acrylic buffers will be delivered this week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Delivery of all remaining components expected on late February 2016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Assembly at CNRS-LPSC in Grenoble before transportation to ILL in April 2016.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29819" y="1660509"/>
            <a:ext cx="1630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Detector vessel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11772" y="1698173"/>
            <a:ext cx="1519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Acrylic buffers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937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7748"/>
          </a:xfrm>
        </p:spPr>
        <p:txBody>
          <a:bodyPr/>
          <a:lstStyle/>
          <a:p>
            <a:r>
              <a:rPr lang="en-US" dirty="0" smtClean="0"/>
              <a:t>Liquid Scintillator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Lhuillier - AAP 2015 - Arlington 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6CE-E019-9449-A6F3-F0589DF0159D}" type="slidenum">
              <a:rPr lang="en-US" smtClean="0"/>
              <a:t>6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7189" y="1623973"/>
            <a:ext cx="47929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000" dirty="0"/>
              <a:t>LAB 75</a:t>
            </a:r>
            <a:r>
              <a:rPr lang="en-US" sz="2000" dirty="0" smtClean="0"/>
              <a:t>%	</a:t>
            </a:r>
            <a:r>
              <a:rPr lang="en-US" sz="2000" dirty="0" smtClean="0">
                <a:sym typeface="Wingdings"/>
              </a:rPr>
              <a:t>→ </a:t>
            </a:r>
            <a:r>
              <a:rPr lang="en-US" sz="2000" dirty="0" smtClean="0"/>
              <a:t>protons </a:t>
            </a:r>
            <a:r>
              <a:rPr lang="en-US" sz="2000" dirty="0"/>
              <a:t>target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/>
              <a:t>PXE </a:t>
            </a:r>
            <a:r>
              <a:rPr lang="en-US" sz="2000" dirty="0"/>
              <a:t>20</a:t>
            </a:r>
            <a:r>
              <a:rPr lang="en-US" sz="2000" dirty="0" smtClean="0"/>
              <a:t>%</a:t>
            </a:r>
            <a:r>
              <a:rPr lang="en-US" sz="2000" dirty="0"/>
              <a:t> </a:t>
            </a:r>
            <a:r>
              <a:rPr lang="en-US" sz="2000" dirty="0" smtClean="0"/>
              <a:t>+ </a:t>
            </a:r>
            <a:r>
              <a:rPr lang="en-US" sz="2000" dirty="0" smtClean="0"/>
              <a:t>DIN </a:t>
            </a:r>
            <a:r>
              <a:rPr lang="en-US" sz="2000" dirty="0"/>
              <a:t>5</a:t>
            </a:r>
            <a:r>
              <a:rPr lang="en-US" sz="2000" dirty="0" smtClean="0"/>
              <a:t>% 	</a:t>
            </a:r>
            <a:r>
              <a:rPr lang="en-US" sz="2000" dirty="0" smtClean="0">
                <a:sym typeface="Wingdings"/>
              </a:rPr>
              <a:t>→ </a:t>
            </a:r>
            <a:r>
              <a:rPr lang="en-US" sz="2000" dirty="0" smtClean="0"/>
              <a:t>light </a:t>
            </a:r>
            <a:r>
              <a:rPr lang="en-US" sz="2000" dirty="0" smtClean="0"/>
              <a:t>yield and PSD </a:t>
            </a:r>
            <a:endParaRPr lang="en-US" sz="2000" dirty="0"/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/>
              <a:t>Gd</a:t>
            </a:r>
            <a:r>
              <a:rPr lang="en-US" sz="2000" dirty="0"/>
              <a:t>-complex 0.2% + 1 %</a:t>
            </a:r>
            <a:r>
              <a:rPr lang="en-US" sz="2000" dirty="0" smtClean="0"/>
              <a:t>THF </a:t>
            </a:r>
            <a:r>
              <a:rPr lang="en-US" sz="2000" dirty="0" smtClean="0">
                <a:sym typeface="Wingdings"/>
              </a:rPr>
              <a:t>→ </a:t>
            </a:r>
            <a:r>
              <a:rPr lang="en-US" sz="2000" dirty="0" smtClean="0"/>
              <a:t>neutron </a:t>
            </a:r>
            <a:r>
              <a:rPr lang="en-US" sz="2000" dirty="0"/>
              <a:t>capture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/>
              <a:t>PPO </a:t>
            </a:r>
            <a:r>
              <a:rPr lang="en-US" sz="2000" dirty="0"/>
              <a:t>+ </a:t>
            </a:r>
            <a:r>
              <a:rPr lang="en-US" sz="2000" dirty="0" err="1"/>
              <a:t>B</a:t>
            </a:r>
            <a:r>
              <a:rPr lang="en-US" sz="2000" dirty="0" err="1" smtClean="0"/>
              <a:t>is</a:t>
            </a:r>
            <a:r>
              <a:rPr lang="en-US" sz="2000" dirty="0"/>
              <a:t>-</a:t>
            </a:r>
            <a:r>
              <a:rPr lang="en-US" sz="2000" dirty="0" smtClean="0"/>
              <a:t>MSB </a:t>
            </a:r>
            <a:r>
              <a:rPr lang="en-US" sz="2000" dirty="0" smtClean="0">
                <a:sym typeface="Wingdings"/>
              </a:rPr>
              <a:t>→ </a:t>
            </a:r>
            <a:r>
              <a:rPr lang="en-US" sz="2000" dirty="0" smtClean="0"/>
              <a:t>wavelength </a:t>
            </a:r>
            <a:r>
              <a:rPr lang="en-US" sz="2000" dirty="0"/>
              <a:t>shifters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682" y="3968956"/>
            <a:ext cx="3405774" cy="21175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2021" y="3968956"/>
            <a:ext cx="3562358" cy="20444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03845" y="4902115"/>
            <a:ext cx="88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 ≳ 5 m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892022" y="4108127"/>
            <a:ext cx="0" cy="17278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892022" y="5428203"/>
            <a:ext cx="67163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765805" y="464974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Stable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78753" y="4443632"/>
            <a:ext cx="135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Transparent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0089" y="1483919"/>
            <a:ext cx="4089455" cy="209357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73502" y="2614510"/>
            <a:ext cx="928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proton </a:t>
            </a:r>
            <a:r>
              <a:rPr lang="en-US" dirty="0" err="1" smtClean="0"/>
              <a:t>recoilsc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257331" y="1647238"/>
            <a:ext cx="1024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electron recoils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020302" y="1669583"/>
            <a:ext cx="81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PSD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65262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PMTs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Lhuillier - AAP 2015 - Arlington 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6CE-E019-9449-A6F3-F0589DF0159D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88" y="3277093"/>
            <a:ext cx="2422016" cy="18066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643" y="3063057"/>
            <a:ext cx="1698243" cy="22938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1646" y="1453130"/>
            <a:ext cx="7423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8” PMT: New Hamamatsu R5912-100 with improved Quantum Efficiency, 30% at 420 nm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Tests are handled by MPIK Heidelberg in their Faraday lab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New PMTs basis with decoupling system delivered by LPSC-Grenoble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1645" y="5719939"/>
            <a:ext cx="5570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All components tested and to be delivered this month.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323" y="3222473"/>
            <a:ext cx="4132467" cy="217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72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Response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Lhuillier - AAP 2015 - Arlington 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6CE-E019-9449-A6F3-F0589DF0159D}" type="slidenum">
              <a:rPr lang="en-US" smtClean="0"/>
              <a:t>8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18394" y="1345746"/>
            <a:ext cx="76438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400 pe/MeV expected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Resolution  11.5% </a:t>
            </a:r>
            <a:r>
              <a:rPr lang="en-US" dirty="0"/>
              <a:t>(RMS for 2 MeV positrons)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Neutron </a:t>
            </a:r>
            <a:r>
              <a:rPr lang="en-US" dirty="0" smtClean="0"/>
              <a:t>efficiency  </a:t>
            </a:r>
            <a:r>
              <a:rPr lang="en-US" dirty="0"/>
              <a:t>60% with a delayed signal above 5 MeV</a:t>
            </a:r>
          </a:p>
          <a:p>
            <a:pPr marL="285750" indent="-285750">
              <a:buFont typeface="Wingdings" charset="2"/>
              <a:buChar char="§"/>
            </a:pPr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Outer crown: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Reduces the difference </a:t>
            </a:r>
            <a:r>
              <a:rPr lang="en-US" dirty="0"/>
              <a:t>on neutrons </a:t>
            </a:r>
            <a:r>
              <a:rPr lang="en-US" dirty="0" smtClean="0"/>
              <a:t>efficiency between </a:t>
            </a:r>
            <a:r>
              <a:rPr lang="en-US" dirty="0"/>
              <a:t>center and border </a:t>
            </a:r>
            <a:r>
              <a:rPr lang="en-US" dirty="0" smtClean="0"/>
              <a:t>cells to 4%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Keep the response to prompt signals identical in central and border cells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820" y="3770877"/>
            <a:ext cx="3974380" cy="261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89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Response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Lhuillier - AAP 2015 - Arlington 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6CE-E019-9449-A6F3-F0589DF0159D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865" y="2853802"/>
            <a:ext cx="5255117" cy="31678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199" y="1417638"/>
            <a:ext cx="8387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/>
              <a:t>Linearity </a:t>
            </a:r>
            <a:r>
              <a:rPr lang="en-US" dirty="0" smtClean="0"/>
              <a:t>of the PMTs </a:t>
            </a:r>
            <a:r>
              <a:rPr lang="en-US" dirty="0"/>
              <a:t>and electronics validated in the physics range of interest.</a:t>
            </a:r>
          </a:p>
          <a:p>
            <a:pPr marL="285750" indent="-285750">
              <a:buFont typeface="Wingdings" charset="2"/>
              <a:buChar char="q"/>
            </a:pPr>
            <a:endParaRPr lang="en-US" dirty="0"/>
          </a:p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The </a:t>
            </a:r>
            <a:r>
              <a:rPr lang="en-US" dirty="0" smtClean="0"/>
              <a:t>quenching of low energy recoiling electrons introduces a dependence on the way the total energy of an event is deposited</a:t>
            </a:r>
            <a:r>
              <a:rPr lang="en-US" dirty="0" smtClean="0"/>
              <a:t>.</a:t>
            </a:r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57199" y="3550183"/>
            <a:ext cx="307496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Circulation of radioactive sources inside and around the detector.</a:t>
            </a:r>
          </a:p>
          <a:p>
            <a:pPr marL="285750" indent="-285750">
              <a:buFont typeface="Wingdings" charset="2"/>
              <a:buChar char="q"/>
            </a:pPr>
            <a:endParaRPr lang="en-US" dirty="0"/>
          </a:p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Monitoring of the detector response by a set a LEDs.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175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2396</TotalTime>
  <Words>1633</Words>
  <Application>Microsoft Macintosh PowerPoint</Application>
  <PresentationFormat>On-screen Show (4:3)</PresentationFormat>
  <Paragraphs>278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STEREO</vt:lpstr>
      <vt:lpstr>ILL Site</vt:lpstr>
      <vt:lpstr>Strategy of the Stereo Measurement</vt:lpstr>
      <vt:lpstr>Detector Design</vt:lpstr>
      <vt:lpstr>Detector Design</vt:lpstr>
      <vt:lpstr>Liquid Scintillator</vt:lpstr>
      <vt:lpstr>PMTs</vt:lpstr>
      <vt:lpstr>Detector Response</vt:lpstr>
      <vt:lpstr>Detector Response</vt:lpstr>
      <vt:lpstr>Calibration</vt:lpstr>
      <vt:lpstr>Calibration</vt:lpstr>
      <vt:lpstr>Prototype Cell</vt:lpstr>
      <vt:lpstr>Prototype Cell</vt:lpstr>
      <vt:lpstr>Electronics</vt:lpstr>
      <vt:lpstr>Data Acquisition</vt:lpstr>
      <vt:lpstr>Internal Shielding</vt:lpstr>
      <vt:lpstr>Muon Veto</vt:lpstr>
      <vt:lpstr>Site Characterization</vt:lpstr>
      <vt:lpstr>Shielding Configuration</vt:lpstr>
      <vt:lpstr>Shielding Configuration</vt:lpstr>
      <vt:lpstr>Shielding Configuration</vt:lpstr>
      <vt:lpstr>Shielding Configuration</vt:lpstr>
      <vt:lpstr>Sensitivity</vt:lpstr>
      <vt:lpstr>New Reference 235U Spectrum</vt:lpstr>
      <vt:lpstr>5 MeV Bump</vt:lpstr>
      <vt:lpstr>Conclusion</vt:lpstr>
    </vt:vector>
  </TitlesOfParts>
  <Company>CEA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STEREO</dc:title>
  <dc:creator>david lhuillier</dc:creator>
  <cp:lastModifiedBy>david lhuillier</cp:lastModifiedBy>
  <cp:revision>52</cp:revision>
  <cp:lastPrinted>2015-12-07T13:10:33Z</cp:lastPrinted>
  <dcterms:created xsi:type="dcterms:W3CDTF">2015-12-05T10:14:57Z</dcterms:created>
  <dcterms:modified xsi:type="dcterms:W3CDTF">2015-12-07T14:28:29Z</dcterms:modified>
</cp:coreProperties>
</file>