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9"/>
  </p:notesMasterIdLst>
  <p:handoutMasterIdLst>
    <p:handoutMasterId r:id="rId30"/>
  </p:handoutMasterIdLst>
  <p:sldIdLst>
    <p:sldId id="262" r:id="rId2"/>
    <p:sldId id="368" r:id="rId3"/>
    <p:sldId id="327" r:id="rId4"/>
    <p:sldId id="330" r:id="rId5"/>
    <p:sldId id="348" r:id="rId6"/>
    <p:sldId id="385" r:id="rId7"/>
    <p:sldId id="357" r:id="rId8"/>
    <p:sldId id="351" r:id="rId9"/>
    <p:sldId id="358" r:id="rId10"/>
    <p:sldId id="354" r:id="rId11"/>
    <p:sldId id="381" r:id="rId12"/>
    <p:sldId id="387" r:id="rId13"/>
    <p:sldId id="388" r:id="rId14"/>
    <p:sldId id="363" r:id="rId15"/>
    <p:sldId id="383" r:id="rId16"/>
    <p:sldId id="389" r:id="rId17"/>
    <p:sldId id="367" r:id="rId18"/>
    <p:sldId id="370" r:id="rId19"/>
    <p:sldId id="382" r:id="rId20"/>
    <p:sldId id="375" r:id="rId21"/>
    <p:sldId id="376" r:id="rId22"/>
    <p:sldId id="384" r:id="rId23"/>
    <p:sldId id="377" r:id="rId24"/>
    <p:sldId id="386" r:id="rId25"/>
    <p:sldId id="378" r:id="rId26"/>
    <p:sldId id="379" r:id="rId27"/>
    <p:sldId id="3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2A3674"/>
    <a:srgbClr val="FF6600"/>
    <a:srgbClr val="7294C4"/>
    <a:srgbClr val="FFCC00"/>
    <a:srgbClr val="B0BB8B"/>
    <a:srgbClr val="008000"/>
    <a:srgbClr val="729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9" autoAdjust="0"/>
    <p:restoredTop sz="92285" autoAdjust="0"/>
  </p:normalViewPr>
  <p:slideViewPr>
    <p:cSldViewPr snapToGrid="0">
      <p:cViewPr varScale="1">
        <p:scale>
          <a:sx n="110" d="100"/>
          <a:sy n="110" d="100"/>
        </p:scale>
        <p:origin x="-116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jmlink\Documents\Chandler\R6231_LG.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jmlink\Documents\Chandler\R6231_L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mlink\Documents\Chandler\R6231_L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79336390248"/>
          <c:y val="0.0514005540974045"/>
          <c:w val="0.692904841850727"/>
          <c:h val="0.782378028833352"/>
        </c:manualLayout>
      </c:layout>
      <c:scatterChart>
        <c:scatterStyle val="lineMarker"/>
        <c:varyColors val="0"/>
        <c:ser>
          <c:idx val="0"/>
          <c:order val="0"/>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Flasher!$B$5:$B$1028</c:f>
              <c:numCache>
                <c:formatCode>General</c:formatCode>
                <c:ptCount val="1024"/>
                <c:pt idx="0">
                  <c:v>0.0</c:v>
                </c:pt>
                <c:pt idx="1">
                  <c:v>0.0</c:v>
                </c:pt>
                <c:pt idx="2">
                  <c:v>0.0</c:v>
                </c:pt>
                <c:pt idx="3">
                  <c:v>18.0</c:v>
                </c:pt>
                <c:pt idx="4">
                  <c:v>110.0</c:v>
                </c:pt>
                <c:pt idx="5">
                  <c:v>83.0</c:v>
                </c:pt>
                <c:pt idx="6">
                  <c:v>56.0</c:v>
                </c:pt>
                <c:pt idx="7">
                  <c:v>54.0</c:v>
                </c:pt>
                <c:pt idx="8">
                  <c:v>52.0</c:v>
                </c:pt>
                <c:pt idx="9">
                  <c:v>41.0</c:v>
                </c:pt>
                <c:pt idx="10">
                  <c:v>34.0</c:v>
                </c:pt>
                <c:pt idx="11">
                  <c:v>25.0</c:v>
                </c:pt>
                <c:pt idx="12">
                  <c:v>19.0</c:v>
                </c:pt>
                <c:pt idx="13">
                  <c:v>18.0</c:v>
                </c:pt>
                <c:pt idx="14">
                  <c:v>19.0</c:v>
                </c:pt>
                <c:pt idx="15">
                  <c:v>28.0</c:v>
                </c:pt>
                <c:pt idx="16">
                  <c:v>273.0</c:v>
                </c:pt>
                <c:pt idx="17">
                  <c:v>2543.0</c:v>
                </c:pt>
                <c:pt idx="18">
                  <c:v>14529.0</c:v>
                </c:pt>
                <c:pt idx="19">
                  <c:v>43184.0</c:v>
                </c:pt>
                <c:pt idx="20">
                  <c:v>71726.0</c:v>
                </c:pt>
                <c:pt idx="21">
                  <c:v>66541.0</c:v>
                </c:pt>
                <c:pt idx="22">
                  <c:v>34674.0</c:v>
                </c:pt>
                <c:pt idx="23">
                  <c:v>10429.0</c:v>
                </c:pt>
                <c:pt idx="24">
                  <c:v>1941.0</c:v>
                </c:pt>
                <c:pt idx="25">
                  <c:v>230.0</c:v>
                </c:pt>
                <c:pt idx="26">
                  <c:v>25.0</c:v>
                </c:pt>
                <c:pt idx="27">
                  <c:v>3.0</c:v>
                </c:pt>
                <c:pt idx="28">
                  <c:v>0.0</c:v>
                </c:pt>
                <c:pt idx="29">
                  <c:v>5.0</c:v>
                </c:pt>
                <c:pt idx="30">
                  <c:v>2.0</c:v>
                </c:pt>
                <c:pt idx="31">
                  <c:v>4.0</c:v>
                </c:pt>
                <c:pt idx="32">
                  <c:v>6.0</c:v>
                </c:pt>
                <c:pt idx="33">
                  <c:v>5.0</c:v>
                </c:pt>
                <c:pt idx="34">
                  <c:v>6.0</c:v>
                </c:pt>
                <c:pt idx="35">
                  <c:v>4.0</c:v>
                </c:pt>
                <c:pt idx="36">
                  <c:v>3.0</c:v>
                </c:pt>
                <c:pt idx="37">
                  <c:v>3.0</c:v>
                </c:pt>
                <c:pt idx="38">
                  <c:v>7.0</c:v>
                </c:pt>
                <c:pt idx="39">
                  <c:v>2.0</c:v>
                </c:pt>
                <c:pt idx="40">
                  <c:v>3.0</c:v>
                </c:pt>
                <c:pt idx="41">
                  <c:v>5.0</c:v>
                </c:pt>
                <c:pt idx="42">
                  <c:v>4.0</c:v>
                </c:pt>
                <c:pt idx="43">
                  <c:v>1.0</c:v>
                </c:pt>
                <c:pt idx="44">
                  <c:v>2.0</c:v>
                </c:pt>
                <c:pt idx="45">
                  <c:v>3.0</c:v>
                </c:pt>
                <c:pt idx="46">
                  <c:v>2.0</c:v>
                </c:pt>
                <c:pt idx="47">
                  <c:v>3.0</c:v>
                </c:pt>
                <c:pt idx="48">
                  <c:v>2.0</c:v>
                </c:pt>
                <c:pt idx="49">
                  <c:v>1.0</c:v>
                </c:pt>
                <c:pt idx="50">
                  <c:v>0.0</c:v>
                </c:pt>
                <c:pt idx="51">
                  <c:v>2.0</c:v>
                </c:pt>
                <c:pt idx="52">
                  <c:v>0.0</c:v>
                </c:pt>
                <c:pt idx="53">
                  <c:v>2.0</c:v>
                </c:pt>
                <c:pt idx="54">
                  <c:v>3.0</c:v>
                </c:pt>
                <c:pt idx="55">
                  <c:v>5.0</c:v>
                </c:pt>
                <c:pt idx="56">
                  <c:v>3.0</c:v>
                </c:pt>
                <c:pt idx="57">
                  <c:v>0.0</c:v>
                </c:pt>
                <c:pt idx="58">
                  <c:v>2.0</c:v>
                </c:pt>
                <c:pt idx="59">
                  <c:v>1.0</c:v>
                </c:pt>
                <c:pt idx="60">
                  <c:v>1.0</c:v>
                </c:pt>
                <c:pt idx="61">
                  <c:v>5.0</c:v>
                </c:pt>
                <c:pt idx="62">
                  <c:v>3.0</c:v>
                </c:pt>
                <c:pt idx="63">
                  <c:v>2.0</c:v>
                </c:pt>
                <c:pt idx="64">
                  <c:v>1.0</c:v>
                </c:pt>
                <c:pt idx="65">
                  <c:v>1.0</c:v>
                </c:pt>
                <c:pt idx="66">
                  <c:v>0.0</c:v>
                </c:pt>
                <c:pt idx="67">
                  <c:v>1.0</c:v>
                </c:pt>
                <c:pt idx="68">
                  <c:v>1.0</c:v>
                </c:pt>
                <c:pt idx="69">
                  <c:v>3.0</c:v>
                </c:pt>
                <c:pt idx="70">
                  <c:v>2.0</c:v>
                </c:pt>
                <c:pt idx="71">
                  <c:v>3.0</c:v>
                </c:pt>
                <c:pt idx="72">
                  <c:v>7.0</c:v>
                </c:pt>
                <c:pt idx="73">
                  <c:v>0.0</c:v>
                </c:pt>
                <c:pt idx="74">
                  <c:v>4.0</c:v>
                </c:pt>
                <c:pt idx="75">
                  <c:v>2.0</c:v>
                </c:pt>
                <c:pt idx="76">
                  <c:v>1.0</c:v>
                </c:pt>
                <c:pt idx="77">
                  <c:v>3.0</c:v>
                </c:pt>
                <c:pt idx="78">
                  <c:v>3.0</c:v>
                </c:pt>
                <c:pt idx="79">
                  <c:v>3.0</c:v>
                </c:pt>
                <c:pt idx="80">
                  <c:v>3.0</c:v>
                </c:pt>
                <c:pt idx="81">
                  <c:v>5.0</c:v>
                </c:pt>
                <c:pt idx="82">
                  <c:v>2.0</c:v>
                </c:pt>
                <c:pt idx="83">
                  <c:v>2.0</c:v>
                </c:pt>
                <c:pt idx="84">
                  <c:v>2.0</c:v>
                </c:pt>
                <c:pt idx="85">
                  <c:v>5.0</c:v>
                </c:pt>
                <c:pt idx="86">
                  <c:v>2.0</c:v>
                </c:pt>
                <c:pt idx="87">
                  <c:v>1.0</c:v>
                </c:pt>
                <c:pt idx="88">
                  <c:v>2.0</c:v>
                </c:pt>
                <c:pt idx="89">
                  <c:v>4.0</c:v>
                </c:pt>
                <c:pt idx="90">
                  <c:v>1.0</c:v>
                </c:pt>
                <c:pt idx="91">
                  <c:v>3.0</c:v>
                </c:pt>
                <c:pt idx="92">
                  <c:v>5.0</c:v>
                </c:pt>
                <c:pt idx="93">
                  <c:v>1.0</c:v>
                </c:pt>
                <c:pt idx="94">
                  <c:v>0.0</c:v>
                </c:pt>
                <c:pt idx="95">
                  <c:v>3.0</c:v>
                </c:pt>
                <c:pt idx="96">
                  <c:v>4.0</c:v>
                </c:pt>
                <c:pt idx="97">
                  <c:v>1.0</c:v>
                </c:pt>
                <c:pt idx="98">
                  <c:v>6.0</c:v>
                </c:pt>
                <c:pt idx="99">
                  <c:v>1.0</c:v>
                </c:pt>
                <c:pt idx="100">
                  <c:v>3.0</c:v>
                </c:pt>
                <c:pt idx="101">
                  <c:v>2.0</c:v>
                </c:pt>
                <c:pt idx="102">
                  <c:v>0.0</c:v>
                </c:pt>
                <c:pt idx="103">
                  <c:v>2.0</c:v>
                </c:pt>
                <c:pt idx="104">
                  <c:v>2.0</c:v>
                </c:pt>
                <c:pt idx="105">
                  <c:v>0.0</c:v>
                </c:pt>
                <c:pt idx="106">
                  <c:v>3.0</c:v>
                </c:pt>
                <c:pt idx="107">
                  <c:v>2.0</c:v>
                </c:pt>
                <c:pt idx="108">
                  <c:v>2.0</c:v>
                </c:pt>
                <c:pt idx="109">
                  <c:v>0.0</c:v>
                </c:pt>
                <c:pt idx="110">
                  <c:v>4.0</c:v>
                </c:pt>
                <c:pt idx="111">
                  <c:v>3.0</c:v>
                </c:pt>
                <c:pt idx="112">
                  <c:v>1.0</c:v>
                </c:pt>
                <c:pt idx="113">
                  <c:v>1.0</c:v>
                </c:pt>
                <c:pt idx="114">
                  <c:v>2.0</c:v>
                </c:pt>
                <c:pt idx="115">
                  <c:v>5.0</c:v>
                </c:pt>
                <c:pt idx="116">
                  <c:v>1.0</c:v>
                </c:pt>
                <c:pt idx="117">
                  <c:v>2.0</c:v>
                </c:pt>
                <c:pt idx="118">
                  <c:v>5.0</c:v>
                </c:pt>
                <c:pt idx="119">
                  <c:v>0.0</c:v>
                </c:pt>
                <c:pt idx="120">
                  <c:v>2.0</c:v>
                </c:pt>
                <c:pt idx="121">
                  <c:v>2.0</c:v>
                </c:pt>
                <c:pt idx="122">
                  <c:v>5.0</c:v>
                </c:pt>
                <c:pt idx="123">
                  <c:v>0.0</c:v>
                </c:pt>
                <c:pt idx="124">
                  <c:v>2.0</c:v>
                </c:pt>
                <c:pt idx="125">
                  <c:v>1.0</c:v>
                </c:pt>
                <c:pt idx="126">
                  <c:v>4.0</c:v>
                </c:pt>
                <c:pt idx="127">
                  <c:v>6.0</c:v>
                </c:pt>
                <c:pt idx="128">
                  <c:v>4.0</c:v>
                </c:pt>
                <c:pt idx="129">
                  <c:v>2.0</c:v>
                </c:pt>
                <c:pt idx="130">
                  <c:v>2.0</c:v>
                </c:pt>
                <c:pt idx="131">
                  <c:v>0.0</c:v>
                </c:pt>
                <c:pt idx="132">
                  <c:v>1.0</c:v>
                </c:pt>
                <c:pt idx="133">
                  <c:v>1.0</c:v>
                </c:pt>
                <c:pt idx="134">
                  <c:v>1.0</c:v>
                </c:pt>
                <c:pt idx="135">
                  <c:v>2.0</c:v>
                </c:pt>
                <c:pt idx="136">
                  <c:v>1.0</c:v>
                </c:pt>
                <c:pt idx="137">
                  <c:v>1.0</c:v>
                </c:pt>
                <c:pt idx="138">
                  <c:v>3.0</c:v>
                </c:pt>
                <c:pt idx="139">
                  <c:v>2.0</c:v>
                </c:pt>
                <c:pt idx="140">
                  <c:v>2.0</c:v>
                </c:pt>
                <c:pt idx="141">
                  <c:v>3.0</c:v>
                </c:pt>
                <c:pt idx="142">
                  <c:v>2.0</c:v>
                </c:pt>
                <c:pt idx="143">
                  <c:v>3.0</c:v>
                </c:pt>
                <c:pt idx="144">
                  <c:v>0.0</c:v>
                </c:pt>
                <c:pt idx="145">
                  <c:v>1.0</c:v>
                </c:pt>
                <c:pt idx="146">
                  <c:v>2.0</c:v>
                </c:pt>
                <c:pt idx="147">
                  <c:v>0.0</c:v>
                </c:pt>
                <c:pt idx="148">
                  <c:v>0.0</c:v>
                </c:pt>
                <c:pt idx="149">
                  <c:v>0.0</c:v>
                </c:pt>
                <c:pt idx="150">
                  <c:v>2.0</c:v>
                </c:pt>
                <c:pt idx="151">
                  <c:v>1.0</c:v>
                </c:pt>
                <c:pt idx="152">
                  <c:v>0.0</c:v>
                </c:pt>
                <c:pt idx="153">
                  <c:v>2.0</c:v>
                </c:pt>
                <c:pt idx="154">
                  <c:v>1.0</c:v>
                </c:pt>
                <c:pt idx="155">
                  <c:v>0.0</c:v>
                </c:pt>
                <c:pt idx="156">
                  <c:v>0.0</c:v>
                </c:pt>
                <c:pt idx="157">
                  <c:v>1.0</c:v>
                </c:pt>
                <c:pt idx="158">
                  <c:v>4.0</c:v>
                </c:pt>
                <c:pt idx="159">
                  <c:v>0.0</c:v>
                </c:pt>
                <c:pt idx="160">
                  <c:v>1.0</c:v>
                </c:pt>
                <c:pt idx="161">
                  <c:v>1.0</c:v>
                </c:pt>
                <c:pt idx="162">
                  <c:v>2.0</c:v>
                </c:pt>
                <c:pt idx="163">
                  <c:v>3.0</c:v>
                </c:pt>
                <c:pt idx="164">
                  <c:v>1.0</c:v>
                </c:pt>
                <c:pt idx="165">
                  <c:v>1.0</c:v>
                </c:pt>
                <c:pt idx="166">
                  <c:v>0.0</c:v>
                </c:pt>
                <c:pt idx="167">
                  <c:v>1.0</c:v>
                </c:pt>
                <c:pt idx="168">
                  <c:v>1.0</c:v>
                </c:pt>
                <c:pt idx="169">
                  <c:v>0.0</c:v>
                </c:pt>
                <c:pt idx="170">
                  <c:v>1.0</c:v>
                </c:pt>
                <c:pt idx="171">
                  <c:v>1.0</c:v>
                </c:pt>
                <c:pt idx="172">
                  <c:v>2.0</c:v>
                </c:pt>
                <c:pt idx="173">
                  <c:v>1.0</c:v>
                </c:pt>
                <c:pt idx="174">
                  <c:v>0.0</c:v>
                </c:pt>
                <c:pt idx="175">
                  <c:v>0.0</c:v>
                </c:pt>
                <c:pt idx="176">
                  <c:v>0.0</c:v>
                </c:pt>
                <c:pt idx="177">
                  <c:v>0.0</c:v>
                </c:pt>
                <c:pt idx="178">
                  <c:v>1.0</c:v>
                </c:pt>
                <c:pt idx="179">
                  <c:v>0.0</c:v>
                </c:pt>
                <c:pt idx="180">
                  <c:v>0.0</c:v>
                </c:pt>
                <c:pt idx="181">
                  <c:v>0.0</c:v>
                </c:pt>
                <c:pt idx="182">
                  <c:v>0.0</c:v>
                </c:pt>
                <c:pt idx="183">
                  <c:v>1.0</c:v>
                </c:pt>
                <c:pt idx="184">
                  <c:v>1.0</c:v>
                </c:pt>
                <c:pt idx="185">
                  <c:v>0.0</c:v>
                </c:pt>
                <c:pt idx="186">
                  <c:v>1.0</c:v>
                </c:pt>
                <c:pt idx="187">
                  <c:v>1.0</c:v>
                </c:pt>
                <c:pt idx="188">
                  <c:v>2.0</c:v>
                </c:pt>
                <c:pt idx="189">
                  <c:v>0.0</c:v>
                </c:pt>
                <c:pt idx="190">
                  <c:v>0.0</c:v>
                </c:pt>
                <c:pt idx="191">
                  <c:v>0.0</c:v>
                </c:pt>
                <c:pt idx="192">
                  <c:v>1.0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1.0</c:v>
                </c:pt>
                <c:pt idx="210">
                  <c:v>0.0</c:v>
                </c:pt>
                <c:pt idx="211">
                  <c:v>0.0</c:v>
                </c:pt>
                <c:pt idx="212">
                  <c:v>1.0</c:v>
                </c:pt>
                <c:pt idx="213">
                  <c:v>0.0</c:v>
                </c:pt>
                <c:pt idx="214">
                  <c:v>0.0</c:v>
                </c:pt>
                <c:pt idx="215">
                  <c:v>0.0</c:v>
                </c:pt>
                <c:pt idx="216">
                  <c:v>2.0</c:v>
                </c:pt>
                <c:pt idx="217">
                  <c:v>0.0</c:v>
                </c:pt>
                <c:pt idx="218">
                  <c:v>0.0</c:v>
                </c:pt>
                <c:pt idx="219">
                  <c:v>0.0</c:v>
                </c:pt>
                <c:pt idx="220">
                  <c:v>0.0</c:v>
                </c:pt>
                <c:pt idx="221">
                  <c:v>0.0</c:v>
                </c:pt>
                <c:pt idx="222">
                  <c:v>0.0</c:v>
                </c:pt>
                <c:pt idx="223">
                  <c:v>0.0</c:v>
                </c:pt>
                <c:pt idx="224">
                  <c:v>0.0</c:v>
                </c:pt>
                <c:pt idx="225">
                  <c:v>0.0</c:v>
                </c:pt>
                <c:pt idx="226">
                  <c:v>1.0</c:v>
                </c:pt>
                <c:pt idx="227">
                  <c:v>0.0</c:v>
                </c:pt>
                <c:pt idx="228">
                  <c:v>0.0</c:v>
                </c:pt>
                <c:pt idx="229">
                  <c:v>0.0</c:v>
                </c:pt>
                <c:pt idx="230">
                  <c:v>0.0</c:v>
                </c:pt>
                <c:pt idx="231">
                  <c:v>0.0</c:v>
                </c:pt>
                <c:pt idx="232">
                  <c:v>0.0</c:v>
                </c:pt>
                <c:pt idx="233">
                  <c:v>0.0</c:v>
                </c:pt>
                <c:pt idx="234">
                  <c:v>0.0</c:v>
                </c:pt>
                <c:pt idx="235">
                  <c:v>0.0</c:v>
                </c:pt>
                <c:pt idx="236">
                  <c:v>0.0</c:v>
                </c:pt>
                <c:pt idx="237">
                  <c:v>0.0</c:v>
                </c:pt>
                <c:pt idx="238">
                  <c:v>1.0</c:v>
                </c:pt>
                <c:pt idx="239">
                  <c:v>0.0</c:v>
                </c:pt>
                <c:pt idx="240">
                  <c:v>1.0</c:v>
                </c:pt>
                <c:pt idx="241">
                  <c:v>0.0</c:v>
                </c:pt>
                <c:pt idx="242">
                  <c:v>1.0</c:v>
                </c:pt>
                <c:pt idx="243">
                  <c:v>0.0</c:v>
                </c:pt>
                <c:pt idx="244">
                  <c:v>0.0</c:v>
                </c:pt>
                <c:pt idx="245">
                  <c:v>0.0</c:v>
                </c:pt>
                <c:pt idx="246">
                  <c:v>0.0</c:v>
                </c:pt>
                <c:pt idx="247">
                  <c:v>1.0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1.0</c:v>
                </c:pt>
                <c:pt idx="265">
                  <c:v>0.0</c:v>
                </c:pt>
                <c:pt idx="266">
                  <c:v>0.0</c:v>
                </c:pt>
                <c:pt idx="267">
                  <c:v>0.0</c:v>
                </c:pt>
                <c:pt idx="268">
                  <c:v>0.0</c:v>
                </c:pt>
                <c:pt idx="269">
                  <c:v>0.0</c:v>
                </c:pt>
                <c:pt idx="270">
                  <c:v>0.0</c:v>
                </c:pt>
                <c:pt idx="271">
                  <c:v>0.0</c:v>
                </c:pt>
                <c:pt idx="272">
                  <c:v>0.0</c:v>
                </c:pt>
                <c:pt idx="273">
                  <c:v>0.0</c:v>
                </c:pt>
                <c:pt idx="274">
                  <c:v>1.0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1.0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1.0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1.0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
          <c:order val="1"/>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Flasher!$E$5:$E$1028</c:f>
              <c:numCache>
                <c:formatCode>General</c:formatCode>
                <c:ptCount val="1024"/>
                <c:pt idx="0">
                  <c:v>0.0</c:v>
                </c:pt>
                <c:pt idx="1">
                  <c:v>0.0</c:v>
                </c:pt>
                <c:pt idx="2">
                  <c:v>0.0</c:v>
                </c:pt>
                <c:pt idx="3">
                  <c:v>26.0</c:v>
                </c:pt>
                <c:pt idx="4">
                  <c:v>104.0</c:v>
                </c:pt>
                <c:pt idx="5">
                  <c:v>83.0</c:v>
                </c:pt>
                <c:pt idx="6">
                  <c:v>65.0</c:v>
                </c:pt>
                <c:pt idx="7">
                  <c:v>65.0</c:v>
                </c:pt>
                <c:pt idx="8">
                  <c:v>35.0</c:v>
                </c:pt>
                <c:pt idx="9">
                  <c:v>46.0</c:v>
                </c:pt>
                <c:pt idx="10">
                  <c:v>30.0</c:v>
                </c:pt>
                <c:pt idx="11">
                  <c:v>28.0</c:v>
                </c:pt>
                <c:pt idx="12">
                  <c:v>22.0</c:v>
                </c:pt>
                <c:pt idx="13">
                  <c:v>17.0</c:v>
                </c:pt>
                <c:pt idx="14">
                  <c:v>22.0</c:v>
                </c:pt>
                <c:pt idx="15">
                  <c:v>9.0</c:v>
                </c:pt>
                <c:pt idx="16">
                  <c:v>16.0</c:v>
                </c:pt>
                <c:pt idx="17">
                  <c:v>16.0</c:v>
                </c:pt>
                <c:pt idx="18">
                  <c:v>7.0</c:v>
                </c:pt>
                <c:pt idx="19">
                  <c:v>11.0</c:v>
                </c:pt>
                <c:pt idx="20">
                  <c:v>8.0</c:v>
                </c:pt>
                <c:pt idx="21">
                  <c:v>1.0</c:v>
                </c:pt>
                <c:pt idx="22">
                  <c:v>5.0</c:v>
                </c:pt>
                <c:pt idx="23">
                  <c:v>4.0</c:v>
                </c:pt>
                <c:pt idx="24">
                  <c:v>9.0</c:v>
                </c:pt>
                <c:pt idx="25">
                  <c:v>87.0</c:v>
                </c:pt>
                <c:pt idx="26">
                  <c:v>756.0</c:v>
                </c:pt>
                <c:pt idx="27">
                  <c:v>4546.0</c:v>
                </c:pt>
                <c:pt idx="28">
                  <c:v>16959.0</c:v>
                </c:pt>
                <c:pt idx="29">
                  <c:v>40174.0</c:v>
                </c:pt>
                <c:pt idx="30">
                  <c:v>62130.0</c:v>
                </c:pt>
                <c:pt idx="31">
                  <c:v>60365.0</c:v>
                </c:pt>
                <c:pt idx="32">
                  <c:v>38982.0</c:v>
                </c:pt>
                <c:pt idx="33">
                  <c:v>16565.0</c:v>
                </c:pt>
                <c:pt idx="34">
                  <c:v>4578.0</c:v>
                </c:pt>
                <c:pt idx="35">
                  <c:v>908.0</c:v>
                </c:pt>
                <c:pt idx="36">
                  <c:v>110.0</c:v>
                </c:pt>
                <c:pt idx="37">
                  <c:v>13.0</c:v>
                </c:pt>
                <c:pt idx="38">
                  <c:v>2.0</c:v>
                </c:pt>
                <c:pt idx="39">
                  <c:v>6.0</c:v>
                </c:pt>
                <c:pt idx="40">
                  <c:v>2.0</c:v>
                </c:pt>
                <c:pt idx="41">
                  <c:v>2.0</c:v>
                </c:pt>
                <c:pt idx="42">
                  <c:v>3.0</c:v>
                </c:pt>
                <c:pt idx="43">
                  <c:v>3.0</c:v>
                </c:pt>
                <c:pt idx="44">
                  <c:v>1.0</c:v>
                </c:pt>
                <c:pt idx="45">
                  <c:v>3.0</c:v>
                </c:pt>
                <c:pt idx="46">
                  <c:v>2.0</c:v>
                </c:pt>
                <c:pt idx="47">
                  <c:v>0.0</c:v>
                </c:pt>
                <c:pt idx="48">
                  <c:v>3.0</c:v>
                </c:pt>
                <c:pt idx="49">
                  <c:v>4.0</c:v>
                </c:pt>
                <c:pt idx="50">
                  <c:v>1.0</c:v>
                </c:pt>
                <c:pt idx="51">
                  <c:v>2.0</c:v>
                </c:pt>
                <c:pt idx="52">
                  <c:v>6.0</c:v>
                </c:pt>
                <c:pt idx="53">
                  <c:v>0.0</c:v>
                </c:pt>
                <c:pt idx="54">
                  <c:v>0.0</c:v>
                </c:pt>
                <c:pt idx="55">
                  <c:v>5.0</c:v>
                </c:pt>
                <c:pt idx="56">
                  <c:v>0.0</c:v>
                </c:pt>
                <c:pt idx="57">
                  <c:v>2.0</c:v>
                </c:pt>
                <c:pt idx="58">
                  <c:v>1.0</c:v>
                </c:pt>
                <c:pt idx="59">
                  <c:v>3.0</c:v>
                </c:pt>
                <c:pt idx="60">
                  <c:v>3.0</c:v>
                </c:pt>
                <c:pt idx="61">
                  <c:v>3.0</c:v>
                </c:pt>
                <c:pt idx="62">
                  <c:v>0.0</c:v>
                </c:pt>
                <c:pt idx="63">
                  <c:v>4.0</c:v>
                </c:pt>
                <c:pt idx="64">
                  <c:v>1.0</c:v>
                </c:pt>
                <c:pt idx="65">
                  <c:v>2.0</c:v>
                </c:pt>
                <c:pt idx="66">
                  <c:v>3.0</c:v>
                </c:pt>
                <c:pt idx="67">
                  <c:v>5.0</c:v>
                </c:pt>
                <c:pt idx="68">
                  <c:v>3.0</c:v>
                </c:pt>
                <c:pt idx="69">
                  <c:v>1.0</c:v>
                </c:pt>
                <c:pt idx="70">
                  <c:v>7.0</c:v>
                </c:pt>
                <c:pt idx="71">
                  <c:v>3.0</c:v>
                </c:pt>
                <c:pt idx="72">
                  <c:v>3.0</c:v>
                </c:pt>
                <c:pt idx="73">
                  <c:v>2.0</c:v>
                </c:pt>
                <c:pt idx="74">
                  <c:v>3.0</c:v>
                </c:pt>
                <c:pt idx="75">
                  <c:v>4.0</c:v>
                </c:pt>
                <c:pt idx="76">
                  <c:v>1.0</c:v>
                </c:pt>
                <c:pt idx="77">
                  <c:v>2.0</c:v>
                </c:pt>
                <c:pt idx="78">
                  <c:v>5.0</c:v>
                </c:pt>
                <c:pt idx="79">
                  <c:v>4.0</c:v>
                </c:pt>
                <c:pt idx="80">
                  <c:v>4.0</c:v>
                </c:pt>
                <c:pt idx="81">
                  <c:v>2.0</c:v>
                </c:pt>
                <c:pt idx="82">
                  <c:v>2.0</c:v>
                </c:pt>
                <c:pt idx="83">
                  <c:v>6.0</c:v>
                </c:pt>
                <c:pt idx="84">
                  <c:v>1.0</c:v>
                </c:pt>
                <c:pt idx="85">
                  <c:v>0.0</c:v>
                </c:pt>
                <c:pt idx="86">
                  <c:v>1.0</c:v>
                </c:pt>
                <c:pt idx="87">
                  <c:v>0.0</c:v>
                </c:pt>
                <c:pt idx="88">
                  <c:v>5.0</c:v>
                </c:pt>
                <c:pt idx="89">
                  <c:v>1.0</c:v>
                </c:pt>
                <c:pt idx="90">
                  <c:v>1.0</c:v>
                </c:pt>
                <c:pt idx="91">
                  <c:v>2.0</c:v>
                </c:pt>
                <c:pt idx="92">
                  <c:v>3.0</c:v>
                </c:pt>
                <c:pt idx="93">
                  <c:v>4.0</c:v>
                </c:pt>
                <c:pt idx="94">
                  <c:v>2.0</c:v>
                </c:pt>
                <c:pt idx="95">
                  <c:v>1.0</c:v>
                </c:pt>
                <c:pt idx="96">
                  <c:v>2.0</c:v>
                </c:pt>
                <c:pt idx="97">
                  <c:v>1.0</c:v>
                </c:pt>
                <c:pt idx="98">
                  <c:v>1.0</c:v>
                </c:pt>
                <c:pt idx="99">
                  <c:v>2.0</c:v>
                </c:pt>
                <c:pt idx="100">
                  <c:v>3.0</c:v>
                </c:pt>
                <c:pt idx="101">
                  <c:v>1.0</c:v>
                </c:pt>
                <c:pt idx="102">
                  <c:v>2.0</c:v>
                </c:pt>
                <c:pt idx="103">
                  <c:v>1.0</c:v>
                </c:pt>
                <c:pt idx="104">
                  <c:v>2.0</c:v>
                </c:pt>
                <c:pt idx="105">
                  <c:v>1.0</c:v>
                </c:pt>
                <c:pt idx="106">
                  <c:v>7.0</c:v>
                </c:pt>
                <c:pt idx="107">
                  <c:v>5.0</c:v>
                </c:pt>
                <c:pt idx="108">
                  <c:v>5.0</c:v>
                </c:pt>
                <c:pt idx="109">
                  <c:v>2.0</c:v>
                </c:pt>
                <c:pt idx="110">
                  <c:v>5.0</c:v>
                </c:pt>
                <c:pt idx="111">
                  <c:v>2.0</c:v>
                </c:pt>
                <c:pt idx="112">
                  <c:v>4.0</c:v>
                </c:pt>
                <c:pt idx="113">
                  <c:v>4.0</c:v>
                </c:pt>
                <c:pt idx="114">
                  <c:v>3.0</c:v>
                </c:pt>
                <c:pt idx="115">
                  <c:v>2.0</c:v>
                </c:pt>
                <c:pt idx="116">
                  <c:v>0.0</c:v>
                </c:pt>
                <c:pt idx="117">
                  <c:v>2.0</c:v>
                </c:pt>
                <c:pt idx="118">
                  <c:v>1.0</c:v>
                </c:pt>
                <c:pt idx="119">
                  <c:v>2.0</c:v>
                </c:pt>
                <c:pt idx="120">
                  <c:v>2.0</c:v>
                </c:pt>
                <c:pt idx="121">
                  <c:v>2.0</c:v>
                </c:pt>
                <c:pt idx="122">
                  <c:v>2.0</c:v>
                </c:pt>
                <c:pt idx="123">
                  <c:v>2.0</c:v>
                </c:pt>
                <c:pt idx="124">
                  <c:v>1.0</c:v>
                </c:pt>
                <c:pt idx="125">
                  <c:v>4.0</c:v>
                </c:pt>
                <c:pt idx="126">
                  <c:v>1.0</c:v>
                </c:pt>
                <c:pt idx="127">
                  <c:v>2.0</c:v>
                </c:pt>
                <c:pt idx="128">
                  <c:v>1.0</c:v>
                </c:pt>
                <c:pt idx="129">
                  <c:v>2.0</c:v>
                </c:pt>
                <c:pt idx="130">
                  <c:v>0.0</c:v>
                </c:pt>
                <c:pt idx="131">
                  <c:v>1.0</c:v>
                </c:pt>
                <c:pt idx="132">
                  <c:v>2.0</c:v>
                </c:pt>
                <c:pt idx="133">
                  <c:v>4.0</c:v>
                </c:pt>
                <c:pt idx="134">
                  <c:v>2.0</c:v>
                </c:pt>
                <c:pt idx="135">
                  <c:v>1.0</c:v>
                </c:pt>
                <c:pt idx="136">
                  <c:v>0.0</c:v>
                </c:pt>
                <c:pt idx="137">
                  <c:v>2.0</c:v>
                </c:pt>
                <c:pt idx="138">
                  <c:v>7.0</c:v>
                </c:pt>
                <c:pt idx="139">
                  <c:v>3.0</c:v>
                </c:pt>
                <c:pt idx="140">
                  <c:v>1.0</c:v>
                </c:pt>
                <c:pt idx="141">
                  <c:v>1.0</c:v>
                </c:pt>
                <c:pt idx="142">
                  <c:v>1.0</c:v>
                </c:pt>
                <c:pt idx="143">
                  <c:v>1.0</c:v>
                </c:pt>
                <c:pt idx="144">
                  <c:v>5.0</c:v>
                </c:pt>
                <c:pt idx="145">
                  <c:v>1.0</c:v>
                </c:pt>
                <c:pt idx="146">
                  <c:v>3.0</c:v>
                </c:pt>
                <c:pt idx="147">
                  <c:v>1.0</c:v>
                </c:pt>
                <c:pt idx="148">
                  <c:v>3.0</c:v>
                </c:pt>
                <c:pt idx="149">
                  <c:v>2.0</c:v>
                </c:pt>
                <c:pt idx="150">
                  <c:v>1.0</c:v>
                </c:pt>
                <c:pt idx="151">
                  <c:v>0.0</c:v>
                </c:pt>
                <c:pt idx="152">
                  <c:v>1.0</c:v>
                </c:pt>
                <c:pt idx="153">
                  <c:v>0.0</c:v>
                </c:pt>
                <c:pt idx="154">
                  <c:v>1.0</c:v>
                </c:pt>
                <c:pt idx="155">
                  <c:v>0.0</c:v>
                </c:pt>
                <c:pt idx="156">
                  <c:v>2.0</c:v>
                </c:pt>
                <c:pt idx="157">
                  <c:v>2.0</c:v>
                </c:pt>
                <c:pt idx="158">
                  <c:v>2.0</c:v>
                </c:pt>
                <c:pt idx="159">
                  <c:v>0.0</c:v>
                </c:pt>
                <c:pt idx="160">
                  <c:v>0.0</c:v>
                </c:pt>
                <c:pt idx="161">
                  <c:v>0.0</c:v>
                </c:pt>
                <c:pt idx="162">
                  <c:v>0.0</c:v>
                </c:pt>
                <c:pt idx="163">
                  <c:v>1.0</c:v>
                </c:pt>
                <c:pt idx="164">
                  <c:v>0.0</c:v>
                </c:pt>
                <c:pt idx="165">
                  <c:v>2.0</c:v>
                </c:pt>
                <c:pt idx="166">
                  <c:v>0.0</c:v>
                </c:pt>
                <c:pt idx="167">
                  <c:v>1.0</c:v>
                </c:pt>
                <c:pt idx="168">
                  <c:v>1.0</c:v>
                </c:pt>
                <c:pt idx="169">
                  <c:v>1.0</c:v>
                </c:pt>
                <c:pt idx="170">
                  <c:v>0.0</c:v>
                </c:pt>
                <c:pt idx="171">
                  <c:v>0.0</c:v>
                </c:pt>
                <c:pt idx="172">
                  <c:v>0.0</c:v>
                </c:pt>
                <c:pt idx="173">
                  <c:v>1.0</c:v>
                </c:pt>
                <c:pt idx="174">
                  <c:v>0.0</c:v>
                </c:pt>
                <c:pt idx="175">
                  <c:v>0.0</c:v>
                </c:pt>
                <c:pt idx="176">
                  <c:v>1.0</c:v>
                </c:pt>
                <c:pt idx="177">
                  <c:v>0.0</c:v>
                </c:pt>
                <c:pt idx="178">
                  <c:v>0.0</c:v>
                </c:pt>
                <c:pt idx="179">
                  <c:v>2.0</c:v>
                </c:pt>
                <c:pt idx="180">
                  <c:v>0.0</c:v>
                </c:pt>
                <c:pt idx="181">
                  <c:v>0.0</c:v>
                </c:pt>
                <c:pt idx="182">
                  <c:v>0.0</c:v>
                </c:pt>
                <c:pt idx="183">
                  <c:v>0.0</c:v>
                </c:pt>
                <c:pt idx="184">
                  <c:v>0.0</c:v>
                </c:pt>
                <c:pt idx="185">
                  <c:v>0.0</c:v>
                </c:pt>
                <c:pt idx="186">
                  <c:v>0.0</c:v>
                </c:pt>
                <c:pt idx="187">
                  <c:v>0.0</c:v>
                </c:pt>
                <c:pt idx="188">
                  <c:v>0.0</c:v>
                </c:pt>
                <c:pt idx="189">
                  <c:v>0.0</c:v>
                </c:pt>
                <c:pt idx="190">
                  <c:v>1.0</c:v>
                </c:pt>
                <c:pt idx="191">
                  <c:v>1.0</c:v>
                </c:pt>
                <c:pt idx="192">
                  <c:v>0.0</c:v>
                </c:pt>
                <c:pt idx="193">
                  <c:v>0.0</c:v>
                </c:pt>
                <c:pt idx="194">
                  <c:v>0.0</c:v>
                </c:pt>
                <c:pt idx="195">
                  <c:v>0.0</c:v>
                </c:pt>
                <c:pt idx="196">
                  <c:v>2.0</c:v>
                </c:pt>
                <c:pt idx="197">
                  <c:v>0.0</c:v>
                </c:pt>
                <c:pt idx="198">
                  <c:v>0.0</c:v>
                </c:pt>
                <c:pt idx="199">
                  <c:v>0.0</c:v>
                </c:pt>
                <c:pt idx="200">
                  <c:v>1.0</c:v>
                </c:pt>
                <c:pt idx="201">
                  <c:v>0.0</c:v>
                </c:pt>
                <c:pt idx="202">
                  <c:v>0.0</c:v>
                </c:pt>
                <c:pt idx="203">
                  <c:v>0.0</c:v>
                </c:pt>
                <c:pt idx="204">
                  <c:v>1.0</c:v>
                </c:pt>
                <c:pt idx="205">
                  <c:v>0.0</c:v>
                </c:pt>
                <c:pt idx="206">
                  <c:v>0.0</c:v>
                </c:pt>
                <c:pt idx="207">
                  <c:v>0.0</c:v>
                </c:pt>
                <c:pt idx="208">
                  <c:v>0.0</c:v>
                </c:pt>
                <c:pt idx="209">
                  <c:v>0.0</c:v>
                </c:pt>
                <c:pt idx="210">
                  <c:v>0.0</c:v>
                </c:pt>
                <c:pt idx="211">
                  <c:v>1.0</c:v>
                </c:pt>
                <c:pt idx="212">
                  <c:v>0.0</c:v>
                </c:pt>
                <c:pt idx="213">
                  <c:v>0.0</c:v>
                </c:pt>
                <c:pt idx="214">
                  <c:v>1.0</c:v>
                </c:pt>
                <c:pt idx="215">
                  <c:v>0.0</c:v>
                </c:pt>
                <c:pt idx="216">
                  <c:v>0.0</c:v>
                </c:pt>
                <c:pt idx="217">
                  <c:v>0.0</c:v>
                </c:pt>
                <c:pt idx="218">
                  <c:v>0.0</c:v>
                </c:pt>
                <c:pt idx="219">
                  <c:v>0.0</c:v>
                </c:pt>
                <c:pt idx="220">
                  <c:v>0.0</c:v>
                </c:pt>
                <c:pt idx="221">
                  <c:v>0.0</c:v>
                </c:pt>
                <c:pt idx="222">
                  <c:v>0.0</c:v>
                </c:pt>
                <c:pt idx="223">
                  <c:v>0.0</c:v>
                </c:pt>
                <c:pt idx="224">
                  <c:v>1.0</c:v>
                </c:pt>
                <c:pt idx="225">
                  <c:v>0.0</c:v>
                </c:pt>
                <c:pt idx="226">
                  <c:v>0.0</c:v>
                </c:pt>
                <c:pt idx="227">
                  <c:v>0.0</c:v>
                </c:pt>
                <c:pt idx="228">
                  <c:v>0.0</c:v>
                </c:pt>
                <c:pt idx="229">
                  <c:v>1.0</c:v>
                </c:pt>
                <c:pt idx="230">
                  <c:v>0.0</c:v>
                </c:pt>
                <c:pt idx="231">
                  <c:v>0.0</c:v>
                </c:pt>
                <c:pt idx="232">
                  <c:v>0.0</c:v>
                </c:pt>
                <c:pt idx="233">
                  <c:v>0.0</c:v>
                </c:pt>
                <c:pt idx="234">
                  <c:v>0.0</c:v>
                </c:pt>
                <c:pt idx="235">
                  <c:v>0.0</c:v>
                </c:pt>
                <c:pt idx="236">
                  <c:v>0.0</c:v>
                </c:pt>
                <c:pt idx="237">
                  <c:v>0.0</c:v>
                </c:pt>
                <c:pt idx="238">
                  <c:v>0.0</c:v>
                </c:pt>
                <c:pt idx="239">
                  <c:v>0.0</c:v>
                </c:pt>
                <c:pt idx="240">
                  <c:v>1.0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1.0</c:v>
                </c:pt>
                <c:pt idx="267">
                  <c:v>0.0</c:v>
                </c:pt>
                <c:pt idx="268">
                  <c:v>0.0</c:v>
                </c:pt>
                <c:pt idx="269">
                  <c:v>0.0</c:v>
                </c:pt>
                <c:pt idx="270">
                  <c:v>0.0</c:v>
                </c:pt>
                <c:pt idx="271">
                  <c:v>1.0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1.0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1.0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1.0</c:v>
                </c:pt>
                <c:pt idx="633">
                  <c:v>0.0</c:v>
                </c:pt>
                <c:pt idx="634">
                  <c:v>0.0</c:v>
                </c:pt>
                <c:pt idx="635">
                  <c:v>0.0</c:v>
                </c:pt>
                <c:pt idx="636">
                  <c:v>0.0</c:v>
                </c:pt>
                <c:pt idx="637">
                  <c:v>1.0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2"/>
          <c:order val="2"/>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Flasher!$H$5:$H$1028</c:f>
              <c:numCache>
                <c:formatCode>General</c:formatCode>
                <c:ptCount val="1024"/>
                <c:pt idx="0">
                  <c:v>0.0</c:v>
                </c:pt>
                <c:pt idx="1">
                  <c:v>0.0</c:v>
                </c:pt>
                <c:pt idx="2">
                  <c:v>0.0</c:v>
                </c:pt>
                <c:pt idx="3">
                  <c:v>21.0</c:v>
                </c:pt>
                <c:pt idx="4">
                  <c:v>102.0</c:v>
                </c:pt>
                <c:pt idx="5">
                  <c:v>82.0</c:v>
                </c:pt>
                <c:pt idx="6">
                  <c:v>55.0</c:v>
                </c:pt>
                <c:pt idx="7">
                  <c:v>41.0</c:v>
                </c:pt>
                <c:pt idx="8">
                  <c:v>51.0</c:v>
                </c:pt>
                <c:pt idx="9">
                  <c:v>37.0</c:v>
                </c:pt>
                <c:pt idx="10">
                  <c:v>28.0</c:v>
                </c:pt>
                <c:pt idx="11">
                  <c:v>31.0</c:v>
                </c:pt>
                <c:pt idx="12">
                  <c:v>23.0</c:v>
                </c:pt>
                <c:pt idx="13">
                  <c:v>20.0</c:v>
                </c:pt>
                <c:pt idx="14">
                  <c:v>16.0</c:v>
                </c:pt>
                <c:pt idx="15">
                  <c:v>14.0</c:v>
                </c:pt>
                <c:pt idx="16">
                  <c:v>12.0</c:v>
                </c:pt>
                <c:pt idx="17">
                  <c:v>4.0</c:v>
                </c:pt>
                <c:pt idx="18">
                  <c:v>10.0</c:v>
                </c:pt>
                <c:pt idx="19">
                  <c:v>9.0</c:v>
                </c:pt>
                <c:pt idx="20">
                  <c:v>8.0</c:v>
                </c:pt>
                <c:pt idx="21">
                  <c:v>6.0</c:v>
                </c:pt>
                <c:pt idx="22">
                  <c:v>3.0</c:v>
                </c:pt>
                <c:pt idx="23">
                  <c:v>6.0</c:v>
                </c:pt>
                <c:pt idx="24">
                  <c:v>3.0</c:v>
                </c:pt>
                <c:pt idx="25">
                  <c:v>5.0</c:v>
                </c:pt>
                <c:pt idx="26">
                  <c:v>4.0</c:v>
                </c:pt>
                <c:pt idx="27">
                  <c:v>4.0</c:v>
                </c:pt>
                <c:pt idx="28">
                  <c:v>4.0</c:v>
                </c:pt>
                <c:pt idx="29">
                  <c:v>3.0</c:v>
                </c:pt>
                <c:pt idx="30">
                  <c:v>2.0</c:v>
                </c:pt>
                <c:pt idx="31">
                  <c:v>4.0</c:v>
                </c:pt>
                <c:pt idx="32">
                  <c:v>0.0</c:v>
                </c:pt>
                <c:pt idx="33">
                  <c:v>2.0</c:v>
                </c:pt>
                <c:pt idx="34">
                  <c:v>3.0</c:v>
                </c:pt>
                <c:pt idx="35">
                  <c:v>4.0</c:v>
                </c:pt>
                <c:pt idx="36">
                  <c:v>5.0</c:v>
                </c:pt>
                <c:pt idx="37">
                  <c:v>47.0</c:v>
                </c:pt>
                <c:pt idx="38">
                  <c:v>312.0</c:v>
                </c:pt>
                <c:pt idx="39">
                  <c:v>1791.0</c:v>
                </c:pt>
                <c:pt idx="40">
                  <c:v>7134.0</c:v>
                </c:pt>
                <c:pt idx="41">
                  <c:v>19818.0</c:v>
                </c:pt>
                <c:pt idx="42">
                  <c:v>39020.0</c:v>
                </c:pt>
                <c:pt idx="43">
                  <c:v>54021.0</c:v>
                </c:pt>
                <c:pt idx="44">
                  <c:v>54132.0</c:v>
                </c:pt>
                <c:pt idx="45">
                  <c:v>39060.0</c:v>
                </c:pt>
                <c:pt idx="46">
                  <c:v>20411.0</c:v>
                </c:pt>
                <c:pt idx="47">
                  <c:v>7811.0</c:v>
                </c:pt>
                <c:pt idx="48">
                  <c:v>2128.0</c:v>
                </c:pt>
                <c:pt idx="49">
                  <c:v>457.0</c:v>
                </c:pt>
                <c:pt idx="50">
                  <c:v>61.0</c:v>
                </c:pt>
                <c:pt idx="51">
                  <c:v>13.0</c:v>
                </c:pt>
                <c:pt idx="52">
                  <c:v>1.0</c:v>
                </c:pt>
                <c:pt idx="53">
                  <c:v>2.0</c:v>
                </c:pt>
                <c:pt idx="54">
                  <c:v>2.0</c:v>
                </c:pt>
                <c:pt idx="55">
                  <c:v>4.0</c:v>
                </c:pt>
                <c:pt idx="56">
                  <c:v>0.0</c:v>
                </c:pt>
                <c:pt idx="57">
                  <c:v>4.0</c:v>
                </c:pt>
                <c:pt idx="58">
                  <c:v>2.0</c:v>
                </c:pt>
                <c:pt idx="59">
                  <c:v>4.0</c:v>
                </c:pt>
                <c:pt idx="60">
                  <c:v>0.0</c:v>
                </c:pt>
                <c:pt idx="61">
                  <c:v>4.0</c:v>
                </c:pt>
                <c:pt idx="62">
                  <c:v>1.0</c:v>
                </c:pt>
                <c:pt idx="63">
                  <c:v>0.0</c:v>
                </c:pt>
                <c:pt idx="64">
                  <c:v>0.0</c:v>
                </c:pt>
                <c:pt idx="65">
                  <c:v>4.0</c:v>
                </c:pt>
                <c:pt idx="66">
                  <c:v>4.0</c:v>
                </c:pt>
                <c:pt idx="67">
                  <c:v>4.0</c:v>
                </c:pt>
                <c:pt idx="68">
                  <c:v>3.0</c:v>
                </c:pt>
                <c:pt idx="69">
                  <c:v>3.0</c:v>
                </c:pt>
                <c:pt idx="70">
                  <c:v>3.0</c:v>
                </c:pt>
                <c:pt idx="71">
                  <c:v>2.0</c:v>
                </c:pt>
                <c:pt idx="72">
                  <c:v>5.0</c:v>
                </c:pt>
                <c:pt idx="73">
                  <c:v>1.0</c:v>
                </c:pt>
                <c:pt idx="74">
                  <c:v>5.0</c:v>
                </c:pt>
                <c:pt idx="75">
                  <c:v>3.0</c:v>
                </c:pt>
                <c:pt idx="76">
                  <c:v>3.0</c:v>
                </c:pt>
                <c:pt idx="77">
                  <c:v>3.0</c:v>
                </c:pt>
                <c:pt idx="78">
                  <c:v>1.0</c:v>
                </c:pt>
                <c:pt idx="79">
                  <c:v>1.0</c:v>
                </c:pt>
                <c:pt idx="80">
                  <c:v>4.0</c:v>
                </c:pt>
                <c:pt idx="81">
                  <c:v>4.0</c:v>
                </c:pt>
                <c:pt idx="82">
                  <c:v>2.0</c:v>
                </c:pt>
                <c:pt idx="83">
                  <c:v>1.0</c:v>
                </c:pt>
                <c:pt idx="84">
                  <c:v>2.0</c:v>
                </c:pt>
                <c:pt idx="85">
                  <c:v>5.0</c:v>
                </c:pt>
                <c:pt idx="86">
                  <c:v>2.0</c:v>
                </c:pt>
                <c:pt idx="87">
                  <c:v>2.0</c:v>
                </c:pt>
                <c:pt idx="88">
                  <c:v>1.0</c:v>
                </c:pt>
                <c:pt idx="89">
                  <c:v>0.0</c:v>
                </c:pt>
                <c:pt idx="90">
                  <c:v>4.0</c:v>
                </c:pt>
                <c:pt idx="91">
                  <c:v>0.0</c:v>
                </c:pt>
                <c:pt idx="92">
                  <c:v>4.0</c:v>
                </c:pt>
                <c:pt idx="93">
                  <c:v>3.0</c:v>
                </c:pt>
                <c:pt idx="94">
                  <c:v>4.0</c:v>
                </c:pt>
                <c:pt idx="95">
                  <c:v>3.0</c:v>
                </c:pt>
                <c:pt idx="96">
                  <c:v>2.0</c:v>
                </c:pt>
                <c:pt idx="97">
                  <c:v>0.0</c:v>
                </c:pt>
                <c:pt idx="98">
                  <c:v>2.0</c:v>
                </c:pt>
                <c:pt idx="99">
                  <c:v>4.0</c:v>
                </c:pt>
                <c:pt idx="100">
                  <c:v>6.0</c:v>
                </c:pt>
                <c:pt idx="101">
                  <c:v>1.0</c:v>
                </c:pt>
                <c:pt idx="102">
                  <c:v>4.0</c:v>
                </c:pt>
                <c:pt idx="103">
                  <c:v>2.0</c:v>
                </c:pt>
                <c:pt idx="104">
                  <c:v>2.0</c:v>
                </c:pt>
                <c:pt idx="105">
                  <c:v>1.0</c:v>
                </c:pt>
                <c:pt idx="106">
                  <c:v>1.0</c:v>
                </c:pt>
                <c:pt idx="107">
                  <c:v>0.0</c:v>
                </c:pt>
                <c:pt idx="108">
                  <c:v>2.0</c:v>
                </c:pt>
                <c:pt idx="109">
                  <c:v>5.0</c:v>
                </c:pt>
                <c:pt idx="110">
                  <c:v>1.0</c:v>
                </c:pt>
                <c:pt idx="111">
                  <c:v>2.0</c:v>
                </c:pt>
                <c:pt idx="112">
                  <c:v>2.0</c:v>
                </c:pt>
                <c:pt idx="113">
                  <c:v>1.0</c:v>
                </c:pt>
                <c:pt idx="114">
                  <c:v>3.0</c:v>
                </c:pt>
                <c:pt idx="115">
                  <c:v>1.0</c:v>
                </c:pt>
                <c:pt idx="116">
                  <c:v>2.0</c:v>
                </c:pt>
                <c:pt idx="117">
                  <c:v>4.0</c:v>
                </c:pt>
                <c:pt idx="118">
                  <c:v>4.0</c:v>
                </c:pt>
                <c:pt idx="119">
                  <c:v>3.0</c:v>
                </c:pt>
                <c:pt idx="120">
                  <c:v>2.0</c:v>
                </c:pt>
                <c:pt idx="121">
                  <c:v>1.0</c:v>
                </c:pt>
                <c:pt idx="122">
                  <c:v>1.0</c:v>
                </c:pt>
                <c:pt idx="123">
                  <c:v>2.0</c:v>
                </c:pt>
                <c:pt idx="124">
                  <c:v>2.0</c:v>
                </c:pt>
                <c:pt idx="125">
                  <c:v>5.0</c:v>
                </c:pt>
                <c:pt idx="126">
                  <c:v>1.0</c:v>
                </c:pt>
                <c:pt idx="127">
                  <c:v>2.0</c:v>
                </c:pt>
                <c:pt idx="128">
                  <c:v>3.0</c:v>
                </c:pt>
                <c:pt idx="129">
                  <c:v>2.0</c:v>
                </c:pt>
                <c:pt idx="130">
                  <c:v>1.0</c:v>
                </c:pt>
                <c:pt idx="131">
                  <c:v>0.0</c:v>
                </c:pt>
                <c:pt idx="132">
                  <c:v>2.0</c:v>
                </c:pt>
                <c:pt idx="133">
                  <c:v>2.0</c:v>
                </c:pt>
                <c:pt idx="134">
                  <c:v>3.0</c:v>
                </c:pt>
                <c:pt idx="135">
                  <c:v>0.0</c:v>
                </c:pt>
                <c:pt idx="136">
                  <c:v>3.0</c:v>
                </c:pt>
                <c:pt idx="137">
                  <c:v>3.0</c:v>
                </c:pt>
                <c:pt idx="138">
                  <c:v>3.0</c:v>
                </c:pt>
                <c:pt idx="139">
                  <c:v>1.0</c:v>
                </c:pt>
                <c:pt idx="140">
                  <c:v>2.0</c:v>
                </c:pt>
                <c:pt idx="141">
                  <c:v>4.0</c:v>
                </c:pt>
                <c:pt idx="142">
                  <c:v>0.0</c:v>
                </c:pt>
                <c:pt idx="143">
                  <c:v>2.0</c:v>
                </c:pt>
                <c:pt idx="144">
                  <c:v>0.0</c:v>
                </c:pt>
                <c:pt idx="145">
                  <c:v>0.0</c:v>
                </c:pt>
                <c:pt idx="146">
                  <c:v>2.0</c:v>
                </c:pt>
                <c:pt idx="147">
                  <c:v>2.0</c:v>
                </c:pt>
                <c:pt idx="148">
                  <c:v>0.0</c:v>
                </c:pt>
                <c:pt idx="149">
                  <c:v>2.0</c:v>
                </c:pt>
                <c:pt idx="150">
                  <c:v>1.0</c:v>
                </c:pt>
                <c:pt idx="151">
                  <c:v>2.0</c:v>
                </c:pt>
                <c:pt idx="152">
                  <c:v>0.0</c:v>
                </c:pt>
                <c:pt idx="153">
                  <c:v>1.0</c:v>
                </c:pt>
                <c:pt idx="154">
                  <c:v>0.0</c:v>
                </c:pt>
                <c:pt idx="155">
                  <c:v>0.0</c:v>
                </c:pt>
                <c:pt idx="156">
                  <c:v>0.0</c:v>
                </c:pt>
                <c:pt idx="157">
                  <c:v>1.0</c:v>
                </c:pt>
                <c:pt idx="158">
                  <c:v>1.0</c:v>
                </c:pt>
                <c:pt idx="159">
                  <c:v>1.0</c:v>
                </c:pt>
                <c:pt idx="160">
                  <c:v>1.0</c:v>
                </c:pt>
                <c:pt idx="161">
                  <c:v>0.0</c:v>
                </c:pt>
                <c:pt idx="162">
                  <c:v>1.0</c:v>
                </c:pt>
                <c:pt idx="163">
                  <c:v>0.0</c:v>
                </c:pt>
                <c:pt idx="164">
                  <c:v>0.0</c:v>
                </c:pt>
                <c:pt idx="165">
                  <c:v>1.0</c:v>
                </c:pt>
                <c:pt idx="166">
                  <c:v>1.0</c:v>
                </c:pt>
                <c:pt idx="167">
                  <c:v>1.0</c:v>
                </c:pt>
                <c:pt idx="168">
                  <c:v>0.0</c:v>
                </c:pt>
                <c:pt idx="169">
                  <c:v>2.0</c:v>
                </c:pt>
                <c:pt idx="170">
                  <c:v>2.0</c:v>
                </c:pt>
                <c:pt idx="171">
                  <c:v>0.0</c:v>
                </c:pt>
                <c:pt idx="172">
                  <c:v>0.0</c:v>
                </c:pt>
                <c:pt idx="173">
                  <c:v>0.0</c:v>
                </c:pt>
                <c:pt idx="174">
                  <c:v>1.0</c:v>
                </c:pt>
                <c:pt idx="175">
                  <c:v>1.0</c:v>
                </c:pt>
                <c:pt idx="176">
                  <c:v>0.0</c:v>
                </c:pt>
                <c:pt idx="177">
                  <c:v>1.0</c:v>
                </c:pt>
                <c:pt idx="178">
                  <c:v>0.0</c:v>
                </c:pt>
                <c:pt idx="179">
                  <c:v>0.0</c:v>
                </c:pt>
                <c:pt idx="180">
                  <c:v>0.0</c:v>
                </c:pt>
                <c:pt idx="181">
                  <c:v>0.0</c:v>
                </c:pt>
                <c:pt idx="182">
                  <c:v>0.0</c:v>
                </c:pt>
                <c:pt idx="183">
                  <c:v>0.0</c:v>
                </c:pt>
                <c:pt idx="184">
                  <c:v>0.0</c:v>
                </c:pt>
                <c:pt idx="185">
                  <c:v>0.0</c:v>
                </c:pt>
                <c:pt idx="186">
                  <c:v>0.0</c:v>
                </c:pt>
                <c:pt idx="187">
                  <c:v>1.0</c:v>
                </c:pt>
                <c:pt idx="188">
                  <c:v>0.0</c:v>
                </c:pt>
                <c:pt idx="189">
                  <c:v>0.0</c:v>
                </c:pt>
                <c:pt idx="190">
                  <c:v>1.0</c:v>
                </c:pt>
                <c:pt idx="191">
                  <c:v>0.0</c:v>
                </c:pt>
                <c:pt idx="192">
                  <c:v>0.0</c:v>
                </c:pt>
                <c:pt idx="193">
                  <c:v>0.0</c:v>
                </c:pt>
                <c:pt idx="194">
                  <c:v>3.0</c:v>
                </c:pt>
                <c:pt idx="195">
                  <c:v>2.0</c:v>
                </c:pt>
                <c:pt idx="196">
                  <c:v>0.0</c:v>
                </c:pt>
                <c:pt idx="197">
                  <c:v>0.0</c:v>
                </c:pt>
                <c:pt idx="198">
                  <c:v>0.0</c:v>
                </c:pt>
                <c:pt idx="199">
                  <c:v>1.0</c:v>
                </c:pt>
                <c:pt idx="200">
                  <c:v>0.0</c:v>
                </c:pt>
                <c:pt idx="201">
                  <c:v>0.0</c:v>
                </c:pt>
                <c:pt idx="202">
                  <c:v>0.0</c:v>
                </c:pt>
                <c:pt idx="203">
                  <c:v>0.0</c:v>
                </c:pt>
                <c:pt idx="204">
                  <c:v>0.0</c:v>
                </c:pt>
                <c:pt idx="205">
                  <c:v>0.0</c:v>
                </c:pt>
                <c:pt idx="206">
                  <c:v>0.0</c:v>
                </c:pt>
                <c:pt idx="207">
                  <c:v>0.0</c:v>
                </c:pt>
                <c:pt idx="208">
                  <c:v>1.0</c:v>
                </c:pt>
                <c:pt idx="209">
                  <c:v>0.0</c:v>
                </c:pt>
                <c:pt idx="210">
                  <c:v>0.0</c:v>
                </c:pt>
                <c:pt idx="211">
                  <c:v>0.0</c:v>
                </c:pt>
                <c:pt idx="212">
                  <c:v>0.0</c:v>
                </c:pt>
                <c:pt idx="213">
                  <c:v>0.0</c:v>
                </c:pt>
                <c:pt idx="214">
                  <c:v>0.0</c:v>
                </c:pt>
                <c:pt idx="215">
                  <c:v>0.0</c:v>
                </c:pt>
                <c:pt idx="216">
                  <c:v>0.0</c:v>
                </c:pt>
                <c:pt idx="217">
                  <c:v>0.0</c:v>
                </c:pt>
                <c:pt idx="218">
                  <c:v>0.0</c:v>
                </c:pt>
                <c:pt idx="219">
                  <c:v>0.0</c:v>
                </c:pt>
                <c:pt idx="220">
                  <c:v>1.0</c:v>
                </c:pt>
                <c:pt idx="221">
                  <c:v>0.0</c:v>
                </c:pt>
                <c:pt idx="222">
                  <c:v>0.0</c:v>
                </c:pt>
                <c:pt idx="223">
                  <c:v>1.0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1.0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1.0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1.0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3"/>
          <c:order val="3"/>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Flasher!$K$5:$K$1028</c:f>
              <c:numCache>
                <c:formatCode>General</c:formatCode>
                <c:ptCount val="1024"/>
                <c:pt idx="0">
                  <c:v>0.0</c:v>
                </c:pt>
                <c:pt idx="1">
                  <c:v>0.0</c:v>
                </c:pt>
                <c:pt idx="2">
                  <c:v>0.0</c:v>
                </c:pt>
                <c:pt idx="3">
                  <c:v>16.0</c:v>
                </c:pt>
                <c:pt idx="4">
                  <c:v>101.0</c:v>
                </c:pt>
                <c:pt idx="5">
                  <c:v>78.0</c:v>
                </c:pt>
                <c:pt idx="6">
                  <c:v>76.0</c:v>
                </c:pt>
                <c:pt idx="7">
                  <c:v>48.0</c:v>
                </c:pt>
                <c:pt idx="8">
                  <c:v>48.0</c:v>
                </c:pt>
                <c:pt idx="9">
                  <c:v>39.0</c:v>
                </c:pt>
                <c:pt idx="10">
                  <c:v>30.0</c:v>
                </c:pt>
                <c:pt idx="11">
                  <c:v>28.0</c:v>
                </c:pt>
                <c:pt idx="12">
                  <c:v>20.0</c:v>
                </c:pt>
                <c:pt idx="13">
                  <c:v>17.0</c:v>
                </c:pt>
                <c:pt idx="14">
                  <c:v>12.0</c:v>
                </c:pt>
                <c:pt idx="15">
                  <c:v>19.0</c:v>
                </c:pt>
                <c:pt idx="16">
                  <c:v>8.0</c:v>
                </c:pt>
                <c:pt idx="17">
                  <c:v>11.0</c:v>
                </c:pt>
                <c:pt idx="18">
                  <c:v>5.0</c:v>
                </c:pt>
                <c:pt idx="19">
                  <c:v>7.0</c:v>
                </c:pt>
                <c:pt idx="20">
                  <c:v>5.0</c:v>
                </c:pt>
                <c:pt idx="21">
                  <c:v>7.0</c:v>
                </c:pt>
                <c:pt idx="22">
                  <c:v>6.0</c:v>
                </c:pt>
                <c:pt idx="23">
                  <c:v>5.0</c:v>
                </c:pt>
                <c:pt idx="24">
                  <c:v>2.0</c:v>
                </c:pt>
                <c:pt idx="25">
                  <c:v>5.0</c:v>
                </c:pt>
                <c:pt idx="26">
                  <c:v>7.0</c:v>
                </c:pt>
                <c:pt idx="27">
                  <c:v>1.0</c:v>
                </c:pt>
                <c:pt idx="28">
                  <c:v>4.0</c:v>
                </c:pt>
                <c:pt idx="29">
                  <c:v>3.0</c:v>
                </c:pt>
                <c:pt idx="30">
                  <c:v>6.0</c:v>
                </c:pt>
                <c:pt idx="31">
                  <c:v>2.0</c:v>
                </c:pt>
                <c:pt idx="32">
                  <c:v>1.0</c:v>
                </c:pt>
                <c:pt idx="33">
                  <c:v>7.0</c:v>
                </c:pt>
                <c:pt idx="34">
                  <c:v>2.0</c:v>
                </c:pt>
                <c:pt idx="35">
                  <c:v>4.0</c:v>
                </c:pt>
                <c:pt idx="36">
                  <c:v>2.0</c:v>
                </c:pt>
                <c:pt idx="37">
                  <c:v>6.0</c:v>
                </c:pt>
                <c:pt idx="38">
                  <c:v>4.0</c:v>
                </c:pt>
                <c:pt idx="39">
                  <c:v>5.0</c:v>
                </c:pt>
                <c:pt idx="40">
                  <c:v>5.0</c:v>
                </c:pt>
                <c:pt idx="41">
                  <c:v>3.0</c:v>
                </c:pt>
                <c:pt idx="42">
                  <c:v>2.0</c:v>
                </c:pt>
                <c:pt idx="43">
                  <c:v>1.0</c:v>
                </c:pt>
                <c:pt idx="44">
                  <c:v>2.0</c:v>
                </c:pt>
                <c:pt idx="45">
                  <c:v>2.0</c:v>
                </c:pt>
                <c:pt idx="46">
                  <c:v>3.0</c:v>
                </c:pt>
                <c:pt idx="47">
                  <c:v>5.0</c:v>
                </c:pt>
                <c:pt idx="48">
                  <c:v>2.0</c:v>
                </c:pt>
                <c:pt idx="49">
                  <c:v>3.0</c:v>
                </c:pt>
                <c:pt idx="50">
                  <c:v>1.0</c:v>
                </c:pt>
                <c:pt idx="51">
                  <c:v>2.0</c:v>
                </c:pt>
                <c:pt idx="52">
                  <c:v>2.0</c:v>
                </c:pt>
                <c:pt idx="53">
                  <c:v>0.0</c:v>
                </c:pt>
                <c:pt idx="54">
                  <c:v>2.0</c:v>
                </c:pt>
                <c:pt idx="55">
                  <c:v>4.0</c:v>
                </c:pt>
                <c:pt idx="56">
                  <c:v>3.0</c:v>
                </c:pt>
                <c:pt idx="57">
                  <c:v>0.0</c:v>
                </c:pt>
                <c:pt idx="58">
                  <c:v>2.0</c:v>
                </c:pt>
                <c:pt idx="59">
                  <c:v>3.0</c:v>
                </c:pt>
                <c:pt idx="60">
                  <c:v>5.0</c:v>
                </c:pt>
                <c:pt idx="61">
                  <c:v>1.0</c:v>
                </c:pt>
                <c:pt idx="62">
                  <c:v>37.0</c:v>
                </c:pt>
                <c:pt idx="63">
                  <c:v>224.0</c:v>
                </c:pt>
                <c:pt idx="64">
                  <c:v>1051.0</c:v>
                </c:pt>
                <c:pt idx="65">
                  <c:v>3528.0</c:v>
                </c:pt>
                <c:pt idx="66">
                  <c:v>9875.0</c:v>
                </c:pt>
                <c:pt idx="67">
                  <c:v>20926.0</c:v>
                </c:pt>
                <c:pt idx="68">
                  <c:v>35207.0</c:v>
                </c:pt>
                <c:pt idx="69">
                  <c:v>46465.0</c:v>
                </c:pt>
                <c:pt idx="70">
                  <c:v>47205.0</c:v>
                </c:pt>
                <c:pt idx="71">
                  <c:v>37876.0</c:v>
                </c:pt>
                <c:pt idx="72">
                  <c:v>24454.0</c:v>
                </c:pt>
                <c:pt idx="73">
                  <c:v>12410.0</c:v>
                </c:pt>
                <c:pt idx="74">
                  <c:v>4995.0</c:v>
                </c:pt>
                <c:pt idx="75">
                  <c:v>1482.0</c:v>
                </c:pt>
                <c:pt idx="76">
                  <c:v>418.0</c:v>
                </c:pt>
                <c:pt idx="77">
                  <c:v>84.0</c:v>
                </c:pt>
                <c:pt idx="78">
                  <c:v>15.0</c:v>
                </c:pt>
                <c:pt idx="79">
                  <c:v>4.0</c:v>
                </c:pt>
                <c:pt idx="80">
                  <c:v>2.0</c:v>
                </c:pt>
                <c:pt idx="81">
                  <c:v>2.0</c:v>
                </c:pt>
                <c:pt idx="82">
                  <c:v>3.0</c:v>
                </c:pt>
                <c:pt idx="83">
                  <c:v>4.0</c:v>
                </c:pt>
                <c:pt idx="84">
                  <c:v>5.0</c:v>
                </c:pt>
                <c:pt idx="85">
                  <c:v>0.0</c:v>
                </c:pt>
                <c:pt idx="86">
                  <c:v>4.0</c:v>
                </c:pt>
                <c:pt idx="87">
                  <c:v>4.0</c:v>
                </c:pt>
                <c:pt idx="88">
                  <c:v>2.0</c:v>
                </c:pt>
                <c:pt idx="89">
                  <c:v>2.0</c:v>
                </c:pt>
                <c:pt idx="90">
                  <c:v>5.0</c:v>
                </c:pt>
                <c:pt idx="91">
                  <c:v>2.0</c:v>
                </c:pt>
                <c:pt idx="92">
                  <c:v>1.0</c:v>
                </c:pt>
                <c:pt idx="93">
                  <c:v>3.0</c:v>
                </c:pt>
                <c:pt idx="94">
                  <c:v>5.0</c:v>
                </c:pt>
                <c:pt idx="95">
                  <c:v>3.0</c:v>
                </c:pt>
                <c:pt idx="96">
                  <c:v>2.0</c:v>
                </c:pt>
                <c:pt idx="97">
                  <c:v>1.0</c:v>
                </c:pt>
                <c:pt idx="98">
                  <c:v>3.0</c:v>
                </c:pt>
                <c:pt idx="99">
                  <c:v>2.0</c:v>
                </c:pt>
                <c:pt idx="100">
                  <c:v>4.0</c:v>
                </c:pt>
                <c:pt idx="101">
                  <c:v>2.0</c:v>
                </c:pt>
                <c:pt idx="102">
                  <c:v>2.0</c:v>
                </c:pt>
                <c:pt idx="103">
                  <c:v>3.0</c:v>
                </c:pt>
                <c:pt idx="104">
                  <c:v>2.0</c:v>
                </c:pt>
                <c:pt idx="105">
                  <c:v>4.0</c:v>
                </c:pt>
                <c:pt idx="106">
                  <c:v>2.0</c:v>
                </c:pt>
                <c:pt idx="107">
                  <c:v>0.0</c:v>
                </c:pt>
                <c:pt idx="108">
                  <c:v>2.0</c:v>
                </c:pt>
                <c:pt idx="109">
                  <c:v>3.0</c:v>
                </c:pt>
                <c:pt idx="110">
                  <c:v>0.0</c:v>
                </c:pt>
                <c:pt idx="111">
                  <c:v>4.0</c:v>
                </c:pt>
                <c:pt idx="112">
                  <c:v>3.0</c:v>
                </c:pt>
                <c:pt idx="113">
                  <c:v>0.0</c:v>
                </c:pt>
                <c:pt idx="114">
                  <c:v>2.0</c:v>
                </c:pt>
                <c:pt idx="115">
                  <c:v>2.0</c:v>
                </c:pt>
                <c:pt idx="116">
                  <c:v>1.0</c:v>
                </c:pt>
                <c:pt idx="117">
                  <c:v>2.0</c:v>
                </c:pt>
                <c:pt idx="118">
                  <c:v>2.0</c:v>
                </c:pt>
                <c:pt idx="119">
                  <c:v>1.0</c:v>
                </c:pt>
                <c:pt idx="120">
                  <c:v>2.0</c:v>
                </c:pt>
                <c:pt idx="121">
                  <c:v>0.0</c:v>
                </c:pt>
                <c:pt idx="122">
                  <c:v>1.0</c:v>
                </c:pt>
                <c:pt idx="123">
                  <c:v>0.0</c:v>
                </c:pt>
                <c:pt idx="124">
                  <c:v>1.0</c:v>
                </c:pt>
                <c:pt idx="125">
                  <c:v>1.0</c:v>
                </c:pt>
                <c:pt idx="126">
                  <c:v>0.0</c:v>
                </c:pt>
                <c:pt idx="127">
                  <c:v>1.0</c:v>
                </c:pt>
                <c:pt idx="128">
                  <c:v>1.0</c:v>
                </c:pt>
                <c:pt idx="129">
                  <c:v>1.0</c:v>
                </c:pt>
                <c:pt idx="130">
                  <c:v>1.0</c:v>
                </c:pt>
                <c:pt idx="131">
                  <c:v>1.0</c:v>
                </c:pt>
                <c:pt idx="132">
                  <c:v>3.0</c:v>
                </c:pt>
                <c:pt idx="133">
                  <c:v>0.0</c:v>
                </c:pt>
                <c:pt idx="134">
                  <c:v>3.0</c:v>
                </c:pt>
                <c:pt idx="135">
                  <c:v>2.0</c:v>
                </c:pt>
                <c:pt idx="136">
                  <c:v>4.0</c:v>
                </c:pt>
                <c:pt idx="137">
                  <c:v>3.0</c:v>
                </c:pt>
                <c:pt idx="138">
                  <c:v>1.0</c:v>
                </c:pt>
                <c:pt idx="139">
                  <c:v>0.0</c:v>
                </c:pt>
                <c:pt idx="140">
                  <c:v>1.0</c:v>
                </c:pt>
                <c:pt idx="141">
                  <c:v>1.0</c:v>
                </c:pt>
                <c:pt idx="142">
                  <c:v>2.0</c:v>
                </c:pt>
                <c:pt idx="143">
                  <c:v>1.0</c:v>
                </c:pt>
                <c:pt idx="144">
                  <c:v>3.0</c:v>
                </c:pt>
                <c:pt idx="145">
                  <c:v>1.0</c:v>
                </c:pt>
                <c:pt idx="146">
                  <c:v>2.0</c:v>
                </c:pt>
                <c:pt idx="147">
                  <c:v>1.0</c:v>
                </c:pt>
                <c:pt idx="148">
                  <c:v>1.0</c:v>
                </c:pt>
                <c:pt idx="149">
                  <c:v>0.0</c:v>
                </c:pt>
                <c:pt idx="150">
                  <c:v>0.0</c:v>
                </c:pt>
                <c:pt idx="151">
                  <c:v>2.0</c:v>
                </c:pt>
                <c:pt idx="152">
                  <c:v>1.0</c:v>
                </c:pt>
                <c:pt idx="153">
                  <c:v>4.0</c:v>
                </c:pt>
                <c:pt idx="154">
                  <c:v>1.0</c:v>
                </c:pt>
                <c:pt idx="155">
                  <c:v>1.0</c:v>
                </c:pt>
                <c:pt idx="156">
                  <c:v>1.0</c:v>
                </c:pt>
                <c:pt idx="157">
                  <c:v>1.0</c:v>
                </c:pt>
                <c:pt idx="158">
                  <c:v>3.0</c:v>
                </c:pt>
                <c:pt idx="159">
                  <c:v>3.0</c:v>
                </c:pt>
                <c:pt idx="160">
                  <c:v>0.0</c:v>
                </c:pt>
                <c:pt idx="161">
                  <c:v>1.0</c:v>
                </c:pt>
                <c:pt idx="162">
                  <c:v>2.0</c:v>
                </c:pt>
                <c:pt idx="163">
                  <c:v>4.0</c:v>
                </c:pt>
                <c:pt idx="164">
                  <c:v>2.0</c:v>
                </c:pt>
                <c:pt idx="165">
                  <c:v>0.0</c:v>
                </c:pt>
                <c:pt idx="166">
                  <c:v>0.0</c:v>
                </c:pt>
                <c:pt idx="167">
                  <c:v>0.0</c:v>
                </c:pt>
                <c:pt idx="168">
                  <c:v>0.0</c:v>
                </c:pt>
                <c:pt idx="169">
                  <c:v>1.0</c:v>
                </c:pt>
                <c:pt idx="170">
                  <c:v>0.0</c:v>
                </c:pt>
                <c:pt idx="171">
                  <c:v>0.0</c:v>
                </c:pt>
                <c:pt idx="172">
                  <c:v>0.0</c:v>
                </c:pt>
                <c:pt idx="173">
                  <c:v>0.0</c:v>
                </c:pt>
                <c:pt idx="174">
                  <c:v>0.0</c:v>
                </c:pt>
                <c:pt idx="175">
                  <c:v>2.0</c:v>
                </c:pt>
                <c:pt idx="176">
                  <c:v>0.0</c:v>
                </c:pt>
                <c:pt idx="177">
                  <c:v>1.0</c:v>
                </c:pt>
                <c:pt idx="178">
                  <c:v>0.0</c:v>
                </c:pt>
                <c:pt idx="179">
                  <c:v>0.0</c:v>
                </c:pt>
                <c:pt idx="180">
                  <c:v>1.0</c:v>
                </c:pt>
                <c:pt idx="181">
                  <c:v>0.0</c:v>
                </c:pt>
                <c:pt idx="182">
                  <c:v>1.0</c:v>
                </c:pt>
                <c:pt idx="183">
                  <c:v>1.0</c:v>
                </c:pt>
                <c:pt idx="184">
                  <c:v>0.0</c:v>
                </c:pt>
                <c:pt idx="185">
                  <c:v>0.0</c:v>
                </c:pt>
                <c:pt idx="186">
                  <c:v>0.0</c:v>
                </c:pt>
                <c:pt idx="187">
                  <c:v>0.0</c:v>
                </c:pt>
                <c:pt idx="188">
                  <c:v>0.0</c:v>
                </c:pt>
                <c:pt idx="189">
                  <c:v>0.0</c:v>
                </c:pt>
                <c:pt idx="190">
                  <c:v>0.0</c:v>
                </c:pt>
                <c:pt idx="191">
                  <c:v>1.0</c:v>
                </c:pt>
                <c:pt idx="192">
                  <c:v>0.0</c:v>
                </c:pt>
                <c:pt idx="193">
                  <c:v>0.0</c:v>
                </c:pt>
                <c:pt idx="194">
                  <c:v>0.0</c:v>
                </c:pt>
                <c:pt idx="195">
                  <c:v>0.0</c:v>
                </c:pt>
                <c:pt idx="196">
                  <c:v>0.0</c:v>
                </c:pt>
                <c:pt idx="197">
                  <c:v>1.0</c:v>
                </c:pt>
                <c:pt idx="198">
                  <c:v>0.0</c:v>
                </c:pt>
                <c:pt idx="199">
                  <c:v>1.0</c:v>
                </c:pt>
                <c:pt idx="200">
                  <c:v>0.0</c:v>
                </c:pt>
                <c:pt idx="201">
                  <c:v>0.0</c:v>
                </c:pt>
                <c:pt idx="202">
                  <c:v>0.0</c:v>
                </c:pt>
                <c:pt idx="203">
                  <c:v>0.0</c:v>
                </c:pt>
                <c:pt idx="204">
                  <c:v>1.0</c:v>
                </c:pt>
                <c:pt idx="205">
                  <c:v>2.0</c:v>
                </c:pt>
                <c:pt idx="206">
                  <c:v>0.0</c:v>
                </c:pt>
                <c:pt idx="207">
                  <c:v>0.0</c:v>
                </c:pt>
                <c:pt idx="208">
                  <c:v>0.0</c:v>
                </c:pt>
                <c:pt idx="209">
                  <c:v>0.0</c:v>
                </c:pt>
                <c:pt idx="210">
                  <c:v>0.0</c:v>
                </c:pt>
                <c:pt idx="211">
                  <c:v>0.0</c:v>
                </c:pt>
                <c:pt idx="212">
                  <c:v>0.0</c:v>
                </c:pt>
                <c:pt idx="213">
                  <c:v>0.0</c:v>
                </c:pt>
                <c:pt idx="214">
                  <c:v>0.0</c:v>
                </c:pt>
                <c:pt idx="215">
                  <c:v>1.0</c:v>
                </c:pt>
                <c:pt idx="216">
                  <c:v>0.0</c:v>
                </c:pt>
                <c:pt idx="217">
                  <c:v>0.0</c:v>
                </c:pt>
                <c:pt idx="218">
                  <c:v>0.0</c:v>
                </c:pt>
                <c:pt idx="219">
                  <c:v>1.0</c:v>
                </c:pt>
                <c:pt idx="220">
                  <c:v>0.0</c:v>
                </c:pt>
                <c:pt idx="221">
                  <c:v>0.0</c:v>
                </c:pt>
                <c:pt idx="222">
                  <c:v>0.0</c:v>
                </c:pt>
                <c:pt idx="223">
                  <c:v>0.0</c:v>
                </c:pt>
                <c:pt idx="224">
                  <c:v>0.0</c:v>
                </c:pt>
                <c:pt idx="225">
                  <c:v>0.0</c:v>
                </c:pt>
                <c:pt idx="226">
                  <c:v>0.0</c:v>
                </c:pt>
                <c:pt idx="227">
                  <c:v>0.0</c:v>
                </c:pt>
                <c:pt idx="228">
                  <c:v>0.0</c:v>
                </c:pt>
                <c:pt idx="229">
                  <c:v>1.0</c:v>
                </c:pt>
                <c:pt idx="230">
                  <c:v>1.0</c:v>
                </c:pt>
                <c:pt idx="231">
                  <c:v>0.0</c:v>
                </c:pt>
                <c:pt idx="232">
                  <c:v>0.0</c:v>
                </c:pt>
                <c:pt idx="233">
                  <c:v>0.0</c:v>
                </c:pt>
                <c:pt idx="234">
                  <c:v>0.0</c:v>
                </c:pt>
                <c:pt idx="235">
                  <c:v>0.0</c:v>
                </c:pt>
                <c:pt idx="236">
                  <c:v>1.0</c:v>
                </c:pt>
                <c:pt idx="237">
                  <c:v>0.0</c:v>
                </c:pt>
                <c:pt idx="238">
                  <c:v>0.0</c:v>
                </c:pt>
                <c:pt idx="239">
                  <c:v>0.0</c:v>
                </c:pt>
                <c:pt idx="240">
                  <c:v>0.0</c:v>
                </c:pt>
                <c:pt idx="241">
                  <c:v>1.0</c:v>
                </c:pt>
                <c:pt idx="242">
                  <c:v>0.0</c:v>
                </c:pt>
                <c:pt idx="243">
                  <c:v>0.0</c:v>
                </c:pt>
                <c:pt idx="244">
                  <c:v>0.0</c:v>
                </c:pt>
                <c:pt idx="245">
                  <c:v>0.0</c:v>
                </c:pt>
                <c:pt idx="246">
                  <c:v>0.0</c:v>
                </c:pt>
                <c:pt idx="247">
                  <c:v>0.0</c:v>
                </c:pt>
                <c:pt idx="248">
                  <c:v>0.0</c:v>
                </c:pt>
                <c:pt idx="249">
                  <c:v>0.0</c:v>
                </c:pt>
                <c:pt idx="250">
                  <c:v>0.0</c:v>
                </c:pt>
                <c:pt idx="251">
                  <c:v>0.0</c:v>
                </c:pt>
                <c:pt idx="252">
                  <c:v>1.0</c:v>
                </c:pt>
                <c:pt idx="253">
                  <c:v>1.0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1.0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1.0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4"/>
          <c:order val="4"/>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Flasher!$N$5:$N$1028</c:f>
              <c:numCache>
                <c:formatCode>General</c:formatCode>
                <c:ptCount val="1024"/>
                <c:pt idx="0">
                  <c:v>0.0</c:v>
                </c:pt>
                <c:pt idx="1">
                  <c:v>0.0</c:v>
                </c:pt>
                <c:pt idx="2">
                  <c:v>0.0</c:v>
                </c:pt>
                <c:pt idx="3">
                  <c:v>15.0</c:v>
                </c:pt>
                <c:pt idx="4">
                  <c:v>99.0</c:v>
                </c:pt>
                <c:pt idx="5">
                  <c:v>75.0</c:v>
                </c:pt>
                <c:pt idx="6">
                  <c:v>72.0</c:v>
                </c:pt>
                <c:pt idx="7">
                  <c:v>43.0</c:v>
                </c:pt>
                <c:pt idx="8">
                  <c:v>53.0</c:v>
                </c:pt>
                <c:pt idx="9">
                  <c:v>41.0</c:v>
                </c:pt>
                <c:pt idx="10">
                  <c:v>28.0</c:v>
                </c:pt>
                <c:pt idx="11">
                  <c:v>32.0</c:v>
                </c:pt>
                <c:pt idx="12">
                  <c:v>24.0</c:v>
                </c:pt>
                <c:pt idx="13">
                  <c:v>13.0</c:v>
                </c:pt>
                <c:pt idx="14">
                  <c:v>12.0</c:v>
                </c:pt>
                <c:pt idx="15">
                  <c:v>15.0</c:v>
                </c:pt>
                <c:pt idx="16">
                  <c:v>15.0</c:v>
                </c:pt>
                <c:pt idx="17">
                  <c:v>13.0</c:v>
                </c:pt>
                <c:pt idx="18">
                  <c:v>6.0</c:v>
                </c:pt>
                <c:pt idx="19">
                  <c:v>7.0</c:v>
                </c:pt>
                <c:pt idx="20">
                  <c:v>9.0</c:v>
                </c:pt>
                <c:pt idx="21">
                  <c:v>6.0</c:v>
                </c:pt>
                <c:pt idx="22">
                  <c:v>3.0</c:v>
                </c:pt>
                <c:pt idx="23">
                  <c:v>6.0</c:v>
                </c:pt>
                <c:pt idx="24">
                  <c:v>2.0</c:v>
                </c:pt>
                <c:pt idx="25">
                  <c:v>3.0</c:v>
                </c:pt>
                <c:pt idx="26">
                  <c:v>2.0</c:v>
                </c:pt>
                <c:pt idx="27">
                  <c:v>2.0</c:v>
                </c:pt>
                <c:pt idx="28">
                  <c:v>2.0</c:v>
                </c:pt>
                <c:pt idx="29">
                  <c:v>5.0</c:v>
                </c:pt>
                <c:pt idx="30">
                  <c:v>3.0</c:v>
                </c:pt>
                <c:pt idx="31">
                  <c:v>4.0</c:v>
                </c:pt>
                <c:pt idx="32">
                  <c:v>0.0</c:v>
                </c:pt>
                <c:pt idx="33">
                  <c:v>6.0</c:v>
                </c:pt>
                <c:pt idx="34">
                  <c:v>5.0</c:v>
                </c:pt>
                <c:pt idx="35">
                  <c:v>1.0</c:v>
                </c:pt>
                <c:pt idx="36">
                  <c:v>1.0</c:v>
                </c:pt>
                <c:pt idx="37">
                  <c:v>3.0</c:v>
                </c:pt>
                <c:pt idx="38">
                  <c:v>0.0</c:v>
                </c:pt>
                <c:pt idx="39">
                  <c:v>3.0</c:v>
                </c:pt>
                <c:pt idx="40">
                  <c:v>3.0</c:v>
                </c:pt>
                <c:pt idx="41">
                  <c:v>1.0</c:v>
                </c:pt>
                <c:pt idx="42">
                  <c:v>3.0</c:v>
                </c:pt>
                <c:pt idx="43">
                  <c:v>3.0</c:v>
                </c:pt>
                <c:pt idx="44">
                  <c:v>1.0</c:v>
                </c:pt>
                <c:pt idx="45">
                  <c:v>5.0</c:v>
                </c:pt>
                <c:pt idx="46">
                  <c:v>2.0</c:v>
                </c:pt>
                <c:pt idx="47">
                  <c:v>0.0</c:v>
                </c:pt>
                <c:pt idx="48">
                  <c:v>5.0</c:v>
                </c:pt>
                <c:pt idx="49">
                  <c:v>3.0</c:v>
                </c:pt>
                <c:pt idx="50">
                  <c:v>2.0</c:v>
                </c:pt>
                <c:pt idx="51">
                  <c:v>2.0</c:v>
                </c:pt>
                <c:pt idx="52">
                  <c:v>0.0</c:v>
                </c:pt>
                <c:pt idx="53">
                  <c:v>1.0</c:v>
                </c:pt>
                <c:pt idx="54">
                  <c:v>2.0</c:v>
                </c:pt>
                <c:pt idx="55">
                  <c:v>0.0</c:v>
                </c:pt>
                <c:pt idx="56">
                  <c:v>3.0</c:v>
                </c:pt>
                <c:pt idx="57">
                  <c:v>3.0</c:v>
                </c:pt>
                <c:pt idx="58">
                  <c:v>1.0</c:v>
                </c:pt>
                <c:pt idx="59">
                  <c:v>2.0</c:v>
                </c:pt>
                <c:pt idx="60">
                  <c:v>2.0</c:v>
                </c:pt>
                <c:pt idx="61">
                  <c:v>4.0</c:v>
                </c:pt>
                <c:pt idx="62">
                  <c:v>1.0</c:v>
                </c:pt>
                <c:pt idx="63">
                  <c:v>1.0</c:v>
                </c:pt>
                <c:pt idx="64">
                  <c:v>0.0</c:v>
                </c:pt>
                <c:pt idx="65">
                  <c:v>1.0</c:v>
                </c:pt>
                <c:pt idx="66">
                  <c:v>2.0</c:v>
                </c:pt>
                <c:pt idx="67">
                  <c:v>1.0</c:v>
                </c:pt>
                <c:pt idx="68">
                  <c:v>3.0</c:v>
                </c:pt>
                <c:pt idx="69">
                  <c:v>4.0</c:v>
                </c:pt>
                <c:pt idx="70">
                  <c:v>2.0</c:v>
                </c:pt>
                <c:pt idx="71">
                  <c:v>2.0</c:v>
                </c:pt>
                <c:pt idx="72">
                  <c:v>5.0</c:v>
                </c:pt>
                <c:pt idx="73">
                  <c:v>6.0</c:v>
                </c:pt>
                <c:pt idx="74">
                  <c:v>3.0</c:v>
                </c:pt>
                <c:pt idx="75">
                  <c:v>5.0</c:v>
                </c:pt>
                <c:pt idx="76">
                  <c:v>1.0</c:v>
                </c:pt>
                <c:pt idx="77">
                  <c:v>1.0</c:v>
                </c:pt>
                <c:pt idx="78">
                  <c:v>2.0</c:v>
                </c:pt>
                <c:pt idx="79">
                  <c:v>4.0</c:v>
                </c:pt>
                <c:pt idx="80">
                  <c:v>3.0</c:v>
                </c:pt>
                <c:pt idx="81">
                  <c:v>2.0</c:v>
                </c:pt>
                <c:pt idx="82">
                  <c:v>4.0</c:v>
                </c:pt>
                <c:pt idx="83">
                  <c:v>3.0</c:v>
                </c:pt>
                <c:pt idx="84">
                  <c:v>3.0</c:v>
                </c:pt>
                <c:pt idx="85">
                  <c:v>6.0</c:v>
                </c:pt>
                <c:pt idx="86">
                  <c:v>4.0</c:v>
                </c:pt>
                <c:pt idx="87">
                  <c:v>1.0</c:v>
                </c:pt>
                <c:pt idx="88">
                  <c:v>4.0</c:v>
                </c:pt>
                <c:pt idx="89">
                  <c:v>3.0</c:v>
                </c:pt>
                <c:pt idx="90">
                  <c:v>2.0</c:v>
                </c:pt>
                <c:pt idx="91">
                  <c:v>4.0</c:v>
                </c:pt>
                <c:pt idx="92">
                  <c:v>4.0</c:v>
                </c:pt>
                <c:pt idx="93">
                  <c:v>4.0</c:v>
                </c:pt>
                <c:pt idx="94">
                  <c:v>0.0</c:v>
                </c:pt>
                <c:pt idx="95">
                  <c:v>3.0</c:v>
                </c:pt>
                <c:pt idx="96">
                  <c:v>3.0</c:v>
                </c:pt>
                <c:pt idx="97">
                  <c:v>3.0</c:v>
                </c:pt>
                <c:pt idx="98">
                  <c:v>5.0</c:v>
                </c:pt>
                <c:pt idx="99">
                  <c:v>3.0</c:v>
                </c:pt>
                <c:pt idx="100">
                  <c:v>2.0</c:v>
                </c:pt>
                <c:pt idx="101">
                  <c:v>2.0</c:v>
                </c:pt>
                <c:pt idx="102">
                  <c:v>2.0</c:v>
                </c:pt>
                <c:pt idx="103">
                  <c:v>2.0</c:v>
                </c:pt>
                <c:pt idx="104">
                  <c:v>2.0</c:v>
                </c:pt>
                <c:pt idx="105">
                  <c:v>2.0</c:v>
                </c:pt>
                <c:pt idx="106">
                  <c:v>16.0</c:v>
                </c:pt>
                <c:pt idx="107">
                  <c:v>65.0</c:v>
                </c:pt>
                <c:pt idx="108">
                  <c:v>234.0</c:v>
                </c:pt>
                <c:pt idx="109">
                  <c:v>925.0</c:v>
                </c:pt>
                <c:pt idx="110">
                  <c:v>2657.0</c:v>
                </c:pt>
                <c:pt idx="111">
                  <c:v>6834.0</c:v>
                </c:pt>
                <c:pt idx="112">
                  <c:v>13773.0</c:v>
                </c:pt>
                <c:pt idx="113">
                  <c:v>23287.0</c:v>
                </c:pt>
                <c:pt idx="114">
                  <c:v>33445.0</c:v>
                </c:pt>
                <c:pt idx="115">
                  <c:v>39926.0</c:v>
                </c:pt>
                <c:pt idx="116">
                  <c:v>40410.0</c:v>
                </c:pt>
                <c:pt idx="117">
                  <c:v>34510.0</c:v>
                </c:pt>
                <c:pt idx="118">
                  <c:v>24314.0</c:v>
                </c:pt>
                <c:pt idx="119">
                  <c:v>14283.0</c:v>
                </c:pt>
                <c:pt idx="120">
                  <c:v>7085.0</c:v>
                </c:pt>
                <c:pt idx="121">
                  <c:v>3056.0</c:v>
                </c:pt>
                <c:pt idx="122">
                  <c:v>1046.0</c:v>
                </c:pt>
                <c:pt idx="123">
                  <c:v>335.0</c:v>
                </c:pt>
                <c:pt idx="124">
                  <c:v>92.0</c:v>
                </c:pt>
                <c:pt idx="125">
                  <c:v>18.0</c:v>
                </c:pt>
                <c:pt idx="126">
                  <c:v>6.0</c:v>
                </c:pt>
                <c:pt idx="127">
                  <c:v>1.0</c:v>
                </c:pt>
                <c:pt idx="128">
                  <c:v>2.0</c:v>
                </c:pt>
                <c:pt idx="129">
                  <c:v>3.0</c:v>
                </c:pt>
                <c:pt idx="130">
                  <c:v>3.0</c:v>
                </c:pt>
                <c:pt idx="131">
                  <c:v>1.0</c:v>
                </c:pt>
                <c:pt idx="132">
                  <c:v>0.0</c:v>
                </c:pt>
                <c:pt idx="133">
                  <c:v>0.0</c:v>
                </c:pt>
                <c:pt idx="134">
                  <c:v>2.0</c:v>
                </c:pt>
                <c:pt idx="135">
                  <c:v>2.0</c:v>
                </c:pt>
                <c:pt idx="136">
                  <c:v>1.0</c:v>
                </c:pt>
                <c:pt idx="137">
                  <c:v>2.0</c:v>
                </c:pt>
                <c:pt idx="138">
                  <c:v>0.0</c:v>
                </c:pt>
                <c:pt idx="139">
                  <c:v>0.0</c:v>
                </c:pt>
                <c:pt idx="140">
                  <c:v>0.0</c:v>
                </c:pt>
                <c:pt idx="141">
                  <c:v>0.0</c:v>
                </c:pt>
                <c:pt idx="142">
                  <c:v>2.0</c:v>
                </c:pt>
                <c:pt idx="143">
                  <c:v>2.0</c:v>
                </c:pt>
                <c:pt idx="144">
                  <c:v>1.0</c:v>
                </c:pt>
                <c:pt idx="145">
                  <c:v>0.0</c:v>
                </c:pt>
                <c:pt idx="146">
                  <c:v>0.0</c:v>
                </c:pt>
                <c:pt idx="147">
                  <c:v>1.0</c:v>
                </c:pt>
                <c:pt idx="148">
                  <c:v>1.0</c:v>
                </c:pt>
                <c:pt idx="149">
                  <c:v>2.0</c:v>
                </c:pt>
                <c:pt idx="150">
                  <c:v>1.0</c:v>
                </c:pt>
                <c:pt idx="151">
                  <c:v>2.0</c:v>
                </c:pt>
                <c:pt idx="152">
                  <c:v>1.0</c:v>
                </c:pt>
                <c:pt idx="153">
                  <c:v>1.0</c:v>
                </c:pt>
                <c:pt idx="154">
                  <c:v>1.0</c:v>
                </c:pt>
                <c:pt idx="155">
                  <c:v>2.0</c:v>
                </c:pt>
                <c:pt idx="156">
                  <c:v>0.0</c:v>
                </c:pt>
                <c:pt idx="157">
                  <c:v>0.0</c:v>
                </c:pt>
                <c:pt idx="158">
                  <c:v>0.0</c:v>
                </c:pt>
                <c:pt idx="159">
                  <c:v>0.0</c:v>
                </c:pt>
                <c:pt idx="160">
                  <c:v>3.0</c:v>
                </c:pt>
                <c:pt idx="161">
                  <c:v>1.0</c:v>
                </c:pt>
                <c:pt idx="162">
                  <c:v>2.0</c:v>
                </c:pt>
                <c:pt idx="163">
                  <c:v>0.0</c:v>
                </c:pt>
                <c:pt idx="164">
                  <c:v>0.0</c:v>
                </c:pt>
                <c:pt idx="165">
                  <c:v>1.0</c:v>
                </c:pt>
                <c:pt idx="166">
                  <c:v>1.0</c:v>
                </c:pt>
                <c:pt idx="167">
                  <c:v>0.0</c:v>
                </c:pt>
                <c:pt idx="168">
                  <c:v>1.0</c:v>
                </c:pt>
                <c:pt idx="169">
                  <c:v>0.0</c:v>
                </c:pt>
                <c:pt idx="170">
                  <c:v>0.0</c:v>
                </c:pt>
                <c:pt idx="171">
                  <c:v>1.0</c:v>
                </c:pt>
                <c:pt idx="172">
                  <c:v>0.0</c:v>
                </c:pt>
                <c:pt idx="173">
                  <c:v>1.0</c:v>
                </c:pt>
                <c:pt idx="174">
                  <c:v>1.0</c:v>
                </c:pt>
                <c:pt idx="175">
                  <c:v>0.0</c:v>
                </c:pt>
                <c:pt idx="176">
                  <c:v>0.0</c:v>
                </c:pt>
                <c:pt idx="177">
                  <c:v>1.0</c:v>
                </c:pt>
                <c:pt idx="178">
                  <c:v>0.0</c:v>
                </c:pt>
                <c:pt idx="179">
                  <c:v>0.0</c:v>
                </c:pt>
                <c:pt idx="180">
                  <c:v>0.0</c:v>
                </c:pt>
                <c:pt idx="181">
                  <c:v>0.0</c:v>
                </c:pt>
                <c:pt idx="182">
                  <c:v>2.0</c:v>
                </c:pt>
                <c:pt idx="183">
                  <c:v>0.0</c:v>
                </c:pt>
                <c:pt idx="184">
                  <c:v>0.0</c:v>
                </c:pt>
                <c:pt idx="185">
                  <c:v>1.0</c:v>
                </c:pt>
                <c:pt idx="186">
                  <c:v>2.0</c:v>
                </c:pt>
                <c:pt idx="187">
                  <c:v>0.0</c:v>
                </c:pt>
                <c:pt idx="188">
                  <c:v>0.0</c:v>
                </c:pt>
                <c:pt idx="189">
                  <c:v>1.0</c:v>
                </c:pt>
                <c:pt idx="190">
                  <c:v>0.0</c:v>
                </c:pt>
                <c:pt idx="191">
                  <c:v>0.0</c:v>
                </c:pt>
                <c:pt idx="192">
                  <c:v>0.0</c:v>
                </c:pt>
                <c:pt idx="193">
                  <c:v>0.0</c:v>
                </c:pt>
                <c:pt idx="194">
                  <c:v>0.0</c:v>
                </c:pt>
                <c:pt idx="195">
                  <c:v>1.0</c:v>
                </c:pt>
                <c:pt idx="196">
                  <c:v>1.0</c:v>
                </c:pt>
                <c:pt idx="197">
                  <c:v>0.0</c:v>
                </c:pt>
                <c:pt idx="198">
                  <c:v>0.0</c:v>
                </c:pt>
                <c:pt idx="199">
                  <c:v>0.0</c:v>
                </c:pt>
                <c:pt idx="200">
                  <c:v>0.0</c:v>
                </c:pt>
                <c:pt idx="201">
                  <c:v>0.0</c:v>
                </c:pt>
                <c:pt idx="202">
                  <c:v>1.0</c:v>
                </c:pt>
                <c:pt idx="203">
                  <c:v>0.0</c:v>
                </c:pt>
                <c:pt idx="204">
                  <c:v>0.0</c:v>
                </c:pt>
                <c:pt idx="205">
                  <c:v>0.0</c:v>
                </c:pt>
                <c:pt idx="206">
                  <c:v>0.0</c:v>
                </c:pt>
                <c:pt idx="207">
                  <c:v>0.0</c:v>
                </c:pt>
                <c:pt idx="208">
                  <c:v>0.0</c:v>
                </c:pt>
                <c:pt idx="209">
                  <c:v>0.0</c:v>
                </c:pt>
                <c:pt idx="210">
                  <c:v>0.0</c:v>
                </c:pt>
                <c:pt idx="211">
                  <c:v>0.0</c:v>
                </c:pt>
                <c:pt idx="212">
                  <c:v>1.0</c:v>
                </c:pt>
                <c:pt idx="213">
                  <c:v>0.0</c:v>
                </c:pt>
                <c:pt idx="214">
                  <c:v>0.0</c:v>
                </c:pt>
                <c:pt idx="215">
                  <c:v>1.0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1.0</c:v>
                </c:pt>
                <c:pt idx="230">
                  <c:v>0.0</c:v>
                </c:pt>
                <c:pt idx="231">
                  <c:v>0.0</c:v>
                </c:pt>
                <c:pt idx="232">
                  <c:v>0.0</c:v>
                </c:pt>
                <c:pt idx="233">
                  <c:v>0.0</c:v>
                </c:pt>
                <c:pt idx="234">
                  <c:v>0.0</c:v>
                </c:pt>
                <c:pt idx="235">
                  <c:v>0.0</c:v>
                </c:pt>
                <c:pt idx="236">
                  <c:v>1.0</c:v>
                </c:pt>
                <c:pt idx="237">
                  <c:v>1.0</c:v>
                </c:pt>
                <c:pt idx="238">
                  <c:v>0.0</c:v>
                </c:pt>
                <c:pt idx="239">
                  <c:v>0.0</c:v>
                </c:pt>
                <c:pt idx="240">
                  <c:v>0.0</c:v>
                </c:pt>
                <c:pt idx="241">
                  <c:v>0.0</c:v>
                </c:pt>
                <c:pt idx="242">
                  <c:v>0.0</c:v>
                </c:pt>
                <c:pt idx="243">
                  <c:v>0.0</c:v>
                </c:pt>
                <c:pt idx="244">
                  <c:v>0.0</c:v>
                </c:pt>
                <c:pt idx="245">
                  <c:v>1.0</c:v>
                </c:pt>
                <c:pt idx="246">
                  <c:v>0.0</c:v>
                </c:pt>
                <c:pt idx="247">
                  <c:v>0.0</c:v>
                </c:pt>
                <c:pt idx="248">
                  <c:v>0.0</c:v>
                </c:pt>
                <c:pt idx="249">
                  <c:v>0.0</c:v>
                </c:pt>
                <c:pt idx="250">
                  <c:v>1.0</c:v>
                </c:pt>
                <c:pt idx="251">
                  <c:v>0.0</c:v>
                </c:pt>
                <c:pt idx="252">
                  <c:v>0.0</c:v>
                </c:pt>
                <c:pt idx="253">
                  <c:v>0.0</c:v>
                </c:pt>
                <c:pt idx="254">
                  <c:v>0.0</c:v>
                </c:pt>
                <c:pt idx="255">
                  <c:v>1.0</c:v>
                </c:pt>
                <c:pt idx="256">
                  <c:v>0.0</c:v>
                </c:pt>
                <c:pt idx="257">
                  <c:v>0.0</c:v>
                </c:pt>
                <c:pt idx="258">
                  <c:v>0.0</c:v>
                </c:pt>
                <c:pt idx="259">
                  <c:v>0.0</c:v>
                </c:pt>
                <c:pt idx="260">
                  <c:v>0.0</c:v>
                </c:pt>
                <c:pt idx="261">
                  <c:v>0.0</c:v>
                </c:pt>
                <c:pt idx="262">
                  <c:v>0.0</c:v>
                </c:pt>
                <c:pt idx="263">
                  <c:v>0.0</c:v>
                </c:pt>
                <c:pt idx="264">
                  <c:v>1.0</c:v>
                </c:pt>
                <c:pt idx="265">
                  <c:v>0.0</c:v>
                </c:pt>
                <c:pt idx="266">
                  <c:v>0.0</c:v>
                </c:pt>
                <c:pt idx="267">
                  <c:v>0.0</c:v>
                </c:pt>
                <c:pt idx="268">
                  <c:v>0.0</c:v>
                </c:pt>
                <c:pt idx="269">
                  <c:v>0.0</c:v>
                </c:pt>
                <c:pt idx="270">
                  <c:v>0.0</c:v>
                </c:pt>
                <c:pt idx="271">
                  <c:v>0.0</c:v>
                </c:pt>
                <c:pt idx="272">
                  <c:v>1.0</c:v>
                </c:pt>
                <c:pt idx="273">
                  <c:v>0.0</c:v>
                </c:pt>
                <c:pt idx="274">
                  <c:v>0.0</c:v>
                </c:pt>
                <c:pt idx="275">
                  <c:v>1.0</c:v>
                </c:pt>
                <c:pt idx="276">
                  <c:v>0.0</c:v>
                </c:pt>
                <c:pt idx="277">
                  <c:v>0.0</c:v>
                </c:pt>
                <c:pt idx="278">
                  <c:v>0.0</c:v>
                </c:pt>
                <c:pt idx="279">
                  <c:v>1.0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1.0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1.0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1.0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1.0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5"/>
          <c:order val="5"/>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Flasher!$Q$5:$Q$1028</c:f>
              <c:numCache>
                <c:formatCode>General</c:formatCode>
                <c:ptCount val="1024"/>
                <c:pt idx="0">
                  <c:v>0.0</c:v>
                </c:pt>
                <c:pt idx="1">
                  <c:v>0.0</c:v>
                </c:pt>
                <c:pt idx="2">
                  <c:v>0.0</c:v>
                </c:pt>
                <c:pt idx="3">
                  <c:v>18.0</c:v>
                </c:pt>
                <c:pt idx="4">
                  <c:v>115.0</c:v>
                </c:pt>
                <c:pt idx="5">
                  <c:v>91.0</c:v>
                </c:pt>
                <c:pt idx="6">
                  <c:v>78.0</c:v>
                </c:pt>
                <c:pt idx="7">
                  <c:v>53.0</c:v>
                </c:pt>
                <c:pt idx="8">
                  <c:v>49.0</c:v>
                </c:pt>
                <c:pt idx="9">
                  <c:v>31.0</c:v>
                </c:pt>
                <c:pt idx="10">
                  <c:v>29.0</c:v>
                </c:pt>
                <c:pt idx="11">
                  <c:v>26.0</c:v>
                </c:pt>
                <c:pt idx="12">
                  <c:v>28.0</c:v>
                </c:pt>
                <c:pt idx="13">
                  <c:v>14.0</c:v>
                </c:pt>
                <c:pt idx="14">
                  <c:v>20.0</c:v>
                </c:pt>
                <c:pt idx="15">
                  <c:v>21.0</c:v>
                </c:pt>
                <c:pt idx="16">
                  <c:v>10.0</c:v>
                </c:pt>
                <c:pt idx="17">
                  <c:v>15.0</c:v>
                </c:pt>
                <c:pt idx="18">
                  <c:v>6.0</c:v>
                </c:pt>
                <c:pt idx="19">
                  <c:v>5.0</c:v>
                </c:pt>
                <c:pt idx="20">
                  <c:v>8.0</c:v>
                </c:pt>
                <c:pt idx="21">
                  <c:v>9.0</c:v>
                </c:pt>
                <c:pt idx="22">
                  <c:v>5.0</c:v>
                </c:pt>
                <c:pt idx="23">
                  <c:v>2.0</c:v>
                </c:pt>
                <c:pt idx="24">
                  <c:v>5.0</c:v>
                </c:pt>
                <c:pt idx="25">
                  <c:v>2.0</c:v>
                </c:pt>
                <c:pt idx="26">
                  <c:v>6.0</c:v>
                </c:pt>
                <c:pt idx="27">
                  <c:v>6.0</c:v>
                </c:pt>
                <c:pt idx="28">
                  <c:v>5.0</c:v>
                </c:pt>
                <c:pt idx="29">
                  <c:v>4.0</c:v>
                </c:pt>
                <c:pt idx="30">
                  <c:v>3.0</c:v>
                </c:pt>
                <c:pt idx="31">
                  <c:v>4.0</c:v>
                </c:pt>
                <c:pt idx="32">
                  <c:v>4.0</c:v>
                </c:pt>
                <c:pt idx="33">
                  <c:v>1.0</c:v>
                </c:pt>
                <c:pt idx="34">
                  <c:v>5.0</c:v>
                </c:pt>
                <c:pt idx="35">
                  <c:v>2.0</c:v>
                </c:pt>
                <c:pt idx="36">
                  <c:v>0.0</c:v>
                </c:pt>
                <c:pt idx="37">
                  <c:v>4.0</c:v>
                </c:pt>
                <c:pt idx="38">
                  <c:v>2.0</c:v>
                </c:pt>
                <c:pt idx="39">
                  <c:v>2.0</c:v>
                </c:pt>
                <c:pt idx="40">
                  <c:v>2.0</c:v>
                </c:pt>
                <c:pt idx="41">
                  <c:v>7.0</c:v>
                </c:pt>
                <c:pt idx="42">
                  <c:v>5.0</c:v>
                </c:pt>
                <c:pt idx="43">
                  <c:v>1.0</c:v>
                </c:pt>
                <c:pt idx="44">
                  <c:v>4.0</c:v>
                </c:pt>
                <c:pt idx="45">
                  <c:v>3.0</c:v>
                </c:pt>
                <c:pt idx="46">
                  <c:v>2.0</c:v>
                </c:pt>
                <c:pt idx="47">
                  <c:v>1.0</c:v>
                </c:pt>
                <c:pt idx="48">
                  <c:v>2.0</c:v>
                </c:pt>
                <c:pt idx="49">
                  <c:v>3.0</c:v>
                </c:pt>
                <c:pt idx="50">
                  <c:v>4.0</c:v>
                </c:pt>
                <c:pt idx="51">
                  <c:v>1.0</c:v>
                </c:pt>
                <c:pt idx="52">
                  <c:v>3.0</c:v>
                </c:pt>
                <c:pt idx="53">
                  <c:v>2.0</c:v>
                </c:pt>
                <c:pt idx="54">
                  <c:v>2.0</c:v>
                </c:pt>
                <c:pt idx="55">
                  <c:v>2.0</c:v>
                </c:pt>
                <c:pt idx="56">
                  <c:v>3.0</c:v>
                </c:pt>
                <c:pt idx="57">
                  <c:v>0.0</c:v>
                </c:pt>
                <c:pt idx="58">
                  <c:v>2.0</c:v>
                </c:pt>
                <c:pt idx="59">
                  <c:v>1.0</c:v>
                </c:pt>
                <c:pt idx="60">
                  <c:v>0.0</c:v>
                </c:pt>
                <c:pt idx="61">
                  <c:v>2.0</c:v>
                </c:pt>
                <c:pt idx="62">
                  <c:v>2.0</c:v>
                </c:pt>
                <c:pt idx="63">
                  <c:v>4.0</c:v>
                </c:pt>
                <c:pt idx="64">
                  <c:v>3.0</c:v>
                </c:pt>
                <c:pt idx="65">
                  <c:v>4.0</c:v>
                </c:pt>
                <c:pt idx="66">
                  <c:v>2.0</c:v>
                </c:pt>
                <c:pt idx="67">
                  <c:v>1.0</c:v>
                </c:pt>
                <c:pt idx="68">
                  <c:v>2.0</c:v>
                </c:pt>
                <c:pt idx="69">
                  <c:v>1.0</c:v>
                </c:pt>
                <c:pt idx="70">
                  <c:v>4.0</c:v>
                </c:pt>
                <c:pt idx="71">
                  <c:v>0.0</c:v>
                </c:pt>
                <c:pt idx="72">
                  <c:v>1.0</c:v>
                </c:pt>
                <c:pt idx="73">
                  <c:v>4.0</c:v>
                </c:pt>
                <c:pt idx="74">
                  <c:v>1.0</c:v>
                </c:pt>
                <c:pt idx="75">
                  <c:v>1.0</c:v>
                </c:pt>
                <c:pt idx="76">
                  <c:v>3.0</c:v>
                </c:pt>
                <c:pt idx="77">
                  <c:v>5.0</c:v>
                </c:pt>
                <c:pt idx="78">
                  <c:v>7.0</c:v>
                </c:pt>
                <c:pt idx="79">
                  <c:v>5.0</c:v>
                </c:pt>
                <c:pt idx="80">
                  <c:v>0.0</c:v>
                </c:pt>
                <c:pt idx="81">
                  <c:v>2.0</c:v>
                </c:pt>
                <c:pt idx="82">
                  <c:v>2.0</c:v>
                </c:pt>
                <c:pt idx="83">
                  <c:v>1.0</c:v>
                </c:pt>
                <c:pt idx="84">
                  <c:v>4.0</c:v>
                </c:pt>
                <c:pt idx="85">
                  <c:v>4.0</c:v>
                </c:pt>
                <c:pt idx="86">
                  <c:v>3.0</c:v>
                </c:pt>
                <c:pt idx="87">
                  <c:v>2.0</c:v>
                </c:pt>
                <c:pt idx="88">
                  <c:v>1.0</c:v>
                </c:pt>
                <c:pt idx="89">
                  <c:v>3.0</c:v>
                </c:pt>
                <c:pt idx="90">
                  <c:v>2.0</c:v>
                </c:pt>
                <c:pt idx="91">
                  <c:v>1.0</c:v>
                </c:pt>
                <c:pt idx="92">
                  <c:v>2.0</c:v>
                </c:pt>
                <c:pt idx="93">
                  <c:v>6.0</c:v>
                </c:pt>
                <c:pt idx="94">
                  <c:v>0.0</c:v>
                </c:pt>
                <c:pt idx="95">
                  <c:v>2.0</c:v>
                </c:pt>
                <c:pt idx="96">
                  <c:v>5.0</c:v>
                </c:pt>
                <c:pt idx="97">
                  <c:v>3.0</c:v>
                </c:pt>
                <c:pt idx="98">
                  <c:v>0.0</c:v>
                </c:pt>
                <c:pt idx="99">
                  <c:v>7.0</c:v>
                </c:pt>
                <c:pt idx="100">
                  <c:v>2.0</c:v>
                </c:pt>
                <c:pt idx="101">
                  <c:v>4.0</c:v>
                </c:pt>
                <c:pt idx="102">
                  <c:v>3.0</c:v>
                </c:pt>
                <c:pt idx="103">
                  <c:v>4.0</c:v>
                </c:pt>
                <c:pt idx="104">
                  <c:v>0.0</c:v>
                </c:pt>
                <c:pt idx="105">
                  <c:v>0.0</c:v>
                </c:pt>
                <c:pt idx="106">
                  <c:v>0.0</c:v>
                </c:pt>
                <c:pt idx="107">
                  <c:v>3.0</c:v>
                </c:pt>
                <c:pt idx="108">
                  <c:v>0.0</c:v>
                </c:pt>
                <c:pt idx="109">
                  <c:v>1.0</c:v>
                </c:pt>
                <c:pt idx="110">
                  <c:v>4.0</c:v>
                </c:pt>
                <c:pt idx="111">
                  <c:v>1.0</c:v>
                </c:pt>
                <c:pt idx="112">
                  <c:v>3.0</c:v>
                </c:pt>
                <c:pt idx="113">
                  <c:v>1.0</c:v>
                </c:pt>
                <c:pt idx="114">
                  <c:v>2.0</c:v>
                </c:pt>
                <c:pt idx="115">
                  <c:v>1.0</c:v>
                </c:pt>
                <c:pt idx="116">
                  <c:v>1.0</c:v>
                </c:pt>
                <c:pt idx="117">
                  <c:v>0.0</c:v>
                </c:pt>
                <c:pt idx="118">
                  <c:v>0.0</c:v>
                </c:pt>
                <c:pt idx="119">
                  <c:v>2.0</c:v>
                </c:pt>
                <c:pt idx="120">
                  <c:v>2.0</c:v>
                </c:pt>
                <c:pt idx="121">
                  <c:v>4.0</c:v>
                </c:pt>
                <c:pt idx="122">
                  <c:v>1.0</c:v>
                </c:pt>
                <c:pt idx="123">
                  <c:v>1.0</c:v>
                </c:pt>
                <c:pt idx="124">
                  <c:v>3.0</c:v>
                </c:pt>
                <c:pt idx="125">
                  <c:v>2.0</c:v>
                </c:pt>
                <c:pt idx="126">
                  <c:v>1.0</c:v>
                </c:pt>
                <c:pt idx="127">
                  <c:v>2.0</c:v>
                </c:pt>
                <c:pt idx="128">
                  <c:v>3.0</c:v>
                </c:pt>
                <c:pt idx="129">
                  <c:v>3.0</c:v>
                </c:pt>
                <c:pt idx="130">
                  <c:v>2.0</c:v>
                </c:pt>
                <c:pt idx="131">
                  <c:v>1.0</c:v>
                </c:pt>
                <c:pt idx="132">
                  <c:v>2.0</c:v>
                </c:pt>
                <c:pt idx="133">
                  <c:v>1.0</c:v>
                </c:pt>
                <c:pt idx="134">
                  <c:v>3.0</c:v>
                </c:pt>
                <c:pt idx="135">
                  <c:v>1.0</c:v>
                </c:pt>
                <c:pt idx="136">
                  <c:v>0.0</c:v>
                </c:pt>
                <c:pt idx="137">
                  <c:v>3.0</c:v>
                </c:pt>
                <c:pt idx="138">
                  <c:v>2.0</c:v>
                </c:pt>
                <c:pt idx="139">
                  <c:v>0.0</c:v>
                </c:pt>
                <c:pt idx="140">
                  <c:v>4.0</c:v>
                </c:pt>
                <c:pt idx="141">
                  <c:v>3.0</c:v>
                </c:pt>
                <c:pt idx="142">
                  <c:v>2.0</c:v>
                </c:pt>
                <c:pt idx="143">
                  <c:v>0.0</c:v>
                </c:pt>
                <c:pt idx="144">
                  <c:v>2.0</c:v>
                </c:pt>
                <c:pt idx="145">
                  <c:v>1.0</c:v>
                </c:pt>
                <c:pt idx="146">
                  <c:v>2.0</c:v>
                </c:pt>
                <c:pt idx="147">
                  <c:v>2.0</c:v>
                </c:pt>
                <c:pt idx="148">
                  <c:v>0.0</c:v>
                </c:pt>
                <c:pt idx="149">
                  <c:v>2.0</c:v>
                </c:pt>
                <c:pt idx="150">
                  <c:v>1.0</c:v>
                </c:pt>
                <c:pt idx="151">
                  <c:v>3.0</c:v>
                </c:pt>
                <c:pt idx="152">
                  <c:v>2.0</c:v>
                </c:pt>
                <c:pt idx="153">
                  <c:v>1.0</c:v>
                </c:pt>
                <c:pt idx="154">
                  <c:v>3.0</c:v>
                </c:pt>
                <c:pt idx="155">
                  <c:v>0.0</c:v>
                </c:pt>
                <c:pt idx="156">
                  <c:v>0.0</c:v>
                </c:pt>
                <c:pt idx="157">
                  <c:v>1.0</c:v>
                </c:pt>
                <c:pt idx="158">
                  <c:v>1.0</c:v>
                </c:pt>
                <c:pt idx="159">
                  <c:v>2.0</c:v>
                </c:pt>
                <c:pt idx="160">
                  <c:v>0.0</c:v>
                </c:pt>
                <c:pt idx="161">
                  <c:v>2.0</c:v>
                </c:pt>
                <c:pt idx="162">
                  <c:v>2.0</c:v>
                </c:pt>
                <c:pt idx="163">
                  <c:v>13.0</c:v>
                </c:pt>
                <c:pt idx="164">
                  <c:v>47.0</c:v>
                </c:pt>
                <c:pt idx="165">
                  <c:v>155.0</c:v>
                </c:pt>
                <c:pt idx="166">
                  <c:v>517.0</c:v>
                </c:pt>
                <c:pt idx="167">
                  <c:v>1457.0</c:v>
                </c:pt>
                <c:pt idx="168">
                  <c:v>3672.0</c:v>
                </c:pt>
                <c:pt idx="169">
                  <c:v>7539.0</c:v>
                </c:pt>
                <c:pt idx="170">
                  <c:v>13691.0</c:v>
                </c:pt>
                <c:pt idx="171">
                  <c:v>22225.0</c:v>
                </c:pt>
                <c:pt idx="172">
                  <c:v>30393.0</c:v>
                </c:pt>
                <c:pt idx="173">
                  <c:v>35867.0</c:v>
                </c:pt>
                <c:pt idx="174">
                  <c:v>37376.0</c:v>
                </c:pt>
                <c:pt idx="175">
                  <c:v>32802.0</c:v>
                </c:pt>
                <c:pt idx="176">
                  <c:v>25009.0</c:v>
                </c:pt>
                <c:pt idx="177">
                  <c:v>17202.0</c:v>
                </c:pt>
                <c:pt idx="178">
                  <c:v>9834.0</c:v>
                </c:pt>
                <c:pt idx="179">
                  <c:v>5002.0</c:v>
                </c:pt>
                <c:pt idx="180">
                  <c:v>2292.0</c:v>
                </c:pt>
                <c:pt idx="181">
                  <c:v>803.0</c:v>
                </c:pt>
                <c:pt idx="182">
                  <c:v>272.0</c:v>
                </c:pt>
                <c:pt idx="183">
                  <c:v>79.0</c:v>
                </c:pt>
                <c:pt idx="184">
                  <c:v>32.0</c:v>
                </c:pt>
                <c:pt idx="185">
                  <c:v>2.0</c:v>
                </c:pt>
                <c:pt idx="186">
                  <c:v>2.0</c:v>
                </c:pt>
                <c:pt idx="187">
                  <c:v>0.0</c:v>
                </c:pt>
                <c:pt idx="188">
                  <c:v>2.0</c:v>
                </c:pt>
                <c:pt idx="189">
                  <c:v>1.0</c:v>
                </c:pt>
                <c:pt idx="190">
                  <c:v>0.0</c:v>
                </c:pt>
                <c:pt idx="191">
                  <c:v>1.0</c:v>
                </c:pt>
                <c:pt idx="192">
                  <c:v>1.0</c:v>
                </c:pt>
                <c:pt idx="193">
                  <c:v>0.0</c:v>
                </c:pt>
                <c:pt idx="194">
                  <c:v>0.0</c:v>
                </c:pt>
                <c:pt idx="195">
                  <c:v>1.0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1.0</c:v>
                </c:pt>
                <c:pt idx="214">
                  <c:v>1.0</c:v>
                </c:pt>
                <c:pt idx="215">
                  <c:v>0.0</c:v>
                </c:pt>
                <c:pt idx="216">
                  <c:v>0.0</c:v>
                </c:pt>
                <c:pt idx="217">
                  <c:v>1.0</c:v>
                </c:pt>
                <c:pt idx="218">
                  <c:v>0.0</c:v>
                </c:pt>
                <c:pt idx="219">
                  <c:v>0.0</c:v>
                </c:pt>
                <c:pt idx="220">
                  <c:v>0.0</c:v>
                </c:pt>
                <c:pt idx="221">
                  <c:v>0.0</c:v>
                </c:pt>
                <c:pt idx="222">
                  <c:v>1.0</c:v>
                </c:pt>
                <c:pt idx="223">
                  <c:v>1.0</c:v>
                </c:pt>
                <c:pt idx="224">
                  <c:v>0.0</c:v>
                </c:pt>
                <c:pt idx="225">
                  <c:v>0.0</c:v>
                </c:pt>
                <c:pt idx="226">
                  <c:v>1.0</c:v>
                </c:pt>
                <c:pt idx="227">
                  <c:v>0.0</c:v>
                </c:pt>
                <c:pt idx="228">
                  <c:v>1.0</c:v>
                </c:pt>
                <c:pt idx="229">
                  <c:v>0.0</c:v>
                </c:pt>
                <c:pt idx="230">
                  <c:v>0.0</c:v>
                </c:pt>
                <c:pt idx="231">
                  <c:v>0.0</c:v>
                </c:pt>
                <c:pt idx="232">
                  <c:v>0.0</c:v>
                </c:pt>
                <c:pt idx="233">
                  <c:v>0.0</c:v>
                </c:pt>
                <c:pt idx="234">
                  <c:v>0.0</c:v>
                </c:pt>
                <c:pt idx="235">
                  <c:v>0.0</c:v>
                </c:pt>
                <c:pt idx="236">
                  <c:v>0.0</c:v>
                </c:pt>
                <c:pt idx="237">
                  <c:v>0.0</c:v>
                </c:pt>
                <c:pt idx="238">
                  <c:v>0.0</c:v>
                </c:pt>
                <c:pt idx="239">
                  <c:v>2.0</c:v>
                </c:pt>
                <c:pt idx="240">
                  <c:v>0.0</c:v>
                </c:pt>
                <c:pt idx="241">
                  <c:v>1.0</c:v>
                </c:pt>
                <c:pt idx="242">
                  <c:v>0.0</c:v>
                </c:pt>
                <c:pt idx="243">
                  <c:v>0.0</c:v>
                </c:pt>
                <c:pt idx="244">
                  <c:v>0.0</c:v>
                </c:pt>
                <c:pt idx="245">
                  <c:v>0.0</c:v>
                </c:pt>
                <c:pt idx="246">
                  <c:v>0.0</c:v>
                </c:pt>
                <c:pt idx="247">
                  <c:v>0.0</c:v>
                </c:pt>
                <c:pt idx="248">
                  <c:v>0.0</c:v>
                </c:pt>
                <c:pt idx="249">
                  <c:v>0.0</c:v>
                </c:pt>
                <c:pt idx="250">
                  <c:v>0.0</c:v>
                </c:pt>
                <c:pt idx="251">
                  <c:v>0.0</c:v>
                </c:pt>
                <c:pt idx="252">
                  <c:v>1.0</c:v>
                </c:pt>
                <c:pt idx="253">
                  <c:v>0.0</c:v>
                </c:pt>
                <c:pt idx="254">
                  <c:v>0.0</c:v>
                </c:pt>
                <c:pt idx="255">
                  <c:v>0.0</c:v>
                </c:pt>
                <c:pt idx="256">
                  <c:v>0.0</c:v>
                </c:pt>
                <c:pt idx="257">
                  <c:v>0.0</c:v>
                </c:pt>
                <c:pt idx="258">
                  <c:v>0.0</c:v>
                </c:pt>
                <c:pt idx="259">
                  <c:v>0.0</c:v>
                </c:pt>
                <c:pt idx="260">
                  <c:v>0.0</c:v>
                </c:pt>
                <c:pt idx="261">
                  <c:v>1.0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1.0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1.0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1.0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6"/>
          <c:order val="6"/>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Flasher!$T$5:$T$1028</c:f>
              <c:numCache>
                <c:formatCode>General</c:formatCode>
                <c:ptCount val="1024"/>
                <c:pt idx="0">
                  <c:v>0.0</c:v>
                </c:pt>
                <c:pt idx="1">
                  <c:v>0.0</c:v>
                </c:pt>
                <c:pt idx="2">
                  <c:v>0.0</c:v>
                </c:pt>
                <c:pt idx="3">
                  <c:v>21.0</c:v>
                </c:pt>
                <c:pt idx="4">
                  <c:v>105.0</c:v>
                </c:pt>
                <c:pt idx="5">
                  <c:v>88.0</c:v>
                </c:pt>
                <c:pt idx="6">
                  <c:v>56.0</c:v>
                </c:pt>
                <c:pt idx="7">
                  <c:v>60.0</c:v>
                </c:pt>
                <c:pt idx="8">
                  <c:v>41.0</c:v>
                </c:pt>
                <c:pt idx="9">
                  <c:v>23.0</c:v>
                </c:pt>
                <c:pt idx="10">
                  <c:v>35.0</c:v>
                </c:pt>
                <c:pt idx="11">
                  <c:v>25.0</c:v>
                </c:pt>
                <c:pt idx="12">
                  <c:v>27.0</c:v>
                </c:pt>
                <c:pt idx="13">
                  <c:v>33.0</c:v>
                </c:pt>
                <c:pt idx="14">
                  <c:v>12.0</c:v>
                </c:pt>
                <c:pt idx="15">
                  <c:v>12.0</c:v>
                </c:pt>
                <c:pt idx="16">
                  <c:v>8.0</c:v>
                </c:pt>
                <c:pt idx="17">
                  <c:v>6.0</c:v>
                </c:pt>
                <c:pt idx="18">
                  <c:v>6.0</c:v>
                </c:pt>
                <c:pt idx="19">
                  <c:v>7.0</c:v>
                </c:pt>
                <c:pt idx="20">
                  <c:v>7.0</c:v>
                </c:pt>
                <c:pt idx="21">
                  <c:v>3.0</c:v>
                </c:pt>
                <c:pt idx="22">
                  <c:v>4.0</c:v>
                </c:pt>
                <c:pt idx="23">
                  <c:v>6.0</c:v>
                </c:pt>
                <c:pt idx="24">
                  <c:v>4.0</c:v>
                </c:pt>
                <c:pt idx="25">
                  <c:v>6.0</c:v>
                </c:pt>
                <c:pt idx="26">
                  <c:v>6.0</c:v>
                </c:pt>
                <c:pt idx="27">
                  <c:v>6.0</c:v>
                </c:pt>
                <c:pt idx="28">
                  <c:v>5.0</c:v>
                </c:pt>
                <c:pt idx="29">
                  <c:v>6.0</c:v>
                </c:pt>
                <c:pt idx="30">
                  <c:v>2.0</c:v>
                </c:pt>
                <c:pt idx="31">
                  <c:v>3.0</c:v>
                </c:pt>
                <c:pt idx="32">
                  <c:v>4.0</c:v>
                </c:pt>
                <c:pt idx="33">
                  <c:v>2.0</c:v>
                </c:pt>
                <c:pt idx="34">
                  <c:v>7.0</c:v>
                </c:pt>
                <c:pt idx="35">
                  <c:v>0.0</c:v>
                </c:pt>
                <c:pt idx="36">
                  <c:v>3.0</c:v>
                </c:pt>
                <c:pt idx="37">
                  <c:v>2.0</c:v>
                </c:pt>
                <c:pt idx="38">
                  <c:v>4.0</c:v>
                </c:pt>
                <c:pt idx="39">
                  <c:v>1.0</c:v>
                </c:pt>
                <c:pt idx="40">
                  <c:v>1.0</c:v>
                </c:pt>
                <c:pt idx="41">
                  <c:v>2.0</c:v>
                </c:pt>
                <c:pt idx="42">
                  <c:v>6.0</c:v>
                </c:pt>
                <c:pt idx="43">
                  <c:v>3.0</c:v>
                </c:pt>
                <c:pt idx="44">
                  <c:v>2.0</c:v>
                </c:pt>
                <c:pt idx="45">
                  <c:v>2.0</c:v>
                </c:pt>
                <c:pt idx="46">
                  <c:v>2.0</c:v>
                </c:pt>
                <c:pt idx="47">
                  <c:v>3.0</c:v>
                </c:pt>
                <c:pt idx="48">
                  <c:v>2.0</c:v>
                </c:pt>
                <c:pt idx="49">
                  <c:v>1.0</c:v>
                </c:pt>
                <c:pt idx="50">
                  <c:v>0.0</c:v>
                </c:pt>
                <c:pt idx="51">
                  <c:v>3.0</c:v>
                </c:pt>
                <c:pt idx="52">
                  <c:v>3.0</c:v>
                </c:pt>
                <c:pt idx="53">
                  <c:v>0.0</c:v>
                </c:pt>
                <c:pt idx="54">
                  <c:v>1.0</c:v>
                </c:pt>
                <c:pt idx="55">
                  <c:v>4.0</c:v>
                </c:pt>
                <c:pt idx="56">
                  <c:v>3.0</c:v>
                </c:pt>
                <c:pt idx="57">
                  <c:v>4.0</c:v>
                </c:pt>
                <c:pt idx="58">
                  <c:v>1.0</c:v>
                </c:pt>
                <c:pt idx="59">
                  <c:v>3.0</c:v>
                </c:pt>
                <c:pt idx="60">
                  <c:v>1.0</c:v>
                </c:pt>
                <c:pt idx="61">
                  <c:v>2.0</c:v>
                </c:pt>
                <c:pt idx="62">
                  <c:v>1.0</c:v>
                </c:pt>
                <c:pt idx="63">
                  <c:v>2.0</c:v>
                </c:pt>
                <c:pt idx="64">
                  <c:v>2.0</c:v>
                </c:pt>
                <c:pt idx="65">
                  <c:v>3.0</c:v>
                </c:pt>
                <c:pt idx="66">
                  <c:v>0.0</c:v>
                </c:pt>
                <c:pt idx="67">
                  <c:v>2.0</c:v>
                </c:pt>
                <c:pt idx="68">
                  <c:v>3.0</c:v>
                </c:pt>
                <c:pt idx="69">
                  <c:v>5.0</c:v>
                </c:pt>
                <c:pt idx="70">
                  <c:v>4.0</c:v>
                </c:pt>
                <c:pt idx="71">
                  <c:v>0.0</c:v>
                </c:pt>
                <c:pt idx="72">
                  <c:v>6.0</c:v>
                </c:pt>
                <c:pt idx="73">
                  <c:v>3.0</c:v>
                </c:pt>
                <c:pt idx="74">
                  <c:v>2.0</c:v>
                </c:pt>
                <c:pt idx="75">
                  <c:v>3.0</c:v>
                </c:pt>
                <c:pt idx="76">
                  <c:v>3.0</c:v>
                </c:pt>
                <c:pt idx="77">
                  <c:v>2.0</c:v>
                </c:pt>
                <c:pt idx="78">
                  <c:v>4.0</c:v>
                </c:pt>
                <c:pt idx="79">
                  <c:v>1.0</c:v>
                </c:pt>
                <c:pt idx="80">
                  <c:v>2.0</c:v>
                </c:pt>
                <c:pt idx="81">
                  <c:v>1.0</c:v>
                </c:pt>
                <c:pt idx="82">
                  <c:v>1.0</c:v>
                </c:pt>
                <c:pt idx="83">
                  <c:v>3.0</c:v>
                </c:pt>
                <c:pt idx="84">
                  <c:v>3.0</c:v>
                </c:pt>
                <c:pt idx="85">
                  <c:v>4.0</c:v>
                </c:pt>
                <c:pt idx="86">
                  <c:v>4.0</c:v>
                </c:pt>
                <c:pt idx="87">
                  <c:v>1.0</c:v>
                </c:pt>
                <c:pt idx="88">
                  <c:v>2.0</c:v>
                </c:pt>
                <c:pt idx="89">
                  <c:v>5.0</c:v>
                </c:pt>
                <c:pt idx="90">
                  <c:v>4.0</c:v>
                </c:pt>
                <c:pt idx="91">
                  <c:v>5.0</c:v>
                </c:pt>
                <c:pt idx="92">
                  <c:v>1.0</c:v>
                </c:pt>
                <c:pt idx="93">
                  <c:v>2.0</c:v>
                </c:pt>
                <c:pt idx="94">
                  <c:v>1.0</c:v>
                </c:pt>
                <c:pt idx="95">
                  <c:v>2.0</c:v>
                </c:pt>
                <c:pt idx="96">
                  <c:v>4.0</c:v>
                </c:pt>
                <c:pt idx="97">
                  <c:v>2.0</c:v>
                </c:pt>
                <c:pt idx="98">
                  <c:v>2.0</c:v>
                </c:pt>
                <c:pt idx="99">
                  <c:v>2.0</c:v>
                </c:pt>
                <c:pt idx="100">
                  <c:v>2.0</c:v>
                </c:pt>
                <c:pt idx="101">
                  <c:v>4.0</c:v>
                </c:pt>
                <c:pt idx="102">
                  <c:v>4.0</c:v>
                </c:pt>
                <c:pt idx="103">
                  <c:v>3.0</c:v>
                </c:pt>
                <c:pt idx="104">
                  <c:v>2.0</c:v>
                </c:pt>
                <c:pt idx="105">
                  <c:v>2.0</c:v>
                </c:pt>
                <c:pt idx="106">
                  <c:v>1.0</c:v>
                </c:pt>
                <c:pt idx="107">
                  <c:v>1.0</c:v>
                </c:pt>
                <c:pt idx="108">
                  <c:v>1.0</c:v>
                </c:pt>
                <c:pt idx="109">
                  <c:v>2.0</c:v>
                </c:pt>
                <c:pt idx="110">
                  <c:v>1.0</c:v>
                </c:pt>
                <c:pt idx="111">
                  <c:v>1.0</c:v>
                </c:pt>
                <c:pt idx="112">
                  <c:v>2.0</c:v>
                </c:pt>
                <c:pt idx="113">
                  <c:v>2.0</c:v>
                </c:pt>
                <c:pt idx="114">
                  <c:v>4.0</c:v>
                </c:pt>
                <c:pt idx="115">
                  <c:v>3.0</c:v>
                </c:pt>
                <c:pt idx="116">
                  <c:v>3.0</c:v>
                </c:pt>
                <c:pt idx="117">
                  <c:v>3.0</c:v>
                </c:pt>
                <c:pt idx="118">
                  <c:v>2.0</c:v>
                </c:pt>
                <c:pt idx="119">
                  <c:v>1.0</c:v>
                </c:pt>
                <c:pt idx="120">
                  <c:v>4.0</c:v>
                </c:pt>
                <c:pt idx="121">
                  <c:v>2.0</c:v>
                </c:pt>
                <c:pt idx="122">
                  <c:v>1.0</c:v>
                </c:pt>
                <c:pt idx="123">
                  <c:v>0.0</c:v>
                </c:pt>
                <c:pt idx="124">
                  <c:v>1.0</c:v>
                </c:pt>
                <c:pt idx="125">
                  <c:v>2.0</c:v>
                </c:pt>
                <c:pt idx="126">
                  <c:v>2.0</c:v>
                </c:pt>
                <c:pt idx="127">
                  <c:v>1.0</c:v>
                </c:pt>
                <c:pt idx="128">
                  <c:v>1.0</c:v>
                </c:pt>
                <c:pt idx="129">
                  <c:v>2.0</c:v>
                </c:pt>
                <c:pt idx="130">
                  <c:v>1.0</c:v>
                </c:pt>
                <c:pt idx="131">
                  <c:v>0.0</c:v>
                </c:pt>
                <c:pt idx="132">
                  <c:v>0.0</c:v>
                </c:pt>
                <c:pt idx="133">
                  <c:v>1.0</c:v>
                </c:pt>
                <c:pt idx="134">
                  <c:v>2.0</c:v>
                </c:pt>
                <c:pt idx="135">
                  <c:v>4.0</c:v>
                </c:pt>
                <c:pt idx="136">
                  <c:v>1.0</c:v>
                </c:pt>
                <c:pt idx="137">
                  <c:v>3.0</c:v>
                </c:pt>
                <c:pt idx="138">
                  <c:v>3.0</c:v>
                </c:pt>
                <c:pt idx="139">
                  <c:v>0.0</c:v>
                </c:pt>
                <c:pt idx="140">
                  <c:v>2.0</c:v>
                </c:pt>
                <c:pt idx="141">
                  <c:v>3.0</c:v>
                </c:pt>
                <c:pt idx="142">
                  <c:v>2.0</c:v>
                </c:pt>
                <c:pt idx="143">
                  <c:v>4.0</c:v>
                </c:pt>
                <c:pt idx="144">
                  <c:v>3.0</c:v>
                </c:pt>
                <c:pt idx="145">
                  <c:v>0.0</c:v>
                </c:pt>
                <c:pt idx="146">
                  <c:v>0.0</c:v>
                </c:pt>
                <c:pt idx="147">
                  <c:v>0.0</c:v>
                </c:pt>
                <c:pt idx="148">
                  <c:v>2.0</c:v>
                </c:pt>
                <c:pt idx="149">
                  <c:v>0.0</c:v>
                </c:pt>
                <c:pt idx="150">
                  <c:v>1.0</c:v>
                </c:pt>
                <c:pt idx="151">
                  <c:v>1.0</c:v>
                </c:pt>
                <c:pt idx="152">
                  <c:v>1.0</c:v>
                </c:pt>
                <c:pt idx="153">
                  <c:v>6.0</c:v>
                </c:pt>
                <c:pt idx="154">
                  <c:v>0.0</c:v>
                </c:pt>
                <c:pt idx="155">
                  <c:v>0.0</c:v>
                </c:pt>
                <c:pt idx="156">
                  <c:v>0.0</c:v>
                </c:pt>
                <c:pt idx="157">
                  <c:v>3.0</c:v>
                </c:pt>
                <c:pt idx="158">
                  <c:v>3.0</c:v>
                </c:pt>
                <c:pt idx="159">
                  <c:v>2.0</c:v>
                </c:pt>
                <c:pt idx="160">
                  <c:v>1.0</c:v>
                </c:pt>
                <c:pt idx="161">
                  <c:v>1.0</c:v>
                </c:pt>
                <c:pt idx="162">
                  <c:v>2.0</c:v>
                </c:pt>
                <c:pt idx="163">
                  <c:v>2.0</c:v>
                </c:pt>
                <c:pt idx="164">
                  <c:v>1.0</c:v>
                </c:pt>
                <c:pt idx="165">
                  <c:v>1.0</c:v>
                </c:pt>
                <c:pt idx="166">
                  <c:v>2.0</c:v>
                </c:pt>
                <c:pt idx="167">
                  <c:v>0.0</c:v>
                </c:pt>
                <c:pt idx="168">
                  <c:v>1.0</c:v>
                </c:pt>
                <c:pt idx="169">
                  <c:v>1.0</c:v>
                </c:pt>
                <c:pt idx="170">
                  <c:v>0.0</c:v>
                </c:pt>
                <c:pt idx="171">
                  <c:v>0.0</c:v>
                </c:pt>
                <c:pt idx="172">
                  <c:v>0.0</c:v>
                </c:pt>
                <c:pt idx="173">
                  <c:v>1.0</c:v>
                </c:pt>
                <c:pt idx="174">
                  <c:v>1.0</c:v>
                </c:pt>
                <c:pt idx="175">
                  <c:v>1.0</c:v>
                </c:pt>
                <c:pt idx="176">
                  <c:v>1.0</c:v>
                </c:pt>
                <c:pt idx="177">
                  <c:v>0.0</c:v>
                </c:pt>
                <c:pt idx="178">
                  <c:v>2.0</c:v>
                </c:pt>
                <c:pt idx="179">
                  <c:v>0.0</c:v>
                </c:pt>
                <c:pt idx="180">
                  <c:v>0.0</c:v>
                </c:pt>
                <c:pt idx="181">
                  <c:v>0.0</c:v>
                </c:pt>
                <c:pt idx="182">
                  <c:v>2.0</c:v>
                </c:pt>
                <c:pt idx="183">
                  <c:v>1.0</c:v>
                </c:pt>
                <c:pt idx="184">
                  <c:v>0.0</c:v>
                </c:pt>
                <c:pt idx="185">
                  <c:v>1.0</c:v>
                </c:pt>
                <c:pt idx="186">
                  <c:v>0.0</c:v>
                </c:pt>
                <c:pt idx="187">
                  <c:v>1.0</c:v>
                </c:pt>
                <c:pt idx="188">
                  <c:v>0.0</c:v>
                </c:pt>
                <c:pt idx="189">
                  <c:v>0.0</c:v>
                </c:pt>
                <c:pt idx="190">
                  <c:v>1.0</c:v>
                </c:pt>
                <c:pt idx="191">
                  <c:v>1.0</c:v>
                </c:pt>
                <c:pt idx="192">
                  <c:v>1.0</c:v>
                </c:pt>
                <c:pt idx="193">
                  <c:v>0.0</c:v>
                </c:pt>
                <c:pt idx="194">
                  <c:v>0.0</c:v>
                </c:pt>
                <c:pt idx="195">
                  <c:v>0.0</c:v>
                </c:pt>
                <c:pt idx="196">
                  <c:v>0.0</c:v>
                </c:pt>
                <c:pt idx="197">
                  <c:v>1.0</c:v>
                </c:pt>
                <c:pt idx="198">
                  <c:v>1.0</c:v>
                </c:pt>
                <c:pt idx="199">
                  <c:v>0.0</c:v>
                </c:pt>
                <c:pt idx="200">
                  <c:v>0.0</c:v>
                </c:pt>
                <c:pt idx="201">
                  <c:v>0.0</c:v>
                </c:pt>
                <c:pt idx="202">
                  <c:v>1.0</c:v>
                </c:pt>
                <c:pt idx="203">
                  <c:v>1.0</c:v>
                </c:pt>
                <c:pt idx="204">
                  <c:v>2.0</c:v>
                </c:pt>
                <c:pt idx="205">
                  <c:v>1.0</c:v>
                </c:pt>
                <c:pt idx="206">
                  <c:v>0.0</c:v>
                </c:pt>
                <c:pt idx="207">
                  <c:v>0.0</c:v>
                </c:pt>
                <c:pt idx="208">
                  <c:v>0.0</c:v>
                </c:pt>
                <c:pt idx="209">
                  <c:v>1.0</c:v>
                </c:pt>
                <c:pt idx="210">
                  <c:v>0.0</c:v>
                </c:pt>
                <c:pt idx="211">
                  <c:v>0.0</c:v>
                </c:pt>
                <c:pt idx="212">
                  <c:v>0.0</c:v>
                </c:pt>
                <c:pt idx="213">
                  <c:v>0.0</c:v>
                </c:pt>
                <c:pt idx="214">
                  <c:v>0.0</c:v>
                </c:pt>
                <c:pt idx="215">
                  <c:v>2.0</c:v>
                </c:pt>
                <c:pt idx="216">
                  <c:v>0.0</c:v>
                </c:pt>
                <c:pt idx="217">
                  <c:v>0.0</c:v>
                </c:pt>
                <c:pt idx="218">
                  <c:v>0.0</c:v>
                </c:pt>
                <c:pt idx="219">
                  <c:v>0.0</c:v>
                </c:pt>
                <c:pt idx="220">
                  <c:v>1.0</c:v>
                </c:pt>
                <c:pt idx="221">
                  <c:v>0.0</c:v>
                </c:pt>
                <c:pt idx="222">
                  <c:v>0.0</c:v>
                </c:pt>
                <c:pt idx="223">
                  <c:v>1.0</c:v>
                </c:pt>
                <c:pt idx="224">
                  <c:v>0.0</c:v>
                </c:pt>
                <c:pt idx="225">
                  <c:v>0.0</c:v>
                </c:pt>
                <c:pt idx="226">
                  <c:v>0.0</c:v>
                </c:pt>
                <c:pt idx="227">
                  <c:v>0.0</c:v>
                </c:pt>
                <c:pt idx="228">
                  <c:v>1.0</c:v>
                </c:pt>
                <c:pt idx="229">
                  <c:v>0.0</c:v>
                </c:pt>
                <c:pt idx="230">
                  <c:v>4.0</c:v>
                </c:pt>
                <c:pt idx="231">
                  <c:v>25.0</c:v>
                </c:pt>
                <c:pt idx="232">
                  <c:v>70.0</c:v>
                </c:pt>
                <c:pt idx="233">
                  <c:v>207.0</c:v>
                </c:pt>
                <c:pt idx="234">
                  <c:v>693.0</c:v>
                </c:pt>
                <c:pt idx="235">
                  <c:v>1738.0</c:v>
                </c:pt>
                <c:pt idx="236">
                  <c:v>3891.0</c:v>
                </c:pt>
                <c:pt idx="237">
                  <c:v>7764.0</c:v>
                </c:pt>
                <c:pt idx="238">
                  <c:v>13221.0</c:v>
                </c:pt>
                <c:pt idx="239">
                  <c:v>20304.0</c:v>
                </c:pt>
                <c:pt idx="240">
                  <c:v>27478.0</c:v>
                </c:pt>
                <c:pt idx="241">
                  <c:v>32267.0</c:v>
                </c:pt>
                <c:pt idx="242">
                  <c:v>34665.0</c:v>
                </c:pt>
                <c:pt idx="243">
                  <c:v>31989.0</c:v>
                </c:pt>
                <c:pt idx="244">
                  <c:v>26652.0</c:v>
                </c:pt>
                <c:pt idx="245">
                  <c:v>19253.0</c:v>
                </c:pt>
                <c:pt idx="246">
                  <c:v>12469.0</c:v>
                </c:pt>
                <c:pt idx="247">
                  <c:v>7271.0</c:v>
                </c:pt>
                <c:pt idx="248">
                  <c:v>3655.0</c:v>
                </c:pt>
                <c:pt idx="249">
                  <c:v>1687.0</c:v>
                </c:pt>
                <c:pt idx="250">
                  <c:v>654.0</c:v>
                </c:pt>
                <c:pt idx="251">
                  <c:v>219.0</c:v>
                </c:pt>
                <c:pt idx="252">
                  <c:v>70.0</c:v>
                </c:pt>
                <c:pt idx="253">
                  <c:v>12.0</c:v>
                </c:pt>
                <c:pt idx="254">
                  <c:v>6.0</c:v>
                </c:pt>
                <c:pt idx="255">
                  <c:v>2.0</c:v>
                </c:pt>
                <c:pt idx="256">
                  <c:v>0.0</c:v>
                </c:pt>
                <c:pt idx="257">
                  <c:v>0.0</c:v>
                </c:pt>
                <c:pt idx="258">
                  <c:v>0.0</c:v>
                </c:pt>
                <c:pt idx="259">
                  <c:v>0.0</c:v>
                </c:pt>
                <c:pt idx="260">
                  <c:v>0.0</c:v>
                </c:pt>
                <c:pt idx="261">
                  <c:v>1.0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1.0</c:v>
                </c:pt>
                <c:pt idx="288">
                  <c:v>1.0</c:v>
                </c:pt>
                <c:pt idx="289">
                  <c:v>0.0</c:v>
                </c:pt>
                <c:pt idx="290">
                  <c:v>0.0</c:v>
                </c:pt>
                <c:pt idx="291">
                  <c:v>0.0</c:v>
                </c:pt>
                <c:pt idx="292">
                  <c:v>1.0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1.0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1.0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1.0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1.0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1.0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7"/>
          <c:order val="7"/>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Flasher!$W$5:$W$1028</c:f>
              <c:numCache>
                <c:formatCode>General</c:formatCode>
                <c:ptCount val="1024"/>
                <c:pt idx="0">
                  <c:v>0.0</c:v>
                </c:pt>
                <c:pt idx="1">
                  <c:v>0.0</c:v>
                </c:pt>
                <c:pt idx="2">
                  <c:v>0.0</c:v>
                </c:pt>
                <c:pt idx="3">
                  <c:v>14.0</c:v>
                </c:pt>
                <c:pt idx="4">
                  <c:v>89.0</c:v>
                </c:pt>
                <c:pt idx="5">
                  <c:v>85.0</c:v>
                </c:pt>
                <c:pt idx="6">
                  <c:v>51.0</c:v>
                </c:pt>
                <c:pt idx="7">
                  <c:v>49.0</c:v>
                </c:pt>
                <c:pt idx="8">
                  <c:v>40.0</c:v>
                </c:pt>
                <c:pt idx="9">
                  <c:v>27.0</c:v>
                </c:pt>
                <c:pt idx="10">
                  <c:v>35.0</c:v>
                </c:pt>
                <c:pt idx="11">
                  <c:v>30.0</c:v>
                </c:pt>
                <c:pt idx="12">
                  <c:v>29.0</c:v>
                </c:pt>
                <c:pt idx="13">
                  <c:v>19.0</c:v>
                </c:pt>
                <c:pt idx="14">
                  <c:v>31.0</c:v>
                </c:pt>
                <c:pt idx="15">
                  <c:v>13.0</c:v>
                </c:pt>
                <c:pt idx="16">
                  <c:v>10.0</c:v>
                </c:pt>
                <c:pt idx="17">
                  <c:v>5.0</c:v>
                </c:pt>
                <c:pt idx="18">
                  <c:v>9.0</c:v>
                </c:pt>
                <c:pt idx="19">
                  <c:v>6.0</c:v>
                </c:pt>
                <c:pt idx="20">
                  <c:v>10.0</c:v>
                </c:pt>
                <c:pt idx="21">
                  <c:v>2.0</c:v>
                </c:pt>
                <c:pt idx="22">
                  <c:v>2.0</c:v>
                </c:pt>
                <c:pt idx="23">
                  <c:v>5.0</c:v>
                </c:pt>
                <c:pt idx="24">
                  <c:v>5.0</c:v>
                </c:pt>
                <c:pt idx="25">
                  <c:v>5.0</c:v>
                </c:pt>
                <c:pt idx="26">
                  <c:v>4.0</c:v>
                </c:pt>
                <c:pt idx="27">
                  <c:v>4.0</c:v>
                </c:pt>
                <c:pt idx="28">
                  <c:v>1.0</c:v>
                </c:pt>
                <c:pt idx="29">
                  <c:v>3.0</c:v>
                </c:pt>
                <c:pt idx="30">
                  <c:v>2.0</c:v>
                </c:pt>
                <c:pt idx="31">
                  <c:v>2.0</c:v>
                </c:pt>
                <c:pt idx="32">
                  <c:v>3.0</c:v>
                </c:pt>
                <c:pt idx="33">
                  <c:v>1.0</c:v>
                </c:pt>
                <c:pt idx="34">
                  <c:v>1.0</c:v>
                </c:pt>
                <c:pt idx="35">
                  <c:v>3.0</c:v>
                </c:pt>
                <c:pt idx="36">
                  <c:v>0.0</c:v>
                </c:pt>
                <c:pt idx="37">
                  <c:v>1.0</c:v>
                </c:pt>
                <c:pt idx="38">
                  <c:v>4.0</c:v>
                </c:pt>
                <c:pt idx="39">
                  <c:v>1.0</c:v>
                </c:pt>
                <c:pt idx="40">
                  <c:v>4.0</c:v>
                </c:pt>
                <c:pt idx="41">
                  <c:v>3.0</c:v>
                </c:pt>
                <c:pt idx="42">
                  <c:v>1.0</c:v>
                </c:pt>
                <c:pt idx="43">
                  <c:v>0.0</c:v>
                </c:pt>
                <c:pt idx="44">
                  <c:v>4.0</c:v>
                </c:pt>
                <c:pt idx="45">
                  <c:v>3.0</c:v>
                </c:pt>
                <c:pt idx="46">
                  <c:v>0.0</c:v>
                </c:pt>
                <c:pt idx="47">
                  <c:v>2.0</c:v>
                </c:pt>
                <c:pt idx="48">
                  <c:v>1.0</c:v>
                </c:pt>
                <c:pt idx="49">
                  <c:v>2.0</c:v>
                </c:pt>
                <c:pt idx="50">
                  <c:v>3.0</c:v>
                </c:pt>
                <c:pt idx="51">
                  <c:v>3.0</c:v>
                </c:pt>
                <c:pt idx="52">
                  <c:v>3.0</c:v>
                </c:pt>
                <c:pt idx="53">
                  <c:v>5.0</c:v>
                </c:pt>
                <c:pt idx="54">
                  <c:v>3.0</c:v>
                </c:pt>
                <c:pt idx="55">
                  <c:v>1.0</c:v>
                </c:pt>
                <c:pt idx="56">
                  <c:v>1.0</c:v>
                </c:pt>
                <c:pt idx="57">
                  <c:v>0.0</c:v>
                </c:pt>
                <c:pt idx="58">
                  <c:v>3.0</c:v>
                </c:pt>
                <c:pt idx="59">
                  <c:v>1.0</c:v>
                </c:pt>
                <c:pt idx="60">
                  <c:v>4.0</c:v>
                </c:pt>
                <c:pt idx="61">
                  <c:v>1.0</c:v>
                </c:pt>
                <c:pt idx="62">
                  <c:v>3.0</c:v>
                </c:pt>
                <c:pt idx="63">
                  <c:v>2.0</c:v>
                </c:pt>
                <c:pt idx="64">
                  <c:v>1.0</c:v>
                </c:pt>
                <c:pt idx="65">
                  <c:v>2.0</c:v>
                </c:pt>
                <c:pt idx="66">
                  <c:v>1.0</c:v>
                </c:pt>
                <c:pt idx="67">
                  <c:v>0.0</c:v>
                </c:pt>
                <c:pt idx="68">
                  <c:v>0.0</c:v>
                </c:pt>
                <c:pt idx="69">
                  <c:v>2.0</c:v>
                </c:pt>
                <c:pt idx="70">
                  <c:v>2.0</c:v>
                </c:pt>
                <c:pt idx="71">
                  <c:v>2.0</c:v>
                </c:pt>
                <c:pt idx="72">
                  <c:v>1.0</c:v>
                </c:pt>
                <c:pt idx="73">
                  <c:v>3.0</c:v>
                </c:pt>
                <c:pt idx="74">
                  <c:v>6.0</c:v>
                </c:pt>
                <c:pt idx="75">
                  <c:v>3.0</c:v>
                </c:pt>
                <c:pt idx="76">
                  <c:v>2.0</c:v>
                </c:pt>
                <c:pt idx="77">
                  <c:v>5.0</c:v>
                </c:pt>
                <c:pt idx="78">
                  <c:v>4.0</c:v>
                </c:pt>
                <c:pt idx="79">
                  <c:v>3.0</c:v>
                </c:pt>
                <c:pt idx="80">
                  <c:v>3.0</c:v>
                </c:pt>
                <c:pt idx="81">
                  <c:v>3.0</c:v>
                </c:pt>
                <c:pt idx="82">
                  <c:v>2.0</c:v>
                </c:pt>
                <c:pt idx="83">
                  <c:v>2.0</c:v>
                </c:pt>
                <c:pt idx="84">
                  <c:v>2.0</c:v>
                </c:pt>
                <c:pt idx="85">
                  <c:v>4.0</c:v>
                </c:pt>
                <c:pt idx="86">
                  <c:v>3.0</c:v>
                </c:pt>
                <c:pt idx="87">
                  <c:v>2.0</c:v>
                </c:pt>
                <c:pt idx="88">
                  <c:v>2.0</c:v>
                </c:pt>
                <c:pt idx="89">
                  <c:v>4.0</c:v>
                </c:pt>
                <c:pt idx="90">
                  <c:v>5.0</c:v>
                </c:pt>
                <c:pt idx="91">
                  <c:v>2.0</c:v>
                </c:pt>
                <c:pt idx="92">
                  <c:v>5.0</c:v>
                </c:pt>
                <c:pt idx="93">
                  <c:v>1.0</c:v>
                </c:pt>
                <c:pt idx="94">
                  <c:v>0.0</c:v>
                </c:pt>
                <c:pt idx="95">
                  <c:v>4.0</c:v>
                </c:pt>
                <c:pt idx="96">
                  <c:v>6.0</c:v>
                </c:pt>
                <c:pt idx="97">
                  <c:v>5.0</c:v>
                </c:pt>
                <c:pt idx="98">
                  <c:v>1.0</c:v>
                </c:pt>
                <c:pt idx="99">
                  <c:v>1.0</c:v>
                </c:pt>
                <c:pt idx="100">
                  <c:v>3.0</c:v>
                </c:pt>
                <c:pt idx="101">
                  <c:v>2.0</c:v>
                </c:pt>
                <c:pt idx="102">
                  <c:v>3.0</c:v>
                </c:pt>
                <c:pt idx="103">
                  <c:v>3.0</c:v>
                </c:pt>
                <c:pt idx="104">
                  <c:v>1.0</c:v>
                </c:pt>
                <c:pt idx="105">
                  <c:v>2.0</c:v>
                </c:pt>
                <c:pt idx="106">
                  <c:v>3.0</c:v>
                </c:pt>
                <c:pt idx="107">
                  <c:v>4.0</c:v>
                </c:pt>
                <c:pt idx="108">
                  <c:v>1.0</c:v>
                </c:pt>
                <c:pt idx="109">
                  <c:v>3.0</c:v>
                </c:pt>
                <c:pt idx="110">
                  <c:v>2.0</c:v>
                </c:pt>
                <c:pt idx="111">
                  <c:v>3.0</c:v>
                </c:pt>
                <c:pt idx="112">
                  <c:v>1.0</c:v>
                </c:pt>
                <c:pt idx="113">
                  <c:v>1.0</c:v>
                </c:pt>
                <c:pt idx="114">
                  <c:v>1.0</c:v>
                </c:pt>
                <c:pt idx="115">
                  <c:v>0.0</c:v>
                </c:pt>
                <c:pt idx="116">
                  <c:v>1.0</c:v>
                </c:pt>
                <c:pt idx="117">
                  <c:v>3.0</c:v>
                </c:pt>
                <c:pt idx="118">
                  <c:v>1.0</c:v>
                </c:pt>
                <c:pt idx="119">
                  <c:v>2.0</c:v>
                </c:pt>
                <c:pt idx="120">
                  <c:v>1.0</c:v>
                </c:pt>
                <c:pt idx="121">
                  <c:v>1.0</c:v>
                </c:pt>
                <c:pt idx="122">
                  <c:v>1.0</c:v>
                </c:pt>
                <c:pt idx="123">
                  <c:v>3.0</c:v>
                </c:pt>
                <c:pt idx="124">
                  <c:v>4.0</c:v>
                </c:pt>
                <c:pt idx="125">
                  <c:v>1.0</c:v>
                </c:pt>
                <c:pt idx="126">
                  <c:v>2.0</c:v>
                </c:pt>
                <c:pt idx="127">
                  <c:v>5.0</c:v>
                </c:pt>
                <c:pt idx="128">
                  <c:v>1.0</c:v>
                </c:pt>
                <c:pt idx="129">
                  <c:v>3.0</c:v>
                </c:pt>
                <c:pt idx="130">
                  <c:v>2.0</c:v>
                </c:pt>
                <c:pt idx="131">
                  <c:v>2.0</c:v>
                </c:pt>
                <c:pt idx="132">
                  <c:v>2.0</c:v>
                </c:pt>
                <c:pt idx="133">
                  <c:v>4.0</c:v>
                </c:pt>
                <c:pt idx="134">
                  <c:v>0.0</c:v>
                </c:pt>
                <c:pt idx="135">
                  <c:v>2.0</c:v>
                </c:pt>
                <c:pt idx="136">
                  <c:v>1.0</c:v>
                </c:pt>
                <c:pt idx="137">
                  <c:v>2.0</c:v>
                </c:pt>
                <c:pt idx="138">
                  <c:v>2.0</c:v>
                </c:pt>
                <c:pt idx="139">
                  <c:v>3.0</c:v>
                </c:pt>
                <c:pt idx="140">
                  <c:v>3.0</c:v>
                </c:pt>
                <c:pt idx="141">
                  <c:v>1.0</c:v>
                </c:pt>
                <c:pt idx="142">
                  <c:v>3.0</c:v>
                </c:pt>
                <c:pt idx="143">
                  <c:v>3.0</c:v>
                </c:pt>
                <c:pt idx="144">
                  <c:v>2.0</c:v>
                </c:pt>
                <c:pt idx="145">
                  <c:v>2.0</c:v>
                </c:pt>
                <c:pt idx="146">
                  <c:v>0.0</c:v>
                </c:pt>
                <c:pt idx="147">
                  <c:v>1.0</c:v>
                </c:pt>
                <c:pt idx="148">
                  <c:v>1.0</c:v>
                </c:pt>
                <c:pt idx="149">
                  <c:v>1.0</c:v>
                </c:pt>
                <c:pt idx="150">
                  <c:v>0.0</c:v>
                </c:pt>
                <c:pt idx="151">
                  <c:v>2.0</c:v>
                </c:pt>
                <c:pt idx="152">
                  <c:v>1.0</c:v>
                </c:pt>
                <c:pt idx="153">
                  <c:v>0.0</c:v>
                </c:pt>
                <c:pt idx="154">
                  <c:v>3.0</c:v>
                </c:pt>
                <c:pt idx="155">
                  <c:v>0.0</c:v>
                </c:pt>
                <c:pt idx="156">
                  <c:v>0.0</c:v>
                </c:pt>
                <c:pt idx="157">
                  <c:v>2.0</c:v>
                </c:pt>
                <c:pt idx="158">
                  <c:v>0.0</c:v>
                </c:pt>
                <c:pt idx="159">
                  <c:v>0.0</c:v>
                </c:pt>
                <c:pt idx="160">
                  <c:v>0.0</c:v>
                </c:pt>
                <c:pt idx="161">
                  <c:v>1.0</c:v>
                </c:pt>
                <c:pt idx="162">
                  <c:v>1.0</c:v>
                </c:pt>
                <c:pt idx="163">
                  <c:v>1.0</c:v>
                </c:pt>
                <c:pt idx="164">
                  <c:v>1.0</c:v>
                </c:pt>
                <c:pt idx="165">
                  <c:v>1.0</c:v>
                </c:pt>
                <c:pt idx="166">
                  <c:v>0.0</c:v>
                </c:pt>
                <c:pt idx="167">
                  <c:v>0.0</c:v>
                </c:pt>
                <c:pt idx="168">
                  <c:v>0.0</c:v>
                </c:pt>
                <c:pt idx="169">
                  <c:v>0.0</c:v>
                </c:pt>
                <c:pt idx="170">
                  <c:v>1.0</c:v>
                </c:pt>
                <c:pt idx="171">
                  <c:v>2.0</c:v>
                </c:pt>
                <c:pt idx="172">
                  <c:v>0.0</c:v>
                </c:pt>
                <c:pt idx="173">
                  <c:v>0.0</c:v>
                </c:pt>
                <c:pt idx="174">
                  <c:v>0.0</c:v>
                </c:pt>
                <c:pt idx="175">
                  <c:v>0.0</c:v>
                </c:pt>
                <c:pt idx="176">
                  <c:v>0.0</c:v>
                </c:pt>
                <c:pt idx="177">
                  <c:v>1.0</c:v>
                </c:pt>
                <c:pt idx="178">
                  <c:v>0.0</c:v>
                </c:pt>
                <c:pt idx="179">
                  <c:v>1.0</c:v>
                </c:pt>
                <c:pt idx="180">
                  <c:v>0.0</c:v>
                </c:pt>
                <c:pt idx="181">
                  <c:v>0.0</c:v>
                </c:pt>
                <c:pt idx="182">
                  <c:v>0.0</c:v>
                </c:pt>
                <c:pt idx="183">
                  <c:v>0.0</c:v>
                </c:pt>
                <c:pt idx="184">
                  <c:v>1.0</c:v>
                </c:pt>
                <c:pt idx="185">
                  <c:v>0.0</c:v>
                </c:pt>
                <c:pt idx="186">
                  <c:v>0.0</c:v>
                </c:pt>
                <c:pt idx="187">
                  <c:v>1.0</c:v>
                </c:pt>
                <c:pt idx="188">
                  <c:v>0.0</c:v>
                </c:pt>
                <c:pt idx="189">
                  <c:v>0.0</c:v>
                </c:pt>
                <c:pt idx="190">
                  <c:v>0.0</c:v>
                </c:pt>
                <c:pt idx="191">
                  <c:v>0.0</c:v>
                </c:pt>
                <c:pt idx="192">
                  <c:v>0.0</c:v>
                </c:pt>
                <c:pt idx="193">
                  <c:v>0.0</c:v>
                </c:pt>
                <c:pt idx="194">
                  <c:v>0.0</c:v>
                </c:pt>
                <c:pt idx="195">
                  <c:v>0.0</c:v>
                </c:pt>
                <c:pt idx="196">
                  <c:v>0.0</c:v>
                </c:pt>
                <c:pt idx="197">
                  <c:v>1.0</c:v>
                </c:pt>
                <c:pt idx="198">
                  <c:v>0.0</c:v>
                </c:pt>
                <c:pt idx="199">
                  <c:v>0.0</c:v>
                </c:pt>
                <c:pt idx="200">
                  <c:v>1.0</c:v>
                </c:pt>
                <c:pt idx="201">
                  <c:v>0.0</c:v>
                </c:pt>
                <c:pt idx="202">
                  <c:v>0.0</c:v>
                </c:pt>
                <c:pt idx="203">
                  <c:v>0.0</c:v>
                </c:pt>
                <c:pt idx="204">
                  <c:v>0.0</c:v>
                </c:pt>
                <c:pt idx="205">
                  <c:v>0.0</c:v>
                </c:pt>
                <c:pt idx="206">
                  <c:v>0.0</c:v>
                </c:pt>
                <c:pt idx="207">
                  <c:v>1.0</c:v>
                </c:pt>
                <c:pt idx="208">
                  <c:v>1.0</c:v>
                </c:pt>
                <c:pt idx="209">
                  <c:v>0.0</c:v>
                </c:pt>
                <c:pt idx="210">
                  <c:v>0.0</c:v>
                </c:pt>
                <c:pt idx="211">
                  <c:v>0.0</c:v>
                </c:pt>
                <c:pt idx="212">
                  <c:v>1.0</c:v>
                </c:pt>
                <c:pt idx="213">
                  <c:v>0.0</c:v>
                </c:pt>
                <c:pt idx="214">
                  <c:v>1.0</c:v>
                </c:pt>
                <c:pt idx="215">
                  <c:v>1.0</c:v>
                </c:pt>
                <c:pt idx="216">
                  <c:v>1.0</c:v>
                </c:pt>
                <c:pt idx="217">
                  <c:v>1.0</c:v>
                </c:pt>
                <c:pt idx="218">
                  <c:v>0.0</c:v>
                </c:pt>
                <c:pt idx="219">
                  <c:v>0.0</c:v>
                </c:pt>
                <c:pt idx="220">
                  <c:v>1.0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2.0</c:v>
                </c:pt>
                <c:pt idx="235">
                  <c:v>0.0</c:v>
                </c:pt>
                <c:pt idx="236">
                  <c:v>1.0</c:v>
                </c:pt>
                <c:pt idx="237">
                  <c:v>0.0</c:v>
                </c:pt>
                <c:pt idx="238">
                  <c:v>0.0</c:v>
                </c:pt>
                <c:pt idx="239">
                  <c:v>0.0</c:v>
                </c:pt>
                <c:pt idx="240">
                  <c:v>0.0</c:v>
                </c:pt>
                <c:pt idx="241">
                  <c:v>0.0</c:v>
                </c:pt>
                <c:pt idx="242">
                  <c:v>0.0</c:v>
                </c:pt>
                <c:pt idx="243">
                  <c:v>0.0</c:v>
                </c:pt>
                <c:pt idx="244">
                  <c:v>0.0</c:v>
                </c:pt>
                <c:pt idx="245">
                  <c:v>0.0</c:v>
                </c:pt>
                <c:pt idx="246">
                  <c:v>0.0</c:v>
                </c:pt>
                <c:pt idx="247">
                  <c:v>1.0</c:v>
                </c:pt>
                <c:pt idx="248">
                  <c:v>0.0</c:v>
                </c:pt>
                <c:pt idx="249">
                  <c:v>0.0</c:v>
                </c:pt>
                <c:pt idx="250">
                  <c:v>1.0</c:v>
                </c:pt>
                <c:pt idx="251">
                  <c:v>0.0</c:v>
                </c:pt>
                <c:pt idx="252">
                  <c:v>0.0</c:v>
                </c:pt>
                <c:pt idx="253">
                  <c:v>0.0</c:v>
                </c:pt>
                <c:pt idx="254">
                  <c:v>0.0</c:v>
                </c:pt>
                <c:pt idx="255">
                  <c:v>1.0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1.0</c:v>
                </c:pt>
                <c:pt idx="273">
                  <c:v>0.0</c:v>
                </c:pt>
                <c:pt idx="274">
                  <c:v>0.0</c:v>
                </c:pt>
                <c:pt idx="275">
                  <c:v>0.0</c:v>
                </c:pt>
                <c:pt idx="276">
                  <c:v>1.0</c:v>
                </c:pt>
                <c:pt idx="277">
                  <c:v>0.0</c:v>
                </c:pt>
                <c:pt idx="278">
                  <c:v>0.0</c:v>
                </c:pt>
                <c:pt idx="279">
                  <c:v>0.0</c:v>
                </c:pt>
                <c:pt idx="280">
                  <c:v>0.0</c:v>
                </c:pt>
                <c:pt idx="281">
                  <c:v>0.0</c:v>
                </c:pt>
                <c:pt idx="282">
                  <c:v>0.0</c:v>
                </c:pt>
                <c:pt idx="283">
                  <c:v>1.0</c:v>
                </c:pt>
                <c:pt idx="284">
                  <c:v>0.0</c:v>
                </c:pt>
                <c:pt idx="285">
                  <c:v>1.0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3.0</c:v>
                </c:pt>
                <c:pt idx="305">
                  <c:v>2.0</c:v>
                </c:pt>
                <c:pt idx="306">
                  <c:v>20.0</c:v>
                </c:pt>
                <c:pt idx="307">
                  <c:v>87.0</c:v>
                </c:pt>
                <c:pt idx="308">
                  <c:v>255.0</c:v>
                </c:pt>
                <c:pt idx="309">
                  <c:v>678.0</c:v>
                </c:pt>
                <c:pt idx="310">
                  <c:v>1512.0</c:v>
                </c:pt>
                <c:pt idx="311">
                  <c:v>3507.0</c:v>
                </c:pt>
                <c:pt idx="312">
                  <c:v>6655.0</c:v>
                </c:pt>
                <c:pt idx="313">
                  <c:v>11263.0</c:v>
                </c:pt>
                <c:pt idx="314">
                  <c:v>17343.0</c:v>
                </c:pt>
                <c:pt idx="315">
                  <c:v>23600.0</c:v>
                </c:pt>
                <c:pt idx="316">
                  <c:v>29033.0</c:v>
                </c:pt>
                <c:pt idx="317">
                  <c:v>32062.0</c:v>
                </c:pt>
                <c:pt idx="318">
                  <c:v>32185.0</c:v>
                </c:pt>
                <c:pt idx="319">
                  <c:v>28204.0</c:v>
                </c:pt>
                <c:pt idx="320">
                  <c:v>22381.0</c:v>
                </c:pt>
                <c:pt idx="321">
                  <c:v>16285.0</c:v>
                </c:pt>
                <c:pt idx="322">
                  <c:v>10225.0</c:v>
                </c:pt>
                <c:pt idx="323">
                  <c:v>5839.0</c:v>
                </c:pt>
                <c:pt idx="324">
                  <c:v>3044.0</c:v>
                </c:pt>
                <c:pt idx="325">
                  <c:v>1288.0</c:v>
                </c:pt>
                <c:pt idx="326">
                  <c:v>531.0</c:v>
                </c:pt>
                <c:pt idx="327">
                  <c:v>198.0</c:v>
                </c:pt>
                <c:pt idx="328">
                  <c:v>60.0</c:v>
                </c:pt>
                <c:pt idx="329">
                  <c:v>19.0</c:v>
                </c:pt>
                <c:pt idx="330">
                  <c:v>9.0</c:v>
                </c:pt>
                <c:pt idx="331">
                  <c:v>4.0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1.0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1.0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1.0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8"/>
          <c:order val="8"/>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Flasher!$Z$5:$Z$1028</c:f>
              <c:numCache>
                <c:formatCode>General</c:formatCode>
                <c:ptCount val="1024"/>
                <c:pt idx="0">
                  <c:v>0.0</c:v>
                </c:pt>
                <c:pt idx="1">
                  <c:v>0.0</c:v>
                </c:pt>
                <c:pt idx="2">
                  <c:v>0.0</c:v>
                </c:pt>
                <c:pt idx="3">
                  <c:v>13.0</c:v>
                </c:pt>
                <c:pt idx="4">
                  <c:v>91.0</c:v>
                </c:pt>
                <c:pt idx="5">
                  <c:v>87.0</c:v>
                </c:pt>
                <c:pt idx="6">
                  <c:v>65.0</c:v>
                </c:pt>
                <c:pt idx="7">
                  <c:v>53.0</c:v>
                </c:pt>
                <c:pt idx="8">
                  <c:v>38.0</c:v>
                </c:pt>
                <c:pt idx="9">
                  <c:v>35.0</c:v>
                </c:pt>
                <c:pt idx="10">
                  <c:v>29.0</c:v>
                </c:pt>
                <c:pt idx="11">
                  <c:v>19.0</c:v>
                </c:pt>
                <c:pt idx="12">
                  <c:v>21.0</c:v>
                </c:pt>
                <c:pt idx="13">
                  <c:v>19.0</c:v>
                </c:pt>
                <c:pt idx="14">
                  <c:v>21.0</c:v>
                </c:pt>
                <c:pt idx="15">
                  <c:v>22.0</c:v>
                </c:pt>
                <c:pt idx="16">
                  <c:v>11.0</c:v>
                </c:pt>
                <c:pt idx="17">
                  <c:v>12.0</c:v>
                </c:pt>
                <c:pt idx="18">
                  <c:v>9.0</c:v>
                </c:pt>
                <c:pt idx="19">
                  <c:v>8.0</c:v>
                </c:pt>
                <c:pt idx="20">
                  <c:v>3.0</c:v>
                </c:pt>
                <c:pt idx="21">
                  <c:v>6.0</c:v>
                </c:pt>
                <c:pt idx="22">
                  <c:v>5.0</c:v>
                </c:pt>
                <c:pt idx="23">
                  <c:v>2.0</c:v>
                </c:pt>
                <c:pt idx="24">
                  <c:v>2.0</c:v>
                </c:pt>
                <c:pt idx="25">
                  <c:v>1.0</c:v>
                </c:pt>
                <c:pt idx="26">
                  <c:v>7.0</c:v>
                </c:pt>
                <c:pt idx="27">
                  <c:v>4.0</c:v>
                </c:pt>
                <c:pt idx="28">
                  <c:v>2.0</c:v>
                </c:pt>
                <c:pt idx="29">
                  <c:v>3.0</c:v>
                </c:pt>
                <c:pt idx="30">
                  <c:v>3.0</c:v>
                </c:pt>
                <c:pt idx="31">
                  <c:v>1.0</c:v>
                </c:pt>
                <c:pt idx="32">
                  <c:v>3.0</c:v>
                </c:pt>
                <c:pt idx="33">
                  <c:v>2.0</c:v>
                </c:pt>
                <c:pt idx="34">
                  <c:v>4.0</c:v>
                </c:pt>
                <c:pt idx="35">
                  <c:v>4.0</c:v>
                </c:pt>
                <c:pt idx="36">
                  <c:v>3.0</c:v>
                </c:pt>
                <c:pt idx="37">
                  <c:v>3.0</c:v>
                </c:pt>
                <c:pt idx="38">
                  <c:v>3.0</c:v>
                </c:pt>
                <c:pt idx="39">
                  <c:v>3.0</c:v>
                </c:pt>
                <c:pt idx="40">
                  <c:v>7.0</c:v>
                </c:pt>
                <c:pt idx="41">
                  <c:v>5.0</c:v>
                </c:pt>
                <c:pt idx="42">
                  <c:v>2.0</c:v>
                </c:pt>
                <c:pt idx="43">
                  <c:v>2.0</c:v>
                </c:pt>
                <c:pt idx="44">
                  <c:v>2.0</c:v>
                </c:pt>
                <c:pt idx="45">
                  <c:v>0.0</c:v>
                </c:pt>
                <c:pt idx="46">
                  <c:v>4.0</c:v>
                </c:pt>
                <c:pt idx="47">
                  <c:v>2.0</c:v>
                </c:pt>
                <c:pt idx="48">
                  <c:v>2.0</c:v>
                </c:pt>
                <c:pt idx="49">
                  <c:v>2.0</c:v>
                </c:pt>
                <c:pt idx="50">
                  <c:v>1.0</c:v>
                </c:pt>
                <c:pt idx="51">
                  <c:v>4.0</c:v>
                </c:pt>
                <c:pt idx="52">
                  <c:v>1.0</c:v>
                </c:pt>
                <c:pt idx="53">
                  <c:v>2.0</c:v>
                </c:pt>
                <c:pt idx="54">
                  <c:v>1.0</c:v>
                </c:pt>
                <c:pt idx="55">
                  <c:v>5.0</c:v>
                </c:pt>
                <c:pt idx="56">
                  <c:v>2.0</c:v>
                </c:pt>
                <c:pt idx="57">
                  <c:v>2.0</c:v>
                </c:pt>
                <c:pt idx="58">
                  <c:v>1.0</c:v>
                </c:pt>
                <c:pt idx="59">
                  <c:v>4.0</c:v>
                </c:pt>
                <c:pt idx="60">
                  <c:v>2.0</c:v>
                </c:pt>
                <c:pt idx="61">
                  <c:v>1.0</c:v>
                </c:pt>
                <c:pt idx="62">
                  <c:v>2.0</c:v>
                </c:pt>
                <c:pt idx="63">
                  <c:v>1.0</c:v>
                </c:pt>
                <c:pt idx="64">
                  <c:v>1.0</c:v>
                </c:pt>
                <c:pt idx="65">
                  <c:v>2.0</c:v>
                </c:pt>
                <c:pt idx="66">
                  <c:v>2.0</c:v>
                </c:pt>
                <c:pt idx="67">
                  <c:v>2.0</c:v>
                </c:pt>
                <c:pt idx="68">
                  <c:v>1.0</c:v>
                </c:pt>
                <c:pt idx="69">
                  <c:v>4.0</c:v>
                </c:pt>
                <c:pt idx="70">
                  <c:v>8.0</c:v>
                </c:pt>
                <c:pt idx="71">
                  <c:v>2.0</c:v>
                </c:pt>
                <c:pt idx="72">
                  <c:v>1.0</c:v>
                </c:pt>
                <c:pt idx="73">
                  <c:v>2.0</c:v>
                </c:pt>
                <c:pt idx="74">
                  <c:v>7.0</c:v>
                </c:pt>
                <c:pt idx="75">
                  <c:v>3.0</c:v>
                </c:pt>
                <c:pt idx="76">
                  <c:v>2.0</c:v>
                </c:pt>
                <c:pt idx="77">
                  <c:v>5.0</c:v>
                </c:pt>
                <c:pt idx="78">
                  <c:v>0.0</c:v>
                </c:pt>
                <c:pt idx="79">
                  <c:v>4.0</c:v>
                </c:pt>
                <c:pt idx="80">
                  <c:v>3.0</c:v>
                </c:pt>
                <c:pt idx="81">
                  <c:v>1.0</c:v>
                </c:pt>
                <c:pt idx="82">
                  <c:v>2.0</c:v>
                </c:pt>
                <c:pt idx="83">
                  <c:v>5.0</c:v>
                </c:pt>
                <c:pt idx="84">
                  <c:v>1.0</c:v>
                </c:pt>
                <c:pt idx="85">
                  <c:v>4.0</c:v>
                </c:pt>
                <c:pt idx="86">
                  <c:v>2.0</c:v>
                </c:pt>
                <c:pt idx="87">
                  <c:v>2.0</c:v>
                </c:pt>
                <c:pt idx="88">
                  <c:v>2.0</c:v>
                </c:pt>
                <c:pt idx="89">
                  <c:v>2.0</c:v>
                </c:pt>
                <c:pt idx="90">
                  <c:v>3.0</c:v>
                </c:pt>
                <c:pt idx="91">
                  <c:v>6.0</c:v>
                </c:pt>
                <c:pt idx="92">
                  <c:v>2.0</c:v>
                </c:pt>
                <c:pt idx="93">
                  <c:v>2.0</c:v>
                </c:pt>
                <c:pt idx="94">
                  <c:v>2.0</c:v>
                </c:pt>
                <c:pt idx="95">
                  <c:v>2.0</c:v>
                </c:pt>
                <c:pt idx="96">
                  <c:v>2.0</c:v>
                </c:pt>
                <c:pt idx="97">
                  <c:v>0.0</c:v>
                </c:pt>
                <c:pt idx="98">
                  <c:v>1.0</c:v>
                </c:pt>
                <c:pt idx="99">
                  <c:v>1.0</c:v>
                </c:pt>
                <c:pt idx="100">
                  <c:v>4.0</c:v>
                </c:pt>
                <c:pt idx="101">
                  <c:v>3.0</c:v>
                </c:pt>
                <c:pt idx="102">
                  <c:v>8.0</c:v>
                </c:pt>
                <c:pt idx="103">
                  <c:v>3.0</c:v>
                </c:pt>
                <c:pt idx="104">
                  <c:v>2.0</c:v>
                </c:pt>
                <c:pt idx="105">
                  <c:v>1.0</c:v>
                </c:pt>
                <c:pt idx="106">
                  <c:v>2.0</c:v>
                </c:pt>
                <c:pt idx="107">
                  <c:v>4.0</c:v>
                </c:pt>
                <c:pt idx="108">
                  <c:v>1.0</c:v>
                </c:pt>
                <c:pt idx="109">
                  <c:v>4.0</c:v>
                </c:pt>
                <c:pt idx="110">
                  <c:v>1.0</c:v>
                </c:pt>
                <c:pt idx="111">
                  <c:v>3.0</c:v>
                </c:pt>
                <c:pt idx="112">
                  <c:v>2.0</c:v>
                </c:pt>
                <c:pt idx="113">
                  <c:v>6.0</c:v>
                </c:pt>
                <c:pt idx="114">
                  <c:v>1.0</c:v>
                </c:pt>
                <c:pt idx="115">
                  <c:v>3.0</c:v>
                </c:pt>
                <c:pt idx="116">
                  <c:v>2.0</c:v>
                </c:pt>
                <c:pt idx="117">
                  <c:v>2.0</c:v>
                </c:pt>
                <c:pt idx="118">
                  <c:v>1.0</c:v>
                </c:pt>
                <c:pt idx="119">
                  <c:v>5.0</c:v>
                </c:pt>
                <c:pt idx="120">
                  <c:v>1.0</c:v>
                </c:pt>
                <c:pt idx="121">
                  <c:v>3.0</c:v>
                </c:pt>
                <c:pt idx="122">
                  <c:v>0.0</c:v>
                </c:pt>
                <c:pt idx="123">
                  <c:v>0.0</c:v>
                </c:pt>
                <c:pt idx="124">
                  <c:v>2.0</c:v>
                </c:pt>
                <c:pt idx="125">
                  <c:v>4.0</c:v>
                </c:pt>
                <c:pt idx="126">
                  <c:v>0.0</c:v>
                </c:pt>
                <c:pt idx="127">
                  <c:v>2.0</c:v>
                </c:pt>
                <c:pt idx="128">
                  <c:v>0.0</c:v>
                </c:pt>
                <c:pt idx="129">
                  <c:v>4.0</c:v>
                </c:pt>
                <c:pt idx="130">
                  <c:v>4.0</c:v>
                </c:pt>
                <c:pt idx="131">
                  <c:v>2.0</c:v>
                </c:pt>
                <c:pt idx="132">
                  <c:v>3.0</c:v>
                </c:pt>
                <c:pt idx="133">
                  <c:v>1.0</c:v>
                </c:pt>
                <c:pt idx="134">
                  <c:v>6.0</c:v>
                </c:pt>
                <c:pt idx="135">
                  <c:v>0.0</c:v>
                </c:pt>
                <c:pt idx="136">
                  <c:v>0.0</c:v>
                </c:pt>
                <c:pt idx="137">
                  <c:v>0.0</c:v>
                </c:pt>
                <c:pt idx="138">
                  <c:v>1.0</c:v>
                </c:pt>
                <c:pt idx="139">
                  <c:v>2.0</c:v>
                </c:pt>
                <c:pt idx="140">
                  <c:v>3.0</c:v>
                </c:pt>
                <c:pt idx="141">
                  <c:v>1.0</c:v>
                </c:pt>
                <c:pt idx="142">
                  <c:v>1.0</c:v>
                </c:pt>
                <c:pt idx="143">
                  <c:v>1.0</c:v>
                </c:pt>
                <c:pt idx="144">
                  <c:v>0.0</c:v>
                </c:pt>
                <c:pt idx="145">
                  <c:v>2.0</c:v>
                </c:pt>
                <c:pt idx="146">
                  <c:v>0.0</c:v>
                </c:pt>
                <c:pt idx="147">
                  <c:v>1.0</c:v>
                </c:pt>
                <c:pt idx="148">
                  <c:v>3.0</c:v>
                </c:pt>
                <c:pt idx="149">
                  <c:v>2.0</c:v>
                </c:pt>
                <c:pt idx="150">
                  <c:v>0.0</c:v>
                </c:pt>
                <c:pt idx="151">
                  <c:v>0.0</c:v>
                </c:pt>
                <c:pt idx="152">
                  <c:v>2.0</c:v>
                </c:pt>
                <c:pt idx="153">
                  <c:v>2.0</c:v>
                </c:pt>
                <c:pt idx="154">
                  <c:v>1.0</c:v>
                </c:pt>
                <c:pt idx="155">
                  <c:v>0.0</c:v>
                </c:pt>
                <c:pt idx="156">
                  <c:v>0.0</c:v>
                </c:pt>
                <c:pt idx="157">
                  <c:v>2.0</c:v>
                </c:pt>
                <c:pt idx="158">
                  <c:v>3.0</c:v>
                </c:pt>
                <c:pt idx="159">
                  <c:v>2.0</c:v>
                </c:pt>
                <c:pt idx="160">
                  <c:v>1.0</c:v>
                </c:pt>
                <c:pt idx="161">
                  <c:v>2.0</c:v>
                </c:pt>
                <c:pt idx="162">
                  <c:v>0.0</c:v>
                </c:pt>
                <c:pt idx="163">
                  <c:v>1.0</c:v>
                </c:pt>
                <c:pt idx="164">
                  <c:v>0.0</c:v>
                </c:pt>
                <c:pt idx="165">
                  <c:v>0.0</c:v>
                </c:pt>
                <c:pt idx="166">
                  <c:v>0.0</c:v>
                </c:pt>
                <c:pt idx="167">
                  <c:v>1.0</c:v>
                </c:pt>
                <c:pt idx="168">
                  <c:v>1.0</c:v>
                </c:pt>
                <c:pt idx="169">
                  <c:v>1.0</c:v>
                </c:pt>
                <c:pt idx="170">
                  <c:v>1.0</c:v>
                </c:pt>
                <c:pt idx="171">
                  <c:v>3.0</c:v>
                </c:pt>
                <c:pt idx="172">
                  <c:v>0.0</c:v>
                </c:pt>
                <c:pt idx="173">
                  <c:v>0.0</c:v>
                </c:pt>
                <c:pt idx="174">
                  <c:v>0.0</c:v>
                </c:pt>
                <c:pt idx="175">
                  <c:v>0.0</c:v>
                </c:pt>
                <c:pt idx="176">
                  <c:v>2.0</c:v>
                </c:pt>
                <c:pt idx="177">
                  <c:v>0.0</c:v>
                </c:pt>
                <c:pt idx="178">
                  <c:v>1.0</c:v>
                </c:pt>
                <c:pt idx="179">
                  <c:v>1.0</c:v>
                </c:pt>
                <c:pt idx="180">
                  <c:v>0.0</c:v>
                </c:pt>
                <c:pt idx="181">
                  <c:v>0.0</c:v>
                </c:pt>
                <c:pt idx="182">
                  <c:v>0.0</c:v>
                </c:pt>
                <c:pt idx="183">
                  <c:v>0.0</c:v>
                </c:pt>
                <c:pt idx="184">
                  <c:v>0.0</c:v>
                </c:pt>
                <c:pt idx="185">
                  <c:v>1.0</c:v>
                </c:pt>
                <c:pt idx="186">
                  <c:v>0.0</c:v>
                </c:pt>
                <c:pt idx="187">
                  <c:v>0.0</c:v>
                </c:pt>
                <c:pt idx="188">
                  <c:v>0.0</c:v>
                </c:pt>
                <c:pt idx="189">
                  <c:v>0.0</c:v>
                </c:pt>
                <c:pt idx="190">
                  <c:v>1.0</c:v>
                </c:pt>
                <c:pt idx="191">
                  <c:v>2.0</c:v>
                </c:pt>
                <c:pt idx="192">
                  <c:v>0.0</c:v>
                </c:pt>
                <c:pt idx="193">
                  <c:v>0.0</c:v>
                </c:pt>
                <c:pt idx="194">
                  <c:v>0.0</c:v>
                </c:pt>
                <c:pt idx="195">
                  <c:v>1.0</c:v>
                </c:pt>
                <c:pt idx="196">
                  <c:v>0.0</c:v>
                </c:pt>
                <c:pt idx="197">
                  <c:v>0.0</c:v>
                </c:pt>
                <c:pt idx="198">
                  <c:v>1.0</c:v>
                </c:pt>
                <c:pt idx="199">
                  <c:v>0.0</c:v>
                </c:pt>
                <c:pt idx="200">
                  <c:v>0.0</c:v>
                </c:pt>
                <c:pt idx="201">
                  <c:v>1.0</c:v>
                </c:pt>
                <c:pt idx="202">
                  <c:v>1.0</c:v>
                </c:pt>
                <c:pt idx="203">
                  <c:v>0.0</c:v>
                </c:pt>
                <c:pt idx="204">
                  <c:v>0.0</c:v>
                </c:pt>
                <c:pt idx="205">
                  <c:v>0.0</c:v>
                </c:pt>
                <c:pt idx="206">
                  <c:v>0.0</c:v>
                </c:pt>
                <c:pt idx="207">
                  <c:v>0.0</c:v>
                </c:pt>
                <c:pt idx="208">
                  <c:v>0.0</c:v>
                </c:pt>
                <c:pt idx="209">
                  <c:v>0.0</c:v>
                </c:pt>
                <c:pt idx="210">
                  <c:v>0.0</c:v>
                </c:pt>
                <c:pt idx="211">
                  <c:v>1.0</c:v>
                </c:pt>
                <c:pt idx="212">
                  <c:v>0.0</c:v>
                </c:pt>
                <c:pt idx="213">
                  <c:v>0.0</c:v>
                </c:pt>
                <c:pt idx="214">
                  <c:v>0.0</c:v>
                </c:pt>
                <c:pt idx="215">
                  <c:v>1.0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1.0</c:v>
                </c:pt>
                <c:pt idx="231">
                  <c:v>0.0</c:v>
                </c:pt>
                <c:pt idx="232">
                  <c:v>0.0</c:v>
                </c:pt>
                <c:pt idx="233">
                  <c:v>0.0</c:v>
                </c:pt>
                <c:pt idx="234">
                  <c:v>0.0</c:v>
                </c:pt>
                <c:pt idx="235">
                  <c:v>0.0</c:v>
                </c:pt>
                <c:pt idx="236">
                  <c:v>1.0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1.0</c:v>
                </c:pt>
                <c:pt idx="273">
                  <c:v>1.0</c:v>
                </c:pt>
                <c:pt idx="274">
                  <c:v>0.0</c:v>
                </c:pt>
                <c:pt idx="275">
                  <c:v>0.0</c:v>
                </c:pt>
                <c:pt idx="276">
                  <c:v>0.0</c:v>
                </c:pt>
                <c:pt idx="277">
                  <c:v>0.0</c:v>
                </c:pt>
                <c:pt idx="278">
                  <c:v>0.0</c:v>
                </c:pt>
                <c:pt idx="279">
                  <c:v>0.0</c:v>
                </c:pt>
                <c:pt idx="280">
                  <c:v>0.0</c:v>
                </c:pt>
                <c:pt idx="281">
                  <c:v>0.0</c:v>
                </c:pt>
                <c:pt idx="282">
                  <c:v>1.0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1.0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1.0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1.0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1.0</c:v>
                </c:pt>
                <c:pt idx="386">
                  <c:v>1.0</c:v>
                </c:pt>
                <c:pt idx="387">
                  <c:v>5.0</c:v>
                </c:pt>
                <c:pt idx="388">
                  <c:v>19.0</c:v>
                </c:pt>
                <c:pt idx="389">
                  <c:v>66.0</c:v>
                </c:pt>
                <c:pt idx="390">
                  <c:v>212.0</c:v>
                </c:pt>
                <c:pt idx="391">
                  <c:v>508.0</c:v>
                </c:pt>
                <c:pt idx="392">
                  <c:v>1242.0</c:v>
                </c:pt>
                <c:pt idx="393">
                  <c:v>2662.0</c:v>
                </c:pt>
                <c:pt idx="394">
                  <c:v>5129.0</c:v>
                </c:pt>
                <c:pt idx="395">
                  <c:v>8566.0</c:v>
                </c:pt>
                <c:pt idx="396">
                  <c:v>13739.0</c:v>
                </c:pt>
                <c:pt idx="397">
                  <c:v>19328.0</c:v>
                </c:pt>
                <c:pt idx="398">
                  <c:v>24680.0</c:v>
                </c:pt>
                <c:pt idx="399">
                  <c:v>29255.0</c:v>
                </c:pt>
                <c:pt idx="400">
                  <c:v>30622.0</c:v>
                </c:pt>
                <c:pt idx="401">
                  <c:v>29645.0</c:v>
                </c:pt>
                <c:pt idx="402">
                  <c:v>25822.0</c:v>
                </c:pt>
                <c:pt idx="403">
                  <c:v>20352.0</c:v>
                </c:pt>
                <c:pt idx="404">
                  <c:v>14422.0</c:v>
                </c:pt>
                <c:pt idx="405">
                  <c:v>9416.0</c:v>
                </c:pt>
                <c:pt idx="406">
                  <c:v>5465.0</c:v>
                </c:pt>
                <c:pt idx="407">
                  <c:v>2896.0</c:v>
                </c:pt>
                <c:pt idx="408">
                  <c:v>1338.0</c:v>
                </c:pt>
                <c:pt idx="409">
                  <c:v>549.0</c:v>
                </c:pt>
                <c:pt idx="410">
                  <c:v>238.0</c:v>
                </c:pt>
                <c:pt idx="411">
                  <c:v>70.0</c:v>
                </c:pt>
                <c:pt idx="412">
                  <c:v>27.0</c:v>
                </c:pt>
                <c:pt idx="413">
                  <c:v>6.0</c:v>
                </c:pt>
                <c:pt idx="414">
                  <c:v>1.0</c:v>
                </c:pt>
                <c:pt idx="415">
                  <c:v>0.0</c:v>
                </c:pt>
                <c:pt idx="416">
                  <c:v>0.0</c:v>
                </c:pt>
                <c:pt idx="417">
                  <c:v>1.0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1.0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1.0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9"/>
          <c:order val="9"/>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Flasher!$AC$5:$AC$1028</c:f>
              <c:numCache>
                <c:formatCode>General</c:formatCode>
                <c:ptCount val="1024"/>
                <c:pt idx="0">
                  <c:v>0.0</c:v>
                </c:pt>
                <c:pt idx="1">
                  <c:v>0.0</c:v>
                </c:pt>
                <c:pt idx="2">
                  <c:v>0.0</c:v>
                </c:pt>
                <c:pt idx="3">
                  <c:v>20.0</c:v>
                </c:pt>
                <c:pt idx="4">
                  <c:v>89.0</c:v>
                </c:pt>
                <c:pt idx="5">
                  <c:v>82.0</c:v>
                </c:pt>
                <c:pt idx="6">
                  <c:v>62.0</c:v>
                </c:pt>
                <c:pt idx="7">
                  <c:v>49.0</c:v>
                </c:pt>
                <c:pt idx="8">
                  <c:v>45.0</c:v>
                </c:pt>
                <c:pt idx="9">
                  <c:v>37.0</c:v>
                </c:pt>
                <c:pt idx="10">
                  <c:v>31.0</c:v>
                </c:pt>
                <c:pt idx="11">
                  <c:v>27.0</c:v>
                </c:pt>
                <c:pt idx="12">
                  <c:v>19.0</c:v>
                </c:pt>
                <c:pt idx="13">
                  <c:v>18.0</c:v>
                </c:pt>
                <c:pt idx="14">
                  <c:v>13.0</c:v>
                </c:pt>
                <c:pt idx="15">
                  <c:v>16.0</c:v>
                </c:pt>
                <c:pt idx="16">
                  <c:v>13.0</c:v>
                </c:pt>
                <c:pt idx="17">
                  <c:v>7.0</c:v>
                </c:pt>
                <c:pt idx="18">
                  <c:v>5.0</c:v>
                </c:pt>
                <c:pt idx="19">
                  <c:v>5.0</c:v>
                </c:pt>
                <c:pt idx="20">
                  <c:v>4.0</c:v>
                </c:pt>
                <c:pt idx="21">
                  <c:v>3.0</c:v>
                </c:pt>
                <c:pt idx="22">
                  <c:v>7.0</c:v>
                </c:pt>
                <c:pt idx="23">
                  <c:v>8.0</c:v>
                </c:pt>
                <c:pt idx="24">
                  <c:v>5.0</c:v>
                </c:pt>
                <c:pt idx="25">
                  <c:v>4.0</c:v>
                </c:pt>
                <c:pt idx="26">
                  <c:v>2.0</c:v>
                </c:pt>
                <c:pt idx="27">
                  <c:v>1.0</c:v>
                </c:pt>
                <c:pt idx="28">
                  <c:v>3.0</c:v>
                </c:pt>
                <c:pt idx="29">
                  <c:v>5.0</c:v>
                </c:pt>
                <c:pt idx="30">
                  <c:v>2.0</c:v>
                </c:pt>
                <c:pt idx="31">
                  <c:v>4.0</c:v>
                </c:pt>
                <c:pt idx="32">
                  <c:v>5.0</c:v>
                </c:pt>
                <c:pt idx="33">
                  <c:v>1.0</c:v>
                </c:pt>
                <c:pt idx="34">
                  <c:v>2.0</c:v>
                </c:pt>
                <c:pt idx="35">
                  <c:v>3.0</c:v>
                </c:pt>
                <c:pt idx="36">
                  <c:v>1.0</c:v>
                </c:pt>
                <c:pt idx="37">
                  <c:v>5.0</c:v>
                </c:pt>
                <c:pt idx="38">
                  <c:v>4.0</c:v>
                </c:pt>
                <c:pt idx="39">
                  <c:v>1.0</c:v>
                </c:pt>
                <c:pt idx="40">
                  <c:v>2.0</c:v>
                </c:pt>
                <c:pt idx="41">
                  <c:v>2.0</c:v>
                </c:pt>
                <c:pt idx="42">
                  <c:v>2.0</c:v>
                </c:pt>
                <c:pt idx="43">
                  <c:v>0.0</c:v>
                </c:pt>
                <c:pt idx="44">
                  <c:v>3.0</c:v>
                </c:pt>
                <c:pt idx="45">
                  <c:v>0.0</c:v>
                </c:pt>
                <c:pt idx="46">
                  <c:v>2.0</c:v>
                </c:pt>
                <c:pt idx="47">
                  <c:v>1.0</c:v>
                </c:pt>
                <c:pt idx="48">
                  <c:v>3.0</c:v>
                </c:pt>
                <c:pt idx="49">
                  <c:v>4.0</c:v>
                </c:pt>
                <c:pt idx="50">
                  <c:v>3.0</c:v>
                </c:pt>
                <c:pt idx="51">
                  <c:v>2.0</c:v>
                </c:pt>
                <c:pt idx="52">
                  <c:v>4.0</c:v>
                </c:pt>
                <c:pt idx="53">
                  <c:v>4.0</c:v>
                </c:pt>
                <c:pt idx="54">
                  <c:v>0.0</c:v>
                </c:pt>
                <c:pt idx="55">
                  <c:v>5.0</c:v>
                </c:pt>
                <c:pt idx="56">
                  <c:v>2.0</c:v>
                </c:pt>
                <c:pt idx="57">
                  <c:v>1.0</c:v>
                </c:pt>
                <c:pt idx="58">
                  <c:v>2.0</c:v>
                </c:pt>
                <c:pt idx="59">
                  <c:v>1.0</c:v>
                </c:pt>
                <c:pt idx="60">
                  <c:v>1.0</c:v>
                </c:pt>
                <c:pt idx="61">
                  <c:v>0.0</c:v>
                </c:pt>
                <c:pt idx="62">
                  <c:v>4.0</c:v>
                </c:pt>
                <c:pt idx="63">
                  <c:v>0.0</c:v>
                </c:pt>
                <c:pt idx="64">
                  <c:v>0.0</c:v>
                </c:pt>
                <c:pt idx="65">
                  <c:v>2.0</c:v>
                </c:pt>
                <c:pt idx="66">
                  <c:v>3.0</c:v>
                </c:pt>
                <c:pt idx="67">
                  <c:v>8.0</c:v>
                </c:pt>
                <c:pt idx="68">
                  <c:v>3.0</c:v>
                </c:pt>
                <c:pt idx="69">
                  <c:v>1.0</c:v>
                </c:pt>
                <c:pt idx="70">
                  <c:v>3.0</c:v>
                </c:pt>
                <c:pt idx="71">
                  <c:v>1.0</c:v>
                </c:pt>
                <c:pt idx="72">
                  <c:v>4.0</c:v>
                </c:pt>
                <c:pt idx="73">
                  <c:v>7.0</c:v>
                </c:pt>
                <c:pt idx="74">
                  <c:v>1.0</c:v>
                </c:pt>
                <c:pt idx="75">
                  <c:v>1.0</c:v>
                </c:pt>
                <c:pt idx="76">
                  <c:v>6.0</c:v>
                </c:pt>
                <c:pt idx="77">
                  <c:v>3.0</c:v>
                </c:pt>
                <c:pt idx="78">
                  <c:v>4.0</c:v>
                </c:pt>
                <c:pt idx="79">
                  <c:v>2.0</c:v>
                </c:pt>
                <c:pt idx="80">
                  <c:v>7.0</c:v>
                </c:pt>
                <c:pt idx="81">
                  <c:v>1.0</c:v>
                </c:pt>
                <c:pt idx="82">
                  <c:v>0.0</c:v>
                </c:pt>
                <c:pt idx="83">
                  <c:v>4.0</c:v>
                </c:pt>
                <c:pt idx="84">
                  <c:v>4.0</c:v>
                </c:pt>
                <c:pt idx="85">
                  <c:v>2.0</c:v>
                </c:pt>
                <c:pt idx="86">
                  <c:v>3.0</c:v>
                </c:pt>
                <c:pt idx="87">
                  <c:v>2.0</c:v>
                </c:pt>
                <c:pt idx="88">
                  <c:v>3.0</c:v>
                </c:pt>
                <c:pt idx="89">
                  <c:v>0.0</c:v>
                </c:pt>
                <c:pt idx="90">
                  <c:v>3.0</c:v>
                </c:pt>
                <c:pt idx="91">
                  <c:v>6.0</c:v>
                </c:pt>
                <c:pt idx="92">
                  <c:v>0.0</c:v>
                </c:pt>
                <c:pt idx="93">
                  <c:v>2.0</c:v>
                </c:pt>
                <c:pt idx="94">
                  <c:v>1.0</c:v>
                </c:pt>
                <c:pt idx="95">
                  <c:v>1.0</c:v>
                </c:pt>
                <c:pt idx="96">
                  <c:v>1.0</c:v>
                </c:pt>
                <c:pt idx="97">
                  <c:v>0.0</c:v>
                </c:pt>
                <c:pt idx="98">
                  <c:v>1.0</c:v>
                </c:pt>
                <c:pt idx="99">
                  <c:v>5.0</c:v>
                </c:pt>
                <c:pt idx="100">
                  <c:v>1.0</c:v>
                </c:pt>
                <c:pt idx="101">
                  <c:v>4.0</c:v>
                </c:pt>
                <c:pt idx="102">
                  <c:v>2.0</c:v>
                </c:pt>
                <c:pt idx="103">
                  <c:v>4.0</c:v>
                </c:pt>
                <c:pt idx="104">
                  <c:v>1.0</c:v>
                </c:pt>
                <c:pt idx="105">
                  <c:v>2.0</c:v>
                </c:pt>
                <c:pt idx="106">
                  <c:v>2.0</c:v>
                </c:pt>
                <c:pt idx="107">
                  <c:v>1.0</c:v>
                </c:pt>
                <c:pt idx="108">
                  <c:v>1.0</c:v>
                </c:pt>
                <c:pt idx="109">
                  <c:v>0.0</c:v>
                </c:pt>
                <c:pt idx="110">
                  <c:v>1.0</c:v>
                </c:pt>
                <c:pt idx="111">
                  <c:v>1.0</c:v>
                </c:pt>
                <c:pt idx="112">
                  <c:v>1.0</c:v>
                </c:pt>
                <c:pt idx="113">
                  <c:v>2.0</c:v>
                </c:pt>
                <c:pt idx="114">
                  <c:v>4.0</c:v>
                </c:pt>
                <c:pt idx="115">
                  <c:v>2.0</c:v>
                </c:pt>
                <c:pt idx="116">
                  <c:v>5.0</c:v>
                </c:pt>
                <c:pt idx="117">
                  <c:v>1.0</c:v>
                </c:pt>
                <c:pt idx="118">
                  <c:v>1.0</c:v>
                </c:pt>
                <c:pt idx="119">
                  <c:v>3.0</c:v>
                </c:pt>
                <c:pt idx="120">
                  <c:v>2.0</c:v>
                </c:pt>
                <c:pt idx="121">
                  <c:v>1.0</c:v>
                </c:pt>
                <c:pt idx="122">
                  <c:v>2.0</c:v>
                </c:pt>
                <c:pt idx="123">
                  <c:v>2.0</c:v>
                </c:pt>
                <c:pt idx="124">
                  <c:v>0.0</c:v>
                </c:pt>
                <c:pt idx="125">
                  <c:v>2.0</c:v>
                </c:pt>
                <c:pt idx="126">
                  <c:v>2.0</c:v>
                </c:pt>
                <c:pt idx="127">
                  <c:v>3.0</c:v>
                </c:pt>
                <c:pt idx="128">
                  <c:v>2.0</c:v>
                </c:pt>
                <c:pt idx="129">
                  <c:v>3.0</c:v>
                </c:pt>
                <c:pt idx="130">
                  <c:v>2.0</c:v>
                </c:pt>
                <c:pt idx="131">
                  <c:v>0.0</c:v>
                </c:pt>
                <c:pt idx="132">
                  <c:v>2.0</c:v>
                </c:pt>
                <c:pt idx="133">
                  <c:v>0.0</c:v>
                </c:pt>
                <c:pt idx="134">
                  <c:v>2.0</c:v>
                </c:pt>
                <c:pt idx="135">
                  <c:v>1.0</c:v>
                </c:pt>
                <c:pt idx="136">
                  <c:v>0.0</c:v>
                </c:pt>
                <c:pt idx="137">
                  <c:v>3.0</c:v>
                </c:pt>
                <c:pt idx="138">
                  <c:v>0.0</c:v>
                </c:pt>
                <c:pt idx="139">
                  <c:v>0.0</c:v>
                </c:pt>
                <c:pt idx="140">
                  <c:v>0.0</c:v>
                </c:pt>
                <c:pt idx="141">
                  <c:v>4.0</c:v>
                </c:pt>
                <c:pt idx="142">
                  <c:v>1.0</c:v>
                </c:pt>
                <c:pt idx="143">
                  <c:v>1.0</c:v>
                </c:pt>
                <c:pt idx="144">
                  <c:v>1.0</c:v>
                </c:pt>
                <c:pt idx="145">
                  <c:v>3.0</c:v>
                </c:pt>
                <c:pt idx="146">
                  <c:v>3.0</c:v>
                </c:pt>
                <c:pt idx="147">
                  <c:v>0.0</c:v>
                </c:pt>
                <c:pt idx="148">
                  <c:v>2.0</c:v>
                </c:pt>
                <c:pt idx="149">
                  <c:v>0.0</c:v>
                </c:pt>
                <c:pt idx="150">
                  <c:v>0.0</c:v>
                </c:pt>
                <c:pt idx="151">
                  <c:v>1.0</c:v>
                </c:pt>
                <c:pt idx="152">
                  <c:v>1.0</c:v>
                </c:pt>
                <c:pt idx="153">
                  <c:v>0.0</c:v>
                </c:pt>
                <c:pt idx="154">
                  <c:v>1.0</c:v>
                </c:pt>
                <c:pt idx="155">
                  <c:v>0.0</c:v>
                </c:pt>
                <c:pt idx="156">
                  <c:v>1.0</c:v>
                </c:pt>
                <c:pt idx="157">
                  <c:v>1.0</c:v>
                </c:pt>
                <c:pt idx="158">
                  <c:v>0.0</c:v>
                </c:pt>
                <c:pt idx="159">
                  <c:v>1.0</c:v>
                </c:pt>
                <c:pt idx="160">
                  <c:v>2.0</c:v>
                </c:pt>
                <c:pt idx="161">
                  <c:v>1.0</c:v>
                </c:pt>
                <c:pt idx="162">
                  <c:v>0.0</c:v>
                </c:pt>
                <c:pt idx="163">
                  <c:v>1.0</c:v>
                </c:pt>
                <c:pt idx="164">
                  <c:v>1.0</c:v>
                </c:pt>
                <c:pt idx="165">
                  <c:v>0.0</c:v>
                </c:pt>
                <c:pt idx="166">
                  <c:v>0.0</c:v>
                </c:pt>
                <c:pt idx="167">
                  <c:v>2.0</c:v>
                </c:pt>
                <c:pt idx="168">
                  <c:v>3.0</c:v>
                </c:pt>
                <c:pt idx="169">
                  <c:v>2.0</c:v>
                </c:pt>
                <c:pt idx="170">
                  <c:v>0.0</c:v>
                </c:pt>
                <c:pt idx="171">
                  <c:v>0.0</c:v>
                </c:pt>
                <c:pt idx="172">
                  <c:v>0.0</c:v>
                </c:pt>
                <c:pt idx="173">
                  <c:v>0.0</c:v>
                </c:pt>
                <c:pt idx="174">
                  <c:v>0.0</c:v>
                </c:pt>
                <c:pt idx="175">
                  <c:v>0.0</c:v>
                </c:pt>
                <c:pt idx="176">
                  <c:v>0.0</c:v>
                </c:pt>
                <c:pt idx="177">
                  <c:v>0.0</c:v>
                </c:pt>
                <c:pt idx="178">
                  <c:v>0.0</c:v>
                </c:pt>
                <c:pt idx="179">
                  <c:v>2.0</c:v>
                </c:pt>
                <c:pt idx="180">
                  <c:v>0.0</c:v>
                </c:pt>
                <c:pt idx="181">
                  <c:v>0.0</c:v>
                </c:pt>
                <c:pt idx="182">
                  <c:v>0.0</c:v>
                </c:pt>
                <c:pt idx="183">
                  <c:v>1.0</c:v>
                </c:pt>
                <c:pt idx="184">
                  <c:v>0.0</c:v>
                </c:pt>
                <c:pt idx="185">
                  <c:v>1.0</c:v>
                </c:pt>
                <c:pt idx="186">
                  <c:v>0.0</c:v>
                </c:pt>
                <c:pt idx="187">
                  <c:v>1.0</c:v>
                </c:pt>
                <c:pt idx="188">
                  <c:v>0.0</c:v>
                </c:pt>
                <c:pt idx="189">
                  <c:v>0.0</c:v>
                </c:pt>
                <c:pt idx="190">
                  <c:v>0.0</c:v>
                </c:pt>
                <c:pt idx="191">
                  <c:v>0.0</c:v>
                </c:pt>
                <c:pt idx="192">
                  <c:v>0.0</c:v>
                </c:pt>
                <c:pt idx="193">
                  <c:v>0.0</c:v>
                </c:pt>
                <c:pt idx="194">
                  <c:v>0.0</c:v>
                </c:pt>
                <c:pt idx="195">
                  <c:v>0.0</c:v>
                </c:pt>
                <c:pt idx="196">
                  <c:v>0.0</c:v>
                </c:pt>
                <c:pt idx="197">
                  <c:v>1.0</c:v>
                </c:pt>
                <c:pt idx="198">
                  <c:v>0.0</c:v>
                </c:pt>
                <c:pt idx="199">
                  <c:v>0.0</c:v>
                </c:pt>
                <c:pt idx="200">
                  <c:v>1.0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1.0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1.0</c:v>
                </c:pt>
                <c:pt idx="241">
                  <c:v>0.0</c:v>
                </c:pt>
                <c:pt idx="242">
                  <c:v>0.0</c:v>
                </c:pt>
                <c:pt idx="243">
                  <c:v>0.0</c:v>
                </c:pt>
                <c:pt idx="244">
                  <c:v>0.0</c:v>
                </c:pt>
                <c:pt idx="245">
                  <c:v>0.0</c:v>
                </c:pt>
                <c:pt idx="246">
                  <c:v>1.0</c:v>
                </c:pt>
                <c:pt idx="247">
                  <c:v>0.0</c:v>
                </c:pt>
                <c:pt idx="248">
                  <c:v>0.0</c:v>
                </c:pt>
                <c:pt idx="249">
                  <c:v>1.0</c:v>
                </c:pt>
                <c:pt idx="250">
                  <c:v>1.0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2.0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1.0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1.0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1.0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1.0</c:v>
                </c:pt>
                <c:pt idx="473">
                  <c:v>6.0</c:v>
                </c:pt>
                <c:pt idx="474">
                  <c:v>8.0</c:v>
                </c:pt>
                <c:pt idx="475">
                  <c:v>25.0</c:v>
                </c:pt>
                <c:pt idx="476">
                  <c:v>76.0</c:v>
                </c:pt>
                <c:pt idx="477">
                  <c:v>193.0</c:v>
                </c:pt>
                <c:pt idx="478">
                  <c:v>489.0</c:v>
                </c:pt>
                <c:pt idx="479">
                  <c:v>1010.0</c:v>
                </c:pt>
                <c:pt idx="480">
                  <c:v>2189.0</c:v>
                </c:pt>
                <c:pt idx="481">
                  <c:v>4100.0</c:v>
                </c:pt>
                <c:pt idx="482">
                  <c:v>7057.0</c:v>
                </c:pt>
                <c:pt idx="483">
                  <c:v>11117.0</c:v>
                </c:pt>
                <c:pt idx="484">
                  <c:v>16222.0</c:v>
                </c:pt>
                <c:pt idx="485">
                  <c:v>21445.0</c:v>
                </c:pt>
                <c:pt idx="486">
                  <c:v>25761.0</c:v>
                </c:pt>
                <c:pt idx="487">
                  <c:v>28631.0</c:v>
                </c:pt>
                <c:pt idx="488">
                  <c:v>29391.0</c:v>
                </c:pt>
                <c:pt idx="489">
                  <c:v>27511.0</c:v>
                </c:pt>
                <c:pt idx="490">
                  <c:v>23016.0</c:v>
                </c:pt>
                <c:pt idx="491">
                  <c:v>17766.0</c:v>
                </c:pt>
                <c:pt idx="492">
                  <c:v>12536.0</c:v>
                </c:pt>
                <c:pt idx="493">
                  <c:v>8142.0</c:v>
                </c:pt>
                <c:pt idx="494">
                  <c:v>4877.0</c:v>
                </c:pt>
                <c:pt idx="495">
                  <c:v>2604.0</c:v>
                </c:pt>
                <c:pt idx="496">
                  <c:v>1222.0</c:v>
                </c:pt>
                <c:pt idx="497">
                  <c:v>574.0</c:v>
                </c:pt>
                <c:pt idx="498">
                  <c:v>220.0</c:v>
                </c:pt>
                <c:pt idx="499">
                  <c:v>65.0</c:v>
                </c:pt>
                <c:pt idx="500">
                  <c:v>26.0</c:v>
                </c:pt>
                <c:pt idx="501">
                  <c:v>8.0</c:v>
                </c:pt>
                <c:pt idx="502">
                  <c:v>2.0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0"/>
          <c:order val="10"/>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Flasher!$AF$5:$AF$1028</c:f>
              <c:numCache>
                <c:formatCode>General</c:formatCode>
                <c:ptCount val="1024"/>
                <c:pt idx="0">
                  <c:v>0.0</c:v>
                </c:pt>
                <c:pt idx="1">
                  <c:v>0.0</c:v>
                </c:pt>
                <c:pt idx="2">
                  <c:v>0.0</c:v>
                </c:pt>
                <c:pt idx="3">
                  <c:v>21.0</c:v>
                </c:pt>
                <c:pt idx="4">
                  <c:v>86.0</c:v>
                </c:pt>
                <c:pt idx="5">
                  <c:v>77.0</c:v>
                </c:pt>
                <c:pt idx="6">
                  <c:v>55.0</c:v>
                </c:pt>
                <c:pt idx="7">
                  <c:v>55.0</c:v>
                </c:pt>
                <c:pt idx="8">
                  <c:v>46.0</c:v>
                </c:pt>
                <c:pt idx="9">
                  <c:v>34.0</c:v>
                </c:pt>
                <c:pt idx="10">
                  <c:v>33.0</c:v>
                </c:pt>
                <c:pt idx="11">
                  <c:v>37.0</c:v>
                </c:pt>
                <c:pt idx="12">
                  <c:v>25.0</c:v>
                </c:pt>
                <c:pt idx="13">
                  <c:v>16.0</c:v>
                </c:pt>
                <c:pt idx="14">
                  <c:v>15.0</c:v>
                </c:pt>
                <c:pt idx="15">
                  <c:v>21.0</c:v>
                </c:pt>
                <c:pt idx="16">
                  <c:v>11.0</c:v>
                </c:pt>
                <c:pt idx="17">
                  <c:v>9.0</c:v>
                </c:pt>
                <c:pt idx="18">
                  <c:v>5.0</c:v>
                </c:pt>
                <c:pt idx="19">
                  <c:v>6.0</c:v>
                </c:pt>
                <c:pt idx="20">
                  <c:v>5.0</c:v>
                </c:pt>
                <c:pt idx="21">
                  <c:v>5.0</c:v>
                </c:pt>
                <c:pt idx="22">
                  <c:v>6.0</c:v>
                </c:pt>
                <c:pt idx="23">
                  <c:v>5.0</c:v>
                </c:pt>
                <c:pt idx="24">
                  <c:v>2.0</c:v>
                </c:pt>
                <c:pt idx="25">
                  <c:v>3.0</c:v>
                </c:pt>
                <c:pt idx="26">
                  <c:v>5.0</c:v>
                </c:pt>
                <c:pt idx="27">
                  <c:v>3.0</c:v>
                </c:pt>
                <c:pt idx="28">
                  <c:v>3.0</c:v>
                </c:pt>
                <c:pt idx="29">
                  <c:v>3.0</c:v>
                </c:pt>
                <c:pt idx="30">
                  <c:v>4.0</c:v>
                </c:pt>
                <c:pt idx="31">
                  <c:v>1.0</c:v>
                </c:pt>
                <c:pt idx="32">
                  <c:v>4.0</c:v>
                </c:pt>
                <c:pt idx="33">
                  <c:v>4.0</c:v>
                </c:pt>
                <c:pt idx="34">
                  <c:v>2.0</c:v>
                </c:pt>
                <c:pt idx="35">
                  <c:v>1.0</c:v>
                </c:pt>
                <c:pt idx="36">
                  <c:v>1.0</c:v>
                </c:pt>
                <c:pt idx="37">
                  <c:v>4.0</c:v>
                </c:pt>
                <c:pt idx="38">
                  <c:v>1.0</c:v>
                </c:pt>
                <c:pt idx="39">
                  <c:v>2.0</c:v>
                </c:pt>
                <c:pt idx="40">
                  <c:v>3.0</c:v>
                </c:pt>
                <c:pt idx="41">
                  <c:v>4.0</c:v>
                </c:pt>
                <c:pt idx="42">
                  <c:v>3.0</c:v>
                </c:pt>
                <c:pt idx="43">
                  <c:v>4.0</c:v>
                </c:pt>
                <c:pt idx="44">
                  <c:v>1.0</c:v>
                </c:pt>
                <c:pt idx="45">
                  <c:v>4.0</c:v>
                </c:pt>
                <c:pt idx="46">
                  <c:v>0.0</c:v>
                </c:pt>
                <c:pt idx="47">
                  <c:v>2.0</c:v>
                </c:pt>
                <c:pt idx="48">
                  <c:v>1.0</c:v>
                </c:pt>
                <c:pt idx="49">
                  <c:v>2.0</c:v>
                </c:pt>
                <c:pt idx="50">
                  <c:v>2.0</c:v>
                </c:pt>
                <c:pt idx="51">
                  <c:v>1.0</c:v>
                </c:pt>
                <c:pt idx="52">
                  <c:v>2.0</c:v>
                </c:pt>
                <c:pt idx="53">
                  <c:v>1.0</c:v>
                </c:pt>
                <c:pt idx="54">
                  <c:v>3.0</c:v>
                </c:pt>
                <c:pt idx="55">
                  <c:v>0.0</c:v>
                </c:pt>
                <c:pt idx="56">
                  <c:v>2.0</c:v>
                </c:pt>
                <c:pt idx="57">
                  <c:v>3.0</c:v>
                </c:pt>
                <c:pt idx="58">
                  <c:v>2.0</c:v>
                </c:pt>
                <c:pt idx="59">
                  <c:v>1.0</c:v>
                </c:pt>
                <c:pt idx="60">
                  <c:v>5.0</c:v>
                </c:pt>
                <c:pt idx="61">
                  <c:v>3.0</c:v>
                </c:pt>
                <c:pt idx="62">
                  <c:v>2.0</c:v>
                </c:pt>
                <c:pt idx="63">
                  <c:v>3.0</c:v>
                </c:pt>
                <c:pt idx="64">
                  <c:v>2.0</c:v>
                </c:pt>
                <c:pt idx="65">
                  <c:v>0.0</c:v>
                </c:pt>
                <c:pt idx="66">
                  <c:v>3.0</c:v>
                </c:pt>
                <c:pt idx="67">
                  <c:v>2.0</c:v>
                </c:pt>
                <c:pt idx="68">
                  <c:v>4.0</c:v>
                </c:pt>
                <c:pt idx="69">
                  <c:v>3.0</c:v>
                </c:pt>
                <c:pt idx="70">
                  <c:v>7.0</c:v>
                </c:pt>
                <c:pt idx="71">
                  <c:v>6.0</c:v>
                </c:pt>
                <c:pt idx="72">
                  <c:v>5.0</c:v>
                </c:pt>
                <c:pt idx="73">
                  <c:v>2.0</c:v>
                </c:pt>
                <c:pt idx="74">
                  <c:v>4.0</c:v>
                </c:pt>
                <c:pt idx="75">
                  <c:v>5.0</c:v>
                </c:pt>
                <c:pt idx="76">
                  <c:v>2.0</c:v>
                </c:pt>
                <c:pt idx="77">
                  <c:v>5.0</c:v>
                </c:pt>
                <c:pt idx="78">
                  <c:v>1.0</c:v>
                </c:pt>
                <c:pt idx="79">
                  <c:v>4.0</c:v>
                </c:pt>
                <c:pt idx="80">
                  <c:v>4.0</c:v>
                </c:pt>
                <c:pt idx="81">
                  <c:v>2.0</c:v>
                </c:pt>
                <c:pt idx="82">
                  <c:v>1.0</c:v>
                </c:pt>
                <c:pt idx="83">
                  <c:v>1.0</c:v>
                </c:pt>
                <c:pt idx="84">
                  <c:v>4.0</c:v>
                </c:pt>
                <c:pt idx="85">
                  <c:v>1.0</c:v>
                </c:pt>
                <c:pt idx="86">
                  <c:v>1.0</c:v>
                </c:pt>
                <c:pt idx="87">
                  <c:v>6.0</c:v>
                </c:pt>
                <c:pt idx="88">
                  <c:v>1.0</c:v>
                </c:pt>
                <c:pt idx="89">
                  <c:v>3.0</c:v>
                </c:pt>
                <c:pt idx="90">
                  <c:v>5.0</c:v>
                </c:pt>
                <c:pt idx="91">
                  <c:v>4.0</c:v>
                </c:pt>
                <c:pt idx="92">
                  <c:v>2.0</c:v>
                </c:pt>
                <c:pt idx="93">
                  <c:v>4.0</c:v>
                </c:pt>
                <c:pt idx="94">
                  <c:v>3.0</c:v>
                </c:pt>
                <c:pt idx="95">
                  <c:v>6.0</c:v>
                </c:pt>
                <c:pt idx="96">
                  <c:v>3.0</c:v>
                </c:pt>
                <c:pt idx="97">
                  <c:v>3.0</c:v>
                </c:pt>
                <c:pt idx="98">
                  <c:v>1.0</c:v>
                </c:pt>
                <c:pt idx="99">
                  <c:v>3.0</c:v>
                </c:pt>
                <c:pt idx="100">
                  <c:v>3.0</c:v>
                </c:pt>
                <c:pt idx="101">
                  <c:v>1.0</c:v>
                </c:pt>
                <c:pt idx="102">
                  <c:v>3.0</c:v>
                </c:pt>
                <c:pt idx="103">
                  <c:v>2.0</c:v>
                </c:pt>
                <c:pt idx="104">
                  <c:v>3.0</c:v>
                </c:pt>
                <c:pt idx="105">
                  <c:v>3.0</c:v>
                </c:pt>
                <c:pt idx="106">
                  <c:v>2.0</c:v>
                </c:pt>
                <c:pt idx="107">
                  <c:v>5.0</c:v>
                </c:pt>
                <c:pt idx="108">
                  <c:v>2.0</c:v>
                </c:pt>
                <c:pt idx="109">
                  <c:v>1.0</c:v>
                </c:pt>
                <c:pt idx="110">
                  <c:v>2.0</c:v>
                </c:pt>
                <c:pt idx="111">
                  <c:v>2.0</c:v>
                </c:pt>
                <c:pt idx="112">
                  <c:v>2.0</c:v>
                </c:pt>
                <c:pt idx="113">
                  <c:v>0.0</c:v>
                </c:pt>
                <c:pt idx="114">
                  <c:v>1.0</c:v>
                </c:pt>
                <c:pt idx="115">
                  <c:v>1.0</c:v>
                </c:pt>
                <c:pt idx="116">
                  <c:v>3.0</c:v>
                </c:pt>
                <c:pt idx="117">
                  <c:v>1.0</c:v>
                </c:pt>
                <c:pt idx="118">
                  <c:v>2.0</c:v>
                </c:pt>
                <c:pt idx="119">
                  <c:v>3.0</c:v>
                </c:pt>
                <c:pt idx="120">
                  <c:v>3.0</c:v>
                </c:pt>
                <c:pt idx="121">
                  <c:v>1.0</c:v>
                </c:pt>
                <c:pt idx="122">
                  <c:v>1.0</c:v>
                </c:pt>
                <c:pt idx="123">
                  <c:v>3.0</c:v>
                </c:pt>
                <c:pt idx="124">
                  <c:v>2.0</c:v>
                </c:pt>
                <c:pt idx="125">
                  <c:v>0.0</c:v>
                </c:pt>
                <c:pt idx="126">
                  <c:v>2.0</c:v>
                </c:pt>
                <c:pt idx="127">
                  <c:v>0.0</c:v>
                </c:pt>
                <c:pt idx="128">
                  <c:v>2.0</c:v>
                </c:pt>
                <c:pt idx="129">
                  <c:v>2.0</c:v>
                </c:pt>
                <c:pt idx="130">
                  <c:v>5.0</c:v>
                </c:pt>
                <c:pt idx="131">
                  <c:v>1.0</c:v>
                </c:pt>
                <c:pt idx="132">
                  <c:v>1.0</c:v>
                </c:pt>
                <c:pt idx="133">
                  <c:v>3.0</c:v>
                </c:pt>
                <c:pt idx="134">
                  <c:v>1.0</c:v>
                </c:pt>
                <c:pt idx="135">
                  <c:v>2.0</c:v>
                </c:pt>
                <c:pt idx="136">
                  <c:v>4.0</c:v>
                </c:pt>
                <c:pt idx="137">
                  <c:v>2.0</c:v>
                </c:pt>
                <c:pt idx="138">
                  <c:v>0.0</c:v>
                </c:pt>
                <c:pt idx="139">
                  <c:v>1.0</c:v>
                </c:pt>
                <c:pt idx="140">
                  <c:v>2.0</c:v>
                </c:pt>
                <c:pt idx="141">
                  <c:v>0.0</c:v>
                </c:pt>
                <c:pt idx="142">
                  <c:v>2.0</c:v>
                </c:pt>
                <c:pt idx="143">
                  <c:v>4.0</c:v>
                </c:pt>
                <c:pt idx="144">
                  <c:v>0.0</c:v>
                </c:pt>
                <c:pt idx="145">
                  <c:v>2.0</c:v>
                </c:pt>
                <c:pt idx="146">
                  <c:v>1.0</c:v>
                </c:pt>
                <c:pt idx="147">
                  <c:v>0.0</c:v>
                </c:pt>
                <c:pt idx="148">
                  <c:v>1.0</c:v>
                </c:pt>
                <c:pt idx="149">
                  <c:v>0.0</c:v>
                </c:pt>
                <c:pt idx="150">
                  <c:v>2.0</c:v>
                </c:pt>
                <c:pt idx="151">
                  <c:v>1.0</c:v>
                </c:pt>
                <c:pt idx="152">
                  <c:v>2.0</c:v>
                </c:pt>
                <c:pt idx="153">
                  <c:v>1.0</c:v>
                </c:pt>
                <c:pt idx="154">
                  <c:v>1.0</c:v>
                </c:pt>
                <c:pt idx="155">
                  <c:v>1.0</c:v>
                </c:pt>
                <c:pt idx="156">
                  <c:v>2.0</c:v>
                </c:pt>
                <c:pt idx="157">
                  <c:v>0.0</c:v>
                </c:pt>
                <c:pt idx="158">
                  <c:v>2.0</c:v>
                </c:pt>
                <c:pt idx="159">
                  <c:v>2.0</c:v>
                </c:pt>
                <c:pt idx="160">
                  <c:v>2.0</c:v>
                </c:pt>
                <c:pt idx="161">
                  <c:v>0.0</c:v>
                </c:pt>
                <c:pt idx="162">
                  <c:v>0.0</c:v>
                </c:pt>
                <c:pt idx="163">
                  <c:v>1.0</c:v>
                </c:pt>
                <c:pt idx="164">
                  <c:v>2.0</c:v>
                </c:pt>
                <c:pt idx="165">
                  <c:v>0.0</c:v>
                </c:pt>
                <c:pt idx="166">
                  <c:v>1.0</c:v>
                </c:pt>
                <c:pt idx="167">
                  <c:v>1.0</c:v>
                </c:pt>
                <c:pt idx="168">
                  <c:v>1.0</c:v>
                </c:pt>
                <c:pt idx="169">
                  <c:v>0.0</c:v>
                </c:pt>
                <c:pt idx="170">
                  <c:v>1.0</c:v>
                </c:pt>
                <c:pt idx="171">
                  <c:v>0.0</c:v>
                </c:pt>
                <c:pt idx="172">
                  <c:v>2.0</c:v>
                </c:pt>
                <c:pt idx="173">
                  <c:v>1.0</c:v>
                </c:pt>
                <c:pt idx="174">
                  <c:v>0.0</c:v>
                </c:pt>
                <c:pt idx="175">
                  <c:v>0.0</c:v>
                </c:pt>
                <c:pt idx="176">
                  <c:v>0.0</c:v>
                </c:pt>
                <c:pt idx="177">
                  <c:v>0.0</c:v>
                </c:pt>
                <c:pt idx="178">
                  <c:v>1.0</c:v>
                </c:pt>
                <c:pt idx="179">
                  <c:v>0.0</c:v>
                </c:pt>
                <c:pt idx="180">
                  <c:v>0.0</c:v>
                </c:pt>
                <c:pt idx="181">
                  <c:v>1.0</c:v>
                </c:pt>
                <c:pt idx="182">
                  <c:v>0.0</c:v>
                </c:pt>
                <c:pt idx="183">
                  <c:v>0.0</c:v>
                </c:pt>
                <c:pt idx="184">
                  <c:v>0.0</c:v>
                </c:pt>
                <c:pt idx="185">
                  <c:v>1.0</c:v>
                </c:pt>
                <c:pt idx="186">
                  <c:v>0.0</c:v>
                </c:pt>
                <c:pt idx="187">
                  <c:v>1.0</c:v>
                </c:pt>
                <c:pt idx="188">
                  <c:v>0.0</c:v>
                </c:pt>
                <c:pt idx="189">
                  <c:v>0.0</c:v>
                </c:pt>
                <c:pt idx="190">
                  <c:v>0.0</c:v>
                </c:pt>
                <c:pt idx="191">
                  <c:v>0.0</c:v>
                </c:pt>
                <c:pt idx="192">
                  <c:v>1.0</c:v>
                </c:pt>
                <c:pt idx="193">
                  <c:v>0.0</c:v>
                </c:pt>
                <c:pt idx="194">
                  <c:v>1.0</c:v>
                </c:pt>
                <c:pt idx="195">
                  <c:v>3.0</c:v>
                </c:pt>
                <c:pt idx="196">
                  <c:v>1.0</c:v>
                </c:pt>
                <c:pt idx="197">
                  <c:v>0.0</c:v>
                </c:pt>
                <c:pt idx="198">
                  <c:v>0.0</c:v>
                </c:pt>
                <c:pt idx="199">
                  <c:v>0.0</c:v>
                </c:pt>
                <c:pt idx="200">
                  <c:v>0.0</c:v>
                </c:pt>
                <c:pt idx="201">
                  <c:v>0.0</c:v>
                </c:pt>
                <c:pt idx="202">
                  <c:v>0.0</c:v>
                </c:pt>
                <c:pt idx="203">
                  <c:v>0.0</c:v>
                </c:pt>
                <c:pt idx="204">
                  <c:v>0.0</c:v>
                </c:pt>
                <c:pt idx="205">
                  <c:v>0.0</c:v>
                </c:pt>
                <c:pt idx="206">
                  <c:v>0.0</c:v>
                </c:pt>
                <c:pt idx="207">
                  <c:v>1.0</c:v>
                </c:pt>
                <c:pt idx="208">
                  <c:v>0.0</c:v>
                </c:pt>
                <c:pt idx="209">
                  <c:v>0.0</c:v>
                </c:pt>
                <c:pt idx="210">
                  <c:v>0.0</c:v>
                </c:pt>
                <c:pt idx="211">
                  <c:v>0.0</c:v>
                </c:pt>
                <c:pt idx="212">
                  <c:v>0.0</c:v>
                </c:pt>
                <c:pt idx="213">
                  <c:v>1.0</c:v>
                </c:pt>
                <c:pt idx="214">
                  <c:v>0.0</c:v>
                </c:pt>
                <c:pt idx="215">
                  <c:v>0.0</c:v>
                </c:pt>
                <c:pt idx="216">
                  <c:v>0.0</c:v>
                </c:pt>
                <c:pt idx="217">
                  <c:v>1.0</c:v>
                </c:pt>
                <c:pt idx="218">
                  <c:v>1.0</c:v>
                </c:pt>
                <c:pt idx="219">
                  <c:v>0.0</c:v>
                </c:pt>
                <c:pt idx="220">
                  <c:v>0.0</c:v>
                </c:pt>
                <c:pt idx="221">
                  <c:v>0.0</c:v>
                </c:pt>
                <c:pt idx="222">
                  <c:v>0.0</c:v>
                </c:pt>
                <c:pt idx="223">
                  <c:v>0.0</c:v>
                </c:pt>
                <c:pt idx="224">
                  <c:v>0.0</c:v>
                </c:pt>
                <c:pt idx="225">
                  <c:v>0.0</c:v>
                </c:pt>
                <c:pt idx="226">
                  <c:v>0.0</c:v>
                </c:pt>
                <c:pt idx="227">
                  <c:v>0.0</c:v>
                </c:pt>
                <c:pt idx="228">
                  <c:v>1.0</c:v>
                </c:pt>
                <c:pt idx="229">
                  <c:v>0.0</c:v>
                </c:pt>
                <c:pt idx="230">
                  <c:v>0.0</c:v>
                </c:pt>
                <c:pt idx="231">
                  <c:v>0.0</c:v>
                </c:pt>
                <c:pt idx="232">
                  <c:v>1.0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1.0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1.0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1.0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1.0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1.0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1.0</c:v>
                </c:pt>
                <c:pt idx="567">
                  <c:v>8.0</c:v>
                </c:pt>
                <c:pt idx="568">
                  <c:v>15.0</c:v>
                </c:pt>
                <c:pt idx="569">
                  <c:v>61.0</c:v>
                </c:pt>
                <c:pt idx="570">
                  <c:v>128.0</c:v>
                </c:pt>
                <c:pt idx="571">
                  <c:v>310.0</c:v>
                </c:pt>
                <c:pt idx="572">
                  <c:v>734.0</c:v>
                </c:pt>
                <c:pt idx="573">
                  <c:v>1588.0</c:v>
                </c:pt>
                <c:pt idx="574">
                  <c:v>2893.0</c:v>
                </c:pt>
                <c:pt idx="575">
                  <c:v>4901.0</c:v>
                </c:pt>
                <c:pt idx="576">
                  <c:v>8171.0</c:v>
                </c:pt>
                <c:pt idx="577">
                  <c:v>11961.0</c:v>
                </c:pt>
                <c:pt idx="578">
                  <c:v>16736.0</c:v>
                </c:pt>
                <c:pt idx="579">
                  <c:v>21290.0</c:v>
                </c:pt>
                <c:pt idx="580">
                  <c:v>25226.0</c:v>
                </c:pt>
                <c:pt idx="581">
                  <c:v>27274.0</c:v>
                </c:pt>
                <c:pt idx="582">
                  <c:v>27656.0</c:v>
                </c:pt>
                <c:pt idx="583">
                  <c:v>25558.0</c:v>
                </c:pt>
                <c:pt idx="584">
                  <c:v>22241.0</c:v>
                </c:pt>
                <c:pt idx="585">
                  <c:v>17719.0</c:v>
                </c:pt>
                <c:pt idx="586">
                  <c:v>12734.0</c:v>
                </c:pt>
                <c:pt idx="587">
                  <c:v>8478.0</c:v>
                </c:pt>
                <c:pt idx="588">
                  <c:v>5143.0</c:v>
                </c:pt>
                <c:pt idx="589">
                  <c:v>2834.0</c:v>
                </c:pt>
                <c:pt idx="590">
                  <c:v>1477.0</c:v>
                </c:pt>
                <c:pt idx="591">
                  <c:v>676.0</c:v>
                </c:pt>
                <c:pt idx="592">
                  <c:v>307.0</c:v>
                </c:pt>
                <c:pt idx="593">
                  <c:v>119.0</c:v>
                </c:pt>
                <c:pt idx="594">
                  <c:v>40.0</c:v>
                </c:pt>
                <c:pt idx="595">
                  <c:v>16.0</c:v>
                </c:pt>
                <c:pt idx="596">
                  <c:v>3.0</c:v>
                </c:pt>
                <c:pt idx="597">
                  <c:v>0.0</c:v>
                </c:pt>
                <c:pt idx="598">
                  <c:v>1.0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1.0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1"/>
          <c:order val="11"/>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Flasher!$AI$5:$AI$1028</c:f>
              <c:numCache>
                <c:formatCode>General</c:formatCode>
                <c:ptCount val="1024"/>
                <c:pt idx="0">
                  <c:v>0.0</c:v>
                </c:pt>
                <c:pt idx="1">
                  <c:v>0.0</c:v>
                </c:pt>
                <c:pt idx="2">
                  <c:v>0.0</c:v>
                </c:pt>
                <c:pt idx="3">
                  <c:v>16.0</c:v>
                </c:pt>
                <c:pt idx="4">
                  <c:v>89.0</c:v>
                </c:pt>
                <c:pt idx="5">
                  <c:v>81.0</c:v>
                </c:pt>
                <c:pt idx="6">
                  <c:v>63.0</c:v>
                </c:pt>
                <c:pt idx="7">
                  <c:v>58.0</c:v>
                </c:pt>
                <c:pt idx="8">
                  <c:v>37.0</c:v>
                </c:pt>
                <c:pt idx="9">
                  <c:v>32.0</c:v>
                </c:pt>
                <c:pt idx="10">
                  <c:v>32.0</c:v>
                </c:pt>
                <c:pt idx="11">
                  <c:v>21.0</c:v>
                </c:pt>
                <c:pt idx="12">
                  <c:v>23.0</c:v>
                </c:pt>
                <c:pt idx="13">
                  <c:v>17.0</c:v>
                </c:pt>
                <c:pt idx="14">
                  <c:v>17.0</c:v>
                </c:pt>
                <c:pt idx="15">
                  <c:v>16.0</c:v>
                </c:pt>
                <c:pt idx="16">
                  <c:v>8.0</c:v>
                </c:pt>
                <c:pt idx="17">
                  <c:v>12.0</c:v>
                </c:pt>
                <c:pt idx="18">
                  <c:v>15.0</c:v>
                </c:pt>
                <c:pt idx="19">
                  <c:v>5.0</c:v>
                </c:pt>
                <c:pt idx="20">
                  <c:v>3.0</c:v>
                </c:pt>
                <c:pt idx="21">
                  <c:v>5.0</c:v>
                </c:pt>
                <c:pt idx="22">
                  <c:v>5.0</c:v>
                </c:pt>
                <c:pt idx="23">
                  <c:v>4.0</c:v>
                </c:pt>
                <c:pt idx="24">
                  <c:v>3.0</c:v>
                </c:pt>
                <c:pt idx="25">
                  <c:v>2.0</c:v>
                </c:pt>
                <c:pt idx="26">
                  <c:v>4.0</c:v>
                </c:pt>
                <c:pt idx="27">
                  <c:v>2.0</c:v>
                </c:pt>
                <c:pt idx="28">
                  <c:v>6.0</c:v>
                </c:pt>
                <c:pt idx="29">
                  <c:v>8.0</c:v>
                </c:pt>
                <c:pt idx="30">
                  <c:v>4.0</c:v>
                </c:pt>
                <c:pt idx="31">
                  <c:v>2.0</c:v>
                </c:pt>
                <c:pt idx="32">
                  <c:v>1.0</c:v>
                </c:pt>
                <c:pt idx="33">
                  <c:v>5.0</c:v>
                </c:pt>
                <c:pt idx="34">
                  <c:v>2.0</c:v>
                </c:pt>
                <c:pt idx="35">
                  <c:v>3.0</c:v>
                </c:pt>
                <c:pt idx="36">
                  <c:v>2.0</c:v>
                </c:pt>
                <c:pt idx="37">
                  <c:v>3.0</c:v>
                </c:pt>
                <c:pt idx="38">
                  <c:v>1.0</c:v>
                </c:pt>
                <c:pt idx="39">
                  <c:v>3.0</c:v>
                </c:pt>
                <c:pt idx="40">
                  <c:v>3.0</c:v>
                </c:pt>
                <c:pt idx="41">
                  <c:v>0.0</c:v>
                </c:pt>
                <c:pt idx="42">
                  <c:v>1.0</c:v>
                </c:pt>
                <c:pt idx="43">
                  <c:v>2.0</c:v>
                </c:pt>
                <c:pt idx="44">
                  <c:v>2.0</c:v>
                </c:pt>
                <c:pt idx="45">
                  <c:v>1.0</c:v>
                </c:pt>
                <c:pt idx="46">
                  <c:v>2.0</c:v>
                </c:pt>
                <c:pt idx="47">
                  <c:v>3.0</c:v>
                </c:pt>
                <c:pt idx="48">
                  <c:v>2.0</c:v>
                </c:pt>
                <c:pt idx="49">
                  <c:v>4.0</c:v>
                </c:pt>
                <c:pt idx="50">
                  <c:v>4.0</c:v>
                </c:pt>
                <c:pt idx="51">
                  <c:v>1.0</c:v>
                </c:pt>
                <c:pt idx="52">
                  <c:v>2.0</c:v>
                </c:pt>
                <c:pt idx="53">
                  <c:v>2.0</c:v>
                </c:pt>
                <c:pt idx="54">
                  <c:v>0.0</c:v>
                </c:pt>
                <c:pt idx="55">
                  <c:v>5.0</c:v>
                </c:pt>
                <c:pt idx="56">
                  <c:v>0.0</c:v>
                </c:pt>
                <c:pt idx="57">
                  <c:v>0.0</c:v>
                </c:pt>
                <c:pt idx="58">
                  <c:v>4.0</c:v>
                </c:pt>
                <c:pt idx="59">
                  <c:v>1.0</c:v>
                </c:pt>
                <c:pt idx="60">
                  <c:v>1.0</c:v>
                </c:pt>
                <c:pt idx="61">
                  <c:v>1.0</c:v>
                </c:pt>
                <c:pt idx="62">
                  <c:v>2.0</c:v>
                </c:pt>
                <c:pt idx="63">
                  <c:v>3.0</c:v>
                </c:pt>
                <c:pt idx="64">
                  <c:v>7.0</c:v>
                </c:pt>
                <c:pt idx="65">
                  <c:v>2.0</c:v>
                </c:pt>
                <c:pt idx="66">
                  <c:v>5.0</c:v>
                </c:pt>
                <c:pt idx="67">
                  <c:v>1.0</c:v>
                </c:pt>
                <c:pt idx="68">
                  <c:v>1.0</c:v>
                </c:pt>
                <c:pt idx="69">
                  <c:v>5.0</c:v>
                </c:pt>
                <c:pt idx="70">
                  <c:v>3.0</c:v>
                </c:pt>
                <c:pt idx="71">
                  <c:v>0.0</c:v>
                </c:pt>
                <c:pt idx="72">
                  <c:v>4.0</c:v>
                </c:pt>
                <c:pt idx="73">
                  <c:v>1.0</c:v>
                </c:pt>
                <c:pt idx="74">
                  <c:v>1.0</c:v>
                </c:pt>
                <c:pt idx="75">
                  <c:v>6.0</c:v>
                </c:pt>
                <c:pt idx="76">
                  <c:v>2.0</c:v>
                </c:pt>
                <c:pt idx="77">
                  <c:v>2.0</c:v>
                </c:pt>
                <c:pt idx="78">
                  <c:v>1.0</c:v>
                </c:pt>
                <c:pt idx="79">
                  <c:v>2.0</c:v>
                </c:pt>
                <c:pt idx="80">
                  <c:v>3.0</c:v>
                </c:pt>
                <c:pt idx="81">
                  <c:v>4.0</c:v>
                </c:pt>
                <c:pt idx="82">
                  <c:v>2.0</c:v>
                </c:pt>
                <c:pt idx="83">
                  <c:v>6.0</c:v>
                </c:pt>
                <c:pt idx="84">
                  <c:v>1.0</c:v>
                </c:pt>
                <c:pt idx="85">
                  <c:v>3.0</c:v>
                </c:pt>
                <c:pt idx="86">
                  <c:v>1.0</c:v>
                </c:pt>
                <c:pt idx="87">
                  <c:v>1.0</c:v>
                </c:pt>
                <c:pt idx="88">
                  <c:v>2.0</c:v>
                </c:pt>
                <c:pt idx="89">
                  <c:v>4.0</c:v>
                </c:pt>
                <c:pt idx="90">
                  <c:v>1.0</c:v>
                </c:pt>
                <c:pt idx="91">
                  <c:v>3.0</c:v>
                </c:pt>
                <c:pt idx="92">
                  <c:v>0.0</c:v>
                </c:pt>
                <c:pt idx="93">
                  <c:v>2.0</c:v>
                </c:pt>
                <c:pt idx="94">
                  <c:v>6.0</c:v>
                </c:pt>
                <c:pt idx="95">
                  <c:v>3.0</c:v>
                </c:pt>
                <c:pt idx="96">
                  <c:v>4.0</c:v>
                </c:pt>
                <c:pt idx="97">
                  <c:v>1.0</c:v>
                </c:pt>
                <c:pt idx="98">
                  <c:v>1.0</c:v>
                </c:pt>
                <c:pt idx="99">
                  <c:v>0.0</c:v>
                </c:pt>
                <c:pt idx="100">
                  <c:v>1.0</c:v>
                </c:pt>
                <c:pt idx="101">
                  <c:v>3.0</c:v>
                </c:pt>
                <c:pt idx="102">
                  <c:v>3.0</c:v>
                </c:pt>
                <c:pt idx="103">
                  <c:v>0.0</c:v>
                </c:pt>
                <c:pt idx="104">
                  <c:v>2.0</c:v>
                </c:pt>
                <c:pt idx="105">
                  <c:v>1.0</c:v>
                </c:pt>
                <c:pt idx="106">
                  <c:v>5.0</c:v>
                </c:pt>
                <c:pt idx="107">
                  <c:v>1.0</c:v>
                </c:pt>
                <c:pt idx="108">
                  <c:v>3.0</c:v>
                </c:pt>
                <c:pt idx="109">
                  <c:v>2.0</c:v>
                </c:pt>
                <c:pt idx="110">
                  <c:v>0.0</c:v>
                </c:pt>
                <c:pt idx="111">
                  <c:v>2.0</c:v>
                </c:pt>
                <c:pt idx="112">
                  <c:v>1.0</c:v>
                </c:pt>
                <c:pt idx="113">
                  <c:v>4.0</c:v>
                </c:pt>
                <c:pt idx="114">
                  <c:v>0.0</c:v>
                </c:pt>
                <c:pt idx="115">
                  <c:v>3.0</c:v>
                </c:pt>
                <c:pt idx="116">
                  <c:v>4.0</c:v>
                </c:pt>
                <c:pt idx="117">
                  <c:v>0.0</c:v>
                </c:pt>
                <c:pt idx="118">
                  <c:v>2.0</c:v>
                </c:pt>
                <c:pt idx="119">
                  <c:v>0.0</c:v>
                </c:pt>
                <c:pt idx="120">
                  <c:v>1.0</c:v>
                </c:pt>
                <c:pt idx="121">
                  <c:v>2.0</c:v>
                </c:pt>
                <c:pt idx="122">
                  <c:v>2.0</c:v>
                </c:pt>
                <c:pt idx="123">
                  <c:v>1.0</c:v>
                </c:pt>
                <c:pt idx="124">
                  <c:v>2.0</c:v>
                </c:pt>
                <c:pt idx="125">
                  <c:v>0.0</c:v>
                </c:pt>
                <c:pt idx="126">
                  <c:v>1.0</c:v>
                </c:pt>
                <c:pt idx="127">
                  <c:v>3.0</c:v>
                </c:pt>
                <c:pt idx="128">
                  <c:v>3.0</c:v>
                </c:pt>
                <c:pt idx="129">
                  <c:v>1.0</c:v>
                </c:pt>
                <c:pt idx="130">
                  <c:v>2.0</c:v>
                </c:pt>
                <c:pt idx="131">
                  <c:v>2.0</c:v>
                </c:pt>
                <c:pt idx="132">
                  <c:v>1.0</c:v>
                </c:pt>
                <c:pt idx="133">
                  <c:v>5.0</c:v>
                </c:pt>
                <c:pt idx="134">
                  <c:v>1.0</c:v>
                </c:pt>
                <c:pt idx="135">
                  <c:v>5.0</c:v>
                </c:pt>
                <c:pt idx="136">
                  <c:v>1.0</c:v>
                </c:pt>
                <c:pt idx="137">
                  <c:v>2.0</c:v>
                </c:pt>
                <c:pt idx="138">
                  <c:v>0.0</c:v>
                </c:pt>
                <c:pt idx="139">
                  <c:v>0.0</c:v>
                </c:pt>
                <c:pt idx="140">
                  <c:v>1.0</c:v>
                </c:pt>
                <c:pt idx="141">
                  <c:v>0.0</c:v>
                </c:pt>
                <c:pt idx="142">
                  <c:v>4.0</c:v>
                </c:pt>
                <c:pt idx="143">
                  <c:v>1.0</c:v>
                </c:pt>
                <c:pt idx="144">
                  <c:v>2.0</c:v>
                </c:pt>
                <c:pt idx="145">
                  <c:v>0.0</c:v>
                </c:pt>
                <c:pt idx="146">
                  <c:v>1.0</c:v>
                </c:pt>
                <c:pt idx="147">
                  <c:v>2.0</c:v>
                </c:pt>
                <c:pt idx="148">
                  <c:v>0.0</c:v>
                </c:pt>
                <c:pt idx="149">
                  <c:v>0.0</c:v>
                </c:pt>
                <c:pt idx="150">
                  <c:v>1.0</c:v>
                </c:pt>
                <c:pt idx="151">
                  <c:v>0.0</c:v>
                </c:pt>
                <c:pt idx="152">
                  <c:v>0.0</c:v>
                </c:pt>
                <c:pt idx="153">
                  <c:v>2.0</c:v>
                </c:pt>
                <c:pt idx="154">
                  <c:v>3.0</c:v>
                </c:pt>
                <c:pt idx="155">
                  <c:v>2.0</c:v>
                </c:pt>
                <c:pt idx="156">
                  <c:v>3.0</c:v>
                </c:pt>
                <c:pt idx="157">
                  <c:v>0.0</c:v>
                </c:pt>
                <c:pt idx="158">
                  <c:v>1.0</c:v>
                </c:pt>
                <c:pt idx="159">
                  <c:v>0.0</c:v>
                </c:pt>
                <c:pt idx="160">
                  <c:v>0.0</c:v>
                </c:pt>
                <c:pt idx="161">
                  <c:v>1.0</c:v>
                </c:pt>
                <c:pt idx="162">
                  <c:v>0.0</c:v>
                </c:pt>
                <c:pt idx="163">
                  <c:v>0.0</c:v>
                </c:pt>
                <c:pt idx="164">
                  <c:v>1.0</c:v>
                </c:pt>
                <c:pt idx="165">
                  <c:v>0.0</c:v>
                </c:pt>
                <c:pt idx="166">
                  <c:v>0.0</c:v>
                </c:pt>
                <c:pt idx="167">
                  <c:v>3.0</c:v>
                </c:pt>
                <c:pt idx="168">
                  <c:v>1.0</c:v>
                </c:pt>
                <c:pt idx="169">
                  <c:v>2.0</c:v>
                </c:pt>
                <c:pt idx="170">
                  <c:v>0.0</c:v>
                </c:pt>
                <c:pt idx="171">
                  <c:v>0.0</c:v>
                </c:pt>
                <c:pt idx="172">
                  <c:v>0.0</c:v>
                </c:pt>
                <c:pt idx="173">
                  <c:v>0.0</c:v>
                </c:pt>
                <c:pt idx="174">
                  <c:v>0.0</c:v>
                </c:pt>
                <c:pt idx="175">
                  <c:v>2.0</c:v>
                </c:pt>
                <c:pt idx="176">
                  <c:v>0.0</c:v>
                </c:pt>
                <c:pt idx="177">
                  <c:v>0.0</c:v>
                </c:pt>
                <c:pt idx="178">
                  <c:v>2.0</c:v>
                </c:pt>
                <c:pt idx="179">
                  <c:v>1.0</c:v>
                </c:pt>
                <c:pt idx="180">
                  <c:v>0.0</c:v>
                </c:pt>
                <c:pt idx="181">
                  <c:v>1.0</c:v>
                </c:pt>
                <c:pt idx="182">
                  <c:v>0.0</c:v>
                </c:pt>
                <c:pt idx="183">
                  <c:v>0.0</c:v>
                </c:pt>
                <c:pt idx="184">
                  <c:v>0.0</c:v>
                </c:pt>
                <c:pt idx="185">
                  <c:v>0.0</c:v>
                </c:pt>
                <c:pt idx="186">
                  <c:v>0.0</c:v>
                </c:pt>
                <c:pt idx="187">
                  <c:v>0.0</c:v>
                </c:pt>
                <c:pt idx="188">
                  <c:v>1.0</c:v>
                </c:pt>
                <c:pt idx="189">
                  <c:v>2.0</c:v>
                </c:pt>
                <c:pt idx="190">
                  <c:v>0.0</c:v>
                </c:pt>
                <c:pt idx="191">
                  <c:v>1.0</c:v>
                </c:pt>
                <c:pt idx="192">
                  <c:v>0.0</c:v>
                </c:pt>
                <c:pt idx="193">
                  <c:v>0.0</c:v>
                </c:pt>
                <c:pt idx="194">
                  <c:v>1.0</c:v>
                </c:pt>
                <c:pt idx="195">
                  <c:v>0.0</c:v>
                </c:pt>
                <c:pt idx="196">
                  <c:v>1.0</c:v>
                </c:pt>
                <c:pt idx="197">
                  <c:v>0.0</c:v>
                </c:pt>
                <c:pt idx="198">
                  <c:v>0.0</c:v>
                </c:pt>
                <c:pt idx="199">
                  <c:v>0.0</c:v>
                </c:pt>
                <c:pt idx="200">
                  <c:v>1.0</c:v>
                </c:pt>
                <c:pt idx="201">
                  <c:v>1.0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1.0</c:v>
                </c:pt>
                <c:pt idx="219">
                  <c:v>0.0</c:v>
                </c:pt>
                <c:pt idx="220">
                  <c:v>0.0</c:v>
                </c:pt>
                <c:pt idx="221">
                  <c:v>0.0</c:v>
                </c:pt>
                <c:pt idx="222">
                  <c:v>0.0</c:v>
                </c:pt>
                <c:pt idx="223">
                  <c:v>1.0</c:v>
                </c:pt>
                <c:pt idx="224">
                  <c:v>0.0</c:v>
                </c:pt>
                <c:pt idx="225">
                  <c:v>1.0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1.0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2.0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1.0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1.0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1.0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1.0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1.0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1.0</c:v>
                </c:pt>
                <c:pt idx="652">
                  <c:v>0.0</c:v>
                </c:pt>
                <c:pt idx="653">
                  <c:v>0.0</c:v>
                </c:pt>
                <c:pt idx="654">
                  <c:v>0.0</c:v>
                </c:pt>
                <c:pt idx="655">
                  <c:v>0.0</c:v>
                </c:pt>
                <c:pt idx="656">
                  <c:v>0.0</c:v>
                </c:pt>
                <c:pt idx="657">
                  <c:v>0.0</c:v>
                </c:pt>
                <c:pt idx="658">
                  <c:v>0.0</c:v>
                </c:pt>
                <c:pt idx="659">
                  <c:v>0.0</c:v>
                </c:pt>
                <c:pt idx="660">
                  <c:v>1.0</c:v>
                </c:pt>
                <c:pt idx="661">
                  <c:v>5.0</c:v>
                </c:pt>
                <c:pt idx="662">
                  <c:v>10.0</c:v>
                </c:pt>
                <c:pt idx="663">
                  <c:v>25.0</c:v>
                </c:pt>
                <c:pt idx="664">
                  <c:v>69.0</c:v>
                </c:pt>
                <c:pt idx="665">
                  <c:v>195.0</c:v>
                </c:pt>
                <c:pt idx="666">
                  <c:v>427.0</c:v>
                </c:pt>
                <c:pt idx="667">
                  <c:v>894.0</c:v>
                </c:pt>
                <c:pt idx="668">
                  <c:v>1763.0</c:v>
                </c:pt>
                <c:pt idx="669">
                  <c:v>3237.0</c:v>
                </c:pt>
                <c:pt idx="670">
                  <c:v>5470.0</c:v>
                </c:pt>
                <c:pt idx="671">
                  <c:v>8366.0</c:v>
                </c:pt>
                <c:pt idx="672">
                  <c:v>12274.0</c:v>
                </c:pt>
                <c:pt idx="673">
                  <c:v>16234.0</c:v>
                </c:pt>
                <c:pt idx="674">
                  <c:v>20468.0</c:v>
                </c:pt>
                <c:pt idx="675">
                  <c:v>24131.0</c:v>
                </c:pt>
                <c:pt idx="676">
                  <c:v>26282.0</c:v>
                </c:pt>
                <c:pt idx="677">
                  <c:v>26508.0</c:v>
                </c:pt>
                <c:pt idx="678">
                  <c:v>24995.0</c:v>
                </c:pt>
                <c:pt idx="679">
                  <c:v>22006.0</c:v>
                </c:pt>
                <c:pt idx="680">
                  <c:v>17633.0</c:v>
                </c:pt>
                <c:pt idx="681">
                  <c:v>13422.0</c:v>
                </c:pt>
                <c:pt idx="682">
                  <c:v>8991.0</c:v>
                </c:pt>
                <c:pt idx="683">
                  <c:v>6026.0</c:v>
                </c:pt>
                <c:pt idx="684">
                  <c:v>3413.0</c:v>
                </c:pt>
                <c:pt idx="685">
                  <c:v>1818.0</c:v>
                </c:pt>
                <c:pt idx="686">
                  <c:v>915.0</c:v>
                </c:pt>
                <c:pt idx="687">
                  <c:v>439.0</c:v>
                </c:pt>
                <c:pt idx="688">
                  <c:v>168.0</c:v>
                </c:pt>
                <c:pt idx="689">
                  <c:v>60.0</c:v>
                </c:pt>
                <c:pt idx="690">
                  <c:v>30.0</c:v>
                </c:pt>
                <c:pt idx="691">
                  <c:v>5.0</c:v>
                </c:pt>
                <c:pt idx="692">
                  <c:v>3.0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1.0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2"/>
          <c:order val="12"/>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Flasher!$AL$5:$AL$1028</c:f>
              <c:numCache>
                <c:formatCode>General</c:formatCode>
                <c:ptCount val="1024"/>
                <c:pt idx="0">
                  <c:v>0.0</c:v>
                </c:pt>
                <c:pt idx="1">
                  <c:v>0.0</c:v>
                </c:pt>
                <c:pt idx="2">
                  <c:v>0.0</c:v>
                </c:pt>
                <c:pt idx="3">
                  <c:v>19.0</c:v>
                </c:pt>
                <c:pt idx="4">
                  <c:v>83.0</c:v>
                </c:pt>
                <c:pt idx="5">
                  <c:v>74.0</c:v>
                </c:pt>
                <c:pt idx="6">
                  <c:v>56.0</c:v>
                </c:pt>
                <c:pt idx="7">
                  <c:v>56.0</c:v>
                </c:pt>
                <c:pt idx="8">
                  <c:v>40.0</c:v>
                </c:pt>
                <c:pt idx="9">
                  <c:v>42.0</c:v>
                </c:pt>
                <c:pt idx="10">
                  <c:v>24.0</c:v>
                </c:pt>
                <c:pt idx="11">
                  <c:v>32.0</c:v>
                </c:pt>
                <c:pt idx="12">
                  <c:v>29.0</c:v>
                </c:pt>
                <c:pt idx="13">
                  <c:v>19.0</c:v>
                </c:pt>
                <c:pt idx="14">
                  <c:v>14.0</c:v>
                </c:pt>
                <c:pt idx="15">
                  <c:v>11.0</c:v>
                </c:pt>
                <c:pt idx="16">
                  <c:v>12.0</c:v>
                </c:pt>
                <c:pt idx="17">
                  <c:v>10.0</c:v>
                </c:pt>
                <c:pt idx="18">
                  <c:v>8.0</c:v>
                </c:pt>
                <c:pt idx="19">
                  <c:v>7.0</c:v>
                </c:pt>
                <c:pt idx="20">
                  <c:v>7.0</c:v>
                </c:pt>
                <c:pt idx="21">
                  <c:v>2.0</c:v>
                </c:pt>
                <c:pt idx="22">
                  <c:v>4.0</c:v>
                </c:pt>
                <c:pt idx="23">
                  <c:v>3.0</c:v>
                </c:pt>
                <c:pt idx="24">
                  <c:v>4.0</c:v>
                </c:pt>
                <c:pt idx="25">
                  <c:v>5.0</c:v>
                </c:pt>
                <c:pt idx="26">
                  <c:v>12.0</c:v>
                </c:pt>
                <c:pt idx="27">
                  <c:v>3.0</c:v>
                </c:pt>
                <c:pt idx="28">
                  <c:v>2.0</c:v>
                </c:pt>
                <c:pt idx="29">
                  <c:v>3.0</c:v>
                </c:pt>
                <c:pt idx="30">
                  <c:v>4.0</c:v>
                </c:pt>
                <c:pt idx="31">
                  <c:v>2.0</c:v>
                </c:pt>
                <c:pt idx="32">
                  <c:v>3.0</c:v>
                </c:pt>
                <c:pt idx="33">
                  <c:v>5.0</c:v>
                </c:pt>
                <c:pt idx="34">
                  <c:v>2.0</c:v>
                </c:pt>
                <c:pt idx="35">
                  <c:v>5.0</c:v>
                </c:pt>
                <c:pt idx="36">
                  <c:v>6.0</c:v>
                </c:pt>
                <c:pt idx="37">
                  <c:v>3.0</c:v>
                </c:pt>
                <c:pt idx="38">
                  <c:v>5.0</c:v>
                </c:pt>
                <c:pt idx="39">
                  <c:v>1.0</c:v>
                </c:pt>
                <c:pt idx="40">
                  <c:v>3.0</c:v>
                </c:pt>
                <c:pt idx="41">
                  <c:v>1.0</c:v>
                </c:pt>
                <c:pt idx="42">
                  <c:v>5.0</c:v>
                </c:pt>
                <c:pt idx="43">
                  <c:v>1.0</c:v>
                </c:pt>
                <c:pt idx="44">
                  <c:v>4.0</c:v>
                </c:pt>
                <c:pt idx="45">
                  <c:v>2.0</c:v>
                </c:pt>
                <c:pt idx="46">
                  <c:v>7.0</c:v>
                </c:pt>
                <c:pt idx="47">
                  <c:v>1.0</c:v>
                </c:pt>
                <c:pt idx="48">
                  <c:v>2.0</c:v>
                </c:pt>
                <c:pt idx="49">
                  <c:v>5.0</c:v>
                </c:pt>
                <c:pt idx="50">
                  <c:v>0.0</c:v>
                </c:pt>
                <c:pt idx="51">
                  <c:v>3.0</c:v>
                </c:pt>
                <c:pt idx="52">
                  <c:v>2.0</c:v>
                </c:pt>
                <c:pt idx="53">
                  <c:v>3.0</c:v>
                </c:pt>
                <c:pt idx="54">
                  <c:v>0.0</c:v>
                </c:pt>
                <c:pt idx="55">
                  <c:v>0.0</c:v>
                </c:pt>
                <c:pt idx="56">
                  <c:v>1.0</c:v>
                </c:pt>
                <c:pt idx="57">
                  <c:v>2.0</c:v>
                </c:pt>
                <c:pt idx="58">
                  <c:v>0.0</c:v>
                </c:pt>
                <c:pt idx="59">
                  <c:v>1.0</c:v>
                </c:pt>
                <c:pt idx="60">
                  <c:v>0.0</c:v>
                </c:pt>
                <c:pt idx="61">
                  <c:v>4.0</c:v>
                </c:pt>
                <c:pt idx="62">
                  <c:v>1.0</c:v>
                </c:pt>
                <c:pt idx="63">
                  <c:v>2.0</c:v>
                </c:pt>
                <c:pt idx="64">
                  <c:v>3.0</c:v>
                </c:pt>
                <c:pt idx="65">
                  <c:v>2.0</c:v>
                </c:pt>
                <c:pt idx="66">
                  <c:v>3.0</c:v>
                </c:pt>
                <c:pt idx="67">
                  <c:v>2.0</c:v>
                </c:pt>
                <c:pt idx="68">
                  <c:v>3.0</c:v>
                </c:pt>
                <c:pt idx="69">
                  <c:v>2.0</c:v>
                </c:pt>
                <c:pt idx="70">
                  <c:v>7.0</c:v>
                </c:pt>
                <c:pt idx="71">
                  <c:v>3.0</c:v>
                </c:pt>
                <c:pt idx="72">
                  <c:v>4.0</c:v>
                </c:pt>
                <c:pt idx="73">
                  <c:v>1.0</c:v>
                </c:pt>
                <c:pt idx="74">
                  <c:v>0.0</c:v>
                </c:pt>
                <c:pt idx="75">
                  <c:v>1.0</c:v>
                </c:pt>
                <c:pt idx="76">
                  <c:v>2.0</c:v>
                </c:pt>
                <c:pt idx="77">
                  <c:v>2.0</c:v>
                </c:pt>
                <c:pt idx="78">
                  <c:v>7.0</c:v>
                </c:pt>
                <c:pt idx="79">
                  <c:v>1.0</c:v>
                </c:pt>
                <c:pt idx="80">
                  <c:v>2.0</c:v>
                </c:pt>
                <c:pt idx="81">
                  <c:v>7.0</c:v>
                </c:pt>
                <c:pt idx="82">
                  <c:v>1.0</c:v>
                </c:pt>
                <c:pt idx="83">
                  <c:v>2.0</c:v>
                </c:pt>
                <c:pt idx="84">
                  <c:v>3.0</c:v>
                </c:pt>
                <c:pt idx="85">
                  <c:v>3.0</c:v>
                </c:pt>
                <c:pt idx="86">
                  <c:v>3.0</c:v>
                </c:pt>
                <c:pt idx="87">
                  <c:v>3.0</c:v>
                </c:pt>
                <c:pt idx="88">
                  <c:v>2.0</c:v>
                </c:pt>
                <c:pt idx="89">
                  <c:v>2.0</c:v>
                </c:pt>
                <c:pt idx="90">
                  <c:v>3.0</c:v>
                </c:pt>
                <c:pt idx="91">
                  <c:v>4.0</c:v>
                </c:pt>
                <c:pt idx="92">
                  <c:v>3.0</c:v>
                </c:pt>
                <c:pt idx="93">
                  <c:v>2.0</c:v>
                </c:pt>
                <c:pt idx="94">
                  <c:v>4.0</c:v>
                </c:pt>
                <c:pt idx="95">
                  <c:v>3.0</c:v>
                </c:pt>
                <c:pt idx="96">
                  <c:v>1.0</c:v>
                </c:pt>
                <c:pt idx="97">
                  <c:v>0.0</c:v>
                </c:pt>
                <c:pt idx="98">
                  <c:v>2.0</c:v>
                </c:pt>
                <c:pt idx="99">
                  <c:v>5.0</c:v>
                </c:pt>
                <c:pt idx="100">
                  <c:v>1.0</c:v>
                </c:pt>
                <c:pt idx="101">
                  <c:v>2.0</c:v>
                </c:pt>
                <c:pt idx="102">
                  <c:v>5.0</c:v>
                </c:pt>
                <c:pt idx="103">
                  <c:v>3.0</c:v>
                </c:pt>
                <c:pt idx="104">
                  <c:v>2.0</c:v>
                </c:pt>
                <c:pt idx="105">
                  <c:v>3.0</c:v>
                </c:pt>
                <c:pt idx="106">
                  <c:v>1.0</c:v>
                </c:pt>
                <c:pt idx="107">
                  <c:v>2.0</c:v>
                </c:pt>
                <c:pt idx="108">
                  <c:v>1.0</c:v>
                </c:pt>
                <c:pt idx="109">
                  <c:v>2.0</c:v>
                </c:pt>
                <c:pt idx="110">
                  <c:v>0.0</c:v>
                </c:pt>
                <c:pt idx="111">
                  <c:v>1.0</c:v>
                </c:pt>
                <c:pt idx="112">
                  <c:v>2.0</c:v>
                </c:pt>
                <c:pt idx="113">
                  <c:v>3.0</c:v>
                </c:pt>
                <c:pt idx="114">
                  <c:v>1.0</c:v>
                </c:pt>
                <c:pt idx="115">
                  <c:v>2.0</c:v>
                </c:pt>
                <c:pt idx="116">
                  <c:v>3.0</c:v>
                </c:pt>
                <c:pt idx="117">
                  <c:v>0.0</c:v>
                </c:pt>
                <c:pt idx="118">
                  <c:v>3.0</c:v>
                </c:pt>
                <c:pt idx="119">
                  <c:v>2.0</c:v>
                </c:pt>
                <c:pt idx="120">
                  <c:v>2.0</c:v>
                </c:pt>
                <c:pt idx="121">
                  <c:v>1.0</c:v>
                </c:pt>
                <c:pt idx="122">
                  <c:v>0.0</c:v>
                </c:pt>
                <c:pt idx="123">
                  <c:v>3.0</c:v>
                </c:pt>
                <c:pt idx="124">
                  <c:v>1.0</c:v>
                </c:pt>
                <c:pt idx="125">
                  <c:v>0.0</c:v>
                </c:pt>
                <c:pt idx="126">
                  <c:v>3.0</c:v>
                </c:pt>
                <c:pt idx="127">
                  <c:v>0.0</c:v>
                </c:pt>
                <c:pt idx="128">
                  <c:v>2.0</c:v>
                </c:pt>
                <c:pt idx="129">
                  <c:v>1.0</c:v>
                </c:pt>
                <c:pt idx="130">
                  <c:v>0.0</c:v>
                </c:pt>
                <c:pt idx="131">
                  <c:v>1.0</c:v>
                </c:pt>
                <c:pt idx="132">
                  <c:v>3.0</c:v>
                </c:pt>
                <c:pt idx="133">
                  <c:v>3.0</c:v>
                </c:pt>
                <c:pt idx="134">
                  <c:v>1.0</c:v>
                </c:pt>
                <c:pt idx="135">
                  <c:v>2.0</c:v>
                </c:pt>
                <c:pt idx="136">
                  <c:v>1.0</c:v>
                </c:pt>
                <c:pt idx="137">
                  <c:v>2.0</c:v>
                </c:pt>
                <c:pt idx="138">
                  <c:v>3.0</c:v>
                </c:pt>
                <c:pt idx="139">
                  <c:v>2.0</c:v>
                </c:pt>
                <c:pt idx="140">
                  <c:v>1.0</c:v>
                </c:pt>
                <c:pt idx="141">
                  <c:v>0.0</c:v>
                </c:pt>
                <c:pt idx="142">
                  <c:v>2.0</c:v>
                </c:pt>
                <c:pt idx="143">
                  <c:v>0.0</c:v>
                </c:pt>
                <c:pt idx="144">
                  <c:v>0.0</c:v>
                </c:pt>
                <c:pt idx="145">
                  <c:v>2.0</c:v>
                </c:pt>
                <c:pt idx="146">
                  <c:v>0.0</c:v>
                </c:pt>
                <c:pt idx="147">
                  <c:v>0.0</c:v>
                </c:pt>
                <c:pt idx="148">
                  <c:v>1.0</c:v>
                </c:pt>
                <c:pt idx="149">
                  <c:v>3.0</c:v>
                </c:pt>
                <c:pt idx="150">
                  <c:v>0.0</c:v>
                </c:pt>
                <c:pt idx="151">
                  <c:v>0.0</c:v>
                </c:pt>
                <c:pt idx="152">
                  <c:v>1.0</c:v>
                </c:pt>
                <c:pt idx="153">
                  <c:v>0.0</c:v>
                </c:pt>
                <c:pt idx="154">
                  <c:v>2.0</c:v>
                </c:pt>
                <c:pt idx="155">
                  <c:v>1.0</c:v>
                </c:pt>
                <c:pt idx="156">
                  <c:v>4.0</c:v>
                </c:pt>
                <c:pt idx="157">
                  <c:v>1.0</c:v>
                </c:pt>
                <c:pt idx="158">
                  <c:v>0.0</c:v>
                </c:pt>
                <c:pt idx="159">
                  <c:v>1.0</c:v>
                </c:pt>
                <c:pt idx="160">
                  <c:v>0.0</c:v>
                </c:pt>
                <c:pt idx="161">
                  <c:v>1.0</c:v>
                </c:pt>
                <c:pt idx="162">
                  <c:v>0.0</c:v>
                </c:pt>
                <c:pt idx="163">
                  <c:v>0.0</c:v>
                </c:pt>
                <c:pt idx="164">
                  <c:v>1.0</c:v>
                </c:pt>
                <c:pt idx="165">
                  <c:v>0.0</c:v>
                </c:pt>
                <c:pt idx="166">
                  <c:v>0.0</c:v>
                </c:pt>
                <c:pt idx="167">
                  <c:v>0.0</c:v>
                </c:pt>
                <c:pt idx="168">
                  <c:v>0.0</c:v>
                </c:pt>
                <c:pt idx="169">
                  <c:v>0.0</c:v>
                </c:pt>
                <c:pt idx="170">
                  <c:v>1.0</c:v>
                </c:pt>
                <c:pt idx="171">
                  <c:v>0.0</c:v>
                </c:pt>
                <c:pt idx="172">
                  <c:v>1.0</c:v>
                </c:pt>
                <c:pt idx="173">
                  <c:v>1.0</c:v>
                </c:pt>
                <c:pt idx="174">
                  <c:v>0.0</c:v>
                </c:pt>
                <c:pt idx="175">
                  <c:v>1.0</c:v>
                </c:pt>
                <c:pt idx="176">
                  <c:v>1.0</c:v>
                </c:pt>
                <c:pt idx="177">
                  <c:v>0.0</c:v>
                </c:pt>
                <c:pt idx="178">
                  <c:v>1.0</c:v>
                </c:pt>
                <c:pt idx="179">
                  <c:v>0.0</c:v>
                </c:pt>
                <c:pt idx="180">
                  <c:v>0.0</c:v>
                </c:pt>
                <c:pt idx="181">
                  <c:v>0.0</c:v>
                </c:pt>
                <c:pt idx="182">
                  <c:v>0.0</c:v>
                </c:pt>
                <c:pt idx="183">
                  <c:v>1.0</c:v>
                </c:pt>
                <c:pt idx="184">
                  <c:v>0.0</c:v>
                </c:pt>
                <c:pt idx="185">
                  <c:v>1.0</c:v>
                </c:pt>
                <c:pt idx="186">
                  <c:v>0.0</c:v>
                </c:pt>
                <c:pt idx="187">
                  <c:v>1.0</c:v>
                </c:pt>
                <c:pt idx="188">
                  <c:v>1.0</c:v>
                </c:pt>
                <c:pt idx="189">
                  <c:v>0.0</c:v>
                </c:pt>
                <c:pt idx="190">
                  <c:v>0.0</c:v>
                </c:pt>
                <c:pt idx="191">
                  <c:v>0.0</c:v>
                </c:pt>
                <c:pt idx="192">
                  <c:v>1.0</c:v>
                </c:pt>
                <c:pt idx="193">
                  <c:v>1.0</c:v>
                </c:pt>
                <c:pt idx="194">
                  <c:v>0.0</c:v>
                </c:pt>
                <c:pt idx="195">
                  <c:v>0.0</c:v>
                </c:pt>
                <c:pt idx="196">
                  <c:v>0.0</c:v>
                </c:pt>
                <c:pt idx="197">
                  <c:v>0.0</c:v>
                </c:pt>
                <c:pt idx="198">
                  <c:v>1.0</c:v>
                </c:pt>
                <c:pt idx="199">
                  <c:v>0.0</c:v>
                </c:pt>
                <c:pt idx="200">
                  <c:v>0.0</c:v>
                </c:pt>
                <c:pt idx="201">
                  <c:v>0.0</c:v>
                </c:pt>
                <c:pt idx="202">
                  <c:v>0.0</c:v>
                </c:pt>
                <c:pt idx="203">
                  <c:v>0.0</c:v>
                </c:pt>
                <c:pt idx="204">
                  <c:v>0.0</c:v>
                </c:pt>
                <c:pt idx="205">
                  <c:v>2.0</c:v>
                </c:pt>
                <c:pt idx="206">
                  <c:v>1.0</c:v>
                </c:pt>
                <c:pt idx="207">
                  <c:v>1.0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1.0</c:v>
                </c:pt>
                <c:pt idx="226">
                  <c:v>0.0</c:v>
                </c:pt>
                <c:pt idx="227">
                  <c:v>0.0</c:v>
                </c:pt>
                <c:pt idx="228">
                  <c:v>0.0</c:v>
                </c:pt>
                <c:pt idx="229">
                  <c:v>0.0</c:v>
                </c:pt>
                <c:pt idx="230">
                  <c:v>0.0</c:v>
                </c:pt>
                <c:pt idx="231">
                  <c:v>0.0</c:v>
                </c:pt>
                <c:pt idx="232">
                  <c:v>0.0</c:v>
                </c:pt>
                <c:pt idx="233">
                  <c:v>1.0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1.0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1.0</c:v>
                </c:pt>
                <c:pt idx="273">
                  <c:v>0.0</c:v>
                </c:pt>
                <c:pt idx="274">
                  <c:v>0.0</c:v>
                </c:pt>
                <c:pt idx="275">
                  <c:v>0.0</c:v>
                </c:pt>
                <c:pt idx="276">
                  <c:v>0.0</c:v>
                </c:pt>
                <c:pt idx="277">
                  <c:v>1.0</c:v>
                </c:pt>
                <c:pt idx="278">
                  <c:v>0.0</c:v>
                </c:pt>
                <c:pt idx="279">
                  <c:v>0.0</c:v>
                </c:pt>
                <c:pt idx="280">
                  <c:v>1.0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1.0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1.0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1.0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2.0</c:v>
                </c:pt>
                <c:pt idx="761">
                  <c:v>5.0</c:v>
                </c:pt>
                <c:pt idx="762">
                  <c:v>16.0</c:v>
                </c:pt>
                <c:pt idx="763">
                  <c:v>42.0</c:v>
                </c:pt>
                <c:pt idx="764">
                  <c:v>115.0</c:v>
                </c:pt>
                <c:pt idx="765">
                  <c:v>274.0</c:v>
                </c:pt>
                <c:pt idx="766">
                  <c:v>588.0</c:v>
                </c:pt>
                <c:pt idx="767">
                  <c:v>1182.0</c:v>
                </c:pt>
                <c:pt idx="768">
                  <c:v>2122.0</c:v>
                </c:pt>
                <c:pt idx="769">
                  <c:v>3694.0</c:v>
                </c:pt>
                <c:pt idx="770">
                  <c:v>5746.0</c:v>
                </c:pt>
                <c:pt idx="771">
                  <c:v>8759.0</c:v>
                </c:pt>
                <c:pt idx="772">
                  <c:v>12162.0</c:v>
                </c:pt>
                <c:pt idx="773">
                  <c:v>15650.0</c:v>
                </c:pt>
                <c:pt idx="774">
                  <c:v>19756.0</c:v>
                </c:pt>
                <c:pt idx="775">
                  <c:v>22398.0</c:v>
                </c:pt>
                <c:pt idx="776">
                  <c:v>24813.0</c:v>
                </c:pt>
                <c:pt idx="777">
                  <c:v>25091.0</c:v>
                </c:pt>
                <c:pt idx="778">
                  <c:v>24084.0</c:v>
                </c:pt>
                <c:pt idx="779">
                  <c:v>21750.0</c:v>
                </c:pt>
                <c:pt idx="780">
                  <c:v>18526.0</c:v>
                </c:pt>
                <c:pt idx="781">
                  <c:v>14114.0</c:v>
                </c:pt>
                <c:pt idx="782">
                  <c:v>9975.0</c:v>
                </c:pt>
                <c:pt idx="783">
                  <c:v>6701.0</c:v>
                </c:pt>
                <c:pt idx="784">
                  <c:v>4108.0</c:v>
                </c:pt>
                <c:pt idx="785">
                  <c:v>2440.0</c:v>
                </c:pt>
                <c:pt idx="786">
                  <c:v>1170.0</c:v>
                </c:pt>
                <c:pt idx="787">
                  <c:v>604.0</c:v>
                </c:pt>
                <c:pt idx="788">
                  <c:v>254.0</c:v>
                </c:pt>
                <c:pt idx="789">
                  <c:v>106.0</c:v>
                </c:pt>
                <c:pt idx="790">
                  <c:v>44.0</c:v>
                </c:pt>
                <c:pt idx="791">
                  <c:v>10.0</c:v>
                </c:pt>
                <c:pt idx="792">
                  <c:v>1.0</c:v>
                </c:pt>
                <c:pt idx="793">
                  <c:v>1.0</c:v>
                </c:pt>
                <c:pt idx="794">
                  <c:v>0.0</c:v>
                </c:pt>
                <c:pt idx="795">
                  <c:v>0.0</c:v>
                </c:pt>
                <c:pt idx="796">
                  <c:v>0.0</c:v>
                </c:pt>
                <c:pt idx="797">
                  <c:v>0.0</c:v>
                </c:pt>
                <c:pt idx="798">
                  <c:v>1.0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3"/>
          <c:order val="13"/>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Flasher!$AO$5:$AO$1028</c:f>
              <c:numCache>
                <c:formatCode>General</c:formatCode>
                <c:ptCount val="1024"/>
                <c:pt idx="0">
                  <c:v>0.0</c:v>
                </c:pt>
                <c:pt idx="1">
                  <c:v>0.0</c:v>
                </c:pt>
                <c:pt idx="2">
                  <c:v>0.0</c:v>
                </c:pt>
                <c:pt idx="3">
                  <c:v>25.0</c:v>
                </c:pt>
                <c:pt idx="4">
                  <c:v>90.0</c:v>
                </c:pt>
                <c:pt idx="5">
                  <c:v>70.0</c:v>
                </c:pt>
                <c:pt idx="6">
                  <c:v>58.0</c:v>
                </c:pt>
                <c:pt idx="7">
                  <c:v>58.0</c:v>
                </c:pt>
                <c:pt idx="8">
                  <c:v>38.0</c:v>
                </c:pt>
                <c:pt idx="9">
                  <c:v>42.0</c:v>
                </c:pt>
                <c:pt idx="10">
                  <c:v>33.0</c:v>
                </c:pt>
                <c:pt idx="11">
                  <c:v>23.0</c:v>
                </c:pt>
                <c:pt idx="12">
                  <c:v>32.0</c:v>
                </c:pt>
                <c:pt idx="13">
                  <c:v>18.0</c:v>
                </c:pt>
                <c:pt idx="14">
                  <c:v>21.0</c:v>
                </c:pt>
                <c:pt idx="15">
                  <c:v>11.0</c:v>
                </c:pt>
                <c:pt idx="16">
                  <c:v>8.0</c:v>
                </c:pt>
                <c:pt idx="17">
                  <c:v>6.0</c:v>
                </c:pt>
                <c:pt idx="18">
                  <c:v>13.0</c:v>
                </c:pt>
                <c:pt idx="19">
                  <c:v>3.0</c:v>
                </c:pt>
                <c:pt idx="20">
                  <c:v>8.0</c:v>
                </c:pt>
                <c:pt idx="21">
                  <c:v>3.0</c:v>
                </c:pt>
                <c:pt idx="22">
                  <c:v>3.0</c:v>
                </c:pt>
                <c:pt idx="23">
                  <c:v>9.0</c:v>
                </c:pt>
                <c:pt idx="24">
                  <c:v>3.0</c:v>
                </c:pt>
                <c:pt idx="25">
                  <c:v>4.0</c:v>
                </c:pt>
                <c:pt idx="26">
                  <c:v>5.0</c:v>
                </c:pt>
                <c:pt idx="27">
                  <c:v>6.0</c:v>
                </c:pt>
                <c:pt idx="28">
                  <c:v>5.0</c:v>
                </c:pt>
                <c:pt idx="29">
                  <c:v>3.0</c:v>
                </c:pt>
                <c:pt idx="30">
                  <c:v>5.0</c:v>
                </c:pt>
                <c:pt idx="31">
                  <c:v>2.0</c:v>
                </c:pt>
                <c:pt idx="32">
                  <c:v>2.0</c:v>
                </c:pt>
                <c:pt idx="33">
                  <c:v>3.0</c:v>
                </c:pt>
                <c:pt idx="34">
                  <c:v>2.0</c:v>
                </c:pt>
                <c:pt idx="35">
                  <c:v>3.0</c:v>
                </c:pt>
                <c:pt idx="36">
                  <c:v>2.0</c:v>
                </c:pt>
                <c:pt idx="37">
                  <c:v>1.0</c:v>
                </c:pt>
                <c:pt idx="38">
                  <c:v>2.0</c:v>
                </c:pt>
                <c:pt idx="39">
                  <c:v>5.0</c:v>
                </c:pt>
                <c:pt idx="40">
                  <c:v>1.0</c:v>
                </c:pt>
                <c:pt idx="41">
                  <c:v>2.0</c:v>
                </c:pt>
                <c:pt idx="42">
                  <c:v>2.0</c:v>
                </c:pt>
                <c:pt idx="43">
                  <c:v>2.0</c:v>
                </c:pt>
                <c:pt idx="44">
                  <c:v>3.0</c:v>
                </c:pt>
                <c:pt idx="45">
                  <c:v>3.0</c:v>
                </c:pt>
                <c:pt idx="46">
                  <c:v>3.0</c:v>
                </c:pt>
                <c:pt idx="47">
                  <c:v>1.0</c:v>
                </c:pt>
                <c:pt idx="48">
                  <c:v>1.0</c:v>
                </c:pt>
                <c:pt idx="49">
                  <c:v>4.0</c:v>
                </c:pt>
                <c:pt idx="50">
                  <c:v>3.0</c:v>
                </c:pt>
                <c:pt idx="51">
                  <c:v>2.0</c:v>
                </c:pt>
                <c:pt idx="52">
                  <c:v>2.0</c:v>
                </c:pt>
                <c:pt idx="53">
                  <c:v>3.0</c:v>
                </c:pt>
                <c:pt idx="54">
                  <c:v>3.0</c:v>
                </c:pt>
                <c:pt idx="55">
                  <c:v>1.0</c:v>
                </c:pt>
                <c:pt idx="56">
                  <c:v>3.0</c:v>
                </c:pt>
                <c:pt idx="57">
                  <c:v>1.0</c:v>
                </c:pt>
                <c:pt idx="58">
                  <c:v>3.0</c:v>
                </c:pt>
                <c:pt idx="59">
                  <c:v>1.0</c:v>
                </c:pt>
                <c:pt idx="60">
                  <c:v>1.0</c:v>
                </c:pt>
                <c:pt idx="61">
                  <c:v>2.0</c:v>
                </c:pt>
                <c:pt idx="62">
                  <c:v>2.0</c:v>
                </c:pt>
                <c:pt idx="63">
                  <c:v>2.0</c:v>
                </c:pt>
                <c:pt idx="64">
                  <c:v>2.0</c:v>
                </c:pt>
                <c:pt idx="65">
                  <c:v>3.0</c:v>
                </c:pt>
                <c:pt idx="66">
                  <c:v>1.0</c:v>
                </c:pt>
                <c:pt idx="67">
                  <c:v>3.0</c:v>
                </c:pt>
                <c:pt idx="68">
                  <c:v>2.0</c:v>
                </c:pt>
                <c:pt idx="69">
                  <c:v>2.0</c:v>
                </c:pt>
                <c:pt idx="70">
                  <c:v>2.0</c:v>
                </c:pt>
                <c:pt idx="71">
                  <c:v>3.0</c:v>
                </c:pt>
                <c:pt idx="72">
                  <c:v>3.0</c:v>
                </c:pt>
                <c:pt idx="73">
                  <c:v>0.0</c:v>
                </c:pt>
                <c:pt idx="74">
                  <c:v>0.0</c:v>
                </c:pt>
                <c:pt idx="75">
                  <c:v>4.0</c:v>
                </c:pt>
                <c:pt idx="76">
                  <c:v>3.0</c:v>
                </c:pt>
                <c:pt idx="77">
                  <c:v>3.0</c:v>
                </c:pt>
                <c:pt idx="78">
                  <c:v>6.0</c:v>
                </c:pt>
                <c:pt idx="79">
                  <c:v>3.0</c:v>
                </c:pt>
                <c:pt idx="80">
                  <c:v>1.0</c:v>
                </c:pt>
                <c:pt idx="81">
                  <c:v>4.0</c:v>
                </c:pt>
                <c:pt idx="82">
                  <c:v>0.0</c:v>
                </c:pt>
                <c:pt idx="83">
                  <c:v>3.0</c:v>
                </c:pt>
                <c:pt idx="84">
                  <c:v>4.0</c:v>
                </c:pt>
                <c:pt idx="85">
                  <c:v>5.0</c:v>
                </c:pt>
                <c:pt idx="86">
                  <c:v>4.0</c:v>
                </c:pt>
                <c:pt idx="87">
                  <c:v>2.0</c:v>
                </c:pt>
                <c:pt idx="88">
                  <c:v>3.0</c:v>
                </c:pt>
                <c:pt idx="89">
                  <c:v>3.0</c:v>
                </c:pt>
                <c:pt idx="90">
                  <c:v>4.0</c:v>
                </c:pt>
                <c:pt idx="91">
                  <c:v>0.0</c:v>
                </c:pt>
                <c:pt idx="92">
                  <c:v>4.0</c:v>
                </c:pt>
                <c:pt idx="93">
                  <c:v>7.0</c:v>
                </c:pt>
                <c:pt idx="94">
                  <c:v>2.0</c:v>
                </c:pt>
                <c:pt idx="95">
                  <c:v>0.0</c:v>
                </c:pt>
                <c:pt idx="96">
                  <c:v>2.0</c:v>
                </c:pt>
                <c:pt idx="97">
                  <c:v>2.0</c:v>
                </c:pt>
                <c:pt idx="98">
                  <c:v>1.0</c:v>
                </c:pt>
                <c:pt idx="99">
                  <c:v>3.0</c:v>
                </c:pt>
                <c:pt idx="100">
                  <c:v>5.0</c:v>
                </c:pt>
                <c:pt idx="101">
                  <c:v>4.0</c:v>
                </c:pt>
                <c:pt idx="102">
                  <c:v>4.0</c:v>
                </c:pt>
                <c:pt idx="103">
                  <c:v>1.0</c:v>
                </c:pt>
                <c:pt idx="104">
                  <c:v>2.0</c:v>
                </c:pt>
                <c:pt idx="105">
                  <c:v>1.0</c:v>
                </c:pt>
                <c:pt idx="106">
                  <c:v>3.0</c:v>
                </c:pt>
                <c:pt idx="107">
                  <c:v>2.0</c:v>
                </c:pt>
                <c:pt idx="108">
                  <c:v>2.0</c:v>
                </c:pt>
                <c:pt idx="109">
                  <c:v>3.0</c:v>
                </c:pt>
                <c:pt idx="110">
                  <c:v>2.0</c:v>
                </c:pt>
                <c:pt idx="111">
                  <c:v>0.0</c:v>
                </c:pt>
                <c:pt idx="112">
                  <c:v>3.0</c:v>
                </c:pt>
                <c:pt idx="113">
                  <c:v>1.0</c:v>
                </c:pt>
                <c:pt idx="114">
                  <c:v>0.0</c:v>
                </c:pt>
                <c:pt idx="115">
                  <c:v>2.0</c:v>
                </c:pt>
                <c:pt idx="116">
                  <c:v>3.0</c:v>
                </c:pt>
                <c:pt idx="117">
                  <c:v>2.0</c:v>
                </c:pt>
                <c:pt idx="118">
                  <c:v>4.0</c:v>
                </c:pt>
                <c:pt idx="119">
                  <c:v>2.0</c:v>
                </c:pt>
                <c:pt idx="120">
                  <c:v>4.0</c:v>
                </c:pt>
                <c:pt idx="121">
                  <c:v>0.0</c:v>
                </c:pt>
                <c:pt idx="122">
                  <c:v>1.0</c:v>
                </c:pt>
                <c:pt idx="123">
                  <c:v>1.0</c:v>
                </c:pt>
                <c:pt idx="124">
                  <c:v>3.0</c:v>
                </c:pt>
                <c:pt idx="125">
                  <c:v>3.0</c:v>
                </c:pt>
                <c:pt idx="126">
                  <c:v>1.0</c:v>
                </c:pt>
                <c:pt idx="127">
                  <c:v>1.0</c:v>
                </c:pt>
                <c:pt idx="128">
                  <c:v>0.0</c:v>
                </c:pt>
                <c:pt idx="129">
                  <c:v>0.0</c:v>
                </c:pt>
                <c:pt idx="130">
                  <c:v>2.0</c:v>
                </c:pt>
                <c:pt idx="131">
                  <c:v>1.0</c:v>
                </c:pt>
                <c:pt idx="132">
                  <c:v>2.0</c:v>
                </c:pt>
                <c:pt idx="133">
                  <c:v>1.0</c:v>
                </c:pt>
                <c:pt idx="134">
                  <c:v>0.0</c:v>
                </c:pt>
                <c:pt idx="135">
                  <c:v>2.0</c:v>
                </c:pt>
                <c:pt idx="136">
                  <c:v>1.0</c:v>
                </c:pt>
                <c:pt idx="137">
                  <c:v>3.0</c:v>
                </c:pt>
                <c:pt idx="138">
                  <c:v>2.0</c:v>
                </c:pt>
                <c:pt idx="139">
                  <c:v>3.0</c:v>
                </c:pt>
                <c:pt idx="140">
                  <c:v>1.0</c:v>
                </c:pt>
                <c:pt idx="141">
                  <c:v>0.0</c:v>
                </c:pt>
                <c:pt idx="142">
                  <c:v>1.0</c:v>
                </c:pt>
                <c:pt idx="143">
                  <c:v>1.0</c:v>
                </c:pt>
                <c:pt idx="144">
                  <c:v>3.0</c:v>
                </c:pt>
                <c:pt idx="145">
                  <c:v>0.0</c:v>
                </c:pt>
                <c:pt idx="146">
                  <c:v>1.0</c:v>
                </c:pt>
                <c:pt idx="147">
                  <c:v>2.0</c:v>
                </c:pt>
                <c:pt idx="148">
                  <c:v>1.0</c:v>
                </c:pt>
                <c:pt idx="149">
                  <c:v>2.0</c:v>
                </c:pt>
                <c:pt idx="150">
                  <c:v>0.0</c:v>
                </c:pt>
                <c:pt idx="151">
                  <c:v>1.0</c:v>
                </c:pt>
                <c:pt idx="152">
                  <c:v>0.0</c:v>
                </c:pt>
                <c:pt idx="153">
                  <c:v>0.0</c:v>
                </c:pt>
                <c:pt idx="154">
                  <c:v>0.0</c:v>
                </c:pt>
                <c:pt idx="155">
                  <c:v>2.0</c:v>
                </c:pt>
                <c:pt idx="156">
                  <c:v>1.0</c:v>
                </c:pt>
                <c:pt idx="157">
                  <c:v>0.0</c:v>
                </c:pt>
                <c:pt idx="158">
                  <c:v>0.0</c:v>
                </c:pt>
                <c:pt idx="159">
                  <c:v>3.0</c:v>
                </c:pt>
                <c:pt idx="160">
                  <c:v>2.0</c:v>
                </c:pt>
                <c:pt idx="161">
                  <c:v>1.0</c:v>
                </c:pt>
                <c:pt idx="162">
                  <c:v>0.0</c:v>
                </c:pt>
                <c:pt idx="163">
                  <c:v>1.0</c:v>
                </c:pt>
                <c:pt idx="164">
                  <c:v>2.0</c:v>
                </c:pt>
                <c:pt idx="165">
                  <c:v>0.0</c:v>
                </c:pt>
                <c:pt idx="166">
                  <c:v>0.0</c:v>
                </c:pt>
                <c:pt idx="167">
                  <c:v>1.0</c:v>
                </c:pt>
                <c:pt idx="168">
                  <c:v>0.0</c:v>
                </c:pt>
                <c:pt idx="169">
                  <c:v>1.0</c:v>
                </c:pt>
                <c:pt idx="170">
                  <c:v>2.0</c:v>
                </c:pt>
                <c:pt idx="171">
                  <c:v>0.0</c:v>
                </c:pt>
                <c:pt idx="172">
                  <c:v>1.0</c:v>
                </c:pt>
                <c:pt idx="173">
                  <c:v>0.0</c:v>
                </c:pt>
                <c:pt idx="174">
                  <c:v>0.0</c:v>
                </c:pt>
                <c:pt idx="175">
                  <c:v>1.0</c:v>
                </c:pt>
                <c:pt idx="176">
                  <c:v>2.0</c:v>
                </c:pt>
                <c:pt idx="177">
                  <c:v>0.0</c:v>
                </c:pt>
                <c:pt idx="178">
                  <c:v>1.0</c:v>
                </c:pt>
                <c:pt idx="179">
                  <c:v>1.0</c:v>
                </c:pt>
                <c:pt idx="180">
                  <c:v>2.0</c:v>
                </c:pt>
                <c:pt idx="181">
                  <c:v>0.0</c:v>
                </c:pt>
                <c:pt idx="182">
                  <c:v>1.0</c:v>
                </c:pt>
                <c:pt idx="183">
                  <c:v>0.0</c:v>
                </c:pt>
                <c:pt idx="184">
                  <c:v>1.0</c:v>
                </c:pt>
                <c:pt idx="185">
                  <c:v>0.0</c:v>
                </c:pt>
                <c:pt idx="186">
                  <c:v>0.0</c:v>
                </c:pt>
                <c:pt idx="187">
                  <c:v>1.0</c:v>
                </c:pt>
                <c:pt idx="188">
                  <c:v>1.0</c:v>
                </c:pt>
                <c:pt idx="189">
                  <c:v>0.0</c:v>
                </c:pt>
                <c:pt idx="190">
                  <c:v>0.0</c:v>
                </c:pt>
                <c:pt idx="191">
                  <c:v>1.0</c:v>
                </c:pt>
                <c:pt idx="192">
                  <c:v>0.0</c:v>
                </c:pt>
                <c:pt idx="193">
                  <c:v>0.0</c:v>
                </c:pt>
                <c:pt idx="194">
                  <c:v>1.0</c:v>
                </c:pt>
                <c:pt idx="195">
                  <c:v>2.0</c:v>
                </c:pt>
                <c:pt idx="196">
                  <c:v>1.0</c:v>
                </c:pt>
                <c:pt idx="197">
                  <c:v>0.0</c:v>
                </c:pt>
                <c:pt idx="198">
                  <c:v>0.0</c:v>
                </c:pt>
                <c:pt idx="199">
                  <c:v>3.0</c:v>
                </c:pt>
                <c:pt idx="200">
                  <c:v>1.0</c:v>
                </c:pt>
                <c:pt idx="201">
                  <c:v>0.0</c:v>
                </c:pt>
                <c:pt idx="202">
                  <c:v>0.0</c:v>
                </c:pt>
                <c:pt idx="203">
                  <c:v>1.0</c:v>
                </c:pt>
                <c:pt idx="204">
                  <c:v>0.0</c:v>
                </c:pt>
                <c:pt idx="205">
                  <c:v>0.0</c:v>
                </c:pt>
                <c:pt idx="206">
                  <c:v>1.0</c:v>
                </c:pt>
                <c:pt idx="207">
                  <c:v>0.0</c:v>
                </c:pt>
                <c:pt idx="208">
                  <c:v>0.0</c:v>
                </c:pt>
                <c:pt idx="209">
                  <c:v>0.0</c:v>
                </c:pt>
                <c:pt idx="210">
                  <c:v>0.0</c:v>
                </c:pt>
                <c:pt idx="211">
                  <c:v>1.0</c:v>
                </c:pt>
                <c:pt idx="212">
                  <c:v>0.0</c:v>
                </c:pt>
                <c:pt idx="213">
                  <c:v>0.0</c:v>
                </c:pt>
                <c:pt idx="214">
                  <c:v>0.0</c:v>
                </c:pt>
                <c:pt idx="215">
                  <c:v>0.0</c:v>
                </c:pt>
                <c:pt idx="216">
                  <c:v>0.0</c:v>
                </c:pt>
                <c:pt idx="217">
                  <c:v>0.0</c:v>
                </c:pt>
                <c:pt idx="218">
                  <c:v>0.0</c:v>
                </c:pt>
                <c:pt idx="219">
                  <c:v>0.0</c:v>
                </c:pt>
                <c:pt idx="220">
                  <c:v>1.0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2.0</c:v>
                </c:pt>
                <c:pt idx="245">
                  <c:v>0.0</c:v>
                </c:pt>
                <c:pt idx="246">
                  <c:v>1.0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1.0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1.0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1.0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1.0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1.0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0.0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2.0</c:v>
                </c:pt>
                <c:pt idx="863">
                  <c:v>3.0</c:v>
                </c:pt>
                <c:pt idx="864">
                  <c:v>9.0</c:v>
                </c:pt>
                <c:pt idx="865">
                  <c:v>35.0</c:v>
                </c:pt>
                <c:pt idx="866">
                  <c:v>69.0</c:v>
                </c:pt>
                <c:pt idx="867">
                  <c:v>184.0</c:v>
                </c:pt>
                <c:pt idx="868">
                  <c:v>378.0</c:v>
                </c:pt>
                <c:pt idx="869">
                  <c:v>836.0</c:v>
                </c:pt>
                <c:pt idx="870">
                  <c:v>1539.0</c:v>
                </c:pt>
                <c:pt idx="871">
                  <c:v>2639.0</c:v>
                </c:pt>
                <c:pt idx="872">
                  <c:v>4220.0</c:v>
                </c:pt>
                <c:pt idx="873">
                  <c:v>6625.0</c:v>
                </c:pt>
                <c:pt idx="874">
                  <c:v>9366.0</c:v>
                </c:pt>
                <c:pt idx="875">
                  <c:v>12697.0</c:v>
                </c:pt>
                <c:pt idx="876">
                  <c:v>15987.0</c:v>
                </c:pt>
                <c:pt idx="877">
                  <c:v>19099.0</c:v>
                </c:pt>
                <c:pt idx="878">
                  <c:v>21887.0</c:v>
                </c:pt>
                <c:pt idx="879">
                  <c:v>23838.0</c:v>
                </c:pt>
                <c:pt idx="880">
                  <c:v>24014.0</c:v>
                </c:pt>
                <c:pt idx="881">
                  <c:v>23046.0</c:v>
                </c:pt>
                <c:pt idx="882">
                  <c:v>21375.0</c:v>
                </c:pt>
                <c:pt idx="883">
                  <c:v>17953.0</c:v>
                </c:pt>
                <c:pt idx="884">
                  <c:v>14020.0</c:v>
                </c:pt>
                <c:pt idx="885">
                  <c:v>10265.0</c:v>
                </c:pt>
                <c:pt idx="886">
                  <c:v>6940.0</c:v>
                </c:pt>
                <c:pt idx="887">
                  <c:v>4258.0</c:v>
                </c:pt>
                <c:pt idx="888">
                  <c:v>2503.0</c:v>
                </c:pt>
                <c:pt idx="889">
                  <c:v>1303.0</c:v>
                </c:pt>
                <c:pt idx="890">
                  <c:v>628.0</c:v>
                </c:pt>
                <c:pt idx="891">
                  <c:v>357.0</c:v>
                </c:pt>
                <c:pt idx="892">
                  <c:v>143.0</c:v>
                </c:pt>
                <c:pt idx="893">
                  <c:v>39.0</c:v>
                </c:pt>
                <c:pt idx="894">
                  <c:v>19.0</c:v>
                </c:pt>
                <c:pt idx="895">
                  <c:v>7.0</c:v>
                </c:pt>
                <c:pt idx="896">
                  <c:v>2.0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0.0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0.0</c:v>
                </c:pt>
                <c:pt idx="968">
                  <c:v>0.0</c:v>
                </c:pt>
                <c:pt idx="969">
                  <c:v>0.0</c:v>
                </c:pt>
                <c:pt idx="970">
                  <c:v>0.0</c:v>
                </c:pt>
                <c:pt idx="971">
                  <c:v>0.0</c:v>
                </c:pt>
                <c:pt idx="972">
                  <c:v>0.0</c:v>
                </c:pt>
                <c:pt idx="973">
                  <c:v>0.0</c:v>
                </c:pt>
                <c:pt idx="974">
                  <c:v>0.0</c:v>
                </c:pt>
                <c:pt idx="975">
                  <c:v>0.0</c:v>
                </c:pt>
                <c:pt idx="976">
                  <c:v>0.0</c:v>
                </c:pt>
                <c:pt idx="977">
                  <c:v>0.0</c:v>
                </c:pt>
                <c:pt idx="978">
                  <c:v>0.0</c:v>
                </c:pt>
                <c:pt idx="979">
                  <c:v>0.0</c:v>
                </c:pt>
                <c:pt idx="980">
                  <c:v>0.0</c:v>
                </c:pt>
                <c:pt idx="981">
                  <c:v>0.0</c:v>
                </c:pt>
                <c:pt idx="982">
                  <c:v>0.0</c:v>
                </c:pt>
                <c:pt idx="983">
                  <c:v>0.0</c:v>
                </c:pt>
                <c:pt idx="984">
                  <c:v>0.0</c:v>
                </c:pt>
                <c:pt idx="985">
                  <c:v>0.0</c:v>
                </c:pt>
                <c:pt idx="986">
                  <c:v>0.0</c:v>
                </c:pt>
                <c:pt idx="987">
                  <c:v>0.0</c:v>
                </c:pt>
                <c:pt idx="988">
                  <c:v>0.0</c:v>
                </c:pt>
                <c:pt idx="989">
                  <c:v>0.0</c:v>
                </c:pt>
                <c:pt idx="990">
                  <c:v>0.0</c:v>
                </c:pt>
                <c:pt idx="991">
                  <c:v>0.0</c:v>
                </c:pt>
                <c:pt idx="992">
                  <c:v>0.0</c:v>
                </c:pt>
                <c:pt idx="993">
                  <c:v>0.0</c:v>
                </c:pt>
                <c:pt idx="994">
                  <c:v>0.0</c:v>
                </c:pt>
                <c:pt idx="995">
                  <c:v>0.0</c:v>
                </c:pt>
                <c:pt idx="996">
                  <c:v>0.0</c:v>
                </c:pt>
                <c:pt idx="997">
                  <c:v>0.0</c:v>
                </c:pt>
                <c:pt idx="998">
                  <c:v>0.0</c:v>
                </c:pt>
                <c:pt idx="999">
                  <c:v>0.0</c:v>
                </c:pt>
                <c:pt idx="1000">
                  <c:v>0.0</c:v>
                </c:pt>
                <c:pt idx="1001">
                  <c:v>0.0</c:v>
                </c:pt>
                <c:pt idx="1002">
                  <c:v>0.0</c:v>
                </c:pt>
                <c:pt idx="1003">
                  <c:v>0.0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ser>
          <c:idx val="14"/>
          <c:order val="14"/>
          <c:marker>
            <c:symbol val="none"/>
          </c:marker>
          <c:xVal>
            <c:numRef>
              <c:f>Flasher!$A$5:$A$1028</c:f>
              <c:numCache>
                <c:formatCode>General</c:formatCode>
                <c:ptCount val="102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numCache>
            </c:numRef>
          </c:xVal>
          <c:yVal>
            <c:numRef>
              <c:f>Flasher!$AR$5:$AR$1028</c:f>
              <c:numCache>
                <c:formatCode>General</c:formatCode>
                <c:ptCount val="1024"/>
                <c:pt idx="0">
                  <c:v>0.0</c:v>
                </c:pt>
                <c:pt idx="1">
                  <c:v>0.0</c:v>
                </c:pt>
                <c:pt idx="2">
                  <c:v>0.0</c:v>
                </c:pt>
                <c:pt idx="3">
                  <c:v>16.0</c:v>
                </c:pt>
                <c:pt idx="4">
                  <c:v>80.0</c:v>
                </c:pt>
                <c:pt idx="5">
                  <c:v>79.0</c:v>
                </c:pt>
                <c:pt idx="6">
                  <c:v>60.0</c:v>
                </c:pt>
                <c:pt idx="7">
                  <c:v>51.0</c:v>
                </c:pt>
                <c:pt idx="8">
                  <c:v>42.0</c:v>
                </c:pt>
                <c:pt idx="9">
                  <c:v>28.0</c:v>
                </c:pt>
                <c:pt idx="10">
                  <c:v>40.0</c:v>
                </c:pt>
                <c:pt idx="11">
                  <c:v>25.0</c:v>
                </c:pt>
                <c:pt idx="12">
                  <c:v>28.0</c:v>
                </c:pt>
                <c:pt idx="13">
                  <c:v>19.0</c:v>
                </c:pt>
                <c:pt idx="14">
                  <c:v>14.0</c:v>
                </c:pt>
                <c:pt idx="15">
                  <c:v>15.0</c:v>
                </c:pt>
                <c:pt idx="16">
                  <c:v>10.0</c:v>
                </c:pt>
                <c:pt idx="17">
                  <c:v>13.0</c:v>
                </c:pt>
                <c:pt idx="18">
                  <c:v>4.0</c:v>
                </c:pt>
                <c:pt idx="19">
                  <c:v>7.0</c:v>
                </c:pt>
                <c:pt idx="20">
                  <c:v>5.0</c:v>
                </c:pt>
                <c:pt idx="21">
                  <c:v>6.0</c:v>
                </c:pt>
                <c:pt idx="22">
                  <c:v>3.0</c:v>
                </c:pt>
                <c:pt idx="23">
                  <c:v>4.0</c:v>
                </c:pt>
                <c:pt idx="24">
                  <c:v>4.0</c:v>
                </c:pt>
                <c:pt idx="25">
                  <c:v>4.0</c:v>
                </c:pt>
                <c:pt idx="26">
                  <c:v>5.0</c:v>
                </c:pt>
                <c:pt idx="27">
                  <c:v>2.0</c:v>
                </c:pt>
                <c:pt idx="28">
                  <c:v>6.0</c:v>
                </c:pt>
                <c:pt idx="29">
                  <c:v>8.0</c:v>
                </c:pt>
                <c:pt idx="30">
                  <c:v>4.0</c:v>
                </c:pt>
                <c:pt idx="31">
                  <c:v>2.0</c:v>
                </c:pt>
                <c:pt idx="32">
                  <c:v>4.0</c:v>
                </c:pt>
                <c:pt idx="33">
                  <c:v>2.0</c:v>
                </c:pt>
                <c:pt idx="34">
                  <c:v>5.0</c:v>
                </c:pt>
                <c:pt idx="35">
                  <c:v>1.0</c:v>
                </c:pt>
                <c:pt idx="36">
                  <c:v>3.0</c:v>
                </c:pt>
                <c:pt idx="37">
                  <c:v>5.0</c:v>
                </c:pt>
                <c:pt idx="38">
                  <c:v>0.0</c:v>
                </c:pt>
                <c:pt idx="39">
                  <c:v>0.0</c:v>
                </c:pt>
                <c:pt idx="40">
                  <c:v>5.0</c:v>
                </c:pt>
                <c:pt idx="41">
                  <c:v>1.0</c:v>
                </c:pt>
                <c:pt idx="42">
                  <c:v>0.0</c:v>
                </c:pt>
                <c:pt idx="43">
                  <c:v>1.0</c:v>
                </c:pt>
                <c:pt idx="44">
                  <c:v>2.0</c:v>
                </c:pt>
                <c:pt idx="45">
                  <c:v>4.0</c:v>
                </c:pt>
                <c:pt idx="46">
                  <c:v>1.0</c:v>
                </c:pt>
                <c:pt idx="47">
                  <c:v>1.0</c:v>
                </c:pt>
                <c:pt idx="48">
                  <c:v>3.0</c:v>
                </c:pt>
                <c:pt idx="49">
                  <c:v>3.0</c:v>
                </c:pt>
                <c:pt idx="50">
                  <c:v>2.0</c:v>
                </c:pt>
                <c:pt idx="51">
                  <c:v>3.0</c:v>
                </c:pt>
                <c:pt idx="52">
                  <c:v>1.0</c:v>
                </c:pt>
                <c:pt idx="53">
                  <c:v>3.0</c:v>
                </c:pt>
                <c:pt idx="54">
                  <c:v>1.0</c:v>
                </c:pt>
                <c:pt idx="55">
                  <c:v>3.0</c:v>
                </c:pt>
                <c:pt idx="56">
                  <c:v>2.0</c:v>
                </c:pt>
                <c:pt idx="57">
                  <c:v>4.0</c:v>
                </c:pt>
                <c:pt idx="58">
                  <c:v>4.0</c:v>
                </c:pt>
                <c:pt idx="59">
                  <c:v>3.0</c:v>
                </c:pt>
                <c:pt idx="60">
                  <c:v>3.0</c:v>
                </c:pt>
                <c:pt idx="61">
                  <c:v>1.0</c:v>
                </c:pt>
                <c:pt idx="62">
                  <c:v>1.0</c:v>
                </c:pt>
                <c:pt idx="63">
                  <c:v>2.0</c:v>
                </c:pt>
                <c:pt idx="64">
                  <c:v>1.0</c:v>
                </c:pt>
                <c:pt idx="65">
                  <c:v>3.0</c:v>
                </c:pt>
                <c:pt idx="66">
                  <c:v>2.0</c:v>
                </c:pt>
                <c:pt idx="67">
                  <c:v>0.0</c:v>
                </c:pt>
                <c:pt idx="68">
                  <c:v>1.0</c:v>
                </c:pt>
                <c:pt idx="69">
                  <c:v>3.0</c:v>
                </c:pt>
                <c:pt idx="70">
                  <c:v>4.0</c:v>
                </c:pt>
                <c:pt idx="71">
                  <c:v>1.0</c:v>
                </c:pt>
                <c:pt idx="72">
                  <c:v>3.0</c:v>
                </c:pt>
                <c:pt idx="73">
                  <c:v>3.0</c:v>
                </c:pt>
                <c:pt idx="74">
                  <c:v>1.0</c:v>
                </c:pt>
                <c:pt idx="75">
                  <c:v>3.0</c:v>
                </c:pt>
                <c:pt idx="76">
                  <c:v>4.0</c:v>
                </c:pt>
                <c:pt idx="77">
                  <c:v>2.0</c:v>
                </c:pt>
                <c:pt idx="78">
                  <c:v>2.0</c:v>
                </c:pt>
                <c:pt idx="79">
                  <c:v>3.0</c:v>
                </c:pt>
                <c:pt idx="80">
                  <c:v>3.0</c:v>
                </c:pt>
                <c:pt idx="81">
                  <c:v>2.0</c:v>
                </c:pt>
                <c:pt idx="82">
                  <c:v>0.0</c:v>
                </c:pt>
                <c:pt idx="83">
                  <c:v>1.0</c:v>
                </c:pt>
                <c:pt idx="84">
                  <c:v>3.0</c:v>
                </c:pt>
                <c:pt idx="85">
                  <c:v>4.0</c:v>
                </c:pt>
                <c:pt idx="86">
                  <c:v>2.0</c:v>
                </c:pt>
                <c:pt idx="87">
                  <c:v>4.0</c:v>
                </c:pt>
                <c:pt idx="88">
                  <c:v>1.0</c:v>
                </c:pt>
                <c:pt idx="89">
                  <c:v>4.0</c:v>
                </c:pt>
                <c:pt idx="90">
                  <c:v>2.0</c:v>
                </c:pt>
                <c:pt idx="91">
                  <c:v>4.0</c:v>
                </c:pt>
                <c:pt idx="92">
                  <c:v>2.0</c:v>
                </c:pt>
                <c:pt idx="93">
                  <c:v>4.0</c:v>
                </c:pt>
                <c:pt idx="94">
                  <c:v>4.0</c:v>
                </c:pt>
                <c:pt idx="95">
                  <c:v>0.0</c:v>
                </c:pt>
                <c:pt idx="96">
                  <c:v>1.0</c:v>
                </c:pt>
                <c:pt idx="97">
                  <c:v>2.0</c:v>
                </c:pt>
                <c:pt idx="98">
                  <c:v>1.0</c:v>
                </c:pt>
                <c:pt idx="99">
                  <c:v>2.0</c:v>
                </c:pt>
                <c:pt idx="100">
                  <c:v>3.0</c:v>
                </c:pt>
                <c:pt idx="101">
                  <c:v>1.0</c:v>
                </c:pt>
                <c:pt idx="102">
                  <c:v>1.0</c:v>
                </c:pt>
                <c:pt idx="103">
                  <c:v>3.0</c:v>
                </c:pt>
                <c:pt idx="104">
                  <c:v>3.0</c:v>
                </c:pt>
                <c:pt idx="105">
                  <c:v>1.0</c:v>
                </c:pt>
                <c:pt idx="106">
                  <c:v>6.0</c:v>
                </c:pt>
                <c:pt idx="107">
                  <c:v>1.0</c:v>
                </c:pt>
                <c:pt idx="108">
                  <c:v>3.0</c:v>
                </c:pt>
                <c:pt idx="109">
                  <c:v>3.0</c:v>
                </c:pt>
                <c:pt idx="110">
                  <c:v>4.0</c:v>
                </c:pt>
                <c:pt idx="111">
                  <c:v>2.0</c:v>
                </c:pt>
                <c:pt idx="112">
                  <c:v>1.0</c:v>
                </c:pt>
                <c:pt idx="113">
                  <c:v>3.0</c:v>
                </c:pt>
                <c:pt idx="114">
                  <c:v>1.0</c:v>
                </c:pt>
                <c:pt idx="115">
                  <c:v>1.0</c:v>
                </c:pt>
                <c:pt idx="116">
                  <c:v>4.0</c:v>
                </c:pt>
                <c:pt idx="117">
                  <c:v>1.0</c:v>
                </c:pt>
                <c:pt idx="118">
                  <c:v>3.0</c:v>
                </c:pt>
                <c:pt idx="119">
                  <c:v>6.0</c:v>
                </c:pt>
                <c:pt idx="120">
                  <c:v>2.0</c:v>
                </c:pt>
                <c:pt idx="121">
                  <c:v>3.0</c:v>
                </c:pt>
                <c:pt idx="122">
                  <c:v>2.0</c:v>
                </c:pt>
                <c:pt idx="123">
                  <c:v>2.0</c:v>
                </c:pt>
                <c:pt idx="124">
                  <c:v>0.0</c:v>
                </c:pt>
                <c:pt idx="125">
                  <c:v>2.0</c:v>
                </c:pt>
                <c:pt idx="126">
                  <c:v>4.0</c:v>
                </c:pt>
                <c:pt idx="127">
                  <c:v>0.0</c:v>
                </c:pt>
                <c:pt idx="128">
                  <c:v>5.0</c:v>
                </c:pt>
                <c:pt idx="129">
                  <c:v>0.0</c:v>
                </c:pt>
                <c:pt idx="130">
                  <c:v>3.0</c:v>
                </c:pt>
                <c:pt idx="131">
                  <c:v>1.0</c:v>
                </c:pt>
                <c:pt idx="132">
                  <c:v>1.0</c:v>
                </c:pt>
                <c:pt idx="133">
                  <c:v>1.0</c:v>
                </c:pt>
                <c:pt idx="134">
                  <c:v>3.0</c:v>
                </c:pt>
                <c:pt idx="135">
                  <c:v>4.0</c:v>
                </c:pt>
                <c:pt idx="136">
                  <c:v>0.0</c:v>
                </c:pt>
                <c:pt idx="137">
                  <c:v>1.0</c:v>
                </c:pt>
                <c:pt idx="138">
                  <c:v>1.0</c:v>
                </c:pt>
                <c:pt idx="139">
                  <c:v>3.0</c:v>
                </c:pt>
                <c:pt idx="140">
                  <c:v>1.0</c:v>
                </c:pt>
                <c:pt idx="141">
                  <c:v>2.0</c:v>
                </c:pt>
                <c:pt idx="142">
                  <c:v>0.0</c:v>
                </c:pt>
                <c:pt idx="143">
                  <c:v>2.0</c:v>
                </c:pt>
                <c:pt idx="144">
                  <c:v>2.0</c:v>
                </c:pt>
                <c:pt idx="145">
                  <c:v>2.0</c:v>
                </c:pt>
                <c:pt idx="146">
                  <c:v>2.0</c:v>
                </c:pt>
                <c:pt idx="147">
                  <c:v>1.0</c:v>
                </c:pt>
                <c:pt idx="148">
                  <c:v>2.0</c:v>
                </c:pt>
                <c:pt idx="149">
                  <c:v>1.0</c:v>
                </c:pt>
                <c:pt idx="150">
                  <c:v>2.0</c:v>
                </c:pt>
                <c:pt idx="151">
                  <c:v>0.0</c:v>
                </c:pt>
                <c:pt idx="152">
                  <c:v>3.0</c:v>
                </c:pt>
                <c:pt idx="153">
                  <c:v>0.0</c:v>
                </c:pt>
                <c:pt idx="154">
                  <c:v>1.0</c:v>
                </c:pt>
                <c:pt idx="155">
                  <c:v>1.0</c:v>
                </c:pt>
                <c:pt idx="156">
                  <c:v>1.0</c:v>
                </c:pt>
                <c:pt idx="157">
                  <c:v>1.0</c:v>
                </c:pt>
                <c:pt idx="158">
                  <c:v>0.0</c:v>
                </c:pt>
                <c:pt idx="159">
                  <c:v>1.0</c:v>
                </c:pt>
                <c:pt idx="160">
                  <c:v>1.0</c:v>
                </c:pt>
                <c:pt idx="161">
                  <c:v>1.0</c:v>
                </c:pt>
                <c:pt idx="162">
                  <c:v>0.0</c:v>
                </c:pt>
                <c:pt idx="163">
                  <c:v>0.0</c:v>
                </c:pt>
                <c:pt idx="164">
                  <c:v>1.0</c:v>
                </c:pt>
                <c:pt idx="165">
                  <c:v>1.0</c:v>
                </c:pt>
                <c:pt idx="166">
                  <c:v>2.0</c:v>
                </c:pt>
                <c:pt idx="167">
                  <c:v>1.0</c:v>
                </c:pt>
                <c:pt idx="168">
                  <c:v>0.0</c:v>
                </c:pt>
                <c:pt idx="169">
                  <c:v>0.0</c:v>
                </c:pt>
                <c:pt idx="170">
                  <c:v>0.0</c:v>
                </c:pt>
                <c:pt idx="171">
                  <c:v>2.0</c:v>
                </c:pt>
                <c:pt idx="172">
                  <c:v>0.0</c:v>
                </c:pt>
                <c:pt idx="173">
                  <c:v>0.0</c:v>
                </c:pt>
                <c:pt idx="174">
                  <c:v>0.0</c:v>
                </c:pt>
                <c:pt idx="175">
                  <c:v>0.0</c:v>
                </c:pt>
                <c:pt idx="176">
                  <c:v>1.0</c:v>
                </c:pt>
                <c:pt idx="177">
                  <c:v>0.0</c:v>
                </c:pt>
                <c:pt idx="178">
                  <c:v>1.0</c:v>
                </c:pt>
                <c:pt idx="179">
                  <c:v>1.0</c:v>
                </c:pt>
                <c:pt idx="180">
                  <c:v>2.0</c:v>
                </c:pt>
                <c:pt idx="181">
                  <c:v>1.0</c:v>
                </c:pt>
                <c:pt idx="182">
                  <c:v>0.0</c:v>
                </c:pt>
                <c:pt idx="183">
                  <c:v>0.0</c:v>
                </c:pt>
                <c:pt idx="184">
                  <c:v>0.0</c:v>
                </c:pt>
                <c:pt idx="185">
                  <c:v>0.0</c:v>
                </c:pt>
                <c:pt idx="186">
                  <c:v>0.0</c:v>
                </c:pt>
                <c:pt idx="187">
                  <c:v>0.0</c:v>
                </c:pt>
                <c:pt idx="188">
                  <c:v>0.0</c:v>
                </c:pt>
                <c:pt idx="189">
                  <c:v>1.0</c:v>
                </c:pt>
                <c:pt idx="190">
                  <c:v>0.0</c:v>
                </c:pt>
                <c:pt idx="191">
                  <c:v>0.0</c:v>
                </c:pt>
                <c:pt idx="192">
                  <c:v>0.0</c:v>
                </c:pt>
                <c:pt idx="193">
                  <c:v>0.0</c:v>
                </c:pt>
                <c:pt idx="194">
                  <c:v>0.0</c:v>
                </c:pt>
                <c:pt idx="195">
                  <c:v>0.0</c:v>
                </c:pt>
                <c:pt idx="196">
                  <c:v>0.0</c:v>
                </c:pt>
                <c:pt idx="197">
                  <c:v>0.0</c:v>
                </c:pt>
                <c:pt idx="198">
                  <c:v>0.0</c:v>
                </c:pt>
                <c:pt idx="199">
                  <c:v>1.0</c:v>
                </c:pt>
                <c:pt idx="200">
                  <c:v>2.0</c:v>
                </c:pt>
                <c:pt idx="201">
                  <c:v>0.0</c:v>
                </c:pt>
                <c:pt idx="202">
                  <c:v>1.0</c:v>
                </c:pt>
                <c:pt idx="203">
                  <c:v>1.0</c:v>
                </c:pt>
                <c:pt idx="204">
                  <c:v>0.0</c:v>
                </c:pt>
                <c:pt idx="205">
                  <c:v>0.0</c:v>
                </c:pt>
                <c:pt idx="206">
                  <c:v>0.0</c:v>
                </c:pt>
                <c:pt idx="207">
                  <c:v>1.0</c:v>
                </c:pt>
                <c:pt idx="208">
                  <c:v>0.0</c:v>
                </c:pt>
                <c:pt idx="209">
                  <c:v>0.0</c:v>
                </c:pt>
                <c:pt idx="210">
                  <c:v>0.0</c:v>
                </c:pt>
                <c:pt idx="211">
                  <c:v>0.0</c:v>
                </c:pt>
                <c:pt idx="212">
                  <c:v>0.0</c:v>
                </c:pt>
                <c:pt idx="213">
                  <c:v>0.0</c:v>
                </c:pt>
                <c:pt idx="214">
                  <c:v>0.0</c:v>
                </c:pt>
                <c:pt idx="215">
                  <c:v>0.0</c:v>
                </c:pt>
                <c:pt idx="216">
                  <c:v>1.0</c:v>
                </c:pt>
                <c:pt idx="217">
                  <c:v>0.0</c:v>
                </c:pt>
                <c:pt idx="218">
                  <c:v>0.0</c:v>
                </c:pt>
                <c:pt idx="219">
                  <c:v>0.0</c:v>
                </c:pt>
                <c:pt idx="220">
                  <c:v>1.0</c:v>
                </c:pt>
                <c:pt idx="221">
                  <c:v>0.0</c:v>
                </c:pt>
                <c:pt idx="222">
                  <c:v>1.0</c:v>
                </c:pt>
                <c:pt idx="223">
                  <c:v>0.0</c:v>
                </c:pt>
                <c:pt idx="224">
                  <c:v>0.0</c:v>
                </c:pt>
                <c:pt idx="225">
                  <c:v>0.0</c:v>
                </c:pt>
                <c:pt idx="226">
                  <c:v>0.0</c:v>
                </c:pt>
                <c:pt idx="227">
                  <c:v>0.0</c:v>
                </c:pt>
                <c:pt idx="228">
                  <c:v>1.0</c:v>
                </c:pt>
                <c:pt idx="229">
                  <c:v>0.0</c:v>
                </c:pt>
                <c:pt idx="230">
                  <c:v>0.0</c:v>
                </c:pt>
                <c:pt idx="231">
                  <c:v>0.0</c:v>
                </c:pt>
                <c:pt idx="232">
                  <c:v>0.0</c:v>
                </c:pt>
                <c:pt idx="233">
                  <c:v>0.0</c:v>
                </c:pt>
                <c:pt idx="234">
                  <c:v>0.0</c:v>
                </c:pt>
                <c:pt idx="235">
                  <c:v>1.0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1.0</c:v>
                </c:pt>
                <c:pt idx="252">
                  <c:v>0.0</c:v>
                </c:pt>
                <c:pt idx="253">
                  <c:v>1.0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1.0</c:v>
                </c:pt>
                <c:pt idx="292">
                  <c:v>0.0</c:v>
                </c:pt>
                <c:pt idx="293">
                  <c:v>0.0</c:v>
                </c:pt>
                <c:pt idx="294">
                  <c:v>1.0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1.0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0.0</c:v>
                </c:pt>
                <c:pt idx="529">
                  <c:v>0.0</c:v>
                </c:pt>
                <c:pt idx="530">
                  <c:v>0.0</c:v>
                </c:pt>
                <c:pt idx="531">
                  <c:v>0.0</c:v>
                </c:pt>
                <c:pt idx="532">
                  <c:v>0.0</c:v>
                </c:pt>
                <c:pt idx="533">
                  <c:v>0.0</c:v>
                </c:pt>
                <c:pt idx="534">
                  <c:v>0.0</c:v>
                </c:pt>
                <c:pt idx="535">
                  <c:v>0.0</c:v>
                </c:pt>
                <c:pt idx="536">
                  <c:v>0.0</c:v>
                </c:pt>
                <c:pt idx="537">
                  <c:v>0.0</c:v>
                </c:pt>
                <c:pt idx="538">
                  <c:v>0.0</c:v>
                </c:pt>
                <c:pt idx="539">
                  <c:v>0.0</c:v>
                </c:pt>
                <c:pt idx="540">
                  <c:v>0.0</c:v>
                </c:pt>
                <c:pt idx="541">
                  <c:v>0.0</c:v>
                </c:pt>
                <c:pt idx="542">
                  <c:v>0.0</c:v>
                </c:pt>
                <c:pt idx="543">
                  <c:v>0.0</c:v>
                </c:pt>
                <c:pt idx="544">
                  <c:v>0.0</c:v>
                </c:pt>
                <c:pt idx="545">
                  <c:v>0.0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pt idx="608">
                  <c:v>0.0</c:v>
                </c:pt>
                <c:pt idx="609">
                  <c:v>0.0</c:v>
                </c:pt>
                <c:pt idx="610">
                  <c:v>0.0</c:v>
                </c:pt>
                <c:pt idx="611">
                  <c:v>0.0</c:v>
                </c:pt>
                <c:pt idx="612">
                  <c:v>0.0</c:v>
                </c:pt>
                <c:pt idx="613">
                  <c:v>0.0</c:v>
                </c:pt>
                <c:pt idx="614">
                  <c:v>0.0</c:v>
                </c:pt>
                <c:pt idx="615">
                  <c:v>0.0</c:v>
                </c:pt>
                <c:pt idx="616">
                  <c:v>0.0</c:v>
                </c:pt>
                <c:pt idx="617">
                  <c:v>0.0</c:v>
                </c:pt>
                <c:pt idx="618">
                  <c:v>0.0</c:v>
                </c:pt>
                <c:pt idx="619">
                  <c:v>0.0</c:v>
                </c:pt>
                <c:pt idx="620">
                  <c:v>0.0</c:v>
                </c:pt>
                <c:pt idx="621">
                  <c:v>0.0</c:v>
                </c:pt>
                <c:pt idx="622">
                  <c:v>0.0</c:v>
                </c:pt>
                <c:pt idx="623">
                  <c:v>0.0</c:v>
                </c:pt>
                <c:pt idx="624">
                  <c:v>0.0</c:v>
                </c:pt>
                <c:pt idx="625">
                  <c:v>0.0</c:v>
                </c:pt>
                <c:pt idx="626">
                  <c:v>0.0</c:v>
                </c:pt>
                <c:pt idx="627">
                  <c:v>0.0</c:v>
                </c:pt>
                <c:pt idx="628">
                  <c:v>0.0</c:v>
                </c:pt>
                <c:pt idx="629">
                  <c:v>0.0</c:v>
                </c:pt>
                <c:pt idx="630">
                  <c:v>0.0</c:v>
                </c:pt>
                <c:pt idx="631">
                  <c:v>0.0</c:v>
                </c:pt>
                <c:pt idx="632">
                  <c:v>0.0</c:v>
                </c:pt>
                <c:pt idx="633">
                  <c:v>0.0</c:v>
                </c:pt>
                <c:pt idx="634">
                  <c:v>0.0</c:v>
                </c:pt>
                <c:pt idx="635">
                  <c:v>0.0</c:v>
                </c:pt>
                <c:pt idx="636">
                  <c:v>0.0</c:v>
                </c:pt>
                <c:pt idx="637">
                  <c:v>0.0</c:v>
                </c:pt>
                <c:pt idx="638">
                  <c:v>0.0</c:v>
                </c:pt>
                <c:pt idx="639">
                  <c:v>0.0</c:v>
                </c:pt>
                <c:pt idx="640">
                  <c:v>0.0</c:v>
                </c:pt>
                <c:pt idx="641">
                  <c:v>0.0</c:v>
                </c:pt>
                <c:pt idx="642">
                  <c:v>0.0</c:v>
                </c:pt>
                <c:pt idx="643">
                  <c:v>0.0</c:v>
                </c:pt>
                <c:pt idx="644">
                  <c:v>0.0</c:v>
                </c:pt>
                <c:pt idx="645">
                  <c:v>0.0</c:v>
                </c:pt>
                <c:pt idx="646">
                  <c:v>0.0</c:v>
                </c:pt>
                <c:pt idx="647">
                  <c:v>0.0</c:v>
                </c:pt>
                <c:pt idx="648">
                  <c:v>0.0</c:v>
                </c:pt>
                <c:pt idx="649">
                  <c:v>0.0</c:v>
                </c:pt>
                <c:pt idx="650">
                  <c:v>0.0</c:v>
                </c:pt>
                <c:pt idx="651">
                  <c:v>0.0</c:v>
                </c:pt>
                <c:pt idx="652">
                  <c:v>0.0</c:v>
                </c:pt>
                <c:pt idx="653">
                  <c:v>0.0</c:v>
                </c:pt>
                <c:pt idx="654">
                  <c:v>0.0</c:v>
                </c:pt>
                <c:pt idx="655">
                  <c:v>0.0</c:v>
                </c:pt>
                <c:pt idx="656">
                  <c:v>0.0</c:v>
                </c:pt>
                <c:pt idx="657">
                  <c:v>0.0</c:v>
                </c:pt>
                <c:pt idx="658">
                  <c:v>0.0</c:v>
                </c:pt>
                <c:pt idx="659">
                  <c:v>0.0</c:v>
                </c:pt>
                <c:pt idx="660">
                  <c:v>0.0</c:v>
                </c:pt>
                <c:pt idx="661">
                  <c:v>0.0</c:v>
                </c:pt>
                <c:pt idx="662">
                  <c:v>0.0</c:v>
                </c:pt>
                <c:pt idx="663">
                  <c:v>0.0</c:v>
                </c:pt>
                <c:pt idx="664">
                  <c:v>0.0</c:v>
                </c:pt>
                <c:pt idx="665">
                  <c:v>0.0</c:v>
                </c:pt>
                <c:pt idx="666">
                  <c:v>0.0</c:v>
                </c:pt>
                <c:pt idx="667">
                  <c:v>0.0</c:v>
                </c:pt>
                <c:pt idx="668">
                  <c:v>0.0</c:v>
                </c:pt>
                <c:pt idx="669">
                  <c:v>0.0</c:v>
                </c:pt>
                <c:pt idx="670">
                  <c:v>0.0</c:v>
                </c:pt>
                <c:pt idx="671">
                  <c:v>0.0</c:v>
                </c:pt>
                <c:pt idx="672">
                  <c:v>0.0</c:v>
                </c:pt>
                <c:pt idx="673">
                  <c:v>0.0</c:v>
                </c:pt>
                <c:pt idx="674">
                  <c:v>0.0</c:v>
                </c:pt>
                <c:pt idx="675">
                  <c:v>0.0</c:v>
                </c:pt>
                <c:pt idx="676">
                  <c:v>0.0</c:v>
                </c:pt>
                <c:pt idx="677">
                  <c:v>0.0</c:v>
                </c:pt>
                <c:pt idx="678">
                  <c:v>0.0</c:v>
                </c:pt>
                <c:pt idx="679">
                  <c:v>0.0</c:v>
                </c:pt>
                <c:pt idx="680">
                  <c:v>0.0</c:v>
                </c:pt>
                <c:pt idx="681">
                  <c:v>0.0</c:v>
                </c:pt>
                <c:pt idx="682">
                  <c:v>0.0</c:v>
                </c:pt>
                <c:pt idx="683">
                  <c:v>0.0</c:v>
                </c:pt>
                <c:pt idx="684">
                  <c:v>0.0</c:v>
                </c:pt>
                <c:pt idx="685">
                  <c:v>0.0</c:v>
                </c:pt>
                <c:pt idx="686">
                  <c:v>0.0</c:v>
                </c:pt>
                <c:pt idx="687">
                  <c:v>0.0</c:v>
                </c:pt>
                <c:pt idx="688">
                  <c:v>0.0</c:v>
                </c:pt>
                <c:pt idx="689">
                  <c:v>0.0</c:v>
                </c:pt>
                <c:pt idx="690">
                  <c:v>0.0</c:v>
                </c:pt>
                <c:pt idx="691">
                  <c:v>0.0</c:v>
                </c:pt>
                <c:pt idx="692">
                  <c:v>0.0</c:v>
                </c:pt>
                <c:pt idx="693">
                  <c:v>0.0</c:v>
                </c:pt>
                <c:pt idx="694">
                  <c:v>0.0</c:v>
                </c:pt>
                <c:pt idx="695">
                  <c:v>0.0</c:v>
                </c:pt>
                <c:pt idx="696">
                  <c:v>0.0</c:v>
                </c:pt>
                <c:pt idx="697">
                  <c:v>0.0</c:v>
                </c:pt>
                <c:pt idx="698">
                  <c:v>0.0</c:v>
                </c:pt>
                <c:pt idx="699">
                  <c:v>0.0</c:v>
                </c:pt>
                <c:pt idx="700">
                  <c:v>0.0</c:v>
                </c:pt>
                <c:pt idx="701">
                  <c:v>0.0</c:v>
                </c:pt>
                <c:pt idx="702">
                  <c:v>1.0</c:v>
                </c:pt>
                <c:pt idx="703">
                  <c:v>0.0</c:v>
                </c:pt>
                <c:pt idx="704">
                  <c:v>0.0</c:v>
                </c:pt>
                <c:pt idx="705">
                  <c:v>0.0</c:v>
                </c:pt>
                <c:pt idx="706">
                  <c:v>0.0</c:v>
                </c:pt>
                <c:pt idx="707">
                  <c:v>0.0</c:v>
                </c:pt>
                <c:pt idx="708">
                  <c:v>0.0</c:v>
                </c:pt>
                <c:pt idx="709">
                  <c:v>0.0</c:v>
                </c:pt>
                <c:pt idx="710">
                  <c:v>0.0</c:v>
                </c:pt>
                <c:pt idx="711">
                  <c:v>0.0</c:v>
                </c:pt>
                <c:pt idx="712">
                  <c:v>0.0</c:v>
                </c:pt>
                <c:pt idx="713">
                  <c:v>0.0</c:v>
                </c:pt>
                <c:pt idx="714">
                  <c:v>0.0</c:v>
                </c:pt>
                <c:pt idx="715">
                  <c:v>0.0</c:v>
                </c:pt>
                <c:pt idx="716">
                  <c:v>0.0</c:v>
                </c:pt>
                <c:pt idx="717">
                  <c:v>0.0</c:v>
                </c:pt>
                <c:pt idx="718">
                  <c:v>0.0</c:v>
                </c:pt>
                <c:pt idx="719">
                  <c:v>0.0</c:v>
                </c:pt>
                <c:pt idx="720">
                  <c:v>0.0</c:v>
                </c:pt>
                <c:pt idx="721">
                  <c:v>0.0</c:v>
                </c:pt>
                <c:pt idx="722">
                  <c:v>0.0</c:v>
                </c:pt>
                <c:pt idx="723">
                  <c:v>0.0</c:v>
                </c:pt>
                <c:pt idx="724">
                  <c:v>0.0</c:v>
                </c:pt>
                <c:pt idx="725">
                  <c:v>0.0</c:v>
                </c:pt>
                <c:pt idx="726">
                  <c:v>0.0</c:v>
                </c:pt>
                <c:pt idx="727">
                  <c:v>0.0</c:v>
                </c:pt>
                <c:pt idx="728">
                  <c:v>0.0</c:v>
                </c:pt>
                <c:pt idx="729">
                  <c:v>0.0</c:v>
                </c:pt>
                <c:pt idx="730">
                  <c:v>0.0</c:v>
                </c:pt>
                <c:pt idx="731">
                  <c:v>0.0</c:v>
                </c:pt>
                <c:pt idx="732">
                  <c:v>0.0</c:v>
                </c:pt>
                <c:pt idx="733">
                  <c:v>0.0</c:v>
                </c:pt>
                <c:pt idx="734">
                  <c:v>0.0</c:v>
                </c:pt>
                <c:pt idx="735">
                  <c:v>0.0</c:v>
                </c:pt>
                <c:pt idx="736">
                  <c:v>0.0</c:v>
                </c:pt>
                <c:pt idx="737">
                  <c:v>0.0</c:v>
                </c:pt>
                <c:pt idx="738">
                  <c:v>0.0</c:v>
                </c:pt>
                <c:pt idx="739">
                  <c:v>0.0</c:v>
                </c:pt>
                <c:pt idx="740">
                  <c:v>0.0</c:v>
                </c:pt>
                <c:pt idx="741">
                  <c:v>0.0</c:v>
                </c:pt>
                <c:pt idx="742">
                  <c:v>0.0</c:v>
                </c:pt>
                <c:pt idx="743">
                  <c:v>0.0</c:v>
                </c:pt>
                <c:pt idx="744">
                  <c:v>0.0</c:v>
                </c:pt>
                <c:pt idx="745">
                  <c:v>0.0</c:v>
                </c:pt>
                <c:pt idx="746">
                  <c:v>0.0</c:v>
                </c:pt>
                <c:pt idx="747">
                  <c:v>0.0</c:v>
                </c:pt>
                <c:pt idx="748">
                  <c:v>0.0</c:v>
                </c:pt>
                <c:pt idx="749">
                  <c:v>0.0</c:v>
                </c:pt>
                <c:pt idx="750">
                  <c:v>0.0</c:v>
                </c:pt>
                <c:pt idx="751">
                  <c:v>0.0</c:v>
                </c:pt>
                <c:pt idx="752">
                  <c:v>0.0</c:v>
                </c:pt>
                <c:pt idx="753">
                  <c:v>0.0</c:v>
                </c:pt>
                <c:pt idx="754">
                  <c:v>0.0</c:v>
                </c:pt>
                <c:pt idx="755">
                  <c:v>0.0</c:v>
                </c:pt>
                <c:pt idx="756">
                  <c:v>0.0</c:v>
                </c:pt>
                <c:pt idx="757">
                  <c:v>0.0</c:v>
                </c:pt>
                <c:pt idx="758">
                  <c:v>0.0</c:v>
                </c:pt>
                <c:pt idx="759">
                  <c:v>0.0</c:v>
                </c:pt>
                <c:pt idx="760">
                  <c:v>0.0</c:v>
                </c:pt>
                <c:pt idx="761">
                  <c:v>0.0</c:v>
                </c:pt>
                <c:pt idx="762">
                  <c:v>0.0</c:v>
                </c:pt>
                <c:pt idx="763">
                  <c:v>0.0</c:v>
                </c:pt>
                <c:pt idx="764">
                  <c:v>0.0</c:v>
                </c:pt>
                <c:pt idx="765">
                  <c:v>0.0</c:v>
                </c:pt>
                <c:pt idx="766">
                  <c:v>0.0</c:v>
                </c:pt>
                <c:pt idx="767">
                  <c:v>0.0</c:v>
                </c:pt>
                <c:pt idx="768">
                  <c:v>0.0</c:v>
                </c:pt>
                <c:pt idx="769">
                  <c:v>0.0</c:v>
                </c:pt>
                <c:pt idx="770">
                  <c:v>0.0</c:v>
                </c:pt>
                <c:pt idx="771">
                  <c:v>0.0</c:v>
                </c:pt>
                <c:pt idx="772">
                  <c:v>0.0</c:v>
                </c:pt>
                <c:pt idx="773">
                  <c:v>0.0</c:v>
                </c:pt>
                <c:pt idx="774">
                  <c:v>0.0</c:v>
                </c:pt>
                <c:pt idx="775">
                  <c:v>0.0</c:v>
                </c:pt>
                <c:pt idx="776">
                  <c:v>0.0</c:v>
                </c:pt>
                <c:pt idx="777">
                  <c:v>0.0</c:v>
                </c:pt>
                <c:pt idx="778">
                  <c:v>0.0</c:v>
                </c:pt>
                <c:pt idx="779">
                  <c:v>0.0</c:v>
                </c:pt>
                <c:pt idx="780">
                  <c:v>0.0</c:v>
                </c:pt>
                <c:pt idx="781">
                  <c:v>0.0</c:v>
                </c:pt>
                <c:pt idx="782">
                  <c:v>0.0</c:v>
                </c:pt>
                <c:pt idx="783">
                  <c:v>0.0</c:v>
                </c:pt>
                <c:pt idx="784">
                  <c:v>0.0</c:v>
                </c:pt>
                <c:pt idx="785">
                  <c:v>0.0</c:v>
                </c:pt>
                <c:pt idx="786">
                  <c:v>0.0</c:v>
                </c:pt>
                <c:pt idx="787">
                  <c:v>0.0</c:v>
                </c:pt>
                <c:pt idx="788">
                  <c:v>0.0</c:v>
                </c:pt>
                <c:pt idx="789">
                  <c:v>0.0</c:v>
                </c:pt>
                <c:pt idx="790">
                  <c:v>0.0</c:v>
                </c:pt>
                <c:pt idx="791">
                  <c:v>0.0</c:v>
                </c:pt>
                <c:pt idx="792">
                  <c:v>0.0</c:v>
                </c:pt>
                <c:pt idx="793">
                  <c:v>0.0</c:v>
                </c:pt>
                <c:pt idx="794">
                  <c:v>0.0</c:v>
                </c:pt>
                <c:pt idx="795">
                  <c:v>0.0</c:v>
                </c:pt>
                <c:pt idx="796">
                  <c:v>0.0</c:v>
                </c:pt>
                <c:pt idx="797">
                  <c:v>0.0</c:v>
                </c:pt>
                <c:pt idx="798">
                  <c:v>0.0</c:v>
                </c:pt>
                <c:pt idx="799">
                  <c:v>0.0</c:v>
                </c:pt>
                <c:pt idx="800">
                  <c:v>0.0</c:v>
                </c:pt>
                <c:pt idx="801">
                  <c:v>0.0</c:v>
                </c:pt>
                <c:pt idx="802">
                  <c:v>0.0</c:v>
                </c:pt>
                <c:pt idx="803">
                  <c:v>0.0</c:v>
                </c:pt>
                <c:pt idx="804">
                  <c:v>0.0</c:v>
                </c:pt>
                <c:pt idx="805">
                  <c:v>0.0</c:v>
                </c:pt>
                <c:pt idx="806">
                  <c:v>0.0</c:v>
                </c:pt>
                <c:pt idx="807">
                  <c:v>0.0</c:v>
                </c:pt>
                <c:pt idx="808">
                  <c:v>0.0</c:v>
                </c:pt>
                <c:pt idx="809">
                  <c:v>0.0</c:v>
                </c:pt>
                <c:pt idx="810">
                  <c:v>0.0</c:v>
                </c:pt>
                <c:pt idx="811">
                  <c:v>0.0</c:v>
                </c:pt>
                <c:pt idx="812">
                  <c:v>0.0</c:v>
                </c:pt>
                <c:pt idx="813">
                  <c:v>0.0</c:v>
                </c:pt>
                <c:pt idx="814">
                  <c:v>0.0</c:v>
                </c:pt>
                <c:pt idx="815">
                  <c:v>0.0</c:v>
                </c:pt>
                <c:pt idx="816">
                  <c:v>0.0</c:v>
                </c:pt>
                <c:pt idx="817">
                  <c:v>0.0</c:v>
                </c:pt>
                <c:pt idx="818">
                  <c:v>0.0</c:v>
                </c:pt>
                <c:pt idx="819">
                  <c:v>0.0</c:v>
                </c:pt>
                <c:pt idx="820">
                  <c:v>0.0</c:v>
                </c:pt>
                <c:pt idx="821">
                  <c:v>0.0</c:v>
                </c:pt>
                <c:pt idx="822">
                  <c:v>0.0</c:v>
                </c:pt>
                <c:pt idx="823">
                  <c:v>0.0</c:v>
                </c:pt>
                <c:pt idx="824">
                  <c:v>0.0</c:v>
                </c:pt>
                <c:pt idx="825">
                  <c:v>0.0</c:v>
                </c:pt>
                <c:pt idx="826">
                  <c:v>0.0</c:v>
                </c:pt>
                <c:pt idx="827">
                  <c:v>0.0</c:v>
                </c:pt>
                <c:pt idx="828">
                  <c:v>0.0</c:v>
                </c:pt>
                <c:pt idx="829">
                  <c:v>0.0</c:v>
                </c:pt>
                <c:pt idx="830">
                  <c:v>0.0</c:v>
                </c:pt>
                <c:pt idx="831">
                  <c:v>0.0</c:v>
                </c:pt>
                <c:pt idx="832">
                  <c:v>0.0</c:v>
                </c:pt>
                <c:pt idx="833">
                  <c:v>0.0</c:v>
                </c:pt>
                <c:pt idx="834">
                  <c:v>0.0</c:v>
                </c:pt>
                <c:pt idx="835">
                  <c:v>0.0</c:v>
                </c:pt>
                <c:pt idx="836">
                  <c:v>0.0</c:v>
                </c:pt>
                <c:pt idx="837">
                  <c:v>0.0</c:v>
                </c:pt>
                <c:pt idx="838">
                  <c:v>0.0</c:v>
                </c:pt>
                <c:pt idx="839">
                  <c:v>0.0</c:v>
                </c:pt>
                <c:pt idx="840">
                  <c:v>0.0</c:v>
                </c:pt>
                <c:pt idx="841">
                  <c:v>0.0</c:v>
                </c:pt>
                <c:pt idx="842">
                  <c:v>0.0</c:v>
                </c:pt>
                <c:pt idx="843">
                  <c:v>0.0</c:v>
                </c:pt>
                <c:pt idx="844">
                  <c:v>0.0</c:v>
                </c:pt>
                <c:pt idx="845">
                  <c:v>0.0</c:v>
                </c:pt>
                <c:pt idx="846">
                  <c:v>0.0</c:v>
                </c:pt>
                <c:pt idx="847">
                  <c:v>0.0</c:v>
                </c:pt>
                <c:pt idx="848">
                  <c:v>0.0</c:v>
                </c:pt>
                <c:pt idx="849">
                  <c:v>0.0</c:v>
                </c:pt>
                <c:pt idx="850">
                  <c:v>0.0</c:v>
                </c:pt>
                <c:pt idx="851">
                  <c:v>0.0</c:v>
                </c:pt>
                <c:pt idx="852">
                  <c:v>0.0</c:v>
                </c:pt>
                <c:pt idx="853">
                  <c:v>0.0</c:v>
                </c:pt>
                <c:pt idx="854">
                  <c:v>0.0</c:v>
                </c:pt>
                <c:pt idx="855">
                  <c:v>0.0</c:v>
                </c:pt>
                <c:pt idx="856">
                  <c:v>0.0</c:v>
                </c:pt>
                <c:pt idx="857">
                  <c:v>0.0</c:v>
                </c:pt>
                <c:pt idx="858">
                  <c:v>0.0</c:v>
                </c:pt>
                <c:pt idx="859">
                  <c:v>0.0</c:v>
                </c:pt>
                <c:pt idx="860">
                  <c:v>0.0</c:v>
                </c:pt>
                <c:pt idx="861">
                  <c:v>0.0</c:v>
                </c:pt>
                <c:pt idx="862">
                  <c:v>0.0</c:v>
                </c:pt>
                <c:pt idx="863">
                  <c:v>0.0</c:v>
                </c:pt>
                <c:pt idx="864">
                  <c:v>0.0</c:v>
                </c:pt>
                <c:pt idx="865">
                  <c:v>0.0</c:v>
                </c:pt>
                <c:pt idx="866">
                  <c:v>0.0</c:v>
                </c:pt>
                <c:pt idx="867">
                  <c:v>0.0</c:v>
                </c:pt>
                <c:pt idx="868">
                  <c:v>0.0</c:v>
                </c:pt>
                <c:pt idx="869">
                  <c:v>0.0</c:v>
                </c:pt>
                <c:pt idx="870">
                  <c:v>0.0</c:v>
                </c:pt>
                <c:pt idx="871">
                  <c:v>0.0</c:v>
                </c:pt>
                <c:pt idx="872">
                  <c:v>0.0</c:v>
                </c:pt>
                <c:pt idx="873">
                  <c:v>0.0</c:v>
                </c:pt>
                <c:pt idx="874">
                  <c:v>0.0</c:v>
                </c:pt>
                <c:pt idx="875">
                  <c:v>0.0</c:v>
                </c:pt>
                <c:pt idx="876">
                  <c:v>0.0</c:v>
                </c:pt>
                <c:pt idx="877">
                  <c:v>0.0</c:v>
                </c:pt>
                <c:pt idx="878">
                  <c:v>0.0</c:v>
                </c:pt>
                <c:pt idx="879">
                  <c:v>0.0</c:v>
                </c:pt>
                <c:pt idx="880">
                  <c:v>0.0</c:v>
                </c:pt>
                <c:pt idx="881">
                  <c:v>0.0</c:v>
                </c:pt>
                <c:pt idx="882">
                  <c:v>0.0</c:v>
                </c:pt>
                <c:pt idx="883">
                  <c:v>0.0</c:v>
                </c:pt>
                <c:pt idx="884">
                  <c:v>0.0</c:v>
                </c:pt>
                <c:pt idx="885">
                  <c:v>0.0</c:v>
                </c:pt>
                <c:pt idx="886">
                  <c:v>0.0</c:v>
                </c:pt>
                <c:pt idx="887">
                  <c:v>0.0</c:v>
                </c:pt>
                <c:pt idx="888">
                  <c:v>0.0</c:v>
                </c:pt>
                <c:pt idx="889">
                  <c:v>0.0</c:v>
                </c:pt>
                <c:pt idx="890">
                  <c:v>0.0</c:v>
                </c:pt>
                <c:pt idx="891">
                  <c:v>0.0</c:v>
                </c:pt>
                <c:pt idx="892">
                  <c:v>0.0</c:v>
                </c:pt>
                <c:pt idx="893">
                  <c:v>0.0</c:v>
                </c:pt>
                <c:pt idx="894">
                  <c:v>0.0</c:v>
                </c:pt>
                <c:pt idx="895">
                  <c:v>0.0</c:v>
                </c:pt>
                <c:pt idx="896">
                  <c:v>0.0</c:v>
                </c:pt>
                <c:pt idx="897">
                  <c:v>0.0</c:v>
                </c:pt>
                <c:pt idx="898">
                  <c:v>0.0</c:v>
                </c:pt>
                <c:pt idx="899">
                  <c:v>0.0</c:v>
                </c:pt>
                <c:pt idx="900">
                  <c:v>0.0</c:v>
                </c:pt>
                <c:pt idx="901">
                  <c:v>0.0</c:v>
                </c:pt>
                <c:pt idx="902">
                  <c:v>0.0</c:v>
                </c:pt>
                <c:pt idx="903">
                  <c:v>0.0</c:v>
                </c:pt>
                <c:pt idx="904">
                  <c:v>0.0</c:v>
                </c:pt>
                <c:pt idx="905">
                  <c:v>0.0</c:v>
                </c:pt>
                <c:pt idx="906">
                  <c:v>0.0</c:v>
                </c:pt>
                <c:pt idx="907">
                  <c:v>0.0</c:v>
                </c:pt>
                <c:pt idx="908">
                  <c:v>0.0</c:v>
                </c:pt>
                <c:pt idx="909">
                  <c:v>0.0</c:v>
                </c:pt>
                <c:pt idx="910">
                  <c:v>0.0</c:v>
                </c:pt>
                <c:pt idx="911">
                  <c:v>0.0</c:v>
                </c:pt>
                <c:pt idx="912">
                  <c:v>0.0</c:v>
                </c:pt>
                <c:pt idx="913">
                  <c:v>0.0</c:v>
                </c:pt>
                <c:pt idx="914">
                  <c:v>0.0</c:v>
                </c:pt>
                <c:pt idx="915">
                  <c:v>0.0</c:v>
                </c:pt>
                <c:pt idx="916">
                  <c:v>0.0</c:v>
                </c:pt>
                <c:pt idx="917">
                  <c:v>0.0</c:v>
                </c:pt>
                <c:pt idx="918">
                  <c:v>0.0</c:v>
                </c:pt>
                <c:pt idx="919">
                  <c:v>0.0</c:v>
                </c:pt>
                <c:pt idx="920">
                  <c:v>0.0</c:v>
                </c:pt>
                <c:pt idx="921">
                  <c:v>0.0</c:v>
                </c:pt>
                <c:pt idx="922">
                  <c:v>0.0</c:v>
                </c:pt>
                <c:pt idx="923">
                  <c:v>0.0</c:v>
                </c:pt>
                <c:pt idx="924">
                  <c:v>0.0</c:v>
                </c:pt>
                <c:pt idx="925">
                  <c:v>0.0</c:v>
                </c:pt>
                <c:pt idx="926">
                  <c:v>0.0</c:v>
                </c:pt>
                <c:pt idx="927">
                  <c:v>0.0</c:v>
                </c:pt>
                <c:pt idx="928">
                  <c:v>0.0</c:v>
                </c:pt>
                <c:pt idx="929">
                  <c:v>0.0</c:v>
                </c:pt>
                <c:pt idx="930">
                  <c:v>0.0</c:v>
                </c:pt>
                <c:pt idx="931">
                  <c:v>0.0</c:v>
                </c:pt>
                <c:pt idx="932">
                  <c:v>0.0</c:v>
                </c:pt>
                <c:pt idx="933">
                  <c:v>1.0</c:v>
                </c:pt>
                <c:pt idx="934">
                  <c:v>0.0</c:v>
                </c:pt>
                <c:pt idx="935">
                  <c:v>0.0</c:v>
                </c:pt>
                <c:pt idx="936">
                  <c:v>0.0</c:v>
                </c:pt>
                <c:pt idx="937">
                  <c:v>0.0</c:v>
                </c:pt>
                <c:pt idx="938">
                  <c:v>0.0</c:v>
                </c:pt>
                <c:pt idx="939">
                  <c:v>0.0</c:v>
                </c:pt>
                <c:pt idx="940">
                  <c:v>0.0</c:v>
                </c:pt>
                <c:pt idx="941">
                  <c:v>0.0</c:v>
                </c:pt>
                <c:pt idx="942">
                  <c:v>0.0</c:v>
                </c:pt>
                <c:pt idx="943">
                  <c:v>0.0</c:v>
                </c:pt>
                <c:pt idx="944">
                  <c:v>0.0</c:v>
                </c:pt>
                <c:pt idx="945">
                  <c:v>0.0</c:v>
                </c:pt>
                <c:pt idx="946">
                  <c:v>0.0</c:v>
                </c:pt>
                <c:pt idx="947">
                  <c:v>0.0</c:v>
                </c:pt>
                <c:pt idx="948">
                  <c:v>0.0</c:v>
                </c:pt>
                <c:pt idx="949">
                  <c:v>0.0</c:v>
                </c:pt>
                <c:pt idx="950">
                  <c:v>0.0</c:v>
                </c:pt>
                <c:pt idx="951">
                  <c:v>0.0</c:v>
                </c:pt>
                <c:pt idx="952">
                  <c:v>0.0</c:v>
                </c:pt>
                <c:pt idx="953">
                  <c:v>0.0</c:v>
                </c:pt>
                <c:pt idx="954">
                  <c:v>0.0</c:v>
                </c:pt>
                <c:pt idx="955">
                  <c:v>0.0</c:v>
                </c:pt>
                <c:pt idx="956">
                  <c:v>0.0</c:v>
                </c:pt>
                <c:pt idx="957">
                  <c:v>0.0</c:v>
                </c:pt>
                <c:pt idx="958">
                  <c:v>0.0</c:v>
                </c:pt>
                <c:pt idx="959">
                  <c:v>0.0</c:v>
                </c:pt>
                <c:pt idx="960">
                  <c:v>0.0</c:v>
                </c:pt>
                <c:pt idx="961">
                  <c:v>0.0</c:v>
                </c:pt>
                <c:pt idx="962">
                  <c:v>0.0</c:v>
                </c:pt>
                <c:pt idx="963">
                  <c:v>0.0</c:v>
                </c:pt>
                <c:pt idx="964">
                  <c:v>0.0</c:v>
                </c:pt>
                <c:pt idx="965">
                  <c:v>0.0</c:v>
                </c:pt>
                <c:pt idx="966">
                  <c:v>0.0</c:v>
                </c:pt>
                <c:pt idx="967">
                  <c:v>1.0</c:v>
                </c:pt>
                <c:pt idx="968">
                  <c:v>7.0</c:v>
                </c:pt>
                <c:pt idx="969">
                  <c:v>22.0</c:v>
                </c:pt>
                <c:pt idx="970">
                  <c:v>37.0</c:v>
                </c:pt>
                <c:pt idx="971">
                  <c:v>129.0</c:v>
                </c:pt>
                <c:pt idx="972">
                  <c:v>242.0</c:v>
                </c:pt>
                <c:pt idx="973">
                  <c:v>480.0</c:v>
                </c:pt>
                <c:pt idx="974">
                  <c:v>976.0</c:v>
                </c:pt>
                <c:pt idx="975">
                  <c:v>1741.0</c:v>
                </c:pt>
                <c:pt idx="976">
                  <c:v>2834.0</c:v>
                </c:pt>
                <c:pt idx="977">
                  <c:v>4491.0</c:v>
                </c:pt>
                <c:pt idx="978">
                  <c:v>6555.0</c:v>
                </c:pt>
                <c:pt idx="979">
                  <c:v>9075.0</c:v>
                </c:pt>
                <c:pt idx="980">
                  <c:v>12026.0</c:v>
                </c:pt>
                <c:pt idx="981">
                  <c:v>15134.0</c:v>
                </c:pt>
                <c:pt idx="982">
                  <c:v>18086.0</c:v>
                </c:pt>
                <c:pt idx="983">
                  <c:v>20414.0</c:v>
                </c:pt>
                <c:pt idx="984">
                  <c:v>22421.0</c:v>
                </c:pt>
                <c:pt idx="985">
                  <c:v>23188.0</c:v>
                </c:pt>
                <c:pt idx="986">
                  <c:v>22590.0</c:v>
                </c:pt>
                <c:pt idx="987">
                  <c:v>21189.0</c:v>
                </c:pt>
                <c:pt idx="988">
                  <c:v>18310.0</c:v>
                </c:pt>
                <c:pt idx="989">
                  <c:v>14782.0</c:v>
                </c:pt>
                <c:pt idx="990">
                  <c:v>11433.0</c:v>
                </c:pt>
                <c:pt idx="991">
                  <c:v>8016.0</c:v>
                </c:pt>
                <c:pt idx="992">
                  <c:v>5292.0</c:v>
                </c:pt>
                <c:pt idx="993">
                  <c:v>3283.0</c:v>
                </c:pt>
                <c:pt idx="994">
                  <c:v>1805.0</c:v>
                </c:pt>
                <c:pt idx="995">
                  <c:v>933.0</c:v>
                </c:pt>
                <c:pt idx="996">
                  <c:v>480.0</c:v>
                </c:pt>
                <c:pt idx="997">
                  <c:v>176.0</c:v>
                </c:pt>
                <c:pt idx="998">
                  <c:v>96.0</c:v>
                </c:pt>
                <c:pt idx="999">
                  <c:v>22.0</c:v>
                </c:pt>
                <c:pt idx="1000">
                  <c:v>13.0</c:v>
                </c:pt>
                <c:pt idx="1001">
                  <c:v>6.0</c:v>
                </c:pt>
                <c:pt idx="1002">
                  <c:v>1.0</c:v>
                </c:pt>
                <c:pt idx="1003">
                  <c:v>1.0</c:v>
                </c:pt>
                <c:pt idx="1004">
                  <c:v>0.0</c:v>
                </c:pt>
                <c:pt idx="1005">
                  <c:v>0.0</c:v>
                </c:pt>
                <c:pt idx="1006">
                  <c:v>0.0</c:v>
                </c:pt>
                <c:pt idx="1007">
                  <c:v>0.0</c:v>
                </c:pt>
                <c:pt idx="1008">
                  <c:v>0.0</c:v>
                </c:pt>
                <c:pt idx="1009">
                  <c:v>0.0</c:v>
                </c:pt>
                <c:pt idx="1010">
                  <c:v>0.0</c:v>
                </c:pt>
                <c:pt idx="1011">
                  <c:v>0.0</c:v>
                </c:pt>
                <c:pt idx="1012">
                  <c:v>0.0</c:v>
                </c:pt>
                <c:pt idx="1013">
                  <c:v>0.0</c:v>
                </c:pt>
                <c:pt idx="1014">
                  <c:v>0.0</c:v>
                </c:pt>
                <c:pt idx="1015">
                  <c:v>0.0</c:v>
                </c:pt>
                <c:pt idx="1016">
                  <c:v>0.0</c:v>
                </c:pt>
                <c:pt idx="1017">
                  <c:v>0.0</c:v>
                </c:pt>
                <c:pt idx="1018">
                  <c:v>0.0</c:v>
                </c:pt>
                <c:pt idx="1019">
                  <c:v>0.0</c:v>
                </c:pt>
                <c:pt idx="1020">
                  <c:v>0.0</c:v>
                </c:pt>
                <c:pt idx="1021">
                  <c:v>0.0</c:v>
                </c:pt>
                <c:pt idx="1022">
                  <c:v>0.0</c:v>
                </c:pt>
                <c:pt idx="1023">
                  <c:v>0.0</c:v>
                </c:pt>
              </c:numCache>
            </c:numRef>
          </c:yVal>
          <c:smooth val="0"/>
        </c:ser>
        <c:dLbls>
          <c:showLegendKey val="0"/>
          <c:showVal val="0"/>
          <c:showCatName val="0"/>
          <c:showSerName val="0"/>
          <c:showPercent val="0"/>
          <c:showBubbleSize val="0"/>
        </c:dLbls>
        <c:axId val="-2117119992"/>
        <c:axId val="-2117988280"/>
      </c:scatterChart>
      <c:valAx>
        <c:axId val="-2117119992"/>
        <c:scaling>
          <c:orientation val="minMax"/>
          <c:max val="1023.0"/>
          <c:min val="0.0"/>
        </c:scaling>
        <c:delete val="0"/>
        <c:axPos val="b"/>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Channel Number</a:t>
                </a:r>
              </a:p>
            </c:rich>
          </c:tx>
          <c:layout>
            <c:manualLayout>
              <c:xMode val="edge"/>
              <c:yMode val="edge"/>
              <c:x val="0.377263158996626"/>
              <c:y val="0.919000387246676"/>
            </c:manualLayout>
          </c:layout>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117988280"/>
        <c:crosses val="autoZero"/>
        <c:crossBetween val="midCat"/>
      </c:valAx>
      <c:valAx>
        <c:axId val="-2117988280"/>
        <c:scaling>
          <c:orientation val="minMax"/>
        </c:scaling>
        <c:delete val="0"/>
        <c:axPos val="l"/>
        <c:majorGridlines/>
        <c:title>
          <c:tx>
            <c:rich>
              <a:bodyPr rot="-5400000" vert="horz"/>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Entries/Channel</a:t>
                </a:r>
              </a:p>
            </c:rich>
          </c:tx>
          <c:layout>
            <c:manualLayout>
              <c:xMode val="edge"/>
              <c:yMode val="edge"/>
              <c:x val="0.00748427935015397"/>
              <c:y val="0.0444927498816746"/>
            </c:manualLayout>
          </c:layout>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117119992"/>
        <c:crosses val="autoZero"/>
        <c:crossBetween val="midCat"/>
      </c:valAx>
      <c:spPr>
        <a:noFill/>
        <a:ln>
          <a:solidFill>
            <a:schemeClr val="tx1"/>
          </a:solid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750340613269"/>
          <c:y val="0.0749236558443494"/>
          <c:w val="0.754879238580026"/>
          <c:h val="0.775391434036697"/>
        </c:manualLayout>
      </c:layout>
      <c:scatterChart>
        <c:scatterStyle val="lineMarker"/>
        <c:varyColors val="0"/>
        <c:ser>
          <c:idx val="6"/>
          <c:order val="0"/>
          <c:tx>
            <c:v>LED Flasher</c:v>
          </c:tx>
          <c:spPr>
            <a:ln w="28575">
              <a:noFill/>
            </a:ln>
          </c:spPr>
          <c:marker>
            <c:symbol val="circle"/>
            <c:size val="7"/>
            <c:spPr>
              <a:solidFill>
                <a:srgbClr val="FF0000"/>
              </a:solidFill>
            </c:spPr>
          </c:marker>
          <c:xVal>
            <c:numRef>
              <c:f>Flasher!$D$1038:$D$1043</c:f>
              <c:numCache>
                <c:formatCode>General</c:formatCode>
                <c:ptCount val="6"/>
                <c:pt idx="0">
                  <c:v>20.38613012655142</c:v>
                </c:pt>
                <c:pt idx="1">
                  <c:v>30.48894340910193</c:v>
                </c:pt>
                <c:pt idx="2">
                  <c:v>43.5259812780474</c:v>
                </c:pt>
                <c:pt idx="3">
                  <c:v>69.63340520829527</c:v>
                </c:pt>
                <c:pt idx="4">
                  <c:v>115.5465369766696</c:v>
                </c:pt>
                <c:pt idx="5">
                  <c:v>173.7043530515212</c:v>
                </c:pt>
              </c:numCache>
            </c:numRef>
          </c:xVal>
          <c:yVal>
            <c:numRef>
              <c:f>Flasher!$F$1038:$F$1043</c:f>
              <c:numCache>
                <c:formatCode>0.0%</c:formatCode>
                <c:ptCount val="6"/>
                <c:pt idx="0">
                  <c:v>0.0648485368058941</c:v>
                </c:pt>
                <c:pt idx="1">
                  <c:v>0.0499468788476736</c:v>
                </c:pt>
                <c:pt idx="2">
                  <c:v>0.0400031791909003</c:v>
                </c:pt>
                <c:pt idx="3">
                  <c:v>0.0293019258433897</c:v>
                </c:pt>
                <c:pt idx="4">
                  <c:v>0.0206398195523106</c:v>
                </c:pt>
                <c:pt idx="5">
                  <c:v>0.0152093845691084</c:v>
                </c:pt>
              </c:numCache>
            </c:numRef>
          </c:yVal>
          <c:smooth val="0"/>
        </c:ser>
        <c:dLbls>
          <c:showLegendKey val="0"/>
          <c:showVal val="0"/>
          <c:showCatName val="0"/>
          <c:showSerName val="0"/>
          <c:showPercent val="0"/>
          <c:showBubbleSize val="0"/>
        </c:dLbls>
        <c:axId val="2129718984"/>
        <c:axId val="2129723192"/>
      </c:scatterChart>
      <c:valAx>
        <c:axId val="2129718984"/>
        <c:scaling>
          <c:orientation val="minMax"/>
          <c:max val="200.0"/>
          <c:min val="0.0"/>
        </c:scaling>
        <c:delete val="0"/>
        <c:axPos val="b"/>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MCA Channel</a:t>
                </a:r>
              </a:p>
            </c:rich>
          </c:tx>
          <c:layout/>
          <c:overlay val="0"/>
        </c:title>
        <c:numFmt formatCode="General"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2129723192"/>
        <c:crosses val="autoZero"/>
        <c:crossBetween val="midCat"/>
      </c:valAx>
      <c:valAx>
        <c:axId val="2129723192"/>
        <c:scaling>
          <c:orientation val="minMax"/>
          <c:max val="0.07"/>
          <c:min val="0.0"/>
        </c:scaling>
        <c:delete val="0"/>
        <c:axPos val="l"/>
        <c:majorGridlines/>
        <c:title>
          <c:tx>
            <c:rich>
              <a:bodyPr rot="-5400000" vert="horz"/>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Resolution</a:t>
                </a:r>
              </a:p>
            </c:rich>
          </c:tx>
          <c:layout>
            <c:manualLayout>
              <c:xMode val="edge"/>
              <c:yMode val="edge"/>
              <c:x val="0.0028438766972455"/>
              <c:y val="0.0727048529631948"/>
            </c:manualLayout>
          </c:layout>
          <c:overlay val="0"/>
        </c:title>
        <c:numFmt formatCode="0.0%"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2129718984"/>
        <c:crosses val="autoZero"/>
        <c:crossBetween val="midCat"/>
      </c:valAx>
      <c:spPr>
        <a:ln>
          <a:solidFill>
            <a:schemeClr val="tx1"/>
          </a:solidFill>
        </a:ln>
      </c:spPr>
    </c:plotArea>
    <c:legend>
      <c:legendPos val="r"/>
      <c:legendEntry>
        <c:idx val="0"/>
        <c:txPr>
          <a:bodyPr/>
          <a:lstStyle/>
          <a:p>
            <a:pPr>
              <a:defRPr sz="1100">
                <a:latin typeface="Times New Roman" panose="02020603050405020304" pitchFamily="18" charset="0"/>
                <a:cs typeface="Times New Roman" panose="02020603050405020304" pitchFamily="18" charset="0"/>
              </a:defRPr>
            </a:pPr>
            <a:endParaRPr lang="en-US"/>
          </a:p>
        </c:txPr>
      </c:legendEntry>
      <c:layout>
        <c:manualLayout>
          <c:xMode val="edge"/>
          <c:yMode val="edge"/>
          <c:x val="0.637522203663936"/>
          <c:y val="0.118945880470165"/>
          <c:w val="0.298596463320873"/>
          <c:h val="0.253350753919632"/>
        </c:manualLayout>
      </c:layout>
      <c:overlay val="0"/>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6146844133"/>
          <c:y val="0.0626034180111445"/>
          <c:w val="0.766905179286109"/>
          <c:h val="0.796226234392488"/>
        </c:manualLayout>
      </c:layout>
      <c:scatterChart>
        <c:scatterStyle val="lineMarker"/>
        <c:varyColors val="0"/>
        <c:ser>
          <c:idx val="2"/>
          <c:order val="0"/>
          <c:tx>
            <c:v>1st Cube</c:v>
          </c:tx>
          <c:spPr>
            <a:ln>
              <a:solidFill>
                <a:srgbClr val="00B050"/>
              </a:solidFill>
            </a:ln>
          </c:spPr>
          <c:marker>
            <c:symbol val="none"/>
          </c:marker>
          <c:xVal>
            <c:numRef>
              <c:f>'Isotopes 50% WLS'!$A$6:$A$301</c:f>
              <c:numCache>
                <c:formatCode>General</c:formatCode>
                <c:ptCount val="296"/>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numCache>
            </c:numRef>
          </c:xVal>
          <c:yVal>
            <c:numRef>
              <c:f>'Isotopes 50% WLS'!$D$6:$D$301</c:f>
              <c:numCache>
                <c:formatCode>General</c:formatCode>
                <c:ptCount val="296"/>
                <c:pt idx="0">
                  <c:v>0.0</c:v>
                </c:pt>
                <c:pt idx="1">
                  <c:v>0.0</c:v>
                </c:pt>
                <c:pt idx="2">
                  <c:v>0.0</c:v>
                </c:pt>
                <c:pt idx="3">
                  <c:v>25072.0</c:v>
                </c:pt>
                <c:pt idx="4">
                  <c:v>130767.0</c:v>
                </c:pt>
                <c:pt idx="5">
                  <c:v>142147.0</c:v>
                </c:pt>
                <c:pt idx="6">
                  <c:v>139027.0</c:v>
                </c:pt>
                <c:pt idx="7">
                  <c:v>128944.0</c:v>
                </c:pt>
                <c:pt idx="8">
                  <c:v>102247.0</c:v>
                </c:pt>
                <c:pt idx="9">
                  <c:v>70739.0</c:v>
                </c:pt>
                <c:pt idx="10">
                  <c:v>49367.0</c:v>
                </c:pt>
                <c:pt idx="11">
                  <c:v>41059.0</c:v>
                </c:pt>
                <c:pt idx="12">
                  <c:v>37884.0</c:v>
                </c:pt>
                <c:pt idx="13">
                  <c:v>35797.0</c:v>
                </c:pt>
                <c:pt idx="14">
                  <c:v>34940.0</c:v>
                </c:pt>
                <c:pt idx="15">
                  <c:v>34301.0</c:v>
                </c:pt>
                <c:pt idx="16">
                  <c:v>33290.0</c:v>
                </c:pt>
                <c:pt idx="17">
                  <c:v>33079.0</c:v>
                </c:pt>
                <c:pt idx="18">
                  <c:v>33598.0</c:v>
                </c:pt>
                <c:pt idx="19">
                  <c:v>34242.0</c:v>
                </c:pt>
                <c:pt idx="20">
                  <c:v>35134.0</c:v>
                </c:pt>
                <c:pt idx="21">
                  <c:v>37120.0</c:v>
                </c:pt>
                <c:pt idx="22">
                  <c:v>39131.0</c:v>
                </c:pt>
                <c:pt idx="23">
                  <c:v>39293.0</c:v>
                </c:pt>
                <c:pt idx="24">
                  <c:v>36081.0</c:v>
                </c:pt>
                <c:pt idx="25">
                  <c:v>28740.0</c:v>
                </c:pt>
                <c:pt idx="26">
                  <c:v>19634.0</c:v>
                </c:pt>
                <c:pt idx="27">
                  <c:v>11377.0</c:v>
                </c:pt>
                <c:pt idx="28">
                  <c:v>5680.0</c:v>
                </c:pt>
                <c:pt idx="29">
                  <c:v>2420.0</c:v>
                </c:pt>
                <c:pt idx="30">
                  <c:v>1049.0</c:v>
                </c:pt>
                <c:pt idx="31">
                  <c:v>508.0</c:v>
                </c:pt>
                <c:pt idx="32">
                  <c:v>283.0</c:v>
                </c:pt>
                <c:pt idx="33">
                  <c:v>207.0</c:v>
                </c:pt>
                <c:pt idx="34">
                  <c:v>130.0</c:v>
                </c:pt>
                <c:pt idx="35">
                  <c:v>107.0</c:v>
                </c:pt>
                <c:pt idx="36">
                  <c:v>64.0</c:v>
                </c:pt>
                <c:pt idx="37">
                  <c:v>58.0</c:v>
                </c:pt>
                <c:pt idx="38">
                  <c:v>52.0</c:v>
                </c:pt>
                <c:pt idx="39">
                  <c:v>51.0</c:v>
                </c:pt>
                <c:pt idx="40">
                  <c:v>49.0</c:v>
                </c:pt>
                <c:pt idx="41">
                  <c:v>41.0</c:v>
                </c:pt>
                <c:pt idx="42">
                  <c:v>43.0</c:v>
                </c:pt>
                <c:pt idx="43">
                  <c:v>43.0</c:v>
                </c:pt>
                <c:pt idx="44">
                  <c:v>37.0</c:v>
                </c:pt>
                <c:pt idx="45">
                  <c:v>34.0</c:v>
                </c:pt>
                <c:pt idx="46">
                  <c:v>46.0</c:v>
                </c:pt>
                <c:pt idx="47">
                  <c:v>44.0</c:v>
                </c:pt>
                <c:pt idx="48">
                  <c:v>31.0</c:v>
                </c:pt>
                <c:pt idx="49">
                  <c:v>25.0</c:v>
                </c:pt>
                <c:pt idx="50">
                  <c:v>28.0</c:v>
                </c:pt>
                <c:pt idx="51">
                  <c:v>40.0</c:v>
                </c:pt>
                <c:pt idx="52">
                  <c:v>20.0</c:v>
                </c:pt>
                <c:pt idx="53">
                  <c:v>27.0</c:v>
                </c:pt>
                <c:pt idx="54">
                  <c:v>33.0</c:v>
                </c:pt>
                <c:pt idx="55">
                  <c:v>33.0</c:v>
                </c:pt>
                <c:pt idx="56">
                  <c:v>27.0</c:v>
                </c:pt>
                <c:pt idx="57">
                  <c:v>8.0</c:v>
                </c:pt>
                <c:pt idx="58">
                  <c:v>31.0</c:v>
                </c:pt>
                <c:pt idx="59">
                  <c:v>26.0</c:v>
                </c:pt>
                <c:pt idx="60">
                  <c:v>24.0</c:v>
                </c:pt>
                <c:pt idx="61">
                  <c:v>16.0</c:v>
                </c:pt>
                <c:pt idx="62">
                  <c:v>21.0</c:v>
                </c:pt>
                <c:pt idx="63">
                  <c:v>14.0</c:v>
                </c:pt>
                <c:pt idx="64">
                  <c:v>20.0</c:v>
                </c:pt>
                <c:pt idx="65">
                  <c:v>13.0</c:v>
                </c:pt>
                <c:pt idx="66">
                  <c:v>13.0</c:v>
                </c:pt>
                <c:pt idx="67">
                  <c:v>13.0</c:v>
                </c:pt>
                <c:pt idx="68">
                  <c:v>20.0</c:v>
                </c:pt>
                <c:pt idx="69">
                  <c:v>14.0</c:v>
                </c:pt>
                <c:pt idx="70">
                  <c:v>15.0</c:v>
                </c:pt>
                <c:pt idx="71">
                  <c:v>17.0</c:v>
                </c:pt>
                <c:pt idx="72">
                  <c:v>15.0</c:v>
                </c:pt>
                <c:pt idx="73">
                  <c:v>22.0</c:v>
                </c:pt>
                <c:pt idx="74">
                  <c:v>10.0</c:v>
                </c:pt>
                <c:pt idx="75">
                  <c:v>13.0</c:v>
                </c:pt>
                <c:pt idx="76">
                  <c:v>29.0</c:v>
                </c:pt>
                <c:pt idx="77">
                  <c:v>23.0</c:v>
                </c:pt>
                <c:pt idx="78">
                  <c:v>10.0</c:v>
                </c:pt>
                <c:pt idx="79">
                  <c:v>16.0</c:v>
                </c:pt>
                <c:pt idx="80">
                  <c:v>13.0</c:v>
                </c:pt>
                <c:pt idx="81">
                  <c:v>16.0</c:v>
                </c:pt>
                <c:pt idx="82">
                  <c:v>13.0</c:v>
                </c:pt>
                <c:pt idx="83">
                  <c:v>16.0</c:v>
                </c:pt>
                <c:pt idx="84">
                  <c:v>13.0</c:v>
                </c:pt>
                <c:pt idx="85">
                  <c:v>9.0</c:v>
                </c:pt>
                <c:pt idx="86">
                  <c:v>20.0</c:v>
                </c:pt>
                <c:pt idx="87">
                  <c:v>11.0</c:v>
                </c:pt>
                <c:pt idx="88">
                  <c:v>15.0</c:v>
                </c:pt>
                <c:pt idx="89">
                  <c:v>14.0</c:v>
                </c:pt>
                <c:pt idx="90">
                  <c:v>13.0</c:v>
                </c:pt>
                <c:pt idx="91">
                  <c:v>19.0</c:v>
                </c:pt>
                <c:pt idx="92">
                  <c:v>11.0</c:v>
                </c:pt>
                <c:pt idx="93">
                  <c:v>17.0</c:v>
                </c:pt>
                <c:pt idx="94">
                  <c:v>17.0</c:v>
                </c:pt>
                <c:pt idx="95">
                  <c:v>15.0</c:v>
                </c:pt>
                <c:pt idx="96">
                  <c:v>9.0</c:v>
                </c:pt>
                <c:pt idx="97">
                  <c:v>13.0</c:v>
                </c:pt>
                <c:pt idx="98">
                  <c:v>14.0</c:v>
                </c:pt>
                <c:pt idx="99">
                  <c:v>16.0</c:v>
                </c:pt>
                <c:pt idx="100">
                  <c:v>16.0</c:v>
                </c:pt>
                <c:pt idx="101">
                  <c:v>10.0</c:v>
                </c:pt>
                <c:pt idx="102">
                  <c:v>11.0</c:v>
                </c:pt>
                <c:pt idx="103">
                  <c:v>15.0</c:v>
                </c:pt>
                <c:pt idx="104">
                  <c:v>7.0</c:v>
                </c:pt>
                <c:pt idx="105">
                  <c:v>7.0</c:v>
                </c:pt>
                <c:pt idx="106">
                  <c:v>22.0</c:v>
                </c:pt>
                <c:pt idx="107">
                  <c:v>17.0</c:v>
                </c:pt>
                <c:pt idx="108">
                  <c:v>7.0</c:v>
                </c:pt>
                <c:pt idx="109">
                  <c:v>22.0</c:v>
                </c:pt>
                <c:pt idx="110">
                  <c:v>13.0</c:v>
                </c:pt>
                <c:pt idx="111">
                  <c:v>14.0</c:v>
                </c:pt>
                <c:pt idx="112">
                  <c:v>14.0</c:v>
                </c:pt>
                <c:pt idx="113">
                  <c:v>8.0</c:v>
                </c:pt>
                <c:pt idx="114">
                  <c:v>23.0</c:v>
                </c:pt>
                <c:pt idx="115">
                  <c:v>10.0</c:v>
                </c:pt>
                <c:pt idx="116">
                  <c:v>24.0</c:v>
                </c:pt>
                <c:pt idx="117">
                  <c:v>11.0</c:v>
                </c:pt>
                <c:pt idx="118">
                  <c:v>8.0</c:v>
                </c:pt>
                <c:pt idx="119">
                  <c:v>18.0</c:v>
                </c:pt>
                <c:pt idx="120">
                  <c:v>12.0</c:v>
                </c:pt>
                <c:pt idx="121">
                  <c:v>16.0</c:v>
                </c:pt>
                <c:pt idx="122">
                  <c:v>5.0</c:v>
                </c:pt>
                <c:pt idx="123">
                  <c:v>14.0</c:v>
                </c:pt>
                <c:pt idx="124">
                  <c:v>19.0</c:v>
                </c:pt>
                <c:pt idx="125">
                  <c:v>11.0</c:v>
                </c:pt>
                <c:pt idx="126">
                  <c:v>15.0</c:v>
                </c:pt>
                <c:pt idx="127">
                  <c:v>21.0</c:v>
                </c:pt>
                <c:pt idx="128">
                  <c:v>14.0</c:v>
                </c:pt>
                <c:pt idx="129">
                  <c:v>14.0</c:v>
                </c:pt>
                <c:pt idx="130">
                  <c:v>14.0</c:v>
                </c:pt>
                <c:pt idx="131">
                  <c:v>17.0</c:v>
                </c:pt>
                <c:pt idx="132">
                  <c:v>18.0</c:v>
                </c:pt>
                <c:pt idx="133">
                  <c:v>13.0</c:v>
                </c:pt>
                <c:pt idx="134">
                  <c:v>19.0</c:v>
                </c:pt>
                <c:pt idx="135">
                  <c:v>11.0</c:v>
                </c:pt>
                <c:pt idx="136">
                  <c:v>17.0</c:v>
                </c:pt>
                <c:pt idx="137">
                  <c:v>10.0</c:v>
                </c:pt>
                <c:pt idx="138">
                  <c:v>8.0</c:v>
                </c:pt>
                <c:pt idx="139">
                  <c:v>11.0</c:v>
                </c:pt>
                <c:pt idx="140">
                  <c:v>13.0</c:v>
                </c:pt>
                <c:pt idx="141">
                  <c:v>12.0</c:v>
                </c:pt>
                <c:pt idx="142">
                  <c:v>10.0</c:v>
                </c:pt>
                <c:pt idx="143">
                  <c:v>13.0</c:v>
                </c:pt>
                <c:pt idx="144">
                  <c:v>7.0</c:v>
                </c:pt>
                <c:pt idx="145">
                  <c:v>15.0</c:v>
                </c:pt>
                <c:pt idx="146">
                  <c:v>11.0</c:v>
                </c:pt>
                <c:pt idx="147">
                  <c:v>17.0</c:v>
                </c:pt>
                <c:pt idx="148">
                  <c:v>12.0</c:v>
                </c:pt>
                <c:pt idx="149">
                  <c:v>11.0</c:v>
                </c:pt>
                <c:pt idx="150">
                  <c:v>13.0</c:v>
                </c:pt>
                <c:pt idx="151">
                  <c:v>13.0</c:v>
                </c:pt>
                <c:pt idx="152">
                  <c:v>13.0</c:v>
                </c:pt>
                <c:pt idx="153">
                  <c:v>18.0</c:v>
                </c:pt>
                <c:pt idx="154">
                  <c:v>11.0</c:v>
                </c:pt>
                <c:pt idx="155">
                  <c:v>13.0</c:v>
                </c:pt>
                <c:pt idx="156">
                  <c:v>8.0</c:v>
                </c:pt>
                <c:pt idx="157">
                  <c:v>6.0</c:v>
                </c:pt>
                <c:pt idx="158">
                  <c:v>12.0</c:v>
                </c:pt>
                <c:pt idx="159">
                  <c:v>10.0</c:v>
                </c:pt>
                <c:pt idx="160">
                  <c:v>12.0</c:v>
                </c:pt>
                <c:pt idx="161">
                  <c:v>12.0</c:v>
                </c:pt>
                <c:pt idx="162">
                  <c:v>7.0</c:v>
                </c:pt>
                <c:pt idx="163">
                  <c:v>14.0</c:v>
                </c:pt>
                <c:pt idx="164">
                  <c:v>7.0</c:v>
                </c:pt>
                <c:pt idx="165">
                  <c:v>12.0</c:v>
                </c:pt>
                <c:pt idx="166">
                  <c:v>16.0</c:v>
                </c:pt>
                <c:pt idx="167">
                  <c:v>5.0</c:v>
                </c:pt>
                <c:pt idx="168">
                  <c:v>14.0</c:v>
                </c:pt>
                <c:pt idx="169">
                  <c:v>10.0</c:v>
                </c:pt>
                <c:pt idx="170">
                  <c:v>7.0</c:v>
                </c:pt>
                <c:pt idx="171">
                  <c:v>12.0</c:v>
                </c:pt>
                <c:pt idx="172">
                  <c:v>13.0</c:v>
                </c:pt>
                <c:pt idx="173">
                  <c:v>11.0</c:v>
                </c:pt>
                <c:pt idx="174">
                  <c:v>8.0</c:v>
                </c:pt>
                <c:pt idx="175">
                  <c:v>8.0</c:v>
                </c:pt>
                <c:pt idx="176">
                  <c:v>14.0</c:v>
                </c:pt>
                <c:pt idx="177">
                  <c:v>11.0</c:v>
                </c:pt>
                <c:pt idx="178">
                  <c:v>9.0</c:v>
                </c:pt>
                <c:pt idx="179">
                  <c:v>14.0</c:v>
                </c:pt>
                <c:pt idx="180">
                  <c:v>11.0</c:v>
                </c:pt>
                <c:pt idx="181">
                  <c:v>14.0</c:v>
                </c:pt>
                <c:pt idx="182">
                  <c:v>16.0</c:v>
                </c:pt>
                <c:pt idx="183">
                  <c:v>14.0</c:v>
                </c:pt>
                <c:pt idx="184">
                  <c:v>9.0</c:v>
                </c:pt>
                <c:pt idx="185">
                  <c:v>7.0</c:v>
                </c:pt>
                <c:pt idx="186">
                  <c:v>8.0</c:v>
                </c:pt>
                <c:pt idx="187">
                  <c:v>9.0</c:v>
                </c:pt>
                <c:pt idx="188">
                  <c:v>15.0</c:v>
                </c:pt>
                <c:pt idx="189">
                  <c:v>12.0</c:v>
                </c:pt>
                <c:pt idx="190">
                  <c:v>11.0</c:v>
                </c:pt>
                <c:pt idx="191">
                  <c:v>14.0</c:v>
                </c:pt>
                <c:pt idx="192">
                  <c:v>12.0</c:v>
                </c:pt>
                <c:pt idx="193">
                  <c:v>10.0</c:v>
                </c:pt>
                <c:pt idx="194">
                  <c:v>11.0</c:v>
                </c:pt>
                <c:pt idx="195">
                  <c:v>8.0</c:v>
                </c:pt>
                <c:pt idx="196">
                  <c:v>20.0</c:v>
                </c:pt>
                <c:pt idx="197">
                  <c:v>12.0</c:v>
                </c:pt>
                <c:pt idx="198">
                  <c:v>13.0</c:v>
                </c:pt>
                <c:pt idx="199">
                  <c:v>10.0</c:v>
                </c:pt>
                <c:pt idx="200">
                  <c:v>14.0</c:v>
                </c:pt>
                <c:pt idx="201">
                  <c:v>16.0</c:v>
                </c:pt>
                <c:pt idx="202">
                  <c:v>14.0</c:v>
                </c:pt>
                <c:pt idx="203">
                  <c:v>9.0</c:v>
                </c:pt>
                <c:pt idx="204">
                  <c:v>11.0</c:v>
                </c:pt>
                <c:pt idx="205">
                  <c:v>16.0</c:v>
                </c:pt>
                <c:pt idx="206">
                  <c:v>22.0</c:v>
                </c:pt>
                <c:pt idx="207">
                  <c:v>16.0</c:v>
                </c:pt>
                <c:pt idx="208">
                  <c:v>14.0</c:v>
                </c:pt>
                <c:pt idx="209">
                  <c:v>15.0</c:v>
                </c:pt>
                <c:pt idx="210">
                  <c:v>14.0</c:v>
                </c:pt>
                <c:pt idx="211">
                  <c:v>19.0</c:v>
                </c:pt>
                <c:pt idx="212">
                  <c:v>16.0</c:v>
                </c:pt>
                <c:pt idx="213">
                  <c:v>19.0</c:v>
                </c:pt>
                <c:pt idx="214">
                  <c:v>19.0</c:v>
                </c:pt>
                <c:pt idx="215">
                  <c:v>13.0</c:v>
                </c:pt>
                <c:pt idx="216">
                  <c:v>16.0</c:v>
                </c:pt>
                <c:pt idx="217">
                  <c:v>21.0</c:v>
                </c:pt>
                <c:pt idx="218">
                  <c:v>17.0</c:v>
                </c:pt>
                <c:pt idx="219">
                  <c:v>12.0</c:v>
                </c:pt>
                <c:pt idx="220">
                  <c:v>32.0</c:v>
                </c:pt>
                <c:pt idx="221">
                  <c:v>24.0</c:v>
                </c:pt>
                <c:pt idx="222">
                  <c:v>15.0</c:v>
                </c:pt>
                <c:pt idx="223">
                  <c:v>23.0</c:v>
                </c:pt>
                <c:pt idx="224">
                  <c:v>17.0</c:v>
                </c:pt>
                <c:pt idx="225">
                  <c:v>16.0</c:v>
                </c:pt>
                <c:pt idx="226">
                  <c:v>30.0</c:v>
                </c:pt>
                <c:pt idx="227">
                  <c:v>18.0</c:v>
                </c:pt>
                <c:pt idx="228">
                  <c:v>22.0</c:v>
                </c:pt>
                <c:pt idx="229">
                  <c:v>19.0</c:v>
                </c:pt>
                <c:pt idx="230">
                  <c:v>19.0</c:v>
                </c:pt>
                <c:pt idx="231">
                  <c:v>18.0</c:v>
                </c:pt>
                <c:pt idx="232">
                  <c:v>21.0</c:v>
                </c:pt>
                <c:pt idx="233">
                  <c:v>28.0</c:v>
                </c:pt>
                <c:pt idx="234">
                  <c:v>17.0</c:v>
                </c:pt>
                <c:pt idx="235">
                  <c:v>25.0</c:v>
                </c:pt>
                <c:pt idx="236">
                  <c:v>26.0</c:v>
                </c:pt>
                <c:pt idx="237">
                  <c:v>12.0</c:v>
                </c:pt>
                <c:pt idx="238">
                  <c:v>17.0</c:v>
                </c:pt>
                <c:pt idx="239">
                  <c:v>18.0</c:v>
                </c:pt>
                <c:pt idx="240">
                  <c:v>22.0</c:v>
                </c:pt>
                <c:pt idx="241">
                  <c:v>23.0</c:v>
                </c:pt>
                <c:pt idx="242">
                  <c:v>15.0</c:v>
                </c:pt>
                <c:pt idx="243">
                  <c:v>16.0</c:v>
                </c:pt>
                <c:pt idx="244">
                  <c:v>21.0</c:v>
                </c:pt>
                <c:pt idx="245">
                  <c:v>19.0</c:v>
                </c:pt>
                <c:pt idx="246">
                  <c:v>17.0</c:v>
                </c:pt>
                <c:pt idx="247">
                  <c:v>17.0</c:v>
                </c:pt>
                <c:pt idx="248">
                  <c:v>23.0</c:v>
                </c:pt>
                <c:pt idx="249">
                  <c:v>20.0</c:v>
                </c:pt>
                <c:pt idx="250">
                  <c:v>16.0</c:v>
                </c:pt>
                <c:pt idx="251">
                  <c:v>15.0</c:v>
                </c:pt>
                <c:pt idx="252">
                  <c:v>17.0</c:v>
                </c:pt>
                <c:pt idx="253">
                  <c:v>11.0</c:v>
                </c:pt>
                <c:pt idx="254">
                  <c:v>8.0</c:v>
                </c:pt>
                <c:pt idx="255">
                  <c:v>19.0</c:v>
                </c:pt>
                <c:pt idx="256">
                  <c:v>16.0</c:v>
                </c:pt>
                <c:pt idx="257">
                  <c:v>13.0</c:v>
                </c:pt>
                <c:pt idx="258">
                  <c:v>18.0</c:v>
                </c:pt>
                <c:pt idx="259">
                  <c:v>12.0</c:v>
                </c:pt>
                <c:pt idx="260">
                  <c:v>12.0</c:v>
                </c:pt>
                <c:pt idx="261">
                  <c:v>15.0</c:v>
                </c:pt>
                <c:pt idx="262">
                  <c:v>12.0</c:v>
                </c:pt>
                <c:pt idx="263">
                  <c:v>15.0</c:v>
                </c:pt>
                <c:pt idx="264">
                  <c:v>17.0</c:v>
                </c:pt>
                <c:pt idx="265">
                  <c:v>9.0</c:v>
                </c:pt>
                <c:pt idx="266">
                  <c:v>11.0</c:v>
                </c:pt>
                <c:pt idx="267">
                  <c:v>9.0</c:v>
                </c:pt>
                <c:pt idx="268">
                  <c:v>13.0</c:v>
                </c:pt>
                <c:pt idx="269">
                  <c:v>15.0</c:v>
                </c:pt>
                <c:pt idx="270">
                  <c:v>17.0</c:v>
                </c:pt>
                <c:pt idx="271">
                  <c:v>13.0</c:v>
                </c:pt>
                <c:pt idx="272">
                  <c:v>10.0</c:v>
                </c:pt>
                <c:pt idx="273">
                  <c:v>8.0</c:v>
                </c:pt>
                <c:pt idx="274">
                  <c:v>10.0</c:v>
                </c:pt>
                <c:pt idx="275">
                  <c:v>10.0</c:v>
                </c:pt>
                <c:pt idx="276">
                  <c:v>7.0</c:v>
                </c:pt>
                <c:pt idx="277">
                  <c:v>7.0</c:v>
                </c:pt>
                <c:pt idx="278">
                  <c:v>10.0</c:v>
                </c:pt>
                <c:pt idx="279">
                  <c:v>8.0</c:v>
                </c:pt>
                <c:pt idx="280">
                  <c:v>9.0</c:v>
                </c:pt>
                <c:pt idx="281">
                  <c:v>10.0</c:v>
                </c:pt>
                <c:pt idx="282">
                  <c:v>3.0</c:v>
                </c:pt>
                <c:pt idx="283">
                  <c:v>10.0</c:v>
                </c:pt>
                <c:pt idx="284">
                  <c:v>6.0</c:v>
                </c:pt>
                <c:pt idx="285">
                  <c:v>4.0</c:v>
                </c:pt>
                <c:pt idx="286">
                  <c:v>5.0</c:v>
                </c:pt>
                <c:pt idx="287">
                  <c:v>12.0</c:v>
                </c:pt>
                <c:pt idx="288">
                  <c:v>10.0</c:v>
                </c:pt>
                <c:pt idx="289">
                  <c:v>8.0</c:v>
                </c:pt>
                <c:pt idx="290">
                  <c:v>5.0</c:v>
                </c:pt>
                <c:pt idx="291">
                  <c:v>10.0</c:v>
                </c:pt>
                <c:pt idx="292">
                  <c:v>6.0</c:v>
                </c:pt>
                <c:pt idx="293">
                  <c:v>8.0</c:v>
                </c:pt>
                <c:pt idx="294">
                  <c:v>8.0</c:v>
                </c:pt>
                <c:pt idx="295">
                  <c:v>3.0</c:v>
                </c:pt>
              </c:numCache>
            </c:numRef>
          </c:yVal>
          <c:smooth val="0"/>
        </c:ser>
        <c:ser>
          <c:idx val="3"/>
          <c:order val="1"/>
          <c:tx>
            <c:v>2nd Cube</c:v>
          </c:tx>
          <c:spPr>
            <a:ln>
              <a:solidFill>
                <a:srgbClr val="0070C0"/>
              </a:solidFill>
            </a:ln>
          </c:spPr>
          <c:marker>
            <c:symbol val="none"/>
          </c:marker>
          <c:xVal>
            <c:numRef>
              <c:f>'Isotopes 50% WLS'!$A$6:$A$300</c:f>
              <c:numCache>
                <c:formatCode>General</c:formatCode>
                <c:ptCount val="29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numCache>
            </c:numRef>
          </c:xVal>
          <c:yVal>
            <c:numRef>
              <c:f>'Isotopes 50% WLS'!$J$6:$J$234</c:f>
              <c:numCache>
                <c:formatCode>General</c:formatCode>
                <c:ptCount val="229"/>
                <c:pt idx="0">
                  <c:v>0.0</c:v>
                </c:pt>
                <c:pt idx="1">
                  <c:v>0.0</c:v>
                </c:pt>
                <c:pt idx="2">
                  <c:v>0.0</c:v>
                </c:pt>
                <c:pt idx="3">
                  <c:v>41184.0</c:v>
                </c:pt>
                <c:pt idx="4">
                  <c:v>220193.0</c:v>
                </c:pt>
                <c:pt idx="5">
                  <c:v>242862.0</c:v>
                </c:pt>
                <c:pt idx="6">
                  <c:v>211796.0</c:v>
                </c:pt>
                <c:pt idx="7">
                  <c:v>151784.0</c:v>
                </c:pt>
                <c:pt idx="8">
                  <c:v>102626.0</c:v>
                </c:pt>
                <c:pt idx="9">
                  <c:v>78955.0</c:v>
                </c:pt>
                <c:pt idx="10">
                  <c:v>69920.0</c:v>
                </c:pt>
                <c:pt idx="11">
                  <c:v>65230.0</c:v>
                </c:pt>
                <c:pt idx="12">
                  <c:v>63894.0</c:v>
                </c:pt>
                <c:pt idx="13">
                  <c:v>61905.0</c:v>
                </c:pt>
                <c:pt idx="14">
                  <c:v>61416.0</c:v>
                </c:pt>
                <c:pt idx="15">
                  <c:v>63075.0</c:v>
                </c:pt>
                <c:pt idx="16">
                  <c:v>65716.0</c:v>
                </c:pt>
                <c:pt idx="17">
                  <c:v>69372.0</c:v>
                </c:pt>
                <c:pt idx="18">
                  <c:v>71104.0</c:v>
                </c:pt>
                <c:pt idx="19">
                  <c:v>67589.0</c:v>
                </c:pt>
                <c:pt idx="20">
                  <c:v>56121.0</c:v>
                </c:pt>
                <c:pt idx="21">
                  <c:v>39413.0</c:v>
                </c:pt>
                <c:pt idx="22">
                  <c:v>23520.0</c:v>
                </c:pt>
                <c:pt idx="23">
                  <c:v>12143.0</c:v>
                </c:pt>
                <c:pt idx="24">
                  <c:v>5442.0</c:v>
                </c:pt>
                <c:pt idx="25">
                  <c:v>2384.0</c:v>
                </c:pt>
                <c:pt idx="26">
                  <c:v>1082.0</c:v>
                </c:pt>
                <c:pt idx="27">
                  <c:v>590.0</c:v>
                </c:pt>
                <c:pt idx="28">
                  <c:v>347.0</c:v>
                </c:pt>
                <c:pt idx="29">
                  <c:v>247.0</c:v>
                </c:pt>
                <c:pt idx="30">
                  <c:v>151.0</c:v>
                </c:pt>
                <c:pt idx="31">
                  <c:v>110.0</c:v>
                </c:pt>
                <c:pt idx="32">
                  <c:v>120.0</c:v>
                </c:pt>
                <c:pt idx="33">
                  <c:v>90.0</c:v>
                </c:pt>
                <c:pt idx="34">
                  <c:v>79.0</c:v>
                </c:pt>
                <c:pt idx="35">
                  <c:v>85.0</c:v>
                </c:pt>
                <c:pt idx="36">
                  <c:v>89.0</c:v>
                </c:pt>
                <c:pt idx="37">
                  <c:v>75.0</c:v>
                </c:pt>
                <c:pt idx="38">
                  <c:v>73.0</c:v>
                </c:pt>
                <c:pt idx="39">
                  <c:v>67.0</c:v>
                </c:pt>
                <c:pt idx="40">
                  <c:v>63.0</c:v>
                </c:pt>
                <c:pt idx="41">
                  <c:v>71.0</c:v>
                </c:pt>
                <c:pt idx="42">
                  <c:v>74.0</c:v>
                </c:pt>
                <c:pt idx="43">
                  <c:v>73.0</c:v>
                </c:pt>
                <c:pt idx="44">
                  <c:v>67.0</c:v>
                </c:pt>
                <c:pt idx="45">
                  <c:v>50.0</c:v>
                </c:pt>
                <c:pt idx="46">
                  <c:v>52.0</c:v>
                </c:pt>
                <c:pt idx="47">
                  <c:v>29.0</c:v>
                </c:pt>
                <c:pt idx="48">
                  <c:v>31.0</c:v>
                </c:pt>
                <c:pt idx="49">
                  <c:v>28.0</c:v>
                </c:pt>
                <c:pt idx="50">
                  <c:v>47.0</c:v>
                </c:pt>
                <c:pt idx="51">
                  <c:v>29.0</c:v>
                </c:pt>
                <c:pt idx="52">
                  <c:v>45.0</c:v>
                </c:pt>
                <c:pt idx="53">
                  <c:v>34.0</c:v>
                </c:pt>
                <c:pt idx="54">
                  <c:v>39.0</c:v>
                </c:pt>
                <c:pt idx="55">
                  <c:v>37.0</c:v>
                </c:pt>
                <c:pt idx="56">
                  <c:v>34.0</c:v>
                </c:pt>
                <c:pt idx="57">
                  <c:v>34.0</c:v>
                </c:pt>
                <c:pt idx="58">
                  <c:v>30.0</c:v>
                </c:pt>
                <c:pt idx="59">
                  <c:v>33.0</c:v>
                </c:pt>
                <c:pt idx="60">
                  <c:v>28.0</c:v>
                </c:pt>
                <c:pt idx="61">
                  <c:v>36.0</c:v>
                </c:pt>
                <c:pt idx="62">
                  <c:v>25.0</c:v>
                </c:pt>
                <c:pt idx="63">
                  <c:v>29.0</c:v>
                </c:pt>
                <c:pt idx="64">
                  <c:v>35.0</c:v>
                </c:pt>
                <c:pt idx="65">
                  <c:v>38.0</c:v>
                </c:pt>
                <c:pt idx="66">
                  <c:v>30.0</c:v>
                </c:pt>
                <c:pt idx="67">
                  <c:v>19.0</c:v>
                </c:pt>
                <c:pt idx="68">
                  <c:v>24.0</c:v>
                </c:pt>
                <c:pt idx="69">
                  <c:v>23.0</c:v>
                </c:pt>
                <c:pt idx="70">
                  <c:v>26.0</c:v>
                </c:pt>
                <c:pt idx="71">
                  <c:v>28.0</c:v>
                </c:pt>
                <c:pt idx="72">
                  <c:v>31.0</c:v>
                </c:pt>
                <c:pt idx="73">
                  <c:v>24.0</c:v>
                </c:pt>
                <c:pt idx="74">
                  <c:v>27.0</c:v>
                </c:pt>
                <c:pt idx="75">
                  <c:v>39.0</c:v>
                </c:pt>
                <c:pt idx="76">
                  <c:v>32.0</c:v>
                </c:pt>
                <c:pt idx="77">
                  <c:v>31.0</c:v>
                </c:pt>
                <c:pt idx="78">
                  <c:v>27.0</c:v>
                </c:pt>
                <c:pt idx="79">
                  <c:v>14.0</c:v>
                </c:pt>
                <c:pt idx="80">
                  <c:v>22.0</c:v>
                </c:pt>
                <c:pt idx="81">
                  <c:v>22.0</c:v>
                </c:pt>
                <c:pt idx="82">
                  <c:v>38.0</c:v>
                </c:pt>
                <c:pt idx="83">
                  <c:v>24.0</c:v>
                </c:pt>
                <c:pt idx="84">
                  <c:v>21.0</c:v>
                </c:pt>
                <c:pt idx="85">
                  <c:v>26.0</c:v>
                </c:pt>
                <c:pt idx="86">
                  <c:v>22.0</c:v>
                </c:pt>
                <c:pt idx="87">
                  <c:v>39.0</c:v>
                </c:pt>
                <c:pt idx="88">
                  <c:v>19.0</c:v>
                </c:pt>
                <c:pt idx="89">
                  <c:v>28.0</c:v>
                </c:pt>
                <c:pt idx="90">
                  <c:v>21.0</c:v>
                </c:pt>
                <c:pt idx="91">
                  <c:v>23.0</c:v>
                </c:pt>
                <c:pt idx="92">
                  <c:v>22.0</c:v>
                </c:pt>
                <c:pt idx="93">
                  <c:v>15.0</c:v>
                </c:pt>
                <c:pt idx="94">
                  <c:v>31.0</c:v>
                </c:pt>
                <c:pt idx="95">
                  <c:v>22.0</c:v>
                </c:pt>
                <c:pt idx="96">
                  <c:v>31.0</c:v>
                </c:pt>
                <c:pt idx="97">
                  <c:v>17.0</c:v>
                </c:pt>
                <c:pt idx="98">
                  <c:v>40.0</c:v>
                </c:pt>
                <c:pt idx="99">
                  <c:v>32.0</c:v>
                </c:pt>
                <c:pt idx="100">
                  <c:v>18.0</c:v>
                </c:pt>
                <c:pt idx="101">
                  <c:v>19.0</c:v>
                </c:pt>
                <c:pt idx="102">
                  <c:v>18.0</c:v>
                </c:pt>
                <c:pt idx="103">
                  <c:v>20.0</c:v>
                </c:pt>
                <c:pt idx="104">
                  <c:v>24.0</c:v>
                </c:pt>
                <c:pt idx="105">
                  <c:v>25.0</c:v>
                </c:pt>
                <c:pt idx="106">
                  <c:v>12.0</c:v>
                </c:pt>
                <c:pt idx="107">
                  <c:v>23.0</c:v>
                </c:pt>
                <c:pt idx="108">
                  <c:v>13.0</c:v>
                </c:pt>
                <c:pt idx="109">
                  <c:v>25.0</c:v>
                </c:pt>
                <c:pt idx="110">
                  <c:v>20.0</c:v>
                </c:pt>
                <c:pt idx="111">
                  <c:v>21.0</c:v>
                </c:pt>
                <c:pt idx="112">
                  <c:v>24.0</c:v>
                </c:pt>
                <c:pt idx="113">
                  <c:v>27.0</c:v>
                </c:pt>
                <c:pt idx="114">
                  <c:v>34.0</c:v>
                </c:pt>
                <c:pt idx="115">
                  <c:v>25.0</c:v>
                </c:pt>
                <c:pt idx="116">
                  <c:v>22.0</c:v>
                </c:pt>
                <c:pt idx="117">
                  <c:v>24.0</c:v>
                </c:pt>
                <c:pt idx="118">
                  <c:v>25.0</c:v>
                </c:pt>
                <c:pt idx="119">
                  <c:v>22.0</c:v>
                </c:pt>
                <c:pt idx="120">
                  <c:v>21.0</c:v>
                </c:pt>
                <c:pt idx="121">
                  <c:v>21.0</c:v>
                </c:pt>
                <c:pt idx="122">
                  <c:v>27.0</c:v>
                </c:pt>
                <c:pt idx="123">
                  <c:v>16.0</c:v>
                </c:pt>
                <c:pt idx="124">
                  <c:v>19.0</c:v>
                </c:pt>
                <c:pt idx="125">
                  <c:v>32.0</c:v>
                </c:pt>
                <c:pt idx="126">
                  <c:v>14.0</c:v>
                </c:pt>
                <c:pt idx="127">
                  <c:v>15.0</c:v>
                </c:pt>
                <c:pt idx="128">
                  <c:v>16.0</c:v>
                </c:pt>
                <c:pt idx="129">
                  <c:v>28.0</c:v>
                </c:pt>
                <c:pt idx="130">
                  <c:v>25.0</c:v>
                </c:pt>
                <c:pt idx="131">
                  <c:v>18.0</c:v>
                </c:pt>
                <c:pt idx="132">
                  <c:v>21.0</c:v>
                </c:pt>
                <c:pt idx="133">
                  <c:v>19.0</c:v>
                </c:pt>
                <c:pt idx="134">
                  <c:v>17.0</c:v>
                </c:pt>
                <c:pt idx="135">
                  <c:v>22.0</c:v>
                </c:pt>
                <c:pt idx="136">
                  <c:v>34.0</c:v>
                </c:pt>
                <c:pt idx="137">
                  <c:v>30.0</c:v>
                </c:pt>
                <c:pt idx="138">
                  <c:v>15.0</c:v>
                </c:pt>
                <c:pt idx="139">
                  <c:v>25.0</c:v>
                </c:pt>
                <c:pt idx="140">
                  <c:v>19.0</c:v>
                </c:pt>
                <c:pt idx="141">
                  <c:v>23.0</c:v>
                </c:pt>
                <c:pt idx="142">
                  <c:v>19.0</c:v>
                </c:pt>
                <c:pt idx="143">
                  <c:v>26.0</c:v>
                </c:pt>
                <c:pt idx="144">
                  <c:v>18.0</c:v>
                </c:pt>
                <c:pt idx="145">
                  <c:v>19.0</c:v>
                </c:pt>
                <c:pt idx="146">
                  <c:v>11.0</c:v>
                </c:pt>
                <c:pt idx="147">
                  <c:v>26.0</c:v>
                </c:pt>
                <c:pt idx="148">
                  <c:v>27.0</c:v>
                </c:pt>
                <c:pt idx="149">
                  <c:v>27.0</c:v>
                </c:pt>
                <c:pt idx="150">
                  <c:v>17.0</c:v>
                </c:pt>
                <c:pt idx="151">
                  <c:v>31.0</c:v>
                </c:pt>
                <c:pt idx="152">
                  <c:v>24.0</c:v>
                </c:pt>
                <c:pt idx="153">
                  <c:v>20.0</c:v>
                </c:pt>
                <c:pt idx="154">
                  <c:v>20.0</c:v>
                </c:pt>
                <c:pt idx="155">
                  <c:v>15.0</c:v>
                </c:pt>
                <c:pt idx="156">
                  <c:v>26.0</c:v>
                </c:pt>
                <c:pt idx="157">
                  <c:v>21.0</c:v>
                </c:pt>
                <c:pt idx="158">
                  <c:v>21.0</c:v>
                </c:pt>
                <c:pt idx="159">
                  <c:v>36.0</c:v>
                </c:pt>
                <c:pt idx="160">
                  <c:v>30.0</c:v>
                </c:pt>
                <c:pt idx="161">
                  <c:v>29.0</c:v>
                </c:pt>
                <c:pt idx="162">
                  <c:v>23.0</c:v>
                </c:pt>
                <c:pt idx="163">
                  <c:v>28.0</c:v>
                </c:pt>
                <c:pt idx="164">
                  <c:v>27.0</c:v>
                </c:pt>
                <c:pt idx="165">
                  <c:v>21.0</c:v>
                </c:pt>
                <c:pt idx="166">
                  <c:v>17.0</c:v>
                </c:pt>
                <c:pt idx="167">
                  <c:v>24.0</c:v>
                </c:pt>
                <c:pt idx="168">
                  <c:v>24.0</c:v>
                </c:pt>
                <c:pt idx="169">
                  <c:v>18.0</c:v>
                </c:pt>
                <c:pt idx="170">
                  <c:v>23.0</c:v>
                </c:pt>
                <c:pt idx="171">
                  <c:v>15.0</c:v>
                </c:pt>
                <c:pt idx="172">
                  <c:v>26.0</c:v>
                </c:pt>
                <c:pt idx="173">
                  <c:v>24.0</c:v>
                </c:pt>
                <c:pt idx="174">
                  <c:v>28.0</c:v>
                </c:pt>
                <c:pt idx="175">
                  <c:v>33.0</c:v>
                </c:pt>
                <c:pt idx="176">
                  <c:v>29.0</c:v>
                </c:pt>
                <c:pt idx="177">
                  <c:v>28.0</c:v>
                </c:pt>
                <c:pt idx="178">
                  <c:v>26.0</c:v>
                </c:pt>
                <c:pt idx="179">
                  <c:v>28.0</c:v>
                </c:pt>
                <c:pt idx="180">
                  <c:v>41.0</c:v>
                </c:pt>
                <c:pt idx="181">
                  <c:v>39.0</c:v>
                </c:pt>
                <c:pt idx="182">
                  <c:v>33.0</c:v>
                </c:pt>
                <c:pt idx="183">
                  <c:v>31.0</c:v>
                </c:pt>
                <c:pt idx="184">
                  <c:v>51.0</c:v>
                </c:pt>
                <c:pt idx="185">
                  <c:v>37.0</c:v>
                </c:pt>
                <c:pt idx="186">
                  <c:v>38.0</c:v>
                </c:pt>
                <c:pt idx="187">
                  <c:v>44.0</c:v>
                </c:pt>
                <c:pt idx="188">
                  <c:v>44.0</c:v>
                </c:pt>
                <c:pt idx="189">
                  <c:v>44.0</c:v>
                </c:pt>
                <c:pt idx="190">
                  <c:v>41.0</c:v>
                </c:pt>
                <c:pt idx="191">
                  <c:v>44.0</c:v>
                </c:pt>
                <c:pt idx="192">
                  <c:v>52.0</c:v>
                </c:pt>
                <c:pt idx="193">
                  <c:v>42.0</c:v>
                </c:pt>
                <c:pt idx="194">
                  <c:v>39.0</c:v>
                </c:pt>
                <c:pt idx="195">
                  <c:v>42.0</c:v>
                </c:pt>
                <c:pt idx="196">
                  <c:v>47.0</c:v>
                </c:pt>
                <c:pt idx="197">
                  <c:v>48.0</c:v>
                </c:pt>
                <c:pt idx="198">
                  <c:v>40.0</c:v>
                </c:pt>
                <c:pt idx="199">
                  <c:v>48.0</c:v>
                </c:pt>
                <c:pt idx="200">
                  <c:v>33.0</c:v>
                </c:pt>
                <c:pt idx="201">
                  <c:v>44.0</c:v>
                </c:pt>
                <c:pt idx="202">
                  <c:v>38.0</c:v>
                </c:pt>
                <c:pt idx="203">
                  <c:v>43.0</c:v>
                </c:pt>
                <c:pt idx="204">
                  <c:v>40.0</c:v>
                </c:pt>
                <c:pt idx="205">
                  <c:v>42.0</c:v>
                </c:pt>
                <c:pt idx="206">
                  <c:v>39.0</c:v>
                </c:pt>
                <c:pt idx="207">
                  <c:v>47.0</c:v>
                </c:pt>
                <c:pt idx="208">
                  <c:v>40.0</c:v>
                </c:pt>
                <c:pt idx="209">
                  <c:v>39.0</c:v>
                </c:pt>
                <c:pt idx="210">
                  <c:v>35.0</c:v>
                </c:pt>
                <c:pt idx="211">
                  <c:v>52.0</c:v>
                </c:pt>
                <c:pt idx="212">
                  <c:v>38.0</c:v>
                </c:pt>
                <c:pt idx="213">
                  <c:v>39.0</c:v>
                </c:pt>
                <c:pt idx="214">
                  <c:v>34.0</c:v>
                </c:pt>
                <c:pt idx="215">
                  <c:v>32.0</c:v>
                </c:pt>
                <c:pt idx="216">
                  <c:v>25.0</c:v>
                </c:pt>
                <c:pt idx="217">
                  <c:v>41.0</c:v>
                </c:pt>
                <c:pt idx="218">
                  <c:v>29.0</c:v>
                </c:pt>
                <c:pt idx="219">
                  <c:v>32.0</c:v>
                </c:pt>
                <c:pt idx="220">
                  <c:v>39.0</c:v>
                </c:pt>
                <c:pt idx="221">
                  <c:v>35.0</c:v>
                </c:pt>
                <c:pt idx="222">
                  <c:v>35.0</c:v>
                </c:pt>
                <c:pt idx="223">
                  <c:v>34.0</c:v>
                </c:pt>
                <c:pt idx="224">
                  <c:v>31.0</c:v>
                </c:pt>
                <c:pt idx="225">
                  <c:v>29.0</c:v>
                </c:pt>
                <c:pt idx="226">
                  <c:v>30.0</c:v>
                </c:pt>
                <c:pt idx="227">
                  <c:v>32.0</c:v>
                </c:pt>
                <c:pt idx="228">
                  <c:v>28.0</c:v>
                </c:pt>
              </c:numCache>
            </c:numRef>
          </c:yVal>
          <c:smooth val="0"/>
        </c:ser>
        <c:ser>
          <c:idx val="5"/>
          <c:order val="2"/>
          <c:tx>
            <c:v>3rd Cube</c:v>
          </c:tx>
          <c:spPr>
            <a:ln>
              <a:solidFill>
                <a:srgbClr val="FF0000"/>
              </a:solidFill>
            </a:ln>
          </c:spPr>
          <c:marker>
            <c:symbol val="none"/>
          </c:marker>
          <c:xVal>
            <c:numRef>
              <c:f>'Isotopes 50% WLS'!$A$6:$A$30</c:f>
              <c:numCache>
                <c:formatCode>General</c:formatCode>
                <c:ptCount val="2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numCache>
            </c:numRef>
          </c:xVal>
          <c:yVal>
            <c:numRef>
              <c:f>'Isotopes 50% WLS'!$L$6:$L$30</c:f>
              <c:numCache>
                <c:formatCode>General</c:formatCode>
                <c:ptCount val="25"/>
                <c:pt idx="0">
                  <c:v>0.0</c:v>
                </c:pt>
                <c:pt idx="1">
                  <c:v>0.0</c:v>
                </c:pt>
                <c:pt idx="2">
                  <c:v>0.0</c:v>
                </c:pt>
                <c:pt idx="3">
                  <c:v>55444.0</c:v>
                </c:pt>
                <c:pt idx="4">
                  <c:v>290446.0</c:v>
                </c:pt>
                <c:pt idx="5">
                  <c:v>289712.0</c:v>
                </c:pt>
                <c:pt idx="6">
                  <c:v>207889.0</c:v>
                </c:pt>
                <c:pt idx="7">
                  <c:v>137354.0</c:v>
                </c:pt>
                <c:pt idx="8">
                  <c:v>103808.0</c:v>
                </c:pt>
                <c:pt idx="9">
                  <c:v>91168.0</c:v>
                </c:pt>
                <c:pt idx="10">
                  <c:v>85773.0</c:v>
                </c:pt>
                <c:pt idx="11">
                  <c:v>83628.0</c:v>
                </c:pt>
                <c:pt idx="12">
                  <c:v>82838.0</c:v>
                </c:pt>
                <c:pt idx="13">
                  <c:v>84386.0</c:v>
                </c:pt>
                <c:pt idx="14">
                  <c:v>88446.0</c:v>
                </c:pt>
                <c:pt idx="15">
                  <c:v>92869.0</c:v>
                </c:pt>
                <c:pt idx="16">
                  <c:v>88189.0</c:v>
                </c:pt>
                <c:pt idx="17">
                  <c:v>73074.0</c:v>
                </c:pt>
                <c:pt idx="18">
                  <c:v>52080.0</c:v>
                </c:pt>
                <c:pt idx="19">
                  <c:v>32087.0</c:v>
                </c:pt>
                <c:pt idx="20">
                  <c:v>18333.0</c:v>
                </c:pt>
                <c:pt idx="21">
                  <c:v>9993.0</c:v>
                </c:pt>
                <c:pt idx="22">
                  <c:v>5111.0</c:v>
                </c:pt>
                <c:pt idx="23">
                  <c:v>2557.0</c:v>
                </c:pt>
                <c:pt idx="24">
                  <c:v>1295.0</c:v>
                </c:pt>
              </c:numCache>
            </c:numRef>
          </c:yVal>
          <c:smooth val="0"/>
        </c:ser>
        <c:dLbls>
          <c:showLegendKey val="0"/>
          <c:showVal val="0"/>
          <c:showCatName val="0"/>
          <c:showSerName val="0"/>
          <c:showPercent val="0"/>
          <c:showBubbleSize val="0"/>
        </c:dLbls>
        <c:axId val="2129716600"/>
        <c:axId val="-2117633384"/>
      </c:scatterChart>
      <c:valAx>
        <c:axId val="2129716600"/>
        <c:scaling>
          <c:orientation val="minMax"/>
          <c:max val="30.0"/>
          <c:min val="0.0"/>
        </c:scaling>
        <c:delete val="0"/>
        <c:axPos val="b"/>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MCA Channel</a:t>
                </a:r>
              </a:p>
            </c:rich>
          </c:tx>
          <c:layout/>
          <c:overlay val="0"/>
        </c:title>
        <c:numFmt formatCode="General"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2117633384"/>
        <c:crosses val="autoZero"/>
        <c:crossBetween val="midCat"/>
      </c:valAx>
      <c:valAx>
        <c:axId val="-2117633384"/>
        <c:scaling>
          <c:orientation val="minMax"/>
          <c:max val="320000.0"/>
          <c:min val="0.0"/>
        </c:scaling>
        <c:delete val="0"/>
        <c:axPos val="l"/>
        <c:majorGridlines/>
        <c:title>
          <c:tx>
            <c:rich>
              <a:bodyPr rot="-5400000" vert="horz"/>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Counts/Channel</a:t>
                </a:r>
              </a:p>
            </c:rich>
          </c:tx>
          <c:layout>
            <c:manualLayout>
              <c:xMode val="edge"/>
              <c:yMode val="edge"/>
              <c:x val="0.00124330741294158"/>
              <c:y val="0.0583903180596272"/>
            </c:manualLayout>
          </c:layout>
          <c:overlay val="0"/>
        </c:title>
        <c:numFmt formatCode="General"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2129716600"/>
        <c:crosses val="autoZero"/>
        <c:crossBetween val="midCat"/>
      </c:valAx>
      <c:spPr>
        <a:ln>
          <a:solidFill>
            <a:schemeClr val="tx1"/>
          </a:solidFill>
        </a:ln>
      </c:spPr>
    </c:plotArea>
    <c:legend>
      <c:legendPos val="r"/>
      <c:layout>
        <c:manualLayout>
          <c:xMode val="edge"/>
          <c:yMode val="edge"/>
          <c:x val="0.682905691051362"/>
          <c:y val="0.101587158445306"/>
          <c:w val="0.269522786924362"/>
          <c:h val="0.216842446701494"/>
        </c:manualLayout>
      </c:layout>
      <c:overlay val="0"/>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5EBFF4-231B-EB4E-A918-E91A9872596A}" type="datetimeFigureOut">
              <a:rPr lang="en-US" smtClean="0"/>
              <a:t>Monday12/07/15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9298E6-1384-F445-BACA-0FA330A01DCD}" type="slidenum">
              <a:rPr lang="en-US" smtClean="0"/>
              <a:t>‹#›</a:t>
            </a:fld>
            <a:endParaRPr lang="en-US"/>
          </a:p>
        </p:txBody>
      </p:sp>
    </p:spTree>
    <p:extLst>
      <p:ext uri="{BB962C8B-B14F-4D97-AF65-F5344CB8AC3E}">
        <p14:creationId xmlns:p14="http://schemas.microsoft.com/office/powerpoint/2010/main" val="4261150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01DCA-A316-453B-8AF9-00F10975BCDB}" type="datetimeFigureOut">
              <a:rPr lang="en-US" smtClean="0"/>
              <a:t>Monday12/07/15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D074A-9455-4784-BED0-F32AF143BD10}" type="slidenum">
              <a:rPr lang="en-US" smtClean="0"/>
              <a:t>‹#›</a:t>
            </a:fld>
            <a:endParaRPr lang="en-US"/>
          </a:p>
        </p:txBody>
      </p:sp>
    </p:spTree>
    <p:extLst>
      <p:ext uri="{BB962C8B-B14F-4D97-AF65-F5344CB8AC3E}">
        <p14:creationId xmlns:p14="http://schemas.microsoft.com/office/powerpoint/2010/main" val="939081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explains why CHANDLER needs to be on front, energy resolution is important at closer distance. Larger distance needs mass.</a:t>
            </a:r>
            <a:endParaRPr lang="en-US" dirty="0"/>
          </a:p>
        </p:txBody>
      </p:sp>
      <p:sp>
        <p:nvSpPr>
          <p:cNvPr id="4" name="Slide Number Placeholder 3"/>
          <p:cNvSpPr>
            <a:spLocks noGrp="1"/>
          </p:cNvSpPr>
          <p:nvPr>
            <p:ph type="sldNum" sz="quarter" idx="10"/>
          </p:nvPr>
        </p:nvSpPr>
        <p:spPr/>
        <p:txBody>
          <a:bodyPr/>
          <a:lstStyle/>
          <a:p>
            <a:fld id="{7BFD074A-9455-4784-BED0-F32AF143BD10}" type="slidenum">
              <a:rPr lang="en-US" smtClean="0"/>
              <a:t>16</a:t>
            </a:fld>
            <a:endParaRPr lang="en-US"/>
          </a:p>
        </p:txBody>
      </p:sp>
    </p:spTree>
    <p:extLst>
      <p:ext uri="{BB962C8B-B14F-4D97-AF65-F5344CB8AC3E}">
        <p14:creationId xmlns:p14="http://schemas.microsoft.com/office/powerpoint/2010/main" val="73914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D66B0-5C71-4569-AAAA-AB7E5CAD827C}" type="slidenum">
              <a:rPr lang="en-US" smtClean="0"/>
              <a:t>23</a:t>
            </a:fld>
            <a:endParaRPr lang="en-US"/>
          </a:p>
        </p:txBody>
      </p:sp>
    </p:spTree>
    <p:extLst>
      <p:ext uri="{BB962C8B-B14F-4D97-AF65-F5344CB8AC3E}">
        <p14:creationId xmlns:p14="http://schemas.microsoft.com/office/powerpoint/2010/main" val="338841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1"/>
          </p:nvPr>
        </p:nvSpPr>
        <p:spPr>
          <a:ln/>
        </p:spPr>
        <p:txBody>
          <a:bodyPr/>
          <a:lstStyle>
            <a:lvl1pPr>
              <a:defRPr/>
            </a:lvl1pPr>
          </a:lstStyle>
          <a:p>
            <a:pPr>
              <a:defRPr/>
            </a:pPr>
            <a:r>
              <a:rPr lang="en-US" dirty="0" smtClean="0"/>
              <a:t>C. Mariani</a:t>
            </a:r>
            <a:endParaRPr lang="en-US" dirty="0"/>
          </a:p>
        </p:txBody>
      </p:sp>
      <p:sp>
        <p:nvSpPr>
          <p:cNvPr id="6" name="Slide Number Placeholder 5"/>
          <p:cNvSpPr>
            <a:spLocks noGrp="1"/>
          </p:cNvSpPr>
          <p:nvPr>
            <p:ph type="sldNum" sz="quarter" idx="12"/>
          </p:nvPr>
        </p:nvSpPr>
        <p:spPr>
          <a:xfrm>
            <a:off x="8534400" y="6492875"/>
            <a:ext cx="609600" cy="365125"/>
          </a:xfrm>
        </p:spPr>
        <p:txBody>
          <a:bodyPr/>
          <a:lstStyle/>
          <a:p>
            <a:fld id="{58762598-BB50-4F26-864B-85598D0DEBB3}" type="slidenum">
              <a:rPr lang="en-US" smtClean="0"/>
              <a:t>‹#›</a:t>
            </a:fld>
            <a:endParaRPr lang="en-US" dirty="0"/>
          </a:p>
        </p:txBody>
      </p:sp>
    </p:spTree>
    <p:extLst>
      <p:ext uri="{BB962C8B-B14F-4D97-AF65-F5344CB8AC3E}">
        <p14:creationId xmlns:p14="http://schemas.microsoft.com/office/powerpoint/2010/main" val="208719968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14" y="1"/>
            <a:ext cx="9147313" cy="685800"/>
          </a:xfrm>
          <a:prstGeom prst="rect">
            <a:avLst/>
          </a:prstGeom>
        </p:spPr>
        <p:txBody>
          <a:bodyPr/>
          <a:lstStyle>
            <a:lvl1pPr>
              <a:defRPr sz="360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7" name="Rectangle 4"/>
          <p:cNvSpPr>
            <a:spLocks noGrp="1" noChangeArrowheads="1"/>
          </p:cNvSpPr>
          <p:nvPr>
            <p:ph type="ftr" sz="quarter" idx="3"/>
          </p:nvPr>
        </p:nvSpPr>
        <p:spPr bwMode="auto">
          <a:xfrm>
            <a:off x="2743200" y="6516688"/>
            <a:ext cx="396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i="1">
                <a:solidFill>
                  <a:srgbClr val="EAEAEA"/>
                </a:solidFill>
                <a:effectLst>
                  <a:outerShdw blurRad="38100" dist="38100" dir="2700000" algn="tl">
                    <a:srgbClr val="C0C0C0"/>
                  </a:outerShdw>
                </a:effectLst>
                <a:cs typeface="+mn-cs"/>
              </a:defRPr>
            </a:lvl1pPr>
          </a:lstStyle>
          <a:p>
            <a:pPr fontAlgn="base">
              <a:spcBef>
                <a:spcPct val="0"/>
              </a:spcBef>
              <a:spcAft>
                <a:spcPct val="0"/>
              </a:spcAft>
              <a:defRPr/>
            </a:pPr>
            <a:r>
              <a:rPr lang="en-US" dirty="0" smtClean="0"/>
              <a:t>C. Mariani</a:t>
            </a:r>
            <a:endParaRPr lang="en-US" dirty="0"/>
          </a:p>
        </p:txBody>
      </p:sp>
      <p:sp>
        <p:nvSpPr>
          <p:cNvPr id="8" name="Slide Number Placeholder 5"/>
          <p:cNvSpPr>
            <a:spLocks noGrp="1"/>
          </p:cNvSpPr>
          <p:nvPr>
            <p:ph type="sldNum" sz="quarter" idx="12"/>
          </p:nvPr>
        </p:nvSpPr>
        <p:spPr>
          <a:xfrm>
            <a:off x="8534400" y="6492875"/>
            <a:ext cx="609600" cy="365125"/>
          </a:xfrm>
        </p:spPr>
        <p:txBody>
          <a:bodyPr/>
          <a:lstStyle/>
          <a:p>
            <a:fld id="{58762598-BB50-4F26-864B-85598D0DEBB3}" type="slidenum">
              <a:rPr lang="en-US" smtClean="0"/>
              <a:t>‹#›</a:t>
            </a:fld>
            <a:endParaRPr lang="en-US" dirty="0"/>
          </a:p>
        </p:txBody>
      </p:sp>
    </p:spTree>
    <p:extLst>
      <p:ext uri="{BB962C8B-B14F-4D97-AF65-F5344CB8AC3E}">
        <p14:creationId xmlns:p14="http://schemas.microsoft.com/office/powerpoint/2010/main" val="192850610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118637"/>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 Mariani</a:t>
            </a:r>
            <a:endParaRPr lang="en-US"/>
          </a:p>
        </p:txBody>
      </p:sp>
      <p:sp>
        <p:nvSpPr>
          <p:cNvPr id="6" name="Slide Number Placeholder 5"/>
          <p:cNvSpPr>
            <a:spLocks noGrp="1"/>
          </p:cNvSpPr>
          <p:nvPr>
            <p:ph type="sldNum" sz="quarter" idx="12"/>
          </p:nvPr>
        </p:nvSpPr>
        <p:spPr/>
        <p:txBody>
          <a:bodyPr/>
          <a:lstStyle/>
          <a:p>
            <a:fld id="{F9775F2A-3656-44DC-8E6D-85FA963F5FF3}" type="slidenum">
              <a:rPr lang="en-US" smtClean="0"/>
              <a:t>‹#›</a:t>
            </a:fld>
            <a:endParaRPr lang="en-US"/>
          </a:p>
        </p:txBody>
      </p:sp>
    </p:spTree>
    <p:extLst>
      <p:ext uri="{BB962C8B-B14F-4D97-AF65-F5344CB8AC3E}">
        <p14:creationId xmlns:p14="http://schemas.microsoft.com/office/powerpoint/2010/main" val="954772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9144000" cy="64872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vt_banner"/>
          <p:cNvPicPr>
            <a:picLocks noChangeAspect="1" noChangeArrowheads="1"/>
          </p:cNvPicPr>
          <p:nvPr/>
        </p:nvPicPr>
        <p:blipFill>
          <a:blip r:embed="rId5" cstate="print"/>
          <a:srcRect/>
          <a:stretch>
            <a:fillRect/>
          </a:stretch>
        </p:blipFill>
        <p:spPr bwMode="auto">
          <a:xfrm>
            <a:off x="0" y="6477000"/>
            <a:ext cx="9144000" cy="381000"/>
          </a:xfrm>
          <a:prstGeom prst="rect">
            <a:avLst/>
          </a:prstGeom>
          <a:noFill/>
          <a:ln w="9525">
            <a:noFill/>
            <a:miter lim="800000"/>
            <a:headEnd/>
            <a:tailEnd/>
          </a:ln>
        </p:spPr>
      </p:pic>
      <p:sp>
        <p:nvSpPr>
          <p:cNvPr id="7172" name="Rectangle 4"/>
          <p:cNvSpPr>
            <a:spLocks noGrp="1" noChangeArrowheads="1"/>
          </p:cNvSpPr>
          <p:nvPr>
            <p:ph type="ftr" sz="quarter" idx="3"/>
          </p:nvPr>
        </p:nvSpPr>
        <p:spPr bwMode="auto">
          <a:xfrm>
            <a:off x="2743200" y="6516688"/>
            <a:ext cx="396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i="1">
                <a:solidFill>
                  <a:srgbClr val="EAEAEA"/>
                </a:solidFill>
                <a:effectLst>
                  <a:outerShdw blurRad="38100" dist="38100" dir="2700000" algn="tl">
                    <a:srgbClr val="C0C0C0"/>
                  </a:outerShdw>
                </a:effectLst>
                <a:cs typeface="+mn-cs"/>
              </a:defRPr>
            </a:lvl1pPr>
          </a:lstStyle>
          <a:p>
            <a:pPr fontAlgn="base">
              <a:spcBef>
                <a:spcPct val="0"/>
              </a:spcBef>
              <a:spcAft>
                <a:spcPct val="0"/>
              </a:spcAft>
              <a:defRPr/>
            </a:pPr>
            <a:r>
              <a:rPr lang="en-US" dirty="0" smtClean="0"/>
              <a:t>C. Mariani</a:t>
            </a:r>
            <a:endParaRPr lang="en-US" dirty="0"/>
          </a:p>
        </p:txBody>
      </p:sp>
      <p:sp>
        <p:nvSpPr>
          <p:cNvPr id="2" name="Slide Number Placeholder 1"/>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r">
              <a:defRPr sz="1400">
                <a:solidFill>
                  <a:schemeClr val="bg1"/>
                </a:solidFill>
              </a:defRPr>
            </a:lvl1pPr>
          </a:lstStyle>
          <a:p>
            <a:fld id="{DCA64992-74BB-40E7-8BBB-4D72BECC74A2}" type="slidenum">
              <a:rPr lang="en-US" smtClean="0"/>
              <a:pPr/>
              <a:t>‹#›</a:t>
            </a:fld>
            <a:endParaRPr lang="en-US" dirty="0"/>
          </a:p>
        </p:txBody>
      </p:sp>
    </p:spTree>
    <p:extLst>
      <p:ext uri="{BB962C8B-B14F-4D97-AF65-F5344CB8AC3E}">
        <p14:creationId xmlns:p14="http://schemas.microsoft.com/office/powerpoint/2010/main" val="34259984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xmlns:p14="http://schemas.microsoft.com/office/powerpoint/2010/mai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2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0.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0.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0" y="5993295"/>
            <a:ext cx="9144000" cy="864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 Box 4"/>
          <p:cNvSpPr txBox="1">
            <a:spLocks noChangeArrowheads="1"/>
          </p:cNvSpPr>
          <p:nvPr/>
        </p:nvSpPr>
        <p:spPr bwMode="auto">
          <a:xfrm>
            <a:off x="0" y="852651"/>
            <a:ext cx="9140020" cy="353943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n-US" sz="4800" dirty="0" smtClean="0">
                <a:solidFill>
                  <a:srgbClr val="FF6600"/>
                </a:solidFill>
                <a:effectLst>
                  <a:outerShdw blurRad="38100" dist="38100" dir="2700000" algn="tl">
                    <a:srgbClr val="000000">
                      <a:alpha val="43137"/>
                    </a:srgbClr>
                  </a:outerShdw>
                </a:effectLst>
                <a:cs typeface="Arial" pitchFamily="34" charset="0"/>
              </a:rPr>
              <a:t>CHANDLER: New Technology for Short-Baseline Reactor Experiments </a:t>
            </a:r>
            <a:endParaRPr lang="en-US" sz="4800" dirty="0">
              <a:solidFill>
                <a:srgbClr val="FF6600"/>
              </a:solidFill>
              <a:effectLst>
                <a:outerShdw blurRad="38100" dist="38100" dir="2700000" algn="tl">
                  <a:srgbClr val="000000">
                    <a:alpha val="43137"/>
                  </a:srgbClr>
                </a:outerShdw>
              </a:effectLst>
            </a:endParaRPr>
          </a:p>
          <a:p>
            <a:pPr algn="ctr" fontAlgn="base">
              <a:spcBef>
                <a:spcPts val="4800"/>
              </a:spcBef>
              <a:spcAft>
                <a:spcPct val="0"/>
              </a:spcAft>
              <a:defRPr/>
            </a:pPr>
            <a:r>
              <a:rPr lang="en-US" sz="2800" dirty="0" smtClean="0">
                <a:solidFill>
                  <a:schemeClr val="bg1"/>
                </a:solidFill>
              </a:rPr>
              <a:t>C. Mariani</a:t>
            </a:r>
            <a:endParaRPr lang="en-US" sz="2800" dirty="0">
              <a:solidFill>
                <a:schemeClr val="bg1"/>
              </a:solidFill>
            </a:endParaRPr>
          </a:p>
          <a:p>
            <a:pPr algn="ctr" fontAlgn="base">
              <a:spcBef>
                <a:spcPts val="1200"/>
              </a:spcBef>
              <a:spcAft>
                <a:spcPct val="0"/>
              </a:spcAft>
              <a:defRPr/>
            </a:pPr>
            <a:r>
              <a:rPr lang="en-US" sz="2000" dirty="0" smtClean="0">
                <a:solidFill>
                  <a:schemeClr val="bg1"/>
                </a:solidFill>
              </a:rPr>
              <a:t>Center for Neutrino Physics, Virginia Tech</a:t>
            </a:r>
          </a:p>
          <a:p>
            <a:pPr algn="ctr" fontAlgn="base">
              <a:spcBef>
                <a:spcPts val="1200"/>
              </a:spcBef>
              <a:spcAft>
                <a:spcPct val="0"/>
              </a:spcAft>
              <a:defRPr/>
            </a:pPr>
            <a:r>
              <a:rPr lang="en-US" sz="2000" dirty="0" smtClean="0">
                <a:solidFill>
                  <a:schemeClr val="bg1"/>
                </a:solidFill>
              </a:rPr>
              <a:t>October 22, 2015</a:t>
            </a:r>
            <a:endParaRPr lang="en-US" sz="2000" dirty="0">
              <a:solidFill>
                <a:schemeClr val="bg1"/>
              </a:solidFill>
            </a:endParaRPr>
          </a:p>
        </p:txBody>
      </p:sp>
      <p:sp>
        <p:nvSpPr>
          <p:cNvPr id="2" name="Rectangle 1"/>
          <p:cNvSpPr/>
          <p:nvPr/>
        </p:nvSpPr>
        <p:spPr>
          <a:xfrm>
            <a:off x="0" y="5976767"/>
            <a:ext cx="9137208" cy="881233"/>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615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10195"/>
            <a:ext cx="4438649" cy="304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3327827"/>
            <a:ext cx="4453371" cy="302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1" y="19050"/>
            <a:ext cx="9143999"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GEANT4: Detector Response vs. Cube Position</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TextBox 54"/>
          <p:cNvSpPr txBox="1"/>
          <p:nvPr/>
        </p:nvSpPr>
        <p:spPr>
          <a:xfrm>
            <a:off x="4638675" y="905768"/>
            <a:ext cx="4050214" cy="2062103"/>
          </a:xfrm>
          <a:prstGeom prst="rect">
            <a:avLst/>
          </a:prstGeom>
          <a:noFill/>
        </p:spPr>
        <p:txBody>
          <a:bodyPr wrap="square" rtlCol="0">
            <a:spAutoFit/>
          </a:bodyPr>
          <a:lstStyle/>
          <a:p>
            <a:pPr>
              <a:spcAft>
                <a:spcPts val="1200"/>
              </a:spcAft>
            </a:pPr>
            <a:r>
              <a:rPr lang="en-US" dirty="0" smtClean="0">
                <a:solidFill>
                  <a:schemeClr val="bg1"/>
                </a:solidFill>
              </a:rPr>
              <a:t>Most of the light is collected in the 4 PMTs in the TIR channel directions.  </a:t>
            </a:r>
          </a:p>
          <a:p>
            <a:pPr>
              <a:spcAft>
                <a:spcPts val="1200"/>
              </a:spcAft>
            </a:pPr>
            <a:r>
              <a:rPr lang="en-US" dirty="0" smtClean="0">
                <a:solidFill>
                  <a:srgbClr val="FF6600"/>
                </a:solidFill>
              </a:rPr>
              <a:t>About 20% of light is </a:t>
            </a:r>
            <a:r>
              <a:rPr lang="en-US" dirty="0" err="1" smtClean="0">
                <a:solidFill>
                  <a:srgbClr val="FF6600"/>
                </a:solidFill>
              </a:rPr>
              <a:t>unchanneled</a:t>
            </a:r>
            <a:r>
              <a:rPr lang="en-US" dirty="0" smtClean="0">
                <a:solidFill>
                  <a:srgbClr val="FF6600"/>
                </a:solidFill>
              </a:rPr>
              <a:t>, with the largest share in the adjacent </a:t>
            </a:r>
            <a:r>
              <a:rPr lang="en-US" dirty="0" err="1" smtClean="0">
                <a:solidFill>
                  <a:srgbClr val="FF6600"/>
                </a:solidFill>
              </a:rPr>
              <a:t>PMTs.</a:t>
            </a:r>
            <a:endParaRPr lang="en-US" dirty="0" smtClean="0">
              <a:solidFill>
                <a:srgbClr val="FF6600"/>
              </a:solidFill>
            </a:endParaRPr>
          </a:p>
          <a:p>
            <a:pPr>
              <a:spcAft>
                <a:spcPts val="1200"/>
              </a:spcAft>
            </a:pPr>
            <a:r>
              <a:rPr lang="en-US" dirty="0">
                <a:solidFill>
                  <a:schemeClr val="bg1"/>
                </a:solidFill>
              </a:rPr>
              <a:t>C</a:t>
            </a:r>
            <a:r>
              <a:rPr lang="en-US" dirty="0" smtClean="0">
                <a:solidFill>
                  <a:schemeClr val="bg1"/>
                </a:solidFill>
              </a:rPr>
              <a:t>ollected light falls off as you move away from the PMT.</a:t>
            </a:r>
            <a:endParaRPr lang="en-US" dirty="0">
              <a:solidFill>
                <a:schemeClr val="bg1"/>
              </a:solidFill>
            </a:endParaRPr>
          </a:p>
        </p:txBody>
      </p:sp>
      <p:sp>
        <p:nvSpPr>
          <p:cNvPr id="2" name="TextBox 1"/>
          <p:cNvSpPr txBox="1"/>
          <p:nvPr/>
        </p:nvSpPr>
        <p:spPr>
          <a:xfrm>
            <a:off x="704850" y="905768"/>
            <a:ext cx="928687" cy="276999"/>
          </a:xfrm>
          <a:prstGeom prst="rect">
            <a:avLst/>
          </a:prstGeom>
          <a:noFill/>
        </p:spPr>
        <p:txBody>
          <a:bodyPr wrap="square" rtlCol="0">
            <a:spAutoFit/>
          </a:bodyPr>
          <a:lstStyle/>
          <a:p>
            <a:r>
              <a:rPr lang="en-US" sz="1200" dirty="0" smtClean="0"/>
              <a:t>Simulation</a:t>
            </a:r>
            <a:endParaRPr lang="en-US" sz="1200" dirty="0"/>
          </a:p>
        </p:txBody>
      </p:sp>
      <p:sp>
        <p:nvSpPr>
          <p:cNvPr id="57" name="TextBox 56"/>
          <p:cNvSpPr txBox="1"/>
          <p:nvPr/>
        </p:nvSpPr>
        <p:spPr>
          <a:xfrm>
            <a:off x="5029200" y="3449717"/>
            <a:ext cx="928687" cy="276999"/>
          </a:xfrm>
          <a:prstGeom prst="rect">
            <a:avLst/>
          </a:prstGeom>
          <a:noFill/>
        </p:spPr>
        <p:txBody>
          <a:bodyPr wrap="square" rtlCol="0">
            <a:spAutoFit/>
          </a:bodyPr>
          <a:lstStyle/>
          <a:p>
            <a:r>
              <a:rPr lang="en-US" sz="1200" dirty="0" smtClean="0"/>
              <a:t>Simulation</a:t>
            </a:r>
            <a:endParaRPr lang="en-US" sz="1200" dirty="0"/>
          </a:p>
        </p:txBody>
      </p:sp>
      <p:sp>
        <p:nvSpPr>
          <p:cNvPr id="58" name="TextBox 57"/>
          <p:cNvSpPr txBox="1"/>
          <p:nvPr/>
        </p:nvSpPr>
        <p:spPr>
          <a:xfrm>
            <a:off x="388436" y="4208725"/>
            <a:ext cx="4050214" cy="1631216"/>
          </a:xfrm>
          <a:prstGeom prst="rect">
            <a:avLst/>
          </a:prstGeom>
          <a:noFill/>
        </p:spPr>
        <p:txBody>
          <a:bodyPr wrap="square" rtlCol="0">
            <a:spAutoFit/>
          </a:bodyPr>
          <a:lstStyle/>
          <a:p>
            <a:pPr>
              <a:spcAft>
                <a:spcPts val="1200"/>
              </a:spcAft>
            </a:pPr>
            <a:r>
              <a:rPr lang="en-US" dirty="0" smtClean="0">
                <a:solidFill>
                  <a:srgbClr val="FF6600"/>
                </a:solidFill>
              </a:rPr>
              <a:t>The largest excursion from the mean is in the corner cells.  </a:t>
            </a:r>
          </a:p>
          <a:p>
            <a:pPr>
              <a:spcAft>
                <a:spcPts val="1200"/>
              </a:spcAft>
            </a:pPr>
            <a:r>
              <a:rPr lang="en-US" dirty="0" smtClean="0">
                <a:solidFill>
                  <a:schemeClr val="bg1"/>
                </a:solidFill>
              </a:rPr>
              <a:t>The conversion to </a:t>
            </a:r>
            <a:r>
              <a:rPr lang="en-US" dirty="0" err="1" smtClean="0">
                <a:solidFill>
                  <a:schemeClr val="bg1"/>
                </a:solidFill>
              </a:rPr>
              <a:t>p.e.</a:t>
            </a:r>
            <a:r>
              <a:rPr lang="en-US" dirty="0" smtClean="0">
                <a:solidFill>
                  <a:schemeClr val="bg1"/>
                </a:solidFill>
              </a:rPr>
              <a:t>/MeV assumes light guides, and a </a:t>
            </a:r>
            <a:r>
              <a:rPr lang="en-US" dirty="0">
                <a:solidFill>
                  <a:schemeClr val="bg1"/>
                </a:solidFill>
              </a:rPr>
              <a:t>PMT </a:t>
            </a:r>
            <a:r>
              <a:rPr lang="en-US" dirty="0" smtClean="0">
                <a:solidFill>
                  <a:schemeClr val="bg1"/>
                </a:solidFill>
              </a:rPr>
              <a:t>with quantum efficiency of 25%. </a:t>
            </a:r>
            <a:endParaRPr lang="en-US" dirty="0">
              <a:solidFill>
                <a:schemeClr val="bg1"/>
              </a:solidFill>
            </a:endParaRPr>
          </a:p>
        </p:txBody>
      </p:sp>
    </p:spTree>
    <p:extLst>
      <p:ext uri="{BB962C8B-B14F-4D97-AF65-F5344CB8AC3E}">
        <p14:creationId xmlns:p14="http://schemas.microsoft.com/office/powerpoint/2010/main" val="18961617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Electronics and DAQ</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11</a:t>
            </a:fld>
            <a:endParaRPr lang="en-US" dirty="0"/>
          </a:p>
        </p:txBody>
      </p:sp>
      <p:sp>
        <p:nvSpPr>
          <p:cNvPr id="7" name="Rectangle 52"/>
          <p:cNvSpPr>
            <a:spLocks noChangeArrowheads="1"/>
          </p:cNvSpPr>
          <p:nvPr/>
        </p:nvSpPr>
        <p:spPr bwMode="auto">
          <a:xfrm>
            <a:off x="4733377" y="1532439"/>
            <a:ext cx="313196" cy="1230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a:solidFill>
                  <a:srgbClr val="FFFFFF"/>
                </a:solidFill>
              </a:rPr>
              <a:t>Preamp</a:t>
            </a:r>
            <a:endParaRPr lang="en-US">
              <a:solidFill>
                <a:srgbClr val="FFFFFF"/>
              </a:solidFill>
            </a:endParaRPr>
          </a:p>
        </p:txBody>
      </p:sp>
      <p:sp>
        <p:nvSpPr>
          <p:cNvPr id="8" name="Rectangle 53"/>
          <p:cNvSpPr>
            <a:spLocks noChangeArrowheads="1"/>
          </p:cNvSpPr>
          <p:nvPr/>
        </p:nvSpPr>
        <p:spPr bwMode="auto">
          <a:xfrm>
            <a:off x="6302316" y="1553031"/>
            <a:ext cx="602729" cy="1231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dirty="0" smtClean="0">
                <a:solidFill>
                  <a:srgbClr val="FFFFFF"/>
                </a:solidFill>
              </a:rPr>
              <a:t>Shaper (25 ns) </a:t>
            </a:r>
            <a:endParaRPr lang="en-US" dirty="0">
              <a:solidFill>
                <a:srgbClr val="FFFFFF"/>
              </a:solidFill>
            </a:endParaRPr>
          </a:p>
        </p:txBody>
      </p:sp>
      <p:sp>
        <p:nvSpPr>
          <p:cNvPr id="10" name="Rectangle 55"/>
          <p:cNvSpPr>
            <a:spLocks noChangeArrowheads="1"/>
          </p:cNvSpPr>
          <p:nvPr/>
        </p:nvSpPr>
        <p:spPr bwMode="auto">
          <a:xfrm>
            <a:off x="7280010" y="1546053"/>
            <a:ext cx="679673" cy="1231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dirty="0" smtClean="0">
                <a:solidFill>
                  <a:srgbClr val="FFFFFF"/>
                </a:solidFill>
              </a:rPr>
              <a:t>Digitizer (16 ns)</a:t>
            </a:r>
            <a:endParaRPr lang="en-US" dirty="0">
              <a:solidFill>
                <a:srgbClr val="FFFFFF"/>
              </a:solidFill>
            </a:endParaRPr>
          </a:p>
        </p:txBody>
      </p:sp>
      <p:sp>
        <p:nvSpPr>
          <p:cNvPr id="12" name="Rectangle 57"/>
          <p:cNvSpPr>
            <a:spLocks noChangeArrowheads="1"/>
          </p:cNvSpPr>
          <p:nvPr/>
        </p:nvSpPr>
        <p:spPr bwMode="auto">
          <a:xfrm>
            <a:off x="5543464" y="1504527"/>
            <a:ext cx="333425" cy="1846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dirty="0" smtClean="0">
                <a:solidFill>
                  <a:srgbClr val="FFFFFF"/>
                </a:solidFill>
              </a:rPr>
              <a:t>Gain x2</a:t>
            </a:r>
            <a:r>
              <a:rPr lang="en-US" sz="1200" dirty="0" smtClean="0">
                <a:solidFill>
                  <a:srgbClr val="FFFFFF"/>
                </a:solidFill>
                <a:latin typeface="Times New Roman" charset="0"/>
              </a:rPr>
              <a:t> </a:t>
            </a:r>
            <a:endParaRPr lang="en-US" dirty="0">
              <a:solidFill>
                <a:srgbClr val="FFFFFF"/>
              </a:solidFill>
            </a:endParaRPr>
          </a:p>
        </p:txBody>
      </p:sp>
      <p:sp>
        <p:nvSpPr>
          <p:cNvPr id="15" name="Rectangle 60"/>
          <p:cNvSpPr>
            <a:spLocks noChangeArrowheads="1"/>
          </p:cNvSpPr>
          <p:nvPr/>
        </p:nvSpPr>
        <p:spPr bwMode="auto">
          <a:xfrm>
            <a:off x="8375159" y="1566987"/>
            <a:ext cx="538609" cy="1231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dirty="0" smtClean="0">
                <a:solidFill>
                  <a:srgbClr val="FFFFFF"/>
                </a:solidFill>
              </a:rPr>
              <a:t>Data Storage</a:t>
            </a:r>
            <a:endParaRPr lang="en-US" dirty="0">
              <a:solidFill>
                <a:srgbClr val="FFFFFF"/>
              </a:solidFill>
            </a:endParaRPr>
          </a:p>
        </p:txBody>
      </p:sp>
      <p:sp>
        <p:nvSpPr>
          <p:cNvPr id="16" name="Rectangle 61"/>
          <p:cNvSpPr>
            <a:spLocks noChangeArrowheads="1"/>
          </p:cNvSpPr>
          <p:nvPr/>
        </p:nvSpPr>
        <p:spPr bwMode="auto">
          <a:xfrm>
            <a:off x="4179277" y="1560351"/>
            <a:ext cx="282129" cy="1231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800" dirty="0" smtClean="0">
                <a:solidFill>
                  <a:srgbClr val="FFFFFF"/>
                </a:solidFill>
              </a:rPr>
              <a:t>Anode</a:t>
            </a:r>
            <a:endParaRPr lang="en-US" dirty="0">
              <a:solidFill>
                <a:srgbClr val="FFFFFF"/>
              </a:solidFill>
            </a:endParaRPr>
          </a:p>
        </p:txBody>
      </p:sp>
      <p:sp>
        <p:nvSpPr>
          <p:cNvPr id="19" name="Line 64"/>
          <p:cNvSpPr>
            <a:spLocks noChangeShapeType="1"/>
          </p:cNvSpPr>
          <p:nvPr/>
        </p:nvSpPr>
        <p:spPr bwMode="auto">
          <a:xfrm>
            <a:off x="5187864" y="1624363"/>
            <a:ext cx="253147" cy="589"/>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1" name="Line 66"/>
          <p:cNvSpPr>
            <a:spLocks noChangeShapeType="1"/>
          </p:cNvSpPr>
          <p:nvPr/>
        </p:nvSpPr>
        <p:spPr bwMode="auto">
          <a:xfrm>
            <a:off x="5997934" y="1618809"/>
            <a:ext cx="253147" cy="589"/>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3" name="Line 68"/>
          <p:cNvSpPr>
            <a:spLocks noChangeShapeType="1"/>
          </p:cNvSpPr>
          <p:nvPr/>
        </p:nvSpPr>
        <p:spPr bwMode="auto">
          <a:xfrm>
            <a:off x="6959303" y="1618809"/>
            <a:ext cx="303776" cy="589"/>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30" name="Line 75"/>
          <p:cNvSpPr>
            <a:spLocks noChangeShapeType="1"/>
          </p:cNvSpPr>
          <p:nvPr/>
        </p:nvSpPr>
        <p:spPr bwMode="auto">
          <a:xfrm>
            <a:off x="6200451" y="1568165"/>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31" name="Line 76"/>
          <p:cNvSpPr>
            <a:spLocks noChangeShapeType="1"/>
          </p:cNvSpPr>
          <p:nvPr/>
        </p:nvSpPr>
        <p:spPr bwMode="auto">
          <a:xfrm flipH="1">
            <a:off x="6200451" y="1618809"/>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34" name="Line 79"/>
          <p:cNvSpPr>
            <a:spLocks noChangeShapeType="1"/>
          </p:cNvSpPr>
          <p:nvPr/>
        </p:nvSpPr>
        <p:spPr bwMode="auto">
          <a:xfrm>
            <a:off x="7212450" y="1568165"/>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35" name="Line 80"/>
          <p:cNvSpPr>
            <a:spLocks noChangeShapeType="1"/>
          </p:cNvSpPr>
          <p:nvPr/>
        </p:nvSpPr>
        <p:spPr bwMode="auto">
          <a:xfrm flipH="1">
            <a:off x="7212450" y="1618809"/>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0" name="Line 85"/>
          <p:cNvSpPr>
            <a:spLocks noChangeShapeType="1"/>
          </p:cNvSpPr>
          <p:nvPr/>
        </p:nvSpPr>
        <p:spPr bwMode="auto">
          <a:xfrm>
            <a:off x="5390382" y="1573719"/>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1" name="Line 86"/>
          <p:cNvSpPr>
            <a:spLocks noChangeShapeType="1"/>
          </p:cNvSpPr>
          <p:nvPr/>
        </p:nvSpPr>
        <p:spPr bwMode="auto">
          <a:xfrm flipH="1">
            <a:off x="5390382" y="1624363"/>
            <a:ext cx="50629" cy="50055"/>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2" name="Line 87"/>
          <p:cNvSpPr>
            <a:spLocks noChangeShapeType="1"/>
          </p:cNvSpPr>
          <p:nvPr/>
        </p:nvSpPr>
        <p:spPr bwMode="auto">
          <a:xfrm>
            <a:off x="4566945" y="1573719"/>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3" name="Line 88"/>
          <p:cNvSpPr>
            <a:spLocks noChangeShapeType="1"/>
          </p:cNvSpPr>
          <p:nvPr/>
        </p:nvSpPr>
        <p:spPr bwMode="auto">
          <a:xfrm flipH="1">
            <a:off x="4566945" y="1624363"/>
            <a:ext cx="50629" cy="50055"/>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4" name="Line 89"/>
          <p:cNvSpPr>
            <a:spLocks noChangeShapeType="1"/>
          </p:cNvSpPr>
          <p:nvPr/>
        </p:nvSpPr>
        <p:spPr bwMode="auto">
          <a:xfrm>
            <a:off x="7971890" y="1618809"/>
            <a:ext cx="354406" cy="589"/>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5" name="Line 90"/>
          <p:cNvSpPr>
            <a:spLocks noChangeShapeType="1"/>
          </p:cNvSpPr>
          <p:nvPr/>
        </p:nvSpPr>
        <p:spPr bwMode="auto">
          <a:xfrm>
            <a:off x="8275666" y="1568165"/>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6" name="Line 91"/>
          <p:cNvSpPr>
            <a:spLocks noChangeShapeType="1"/>
          </p:cNvSpPr>
          <p:nvPr/>
        </p:nvSpPr>
        <p:spPr bwMode="auto">
          <a:xfrm flipH="1">
            <a:off x="8275666" y="1618809"/>
            <a:ext cx="50629" cy="50644"/>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8" name="Line 93"/>
          <p:cNvSpPr>
            <a:spLocks noChangeShapeType="1"/>
          </p:cNvSpPr>
          <p:nvPr/>
        </p:nvSpPr>
        <p:spPr bwMode="auto">
          <a:xfrm flipH="1">
            <a:off x="4465686" y="1624363"/>
            <a:ext cx="151888" cy="589"/>
          </a:xfrm>
          <a:prstGeom prst="line">
            <a:avLst/>
          </a:prstGeom>
          <a:noFill/>
          <a:ln w="6985" cap="sq">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49" name="Rectangle 94"/>
          <p:cNvSpPr>
            <a:spLocks noChangeArrowheads="1"/>
          </p:cNvSpPr>
          <p:nvPr/>
        </p:nvSpPr>
        <p:spPr bwMode="auto">
          <a:xfrm>
            <a:off x="4631530" y="1329274"/>
            <a:ext cx="550447" cy="499965"/>
          </a:xfrm>
          <a:prstGeom prst="rect">
            <a:avLst/>
          </a:prstGeom>
          <a:noFill/>
          <a:ln w="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
        <p:nvSpPr>
          <p:cNvPr id="50" name="Rectangle 95"/>
          <p:cNvSpPr>
            <a:spLocks noChangeArrowheads="1"/>
          </p:cNvSpPr>
          <p:nvPr/>
        </p:nvSpPr>
        <p:spPr bwMode="auto">
          <a:xfrm>
            <a:off x="6251081" y="1416232"/>
            <a:ext cx="702335" cy="399265"/>
          </a:xfrm>
          <a:prstGeom prst="rect">
            <a:avLst/>
          </a:prstGeom>
          <a:noFill/>
          <a:ln w="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
        <p:nvSpPr>
          <p:cNvPr id="52" name="Rectangle 97"/>
          <p:cNvSpPr>
            <a:spLocks noChangeArrowheads="1"/>
          </p:cNvSpPr>
          <p:nvPr/>
        </p:nvSpPr>
        <p:spPr bwMode="auto">
          <a:xfrm>
            <a:off x="7263079" y="1416232"/>
            <a:ext cx="702335" cy="399265"/>
          </a:xfrm>
          <a:prstGeom prst="rect">
            <a:avLst/>
          </a:prstGeom>
          <a:noFill/>
          <a:ln w="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
        <p:nvSpPr>
          <p:cNvPr id="54" name="Rectangle 99"/>
          <p:cNvSpPr>
            <a:spLocks noChangeArrowheads="1"/>
          </p:cNvSpPr>
          <p:nvPr/>
        </p:nvSpPr>
        <p:spPr bwMode="auto">
          <a:xfrm>
            <a:off x="5441011" y="1126697"/>
            <a:ext cx="550447" cy="905119"/>
          </a:xfrm>
          <a:prstGeom prst="rect">
            <a:avLst/>
          </a:prstGeom>
          <a:noFill/>
          <a:ln w="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
        <p:nvSpPr>
          <p:cNvPr id="55" name="Rectangle 100"/>
          <p:cNvSpPr>
            <a:spLocks noChangeArrowheads="1"/>
          </p:cNvSpPr>
          <p:nvPr/>
        </p:nvSpPr>
        <p:spPr bwMode="auto">
          <a:xfrm>
            <a:off x="4054308" y="1011864"/>
            <a:ext cx="5031248" cy="1158910"/>
          </a:xfrm>
          <a:prstGeom prst="rect">
            <a:avLst/>
          </a:prstGeom>
          <a:noFill/>
          <a:ln w="9525">
            <a:solidFill>
              <a:schemeClr val="bg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58" name="Text Box 109"/>
          <p:cNvSpPr txBox="1">
            <a:spLocks noChangeArrowheads="1"/>
          </p:cNvSpPr>
          <p:nvPr/>
        </p:nvSpPr>
        <p:spPr bwMode="auto">
          <a:xfrm>
            <a:off x="13956" y="1228990"/>
            <a:ext cx="3880975" cy="1384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n-US" sz="1400" dirty="0">
                <a:solidFill>
                  <a:srgbClr val="FFFFFF"/>
                </a:solidFill>
              </a:rPr>
              <a:t> </a:t>
            </a:r>
            <a:r>
              <a:rPr lang="en-US" sz="1400" dirty="0" smtClean="0">
                <a:solidFill>
                  <a:srgbClr val="FFFFFF"/>
                </a:solidFill>
              </a:rPr>
              <a:t>2 inch high quantum efficiency </a:t>
            </a:r>
            <a:r>
              <a:rPr lang="en-US" sz="1400" dirty="0">
                <a:solidFill>
                  <a:srgbClr val="FFFFFF"/>
                </a:solidFill>
              </a:rPr>
              <a:t>PMT </a:t>
            </a:r>
            <a:r>
              <a:rPr lang="en-US" sz="1400" dirty="0" smtClean="0">
                <a:solidFill>
                  <a:srgbClr val="FFFFFF"/>
                </a:solidFill>
              </a:rPr>
              <a:t>(R6231-100)</a:t>
            </a:r>
            <a:endParaRPr lang="en-US" sz="1400" dirty="0">
              <a:solidFill>
                <a:srgbClr val="FFFFFF"/>
              </a:solidFill>
            </a:endParaRPr>
          </a:p>
          <a:p>
            <a:pPr>
              <a:spcBef>
                <a:spcPct val="50000"/>
              </a:spcBef>
              <a:buFontTx/>
              <a:buChar char="•"/>
            </a:pPr>
            <a:r>
              <a:rPr lang="en-US" sz="1400" dirty="0">
                <a:solidFill>
                  <a:srgbClr val="FFFFFF"/>
                </a:solidFill>
              </a:rPr>
              <a:t> </a:t>
            </a:r>
            <a:r>
              <a:rPr lang="en-US" sz="1400" dirty="0" smtClean="0">
                <a:solidFill>
                  <a:srgbClr val="FFFFFF"/>
                </a:solidFill>
              </a:rPr>
              <a:t>VME 16 </a:t>
            </a:r>
            <a:r>
              <a:rPr lang="en-US" sz="1400" dirty="0" err="1" smtClean="0">
                <a:solidFill>
                  <a:srgbClr val="FFFFFF"/>
                </a:solidFill>
              </a:rPr>
              <a:t>ch</a:t>
            </a:r>
            <a:r>
              <a:rPr lang="en-US" sz="1400" dirty="0" smtClean="0">
                <a:solidFill>
                  <a:srgbClr val="FFFFFF"/>
                </a:solidFill>
              </a:rPr>
              <a:t> - Analog Pre-amp and shaper circuit (VT+CREMAT)</a:t>
            </a:r>
            <a:endParaRPr lang="en-US" sz="1400" dirty="0">
              <a:solidFill>
                <a:srgbClr val="FFFFFF"/>
              </a:solidFill>
            </a:endParaRPr>
          </a:p>
          <a:p>
            <a:pPr>
              <a:spcBef>
                <a:spcPct val="50000"/>
              </a:spcBef>
              <a:buFontTx/>
              <a:buChar char="•"/>
            </a:pPr>
            <a:r>
              <a:rPr lang="en-US" sz="1400" dirty="0">
                <a:solidFill>
                  <a:srgbClr val="FFFFFF"/>
                </a:solidFill>
              </a:rPr>
              <a:t> </a:t>
            </a:r>
            <a:r>
              <a:rPr lang="en-US" sz="1400" dirty="0" smtClean="0">
                <a:solidFill>
                  <a:srgbClr val="FFFFFF"/>
                </a:solidFill>
              </a:rPr>
              <a:t>VME 64 </a:t>
            </a:r>
            <a:r>
              <a:rPr lang="en-US" sz="1400" dirty="0" err="1" smtClean="0">
                <a:solidFill>
                  <a:srgbClr val="FFFFFF"/>
                </a:solidFill>
              </a:rPr>
              <a:t>ch</a:t>
            </a:r>
            <a:r>
              <a:rPr lang="en-US" sz="1400" dirty="0" smtClean="0">
                <a:solidFill>
                  <a:srgbClr val="FFFFFF"/>
                </a:solidFill>
              </a:rPr>
              <a:t>, </a:t>
            </a:r>
            <a:r>
              <a:rPr lang="en-US" sz="1400" dirty="0" smtClean="0">
                <a:solidFill>
                  <a:schemeClr val="bg1"/>
                </a:solidFill>
              </a:rPr>
              <a:t>16 ns</a:t>
            </a:r>
            <a:r>
              <a:rPr lang="en-US" sz="1400" dirty="0" smtClean="0">
                <a:solidFill>
                  <a:srgbClr val="FFFFFF"/>
                </a:solidFill>
              </a:rPr>
              <a:t>, 12 bit digitizer card (CAEN V1740)</a:t>
            </a:r>
            <a:endParaRPr lang="en-US" sz="1400" dirty="0">
              <a:solidFill>
                <a:srgbClr val="FFFFFF"/>
              </a:solidFill>
            </a:endParaRPr>
          </a:p>
        </p:txBody>
      </p:sp>
      <p:sp>
        <p:nvSpPr>
          <p:cNvPr id="59" name="Text Box 110"/>
          <p:cNvSpPr txBox="1">
            <a:spLocks noChangeArrowheads="1"/>
          </p:cNvSpPr>
          <p:nvPr/>
        </p:nvSpPr>
        <p:spPr bwMode="auto">
          <a:xfrm>
            <a:off x="13956" y="808600"/>
            <a:ext cx="362976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i="1" u="sng" dirty="0" smtClean="0">
                <a:solidFill>
                  <a:srgbClr val="FF6600"/>
                </a:solidFill>
              </a:rPr>
              <a:t>CHANDLER Readout </a:t>
            </a:r>
            <a:r>
              <a:rPr lang="en-US" i="1" u="sng" dirty="0">
                <a:solidFill>
                  <a:srgbClr val="FF6600"/>
                </a:solidFill>
              </a:rPr>
              <a:t>Electronics</a:t>
            </a:r>
          </a:p>
        </p:txBody>
      </p:sp>
      <p:sp>
        <p:nvSpPr>
          <p:cNvPr id="60" name="Text Box 114"/>
          <p:cNvSpPr txBox="1">
            <a:spLocks noChangeArrowheads="1"/>
          </p:cNvSpPr>
          <p:nvPr/>
        </p:nvSpPr>
        <p:spPr bwMode="auto">
          <a:xfrm>
            <a:off x="20934" y="2885255"/>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u="sng" dirty="0" smtClean="0">
                <a:solidFill>
                  <a:srgbClr val="FF6600"/>
                </a:solidFill>
              </a:rPr>
              <a:t>Readout </a:t>
            </a:r>
            <a:r>
              <a:rPr lang="en-US" i="1" u="sng" dirty="0">
                <a:solidFill>
                  <a:srgbClr val="FF6600"/>
                </a:solidFill>
              </a:rPr>
              <a:t>Software</a:t>
            </a:r>
          </a:p>
        </p:txBody>
      </p:sp>
      <p:sp>
        <p:nvSpPr>
          <p:cNvPr id="61" name="Text Box 115"/>
          <p:cNvSpPr txBox="1">
            <a:spLocks noChangeArrowheads="1"/>
          </p:cNvSpPr>
          <p:nvPr/>
        </p:nvSpPr>
        <p:spPr bwMode="auto">
          <a:xfrm>
            <a:off x="132179" y="3314541"/>
            <a:ext cx="468972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n-US" sz="1400" dirty="0" smtClean="0">
                <a:solidFill>
                  <a:srgbClr val="FFFFFF"/>
                </a:solidFill>
              </a:rPr>
              <a:t> VT customized readout </a:t>
            </a:r>
            <a:r>
              <a:rPr lang="en-US" sz="1400" dirty="0">
                <a:solidFill>
                  <a:srgbClr val="FFFFFF"/>
                </a:solidFill>
              </a:rPr>
              <a:t>system </a:t>
            </a:r>
            <a:r>
              <a:rPr lang="en-US" sz="1400" dirty="0" smtClean="0">
                <a:solidFill>
                  <a:srgbClr val="FFFFFF"/>
                </a:solidFill>
              </a:rPr>
              <a:t>(based on CAEN </a:t>
            </a:r>
            <a:r>
              <a:rPr lang="en-US" sz="1400" dirty="0" err="1" smtClean="0">
                <a:solidFill>
                  <a:srgbClr val="FFFFFF"/>
                </a:solidFill>
              </a:rPr>
              <a:t>WaveDump</a:t>
            </a:r>
            <a:r>
              <a:rPr lang="en-US" sz="1400" dirty="0" smtClean="0">
                <a:solidFill>
                  <a:srgbClr val="FFFFFF"/>
                </a:solidFill>
              </a:rPr>
              <a:t>)</a:t>
            </a:r>
          </a:p>
          <a:p>
            <a:pPr>
              <a:spcBef>
                <a:spcPct val="50000"/>
              </a:spcBef>
              <a:buFontTx/>
              <a:buChar char="•"/>
            </a:pPr>
            <a:r>
              <a:rPr lang="en-US" sz="1400" dirty="0" smtClean="0">
                <a:solidFill>
                  <a:srgbClr val="FFFFFF"/>
                </a:solidFill>
              </a:rPr>
              <a:t> Each digitizer connected by dedicated single optical link to the optical card in the computer</a:t>
            </a:r>
          </a:p>
          <a:p>
            <a:pPr>
              <a:spcBef>
                <a:spcPct val="50000"/>
              </a:spcBef>
              <a:buFontTx/>
              <a:buChar char="•"/>
            </a:pPr>
            <a:r>
              <a:rPr lang="en-US" sz="1400" dirty="0">
                <a:solidFill>
                  <a:srgbClr val="FFFFFF"/>
                </a:solidFill>
              </a:rPr>
              <a:t> </a:t>
            </a:r>
            <a:r>
              <a:rPr lang="en-US" sz="1400" dirty="0" smtClean="0">
                <a:solidFill>
                  <a:srgbClr val="FFFFFF"/>
                </a:solidFill>
              </a:rPr>
              <a:t>Each link speed up to 80 MB/s</a:t>
            </a:r>
          </a:p>
          <a:p>
            <a:pPr>
              <a:spcBef>
                <a:spcPct val="50000"/>
              </a:spcBef>
              <a:buFontTx/>
              <a:buChar char="•"/>
            </a:pPr>
            <a:r>
              <a:rPr lang="en-US" sz="1400" dirty="0">
                <a:solidFill>
                  <a:srgbClr val="FFFFFF"/>
                </a:solidFill>
              </a:rPr>
              <a:t> Multi-Board readout via parallel processing </a:t>
            </a:r>
          </a:p>
          <a:p>
            <a:pPr lvl="1">
              <a:spcBef>
                <a:spcPct val="50000"/>
              </a:spcBef>
              <a:buFontTx/>
              <a:buChar char="•"/>
            </a:pPr>
            <a:r>
              <a:rPr lang="en-US" sz="1400" dirty="0" smtClean="0">
                <a:solidFill>
                  <a:srgbClr val="FFFFFF"/>
                </a:solidFill>
              </a:rPr>
              <a:t> Each </a:t>
            </a:r>
            <a:r>
              <a:rPr lang="en-US" sz="1400" dirty="0">
                <a:solidFill>
                  <a:srgbClr val="FFFFFF"/>
                </a:solidFill>
              </a:rPr>
              <a:t>DAQ processes run on a separate core </a:t>
            </a:r>
          </a:p>
          <a:p>
            <a:pPr>
              <a:spcBef>
                <a:spcPct val="50000"/>
              </a:spcBef>
              <a:buFontTx/>
              <a:buChar char="•"/>
            </a:pPr>
            <a:r>
              <a:rPr lang="en-US" sz="1400" dirty="0">
                <a:solidFill>
                  <a:srgbClr val="FFFFFF"/>
                </a:solidFill>
              </a:rPr>
              <a:t> </a:t>
            </a:r>
            <a:r>
              <a:rPr lang="en-US" sz="1400" dirty="0" smtClean="0">
                <a:solidFill>
                  <a:srgbClr val="FFFFFF"/>
                </a:solidFill>
              </a:rPr>
              <a:t>DAQ </a:t>
            </a:r>
            <a:r>
              <a:rPr lang="en-US" sz="1400" dirty="0">
                <a:solidFill>
                  <a:srgbClr val="FFFFFF"/>
                </a:solidFill>
              </a:rPr>
              <a:t>reads out each </a:t>
            </a:r>
            <a:r>
              <a:rPr lang="en-US" sz="1400" dirty="0" smtClean="0">
                <a:solidFill>
                  <a:srgbClr val="FFFFFF"/>
                </a:solidFill>
              </a:rPr>
              <a:t>link </a:t>
            </a:r>
            <a:r>
              <a:rPr lang="en-US" sz="1400" dirty="0">
                <a:solidFill>
                  <a:srgbClr val="FFFFFF"/>
                </a:solidFill>
              </a:rPr>
              <a:t>as a separate data stream via </a:t>
            </a:r>
            <a:r>
              <a:rPr lang="en-US" sz="1400" dirty="0" smtClean="0">
                <a:solidFill>
                  <a:srgbClr val="FFFFFF"/>
                </a:solidFill>
              </a:rPr>
              <a:t>optical card</a:t>
            </a:r>
            <a:endParaRPr lang="en-US" sz="1400" dirty="0">
              <a:solidFill>
                <a:srgbClr val="FFFFFF"/>
              </a:solidFill>
            </a:endParaRPr>
          </a:p>
          <a:p>
            <a:pPr>
              <a:spcBef>
                <a:spcPct val="50000"/>
              </a:spcBef>
              <a:buFontTx/>
              <a:buChar char="•"/>
            </a:pPr>
            <a:r>
              <a:rPr lang="en-US" sz="1400" dirty="0">
                <a:solidFill>
                  <a:srgbClr val="FFFFFF"/>
                </a:solidFill>
              </a:rPr>
              <a:t> Data streams are combined and sorted to identify </a:t>
            </a:r>
            <a:r>
              <a:rPr lang="en-US" sz="1400" dirty="0" smtClean="0">
                <a:solidFill>
                  <a:srgbClr val="FFFFFF"/>
                </a:solidFill>
              </a:rPr>
              <a:t>events </a:t>
            </a:r>
            <a:r>
              <a:rPr lang="en-US" sz="1400" dirty="0">
                <a:solidFill>
                  <a:srgbClr val="FFFFFF"/>
                </a:solidFill>
              </a:rPr>
              <a:t>via event builder process running on raw data</a:t>
            </a:r>
          </a:p>
        </p:txBody>
      </p:sp>
      <p:sp>
        <p:nvSpPr>
          <p:cNvPr id="62" name="Rectangle 61"/>
          <p:cNvSpPr/>
          <p:nvPr/>
        </p:nvSpPr>
        <p:spPr>
          <a:xfrm>
            <a:off x="4542779" y="837402"/>
            <a:ext cx="2484223" cy="1521289"/>
          </a:xfrm>
          <a:prstGeom prst="rect">
            <a:avLst/>
          </a:prstGeom>
          <a:noFill/>
          <a:ln w="3175" cmpd="sng">
            <a:solidFill>
              <a:schemeClr val="bg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452064" y="467554"/>
            <a:ext cx="2710999" cy="369332"/>
          </a:xfrm>
          <a:prstGeom prst="rect">
            <a:avLst/>
          </a:prstGeom>
          <a:noFill/>
        </p:spPr>
        <p:txBody>
          <a:bodyPr wrap="none" rtlCol="0">
            <a:spAutoFit/>
          </a:bodyPr>
          <a:lstStyle/>
          <a:p>
            <a:r>
              <a:rPr lang="en-US" dirty="0" smtClean="0">
                <a:solidFill>
                  <a:srgbClr val="FF6600"/>
                </a:solidFill>
              </a:rPr>
              <a:t>VME Shaper module 16 </a:t>
            </a:r>
            <a:r>
              <a:rPr lang="en-US" dirty="0" err="1" smtClean="0">
                <a:solidFill>
                  <a:srgbClr val="FF6600"/>
                </a:solidFill>
              </a:rPr>
              <a:t>ch</a:t>
            </a:r>
            <a:endParaRPr lang="en-US" dirty="0">
              <a:solidFill>
                <a:srgbClr val="FF6600"/>
              </a:solidFill>
            </a:endParaRPr>
          </a:p>
        </p:txBody>
      </p:sp>
      <p:pic>
        <p:nvPicPr>
          <p:cNvPr id="64" name="Picture 63"/>
          <p:cNvPicPr>
            <a:picLocks noChangeAspect="1"/>
          </p:cNvPicPr>
          <p:nvPr/>
        </p:nvPicPr>
        <p:blipFill>
          <a:blip r:embed="rId2"/>
          <a:stretch>
            <a:fillRect/>
          </a:stretch>
        </p:blipFill>
        <p:spPr>
          <a:xfrm>
            <a:off x="6280009" y="2428476"/>
            <a:ext cx="2707855" cy="2104742"/>
          </a:xfrm>
          <a:prstGeom prst="rect">
            <a:avLst/>
          </a:prstGeom>
        </p:spPr>
      </p:pic>
      <p:pic>
        <p:nvPicPr>
          <p:cNvPr id="65" name="Picture 64"/>
          <p:cNvPicPr>
            <a:picLocks noChangeAspect="1"/>
          </p:cNvPicPr>
          <p:nvPr/>
        </p:nvPicPr>
        <p:blipFill>
          <a:blip r:embed="rId3"/>
          <a:stretch>
            <a:fillRect/>
          </a:stretch>
        </p:blipFill>
        <p:spPr>
          <a:xfrm>
            <a:off x="5574428" y="4375441"/>
            <a:ext cx="3003418" cy="2036801"/>
          </a:xfrm>
          <a:prstGeom prst="rect">
            <a:avLst/>
          </a:prstGeom>
        </p:spPr>
      </p:pic>
    </p:spTree>
    <p:extLst>
      <p:ext uri="{BB962C8B-B14F-4D97-AF65-F5344CB8AC3E}">
        <p14:creationId xmlns:p14="http://schemas.microsoft.com/office/powerpoint/2010/main" val="3921601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HV system</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12</a:t>
            </a:fld>
            <a:endParaRPr lang="en-US" dirty="0"/>
          </a:p>
        </p:txBody>
      </p:sp>
      <p:pic>
        <p:nvPicPr>
          <p:cNvPr id="5" name="Picture 2" descr="Muon_peak_pos_vs_HV_all_channels.png (696×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885" y="3634046"/>
            <a:ext cx="4082219" cy="2768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9564" y="3607820"/>
            <a:ext cx="4668386" cy="646331"/>
          </a:xfrm>
          <a:prstGeom prst="rect">
            <a:avLst/>
          </a:prstGeom>
          <a:noFill/>
        </p:spPr>
        <p:txBody>
          <a:bodyPr wrap="square" rtlCol="0">
            <a:spAutoFit/>
          </a:bodyPr>
          <a:lstStyle/>
          <a:p>
            <a:pPr algn="ctr"/>
            <a:r>
              <a:rPr lang="en-US" dirty="0" smtClean="0">
                <a:solidFill>
                  <a:srgbClr val="FF6600"/>
                </a:solidFill>
              </a:rPr>
              <a:t>Possibility to fine control each HV channel</a:t>
            </a:r>
          </a:p>
          <a:p>
            <a:pPr algn="ctr"/>
            <a:r>
              <a:rPr lang="en-US" dirty="0" smtClean="0">
                <a:solidFill>
                  <a:srgbClr val="FF6600"/>
                </a:solidFill>
              </a:rPr>
              <a:t>good for calibration and monitoring</a:t>
            </a:r>
            <a:endParaRPr lang="en-US" dirty="0">
              <a:solidFill>
                <a:srgbClr val="FF6600"/>
              </a:solidFill>
            </a:endParaRPr>
          </a:p>
        </p:txBody>
      </p:sp>
      <p:pic>
        <p:nvPicPr>
          <p:cNvPr id="7"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458" y="1263221"/>
            <a:ext cx="19034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111"/>
          <p:cNvSpPr txBox="1">
            <a:spLocks noChangeArrowheads="1"/>
          </p:cNvSpPr>
          <p:nvPr/>
        </p:nvSpPr>
        <p:spPr bwMode="auto">
          <a:xfrm>
            <a:off x="167476" y="1239378"/>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u="sng" dirty="0" smtClean="0">
                <a:solidFill>
                  <a:srgbClr val="FF6600"/>
                </a:solidFill>
              </a:rPr>
              <a:t>High </a:t>
            </a:r>
            <a:r>
              <a:rPr lang="en-US" i="1" u="sng" dirty="0">
                <a:solidFill>
                  <a:srgbClr val="FF6600"/>
                </a:solidFill>
              </a:rPr>
              <a:t>Voltage</a:t>
            </a:r>
          </a:p>
        </p:txBody>
      </p:sp>
      <p:sp>
        <p:nvSpPr>
          <p:cNvPr id="9" name="Text Box 112"/>
          <p:cNvSpPr txBox="1">
            <a:spLocks noChangeArrowheads="1"/>
          </p:cNvSpPr>
          <p:nvPr/>
        </p:nvSpPr>
        <p:spPr bwMode="auto">
          <a:xfrm>
            <a:off x="248974" y="1654708"/>
            <a:ext cx="32610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n-US" sz="1600" dirty="0">
                <a:solidFill>
                  <a:schemeClr val="bg1"/>
                </a:solidFill>
              </a:rPr>
              <a:t> CAEN SY527 HV Mainframe</a:t>
            </a:r>
          </a:p>
          <a:p>
            <a:pPr>
              <a:spcBef>
                <a:spcPct val="50000"/>
              </a:spcBef>
              <a:buFontTx/>
              <a:buChar char="•"/>
            </a:pPr>
            <a:r>
              <a:rPr lang="en-US" sz="1600" dirty="0">
                <a:solidFill>
                  <a:schemeClr val="bg1"/>
                </a:solidFill>
              </a:rPr>
              <a:t> 3-5 CAEN A734N HV cards</a:t>
            </a:r>
          </a:p>
          <a:p>
            <a:pPr>
              <a:spcBef>
                <a:spcPct val="50000"/>
              </a:spcBef>
              <a:buFontTx/>
              <a:buChar char="•"/>
            </a:pPr>
            <a:r>
              <a:rPr lang="en-US" sz="1600" dirty="0">
                <a:solidFill>
                  <a:schemeClr val="bg1"/>
                </a:solidFill>
              </a:rPr>
              <a:t> HV Software developed at </a:t>
            </a:r>
            <a:r>
              <a:rPr lang="en-US" sz="1600" dirty="0" smtClean="0">
                <a:solidFill>
                  <a:schemeClr val="bg1"/>
                </a:solidFill>
              </a:rPr>
              <a:t>VT</a:t>
            </a:r>
            <a:endParaRPr lang="en-US" sz="1600" dirty="0">
              <a:solidFill>
                <a:schemeClr val="bg1"/>
              </a:solidFill>
            </a:endParaRPr>
          </a:p>
        </p:txBody>
      </p:sp>
    </p:spTree>
    <p:extLst>
      <p:ext uri="{BB962C8B-B14F-4D97-AF65-F5344CB8AC3E}">
        <p14:creationId xmlns:p14="http://schemas.microsoft.com/office/powerpoint/2010/main" val="289706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Calibration scheme	</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13</a:t>
            </a:fld>
            <a:endParaRPr lang="en-US" dirty="0"/>
          </a:p>
        </p:txBody>
      </p:sp>
      <p:pic>
        <p:nvPicPr>
          <p:cNvPr id="5" name="Picture 4" descr="h_PH_ch00.png (696×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638" y="2141302"/>
            <a:ext cx="3109212" cy="21085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7184" y="879275"/>
            <a:ext cx="6966816" cy="1200329"/>
          </a:xfrm>
          <a:prstGeom prst="rect">
            <a:avLst/>
          </a:prstGeom>
          <a:noFill/>
        </p:spPr>
        <p:txBody>
          <a:bodyPr wrap="square" rtlCol="0">
            <a:spAutoFit/>
          </a:bodyPr>
          <a:lstStyle/>
          <a:p>
            <a:pPr algn="r"/>
            <a:r>
              <a:rPr lang="en-US" dirty="0" smtClean="0">
                <a:solidFill>
                  <a:schemeClr val="bg1"/>
                </a:solidFill>
              </a:rPr>
              <a:t>Use muons, simple and they are present in the detector, avoiding complicated calibration scheme (not so effective in past experiments while considering the complication of the calibration system and of the risk of the deployment.</a:t>
            </a:r>
            <a:endParaRPr lang="en-US" dirty="0">
              <a:solidFill>
                <a:schemeClr val="bg1"/>
              </a:solidFill>
            </a:endParaRPr>
          </a:p>
        </p:txBody>
      </p:sp>
      <p:pic>
        <p:nvPicPr>
          <p:cNvPr id="8" name="Picture 7" descr="C:\Users\jmlink\Documents\Ideas\Chandler\Photos\IMG_04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51"/>
            <a:ext cx="2025683" cy="151917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51827" y="0"/>
            <a:ext cx="1339806" cy="1974875"/>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28829" y="1765544"/>
            <a:ext cx="317665" cy="369332"/>
          </a:xfrm>
          <a:prstGeom prst="rect">
            <a:avLst/>
          </a:prstGeom>
          <a:noFill/>
        </p:spPr>
        <p:txBody>
          <a:bodyPr wrap="none" rtlCol="0">
            <a:spAutoFit/>
          </a:bodyPr>
          <a:lstStyle/>
          <a:p>
            <a:r>
              <a:rPr lang="en-US" dirty="0" smtClean="0">
                <a:solidFill>
                  <a:srgbClr val="FF6600"/>
                </a:solidFill>
                <a:latin typeface="Symbol" charset="2"/>
                <a:cs typeface="Symbol" charset="2"/>
              </a:rPr>
              <a:t>m</a:t>
            </a:r>
            <a:endParaRPr lang="en-US" dirty="0">
              <a:solidFill>
                <a:srgbClr val="FF6600"/>
              </a:solidFill>
              <a:latin typeface="Symbol" charset="2"/>
              <a:cs typeface="Symbol" charset="2"/>
            </a:endParaRPr>
          </a:p>
        </p:txBody>
      </p:sp>
      <p:pic>
        <p:nvPicPr>
          <p:cNvPr id="14" name="Picture 2" descr="h_PH_ch00.png (696×4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69" y="2132674"/>
            <a:ext cx="3111436" cy="21100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uon_peak_dist.png (696×4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332" y="4368463"/>
            <a:ext cx="3097337" cy="21004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8930" y="2658776"/>
            <a:ext cx="1826141" cy="923330"/>
          </a:xfrm>
          <a:prstGeom prst="rect">
            <a:avLst/>
          </a:prstGeom>
          <a:solidFill>
            <a:schemeClr val="bg1"/>
          </a:solidFill>
        </p:spPr>
        <p:txBody>
          <a:bodyPr wrap="none" rtlCol="0">
            <a:spAutoFit/>
          </a:bodyPr>
          <a:lstStyle/>
          <a:p>
            <a:pPr algn="ctr"/>
            <a:r>
              <a:rPr lang="en-US" dirty="0" smtClean="0">
                <a:solidFill>
                  <a:srgbClr val="FF6600"/>
                </a:solidFill>
              </a:rPr>
              <a:t>Fit model Landau </a:t>
            </a:r>
          </a:p>
          <a:p>
            <a:pPr algn="ctr"/>
            <a:r>
              <a:rPr lang="en-US" dirty="0" smtClean="0">
                <a:solidFill>
                  <a:srgbClr val="FF6600"/>
                </a:solidFill>
              </a:rPr>
              <a:t>+ </a:t>
            </a:r>
          </a:p>
          <a:p>
            <a:pPr algn="ctr"/>
            <a:r>
              <a:rPr lang="en-US" dirty="0" smtClean="0">
                <a:solidFill>
                  <a:srgbClr val="FF6600"/>
                </a:solidFill>
              </a:rPr>
              <a:t>Exponential</a:t>
            </a:r>
            <a:endParaRPr lang="en-US" dirty="0">
              <a:solidFill>
                <a:srgbClr val="FF6600"/>
              </a:solidFill>
            </a:endParaRPr>
          </a:p>
        </p:txBody>
      </p:sp>
    </p:spTree>
    <p:extLst>
      <p:ext uri="{BB962C8B-B14F-4D97-AF65-F5344CB8AC3E}">
        <p14:creationId xmlns:p14="http://schemas.microsoft.com/office/powerpoint/2010/main" val="71982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p:txBody>
              <a:bodyPr/>
              <a:lstStyle/>
              <a:p>
                <a:r>
                  <a:rPr lang="en-US" dirty="0" smtClean="0"/>
                  <a:t>CHANDLER and </a:t>
                </a:r>
                <a:r>
                  <a:rPr lang="en-US" dirty="0" err="1" smtClean="0"/>
                  <a:t>SoLi</a:t>
                </a:r>
                <a14:m>
                  <m:oMath xmlns:m="http://schemas.openxmlformats.org/officeDocument/2006/math" xmlns="">
                    <m:r>
                      <a:rPr lang="en-US" i="1" smtClean="0">
                        <a:latin typeface="Cambria Math"/>
                        <a:ea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blipFill rotWithShape="1">
                <a:blip r:embed="rId2"/>
                <a:stretch>
                  <a:fillRect t="-15044" b="-31858"/>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grpSp>
        <p:nvGrpSpPr>
          <p:cNvPr id="4" name="Group 3"/>
          <p:cNvGrpSpPr/>
          <p:nvPr/>
        </p:nvGrpSpPr>
        <p:grpSpPr>
          <a:xfrm>
            <a:off x="138541" y="1089890"/>
            <a:ext cx="8866910" cy="5384793"/>
            <a:chOff x="911194" y="2400013"/>
            <a:chExt cx="7312277" cy="4049456"/>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94" y="2400013"/>
              <a:ext cx="7312277" cy="404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54189" y="4791494"/>
              <a:ext cx="615634" cy="369332"/>
            </a:xfrm>
            <a:prstGeom prst="rect">
              <a:avLst/>
            </a:prstGeom>
            <a:noFill/>
          </p:spPr>
          <p:txBody>
            <a:bodyPr wrap="square" rtlCol="0">
              <a:spAutoFit/>
            </a:bodyPr>
            <a:lstStyle/>
            <a:p>
              <a:r>
                <a:rPr lang="en-US" dirty="0" smtClean="0">
                  <a:solidFill>
                    <a:srgbClr val="FF0000"/>
                  </a:solidFill>
                </a:rPr>
                <a:t>BR2</a:t>
              </a:r>
              <a:endParaRPr lang="en-US" dirty="0">
                <a:solidFill>
                  <a:srgbClr val="FF0000"/>
                </a:solidFill>
              </a:endParaRPr>
            </a:p>
          </p:txBody>
        </p:sp>
        <p:cxnSp>
          <p:nvCxnSpPr>
            <p:cNvPr id="7" name="Straight Arrow Connector 6"/>
            <p:cNvCxnSpPr/>
            <p:nvPr/>
          </p:nvCxnSpPr>
          <p:spPr>
            <a:xfrm flipV="1">
              <a:off x="1854189" y="4420299"/>
              <a:ext cx="534155" cy="0"/>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7030" y="4082888"/>
              <a:ext cx="778598" cy="369332"/>
            </a:xfrm>
            <a:prstGeom prst="rect">
              <a:avLst/>
            </a:prstGeom>
            <a:noFill/>
          </p:spPr>
          <p:txBody>
            <a:bodyPr wrap="square" rtlCol="0">
              <a:spAutoFit/>
            </a:bodyPr>
            <a:lstStyle/>
            <a:p>
              <a:r>
                <a:rPr lang="en-US" dirty="0" smtClean="0">
                  <a:solidFill>
                    <a:srgbClr val="FFC000"/>
                  </a:solidFill>
                </a:rPr>
                <a:t>50 cm</a:t>
              </a:r>
              <a:endParaRPr lang="en-US" dirty="0">
                <a:solidFill>
                  <a:srgbClr val="FFC000"/>
                </a:solidFill>
              </a:endParaRPr>
            </a:p>
          </p:txBody>
        </p:sp>
        <p:cxnSp>
          <p:nvCxnSpPr>
            <p:cNvPr id="9" name="Straight Arrow Connector 8"/>
            <p:cNvCxnSpPr/>
            <p:nvPr/>
          </p:nvCxnSpPr>
          <p:spPr>
            <a:xfrm>
              <a:off x="2143900" y="5651574"/>
              <a:ext cx="2415815" cy="0"/>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90927" y="5368912"/>
              <a:ext cx="778598" cy="369332"/>
            </a:xfrm>
            <a:prstGeom prst="rect">
              <a:avLst/>
            </a:prstGeom>
            <a:noFill/>
          </p:spPr>
          <p:txBody>
            <a:bodyPr wrap="square" rtlCol="0">
              <a:spAutoFit/>
            </a:bodyPr>
            <a:lstStyle/>
            <a:p>
              <a:r>
                <a:rPr lang="en-US" dirty="0" smtClean="0">
                  <a:solidFill>
                    <a:srgbClr val="FFC000"/>
                  </a:solidFill>
                </a:rPr>
                <a:t>5.5 m</a:t>
              </a:r>
              <a:endParaRPr lang="en-US" dirty="0">
                <a:solidFill>
                  <a:srgbClr val="FFC000"/>
                </a:solidFill>
              </a:endParaRPr>
            </a:p>
          </p:txBody>
        </p:sp>
        <p:sp>
          <p:nvSpPr>
            <p:cNvPr id="11" name="TextBox 10"/>
            <p:cNvSpPr txBox="1"/>
            <p:nvPr/>
          </p:nvSpPr>
          <p:spPr>
            <a:xfrm rot="18338881">
              <a:off x="4336953" y="5013662"/>
              <a:ext cx="1184759" cy="302060"/>
            </a:xfrm>
            <a:prstGeom prst="rect">
              <a:avLst/>
            </a:prstGeom>
            <a:noFill/>
          </p:spPr>
          <p:txBody>
            <a:bodyPr wrap="square" rtlCol="0">
              <a:spAutoFit/>
            </a:bodyPr>
            <a:lstStyle/>
            <a:p>
              <a:r>
                <a:rPr lang="en-US" dirty="0" smtClean="0">
                  <a:solidFill>
                    <a:srgbClr val="FF0000"/>
                  </a:solidFill>
                </a:rPr>
                <a:t>CHANDLER</a:t>
              </a:r>
              <a:endParaRPr lang="en-US" dirty="0">
                <a:solidFill>
                  <a:srgbClr val="FF0000"/>
                </a:solidFill>
              </a:endParaRPr>
            </a:p>
          </p:txBody>
        </p:sp>
        <mc:AlternateContent xmlns:mc="http://schemas.openxmlformats.org/markup-compatibility/2006" xmlns:a14="http://schemas.microsoft.com/office/drawing/2010/main">
          <mc:Choice Requires="a14">
            <p:sp>
              <p:nvSpPr>
                <p:cNvPr id="12" name="TextBox 11"/>
                <p:cNvSpPr txBox="1"/>
                <p:nvPr/>
              </p:nvSpPr>
              <p:spPr>
                <a:xfrm rot="247464">
                  <a:off x="5520490" y="5307501"/>
                  <a:ext cx="1320044" cy="369332"/>
                </a:xfrm>
                <a:prstGeom prst="rect">
                  <a:avLst/>
                </a:prstGeom>
                <a:noFill/>
              </p:spPr>
              <p:txBody>
                <a:bodyPr wrap="square" rtlCol="0">
                  <a:spAutoFit/>
                </a:bodyPr>
                <a:lstStyle/>
                <a:p>
                  <a:pPr algn="ctr"/>
                  <a:r>
                    <a:rPr lang="en-US" dirty="0" err="1" smtClean="0">
                      <a:solidFill>
                        <a:srgbClr val="FF0000"/>
                      </a:solidFill>
                    </a:rPr>
                    <a:t>SoLi</a:t>
                  </a:r>
                  <a14:m>
                    <m:oMath xmlns:m="http://schemas.openxmlformats.org/officeDocument/2006/math" xmlns="">
                      <m:r>
                        <a:rPr lang="en-US" i="1" smtClean="0">
                          <a:solidFill>
                            <a:srgbClr val="FF0000"/>
                          </a:solidFill>
                          <a:latin typeface="Cambria Math"/>
                          <a:ea typeface="Cambria Math"/>
                        </a:rPr>
                        <m:t>𝜕</m:t>
                      </m:r>
                    </m:oMath>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247464">
                  <a:off x="5520490" y="5307501"/>
                  <a:ext cx="1320044" cy="369332"/>
                </a:xfrm>
                <a:prstGeom prst="rect">
                  <a:avLst/>
                </a:prstGeom>
                <a:blipFill rotWithShape="1">
                  <a:blip r:embed="rId4"/>
                  <a:stretch>
                    <a:fillRect/>
                  </a:stretch>
                </a:blipFill>
              </p:spPr>
              <p:txBody>
                <a:bodyPr/>
                <a:lstStyle/>
                <a:p>
                  <a:r>
                    <a:rPr lang="en-US">
                      <a:noFill/>
                    </a:rPr>
                    <a:t> </a:t>
                  </a:r>
                </a:p>
              </p:txBody>
            </p:sp>
          </mc:Fallback>
        </mc:AlternateContent>
      </p:grpSp>
      <p:sp>
        <p:nvSpPr>
          <p:cNvPr id="13" name="TextBox 12"/>
          <p:cNvSpPr txBox="1"/>
          <p:nvPr/>
        </p:nvSpPr>
        <p:spPr>
          <a:xfrm>
            <a:off x="0" y="692727"/>
            <a:ext cx="9143999" cy="400110"/>
          </a:xfrm>
          <a:prstGeom prst="rect">
            <a:avLst/>
          </a:prstGeom>
          <a:noFill/>
        </p:spPr>
        <p:txBody>
          <a:bodyPr wrap="square" rtlCol="0">
            <a:spAutoFit/>
          </a:bodyPr>
          <a:lstStyle/>
          <a:p>
            <a:pPr algn="ctr"/>
            <a:r>
              <a:rPr lang="en-US" sz="2000" dirty="0" smtClean="0">
                <a:solidFill>
                  <a:srgbClr val="2A3674"/>
                </a:solidFill>
              </a:rPr>
              <a:t>The two detectors will be deployed at the BR2 reactor operating as a single experiment. </a:t>
            </a:r>
            <a:endParaRPr lang="en-US" sz="2000" dirty="0">
              <a:solidFill>
                <a:srgbClr val="2A3674"/>
              </a:solidFill>
            </a:endParaRPr>
          </a:p>
        </p:txBody>
      </p:sp>
      <p:sp>
        <p:nvSpPr>
          <p:cNvPr id="14" name="Slide Number Placeholder 13"/>
          <p:cNvSpPr>
            <a:spLocks noGrp="1"/>
          </p:cNvSpPr>
          <p:nvPr>
            <p:ph type="sldNum" sz="quarter" idx="12"/>
          </p:nvPr>
        </p:nvSpPr>
        <p:spPr/>
        <p:txBody>
          <a:bodyPr/>
          <a:lstStyle/>
          <a:p>
            <a:fld id="{58762598-BB50-4F26-864B-85598D0DEBB3}" type="slidenum">
              <a:rPr lang="en-US" smtClean="0"/>
              <a:t>14</a:t>
            </a:fld>
            <a:endParaRPr lang="en-US" dirty="0"/>
          </a:p>
        </p:txBody>
      </p:sp>
    </p:spTree>
    <p:extLst>
      <p:ext uri="{BB962C8B-B14F-4D97-AF65-F5344CB8AC3E}">
        <p14:creationId xmlns:p14="http://schemas.microsoft.com/office/powerpoint/2010/main" val="812554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7930"/>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BR2 Reactor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842326" y="668965"/>
            <a:ext cx="5006109" cy="2616101"/>
          </a:xfrm>
          <a:prstGeom prst="rect">
            <a:avLst/>
          </a:prstGeom>
        </p:spPr>
        <p:txBody>
          <a:bodyPr wrap="square">
            <a:spAutoFit/>
          </a:bodyPr>
          <a:lstStyle/>
          <a:p>
            <a:pPr>
              <a:spcAft>
                <a:spcPts val="1200"/>
              </a:spcAft>
            </a:pPr>
            <a:r>
              <a:rPr lang="en-US" dirty="0" smtClean="0">
                <a:solidFill>
                  <a:srgbClr val="FFFFFF"/>
                </a:solidFill>
                <a:latin typeface="Times New Roman" panose="02020603050405020304" pitchFamily="18" charset="0"/>
                <a:cs typeface="Times New Roman" panose="02020603050405020304" pitchFamily="18" charset="0"/>
              </a:rPr>
              <a:t>The 60 MW BR2 reactor is a facility at the Belgian National Nuclear Lab, SCK•CEN.</a:t>
            </a:r>
          </a:p>
          <a:p>
            <a:pPr>
              <a:spcAft>
                <a:spcPts val="1200"/>
              </a:spcAft>
            </a:pPr>
            <a:r>
              <a:rPr lang="en-US" dirty="0" smtClean="0">
                <a:solidFill>
                  <a:srgbClr val="FFFFFF"/>
                </a:solidFill>
                <a:latin typeface="Times New Roman" panose="02020603050405020304" pitchFamily="18" charset="0"/>
                <a:cs typeface="Times New Roman" panose="02020603050405020304" pitchFamily="18" charset="0"/>
              </a:rPr>
              <a:t>With a 5.5 meter closet approach this site has the highest reactor antineutrino flux of any publically knowable compact reactor site.</a:t>
            </a:r>
          </a:p>
          <a:p>
            <a:pPr>
              <a:spcAft>
                <a:spcPts val="1200"/>
              </a:spcAft>
            </a:pPr>
            <a:r>
              <a:rPr lang="en-US" dirty="0" smtClean="0">
                <a:solidFill>
                  <a:srgbClr val="FFFFFF"/>
                </a:solidFill>
                <a:latin typeface="Times New Roman" panose="02020603050405020304" pitchFamily="18" charset="0"/>
                <a:cs typeface="Times New Roman" panose="02020603050405020304" pitchFamily="18" charset="0"/>
              </a:rPr>
              <a:t>The absence of any beam portals makes for a relatively low-background site with backgrounds dominated by the typical environmental sources.</a:t>
            </a:r>
            <a:endParaRPr lang="en-US" dirty="0">
              <a:solidFill>
                <a:srgbClr val="FFFFFF"/>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1" y="754304"/>
            <a:ext cx="3679858" cy="565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492" y="3429000"/>
            <a:ext cx="429577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9720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16</a:t>
            </a:fld>
            <a:endParaRPr lang="en-US" dirty="0"/>
          </a:p>
        </p:txBody>
      </p:sp>
      <mc:AlternateContent xmlns:mc="http://schemas.openxmlformats.org/markup-compatibility/2006" xmlns:a14="http://schemas.microsoft.com/office/drawing/2010/main">
        <mc:Choice Requires="a14">
          <p:sp>
            <p:nvSpPr>
              <p:cNvPr id="6" name="Title 1"/>
              <p:cNvSpPr txBox="1">
                <a:spLocks/>
              </p:cNvSpPr>
              <p:nvPr/>
            </p:nvSpPr>
            <p:spPr>
              <a:xfrm>
                <a:off x="-3313" y="0"/>
                <a:ext cx="9147313" cy="685800"/>
              </a:xfrm>
              <a:prstGeom prst="rect">
                <a:avLst/>
              </a:prstGeom>
            </p:spPr>
            <p:txBody>
              <a:bodyPr/>
              <a:lstStyle>
                <a:lvl1pPr algn="ctr" rtl="0" eaLnBrk="1" fontAlgn="base" hangingPunct="1">
                  <a:spcBef>
                    <a:spcPct val="0"/>
                  </a:spcBef>
                  <a:spcAft>
                    <a:spcPct val="0"/>
                  </a:spcAft>
                  <a:defRPr sz="36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a:lstStyle>
              <a:p>
                <a:r>
                  <a:rPr lang="en-US" dirty="0" smtClean="0"/>
                  <a:t>SoLi</a:t>
                </a:r>
                <a:r>
                  <a:rPr lang="en-US" dirty="0"/>
                  <a:t> </a:t>
                </a:r>
                <a:r>
                  <a:rPr lang="en-US" dirty="0" smtClean="0"/>
                  <a:t>and CHANDLER Sensitivity</a:t>
                </a:r>
                <a:endParaRPr lang="en-US" dirty="0"/>
              </a:p>
            </p:txBody>
          </p:sp>
        </mc:Choice>
        <mc:Fallback xmlns="">
          <p:sp>
            <p:nvSpPr>
              <p:cNvPr id="6" name="Title 1"/>
              <p:cNvSpPr txBox="1">
                <a:spLocks noRot="1" noChangeAspect="1" noMove="1" noResize="1" noEditPoints="1" noAdjustHandles="1" noChangeArrowheads="1" noChangeShapeType="1" noTextEdit="1"/>
              </p:cNvSpPr>
              <p:nvPr/>
            </p:nvSpPr>
            <p:spPr>
              <a:xfrm>
                <a:off x="-3313" y="0"/>
                <a:ext cx="9147313" cy="685800"/>
              </a:xfrm>
              <a:prstGeom prst="rect">
                <a:avLst/>
              </a:prstGeom>
              <a:blipFill rotWithShape="1">
                <a:blip r:embed="rId3"/>
                <a:stretch>
                  <a:fillRect b="-885"/>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0" y="1066535"/>
            <a:ext cx="9144000" cy="2962722"/>
          </a:xfrm>
          <a:prstGeom prst="rect">
            <a:avLst/>
          </a:prstGeom>
        </p:spPr>
      </p:pic>
      <p:sp>
        <p:nvSpPr>
          <p:cNvPr id="9" name="TextBox 8"/>
          <p:cNvSpPr txBox="1"/>
          <p:nvPr/>
        </p:nvSpPr>
        <p:spPr>
          <a:xfrm>
            <a:off x="258488" y="4214256"/>
            <a:ext cx="8440183" cy="1200329"/>
          </a:xfrm>
          <a:prstGeom prst="rect">
            <a:avLst/>
          </a:prstGeom>
          <a:noFill/>
        </p:spPr>
        <p:txBody>
          <a:bodyPr wrap="square" rtlCol="0">
            <a:spAutoFit/>
          </a:bodyPr>
          <a:lstStyle/>
          <a:p>
            <a:r>
              <a:rPr lang="en-US" dirty="0">
                <a:solidFill>
                  <a:schemeClr val="bg1"/>
                </a:solidFill>
              </a:rPr>
              <a:t>D</a:t>
            </a:r>
            <a:r>
              <a:rPr lang="en-US" dirty="0" smtClean="0">
                <a:solidFill>
                  <a:schemeClr val="bg1"/>
                </a:solidFill>
              </a:rPr>
              <a:t>istribution </a:t>
            </a:r>
            <a:r>
              <a:rPr lang="en-US" dirty="0">
                <a:solidFill>
                  <a:schemeClr val="bg1"/>
                </a:solidFill>
              </a:rPr>
              <a:t>of events as a function of </a:t>
            </a:r>
            <a:r>
              <a:rPr lang="en-US" dirty="0" smtClean="0">
                <a:solidFill>
                  <a:schemeClr val="bg1"/>
                </a:solidFill>
              </a:rPr>
              <a:t>L/E  </a:t>
            </a:r>
            <a:r>
              <a:rPr lang="en-US" dirty="0">
                <a:solidFill>
                  <a:schemeClr val="bg1"/>
                </a:solidFill>
              </a:rPr>
              <a:t>for two </a:t>
            </a:r>
            <a:r>
              <a:rPr lang="en-US" dirty="0" smtClean="0">
                <a:solidFill>
                  <a:schemeClr val="bg1"/>
                </a:solidFill>
              </a:rPr>
              <a:t>different </a:t>
            </a:r>
            <a:r>
              <a:rPr lang="en-US" dirty="0">
                <a:solidFill>
                  <a:schemeClr val="bg1"/>
                </a:solidFill>
              </a:rPr>
              <a:t>values of </a:t>
            </a:r>
            <a:r>
              <a:rPr lang="en-US" dirty="0" smtClean="0">
                <a:solidFill>
                  <a:schemeClr val="bg1"/>
                </a:solidFill>
                <a:latin typeface="Symbol" charset="2"/>
                <a:cs typeface="Symbol" charset="2"/>
              </a:rPr>
              <a:t>D</a:t>
            </a:r>
            <a:r>
              <a:rPr lang="en-US" dirty="0" smtClean="0">
                <a:solidFill>
                  <a:schemeClr val="bg1"/>
                </a:solidFill>
              </a:rPr>
              <a:t>m</a:t>
            </a:r>
            <a:r>
              <a:rPr lang="en-US" b="1" baseline="30000" dirty="0" smtClean="0">
                <a:solidFill>
                  <a:schemeClr val="bg1"/>
                </a:solidFill>
              </a:rPr>
              <a:t>2</a:t>
            </a:r>
            <a:r>
              <a:rPr lang="en-US" dirty="0" smtClean="0">
                <a:solidFill>
                  <a:schemeClr val="bg1"/>
                </a:solidFill>
              </a:rPr>
              <a:t> .</a:t>
            </a:r>
          </a:p>
          <a:p>
            <a:r>
              <a:rPr lang="en-US" dirty="0" smtClean="0">
                <a:solidFill>
                  <a:schemeClr val="bg1"/>
                </a:solidFill>
              </a:rPr>
              <a:t>The red data </a:t>
            </a:r>
            <a:r>
              <a:rPr lang="en-US" dirty="0">
                <a:solidFill>
                  <a:schemeClr val="bg1"/>
                </a:solidFill>
              </a:rPr>
              <a:t>points are for CHANDLER and the blue data points are for </a:t>
            </a:r>
            <a:r>
              <a:rPr lang="en-US" dirty="0" err="1" smtClean="0">
                <a:solidFill>
                  <a:schemeClr val="bg1"/>
                </a:solidFill>
              </a:rPr>
              <a:t>SoLid</a:t>
            </a:r>
            <a:r>
              <a:rPr lang="en-US" dirty="0" smtClean="0">
                <a:solidFill>
                  <a:schemeClr val="bg1"/>
                </a:solidFill>
              </a:rPr>
              <a:t>. </a:t>
            </a:r>
            <a:r>
              <a:rPr lang="en-US" dirty="0">
                <a:solidFill>
                  <a:schemeClr val="bg1"/>
                </a:solidFill>
              </a:rPr>
              <a:t>Resolutions are fully included </a:t>
            </a:r>
            <a:r>
              <a:rPr lang="en-US" dirty="0" smtClean="0">
                <a:solidFill>
                  <a:schemeClr val="bg1"/>
                </a:solidFill>
              </a:rPr>
              <a:t>and the </a:t>
            </a:r>
            <a:r>
              <a:rPr lang="en-US" dirty="0">
                <a:solidFill>
                  <a:schemeClr val="bg1"/>
                </a:solidFill>
              </a:rPr>
              <a:t>error bars represent the statistical errors after background subtraction.</a:t>
            </a:r>
          </a:p>
        </p:txBody>
      </p:sp>
    </p:spTree>
    <p:extLst>
      <p:ext uri="{BB962C8B-B14F-4D97-AF65-F5344CB8AC3E}">
        <p14:creationId xmlns:p14="http://schemas.microsoft.com/office/powerpoint/2010/main" val="370072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313" y="0"/>
                <a:ext cx="9147313" cy="685800"/>
              </a:xfrm>
            </p:spPr>
            <p:txBody>
              <a:bodyPr/>
              <a:lstStyle/>
              <a:p>
                <a:r>
                  <a:rPr lang="en-US" dirty="0"/>
                  <a:t>SoLi</a:t>
                </a:r>
                <a14:m>
                  <m:oMath xmlns:m="http://schemas.openxmlformats.org/officeDocument/2006/math" xmlns="">
                    <m:r>
                      <a:rPr lang="en-US" i="1">
                        <a:latin typeface="Cambria Math"/>
                        <a:ea typeface="Cambria Math"/>
                      </a:rPr>
                      <m:t>𝜕</m:t>
                    </m:r>
                  </m:oMath>
                </a14:m>
                <a:r>
                  <a:rPr lang="en-US" dirty="0"/>
                  <a:t> </a:t>
                </a:r>
                <a:r>
                  <a:rPr lang="en-US" dirty="0" smtClean="0"/>
                  <a:t>and CHANDLER Sensitivity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313" y="0"/>
                <a:ext cx="9147313" cy="685800"/>
              </a:xfrm>
              <a:blipFill rotWithShape="1">
                <a:blip r:embed="rId2"/>
                <a:stretch>
                  <a:fillRect b="-885"/>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742" y="902215"/>
            <a:ext cx="5412364" cy="53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6331" y="5129942"/>
            <a:ext cx="2987643" cy="338554"/>
          </a:xfrm>
          <a:prstGeom prst="rect">
            <a:avLst/>
          </a:prstGeom>
          <a:noFill/>
        </p:spPr>
        <p:txBody>
          <a:bodyPr wrap="square" rtlCol="0">
            <a:spAutoFit/>
          </a:bodyPr>
          <a:lstStyle/>
          <a:p>
            <a:pPr algn="ctr"/>
            <a:r>
              <a:rPr lang="en-US" sz="1600" dirty="0" err="1" smtClean="0">
                <a:solidFill>
                  <a:srgbClr val="FF6600"/>
                </a:solidFill>
              </a:rPr>
              <a:t>Oscillometric</a:t>
            </a:r>
            <a:r>
              <a:rPr lang="en-US" sz="1600" dirty="0" smtClean="0">
                <a:solidFill>
                  <a:srgbClr val="FF6600"/>
                </a:solidFill>
              </a:rPr>
              <a:t> Sensitivity Only</a:t>
            </a:r>
            <a:endParaRPr lang="en-US" sz="1600" dirty="0">
              <a:solidFill>
                <a:srgbClr val="FF6600"/>
              </a:solidFill>
            </a:endParaRPr>
          </a:p>
        </p:txBody>
      </p:sp>
      <mc:AlternateContent xmlns:mc="http://schemas.openxmlformats.org/markup-compatibility/2006" xmlns:a14="http://schemas.microsoft.com/office/drawing/2010/main">
        <mc:Choice Requires="a14">
          <p:sp>
            <p:nvSpPr>
              <p:cNvPr id="6" name="TextBox 5"/>
              <p:cNvSpPr txBox="1"/>
              <p:nvPr/>
            </p:nvSpPr>
            <p:spPr>
              <a:xfrm>
                <a:off x="256156" y="768078"/>
                <a:ext cx="3362179" cy="5724644"/>
              </a:xfrm>
              <a:prstGeom prst="rect">
                <a:avLst/>
              </a:prstGeom>
              <a:noFill/>
            </p:spPr>
            <p:txBody>
              <a:bodyPr wrap="square" rtlCol="0">
                <a:spAutoFit/>
              </a:bodyPr>
              <a:lstStyle/>
              <a:p>
                <a:pPr>
                  <a:spcAft>
                    <a:spcPts val="2400"/>
                  </a:spcAft>
                </a:pPr>
                <a:r>
                  <a:rPr lang="en-US" dirty="0" smtClean="0">
                    <a:solidFill>
                      <a:schemeClr val="bg1"/>
                    </a:solidFill>
                  </a:rPr>
                  <a:t>The combined sensitivity </a:t>
                </a:r>
                <a:r>
                  <a:rPr lang="en-US" dirty="0">
                    <a:solidFill>
                      <a:schemeClr val="bg1"/>
                    </a:solidFill>
                  </a:rPr>
                  <a:t>for the </a:t>
                </a:r>
                <a:r>
                  <a:rPr lang="en-US" dirty="0" err="1" smtClean="0">
                    <a:solidFill>
                      <a:schemeClr val="bg1"/>
                    </a:solidFill>
                  </a:rPr>
                  <a:t>SoLi</a:t>
                </a:r>
                <a:r>
                  <a:rPr lang="en-US" dirty="0" smtClean="0">
                    <a:solidFill>
                      <a:schemeClr val="bg1"/>
                    </a:solidFill>
                  </a:rPr>
                  <a:t>𝜕/CHANDLER deployment at BR2 is compared to the Gallium and Reactor Anomalies.</a:t>
                </a:r>
              </a:p>
              <a:p>
                <a:pPr>
                  <a:spcAft>
                    <a:spcPts val="2400"/>
                  </a:spcAft>
                </a:pPr>
                <a:r>
                  <a:rPr lang="en-US" dirty="0" smtClean="0">
                    <a:solidFill>
                      <a:schemeClr val="bg1"/>
                    </a:solidFill>
                  </a:rPr>
                  <a:t>The one-year, Phase I </a:t>
                </a:r>
                <a:r>
                  <a:rPr lang="en-US" dirty="0">
                    <a:solidFill>
                      <a:schemeClr val="bg1"/>
                    </a:solidFill>
                  </a:rPr>
                  <a:t>SoLi </a:t>
                </a:r>
                <a:r>
                  <a:rPr lang="en-US" dirty="0" smtClean="0">
                    <a:solidFill>
                      <a:schemeClr val="bg1"/>
                    </a:solidFill>
                  </a:rPr>
                  <a:t>deployment covers most of the low </a:t>
                </a:r>
                <a:r>
                  <a:rPr lang="el-GR" dirty="0" smtClean="0">
                    <a:solidFill>
                      <a:schemeClr val="bg1"/>
                    </a:solidFill>
                  </a:rPr>
                  <a:t>Δ</a:t>
                </a:r>
                <a:r>
                  <a:rPr lang="en-US" i="1" dirty="0" smtClean="0">
                    <a:solidFill>
                      <a:schemeClr val="bg1"/>
                    </a:solidFill>
                  </a:rPr>
                  <a:t>m</a:t>
                </a:r>
                <a:r>
                  <a:rPr lang="en-US" baseline="30000" dirty="0" smtClean="0">
                    <a:solidFill>
                      <a:schemeClr val="bg1"/>
                    </a:solidFill>
                  </a:rPr>
                  <a:t>2</a:t>
                </a:r>
                <a:r>
                  <a:rPr lang="en-US" dirty="0" smtClean="0">
                    <a:solidFill>
                      <a:schemeClr val="bg1"/>
                    </a:solidFill>
                  </a:rPr>
                  <a:t> part of the Gallium Anomaly at 95% CL.</a:t>
                </a:r>
              </a:p>
              <a:p>
                <a:pPr>
                  <a:spcAft>
                    <a:spcPts val="2400"/>
                  </a:spcAft>
                </a:pPr>
                <a:r>
                  <a:rPr lang="en-US" dirty="0" smtClean="0">
                    <a:solidFill>
                      <a:schemeClr val="bg1"/>
                    </a:solidFill>
                  </a:rPr>
                  <a:t>Adding CHANDLER to the three-year Phase II extends the coverage to higher </a:t>
                </a:r>
                <a:r>
                  <a:rPr lang="el-GR" dirty="0">
                    <a:solidFill>
                      <a:schemeClr val="bg1"/>
                    </a:solidFill>
                  </a:rPr>
                  <a:t>Δ</a:t>
                </a:r>
                <a:r>
                  <a:rPr lang="en-US" i="1" dirty="0">
                    <a:solidFill>
                      <a:schemeClr val="bg1"/>
                    </a:solidFill>
                  </a:rPr>
                  <a:t>m</a:t>
                </a:r>
                <a:r>
                  <a:rPr lang="en-US" baseline="30000" dirty="0">
                    <a:solidFill>
                      <a:schemeClr val="bg1"/>
                    </a:solidFill>
                  </a:rPr>
                  <a:t>2</a:t>
                </a:r>
                <a:r>
                  <a:rPr lang="en-US" dirty="0">
                    <a:solidFill>
                      <a:schemeClr val="bg1"/>
                    </a:solidFill>
                  </a:rPr>
                  <a:t> </a:t>
                </a:r>
                <a:r>
                  <a:rPr lang="en-US" dirty="0" smtClean="0">
                    <a:solidFill>
                      <a:schemeClr val="bg1"/>
                    </a:solidFill>
                  </a:rPr>
                  <a:t>and pushes the reach well into the Reactor Anomaly.</a:t>
                </a:r>
              </a:p>
              <a:p>
                <a:pPr>
                  <a:spcAft>
                    <a:spcPts val="2400"/>
                  </a:spcAft>
                </a:pPr>
                <a:r>
                  <a:rPr lang="en-US" dirty="0" smtClean="0">
                    <a:solidFill>
                      <a:schemeClr val="bg1"/>
                    </a:solidFill>
                  </a:rPr>
                  <a:t>These sensitivities are purely </a:t>
                </a:r>
                <a:r>
                  <a:rPr lang="en-US" dirty="0" err="1" smtClean="0">
                    <a:solidFill>
                      <a:schemeClr val="bg1"/>
                    </a:solidFill>
                  </a:rPr>
                  <a:t>oscillometric</a:t>
                </a:r>
                <a:r>
                  <a:rPr lang="en-US" dirty="0" smtClean="0">
                    <a:solidFill>
                      <a:schemeClr val="bg1"/>
                    </a:solidFill>
                  </a:rPr>
                  <a:t>, based on energy spectrum and baseline information alone.</a:t>
                </a:r>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6156" y="768078"/>
                <a:ext cx="3362179" cy="5724644"/>
              </a:xfrm>
              <a:prstGeom prst="rect">
                <a:avLst/>
              </a:prstGeom>
              <a:blipFill rotWithShape="1">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8762598-BB50-4F26-864B-85598D0DEBB3}" type="slidenum">
              <a:rPr lang="en-US" smtClean="0"/>
              <a:t>17</a:t>
            </a:fld>
            <a:endParaRPr lang="en-US" dirty="0"/>
          </a:p>
        </p:txBody>
      </p:sp>
    </p:spTree>
    <p:extLst>
      <p:ext uri="{BB962C8B-B14F-4D97-AF65-F5344CB8AC3E}">
        <p14:creationId xmlns:p14="http://schemas.microsoft.com/office/powerpoint/2010/main" val="14390347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Conclusions</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TextBox 3"/>
          <p:cNvSpPr txBox="1"/>
          <p:nvPr/>
        </p:nvSpPr>
        <p:spPr>
          <a:xfrm>
            <a:off x="350982" y="923632"/>
            <a:ext cx="8229600" cy="1477328"/>
          </a:xfrm>
          <a:prstGeom prst="rect">
            <a:avLst/>
          </a:prstGeom>
          <a:noFill/>
        </p:spPr>
        <p:txBody>
          <a:bodyPr wrap="square" rtlCol="0">
            <a:spAutoFit/>
          </a:bodyPr>
          <a:lstStyle/>
          <a:p>
            <a:pPr marL="457200" indent="-457200">
              <a:spcAft>
                <a:spcPts val="1200"/>
              </a:spcAft>
              <a:buFont typeface="+mj-lt"/>
              <a:buAutoNum type="arabicPeriod"/>
            </a:pPr>
            <a:r>
              <a:rPr lang="en-US" sz="2000" dirty="0" smtClean="0">
                <a:solidFill>
                  <a:srgbClr val="FFFFFF"/>
                </a:solidFill>
              </a:rPr>
              <a:t>The evidence for a 1 eV</a:t>
            </a:r>
            <a:r>
              <a:rPr lang="en-US" sz="2000" baseline="30000" dirty="0" smtClean="0">
                <a:solidFill>
                  <a:srgbClr val="FFFFFF"/>
                </a:solidFill>
              </a:rPr>
              <a:t>2</a:t>
            </a:r>
            <a:r>
              <a:rPr lang="en-US" sz="2000" dirty="0" smtClean="0">
                <a:solidFill>
                  <a:srgbClr val="FFFFFF"/>
                </a:solidFill>
              </a:rPr>
              <a:t> sterile neutrino is persistence but inconclusive.</a:t>
            </a:r>
          </a:p>
          <a:p>
            <a:pPr marL="457200" indent="-457200">
              <a:spcAft>
                <a:spcPts val="1200"/>
              </a:spcAft>
              <a:buFont typeface="+mj-lt"/>
              <a:buAutoNum type="arabicPeriod"/>
            </a:pPr>
            <a:r>
              <a:rPr lang="en-US" sz="2000" dirty="0" smtClean="0">
                <a:solidFill>
                  <a:srgbClr val="FFFFFF"/>
                </a:solidFill>
              </a:rPr>
              <a:t>Electron neutrino disappearance, which must exist if any of the oscillation hints are true, is the most promising way to resolve the sterile neutrino question.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132" y="2527165"/>
            <a:ext cx="3777670" cy="375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0981" y="2449950"/>
            <a:ext cx="4747491" cy="3477875"/>
          </a:xfrm>
          <a:prstGeom prst="rect">
            <a:avLst/>
          </a:prstGeom>
        </p:spPr>
        <p:txBody>
          <a:bodyPr wrap="square">
            <a:spAutoFit/>
          </a:bodyPr>
          <a:lstStyle/>
          <a:p>
            <a:pPr marL="457200" indent="-457200">
              <a:spcAft>
                <a:spcPts val="1200"/>
              </a:spcAft>
              <a:buFont typeface="+mj-lt"/>
              <a:buAutoNum type="arabicPeriod" startAt="3"/>
            </a:pPr>
            <a:r>
              <a:rPr lang="en-US" sz="2000" dirty="0" smtClean="0">
                <a:solidFill>
                  <a:srgbClr val="FFFFFF"/>
                </a:solidFill>
              </a:rPr>
              <a:t>Radioactive source and reactor neutrino experiments will soon be operating to search for short-baseline oscillations.</a:t>
            </a:r>
          </a:p>
          <a:p>
            <a:pPr marL="457200" indent="-457200">
              <a:spcAft>
                <a:spcPts val="1200"/>
              </a:spcAft>
              <a:buFont typeface="+mj-lt"/>
              <a:buAutoNum type="arabicPeriod" startAt="3"/>
            </a:pPr>
            <a:r>
              <a:rPr lang="en-US" sz="2000" dirty="0">
                <a:solidFill>
                  <a:srgbClr val="FFFFFF"/>
                </a:solidFill>
              </a:rPr>
              <a:t>CHANDLER is a new detector technology with high purity, high efficiency neutron tag and good energy resolution.</a:t>
            </a:r>
          </a:p>
          <a:p>
            <a:pPr marL="457200" indent="-457200">
              <a:spcAft>
                <a:spcPts val="1200"/>
              </a:spcAft>
              <a:buFont typeface="+mj-lt"/>
              <a:buAutoNum type="arabicPeriod" startAt="3"/>
            </a:pPr>
            <a:r>
              <a:rPr lang="en-US" sz="2000" dirty="0">
                <a:solidFill>
                  <a:srgbClr val="FFFFFF"/>
                </a:solidFill>
              </a:rPr>
              <a:t>Together CHANDLER and </a:t>
            </a:r>
            <a:r>
              <a:rPr lang="en-US" sz="2000" smtClean="0">
                <a:solidFill>
                  <a:srgbClr val="FFFFFF"/>
                </a:solidFill>
              </a:rPr>
              <a:t>SoLid </a:t>
            </a:r>
            <a:r>
              <a:rPr lang="en-US" sz="2000" dirty="0" smtClean="0">
                <a:solidFill>
                  <a:srgbClr val="FFFFFF"/>
                </a:solidFill>
              </a:rPr>
              <a:t>cover most of the </a:t>
            </a:r>
            <a:r>
              <a:rPr lang="el-GR" sz="2000" dirty="0" smtClean="0">
                <a:solidFill>
                  <a:srgbClr val="FFFFFF"/>
                </a:solidFill>
              </a:rPr>
              <a:t>ν</a:t>
            </a:r>
            <a:r>
              <a:rPr lang="en-US" sz="2000" baseline="-25000" dirty="0" smtClean="0">
                <a:solidFill>
                  <a:srgbClr val="FFFFFF"/>
                </a:solidFill>
              </a:rPr>
              <a:t>e</a:t>
            </a:r>
            <a:r>
              <a:rPr lang="en-US" sz="2000" dirty="0" smtClean="0">
                <a:solidFill>
                  <a:srgbClr val="FFFFFF"/>
                </a:solidFill>
              </a:rPr>
              <a:t> disappearance allowed space.</a:t>
            </a:r>
            <a:endParaRPr lang="en-US" sz="2000" dirty="0">
              <a:solidFill>
                <a:srgbClr val="FFFFFF"/>
              </a:solidFill>
            </a:endParaRPr>
          </a:p>
        </p:txBody>
      </p:sp>
      <p:sp>
        <p:nvSpPr>
          <p:cNvPr id="7" name="Slide Number Placeholder 6"/>
          <p:cNvSpPr>
            <a:spLocks noGrp="1"/>
          </p:cNvSpPr>
          <p:nvPr>
            <p:ph type="sldNum" sz="quarter" idx="12"/>
          </p:nvPr>
        </p:nvSpPr>
        <p:spPr/>
        <p:txBody>
          <a:bodyPr/>
          <a:lstStyle/>
          <a:p>
            <a:fld id="{58762598-BB50-4F26-864B-85598D0DEBB3}" type="slidenum">
              <a:rPr lang="en-US" smtClean="0"/>
              <a:t>18</a:t>
            </a:fld>
            <a:endParaRPr lang="en-US" dirty="0"/>
          </a:p>
        </p:txBody>
      </p:sp>
    </p:spTree>
    <p:extLst>
      <p:ext uri="{BB962C8B-B14F-4D97-AF65-F5344CB8AC3E}">
        <p14:creationId xmlns:p14="http://schemas.microsoft.com/office/powerpoint/2010/main" val="34331667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3" y="2951855"/>
            <a:ext cx="9147313" cy="685800"/>
          </a:xfrm>
        </p:spPr>
        <p:txBody>
          <a:bodyPr/>
          <a:lstStyle/>
          <a:p>
            <a:r>
              <a:rPr lang="en-US" dirty="0" smtClean="0"/>
              <a:t>Thank you</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19</a:t>
            </a:fld>
            <a:endParaRPr lang="en-US" dirty="0"/>
          </a:p>
        </p:txBody>
      </p:sp>
    </p:spTree>
    <p:extLst>
      <p:ext uri="{BB962C8B-B14F-4D97-AF65-F5344CB8AC3E}">
        <p14:creationId xmlns:p14="http://schemas.microsoft.com/office/powerpoint/2010/main" val="56983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Keys to a Short-Baseline Reactor Experiment </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AutoShape 2" descr="imap://jmlink%40vt%2Eedu@imap.gmail.com:993/fetch%3EUID%3E/INBOX%3E41057?part=1.2.2&amp;filename=Far%20Hall%20With%204%20ADs.jpg"/>
          <p:cNvSpPr>
            <a:spLocks noChangeAspect="1" noChangeArrowheads="1"/>
          </p:cNvSpPr>
          <p:nvPr/>
        </p:nvSpPr>
        <p:spPr bwMode="auto">
          <a:xfrm>
            <a:off x="155575" y="-2933700"/>
            <a:ext cx="8153400" cy="611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Box 8"/>
          <p:cNvSpPr txBox="1">
            <a:spLocks noChangeArrowheads="1"/>
          </p:cNvSpPr>
          <p:nvPr/>
        </p:nvSpPr>
        <p:spPr bwMode="auto">
          <a:xfrm>
            <a:off x="414764" y="1004766"/>
            <a:ext cx="8330701" cy="532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457200" indent="-457200">
              <a:spcAft>
                <a:spcPts val="2400"/>
              </a:spcAft>
              <a:buFont typeface="+mj-lt"/>
              <a:buAutoNum type="arabicPeriod"/>
            </a:pPr>
            <a:r>
              <a:rPr lang="en-US" altLang="en-US" dirty="0" smtClean="0">
                <a:solidFill>
                  <a:srgbClr val="FFFFFF"/>
                </a:solidFill>
                <a:latin typeface="Times New Roman" panose="02020603050405020304" pitchFamily="18" charset="0"/>
                <a:cs typeface="Times New Roman" panose="02020603050405020304" pitchFamily="18" charset="0"/>
              </a:rPr>
              <a:t>Sensitivity to the higher </a:t>
            </a:r>
            <a:r>
              <a:rPr lang="el-GR" altLang="en-US" dirty="0">
                <a:solidFill>
                  <a:srgbClr val="FFFFFF"/>
                </a:solidFill>
                <a:latin typeface="Times New Roman" panose="02020603050405020304" pitchFamily="18" charset="0"/>
                <a:cs typeface="Times New Roman" panose="02020603050405020304" pitchFamily="18" charset="0"/>
              </a:rPr>
              <a:t>Δ</a:t>
            </a:r>
            <a:r>
              <a:rPr lang="en-US" altLang="en-US" i="1" dirty="0">
                <a:solidFill>
                  <a:srgbClr val="FFFFFF"/>
                </a:solidFill>
                <a:latin typeface="Times New Roman" panose="02020603050405020304" pitchFamily="18" charset="0"/>
                <a:cs typeface="Times New Roman" panose="02020603050405020304" pitchFamily="18" charset="0"/>
              </a:rPr>
              <a:t>m</a:t>
            </a:r>
            <a:r>
              <a:rPr lang="en-US" altLang="en-US" baseline="30000" dirty="0">
                <a:solidFill>
                  <a:srgbClr val="FFFFFF"/>
                </a:solidFill>
                <a:latin typeface="Times New Roman" panose="02020603050405020304" pitchFamily="18" charset="0"/>
                <a:cs typeface="Times New Roman" panose="02020603050405020304" pitchFamily="18" charset="0"/>
              </a:rPr>
              <a:t>2</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smtClean="0">
                <a:solidFill>
                  <a:srgbClr val="FFFFFF"/>
                </a:solidFill>
                <a:latin typeface="Times New Roman" panose="02020603050405020304" pitchFamily="18" charset="0"/>
                <a:cs typeface="Times New Roman" panose="02020603050405020304" pitchFamily="18" charset="0"/>
              </a:rPr>
              <a:t>range (2 eV</a:t>
            </a:r>
            <a:r>
              <a:rPr lang="en-US" altLang="en-US" baseline="30000" dirty="0" smtClean="0">
                <a:solidFill>
                  <a:srgbClr val="FFFFFF"/>
                </a:solidFill>
                <a:latin typeface="Times New Roman" panose="02020603050405020304" pitchFamily="18" charset="0"/>
                <a:cs typeface="Times New Roman" panose="02020603050405020304" pitchFamily="18" charset="0"/>
              </a:rPr>
              <a:t>2</a:t>
            </a:r>
            <a:r>
              <a:rPr lang="en-US" altLang="en-US" dirty="0" smtClean="0">
                <a:solidFill>
                  <a:srgbClr val="FFFFFF"/>
                </a:solidFill>
                <a:latin typeface="Times New Roman" panose="02020603050405020304" pitchFamily="18" charset="0"/>
                <a:cs typeface="Times New Roman" panose="02020603050405020304" pitchFamily="18" charset="0"/>
              </a:rPr>
              <a:t> and above) requires a </a:t>
            </a:r>
            <a:r>
              <a:rPr lang="en-US" altLang="en-US" dirty="0" smtClean="0">
                <a:solidFill>
                  <a:srgbClr val="FF6600"/>
                </a:solidFill>
                <a:latin typeface="Times New Roman" panose="02020603050405020304" pitchFamily="18" charset="0"/>
                <a:cs typeface="Times New Roman" panose="02020603050405020304" pitchFamily="18" charset="0"/>
              </a:rPr>
              <a:t>compact reactor core </a:t>
            </a:r>
            <a:r>
              <a:rPr lang="en-US" altLang="en-US" dirty="0" smtClean="0">
                <a:solidFill>
                  <a:srgbClr val="FFFFFF"/>
                </a:solidFill>
                <a:latin typeface="Times New Roman" panose="02020603050405020304" pitchFamily="18" charset="0"/>
                <a:cs typeface="Times New Roman" panose="02020603050405020304" pitchFamily="18" charset="0"/>
              </a:rPr>
              <a:t>and</a:t>
            </a:r>
            <a:r>
              <a:rPr lang="en-US" altLang="en-US" dirty="0" smtClean="0">
                <a:solidFill>
                  <a:srgbClr val="2A3674"/>
                </a:solidFill>
                <a:latin typeface="Times New Roman" panose="02020603050405020304" pitchFamily="18" charset="0"/>
                <a:cs typeface="Times New Roman" panose="02020603050405020304" pitchFamily="18" charset="0"/>
              </a:rPr>
              <a:t> </a:t>
            </a:r>
            <a:r>
              <a:rPr lang="en-US" altLang="en-US" dirty="0" smtClean="0">
                <a:solidFill>
                  <a:srgbClr val="FF6600"/>
                </a:solidFill>
                <a:latin typeface="Times New Roman" panose="02020603050405020304" pitchFamily="18" charset="0"/>
                <a:cs typeface="Times New Roman" panose="02020603050405020304" pitchFamily="18" charset="0"/>
              </a:rPr>
              <a:t>good energy resolution</a:t>
            </a:r>
            <a:r>
              <a:rPr lang="en-US" altLang="en-US" dirty="0" smtClean="0">
                <a:solidFill>
                  <a:srgbClr val="2A3674"/>
                </a:solidFill>
                <a:latin typeface="Times New Roman" panose="02020603050405020304" pitchFamily="18" charset="0"/>
                <a:cs typeface="Times New Roman" panose="02020603050405020304" pitchFamily="18" charset="0"/>
              </a:rPr>
              <a:t>.</a:t>
            </a:r>
          </a:p>
          <a:p>
            <a:pPr marL="457200" indent="-457200">
              <a:spcAft>
                <a:spcPts val="2400"/>
              </a:spcAft>
              <a:buFont typeface="+mj-lt"/>
              <a:buAutoNum type="arabicPeriod"/>
            </a:pPr>
            <a:r>
              <a:rPr lang="en-US" altLang="en-US" dirty="0" smtClean="0">
                <a:solidFill>
                  <a:srgbClr val="FFFFFF"/>
                </a:solidFill>
                <a:latin typeface="Times New Roman" panose="02020603050405020304" pitchFamily="18" charset="0"/>
                <a:cs typeface="Times New Roman" panose="02020603050405020304" pitchFamily="18" charset="0"/>
              </a:rPr>
              <a:t>Relatively small detectors require careful consideration of </a:t>
            </a:r>
            <a:r>
              <a:rPr lang="en-US" altLang="en-US" dirty="0" smtClean="0">
                <a:solidFill>
                  <a:srgbClr val="FF6600"/>
                </a:solidFill>
                <a:latin typeface="Times New Roman" panose="02020603050405020304" pitchFamily="18" charset="0"/>
                <a:cs typeface="Times New Roman" panose="02020603050405020304" pitchFamily="18" charset="0"/>
              </a:rPr>
              <a:t>isotope</a:t>
            </a:r>
            <a:r>
              <a:rPr lang="en-US" altLang="en-US" dirty="0" smtClean="0">
                <a:solidFill>
                  <a:srgbClr val="FFFFFF"/>
                </a:solidFill>
                <a:latin typeface="Times New Roman" panose="02020603050405020304" pitchFamily="18" charset="0"/>
                <a:cs typeface="Times New Roman" panose="02020603050405020304" pitchFamily="18" charset="0"/>
              </a:rPr>
              <a:t> used for neutron capture and tagging.</a:t>
            </a:r>
          </a:p>
          <a:p>
            <a:pPr marL="457200" indent="-457200">
              <a:spcAft>
                <a:spcPts val="2400"/>
              </a:spcAft>
              <a:buFont typeface="+mj-lt"/>
              <a:buAutoNum type="arabicPeriod"/>
            </a:pPr>
            <a:r>
              <a:rPr lang="en-US" altLang="en-US" dirty="0" smtClean="0">
                <a:solidFill>
                  <a:srgbClr val="FFFFFF"/>
                </a:solidFill>
                <a:latin typeface="Times New Roman" panose="02020603050405020304" pitchFamily="18" charset="0"/>
                <a:cs typeface="Times New Roman" panose="02020603050405020304" pitchFamily="18" charset="0"/>
              </a:rPr>
              <a:t>Background is important, needs to be characterized</a:t>
            </a:r>
          </a:p>
          <a:p>
            <a:pPr marL="457200" indent="-457200">
              <a:spcAft>
                <a:spcPts val="2400"/>
              </a:spcAft>
              <a:buFont typeface="+mj-lt"/>
              <a:buAutoNum type="arabicPeriod"/>
            </a:pPr>
            <a:r>
              <a:rPr lang="en-US" altLang="en-US" dirty="0" smtClean="0">
                <a:solidFill>
                  <a:srgbClr val="FFFFFF"/>
                </a:solidFill>
                <a:latin typeface="Times New Roman" panose="02020603050405020304" pitchFamily="18" charset="0"/>
                <a:cs typeface="Times New Roman" panose="02020603050405020304" pitchFamily="18" charset="0"/>
              </a:rPr>
              <a:t>Detector should be able to </a:t>
            </a:r>
            <a:r>
              <a:rPr lang="en-US" altLang="en-US" dirty="0" smtClean="0">
                <a:solidFill>
                  <a:srgbClr val="FF6600"/>
                </a:solidFill>
                <a:latin typeface="Times New Roman" panose="02020603050405020304" pitchFamily="18" charset="0"/>
                <a:cs typeface="Times New Roman" panose="02020603050405020304" pitchFamily="18" charset="0"/>
              </a:rPr>
              <a:t>work on the surface </a:t>
            </a:r>
            <a:r>
              <a:rPr lang="en-US" altLang="en-US" dirty="0" smtClean="0">
                <a:solidFill>
                  <a:srgbClr val="FFFFFF"/>
                </a:solidFill>
                <a:latin typeface="Times New Roman" panose="02020603050405020304" pitchFamily="18" charset="0"/>
                <a:cs typeface="Times New Roman" panose="02020603050405020304" pitchFamily="18" charset="0"/>
              </a:rPr>
              <a:t>or with very small overburden</a:t>
            </a:r>
          </a:p>
          <a:p>
            <a:pPr marL="457200" indent="-457200">
              <a:spcAft>
                <a:spcPts val="2400"/>
              </a:spcAft>
              <a:buFont typeface="+mj-lt"/>
              <a:buAutoNum type="arabicPeriod"/>
            </a:pPr>
            <a:r>
              <a:rPr lang="en-US" altLang="en-US" dirty="0" smtClean="0">
                <a:solidFill>
                  <a:srgbClr val="FFFFFF"/>
                </a:solidFill>
                <a:latin typeface="Times New Roman" panose="02020603050405020304" pitchFamily="18" charset="0"/>
                <a:cs typeface="Times New Roman" panose="02020603050405020304" pitchFamily="18" charset="0"/>
              </a:rPr>
              <a:t>Detector should be </a:t>
            </a:r>
            <a:r>
              <a:rPr lang="en-US" altLang="en-US" dirty="0" smtClean="0">
                <a:solidFill>
                  <a:srgbClr val="FF6600"/>
                </a:solidFill>
                <a:latin typeface="Times New Roman" panose="02020603050405020304" pitchFamily="18" charset="0"/>
                <a:cs typeface="Times New Roman" panose="02020603050405020304" pitchFamily="18" charset="0"/>
              </a:rPr>
              <a:t>portable</a:t>
            </a:r>
            <a:r>
              <a:rPr lang="en-US" altLang="en-US" dirty="0" smtClean="0">
                <a:solidFill>
                  <a:srgbClr val="FFFFFF"/>
                </a:solidFill>
                <a:latin typeface="Times New Roman" panose="02020603050405020304" pitchFamily="18" charset="0"/>
                <a:cs typeface="Times New Roman" panose="02020603050405020304" pitchFamily="18" charset="0"/>
              </a:rPr>
              <a:t>, cannot use tons of shielding material</a:t>
            </a:r>
          </a:p>
          <a:p>
            <a:pPr marL="457200" indent="-457200">
              <a:spcAft>
                <a:spcPts val="2400"/>
              </a:spcAft>
              <a:buFont typeface="+mj-lt"/>
              <a:buAutoNum type="arabicPeriod"/>
            </a:pPr>
            <a:endParaRPr lang="en-US" altLang="en-US" dirty="0" smtClean="0">
              <a:solidFill>
                <a:srgbClr val="2A3674"/>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8762598-BB50-4F26-864B-85598D0DEBB3}" type="slidenum">
              <a:rPr lang="en-US" smtClean="0"/>
              <a:t>2</a:t>
            </a:fld>
            <a:endParaRPr lang="en-US" dirty="0"/>
          </a:p>
        </p:txBody>
      </p:sp>
    </p:spTree>
    <p:extLst>
      <p:ext uri="{BB962C8B-B14F-4D97-AF65-F5344CB8AC3E}">
        <p14:creationId xmlns:p14="http://schemas.microsoft.com/office/powerpoint/2010/main" val="859696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Slide Number Placeholder 3"/>
          <p:cNvSpPr>
            <a:spLocks noGrp="1"/>
          </p:cNvSpPr>
          <p:nvPr>
            <p:ph type="sldNum" sz="quarter" idx="12"/>
          </p:nvPr>
        </p:nvSpPr>
        <p:spPr/>
        <p:txBody>
          <a:bodyPr/>
          <a:lstStyle/>
          <a:p>
            <a:fld id="{58762598-BB50-4F26-864B-85598D0DEBB3}" type="slidenum">
              <a:rPr lang="en-US" smtClean="0"/>
              <a:t>20</a:t>
            </a:fld>
            <a:endParaRPr lang="en-US" dirty="0"/>
          </a:p>
        </p:txBody>
      </p:sp>
    </p:spTree>
    <p:extLst>
      <p:ext uri="{BB962C8B-B14F-4D97-AF65-F5344CB8AC3E}">
        <p14:creationId xmlns:p14="http://schemas.microsoft.com/office/powerpoint/2010/main" val="61470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p:txBody>
              <a:bodyPr/>
              <a:lstStyle/>
              <a:p>
                <a:r>
                  <a:rPr lang="en-US" dirty="0" smtClean="0"/>
                  <a:t>SoLi</a:t>
                </a:r>
                <a14:m>
                  <m:oMath xmlns:m="http://schemas.openxmlformats.org/officeDocument/2006/math" xmlns="">
                    <m:r>
                      <a:rPr lang="en-US" i="1">
                        <a:latin typeface="Cambria Math"/>
                        <a:ea typeface="Cambria Math"/>
                      </a:rPr>
                      <m:t>𝜕</m:t>
                    </m:r>
                  </m:oMath>
                </a14:m>
                <a:r>
                  <a:rPr lang="en-US" dirty="0" smtClean="0"/>
                  <a:t> at the BR2 Reactor in Belgium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blipFill rotWithShape="1">
                <a:blip r:embed="rId2"/>
                <a:stretch>
                  <a:fillRect t="-15044" b="-31858"/>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75" y="720437"/>
            <a:ext cx="8318122" cy="572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8762598-BB50-4F26-864B-85598D0DEBB3}" type="slidenum">
              <a:rPr lang="en-US" smtClean="0"/>
              <a:t>21</a:t>
            </a:fld>
            <a:endParaRPr lang="en-US" dirty="0"/>
          </a:p>
        </p:txBody>
      </p:sp>
    </p:spTree>
    <p:extLst>
      <p:ext uri="{BB962C8B-B14F-4D97-AF65-F5344CB8AC3E}">
        <p14:creationId xmlns:p14="http://schemas.microsoft.com/office/powerpoint/2010/main" val="28173246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735022"/>
            <a:ext cx="9715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5871" y="872838"/>
            <a:ext cx="1752600" cy="461665"/>
          </a:xfrm>
          <a:prstGeom prst="rect">
            <a:avLst/>
          </a:prstGeom>
          <a:noFill/>
        </p:spPr>
        <p:txBody>
          <a:bodyPr wrap="square" rtlCol="0">
            <a:spAutoFit/>
          </a:bodyPr>
          <a:lstStyle/>
          <a:p>
            <a:pPr algn="ctr"/>
            <a:r>
              <a:rPr lang="en-US" sz="2400" b="1" dirty="0" smtClean="0">
                <a:latin typeface="Arial Black" panose="020B0A04020102020204" pitchFamily="34" charset="0"/>
              </a:rPr>
              <a:t>LENS</a:t>
            </a:r>
            <a:endParaRPr lang="en-US" sz="2400" b="1" dirty="0">
              <a:latin typeface="Arial Black" panose="020B0A04020102020204" pitchFamily="34" charset="0"/>
            </a:endParaRPr>
          </a:p>
        </p:txBody>
      </p:sp>
      <p:grpSp>
        <p:nvGrpSpPr>
          <p:cNvPr id="6" name="Group 5"/>
          <p:cNvGrpSpPr/>
          <p:nvPr/>
        </p:nvGrpSpPr>
        <p:grpSpPr>
          <a:xfrm>
            <a:off x="6181725" y="759667"/>
            <a:ext cx="2809875" cy="2327834"/>
            <a:chOff x="6073588" y="1943099"/>
            <a:chExt cx="2809875" cy="2327834"/>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588" y="2305780"/>
              <a:ext cx="2809875" cy="196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73589" y="1943099"/>
              <a:ext cx="2809874" cy="338554"/>
            </a:xfrm>
            <a:prstGeom prst="rect">
              <a:avLst/>
            </a:prstGeom>
            <a:noFill/>
          </p:spPr>
          <p:txBody>
            <a:bodyPr wrap="square" rtlCol="0">
              <a:spAutoFit/>
            </a:bodyPr>
            <a:lstStyle/>
            <a:p>
              <a:r>
                <a:rPr lang="en-US" sz="1600" dirty="0" err="1" smtClean="0">
                  <a:latin typeface="Arial" panose="020B0604020202020204" pitchFamily="34" charset="0"/>
                  <a:cs typeface="Arial" panose="020B0604020202020204" pitchFamily="34" charset="0"/>
                </a:rPr>
                <a:t>Sweany</a:t>
              </a:r>
              <a:r>
                <a:rPr lang="en-US" sz="1600" dirty="0" smtClean="0">
                  <a:latin typeface="Arial" panose="020B0604020202020204" pitchFamily="34" charset="0"/>
                  <a:cs typeface="Arial" panose="020B0604020202020204" pitchFamily="34" charset="0"/>
                </a:rPr>
                <a:t> et al., NIMA 769, 37</a:t>
              </a:r>
              <a:endParaRPr lang="en-US" sz="1600" dirty="0">
                <a:latin typeface="Arial" panose="020B0604020202020204" pitchFamily="34" charset="0"/>
                <a:cs typeface="Arial" panose="020B0604020202020204" pitchFamily="34" charset="0"/>
              </a:endParaRPr>
            </a:p>
          </p:txBody>
        </p:sp>
      </p:grpSp>
      <p:sp>
        <p:nvSpPr>
          <p:cNvPr id="7" name="TextBox 6"/>
          <p:cNvSpPr txBox="1"/>
          <p:nvPr/>
        </p:nvSpPr>
        <p:spPr>
          <a:xfrm>
            <a:off x="152400" y="20782"/>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Technological Convergence  </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5809" y="2894568"/>
            <a:ext cx="2819400" cy="2031325"/>
          </a:xfrm>
          <a:prstGeom prst="rect">
            <a:avLst/>
          </a:prstGeom>
          <a:noFill/>
        </p:spPr>
        <p:txBody>
          <a:bodyPr wrap="square" rtlCol="0">
            <a:spAutoFit/>
          </a:bodyPr>
          <a:lstStyle/>
          <a:p>
            <a:r>
              <a:rPr lang="en-US" sz="1400" dirty="0" smtClean="0">
                <a:solidFill>
                  <a:schemeClr val="bg1"/>
                </a:solidFill>
                <a:latin typeface="Times New Roman" panose="02020603050405020304" pitchFamily="18" charset="0"/>
                <a:cs typeface="Times New Roman" panose="02020603050405020304" pitchFamily="18" charset="0"/>
              </a:rPr>
              <a:t>The </a:t>
            </a:r>
            <a:r>
              <a:rPr lang="en-US" sz="1400" b="1" dirty="0" err="1" smtClean="0">
                <a:solidFill>
                  <a:schemeClr val="bg1"/>
                </a:solidFill>
                <a:latin typeface="Times New Roman" panose="02020603050405020304" pitchFamily="18" charset="0"/>
                <a:cs typeface="Times New Roman" panose="02020603050405020304" pitchFamily="18" charset="0"/>
              </a:rPr>
              <a:t>Raghavan</a:t>
            </a:r>
            <a:r>
              <a:rPr lang="en-US" sz="1400" b="1" dirty="0" smtClean="0">
                <a:solidFill>
                  <a:schemeClr val="bg1"/>
                </a:solidFill>
                <a:latin typeface="Times New Roman" panose="02020603050405020304" pitchFamily="18" charset="0"/>
                <a:cs typeface="Times New Roman" panose="02020603050405020304" pitchFamily="18" charset="0"/>
              </a:rPr>
              <a:t> Optical Lattice </a:t>
            </a:r>
            <a:r>
              <a:rPr lang="en-US" sz="1400" dirty="0" smtClean="0">
                <a:solidFill>
                  <a:schemeClr val="bg1"/>
                </a:solidFill>
                <a:latin typeface="Times New Roman" panose="02020603050405020304" pitchFamily="18" charset="0"/>
                <a:cs typeface="Times New Roman" panose="02020603050405020304" pitchFamily="18" charset="0"/>
              </a:rPr>
              <a:t>(ROL), invented by the late Virginia Tech professor, Raju </a:t>
            </a:r>
            <a:r>
              <a:rPr lang="en-US" sz="1400" dirty="0" err="1" smtClean="0">
                <a:solidFill>
                  <a:schemeClr val="bg1"/>
                </a:solidFill>
                <a:latin typeface="Times New Roman" panose="02020603050405020304" pitchFamily="18" charset="0"/>
                <a:cs typeface="Times New Roman" panose="02020603050405020304" pitchFamily="18" charset="0"/>
              </a:rPr>
              <a:t>Ragahvan</a:t>
            </a:r>
            <a:r>
              <a:rPr lang="en-US" sz="1400" dirty="0" smtClean="0">
                <a:solidFill>
                  <a:schemeClr val="bg1"/>
                </a:solidFill>
                <a:latin typeface="Times New Roman" panose="02020603050405020304" pitchFamily="18" charset="0"/>
                <a:cs typeface="Times New Roman" panose="02020603050405020304" pitchFamily="18" charset="0"/>
              </a:rPr>
              <a:t>, divides a totally active volume into cubical cells that are read-out by total internal reflection.  LENS was designed for solar neutrino detection and not optimized for reactor antineutrino detection.</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95600" y="2944090"/>
            <a:ext cx="3124200" cy="2246769"/>
          </a:xfrm>
          <a:prstGeom prst="rect">
            <a:avLst/>
          </a:prstGeom>
          <a:noFill/>
        </p:spPr>
        <p:txBody>
          <a:bodyPr wrap="square" rtlCol="0">
            <a:spAutoFit/>
          </a:bodyPr>
          <a:lstStyle/>
          <a:p>
            <a:r>
              <a:rPr lang="en-US" sz="1400" dirty="0" smtClean="0">
                <a:solidFill>
                  <a:srgbClr val="FFFFFF"/>
                </a:solidFill>
                <a:latin typeface="Times New Roman" panose="02020603050405020304" pitchFamily="18" charset="0"/>
                <a:cs typeface="Times New Roman" panose="02020603050405020304" pitchFamily="18" charset="0"/>
              </a:rPr>
              <a:t>Optically isolated cubes, mated to </a:t>
            </a:r>
            <a:r>
              <a:rPr lang="en-US" sz="1400" b="1" baseline="30000" dirty="0" smtClean="0">
                <a:solidFill>
                  <a:srgbClr val="FFFFFF"/>
                </a:solidFill>
                <a:latin typeface="Times New Roman" panose="02020603050405020304" pitchFamily="18" charset="0"/>
                <a:cs typeface="Times New Roman" panose="02020603050405020304" pitchFamily="18" charset="0"/>
              </a:rPr>
              <a:t>6</a:t>
            </a:r>
            <a:r>
              <a:rPr lang="en-US" sz="1400" b="1" dirty="0" smtClean="0">
                <a:solidFill>
                  <a:srgbClr val="FFFFFF"/>
                </a:solidFill>
                <a:latin typeface="Times New Roman" panose="02020603050405020304" pitchFamily="18" charset="0"/>
                <a:cs typeface="Times New Roman" panose="02020603050405020304" pitchFamily="18" charset="0"/>
              </a:rPr>
              <a:t>LiF:ZnS(Ag) sheets</a:t>
            </a:r>
            <a:r>
              <a:rPr lang="en-US" sz="1400" dirty="0" smtClean="0">
                <a:solidFill>
                  <a:srgbClr val="FFFFFF"/>
                </a:solidFill>
                <a:latin typeface="Times New Roman" panose="02020603050405020304" pitchFamily="18" charset="0"/>
                <a:cs typeface="Times New Roman" panose="02020603050405020304" pitchFamily="18" charset="0"/>
              </a:rPr>
              <a:t>,</a:t>
            </a:r>
            <a:r>
              <a:rPr lang="en-US" sz="1400" b="1" dirty="0" smtClean="0">
                <a:solidFill>
                  <a:srgbClr val="FFFFFF"/>
                </a:solidFill>
                <a:latin typeface="Times New Roman" panose="02020603050405020304" pitchFamily="18" charset="0"/>
                <a:cs typeface="Times New Roman" panose="02020603050405020304" pitchFamily="18" charset="0"/>
              </a:rPr>
              <a:t> </a:t>
            </a:r>
            <a:r>
              <a:rPr lang="en-US" sz="1400" dirty="0" smtClean="0">
                <a:solidFill>
                  <a:srgbClr val="FFFFFF"/>
                </a:solidFill>
                <a:latin typeface="Times New Roman" panose="02020603050405020304" pitchFamily="18" charset="0"/>
                <a:cs typeface="Times New Roman" panose="02020603050405020304" pitchFamily="18" charset="0"/>
              </a:rPr>
              <a:t>are used to tag IBD. Light is read-out by wavelength shifting fibers in orthogonal directions.  It has the spatial resolution of the ROL optimized for reactor antineutrino detection.  The small cross-sectional area of the fibers limits the light collection, dilutes the energy resolution and lowers the efficiency.</a:t>
            </a:r>
            <a:endParaRPr lang="en-US" sz="1400" dirty="0">
              <a:solidFill>
                <a:srgbClr val="FFFF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181726" y="3142651"/>
            <a:ext cx="2809874" cy="2031325"/>
          </a:xfrm>
          <a:prstGeom prst="rect">
            <a:avLst/>
          </a:prstGeom>
          <a:noFill/>
        </p:spPr>
        <p:txBody>
          <a:bodyPr wrap="square" rtlCol="0">
            <a:spAutoFit/>
          </a:bodyPr>
          <a:lstStyle/>
          <a:p>
            <a:r>
              <a:rPr lang="en-US" sz="1400" dirty="0" smtClean="0">
                <a:solidFill>
                  <a:srgbClr val="FFFFFF"/>
                </a:solidFill>
                <a:latin typeface="Times New Roman" panose="02020603050405020304" pitchFamily="18" charset="0"/>
                <a:cs typeface="Times New Roman" panose="02020603050405020304" pitchFamily="18" charset="0"/>
              </a:rPr>
              <a:t>Used </a:t>
            </a:r>
            <a:r>
              <a:rPr lang="en-US" sz="1400" baseline="30000" dirty="0" smtClean="0">
                <a:solidFill>
                  <a:srgbClr val="FFFFFF"/>
                </a:solidFill>
                <a:latin typeface="Times New Roman" panose="02020603050405020304" pitchFamily="18" charset="0"/>
                <a:cs typeface="Times New Roman" panose="02020603050405020304" pitchFamily="18" charset="0"/>
              </a:rPr>
              <a:t>6</a:t>
            </a:r>
            <a:r>
              <a:rPr lang="en-US" sz="1400" dirty="0" smtClean="0">
                <a:solidFill>
                  <a:srgbClr val="FFFFFF"/>
                </a:solidFill>
                <a:latin typeface="Times New Roman" panose="02020603050405020304" pitchFamily="18" charset="0"/>
                <a:cs typeface="Times New Roman" panose="02020603050405020304" pitchFamily="18" charset="0"/>
              </a:rPr>
              <a:t>LiF:ZnS(Ag) sheets mated to a </a:t>
            </a:r>
            <a:r>
              <a:rPr lang="en-US" sz="1400" b="1" dirty="0" smtClean="0">
                <a:solidFill>
                  <a:srgbClr val="FFFFFF"/>
                </a:solidFill>
                <a:latin typeface="Times New Roman" panose="02020603050405020304" pitchFamily="18" charset="0"/>
                <a:cs typeface="Times New Roman" panose="02020603050405020304" pitchFamily="18" charset="0"/>
              </a:rPr>
              <a:t>solid bar of wavelength-shifting plastic scintillator</a:t>
            </a:r>
            <a:r>
              <a:rPr lang="en-US" sz="1400" dirty="0" smtClean="0">
                <a:solidFill>
                  <a:srgbClr val="FFFFFF"/>
                </a:solidFill>
                <a:latin typeface="Times New Roman" panose="02020603050405020304" pitchFamily="18" charset="0"/>
                <a:cs typeface="Times New Roman" panose="02020603050405020304" pitchFamily="18" charset="0"/>
              </a:rPr>
              <a:t>. This prototype demonstrated the feasibility of pairing the sheets to wavelength shifting plastic, but </a:t>
            </a:r>
            <a:r>
              <a:rPr lang="en-US" sz="1400" dirty="0">
                <a:solidFill>
                  <a:srgbClr val="FFFFFF"/>
                </a:solidFill>
                <a:latin typeface="Times New Roman" panose="02020603050405020304" pitchFamily="18" charset="0"/>
                <a:cs typeface="Times New Roman" panose="02020603050405020304" pitchFamily="18" charset="0"/>
              </a:rPr>
              <a:t>t</a:t>
            </a:r>
            <a:r>
              <a:rPr lang="en-US" sz="1400" dirty="0" smtClean="0">
                <a:solidFill>
                  <a:srgbClr val="FFFFFF"/>
                </a:solidFill>
                <a:latin typeface="Times New Roman" panose="02020603050405020304" pitchFamily="18" charset="0"/>
                <a:cs typeface="Times New Roman" panose="02020603050405020304" pitchFamily="18" charset="0"/>
              </a:rPr>
              <a:t>he long bars do not have the spatial resolution required for good background rejection </a:t>
            </a:r>
            <a:endParaRPr lang="en-US" sz="1400" dirty="0">
              <a:solidFill>
                <a:srgbClr val="FFFFFF"/>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52400" y="4925893"/>
            <a:ext cx="8839200" cy="1427506"/>
            <a:chOff x="152400" y="4967457"/>
            <a:chExt cx="8839200" cy="1427506"/>
          </a:xfrm>
        </p:grpSpPr>
        <p:cxnSp>
          <p:nvCxnSpPr>
            <p:cNvPr id="10" name="Straight Arrow Connector 9"/>
            <p:cNvCxnSpPr>
              <a:stCxn id="8" idx="2"/>
            </p:cNvCxnSpPr>
            <p:nvPr/>
          </p:nvCxnSpPr>
          <p:spPr>
            <a:xfrm>
              <a:off x="1475509" y="4967457"/>
              <a:ext cx="1579418" cy="597300"/>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57700" y="5055776"/>
              <a:ext cx="0" cy="508981"/>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19800" y="5177437"/>
              <a:ext cx="1566863" cy="387320"/>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5502411"/>
              <a:ext cx="8839200" cy="892552"/>
            </a:xfrm>
            <a:prstGeom prst="rect">
              <a:avLst/>
            </a:prstGeom>
            <a:noFill/>
          </p:spPr>
          <p:txBody>
            <a:bodyPr wrap="square" rtlCol="0">
              <a:spAutoFit/>
            </a:bodyPr>
            <a:lstStyle/>
            <a:p>
              <a:pPr algn="ctr"/>
              <a:r>
                <a:rPr lang="en-US" sz="3600" dirty="0" smtClean="0">
                  <a:solidFill>
                    <a:srgbClr val="FF6600"/>
                  </a:solidFill>
                  <a:latin typeface="Times New Roman" panose="02020603050405020304" pitchFamily="18" charset="0"/>
                  <a:cs typeface="Times New Roman" panose="02020603050405020304" pitchFamily="18" charset="0"/>
                </a:rPr>
                <a:t>CHANDLER</a:t>
              </a:r>
              <a:endParaRPr lang="en-US" sz="1600" dirty="0" smtClean="0">
                <a:solidFill>
                  <a:srgbClr val="FF6600"/>
                </a:solidFill>
                <a:latin typeface="Times New Roman" panose="02020603050405020304" pitchFamily="18" charset="0"/>
                <a:cs typeface="Times New Roman" panose="02020603050405020304" pitchFamily="18" charset="0"/>
              </a:endParaRPr>
            </a:p>
            <a:p>
              <a:pPr algn="ctr"/>
              <a:r>
                <a:rPr lang="en-US" sz="1600" u="sng" dirty="0" smtClean="0">
                  <a:solidFill>
                    <a:srgbClr val="FF6600"/>
                  </a:solidFill>
                  <a:latin typeface="Times New Roman" panose="02020603050405020304" pitchFamily="18" charset="0"/>
                  <a:cs typeface="Times New Roman" panose="02020603050405020304" pitchFamily="18" charset="0"/>
                </a:rPr>
                <a:t>C</a:t>
              </a:r>
              <a:r>
                <a:rPr lang="en-US" sz="1600" dirty="0" smtClean="0">
                  <a:solidFill>
                    <a:srgbClr val="FF6600"/>
                  </a:solidFill>
                  <a:latin typeface="Times New Roman" panose="02020603050405020304" pitchFamily="18" charset="0"/>
                  <a:cs typeface="Times New Roman" panose="02020603050405020304" pitchFamily="18" charset="0"/>
                </a:rPr>
                <a:t>arbon </a:t>
              </a:r>
              <a:r>
                <a:rPr lang="en-US" sz="1600" u="sng" dirty="0" smtClean="0">
                  <a:solidFill>
                    <a:srgbClr val="FF6600"/>
                  </a:solidFill>
                  <a:latin typeface="Times New Roman" panose="02020603050405020304" pitchFamily="18" charset="0"/>
                  <a:cs typeface="Times New Roman" panose="02020603050405020304" pitchFamily="18" charset="0"/>
                </a:rPr>
                <a:t>H</a:t>
              </a:r>
              <a:r>
                <a:rPr lang="en-US" sz="1600" dirty="0" smtClean="0">
                  <a:solidFill>
                    <a:srgbClr val="FF6600"/>
                  </a:solidFill>
                  <a:latin typeface="Times New Roman" panose="02020603050405020304" pitchFamily="18" charset="0"/>
                  <a:cs typeface="Times New Roman" panose="02020603050405020304" pitchFamily="18" charset="0"/>
                </a:rPr>
                <a:t>ydrogen </a:t>
              </a:r>
              <a:r>
                <a:rPr lang="en-US" sz="1600" u="sng" dirty="0" smtClean="0">
                  <a:solidFill>
                    <a:srgbClr val="FF6600"/>
                  </a:solidFill>
                  <a:latin typeface="Times New Roman" panose="02020603050405020304" pitchFamily="18" charset="0"/>
                  <a:cs typeface="Times New Roman" panose="02020603050405020304" pitchFamily="18" charset="0"/>
                </a:rPr>
                <a:t>A</a:t>
              </a:r>
              <a:r>
                <a:rPr lang="en-US" sz="1600" dirty="0" smtClean="0">
                  <a:solidFill>
                    <a:srgbClr val="FF6600"/>
                  </a:solidFill>
                  <a:latin typeface="Times New Roman" panose="02020603050405020304" pitchFamily="18" charset="0"/>
                  <a:cs typeface="Times New Roman" panose="02020603050405020304" pitchFamily="18" charset="0"/>
                </a:rPr>
                <a:t>nti-</a:t>
              </a:r>
              <a:r>
                <a:rPr lang="en-US" sz="1600" u="sng" dirty="0" smtClean="0">
                  <a:solidFill>
                    <a:srgbClr val="FF6600"/>
                  </a:solidFill>
                  <a:latin typeface="Times New Roman" panose="02020603050405020304" pitchFamily="18" charset="0"/>
                  <a:cs typeface="Times New Roman" panose="02020603050405020304" pitchFamily="18" charset="0"/>
                </a:rPr>
                <a:t>N</a:t>
              </a:r>
              <a:r>
                <a:rPr lang="en-US" sz="1600" dirty="0" smtClean="0">
                  <a:solidFill>
                    <a:srgbClr val="FF6600"/>
                  </a:solidFill>
                  <a:latin typeface="Times New Roman" panose="02020603050405020304" pitchFamily="18" charset="0"/>
                  <a:cs typeface="Times New Roman" panose="02020603050405020304" pitchFamily="18" charset="0"/>
                </a:rPr>
                <a:t>eutrino </a:t>
              </a:r>
              <a:r>
                <a:rPr lang="en-US" sz="1600" u="sng" dirty="0" smtClean="0">
                  <a:solidFill>
                    <a:srgbClr val="FF6600"/>
                  </a:solidFill>
                  <a:latin typeface="Times New Roman" panose="02020603050405020304" pitchFamily="18" charset="0"/>
                  <a:cs typeface="Times New Roman" panose="02020603050405020304" pitchFamily="18" charset="0"/>
                </a:rPr>
                <a:t>D</a:t>
              </a:r>
              <a:r>
                <a:rPr lang="en-US" sz="1600" dirty="0" smtClean="0">
                  <a:solidFill>
                    <a:srgbClr val="FF6600"/>
                  </a:solidFill>
                  <a:latin typeface="Times New Roman" panose="02020603050405020304" pitchFamily="18" charset="0"/>
                  <a:cs typeface="Times New Roman" panose="02020603050405020304" pitchFamily="18" charset="0"/>
                </a:rPr>
                <a:t>etector with a </a:t>
              </a:r>
              <a:r>
                <a:rPr lang="en-US" sz="1600" u="sng" dirty="0" smtClean="0">
                  <a:solidFill>
                    <a:srgbClr val="FF6600"/>
                  </a:solidFill>
                  <a:latin typeface="Times New Roman" panose="02020603050405020304" pitchFamily="18" charset="0"/>
                  <a:cs typeface="Times New Roman" panose="02020603050405020304" pitchFamily="18" charset="0"/>
                </a:rPr>
                <a:t>L</a:t>
              </a:r>
              <a:r>
                <a:rPr lang="en-US" sz="1600" dirty="0" smtClean="0">
                  <a:solidFill>
                    <a:srgbClr val="FF6600"/>
                  </a:solidFill>
                  <a:latin typeface="Times New Roman" panose="02020603050405020304" pitchFamily="18" charset="0"/>
                  <a:cs typeface="Times New Roman" panose="02020603050405020304" pitchFamily="18" charset="0"/>
                </a:rPr>
                <a:t>ithium </a:t>
              </a:r>
              <a:r>
                <a:rPr lang="en-US" sz="1600" u="sng" dirty="0" smtClean="0">
                  <a:solidFill>
                    <a:srgbClr val="FF6600"/>
                  </a:solidFill>
                  <a:latin typeface="Times New Roman" panose="02020603050405020304" pitchFamily="18" charset="0"/>
                  <a:cs typeface="Times New Roman" panose="02020603050405020304" pitchFamily="18" charset="0"/>
                </a:rPr>
                <a:t>E</a:t>
              </a:r>
              <a:r>
                <a:rPr lang="en-US" sz="1600" dirty="0" smtClean="0">
                  <a:solidFill>
                    <a:srgbClr val="FF6600"/>
                  </a:solidFill>
                  <a:latin typeface="Times New Roman" panose="02020603050405020304" pitchFamily="18" charset="0"/>
                  <a:cs typeface="Times New Roman" panose="02020603050405020304" pitchFamily="18" charset="0"/>
                </a:rPr>
                <a:t>nhanced </a:t>
              </a:r>
              <a:r>
                <a:rPr lang="en-US" sz="1600" u="sng" dirty="0" smtClean="0">
                  <a:solidFill>
                    <a:srgbClr val="FF6600"/>
                  </a:solidFill>
                  <a:latin typeface="Times New Roman" panose="02020603050405020304" pitchFamily="18" charset="0"/>
                  <a:cs typeface="Times New Roman" panose="02020603050405020304" pitchFamily="18" charset="0"/>
                </a:rPr>
                <a:t>R</a:t>
              </a:r>
              <a:r>
                <a:rPr lang="en-US" sz="1600" dirty="0" smtClean="0">
                  <a:solidFill>
                    <a:srgbClr val="FF6600"/>
                  </a:solidFill>
                  <a:latin typeface="Times New Roman" panose="02020603050405020304" pitchFamily="18" charset="0"/>
                  <a:cs typeface="Times New Roman" panose="02020603050405020304" pitchFamily="18" charset="0"/>
                </a:rPr>
                <a:t>OL </a:t>
              </a:r>
              <a:endParaRPr lang="en-US" sz="1600" dirty="0">
                <a:solidFill>
                  <a:srgbClr val="FF6600"/>
                </a:solidFill>
                <a:latin typeface="Times New Roman" panose="02020603050405020304" pitchFamily="18" charset="0"/>
                <a:cs typeface="Times New Roman" panose="02020603050405020304" pitchFamily="18" charset="0"/>
              </a:endParaRPr>
            </a:p>
          </p:txBody>
        </p:sp>
      </p:gr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09" y="1298995"/>
            <a:ext cx="2548025" cy="155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689" y="1157112"/>
            <a:ext cx="2759421" cy="174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Footer Placeholder 2"/>
          <p:cNvSpPr>
            <a:spLocks noGrp="1"/>
          </p:cNvSpPr>
          <p:nvPr>
            <p:ph type="ftr" sz="quarter" idx="4294967295"/>
          </p:nvPr>
        </p:nvSpPr>
        <p:spPr>
          <a:xfrm>
            <a:off x="2743200" y="6516688"/>
            <a:ext cx="3962400" cy="304800"/>
          </a:xfrm>
          <a:prstGeom prst="rect">
            <a:avLst/>
          </a:prstGeom>
        </p:spPr>
        <p:txBody>
          <a:bodyPr/>
          <a:lstStyle/>
          <a:p>
            <a:pPr algn="ctr" fontAlgn="base">
              <a:spcBef>
                <a:spcPct val="0"/>
              </a:spcBef>
              <a:spcAft>
                <a:spcPct val="0"/>
              </a:spcAft>
              <a:defRPr/>
            </a:pPr>
            <a:r>
              <a:rPr lang="en-US" sz="1600" i="1" smtClean="0">
                <a:solidFill>
                  <a:schemeClr val="bg1"/>
                </a:solidFill>
                <a:effectLst>
                  <a:outerShdw blurRad="38100" dist="38100" dir="2700000" algn="tl">
                    <a:srgbClr val="000000">
                      <a:alpha val="43137"/>
                    </a:srgbClr>
                  </a:outerShdw>
                </a:effectLst>
              </a:rPr>
              <a:t>C. Mariani</a:t>
            </a:r>
            <a:endParaRPr lang="en-US" sz="1600" i="1"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F9775F2A-3656-44DC-8E6D-85FA963F5FF3}" type="slidenum">
              <a:rPr lang="en-US" smtClean="0"/>
              <a:t>22</a:t>
            </a:fld>
            <a:endParaRPr lang="en-US"/>
          </a:p>
        </p:txBody>
      </p:sp>
    </p:spTree>
    <p:extLst>
      <p:ext uri="{BB962C8B-B14F-4D97-AF65-F5344CB8AC3E}">
        <p14:creationId xmlns:p14="http://schemas.microsoft.com/office/powerpoint/2010/main" val="1129366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65334"/>
            <a:ext cx="49053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9050"/>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Optics of the </a:t>
            </a:r>
            <a:r>
              <a:rPr lang="en-US" sz="36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Raghavan</a:t>
            </a: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Optical Lattice</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5" name="Straight Arrow Connector 34"/>
          <p:cNvCxnSpPr/>
          <p:nvPr/>
        </p:nvCxnSpPr>
        <p:spPr>
          <a:xfrm flipV="1">
            <a:off x="4140927" y="3769258"/>
            <a:ext cx="0" cy="4155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08264" y="4131516"/>
            <a:ext cx="1074198" cy="523220"/>
          </a:xfrm>
          <a:prstGeom prst="rect">
            <a:avLst/>
          </a:prstGeom>
          <a:noFill/>
        </p:spPr>
        <p:txBody>
          <a:bodyPr wrap="square" rtlCol="0">
            <a:spAutoFit/>
          </a:bodyPr>
          <a:lstStyle/>
          <a:p>
            <a:pPr algn="ctr"/>
            <a:r>
              <a:rPr lang="en-US" sz="1400" dirty="0" smtClean="0"/>
              <a:t>Brewster Angle</a:t>
            </a:r>
            <a:endParaRPr lang="en-US" sz="1400" dirty="0"/>
          </a:p>
        </p:txBody>
      </p:sp>
      <p:cxnSp>
        <p:nvCxnSpPr>
          <p:cNvPr id="61" name="Straight Arrow Connector 60"/>
          <p:cNvCxnSpPr/>
          <p:nvPr/>
        </p:nvCxnSpPr>
        <p:spPr>
          <a:xfrm flipV="1">
            <a:off x="4905884" y="3769258"/>
            <a:ext cx="0" cy="4155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73221" y="4131516"/>
            <a:ext cx="1074198" cy="523220"/>
          </a:xfrm>
          <a:prstGeom prst="rect">
            <a:avLst/>
          </a:prstGeom>
          <a:noFill/>
        </p:spPr>
        <p:txBody>
          <a:bodyPr wrap="square" rtlCol="0">
            <a:spAutoFit/>
          </a:bodyPr>
          <a:lstStyle/>
          <a:p>
            <a:pPr algn="ctr"/>
            <a:r>
              <a:rPr lang="en-US" sz="1400" dirty="0" smtClean="0"/>
              <a:t>Critical Angle</a:t>
            </a:r>
            <a:endParaRPr lang="en-US" sz="1400" dirty="0"/>
          </a:p>
        </p:txBody>
      </p:sp>
      <p:sp>
        <p:nvSpPr>
          <p:cNvPr id="38" name="TextBox 37"/>
          <p:cNvSpPr txBox="1"/>
          <p:nvPr/>
        </p:nvSpPr>
        <p:spPr>
          <a:xfrm>
            <a:off x="820675" y="707886"/>
            <a:ext cx="3568823" cy="369332"/>
          </a:xfrm>
          <a:prstGeom prst="rect">
            <a:avLst/>
          </a:prstGeom>
          <a:noFill/>
        </p:spPr>
        <p:txBody>
          <a:bodyPr wrap="square" rtlCol="0">
            <a:spAutoFit/>
          </a:bodyPr>
          <a:lstStyle/>
          <a:p>
            <a:pPr algn="ctr"/>
            <a:r>
              <a:rPr lang="en-US" b="1" dirty="0" smtClean="0"/>
              <a:t>Fresnel Reflections</a:t>
            </a:r>
            <a:endParaRPr lang="en-US" b="1" dirty="0"/>
          </a:p>
        </p:txBody>
      </p:sp>
      <p:sp>
        <p:nvSpPr>
          <p:cNvPr id="39" name="TextBox 38"/>
          <p:cNvSpPr txBox="1"/>
          <p:nvPr/>
        </p:nvSpPr>
        <p:spPr>
          <a:xfrm>
            <a:off x="5257800" y="800993"/>
            <a:ext cx="3838575" cy="2769989"/>
          </a:xfrm>
          <a:prstGeom prst="rect">
            <a:avLst/>
          </a:prstGeom>
          <a:noFill/>
        </p:spPr>
        <p:txBody>
          <a:bodyPr wrap="square" rtlCol="0">
            <a:spAutoFit/>
          </a:bodyPr>
          <a:lstStyle/>
          <a:p>
            <a:pPr>
              <a:spcAft>
                <a:spcPts val="1200"/>
              </a:spcAft>
            </a:pPr>
            <a:r>
              <a:rPr lang="en-US" dirty="0" smtClean="0">
                <a:solidFill>
                  <a:srgbClr val="FFFFFF"/>
                </a:solidFill>
              </a:rPr>
              <a:t>The optics are based on the interface of PVT (n=1.58) and air (n=1).</a:t>
            </a:r>
          </a:p>
          <a:p>
            <a:pPr>
              <a:spcAft>
                <a:spcPts val="1200"/>
              </a:spcAft>
            </a:pPr>
            <a:r>
              <a:rPr lang="en-US" dirty="0" smtClean="0">
                <a:solidFill>
                  <a:srgbClr val="FF6600"/>
                </a:solidFill>
              </a:rPr>
              <a:t>The critical angle (</a:t>
            </a:r>
            <a:r>
              <a:rPr lang="el-GR" dirty="0" smtClean="0">
                <a:solidFill>
                  <a:srgbClr val="FF6600"/>
                </a:solidFill>
              </a:rPr>
              <a:t>θ</a:t>
            </a:r>
            <a:r>
              <a:rPr lang="en-US" baseline="-25000" dirty="0">
                <a:solidFill>
                  <a:srgbClr val="FF6600"/>
                </a:solidFill>
              </a:rPr>
              <a:t>c</a:t>
            </a:r>
            <a:r>
              <a:rPr lang="en-US" dirty="0" smtClean="0">
                <a:solidFill>
                  <a:srgbClr val="FF6600"/>
                </a:solidFill>
              </a:rPr>
              <a:t>) is 39.27°</a:t>
            </a:r>
          </a:p>
          <a:p>
            <a:pPr>
              <a:spcAft>
                <a:spcPts val="1200"/>
              </a:spcAft>
            </a:pPr>
            <a:r>
              <a:rPr lang="en-US" dirty="0" smtClean="0">
                <a:solidFill>
                  <a:srgbClr val="FF6600"/>
                </a:solidFill>
              </a:rPr>
              <a:t>The Brewster angle is 32.22°</a:t>
            </a:r>
          </a:p>
          <a:p>
            <a:pPr>
              <a:spcAft>
                <a:spcPts val="1200"/>
              </a:spcAft>
            </a:pPr>
            <a:r>
              <a:rPr lang="en-US" dirty="0" smtClean="0">
                <a:solidFill>
                  <a:srgbClr val="FFFFFF"/>
                </a:solidFill>
              </a:rPr>
              <a:t>Because </a:t>
            </a:r>
            <a:r>
              <a:rPr lang="el-GR" dirty="0">
                <a:solidFill>
                  <a:srgbClr val="FFFFFF"/>
                </a:solidFill>
              </a:rPr>
              <a:t>θ</a:t>
            </a:r>
            <a:r>
              <a:rPr lang="en-US" baseline="-25000" dirty="0" smtClean="0">
                <a:solidFill>
                  <a:srgbClr val="FFFFFF"/>
                </a:solidFill>
              </a:rPr>
              <a:t>c</a:t>
            </a:r>
            <a:r>
              <a:rPr lang="en-US" dirty="0" smtClean="0">
                <a:solidFill>
                  <a:srgbClr val="FFFFFF"/>
                </a:solidFill>
              </a:rPr>
              <a:t> &lt; 45° any light capable of passing between cubes will necessarily fall into the total-internal-reflection (TIR) channel in that direction.</a:t>
            </a:r>
            <a:endParaRPr lang="en-US" dirty="0">
              <a:solidFill>
                <a:srgbClr val="FFFFFF"/>
              </a:solidFill>
            </a:endParaRPr>
          </a:p>
        </p:txBody>
      </p:sp>
      <p:sp>
        <p:nvSpPr>
          <p:cNvPr id="40" name="TextBox 39"/>
          <p:cNvSpPr txBox="1"/>
          <p:nvPr/>
        </p:nvSpPr>
        <p:spPr>
          <a:xfrm>
            <a:off x="603682" y="4708004"/>
            <a:ext cx="7981025" cy="1508105"/>
          </a:xfrm>
          <a:prstGeom prst="rect">
            <a:avLst/>
          </a:prstGeom>
          <a:noFill/>
        </p:spPr>
        <p:txBody>
          <a:bodyPr wrap="square" rtlCol="0">
            <a:spAutoFit/>
          </a:bodyPr>
          <a:lstStyle/>
          <a:p>
            <a:pPr>
              <a:spcAft>
                <a:spcPts val="1200"/>
              </a:spcAft>
            </a:pPr>
            <a:r>
              <a:rPr lang="en-US" dirty="0" smtClean="0">
                <a:solidFill>
                  <a:schemeClr val="bg1"/>
                </a:solidFill>
              </a:rPr>
              <a:t>Each of the four TIR channels is open to 11.3% of the light produced in a cube.   </a:t>
            </a:r>
          </a:p>
          <a:p>
            <a:pPr>
              <a:spcAft>
                <a:spcPts val="1200"/>
              </a:spcAft>
            </a:pPr>
            <a:r>
              <a:rPr lang="en-US" dirty="0">
                <a:solidFill>
                  <a:schemeClr val="bg1"/>
                </a:solidFill>
              </a:rPr>
              <a:t>5</a:t>
            </a:r>
            <a:r>
              <a:rPr lang="en-US" dirty="0" smtClean="0">
                <a:solidFill>
                  <a:schemeClr val="bg1"/>
                </a:solidFill>
              </a:rPr>
              <a:t>4.8% of all light can not be channeled.</a:t>
            </a:r>
          </a:p>
          <a:p>
            <a:pPr>
              <a:spcAft>
                <a:spcPts val="1200"/>
              </a:spcAft>
            </a:pPr>
            <a:r>
              <a:rPr lang="en-US" dirty="0" smtClean="0">
                <a:solidFill>
                  <a:schemeClr val="bg1"/>
                </a:solidFill>
              </a:rPr>
              <a:t>Some channeled light that gets reflected off of a cube surface perpendicular to the channel direction will reach the PMT in the opposite direction.</a:t>
            </a:r>
            <a:endParaRPr lang="en-US" dirty="0">
              <a:solidFill>
                <a:schemeClr val="bg1"/>
              </a:solidFill>
            </a:endParaRPr>
          </a:p>
        </p:txBody>
      </p:sp>
    </p:spTree>
    <p:extLst>
      <p:ext uri="{BB962C8B-B14F-4D97-AF65-F5344CB8AC3E}">
        <p14:creationId xmlns:p14="http://schemas.microsoft.com/office/powerpoint/2010/main" val="31413688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365" y="26367"/>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Attenuation Length Study</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319" y="2009416"/>
            <a:ext cx="3078180" cy="325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n 8"/>
          <p:cNvSpPr/>
          <p:nvPr/>
        </p:nvSpPr>
        <p:spPr>
          <a:xfrm rot="5400000">
            <a:off x="2309202" y="1136668"/>
            <a:ext cx="352425" cy="557475"/>
          </a:xfrm>
          <a:prstGeom prst="can">
            <a:avLst>
              <a:gd name="adj" fmla="val 31093"/>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67" y="2097869"/>
            <a:ext cx="5166423" cy="330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a:grpSpLocks noChangeAspect="1"/>
          </p:cNvGrpSpPr>
          <p:nvPr/>
        </p:nvGrpSpPr>
        <p:grpSpPr>
          <a:xfrm>
            <a:off x="2651903" y="1147906"/>
            <a:ext cx="520066" cy="522354"/>
            <a:chOff x="4708405" y="1817659"/>
            <a:chExt cx="3824021" cy="3840838"/>
          </a:xfrm>
        </p:grpSpPr>
        <p:sp>
          <p:nvSpPr>
            <p:cNvPr id="12" name="Cube 11"/>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a:spLocks noChangeAspect="1"/>
            </p:cNvSpPr>
            <p:nvPr/>
          </p:nvSpPr>
          <p:spPr>
            <a:xfrm>
              <a:off x="4708405" y="1830957"/>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a:grpSpLocks noChangeAspect="1"/>
          </p:cNvGrpSpPr>
          <p:nvPr/>
        </p:nvGrpSpPr>
        <p:grpSpPr>
          <a:xfrm>
            <a:off x="3044267" y="1147907"/>
            <a:ext cx="520066" cy="521117"/>
            <a:chOff x="4708405" y="1813453"/>
            <a:chExt cx="3824021" cy="3831746"/>
          </a:xfrm>
        </p:grpSpPr>
        <p:sp>
          <p:nvSpPr>
            <p:cNvPr id="15" name="Cube 14"/>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a:spLocks noChangeAspect="1"/>
            </p:cNvSpPr>
            <p:nvPr/>
          </p:nvSpPr>
          <p:spPr>
            <a:xfrm>
              <a:off x="4708405" y="1813453"/>
              <a:ext cx="3824021" cy="3827537"/>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a:grpSpLocks noChangeAspect="1"/>
          </p:cNvGrpSpPr>
          <p:nvPr/>
        </p:nvGrpSpPr>
        <p:grpSpPr>
          <a:xfrm>
            <a:off x="3432953" y="1147907"/>
            <a:ext cx="520066" cy="522354"/>
            <a:chOff x="4708405" y="1817659"/>
            <a:chExt cx="3824021" cy="3840838"/>
          </a:xfrm>
        </p:grpSpPr>
        <p:sp>
          <p:nvSpPr>
            <p:cNvPr id="18" name="Cube 17"/>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a:spLocks noChangeAspect="1"/>
            </p:cNvSpPr>
            <p:nvPr/>
          </p:nvSpPr>
          <p:spPr>
            <a:xfrm>
              <a:off x="4708405" y="1830957"/>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a:grpSpLocks noChangeAspect="1"/>
          </p:cNvGrpSpPr>
          <p:nvPr/>
        </p:nvGrpSpPr>
        <p:grpSpPr>
          <a:xfrm>
            <a:off x="3825317" y="1147908"/>
            <a:ext cx="520066" cy="521117"/>
            <a:chOff x="4708405" y="1813453"/>
            <a:chExt cx="3824021" cy="3831746"/>
          </a:xfrm>
        </p:grpSpPr>
        <p:sp>
          <p:nvSpPr>
            <p:cNvPr id="21" name="Cube 20"/>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p:cNvSpPr>
              <a:spLocks noChangeAspect="1"/>
            </p:cNvSpPr>
            <p:nvPr/>
          </p:nvSpPr>
          <p:spPr>
            <a:xfrm>
              <a:off x="4708405" y="1813453"/>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a:grpSpLocks noChangeAspect="1"/>
          </p:cNvGrpSpPr>
          <p:nvPr/>
        </p:nvGrpSpPr>
        <p:grpSpPr>
          <a:xfrm>
            <a:off x="4213940" y="1147908"/>
            <a:ext cx="520066" cy="522354"/>
            <a:chOff x="4708405" y="1817659"/>
            <a:chExt cx="3824021" cy="3840838"/>
          </a:xfrm>
        </p:grpSpPr>
        <p:sp>
          <p:nvSpPr>
            <p:cNvPr id="24" name="Cube 23"/>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a:spLocks noChangeAspect="1"/>
            </p:cNvSpPr>
            <p:nvPr/>
          </p:nvSpPr>
          <p:spPr>
            <a:xfrm>
              <a:off x="4708405" y="1830957"/>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606304" y="1147909"/>
            <a:ext cx="520066" cy="521117"/>
            <a:chOff x="4708405" y="1813453"/>
            <a:chExt cx="3824021" cy="3831746"/>
          </a:xfrm>
        </p:grpSpPr>
        <p:sp>
          <p:nvSpPr>
            <p:cNvPr id="27" name="Cube 26"/>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a:spLocks noChangeAspect="1"/>
            </p:cNvSpPr>
            <p:nvPr/>
          </p:nvSpPr>
          <p:spPr>
            <a:xfrm>
              <a:off x="4708405" y="1813453"/>
              <a:ext cx="3824021" cy="3827537"/>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4994990" y="1147909"/>
            <a:ext cx="520066" cy="522354"/>
            <a:chOff x="4708405" y="1817659"/>
            <a:chExt cx="3824021" cy="3840838"/>
          </a:xfrm>
        </p:grpSpPr>
        <p:sp>
          <p:nvSpPr>
            <p:cNvPr id="30" name="Cube 29"/>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a:spLocks noChangeAspect="1"/>
            </p:cNvSpPr>
            <p:nvPr/>
          </p:nvSpPr>
          <p:spPr>
            <a:xfrm>
              <a:off x="4708405" y="1830957"/>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a:grpSpLocks noChangeAspect="1"/>
          </p:cNvGrpSpPr>
          <p:nvPr/>
        </p:nvGrpSpPr>
        <p:grpSpPr>
          <a:xfrm>
            <a:off x="5387354" y="1147910"/>
            <a:ext cx="520066" cy="521117"/>
            <a:chOff x="4708405" y="1813453"/>
            <a:chExt cx="3824021" cy="3831746"/>
          </a:xfrm>
        </p:grpSpPr>
        <p:sp>
          <p:nvSpPr>
            <p:cNvPr id="33" name="Cube 32"/>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a:spLocks noChangeAspect="1"/>
            </p:cNvSpPr>
            <p:nvPr/>
          </p:nvSpPr>
          <p:spPr>
            <a:xfrm>
              <a:off x="4708405" y="1813453"/>
              <a:ext cx="3824021" cy="3827537"/>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a:grpSpLocks noChangeAspect="1"/>
          </p:cNvGrpSpPr>
          <p:nvPr/>
        </p:nvGrpSpPr>
        <p:grpSpPr>
          <a:xfrm>
            <a:off x="5776105" y="1147949"/>
            <a:ext cx="520066" cy="522354"/>
            <a:chOff x="4708405" y="1817659"/>
            <a:chExt cx="3824021" cy="3840838"/>
          </a:xfrm>
        </p:grpSpPr>
        <p:sp>
          <p:nvSpPr>
            <p:cNvPr id="36" name="Cube 35"/>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a:spLocks noChangeAspect="1"/>
            </p:cNvSpPr>
            <p:nvPr/>
          </p:nvSpPr>
          <p:spPr>
            <a:xfrm>
              <a:off x="4708405" y="1830957"/>
              <a:ext cx="3824021" cy="3827540"/>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a:grpSpLocks noChangeAspect="1"/>
          </p:cNvGrpSpPr>
          <p:nvPr/>
        </p:nvGrpSpPr>
        <p:grpSpPr>
          <a:xfrm>
            <a:off x="6168469" y="1147950"/>
            <a:ext cx="520066" cy="521117"/>
            <a:chOff x="4708405" y="1813453"/>
            <a:chExt cx="3824021" cy="3831746"/>
          </a:xfrm>
        </p:grpSpPr>
        <p:sp>
          <p:nvSpPr>
            <p:cNvPr id="39" name="Cube 38"/>
            <p:cNvSpPr>
              <a:spLocks noChangeAspect="1"/>
            </p:cNvSpPr>
            <p:nvPr/>
          </p:nvSpPr>
          <p:spPr>
            <a:xfrm rot="10800000">
              <a:off x="4708405" y="1817659"/>
              <a:ext cx="3824021" cy="3827540"/>
            </a:xfrm>
            <a:prstGeom prst="cube">
              <a:avLst/>
            </a:prstGeom>
            <a:no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a:spLocks noChangeAspect="1"/>
            </p:cNvSpPr>
            <p:nvPr/>
          </p:nvSpPr>
          <p:spPr>
            <a:xfrm>
              <a:off x="4708405" y="1813453"/>
              <a:ext cx="3824021" cy="3827537"/>
            </a:xfrm>
            <a:prstGeom prst="cube">
              <a:avLst/>
            </a:prstGeom>
            <a:solidFill>
              <a:srgbClr val="009242">
                <a:alpha val="49804"/>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ube 40"/>
          <p:cNvSpPr>
            <a:spLocks noChangeAspect="1"/>
          </p:cNvSpPr>
          <p:nvPr/>
        </p:nvSpPr>
        <p:spPr>
          <a:xfrm>
            <a:off x="2659861" y="1151405"/>
            <a:ext cx="520066" cy="520545"/>
          </a:xfrm>
          <a:prstGeom prst="cube">
            <a:avLst/>
          </a:prstGeom>
          <a:solidFill>
            <a:srgbClr val="FFFF00">
              <a:alpha val="34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a:spLocks noChangeAspect="1"/>
          </p:cNvSpPr>
          <p:nvPr/>
        </p:nvSpPr>
        <p:spPr>
          <a:xfrm>
            <a:off x="3049911" y="1148455"/>
            <a:ext cx="520066" cy="520545"/>
          </a:xfrm>
          <a:prstGeom prst="cube">
            <a:avLst/>
          </a:prstGeom>
          <a:solidFill>
            <a:srgbClr val="FFFF00">
              <a:alpha val="41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p:cNvSpPr>
            <a:spLocks noChangeAspect="1"/>
          </p:cNvSpPr>
          <p:nvPr/>
        </p:nvSpPr>
        <p:spPr>
          <a:xfrm>
            <a:off x="3435197" y="1153869"/>
            <a:ext cx="520066" cy="520545"/>
          </a:xfrm>
          <a:prstGeom prst="cube">
            <a:avLst/>
          </a:prstGeom>
          <a:solidFill>
            <a:srgbClr val="FFFF00">
              <a:alpha val="4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a:spLocks noChangeAspect="1"/>
          </p:cNvSpPr>
          <p:nvPr/>
        </p:nvSpPr>
        <p:spPr>
          <a:xfrm>
            <a:off x="3826204" y="1147905"/>
            <a:ext cx="520066" cy="520545"/>
          </a:xfrm>
          <a:prstGeom prst="cube">
            <a:avLst/>
          </a:prstGeom>
          <a:solidFill>
            <a:srgbClr val="FFFF00">
              <a:alpha val="5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a:spLocks noChangeAspect="1"/>
          </p:cNvSpPr>
          <p:nvPr/>
        </p:nvSpPr>
        <p:spPr>
          <a:xfrm>
            <a:off x="4216254" y="1149718"/>
            <a:ext cx="520066" cy="520545"/>
          </a:xfrm>
          <a:prstGeom prst="cube">
            <a:avLst/>
          </a:prstGeom>
          <a:solidFill>
            <a:srgbClr val="FFFF00">
              <a:alpha val="6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a:spLocks noChangeAspect="1"/>
          </p:cNvSpPr>
          <p:nvPr/>
        </p:nvSpPr>
        <p:spPr>
          <a:xfrm>
            <a:off x="4606303" y="1155132"/>
            <a:ext cx="520066" cy="520545"/>
          </a:xfrm>
          <a:prstGeom prst="cube">
            <a:avLst/>
          </a:prstGeom>
          <a:solidFill>
            <a:srgbClr val="FFFF00">
              <a:alpha val="5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p:cNvSpPr>
            <a:spLocks noChangeAspect="1"/>
          </p:cNvSpPr>
          <p:nvPr/>
        </p:nvSpPr>
        <p:spPr>
          <a:xfrm>
            <a:off x="4996005" y="1152057"/>
            <a:ext cx="520066" cy="520545"/>
          </a:xfrm>
          <a:prstGeom prst="cube">
            <a:avLst/>
          </a:prstGeom>
          <a:solidFill>
            <a:srgbClr val="FFFF00">
              <a:alpha val="48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p:cNvSpPr>
            <a:spLocks noChangeAspect="1"/>
          </p:cNvSpPr>
          <p:nvPr/>
        </p:nvSpPr>
        <p:spPr>
          <a:xfrm>
            <a:off x="5387354" y="1144344"/>
            <a:ext cx="520066" cy="520545"/>
          </a:xfrm>
          <a:prstGeom prst="cube">
            <a:avLst/>
          </a:prstGeom>
          <a:solidFill>
            <a:srgbClr val="FFFF00">
              <a:alpha val="41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be 48"/>
          <p:cNvSpPr>
            <a:spLocks noChangeAspect="1"/>
          </p:cNvSpPr>
          <p:nvPr/>
        </p:nvSpPr>
        <p:spPr>
          <a:xfrm>
            <a:off x="5776104" y="1149758"/>
            <a:ext cx="520066" cy="520545"/>
          </a:xfrm>
          <a:prstGeom prst="cube">
            <a:avLst/>
          </a:prstGeom>
          <a:solidFill>
            <a:srgbClr val="FFFF00">
              <a:alpha val="34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p:cNvSpPr>
            <a:spLocks noChangeAspect="1"/>
          </p:cNvSpPr>
          <p:nvPr/>
        </p:nvSpPr>
        <p:spPr>
          <a:xfrm>
            <a:off x="6168468" y="1137914"/>
            <a:ext cx="520066" cy="520545"/>
          </a:xfrm>
          <a:prstGeom prst="cube">
            <a:avLst/>
          </a:prstGeom>
          <a:solidFill>
            <a:srgbClr val="FFFF00">
              <a:alpha val="2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an 50"/>
          <p:cNvSpPr/>
          <p:nvPr/>
        </p:nvSpPr>
        <p:spPr>
          <a:xfrm rot="5400000">
            <a:off x="6681178" y="1136668"/>
            <a:ext cx="352425" cy="557475"/>
          </a:xfrm>
          <a:prstGeom prst="can">
            <a:avLst>
              <a:gd name="adj" fmla="val 31093"/>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4354737" y="995513"/>
            <a:ext cx="260034" cy="269081"/>
            <a:chOff x="4721139" y="4779169"/>
            <a:chExt cx="260034" cy="269081"/>
          </a:xfrm>
        </p:grpSpPr>
        <p:sp>
          <p:nvSpPr>
            <p:cNvPr id="53" name="Trapezoid 52"/>
            <p:cNvSpPr/>
            <p:nvPr/>
          </p:nvSpPr>
          <p:spPr>
            <a:xfrm>
              <a:off x="4721139" y="4779169"/>
              <a:ext cx="260034" cy="21907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21139" y="4957763"/>
              <a:ext cx="260034" cy="90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3969953" y="736738"/>
            <a:ext cx="1031664" cy="276999"/>
          </a:xfrm>
          <a:prstGeom prst="rect">
            <a:avLst/>
          </a:prstGeom>
          <a:noFill/>
        </p:spPr>
        <p:txBody>
          <a:bodyPr wrap="square" rtlCol="0">
            <a:spAutoFit/>
          </a:bodyPr>
          <a:lstStyle/>
          <a:p>
            <a:pPr algn="ctr"/>
            <a:r>
              <a:rPr lang="en-US" sz="1200" dirty="0" smtClean="0"/>
              <a:t>LED Flasher</a:t>
            </a:r>
            <a:endParaRPr lang="en-US" sz="1200" dirty="0"/>
          </a:p>
        </p:txBody>
      </p:sp>
      <p:sp>
        <p:nvSpPr>
          <p:cNvPr id="56" name="TextBox 55"/>
          <p:cNvSpPr txBox="1"/>
          <p:nvPr/>
        </p:nvSpPr>
        <p:spPr>
          <a:xfrm>
            <a:off x="6785830" y="2670301"/>
            <a:ext cx="1844647" cy="830997"/>
          </a:xfrm>
          <a:prstGeom prst="rect">
            <a:avLst/>
          </a:prstGeom>
          <a:solidFill>
            <a:schemeClr val="bg1"/>
          </a:solidFill>
        </p:spPr>
        <p:txBody>
          <a:bodyPr wrap="square" rtlCol="0">
            <a:spAutoFit/>
          </a:bodyPr>
          <a:lstStyle/>
          <a:p>
            <a:pPr algn="ctr"/>
            <a:r>
              <a:rPr lang="en-US" sz="1600" dirty="0" smtClean="0">
                <a:solidFill>
                  <a:srgbClr val="7294C4"/>
                </a:solidFill>
                <a:latin typeface="Times New Roman" panose="02020603050405020304" pitchFamily="18" charset="0"/>
                <a:cs typeface="Times New Roman" panose="02020603050405020304" pitchFamily="18" charset="0"/>
              </a:rPr>
              <a:t>Average Effective Attenuation Length </a:t>
            </a:r>
            <a:r>
              <a:rPr lang="el-GR" sz="1600" dirty="0" smtClean="0">
                <a:solidFill>
                  <a:srgbClr val="7294C4"/>
                </a:solidFill>
                <a:latin typeface="Times New Roman" panose="02020603050405020304" pitchFamily="18" charset="0"/>
                <a:cs typeface="Times New Roman" panose="02020603050405020304" pitchFamily="18" charset="0"/>
              </a:rPr>
              <a:t>λ</a:t>
            </a:r>
            <a:r>
              <a:rPr lang="en-US" sz="1600" dirty="0" smtClean="0">
                <a:solidFill>
                  <a:srgbClr val="7294C4"/>
                </a:solidFill>
                <a:latin typeface="Times New Roman" panose="02020603050405020304" pitchFamily="18" charset="0"/>
                <a:cs typeface="Times New Roman" panose="02020603050405020304" pitchFamily="18" charset="0"/>
              </a:rPr>
              <a:t> = 31.3 cm</a:t>
            </a:r>
          </a:p>
        </p:txBody>
      </p:sp>
      <p:sp>
        <p:nvSpPr>
          <p:cNvPr id="57" name="TextBox 56"/>
          <p:cNvSpPr txBox="1"/>
          <p:nvPr/>
        </p:nvSpPr>
        <p:spPr>
          <a:xfrm>
            <a:off x="1643278" y="1271487"/>
            <a:ext cx="618130" cy="276999"/>
          </a:xfrm>
          <a:prstGeom prst="rect">
            <a:avLst/>
          </a:prstGeom>
          <a:noFill/>
        </p:spPr>
        <p:txBody>
          <a:bodyPr wrap="square" rtlCol="0">
            <a:spAutoFit/>
          </a:bodyPr>
          <a:lstStyle/>
          <a:p>
            <a:pPr algn="ctr"/>
            <a:r>
              <a:rPr lang="en-US" sz="1200" dirty="0" smtClean="0"/>
              <a:t>PMT1</a:t>
            </a:r>
            <a:endParaRPr lang="en-US" sz="1200" dirty="0"/>
          </a:p>
        </p:txBody>
      </p:sp>
      <p:sp>
        <p:nvSpPr>
          <p:cNvPr id="58" name="TextBox 57"/>
          <p:cNvSpPr txBox="1"/>
          <p:nvPr/>
        </p:nvSpPr>
        <p:spPr>
          <a:xfrm>
            <a:off x="7088503" y="1276905"/>
            <a:ext cx="618130" cy="276999"/>
          </a:xfrm>
          <a:prstGeom prst="rect">
            <a:avLst/>
          </a:prstGeom>
          <a:noFill/>
        </p:spPr>
        <p:txBody>
          <a:bodyPr wrap="square" rtlCol="0">
            <a:spAutoFit/>
          </a:bodyPr>
          <a:lstStyle/>
          <a:p>
            <a:pPr algn="ctr"/>
            <a:r>
              <a:rPr lang="en-US" sz="1200" dirty="0" smtClean="0"/>
              <a:t>PMT2</a:t>
            </a:r>
            <a:endParaRPr lang="en-US" sz="1200" dirty="0"/>
          </a:p>
        </p:txBody>
      </p:sp>
      <p:sp>
        <p:nvSpPr>
          <p:cNvPr id="59" name="TextBox 58"/>
          <p:cNvSpPr txBox="1"/>
          <p:nvPr/>
        </p:nvSpPr>
        <p:spPr>
          <a:xfrm>
            <a:off x="2141021" y="1641809"/>
            <a:ext cx="4644809" cy="276999"/>
          </a:xfrm>
          <a:prstGeom prst="rect">
            <a:avLst/>
          </a:prstGeom>
          <a:noFill/>
        </p:spPr>
        <p:txBody>
          <a:bodyPr wrap="square" rtlCol="0">
            <a:spAutoFit/>
          </a:bodyPr>
          <a:lstStyle/>
          <a:p>
            <a:r>
              <a:rPr lang="en-US" sz="1200" dirty="0" smtClean="0"/>
              <a:t>Block:    1        2        3         4        5         6        7        8        9       10 </a:t>
            </a:r>
            <a:endParaRPr lang="en-US" sz="1200" dirty="0"/>
          </a:p>
        </p:txBody>
      </p:sp>
      <p:sp>
        <p:nvSpPr>
          <p:cNvPr id="60" name="TextBox 59"/>
          <p:cNvSpPr txBox="1"/>
          <p:nvPr/>
        </p:nvSpPr>
        <p:spPr>
          <a:xfrm>
            <a:off x="1209675" y="5399984"/>
            <a:ext cx="6187893" cy="1077218"/>
          </a:xfrm>
          <a:prstGeom prst="rect">
            <a:avLst/>
          </a:prstGeom>
          <a:noFill/>
        </p:spPr>
        <p:txBody>
          <a:bodyPr wrap="square" rtlCol="0">
            <a:spAutoFit/>
          </a:bodyPr>
          <a:lstStyle/>
          <a:p>
            <a:r>
              <a:rPr lang="en-US" sz="2000" dirty="0" smtClean="0">
                <a:solidFill>
                  <a:srgbClr val="660000"/>
                </a:solidFill>
                <a:latin typeface="Times New Roman" panose="02020603050405020304" pitchFamily="18" charset="0"/>
                <a:cs typeface="Times New Roman" panose="02020603050405020304" pitchFamily="18" charset="0"/>
              </a:rPr>
              <a:t>There are two contributions to the effective attenuation: </a:t>
            </a:r>
          </a:p>
          <a:p>
            <a:pPr marL="914400" lvl="1" indent="-457200">
              <a:buAutoNum type="arabicParenR"/>
            </a:pPr>
            <a:r>
              <a:rPr lang="en-US" sz="2000" dirty="0" smtClean="0">
                <a:solidFill>
                  <a:srgbClr val="660000"/>
                </a:solidFill>
                <a:latin typeface="Times New Roman" panose="02020603050405020304" pitchFamily="18" charset="0"/>
                <a:cs typeface="Times New Roman" panose="02020603050405020304" pitchFamily="18" charset="0"/>
              </a:rPr>
              <a:t>bulk attenuation in the PVT and </a:t>
            </a:r>
          </a:p>
          <a:p>
            <a:pPr marL="914400" lvl="1" indent="-457200">
              <a:buAutoNum type="arabicParenR"/>
            </a:pPr>
            <a:r>
              <a:rPr lang="en-US" sz="2000" dirty="0" smtClean="0">
                <a:solidFill>
                  <a:srgbClr val="660000"/>
                </a:solidFill>
                <a:latin typeface="Times New Roman" panose="02020603050405020304" pitchFamily="18" charset="0"/>
                <a:cs typeface="Times New Roman" panose="02020603050405020304" pitchFamily="18" charset="0"/>
              </a:rPr>
              <a:t>Fresnel reflection at the cube interfaces</a:t>
            </a:r>
            <a:r>
              <a:rPr lang="en-US" sz="2400" dirty="0" smtClean="0">
                <a:solidFill>
                  <a:srgbClr val="660000"/>
                </a:solidFill>
                <a:latin typeface="Times New Roman" panose="02020603050405020304" pitchFamily="18" charset="0"/>
                <a:cs typeface="Times New Roman" panose="02020603050405020304" pitchFamily="18" charset="0"/>
              </a:rPr>
              <a:t>. </a:t>
            </a:r>
          </a:p>
        </p:txBody>
      </p:sp>
      <p:sp>
        <p:nvSpPr>
          <p:cNvPr id="61" name="TextBox 60"/>
          <p:cNvSpPr txBox="1"/>
          <p:nvPr/>
        </p:nvSpPr>
        <p:spPr>
          <a:xfrm>
            <a:off x="4679170" y="3952627"/>
            <a:ext cx="818886" cy="369332"/>
          </a:xfrm>
          <a:prstGeom prst="rect">
            <a:avLst/>
          </a:prstGeom>
          <a:noFill/>
        </p:spPr>
        <p:txBody>
          <a:bodyPr wrap="square" rtlCol="0">
            <a:spAutoFit/>
          </a:bodyPr>
          <a:lstStyle/>
          <a:p>
            <a:pPr algn="ctr"/>
            <a:r>
              <a:rPr lang="en-US" dirty="0" smtClean="0"/>
              <a:t>Data</a:t>
            </a:r>
            <a:endParaRPr lang="en-US" dirty="0"/>
          </a:p>
        </p:txBody>
      </p:sp>
    </p:spTree>
    <p:extLst>
      <p:ext uri="{BB962C8B-B14F-4D97-AF65-F5344CB8AC3E}">
        <p14:creationId xmlns:p14="http://schemas.microsoft.com/office/powerpoint/2010/main" val="773296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0" presetClass="exit" presetSubtype="0" fill="hold" grpId="1" nodeType="withEffect">
                                  <p:stCondLst>
                                    <p:cond delay="0"/>
                                  </p:stCondLst>
                                  <p:childTnLst>
                                    <p:animEffect transition="out" filter="fade">
                                      <p:cBhvr>
                                        <p:cTn id="8" dur="500"/>
                                        <p:tgtEl>
                                          <p:spTgt spid="45"/>
                                        </p:tgtEl>
                                      </p:cBhvr>
                                    </p:animEffect>
                                    <p:set>
                                      <p:cBhvr>
                                        <p:cTn id="9" dur="1" fill="hold">
                                          <p:stCondLst>
                                            <p:cond delay="499"/>
                                          </p:stCondLst>
                                        </p:cTn>
                                        <p:tgtEl>
                                          <p:spTgt spid="45"/>
                                        </p:tgtEl>
                                        <p:attrNameLst>
                                          <p:attrName>style.visibility</p:attrName>
                                        </p:attrNameLst>
                                      </p:cBhvr>
                                      <p:to>
                                        <p:strVal val="hidden"/>
                                      </p:to>
                                    </p:set>
                                  </p:childTnLst>
                                </p:cTn>
                              </p:par>
                              <p:par>
                                <p:cTn id="10" presetID="1" presetClass="entr" presetSubtype="0" fill="hold" grpId="0" nodeType="withEffect">
                                  <p:stCondLst>
                                    <p:cond delay="100"/>
                                  </p:stCondLst>
                                  <p:childTnLst>
                                    <p:set>
                                      <p:cBhvr>
                                        <p:cTn id="11" dur="1" fill="hold">
                                          <p:stCondLst>
                                            <p:cond delay="0"/>
                                          </p:stCondLst>
                                        </p:cTn>
                                        <p:tgtEl>
                                          <p:spTgt spid="44"/>
                                        </p:tgtEl>
                                        <p:attrNameLst>
                                          <p:attrName>style.visibility</p:attrName>
                                        </p:attrNameLst>
                                      </p:cBhvr>
                                      <p:to>
                                        <p:strVal val="visible"/>
                                      </p:to>
                                    </p:set>
                                  </p:childTnLst>
                                </p:cTn>
                              </p:par>
                              <p:par>
                                <p:cTn id="12" presetID="10" presetClass="exit" presetSubtype="0" fill="hold" grpId="1" nodeType="withEffect">
                                  <p:stCondLst>
                                    <p:cond delay="100"/>
                                  </p:stCondLst>
                                  <p:childTnLst>
                                    <p:animEffect transition="out" filter="fade">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par>
                                <p:cTn id="15" presetID="1" presetClass="entr" presetSubtype="0" fill="hold" grpId="0" nodeType="withEffect">
                                  <p:stCondLst>
                                    <p:cond delay="100"/>
                                  </p:stCondLst>
                                  <p:childTnLst>
                                    <p:set>
                                      <p:cBhvr>
                                        <p:cTn id="16" dur="1" fill="hold">
                                          <p:stCondLst>
                                            <p:cond delay="0"/>
                                          </p:stCondLst>
                                        </p:cTn>
                                        <p:tgtEl>
                                          <p:spTgt spid="46"/>
                                        </p:tgtEl>
                                        <p:attrNameLst>
                                          <p:attrName>style.visibility</p:attrName>
                                        </p:attrNameLst>
                                      </p:cBhvr>
                                      <p:to>
                                        <p:strVal val="visible"/>
                                      </p:to>
                                    </p:set>
                                  </p:childTnLst>
                                </p:cTn>
                              </p:par>
                              <p:par>
                                <p:cTn id="17" presetID="10" presetClass="exit" presetSubtype="0" fill="hold" grpId="1" nodeType="withEffect">
                                  <p:stCondLst>
                                    <p:cond delay="10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1" presetClass="entr" presetSubtype="0" fill="hold" grpId="0" nodeType="withEffect">
                                  <p:stCondLst>
                                    <p:cond delay="200"/>
                                  </p:stCondLst>
                                  <p:childTnLst>
                                    <p:set>
                                      <p:cBhvr>
                                        <p:cTn id="21" dur="1" fill="hold">
                                          <p:stCondLst>
                                            <p:cond delay="0"/>
                                          </p:stCondLst>
                                        </p:cTn>
                                        <p:tgtEl>
                                          <p:spTgt spid="47"/>
                                        </p:tgtEl>
                                        <p:attrNameLst>
                                          <p:attrName>style.visibility</p:attrName>
                                        </p:attrNameLst>
                                      </p:cBhvr>
                                      <p:to>
                                        <p:strVal val="visible"/>
                                      </p:to>
                                    </p:set>
                                  </p:childTnLst>
                                </p:cTn>
                              </p:par>
                              <p:par>
                                <p:cTn id="22" presetID="10" presetClass="exit" presetSubtype="0" fill="hold" grpId="1" nodeType="withEffect">
                                  <p:stCondLst>
                                    <p:cond delay="200"/>
                                  </p:stCondLst>
                                  <p:childTnLst>
                                    <p:animEffect transition="out" filter="fade">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1" presetClass="entr" presetSubtype="0" fill="hold" grpId="0" nodeType="withEffect">
                                  <p:stCondLst>
                                    <p:cond delay="200"/>
                                  </p:stCondLst>
                                  <p:childTnLst>
                                    <p:set>
                                      <p:cBhvr>
                                        <p:cTn id="26" dur="1" fill="hold">
                                          <p:stCondLst>
                                            <p:cond delay="0"/>
                                          </p:stCondLst>
                                        </p:cTn>
                                        <p:tgtEl>
                                          <p:spTgt spid="43"/>
                                        </p:tgtEl>
                                        <p:attrNameLst>
                                          <p:attrName>style.visibility</p:attrName>
                                        </p:attrNameLst>
                                      </p:cBhvr>
                                      <p:to>
                                        <p:strVal val="visible"/>
                                      </p:to>
                                    </p:set>
                                  </p:childTnLst>
                                </p:cTn>
                              </p:par>
                              <p:par>
                                <p:cTn id="27" presetID="10" presetClass="exit" presetSubtype="0" fill="hold" grpId="1" nodeType="withEffect">
                                  <p:stCondLst>
                                    <p:cond delay="200"/>
                                  </p:stCondLst>
                                  <p:childTnLst>
                                    <p:animEffect transition="out" filter="fade">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par>
                                <p:cTn id="30" presetID="1" presetClass="entr" presetSubtype="0" fill="hold" grpId="0" nodeType="withEffect">
                                  <p:stCondLst>
                                    <p:cond delay="300"/>
                                  </p:stCondLst>
                                  <p:childTnLst>
                                    <p:set>
                                      <p:cBhvr>
                                        <p:cTn id="31" dur="1" fill="hold">
                                          <p:stCondLst>
                                            <p:cond delay="0"/>
                                          </p:stCondLst>
                                        </p:cTn>
                                        <p:tgtEl>
                                          <p:spTgt spid="48"/>
                                        </p:tgtEl>
                                        <p:attrNameLst>
                                          <p:attrName>style.visibility</p:attrName>
                                        </p:attrNameLst>
                                      </p:cBhvr>
                                      <p:to>
                                        <p:strVal val="visible"/>
                                      </p:to>
                                    </p:set>
                                  </p:childTnLst>
                                </p:cTn>
                              </p:par>
                              <p:par>
                                <p:cTn id="32" presetID="10" presetClass="exit" presetSubtype="0" fill="hold" grpId="1" nodeType="withEffect">
                                  <p:stCondLst>
                                    <p:cond delay="300"/>
                                  </p:stCondLst>
                                  <p:childTnLst>
                                    <p:animEffect transition="out" filter="fade">
                                      <p:cBhvr>
                                        <p:cTn id="33" dur="500"/>
                                        <p:tgtEl>
                                          <p:spTgt spid="48"/>
                                        </p:tgtEl>
                                      </p:cBhvr>
                                    </p:animEffect>
                                    <p:set>
                                      <p:cBhvr>
                                        <p:cTn id="34" dur="1" fill="hold">
                                          <p:stCondLst>
                                            <p:cond delay="499"/>
                                          </p:stCondLst>
                                        </p:cTn>
                                        <p:tgtEl>
                                          <p:spTgt spid="48"/>
                                        </p:tgtEl>
                                        <p:attrNameLst>
                                          <p:attrName>style.visibility</p:attrName>
                                        </p:attrNameLst>
                                      </p:cBhvr>
                                      <p:to>
                                        <p:strVal val="hidden"/>
                                      </p:to>
                                    </p:set>
                                  </p:childTnLst>
                                </p:cTn>
                              </p:par>
                              <p:par>
                                <p:cTn id="35" presetID="1" presetClass="entr" presetSubtype="0" fill="hold" grpId="0" nodeType="withEffect">
                                  <p:stCondLst>
                                    <p:cond delay="300"/>
                                  </p:stCondLst>
                                  <p:childTnLst>
                                    <p:set>
                                      <p:cBhvr>
                                        <p:cTn id="36" dur="1" fill="hold">
                                          <p:stCondLst>
                                            <p:cond delay="0"/>
                                          </p:stCondLst>
                                        </p:cTn>
                                        <p:tgtEl>
                                          <p:spTgt spid="42"/>
                                        </p:tgtEl>
                                        <p:attrNameLst>
                                          <p:attrName>style.visibility</p:attrName>
                                        </p:attrNameLst>
                                      </p:cBhvr>
                                      <p:to>
                                        <p:strVal val="visible"/>
                                      </p:to>
                                    </p:set>
                                  </p:childTnLst>
                                </p:cTn>
                              </p:par>
                              <p:par>
                                <p:cTn id="37" presetID="10" presetClass="exit" presetSubtype="0" fill="hold" grpId="1" nodeType="withEffect">
                                  <p:stCondLst>
                                    <p:cond delay="30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1" presetClass="entr" presetSubtype="0" fill="hold" grpId="0" nodeType="withEffect">
                                  <p:stCondLst>
                                    <p:cond delay="400"/>
                                  </p:stCondLst>
                                  <p:childTnLst>
                                    <p:set>
                                      <p:cBhvr>
                                        <p:cTn id="41" dur="1" fill="hold">
                                          <p:stCondLst>
                                            <p:cond delay="0"/>
                                          </p:stCondLst>
                                        </p:cTn>
                                        <p:tgtEl>
                                          <p:spTgt spid="49"/>
                                        </p:tgtEl>
                                        <p:attrNameLst>
                                          <p:attrName>style.visibility</p:attrName>
                                        </p:attrNameLst>
                                      </p:cBhvr>
                                      <p:to>
                                        <p:strVal val="visible"/>
                                      </p:to>
                                    </p:set>
                                  </p:childTnLst>
                                </p:cTn>
                              </p:par>
                              <p:par>
                                <p:cTn id="42" presetID="10" presetClass="exit" presetSubtype="0" fill="hold" grpId="1" nodeType="withEffect">
                                  <p:stCondLst>
                                    <p:cond delay="400"/>
                                  </p:stCondLst>
                                  <p:childTnLst>
                                    <p:animEffect transition="out" filter="fad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1" presetClass="entr" presetSubtype="0" fill="hold" grpId="0" nodeType="withEffect">
                                  <p:stCondLst>
                                    <p:cond delay="400"/>
                                  </p:stCondLst>
                                  <p:childTnLst>
                                    <p:set>
                                      <p:cBhvr>
                                        <p:cTn id="46" dur="1" fill="hold">
                                          <p:stCondLst>
                                            <p:cond delay="0"/>
                                          </p:stCondLst>
                                        </p:cTn>
                                        <p:tgtEl>
                                          <p:spTgt spid="41"/>
                                        </p:tgtEl>
                                        <p:attrNameLst>
                                          <p:attrName>style.visibility</p:attrName>
                                        </p:attrNameLst>
                                      </p:cBhvr>
                                      <p:to>
                                        <p:strVal val="visible"/>
                                      </p:to>
                                    </p:set>
                                  </p:childTnLst>
                                </p:cTn>
                              </p:par>
                              <p:par>
                                <p:cTn id="47" presetID="10" presetClass="exit" presetSubtype="0" fill="hold" grpId="1" nodeType="withEffect">
                                  <p:stCondLst>
                                    <p:cond delay="40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 presetClass="entr" presetSubtype="0" fill="hold" grpId="0" nodeType="withEffect">
                                  <p:stCondLst>
                                    <p:cond delay="500"/>
                                  </p:stCondLst>
                                  <p:childTnLst>
                                    <p:set>
                                      <p:cBhvr>
                                        <p:cTn id="51" dur="1" fill="hold">
                                          <p:stCondLst>
                                            <p:cond delay="0"/>
                                          </p:stCondLst>
                                        </p:cTn>
                                        <p:tgtEl>
                                          <p:spTgt spid="50"/>
                                        </p:tgtEl>
                                        <p:attrNameLst>
                                          <p:attrName>style.visibility</p:attrName>
                                        </p:attrNameLst>
                                      </p:cBhvr>
                                      <p:to>
                                        <p:strVal val="visible"/>
                                      </p:to>
                                    </p:set>
                                  </p:childTnLst>
                                </p:cTn>
                              </p:par>
                              <p:par>
                                <p:cTn id="52" presetID="10" presetClass="exit" presetSubtype="0" fill="hold" grpId="1" nodeType="withEffect">
                                  <p:stCondLst>
                                    <p:cond delay="50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717" y="1991618"/>
            <a:ext cx="4046220" cy="132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22" y="1196946"/>
            <a:ext cx="41529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9050"/>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Wavelength Shifter Concentration</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101512" y="2377382"/>
            <a:ext cx="2013287" cy="369332"/>
          </a:xfrm>
          <a:prstGeom prst="rect">
            <a:avLst/>
          </a:prstGeom>
          <a:noFill/>
        </p:spPr>
        <p:txBody>
          <a:bodyPr wrap="square" rtlCol="0">
            <a:spAutoFit/>
          </a:bodyPr>
          <a:lstStyle/>
          <a:p>
            <a:pPr lvl="1"/>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 34.7 cm</a:t>
            </a:r>
          </a:p>
        </p:txBody>
      </p:sp>
      <p:sp>
        <p:nvSpPr>
          <p:cNvPr id="8" name="TextBox 7"/>
          <p:cNvSpPr txBox="1"/>
          <p:nvPr/>
        </p:nvSpPr>
        <p:spPr>
          <a:xfrm>
            <a:off x="391333" y="714455"/>
            <a:ext cx="8343091" cy="400110"/>
          </a:xfrm>
          <a:prstGeom prst="rect">
            <a:avLst/>
          </a:prstGeom>
          <a:noFill/>
        </p:spPr>
        <p:txBody>
          <a:bodyPr wrap="square" rtlCol="0">
            <a:spAutoFit/>
          </a:bodyPr>
          <a:lstStyle/>
          <a:p>
            <a:pPr>
              <a:spcAft>
                <a:spcPts val="1200"/>
              </a:spcAft>
            </a:pPr>
            <a:r>
              <a:rPr lang="en-US" sz="2000" dirty="0" smtClean="0">
                <a:solidFill>
                  <a:srgbClr val="2A3674"/>
                </a:solidFill>
                <a:latin typeface="Times New Roman" panose="02020603050405020304" pitchFamily="18" charset="0"/>
                <a:cs typeface="Times New Roman" panose="02020603050405020304" pitchFamily="18" charset="0"/>
              </a:rPr>
              <a:t>The wavelength shifter (WLS) dopant can be a significant source of attenuation.</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3496906"/>
            <a:ext cx="4324350" cy="284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4121" y="4355778"/>
            <a:ext cx="4502653" cy="2062103"/>
          </a:xfrm>
          <a:prstGeom prst="rect">
            <a:avLst/>
          </a:prstGeom>
          <a:noFill/>
        </p:spPr>
        <p:txBody>
          <a:bodyPr wrap="square" rtlCol="0">
            <a:spAutoFit/>
          </a:bodyPr>
          <a:lstStyle/>
          <a:p>
            <a:pPr>
              <a:spcAft>
                <a:spcPts val="1200"/>
              </a:spcAft>
            </a:pPr>
            <a:r>
              <a:rPr lang="en-US" dirty="0">
                <a:solidFill>
                  <a:srgbClr val="660000"/>
                </a:solidFill>
                <a:latin typeface="Times New Roman" panose="02020603050405020304" pitchFamily="18" charset="0"/>
                <a:cs typeface="Times New Roman" panose="02020603050405020304" pitchFamily="18" charset="0"/>
              </a:rPr>
              <a:t>H</a:t>
            </a:r>
            <a:r>
              <a:rPr lang="en-US" dirty="0" smtClean="0">
                <a:solidFill>
                  <a:srgbClr val="660000"/>
                </a:solidFill>
                <a:latin typeface="Times New Roman" panose="02020603050405020304" pitchFamily="18" charset="0"/>
                <a:cs typeface="Times New Roman" panose="02020603050405020304" pitchFamily="18" charset="0"/>
              </a:rPr>
              <a:t>alving the WLS concentration increases the attenuation length by 10%.</a:t>
            </a:r>
          </a:p>
          <a:p>
            <a:pPr>
              <a:spcAft>
                <a:spcPts val="1200"/>
              </a:spcAft>
            </a:pPr>
            <a:r>
              <a:rPr lang="en-US" dirty="0" smtClean="0">
                <a:solidFill>
                  <a:srgbClr val="2A3674"/>
                </a:solidFill>
                <a:latin typeface="Times New Roman" panose="02020603050405020304" pitchFamily="18" charset="0"/>
                <a:cs typeface="Times New Roman" panose="02020603050405020304" pitchFamily="18" charset="0"/>
              </a:rPr>
              <a:t>The light collection with lower WLS is </a:t>
            </a:r>
            <a:r>
              <a:rPr lang="en-US" dirty="0">
                <a:solidFill>
                  <a:srgbClr val="2A3674"/>
                </a:solidFill>
                <a:latin typeface="Times New Roman" panose="02020603050405020304" pitchFamily="18" charset="0"/>
                <a:cs typeface="Times New Roman" panose="02020603050405020304" pitchFamily="18" charset="0"/>
              </a:rPr>
              <a:t>greater </a:t>
            </a:r>
            <a:r>
              <a:rPr lang="en-US" dirty="0" smtClean="0">
                <a:solidFill>
                  <a:srgbClr val="2A3674"/>
                </a:solidFill>
                <a:latin typeface="Times New Roman" panose="02020603050405020304" pitchFamily="18" charset="0"/>
                <a:cs typeface="Times New Roman" panose="02020603050405020304" pitchFamily="18" charset="0"/>
              </a:rPr>
              <a:t>at each position.</a:t>
            </a:r>
          </a:p>
          <a:p>
            <a:pPr>
              <a:spcAft>
                <a:spcPts val="1200"/>
              </a:spcAft>
            </a:pPr>
            <a:r>
              <a:rPr lang="en-US" dirty="0">
                <a:solidFill>
                  <a:srgbClr val="660000"/>
                </a:solidFill>
                <a:latin typeface="Times New Roman" panose="02020603050405020304" pitchFamily="18" charset="0"/>
                <a:cs typeface="Times New Roman" panose="02020603050405020304" pitchFamily="18" charset="0"/>
              </a:rPr>
              <a:t>W</a:t>
            </a:r>
            <a:r>
              <a:rPr lang="en-US" dirty="0" smtClean="0">
                <a:solidFill>
                  <a:srgbClr val="660000"/>
                </a:solidFill>
                <a:latin typeface="Times New Roman" panose="02020603050405020304" pitchFamily="18" charset="0"/>
                <a:cs typeface="Times New Roman" panose="02020603050405020304" pitchFamily="18" charset="0"/>
              </a:rPr>
              <a:t>e will also be studying  WLS concentrations of 75% and 25%.</a:t>
            </a:r>
            <a:endParaRPr lang="en-US" dirty="0">
              <a:solidFill>
                <a:srgbClr val="66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2721" y="1185171"/>
            <a:ext cx="3921629" cy="184666"/>
          </a:xfrm>
          <a:prstGeom prst="rect">
            <a:avLst/>
          </a:prstGeom>
          <a:solidFill>
            <a:schemeClr val="bg1"/>
          </a:solidFill>
        </p:spPr>
        <p:txBody>
          <a:bodyPr wrap="square" lIns="0" tIns="0" rIns="0" bIns="0" rtlCol="0">
            <a:spAutoFit/>
          </a:bodyPr>
          <a:lstStyle/>
          <a:p>
            <a:pPr algn="ctr"/>
            <a:r>
              <a:rPr lang="en-US" sz="1200" dirty="0" smtClean="0">
                <a:latin typeface="Arial" panose="020B0604020202020204" pitchFamily="34" charset="0"/>
                <a:cs typeface="Arial" panose="020B0604020202020204" pitchFamily="34" charset="0"/>
              </a:rPr>
              <a:t>Effective Attenuation Length for 50% WLS Concentration</a:t>
            </a: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5284527" y="1940321"/>
            <a:ext cx="3277582" cy="369332"/>
          </a:xfrm>
          <a:prstGeom prst="rect">
            <a:avLst/>
          </a:prstGeom>
          <a:noFill/>
        </p:spPr>
        <p:txBody>
          <a:bodyPr wrap="square" rtlCol="0">
            <a:spAutoFit/>
          </a:bodyPr>
          <a:lstStyle/>
          <a:p>
            <a:pPr algn="ctr"/>
            <a:r>
              <a:rPr lang="en-US" baseline="30000" dirty="0" smtClean="0">
                <a:solidFill>
                  <a:schemeClr val="bg1">
                    <a:lumMod val="95000"/>
                  </a:schemeClr>
                </a:solidFill>
                <a:latin typeface="Times New Roman" panose="02020603050405020304" pitchFamily="18" charset="0"/>
                <a:cs typeface="Times New Roman" panose="02020603050405020304" pitchFamily="18" charset="0"/>
              </a:rPr>
              <a:t>22</a:t>
            </a:r>
            <a:r>
              <a:rPr lang="en-US" dirty="0" smtClean="0">
                <a:solidFill>
                  <a:schemeClr val="bg1">
                    <a:lumMod val="95000"/>
                  </a:schemeClr>
                </a:solidFill>
                <a:latin typeface="Times New Roman" panose="02020603050405020304" pitchFamily="18" charset="0"/>
                <a:cs typeface="Times New Roman" panose="02020603050405020304" pitchFamily="18" charset="0"/>
              </a:rPr>
              <a:t>Na (E</a:t>
            </a:r>
            <a:r>
              <a:rPr lang="el-GR" baseline="-25000" dirty="0" smtClean="0">
                <a:solidFill>
                  <a:schemeClr val="bg1">
                    <a:lumMod val="95000"/>
                  </a:schemeClr>
                </a:solidFill>
                <a:latin typeface="Times New Roman" panose="02020603050405020304" pitchFamily="18" charset="0"/>
                <a:cs typeface="Times New Roman" panose="02020603050405020304" pitchFamily="18" charset="0"/>
              </a:rPr>
              <a:t>γ</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smtClean="0">
                <a:solidFill>
                  <a:schemeClr val="bg1">
                    <a:lumMod val="95000"/>
                  </a:schemeClr>
                </a:solidFill>
                <a:latin typeface="Times New Roman" panose="02020603050405020304" pitchFamily="18" charset="0"/>
                <a:cs typeface="Times New Roman" panose="02020603050405020304" pitchFamily="18" charset="0"/>
              </a:rPr>
              <a:t>of 511 and 1274 </a:t>
            </a:r>
            <a:r>
              <a:rPr lang="en-US" dirty="0" err="1" smtClean="0">
                <a:solidFill>
                  <a:schemeClr val="bg1">
                    <a:lumMod val="95000"/>
                  </a:schemeClr>
                </a:solidFill>
                <a:latin typeface="Times New Roman" panose="02020603050405020304" pitchFamily="18" charset="0"/>
                <a:cs typeface="Times New Roman" panose="02020603050405020304" pitchFamily="18" charset="0"/>
              </a:rPr>
              <a:t>keV</a:t>
            </a:r>
            <a:r>
              <a:rPr lang="en-US" dirty="0" smtClean="0">
                <a:solidFill>
                  <a:schemeClr val="bg1">
                    <a:lumMod val="95000"/>
                  </a:schemeClr>
                </a:solidFill>
                <a:latin typeface="Times New Roman" panose="02020603050405020304" pitchFamily="18" charset="0"/>
                <a:cs typeface="Times New Roman" panose="02020603050405020304" pitchFamily="18" charset="0"/>
              </a:rPr>
              <a:t>)</a:t>
            </a:r>
            <a:endParaRPr lang="en-US" baseline="30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800600" y="1270545"/>
            <a:ext cx="4376536" cy="553998"/>
          </a:xfrm>
          <a:prstGeom prst="rect">
            <a:avLst/>
          </a:prstGeom>
          <a:noFill/>
        </p:spPr>
        <p:txBody>
          <a:bodyPr wrap="square" lIns="0" tIns="0" rIns="0" bIns="0" rtlCol="0">
            <a:spAutoFit/>
          </a:bodyPr>
          <a:lstStyle/>
          <a:p>
            <a:r>
              <a:rPr lang="en-US" dirty="0" smtClean="0">
                <a:solidFill>
                  <a:srgbClr val="7294C4"/>
                </a:solidFill>
                <a:latin typeface="+mj-lt"/>
                <a:cs typeface="Arial" panose="020B0604020202020204" pitchFamily="34" charset="0"/>
              </a:rPr>
              <a:t>The Compton </a:t>
            </a:r>
            <a:r>
              <a:rPr lang="en-US" dirty="0">
                <a:solidFill>
                  <a:srgbClr val="7294C4"/>
                </a:solidFill>
                <a:latin typeface="+mj-lt"/>
                <a:cs typeface="Arial" panose="020B0604020202020204" pitchFamily="34" charset="0"/>
              </a:rPr>
              <a:t>e</a:t>
            </a:r>
            <a:r>
              <a:rPr lang="en-US" dirty="0" smtClean="0">
                <a:solidFill>
                  <a:srgbClr val="7294C4"/>
                </a:solidFill>
                <a:latin typeface="+mj-lt"/>
                <a:cs typeface="Arial" panose="020B0604020202020204" pitchFamily="34" charset="0"/>
              </a:rPr>
              <a:t>dge of </a:t>
            </a:r>
            <a:r>
              <a:rPr lang="en-US" baseline="30000" dirty="0" smtClean="0">
                <a:solidFill>
                  <a:srgbClr val="7294C4"/>
                </a:solidFill>
                <a:latin typeface="+mj-lt"/>
                <a:cs typeface="Arial" panose="020B0604020202020204" pitchFamily="34" charset="0"/>
              </a:rPr>
              <a:t>22</a:t>
            </a:r>
            <a:r>
              <a:rPr lang="en-US" dirty="0" smtClean="0">
                <a:solidFill>
                  <a:srgbClr val="7294C4"/>
                </a:solidFill>
                <a:latin typeface="+mj-lt"/>
                <a:cs typeface="Arial" panose="020B0604020202020204" pitchFamily="34" charset="0"/>
              </a:rPr>
              <a:t>Na was used to study the relative </a:t>
            </a:r>
            <a:r>
              <a:rPr lang="en-US" dirty="0">
                <a:solidFill>
                  <a:srgbClr val="7294C4"/>
                </a:solidFill>
                <a:latin typeface="+mj-lt"/>
                <a:cs typeface="Arial" panose="020B0604020202020204" pitchFamily="34" charset="0"/>
              </a:rPr>
              <a:t>l</a:t>
            </a:r>
            <a:r>
              <a:rPr lang="en-US" dirty="0" smtClean="0">
                <a:solidFill>
                  <a:srgbClr val="7294C4"/>
                </a:solidFill>
                <a:latin typeface="+mj-lt"/>
                <a:cs typeface="Arial" panose="020B0604020202020204" pitchFamily="34" charset="0"/>
              </a:rPr>
              <a:t>ight output.</a:t>
            </a:r>
            <a:endParaRPr lang="en-US" dirty="0">
              <a:solidFill>
                <a:srgbClr val="7294C4"/>
              </a:solidFill>
              <a:latin typeface="+mj-lt"/>
              <a:cs typeface="Arial" panose="020B0604020202020204" pitchFamily="34" charset="0"/>
            </a:endParaRPr>
          </a:p>
        </p:txBody>
      </p:sp>
    </p:spTree>
    <p:extLst>
      <p:ext uri="{BB962C8B-B14F-4D97-AF65-F5344CB8AC3E}">
        <p14:creationId xmlns:p14="http://schemas.microsoft.com/office/powerpoint/2010/main" val="10976263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48388519"/>
              </p:ext>
            </p:extLst>
          </p:nvPr>
        </p:nvGraphicFramePr>
        <p:xfrm>
          <a:off x="0" y="689693"/>
          <a:ext cx="7260261" cy="2905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en-US" dirty="0" smtClean="0"/>
              <a:t>Light Output and Collection</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6" name="TextBox 5"/>
          <p:cNvSpPr txBox="1"/>
          <p:nvPr/>
        </p:nvSpPr>
        <p:spPr>
          <a:xfrm>
            <a:off x="1237681" y="948622"/>
            <a:ext cx="4535047" cy="707886"/>
          </a:xfrm>
          <a:prstGeom prst="rect">
            <a:avLst/>
          </a:prstGeom>
          <a:solidFill>
            <a:schemeClr val="bg1"/>
          </a:solidFill>
        </p:spPr>
        <p:txBody>
          <a:bodyPr wrap="square" rtlCol="0">
            <a:spAutoFit/>
          </a:bodyPr>
          <a:lstStyle/>
          <a:p>
            <a:pPr>
              <a:spcAft>
                <a:spcPts val="1200"/>
              </a:spcAft>
            </a:pPr>
            <a:r>
              <a:rPr lang="en-US" sz="2000" dirty="0" smtClean="0">
                <a:solidFill>
                  <a:srgbClr val="2A3674"/>
                </a:solidFill>
                <a:latin typeface="Times New Roman" panose="02020603050405020304" pitchFamily="18" charset="0"/>
                <a:cs typeface="Times New Roman" panose="02020603050405020304" pitchFamily="18" charset="0"/>
              </a:rPr>
              <a:t>An LED flasher was used to determine the resolution as a function of MCA channel. </a:t>
            </a:r>
          </a:p>
        </p:txBody>
      </p:sp>
      <p:graphicFrame>
        <p:nvGraphicFramePr>
          <p:cNvPr id="7" name="Chart 6"/>
          <p:cNvGraphicFramePr>
            <a:graphicFrameLocks/>
          </p:cNvGraphicFramePr>
          <p:nvPr>
            <p:extLst>
              <p:ext uri="{D42A27DB-BD31-4B8C-83A1-F6EECF244321}">
                <p14:modId xmlns:p14="http://schemas.microsoft.com/office/powerpoint/2010/main" val="1116101020"/>
              </p:ext>
            </p:extLst>
          </p:nvPr>
        </p:nvGraphicFramePr>
        <p:xfrm>
          <a:off x="5880100" y="628071"/>
          <a:ext cx="3328555" cy="2918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706945351"/>
              </p:ext>
            </p:extLst>
          </p:nvPr>
        </p:nvGraphicFramePr>
        <p:xfrm>
          <a:off x="182229" y="3565702"/>
          <a:ext cx="3809999" cy="286096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139" y="3779753"/>
            <a:ext cx="3602134" cy="11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082473" y="5027832"/>
            <a:ext cx="4938211" cy="1323439"/>
          </a:xfrm>
          <a:prstGeom prst="rect">
            <a:avLst/>
          </a:prstGeom>
          <a:noFill/>
        </p:spPr>
        <p:txBody>
          <a:bodyPr wrap="square" rtlCol="0">
            <a:spAutoFit/>
          </a:bodyPr>
          <a:lstStyle/>
          <a:p>
            <a:pPr>
              <a:spcAft>
                <a:spcPts val="1200"/>
              </a:spcAft>
            </a:pPr>
            <a:r>
              <a:rPr lang="en-US" sz="2000" dirty="0" smtClean="0">
                <a:solidFill>
                  <a:srgbClr val="660000"/>
                </a:solidFill>
                <a:latin typeface="Times New Roman" panose="02020603050405020304" pitchFamily="18" charset="0"/>
                <a:cs typeface="Times New Roman" panose="02020603050405020304" pitchFamily="18" charset="0"/>
              </a:rPr>
              <a:t>The </a:t>
            </a:r>
            <a:r>
              <a:rPr lang="en-US" sz="2000" baseline="30000" dirty="0" smtClean="0">
                <a:solidFill>
                  <a:srgbClr val="660000"/>
                </a:solidFill>
                <a:latin typeface="Times New Roman" panose="02020603050405020304" pitchFamily="18" charset="0"/>
                <a:cs typeface="Times New Roman" panose="02020603050405020304" pitchFamily="18" charset="0"/>
              </a:rPr>
              <a:t>22</a:t>
            </a:r>
            <a:r>
              <a:rPr lang="en-US" sz="2000" dirty="0" smtClean="0">
                <a:solidFill>
                  <a:srgbClr val="660000"/>
                </a:solidFill>
                <a:latin typeface="Times New Roman" panose="02020603050405020304" pitchFamily="18" charset="0"/>
                <a:cs typeface="Times New Roman" panose="02020603050405020304" pitchFamily="18" charset="0"/>
              </a:rPr>
              <a:t>Na Compton edge is at 1.06 MeV, and at two cubes from the PMT it reconstructs at channel 20, which corresponds to an energy resolution of 6.5%.  </a:t>
            </a:r>
          </a:p>
        </p:txBody>
      </p:sp>
      <p:sp>
        <p:nvSpPr>
          <p:cNvPr id="4" name="Slide Number Placeholder 3"/>
          <p:cNvSpPr>
            <a:spLocks noGrp="1"/>
          </p:cNvSpPr>
          <p:nvPr>
            <p:ph type="sldNum" sz="quarter" idx="12"/>
          </p:nvPr>
        </p:nvSpPr>
        <p:spPr/>
        <p:txBody>
          <a:bodyPr/>
          <a:lstStyle/>
          <a:p>
            <a:fld id="{58762598-BB50-4F26-864B-85598D0DEBB3}" type="slidenum">
              <a:rPr lang="en-US" smtClean="0"/>
              <a:t>26</a:t>
            </a:fld>
            <a:endParaRPr lang="en-US" dirty="0"/>
          </a:p>
        </p:txBody>
      </p:sp>
    </p:spTree>
    <p:extLst>
      <p:ext uri="{BB962C8B-B14F-4D97-AF65-F5344CB8AC3E}">
        <p14:creationId xmlns:p14="http://schemas.microsoft.com/office/powerpoint/2010/main" val="17071916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MCNP6: Neutron Transport and Capture</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754" y="3031259"/>
            <a:ext cx="3647682" cy="34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48" y="2994315"/>
            <a:ext cx="3498270" cy="345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944749895"/>
              </p:ext>
            </p:extLst>
          </p:nvPr>
        </p:nvGraphicFramePr>
        <p:xfrm>
          <a:off x="1209965" y="749877"/>
          <a:ext cx="6964218" cy="2123440"/>
        </p:xfrm>
        <a:graphic>
          <a:graphicData uri="http://schemas.openxmlformats.org/drawingml/2006/table">
            <a:tbl>
              <a:tblPr firstRow="1" bandRow="1">
                <a:tableStyleId>{5940675A-B579-460E-94D1-54222C63F5DA}</a:tableStyleId>
              </a:tblPr>
              <a:tblGrid>
                <a:gridCol w="2613890"/>
                <a:gridCol w="1166435"/>
                <a:gridCol w="1604474"/>
                <a:gridCol w="1579419"/>
              </a:tblGrid>
              <a:tr h="370840">
                <a:tc>
                  <a:txBody>
                    <a:bodyPr/>
                    <a:lstStyle/>
                    <a:p>
                      <a:endParaRPr lang="en-US" dirty="0">
                        <a:solidFill>
                          <a:srgbClr val="FFFFFF"/>
                        </a:solidFill>
                      </a:endParaRPr>
                    </a:p>
                  </a:txBody>
                  <a:tcPr/>
                </a:tc>
                <a:tc>
                  <a:txBody>
                    <a:bodyPr/>
                    <a:lstStyle/>
                    <a:p>
                      <a:pPr algn="ctr"/>
                      <a:r>
                        <a:rPr lang="en-US" b="1" baseline="30000" dirty="0" smtClean="0">
                          <a:solidFill>
                            <a:srgbClr val="FFFFFF"/>
                          </a:solidFill>
                        </a:rPr>
                        <a:t>6</a:t>
                      </a:r>
                      <a:r>
                        <a:rPr lang="en-US" b="1" baseline="0" dirty="0" smtClean="0">
                          <a:solidFill>
                            <a:srgbClr val="FFFFFF"/>
                          </a:solidFill>
                        </a:rPr>
                        <a:t>Li Capture </a:t>
                      </a:r>
                      <a:endParaRPr lang="en-US" b="1" baseline="30000" dirty="0">
                        <a:solidFill>
                          <a:srgbClr val="FFFFFF"/>
                        </a:solidFill>
                      </a:endParaRPr>
                    </a:p>
                  </a:txBody>
                  <a:tcPr/>
                </a:tc>
                <a:tc>
                  <a:txBody>
                    <a:bodyPr/>
                    <a:lstStyle/>
                    <a:p>
                      <a:pPr algn="ctr"/>
                      <a:r>
                        <a:rPr lang="en-US" b="1" dirty="0" smtClean="0">
                          <a:solidFill>
                            <a:srgbClr val="FFFFFF"/>
                          </a:solidFill>
                        </a:rPr>
                        <a:t>Time for 90% Capture</a:t>
                      </a:r>
                      <a:r>
                        <a:rPr lang="en-US" b="1" baseline="0" dirty="0" smtClean="0">
                          <a:solidFill>
                            <a:srgbClr val="FFFFFF"/>
                          </a:solidFill>
                        </a:rPr>
                        <a:t> </a:t>
                      </a:r>
                      <a:endParaRPr lang="en-US" b="1" dirty="0">
                        <a:solidFill>
                          <a:srgbClr val="FFFFFF"/>
                        </a:solidFill>
                      </a:endParaRPr>
                    </a:p>
                  </a:txBody>
                  <a:tcPr/>
                </a:tc>
                <a:tc>
                  <a:txBody>
                    <a:bodyPr/>
                    <a:lstStyle/>
                    <a:p>
                      <a:pPr algn="ctr"/>
                      <a:r>
                        <a:rPr lang="en-US" b="1" dirty="0" smtClean="0">
                          <a:solidFill>
                            <a:srgbClr val="FFFFFF"/>
                          </a:solidFill>
                        </a:rPr>
                        <a:t>Volume for 90% Capture</a:t>
                      </a:r>
                      <a:endParaRPr lang="en-US" b="1" dirty="0">
                        <a:solidFill>
                          <a:srgbClr val="FFFFFF"/>
                        </a:solidFill>
                      </a:endParaRPr>
                    </a:p>
                  </a:txBody>
                  <a:tcPr/>
                </a:tc>
              </a:tr>
              <a:tr h="370840">
                <a:tc>
                  <a:txBody>
                    <a:bodyPr/>
                    <a:lstStyle/>
                    <a:p>
                      <a:r>
                        <a:rPr lang="en-US" dirty="0" smtClean="0">
                          <a:solidFill>
                            <a:srgbClr val="FFFFFF"/>
                          </a:solidFill>
                        </a:rPr>
                        <a:t>Full Cube,</a:t>
                      </a:r>
                      <a:r>
                        <a:rPr lang="en-US" baseline="0" dirty="0" smtClean="0">
                          <a:solidFill>
                            <a:srgbClr val="FFFFFF"/>
                          </a:solidFill>
                        </a:rPr>
                        <a:t> 350 </a:t>
                      </a:r>
                      <a:r>
                        <a:rPr lang="el-GR" baseline="0" dirty="0" smtClean="0">
                          <a:solidFill>
                            <a:srgbClr val="FFFFFF"/>
                          </a:solidFill>
                        </a:rPr>
                        <a:t>μ</a:t>
                      </a:r>
                      <a:r>
                        <a:rPr lang="en-US" baseline="0" dirty="0" smtClean="0">
                          <a:solidFill>
                            <a:srgbClr val="FFFFFF"/>
                          </a:solidFill>
                        </a:rPr>
                        <a:t>m Sheet</a:t>
                      </a:r>
                      <a:endParaRPr lang="en-US" dirty="0">
                        <a:solidFill>
                          <a:srgbClr val="FFFFFF"/>
                        </a:solidFill>
                      </a:endParaRPr>
                    </a:p>
                  </a:txBody>
                  <a:tcPr/>
                </a:tc>
                <a:tc>
                  <a:txBody>
                    <a:bodyPr/>
                    <a:lstStyle/>
                    <a:p>
                      <a:pPr algn="ctr"/>
                      <a:r>
                        <a:rPr lang="en-US" dirty="0" smtClean="0">
                          <a:solidFill>
                            <a:srgbClr val="FFFFFF"/>
                          </a:solidFill>
                        </a:rPr>
                        <a:t>51%</a:t>
                      </a:r>
                      <a:endParaRPr lang="en-US" dirty="0">
                        <a:solidFill>
                          <a:srgbClr val="FFFFFF"/>
                        </a:solidFill>
                      </a:endParaRPr>
                    </a:p>
                  </a:txBody>
                  <a:tcPr/>
                </a:tc>
                <a:tc>
                  <a:txBody>
                    <a:bodyPr/>
                    <a:lstStyle/>
                    <a:p>
                      <a:pPr algn="ctr"/>
                      <a:r>
                        <a:rPr lang="en-US" dirty="0" smtClean="0">
                          <a:solidFill>
                            <a:srgbClr val="FFFFFF"/>
                          </a:solidFill>
                        </a:rPr>
                        <a:t>229 </a:t>
                      </a:r>
                      <a:r>
                        <a:rPr lang="el-GR" dirty="0" smtClean="0">
                          <a:solidFill>
                            <a:srgbClr val="FFFFFF"/>
                          </a:solidFill>
                        </a:rPr>
                        <a:t>μ</a:t>
                      </a:r>
                      <a:r>
                        <a:rPr lang="en-US" dirty="0" smtClean="0">
                          <a:solidFill>
                            <a:srgbClr val="FFFFFF"/>
                          </a:solidFill>
                        </a:rPr>
                        <a:t>s</a:t>
                      </a:r>
                    </a:p>
                  </a:txBody>
                  <a:tcPr/>
                </a:tc>
                <a:tc>
                  <a:txBody>
                    <a:bodyPr/>
                    <a:lstStyle/>
                    <a:p>
                      <a:pPr algn="ctr"/>
                      <a:r>
                        <a:rPr lang="en-US" dirty="0" smtClean="0">
                          <a:solidFill>
                            <a:srgbClr val="FFFFFF"/>
                          </a:solidFill>
                        </a:rPr>
                        <a:t>37 cubes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6600"/>
                          </a:solidFill>
                        </a:rPr>
                        <a:t>Full Cube,</a:t>
                      </a:r>
                      <a:r>
                        <a:rPr lang="en-US" baseline="0" dirty="0" smtClean="0">
                          <a:solidFill>
                            <a:srgbClr val="FF6600"/>
                          </a:solidFill>
                        </a:rPr>
                        <a:t> 500 </a:t>
                      </a:r>
                      <a:r>
                        <a:rPr lang="el-GR" baseline="0" dirty="0" smtClean="0">
                          <a:solidFill>
                            <a:srgbClr val="FF6600"/>
                          </a:solidFill>
                        </a:rPr>
                        <a:t>μ</a:t>
                      </a:r>
                      <a:r>
                        <a:rPr lang="en-US" baseline="0" dirty="0" smtClean="0">
                          <a:solidFill>
                            <a:srgbClr val="FF6600"/>
                          </a:solidFill>
                        </a:rPr>
                        <a:t>m Sheet</a:t>
                      </a:r>
                      <a:endParaRPr lang="en-US" dirty="0" smtClean="0">
                        <a:solidFill>
                          <a:srgbClr val="FF6600"/>
                        </a:solidFill>
                      </a:endParaRPr>
                    </a:p>
                  </a:txBody>
                  <a:tcPr/>
                </a:tc>
                <a:tc>
                  <a:txBody>
                    <a:bodyPr/>
                    <a:lstStyle/>
                    <a:p>
                      <a:pPr algn="ctr"/>
                      <a:r>
                        <a:rPr lang="en-US" dirty="0" smtClean="0">
                          <a:solidFill>
                            <a:srgbClr val="FF6600"/>
                          </a:solidFill>
                        </a:rPr>
                        <a:t>55%</a:t>
                      </a:r>
                      <a:endParaRPr lang="en-US" dirty="0">
                        <a:solidFill>
                          <a:srgbClr val="FF66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6600"/>
                          </a:solidFill>
                        </a:rPr>
                        <a:t>209 </a:t>
                      </a:r>
                      <a:r>
                        <a:rPr lang="el-GR" dirty="0" smtClean="0">
                          <a:solidFill>
                            <a:srgbClr val="FF6600"/>
                          </a:solidFill>
                        </a:rPr>
                        <a:t>μ</a:t>
                      </a:r>
                      <a:r>
                        <a:rPr lang="en-US" dirty="0" smtClean="0">
                          <a:solidFill>
                            <a:srgbClr val="FF6600"/>
                          </a:solidFill>
                        </a:rPr>
                        <a:t>s</a:t>
                      </a:r>
                    </a:p>
                  </a:txBody>
                  <a:tcPr/>
                </a:tc>
                <a:tc>
                  <a:txBody>
                    <a:bodyPr/>
                    <a:lstStyle/>
                    <a:p>
                      <a:pPr algn="ctr"/>
                      <a:r>
                        <a:rPr lang="en-US" dirty="0" smtClean="0">
                          <a:solidFill>
                            <a:srgbClr val="FF6600"/>
                          </a:solidFill>
                        </a:rPr>
                        <a:t>35 cubes</a:t>
                      </a:r>
                      <a:endParaRPr lang="en-US" dirty="0">
                        <a:solidFill>
                          <a:srgbClr val="FF66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Half Cube,</a:t>
                      </a:r>
                      <a:r>
                        <a:rPr lang="en-US" baseline="0" dirty="0" smtClean="0">
                          <a:solidFill>
                            <a:srgbClr val="FFFFFF"/>
                          </a:solidFill>
                        </a:rPr>
                        <a:t> 350 </a:t>
                      </a:r>
                      <a:r>
                        <a:rPr lang="el-GR" baseline="0" dirty="0" smtClean="0">
                          <a:solidFill>
                            <a:srgbClr val="FFFFFF"/>
                          </a:solidFill>
                        </a:rPr>
                        <a:t>μ</a:t>
                      </a:r>
                      <a:r>
                        <a:rPr lang="en-US" baseline="0" dirty="0" smtClean="0">
                          <a:solidFill>
                            <a:srgbClr val="FFFFFF"/>
                          </a:solidFill>
                        </a:rPr>
                        <a:t>m Sheet</a:t>
                      </a:r>
                      <a:endParaRPr lang="en-US" dirty="0" smtClean="0">
                        <a:solidFill>
                          <a:srgbClr val="FFFFFF"/>
                        </a:solidFill>
                      </a:endParaRPr>
                    </a:p>
                  </a:txBody>
                  <a:tcPr/>
                </a:tc>
                <a:tc>
                  <a:txBody>
                    <a:bodyPr/>
                    <a:lstStyle/>
                    <a:p>
                      <a:pPr algn="ctr"/>
                      <a:r>
                        <a:rPr lang="en-US" dirty="0" smtClean="0">
                          <a:solidFill>
                            <a:srgbClr val="FFFFFF"/>
                          </a:solidFill>
                        </a:rPr>
                        <a:t>69%</a:t>
                      </a:r>
                      <a:endParaRPr lang="en-US" dirty="0">
                        <a:solidFill>
                          <a:srgbClr val="FFFFFF"/>
                        </a:solidFill>
                      </a:endParaRPr>
                    </a:p>
                  </a:txBody>
                  <a:tcPr/>
                </a:tc>
                <a:tc>
                  <a:txBody>
                    <a:bodyPr/>
                    <a:lstStyle/>
                    <a:p>
                      <a:pPr algn="ctr"/>
                      <a:r>
                        <a:rPr lang="en-US" dirty="0" smtClean="0">
                          <a:solidFill>
                            <a:srgbClr val="FFFFFF"/>
                          </a:solidFill>
                        </a:rPr>
                        <a:t>120 </a:t>
                      </a:r>
                      <a:r>
                        <a:rPr lang="el-GR" dirty="0" smtClean="0">
                          <a:solidFill>
                            <a:srgbClr val="FFFFFF"/>
                          </a:solidFill>
                        </a:rPr>
                        <a:t>μ</a:t>
                      </a:r>
                      <a:r>
                        <a:rPr lang="en-US" dirty="0" smtClean="0">
                          <a:solidFill>
                            <a:srgbClr val="FFFFFF"/>
                          </a:solidFill>
                        </a:rPr>
                        <a:t>s</a:t>
                      </a:r>
                      <a:endParaRPr lang="en-US" dirty="0">
                        <a:solidFill>
                          <a:srgbClr val="FFFFFF"/>
                        </a:solidFill>
                      </a:endParaRPr>
                    </a:p>
                  </a:txBody>
                  <a:tcPr/>
                </a:tc>
                <a:tc>
                  <a:txBody>
                    <a:bodyPr/>
                    <a:lstStyle/>
                    <a:p>
                      <a:pPr algn="ctr"/>
                      <a:r>
                        <a:rPr lang="en-US" dirty="0" smtClean="0">
                          <a:solidFill>
                            <a:srgbClr val="FFFFFF"/>
                          </a:solidFill>
                        </a:rPr>
                        <a:t>24.5 cubes</a:t>
                      </a:r>
                      <a:endParaRPr lang="en-US" dirty="0">
                        <a:solidFill>
                          <a:srgbClr val="FFFFFF"/>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6600"/>
                          </a:solidFill>
                        </a:rPr>
                        <a:t>Half Cube,</a:t>
                      </a:r>
                      <a:r>
                        <a:rPr lang="en-US" baseline="0" dirty="0" smtClean="0">
                          <a:solidFill>
                            <a:srgbClr val="FF6600"/>
                          </a:solidFill>
                        </a:rPr>
                        <a:t> 500 </a:t>
                      </a:r>
                      <a:r>
                        <a:rPr lang="el-GR" baseline="0" dirty="0" smtClean="0">
                          <a:solidFill>
                            <a:srgbClr val="FF6600"/>
                          </a:solidFill>
                        </a:rPr>
                        <a:t>μ</a:t>
                      </a:r>
                      <a:r>
                        <a:rPr lang="en-US" baseline="0" dirty="0" smtClean="0">
                          <a:solidFill>
                            <a:srgbClr val="FF6600"/>
                          </a:solidFill>
                        </a:rPr>
                        <a:t>m Sheet</a:t>
                      </a:r>
                      <a:endParaRPr lang="en-US" dirty="0" smtClean="0">
                        <a:solidFill>
                          <a:srgbClr val="FF6600"/>
                        </a:solidFill>
                      </a:endParaRPr>
                    </a:p>
                  </a:txBody>
                  <a:tcPr/>
                </a:tc>
                <a:tc>
                  <a:txBody>
                    <a:bodyPr/>
                    <a:lstStyle/>
                    <a:p>
                      <a:pPr algn="ctr"/>
                      <a:r>
                        <a:rPr lang="en-US" dirty="0" smtClean="0">
                          <a:solidFill>
                            <a:srgbClr val="FF6600"/>
                          </a:solidFill>
                        </a:rPr>
                        <a:t>73%</a:t>
                      </a:r>
                      <a:endParaRPr lang="en-US" dirty="0">
                        <a:solidFill>
                          <a:srgbClr val="FF6600"/>
                        </a:solidFill>
                      </a:endParaRPr>
                    </a:p>
                  </a:txBody>
                  <a:tcPr/>
                </a:tc>
                <a:tc>
                  <a:txBody>
                    <a:bodyPr/>
                    <a:lstStyle/>
                    <a:p>
                      <a:pPr algn="ctr"/>
                      <a:r>
                        <a:rPr lang="en-US" dirty="0" smtClean="0">
                          <a:solidFill>
                            <a:srgbClr val="FF6600"/>
                          </a:solidFill>
                        </a:rPr>
                        <a:t>103 </a:t>
                      </a:r>
                      <a:r>
                        <a:rPr lang="el-GR" dirty="0" smtClean="0">
                          <a:solidFill>
                            <a:srgbClr val="FF6600"/>
                          </a:solidFill>
                        </a:rPr>
                        <a:t>μ</a:t>
                      </a:r>
                      <a:r>
                        <a:rPr lang="en-US" dirty="0" smtClean="0">
                          <a:solidFill>
                            <a:srgbClr val="FF6600"/>
                          </a:solidFill>
                        </a:rPr>
                        <a:t>s</a:t>
                      </a:r>
                      <a:endParaRPr lang="en-US" dirty="0">
                        <a:solidFill>
                          <a:srgbClr val="FF6600"/>
                        </a:solidFill>
                      </a:endParaRPr>
                    </a:p>
                  </a:txBody>
                  <a:tcPr/>
                </a:tc>
                <a:tc>
                  <a:txBody>
                    <a:bodyPr/>
                    <a:lstStyle/>
                    <a:p>
                      <a:pPr algn="ctr"/>
                      <a:r>
                        <a:rPr lang="en-US" dirty="0" smtClean="0">
                          <a:solidFill>
                            <a:srgbClr val="FF6600"/>
                          </a:solidFill>
                        </a:rPr>
                        <a:t>23 cubes</a:t>
                      </a:r>
                      <a:endParaRPr lang="en-US" dirty="0">
                        <a:solidFill>
                          <a:srgbClr val="FF6600"/>
                        </a:solidFill>
                      </a:endParaRPr>
                    </a:p>
                  </a:txBody>
                  <a:tcPr/>
                </a:tc>
              </a:tr>
            </a:tbl>
          </a:graphicData>
        </a:graphic>
      </p:graphicFrame>
      <p:sp>
        <p:nvSpPr>
          <p:cNvPr id="4" name="Slide Number Placeholder 3"/>
          <p:cNvSpPr>
            <a:spLocks noGrp="1"/>
          </p:cNvSpPr>
          <p:nvPr>
            <p:ph type="sldNum" sz="quarter" idx="12"/>
          </p:nvPr>
        </p:nvSpPr>
        <p:spPr/>
        <p:txBody>
          <a:bodyPr/>
          <a:lstStyle/>
          <a:p>
            <a:fld id="{58762598-BB50-4F26-864B-85598D0DEBB3}" type="slidenum">
              <a:rPr lang="en-US" smtClean="0"/>
              <a:t>27</a:t>
            </a:fld>
            <a:endParaRPr lang="en-US" dirty="0"/>
          </a:p>
        </p:txBody>
      </p:sp>
    </p:spTree>
    <p:extLst>
      <p:ext uri="{BB962C8B-B14F-4D97-AF65-F5344CB8AC3E}">
        <p14:creationId xmlns:p14="http://schemas.microsoft.com/office/powerpoint/2010/main" val="3808718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19917927">
            <a:off x="2367255" y="2843638"/>
            <a:ext cx="1300312" cy="827601"/>
          </a:xfrm>
          <a:custGeom>
            <a:avLst/>
            <a:gdLst>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668940 w 1287777"/>
              <a:gd name="connsiteY4" fmla="*/ 498437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13720 w 1287777"/>
              <a:gd name="connsiteY5" fmla="*/ 259065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81721 h 881721"/>
              <a:gd name="connsiteX1" fmla="*/ 31631 w 1287777"/>
              <a:gd name="connsiteY1" fmla="*/ 623102 h 881721"/>
              <a:gd name="connsiteX2" fmla="*/ 327195 w 1287777"/>
              <a:gd name="connsiteY2" fmla="*/ 715466 h 881721"/>
              <a:gd name="connsiteX3" fmla="*/ 336431 w 1287777"/>
              <a:gd name="connsiteY3" fmla="*/ 429139 h 881721"/>
              <a:gd name="connsiteX4" fmla="*/ 591575 w 1287777"/>
              <a:gd name="connsiteY4" fmla="*/ 534813 h 881721"/>
              <a:gd name="connsiteX5" fmla="*/ 613720 w 1287777"/>
              <a:gd name="connsiteY5" fmla="*/ 263658 h 881721"/>
              <a:gd name="connsiteX6" fmla="*/ 924942 w 1287777"/>
              <a:gd name="connsiteY6" fmla="*/ 352637 h 881721"/>
              <a:gd name="connsiteX7" fmla="*/ 1066104 w 1287777"/>
              <a:gd name="connsiteY7" fmla="*/ 22739 h 881721"/>
              <a:gd name="connsiteX8" fmla="*/ 1287777 w 1287777"/>
              <a:gd name="connsiteY8" fmla="*/ 50448 h 881721"/>
              <a:gd name="connsiteX0" fmla="*/ 22395 w 1287777"/>
              <a:gd name="connsiteY0" fmla="*/ 851181 h 851181"/>
              <a:gd name="connsiteX1" fmla="*/ 31631 w 1287777"/>
              <a:gd name="connsiteY1" fmla="*/ 592562 h 851181"/>
              <a:gd name="connsiteX2" fmla="*/ 327195 w 1287777"/>
              <a:gd name="connsiteY2" fmla="*/ 684926 h 851181"/>
              <a:gd name="connsiteX3" fmla="*/ 336431 w 1287777"/>
              <a:gd name="connsiteY3" fmla="*/ 398599 h 851181"/>
              <a:gd name="connsiteX4" fmla="*/ 591575 w 1287777"/>
              <a:gd name="connsiteY4" fmla="*/ 504273 h 851181"/>
              <a:gd name="connsiteX5" fmla="*/ 613720 w 1287777"/>
              <a:gd name="connsiteY5" fmla="*/ 233118 h 851181"/>
              <a:gd name="connsiteX6" fmla="*/ 924942 w 1287777"/>
              <a:gd name="connsiteY6" fmla="*/ 322097 h 851181"/>
              <a:gd name="connsiteX7" fmla="*/ 948220 w 1287777"/>
              <a:gd name="connsiteY7" fmla="*/ 46138 h 851181"/>
              <a:gd name="connsiteX8" fmla="*/ 1287777 w 1287777"/>
              <a:gd name="connsiteY8" fmla="*/ 19908 h 851181"/>
              <a:gd name="connsiteX0" fmla="*/ 22395 w 1179515"/>
              <a:gd name="connsiteY0" fmla="*/ 815111 h 815111"/>
              <a:gd name="connsiteX1" fmla="*/ 31631 w 1179515"/>
              <a:gd name="connsiteY1" fmla="*/ 556492 h 815111"/>
              <a:gd name="connsiteX2" fmla="*/ 327195 w 1179515"/>
              <a:gd name="connsiteY2" fmla="*/ 648856 h 815111"/>
              <a:gd name="connsiteX3" fmla="*/ 336431 w 1179515"/>
              <a:gd name="connsiteY3" fmla="*/ 362529 h 815111"/>
              <a:gd name="connsiteX4" fmla="*/ 591575 w 1179515"/>
              <a:gd name="connsiteY4" fmla="*/ 468203 h 815111"/>
              <a:gd name="connsiteX5" fmla="*/ 613720 w 1179515"/>
              <a:gd name="connsiteY5" fmla="*/ 197048 h 815111"/>
              <a:gd name="connsiteX6" fmla="*/ 924942 w 1179515"/>
              <a:gd name="connsiteY6" fmla="*/ 286027 h 815111"/>
              <a:gd name="connsiteX7" fmla="*/ 948220 w 1179515"/>
              <a:gd name="connsiteY7" fmla="*/ 10068 h 815111"/>
              <a:gd name="connsiteX8" fmla="*/ 1179515 w 1179515"/>
              <a:gd name="connsiteY8" fmla="*/ 74624 h 815111"/>
              <a:gd name="connsiteX0" fmla="*/ 22395 w 1300312"/>
              <a:gd name="connsiteY0" fmla="*/ 848639 h 848639"/>
              <a:gd name="connsiteX1" fmla="*/ 31631 w 1300312"/>
              <a:gd name="connsiteY1" fmla="*/ 590020 h 848639"/>
              <a:gd name="connsiteX2" fmla="*/ 327195 w 1300312"/>
              <a:gd name="connsiteY2" fmla="*/ 682384 h 848639"/>
              <a:gd name="connsiteX3" fmla="*/ 336431 w 1300312"/>
              <a:gd name="connsiteY3" fmla="*/ 396057 h 848639"/>
              <a:gd name="connsiteX4" fmla="*/ 591575 w 1300312"/>
              <a:gd name="connsiteY4" fmla="*/ 501731 h 848639"/>
              <a:gd name="connsiteX5" fmla="*/ 613720 w 1300312"/>
              <a:gd name="connsiteY5" fmla="*/ 230576 h 848639"/>
              <a:gd name="connsiteX6" fmla="*/ 924942 w 1300312"/>
              <a:gd name="connsiteY6" fmla="*/ 319555 h 848639"/>
              <a:gd name="connsiteX7" fmla="*/ 948220 w 1300312"/>
              <a:gd name="connsiteY7" fmla="*/ 43596 h 848639"/>
              <a:gd name="connsiteX8" fmla="*/ 1300312 w 1300312"/>
              <a:gd name="connsiteY8" fmla="*/ 21038 h 848639"/>
              <a:gd name="connsiteX0" fmla="*/ 22395 w 1300312"/>
              <a:gd name="connsiteY0" fmla="*/ 827601 h 827601"/>
              <a:gd name="connsiteX1" fmla="*/ 31631 w 1300312"/>
              <a:gd name="connsiteY1" fmla="*/ 568982 h 827601"/>
              <a:gd name="connsiteX2" fmla="*/ 327195 w 1300312"/>
              <a:gd name="connsiteY2" fmla="*/ 661346 h 827601"/>
              <a:gd name="connsiteX3" fmla="*/ 336431 w 1300312"/>
              <a:gd name="connsiteY3" fmla="*/ 375019 h 827601"/>
              <a:gd name="connsiteX4" fmla="*/ 591575 w 1300312"/>
              <a:gd name="connsiteY4" fmla="*/ 480693 h 827601"/>
              <a:gd name="connsiteX5" fmla="*/ 613720 w 1300312"/>
              <a:gd name="connsiteY5" fmla="*/ 209538 h 827601"/>
              <a:gd name="connsiteX6" fmla="*/ 924942 w 1300312"/>
              <a:gd name="connsiteY6" fmla="*/ 298517 h 827601"/>
              <a:gd name="connsiteX7" fmla="*/ 948220 w 1300312"/>
              <a:gd name="connsiteY7" fmla="*/ 22558 h 827601"/>
              <a:gd name="connsiteX8" fmla="*/ 1300312 w 1300312"/>
              <a:gd name="connsiteY8" fmla="*/ 0 h 8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12" h="827601">
                <a:moveTo>
                  <a:pt x="22395" y="827601"/>
                </a:moveTo>
                <a:cubicBezTo>
                  <a:pt x="1613" y="712146"/>
                  <a:pt x="-19169" y="596691"/>
                  <a:pt x="31631" y="568982"/>
                </a:cubicBezTo>
                <a:cubicBezTo>
                  <a:pt x="82431" y="541273"/>
                  <a:pt x="276395" y="693673"/>
                  <a:pt x="327195" y="661346"/>
                </a:cubicBezTo>
                <a:cubicBezTo>
                  <a:pt x="377995" y="629019"/>
                  <a:pt x="292368" y="405128"/>
                  <a:pt x="336431" y="375019"/>
                </a:cubicBezTo>
                <a:cubicBezTo>
                  <a:pt x="380494" y="344910"/>
                  <a:pt x="545360" y="508273"/>
                  <a:pt x="591575" y="480693"/>
                </a:cubicBezTo>
                <a:cubicBezTo>
                  <a:pt x="637790" y="453113"/>
                  <a:pt x="558159" y="239901"/>
                  <a:pt x="613720" y="209538"/>
                </a:cubicBezTo>
                <a:cubicBezTo>
                  <a:pt x="669281" y="179175"/>
                  <a:pt x="869192" y="329680"/>
                  <a:pt x="924942" y="298517"/>
                </a:cubicBezTo>
                <a:cubicBezTo>
                  <a:pt x="980692" y="267354"/>
                  <a:pt x="885658" y="72311"/>
                  <a:pt x="948220" y="22558"/>
                </a:cubicBezTo>
                <a:cubicBezTo>
                  <a:pt x="1010782" y="-27195"/>
                  <a:pt x="1104273" y="118837"/>
                  <a:pt x="1300312" y="0"/>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Neutron Capture Options</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Rectangle 3"/>
          <p:cNvSpPr/>
          <p:nvPr/>
        </p:nvSpPr>
        <p:spPr>
          <a:xfrm>
            <a:off x="152436" y="588970"/>
            <a:ext cx="8388209" cy="1231106"/>
          </a:xfrm>
          <a:prstGeom prst="rect">
            <a:avLst/>
          </a:prstGeom>
        </p:spPr>
        <p:txBody>
          <a:bodyPr wrap="square">
            <a:spAutoFit/>
          </a:bodyPr>
          <a:lstStyle/>
          <a:p>
            <a:pPr marL="285750" indent="-285750">
              <a:spcAft>
                <a:spcPts val="1200"/>
              </a:spcAft>
              <a:buFont typeface="Arial"/>
              <a:buChar char="•"/>
            </a:pPr>
            <a:r>
              <a:rPr lang="en-US" altLang="en-US" dirty="0" smtClean="0">
                <a:solidFill>
                  <a:schemeClr val="bg1"/>
                </a:solidFill>
                <a:latin typeface="Times New Roman" panose="02020603050405020304" pitchFamily="18" charset="0"/>
                <a:cs typeface="Times New Roman" panose="02020603050405020304" pitchFamily="18" charset="0"/>
              </a:rPr>
              <a:t>Not the same as in a reactor experiment</a:t>
            </a:r>
          </a:p>
          <a:p>
            <a:pPr marL="285750" indent="-285750">
              <a:spcAft>
                <a:spcPts val="1200"/>
              </a:spcAft>
              <a:buFont typeface="Arial"/>
              <a:buChar char="•"/>
            </a:pPr>
            <a:r>
              <a:rPr lang="en-US" altLang="en-US" dirty="0">
                <a:solidFill>
                  <a:schemeClr val="bg1"/>
                </a:solidFill>
                <a:latin typeface="Times New Roman" panose="02020603050405020304" pitchFamily="18" charset="0"/>
                <a:cs typeface="Times New Roman" panose="02020603050405020304" pitchFamily="18" charset="0"/>
              </a:rPr>
              <a:t>S</a:t>
            </a:r>
            <a:r>
              <a:rPr lang="en-US" altLang="en-US" dirty="0" smtClean="0">
                <a:solidFill>
                  <a:schemeClr val="bg1"/>
                </a:solidFill>
                <a:latin typeface="Times New Roman" panose="02020603050405020304" pitchFamily="18" charset="0"/>
                <a:cs typeface="Times New Roman" panose="02020603050405020304" pitchFamily="18" charset="0"/>
              </a:rPr>
              <a:t>imilar backgrounds but different overburden</a:t>
            </a:r>
          </a:p>
          <a:p>
            <a:pPr marL="285750" indent="-285750">
              <a:spcAft>
                <a:spcPts val="1200"/>
              </a:spcAft>
              <a:buFont typeface="Arial"/>
              <a:buChar char="•"/>
            </a:pPr>
            <a:r>
              <a:rPr lang="en-US" altLang="en-US" dirty="0">
                <a:solidFill>
                  <a:schemeClr val="bg1"/>
                </a:solidFill>
                <a:latin typeface="Times New Roman" panose="02020603050405020304" pitchFamily="18" charset="0"/>
                <a:cs typeface="Times New Roman" panose="02020603050405020304" pitchFamily="18" charset="0"/>
              </a:rPr>
              <a:t>D</a:t>
            </a:r>
            <a:r>
              <a:rPr lang="en-US" altLang="en-US" dirty="0" smtClean="0">
                <a:solidFill>
                  <a:schemeClr val="bg1"/>
                </a:solidFill>
                <a:latin typeface="Times New Roman" panose="02020603050405020304" pitchFamily="18" charset="0"/>
                <a:cs typeface="Times New Roman" panose="02020603050405020304" pitchFamily="18" charset="0"/>
              </a:rPr>
              <a:t>etector dimensions and event containments are very different </a:t>
            </a:r>
          </a:p>
        </p:txBody>
      </p:sp>
      <p:cxnSp>
        <p:nvCxnSpPr>
          <p:cNvPr id="8" name="Straight Arrow Connector 7"/>
          <p:cNvCxnSpPr>
            <a:endCxn id="5" idx="1"/>
          </p:cNvCxnSpPr>
          <p:nvPr/>
        </p:nvCxnSpPr>
        <p:spPr>
          <a:xfrm>
            <a:off x="1417783" y="3081951"/>
            <a:ext cx="777615" cy="786851"/>
          </a:xfrm>
          <a:prstGeom prst="straightConnector1">
            <a:avLst/>
          </a:prstGeom>
          <a:ln w="31750">
            <a:solidFill>
              <a:srgbClr val="66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6802" y="2726351"/>
            <a:ext cx="457200" cy="4572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2336" y="2684942"/>
            <a:ext cx="674254" cy="461665"/>
          </a:xfrm>
          <a:prstGeom prst="rect">
            <a:avLst/>
          </a:prstGeom>
          <a:noFill/>
        </p:spPr>
        <p:txBody>
          <a:bodyPr wrap="square" rtlCol="0">
            <a:spAutoFit/>
          </a:bodyPr>
          <a:lstStyle/>
          <a:p>
            <a:r>
              <a:rPr lang="en-US" sz="2400" dirty="0" smtClean="0">
                <a:solidFill>
                  <a:schemeClr val="bg1"/>
                </a:solidFill>
              </a:rPr>
              <a:t>n</a:t>
            </a:r>
            <a:endParaRPr lang="en-US" sz="2400" dirty="0">
              <a:solidFill>
                <a:schemeClr val="bg1"/>
              </a:solidFill>
            </a:endParaRPr>
          </a:p>
        </p:txBody>
      </p:sp>
      <p:sp>
        <p:nvSpPr>
          <p:cNvPr id="13" name="Freeform 12"/>
          <p:cNvSpPr/>
          <p:nvPr/>
        </p:nvSpPr>
        <p:spPr>
          <a:xfrm rot="5400000">
            <a:off x="2256422" y="4574362"/>
            <a:ext cx="1300312" cy="827601"/>
          </a:xfrm>
          <a:custGeom>
            <a:avLst/>
            <a:gdLst>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668940 w 1287777"/>
              <a:gd name="connsiteY4" fmla="*/ 498437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13720 w 1287777"/>
              <a:gd name="connsiteY5" fmla="*/ 259065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81721 h 881721"/>
              <a:gd name="connsiteX1" fmla="*/ 31631 w 1287777"/>
              <a:gd name="connsiteY1" fmla="*/ 623102 h 881721"/>
              <a:gd name="connsiteX2" fmla="*/ 327195 w 1287777"/>
              <a:gd name="connsiteY2" fmla="*/ 715466 h 881721"/>
              <a:gd name="connsiteX3" fmla="*/ 336431 w 1287777"/>
              <a:gd name="connsiteY3" fmla="*/ 429139 h 881721"/>
              <a:gd name="connsiteX4" fmla="*/ 591575 w 1287777"/>
              <a:gd name="connsiteY4" fmla="*/ 534813 h 881721"/>
              <a:gd name="connsiteX5" fmla="*/ 613720 w 1287777"/>
              <a:gd name="connsiteY5" fmla="*/ 263658 h 881721"/>
              <a:gd name="connsiteX6" fmla="*/ 924942 w 1287777"/>
              <a:gd name="connsiteY6" fmla="*/ 352637 h 881721"/>
              <a:gd name="connsiteX7" fmla="*/ 1066104 w 1287777"/>
              <a:gd name="connsiteY7" fmla="*/ 22739 h 881721"/>
              <a:gd name="connsiteX8" fmla="*/ 1287777 w 1287777"/>
              <a:gd name="connsiteY8" fmla="*/ 50448 h 881721"/>
              <a:gd name="connsiteX0" fmla="*/ 22395 w 1287777"/>
              <a:gd name="connsiteY0" fmla="*/ 851181 h 851181"/>
              <a:gd name="connsiteX1" fmla="*/ 31631 w 1287777"/>
              <a:gd name="connsiteY1" fmla="*/ 592562 h 851181"/>
              <a:gd name="connsiteX2" fmla="*/ 327195 w 1287777"/>
              <a:gd name="connsiteY2" fmla="*/ 684926 h 851181"/>
              <a:gd name="connsiteX3" fmla="*/ 336431 w 1287777"/>
              <a:gd name="connsiteY3" fmla="*/ 398599 h 851181"/>
              <a:gd name="connsiteX4" fmla="*/ 591575 w 1287777"/>
              <a:gd name="connsiteY4" fmla="*/ 504273 h 851181"/>
              <a:gd name="connsiteX5" fmla="*/ 613720 w 1287777"/>
              <a:gd name="connsiteY5" fmla="*/ 233118 h 851181"/>
              <a:gd name="connsiteX6" fmla="*/ 924942 w 1287777"/>
              <a:gd name="connsiteY6" fmla="*/ 322097 h 851181"/>
              <a:gd name="connsiteX7" fmla="*/ 948220 w 1287777"/>
              <a:gd name="connsiteY7" fmla="*/ 46138 h 851181"/>
              <a:gd name="connsiteX8" fmla="*/ 1287777 w 1287777"/>
              <a:gd name="connsiteY8" fmla="*/ 19908 h 851181"/>
              <a:gd name="connsiteX0" fmla="*/ 22395 w 1179515"/>
              <a:gd name="connsiteY0" fmla="*/ 815111 h 815111"/>
              <a:gd name="connsiteX1" fmla="*/ 31631 w 1179515"/>
              <a:gd name="connsiteY1" fmla="*/ 556492 h 815111"/>
              <a:gd name="connsiteX2" fmla="*/ 327195 w 1179515"/>
              <a:gd name="connsiteY2" fmla="*/ 648856 h 815111"/>
              <a:gd name="connsiteX3" fmla="*/ 336431 w 1179515"/>
              <a:gd name="connsiteY3" fmla="*/ 362529 h 815111"/>
              <a:gd name="connsiteX4" fmla="*/ 591575 w 1179515"/>
              <a:gd name="connsiteY4" fmla="*/ 468203 h 815111"/>
              <a:gd name="connsiteX5" fmla="*/ 613720 w 1179515"/>
              <a:gd name="connsiteY5" fmla="*/ 197048 h 815111"/>
              <a:gd name="connsiteX6" fmla="*/ 924942 w 1179515"/>
              <a:gd name="connsiteY6" fmla="*/ 286027 h 815111"/>
              <a:gd name="connsiteX7" fmla="*/ 948220 w 1179515"/>
              <a:gd name="connsiteY7" fmla="*/ 10068 h 815111"/>
              <a:gd name="connsiteX8" fmla="*/ 1179515 w 1179515"/>
              <a:gd name="connsiteY8" fmla="*/ 74624 h 815111"/>
              <a:gd name="connsiteX0" fmla="*/ 22395 w 1300312"/>
              <a:gd name="connsiteY0" fmla="*/ 848639 h 848639"/>
              <a:gd name="connsiteX1" fmla="*/ 31631 w 1300312"/>
              <a:gd name="connsiteY1" fmla="*/ 590020 h 848639"/>
              <a:gd name="connsiteX2" fmla="*/ 327195 w 1300312"/>
              <a:gd name="connsiteY2" fmla="*/ 682384 h 848639"/>
              <a:gd name="connsiteX3" fmla="*/ 336431 w 1300312"/>
              <a:gd name="connsiteY3" fmla="*/ 396057 h 848639"/>
              <a:gd name="connsiteX4" fmla="*/ 591575 w 1300312"/>
              <a:gd name="connsiteY4" fmla="*/ 501731 h 848639"/>
              <a:gd name="connsiteX5" fmla="*/ 613720 w 1300312"/>
              <a:gd name="connsiteY5" fmla="*/ 230576 h 848639"/>
              <a:gd name="connsiteX6" fmla="*/ 924942 w 1300312"/>
              <a:gd name="connsiteY6" fmla="*/ 319555 h 848639"/>
              <a:gd name="connsiteX7" fmla="*/ 948220 w 1300312"/>
              <a:gd name="connsiteY7" fmla="*/ 43596 h 848639"/>
              <a:gd name="connsiteX8" fmla="*/ 1300312 w 1300312"/>
              <a:gd name="connsiteY8" fmla="*/ 21038 h 848639"/>
              <a:gd name="connsiteX0" fmla="*/ 22395 w 1300312"/>
              <a:gd name="connsiteY0" fmla="*/ 827601 h 827601"/>
              <a:gd name="connsiteX1" fmla="*/ 31631 w 1300312"/>
              <a:gd name="connsiteY1" fmla="*/ 568982 h 827601"/>
              <a:gd name="connsiteX2" fmla="*/ 327195 w 1300312"/>
              <a:gd name="connsiteY2" fmla="*/ 661346 h 827601"/>
              <a:gd name="connsiteX3" fmla="*/ 336431 w 1300312"/>
              <a:gd name="connsiteY3" fmla="*/ 375019 h 827601"/>
              <a:gd name="connsiteX4" fmla="*/ 591575 w 1300312"/>
              <a:gd name="connsiteY4" fmla="*/ 480693 h 827601"/>
              <a:gd name="connsiteX5" fmla="*/ 613720 w 1300312"/>
              <a:gd name="connsiteY5" fmla="*/ 209538 h 827601"/>
              <a:gd name="connsiteX6" fmla="*/ 924942 w 1300312"/>
              <a:gd name="connsiteY6" fmla="*/ 298517 h 827601"/>
              <a:gd name="connsiteX7" fmla="*/ 948220 w 1300312"/>
              <a:gd name="connsiteY7" fmla="*/ 22558 h 827601"/>
              <a:gd name="connsiteX8" fmla="*/ 1300312 w 1300312"/>
              <a:gd name="connsiteY8" fmla="*/ 0 h 8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12" h="827601">
                <a:moveTo>
                  <a:pt x="22395" y="827601"/>
                </a:moveTo>
                <a:cubicBezTo>
                  <a:pt x="1613" y="712146"/>
                  <a:pt x="-19169" y="596691"/>
                  <a:pt x="31631" y="568982"/>
                </a:cubicBezTo>
                <a:cubicBezTo>
                  <a:pt x="82431" y="541273"/>
                  <a:pt x="276395" y="693673"/>
                  <a:pt x="327195" y="661346"/>
                </a:cubicBezTo>
                <a:cubicBezTo>
                  <a:pt x="377995" y="629019"/>
                  <a:pt x="292368" y="405128"/>
                  <a:pt x="336431" y="375019"/>
                </a:cubicBezTo>
                <a:cubicBezTo>
                  <a:pt x="380494" y="344910"/>
                  <a:pt x="545360" y="508273"/>
                  <a:pt x="591575" y="480693"/>
                </a:cubicBezTo>
                <a:cubicBezTo>
                  <a:pt x="637790" y="453113"/>
                  <a:pt x="558159" y="239901"/>
                  <a:pt x="613720" y="209538"/>
                </a:cubicBezTo>
                <a:cubicBezTo>
                  <a:pt x="669281" y="179175"/>
                  <a:pt x="869192" y="329680"/>
                  <a:pt x="924942" y="298517"/>
                </a:cubicBezTo>
                <a:cubicBezTo>
                  <a:pt x="980692" y="267354"/>
                  <a:pt x="885658" y="72311"/>
                  <a:pt x="948220" y="22558"/>
                </a:cubicBezTo>
                <a:cubicBezTo>
                  <a:pt x="1010782" y="-27195"/>
                  <a:pt x="1104273" y="118837"/>
                  <a:pt x="1300312" y="0"/>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815178">
            <a:off x="2817334" y="3746582"/>
            <a:ext cx="1300312" cy="827601"/>
          </a:xfrm>
          <a:custGeom>
            <a:avLst/>
            <a:gdLst>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668940 w 1287777"/>
              <a:gd name="connsiteY4" fmla="*/ 498437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13720 w 1287777"/>
              <a:gd name="connsiteY5" fmla="*/ 259065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81721 h 881721"/>
              <a:gd name="connsiteX1" fmla="*/ 31631 w 1287777"/>
              <a:gd name="connsiteY1" fmla="*/ 623102 h 881721"/>
              <a:gd name="connsiteX2" fmla="*/ 327195 w 1287777"/>
              <a:gd name="connsiteY2" fmla="*/ 715466 h 881721"/>
              <a:gd name="connsiteX3" fmla="*/ 336431 w 1287777"/>
              <a:gd name="connsiteY3" fmla="*/ 429139 h 881721"/>
              <a:gd name="connsiteX4" fmla="*/ 591575 w 1287777"/>
              <a:gd name="connsiteY4" fmla="*/ 534813 h 881721"/>
              <a:gd name="connsiteX5" fmla="*/ 613720 w 1287777"/>
              <a:gd name="connsiteY5" fmla="*/ 263658 h 881721"/>
              <a:gd name="connsiteX6" fmla="*/ 924942 w 1287777"/>
              <a:gd name="connsiteY6" fmla="*/ 352637 h 881721"/>
              <a:gd name="connsiteX7" fmla="*/ 1066104 w 1287777"/>
              <a:gd name="connsiteY7" fmla="*/ 22739 h 881721"/>
              <a:gd name="connsiteX8" fmla="*/ 1287777 w 1287777"/>
              <a:gd name="connsiteY8" fmla="*/ 50448 h 881721"/>
              <a:gd name="connsiteX0" fmla="*/ 22395 w 1287777"/>
              <a:gd name="connsiteY0" fmla="*/ 851181 h 851181"/>
              <a:gd name="connsiteX1" fmla="*/ 31631 w 1287777"/>
              <a:gd name="connsiteY1" fmla="*/ 592562 h 851181"/>
              <a:gd name="connsiteX2" fmla="*/ 327195 w 1287777"/>
              <a:gd name="connsiteY2" fmla="*/ 684926 h 851181"/>
              <a:gd name="connsiteX3" fmla="*/ 336431 w 1287777"/>
              <a:gd name="connsiteY3" fmla="*/ 398599 h 851181"/>
              <a:gd name="connsiteX4" fmla="*/ 591575 w 1287777"/>
              <a:gd name="connsiteY4" fmla="*/ 504273 h 851181"/>
              <a:gd name="connsiteX5" fmla="*/ 613720 w 1287777"/>
              <a:gd name="connsiteY5" fmla="*/ 233118 h 851181"/>
              <a:gd name="connsiteX6" fmla="*/ 924942 w 1287777"/>
              <a:gd name="connsiteY6" fmla="*/ 322097 h 851181"/>
              <a:gd name="connsiteX7" fmla="*/ 948220 w 1287777"/>
              <a:gd name="connsiteY7" fmla="*/ 46138 h 851181"/>
              <a:gd name="connsiteX8" fmla="*/ 1287777 w 1287777"/>
              <a:gd name="connsiteY8" fmla="*/ 19908 h 851181"/>
              <a:gd name="connsiteX0" fmla="*/ 22395 w 1179515"/>
              <a:gd name="connsiteY0" fmla="*/ 815111 h 815111"/>
              <a:gd name="connsiteX1" fmla="*/ 31631 w 1179515"/>
              <a:gd name="connsiteY1" fmla="*/ 556492 h 815111"/>
              <a:gd name="connsiteX2" fmla="*/ 327195 w 1179515"/>
              <a:gd name="connsiteY2" fmla="*/ 648856 h 815111"/>
              <a:gd name="connsiteX3" fmla="*/ 336431 w 1179515"/>
              <a:gd name="connsiteY3" fmla="*/ 362529 h 815111"/>
              <a:gd name="connsiteX4" fmla="*/ 591575 w 1179515"/>
              <a:gd name="connsiteY4" fmla="*/ 468203 h 815111"/>
              <a:gd name="connsiteX5" fmla="*/ 613720 w 1179515"/>
              <a:gd name="connsiteY5" fmla="*/ 197048 h 815111"/>
              <a:gd name="connsiteX6" fmla="*/ 924942 w 1179515"/>
              <a:gd name="connsiteY6" fmla="*/ 286027 h 815111"/>
              <a:gd name="connsiteX7" fmla="*/ 948220 w 1179515"/>
              <a:gd name="connsiteY7" fmla="*/ 10068 h 815111"/>
              <a:gd name="connsiteX8" fmla="*/ 1179515 w 1179515"/>
              <a:gd name="connsiteY8" fmla="*/ 74624 h 815111"/>
              <a:gd name="connsiteX0" fmla="*/ 22395 w 1300312"/>
              <a:gd name="connsiteY0" fmla="*/ 848639 h 848639"/>
              <a:gd name="connsiteX1" fmla="*/ 31631 w 1300312"/>
              <a:gd name="connsiteY1" fmla="*/ 590020 h 848639"/>
              <a:gd name="connsiteX2" fmla="*/ 327195 w 1300312"/>
              <a:gd name="connsiteY2" fmla="*/ 682384 h 848639"/>
              <a:gd name="connsiteX3" fmla="*/ 336431 w 1300312"/>
              <a:gd name="connsiteY3" fmla="*/ 396057 h 848639"/>
              <a:gd name="connsiteX4" fmla="*/ 591575 w 1300312"/>
              <a:gd name="connsiteY4" fmla="*/ 501731 h 848639"/>
              <a:gd name="connsiteX5" fmla="*/ 613720 w 1300312"/>
              <a:gd name="connsiteY5" fmla="*/ 230576 h 848639"/>
              <a:gd name="connsiteX6" fmla="*/ 924942 w 1300312"/>
              <a:gd name="connsiteY6" fmla="*/ 319555 h 848639"/>
              <a:gd name="connsiteX7" fmla="*/ 948220 w 1300312"/>
              <a:gd name="connsiteY7" fmla="*/ 43596 h 848639"/>
              <a:gd name="connsiteX8" fmla="*/ 1300312 w 1300312"/>
              <a:gd name="connsiteY8" fmla="*/ 21038 h 848639"/>
              <a:gd name="connsiteX0" fmla="*/ 22395 w 1300312"/>
              <a:gd name="connsiteY0" fmla="*/ 827601 h 827601"/>
              <a:gd name="connsiteX1" fmla="*/ 31631 w 1300312"/>
              <a:gd name="connsiteY1" fmla="*/ 568982 h 827601"/>
              <a:gd name="connsiteX2" fmla="*/ 327195 w 1300312"/>
              <a:gd name="connsiteY2" fmla="*/ 661346 h 827601"/>
              <a:gd name="connsiteX3" fmla="*/ 336431 w 1300312"/>
              <a:gd name="connsiteY3" fmla="*/ 375019 h 827601"/>
              <a:gd name="connsiteX4" fmla="*/ 591575 w 1300312"/>
              <a:gd name="connsiteY4" fmla="*/ 480693 h 827601"/>
              <a:gd name="connsiteX5" fmla="*/ 613720 w 1300312"/>
              <a:gd name="connsiteY5" fmla="*/ 209538 h 827601"/>
              <a:gd name="connsiteX6" fmla="*/ 924942 w 1300312"/>
              <a:gd name="connsiteY6" fmla="*/ 298517 h 827601"/>
              <a:gd name="connsiteX7" fmla="*/ 948220 w 1300312"/>
              <a:gd name="connsiteY7" fmla="*/ 22558 h 827601"/>
              <a:gd name="connsiteX8" fmla="*/ 1300312 w 1300312"/>
              <a:gd name="connsiteY8" fmla="*/ 0 h 8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12" h="827601">
                <a:moveTo>
                  <a:pt x="22395" y="827601"/>
                </a:moveTo>
                <a:cubicBezTo>
                  <a:pt x="1613" y="712146"/>
                  <a:pt x="-19169" y="596691"/>
                  <a:pt x="31631" y="568982"/>
                </a:cubicBezTo>
                <a:cubicBezTo>
                  <a:pt x="82431" y="541273"/>
                  <a:pt x="276395" y="693673"/>
                  <a:pt x="327195" y="661346"/>
                </a:cubicBezTo>
                <a:cubicBezTo>
                  <a:pt x="377995" y="629019"/>
                  <a:pt x="292368" y="405128"/>
                  <a:pt x="336431" y="375019"/>
                </a:cubicBezTo>
                <a:cubicBezTo>
                  <a:pt x="380494" y="344910"/>
                  <a:pt x="545360" y="508273"/>
                  <a:pt x="591575" y="480693"/>
                </a:cubicBezTo>
                <a:cubicBezTo>
                  <a:pt x="637790" y="453113"/>
                  <a:pt x="558159" y="239901"/>
                  <a:pt x="613720" y="209538"/>
                </a:cubicBezTo>
                <a:cubicBezTo>
                  <a:pt x="669281" y="179175"/>
                  <a:pt x="869192" y="329680"/>
                  <a:pt x="924942" y="298517"/>
                </a:cubicBezTo>
                <a:cubicBezTo>
                  <a:pt x="980692" y="267354"/>
                  <a:pt x="885658" y="72311"/>
                  <a:pt x="948220" y="22558"/>
                </a:cubicBezTo>
                <a:cubicBezTo>
                  <a:pt x="1010782" y="-27195"/>
                  <a:pt x="1104273" y="118837"/>
                  <a:pt x="1300312" y="0"/>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8604137">
            <a:off x="1228273" y="4521222"/>
            <a:ext cx="1300312" cy="827601"/>
          </a:xfrm>
          <a:custGeom>
            <a:avLst/>
            <a:gdLst>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668940 w 1287777"/>
              <a:gd name="connsiteY4" fmla="*/ 498437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13720 w 1287777"/>
              <a:gd name="connsiteY5" fmla="*/ 259065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81721 h 881721"/>
              <a:gd name="connsiteX1" fmla="*/ 31631 w 1287777"/>
              <a:gd name="connsiteY1" fmla="*/ 623102 h 881721"/>
              <a:gd name="connsiteX2" fmla="*/ 327195 w 1287777"/>
              <a:gd name="connsiteY2" fmla="*/ 715466 h 881721"/>
              <a:gd name="connsiteX3" fmla="*/ 336431 w 1287777"/>
              <a:gd name="connsiteY3" fmla="*/ 429139 h 881721"/>
              <a:gd name="connsiteX4" fmla="*/ 591575 w 1287777"/>
              <a:gd name="connsiteY4" fmla="*/ 534813 h 881721"/>
              <a:gd name="connsiteX5" fmla="*/ 613720 w 1287777"/>
              <a:gd name="connsiteY5" fmla="*/ 263658 h 881721"/>
              <a:gd name="connsiteX6" fmla="*/ 924942 w 1287777"/>
              <a:gd name="connsiteY6" fmla="*/ 352637 h 881721"/>
              <a:gd name="connsiteX7" fmla="*/ 1066104 w 1287777"/>
              <a:gd name="connsiteY7" fmla="*/ 22739 h 881721"/>
              <a:gd name="connsiteX8" fmla="*/ 1287777 w 1287777"/>
              <a:gd name="connsiteY8" fmla="*/ 50448 h 881721"/>
              <a:gd name="connsiteX0" fmla="*/ 22395 w 1287777"/>
              <a:gd name="connsiteY0" fmla="*/ 851181 h 851181"/>
              <a:gd name="connsiteX1" fmla="*/ 31631 w 1287777"/>
              <a:gd name="connsiteY1" fmla="*/ 592562 h 851181"/>
              <a:gd name="connsiteX2" fmla="*/ 327195 w 1287777"/>
              <a:gd name="connsiteY2" fmla="*/ 684926 h 851181"/>
              <a:gd name="connsiteX3" fmla="*/ 336431 w 1287777"/>
              <a:gd name="connsiteY3" fmla="*/ 398599 h 851181"/>
              <a:gd name="connsiteX4" fmla="*/ 591575 w 1287777"/>
              <a:gd name="connsiteY4" fmla="*/ 504273 h 851181"/>
              <a:gd name="connsiteX5" fmla="*/ 613720 w 1287777"/>
              <a:gd name="connsiteY5" fmla="*/ 233118 h 851181"/>
              <a:gd name="connsiteX6" fmla="*/ 924942 w 1287777"/>
              <a:gd name="connsiteY6" fmla="*/ 322097 h 851181"/>
              <a:gd name="connsiteX7" fmla="*/ 948220 w 1287777"/>
              <a:gd name="connsiteY7" fmla="*/ 46138 h 851181"/>
              <a:gd name="connsiteX8" fmla="*/ 1287777 w 1287777"/>
              <a:gd name="connsiteY8" fmla="*/ 19908 h 851181"/>
              <a:gd name="connsiteX0" fmla="*/ 22395 w 1179515"/>
              <a:gd name="connsiteY0" fmla="*/ 815111 h 815111"/>
              <a:gd name="connsiteX1" fmla="*/ 31631 w 1179515"/>
              <a:gd name="connsiteY1" fmla="*/ 556492 h 815111"/>
              <a:gd name="connsiteX2" fmla="*/ 327195 w 1179515"/>
              <a:gd name="connsiteY2" fmla="*/ 648856 h 815111"/>
              <a:gd name="connsiteX3" fmla="*/ 336431 w 1179515"/>
              <a:gd name="connsiteY3" fmla="*/ 362529 h 815111"/>
              <a:gd name="connsiteX4" fmla="*/ 591575 w 1179515"/>
              <a:gd name="connsiteY4" fmla="*/ 468203 h 815111"/>
              <a:gd name="connsiteX5" fmla="*/ 613720 w 1179515"/>
              <a:gd name="connsiteY5" fmla="*/ 197048 h 815111"/>
              <a:gd name="connsiteX6" fmla="*/ 924942 w 1179515"/>
              <a:gd name="connsiteY6" fmla="*/ 286027 h 815111"/>
              <a:gd name="connsiteX7" fmla="*/ 948220 w 1179515"/>
              <a:gd name="connsiteY7" fmla="*/ 10068 h 815111"/>
              <a:gd name="connsiteX8" fmla="*/ 1179515 w 1179515"/>
              <a:gd name="connsiteY8" fmla="*/ 74624 h 815111"/>
              <a:gd name="connsiteX0" fmla="*/ 22395 w 1300312"/>
              <a:gd name="connsiteY0" fmla="*/ 848639 h 848639"/>
              <a:gd name="connsiteX1" fmla="*/ 31631 w 1300312"/>
              <a:gd name="connsiteY1" fmla="*/ 590020 h 848639"/>
              <a:gd name="connsiteX2" fmla="*/ 327195 w 1300312"/>
              <a:gd name="connsiteY2" fmla="*/ 682384 h 848639"/>
              <a:gd name="connsiteX3" fmla="*/ 336431 w 1300312"/>
              <a:gd name="connsiteY3" fmla="*/ 396057 h 848639"/>
              <a:gd name="connsiteX4" fmla="*/ 591575 w 1300312"/>
              <a:gd name="connsiteY4" fmla="*/ 501731 h 848639"/>
              <a:gd name="connsiteX5" fmla="*/ 613720 w 1300312"/>
              <a:gd name="connsiteY5" fmla="*/ 230576 h 848639"/>
              <a:gd name="connsiteX6" fmla="*/ 924942 w 1300312"/>
              <a:gd name="connsiteY6" fmla="*/ 319555 h 848639"/>
              <a:gd name="connsiteX7" fmla="*/ 948220 w 1300312"/>
              <a:gd name="connsiteY7" fmla="*/ 43596 h 848639"/>
              <a:gd name="connsiteX8" fmla="*/ 1300312 w 1300312"/>
              <a:gd name="connsiteY8" fmla="*/ 21038 h 848639"/>
              <a:gd name="connsiteX0" fmla="*/ 22395 w 1300312"/>
              <a:gd name="connsiteY0" fmla="*/ 827601 h 827601"/>
              <a:gd name="connsiteX1" fmla="*/ 31631 w 1300312"/>
              <a:gd name="connsiteY1" fmla="*/ 568982 h 827601"/>
              <a:gd name="connsiteX2" fmla="*/ 327195 w 1300312"/>
              <a:gd name="connsiteY2" fmla="*/ 661346 h 827601"/>
              <a:gd name="connsiteX3" fmla="*/ 336431 w 1300312"/>
              <a:gd name="connsiteY3" fmla="*/ 375019 h 827601"/>
              <a:gd name="connsiteX4" fmla="*/ 591575 w 1300312"/>
              <a:gd name="connsiteY4" fmla="*/ 480693 h 827601"/>
              <a:gd name="connsiteX5" fmla="*/ 613720 w 1300312"/>
              <a:gd name="connsiteY5" fmla="*/ 209538 h 827601"/>
              <a:gd name="connsiteX6" fmla="*/ 924942 w 1300312"/>
              <a:gd name="connsiteY6" fmla="*/ 298517 h 827601"/>
              <a:gd name="connsiteX7" fmla="*/ 948220 w 1300312"/>
              <a:gd name="connsiteY7" fmla="*/ 22558 h 827601"/>
              <a:gd name="connsiteX8" fmla="*/ 1300312 w 1300312"/>
              <a:gd name="connsiteY8" fmla="*/ 0 h 8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12" h="827601">
                <a:moveTo>
                  <a:pt x="22395" y="827601"/>
                </a:moveTo>
                <a:cubicBezTo>
                  <a:pt x="1613" y="712146"/>
                  <a:pt x="-19169" y="596691"/>
                  <a:pt x="31631" y="568982"/>
                </a:cubicBezTo>
                <a:cubicBezTo>
                  <a:pt x="82431" y="541273"/>
                  <a:pt x="276395" y="693673"/>
                  <a:pt x="327195" y="661346"/>
                </a:cubicBezTo>
                <a:cubicBezTo>
                  <a:pt x="377995" y="629019"/>
                  <a:pt x="292368" y="405128"/>
                  <a:pt x="336431" y="375019"/>
                </a:cubicBezTo>
                <a:cubicBezTo>
                  <a:pt x="380494" y="344910"/>
                  <a:pt x="545360" y="508273"/>
                  <a:pt x="591575" y="480693"/>
                </a:cubicBezTo>
                <a:cubicBezTo>
                  <a:pt x="637790" y="453113"/>
                  <a:pt x="558159" y="239901"/>
                  <a:pt x="613720" y="209538"/>
                </a:cubicBezTo>
                <a:cubicBezTo>
                  <a:pt x="669281" y="179175"/>
                  <a:pt x="869192" y="329680"/>
                  <a:pt x="924942" y="298517"/>
                </a:cubicBezTo>
                <a:cubicBezTo>
                  <a:pt x="980692" y="267354"/>
                  <a:pt x="885658" y="72311"/>
                  <a:pt x="948220" y="22558"/>
                </a:cubicBezTo>
                <a:cubicBezTo>
                  <a:pt x="1010782" y="-27195"/>
                  <a:pt x="1104273" y="118837"/>
                  <a:pt x="1300312" y="0"/>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2703058">
            <a:off x="774638" y="3595659"/>
            <a:ext cx="1300312" cy="827601"/>
          </a:xfrm>
          <a:custGeom>
            <a:avLst/>
            <a:gdLst>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668940 w 1287777"/>
              <a:gd name="connsiteY4" fmla="*/ 498437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87413 w 1287777"/>
              <a:gd name="connsiteY5" fmla="*/ 239819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77128 h 877128"/>
              <a:gd name="connsiteX1" fmla="*/ 31631 w 1287777"/>
              <a:gd name="connsiteY1" fmla="*/ 618509 h 877128"/>
              <a:gd name="connsiteX2" fmla="*/ 327195 w 1287777"/>
              <a:gd name="connsiteY2" fmla="*/ 710873 h 877128"/>
              <a:gd name="connsiteX3" fmla="*/ 336431 w 1287777"/>
              <a:gd name="connsiteY3" fmla="*/ 424546 h 877128"/>
              <a:gd name="connsiteX4" fmla="*/ 591575 w 1287777"/>
              <a:gd name="connsiteY4" fmla="*/ 530220 h 877128"/>
              <a:gd name="connsiteX5" fmla="*/ 613720 w 1287777"/>
              <a:gd name="connsiteY5" fmla="*/ 259065 h 877128"/>
              <a:gd name="connsiteX6" fmla="*/ 1038395 w 1287777"/>
              <a:gd name="connsiteY6" fmla="*/ 286000 h 877128"/>
              <a:gd name="connsiteX7" fmla="*/ 1066104 w 1287777"/>
              <a:gd name="connsiteY7" fmla="*/ 18146 h 877128"/>
              <a:gd name="connsiteX8" fmla="*/ 1287777 w 1287777"/>
              <a:gd name="connsiteY8" fmla="*/ 45855 h 877128"/>
              <a:gd name="connsiteX0" fmla="*/ 22395 w 1287777"/>
              <a:gd name="connsiteY0" fmla="*/ 881721 h 881721"/>
              <a:gd name="connsiteX1" fmla="*/ 31631 w 1287777"/>
              <a:gd name="connsiteY1" fmla="*/ 623102 h 881721"/>
              <a:gd name="connsiteX2" fmla="*/ 327195 w 1287777"/>
              <a:gd name="connsiteY2" fmla="*/ 715466 h 881721"/>
              <a:gd name="connsiteX3" fmla="*/ 336431 w 1287777"/>
              <a:gd name="connsiteY3" fmla="*/ 429139 h 881721"/>
              <a:gd name="connsiteX4" fmla="*/ 591575 w 1287777"/>
              <a:gd name="connsiteY4" fmla="*/ 534813 h 881721"/>
              <a:gd name="connsiteX5" fmla="*/ 613720 w 1287777"/>
              <a:gd name="connsiteY5" fmla="*/ 263658 h 881721"/>
              <a:gd name="connsiteX6" fmla="*/ 924942 w 1287777"/>
              <a:gd name="connsiteY6" fmla="*/ 352637 h 881721"/>
              <a:gd name="connsiteX7" fmla="*/ 1066104 w 1287777"/>
              <a:gd name="connsiteY7" fmla="*/ 22739 h 881721"/>
              <a:gd name="connsiteX8" fmla="*/ 1287777 w 1287777"/>
              <a:gd name="connsiteY8" fmla="*/ 50448 h 881721"/>
              <a:gd name="connsiteX0" fmla="*/ 22395 w 1287777"/>
              <a:gd name="connsiteY0" fmla="*/ 851181 h 851181"/>
              <a:gd name="connsiteX1" fmla="*/ 31631 w 1287777"/>
              <a:gd name="connsiteY1" fmla="*/ 592562 h 851181"/>
              <a:gd name="connsiteX2" fmla="*/ 327195 w 1287777"/>
              <a:gd name="connsiteY2" fmla="*/ 684926 h 851181"/>
              <a:gd name="connsiteX3" fmla="*/ 336431 w 1287777"/>
              <a:gd name="connsiteY3" fmla="*/ 398599 h 851181"/>
              <a:gd name="connsiteX4" fmla="*/ 591575 w 1287777"/>
              <a:gd name="connsiteY4" fmla="*/ 504273 h 851181"/>
              <a:gd name="connsiteX5" fmla="*/ 613720 w 1287777"/>
              <a:gd name="connsiteY5" fmla="*/ 233118 h 851181"/>
              <a:gd name="connsiteX6" fmla="*/ 924942 w 1287777"/>
              <a:gd name="connsiteY6" fmla="*/ 322097 h 851181"/>
              <a:gd name="connsiteX7" fmla="*/ 948220 w 1287777"/>
              <a:gd name="connsiteY7" fmla="*/ 46138 h 851181"/>
              <a:gd name="connsiteX8" fmla="*/ 1287777 w 1287777"/>
              <a:gd name="connsiteY8" fmla="*/ 19908 h 851181"/>
              <a:gd name="connsiteX0" fmla="*/ 22395 w 1179515"/>
              <a:gd name="connsiteY0" fmla="*/ 815111 h 815111"/>
              <a:gd name="connsiteX1" fmla="*/ 31631 w 1179515"/>
              <a:gd name="connsiteY1" fmla="*/ 556492 h 815111"/>
              <a:gd name="connsiteX2" fmla="*/ 327195 w 1179515"/>
              <a:gd name="connsiteY2" fmla="*/ 648856 h 815111"/>
              <a:gd name="connsiteX3" fmla="*/ 336431 w 1179515"/>
              <a:gd name="connsiteY3" fmla="*/ 362529 h 815111"/>
              <a:gd name="connsiteX4" fmla="*/ 591575 w 1179515"/>
              <a:gd name="connsiteY4" fmla="*/ 468203 h 815111"/>
              <a:gd name="connsiteX5" fmla="*/ 613720 w 1179515"/>
              <a:gd name="connsiteY5" fmla="*/ 197048 h 815111"/>
              <a:gd name="connsiteX6" fmla="*/ 924942 w 1179515"/>
              <a:gd name="connsiteY6" fmla="*/ 286027 h 815111"/>
              <a:gd name="connsiteX7" fmla="*/ 948220 w 1179515"/>
              <a:gd name="connsiteY7" fmla="*/ 10068 h 815111"/>
              <a:gd name="connsiteX8" fmla="*/ 1179515 w 1179515"/>
              <a:gd name="connsiteY8" fmla="*/ 74624 h 815111"/>
              <a:gd name="connsiteX0" fmla="*/ 22395 w 1300312"/>
              <a:gd name="connsiteY0" fmla="*/ 848639 h 848639"/>
              <a:gd name="connsiteX1" fmla="*/ 31631 w 1300312"/>
              <a:gd name="connsiteY1" fmla="*/ 590020 h 848639"/>
              <a:gd name="connsiteX2" fmla="*/ 327195 w 1300312"/>
              <a:gd name="connsiteY2" fmla="*/ 682384 h 848639"/>
              <a:gd name="connsiteX3" fmla="*/ 336431 w 1300312"/>
              <a:gd name="connsiteY3" fmla="*/ 396057 h 848639"/>
              <a:gd name="connsiteX4" fmla="*/ 591575 w 1300312"/>
              <a:gd name="connsiteY4" fmla="*/ 501731 h 848639"/>
              <a:gd name="connsiteX5" fmla="*/ 613720 w 1300312"/>
              <a:gd name="connsiteY5" fmla="*/ 230576 h 848639"/>
              <a:gd name="connsiteX6" fmla="*/ 924942 w 1300312"/>
              <a:gd name="connsiteY6" fmla="*/ 319555 h 848639"/>
              <a:gd name="connsiteX7" fmla="*/ 948220 w 1300312"/>
              <a:gd name="connsiteY7" fmla="*/ 43596 h 848639"/>
              <a:gd name="connsiteX8" fmla="*/ 1300312 w 1300312"/>
              <a:gd name="connsiteY8" fmla="*/ 21038 h 848639"/>
              <a:gd name="connsiteX0" fmla="*/ 22395 w 1300312"/>
              <a:gd name="connsiteY0" fmla="*/ 827601 h 827601"/>
              <a:gd name="connsiteX1" fmla="*/ 31631 w 1300312"/>
              <a:gd name="connsiteY1" fmla="*/ 568982 h 827601"/>
              <a:gd name="connsiteX2" fmla="*/ 327195 w 1300312"/>
              <a:gd name="connsiteY2" fmla="*/ 661346 h 827601"/>
              <a:gd name="connsiteX3" fmla="*/ 336431 w 1300312"/>
              <a:gd name="connsiteY3" fmla="*/ 375019 h 827601"/>
              <a:gd name="connsiteX4" fmla="*/ 591575 w 1300312"/>
              <a:gd name="connsiteY4" fmla="*/ 480693 h 827601"/>
              <a:gd name="connsiteX5" fmla="*/ 613720 w 1300312"/>
              <a:gd name="connsiteY5" fmla="*/ 209538 h 827601"/>
              <a:gd name="connsiteX6" fmla="*/ 924942 w 1300312"/>
              <a:gd name="connsiteY6" fmla="*/ 298517 h 827601"/>
              <a:gd name="connsiteX7" fmla="*/ 948220 w 1300312"/>
              <a:gd name="connsiteY7" fmla="*/ 22558 h 827601"/>
              <a:gd name="connsiteX8" fmla="*/ 1300312 w 1300312"/>
              <a:gd name="connsiteY8" fmla="*/ 0 h 8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12" h="827601">
                <a:moveTo>
                  <a:pt x="22395" y="827601"/>
                </a:moveTo>
                <a:cubicBezTo>
                  <a:pt x="1613" y="712146"/>
                  <a:pt x="-19169" y="596691"/>
                  <a:pt x="31631" y="568982"/>
                </a:cubicBezTo>
                <a:cubicBezTo>
                  <a:pt x="82431" y="541273"/>
                  <a:pt x="276395" y="693673"/>
                  <a:pt x="327195" y="661346"/>
                </a:cubicBezTo>
                <a:cubicBezTo>
                  <a:pt x="377995" y="629019"/>
                  <a:pt x="292368" y="405128"/>
                  <a:pt x="336431" y="375019"/>
                </a:cubicBezTo>
                <a:cubicBezTo>
                  <a:pt x="380494" y="344910"/>
                  <a:pt x="545360" y="508273"/>
                  <a:pt x="591575" y="480693"/>
                </a:cubicBezTo>
                <a:cubicBezTo>
                  <a:pt x="637790" y="453113"/>
                  <a:pt x="558159" y="239901"/>
                  <a:pt x="613720" y="209538"/>
                </a:cubicBezTo>
                <a:cubicBezTo>
                  <a:pt x="669281" y="179175"/>
                  <a:pt x="869192" y="329680"/>
                  <a:pt x="924942" y="298517"/>
                </a:cubicBezTo>
                <a:cubicBezTo>
                  <a:pt x="980692" y="267354"/>
                  <a:pt x="885658" y="72311"/>
                  <a:pt x="948220" y="22558"/>
                </a:cubicBezTo>
                <a:cubicBezTo>
                  <a:pt x="1010782" y="-27195"/>
                  <a:pt x="1104273" y="118837"/>
                  <a:pt x="1300312" y="0"/>
                </a:cubicBezTo>
              </a:path>
            </a:pathLst>
          </a:custGeom>
          <a:noFill/>
          <a:ln w="3175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96656" y="3770060"/>
            <a:ext cx="674254" cy="674254"/>
          </a:xfrm>
          <a:prstGeom prst="ellipse">
            <a:avLst/>
          </a:prstGeom>
          <a:solidFill>
            <a:srgbClr val="729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8220" y="3876341"/>
            <a:ext cx="577274" cy="461665"/>
          </a:xfrm>
          <a:prstGeom prst="rect">
            <a:avLst/>
          </a:prstGeom>
          <a:noFill/>
        </p:spPr>
        <p:txBody>
          <a:bodyPr wrap="square" rtlCol="0">
            <a:spAutoFit/>
          </a:bodyPr>
          <a:lstStyle/>
          <a:p>
            <a:pPr algn="ctr"/>
            <a:r>
              <a:rPr lang="en-US" sz="2400" dirty="0" err="1" smtClean="0">
                <a:solidFill>
                  <a:srgbClr val="2A3674"/>
                </a:solidFill>
              </a:rPr>
              <a:t>Gd</a:t>
            </a:r>
            <a:endParaRPr lang="en-US" sz="2400" dirty="0">
              <a:solidFill>
                <a:srgbClr val="2A3674"/>
              </a:solidFill>
            </a:endParaRPr>
          </a:p>
        </p:txBody>
      </p:sp>
      <p:sp>
        <p:nvSpPr>
          <p:cNvPr id="17" name="TextBox 16"/>
          <p:cNvSpPr txBox="1"/>
          <p:nvPr/>
        </p:nvSpPr>
        <p:spPr>
          <a:xfrm>
            <a:off x="3310467" y="2112499"/>
            <a:ext cx="554182" cy="646331"/>
          </a:xfrm>
          <a:prstGeom prst="rect">
            <a:avLst/>
          </a:prstGeom>
          <a:noFill/>
        </p:spPr>
        <p:txBody>
          <a:bodyPr wrap="square" rtlCol="0">
            <a:spAutoFit/>
          </a:bodyPr>
          <a:lstStyle/>
          <a:p>
            <a:r>
              <a:rPr lang="el-GR" sz="3600" b="1" dirty="0" smtClean="0">
                <a:solidFill>
                  <a:srgbClr val="FFCC00"/>
                </a:solidFill>
              </a:rPr>
              <a:t>γ</a:t>
            </a:r>
            <a:endParaRPr lang="en-US" sz="3600" b="1" dirty="0">
              <a:solidFill>
                <a:srgbClr val="FFCC00"/>
              </a:solidFill>
            </a:endParaRPr>
          </a:p>
        </p:txBody>
      </p:sp>
      <p:sp>
        <p:nvSpPr>
          <p:cNvPr id="18" name="TextBox 17"/>
          <p:cNvSpPr txBox="1"/>
          <p:nvPr/>
        </p:nvSpPr>
        <p:spPr>
          <a:xfrm>
            <a:off x="3249665" y="5342861"/>
            <a:ext cx="554182" cy="646331"/>
          </a:xfrm>
          <a:prstGeom prst="rect">
            <a:avLst/>
          </a:prstGeom>
          <a:noFill/>
        </p:spPr>
        <p:txBody>
          <a:bodyPr wrap="square" rtlCol="0">
            <a:spAutoFit/>
          </a:bodyPr>
          <a:lstStyle/>
          <a:p>
            <a:r>
              <a:rPr lang="el-GR" sz="3600" b="1" dirty="0" smtClean="0">
                <a:solidFill>
                  <a:srgbClr val="FFCC00"/>
                </a:solidFill>
              </a:rPr>
              <a:t>γ</a:t>
            </a:r>
            <a:endParaRPr lang="en-US" sz="3600" b="1" dirty="0">
              <a:solidFill>
                <a:srgbClr val="FFCC00"/>
              </a:solidFill>
            </a:endParaRPr>
          </a:p>
        </p:txBody>
      </p:sp>
      <p:sp>
        <p:nvSpPr>
          <p:cNvPr id="19" name="TextBox 18"/>
          <p:cNvSpPr txBox="1"/>
          <p:nvPr/>
        </p:nvSpPr>
        <p:spPr>
          <a:xfrm>
            <a:off x="4160216" y="3730580"/>
            <a:ext cx="554182" cy="646331"/>
          </a:xfrm>
          <a:prstGeom prst="rect">
            <a:avLst/>
          </a:prstGeom>
          <a:noFill/>
        </p:spPr>
        <p:txBody>
          <a:bodyPr wrap="square" rtlCol="0">
            <a:spAutoFit/>
          </a:bodyPr>
          <a:lstStyle/>
          <a:p>
            <a:r>
              <a:rPr lang="el-GR" sz="3600" b="1" dirty="0" smtClean="0">
                <a:solidFill>
                  <a:srgbClr val="FFCC00"/>
                </a:solidFill>
              </a:rPr>
              <a:t>γ</a:t>
            </a:r>
            <a:endParaRPr lang="en-US" sz="3600" b="1" dirty="0">
              <a:solidFill>
                <a:srgbClr val="FFCC00"/>
              </a:solidFill>
            </a:endParaRPr>
          </a:p>
        </p:txBody>
      </p:sp>
      <p:sp>
        <p:nvSpPr>
          <p:cNvPr id="20" name="TextBox 19"/>
          <p:cNvSpPr txBox="1"/>
          <p:nvPr/>
        </p:nvSpPr>
        <p:spPr>
          <a:xfrm>
            <a:off x="1275507" y="5354270"/>
            <a:ext cx="554182" cy="646331"/>
          </a:xfrm>
          <a:prstGeom prst="rect">
            <a:avLst/>
          </a:prstGeom>
          <a:noFill/>
        </p:spPr>
        <p:txBody>
          <a:bodyPr wrap="square" rtlCol="0">
            <a:spAutoFit/>
          </a:bodyPr>
          <a:lstStyle/>
          <a:p>
            <a:r>
              <a:rPr lang="el-GR" sz="3600" b="1" dirty="0" smtClean="0">
                <a:solidFill>
                  <a:srgbClr val="FFCC00"/>
                </a:solidFill>
              </a:rPr>
              <a:t>γ</a:t>
            </a:r>
            <a:endParaRPr lang="en-US" sz="3600" b="1" dirty="0">
              <a:solidFill>
                <a:srgbClr val="FFCC00"/>
              </a:solidFill>
            </a:endParaRPr>
          </a:p>
        </p:txBody>
      </p:sp>
      <p:sp>
        <p:nvSpPr>
          <p:cNvPr id="21" name="TextBox 20"/>
          <p:cNvSpPr txBox="1"/>
          <p:nvPr/>
        </p:nvSpPr>
        <p:spPr>
          <a:xfrm>
            <a:off x="349391" y="3605800"/>
            <a:ext cx="554182" cy="646331"/>
          </a:xfrm>
          <a:prstGeom prst="rect">
            <a:avLst/>
          </a:prstGeom>
          <a:noFill/>
        </p:spPr>
        <p:txBody>
          <a:bodyPr wrap="square" rtlCol="0">
            <a:spAutoFit/>
          </a:bodyPr>
          <a:lstStyle/>
          <a:p>
            <a:r>
              <a:rPr lang="el-GR" sz="3600" b="1" dirty="0" smtClean="0">
                <a:solidFill>
                  <a:srgbClr val="FFCC00"/>
                </a:solidFill>
              </a:rPr>
              <a:t>γ</a:t>
            </a:r>
            <a:endParaRPr lang="en-US" sz="3600" b="1" dirty="0">
              <a:solidFill>
                <a:srgbClr val="FFCC00"/>
              </a:solidFill>
            </a:endParaRPr>
          </a:p>
        </p:txBody>
      </p:sp>
      <p:sp>
        <p:nvSpPr>
          <p:cNvPr id="22" name="TextBox 21"/>
          <p:cNvSpPr txBox="1"/>
          <p:nvPr/>
        </p:nvSpPr>
        <p:spPr>
          <a:xfrm>
            <a:off x="903574" y="1819577"/>
            <a:ext cx="3256642" cy="369332"/>
          </a:xfrm>
          <a:prstGeom prst="rect">
            <a:avLst/>
          </a:prstGeom>
          <a:noFill/>
        </p:spPr>
        <p:txBody>
          <a:bodyPr wrap="square" rtlCol="0">
            <a:spAutoFit/>
          </a:bodyPr>
          <a:lstStyle/>
          <a:p>
            <a:r>
              <a:rPr lang="en-US" dirty="0" smtClean="0">
                <a:solidFill>
                  <a:srgbClr val="FF6600"/>
                </a:solidFill>
              </a:rPr>
              <a:t>Neutron Capture on Gadolinium </a:t>
            </a:r>
            <a:endParaRPr lang="en-US" dirty="0">
              <a:solidFill>
                <a:srgbClr val="FF6600"/>
              </a:solidFill>
            </a:endParaRPr>
          </a:p>
        </p:txBody>
      </p:sp>
      <p:sp>
        <p:nvSpPr>
          <p:cNvPr id="37" name="TextBox 36"/>
          <p:cNvSpPr txBox="1"/>
          <p:nvPr/>
        </p:nvSpPr>
        <p:spPr>
          <a:xfrm>
            <a:off x="480291" y="5989192"/>
            <a:ext cx="3957016" cy="369332"/>
          </a:xfrm>
          <a:prstGeom prst="rect">
            <a:avLst/>
          </a:prstGeom>
          <a:noFill/>
        </p:spPr>
        <p:txBody>
          <a:bodyPr wrap="square" rtlCol="0">
            <a:spAutoFit/>
          </a:bodyPr>
          <a:lstStyle/>
          <a:p>
            <a:pPr algn="ctr"/>
            <a:r>
              <a:rPr lang="en-US" dirty="0" smtClean="0">
                <a:solidFill>
                  <a:srgbClr val="FF6600"/>
                </a:solidFill>
              </a:rPr>
              <a:t>Poorly contained in small detectors</a:t>
            </a:r>
            <a:endParaRPr lang="en-US" dirty="0">
              <a:solidFill>
                <a:srgbClr val="FF6600"/>
              </a:solidFill>
            </a:endParaRPr>
          </a:p>
        </p:txBody>
      </p:sp>
      <p:grpSp>
        <p:nvGrpSpPr>
          <p:cNvPr id="7" name="Group 6"/>
          <p:cNvGrpSpPr/>
          <p:nvPr/>
        </p:nvGrpSpPr>
        <p:grpSpPr>
          <a:xfrm>
            <a:off x="4678235" y="1819577"/>
            <a:ext cx="3957016" cy="4538795"/>
            <a:chOff x="4678235" y="1819577"/>
            <a:chExt cx="3957016" cy="4538795"/>
          </a:xfrm>
        </p:grpSpPr>
        <p:sp>
          <p:nvSpPr>
            <p:cNvPr id="23" name="TextBox 22"/>
            <p:cNvSpPr txBox="1"/>
            <p:nvPr/>
          </p:nvSpPr>
          <p:spPr>
            <a:xfrm>
              <a:off x="5028422" y="1819577"/>
              <a:ext cx="3256642" cy="369332"/>
            </a:xfrm>
            <a:prstGeom prst="rect">
              <a:avLst/>
            </a:prstGeom>
            <a:noFill/>
          </p:spPr>
          <p:txBody>
            <a:bodyPr wrap="square" rtlCol="0">
              <a:spAutoFit/>
            </a:bodyPr>
            <a:lstStyle/>
            <a:p>
              <a:pPr algn="ctr"/>
              <a:r>
                <a:rPr lang="en-US" dirty="0" smtClean="0">
                  <a:solidFill>
                    <a:srgbClr val="FF6600"/>
                  </a:solidFill>
                </a:rPr>
                <a:t>Neutron Capture on Lithium-6 </a:t>
              </a:r>
              <a:endParaRPr lang="en-US" dirty="0">
                <a:solidFill>
                  <a:srgbClr val="FF6600"/>
                </a:solidFill>
              </a:endParaRPr>
            </a:p>
          </p:txBody>
        </p:sp>
        <p:cxnSp>
          <p:nvCxnSpPr>
            <p:cNvPr id="24" name="Straight Arrow Connector 23"/>
            <p:cNvCxnSpPr>
              <a:endCxn id="27" idx="1"/>
            </p:cNvCxnSpPr>
            <p:nvPr/>
          </p:nvCxnSpPr>
          <p:spPr>
            <a:xfrm>
              <a:off x="5763480" y="2892527"/>
              <a:ext cx="777615" cy="786851"/>
            </a:xfrm>
            <a:prstGeom prst="straightConnector1">
              <a:avLst/>
            </a:prstGeom>
            <a:ln w="31750">
              <a:solidFill>
                <a:srgbClr val="66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412499" y="2536927"/>
              <a:ext cx="457200" cy="4572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78033" y="2495518"/>
              <a:ext cx="674254" cy="461665"/>
            </a:xfrm>
            <a:prstGeom prst="rect">
              <a:avLst/>
            </a:prstGeom>
            <a:noFill/>
          </p:spPr>
          <p:txBody>
            <a:bodyPr wrap="square" rtlCol="0">
              <a:spAutoFit/>
            </a:bodyPr>
            <a:lstStyle/>
            <a:p>
              <a:r>
                <a:rPr lang="en-US" sz="2400" dirty="0" smtClean="0">
                  <a:solidFill>
                    <a:schemeClr val="bg1"/>
                  </a:solidFill>
                </a:rPr>
                <a:t>n</a:t>
              </a:r>
              <a:endParaRPr lang="en-US" sz="2400" dirty="0">
                <a:solidFill>
                  <a:schemeClr val="bg1"/>
                </a:solidFill>
              </a:endParaRPr>
            </a:p>
          </p:txBody>
        </p:sp>
        <p:cxnSp>
          <p:nvCxnSpPr>
            <p:cNvPr id="29" name="Straight Arrow Connector 28"/>
            <p:cNvCxnSpPr/>
            <p:nvPr/>
          </p:nvCxnSpPr>
          <p:spPr>
            <a:xfrm flipV="1">
              <a:off x="6996539" y="3183551"/>
              <a:ext cx="503380" cy="530210"/>
            </a:xfrm>
            <a:prstGeom prst="straightConnector1">
              <a:avLst/>
            </a:prstGeom>
            <a:ln w="31750">
              <a:solidFill>
                <a:srgbClr val="66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042951" y="4125115"/>
              <a:ext cx="529140" cy="578153"/>
            </a:xfrm>
            <a:prstGeom prst="straightConnector1">
              <a:avLst/>
            </a:prstGeom>
            <a:ln w="31750">
              <a:solidFill>
                <a:srgbClr val="66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442353" y="3580636"/>
              <a:ext cx="674254" cy="674254"/>
            </a:xfrm>
            <a:prstGeom prst="ellipse">
              <a:avLst/>
            </a:prstGeom>
            <a:solidFill>
              <a:srgbClr val="729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456209" y="3686917"/>
              <a:ext cx="577274" cy="461665"/>
            </a:xfrm>
            <a:prstGeom prst="rect">
              <a:avLst/>
            </a:prstGeom>
            <a:noFill/>
          </p:spPr>
          <p:txBody>
            <a:bodyPr wrap="square" rtlCol="0">
              <a:spAutoFit/>
            </a:bodyPr>
            <a:lstStyle/>
            <a:p>
              <a:pPr algn="ctr"/>
              <a:r>
                <a:rPr lang="en-US" sz="2400" baseline="30000" dirty="0" smtClean="0">
                  <a:solidFill>
                    <a:srgbClr val="2A3674"/>
                  </a:solidFill>
                </a:rPr>
                <a:t>6</a:t>
              </a:r>
              <a:r>
                <a:rPr lang="en-US" sz="2400" dirty="0" smtClean="0">
                  <a:solidFill>
                    <a:srgbClr val="2A3674"/>
                  </a:solidFill>
                </a:rPr>
                <a:t>Li</a:t>
              </a:r>
              <a:endParaRPr lang="en-US" sz="2400" dirty="0">
                <a:solidFill>
                  <a:srgbClr val="2A3674"/>
                </a:solidFill>
              </a:endParaRPr>
            </a:p>
          </p:txBody>
        </p:sp>
        <p:sp>
          <p:nvSpPr>
            <p:cNvPr id="33" name="Oval 32"/>
            <p:cNvSpPr/>
            <p:nvPr/>
          </p:nvSpPr>
          <p:spPr>
            <a:xfrm>
              <a:off x="7435267" y="2620056"/>
              <a:ext cx="674254" cy="674254"/>
            </a:xfrm>
            <a:prstGeom prst="ellipse">
              <a:avLst/>
            </a:prstGeom>
            <a:solidFill>
              <a:srgbClr val="729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449123" y="2726337"/>
              <a:ext cx="660398" cy="461665"/>
            </a:xfrm>
            <a:prstGeom prst="rect">
              <a:avLst/>
            </a:prstGeom>
            <a:noFill/>
          </p:spPr>
          <p:txBody>
            <a:bodyPr wrap="square" rtlCol="0">
              <a:spAutoFit/>
            </a:bodyPr>
            <a:lstStyle/>
            <a:p>
              <a:pPr algn="ctr"/>
              <a:r>
                <a:rPr lang="en-US" sz="2400" baseline="30000" dirty="0">
                  <a:solidFill>
                    <a:srgbClr val="2A3674"/>
                  </a:solidFill>
                </a:rPr>
                <a:t>4</a:t>
              </a:r>
              <a:r>
                <a:rPr lang="en-US" sz="2400" dirty="0" smtClean="0">
                  <a:solidFill>
                    <a:srgbClr val="2A3674"/>
                  </a:solidFill>
                </a:rPr>
                <a:t>He</a:t>
              </a:r>
              <a:endParaRPr lang="en-US" sz="2400" dirty="0">
                <a:solidFill>
                  <a:srgbClr val="2A3674"/>
                </a:solidFill>
              </a:endParaRPr>
            </a:p>
          </p:txBody>
        </p:sp>
        <p:sp>
          <p:nvSpPr>
            <p:cNvPr id="35" name="Oval 34"/>
            <p:cNvSpPr/>
            <p:nvPr/>
          </p:nvSpPr>
          <p:spPr>
            <a:xfrm>
              <a:off x="5454942" y="4607131"/>
              <a:ext cx="674254" cy="674254"/>
            </a:xfrm>
            <a:prstGeom prst="ellipse">
              <a:avLst/>
            </a:prstGeom>
            <a:solidFill>
              <a:srgbClr val="729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31854" y="4713412"/>
              <a:ext cx="660398" cy="461665"/>
            </a:xfrm>
            <a:prstGeom prst="rect">
              <a:avLst/>
            </a:prstGeom>
            <a:noFill/>
          </p:spPr>
          <p:txBody>
            <a:bodyPr wrap="square" rtlCol="0">
              <a:spAutoFit/>
            </a:bodyPr>
            <a:lstStyle/>
            <a:p>
              <a:pPr algn="ctr"/>
              <a:r>
                <a:rPr lang="en-US" sz="2400" baseline="30000" dirty="0">
                  <a:solidFill>
                    <a:srgbClr val="2A3674"/>
                  </a:solidFill>
                </a:rPr>
                <a:t>3</a:t>
              </a:r>
              <a:r>
                <a:rPr lang="en-US" sz="2400" dirty="0" smtClean="0">
                  <a:solidFill>
                    <a:srgbClr val="2A3674"/>
                  </a:solidFill>
                </a:rPr>
                <a:t>H</a:t>
              </a:r>
              <a:endParaRPr lang="en-US" sz="2400" dirty="0">
                <a:solidFill>
                  <a:srgbClr val="2A3674"/>
                </a:solidFill>
              </a:endParaRPr>
            </a:p>
          </p:txBody>
        </p:sp>
        <p:sp>
          <p:nvSpPr>
            <p:cNvPr id="38" name="TextBox 37"/>
            <p:cNvSpPr txBox="1"/>
            <p:nvPr/>
          </p:nvSpPr>
          <p:spPr>
            <a:xfrm>
              <a:off x="4678235" y="5989040"/>
              <a:ext cx="3957016" cy="369332"/>
            </a:xfrm>
            <a:prstGeom prst="rect">
              <a:avLst/>
            </a:prstGeom>
            <a:noFill/>
          </p:spPr>
          <p:txBody>
            <a:bodyPr wrap="square" rtlCol="0">
              <a:spAutoFit/>
            </a:bodyPr>
            <a:lstStyle/>
            <a:p>
              <a:pPr algn="ctr"/>
              <a:r>
                <a:rPr lang="en-US" dirty="0" smtClean="0">
                  <a:solidFill>
                    <a:srgbClr val="FF6600"/>
                  </a:solidFill>
                </a:rPr>
                <a:t>Contained in a few micrometers</a:t>
              </a:r>
              <a:endParaRPr lang="en-US" dirty="0">
                <a:solidFill>
                  <a:srgbClr val="FF6600"/>
                </a:solidFill>
              </a:endParaRPr>
            </a:p>
          </p:txBody>
        </p:sp>
      </p:grpSp>
      <p:sp>
        <p:nvSpPr>
          <p:cNvPr id="39" name="TextBox 38"/>
          <p:cNvSpPr txBox="1"/>
          <p:nvPr/>
        </p:nvSpPr>
        <p:spPr>
          <a:xfrm>
            <a:off x="416525" y="4433263"/>
            <a:ext cx="1413164" cy="400110"/>
          </a:xfrm>
          <a:prstGeom prst="rect">
            <a:avLst/>
          </a:prstGeom>
          <a:noFill/>
        </p:spPr>
        <p:txBody>
          <a:bodyPr wrap="square" rtlCol="0">
            <a:spAutoFit/>
          </a:bodyPr>
          <a:lstStyle/>
          <a:p>
            <a:r>
              <a:rPr lang="en-US" sz="2000" dirty="0" smtClean="0">
                <a:solidFill>
                  <a:srgbClr val="FFFFFF"/>
                </a:solidFill>
              </a:rPr>
              <a:t>E = 8 MeV</a:t>
            </a:r>
            <a:endParaRPr lang="en-US" sz="2000" dirty="0">
              <a:solidFill>
                <a:srgbClr val="FFFFFF"/>
              </a:solidFill>
            </a:endParaRPr>
          </a:p>
        </p:txBody>
      </p:sp>
      <p:sp>
        <p:nvSpPr>
          <p:cNvPr id="40" name="TextBox 39"/>
          <p:cNvSpPr txBox="1"/>
          <p:nvPr/>
        </p:nvSpPr>
        <p:spPr>
          <a:xfrm>
            <a:off x="6883390" y="4140579"/>
            <a:ext cx="2290629" cy="1384995"/>
          </a:xfrm>
          <a:prstGeom prst="rect">
            <a:avLst/>
          </a:prstGeom>
          <a:noFill/>
        </p:spPr>
        <p:txBody>
          <a:bodyPr wrap="square" rtlCol="0">
            <a:spAutoFit/>
          </a:bodyPr>
          <a:lstStyle/>
          <a:p>
            <a:pPr algn="ctr">
              <a:spcAft>
                <a:spcPts val="1200"/>
              </a:spcAft>
            </a:pPr>
            <a:r>
              <a:rPr lang="en-US" sz="2000" dirty="0" smtClean="0">
                <a:solidFill>
                  <a:srgbClr val="FFFFFF"/>
                </a:solidFill>
              </a:rPr>
              <a:t>E = 4.78 MeV</a:t>
            </a:r>
          </a:p>
          <a:p>
            <a:pPr algn="ctr"/>
            <a:r>
              <a:rPr lang="en-US" dirty="0" smtClean="0">
                <a:solidFill>
                  <a:srgbClr val="FFFFFF"/>
                </a:solidFill>
              </a:rPr>
              <a:t>Electron Equivalent</a:t>
            </a:r>
          </a:p>
          <a:p>
            <a:pPr algn="ctr"/>
            <a:r>
              <a:rPr lang="en-US" dirty="0" smtClean="0">
                <a:solidFill>
                  <a:srgbClr val="FFFFFF"/>
                </a:solidFill>
              </a:rPr>
              <a:t>E ~ 0.5 MeV</a:t>
            </a:r>
          </a:p>
          <a:p>
            <a:pPr algn="ctr"/>
            <a:r>
              <a:rPr lang="en-US" dirty="0" smtClean="0">
                <a:solidFill>
                  <a:srgbClr val="FFFFFF"/>
                </a:solidFill>
              </a:rPr>
              <a:t>(in organic scintillator)</a:t>
            </a:r>
            <a:endParaRPr lang="en-US" dirty="0">
              <a:solidFill>
                <a:srgbClr val="FFFFFF"/>
              </a:solidFill>
            </a:endParaRPr>
          </a:p>
        </p:txBody>
      </p:sp>
      <p:sp>
        <p:nvSpPr>
          <p:cNvPr id="12" name="Slide Number Placeholder 11"/>
          <p:cNvSpPr>
            <a:spLocks noGrp="1"/>
          </p:cNvSpPr>
          <p:nvPr>
            <p:ph type="sldNum" sz="quarter" idx="12"/>
          </p:nvPr>
        </p:nvSpPr>
        <p:spPr/>
        <p:txBody>
          <a:bodyPr/>
          <a:lstStyle/>
          <a:p>
            <a:fld id="{58762598-BB50-4F26-864B-85598D0DEBB3}" type="slidenum">
              <a:rPr lang="en-US" smtClean="0"/>
              <a:t>3</a:t>
            </a:fld>
            <a:endParaRPr lang="en-US" dirty="0"/>
          </a:p>
        </p:txBody>
      </p:sp>
    </p:spTree>
    <p:extLst>
      <p:ext uri="{BB962C8B-B14F-4D97-AF65-F5344CB8AC3E}">
        <p14:creationId xmlns:p14="http://schemas.microsoft.com/office/powerpoint/2010/main" val="3429513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Backgrounds</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dirty="0" smtClean="0"/>
              <a:t>C. Mariani</a:t>
            </a:r>
            <a:endParaRPr lang="en-US" dirty="0"/>
          </a:p>
        </p:txBody>
      </p:sp>
      <p:sp>
        <p:nvSpPr>
          <p:cNvPr id="4" name="AutoShape 2" descr="imap://jmlink%40vt%2Eedu@imap.gmail.com:993/fetch%3EUID%3E/INBOX%3E41057?part=1.2.2&amp;filename=Far%20Hall%20With%204%20ADs.jpg"/>
          <p:cNvSpPr>
            <a:spLocks noChangeAspect="1" noChangeArrowheads="1"/>
          </p:cNvSpPr>
          <p:nvPr/>
        </p:nvSpPr>
        <p:spPr bwMode="auto">
          <a:xfrm>
            <a:off x="155575" y="-2933700"/>
            <a:ext cx="8153400" cy="611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Box 8"/>
          <p:cNvSpPr txBox="1">
            <a:spLocks noChangeArrowheads="1"/>
          </p:cNvSpPr>
          <p:nvPr/>
        </p:nvSpPr>
        <p:spPr bwMode="auto">
          <a:xfrm>
            <a:off x="156573" y="788436"/>
            <a:ext cx="8824313"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Aft>
                <a:spcPts val="2400"/>
              </a:spcAft>
            </a:pPr>
            <a:r>
              <a:rPr lang="en-US" altLang="en-US" dirty="0" smtClean="0">
                <a:solidFill>
                  <a:srgbClr val="FFFFFF"/>
                </a:solidFill>
                <a:latin typeface="Times New Roman" panose="02020603050405020304" pitchFamily="18" charset="0"/>
                <a:cs typeface="Times New Roman" panose="02020603050405020304" pitchFamily="18" charset="0"/>
              </a:rPr>
              <a:t>Backgrounds, particularly from </a:t>
            </a:r>
            <a:r>
              <a:rPr lang="en-US" altLang="en-US" dirty="0" smtClean="0">
                <a:solidFill>
                  <a:srgbClr val="FF6600"/>
                </a:solidFill>
                <a:latin typeface="Times New Roman" panose="02020603050405020304" pitchFamily="18" charset="0"/>
                <a:cs typeface="Times New Roman" panose="02020603050405020304" pitchFamily="18" charset="0"/>
              </a:rPr>
              <a:t>cosmic induced neutrons</a:t>
            </a:r>
            <a:r>
              <a:rPr lang="en-US" altLang="en-US" dirty="0" smtClean="0">
                <a:solidFill>
                  <a:srgbClr val="FFFFFF"/>
                </a:solidFill>
                <a:latin typeface="Times New Roman" panose="02020603050405020304" pitchFamily="18" charset="0"/>
                <a:cs typeface="Times New Roman" panose="02020603050405020304" pitchFamily="18" charset="0"/>
              </a:rPr>
              <a:t> are the most significant challenge. </a:t>
            </a:r>
          </a:p>
          <a:p>
            <a:pPr>
              <a:spcAft>
                <a:spcPts val="2400"/>
              </a:spcAft>
            </a:pPr>
            <a:r>
              <a:rPr lang="en-US" altLang="en-US" dirty="0" smtClean="0">
                <a:solidFill>
                  <a:srgbClr val="FFFFFF"/>
                </a:solidFill>
                <a:latin typeface="Times New Roman" panose="02020603050405020304" pitchFamily="18" charset="0"/>
                <a:cs typeface="Times New Roman" panose="02020603050405020304" pitchFamily="18" charset="0"/>
              </a:rPr>
              <a:t>Difficult to shield muons, and shielding will contribute to enhance the number of neutrons produce by muons. </a:t>
            </a:r>
          </a:p>
          <a:p>
            <a:pPr>
              <a:spcAft>
                <a:spcPts val="2400"/>
              </a:spcAft>
            </a:pPr>
            <a:r>
              <a:rPr lang="en-US" altLang="en-US" dirty="0" smtClean="0">
                <a:solidFill>
                  <a:srgbClr val="FFFFFF"/>
                </a:solidFill>
                <a:latin typeface="Times New Roman" panose="02020603050405020304" pitchFamily="18" charset="0"/>
                <a:cs typeface="Times New Roman" panose="02020603050405020304" pitchFamily="18" charset="0"/>
              </a:rPr>
              <a:t>Multiple neutrons in particular will constitute a problem. Need to measure this on reactor site with a sizable detector.</a:t>
            </a:r>
          </a:p>
          <a:p>
            <a:pPr>
              <a:spcAft>
                <a:spcPts val="2400"/>
              </a:spcAft>
            </a:pPr>
            <a:r>
              <a:rPr lang="en-US" altLang="en-US" dirty="0" smtClean="0">
                <a:solidFill>
                  <a:srgbClr val="FFFFFF"/>
                </a:solidFill>
                <a:latin typeface="Times New Roman" panose="02020603050405020304" pitchFamily="18" charset="0"/>
                <a:cs typeface="Times New Roman" panose="02020603050405020304" pitchFamily="18" charset="0"/>
              </a:rPr>
              <a:t>Random coincident backgrounds is also a problem but can be mitigated by:</a:t>
            </a:r>
          </a:p>
          <a:p>
            <a:pPr marL="914400" lvl="1" indent="-457200">
              <a:spcAft>
                <a:spcPts val="600"/>
              </a:spcAft>
              <a:buFont typeface="+mj-lt"/>
              <a:buAutoNum type="alphaLcPeriod"/>
            </a:pPr>
            <a:r>
              <a:rPr lang="en-US" altLang="en-US" dirty="0">
                <a:solidFill>
                  <a:srgbClr val="FFFFFF"/>
                </a:solidFill>
                <a:latin typeface="Times New Roman" panose="02020603050405020304" pitchFamily="18" charset="0"/>
                <a:cs typeface="Times New Roman" panose="02020603050405020304" pitchFamily="18" charset="0"/>
              </a:rPr>
              <a:t>R</a:t>
            </a:r>
            <a:r>
              <a:rPr lang="en-US" altLang="en-US" dirty="0" smtClean="0">
                <a:solidFill>
                  <a:srgbClr val="FFFFFF"/>
                </a:solidFill>
                <a:latin typeface="Times New Roman" panose="02020603050405020304" pitchFamily="18" charset="0"/>
                <a:cs typeface="Times New Roman" panose="02020603050405020304" pitchFamily="18" charset="0"/>
              </a:rPr>
              <a:t>educing background rates (shielding)</a:t>
            </a:r>
          </a:p>
          <a:p>
            <a:pPr marL="914400" lvl="1" indent="-457200">
              <a:spcAft>
                <a:spcPts val="600"/>
              </a:spcAft>
              <a:buFont typeface="+mj-lt"/>
              <a:buAutoNum type="alphaLcPeriod"/>
            </a:pPr>
            <a:r>
              <a:rPr lang="en-US" altLang="en-US" dirty="0" smtClean="0">
                <a:solidFill>
                  <a:srgbClr val="FFFFFF"/>
                </a:solidFill>
                <a:latin typeface="Times New Roman" panose="02020603050405020304" pitchFamily="18" charset="0"/>
                <a:cs typeface="Times New Roman" panose="02020603050405020304" pitchFamily="18" charset="0"/>
              </a:rPr>
              <a:t>Improving signal pattern recognition, and </a:t>
            </a:r>
          </a:p>
          <a:p>
            <a:pPr marL="914400" lvl="1" indent="-457200">
              <a:spcAft>
                <a:spcPts val="600"/>
              </a:spcAft>
              <a:buFont typeface="+mj-lt"/>
              <a:buAutoNum type="alphaLcPeriod"/>
            </a:pPr>
            <a:r>
              <a:rPr lang="en-US" altLang="en-US" dirty="0" smtClean="0">
                <a:solidFill>
                  <a:srgbClr val="FFFFFF"/>
                </a:solidFill>
                <a:latin typeface="Times New Roman" panose="02020603050405020304" pitchFamily="18" charset="0"/>
                <a:cs typeface="Times New Roman" panose="02020603050405020304" pitchFamily="18" charset="0"/>
              </a:rPr>
              <a:t>Tightening coincidence criteria  </a:t>
            </a:r>
          </a:p>
        </p:txBody>
      </p:sp>
      <p:sp>
        <p:nvSpPr>
          <p:cNvPr id="5" name="Slide Number Placeholder 4"/>
          <p:cNvSpPr>
            <a:spLocks noGrp="1"/>
          </p:cNvSpPr>
          <p:nvPr>
            <p:ph type="sldNum" sz="quarter" idx="12"/>
          </p:nvPr>
        </p:nvSpPr>
        <p:spPr/>
        <p:txBody>
          <a:bodyPr/>
          <a:lstStyle/>
          <a:p>
            <a:fld id="{58762598-BB50-4F26-864B-85598D0DEBB3}" type="slidenum">
              <a:rPr lang="en-US" smtClean="0"/>
              <a:t>4</a:t>
            </a:fld>
            <a:endParaRPr lang="en-US" dirty="0"/>
          </a:p>
        </p:txBody>
      </p:sp>
    </p:spTree>
    <p:extLst>
      <p:ext uri="{BB962C8B-B14F-4D97-AF65-F5344CB8AC3E}">
        <p14:creationId xmlns:p14="http://schemas.microsoft.com/office/powerpoint/2010/main" val="24937919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394559" y="2869430"/>
            <a:ext cx="2723185" cy="2732784"/>
            <a:chOff x="4708405" y="1817659"/>
            <a:chExt cx="3824021" cy="3837495"/>
          </a:xfrm>
        </p:grpSpPr>
        <p:sp>
          <p:nvSpPr>
            <p:cNvPr id="3" name="Cube 2"/>
            <p:cNvSpPr>
              <a:spLocks noChangeAspect="1"/>
            </p:cNvSpPr>
            <p:nvPr/>
          </p:nvSpPr>
          <p:spPr>
            <a:xfrm rot="10800000">
              <a:off x="4708405" y="1817659"/>
              <a:ext cx="3824021" cy="3827540"/>
            </a:xfrm>
            <a:prstGeom prst="cub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be 3"/>
            <p:cNvSpPr>
              <a:spLocks noChangeAspect="1"/>
            </p:cNvSpPr>
            <p:nvPr/>
          </p:nvSpPr>
          <p:spPr>
            <a:xfrm>
              <a:off x="4708405" y="1827614"/>
              <a:ext cx="3824021" cy="3827540"/>
            </a:xfrm>
            <a:prstGeom prst="cube">
              <a:avLst/>
            </a:prstGeom>
            <a:solidFill>
              <a:srgbClr val="009242">
                <a:alpha val="49804"/>
              </a:srgbClr>
            </a:solidFill>
            <a:ln w="158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ube 30"/>
          <p:cNvSpPr>
            <a:spLocks noChangeAspect="1"/>
          </p:cNvSpPr>
          <p:nvPr/>
        </p:nvSpPr>
        <p:spPr>
          <a:xfrm>
            <a:off x="1396104" y="2864669"/>
            <a:ext cx="2723185" cy="2735218"/>
          </a:xfrm>
          <a:prstGeom prst="cube">
            <a:avLst/>
          </a:prstGeom>
          <a:solidFill>
            <a:srgbClr val="FFFF00">
              <a:alpha val="65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09898" y="1408030"/>
            <a:ext cx="1919933" cy="977147"/>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385849" y="2847623"/>
            <a:ext cx="2746096" cy="703027"/>
            <a:chOff x="475933" y="1855624"/>
            <a:chExt cx="8334974" cy="2069648"/>
          </a:xfrm>
        </p:grpSpPr>
        <p:sp>
          <p:nvSpPr>
            <p:cNvPr id="6" name="Flowchart: Data 5"/>
            <p:cNvSpPr/>
            <p:nvPr/>
          </p:nvSpPr>
          <p:spPr>
            <a:xfrm>
              <a:off x="475933" y="2374160"/>
              <a:ext cx="7822447" cy="155111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p:cNvSpPr/>
            <p:nvPr/>
          </p:nvSpPr>
          <p:spPr>
            <a:xfrm>
              <a:off x="988460" y="1855624"/>
              <a:ext cx="7822447" cy="155111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a:grpSpLocks noChangeAspect="1"/>
          </p:cNvGrpSpPr>
          <p:nvPr/>
        </p:nvGrpSpPr>
        <p:grpSpPr>
          <a:xfrm>
            <a:off x="1396104" y="801145"/>
            <a:ext cx="2723185" cy="2735218"/>
            <a:chOff x="4708405" y="1807551"/>
            <a:chExt cx="3824021" cy="3840912"/>
          </a:xfrm>
        </p:grpSpPr>
        <p:sp>
          <p:nvSpPr>
            <p:cNvPr id="9" name="Cube 8"/>
            <p:cNvSpPr>
              <a:spLocks noChangeAspect="1"/>
            </p:cNvSpPr>
            <p:nvPr/>
          </p:nvSpPr>
          <p:spPr>
            <a:xfrm rot="10800000">
              <a:off x="4708405" y="1817659"/>
              <a:ext cx="3824021" cy="3827540"/>
            </a:xfrm>
            <a:prstGeom prst="cub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a:spLocks noChangeAspect="1"/>
            </p:cNvSpPr>
            <p:nvPr/>
          </p:nvSpPr>
          <p:spPr>
            <a:xfrm>
              <a:off x="4708405" y="1807551"/>
              <a:ext cx="3824021" cy="3840912"/>
            </a:xfrm>
            <a:prstGeom prst="cube">
              <a:avLst/>
            </a:prstGeom>
            <a:solidFill>
              <a:srgbClr val="009242">
                <a:alpha val="49804"/>
              </a:srgbClr>
            </a:solidFill>
            <a:ln w="158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220411" y="1147313"/>
                <a:ext cx="414201" cy="369332"/>
              </a:xfrm>
              <a:prstGeom prst="rect">
                <a:avLst/>
              </a:prstGeom>
              <a:no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2400" i="1" smtClean="0">
                              <a:solidFill>
                                <a:srgbClr val="FFC000"/>
                              </a:solidFill>
                              <a:latin typeface="Cambria Math"/>
                            </a:rPr>
                          </m:ctrlPr>
                        </m:sSubPr>
                        <m:e>
                          <m:acc>
                            <m:accPr>
                              <m:chr m:val="̅"/>
                              <m:ctrlPr>
                                <a:rPr lang="en-US" sz="2400" i="1" smtClean="0">
                                  <a:solidFill>
                                    <a:srgbClr val="FFC000"/>
                                  </a:solidFill>
                                  <a:latin typeface="Cambria Math"/>
                                </a:rPr>
                              </m:ctrlPr>
                            </m:accPr>
                            <m:e>
                              <m:r>
                                <m:rPr>
                                  <m:sty m:val="p"/>
                                </m:rPr>
                                <a:rPr lang="el-GR" sz="2400" i="1" smtClean="0">
                                  <a:solidFill>
                                    <a:srgbClr val="FFC000"/>
                                  </a:solidFill>
                                  <a:latin typeface="Cambria Math"/>
                                </a:rPr>
                                <m:t>ν</m:t>
                              </m:r>
                            </m:e>
                          </m:acc>
                        </m:e>
                        <m:sub>
                          <m:r>
                            <a:rPr lang="en-US" sz="2400" b="0" i="1" smtClean="0">
                              <a:solidFill>
                                <a:srgbClr val="FFC000"/>
                              </a:solidFill>
                              <a:latin typeface="Cambria Math"/>
                            </a:rPr>
                            <m:t>𝑒</m:t>
                          </m:r>
                        </m:sub>
                      </m:sSub>
                    </m:oMath>
                  </m:oMathPara>
                </a14:m>
                <a:endParaRPr lang="en-US" sz="2400" dirty="0">
                  <a:solidFill>
                    <a:srgbClr val="FFC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0411" y="1147313"/>
                <a:ext cx="414201" cy="369332"/>
              </a:xfrm>
              <a:prstGeom prst="rect">
                <a:avLst/>
              </a:prstGeom>
              <a:blipFill rotWithShape="1">
                <a:blip r:embed="rId2"/>
                <a:stretch>
                  <a:fillRect l="-2941" r="-26471" b="-11475"/>
                </a:stretch>
              </a:blipFill>
            </p:spPr>
            <p:txBody>
              <a:bodyPr/>
              <a:lstStyle/>
              <a:p>
                <a:r>
                  <a:rPr lang="en-US">
                    <a:noFill/>
                  </a:rPr>
                  <a:t> </a:t>
                </a:r>
              </a:p>
            </p:txBody>
          </p:sp>
        </mc:Fallback>
      </mc:AlternateContent>
      <p:cxnSp>
        <p:nvCxnSpPr>
          <p:cNvPr id="15" name="Straight Arrow Connector 14"/>
          <p:cNvCxnSpPr/>
          <p:nvPr/>
        </p:nvCxnSpPr>
        <p:spPr>
          <a:xfrm flipV="1">
            <a:off x="2535380" y="2024663"/>
            <a:ext cx="121668" cy="3570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08751" y="1602356"/>
            <a:ext cx="435177" cy="461665"/>
          </a:xfrm>
          <a:prstGeom prst="rect">
            <a:avLst/>
          </a:prstGeom>
          <a:noFill/>
        </p:spPr>
        <p:txBody>
          <a:bodyPr wrap="square" rtlCol="0">
            <a:spAutoFit/>
          </a:bodyPr>
          <a:lstStyle/>
          <a:p>
            <a:r>
              <a:rPr lang="en-US" sz="2400" i="1" dirty="0" smtClean="0">
                <a:solidFill>
                  <a:srgbClr val="FF0000"/>
                </a:solidFill>
              </a:rPr>
              <a:t>e</a:t>
            </a:r>
            <a:r>
              <a:rPr lang="en-US" sz="2400" baseline="30000" dirty="0" smtClean="0">
                <a:solidFill>
                  <a:srgbClr val="FF0000"/>
                </a:solidFill>
              </a:rPr>
              <a:t>+</a:t>
            </a:r>
            <a:endParaRPr lang="en-US" sz="2400" dirty="0">
              <a:solidFill>
                <a:srgbClr val="FF0000"/>
              </a:solidFill>
            </a:endParaRPr>
          </a:p>
        </p:txBody>
      </p:sp>
      <p:sp>
        <p:nvSpPr>
          <p:cNvPr id="19" name="TextBox 18"/>
          <p:cNvSpPr txBox="1"/>
          <p:nvPr/>
        </p:nvSpPr>
        <p:spPr>
          <a:xfrm>
            <a:off x="2369666" y="2102718"/>
            <a:ext cx="304800" cy="461665"/>
          </a:xfrm>
          <a:prstGeom prst="rect">
            <a:avLst/>
          </a:prstGeom>
          <a:noFill/>
        </p:spPr>
        <p:txBody>
          <a:bodyPr wrap="square" rtlCol="0">
            <a:spAutoFit/>
          </a:bodyPr>
          <a:lstStyle/>
          <a:p>
            <a:r>
              <a:rPr lang="en-US" sz="2400" i="1" dirty="0" smtClean="0">
                <a:solidFill>
                  <a:srgbClr val="002060"/>
                </a:solidFill>
              </a:rPr>
              <a:t>p</a:t>
            </a:r>
            <a:endParaRPr lang="en-US" sz="2400" dirty="0">
              <a:solidFill>
                <a:srgbClr val="002060"/>
              </a:solidFill>
            </a:endParaRPr>
          </a:p>
        </p:txBody>
      </p:sp>
      <p:sp>
        <p:nvSpPr>
          <p:cNvPr id="20" name="TextBox 19"/>
          <p:cNvSpPr txBox="1"/>
          <p:nvPr/>
        </p:nvSpPr>
        <p:spPr>
          <a:xfrm>
            <a:off x="2448649" y="2200200"/>
            <a:ext cx="180830" cy="369332"/>
          </a:xfrm>
          <a:prstGeom prst="rect">
            <a:avLst/>
          </a:prstGeom>
          <a:noFill/>
        </p:spPr>
        <p:txBody>
          <a:bodyPr wrap="square" lIns="0" tIns="0" rIns="0" bIns="0" rtlCol="0">
            <a:spAutoFit/>
          </a:bodyPr>
          <a:lstStyle/>
          <a:p>
            <a:pPr algn="ctr"/>
            <a:r>
              <a:rPr lang="en-US" sz="2400" i="1" dirty="0" smtClean="0">
                <a:solidFill>
                  <a:srgbClr val="FFFF00"/>
                </a:solidFill>
              </a:rPr>
              <a:t>n</a:t>
            </a:r>
            <a:endParaRPr lang="en-US" sz="2400" dirty="0">
              <a:solidFill>
                <a:srgbClr val="FFFF00"/>
              </a:solidFill>
            </a:endParaRPr>
          </a:p>
        </p:txBody>
      </p:sp>
      <p:sp>
        <p:nvSpPr>
          <p:cNvPr id="21" name="Freeform 20"/>
          <p:cNvSpPr/>
          <p:nvPr/>
        </p:nvSpPr>
        <p:spPr>
          <a:xfrm>
            <a:off x="2531858" y="2334865"/>
            <a:ext cx="548640" cy="748937"/>
          </a:xfrm>
          <a:custGeom>
            <a:avLst/>
            <a:gdLst>
              <a:gd name="connsiteX0" fmla="*/ 0 w 548640"/>
              <a:gd name="connsiteY0" fmla="*/ 43543 h 748937"/>
              <a:gd name="connsiteX1" fmla="*/ 269965 w 548640"/>
              <a:gd name="connsiteY1" fmla="*/ 191588 h 748937"/>
              <a:gd name="connsiteX2" fmla="*/ 330925 w 548640"/>
              <a:gd name="connsiteY2" fmla="*/ 87085 h 748937"/>
              <a:gd name="connsiteX3" fmla="*/ 444137 w 548640"/>
              <a:gd name="connsiteY3" fmla="*/ 148045 h 748937"/>
              <a:gd name="connsiteX4" fmla="*/ 313508 w 548640"/>
              <a:gd name="connsiteY4" fmla="*/ 261257 h 748937"/>
              <a:gd name="connsiteX5" fmla="*/ 87085 w 548640"/>
              <a:gd name="connsiteY5" fmla="*/ 287383 h 748937"/>
              <a:gd name="connsiteX6" fmla="*/ 182880 w 548640"/>
              <a:gd name="connsiteY6" fmla="*/ 52251 h 748937"/>
              <a:gd name="connsiteX7" fmla="*/ 330925 w 548640"/>
              <a:gd name="connsiteY7" fmla="*/ 0 h 748937"/>
              <a:gd name="connsiteX8" fmla="*/ 452845 w 548640"/>
              <a:gd name="connsiteY8" fmla="*/ 87085 h 748937"/>
              <a:gd name="connsiteX9" fmla="*/ 200297 w 548640"/>
              <a:gd name="connsiteY9" fmla="*/ 226423 h 748937"/>
              <a:gd name="connsiteX10" fmla="*/ 200297 w 548640"/>
              <a:gd name="connsiteY10" fmla="*/ 339634 h 748937"/>
              <a:gd name="connsiteX11" fmla="*/ 365760 w 548640"/>
              <a:gd name="connsiteY11" fmla="*/ 357051 h 748937"/>
              <a:gd name="connsiteX12" fmla="*/ 435428 w 548640"/>
              <a:gd name="connsiteY12" fmla="*/ 296091 h 748937"/>
              <a:gd name="connsiteX13" fmla="*/ 548640 w 548640"/>
              <a:gd name="connsiteY13" fmla="*/ 296091 h 748937"/>
              <a:gd name="connsiteX14" fmla="*/ 496388 w 548640"/>
              <a:gd name="connsiteY14" fmla="*/ 418011 h 748937"/>
              <a:gd name="connsiteX15" fmla="*/ 269965 w 548640"/>
              <a:gd name="connsiteY15" fmla="*/ 409303 h 748937"/>
              <a:gd name="connsiteX16" fmla="*/ 243840 w 548640"/>
              <a:gd name="connsiteY16" fmla="*/ 513805 h 748937"/>
              <a:gd name="connsiteX17" fmla="*/ 357051 w 548640"/>
              <a:gd name="connsiteY17" fmla="*/ 627017 h 748937"/>
              <a:gd name="connsiteX18" fmla="*/ 130628 w 548640"/>
              <a:gd name="connsiteY18" fmla="*/ 714103 h 748937"/>
              <a:gd name="connsiteX19" fmla="*/ 235131 w 548640"/>
              <a:gd name="connsiteY19" fmla="*/ 748937 h 7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640" h="748937">
                <a:moveTo>
                  <a:pt x="0" y="43543"/>
                </a:moveTo>
                <a:lnTo>
                  <a:pt x="269965" y="191588"/>
                </a:lnTo>
                <a:lnTo>
                  <a:pt x="330925" y="87085"/>
                </a:lnTo>
                <a:lnTo>
                  <a:pt x="444137" y="148045"/>
                </a:lnTo>
                <a:lnTo>
                  <a:pt x="313508" y="261257"/>
                </a:lnTo>
                <a:lnTo>
                  <a:pt x="87085" y="287383"/>
                </a:lnTo>
                <a:lnTo>
                  <a:pt x="182880" y="52251"/>
                </a:lnTo>
                <a:lnTo>
                  <a:pt x="330925" y="0"/>
                </a:lnTo>
                <a:lnTo>
                  <a:pt x="452845" y="87085"/>
                </a:lnTo>
                <a:lnTo>
                  <a:pt x="200297" y="226423"/>
                </a:lnTo>
                <a:lnTo>
                  <a:pt x="200297" y="339634"/>
                </a:lnTo>
                <a:lnTo>
                  <a:pt x="365760" y="357051"/>
                </a:lnTo>
                <a:lnTo>
                  <a:pt x="435428" y="296091"/>
                </a:lnTo>
                <a:lnTo>
                  <a:pt x="548640" y="296091"/>
                </a:lnTo>
                <a:lnTo>
                  <a:pt x="496388" y="418011"/>
                </a:lnTo>
                <a:lnTo>
                  <a:pt x="269965" y="409303"/>
                </a:lnTo>
                <a:lnTo>
                  <a:pt x="243840" y="513805"/>
                </a:lnTo>
                <a:lnTo>
                  <a:pt x="357051" y="627017"/>
                </a:lnTo>
                <a:lnTo>
                  <a:pt x="130628" y="714103"/>
                </a:lnTo>
                <a:lnTo>
                  <a:pt x="235131" y="748937"/>
                </a:lnTo>
              </a:path>
            </a:pathLst>
          </a:cu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p:cNvSpPr>
            <a:spLocks noChangeAspect="1"/>
          </p:cNvSpPr>
          <p:nvPr/>
        </p:nvSpPr>
        <p:spPr>
          <a:xfrm>
            <a:off x="1394471" y="803021"/>
            <a:ext cx="2723185" cy="2735218"/>
          </a:xfrm>
          <a:prstGeom prst="cube">
            <a:avLst/>
          </a:prstGeom>
          <a:solidFill>
            <a:srgbClr val="FFFF00">
              <a:alpha val="65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2148458" y="2756963"/>
            <a:ext cx="1213251" cy="684182"/>
            <a:chOff x="6030520" y="3672258"/>
            <a:chExt cx="1213251" cy="684182"/>
          </a:xfrm>
        </p:grpSpPr>
        <p:sp>
          <p:nvSpPr>
            <p:cNvPr id="32" name="TextBox 31"/>
            <p:cNvSpPr txBox="1"/>
            <p:nvPr/>
          </p:nvSpPr>
          <p:spPr>
            <a:xfrm>
              <a:off x="6030520" y="3987108"/>
              <a:ext cx="414201" cy="369332"/>
            </a:xfrm>
            <a:prstGeom prst="rect">
              <a:avLst/>
            </a:prstGeom>
            <a:noFill/>
          </p:spPr>
          <p:txBody>
            <a:bodyPr wrap="square" lIns="0" tIns="0" rIns="0" bIns="0" rtlCol="0">
              <a:spAutoFit/>
            </a:bodyPr>
            <a:lstStyle/>
            <a:p>
              <a:r>
                <a:rPr lang="en-US" sz="2400" baseline="30000" dirty="0">
                  <a:solidFill>
                    <a:srgbClr val="C00000"/>
                  </a:solidFill>
                </a:rPr>
                <a:t>3</a:t>
              </a:r>
              <a:r>
                <a:rPr lang="en-US" sz="2400" dirty="0" smtClean="0">
                  <a:solidFill>
                    <a:srgbClr val="C00000"/>
                  </a:solidFill>
                </a:rPr>
                <a:t>H</a:t>
              </a:r>
              <a:endParaRPr lang="en-US" sz="2400" baseline="30000" dirty="0">
                <a:solidFill>
                  <a:srgbClr val="C00000"/>
                </a:solidFill>
              </a:endParaRPr>
            </a:p>
          </p:txBody>
        </p:sp>
        <p:sp>
          <p:nvSpPr>
            <p:cNvPr id="33" name="TextBox 32"/>
            <p:cNvSpPr txBox="1"/>
            <p:nvPr/>
          </p:nvSpPr>
          <p:spPr>
            <a:xfrm>
              <a:off x="6754648" y="3672258"/>
              <a:ext cx="489123" cy="369332"/>
            </a:xfrm>
            <a:prstGeom prst="rect">
              <a:avLst/>
            </a:prstGeom>
            <a:noFill/>
          </p:spPr>
          <p:txBody>
            <a:bodyPr wrap="square" lIns="0" tIns="0" rIns="0" bIns="0" rtlCol="0">
              <a:spAutoFit/>
            </a:bodyPr>
            <a:lstStyle/>
            <a:p>
              <a:r>
                <a:rPr lang="en-US" sz="2400" baseline="30000" dirty="0" smtClean="0">
                  <a:solidFill>
                    <a:srgbClr val="C00000"/>
                  </a:solidFill>
                </a:rPr>
                <a:t>4</a:t>
              </a:r>
              <a:r>
                <a:rPr lang="en-US" sz="2400" dirty="0" smtClean="0">
                  <a:solidFill>
                    <a:srgbClr val="C00000"/>
                  </a:solidFill>
                </a:rPr>
                <a:t>He</a:t>
              </a:r>
              <a:endParaRPr lang="en-US" sz="2400" baseline="30000" dirty="0">
                <a:solidFill>
                  <a:srgbClr val="C00000"/>
                </a:solidFill>
              </a:endParaRPr>
            </a:p>
          </p:txBody>
        </p:sp>
        <p:cxnSp>
          <p:nvCxnSpPr>
            <p:cNvPr id="35" name="Straight Arrow Connector 34"/>
            <p:cNvCxnSpPr/>
            <p:nvPr/>
          </p:nvCxnSpPr>
          <p:spPr>
            <a:xfrm flipH="1">
              <a:off x="6357938" y="4014788"/>
              <a:ext cx="271462" cy="15754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653211" y="3910016"/>
              <a:ext cx="161924" cy="9194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5064911" y="1141103"/>
            <a:ext cx="0" cy="22294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6200000">
            <a:off x="4102781" y="1635354"/>
            <a:ext cx="1595718" cy="369332"/>
          </a:xfrm>
          <a:prstGeom prst="rect">
            <a:avLst/>
          </a:prstGeom>
          <a:noFill/>
        </p:spPr>
        <p:txBody>
          <a:bodyPr wrap="square" rtlCol="0">
            <a:spAutoFit/>
          </a:bodyPr>
          <a:lstStyle/>
          <a:p>
            <a:r>
              <a:rPr lang="en-US" dirty="0" smtClean="0"/>
              <a:t>Detected Light</a:t>
            </a:r>
            <a:endParaRPr lang="en-US" dirty="0"/>
          </a:p>
        </p:txBody>
      </p:sp>
      <p:sp>
        <p:nvSpPr>
          <p:cNvPr id="51" name="Freeform 50"/>
          <p:cNvSpPr/>
          <p:nvPr/>
        </p:nvSpPr>
        <p:spPr>
          <a:xfrm>
            <a:off x="5253170" y="1703167"/>
            <a:ext cx="3039035" cy="1676400"/>
          </a:xfrm>
          <a:custGeom>
            <a:avLst/>
            <a:gdLst>
              <a:gd name="connsiteX0" fmla="*/ 17930 w 3056965"/>
              <a:gd name="connsiteY0" fmla="*/ 1640541 h 1667435"/>
              <a:gd name="connsiteX1" fmla="*/ 0 w 3056965"/>
              <a:gd name="connsiteY1" fmla="*/ 0 h 1667435"/>
              <a:gd name="connsiteX2" fmla="*/ 349624 w 3056965"/>
              <a:gd name="connsiteY2" fmla="*/ 1667435 h 1667435"/>
              <a:gd name="connsiteX3" fmla="*/ 1506071 w 3056965"/>
              <a:gd name="connsiteY3" fmla="*/ 1658471 h 1667435"/>
              <a:gd name="connsiteX4" fmla="*/ 1506071 w 3056965"/>
              <a:gd name="connsiteY4" fmla="*/ 98612 h 1667435"/>
              <a:gd name="connsiteX5" fmla="*/ 3056965 w 3056965"/>
              <a:gd name="connsiteY5" fmla="*/ 896471 h 1667435"/>
              <a:gd name="connsiteX6" fmla="*/ 3056965 w 3056965"/>
              <a:gd name="connsiteY6" fmla="*/ 896471 h 1667435"/>
              <a:gd name="connsiteX0" fmla="*/ 0 w 3039035"/>
              <a:gd name="connsiteY0" fmla="*/ 1640541 h 1667435"/>
              <a:gd name="connsiteX1" fmla="*/ 35858 w 3039035"/>
              <a:gd name="connsiteY1" fmla="*/ 0 h 1667435"/>
              <a:gd name="connsiteX2" fmla="*/ 331694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331694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488141 w 3039035"/>
              <a:gd name="connsiteY4" fmla="*/ 98612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568824 w 3039035"/>
              <a:gd name="connsiteY4" fmla="*/ 80683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568824 w 3039035"/>
              <a:gd name="connsiteY4" fmla="*/ 80683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421341 w 3039035"/>
              <a:gd name="connsiteY2" fmla="*/ 1667435 h 1667435"/>
              <a:gd name="connsiteX3" fmla="*/ 1488141 w 3039035"/>
              <a:gd name="connsiteY3" fmla="*/ 1658471 h 1667435"/>
              <a:gd name="connsiteX4" fmla="*/ 1568824 w 3039035"/>
              <a:gd name="connsiteY4" fmla="*/ 80683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322729 w 3039035"/>
              <a:gd name="connsiteY2" fmla="*/ 1667435 h 1667435"/>
              <a:gd name="connsiteX3" fmla="*/ 1488141 w 3039035"/>
              <a:gd name="connsiteY3" fmla="*/ 1658471 h 1667435"/>
              <a:gd name="connsiteX4" fmla="*/ 1568824 w 3039035"/>
              <a:gd name="connsiteY4" fmla="*/ 80683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322729 w 3039035"/>
              <a:gd name="connsiteY2" fmla="*/ 1667435 h 1667435"/>
              <a:gd name="connsiteX3" fmla="*/ 1604682 w 3039035"/>
              <a:gd name="connsiteY3" fmla="*/ 1658471 h 1667435"/>
              <a:gd name="connsiteX4" fmla="*/ 1568824 w 3039035"/>
              <a:gd name="connsiteY4" fmla="*/ 80683 h 1667435"/>
              <a:gd name="connsiteX5" fmla="*/ 3039035 w 3039035"/>
              <a:gd name="connsiteY5" fmla="*/ 896471 h 1667435"/>
              <a:gd name="connsiteX6" fmla="*/ 3039035 w 3039035"/>
              <a:gd name="connsiteY6" fmla="*/ 896471 h 1667435"/>
              <a:gd name="connsiteX0" fmla="*/ 0 w 3039035"/>
              <a:gd name="connsiteY0" fmla="*/ 1640541 h 1667435"/>
              <a:gd name="connsiteX1" fmla="*/ 35858 w 3039035"/>
              <a:gd name="connsiteY1" fmla="*/ 0 h 1667435"/>
              <a:gd name="connsiteX2" fmla="*/ 322729 w 3039035"/>
              <a:gd name="connsiteY2" fmla="*/ 1667435 h 1667435"/>
              <a:gd name="connsiteX3" fmla="*/ 1604682 w 3039035"/>
              <a:gd name="connsiteY3" fmla="*/ 1658471 h 1667435"/>
              <a:gd name="connsiteX4" fmla="*/ 1685365 w 3039035"/>
              <a:gd name="connsiteY4" fmla="*/ 80683 h 1667435"/>
              <a:gd name="connsiteX5" fmla="*/ 3039035 w 3039035"/>
              <a:gd name="connsiteY5" fmla="*/ 896471 h 1667435"/>
              <a:gd name="connsiteX6" fmla="*/ 3039035 w 3039035"/>
              <a:gd name="connsiteY6" fmla="*/ 896471 h 1667435"/>
              <a:gd name="connsiteX0" fmla="*/ 0 w 3039035"/>
              <a:gd name="connsiteY0" fmla="*/ 1676400 h 1676400"/>
              <a:gd name="connsiteX1" fmla="*/ 35858 w 3039035"/>
              <a:gd name="connsiteY1" fmla="*/ 0 h 1676400"/>
              <a:gd name="connsiteX2" fmla="*/ 322729 w 3039035"/>
              <a:gd name="connsiteY2" fmla="*/ 1667435 h 1676400"/>
              <a:gd name="connsiteX3" fmla="*/ 1604682 w 3039035"/>
              <a:gd name="connsiteY3" fmla="*/ 1658471 h 1676400"/>
              <a:gd name="connsiteX4" fmla="*/ 1685365 w 3039035"/>
              <a:gd name="connsiteY4" fmla="*/ 8068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685365 w 3039035"/>
              <a:gd name="connsiteY4" fmla="*/ 8068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900518 w 3039035"/>
              <a:gd name="connsiteY4" fmla="*/ 25101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900518 w 3039035"/>
              <a:gd name="connsiteY4" fmla="*/ 25101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900518 w 3039035"/>
              <a:gd name="connsiteY4" fmla="*/ 25101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900518 w 3039035"/>
              <a:gd name="connsiteY4" fmla="*/ 251013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49506 h 1676400"/>
              <a:gd name="connsiteX4" fmla="*/ 1927412 w 3039035"/>
              <a:gd name="connsiteY4" fmla="*/ 277907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900517 w 3039035"/>
              <a:gd name="connsiteY3" fmla="*/ 1675632 h 1676400"/>
              <a:gd name="connsiteX4" fmla="*/ 1927412 w 3039035"/>
              <a:gd name="connsiteY4" fmla="*/ 277907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883100 w 3039035"/>
              <a:gd name="connsiteY3" fmla="*/ 1666923 h 1676400"/>
              <a:gd name="connsiteX4" fmla="*/ 1927412 w 3039035"/>
              <a:gd name="connsiteY4" fmla="*/ 277907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883100 w 3039035"/>
              <a:gd name="connsiteY3" fmla="*/ 1666923 h 1676400"/>
              <a:gd name="connsiteX4" fmla="*/ 1927412 w 3039035"/>
              <a:gd name="connsiteY4" fmla="*/ 277907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883100 w 3039035"/>
              <a:gd name="connsiteY3" fmla="*/ 1666923 h 1676400"/>
              <a:gd name="connsiteX4" fmla="*/ 1927412 w 3039035"/>
              <a:gd name="connsiteY4" fmla="*/ 277907 h 1676400"/>
              <a:gd name="connsiteX5" fmla="*/ 3039035 w 3039035"/>
              <a:gd name="connsiteY5" fmla="*/ 896471 h 1676400"/>
              <a:gd name="connsiteX6" fmla="*/ 3039035 w 3039035"/>
              <a:gd name="connsiteY6" fmla="*/ 896471 h 1676400"/>
              <a:gd name="connsiteX0" fmla="*/ 0 w 3039035"/>
              <a:gd name="connsiteY0" fmla="*/ 1676400 h 1676400"/>
              <a:gd name="connsiteX1" fmla="*/ 35858 w 3039035"/>
              <a:gd name="connsiteY1" fmla="*/ 0 h 1676400"/>
              <a:gd name="connsiteX2" fmla="*/ 322729 w 3039035"/>
              <a:gd name="connsiteY2" fmla="*/ 1667435 h 1676400"/>
              <a:gd name="connsiteX3" fmla="*/ 1883100 w 3039035"/>
              <a:gd name="connsiteY3" fmla="*/ 1666923 h 1676400"/>
              <a:gd name="connsiteX4" fmla="*/ 1927412 w 3039035"/>
              <a:gd name="connsiteY4" fmla="*/ 277907 h 1676400"/>
              <a:gd name="connsiteX5" fmla="*/ 3039035 w 3039035"/>
              <a:gd name="connsiteY5" fmla="*/ 896471 h 1676400"/>
              <a:gd name="connsiteX6" fmla="*/ 3039035 w 3039035"/>
              <a:gd name="connsiteY6" fmla="*/ 896471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035" h="1676400">
                <a:moveTo>
                  <a:pt x="0" y="1676400"/>
                </a:moveTo>
                <a:lnTo>
                  <a:pt x="35858" y="0"/>
                </a:lnTo>
                <a:cubicBezTo>
                  <a:pt x="135964" y="1196789"/>
                  <a:pt x="80682" y="1391023"/>
                  <a:pt x="322729" y="1667435"/>
                </a:cubicBezTo>
                <a:lnTo>
                  <a:pt x="1883100" y="1666923"/>
                </a:lnTo>
                <a:cubicBezTo>
                  <a:pt x="1883100" y="1200759"/>
                  <a:pt x="1927412" y="744071"/>
                  <a:pt x="1927412" y="277907"/>
                </a:cubicBezTo>
                <a:cubicBezTo>
                  <a:pt x="2489760" y="701675"/>
                  <a:pt x="2753753" y="821952"/>
                  <a:pt x="3039035" y="896471"/>
                </a:cubicBezTo>
                <a:lnTo>
                  <a:pt x="3039035" y="896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5064911" y="3370601"/>
            <a:ext cx="3227294"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8281624">
            <a:off x="5188774" y="1248721"/>
            <a:ext cx="1380565" cy="369332"/>
          </a:xfrm>
          <a:prstGeom prst="rect">
            <a:avLst/>
          </a:prstGeom>
          <a:noFill/>
        </p:spPr>
        <p:txBody>
          <a:bodyPr wrap="square" rtlCol="0">
            <a:spAutoFit/>
          </a:bodyPr>
          <a:lstStyle/>
          <a:p>
            <a:r>
              <a:rPr lang="en-US" dirty="0" smtClean="0">
                <a:solidFill>
                  <a:srgbClr val="FF0000"/>
                </a:solidFill>
              </a:rPr>
              <a:t>Positron (</a:t>
            </a:r>
            <a:r>
              <a:rPr lang="en-US" i="1" dirty="0" smtClean="0">
                <a:solidFill>
                  <a:srgbClr val="FF0000"/>
                </a:solidFill>
              </a:rPr>
              <a:t>e</a:t>
            </a:r>
            <a:r>
              <a:rPr lang="en-US" baseline="30000" dirty="0" smtClean="0">
                <a:solidFill>
                  <a:srgbClr val="FF0000"/>
                </a:solidFill>
              </a:rPr>
              <a:t>+</a:t>
            </a:r>
            <a:r>
              <a:rPr lang="en-US" dirty="0" smtClean="0">
                <a:solidFill>
                  <a:srgbClr val="FF0000"/>
                </a:solidFill>
              </a:rPr>
              <a:t>)</a:t>
            </a:r>
            <a:endParaRPr lang="en-US" dirty="0">
              <a:solidFill>
                <a:srgbClr val="FF0000"/>
              </a:solidFill>
            </a:endParaRPr>
          </a:p>
        </p:txBody>
      </p:sp>
      <p:sp>
        <p:nvSpPr>
          <p:cNvPr id="53" name="TextBox 52"/>
          <p:cNvSpPr txBox="1"/>
          <p:nvPr/>
        </p:nvSpPr>
        <p:spPr>
          <a:xfrm rot="18281624">
            <a:off x="6801953" y="1041325"/>
            <a:ext cx="1380565" cy="646331"/>
          </a:xfrm>
          <a:prstGeom prst="rect">
            <a:avLst/>
          </a:prstGeom>
          <a:noFill/>
        </p:spPr>
        <p:txBody>
          <a:bodyPr wrap="square" rtlCol="0">
            <a:spAutoFit/>
          </a:bodyPr>
          <a:lstStyle/>
          <a:p>
            <a:r>
              <a:rPr lang="en-US" dirty="0" smtClean="0">
                <a:solidFill>
                  <a:srgbClr val="C00000"/>
                </a:solidFill>
              </a:rPr>
              <a:t>Neutron   </a:t>
            </a:r>
          </a:p>
          <a:p>
            <a:r>
              <a:rPr lang="en-US" dirty="0">
                <a:solidFill>
                  <a:srgbClr val="C00000"/>
                </a:solidFill>
              </a:rPr>
              <a:t> </a:t>
            </a:r>
            <a:r>
              <a:rPr lang="en-US" dirty="0" smtClean="0">
                <a:solidFill>
                  <a:srgbClr val="C00000"/>
                </a:solidFill>
              </a:rPr>
              <a:t>  Capture</a:t>
            </a:r>
            <a:endParaRPr lang="en-US" dirty="0">
              <a:solidFill>
                <a:srgbClr val="C00000"/>
              </a:solidFill>
            </a:endParaRPr>
          </a:p>
        </p:txBody>
      </p:sp>
      <p:sp>
        <p:nvSpPr>
          <p:cNvPr id="27" name="TextBox 26"/>
          <p:cNvSpPr txBox="1"/>
          <p:nvPr/>
        </p:nvSpPr>
        <p:spPr>
          <a:xfrm>
            <a:off x="2603037" y="2914682"/>
            <a:ext cx="414201" cy="369332"/>
          </a:xfrm>
          <a:prstGeom prst="rect">
            <a:avLst/>
          </a:prstGeom>
          <a:noFill/>
        </p:spPr>
        <p:txBody>
          <a:bodyPr wrap="square" lIns="0" tIns="0" rIns="0" bIns="0" rtlCol="0">
            <a:spAutoFit/>
          </a:bodyPr>
          <a:lstStyle/>
          <a:p>
            <a:r>
              <a:rPr lang="en-US" sz="2400" baseline="30000" dirty="0" smtClean="0">
                <a:solidFill>
                  <a:srgbClr val="002060"/>
                </a:solidFill>
              </a:rPr>
              <a:t>6</a:t>
            </a:r>
            <a:r>
              <a:rPr lang="en-US" sz="2400" dirty="0" smtClean="0">
                <a:solidFill>
                  <a:srgbClr val="002060"/>
                </a:solidFill>
              </a:rPr>
              <a:t>Li</a:t>
            </a:r>
            <a:endParaRPr lang="en-US" sz="2400" baseline="30000" dirty="0">
              <a:solidFill>
                <a:srgbClr val="002060"/>
              </a:solidFill>
            </a:endParaRPr>
          </a:p>
        </p:txBody>
      </p:sp>
      <p:grpSp>
        <p:nvGrpSpPr>
          <p:cNvPr id="57" name="Group 56"/>
          <p:cNvGrpSpPr/>
          <p:nvPr/>
        </p:nvGrpSpPr>
        <p:grpSpPr>
          <a:xfrm>
            <a:off x="5185652" y="3465363"/>
            <a:ext cx="404253" cy="380831"/>
            <a:chOff x="5777471" y="4844757"/>
            <a:chExt cx="404253" cy="380831"/>
          </a:xfrm>
        </p:grpSpPr>
        <p:sp>
          <p:nvSpPr>
            <p:cNvPr id="55" name="Left Brace 54"/>
            <p:cNvSpPr/>
            <p:nvPr/>
          </p:nvSpPr>
          <p:spPr>
            <a:xfrm rot="16200000">
              <a:off x="5898867" y="4790879"/>
              <a:ext cx="155217" cy="26297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5777471" y="5010144"/>
              <a:ext cx="404253" cy="215444"/>
            </a:xfrm>
            <a:prstGeom prst="rect">
              <a:avLst/>
            </a:prstGeom>
            <a:noFill/>
          </p:spPr>
          <p:txBody>
            <a:bodyPr wrap="square" lIns="0" tIns="0" rIns="0" bIns="0" rtlCol="0">
              <a:spAutoFit/>
            </a:bodyPr>
            <a:lstStyle/>
            <a:p>
              <a:r>
                <a:rPr lang="en-US" sz="1400" dirty="0" smtClean="0">
                  <a:solidFill>
                    <a:srgbClr val="0070C0"/>
                  </a:solidFill>
                </a:rPr>
                <a:t>10 ns</a:t>
              </a:r>
              <a:endParaRPr lang="en-US" sz="1400" dirty="0">
                <a:solidFill>
                  <a:srgbClr val="0070C0"/>
                </a:solidFill>
              </a:endParaRPr>
            </a:p>
          </p:txBody>
        </p:sp>
      </p:grpSp>
      <p:grpSp>
        <p:nvGrpSpPr>
          <p:cNvPr id="58" name="Group 57"/>
          <p:cNvGrpSpPr/>
          <p:nvPr/>
        </p:nvGrpSpPr>
        <p:grpSpPr>
          <a:xfrm>
            <a:off x="5551807" y="3465363"/>
            <a:ext cx="1566862" cy="380831"/>
            <a:chOff x="5844989" y="4844757"/>
            <a:chExt cx="262973" cy="380831"/>
          </a:xfrm>
        </p:grpSpPr>
        <p:sp>
          <p:nvSpPr>
            <p:cNvPr id="59" name="Left Brace 58"/>
            <p:cNvSpPr/>
            <p:nvPr/>
          </p:nvSpPr>
          <p:spPr>
            <a:xfrm rot="16200000">
              <a:off x="5898867" y="4790879"/>
              <a:ext cx="155217" cy="26297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5925274" y="5010144"/>
              <a:ext cx="102404" cy="215444"/>
            </a:xfrm>
            <a:prstGeom prst="rect">
              <a:avLst/>
            </a:prstGeom>
            <a:noFill/>
          </p:spPr>
          <p:txBody>
            <a:bodyPr wrap="square" lIns="0" tIns="0" rIns="0" bIns="0" rtlCol="0">
              <a:spAutoFit/>
            </a:bodyPr>
            <a:lstStyle/>
            <a:p>
              <a:pPr algn="ctr"/>
              <a:r>
                <a:rPr lang="en-US" sz="1400" dirty="0" smtClean="0">
                  <a:solidFill>
                    <a:srgbClr val="0070C0"/>
                  </a:solidFill>
                </a:rPr>
                <a:t>~50 </a:t>
              </a:r>
              <a:r>
                <a:rPr lang="en-US" sz="1400" dirty="0" err="1">
                  <a:solidFill>
                    <a:srgbClr val="0070C0"/>
                  </a:solidFill>
                </a:rPr>
                <a:t>μ</a:t>
              </a:r>
              <a:r>
                <a:rPr lang="en-US" sz="1400" dirty="0" err="1" smtClean="0">
                  <a:solidFill>
                    <a:srgbClr val="0070C0"/>
                  </a:solidFill>
                </a:rPr>
                <a:t>s</a:t>
              </a:r>
              <a:endParaRPr lang="en-US" sz="1400" dirty="0">
                <a:solidFill>
                  <a:srgbClr val="0070C0"/>
                </a:solidFill>
              </a:endParaRPr>
            </a:p>
          </p:txBody>
        </p:sp>
      </p:grpSp>
      <p:grpSp>
        <p:nvGrpSpPr>
          <p:cNvPr id="65" name="Group 64"/>
          <p:cNvGrpSpPr/>
          <p:nvPr/>
        </p:nvGrpSpPr>
        <p:grpSpPr>
          <a:xfrm>
            <a:off x="7152976" y="3451603"/>
            <a:ext cx="1169481" cy="399354"/>
            <a:chOff x="6648015" y="5592469"/>
            <a:chExt cx="1514908" cy="379332"/>
          </a:xfrm>
        </p:grpSpPr>
        <p:grpSp>
          <p:nvGrpSpPr>
            <p:cNvPr id="61" name="Group 60"/>
            <p:cNvGrpSpPr/>
            <p:nvPr/>
          </p:nvGrpSpPr>
          <p:grpSpPr>
            <a:xfrm>
              <a:off x="6648015" y="5601994"/>
              <a:ext cx="1473595" cy="369807"/>
              <a:chOff x="5844989" y="4844757"/>
              <a:chExt cx="262973" cy="369807"/>
            </a:xfrm>
          </p:grpSpPr>
          <p:sp>
            <p:nvSpPr>
              <p:cNvPr id="62" name="Left Brace 61"/>
              <p:cNvSpPr/>
              <p:nvPr/>
            </p:nvSpPr>
            <p:spPr>
              <a:xfrm rot="16200000">
                <a:off x="5898867" y="4790879"/>
                <a:ext cx="155217" cy="26297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5913163" y="5012220"/>
                <a:ext cx="128668" cy="202344"/>
              </a:xfrm>
              <a:prstGeom prst="rect">
                <a:avLst/>
              </a:prstGeom>
              <a:noFill/>
            </p:spPr>
            <p:txBody>
              <a:bodyPr wrap="square" lIns="0" tIns="0" rIns="0" bIns="0" rtlCol="0">
                <a:spAutoFit/>
              </a:bodyPr>
              <a:lstStyle/>
              <a:p>
                <a:pPr algn="ctr"/>
                <a:r>
                  <a:rPr lang="en-US" sz="1400" dirty="0" smtClean="0">
                    <a:solidFill>
                      <a:srgbClr val="0070C0"/>
                    </a:solidFill>
                  </a:rPr>
                  <a:t>200 ns</a:t>
                </a:r>
                <a:endParaRPr lang="en-US" sz="1400" dirty="0">
                  <a:solidFill>
                    <a:srgbClr val="0070C0"/>
                  </a:solidFill>
                </a:endParaRPr>
              </a:p>
            </p:txBody>
          </p:sp>
        </p:grpSp>
        <p:sp>
          <p:nvSpPr>
            <p:cNvPr id="64" name="Rectangle 63"/>
            <p:cNvSpPr/>
            <p:nvPr/>
          </p:nvSpPr>
          <p:spPr>
            <a:xfrm>
              <a:off x="8071837" y="5592469"/>
              <a:ext cx="91086" cy="16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152400" y="20782"/>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CHANDLER Detector</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icture 46" descr="csim36 (723×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971" y="3968893"/>
            <a:ext cx="3444877" cy="243476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8237819" y="3181992"/>
            <a:ext cx="717176" cy="369332"/>
          </a:xfrm>
          <a:prstGeom prst="rect">
            <a:avLst/>
          </a:prstGeom>
          <a:noFill/>
        </p:spPr>
        <p:txBody>
          <a:bodyPr wrap="square" rtlCol="0">
            <a:spAutoFit/>
          </a:bodyPr>
          <a:lstStyle/>
          <a:p>
            <a:r>
              <a:rPr lang="en-US" dirty="0" smtClean="0"/>
              <a:t>Time</a:t>
            </a:r>
            <a:endParaRPr lang="en-US" dirty="0"/>
          </a:p>
        </p:txBody>
      </p:sp>
      <p:sp>
        <p:nvSpPr>
          <p:cNvPr id="67" name="Text Box 8"/>
          <p:cNvSpPr txBox="1">
            <a:spLocks noChangeArrowheads="1"/>
          </p:cNvSpPr>
          <p:nvPr/>
        </p:nvSpPr>
        <p:spPr bwMode="auto">
          <a:xfrm>
            <a:off x="2369665" y="5713697"/>
            <a:ext cx="29671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spcAft>
                <a:spcPts val="1200"/>
              </a:spcAft>
            </a:pPr>
            <a:r>
              <a:rPr lang="en-US" altLang="en-US" sz="2000" dirty="0">
                <a:solidFill>
                  <a:schemeClr val="bg1"/>
                </a:solidFill>
                <a:latin typeface="Times New Roman" panose="02020603050405020304" pitchFamily="18" charset="0"/>
                <a:cs typeface="Times New Roman" panose="02020603050405020304" pitchFamily="18" charset="0"/>
              </a:rPr>
              <a:t>L</a:t>
            </a:r>
            <a:r>
              <a:rPr lang="en-US" altLang="en-US" sz="2000" dirty="0" smtClean="0">
                <a:solidFill>
                  <a:schemeClr val="bg1"/>
                </a:solidFill>
                <a:latin typeface="Times New Roman" panose="02020603050405020304" pitchFamily="18" charset="0"/>
                <a:cs typeface="Times New Roman" panose="02020603050405020304" pitchFamily="18" charset="0"/>
              </a:rPr>
              <a:t>ight is transported by total-internal-reflection</a:t>
            </a:r>
          </a:p>
        </p:txBody>
      </p:sp>
      <p:sp>
        <p:nvSpPr>
          <p:cNvPr id="14" name="TextBox 13"/>
          <p:cNvSpPr txBox="1"/>
          <p:nvPr/>
        </p:nvSpPr>
        <p:spPr>
          <a:xfrm>
            <a:off x="5648594" y="6084116"/>
            <a:ext cx="2897676" cy="338554"/>
          </a:xfrm>
          <a:prstGeom prst="rect">
            <a:avLst/>
          </a:prstGeom>
          <a:noFill/>
        </p:spPr>
        <p:txBody>
          <a:bodyPr wrap="square" rtlCol="0">
            <a:spAutoFit/>
          </a:bodyPr>
          <a:lstStyle/>
          <a:p>
            <a:pPr algn="ctr"/>
            <a:r>
              <a:rPr lang="en-US" sz="1600" dirty="0" smtClean="0">
                <a:solidFill>
                  <a:schemeClr val="bg1"/>
                </a:solidFill>
              </a:rPr>
              <a:t>Photon Ray Tracing in GEANT4 </a:t>
            </a:r>
            <a:endParaRPr lang="en-US" sz="1600" dirty="0">
              <a:solidFill>
                <a:schemeClr val="bg1"/>
              </a:solidFill>
            </a:endParaRPr>
          </a:p>
        </p:txBody>
      </p:sp>
    </p:spTree>
    <p:extLst>
      <p:ext uri="{BB962C8B-B14F-4D97-AF65-F5344CB8AC3E}">
        <p14:creationId xmlns:p14="http://schemas.microsoft.com/office/powerpoint/2010/main" val="301916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10" presetClass="entr" presetSubtype="0" fill="hold" grpId="1"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1000"/>
                            </p:stCondLst>
                            <p:childTnLst>
                              <p:par>
                                <p:cTn id="12" presetID="1" presetClass="exit"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400"/>
                                        <p:tgtEl>
                                          <p:spTgt spid="15"/>
                                        </p:tgtEl>
                                      </p:cBhvr>
                                    </p:animEffect>
                                  </p:childTnLst>
                                </p:cTn>
                              </p:par>
                              <p:par>
                                <p:cTn id="21" presetID="10" presetClass="entr" presetSubtype="0" fill="hold" nodeType="withEffect">
                                  <p:stCondLst>
                                    <p:cond delay="60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xit" presetSubtype="0" fill="hold" grpId="1" nodeType="withEffect">
                                  <p:stCondLst>
                                    <p:cond delay="0"/>
                                  </p:stCondLst>
                                  <p:childTnLst>
                                    <p:animEffect transition="out" filter="fade">
                                      <p:cBhvr>
                                        <p:cTn id="25" dur="1200"/>
                                        <p:tgtEl>
                                          <p:spTgt spid="30"/>
                                        </p:tgtEl>
                                      </p:cBhvr>
                                    </p:animEffect>
                                    <p:set>
                                      <p:cBhvr>
                                        <p:cTn id="26" dur="1" fill="hold">
                                          <p:stCondLst>
                                            <p:cond delay="1199"/>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9000"/>
                                        <p:tgtEl>
                                          <p:spTgt spid="51"/>
                                        </p:tgtEl>
                                      </p:cBhvr>
                                    </p:animEffect>
                                  </p:childTnLst>
                                </p:cTn>
                              </p:par>
                              <p:par>
                                <p:cTn id="32" presetID="10" presetClass="entr" presetSubtype="0" fill="hold" nodeType="withEffect">
                                  <p:stCondLst>
                                    <p:cond delay="47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childTnLst>
                                </p:cTn>
                              </p:par>
                              <p:par>
                                <p:cTn id="35" presetID="1" presetClass="entr"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0" presetClass="path" presetSubtype="0" decel="80000" fill="hold" grpId="0" nodeType="withEffect">
                                  <p:stCondLst>
                                    <p:cond delay="0"/>
                                  </p:stCondLst>
                                  <p:childTnLst>
                                    <p:animMotion origin="layout" path="M 0 0 L 0.02882 0.0206 L 0.03541 0.00602 L 0.04757 0.01389 L 0.03437 0.03055 L 0.00885 0.03472 L 0.01979 -0.00023 L 0.03559 -0.00718 L 0.04861 0.00532 L 0.021 0.02569 L 0.02135 0.04305 L 0.03958 0.04514 L 0.04757 0.03541 L 0.05902 0.03611 L 0.05382 0.05416 L 0.02829 0.05208 L 0.02604 0.06736 L 0.03802 0.08403 L 0.01319 0.09699 L 0.02204 0.10069 " pathEditMode="relative" ptsTypes="AAAAAAAAAAAAAAAAAAAA">
                                      <p:cBhvr>
                                        <p:cTn id="38" dur="5000" fill="hold"/>
                                        <p:tgtEl>
                                          <p:spTgt spid="20"/>
                                        </p:tgtEl>
                                        <p:attrNameLst>
                                          <p:attrName>ppt_x</p:attrName>
                                          <p:attrName>ppt_y</p:attrName>
                                        </p:attrNameLst>
                                      </p:cBhvr>
                                    </p:animMotion>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0"/>
                                        <p:tgtEl>
                                          <p:spTgt spid="21"/>
                                        </p:tgtEl>
                                      </p:cBhvr>
                                    </p:animEffect>
                                  </p:childTnLst>
                                </p:cTn>
                              </p:par>
                              <p:par>
                                <p:cTn id="42" presetID="10" presetClass="entr" presetSubtype="0" fill="hold" grpId="0" nodeType="withEffect">
                                  <p:stCondLst>
                                    <p:cond delay="300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par>
                                <p:cTn id="45" presetID="1" presetClass="exit" presetSubtype="0" fill="hold" grpId="2" nodeType="withEffect">
                                  <p:stCondLst>
                                    <p:cond delay="500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500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grpId="0" nodeType="withEffect">
                                  <p:stCondLst>
                                    <p:cond delay="5000"/>
                                  </p:stCondLst>
                                  <p:childTnLst>
                                    <p:set>
                                      <p:cBhvr>
                                        <p:cTn id="50" dur="1" fill="hold">
                                          <p:stCondLst>
                                            <p:cond delay="0"/>
                                          </p:stCondLst>
                                        </p:cTn>
                                        <p:tgtEl>
                                          <p:spTgt spid="31"/>
                                        </p:tgtEl>
                                        <p:attrNameLst>
                                          <p:attrName>style.visibility</p:attrName>
                                        </p:attrNameLst>
                                      </p:cBhvr>
                                      <p:to>
                                        <p:strVal val="visible"/>
                                      </p:to>
                                    </p:set>
                                  </p:childTnLst>
                                </p:cTn>
                              </p:par>
                              <p:par>
                                <p:cTn id="51" presetID="10" presetClass="exit" presetSubtype="0" fill="hold" grpId="1" nodeType="withEffect">
                                  <p:stCondLst>
                                    <p:cond delay="5000"/>
                                  </p:stCondLst>
                                  <p:childTnLst>
                                    <p:animEffect transition="out" filter="fade">
                                      <p:cBhvr>
                                        <p:cTn id="52" dur="4000"/>
                                        <p:tgtEl>
                                          <p:spTgt spid="31"/>
                                        </p:tgtEl>
                                      </p:cBhvr>
                                    </p:animEffect>
                                    <p:set>
                                      <p:cBhvr>
                                        <p:cTn id="53" dur="1" fill="hold">
                                          <p:stCondLst>
                                            <p:cond delay="3999"/>
                                          </p:stCondLst>
                                        </p:cTn>
                                        <p:tgtEl>
                                          <p:spTgt spid="31"/>
                                        </p:tgtEl>
                                        <p:attrNameLst>
                                          <p:attrName>style.visibility</p:attrName>
                                        </p:attrNameLst>
                                      </p:cBhvr>
                                      <p:to>
                                        <p:strVal val="hidden"/>
                                      </p:to>
                                    </p:set>
                                  </p:childTnLst>
                                </p:cTn>
                              </p:par>
                              <p:par>
                                <p:cTn id="54" presetID="1" presetClass="entr" presetSubtype="0" fill="hold" grpId="2" nodeType="withEffect">
                                  <p:stCondLst>
                                    <p:cond delay="5000"/>
                                  </p:stCondLst>
                                  <p:childTnLst>
                                    <p:set>
                                      <p:cBhvr>
                                        <p:cTn id="55" dur="1" fill="hold">
                                          <p:stCondLst>
                                            <p:cond delay="0"/>
                                          </p:stCondLst>
                                        </p:cTn>
                                        <p:tgtEl>
                                          <p:spTgt spid="30"/>
                                        </p:tgtEl>
                                        <p:attrNameLst>
                                          <p:attrName>style.visibility</p:attrName>
                                        </p:attrNameLst>
                                      </p:cBhvr>
                                      <p:to>
                                        <p:strVal val="visible"/>
                                      </p:to>
                                    </p:set>
                                  </p:childTnLst>
                                </p:cTn>
                              </p:par>
                              <p:par>
                                <p:cTn id="56" presetID="10" presetClass="exit" presetSubtype="0" fill="hold" grpId="3" nodeType="withEffect">
                                  <p:stCondLst>
                                    <p:cond delay="5000"/>
                                  </p:stCondLst>
                                  <p:childTnLst>
                                    <p:animEffect transition="out" filter="fade">
                                      <p:cBhvr>
                                        <p:cTn id="57" dur="4000"/>
                                        <p:tgtEl>
                                          <p:spTgt spid="30"/>
                                        </p:tgtEl>
                                      </p:cBhvr>
                                    </p:animEffect>
                                    <p:set>
                                      <p:cBhvr>
                                        <p:cTn id="58" dur="1" fill="hold">
                                          <p:stCondLst>
                                            <p:cond delay="3999"/>
                                          </p:stCondLst>
                                        </p:cTn>
                                        <p:tgtEl>
                                          <p:spTgt spid="30"/>
                                        </p:tgtEl>
                                        <p:attrNameLst>
                                          <p:attrName>style.visibility</p:attrName>
                                        </p:attrNameLst>
                                      </p:cBhvr>
                                      <p:to>
                                        <p:strVal val="hidden"/>
                                      </p:to>
                                    </p:set>
                                  </p:childTnLst>
                                </p:cTn>
                              </p:par>
                              <p:par>
                                <p:cTn id="59" presetID="1" presetClass="entr" presetSubtype="0" fill="hold" nodeType="withEffect">
                                  <p:stCondLst>
                                    <p:cond delay="500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5000"/>
                                  </p:stCondLst>
                                  <p:childTnLst>
                                    <p:set>
                                      <p:cBhvr>
                                        <p:cTn id="62" dur="1" fill="hold">
                                          <p:stCondLst>
                                            <p:cond delay="0"/>
                                          </p:stCondLst>
                                        </p:cTn>
                                        <p:tgtEl>
                                          <p:spTgt spid="53"/>
                                        </p:tgtEl>
                                        <p:attrNameLst>
                                          <p:attrName>style.visibility</p:attrName>
                                        </p:attrNameLst>
                                      </p:cBhvr>
                                      <p:to>
                                        <p:strVal val="visible"/>
                                      </p:to>
                                    </p:set>
                                  </p:childTnLst>
                                </p:cTn>
                              </p:par>
                              <p:par>
                                <p:cTn id="63" presetID="10" presetClass="entr" presetSubtype="0" fill="hold" nodeType="withEffect">
                                  <p:stCondLst>
                                    <p:cond delay="780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1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7" grpId="0"/>
      <p:bldP spid="19" grpId="0"/>
      <p:bldP spid="19" grpId="1"/>
      <p:bldP spid="20" grpId="0"/>
      <p:bldP spid="20" grpId="1"/>
      <p:bldP spid="20" grpId="2"/>
      <p:bldP spid="21" grpId="0" animBg="1"/>
      <p:bldP spid="30" grpId="0" animBg="1"/>
      <p:bldP spid="30" grpId="1" animBg="1"/>
      <p:bldP spid="30" grpId="2" animBg="1"/>
      <p:bldP spid="30" grpId="3" animBg="1"/>
      <p:bldP spid="51" grpId="0" animBg="1"/>
      <p:bldP spid="52" grpId="0"/>
      <p:bldP spid="53" grpId="0"/>
      <p:bldP spid="27" grpId="0"/>
      <p:bldP spid="27" grpId="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Neutron Capture in </a:t>
            </a:r>
            <a:r>
              <a:rPr lang="en-US" dirty="0" err="1" smtClean="0"/>
              <a:t>MicroCHANDLER</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pic>
        <p:nvPicPr>
          <p:cNvPr id="4" name="Picture 3" descr="C:\Users\jmlink\Documents\Ideas\Chandler\Photos\IMG_0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7" y="2591252"/>
            <a:ext cx="4200028" cy="3149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8655" y="849749"/>
            <a:ext cx="8557490" cy="1169551"/>
          </a:xfrm>
          <a:prstGeom prst="rect">
            <a:avLst/>
          </a:prstGeom>
          <a:noFill/>
        </p:spPr>
        <p:txBody>
          <a:bodyPr wrap="square" rtlCol="0">
            <a:spAutoFit/>
          </a:bodyPr>
          <a:lstStyle/>
          <a:p>
            <a:pPr>
              <a:spcAft>
                <a:spcPts val="1200"/>
              </a:spcAft>
            </a:pPr>
            <a:r>
              <a:rPr lang="en-US" sz="2000" dirty="0" smtClean="0">
                <a:solidFill>
                  <a:srgbClr val="FFFFFF"/>
                </a:solidFill>
              </a:rPr>
              <a:t>The 18-channel </a:t>
            </a:r>
            <a:r>
              <a:rPr lang="en-US" sz="2000" dirty="0" err="1" smtClean="0">
                <a:solidFill>
                  <a:srgbClr val="FFFFFF"/>
                </a:solidFill>
              </a:rPr>
              <a:t>MicroCHANDLER</a:t>
            </a:r>
            <a:r>
              <a:rPr lang="en-US" sz="2000" dirty="0" smtClean="0">
                <a:solidFill>
                  <a:srgbClr val="FFFFFF"/>
                </a:solidFill>
              </a:rPr>
              <a:t> prototype is idea for testing neutron tagging.</a:t>
            </a:r>
          </a:p>
          <a:p>
            <a:pPr>
              <a:spcAft>
                <a:spcPts val="1200"/>
              </a:spcAft>
            </a:pPr>
            <a:r>
              <a:rPr lang="en-US" sz="2000" dirty="0">
                <a:solidFill>
                  <a:srgbClr val="FFFFFF"/>
                </a:solidFill>
              </a:rPr>
              <a:t>For each hit cell, we compute the neutron ID variable as the ratio of the integral of the pulse to the pulse peak value.     </a:t>
            </a: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765" y="1994473"/>
            <a:ext cx="46101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005" y="1994473"/>
            <a:ext cx="4579620" cy="435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8762598-BB50-4F26-864B-85598D0DEBB3}" type="slidenum">
              <a:rPr lang="en-US" smtClean="0"/>
              <a:t>6</a:t>
            </a:fld>
            <a:endParaRPr lang="en-US" dirty="0"/>
          </a:p>
        </p:txBody>
      </p:sp>
    </p:spTree>
    <p:extLst>
      <p:ext uri="{BB962C8B-B14F-4D97-AF65-F5344CB8AC3E}">
        <p14:creationId xmlns:p14="http://schemas.microsoft.com/office/powerpoint/2010/main" val="3716394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7" y="0"/>
            <a:ext cx="939441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06609" y="4124227"/>
            <a:ext cx="2738236" cy="1441387"/>
            <a:chOff x="306609" y="4124227"/>
            <a:chExt cx="2738236" cy="1441387"/>
          </a:xfrm>
        </p:grpSpPr>
        <p:cxnSp>
          <p:nvCxnSpPr>
            <p:cNvPr id="5" name="Straight Arrow Connector 4"/>
            <p:cNvCxnSpPr/>
            <p:nvPr/>
          </p:nvCxnSpPr>
          <p:spPr>
            <a:xfrm flipV="1">
              <a:off x="530245" y="4124227"/>
              <a:ext cx="2514600" cy="14413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835436">
              <a:off x="306609" y="4602841"/>
              <a:ext cx="2667000" cy="369332"/>
            </a:xfrm>
            <a:prstGeom prst="rect">
              <a:avLst/>
            </a:prstGeom>
            <a:noFill/>
          </p:spPr>
          <p:txBody>
            <a:bodyPr wrap="square" rtlCol="0">
              <a:spAutoFit/>
            </a:bodyPr>
            <a:lstStyle/>
            <a:p>
              <a:pPr algn="ctr"/>
              <a:r>
                <a:rPr lang="en-US" dirty="0" smtClean="0">
                  <a:solidFill>
                    <a:srgbClr val="FF0000"/>
                  </a:solidFill>
                </a:rPr>
                <a:t>Direction of Neutrino Flux</a:t>
              </a:r>
              <a:endParaRPr lang="en-US" dirty="0">
                <a:solidFill>
                  <a:srgbClr val="FF0000"/>
                </a:solidFill>
              </a:endParaRPr>
            </a:p>
          </p:txBody>
        </p:sp>
      </p:grpSp>
      <p:grpSp>
        <p:nvGrpSpPr>
          <p:cNvPr id="8" name="Group 7"/>
          <p:cNvGrpSpPr/>
          <p:nvPr/>
        </p:nvGrpSpPr>
        <p:grpSpPr>
          <a:xfrm>
            <a:off x="1794515" y="2920989"/>
            <a:ext cx="2444097" cy="1429284"/>
            <a:chOff x="1794515" y="2920989"/>
            <a:chExt cx="2444097" cy="1429284"/>
          </a:xfrm>
        </p:grpSpPr>
        <p:cxnSp>
          <p:nvCxnSpPr>
            <p:cNvPr id="12" name="Straight Connector 11"/>
            <p:cNvCxnSpPr/>
            <p:nvPr/>
          </p:nvCxnSpPr>
          <p:spPr>
            <a:xfrm>
              <a:off x="1794515" y="2920989"/>
              <a:ext cx="2444097" cy="1429284"/>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826962">
              <a:off x="2232106" y="3642740"/>
              <a:ext cx="1555335" cy="369332"/>
            </a:xfrm>
            <a:prstGeom prst="rect">
              <a:avLst/>
            </a:prstGeom>
            <a:noFill/>
          </p:spPr>
          <p:txBody>
            <a:bodyPr wrap="square" rtlCol="0">
              <a:spAutoFit/>
            </a:bodyPr>
            <a:lstStyle/>
            <a:p>
              <a:pPr algn="ctr"/>
              <a:r>
                <a:rPr lang="en-US" dirty="0" smtClean="0">
                  <a:solidFill>
                    <a:schemeClr val="accent6">
                      <a:lumMod val="75000"/>
                    </a:schemeClr>
                  </a:solidFill>
                </a:rPr>
                <a:t>~1 meter</a:t>
              </a:r>
              <a:endParaRPr lang="en-US" dirty="0">
                <a:solidFill>
                  <a:schemeClr val="accent6">
                    <a:lumMod val="75000"/>
                  </a:schemeClr>
                </a:solidFill>
              </a:endParaRPr>
            </a:p>
          </p:txBody>
        </p:sp>
      </p:grpSp>
      <p:grpSp>
        <p:nvGrpSpPr>
          <p:cNvPr id="3" name="Group 2"/>
          <p:cNvGrpSpPr/>
          <p:nvPr/>
        </p:nvGrpSpPr>
        <p:grpSpPr>
          <a:xfrm>
            <a:off x="6690" y="999858"/>
            <a:ext cx="1464849" cy="1013715"/>
            <a:chOff x="6690" y="999858"/>
            <a:chExt cx="1464849" cy="1013715"/>
          </a:xfrm>
        </p:grpSpPr>
        <p:sp>
          <p:nvSpPr>
            <p:cNvPr id="23" name="Freeform 22"/>
            <p:cNvSpPr/>
            <p:nvPr/>
          </p:nvSpPr>
          <p:spPr>
            <a:xfrm>
              <a:off x="418565" y="1589518"/>
              <a:ext cx="1052974" cy="424055"/>
            </a:xfrm>
            <a:custGeom>
              <a:avLst/>
              <a:gdLst>
                <a:gd name="connsiteX0" fmla="*/ 75534 w 1126667"/>
                <a:gd name="connsiteY0" fmla="*/ 0 h 479101"/>
                <a:gd name="connsiteX1" fmla="*/ 109717 w 1126667"/>
                <a:gd name="connsiteY1" fmla="*/ 470018 h 479101"/>
                <a:gd name="connsiteX2" fmla="*/ 1126667 w 1126667"/>
                <a:gd name="connsiteY2" fmla="*/ 264919 h 479101"/>
                <a:gd name="connsiteX0" fmla="*/ 23841 w 1074974"/>
                <a:gd name="connsiteY0" fmla="*/ 0 h 424055"/>
                <a:gd name="connsiteX1" fmla="*/ 220394 w 1074974"/>
                <a:gd name="connsiteY1" fmla="*/ 410197 h 424055"/>
                <a:gd name="connsiteX2" fmla="*/ 1074974 w 1074974"/>
                <a:gd name="connsiteY2" fmla="*/ 264919 h 424055"/>
                <a:gd name="connsiteX0" fmla="*/ 1841 w 1052974"/>
                <a:gd name="connsiteY0" fmla="*/ 0 h 424055"/>
                <a:gd name="connsiteX1" fmla="*/ 198394 w 1052974"/>
                <a:gd name="connsiteY1" fmla="*/ 410197 h 424055"/>
                <a:gd name="connsiteX2" fmla="*/ 1052974 w 1052974"/>
                <a:gd name="connsiteY2" fmla="*/ 264919 h 424055"/>
              </a:gdLst>
              <a:ahLst/>
              <a:cxnLst>
                <a:cxn ang="0">
                  <a:pos x="connsiteX0" y="connsiteY0"/>
                </a:cxn>
                <a:cxn ang="0">
                  <a:pos x="connsiteX1" y="connsiteY1"/>
                </a:cxn>
                <a:cxn ang="0">
                  <a:pos x="connsiteX2" y="connsiteY2"/>
                </a:cxn>
              </a:cxnLst>
              <a:rect l="l" t="t" r="r" b="b"/>
              <a:pathLst>
                <a:path w="1052974" h="424055">
                  <a:moveTo>
                    <a:pt x="1841" y="0"/>
                  </a:moveTo>
                  <a:cubicBezTo>
                    <a:pt x="-8841" y="289845"/>
                    <a:pt x="23205" y="366044"/>
                    <a:pt x="198394" y="410197"/>
                  </a:cubicBezTo>
                  <a:cubicBezTo>
                    <a:pt x="373583" y="454350"/>
                    <a:pt x="632093" y="389545"/>
                    <a:pt x="1052974" y="264919"/>
                  </a:cubicBezTo>
                </a:path>
              </a:pathLst>
            </a:custGeom>
            <a:noFill/>
            <a:ln>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90" y="999858"/>
              <a:ext cx="840841" cy="646331"/>
            </a:xfrm>
            <a:prstGeom prst="rect">
              <a:avLst/>
            </a:prstGeom>
            <a:noFill/>
          </p:spPr>
          <p:txBody>
            <a:bodyPr wrap="square" rtlCol="0">
              <a:spAutoFit/>
            </a:bodyPr>
            <a:lstStyle/>
            <a:p>
              <a:pPr algn="ctr"/>
              <a:r>
                <a:rPr lang="en-US" dirty="0" smtClean="0">
                  <a:solidFill>
                    <a:srgbClr val="FFFF00"/>
                  </a:solidFill>
                </a:rPr>
                <a:t>PMT &amp; Base</a:t>
              </a:r>
              <a:endParaRPr lang="en-US" dirty="0">
                <a:solidFill>
                  <a:srgbClr val="FFFF00"/>
                </a:solidFill>
              </a:endParaRPr>
            </a:p>
          </p:txBody>
        </p:sp>
      </p:grpSp>
      <p:grpSp>
        <p:nvGrpSpPr>
          <p:cNvPr id="4" name="Group 3"/>
          <p:cNvGrpSpPr/>
          <p:nvPr/>
        </p:nvGrpSpPr>
        <p:grpSpPr>
          <a:xfrm>
            <a:off x="89701" y="2051051"/>
            <a:ext cx="1676653" cy="1403556"/>
            <a:chOff x="89701" y="2051051"/>
            <a:chExt cx="1676653" cy="1403556"/>
          </a:xfrm>
        </p:grpSpPr>
        <p:sp>
          <p:nvSpPr>
            <p:cNvPr id="26" name="Freeform 25"/>
            <p:cNvSpPr/>
            <p:nvPr/>
          </p:nvSpPr>
          <p:spPr>
            <a:xfrm>
              <a:off x="510122" y="2051051"/>
              <a:ext cx="1256232" cy="786214"/>
            </a:xfrm>
            <a:custGeom>
              <a:avLst/>
              <a:gdLst>
                <a:gd name="connsiteX0" fmla="*/ 75534 w 1126667"/>
                <a:gd name="connsiteY0" fmla="*/ 0 h 479101"/>
                <a:gd name="connsiteX1" fmla="*/ 109717 w 1126667"/>
                <a:gd name="connsiteY1" fmla="*/ 470018 h 479101"/>
                <a:gd name="connsiteX2" fmla="*/ 1126667 w 1126667"/>
                <a:gd name="connsiteY2" fmla="*/ 264919 h 479101"/>
                <a:gd name="connsiteX0" fmla="*/ 23841 w 1074974"/>
                <a:gd name="connsiteY0" fmla="*/ 0 h 424055"/>
                <a:gd name="connsiteX1" fmla="*/ 220394 w 1074974"/>
                <a:gd name="connsiteY1" fmla="*/ 410197 h 424055"/>
                <a:gd name="connsiteX2" fmla="*/ 1074974 w 1074974"/>
                <a:gd name="connsiteY2" fmla="*/ 264919 h 424055"/>
                <a:gd name="connsiteX0" fmla="*/ 1841 w 1052974"/>
                <a:gd name="connsiteY0" fmla="*/ 0 h 424055"/>
                <a:gd name="connsiteX1" fmla="*/ 198394 w 1052974"/>
                <a:gd name="connsiteY1" fmla="*/ 410197 h 424055"/>
                <a:gd name="connsiteX2" fmla="*/ 1052974 w 1052974"/>
                <a:gd name="connsiteY2" fmla="*/ 264919 h 424055"/>
                <a:gd name="connsiteX0" fmla="*/ 460 w 1051593"/>
                <a:gd name="connsiteY0" fmla="*/ 301321 h 582206"/>
                <a:gd name="connsiteX1" fmla="*/ 342291 w 1051593"/>
                <a:gd name="connsiteY1" fmla="*/ 2217 h 582206"/>
                <a:gd name="connsiteX2" fmla="*/ 1051593 w 1051593"/>
                <a:gd name="connsiteY2" fmla="*/ 566240 h 582206"/>
                <a:gd name="connsiteX0" fmla="*/ 0 w 1051133"/>
                <a:gd name="connsiteY0" fmla="*/ 309573 h 590458"/>
                <a:gd name="connsiteX1" fmla="*/ 341831 w 1051133"/>
                <a:gd name="connsiteY1" fmla="*/ 10469 h 590458"/>
                <a:gd name="connsiteX2" fmla="*/ 1051133 w 1051133"/>
                <a:gd name="connsiteY2" fmla="*/ 574492 h 590458"/>
                <a:gd name="connsiteX0" fmla="*/ 0 w 1256232"/>
                <a:gd name="connsiteY0" fmla="*/ 786214 h 786214"/>
                <a:gd name="connsiteX1" fmla="*/ 341831 w 1256232"/>
                <a:gd name="connsiteY1" fmla="*/ 487110 h 786214"/>
                <a:gd name="connsiteX2" fmla="*/ 1256232 w 1256232"/>
                <a:gd name="connsiteY2" fmla="*/ 0 h 786214"/>
                <a:gd name="connsiteX0" fmla="*/ 0 w 1256232"/>
                <a:gd name="connsiteY0" fmla="*/ 786214 h 786214"/>
                <a:gd name="connsiteX1" fmla="*/ 264919 w 1256232"/>
                <a:gd name="connsiteY1" fmla="*/ 196553 h 786214"/>
                <a:gd name="connsiteX2" fmla="*/ 1256232 w 1256232"/>
                <a:gd name="connsiteY2" fmla="*/ 0 h 786214"/>
              </a:gdLst>
              <a:ahLst/>
              <a:cxnLst>
                <a:cxn ang="0">
                  <a:pos x="connsiteX0" y="connsiteY0"/>
                </a:cxn>
                <a:cxn ang="0">
                  <a:pos x="connsiteX1" y="connsiteY1"/>
                </a:cxn>
                <a:cxn ang="0">
                  <a:pos x="connsiteX2" y="connsiteY2"/>
                </a:cxn>
              </a:cxnLst>
              <a:rect l="l" t="t" r="r" b="b"/>
              <a:pathLst>
                <a:path w="1256232" h="786214">
                  <a:moveTo>
                    <a:pt x="0" y="786214"/>
                  </a:moveTo>
                  <a:cubicBezTo>
                    <a:pt x="32047" y="537674"/>
                    <a:pt x="55547" y="327589"/>
                    <a:pt x="264919" y="196553"/>
                  </a:cubicBezTo>
                  <a:cubicBezTo>
                    <a:pt x="474291" y="65517"/>
                    <a:pt x="835351" y="124626"/>
                    <a:pt x="1256232" y="0"/>
                  </a:cubicBezTo>
                </a:path>
              </a:pathLst>
            </a:custGeom>
            <a:noFill/>
            <a:ln>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9701" y="2808276"/>
              <a:ext cx="840841" cy="646331"/>
            </a:xfrm>
            <a:prstGeom prst="rect">
              <a:avLst/>
            </a:prstGeom>
            <a:noFill/>
          </p:spPr>
          <p:txBody>
            <a:bodyPr wrap="square" rtlCol="0">
              <a:spAutoFit/>
            </a:bodyPr>
            <a:lstStyle/>
            <a:p>
              <a:pPr algn="ctr"/>
              <a:r>
                <a:rPr lang="en-US" dirty="0" smtClean="0">
                  <a:solidFill>
                    <a:srgbClr val="FFFF00"/>
                  </a:solidFill>
                </a:rPr>
                <a:t>Light Guide</a:t>
              </a:r>
              <a:endParaRPr lang="en-US" dirty="0">
                <a:solidFill>
                  <a:srgbClr val="FFFF00"/>
                </a:solidFill>
              </a:endParaRPr>
            </a:p>
          </p:txBody>
        </p:sp>
      </p:grpSp>
      <p:sp>
        <p:nvSpPr>
          <p:cNvPr id="28" name="TextBox 27"/>
          <p:cNvSpPr txBox="1"/>
          <p:nvPr/>
        </p:nvSpPr>
        <p:spPr>
          <a:xfrm rot="1739938">
            <a:off x="2246209" y="4787285"/>
            <a:ext cx="1337098" cy="646331"/>
          </a:xfrm>
          <a:prstGeom prst="rect">
            <a:avLst/>
          </a:prstGeom>
          <a:noFill/>
        </p:spPr>
        <p:txBody>
          <a:bodyPr wrap="square" rtlCol="0">
            <a:spAutoFit/>
          </a:bodyPr>
          <a:lstStyle/>
          <a:p>
            <a:pPr algn="ctr"/>
            <a:r>
              <a:rPr lang="en-US" baseline="30000" dirty="0" smtClean="0">
                <a:solidFill>
                  <a:srgbClr val="FFFF00"/>
                </a:solidFill>
              </a:rPr>
              <a:t>6</a:t>
            </a:r>
            <a:r>
              <a:rPr lang="en-US" dirty="0" smtClean="0">
                <a:solidFill>
                  <a:srgbClr val="FFFF00"/>
                </a:solidFill>
              </a:rPr>
              <a:t>LiF:ZnS(Ag) Sheet</a:t>
            </a:r>
            <a:endParaRPr lang="en-US" baseline="30000" dirty="0">
              <a:solidFill>
                <a:srgbClr val="FFFF00"/>
              </a:solidFill>
            </a:endParaRPr>
          </a:p>
        </p:txBody>
      </p:sp>
      <p:grpSp>
        <p:nvGrpSpPr>
          <p:cNvPr id="6" name="Group 5"/>
          <p:cNvGrpSpPr/>
          <p:nvPr/>
        </p:nvGrpSpPr>
        <p:grpSpPr>
          <a:xfrm>
            <a:off x="2264633" y="2561234"/>
            <a:ext cx="1893471" cy="941362"/>
            <a:chOff x="2264633" y="2561234"/>
            <a:chExt cx="1893471" cy="941362"/>
          </a:xfrm>
        </p:grpSpPr>
        <p:sp>
          <p:nvSpPr>
            <p:cNvPr id="30" name="Freeform 29"/>
            <p:cNvSpPr/>
            <p:nvPr/>
          </p:nvSpPr>
          <p:spPr>
            <a:xfrm>
              <a:off x="2710283" y="3129027"/>
              <a:ext cx="1447821" cy="373569"/>
            </a:xfrm>
            <a:custGeom>
              <a:avLst/>
              <a:gdLst>
                <a:gd name="connsiteX0" fmla="*/ 75534 w 1126667"/>
                <a:gd name="connsiteY0" fmla="*/ 0 h 479101"/>
                <a:gd name="connsiteX1" fmla="*/ 109717 w 1126667"/>
                <a:gd name="connsiteY1" fmla="*/ 470018 h 479101"/>
                <a:gd name="connsiteX2" fmla="*/ 1126667 w 1126667"/>
                <a:gd name="connsiteY2" fmla="*/ 264919 h 479101"/>
                <a:gd name="connsiteX0" fmla="*/ 23841 w 1074974"/>
                <a:gd name="connsiteY0" fmla="*/ 0 h 424055"/>
                <a:gd name="connsiteX1" fmla="*/ 220394 w 1074974"/>
                <a:gd name="connsiteY1" fmla="*/ 410197 h 424055"/>
                <a:gd name="connsiteX2" fmla="*/ 1074974 w 1074974"/>
                <a:gd name="connsiteY2" fmla="*/ 264919 h 424055"/>
                <a:gd name="connsiteX0" fmla="*/ 1841 w 1052974"/>
                <a:gd name="connsiteY0" fmla="*/ 0 h 424055"/>
                <a:gd name="connsiteX1" fmla="*/ 198394 w 1052974"/>
                <a:gd name="connsiteY1" fmla="*/ 410197 h 424055"/>
                <a:gd name="connsiteX2" fmla="*/ 1052974 w 1052974"/>
                <a:gd name="connsiteY2" fmla="*/ 264919 h 424055"/>
                <a:gd name="connsiteX0" fmla="*/ 460 w 1051593"/>
                <a:gd name="connsiteY0" fmla="*/ 301321 h 582206"/>
                <a:gd name="connsiteX1" fmla="*/ 342291 w 1051593"/>
                <a:gd name="connsiteY1" fmla="*/ 2217 h 582206"/>
                <a:gd name="connsiteX2" fmla="*/ 1051593 w 1051593"/>
                <a:gd name="connsiteY2" fmla="*/ 566240 h 582206"/>
                <a:gd name="connsiteX0" fmla="*/ 0 w 1051133"/>
                <a:gd name="connsiteY0" fmla="*/ 309573 h 590458"/>
                <a:gd name="connsiteX1" fmla="*/ 341831 w 1051133"/>
                <a:gd name="connsiteY1" fmla="*/ 10469 h 590458"/>
                <a:gd name="connsiteX2" fmla="*/ 1051133 w 1051133"/>
                <a:gd name="connsiteY2" fmla="*/ 574492 h 590458"/>
                <a:gd name="connsiteX0" fmla="*/ 0 w 1256232"/>
                <a:gd name="connsiteY0" fmla="*/ 786214 h 786214"/>
                <a:gd name="connsiteX1" fmla="*/ 341831 w 1256232"/>
                <a:gd name="connsiteY1" fmla="*/ 487110 h 786214"/>
                <a:gd name="connsiteX2" fmla="*/ 1256232 w 1256232"/>
                <a:gd name="connsiteY2" fmla="*/ 0 h 786214"/>
                <a:gd name="connsiteX0" fmla="*/ 0 w 1256232"/>
                <a:gd name="connsiteY0" fmla="*/ 786214 h 786214"/>
                <a:gd name="connsiteX1" fmla="*/ 264919 w 1256232"/>
                <a:gd name="connsiteY1" fmla="*/ 196553 h 786214"/>
                <a:gd name="connsiteX2" fmla="*/ 1256232 w 1256232"/>
                <a:gd name="connsiteY2" fmla="*/ 0 h 786214"/>
                <a:gd name="connsiteX0" fmla="*/ 0 w 1256232"/>
                <a:gd name="connsiteY0" fmla="*/ 1224879 h 1224879"/>
                <a:gd name="connsiteX1" fmla="*/ 264919 w 1256232"/>
                <a:gd name="connsiteY1" fmla="*/ 16910 h 1224879"/>
                <a:gd name="connsiteX2" fmla="*/ 1256232 w 1256232"/>
                <a:gd name="connsiteY2" fmla="*/ 438665 h 1224879"/>
                <a:gd name="connsiteX0" fmla="*/ 0 w 1508781"/>
                <a:gd name="connsiteY0" fmla="*/ 237779 h 455095"/>
                <a:gd name="connsiteX1" fmla="*/ 517468 w 1508781"/>
                <a:gd name="connsiteY1" fmla="*/ 13879 h 455095"/>
                <a:gd name="connsiteX2" fmla="*/ 1508781 w 1508781"/>
                <a:gd name="connsiteY2" fmla="*/ 435634 h 455095"/>
                <a:gd name="connsiteX0" fmla="*/ 0 w 1508781"/>
                <a:gd name="connsiteY0" fmla="*/ 257624 h 474940"/>
                <a:gd name="connsiteX1" fmla="*/ 178527 w 1508781"/>
                <a:gd name="connsiteY1" fmla="*/ 51764 h 474940"/>
                <a:gd name="connsiteX2" fmla="*/ 517468 w 1508781"/>
                <a:gd name="connsiteY2" fmla="*/ 33724 h 474940"/>
                <a:gd name="connsiteX3" fmla="*/ 1508781 w 1508781"/>
                <a:gd name="connsiteY3" fmla="*/ 455479 h 474940"/>
                <a:gd name="connsiteX0" fmla="*/ 0 w 1508781"/>
                <a:gd name="connsiteY0" fmla="*/ 224153 h 440798"/>
                <a:gd name="connsiteX1" fmla="*/ 465910 w 1508781"/>
                <a:gd name="connsiteY1" fmla="*/ 357927 h 440798"/>
                <a:gd name="connsiteX2" fmla="*/ 517468 w 1508781"/>
                <a:gd name="connsiteY2" fmla="*/ 253 h 440798"/>
                <a:gd name="connsiteX3" fmla="*/ 1508781 w 1508781"/>
                <a:gd name="connsiteY3" fmla="*/ 422008 h 440798"/>
                <a:gd name="connsiteX0" fmla="*/ 0 w 1508781"/>
                <a:gd name="connsiteY0" fmla="*/ 232855 h 449240"/>
                <a:gd name="connsiteX1" fmla="*/ 465910 w 1508781"/>
                <a:gd name="connsiteY1" fmla="*/ 366629 h 449240"/>
                <a:gd name="connsiteX2" fmla="*/ 630679 w 1508781"/>
                <a:gd name="connsiteY2" fmla="*/ 246 h 449240"/>
                <a:gd name="connsiteX3" fmla="*/ 1508781 w 1508781"/>
                <a:gd name="connsiteY3" fmla="*/ 430710 h 449240"/>
                <a:gd name="connsiteX0" fmla="*/ 0 w 1491364"/>
                <a:gd name="connsiteY0" fmla="*/ 224147 h 449240"/>
                <a:gd name="connsiteX1" fmla="*/ 448493 w 1491364"/>
                <a:gd name="connsiteY1" fmla="*/ 366629 h 449240"/>
                <a:gd name="connsiteX2" fmla="*/ 613262 w 1491364"/>
                <a:gd name="connsiteY2" fmla="*/ 246 h 449240"/>
                <a:gd name="connsiteX3" fmla="*/ 1491364 w 1491364"/>
                <a:gd name="connsiteY3" fmla="*/ 430710 h 449240"/>
                <a:gd name="connsiteX0" fmla="*/ 0 w 1491364"/>
                <a:gd name="connsiteY0" fmla="*/ 145843 h 373569"/>
                <a:gd name="connsiteX1" fmla="*/ 448493 w 1491364"/>
                <a:gd name="connsiteY1" fmla="*/ 288325 h 373569"/>
                <a:gd name="connsiteX2" fmla="*/ 630679 w 1491364"/>
                <a:gd name="connsiteY2" fmla="*/ 319 h 373569"/>
                <a:gd name="connsiteX3" fmla="*/ 1491364 w 1491364"/>
                <a:gd name="connsiteY3" fmla="*/ 352406 h 373569"/>
                <a:gd name="connsiteX0" fmla="*/ 0 w 1447821"/>
                <a:gd name="connsiteY0" fmla="*/ 93591 h 373569"/>
                <a:gd name="connsiteX1" fmla="*/ 404950 w 1447821"/>
                <a:gd name="connsiteY1" fmla="*/ 288325 h 373569"/>
                <a:gd name="connsiteX2" fmla="*/ 587136 w 1447821"/>
                <a:gd name="connsiteY2" fmla="*/ 319 h 373569"/>
                <a:gd name="connsiteX3" fmla="*/ 1447821 w 1447821"/>
                <a:gd name="connsiteY3" fmla="*/ 352406 h 373569"/>
                <a:gd name="connsiteX0" fmla="*/ 0 w 1500073"/>
                <a:gd name="connsiteY0" fmla="*/ 84883 h 373569"/>
                <a:gd name="connsiteX1" fmla="*/ 457202 w 1500073"/>
                <a:gd name="connsiteY1" fmla="*/ 288325 h 373569"/>
                <a:gd name="connsiteX2" fmla="*/ 639388 w 1500073"/>
                <a:gd name="connsiteY2" fmla="*/ 319 h 373569"/>
                <a:gd name="connsiteX3" fmla="*/ 1500073 w 1500073"/>
                <a:gd name="connsiteY3" fmla="*/ 352406 h 373569"/>
                <a:gd name="connsiteX0" fmla="*/ 0 w 1500073"/>
                <a:gd name="connsiteY0" fmla="*/ 84883 h 373569"/>
                <a:gd name="connsiteX1" fmla="*/ 457202 w 1500073"/>
                <a:gd name="connsiteY1" fmla="*/ 288325 h 373569"/>
                <a:gd name="connsiteX2" fmla="*/ 639388 w 1500073"/>
                <a:gd name="connsiteY2" fmla="*/ 319 h 373569"/>
                <a:gd name="connsiteX3" fmla="*/ 1500073 w 1500073"/>
                <a:gd name="connsiteY3" fmla="*/ 352406 h 373569"/>
                <a:gd name="connsiteX0" fmla="*/ 0 w 1430404"/>
                <a:gd name="connsiteY0" fmla="*/ 84883 h 373569"/>
                <a:gd name="connsiteX1" fmla="*/ 387533 w 1430404"/>
                <a:gd name="connsiteY1" fmla="*/ 288325 h 373569"/>
                <a:gd name="connsiteX2" fmla="*/ 569719 w 1430404"/>
                <a:gd name="connsiteY2" fmla="*/ 319 h 373569"/>
                <a:gd name="connsiteX3" fmla="*/ 1430404 w 1430404"/>
                <a:gd name="connsiteY3" fmla="*/ 352406 h 373569"/>
                <a:gd name="connsiteX0" fmla="*/ 0 w 1447821"/>
                <a:gd name="connsiteY0" fmla="*/ 32632 h 373569"/>
                <a:gd name="connsiteX1" fmla="*/ 404950 w 1447821"/>
                <a:gd name="connsiteY1" fmla="*/ 288325 h 373569"/>
                <a:gd name="connsiteX2" fmla="*/ 587136 w 1447821"/>
                <a:gd name="connsiteY2" fmla="*/ 319 h 373569"/>
                <a:gd name="connsiteX3" fmla="*/ 1447821 w 1447821"/>
                <a:gd name="connsiteY3" fmla="*/ 352406 h 373569"/>
              </a:gdLst>
              <a:ahLst/>
              <a:cxnLst>
                <a:cxn ang="0">
                  <a:pos x="connsiteX0" y="connsiteY0"/>
                </a:cxn>
                <a:cxn ang="0">
                  <a:pos x="connsiteX1" y="connsiteY1"/>
                </a:cxn>
                <a:cxn ang="0">
                  <a:pos x="connsiteX2" y="connsiteY2"/>
                </a:cxn>
                <a:cxn ang="0">
                  <a:pos x="connsiteX3" y="connsiteY3"/>
                </a:cxn>
              </a:cxnLst>
              <a:rect l="l" t="t" r="r" b="b"/>
              <a:pathLst>
                <a:path w="1447821" h="373569">
                  <a:moveTo>
                    <a:pt x="0" y="32632"/>
                  </a:moveTo>
                  <a:cubicBezTo>
                    <a:pt x="90715" y="155076"/>
                    <a:pt x="318705" y="325642"/>
                    <a:pt x="404950" y="288325"/>
                  </a:cubicBezTo>
                  <a:cubicBezTo>
                    <a:pt x="491195" y="251008"/>
                    <a:pt x="413324" y="-10361"/>
                    <a:pt x="587136" y="319"/>
                  </a:cubicBezTo>
                  <a:cubicBezTo>
                    <a:pt x="760948" y="10999"/>
                    <a:pt x="1026940" y="477032"/>
                    <a:pt x="1447821" y="352406"/>
                  </a:cubicBezTo>
                </a:path>
              </a:pathLst>
            </a:custGeom>
            <a:noFill/>
            <a:ln>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64633" y="2561234"/>
              <a:ext cx="840841" cy="646331"/>
            </a:xfrm>
            <a:prstGeom prst="rect">
              <a:avLst/>
            </a:prstGeom>
            <a:noFill/>
          </p:spPr>
          <p:txBody>
            <a:bodyPr wrap="square" rtlCol="0">
              <a:spAutoFit/>
            </a:bodyPr>
            <a:lstStyle/>
            <a:p>
              <a:pPr algn="ctr"/>
              <a:r>
                <a:rPr lang="en-US" dirty="0" smtClean="0">
                  <a:solidFill>
                    <a:srgbClr val="FFFF00"/>
                  </a:solidFill>
                </a:rPr>
                <a:t>PVT Cube</a:t>
              </a:r>
              <a:endParaRPr lang="en-US" dirty="0">
                <a:solidFill>
                  <a:srgbClr val="FFFF00"/>
                </a:solidFill>
              </a:endParaRPr>
            </a:p>
          </p:txBody>
        </p:sp>
      </p:grpSp>
      <p:pic>
        <p:nvPicPr>
          <p:cNvPr id="19" name="Picture 2" descr="http://upload.wikimedia.org/wikipedia/commons/thumb/c/c5/Ikea_logo.svg/2000px-Ike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912" y="735086"/>
            <a:ext cx="2259104" cy="812097"/>
          </a:xfrm>
          <a:prstGeom prst="rect">
            <a:avLst/>
          </a:prstGeom>
          <a:solidFill>
            <a:srgbClr val="00589A"/>
          </a:solidFill>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296" y="5522257"/>
            <a:ext cx="5906336" cy="133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30875" y="1547183"/>
            <a:ext cx="2258568" cy="784830"/>
          </a:xfrm>
          <a:prstGeom prst="rect">
            <a:avLst/>
          </a:prstGeom>
          <a:solidFill>
            <a:srgbClr val="003399"/>
          </a:solidFill>
        </p:spPr>
        <p:txBody>
          <a:bodyPr wrap="square" tIns="0" rtlCol="0">
            <a:spAutoFit/>
          </a:bodyPr>
          <a:lstStyle/>
          <a:p>
            <a:pPr algn="ctr"/>
            <a:r>
              <a:rPr lang="en-US" sz="1600" dirty="0" smtClean="0">
                <a:solidFill>
                  <a:srgbClr val="FFCC00"/>
                </a:solidFill>
                <a:latin typeface="Times New Roman" panose="02020603050405020304" pitchFamily="18" charset="0"/>
                <a:cs typeface="Times New Roman" panose="02020603050405020304" pitchFamily="18" charset="0"/>
              </a:rPr>
              <a:t>Built from commercially available parts that are simple to assemble</a:t>
            </a:r>
            <a:endParaRPr lang="en-US" sz="1600" dirty="0">
              <a:solidFill>
                <a:srgbClr val="FFCC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5072" y="44731"/>
            <a:ext cx="2857373" cy="646331"/>
          </a:xfrm>
          <a:prstGeom prst="rect">
            <a:avLst/>
          </a:prstGeom>
          <a:noFill/>
        </p:spPr>
        <p:txBody>
          <a:bodyPr wrap="square" rtlCol="0">
            <a:spAutoFit/>
          </a:bodyPr>
          <a:lstStyle/>
          <a:p>
            <a:pPr algn="ctr"/>
            <a:r>
              <a:rPr lang="en-US" sz="3600" dirty="0" smtClean="0">
                <a:solidFill>
                  <a:srgbClr val="00B050"/>
                </a:solidFill>
                <a:latin typeface="Times New Roman" panose="02020603050405020304" pitchFamily="18" charset="0"/>
                <a:cs typeface="Times New Roman" panose="02020603050405020304" pitchFamily="18" charset="0"/>
              </a:rPr>
              <a:t>CHANDLER</a:t>
            </a:r>
            <a:endParaRPr lang="en-US" sz="1600" dirty="0" smtClean="0">
              <a:solidFill>
                <a:srgbClr val="00B050"/>
              </a:solidFill>
              <a:latin typeface="Times New Roman" panose="02020603050405020304" pitchFamily="18" charset="0"/>
              <a:cs typeface="Times New Roman" panose="02020603050405020304" pitchFamily="18" charset="0"/>
            </a:endParaRPr>
          </a:p>
        </p:txBody>
      </p:sp>
      <p:sp>
        <p:nvSpPr>
          <p:cNvPr id="10" name="Footer Placeholder 9"/>
          <p:cNvSpPr>
            <a:spLocks noGrp="1"/>
          </p:cNvSpPr>
          <p:nvPr>
            <p:ph type="ftr" sz="quarter" idx="11"/>
          </p:nvPr>
        </p:nvSpPr>
        <p:spPr/>
        <p:txBody>
          <a:bodyPr/>
          <a:lstStyle/>
          <a:p>
            <a:r>
              <a:rPr lang="en-US" smtClean="0"/>
              <a:t>C. Mariani</a:t>
            </a:r>
            <a:endParaRPr lang="en-US"/>
          </a:p>
        </p:txBody>
      </p:sp>
      <p:sp>
        <p:nvSpPr>
          <p:cNvPr id="11" name="Slide Number Placeholder 10"/>
          <p:cNvSpPr>
            <a:spLocks noGrp="1"/>
          </p:cNvSpPr>
          <p:nvPr>
            <p:ph type="sldNum" sz="quarter" idx="12"/>
          </p:nvPr>
        </p:nvSpPr>
        <p:spPr/>
        <p:txBody>
          <a:bodyPr/>
          <a:lstStyle/>
          <a:p>
            <a:fld id="{F9775F2A-3656-44DC-8E6D-85FA963F5FF3}" type="slidenum">
              <a:rPr lang="en-US" smtClean="0"/>
              <a:t>7</a:t>
            </a:fld>
            <a:endParaRPr lang="en-US"/>
          </a:p>
        </p:txBody>
      </p:sp>
    </p:spTree>
    <p:extLst>
      <p:ext uri="{BB962C8B-B14F-4D97-AF65-F5344CB8AC3E}">
        <p14:creationId xmlns:p14="http://schemas.microsoft.com/office/powerpoint/2010/main" val="407023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mlink\Documents\Ideas\Chandler\Photos\IMG_0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3" y="2775854"/>
            <a:ext cx="2204076" cy="1652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365" y="16842"/>
            <a:ext cx="8839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and Development Effort</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520945" y="1170441"/>
            <a:ext cx="6094265" cy="5093702"/>
          </a:xfrm>
          <a:prstGeom prst="rect">
            <a:avLst/>
          </a:prstGeom>
          <a:noFill/>
        </p:spPr>
        <p:txBody>
          <a:bodyPr wrap="square" rtlCol="0">
            <a:spAutoFit/>
          </a:bodyPr>
          <a:lstStyle/>
          <a:p>
            <a:pPr>
              <a:spcAft>
                <a:spcPts val="4200"/>
              </a:spcAft>
            </a:pPr>
            <a:r>
              <a:rPr lang="en-US" sz="2000" u="sng" dirty="0" smtClean="0">
                <a:solidFill>
                  <a:srgbClr val="FFFFFF"/>
                </a:solidFill>
                <a:latin typeface="Times New Roman" panose="02020603050405020304" pitchFamily="18" charset="0"/>
                <a:cs typeface="Times New Roman" panose="02020603050405020304" pitchFamily="18" charset="0"/>
              </a:rPr>
              <a:t>Cube String Studies</a:t>
            </a:r>
            <a:r>
              <a:rPr lang="en-US" sz="2000" dirty="0" smtClean="0">
                <a:solidFill>
                  <a:srgbClr val="FFFFFF"/>
                </a:solidFill>
                <a:latin typeface="Times New Roman" panose="02020603050405020304" pitchFamily="18" charset="0"/>
                <a:cs typeface="Times New Roman" panose="02020603050405020304" pitchFamily="18" charset="0"/>
              </a:rPr>
              <a:t> have been used to study light production, light collection, light attenuation, energy resolution and wavelength shifter concentration.</a:t>
            </a:r>
            <a:endParaRPr lang="en-US" sz="2000" u="sng" dirty="0" smtClean="0">
              <a:solidFill>
                <a:srgbClr val="FFFFFF"/>
              </a:solidFill>
              <a:latin typeface="Times New Roman" panose="02020603050405020304" pitchFamily="18" charset="0"/>
              <a:cs typeface="Times New Roman" panose="02020603050405020304" pitchFamily="18" charset="0"/>
            </a:endParaRPr>
          </a:p>
          <a:p>
            <a:pPr>
              <a:spcBef>
                <a:spcPts val="1200"/>
              </a:spcBef>
              <a:spcAft>
                <a:spcPts val="600"/>
              </a:spcAft>
            </a:pPr>
            <a:r>
              <a:rPr lang="en-US" sz="2000" u="sng" dirty="0" err="1" smtClean="0">
                <a:solidFill>
                  <a:srgbClr val="FFFFFF"/>
                </a:solidFill>
                <a:latin typeface="Times New Roman" panose="02020603050405020304" pitchFamily="18" charset="0"/>
                <a:cs typeface="Times New Roman" panose="02020603050405020304" pitchFamily="18" charset="0"/>
              </a:rPr>
              <a:t>MicroCHANDLER</a:t>
            </a:r>
            <a:r>
              <a:rPr lang="en-US" sz="2000" dirty="0" smtClean="0">
                <a:solidFill>
                  <a:srgbClr val="FFFFFF"/>
                </a:solidFill>
                <a:latin typeface="Times New Roman" panose="02020603050405020304" pitchFamily="18" charset="0"/>
                <a:cs typeface="Times New Roman" panose="02020603050405020304" pitchFamily="18" charset="0"/>
              </a:rPr>
              <a:t> is a 3×3×3 prototype which we are using to test our full electronics chain, develop the data acquisition system, study neutron capture identification and measure background rates.</a:t>
            </a:r>
          </a:p>
          <a:p>
            <a:pPr>
              <a:spcAft>
                <a:spcPts val="600"/>
              </a:spcAft>
            </a:pPr>
            <a:endParaRPr lang="en-US" sz="2000" dirty="0">
              <a:solidFill>
                <a:srgbClr val="FFFFFF"/>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000" u="sng" dirty="0" smtClean="0">
                <a:solidFill>
                  <a:srgbClr val="FFFFFF"/>
                </a:solidFill>
                <a:latin typeface="Times New Roman" panose="02020603050405020304" pitchFamily="18" charset="0"/>
                <a:cs typeface="Times New Roman" panose="02020603050405020304" pitchFamily="18" charset="0"/>
              </a:rPr>
              <a:t>MiniCHANDLER</a:t>
            </a:r>
            <a:r>
              <a:rPr lang="en-US" sz="2000" dirty="0" smtClean="0">
                <a:solidFill>
                  <a:srgbClr val="FFFFFF"/>
                </a:solidFill>
                <a:latin typeface="Times New Roman" panose="02020603050405020304" pitchFamily="18" charset="0"/>
                <a:cs typeface="Times New Roman" panose="02020603050405020304" pitchFamily="18" charset="0"/>
              </a:rPr>
              <a:t> is a </a:t>
            </a:r>
            <a:r>
              <a:rPr lang="en-US" sz="2000" b="1" dirty="0" smtClean="0">
                <a:solidFill>
                  <a:srgbClr val="FFFFFF"/>
                </a:solidFill>
                <a:latin typeface="Times New Roman" panose="02020603050405020304" pitchFamily="18" charset="0"/>
                <a:cs typeface="Times New Roman" panose="02020603050405020304" pitchFamily="18" charset="0"/>
              </a:rPr>
              <a:t>fully funded </a:t>
            </a:r>
            <a:r>
              <a:rPr lang="en-US" sz="2000" dirty="0" smtClean="0">
                <a:solidFill>
                  <a:srgbClr val="FFFFFF"/>
                </a:solidFill>
                <a:latin typeface="Times New Roman" panose="02020603050405020304" pitchFamily="18" charset="0"/>
                <a:cs typeface="Times New Roman" panose="02020603050405020304" pitchFamily="18" charset="0"/>
              </a:rPr>
              <a:t>systems test (8×8×5) which is currently under construction and will be deployed at a commercial nuclear power plant.  It will be used to test any remaining options and optimizations.  It will be operational by winter 2016.</a:t>
            </a:r>
            <a:endParaRPr lang="en-US" sz="2000" u="sng" dirty="0">
              <a:solidFill>
                <a:srgbClr val="FFFFFF"/>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7167" y="635561"/>
            <a:ext cx="2084290" cy="220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56" y="4428817"/>
            <a:ext cx="2232660"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704690"/>
            <a:ext cx="117273" cy="5767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1168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Detector Simulation</a:t>
            </a:r>
            <a:endParaRPr lang="en-US" dirty="0"/>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smtClean="0"/>
              <a:t>C. Mariani</a:t>
            </a:r>
            <a:endParaRPr lang="en-US" dirty="0"/>
          </a:p>
        </p:txBody>
      </p:sp>
      <p:sp>
        <p:nvSpPr>
          <p:cNvPr id="4" name="TextBox 3"/>
          <p:cNvSpPr txBox="1"/>
          <p:nvPr/>
        </p:nvSpPr>
        <p:spPr>
          <a:xfrm>
            <a:off x="266700" y="1552575"/>
            <a:ext cx="5876925" cy="3785652"/>
          </a:xfrm>
          <a:prstGeom prst="rect">
            <a:avLst/>
          </a:prstGeom>
          <a:noFill/>
        </p:spPr>
        <p:txBody>
          <a:bodyPr wrap="square" rtlCol="0">
            <a:spAutoFit/>
          </a:bodyPr>
          <a:lstStyle/>
          <a:p>
            <a:pPr>
              <a:spcAft>
                <a:spcPts val="2400"/>
              </a:spcAft>
            </a:pPr>
            <a:r>
              <a:rPr lang="en-US" sz="2000" dirty="0" smtClean="0">
                <a:solidFill>
                  <a:srgbClr val="FFFFFF"/>
                </a:solidFill>
              </a:rPr>
              <a:t>We have a full-scale GEANT4 simulation, developed by </a:t>
            </a:r>
            <a:r>
              <a:rPr lang="en-US" sz="2000" dirty="0" err="1" smtClean="0">
                <a:solidFill>
                  <a:srgbClr val="FFFFFF"/>
                </a:solidFill>
              </a:rPr>
              <a:t>Jaewon</a:t>
            </a:r>
            <a:r>
              <a:rPr lang="en-US" sz="2000" dirty="0" smtClean="0">
                <a:solidFill>
                  <a:srgbClr val="FFFFFF"/>
                </a:solidFill>
              </a:rPr>
              <a:t> Park, which we are using to study light transport and collection, and neutron transport and  capture.</a:t>
            </a:r>
          </a:p>
          <a:p>
            <a:pPr>
              <a:spcAft>
                <a:spcPts val="2400"/>
              </a:spcAft>
            </a:pPr>
            <a:r>
              <a:rPr lang="en-US" sz="2000" dirty="0" smtClean="0">
                <a:solidFill>
                  <a:srgbClr val="FF6600"/>
                </a:solidFill>
              </a:rPr>
              <a:t>We also have a full-scale MCNP6 simulation, developed by William Walters and </a:t>
            </a:r>
            <a:r>
              <a:rPr lang="en-US" sz="2000" dirty="0" err="1" smtClean="0">
                <a:solidFill>
                  <a:srgbClr val="FF6600"/>
                </a:solidFill>
              </a:rPr>
              <a:t>Alireza</a:t>
            </a:r>
            <a:r>
              <a:rPr lang="en-US" sz="2000" dirty="0" smtClean="0">
                <a:solidFill>
                  <a:srgbClr val="FF6600"/>
                </a:solidFill>
              </a:rPr>
              <a:t> </a:t>
            </a:r>
            <a:r>
              <a:rPr lang="en-US" sz="2000" dirty="0" err="1" smtClean="0">
                <a:solidFill>
                  <a:srgbClr val="FF6600"/>
                </a:solidFill>
              </a:rPr>
              <a:t>Haghighat</a:t>
            </a:r>
            <a:r>
              <a:rPr lang="en-US" sz="2000" dirty="0" smtClean="0">
                <a:solidFill>
                  <a:srgbClr val="FF6600"/>
                </a:solidFill>
              </a:rPr>
              <a:t>, which we are using to study neutron transport  and capture (see talk from Ali).</a:t>
            </a:r>
          </a:p>
          <a:p>
            <a:r>
              <a:rPr lang="en-US" sz="2000" dirty="0" smtClean="0">
                <a:solidFill>
                  <a:srgbClr val="FFFFFF"/>
                </a:solidFill>
              </a:rPr>
              <a:t>The neutron transport models in GEANT4 and MCNP6 are in very good agreement.</a:t>
            </a:r>
            <a:endParaRPr lang="en-US" sz="2000" dirty="0">
              <a:solidFill>
                <a:srgbClr val="FFFFFF"/>
              </a:solidFill>
            </a:endParaRPr>
          </a:p>
        </p:txBody>
      </p:sp>
      <p:pic>
        <p:nvPicPr>
          <p:cNvPr id="5122" name="Picture 2" descr="http://ecx.images-amazon.com/images/I/51cfkPbmhSL._SX329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6" y="1421283"/>
            <a:ext cx="2670174" cy="40254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762598-BB50-4F26-864B-85598D0DEBB3}" type="slidenum">
              <a:rPr lang="en-US" smtClean="0"/>
              <a:t>9</a:t>
            </a:fld>
            <a:endParaRPr lang="en-US" dirty="0"/>
          </a:p>
        </p:txBody>
      </p:sp>
    </p:spTree>
    <p:extLst>
      <p:ext uri="{BB962C8B-B14F-4D97-AF65-F5344CB8AC3E}">
        <p14:creationId xmlns:p14="http://schemas.microsoft.com/office/powerpoint/2010/main" val="1557588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T_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38474</TotalTime>
  <Words>1949</Words>
  <Application>Microsoft Macintosh PowerPoint</Application>
  <PresentationFormat>On-screen Show (4:3)</PresentationFormat>
  <Paragraphs>258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VT_Theme</vt:lpstr>
      <vt:lpstr>PowerPoint Presentation</vt:lpstr>
      <vt:lpstr>Keys to a Short-Baseline Reactor Experiment </vt:lpstr>
      <vt:lpstr>Neutron Capture Options</vt:lpstr>
      <vt:lpstr>Backgrounds</vt:lpstr>
      <vt:lpstr>PowerPoint Presentation</vt:lpstr>
      <vt:lpstr>Neutron Capture in MicroCHANDLER</vt:lpstr>
      <vt:lpstr>PowerPoint Presentation</vt:lpstr>
      <vt:lpstr>PowerPoint Presentation</vt:lpstr>
      <vt:lpstr>Detector Simulation</vt:lpstr>
      <vt:lpstr>PowerPoint Presentation</vt:lpstr>
      <vt:lpstr>Electronics and DAQ</vt:lpstr>
      <vt:lpstr>HV system</vt:lpstr>
      <vt:lpstr>Calibration scheme </vt:lpstr>
      <vt:lpstr>CHANDLER and SoLi∂</vt:lpstr>
      <vt:lpstr>PowerPoint Presentation</vt:lpstr>
      <vt:lpstr>PowerPoint Presentation</vt:lpstr>
      <vt:lpstr>SoLi∂ and CHANDLER Sensitivity</vt:lpstr>
      <vt:lpstr>Conclusions</vt:lpstr>
      <vt:lpstr>Thank you</vt:lpstr>
      <vt:lpstr>Backup</vt:lpstr>
      <vt:lpstr>SoLi∂ at the BR2 Reactor in Belgium</vt:lpstr>
      <vt:lpstr>PowerPoint Presentation</vt:lpstr>
      <vt:lpstr>PowerPoint Presentation</vt:lpstr>
      <vt:lpstr>PowerPoint Presentation</vt:lpstr>
      <vt:lpstr>PowerPoint Presentation</vt:lpstr>
      <vt:lpstr>Light Output and Collection</vt:lpstr>
      <vt:lpstr>MCNP6: Neutron Transport and Capture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Link, Jonathan</dc:creator>
  <cp:lastModifiedBy>Camillo Mariani</cp:lastModifiedBy>
  <cp:revision>497</cp:revision>
  <dcterms:created xsi:type="dcterms:W3CDTF">2014-01-16T18:37:11Z</dcterms:created>
  <dcterms:modified xsi:type="dcterms:W3CDTF">2015-12-07T14:54:03Z</dcterms:modified>
</cp:coreProperties>
</file>