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4.xml" ContentType="application/vnd.openxmlformats-officedocument.presentationml.notesSlide+xml"/>
  <Override PartName="/ppt/embeddings/oleObject5.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6.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65" r:id="rId2"/>
    <p:sldId id="266" r:id="rId3"/>
    <p:sldId id="267" r:id="rId4"/>
    <p:sldId id="293" r:id="rId5"/>
    <p:sldId id="268" r:id="rId6"/>
    <p:sldId id="269" r:id="rId7"/>
    <p:sldId id="278" r:id="rId8"/>
    <p:sldId id="276" r:id="rId9"/>
    <p:sldId id="277" r:id="rId10"/>
    <p:sldId id="280" r:id="rId11"/>
    <p:sldId id="279" r:id="rId12"/>
    <p:sldId id="281" r:id="rId13"/>
    <p:sldId id="287" r:id="rId14"/>
    <p:sldId id="288" r:id="rId15"/>
    <p:sldId id="283" r:id="rId16"/>
    <p:sldId id="292" r:id="rId17"/>
    <p:sldId id="289" r:id="rId18"/>
    <p:sldId id="294" r:id="rId19"/>
    <p:sldId id="291" r:id="rId20"/>
    <p:sldId id="282" r:id="rId21"/>
    <p:sldId id="29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79067" autoAdjust="0"/>
  </p:normalViewPr>
  <p:slideViewPr>
    <p:cSldViewPr snapToGrid="0" snapToObjects="1">
      <p:cViewPr varScale="1">
        <p:scale>
          <a:sx n="113" d="100"/>
          <a:sy n="113" d="100"/>
        </p:scale>
        <p:origin x="-221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image" Target="../media/image5.emf"/><Relationship Id="rId2"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C0E0FC-2011-5246-B977-717C111B1D52}" type="datetimeFigureOut">
              <a:rPr lang="en-US" smtClean="0"/>
              <a:t>12/8/15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B70508-9A71-2C49-9144-5F516CF86768}" type="slidenum">
              <a:rPr lang="en-US" smtClean="0"/>
              <a:t>‹#›</a:t>
            </a:fld>
            <a:endParaRPr lang="en-US"/>
          </a:p>
        </p:txBody>
      </p:sp>
    </p:spTree>
    <p:extLst>
      <p:ext uri="{BB962C8B-B14F-4D97-AF65-F5344CB8AC3E}">
        <p14:creationId xmlns:p14="http://schemas.microsoft.com/office/powerpoint/2010/main" val="5890979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79E57E-089F-C745-80AA-BA189CE2F6C6}" type="datetimeFigureOut">
              <a:rPr lang="en-US" smtClean="0"/>
              <a:t>12/8/15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4C4567-507B-F543-A52F-2A7E338E3509}" type="slidenum">
              <a:rPr lang="en-US" smtClean="0"/>
              <a:t>‹#›</a:t>
            </a:fld>
            <a:endParaRPr lang="en-US"/>
          </a:p>
        </p:txBody>
      </p:sp>
    </p:spTree>
    <p:extLst>
      <p:ext uri="{BB962C8B-B14F-4D97-AF65-F5344CB8AC3E}">
        <p14:creationId xmlns:p14="http://schemas.microsoft.com/office/powerpoint/2010/main" val="39968491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a:t>
            </a:r>
            <a:r>
              <a:rPr lang="en-US" baseline="0" dirty="0" smtClean="0"/>
              <a:t> My name is Daniel Hellfeld. I received my bachelors in Physics from UC Santa Barbara and a master in nuclear engineering from Texas A&amp;M University this past May. I recently started the doctoral program at UC Berkeley. Most of the work I will be presenting today was done while I was still at Texas A&amp;M. </a:t>
            </a:r>
          </a:p>
          <a:p>
            <a:endParaRPr lang="en-US" baseline="0" dirty="0" smtClean="0"/>
          </a:p>
          <a:p>
            <a:r>
              <a:rPr lang="en-US" baseline="0" dirty="0" smtClean="0"/>
              <a:t>The work is on the feasibility of antineutrino directionality using elastic electron scattering in WATCHMAN and in general </a:t>
            </a:r>
            <a:r>
              <a:rPr lang="en-US" baseline="0" dirty="0" err="1" smtClean="0"/>
              <a:t>Gd</a:t>
            </a:r>
            <a:r>
              <a:rPr lang="en-US" baseline="0" dirty="0" smtClean="0"/>
              <a:t>-doped water </a:t>
            </a:r>
            <a:r>
              <a:rPr lang="en-US" baseline="0" dirty="0" err="1" smtClean="0"/>
              <a:t>cherenkov</a:t>
            </a:r>
            <a:r>
              <a:rPr lang="en-US" baseline="0" dirty="0" smtClean="0"/>
              <a:t> detectors. This was a joint effort between myself and Steven </a:t>
            </a:r>
            <a:r>
              <a:rPr lang="en-US" baseline="0" dirty="0" err="1" smtClean="0"/>
              <a:t>Dazeley</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BD02A98E-CF5C-4341-A5DF-5016E2D80E5E}" type="slidenum">
              <a:rPr lang="en-US" smtClean="0"/>
              <a:t>1</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presence of radon gas in the water</a:t>
            </a:r>
            <a:r>
              <a:rPr lang="en-US" baseline="0" dirty="0" smtClean="0"/>
              <a:t> will eventually lead to the 3.3 MeV beta decay of Bi-214. The radon can appear from the natural uranium already in the water, the radon gas that migrated out of the PMT glass, and from radon gas leaking into the detector from the outside mine air.</a:t>
            </a:r>
          </a:p>
          <a:p>
            <a:endParaRPr lang="en-US" baseline="0" dirty="0" smtClean="0"/>
          </a:p>
          <a:p>
            <a:r>
              <a:rPr lang="en-US" baseline="0" dirty="0" smtClean="0"/>
              <a:t>Since it is hard to predict the radon contamination before building the detector, we simply use the published values from the SNO detector, which was 10</a:t>
            </a:r>
            <a:r>
              <a:rPr lang="en-US" baseline="30000" dirty="0" smtClean="0"/>
              <a:t>-14</a:t>
            </a:r>
            <a:r>
              <a:rPr lang="en-US" baseline="0" dirty="0" smtClean="0"/>
              <a:t> </a:t>
            </a:r>
            <a:r>
              <a:rPr lang="en-US" baseline="0" dirty="0" err="1" smtClean="0"/>
              <a:t>gU</a:t>
            </a:r>
            <a:r>
              <a:rPr lang="en-US" baseline="0" dirty="0" smtClean="0"/>
              <a:t>/</a:t>
            </a:r>
            <a:r>
              <a:rPr lang="en-US" baseline="0" dirty="0" err="1" smtClean="0"/>
              <a:t>gHeavy</a:t>
            </a:r>
            <a:r>
              <a:rPr lang="en-US" baseline="0" dirty="0" smtClean="0"/>
              <a:t> water. If we use this contamination value in our light water detector, we get about 10,000 Bi-214 decays per day somewhere in the FV. If we include the </a:t>
            </a:r>
            <a:r>
              <a:rPr lang="en-US" baseline="0" dirty="0" err="1" smtClean="0"/>
              <a:t>livetime</a:t>
            </a:r>
            <a:r>
              <a:rPr lang="en-US" baseline="0" dirty="0" smtClean="0"/>
              <a:t> and a 20% detection efficiency, we get about 1350 events a day or 2.5 million every 5 years. This will completely swamp our 1500 ES events in 5 years. So it is not looking too good..</a:t>
            </a:r>
            <a:endParaRPr lang="en-US" dirty="0"/>
          </a:p>
        </p:txBody>
      </p:sp>
      <p:sp>
        <p:nvSpPr>
          <p:cNvPr id="4" name="Slide Number Placeholder 3"/>
          <p:cNvSpPr>
            <a:spLocks noGrp="1"/>
          </p:cNvSpPr>
          <p:nvPr>
            <p:ph type="sldNum" sz="quarter" idx="10"/>
          </p:nvPr>
        </p:nvSpPr>
        <p:spPr/>
        <p:txBody>
          <a:bodyPr/>
          <a:lstStyle/>
          <a:p>
            <a:fld id="{BD02A98E-CF5C-4341-A5DF-5016E2D80E5E}" type="slidenum">
              <a:rPr lang="en-US" smtClean="0"/>
              <a:t>10</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also include backgrounds from</a:t>
            </a:r>
            <a:r>
              <a:rPr lang="en-US" baseline="0" dirty="0" smtClean="0"/>
              <a:t> the steel and rock as well as from solar neutrinos. This was done by scaling from the </a:t>
            </a:r>
            <a:r>
              <a:rPr lang="en-US" baseline="0" dirty="0" err="1" smtClean="0"/>
              <a:t>IsoDAR</a:t>
            </a:r>
            <a:r>
              <a:rPr lang="en-US" baseline="0" dirty="0" smtClean="0"/>
              <a:t> paper on </a:t>
            </a:r>
            <a:r>
              <a:rPr lang="en-US" baseline="0" dirty="0" err="1" smtClean="0"/>
              <a:t>KamLAND</a:t>
            </a:r>
            <a:r>
              <a:rPr lang="en-US" baseline="0" dirty="0" smtClean="0"/>
              <a:t>, written by Matt </a:t>
            </a:r>
            <a:r>
              <a:rPr lang="en-US" baseline="0" dirty="0" err="1" smtClean="0"/>
              <a:t>Toups</a:t>
            </a:r>
            <a:r>
              <a:rPr lang="en-US" baseline="0" dirty="0" smtClean="0"/>
              <a:t>.</a:t>
            </a:r>
          </a:p>
          <a:p>
            <a:endParaRPr lang="en-US" baseline="0" dirty="0" smtClean="0"/>
          </a:p>
          <a:p>
            <a:r>
              <a:rPr lang="en-US" baseline="0" dirty="0" smtClean="0"/>
              <a:t>We also include the misidentified IBD events in which we miss the neutron and approximate it with the quoted value in the white paper of about 20 events per day and 20% missed neutron rate. </a:t>
            </a:r>
          </a:p>
          <a:p>
            <a:endParaRPr lang="en-US" baseline="0" dirty="0" smtClean="0"/>
          </a:p>
          <a:p>
            <a:r>
              <a:rPr lang="en-US" baseline="0" dirty="0" smtClean="0"/>
              <a:t>Here I have plotted all the backgrounds in the kiloton FV over 1 year. We notice that the PMTs, radon, and </a:t>
            </a:r>
            <a:r>
              <a:rPr lang="en-US" baseline="0" dirty="0" err="1" smtClean="0"/>
              <a:t>cosmogenic</a:t>
            </a:r>
            <a:r>
              <a:rPr lang="en-US" baseline="0" dirty="0" smtClean="0"/>
              <a:t> radionuclides dominate the backgrounds. The black line here shows the signal. Although this looks very bleak, we note that as we increase the energy of the events the PMT and radon backgrounds decrease dramatically and the PMT backgrounds can be reduced by reducing the FV (this will also hurt our signal though).</a:t>
            </a:r>
            <a:endParaRPr lang="en-US" dirty="0"/>
          </a:p>
        </p:txBody>
      </p:sp>
      <p:sp>
        <p:nvSpPr>
          <p:cNvPr id="4" name="Slide Number Placeholder 3"/>
          <p:cNvSpPr>
            <a:spLocks noGrp="1"/>
          </p:cNvSpPr>
          <p:nvPr>
            <p:ph type="sldNum" sz="quarter" idx="10"/>
          </p:nvPr>
        </p:nvSpPr>
        <p:spPr/>
        <p:txBody>
          <a:bodyPr/>
          <a:lstStyle/>
          <a:p>
            <a:fld id="{BD02A98E-CF5C-4341-A5DF-5016E2D80E5E}" type="slidenum">
              <a:rPr lang="en-US" smtClean="0"/>
              <a:t>11</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results for</a:t>
            </a:r>
            <a:r>
              <a:rPr lang="en-US" baseline="0" dirty="0" smtClean="0"/>
              <a:t> our watchman detector. We considered three energy slices to study the effects of the trying to balance the backgrounds (PMTs and radon focused in low energy but RN increases at higher energy). With the lower energy events we use a significantly smaller FV to reduce the PMT background and we see that in five years we get about 80 signal events. The exponential slope column here denotes the C factor that we could determine beforehand. We have broken up the backgrounds here and place rock, steel, solar, and </a:t>
            </a:r>
            <a:r>
              <a:rPr lang="en-US" baseline="0" dirty="0" err="1" smtClean="0"/>
              <a:t>mis</a:t>
            </a:r>
            <a:r>
              <a:rPr lang="en-US" baseline="0" dirty="0" smtClean="0"/>
              <a:t>-IBDs in the other column. We see that with the radon levels quoted by SNO, we have 80 signal events compared to 640,000 thousands events and thus we have no sensitivity. However with better recirculation techniques, cleaner mine air, etc. we might be able to improve upon the SNO radon, so in this case we include the results if the radon can be reduced by factors of 100 and 10,000. We see that if we can significantly reduce the radon, it seems like watchman could be sensitive to directionality. </a:t>
            </a:r>
          </a:p>
          <a:p>
            <a:endParaRPr lang="en-US" baseline="0" dirty="0" smtClean="0"/>
          </a:p>
          <a:p>
            <a:r>
              <a:rPr lang="en-US" baseline="0" dirty="0" smtClean="0"/>
              <a:t>We also include high energy slices using slightly different FVs (because now at higher energies, the PMT backgrounds are lower) but now the issues are both with the radon still and the RN. If we reduce the radon significantly, we still run into issues with the RN and thus we look to study how much we can gain by placing the detector deeper. </a:t>
            </a:r>
          </a:p>
          <a:p>
            <a:endParaRPr lang="en-US" baseline="0" dirty="0" smtClean="0"/>
          </a:p>
          <a:p>
            <a:r>
              <a:rPr lang="en-US" baseline="0" dirty="0" smtClean="0"/>
              <a:t>This is expected because WATCHMAN was not deigned for this application and thus it is not surprising that the depth is not optimal</a:t>
            </a:r>
            <a:endParaRPr lang="en-US" dirty="0"/>
          </a:p>
        </p:txBody>
      </p:sp>
      <p:sp>
        <p:nvSpPr>
          <p:cNvPr id="4" name="Slide Number Placeholder 3"/>
          <p:cNvSpPr>
            <a:spLocks noGrp="1"/>
          </p:cNvSpPr>
          <p:nvPr>
            <p:ph type="sldNum" sz="quarter" idx="10"/>
          </p:nvPr>
        </p:nvSpPr>
        <p:spPr/>
        <p:txBody>
          <a:bodyPr/>
          <a:lstStyle/>
          <a:p>
            <a:fld id="{BD02A98E-CF5C-4341-A5DF-5016E2D80E5E}" type="slidenum">
              <a:rPr lang="en-US" smtClean="0"/>
              <a:t>12</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scale</a:t>
            </a:r>
            <a:r>
              <a:rPr lang="en-US" baseline="0" dirty="0" smtClean="0"/>
              <a:t> our backgrounds according to the </a:t>
            </a:r>
            <a:r>
              <a:rPr lang="en-US" baseline="0" dirty="0" err="1" smtClean="0"/>
              <a:t>muons</a:t>
            </a:r>
            <a:r>
              <a:rPr lang="en-US" baseline="0" dirty="0" smtClean="0"/>
              <a:t> rates and the </a:t>
            </a:r>
            <a:r>
              <a:rPr lang="en-US" baseline="0" dirty="0" err="1" smtClean="0"/>
              <a:t>livetimes</a:t>
            </a:r>
            <a:r>
              <a:rPr lang="en-US" baseline="0" dirty="0" smtClean="0"/>
              <a:t> and redo our calculations with the watchman design. We see that at the current radon estimates from SNO, sensitivity seems bleak, not matter the depth. If we can reduce by two orders of magnitude, things start to get interesting and we see we can become sensitive somewhere between 2700 and 3000 </a:t>
            </a:r>
            <a:r>
              <a:rPr lang="en-US" baseline="0" dirty="0" err="1" smtClean="0"/>
              <a:t>mwe</a:t>
            </a:r>
            <a:r>
              <a:rPr lang="en-US" baseline="0" dirty="0" smtClean="0"/>
              <a:t>. If we shoot for the stars and get a 10,000 factor reduction, we see that the watchman detector at 1500 might be sensitive and gets better with depth.  </a:t>
            </a:r>
            <a:endParaRPr lang="en-US" dirty="0"/>
          </a:p>
        </p:txBody>
      </p:sp>
      <p:sp>
        <p:nvSpPr>
          <p:cNvPr id="4" name="Slide Number Placeholder 3"/>
          <p:cNvSpPr>
            <a:spLocks noGrp="1"/>
          </p:cNvSpPr>
          <p:nvPr>
            <p:ph type="sldNum" sz="quarter" idx="10"/>
          </p:nvPr>
        </p:nvSpPr>
        <p:spPr/>
        <p:txBody>
          <a:bodyPr/>
          <a:lstStyle/>
          <a:p>
            <a:fld id="{BD02A98E-CF5C-4341-A5DF-5016E2D80E5E}" type="slidenum">
              <a:rPr lang="en-US" smtClean="0"/>
              <a:t>13</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a:t>
            </a:r>
            <a:r>
              <a:rPr lang="en-US" baseline="0" dirty="0" smtClean="0"/>
              <a:t> general the detector and determine what size detector we would need at what depth and what radon concentration to get a 3 sigma sensitivity. We se that at the current radon estimates, we need a very large detector &gt;40 kilotons, with a slight improvement with depth.</a:t>
            </a:r>
          </a:p>
          <a:p>
            <a:endParaRPr lang="en-US" baseline="0" dirty="0" smtClean="0"/>
          </a:p>
          <a:p>
            <a:r>
              <a:rPr lang="en-US" baseline="0" dirty="0" smtClean="0"/>
              <a:t>With a two order of magnitude reduction, we get into the 4 – 6 kiloton region depending on the depth.</a:t>
            </a:r>
          </a:p>
          <a:p>
            <a:endParaRPr lang="en-US" baseline="0" dirty="0" smtClean="0"/>
          </a:p>
          <a:p>
            <a:r>
              <a:rPr lang="en-US" baseline="0" dirty="0" smtClean="0"/>
              <a:t>And for a 10,000 factor reduction, we see that a 3 kiloton detector might be able to do it at the watchman depth </a:t>
            </a:r>
            <a:endParaRPr lang="en-US" dirty="0"/>
          </a:p>
        </p:txBody>
      </p:sp>
      <p:sp>
        <p:nvSpPr>
          <p:cNvPr id="4" name="Slide Number Placeholder 3"/>
          <p:cNvSpPr>
            <a:spLocks noGrp="1"/>
          </p:cNvSpPr>
          <p:nvPr>
            <p:ph type="sldNum" sz="quarter" idx="10"/>
          </p:nvPr>
        </p:nvSpPr>
        <p:spPr/>
        <p:txBody>
          <a:bodyPr/>
          <a:lstStyle/>
          <a:p>
            <a:fld id="{BD02A98E-CF5C-4341-A5DF-5016E2D80E5E}" type="slidenum">
              <a:rPr lang="en-US" smtClean="0"/>
              <a:t>14</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I said before, with no reduction in radon</a:t>
            </a:r>
            <a:r>
              <a:rPr lang="en-US" baseline="0" dirty="0" smtClean="0"/>
              <a:t>, ES directionality does not seem possible except with a large increase in detector size.</a:t>
            </a:r>
          </a:p>
          <a:p>
            <a:endParaRPr lang="en-US" baseline="0" dirty="0" smtClean="0"/>
          </a:p>
          <a:p>
            <a:r>
              <a:rPr lang="en-US" baseline="0" dirty="0" smtClean="0"/>
              <a:t>With a moderate reduction in radon, we see that with a combination of more overburden and larger detector, directionality may become possible.</a:t>
            </a:r>
          </a:p>
          <a:p>
            <a:endParaRPr lang="en-US" baseline="0" dirty="0" smtClean="0"/>
          </a:p>
          <a:p>
            <a:r>
              <a:rPr lang="en-US" baseline="0" dirty="0" smtClean="0"/>
              <a:t>And finally, if we can reduce the radon by 10,000, the current watchman detector design may be directionality sensitive.</a:t>
            </a:r>
          </a:p>
          <a:p>
            <a:endParaRPr lang="en-US" baseline="0" dirty="0" smtClean="0"/>
          </a:p>
          <a:p>
            <a:r>
              <a:rPr lang="en-US" baseline="0" dirty="0" smtClean="0"/>
              <a:t>All of this depends on the ability to reduce radon in our detector, which at the moment is unclear and we leave for future work..</a:t>
            </a:r>
          </a:p>
          <a:p>
            <a:endParaRPr lang="en-US" baseline="0" dirty="0" smtClean="0"/>
          </a:p>
          <a:p>
            <a:r>
              <a:rPr lang="en-US" baseline="0" dirty="0" smtClean="0"/>
              <a:t>We mention that the results </a:t>
            </a:r>
            <a:r>
              <a:rPr lang="en-US" baseline="0" dirty="0" err="1" smtClean="0"/>
              <a:t>ive</a:t>
            </a:r>
            <a:r>
              <a:rPr lang="en-US" baseline="0" dirty="0" smtClean="0"/>
              <a:t> shown here assume the the reactor operates at full power with no shutdowns and that the fuel does not experience </a:t>
            </a:r>
            <a:r>
              <a:rPr lang="en-US" baseline="0" dirty="0" err="1" smtClean="0"/>
              <a:t>burnup</a:t>
            </a:r>
            <a:r>
              <a:rPr lang="en-US" baseline="0" dirty="0" smtClean="0"/>
              <a:t> (both of which will greatly affect the amount of signal we see). </a:t>
            </a:r>
          </a:p>
          <a:p>
            <a:endParaRPr lang="en-US" baseline="0" dirty="0" smtClean="0"/>
          </a:p>
          <a:p>
            <a:r>
              <a:rPr lang="en-US" baseline="0" dirty="0" smtClean="0"/>
              <a:t>Also we mention that this study was for an assumed known direction. If the direction was unknown, we would have to apply some penalty when testing in multiple directions. </a:t>
            </a:r>
          </a:p>
          <a:p>
            <a:endParaRPr lang="en-US" baseline="0" dirty="0" smtClean="0"/>
          </a:p>
          <a:p>
            <a:r>
              <a:rPr lang="en-US" baseline="0" dirty="0" smtClean="0"/>
              <a:t>Ultimately, reactor directionality with ES in water </a:t>
            </a:r>
            <a:r>
              <a:rPr lang="en-US" baseline="0" dirty="0" err="1" smtClean="0"/>
              <a:t>cherenkov</a:t>
            </a:r>
            <a:r>
              <a:rPr lang="en-US" baseline="0" dirty="0" smtClean="0"/>
              <a:t> detectors is not impossible, but significant amount of work needs to be put into the removal of radon with the target water. </a:t>
            </a:r>
            <a:endParaRPr lang="en-US" dirty="0"/>
          </a:p>
        </p:txBody>
      </p:sp>
      <p:sp>
        <p:nvSpPr>
          <p:cNvPr id="4" name="Slide Number Placeholder 3"/>
          <p:cNvSpPr>
            <a:spLocks noGrp="1"/>
          </p:cNvSpPr>
          <p:nvPr>
            <p:ph type="sldNum" sz="quarter" idx="10"/>
          </p:nvPr>
        </p:nvSpPr>
        <p:spPr/>
        <p:txBody>
          <a:bodyPr/>
          <a:lstStyle/>
          <a:p>
            <a:fld id="{BD02A98E-CF5C-4341-A5DF-5016E2D80E5E}" type="slidenum">
              <a:rPr lang="en-US" smtClean="0"/>
              <a:t>15</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2A98E-CF5C-4341-A5DF-5016E2D80E5E}" type="slidenum">
              <a:rPr lang="en-US" smtClean="0"/>
              <a:t>16</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2A98E-CF5C-4341-A5DF-5016E2D80E5E}" type="slidenum">
              <a:rPr lang="en-US" smtClean="0"/>
              <a:t>17</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2A98E-CF5C-4341-A5DF-5016E2D80E5E}" type="slidenum">
              <a:rPr lang="en-US" smtClean="0"/>
              <a:t>18</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we have our signal and background,</a:t>
            </a:r>
            <a:r>
              <a:rPr lang="en-US" baseline="0" dirty="0" smtClean="0"/>
              <a:t> how do we calculate the significance of our signal?</a:t>
            </a:r>
          </a:p>
          <a:p>
            <a:endParaRPr lang="en-US" baseline="0" dirty="0" smtClean="0"/>
          </a:p>
          <a:p>
            <a:r>
              <a:rPr lang="en-US" baseline="0" dirty="0" smtClean="0"/>
              <a:t>We assume our background to be isotropic and thus we distribute the backgrounds randomly across </a:t>
            </a:r>
            <a:r>
              <a:rPr lang="en-US" baseline="0" dirty="0" err="1" smtClean="0"/>
              <a:t>cos</a:t>
            </a:r>
            <a:r>
              <a:rPr lang="en-US" baseline="0" dirty="0" smtClean="0"/>
              <a:t>(theta) from -1 to 1. The signal will be highly directional (peaked towards </a:t>
            </a:r>
            <a:r>
              <a:rPr lang="en-US" baseline="0" dirty="0" err="1" smtClean="0"/>
              <a:t>cos</a:t>
            </a:r>
            <a:r>
              <a:rPr lang="en-US" baseline="0" dirty="0" smtClean="0"/>
              <a:t>(1)) and thus should be seen as a peak sitting atop of flat background. As I’ve shown here with an exaggerated sample data set. We fit the signal with a constant plus exponential and assume we can directionally calibrate our detector with an electron accelerator like the one at Super-K to determine the exponential slope a priori. When fitting this in root, the uncertainty in the exponential nomination factor B will already include the uncertainty from A and thus we can determine the signal significance by divided delta B over B.  </a:t>
            </a:r>
            <a:endParaRPr lang="en-US" dirty="0"/>
          </a:p>
        </p:txBody>
      </p:sp>
      <p:sp>
        <p:nvSpPr>
          <p:cNvPr id="4" name="Slide Number Placeholder 3"/>
          <p:cNvSpPr>
            <a:spLocks noGrp="1"/>
          </p:cNvSpPr>
          <p:nvPr>
            <p:ph type="sldNum" sz="quarter" idx="10"/>
          </p:nvPr>
        </p:nvSpPr>
        <p:spPr/>
        <p:txBody>
          <a:bodyPr/>
          <a:lstStyle/>
          <a:p>
            <a:fld id="{BD02A98E-CF5C-4341-A5DF-5016E2D80E5E}" type="slidenum">
              <a:rPr lang="en-US" smtClean="0"/>
              <a:t>19</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outline the talk, today I will first</a:t>
            </a:r>
            <a:r>
              <a:rPr lang="en-US" baseline="0" dirty="0" smtClean="0"/>
              <a:t> introduce antineutrino electron scattering and talk about the cross-sections and directionality. I will then mention the energy spectrum of the antineutrinos emerging from typical LWRs. I will then go into the signal that we expect. Then I will discuss our characterization of all the background we expect to see and the cuts we use to mitigate them. </a:t>
            </a:r>
          </a:p>
          <a:p>
            <a:endParaRPr lang="en-US" baseline="0" dirty="0"/>
          </a:p>
          <a:p>
            <a:r>
              <a:rPr lang="en-US" baseline="0" dirty="0" smtClean="0"/>
              <a:t>We will see from the background section that radon presents a large threat to sensitivity and thus I will presents some results for our WATCHMAN like design as a function of radon contamination. We then look at the advantages of placing the detector deeper underground, making the detector larger, and again reducing the radon contamination. I will then wrap up with some of our conclusions. </a:t>
            </a:r>
          </a:p>
        </p:txBody>
      </p:sp>
      <p:sp>
        <p:nvSpPr>
          <p:cNvPr id="4" name="Slide Number Placeholder 3"/>
          <p:cNvSpPr>
            <a:spLocks noGrp="1"/>
          </p:cNvSpPr>
          <p:nvPr>
            <p:ph type="sldNum" sz="quarter" idx="10"/>
          </p:nvPr>
        </p:nvSpPr>
        <p:spPr/>
        <p:txBody>
          <a:bodyPr/>
          <a:lstStyle/>
          <a:p>
            <a:fld id="{BD02A98E-CF5C-4341-A5DF-5016E2D80E5E}" type="slidenum">
              <a:rPr lang="en-US" smtClean="0"/>
              <a:t>2</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do so, we first determine how</a:t>
            </a:r>
            <a:r>
              <a:rPr lang="en-US" baseline="0" dirty="0" smtClean="0"/>
              <a:t> the </a:t>
            </a:r>
            <a:r>
              <a:rPr lang="en-US" baseline="0" dirty="0" err="1" smtClean="0"/>
              <a:t>muon</a:t>
            </a:r>
            <a:r>
              <a:rPr lang="en-US" baseline="0" dirty="0" smtClean="0"/>
              <a:t> rates will scale with depth and here I have the results of our Geant4 simulation for showering and </a:t>
            </a:r>
            <a:r>
              <a:rPr lang="en-US" baseline="0" dirty="0" err="1" smtClean="0"/>
              <a:t>nonshowering</a:t>
            </a:r>
            <a:r>
              <a:rPr lang="en-US" baseline="0" dirty="0" smtClean="0"/>
              <a:t> </a:t>
            </a:r>
            <a:r>
              <a:rPr lang="en-US" baseline="0" dirty="0" err="1" smtClean="0"/>
              <a:t>muons</a:t>
            </a:r>
            <a:r>
              <a:rPr lang="en-US" baseline="0" dirty="0" smtClean="0"/>
              <a:t> relative to the 2700 </a:t>
            </a:r>
            <a:r>
              <a:rPr lang="en-US" baseline="0" dirty="0" err="1" smtClean="0"/>
              <a:t>KamLAND</a:t>
            </a:r>
            <a:r>
              <a:rPr lang="en-US" baseline="0" dirty="0" smtClean="0"/>
              <a:t> depth. </a:t>
            </a:r>
          </a:p>
          <a:p>
            <a:endParaRPr lang="en-US" baseline="0" dirty="0" smtClean="0"/>
          </a:p>
          <a:p>
            <a:r>
              <a:rPr lang="en-US" baseline="0" dirty="0" smtClean="0"/>
              <a:t>So as we increase the depth, we obviously reduce our </a:t>
            </a:r>
            <a:r>
              <a:rPr lang="en-US" baseline="0" dirty="0" err="1" smtClean="0"/>
              <a:t>muon</a:t>
            </a:r>
            <a:r>
              <a:rPr lang="en-US" baseline="0" dirty="0" smtClean="0"/>
              <a:t> rate and thus we can increase our </a:t>
            </a:r>
            <a:r>
              <a:rPr lang="en-US" baseline="0" dirty="0" err="1" smtClean="0"/>
              <a:t>muon</a:t>
            </a:r>
            <a:r>
              <a:rPr lang="en-US" baseline="0" dirty="0" smtClean="0"/>
              <a:t> veto time to further reduce our RN background without sacrificing too much </a:t>
            </a:r>
            <a:r>
              <a:rPr lang="en-US" baseline="0" dirty="0" err="1" smtClean="0"/>
              <a:t>livetime</a:t>
            </a:r>
            <a:r>
              <a:rPr lang="en-US" baseline="0" dirty="0" smtClean="0"/>
              <a:t>. So we include a varied veto time as a function of depth to maintain our 67% </a:t>
            </a:r>
            <a:r>
              <a:rPr lang="en-US" baseline="0" dirty="0" err="1" smtClean="0"/>
              <a:t>liveimte</a:t>
            </a:r>
            <a:r>
              <a:rPr lang="en-US" baseline="0" dirty="0" smtClean="0"/>
              <a:t>, but place an upper threshold of 20 seconds in order to reduce the complication of allowing the RNs enough time to migrate out of the tubes and produce backgrounds. </a:t>
            </a:r>
            <a:endParaRPr lang="en-US" dirty="0"/>
          </a:p>
        </p:txBody>
      </p:sp>
      <p:sp>
        <p:nvSpPr>
          <p:cNvPr id="4" name="Slide Number Placeholder 3"/>
          <p:cNvSpPr>
            <a:spLocks noGrp="1"/>
          </p:cNvSpPr>
          <p:nvPr>
            <p:ph type="sldNum" sz="quarter" idx="10"/>
          </p:nvPr>
        </p:nvSpPr>
        <p:spPr/>
        <p:txBody>
          <a:bodyPr/>
          <a:lstStyle/>
          <a:p>
            <a:fld id="{BD02A98E-CF5C-4341-A5DF-5016E2D80E5E}" type="slidenum">
              <a:rPr lang="en-US" smtClean="0"/>
              <a:t>20</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2A98E-CF5C-4341-A5DF-5016E2D80E5E}" type="slidenum">
              <a:rPr lang="en-US" smtClean="0"/>
              <a:t>21</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primary interaction in WATCHMAN is the inverse beta decay interaction, in which a neutrino interacts with a proton to create a neutron and positron. The positron will annihilate and the neutron will thermalize and capture on a </a:t>
            </a:r>
            <a:r>
              <a:rPr lang="en-US" baseline="0" dirty="0" err="1" smtClean="0"/>
              <a:t>Gd</a:t>
            </a:r>
            <a:r>
              <a:rPr lang="en-US" baseline="0" dirty="0" smtClean="0"/>
              <a:t> nucleus. The coincident detection of the positron and neutron constitute the neutrino signal. </a:t>
            </a:r>
          </a:p>
          <a:p>
            <a:endParaRPr lang="en-US" baseline="0" dirty="0" smtClean="0"/>
          </a:p>
          <a:p>
            <a:r>
              <a:rPr lang="en-US" baseline="0" dirty="0" smtClean="0"/>
              <a:t>There is also electron scattering in which a neutrino elastically scatters an electron, which can create a detectable </a:t>
            </a:r>
            <a:r>
              <a:rPr lang="en-US" baseline="0" dirty="0" err="1" smtClean="0"/>
              <a:t>cherenkov</a:t>
            </a:r>
            <a:r>
              <a:rPr lang="en-US" baseline="0" dirty="0" smtClean="0"/>
              <a:t> light cone. </a:t>
            </a:r>
          </a:p>
          <a:p>
            <a:endParaRPr lang="en-US" baseline="0" dirty="0" smtClean="0"/>
          </a:p>
          <a:p>
            <a:r>
              <a:rPr lang="en-US" baseline="0" dirty="0" smtClean="0"/>
              <a:t>We typically use IBD because the cross section is larger and the coincident detection helps in background reduction. Ill note that, and we will see this again in a couple slides, that the difference between them shrink with decreasing energy and reactor neutrinos typically have low energies. So its not all bad. </a:t>
            </a:r>
          </a:p>
          <a:p>
            <a:endParaRPr lang="en-US" baseline="0" dirty="0" smtClean="0"/>
          </a:p>
          <a:p>
            <a:r>
              <a:rPr lang="en-US" baseline="0" dirty="0" smtClean="0"/>
              <a:t>We look at scattering for one main reason and that is directionality. </a:t>
            </a:r>
            <a:endParaRPr lang="en-US" dirty="0"/>
          </a:p>
        </p:txBody>
      </p:sp>
      <p:sp>
        <p:nvSpPr>
          <p:cNvPr id="4" name="Slide Number Placeholder 3"/>
          <p:cNvSpPr>
            <a:spLocks noGrp="1"/>
          </p:cNvSpPr>
          <p:nvPr>
            <p:ph type="sldNum" sz="quarter" idx="10"/>
          </p:nvPr>
        </p:nvSpPr>
        <p:spPr/>
        <p:txBody>
          <a:bodyPr/>
          <a:lstStyle/>
          <a:p>
            <a:fld id="{BD02A98E-CF5C-4341-A5DF-5016E2D80E5E}" type="slidenum">
              <a:rPr lang="en-US" smtClean="0"/>
              <a:t>3</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Shown</a:t>
            </a:r>
            <a:r>
              <a:rPr lang="en-US" baseline="0" dirty="0" smtClean="0"/>
              <a:t> on the left is the neutron locations following IBD after 1, 5, 10, and 20 scatters. We see initially that the neutrons move opposite to the neutrino source, giving good directionality. However it quickly loses this information as it scatters. The timing issue of detecting the neutron before it undergoes a significant amount of scattering is what make directionality with IBD very difficult. </a:t>
            </a:r>
          </a:p>
          <a:p>
            <a:endParaRPr lang="en-US" baseline="0" dirty="0" smtClean="0"/>
          </a:p>
          <a:p>
            <a:r>
              <a:rPr lang="en-US" baseline="0" dirty="0" smtClean="0"/>
              <a:t>On the other hand, here I show the differential cross section with respect to the cosine of the scattering angle for electron scattering. We see that it is heavily favored in the forward direction. Therefore, with an ensemble of ES events, we can point back to the source. </a:t>
            </a:r>
          </a:p>
          <a:p>
            <a:endParaRPr lang="en-US" baseline="0" dirty="0" smtClean="0"/>
          </a:p>
          <a:p>
            <a:r>
              <a:rPr lang="en-US" baseline="0" dirty="0" smtClean="0"/>
              <a:t>Now, in this talk we are concerned only with reactor antineutrinos. So lets look at the spectrum </a:t>
            </a:r>
            <a:endParaRPr lang="en-US" dirty="0"/>
          </a:p>
        </p:txBody>
      </p:sp>
      <p:sp>
        <p:nvSpPr>
          <p:cNvPr id="4" name="Slide Number Placeholder 3"/>
          <p:cNvSpPr>
            <a:spLocks noGrp="1"/>
          </p:cNvSpPr>
          <p:nvPr>
            <p:ph type="sldNum" sz="quarter" idx="10"/>
          </p:nvPr>
        </p:nvSpPr>
        <p:spPr/>
        <p:txBody>
          <a:bodyPr/>
          <a:lstStyle/>
          <a:p>
            <a:fld id="{BD02A98E-CF5C-4341-A5DF-5016E2D80E5E}" type="slidenum">
              <a:rPr lang="en-US" smtClean="0"/>
              <a:t>4</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 show the typical number of antineutrinos produced per fission per MeV for individual fissionable isotopes in a typical reactor. These are the dashed lines. In a typical mid-cycle PWR, we have the following fission concentrations, and thus we can use a weighted sum of the individual curves to determine the overall curve we would expect to see, shown in black. </a:t>
            </a:r>
          </a:p>
          <a:p>
            <a:endParaRPr lang="en-US" baseline="0" dirty="0" smtClean="0"/>
          </a:p>
          <a:p>
            <a:r>
              <a:rPr lang="en-US" baseline="0" dirty="0" smtClean="0"/>
              <a:t>The solid lines here represent the detectable or observable spectra by folding the flux with the total cross section. We see that the average observable energy is about 2-3 MeV.</a:t>
            </a:r>
          </a:p>
          <a:p>
            <a:endParaRPr lang="en-US" baseline="0" dirty="0" smtClean="0"/>
          </a:p>
          <a:p>
            <a:r>
              <a:rPr lang="en-US" baseline="0" dirty="0" smtClean="0"/>
              <a:t>I should mention that most studies only concern themselves with E &gt; 1.8 due to the IBD threshold, so the spectrum below 1.8 is not very well understood. We simply extend current parameterization below and admit that there is some uncertainty to that. </a:t>
            </a:r>
            <a:endParaRPr lang="en-US" dirty="0"/>
          </a:p>
        </p:txBody>
      </p:sp>
      <p:sp>
        <p:nvSpPr>
          <p:cNvPr id="4" name="Slide Number Placeholder 3"/>
          <p:cNvSpPr>
            <a:spLocks noGrp="1"/>
          </p:cNvSpPr>
          <p:nvPr>
            <p:ph type="sldNum" sz="quarter" idx="10"/>
          </p:nvPr>
        </p:nvSpPr>
        <p:spPr/>
        <p:txBody>
          <a:bodyPr/>
          <a:lstStyle/>
          <a:p>
            <a:fld id="{BD02A98E-CF5C-4341-A5DF-5016E2D80E5E}" type="slidenum">
              <a:rPr lang="en-US" smtClean="0"/>
              <a:t>5</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as all of you know this is the WATCHMAN detector with about 15.8 m total diameter and 3 kilotons</a:t>
            </a:r>
            <a:r>
              <a:rPr lang="en-US" baseline="0" dirty="0" smtClean="0"/>
              <a:t> of </a:t>
            </a:r>
            <a:r>
              <a:rPr lang="en-US" baseline="0" dirty="0" err="1" smtClean="0"/>
              <a:t>Gd</a:t>
            </a:r>
            <a:r>
              <a:rPr lang="en-US" baseline="0" dirty="0" smtClean="0"/>
              <a:t>-doped water. For this work we actually extended the PMT support structure to 13.8 meters as opposed to the 12.8 meters stated in the white paper. This was to give us a little more buffer region and later we will see why. We have about 4300 PMTs facing the target and 480 facing the veto. For this work we also assumed we were using 10 inch low background </a:t>
            </a:r>
            <a:r>
              <a:rPr lang="en-US" baseline="0" dirty="0" err="1" smtClean="0"/>
              <a:t>PMTs.</a:t>
            </a:r>
            <a:r>
              <a:rPr lang="en-US" baseline="0" dirty="0" smtClean="0"/>
              <a:t> Of course we have the 1500 meters of water equivalent overburden and a 13km standoff from a 3.8 </a:t>
            </a:r>
            <a:r>
              <a:rPr lang="en-US" baseline="0" dirty="0" err="1" smtClean="0"/>
              <a:t>GWth</a:t>
            </a:r>
            <a:r>
              <a:rPr lang="en-US" baseline="0" dirty="0" smtClean="0"/>
              <a:t> light water reactor</a:t>
            </a:r>
            <a:endParaRPr lang="en-US" dirty="0"/>
          </a:p>
        </p:txBody>
      </p:sp>
      <p:sp>
        <p:nvSpPr>
          <p:cNvPr id="4" name="Slide Number Placeholder 3"/>
          <p:cNvSpPr>
            <a:spLocks noGrp="1"/>
          </p:cNvSpPr>
          <p:nvPr>
            <p:ph type="sldNum" sz="quarter" idx="10"/>
          </p:nvPr>
        </p:nvSpPr>
        <p:spPr/>
        <p:txBody>
          <a:bodyPr/>
          <a:lstStyle/>
          <a:p>
            <a:fld id="{BD02A98E-CF5C-4341-A5DF-5016E2D80E5E}" type="slidenum">
              <a:rPr lang="en-US" smtClean="0"/>
              <a:t>6</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calculate the expected signal using this equation</a:t>
            </a:r>
            <a:r>
              <a:rPr lang="en-US" baseline="0" dirty="0" smtClean="0"/>
              <a:t> where Ne is the number of available electrons, d is the standoff, </a:t>
            </a:r>
            <a:r>
              <a:rPr lang="en-US" baseline="0" dirty="0" err="1" smtClean="0"/>
              <a:t>phi_i</a:t>
            </a:r>
            <a:r>
              <a:rPr lang="en-US" baseline="0" dirty="0" smtClean="0"/>
              <a:t> is the number of antineutrino produced per fission per MeV of isotope </a:t>
            </a:r>
            <a:r>
              <a:rPr lang="en-US" baseline="0" dirty="0" err="1" smtClean="0"/>
              <a:t>i</a:t>
            </a:r>
            <a:r>
              <a:rPr lang="en-US" baseline="0" dirty="0" smtClean="0"/>
              <a:t>, sigma is the cross section, and </a:t>
            </a:r>
            <a:r>
              <a:rPr lang="en-US" baseline="0" dirty="0" err="1" smtClean="0"/>
              <a:t>f_i</a:t>
            </a:r>
            <a:r>
              <a:rPr lang="en-US" baseline="0" dirty="0" smtClean="0"/>
              <a:t> is the fission rate of isotope </a:t>
            </a:r>
            <a:r>
              <a:rPr lang="en-US" baseline="0" dirty="0" err="1" smtClean="0"/>
              <a:t>i</a:t>
            </a:r>
            <a:r>
              <a:rPr lang="en-US" baseline="0" dirty="0" smtClean="0"/>
              <a:t>. The results in about 9270 events in 5 years. </a:t>
            </a:r>
          </a:p>
          <a:p>
            <a:endParaRPr lang="en-US" baseline="0" dirty="0" smtClean="0"/>
          </a:p>
          <a:p>
            <a:r>
              <a:rPr lang="en-US" baseline="0" dirty="0" smtClean="0"/>
              <a:t>A ES generator was implemented in the </a:t>
            </a:r>
            <a:r>
              <a:rPr lang="en-US" baseline="0" dirty="0" err="1" smtClean="0"/>
              <a:t>RMSim</a:t>
            </a:r>
            <a:r>
              <a:rPr lang="en-US" baseline="0" dirty="0" smtClean="0"/>
              <a:t> package and event reconstruction was done with BONSAI. Ill note that the ES generator has been implemented in RATPAC and is currently waiting as a pull request. </a:t>
            </a:r>
          </a:p>
          <a:p>
            <a:endParaRPr lang="en-US" baseline="0" dirty="0" smtClean="0"/>
          </a:p>
          <a:p>
            <a:r>
              <a:rPr lang="en-US" baseline="0" dirty="0" smtClean="0"/>
              <a:t>Here I show the 5 year detector response and reconstruction of the scattering angle. I mention that </a:t>
            </a:r>
            <a:r>
              <a:rPr lang="en-US" baseline="0" dirty="0" err="1" smtClean="0"/>
              <a:t>RMSim</a:t>
            </a:r>
            <a:r>
              <a:rPr lang="en-US" baseline="0" dirty="0" smtClean="0"/>
              <a:t> imposes a 16 PE threshold in order to trigger the detector and thus we see we only have a 17% detection efficiency. We note that the energy distribution seems to be an exponential that extend out to about 140 PE. The reconstruction shows an exponential towards </a:t>
            </a:r>
            <a:r>
              <a:rPr lang="en-US" baseline="0" dirty="0" err="1" smtClean="0"/>
              <a:t>cos</a:t>
            </a:r>
            <a:r>
              <a:rPr lang="en-US" baseline="0" dirty="0" smtClean="0"/>
              <a:t>(1), reassuring that we can indeed see that ES is forward peaked.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D02A98E-CF5C-4341-A5DF-5016E2D80E5E}" type="slidenum">
              <a:rPr lang="en-US" smtClean="0"/>
              <a:t>7</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for backgrounds. First we look at the beta decays of the long lifetime and high yield </a:t>
            </a:r>
            <a:r>
              <a:rPr lang="en-US" baseline="0" dirty="0" err="1" smtClean="0"/>
              <a:t>cosmogenic</a:t>
            </a:r>
            <a:r>
              <a:rPr lang="en-US" baseline="0" dirty="0" smtClean="0"/>
              <a:t> radionuclides. The </a:t>
            </a:r>
            <a:r>
              <a:rPr lang="en-US" baseline="0" dirty="0" err="1" smtClean="0"/>
              <a:t>muonic</a:t>
            </a:r>
            <a:r>
              <a:rPr lang="en-US" baseline="0" dirty="0" smtClean="0"/>
              <a:t> yields were taken from a FLUKA study done on Super-K and the </a:t>
            </a:r>
            <a:r>
              <a:rPr lang="en-US" baseline="0" dirty="0" err="1" smtClean="0"/>
              <a:t>muon</a:t>
            </a:r>
            <a:r>
              <a:rPr lang="en-US" baseline="0" dirty="0" smtClean="0"/>
              <a:t> rates were scaled from an </a:t>
            </a:r>
            <a:r>
              <a:rPr lang="en-US" baseline="0" dirty="0" err="1" smtClean="0"/>
              <a:t>IsoDAR</a:t>
            </a:r>
            <a:r>
              <a:rPr lang="en-US" baseline="0" dirty="0" smtClean="0"/>
              <a:t> study on </a:t>
            </a:r>
            <a:r>
              <a:rPr lang="en-US" baseline="0" dirty="0" err="1" smtClean="0"/>
              <a:t>KamLAND</a:t>
            </a:r>
            <a:r>
              <a:rPr lang="en-US" baseline="0" dirty="0" smtClean="0"/>
              <a:t>. To reduce the RN backgrounds, we impose a 10 second position sensitive veto, using a 1 meter tube for </a:t>
            </a:r>
            <a:r>
              <a:rPr lang="en-US" baseline="0" dirty="0" err="1" smtClean="0"/>
              <a:t>nonshowering</a:t>
            </a:r>
            <a:r>
              <a:rPr lang="en-US" baseline="0" dirty="0" smtClean="0"/>
              <a:t> events and a 2 meter tube for showering events. Assuming all the </a:t>
            </a:r>
            <a:r>
              <a:rPr lang="en-US" baseline="0" dirty="0" err="1" smtClean="0"/>
              <a:t>muons</a:t>
            </a:r>
            <a:r>
              <a:rPr lang="en-US" baseline="0" dirty="0" smtClean="0"/>
              <a:t> traverse the entirety of the detector results in a </a:t>
            </a:r>
            <a:r>
              <a:rPr lang="en-US" baseline="0" dirty="0" err="1" smtClean="0"/>
              <a:t>livetime</a:t>
            </a:r>
            <a:r>
              <a:rPr lang="en-US" baseline="0" dirty="0" smtClean="0"/>
              <a:t> of about 67%.</a:t>
            </a:r>
          </a:p>
          <a:p>
            <a:endParaRPr lang="en-US" baseline="0" dirty="0" smtClean="0"/>
          </a:p>
          <a:p>
            <a:r>
              <a:rPr lang="en-US" baseline="0" dirty="0" smtClean="0"/>
              <a:t>Now, some of these RN beta decay to an excited state and eventually release a gamma ray. Most notably the decay of N-16 results in a 6.1 MeV gamma. If two cones are present within an event, the event reconstruction will have a higher uncertainty (lower log likelihood). We show here the number of triggered PMTs versus the log likelihood for the event for both N-16 and ES events. The single cone ES events display a narrow almost proportionate band while the N-16 has a similar behavior but with a large grouping of low likelihood events. We attribute these events to the beta-gamma events and can thus remove them with a simple cut shown here in green.</a:t>
            </a:r>
            <a:endParaRPr lang="en-US" dirty="0"/>
          </a:p>
        </p:txBody>
      </p:sp>
      <p:sp>
        <p:nvSpPr>
          <p:cNvPr id="4" name="Slide Number Placeholder 3"/>
          <p:cNvSpPr>
            <a:spLocks noGrp="1"/>
          </p:cNvSpPr>
          <p:nvPr>
            <p:ph type="sldNum" sz="quarter" idx="10"/>
          </p:nvPr>
        </p:nvSpPr>
        <p:spPr/>
        <p:txBody>
          <a:bodyPr/>
          <a:lstStyle/>
          <a:p>
            <a:fld id="{BD02A98E-CF5C-4341-A5DF-5016E2D80E5E}" type="slidenum">
              <a:rPr lang="en-US" smtClean="0"/>
              <a:t>8</a:t>
            </a:fld>
            <a:endParaRPr lang="en-US"/>
          </a:p>
        </p:txBody>
      </p:sp>
    </p:spTree>
    <p:extLst>
      <p:ext uri="{BB962C8B-B14F-4D97-AF65-F5344CB8AC3E}">
        <p14:creationId xmlns:p14="http://schemas.microsoft.com/office/powerpoint/2010/main" val="212942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PMTs will contain trace amounts of U, </a:t>
            </a:r>
            <a:r>
              <a:rPr lang="en-US" dirty="0" err="1" smtClean="0"/>
              <a:t>Th</a:t>
            </a:r>
            <a:r>
              <a:rPr lang="en-US" dirty="0" smtClean="0"/>
              <a:t>, and K, and thus will</a:t>
            </a:r>
            <a:r>
              <a:rPr lang="en-US" baseline="0" dirty="0" smtClean="0"/>
              <a:t> have some gamma ray activity associated with them. Using 5000 PMTs means will we will have a lot of gamma rays. Most of them however will interact in the buffer region and thus should not contribute any background, however due to the uncertainty of the reconstruction, the events can be place within the FV.</a:t>
            </a:r>
          </a:p>
          <a:p>
            <a:endParaRPr lang="en-US" baseline="0" dirty="0" smtClean="0"/>
          </a:p>
          <a:p>
            <a:r>
              <a:rPr lang="en-US" baseline="0" dirty="0" smtClean="0"/>
              <a:t>We simulated an arbitrary amount of PMT gammas and show the distance to the nearest PMT for each event in black. With the green line denoting the FV barrier, we see that a lot of events are reconstructed inside. If we force some of the poorly reconstructed events to be removed, we can improve out results, shown here in blue. We notice that the behavior seems to be a decaying exponential away from the </a:t>
            </a:r>
            <a:r>
              <a:rPr lang="en-US" baseline="0" dirty="0" err="1" smtClean="0"/>
              <a:t>PMTs.</a:t>
            </a:r>
            <a:r>
              <a:rPr lang="en-US" baseline="0" dirty="0" smtClean="0"/>
              <a:t> This is promising for this type of background, because we can essentially reduce it to zero with a large enough buffer zone. We can then use this exponential behavior to predict our PMT background for any sized FV. </a:t>
            </a:r>
            <a:endParaRPr lang="en-US" dirty="0"/>
          </a:p>
        </p:txBody>
      </p:sp>
      <p:sp>
        <p:nvSpPr>
          <p:cNvPr id="4" name="Slide Number Placeholder 3"/>
          <p:cNvSpPr>
            <a:spLocks noGrp="1"/>
          </p:cNvSpPr>
          <p:nvPr>
            <p:ph type="sldNum" sz="quarter" idx="10"/>
          </p:nvPr>
        </p:nvSpPr>
        <p:spPr/>
        <p:txBody>
          <a:bodyPr/>
          <a:lstStyle/>
          <a:p>
            <a:fld id="{BD02A98E-CF5C-4341-A5DF-5016E2D80E5E}" type="slidenum">
              <a:rPr lang="en-US" smtClean="0"/>
              <a:t>9</a:t>
            </a:fld>
            <a:endParaRPr lang="en-US"/>
          </a:p>
        </p:txBody>
      </p:sp>
    </p:spTree>
    <p:extLst>
      <p:ext uri="{BB962C8B-B14F-4D97-AF65-F5344CB8AC3E}">
        <p14:creationId xmlns:p14="http://schemas.microsoft.com/office/powerpoint/2010/main" val="212942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December 8, 2015</a:t>
            </a:r>
            <a:endParaRPr lang="en-US"/>
          </a:p>
        </p:txBody>
      </p:sp>
      <p:sp>
        <p:nvSpPr>
          <p:cNvPr id="5" name="Footer Placeholder 4"/>
          <p:cNvSpPr>
            <a:spLocks noGrp="1"/>
          </p:cNvSpPr>
          <p:nvPr>
            <p:ph type="ftr" sz="quarter" idx="11"/>
          </p:nvPr>
        </p:nvSpPr>
        <p:spPr/>
        <p:txBody>
          <a:bodyPr/>
          <a:lstStyle/>
          <a:p>
            <a:r>
              <a:rPr lang="en-US" smtClean="0"/>
              <a:t>D. Hellfeld | AAP 2015</a:t>
            </a:r>
            <a:endParaRPr lang="en-US"/>
          </a:p>
        </p:txBody>
      </p:sp>
      <p:sp>
        <p:nvSpPr>
          <p:cNvPr id="6" name="Slide Number Placeholder 5"/>
          <p:cNvSpPr>
            <a:spLocks noGrp="1"/>
          </p:cNvSpPr>
          <p:nvPr>
            <p:ph type="sldNum" sz="quarter" idx="12"/>
          </p:nvPr>
        </p:nvSpPr>
        <p:spPr/>
        <p:txBody>
          <a:bodyPr/>
          <a:lstStyle/>
          <a:p>
            <a:fld id="{AD2F7DF3-96FF-5A45-808F-8351A20D4648}" type="slidenum">
              <a:rPr lang="en-US" smtClean="0"/>
              <a:t>‹#›</a:t>
            </a:fld>
            <a:endParaRPr lang="en-US"/>
          </a:p>
        </p:txBody>
      </p:sp>
    </p:spTree>
    <p:extLst>
      <p:ext uri="{BB962C8B-B14F-4D97-AF65-F5344CB8AC3E}">
        <p14:creationId xmlns:p14="http://schemas.microsoft.com/office/powerpoint/2010/main" val="2068407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December 8, 2015</a:t>
            </a:r>
            <a:endParaRPr lang="en-US"/>
          </a:p>
        </p:txBody>
      </p:sp>
      <p:sp>
        <p:nvSpPr>
          <p:cNvPr id="5" name="Footer Placeholder 4"/>
          <p:cNvSpPr>
            <a:spLocks noGrp="1"/>
          </p:cNvSpPr>
          <p:nvPr>
            <p:ph type="ftr" sz="quarter" idx="11"/>
          </p:nvPr>
        </p:nvSpPr>
        <p:spPr/>
        <p:txBody>
          <a:bodyPr/>
          <a:lstStyle/>
          <a:p>
            <a:r>
              <a:rPr lang="en-US" smtClean="0"/>
              <a:t>D. Hellfeld | AAP 2015</a:t>
            </a:r>
            <a:endParaRPr lang="en-US"/>
          </a:p>
        </p:txBody>
      </p:sp>
      <p:sp>
        <p:nvSpPr>
          <p:cNvPr id="6" name="Slide Number Placeholder 5"/>
          <p:cNvSpPr>
            <a:spLocks noGrp="1"/>
          </p:cNvSpPr>
          <p:nvPr>
            <p:ph type="sldNum" sz="quarter" idx="12"/>
          </p:nvPr>
        </p:nvSpPr>
        <p:spPr/>
        <p:txBody>
          <a:bodyPr/>
          <a:lstStyle/>
          <a:p>
            <a:fld id="{AD2F7DF3-96FF-5A45-808F-8351A20D4648}" type="slidenum">
              <a:rPr lang="en-US" smtClean="0"/>
              <a:t>‹#›</a:t>
            </a:fld>
            <a:endParaRPr lang="en-US"/>
          </a:p>
        </p:txBody>
      </p:sp>
    </p:spTree>
    <p:extLst>
      <p:ext uri="{BB962C8B-B14F-4D97-AF65-F5344CB8AC3E}">
        <p14:creationId xmlns:p14="http://schemas.microsoft.com/office/powerpoint/2010/main" val="165958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December 8, 2015</a:t>
            </a:r>
            <a:endParaRPr lang="en-US"/>
          </a:p>
        </p:txBody>
      </p:sp>
      <p:sp>
        <p:nvSpPr>
          <p:cNvPr id="5" name="Footer Placeholder 4"/>
          <p:cNvSpPr>
            <a:spLocks noGrp="1"/>
          </p:cNvSpPr>
          <p:nvPr>
            <p:ph type="ftr" sz="quarter" idx="11"/>
          </p:nvPr>
        </p:nvSpPr>
        <p:spPr/>
        <p:txBody>
          <a:bodyPr/>
          <a:lstStyle/>
          <a:p>
            <a:r>
              <a:rPr lang="en-US" smtClean="0"/>
              <a:t>D. Hellfeld | AAP 2015</a:t>
            </a:r>
            <a:endParaRPr lang="en-US"/>
          </a:p>
        </p:txBody>
      </p:sp>
      <p:sp>
        <p:nvSpPr>
          <p:cNvPr id="6" name="Slide Number Placeholder 5"/>
          <p:cNvSpPr>
            <a:spLocks noGrp="1"/>
          </p:cNvSpPr>
          <p:nvPr>
            <p:ph type="sldNum" sz="quarter" idx="12"/>
          </p:nvPr>
        </p:nvSpPr>
        <p:spPr/>
        <p:txBody>
          <a:bodyPr/>
          <a:lstStyle/>
          <a:p>
            <a:fld id="{AD2F7DF3-96FF-5A45-808F-8351A20D4648}" type="slidenum">
              <a:rPr lang="en-US" smtClean="0"/>
              <a:t>‹#›</a:t>
            </a:fld>
            <a:endParaRPr lang="en-US"/>
          </a:p>
        </p:txBody>
      </p:sp>
    </p:spTree>
    <p:extLst>
      <p:ext uri="{BB962C8B-B14F-4D97-AF65-F5344CB8AC3E}">
        <p14:creationId xmlns:p14="http://schemas.microsoft.com/office/powerpoint/2010/main" val="382564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December 8, 2015</a:t>
            </a:r>
            <a:endParaRPr lang="en-US"/>
          </a:p>
        </p:txBody>
      </p:sp>
      <p:sp>
        <p:nvSpPr>
          <p:cNvPr id="5" name="Footer Placeholder 4"/>
          <p:cNvSpPr>
            <a:spLocks noGrp="1"/>
          </p:cNvSpPr>
          <p:nvPr>
            <p:ph type="ftr" sz="quarter" idx="11"/>
          </p:nvPr>
        </p:nvSpPr>
        <p:spPr/>
        <p:txBody>
          <a:bodyPr/>
          <a:lstStyle/>
          <a:p>
            <a:r>
              <a:rPr lang="en-US" smtClean="0"/>
              <a:t>D. Hellfeld | AAP 2015</a:t>
            </a:r>
            <a:endParaRPr lang="en-US"/>
          </a:p>
        </p:txBody>
      </p:sp>
      <p:sp>
        <p:nvSpPr>
          <p:cNvPr id="6" name="Slide Number Placeholder 5"/>
          <p:cNvSpPr>
            <a:spLocks noGrp="1"/>
          </p:cNvSpPr>
          <p:nvPr>
            <p:ph type="sldNum" sz="quarter" idx="12"/>
          </p:nvPr>
        </p:nvSpPr>
        <p:spPr/>
        <p:txBody>
          <a:bodyPr/>
          <a:lstStyle/>
          <a:p>
            <a:fld id="{AD2F7DF3-96FF-5A45-808F-8351A20D4648}" type="slidenum">
              <a:rPr lang="en-US" smtClean="0"/>
              <a:t>‹#›</a:t>
            </a:fld>
            <a:endParaRPr lang="en-US"/>
          </a:p>
        </p:txBody>
      </p:sp>
    </p:spTree>
    <p:extLst>
      <p:ext uri="{BB962C8B-B14F-4D97-AF65-F5344CB8AC3E}">
        <p14:creationId xmlns:p14="http://schemas.microsoft.com/office/powerpoint/2010/main" val="128208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December 8, 2015</a:t>
            </a:r>
            <a:endParaRPr lang="en-US"/>
          </a:p>
        </p:txBody>
      </p:sp>
      <p:sp>
        <p:nvSpPr>
          <p:cNvPr id="5" name="Footer Placeholder 4"/>
          <p:cNvSpPr>
            <a:spLocks noGrp="1"/>
          </p:cNvSpPr>
          <p:nvPr>
            <p:ph type="ftr" sz="quarter" idx="11"/>
          </p:nvPr>
        </p:nvSpPr>
        <p:spPr/>
        <p:txBody>
          <a:bodyPr/>
          <a:lstStyle/>
          <a:p>
            <a:r>
              <a:rPr lang="en-US" smtClean="0"/>
              <a:t>D. Hellfeld | AAP 2015</a:t>
            </a:r>
            <a:endParaRPr lang="en-US"/>
          </a:p>
        </p:txBody>
      </p:sp>
      <p:sp>
        <p:nvSpPr>
          <p:cNvPr id="6" name="Slide Number Placeholder 5"/>
          <p:cNvSpPr>
            <a:spLocks noGrp="1"/>
          </p:cNvSpPr>
          <p:nvPr>
            <p:ph type="sldNum" sz="quarter" idx="12"/>
          </p:nvPr>
        </p:nvSpPr>
        <p:spPr/>
        <p:txBody>
          <a:bodyPr/>
          <a:lstStyle/>
          <a:p>
            <a:fld id="{AD2F7DF3-96FF-5A45-808F-8351A20D4648}" type="slidenum">
              <a:rPr lang="en-US" smtClean="0"/>
              <a:t>‹#›</a:t>
            </a:fld>
            <a:endParaRPr lang="en-US"/>
          </a:p>
        </p:txBody>
      </p:sp>
    </p:spTree>
    <p:extLst>
      <p:ext uri="{BB962C8B-B14F-4D97-AF65-F5344CB8AC3E}">
        <p14:creationId xmlns:p14="http://schemas.microsoft.com/office/powerpoint/2010/main" val="72713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December 8, 2015</a:t>
            </a:r>
            <a:endParaRPr lang="en-US"/>
          </a:p>
        </p:txBody>
      </p:sp>
      <p:sp>
        <p:nvSpPr>
          <p:cNvPr id="6" name="Footer Placeholder 5"/>
          <p:cNvSpPr>
            <a:spLocks noGrp="1"/>
          </p:cNvSpPr>
          <p:nvPr>
            <p:ph type="ftr" sz="quarter" idx="11"/>
          </p:nvPr>
        </p:nvSpPr>
        <p:spPr/>
        <p:txBody>
          <a:bodyPr/>
          <a:lstStyle/>
          <a:p>
            <a:r>
              <a:rPr lang="en-US" smtClean="0"/>
              <a:t>D. Hellfeld | AAP 2015</a:t>
            </a:r>
            <a:endParaRPr lang="en-US"/>
          </a:p>
        </p:txBody>
      </p:sp>
      <p:sp>
        <p:nvSpPr>
          <p:cNvPr id="7" name="Slide Number Placeholder 6"/>
          <p:cNvSpPr>
            <a:spLocks noGrp="1"/>
          </p:cNvSpPr>
          <p:nvPr>
            <p:ph type="sldNum" sz="quarter" idx="12"/>
          </p:nvPr>
        </p:nvSpPr>
        <p:spPr/>
        <p:txBody>
          <a:bodyPr/>
          <a:lstStyle/>
          <a:p>
            <a:fld id="{AD2F7DF3-96FF-5A45-808F-8351A20D4648}" type="slidenum">
              <a:rPr lang="en-US" smtClean="0"/>
              <a:t>‹#›</a:t>
            </a:fld>
            <a:endParaRPr lang="en-US"/>
          </a:p>
        </p:txBody>
      </p:sp>
    </p:spTree>
    <p:extLst>
      <p:ext uri="{BB962C8B-B14F-4D97-AF65-F5344CB8AC3E}">
        <p14:creationId xmlns:p14="http://schemas.microsoft.com/office/powerpoint/2010/main" val="336593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December 8, 2015</a:t>
            </a:r>
            <a:endParaRPr lang="en-US"/>
          </a:p>
        </p:txBody>
      </p:sp>
      <p:sp>
        <p:nvSpPr>
          <p:cNvPr id="8" name="Footer Placeholder 7"/>
          <p:cNvSpPr>
            <a:spLocks noGrp="1"/>
          </p:cNvSpPr>
          <p:nvPr>
            <p:ph type="ftr" sz="quarter" idx="11"/>
          </p:nvPr>
        </p:nvSpPr>
        <p:spPr/>
        <p:txBody>
          <a:bodyPr/>
          <a:lstStyle/>
          <a:p>
            <a:r>
              <a:rPr lang="en-US" smtClean="0"/>
              <a:t>D. Hellfeld | AAP 2015</a:t>
            </a:r>
            <a:endParaRPr lang="en-US"/>
          </a:p>
        </p:txBody>
      </p:sp>
      <p:sp>
        <p:nvSpPr>
          <p:cNvPr id="9" name="Slide Number Placeholder 8"/>
          <p:cNvSpPr>
            <a:spLocks noGrp="1"/>
          </p:cNvSpPr>
          <p:nvPr>
            <p:ph type="sldNum" sz="quarter" idx="12"/>
          </p:nvPr>
        </p:nvSpPr>
        <p:spPr/>
        <p:txBody>
          <a:bodyPr/>
          <a:lstStyle/>
          <a:p>
            <a:fld id="{AD2F7DF3-96FF-5A45-808F-8351A20D4648}" type="slidenum">
              <a:rPr lang="en-US" smtClean="0"/>
              <a:t>‹#›</a:t>
            </a:fld>
            <a:endParaRPr lang="en-US"/>
          </a:p>
        </p:txBody>
      </p:sp>
    </p:spTree>
    <p:extLst>
      <p:ext uri="{BB962C8B-B14F-4D97-AF65-F5344CB8AC3E}">
        <p14:creationId xmlns:p14="http://schemas.microsoft.com/office/powerpoint/2010/main" val="81057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December 8, 2015</a:t>
            </a:r>
            <a:endParaRPr lang="en-US"/>
          </a:p>
        </p:txBody>
      </p:sp>
      <p:sp>
        <p:nvSpPr>
          <p:cNvPr id="4" name="Footer Placeholder 3"/>
          <p:cNvSpPr>
            <a:spLocks noGrp="1"/>
          </p:cNvSpPr>
          <p:nvPr>
            <p:ph type="ftr" sz="quarter" idx="11"/>
          </p:nvPr>
        </p:nvSpPr>
        <p:spPr/>
        <p:txBody>
          <a:bodyPr/>
          <a:lstStyle/>
          <a:p>
            <a:r>
              <a:rPr lang="en-US" smtClean="0"/>
              <a:t>D. Hellfeld | AAP 2015</a:t>
            </a:r>
            <a:endParaRPr lang="en-US"/>
          </a:p>
        </p:txBody>
      </p:sp>
      <p:sp>
        <p:nvSpPr>
          <p:cNvPr id="5" name="Slide Number Placeholder 4"/>
          <p:cNvSpPr>
            <a:spLocks noGrp="1"/>
          </p:cNvSpPr>
          <p:nvPr>
            <p:ph type="sldNum" sz="quarter" idx="12"/>
          </p:nvPr>
        </p:nvSpPr>
        <p:spPr/>
        <p:txBody>
          <a:bodyPr/>
          <a:lstStyle/>
          <a:p>
            <a:fld id="{AD2F7DF3-96FF-5A45-808F-8351A20D4648}" type="slidenum">
              <a:rPr lang="en-US" smtClean="0"/>
              <a:t>‹#›</a:t>
            </a:fld>
            <a:endParaRPr lang="en-US"/>
          </a:p>
        </p:txBody>
      </p:sp>
    </p:spTree>
    <p:extLst>
      <p:ext uri="{BB962C8B-B14F-4D97-AF65-F5344CB8AC3E}">
        <p14:creationId xmlns:p14="http://schemas.microsoft.com/office/powerpoint/2010/main" val="182308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December 8, 2015</a:t>
            </a:r>
            <a:endParaRPr lang="en-US"/>
          </a:p>
        </p:txBody>
      </p:sp>
      <p:sp>
        <p:nvSpPr>
          <p:cNvPr id="3" name="Footer Placeholder 2"/>
          <p:cNvSpPr>
            <a:spLocks noGrp="1"/>
          </p:cNvSpPr>
          <p:nvPr>
            <p:ph type="ftr" sz="quarter" idx="11"/>
          </p:nvPr>
        </p:nvSpPr>
        <p:spPr/>
        <p:txBody>
          <a:bodyPr/>
          <a:lstStyle/>
          <a:p>
            <a:r>
              <a:rPr lang="en-US" smtClean="0"/>
              <a:t>D. Hellfeld | AAP 2015</a:t>
            </a:r>
            <a:endParaRPr lang="en-US"/>
          </a:p>
        </p:txBody>
      </p:sp>
      <p:sp>
        <p:nvSpPr>
          <p:cNvPr id="4" name="Slide Number Placeholder 3"/>
          <p:cNvSpPr>
            <a:spLocks noGrp="1"/>
          </p:cNvSpPr>
          <p:nvPr>
            <p:ph type="sldNum" sz="quarter" idx="12"/>
          </p:nvPr>
        </p:nvSpPr>
        <p:spPr/>
        <p:txBody>
          <a:bodyPr/>
          <a:lstStyle/>
          <a:p>
            <a:fld id="{AD2F7DF3-96FF-5A45-808F-8351A20D4648}" type="slidenum">
              <a:rPr lang="en-US" smtClean="0"/>
              <a:t>‹#›</a:t>
            </a:fld>
            <a:endParaRPr lang="en-US"/>
          </a:p>
        </p:txBody>
      </p:sp>
    </p:spTree>
    <p:extLst>
      <p:ext uri="{BB962C8B-B14F-4D97-AF65-F5344CB8AC3E}">
        <p14:creationId xmlns:p14="http://schemas.microsoft.com/office/powerpoint/2010/main" val="253729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December 8, 2015</a:t>
            </a:r>
            <a:endParaRPr lang="en-US"/>
          </a:p>
        </p:txBody>
      </p:sp>
      <p:sp>
        <p:nvSpPr>
          <p:cNvPr id="6" name="Footer Placeholder 5"/>
          <p:cNvSpPr>
            <a:spLocks noGrp="1"/>
          </p:cNvSpPr>
          <p:nvPr>
            <p:ph type="ftr" sz="quarter" idx="11"/>
          </p:nvPr>
        </p:nvSpPr>
        <p:spPr/>
        <p:txBody>
          <a:bodyPr/>
          <a:lstStyle/>
          <a:p>
            <a:r>
              <a:rPr lang="en-US" smtClean="0"/>
              <a:t>D. Hellfeld | AAP 2015</a:t>
            </a:r>
            <a:endParaRPr lang="en-US"/>
          </a:p>
        </p:txBody>
      </p:sp>
      <p:sp>
        <p:nvSpPr>
          <p:cNvPr id="7" name="Slide Number Placeholder 6"/>
          <p:cNvSpPr>
            <a:spLocks noGrp="1"/>
          </p:cNvSpPr>
          <p:nvPr>
            <p:ph type="sldNum" sz="quarter" idx="12"/>
          </p:nvPr>
        </p:nvSpPr>
        <p:spPr/>
        <p:txBody>
          <a:bodyPr/>
          <a:lstStyle/>
          <a:p>
            <a:fld id="{AD2F7DF3-96FF-5A45-808F-8351A20D4648}" type="slidenum">
              <a:rPr lang="en-US" smtClean="0"/>
              <a:t>‹#›</a:t>
            </a:fld>
            <a:endParaRPr lang="en-US"/>
          </a:p>
        </p:txBody>
      </p:sp>
    </p:spTree>
    <p:extLst>
      <p:ext uri="{BB962C8B-B14F-4D97-AF65-F5344CB8AC3E}">
        <p14:creationId xmlns:p14="http://schemas.microsoft.com/office/powerpoint/2010/main" val="167089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December 8, 2015</a:t>
            </a:r>
            <a:endParaRPr lang="en-US"/>
          </a:p>
        </p:txBody>
      </p:sp>
      <p:sp>
        <p:nvSpPr>
          <p:cNvPr id="6" name="Footer Placeholder 5"/>
          <p:cNvSpPr>
            <a:spLocks noGrp="1"/>
          </p:cNvSpPr>
          <p:nvPr>
            <p:ph type="ftr" sz="quarter" idx="11"/>
          </p:nvPr>
        </p:nvSpPr>
        <p:spPr/>
        <p:txBody>
          <a:bodyPr/>
          <a:lstStyle/>
          <a:p>
            <a:r>
              <a:rPr lang="en-US" smtClean="0"/>
              <a:t>D. Hellfeld | AAP 2015</a:t>
            </a:r>
            <a:endParaRPr lang="en-US"/>
          </a:p>
        </p:txBody>
      </p:sp>
      <p:sp>
        <p:nvSpPr>
          <p:cNvPr id="7" name="Slide Number Placeholder 6"/>
          <p:cNvSpPr>
            <a:spLocks noGrp="1"/>
          </p:cNvSpPr>
          <p:nvPr>
            <p:ph type="sldNum" sz="quarter" idx="12"/>
          </p:nvPr>
        </p:nvSpPr>
        <p:spPr/>
        <p:txBody>
          <a:bodyPr/>
          <a:lstStyle/>
          <a:p>
            <a:fld id="{AD2F7DF3-96FF-5A45-808F-8351A20D4648}" type="slidenum">
              <a:rPr lang="en-US" smtClean="0"/>
              <a:t>‹#›</a:t>
            </a:fld>
            <a:endParaRPr lang="en-US"/>
          </a:p>
        </p:txBody>
      </p:sp>
    </p:spTree>
    <p:extLst>
      <p:ext uri="{BB962C8B-B14F-4D97-AF65-F5344CB8AC3E}">
        <p14:creationId xmlns:p14="http://schemas.microsoft.com/office/powerpoint/2010/main" val="10548947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December 8, 2015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 Hellfeld | AAP 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F7DF3-96FF-5A45-808F-8351A20D4648}" type="slidenum">
              <a:rPr lang="en-US" smtClean="0"/>
              <a:t>‹#›</a:t>
            </a:fld>
            <a:endParaRPr lang="en-US"/>
          </a:p>
        </p:txBody>
      </p:sp>
    </p:spTree>
    <p:extLst>
      <p:ext uri="{BB962C8B-B14F-4D97-AF65-F5344CB8AC3E}">
        <p14:creationId xmlns:p14="http://schemas.microsoft.com/office/powerpoint/2010/main" val="1735957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emf"/><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emf"/><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1.emf"/><Relationship Id="rId7" Type="http://schemas.openxmlformats.org/officeDocument/2006/relationships/image" Target="../media/image2.png"/><Relationship Id="rId8" Type="http://schemas.openxmlformats.org/officeDocument/2006/relationships/image" Target="../media/image3.png"/><Relationship Id="rId9"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1.emf"/><Relationship Id="rId7" Type="http://schemas.openxmlformats.org/officeDocument/2006/relationships/image" Target="../media/image2.png"/><Relationship Id="rId8" Type="http://schemas.openxmlformats.org/officeDocument/2006/relationships/image" Target="../media/image3.png"/><Relationship Id="rId9"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1.emf"/><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33.png"/><Relationship Id="rId5" Type="http://schemas.openxmlformats.org/officeDocument/2006/relationships/oleObject" Target="../embeddings/oleObject6.bin"/><Relationship Id="rId6" Type="http://schemas.openxmlformats.org/officeDocument/2006/relationships/image" Target="../media/image32.emf"/><Relationship Id="rId7" Type="http://schemas.openxmlformats.org/officeDocument/2006/relationships/image" Target="../media/image1.emf"/><Relationship Id="rId8" Type="http://schemas.openxmlformats.org/officeDocument/2006/relationships/image" Target="../media/image2.png"/><Relationship Id="rId9" Type="http://schemas.openxmlformats.org/officeDocument/2006/relationships/image" Target="../media/image3.png"/><Relationship Id="rId10" Type="http://schemas.openxmlformats.org/officeDocument/2006/relationships/image" Target="../media/image4.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1.emf"/><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oleObject" Target="../embeddings/oleObject2.bin"/><Relationship Id="rId13" Type="http://schemas.openxmlformats.org/officeDocument/2006/relationships/image" Target="../media/image6.emf"/><Relationship Id="rId14" Type="http://schemas.openxmlformats.org/officeDocument/2006/relationships/oleObject" Target="../embeddings/oleObject3.bin"/><Relationship Id="rId15" Type="http://schemas.openxmlformats.org/officeDocument/2006/relationships/image" Target="../media/image7.emf"/><Relationship Id="rId16" Type="http://schemas.openxmlformats.org/officeDocument/2006/relationships/oleObject" Target="../embeddings/oleObject4.bin"/><Relationship Id="rId17"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3.xml"/><Relationship Id="rId4" Type="http://schemas.openxmlformats.org/officeDocument/2006/relationships/image" Target="../media/image1.emf"/><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9.png"/><Relationship Id="rId9" Type="http://schemas.openxmlformats.org/officeDocument/2006/relationships/oleObject" Target="../embeddings/oleObject1.bin"/><Relationship Id="rId10"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2.png"/><Relationship Id="rId5" Type="http://schemas.openxmlformats.org/officeDocument/2006/relationships/image" Target="../media/image1.emf"/><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13.png"/><Relationship Id="rId10" Type="http://schemas.openxmlformats.org/officeDocument/2006/relationships/oleObject" Target="../embeddings/oleObject5.bin"/><Relationship Id="rId11"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emf"/><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emf"/><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emf"/><Relationship Id="rId7" Type="http://schemas.openxmlformats.org/officeDocument/2006/relationships/image" Target="../media/image2.png"/><Relationship Id="rId8" Type="http://schemas.openxmlformats.org/officeDocument/2006/relationships/image" Target="../media/image3.png"/><Relationship Id="rId9"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emf"/><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emf"/><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47430" y="1069661"/>
            <a:ext cx="8446145" cy="1832858"/>
          </a:xfrm>
        </p:spPr>
        <p:txBody>
          <a:bodyPr>
            <a:noAutofit/>
          </a:bodyPr>
          <a:lstStyle/>
          <a:p>
            <a:r>
              <a:rPr lang="en-US" sz="2800" dirty="0" smtClean="0">
                <a:latin typeface="Times New Roman"/>
                <a:cs typeface="Times New Roman"/>
              </a:rPr>
              <a:t>Reactor Antineutrino Directionality via Elastic Electron Scattering in </a:t>
            </a:r>
            <a:r>
              <a:rPr lang="en-US" sz="2800" dirty="0" err="1" smtClean="0">
                <a:latin typeface="Times New Roman"/>
                <a:cs typeface="Times New Roman"/>
              </a:rPr>
              <a:t>Gd</a:t>
            </a:r>
            <a:r>
              <a:rPr lang="en-US" sz="2800" dirty="0" smtClean="0">
                <a:latin typeface="Times New Roman"/>
                <a:cs typeface="Times New Roman"/>
              </a:rPr>
              <a:t>-Doped Water Cherenkov Detectors</a:t>
            </a:r>
            <a:br>
              <a:rPr lang="en-US" sz="2800" dirty="0" smtClean="0">
                <a:latin typeface="Times New Roman"/>
                <a:cs typeface="Times New Roman"/>
              </a:rPr>
            </a:br>
            <a:endParaRPr lang="en-US" sz="1400" dirty="0">
              <a:latin typeface="Times New Roman"/>
              <a:cs typeface="Times New Roman"/>
            </a:endParaRPr>
          </a:p>
        </p:txBody>
      </p:sp>
      <p:sp>
        <p:nvSpPr>
          <p:cNvPr id="3" name="Subtitle 2"/>
          <p:cNvSpPr>
            <a:spLocks noGrp="1"/>
          </p:cNvSpPr>
          <p:nvPr>
            <p:ph type="subTitle" idx="1"/>
          </p:nvPr>
        </p:nvSpPr>
        <p:spPr>
          <a:xfrm>
            <a:off x="0" y="2866573"/>
            <a:ext cx="9144000" cy="2829485"/>
          </a:xfrm>
        </p:spPr>
        <p:txBody>
          <a:bodyPr>
            <a:normAutofit/>
          </a:bodyPr>
          <a:lstStyle/>
          <a:p>
            <a:pPr>
              <a:spcBef>
                <a:spcPts val="0"/>
              </a:spcBef>
            </a:pPr>
            <a:r>
              <a:rPr lang="en-US" sz="2000" dirty="0" smtClean="0">
                <a:solidFill>
                  <a:schemeClr val="tx1"/>
                </a:solidFill>
                <a:latin typeface="Times New Roman"/>
                <a:cs typeface="Times New Roman"/>
              </a:rPr>
              <a:t>Applied Antineutrino Physics 2015</a:t>
            </a:r>
          </a:p>
          <a:p>
            <a:pPr>
              <a:spcBef>
                <a:spcPts val="0"/>
              </a:spcBef>
            </a:pPr>
            <a:r>
              <a:rPr lang="en-US" sz="2000" dirty="0" smtClean="0">
                <a:solidFill>
                  <a:schemeClr val="tx1"/>
                </a:solidFill>
                <a:latin typeface="Times New Roman"/>
                <a:cs typeface="Times New Roman"/>
              </a:rPr>
              <a:t>Arlington, </a:t>
            </a:r>
            <a:r>
              <a:rPr lang="en-US" sz="2000" dirty="0" smtClean="0">
                <a:solidFill>
                  <a:schemeClr val="tx1"/>
                </a:solidFill>
                <a:latin typeface="Times New Roman"/>
                <a:cs typeface="Times New Roman"/>
              </a:rPr>
              <a:t>VA</a:t>
            </a:r>
            <a:endParaRPr lang="en-US" sz="2000" dirty="0" smtClean="0">
              <a:solidFill>
                <a:schemeClr val="tx1"/>
              </a:solidFill>
              <a:latin typeface="Times New Roman"/>
              <a:cs typeface="Times New Roman"/>
            </a:endParaRPr>
          </a:p>
          <a:p>
            <a:pPr>
              <a:spcBef>
                <a:spcPts val="0"/>
              </a:spcBef>
            </a:pPr>
            <a:endParaRPr lang="en-US" sz="2000" dirty="0" smtClean="0">
              <a:solidFill>
                <a:schemeClr val="tx1"/>
              </a:solidFill>
              <a:latin typeface="Times New Roman"/>
              <a:cs typeface="Times New Roman"/>
            </a:endParaRPr>
          </a:p>
          <a:p>
            <a:pPr>
              <a:spcBef>
                <a:spcPts val="0"/>
              </a:spcBef>
            </a:pPr>
            <a:r>
              <a:rPr lang="en-US" sz="1800" dirty="0" smtClean="0">
                <a:solidFill>
                  <a:schemeClr val="tx1"/>
                </a:solidFill>
                <a:latin typeface="Times New Roman"/>
                <a:cs typeface="Times New Roman"/>
              </a:rPr>
              <a:t>December 8, 2015</a:t>
            </a:r>
          </a:p>
          <a:p>
            <a:pPr>
              <a:spcBef>
                <a:spcPts val="0"/>
              </a:spcBef>
            </a:pPr>
            <a:endParaRPr lang="en-US" sz="1800" dirty="0" smtClean="0">
              <a:solidFill>
                <a:schemeClr val="tx1"/>
              </a:solidFill>
              <a:latin typeface="Times New Roman"/>
              <a:cs typeface="Times New Roman"/>
            </a:endParaRPr>
          </a:p>
          <a:p>
            <a:pPr>
              <a:spcBef>
                <a:spcPts val="0"/>
              </a:spcBef>
            </a:pPr>
            <a:r>
              <a:rPr lang="en-US" sz="1800" dirty="0" smtClean="0">
                <a:solidFill>
                  <a:schemeClr val="tx1"/>
                </a:solidFill>
                <a:latin typeface="Times New Roman"/>
                <a:cs typeface="Times New Roman"/>
              </a:rPr>
              <a:t>Daniel Hellfeld</a:t>
            </a:r>
          </a:p>
        </p:txBody>
      </p:sp>
      <p:sp>
        <p:nvSpPr>
          <p:cNvPr id="6"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7"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8"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fld id="{5C0ED469-70AC-B748-A7E5-7C07C20AA0AE}" type="slidenum">
              <a:rPr lang="en-US" smtClean="0">
                <a:solidFill>
                  <a:srgbClr val="000000"/>
                </a:solidFill>
                <a:latin typeface="Times New Roman"/>
                <a:cs typeface="Times New Roman"/>
              </a:rPr>
              <a:pPr algn="ctr"/>
              <a:t>1</a:t>
            </a:fld>
            <a:r>
              <a:rPr lang="en-US" dirty="0" smtClean="0">
                <a:solidFill>
                  <a:srgbClr val="000000"/>
                </a:solidFill>
                <a:latin typeface="Times New Roman"/>
                <a:cs typeface="Times New Roman"/>
              </a:rPr>
              <a:t>/15</a:t>
            </a:r>
            <a:endParaRPr lang="en-US" dirty="0">
              <a:solidFill>
                <a:srgbClr val="000000"/>
              </a:solidFill>
              <a:latin typeface="Times New Roman"/>
              <a:cs typeface="Times New Roman"/>
            </a:endParaRPr>
          </a:p>
        </p:txBody>
      </p:sp>
      <p:pic>
        <p:nvPicPr>
          <p:cNvPr id="17" name="Picture 16" descr="UCBerkeley_wordmark_blu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18" name="Picture 17" descr="Screen Shot 2015-10-03 at 11.40.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19" name="Picture 18" descr="Screen Shot 2015-10-16 at 12.47.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20" name="Picture 19" descr="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9" name="TextBox 8"/>
          <p:cNvSpPr txBox="1"/>
          <p:nvPr/>
        </p:nvSpPr>
        <p:spPr>
          <a:xfrm>
            <a:off x="-1247484" y="1528370"/>
            <a:ext cx="184666" cy="369332"/>
          </a:xfrm>
          <a:prstGeom prst="rect">
            <a:avLst/>
          </a:prstGeom>
          <a:noFill/>
        </p:spPr>
        <p:txBody>
          <a:bodyPr wrap="none" rtlCol="0">
            <a:spAutoFit/>
          </a:bodyPr>
          <a:lstStyle/>
          <a:p>
            <a:endParaRPr lang="en-US" dirty="0"/>
          </a:p>
        </p:txBody>
      </p:sp>
      <p:sp>
        <p:nvSpPr>
          <p:cNvPr id="4" name="TextBox 3"/>
          <p:cNvSpPr txBox="1"/>
          <p:nvPr/>
        </p:nvSpPr>
        <p:spPr>
          <a:xfrm>
            <a:off x="-1189182" y="2493818"/>
            <a:ext cx="184666" cy="369332"/>
          </a:xfrm>
          <a:prstGeom prst="rect">
            <a:avLst/>
          </a:prstGeom>
          <a:noFill/>
        </p:spPr>
        <p:txBody>
          <a:bodyPr wrap="none" rtlCol="0">
            <a:spAutoFit/>
          </a:bodyPr>
          <a:lstStyle/>
          <a:p>
            <a:endParaRPr lang="en-US" dirty="0"/>
          </a:p>
        </p:txBody>
      </p:sp>
      <p:sp>
        <p:nvSpPr>
          <p:cNvPr id="5" name="Rectangle 4"/>
          <p:cNvSpPr/>
          <p:nvPr/>
        </p:nvSpPr>
        <p:spPr>
          <a:xfrm>
            <a:off x="265156" y="5166344"/>
            <a:ext cx="4572000" cy="584776"/>
          </a:xfrm>
          <a:prstGeom prst="rect">
            <a:avLst/>
          </a:prstGeom>
        </p:spPr>
        <p:txBody>
          <a:bodyPr>
            <a:spAutoFit/>
          </a:bodyPr>
          <a:lstStyle/>
          <a:p>
            <a:pPr algn="ctr">
              <a:spcBef>
                <a:spcPts val="0"/>
              </a:spcBef>
            </a:pPr>
            <a:r>
              <a:rPr lang="en-US" sz="1600" dirty="0">
                <a:latin typeface="Times New Roman"/>
                <a:cs typeface="Times New Roman"/>
              </a:rPr>
              <a:t>University of California, </a:t>
            </a:r>
            <a:r>
              <a:rPr lang="en-US" sz="1600" dirty="0" smtClean="0">
                <a:latin typeface="Times New Roman"/>
                <a:cs typeface="Times New Roman"/>
              </a:rPr>
              <a:t>Berkeley</a:t>
            </a:r>
          </a:p>
          <a:p>
            <a:pPr algn="ctr">
              <a:spcBef>
                <a:spcPts val="0"/>
              </a:spcBef>
            </a:pPr>
            <a:r>
              <a:rPr lang="en-US" sz="1600" dirty="0" smtClean="0">
                <a:latin typeface="Times New Roman"/>
                <a:cs typeface="Times New Roman"/>
              </a:rPr>
              <a:t>Department of Nuclear Engineering</a:t>
            </a:r>
            <a:endParaRPr lang="en-US" sz="1600" dirty="0">
              <a:latin typeface="Times New Roman"/>
              <a:cs typeface="Times New Roman"/>
            </a:endParaRPr>
          </a:p>
        </p:txBody>
      </p:sp>
      <p:sp>
        <p:nvSpPr>
          <p:cNvPr id="11" name="Rectangle 10"/>
          <p:cNvSpPr/>
          <p:nvPr/>
        </p:nvSpPr>
        <p:spPr>
          <a:xfrm>
            <a:off x="4418481" y="5166344"/>
            <a:ext cx="4572000" cy="584776"/>
          </a:xfrm>
          <a:prstGeom prst="rect">
            <a:avLst/>
          </a:prstGeom>
        </p:spPr>
        <p:txBody>
          <a:bodyPr>
            <a:spAutoFit/>
          </a:bodyPr>
          <a:lstStyle/>
          <a:p>
            <a:pPr algn="ctr">
              <a:spcBef>
                <a:spcPts val="0"/>
              </a:spcBef>
            </a:pPr>
            <a:r>
              <a:rPr lang="en-US" sz="1600" dirty="0" smtClean="0">
                <a:latin typeface="Times New Roman"/>
                <a:cs typeface="Times New Roman"/>
              </a:rPr>
              <a:t>Lawrence </a:t>
            </a:r>
            <a:r>
              <a:rPr lang="en-US" sz="1600" dirty="0">
                <a:latin typeface="Times New Roman"/>
                <a:cs typeface="Times New Roman"/>
              </a:rPr>
              <a:t>Livermore National Laboratory</a:t>
            </a:r>
          </a:p>
          <a:p>
            <a:pPr algn="ctr">
              <a:spcBef>
                <a:spcPts val="0"/>
              </a:spcBef>
            </a:pPr>
            <a:r>
              <a:rPr lang="en-US" sz="1600" dirty="0" smtClean="0">
                <a:latin typeface="Times New Roman"/>
                <a:cs typeface="Times New Roman"/>
              </a:rPr>
              <a:t>Rare </a:t>
            </a:r>
            <a:r>
              <a:rPr lang="en-US" sz="1600" dirty="0">
                <a:latin typeface="Times New Roman"/>
                <a:cs typeface="Times New Roman"/>
              </a:rPr>
              <a:t>Event Detection Group</a:t>
            </a:r>
          </a:p>
        </p:txBody>
      </p:sp>
    </p:spTree>
    <p:extLst>
      <p:ext uri="{BB962C8B-B14F-4D97-AF65-F5344CB8AC3E}">
        <p14:creationId xmlns:p14="http://schemas.microsoft.com/office/powerpoint/2010/main" val="33213382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3171" y="4184887"/>
            <a:ext cx="6125337" cy="2006647"/>
          </a:xfrm>
          <a:prstGeom prst="rect">
            <a:avLst/>
          </a:prstGeom>
          <a:solidFill>
            <a:schemeClr val="accent3">
              <a:lumMod val="20000"/>
              <a:lumOff val="8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994988" y="529495"/>
            <a:ext cx="2442045" cy="646331"/>
          </a:xfrm>
          <a:prstGeom prst="rect">
            <a:avLst/>
          </a:prstGeom>
          <a:noFill/>
        </p:spPr>
        <p:txBody>
          <a:bodyPr wrap="none" rtlCol="0">
            <a:spAutoFit/>
          </a:bodyPr>
          <a:lstStyle/>
          <a:p>
            <a:r>
              <a:rPr lang="en-US" sz="3600" baseline="30000" dirty="0" smtClean="0">
                <a:latin typeface="Times New Roman"/>
                <a:cs typeface="Times New Roman"/>
              </a:rPr>
              <a:t>222</a:t>
            </a:r>
            <a:r>
              <a:rPr lang="en-US" sz="3600" dirty="0" smtClean="0">
                <a:latin typeface="Times New Roman"/>
                <a:cs typeface="Times New Roman"/>
              </a:rPr>
              <a:t>Rn / </a:t>
            </a:r>
            <a:r>
              <a:rPr lang="en-US" sz="3600" baseline="30000" dirty="0" smtClean="0">
                <a:latin typeface="Times New Roman"/>
                <a:cs typeface="Times New Roman"/>
              </a:rPr>
              <a:t>214</a:t>
            </a:r>
            <a:r>
              <a:rPr lang="en-US" sz="3600" dirty="0" smtClean="0">
                <a:latin typeface="Times New Roman"/>
                <a:cs typeface="Times New Roman"/>
              </a:rPr>
              <a:t>Bi</a:t>
            </a:r>
            <a:endParaRPr lang="en-US" sz="3600" baseline="30000" dirty="0">
              <a:latin typeface="Times New Roman"/>
              <a:cs typeface="Times New Roman"/>
            </a:endParaRPr>
          </a:p>
        </p:txBody>
      </p:sp>
      <p:cxnSp>
        <p:nvCxnSpPr>
          <p:cNvPr id="14" name="Straight Connector 13"/>
          <p:cNvCxnSpPr/>
          <p:nvPr/>
        </p:nvCxnSpPr>
        <p:spPr>
          <a:xfrm flipV="1">
            <a:off x="754762" y="1175826"/>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61626" y="1369396"/>
            <a:ext cx="8125806" cy="2677656"/>
          </a:xfrm>
          <a:prstGeom prst="rect">
            <a:avLst/>
          </a:prstGeom>
          <a:noFill/>
        </p:spPr>
        <p:txBody>
          <a:bodyPr wrap="square" rtlCol="0">
            <a:spAutoFit/>
          </a:bodyPr>
          <a:lstStyle/>
          <a:p>
            <a:pPr marL="285750" indent="-285750">
              <a:spcAft>
                <a:spcPts val="600"/>
              </a:spcAft>
              <a:buFont typeface="Arial"/>
              <a:buChar char="•"/>
            </a:pPr>
            <a:r>
              <a:rPr lang="en-US" sz="2000" dirty="0">
                <a:latin typeface="Times New Roman"/>
                <a:cs typeface="Times New Roman"/>
              </a:rPr>
              <a:t>Presence of radon gas in </a:t>
            </a:r>
            <a:r>
              <a:rPr lang="en-US" sz="2000" dirty="0" smtClean="0">
                <a:latin typeface="Times New Roman"/>
                <a:cs typeface="Times New Roman"/>
              </a:rPr>
              <a:t>detector medium</a:t>
            </a:r>
          </a:p>
          <a:p>
            <a:pPr marL="742950" lvl="1" indent="-285750">
              <a:spcAft>
                <a:spcPts val="600"/>
              </a:spcAft>
              <a:buFont typeface="Arial"/>
              <a:buChar char="•"/>
            </a:pPr>
            <a:r>
              <a:rPr lang="en-US" dirty="0" smtClean="0">
                <a:latin typeface="Times New Roman"/>
                <a:cs typeface="Times New Roman"/>
              </a:rPr>
              <a:t>Trace </a:t>
            </a:r>
            <a:r>
              <a:rPr lang="en-US" dirty="0">
                <a:latin typeface="Times New Roman"/>
                <a:cs typeface="Times New Roman"/>
              </a:rPr>
              <a:t>amounts of naturally occurring </a:t>
            </a:r>
            <a:r>
              <a:rPr lang="en-US" baseline="30000" dirty="0" smtClean="0">
                <a:latin typeface="Times New Roman"/>
                <a:cs typeface="Times New Roman"/>
              </a:rPr>
              <a:t>238</a:t>
            </a:r>
            <a:r>
              <a:rPr lang="en-US" dirty="0" smtClean="0">
                <a:latin typeface="Times New Roman"/>
                <a:cs typeface="Times New Roman"/>
              </a:rPr>
              <a:t>U</a:t>
            </a:r>
          </a:p>
          <a:p>
            <a:pPr marL="742950" lvl="1" indent="-285750">
              <a:spcAft>
                <a:spcPts val="600"/>
              </a:spcAft>
              <a:buFont typeface="Arial"/>
              <a:buChar char="•"/>
            </a:pPr>
            <a:r>
              <a:rPr lang="en-US" dirty="0" smtClean="0">
                <a:latin typeface="Times New Roman"/>
                <a:cs typeface="Times New Roman"/>
              </a:rPr>
              <a:t>Radon </a:t>
            </a:r>
            <a:r>
              <a:rPr lang="en-US" dirty="0">
                <a:latin typeface="Times New Roman"/>
                <a:cs typeface="Times New Roman"/>
              </a:rPr>
              <a:t>gas migrating out of PMT glass</a:t>
            </a:r>
          </a:p>
          <a:p>
            <a:pPr marL="742950" lvl="1" indent="-285750">
              <a:buFont typeface="Arial"/>
              <a:buChar char="•"/>
            </a:pPr>
            <a:r>
              <a:rPr lang="en-US" dirty="0">
                <a:latin typeface="Times New Roman"/>
                <a:cs typeface="Times New Roman"/>
              </a:rPr>
              <a:t>Radon gas leaking into detector from mine air</a:t>
            </a:r>
          </a:p>
          <a:p>
            <a:pPr marL="285750" indent="-285750">
              <a:buFont typeface="Arial"/>
              <a:buChar char="•"/>
            </a:pPr>
            <a:endParaRPr lang="en-US" dirty="0" smtClean="0">
              <a:latin typeface="Times New Roman"/>
              <a:cs typeface="Times New Roman"/>
            </a:endParaRPr>
          </a:p>
          <a:p>
            <a:pPr marL="285750" indent="-285750">
              <a:spcAft>
                <a:spcPts val="600"/>
              </a:spcAft>
              <a:buFont typeface="Arial"/>
              <a:buChar char="•"/>
            </a:pPr>
            <a:r>
              <a:rPr lang="en-US" sz="2000" dirty="0" smtClean="0">
                <a:latin typeface="Times New Roman"/>
                <a:cs typeface="Times New Roman"/>
              </a:rPr>
              <a:t>Estimate with radon contamination of 10</a:t>
            </a:r>
            <a:r>
              <a:rPr lang="en-US" sz="2000" baseline="30000" dirty="0" smtClean="0">
                <a:latin typeface="Times New Roman"/>
                <a:cs typeface="Times New Roman"/>
              </a:rPr>
              <a:t>-14</a:t>
            </a:r>
            <a:r>
              <a:rPr lang="en-US" sz="2000" dirty="0" smtClean="0">
                <a:latin typeface="Times New Roman"/>
                <a:cs typeface="Times New Roman"/>
              </a:rPr>
              <a:t> </a:t>
            </a:r>
            <a:r>
              <a:rPr lang="en-US" sz="2000" dirty="0" err="1" smtClean="0">
                <a:latin typeface="Times New Roman"/>
                <a:cs typeface="Times New Roman"/>
              </a:rPr>
              <a:t>gU</a:t>
            </a:r>
            <a:r>
              <a:rPr lang="en-US" sz="2000" dirty="0" smtClean="0">
                <a:latin typeface="Times New Roman"/>
                <a:cs typeface="Times New Roman"/>
              </a:rPr>
              <a:t>/gD</a:t>
            </a:r>
            <a:r>
              <a:rPr lang="en-US" sz="2000" baseline="-25000" dirty="0" smtClean="0">
                <a:latin typeface="Times New Roman"/>
                <a:cs typeface="Times New Roman"/>
              </a:rPr>
              <a:t>2</a:t>
            </a:r>
            <a:r>
              <a:rPr lang="en-US" sz="2000" dirty="0" smtClean="0">
                <a:latin typeface="Times New Roman"/>
                <a:cs typeface="Times New Roman"/>
              </a:rPr>
              <a:t>O published by SNO</a:t>
            </a:r>
            <a:r>
              <a:rPr lang="en-US" sz="2000" baseline="30000" dirty="0" smtClean="0">
                <a:latin typeface="Times New Roman"/>
                <a:cs typeface="Times New Roman"/>
              </a:rPr>
              <a:t>*</a:t>
            </a:r>
          </a:p>
          <a:p>
            <a:pPr marL="742950" lvl="1" indent="-285750">
              <a:spcAft>
                <a:spcPts val="1200"/>
              </a:spcAft>
              <a:buFont typeface="Arial"/>
              <a:buChar char="•"/>
            </a:pPr>
            <a:r>
              <a:rPr lang="en-US" dirty="0" smtClean="0">
                <a:latin typeface="Times New Roman"/>
                <a:cs typeface="Times New Roman"/>
              </a:rPr>
              <a:t>Including 67% </a:t>
            </a:r>
            <a:r>
              <a:rPr lang="en-US" dirty="0" err="1" smtClean="0">
                <a:latin typeface="Times New Roman"/>
                <a:cs typeface="Times New Roman"/>
              </a:rPr>
              <a:t>livetime</a:t>
            </a:r>
            <a:r>
              <a:rPr lang="en-US" dirty="0" smtClean="0">
                <a:latin typeface="Times New Roman"/>
                <a:cs typeface="Times New Roman"/>
              </a:rPr>
              <a:t> and 20% detection efficiency results in                  </a:t>
            </a:r>
            <a:r>
              <a:rPr lang="en-US" b="1" dirty="0" smtClean="0">
                <a:latin typeface="Times New Roman"/>
                <a:cs typeface="Times New Roman"/>
              </a:rPr>
              <a:t>1350 events/day </a:t>
            </a:r>
            <a:r>
              <a:rPr lang="en-US" dirty="0" smtClean="0">
                <a:latin typeface="Times New Roman"/>
                <a:cs typeface="Times New Roman"/>
              </a:rPr>
              <a:t>(~ 2.5 x 10</a:t>
            </a:r>
            <a:r>
              <a:rPr lang="en-US" baseline="30000" dirty="0" smtClean="0">
                <a:latin typeface="Times New Roman"/>
                <a:cs typeface="Times New Roman"/>
              </a:rPr>
              <a:t>6 </a:t>
            </a:r>
            <a:r>
              <a:rPr lang="en-US" dirty="0" smtClean="0">
                <a:latin typeface="Times New Roman"/>
                <a:cs typeface="Times New Roman"/>
              </a:rPr>
              <a:t>events/5 years)</a:t>
            </a:r>
          </a:p>
        </p:txBody>
      </p:sp>
      <p:pic>
        <p:nvPicPr>
          <p:cNvPr id="16" name="Picture 15" descr="UCBerkeley_wordmark_blu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17" name="Picture 16" descr="Screen Shot 2015-10-03 at 11.40.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18" name="Picture 17" descr="Screen Shot 2015-10-16 at 12.47.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19" name="Picture 18" descr="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20" name="Rectangle 19"/>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24"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25"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fld id="{5C0ED469-70AC-B748-A7E5-7C07C20AA0AE}" type="slidenum">
              <a:rPr lang="en-US" smtClean="0">
                <a:solidFill>
                  <a:srgbClr val="000000"/>
                </a:solidFill>
                <a:latin typeface="Times New Roman"/>
                <a:cs typeface="Times New Roman"/>
              </a:rPr>
              <a:pPr algn="ctr"/>
              <a:t>10</a:t>
            </a:fld>
            <a:r>
              <a:rPr lang="en-US" dirty="0" smtClean="0">
                <a:solidFill>
                  <a:srgbClr val="000000"/>
                </a:solidFill>
                <a:latin typeface="Times New Roman"/>
                <a:cs typeface="Times New Roman"/>
              </a:rPr>
              <a:t>/15</a:t>
            </a:r>
            <a:endParaRPr lang="en-US" dirty="0">
              <a:solidFill>
                <a:srgbClr val="000000"/>
              </a:solidFill>
              <a:latin typeface="Times New Roman"/>
              <a:cs typeface="Times New Roman"/>
            </a:endParaRPr>
          </a:p>
        </p:txBody>
      </p:sp>
      <p:sp>
        <p:nvSpPr>
          <p:cNvPr id="3" name="Rectangle 2"/>
          <p:cNvSpPr/>
          <p:nvPr/>
        </p:nvSpPr>
        <p:spPr>
          <a:xfrm>
            <a:off x="78662" y="4184887"/>
            <a:ext cx="7089230" cy="1923604"/>
          </a:xfrm>
          <a:prstGeom prst="rect">
            <a:avLst/>
          </a:prstGeom>
        </p:spPr>
        <p:txBody>
          <a:bodyPr wrap="square">
            <a:spAutoFit/>
          </a:bodyPr>
          <a:lstStyle/>
          <a:p>
            <a:pPr lvl="1">
              <a:spcAft>
                <a:spcPts val="600"/>
              </a:spcAft>
            </a:pPr>
            <a:r>
              <a:rPr lang="en-US" sz="2400" dirty="0" smtClean="0">
                <a:latin typeface="Times New Roman"/>
                <a:cs typeface="Times New Roman"/>
                <a:sym typeface="Wingdings"/>
              </a:rPr>
              <a:t> </a:t>
            </a:r>
            <a:r>
              <a:rPr lang="en-US" sz="2400" u="sng" dirty="0" smtClean="0">
                <a:latin typeface="Times New Roman"/>
                <a:cs typeface="Times New Roman"/>
              </a:rPr>
              <a:t>Progress </a:t>
            </a:r>
            <a:r>
              <a:rPr lang="en-US" sz="2400" u="sng" dirty="0">
                <a:latin typeface="Times New Roman"/>
                <a:cs typeface="Times New Roman"/>
              </a:rPr>
              <a:t>must be made in radon removal</a:t>
            </a:r>
          </a:p>
          <a:p>
            <a:pPr marL="1257300" lvl="2" indent="-342900">
              <a:buFont typeface="Arial"/>
              <a:buChar char="•"/>
            </a:pPr>
            <a:r>
              <a:rPr lang="en-US" dirty="0" smtClean="0">
                <a:latin typeface="Times New Roman"/>
                <a:cs typeface="Times New Roman"/>
              </a:rPr>
              <a:t>Radon </a:t>
            </a:r>
            <a:r>
              <a:rPr lang="en-US" dirty="0">
                <a:latin typeface="Times New Roman"/>
                <a:cs typeface="Times New Roman"/>
              </a:rPr>
              <a:t>free </a:t>
            </a:r>
            <a:r>
              <a:rPr lang="en-US" dirty="0" smtClean="0">
                <a:latin typeface="Times New Roman"/>
                <a:cs typeface="Times New Roman"/>
              </a:rPr>
              <a:t>air</a:t>
            </a:r>
          </a:p>
          <a:p>
            <a:pPr marL="1257300" lvl="2" indent="-342900">
              <a:buFont typeface="Arial"/>
              <a:buChar char="•"/>
            </a:pPr>
            <a:r>
              <a:rPr lang="en-US" dirty="0" smtClean="0">
                <a:latin typeface="Times New Roman"/>
                <a:cs typeface="Times New Roman"/>
              </a:rPr>
              <a:t>Uranium removal</a:t>
            </a:r>
          </a:p>
          <a:p>
            <a:pPr marL="1257300" lvl="2" indent="-342900">
              <a:buFont typeface="Arial"/>
              <a:buChar char="•"/>
            </a:pPr>
            <a:r>
              <a:rPr lang="en-US" dirty="0" smtClean="0">
                <a:latin typeface="Times New Roman"/>
                <a:cs typeface="Times New Roman"/>
              </a:rPr>
              <a:t>Directed clean water flow (permeable acrylic barrier)</a:t>
            </a:r>
          </a:p>
          <a:p>
            <a:pPr lvl="2"/>
            <a:endParaRPr lang="en-US" dirty="0" smtClean="0">
              <a:latin typeface="Times New Roman"/>
              <a:cs typeface="Times New Roman"/>
            </a:endParaRPr>
          </a:p>
          <a:p>
            <a:pPr lvl="2"/>
            <a:r>
              <a:rPr lang="en-US" dirty="0" smtClean="0">
                <a:latin typeface="Times New Roman"/>
                <a:cs typeface="Times New Roman"/>
                <a:sym typeface="Wingdings"/>
              </a:rPr>
              <a:t> Beginning to investigate these methods</a:t>
            </a:r>
            <a:endParaRPr lang="en-US" dirty="0">
              <a:latin typeface="Times New Roman"/>
              <a:cs typeface="Times New Roman"/>
            </a:endParaRPr>
          </a:p>
        </p:txBody>
      </p:sp>
      <p:sp>
        <p:nvSpPr>
          <p:cNvPr id="5" name="Rectangle 4"/>
          <p:cNvSpPr/>
          <p:nvPr/>
        </p:nvSpPr>
        <p:spPr>
          <a:xfrm>
            <a:off x="5415571" y="6283894"/>
            <a:ext cx="3885791" cy="276999"/>
          </a:xfrm>
          <a:prstGeom prst="rect">
            <a:avLst/>
          </a:prstGeom>
        </p:spPr>
        <p:txBody>
          <a:bodyPr wrap="none">
            <a:spAutoFit/>
          </a:bodyPr>
          <a:lstStyle/>
          <a:p>
            <a:pPr>
              <a:spcAft>
                <a:spcPts val="600"/>
              </a:spcAft>
            </a:pPr>
            <a:r>
              <a:rPr lang="en-US" sz="1200" i="1" baseline="30000" dirty="0" smtClean="0">
                <a:latin typeface="Times New Roman"/>
                <a:cs typeface="Times New Roman"/>
              </a:rPr>
              <a:t>*</a:t>
            </a:r>
            <a:r>
              <a:rPr lang="en-US" sz="1200" i="1" dirty="0" smtClean="0">
                <a:latin typeface="Times New Roman"/>
                <a:cs typeface="Times New Roman"/>
              </a:rPr>
              <a:t> </a:t>
            </a:r>
            <a:r>
              <a:rPr lang="fr-FR" sz="1200" i="1" dirty="0">
                <a:latin typeface="Times New Roman"/>
                <a:cs typeface="Times New Roman"/>
              </a:rPr>
              <a:t>I. </a:t>
            </a:r>
            <a:r>
              <a:rPr lang="fr-FR" sz="1200" i="1" dirty="0" err="1">
                <a:latin typeface="Times New Roman"/>
                <a:cs typeface="Times New Roman"/>
              </a:rPr>
              <a:t>Belvis</a:t>
            </a:r>
            <a:r>
              <a:rPr lang="fr-FR" sz="1200" i="1" dirty="0">
                <a:latin typeface="Times New Roman"/>
                <a:cs typeface="Times New Roman"/>
              </a:rPr>
              <a:t> et al., </a:t>
            </a:r>
            <a:r>
              <a:rPr lang="fr-FR" sz="1200" i="1" dirty="0" err="1">
                <a:latin typeface="Times New Roman"/>
                <a:cs typeface="Times New Roman"/>
              </a:rPr>
              <a:t>Nucl</a:t>
            </a:r>
            <a:r>
              <a:rPr lang="fr-FR" sz="1200" i="1" dirty="0">
                <a:latin typeface="Times New Roman"/>
                <a:cs typeface="Times New Roman"/>
              </a:rPr>
              <a:t>. </a:t>
            </a:r>
            <a:r>
              <a:rPr lang="fr-FR" sz="1200" i="1" dirty="0" err="1">
                <a:latin typeface="Times New Roman"/>
                <a:cs typeface="Times New Roman"/>
              </a:rPr>
              <a:t>Instrum</a:t>
            </a:r>
            <a:r>
              <a:rPr lang="fr-FR" sz="1200" i="1" dirty="0">
                <a:latin typeface="Times New Roman"/>
                <a:cs typeface="Times New Roman"/>
              </a:rPr>
              <a:t>. </a:t>
            </a:r>
            <a:r>
              <a:rPr lang="fr-FR" sz="1200" i="1" dirty="0" err="1">
                <a:latin typeface="Times New Roman"/>
                <a:cs typeface="Times New Roman"/>
              </a:rPr>
              <a:t>Methods</a:t>
            </a:r>
            <a:r>
              <a:rPr lang="fr-FR" sz="1200" i="1" dirty="0">
                <a:latin typeface="Times New Roman"/>
                <a:cs typeface="Times New Roman"/>
              </a:rPr>
              <a:t> A 517, 139 (2004</a:t>
            </a:r>
            <a:r>
              <a:rPr lang="fr-FR" sz="1200" i="1" dirty="0" smtClean="0">
                <a:latin typeface="Times New Roman"/>
                <a:cs typeface="Times New Roman"/>
              </a:rPr>
              <a:t>)</a:t>
            </a:r>
            <a:endParaRPr lang="en-US" sz="1200" i="1" dirty="0">
              <a:latin typeface="Times New Roman"/>
              <a:cs typeface="Times New Roman"/>
            </a:endParaRPr>
          </a:p>
        </p:txBody>
      </p:sp>
    </p:spTree>
    <p:extLst>
      <p:ext uri="{BB962C8B-B14F-4D97-AF65-F5344CB8AC3E}">
        <p14:creationId xmlns:p14="http://schemas.microsoft.com/office/powerpoint/2010/main" val="3698174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12-07 at 9.38.44 PM.png"/>
          <p:cNvPicPr>
            <a:picLocks noChangeAspect="1"/>
          </p:cNvPicPr>
          <p:nvPr/>
        </p:nvPicPr>
        <p:blipFill rotWithShape="1">
          <a:blip r:embed="rId3">
            <a:extLst>
              <a:ext uri="{28A0092B-C50C-407E-A947-70E740481C1C}">
                <a14:useLocalDpi xmlns:a14="http://schemas.microsoft.com/office/drawing/2010/main" val="0"/>
              </a:ext>
            </a:extLst>
          </a:blip>
          <a:srcRect t="3718"/>
          <a:stretch/>
        </p:blipFill>
        <p:spPr>
          <a:xfrm>
            <a:off x="207818" y="2906710"/>
            <a:ext cx="5687803" cy="3593378"/>
          </a:xfrm>
          <a:prstGeom prst="rect">
            <a:avLst/>
          </a:prstGeom>
        </p:spPr>
      </p:pic>
      <p:pic>
        <p:nvPicPr>
          <p:cNvPr id="6" name="Picture 5" descr="Screen Shot 2015-12-07 at 9.38.23 PM.png"/>
          <p:cNvPicPr>
            <a:picLocks noChangeAspect="1"/>
          </p:cNvPicPr>
          <p:nvPr/>
        </p:nvPicPr>
        <p:blipFill rotWithShape="1">
          <a:blip r:embed="rId4">
            <a:extLst>
              <a:ext uri="{28A0092B-C50C-407E-A947-70E740481C1C}">
                <a14:useLocalDpi xmlns:a14="http://schemas.microsoft.com/office/drawing/2010/main" val="0"/>
              </a:ext>
            </a:extLst>
          </a:blip>
          <a:srcRect t="5121"/>
          <a:stretch/>
        </p:blipFill>
        <p:spPr>
          <a:xfrm>
            <a:off x="207818" y="2955070"/>
            <a:ext cx="5687803" cy="3560526"/>
          </a:xfrm>
          <a:prstGeom prst="rect">
            <a:avLst/>
          </a:prstGeom>
        </p:spPr>
      </p:pic>
      <p:sp>
        <p:nvSpPr>
          <p:cNvPr id="13" name="TextBox 12"/>
          <p:cNvSpPr txBox="1"/>
          <p:nvPr/>
        </p:nvSpPr>
        <p:spPr>
          <a:xfrm>
            <a:off x="916319" y="507019"/>
            <a:ext cx="3787365" cy="646331"/>
          </a:xfrm>
          <a:prstGeom prst="rect">
            <a:avLst/>
          </a:prstGeom>
          <a:noFill/>
        </p:spPr>
        <p:txBody>
          <a:bodyPr wrap="none" rtlCol="0">
            <a:spAutoFit/>
          </a:bodyPr>
          <a:lstStyle/>
          <a:p>
            <a:r>
              <a:rPr lang="en-US" sz="3600" dirty="0" smtClean="0">
                <a:latin typeface="Times New Roman"/>
                <a:cs typeface="Times New Roman"/>
              </a:rPr>
              <a:t>Other Backgrounds</a:t>
            </a:r>
            <a:endParaRPr lang="en-US" sz="3600" dirty="0">
              <a:latin typeface="Times New Roman"/>
              <a:cs typeface="Times New Roman"/>
            </a:endParaRPr>
          </a:p>
        </p:txBody>
      </p:sp>
      <p:cxnSp>
        <p:nvCxnSpPr>
          <p:cNvPr id="14" name="Straight Connector 13"/>
          <p:cNvCxnSpPr/>
          <p:nvPr/>
        </p:nvCxnSpPr>
        <p:spPr>
          <a:xfrm flipV="1">
            <a:off x="754762" y="1187064"/>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815237" y="1394816"/>
            <a:ext cx="7542571" cy="1831271"/>
          </a:xfrm>
          <a:prstGeom prst="rect">
            <a:avLst/>
          </a:prstGeom>
          <a:noFill/>
        </p:spPr>
        <p:txBody>
          <a:bodyPr wrap="square" rtlCol="0">
            <a:spAutoFit/>
          </a:bodyPr>
          <a:lstStyle/>
          <a:p>
            <a:pPr marL="285750" indent="-285750">
              <a:spcAft>
                <a:spcPts val="600"/>
              </a:spcAft>
              <a:buFont typeface="Arial"/>
              <a:buChar char="•"/>
            </a:pPr>
            <a:r>
              <a:rPr lang="en-US" sz="2000" dirty="0" smtClean="0">
                <a:latin typeface="Times New Roman"/>
                <a:cs typeface="Times New Roman"/>
              </a:rPr>
              <a:t>Steel</a:t>
            </a:r>
            <a:r>
              <a:rPr lang="en-US" sz="2000" dirty="0">
                <a:latin typeface="Times New Roman"/>
                <a:cs typeface="Times New Roman"/>
              </a:rPr>
              <a:t>/rock </a:t>
            </a:r>
            <a:r>
              <a:rPr lang="en-US" sz="2000" dirty="0" err="1">
                <a:latin typeface="Times New Roman"/>
                <a:cs typeface="Times New Roman"/>
              </a:rPr>
              <a:t>γ’s</a:t>
            </a:r>
            <a:r>
              <a:rPr lang="en-US" sz="2000" dirty="0">
                <a:latin typeface="Times New Roman"/>
                <a:cs typeface="Times New Roman"/>
              </a:rPr>
              <a:t> and solar </a:t>
            </a:r>
            <a:r>
              <a:rPr lang="en-US" sz="2000" dirty="0" err="1" smtClean="0">
                <a:latin typeface="Times New Roman"/>
                <a:cs typeface="Times New Roman"/>
              </a:rPr>
              <a:t>ν</a:t>
            </a:r>
            <a:r>
              <a:rPr lang="en-US" sz="2000" dirty="0" smtClean="0">
                <a:latin typeface="Times New Roman"/>
                <a:cs typeface="Times New Roman"/>
              </a:rPr>
              <a:t> </a:t>
            </a:r>
            <a:r>
              <a:rPr lang="en-US" sz="2000" dirty="0">
                <a:latin typeface="Times New Roman"/>
                <a:cs typeface="Times New Roman"/>
              </a:rPr>
              <a:t>scaled from </a:t>
            </a:r>
            <a:r>
              <a:rPr lang="en-US" sz="2000" dirty="0" err="1">
                <a:latin typeface="Times New Roman"/>
                <a:cs typeface="Times New Roman"/>
              </a:rPr>
              <a:t>IsoDAR</a:t>
            </a:r>
            <a:r>
              <a:rPr lang="en-US" sz="2000" dirty="0">
                <a:latin typeface="Times New Roman"/>
                <a:cs typeface="Times New Roman"/>
              </a:rPr>
              <a:t> study on </a:t>
            </a:r>
            <a:r>
              <a:rPr lang="en-US" sz="2000" dirty="0" err="1" smtClean="0">
                <a:latin typeface="Times New Roman"/>
                <a:cs typeface="Times New Roman"/>
              </a:rPr>
              <a:t>KamLAND</a:t>
            </a:r>
            <a:r>
              <a:rPr lang="en-US" sz="2000" baseline="30000" dirty="0" smtClean="0">
                <a:latin typeface="Times New Roman"/>
                <a:cs typeface="Times New Roman"/>
              </a:rPr>
              <a:t>*</a:t>
            </a:r>
            <a:endParaRPr lang="en-US" sz="2000" dirty="0">
              <a:latin typeface="Times New Roman"/>
              <a:cs typeface="Times New Roman"/>
            </a:endParaRPr>
          </a:p>
          <a:p>
            <a:pPr marL="742950" lvl="1" indent="-285750">
              <a:buFont typeface="Arial"/>
              <a:buChar char="•"/>
            </a:pPr>
            <a:r>
              <a:rPr lang="en-US" dirty="0">
                <a:latin typeface="Times New Roman"/>
                <a:cs typeface="Times New Roman"/>
              </a:rPr>
              <a:t>Take into account larger </a:t>
            </a:r>
            <a:r>
              <a:rPr lang="en-US" dirty="0" err="1">
                <a:latin typeface="Times New Roman"/>
                <a:cs typeface="Times New Roman"/>
              </a:rPr>
              <a:t>fiducial</a:t>
            </a:r>
            <a:r>
              <a:rPr lang="en-US" dirty="0">
                <a:latin typeface="Times New Roman"/>
                <a:cs typeface="Times New Roman"/>
              </a:rPr>
              <a:t> volume and different </a:t>
            </a:r>
            <a:r>
              <a:rPr lang="en-US" dirty="0" err="1" smtClean="0">
                <a:latin typeface="Times New Roman"/>
                <a:cs typeface="Times New Roman"/>
              </a:rPr>
              <a:t>livetime</a:t>
            </a:r>
            <a:endParaRPr lang="en-US" dirty="0" smtClean="0">
              <a:latin typeface="Times New Roman"/>
              <a:cs typeface="Times New Roman"/>
            </a:endParaRPr>
          </a:p>
          <a:p>
            <a:pPr lvl="1"/>
            <a:endParaRPr lang="en-US" sz="1100" dirty="0">
              <a:latin typeface="Times New Roman"/>
              <a:cs typeface="Times New Roman"/>
            </a:endParaRPr>
          </a:p>
          <a:p>
            <a:pPr marL="285750" indent="-285750">
              <a:buFont typeface="Arial"/>
              <a:buChar char="•"/>
            </a:pPr>
            <a:r>
              <a:rPr lang="en-US" sz="2000" dirty="0" smtClean="0">
                <a:latin typeface="Times New Roman"/>
                <a:cs typeface="Times New Roman"/>
              </a:rPr>
              <a:t>Misidentified IBD interactions estimated assuming an event rate of 20 events/day and a 20% missed neutron rate</a:t>
            </a:r>
          </a:p>
          <a:p>
            <a:pPr marL="285750" indent="-285750">
              <a:buFont typeface="Arial"/>
              <a:buChar char="•"/>
            </a:pPr>
            <a:endParaRPr lang="en-US" dirty="0" smtClean="0">
              <a:latin typeface="Times New Roman"/>
              <a:cs typeface="Times New Roman"/>
            </a:endParaRPr>
          </a:p>
        </p:txBody>
      </p:sp>
      <p:sp>
        <p:nvSpPr>
          <p:cNvPr id="5" name="TextBox 4"/>
          <p:cNvSpPr txBox="1"/>
          <p:nvPr/>
        </p:nvSpPr>
        <p:spPr>
          <a:xfrm>
            <a:off x="2686024" y="3271697"/>
            <a:ext cx="789361" cy="369332"/>
          </a:xfrm>
          <a:prstGeom prst="rect">
            <a:avLst/>
          </a:prstGeom>
          <a:noFill/>
        </p:spPr>
        <p:txBody>
          <a:bodyPr wrap="none" rtlCol="0">
            <a:spAutoFit/>
          </a:bodyPr>
          <a:lstStyle/>
          <a:p>
            <a:r>
              <a:rPr lang="en-US" b="1" dirty="0" smtClean="0">
                <a:latin typeface="Times New Roman"/>
                <a:cs typeface="Times New Roman"/>
              </a:rPr>
              <a:t>1 year</a:t>
            </a:r>
            <a:endParaRPr lang="en-US" b="1" dirty="0">
              <a:latin typeface="Times New Roman"/>
              <a:cs typeface="Times New Roman"/>
            </a:endParaRPr>
          </a:p>
        </p:txBody>
      </p:sp>
      <p:sp>
        <p:nvSpPr>
          <p:cNvPr id="3" name="TextBox 2"/>
          <p:cNvSpPr txBox="1"/>
          <p:nvPr/>
        </p:nvSpPr>
        <p:spPr>
          <a:xfrm>
            <a:off x="6082280" y="3784796"/>
            <a:ext cx="2672526" cy="1477328"/>
          </a:xfrm>
          <a:prstGeom prst="rect">
            <a:avLst/>
          </a:prstGeom>
          <a:noFill/>
        </p:spPr>
        <p:txBody>
          <a:bodyPr wrap="none" rtlCol="0">
            <a:spAutoFit/>
          </a:bodyPr>
          <a:lstStyle/>
          <a:p>
            <a:pPr marL="285750" indent="-285750">
              <a:buFont typeface="Wingdings" charset="0"/>
              <a:buChar char="à"/>
            </a:pPr>
            <a:r>
              <a:rPr lang="en-US" dirty="0" smtClean="0">
                <a:latin typeface="Times New Roman"/>
                <a:cs typeface="Times New Roman"/>
                <a:sym typeface="Wingdings"/>
              </a:rPr>
              <a:t>Look to higher energies</a:t>
            </a:r>
          </a:p>
          <a:p>
            <a:pPr marL="285750" indent="-285750">
              <a:buFont typeface="Wingdings" charset="0"/>
              <a:buChar char="à"/>
            </a:pPr>
            <a:r>
              <a:rPr lang="en-US" dirty="0" smtClean="0">
                <a:latin typeface="Times New Roman"/>
                <a:cs typeface="Times New Roman"/>
                <a:sym typeface="Wingdings"/>
              </a:rPr>
              <a:t>Reduce </a:t>
            </a:r>
            <a:r>
              <a:rPr lang="en-US" dirty="0" err="1" smtClean="0">
                <a:latin typeface="Times New Roman"/>
                <a:cs typeface="Times New Roman"/>
                <a:sym typeface="Wingdings"/>
              </a:rPr>
              <a:t>fiducial</a:t>
            </a:r>
            <a:r>
              <a:rPr lang="en-US" dirty="0" smtClean="0">
                <a:latin typeface="Times New Roman"/>
                <a:cs typeface="Times New Roman"/>
                <a:sym typeface="Wingdings"/>
              </a:rPr>
              <a:t> volume</a:t>
            </a:r>
          </a:p>
          <a:p>
            <a:pPr marL="285750" indent="-285750">
              <a:buFont typeface="Wingdings" charset="0"/>
              <a:buChar char="à"/>
            </a:pPr>
            <a:r>
              <a:rPr lang="en-US" dirty="0" smtClean="0">
                <a:latin typeface="Times New Roman"/>
                <a:cs typeface="Times New Roman"/>
                <a:sym typeface="Wingdings"/>
              </a:rPr>
              <a:t>Reduce radon</a:t>
            </a:r>
          </a:p>
          <a:p>
            <a:endParaRPr lang="en-US" dirty="0" smtClean="0">
              <a:latin typeface="Times New Roman"/>
              <a:cs typeface="Times New Roman"/>
              <a:sym typeface="Wingdings"/>
            </a:endParaRPr>
          </a:p>
          <a:p>
            <a:pPr marL="285750" indent="-285750">
              <a:buFont typeface="Wingdings" charset="0"/>
              <a:buChar char="à"/>
            </a:pPr>
            <a:r>
              <a:rPr lang="en-US" dirty="0" smtClean="0">
                <a:latin typeface="Times New Roman"/>
                <a:cs typeface="Times New Roman"/>
                <a:sym typeface="Wingdings"/>
              </a:rPr>
              <a:t>More overburden</a:t>
            </a:r>
            <a:endParaRPr lang="en-US" dirty="0">
              <a:latin typeface="Times New Roman"/>
              <a:cs typeface="Times New Roman"/>
            </a:endParaRPr>
          </a:p>
        </p:txBody>
      </p:sp>
      <p:pic>
        <p:nvPicPr>
          <p:cNvPr id="17" name="Picture 16" descr="UCBerkeley_wordmark_blu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18" name="Picture 17" descr="Screen Shot 2015-10-03 at 11.40.1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19" name="Picture 18" descr="Screen Shot 2015-10-16 at 12.47.1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20" name="Picture 19" descr="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21" name="Rectangle 20"/>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25"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26"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fld id="{5C0ED469-70AC-B748-A7E5-7C07C20AA0AE}" type="slidenum">
              <a:rPr lang="en-US" smtClean="0">
                <a:solidFill>
                  <a:srgbClr val="000000"/>
                </a:solidFill>
                <a:latin typeface="Times New Roman"/>
                <a:cs typeface="Times New Roman"/>
              </a:rPr>
              <a:pPr algn="ctr"/>
              <a:t>11</a:t>
            </a:fld>
            <a:r>
              <a:rPr lang="en-US" dirty="0" smtClean="0">
                <a:solidFill>
                  <a:srgbClr val="000000"/>
                </a:solidFill>
                <a:latin typeface="Times New Roman"/>
                <a:cs typeface="Times New Roman"/>
              </a:rPr>
              <a:t>/15</a:t>
            </a:r>
            <a:endParaRPr lang="en-US" dirty="0">
              <a:solidFill>
                <a:srgbClr val="000000"/>
              </a:solidFill>
              <a:latin typeface="Times New Roman"/>
              <a:cs typeface="Times New Roman"/>
            </a:endParaRPr>
          </a:p>
        </p:txBody>
      </p:sp>
      <p:sp>
        <p:nvSpPr>
          <p:cNvPr id="4" name="Rectangle 3"/>
          <p:cNvSpPr/>
          <p:nvPr/>
        </p:nvSpPr>
        <p:spPr>
          <a:xfrm>
            <a:off x="5949788" y="6253977"/>
            <a:ext cx="4572000" cy="276999"/>
          </a:xfrm>
          <a:prstGeom prst="rect">
            <a:avLst/>
          </a:prstGeom>
        </p:spPr>
        <p:txBody>
          <a:bodyPr>
            <a:spAutoFit/>
          </a:bodyPr>
          <a:lstStyle/>
          <a:p>
            <a:pPr>
              <a:spcAft>
                <a:spcPts val="200"/>
              </a:spcAft>
            </a:pPr>
            <a:r>
              <a:rPr lang="en-US" sz="1200" i="1" baseline="30000" dirty="0" smtClean="0">
                <a:latin typeface="Times New Roman"/>
                <a:cs typeface="Times New Roman"/>
              </a:rPr>
              <a:t>* </a:t>
            </a:r>
            <a:r>
              <a:rPr lang="en-US" sz="1200" i="1" dirty="0" smtClean="0">
                <a:latin typeface="Times New Roman"/>
                <a:cs typeface="Times New Roman"/>
              </a:rPr>
              <a:t>M</a:t>
            </a:r>
            <a:r>
              <a:rPr lang="en-US" sz="1200" i="1" dirty="0">
                <a:latin typeface="Times New Roman"/>
                <a:cs typeface="Times New Roman"/>
              </a:rPr>
              <a:t>. </a:t>
            </a:r>
            <a:r>
              <a:rPr lang="en-US" sz="1200" i="1" dirty="0" err="1">
                <a:latin typeface="Times New Roman"/>
                <a:cs typeface="Times New Roman"/>
              </a:rPr>
              <a:t>Toups</a:t>
            </a:r>
            <a:r>
              <a:rPr lang="en-US" sz="1200" i="1" dirty="0">
                <a:latin typeface="Times New Roman"/>
                <a:cs typeface="Times New Roman"/>
              </a:rPr>
              <a:t> </a:t>
            </a:r>
            <a:r>
              <a:rPr lang="en-US" sz="1200" i="1" dirty="0" smtClean="0">
                <a:latin typeface="Times New Roman"/>
                <a:cs typeface="Times New Roman"/>
              </a:rPr>
              <a:t>et </a:t>
            </a:r>
            <a:r>
              <a:rPr lang="en-US" sz="1200" i="1" dirty="0">
                <a:latin typeface="Times New Roman"/>
                <a:cs typeface="Times New Roman"/>
              </a:rPr>
              <a:t>al., </a:t>
            </a:r>
            <a:r>
              <a:rPr lang="en-US" sz="1200" i="1" dirty="0" smtClean="0">
                <a:latin typeface="Times New Roman"/>
                <a:cs typeface="Times New Roman"/>
              </a:rPr>
              <a:t>Phys. Rev. </a:t>
            </a:r>
            <a:r>
              <a:rPr lang="en-US" sz="1200" i="1" dirty="0">
                <a:latin typeface="Times New Roman"/>
                <a:cs typeface="Times New Roman"/>
              </a:rPr>
              <a:t>D 89, 072010 (2014</a:t>
            </a:r>
            <a:r>
              <a:rPr lang="en-US" sz="1200" i="1" dirty="0" smtClean="0">
                <a:latin typeface="Times New Roman"/>
                <a:cs typeface="Times New Roman"/>
              </a:rPr>
              <a:t>) </a:t>
            </a:r>
            <a:endParaRPr lang="en-US" sz="1200" i="1" dirty="0">
              <a:latin typeface="Times New Roman"/>
              <a:cs typeface="Times New Roman"/>
            </a:endParaRPr>
          </a:p>
        </p:txBody>
      </p:sp>
    </p:spTree>
    <p:extLst>
      <p:ext uri="{BB962C8B-B14F-4D97-AF65-F5344CB8AC3E}">
        <p14:creationId xmlns:p14="http://schemas.microsoft.com/office/powerpoint/2010/main" val="3698174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94988" y="551971"/>
            <a:ext cx="4814164" cy="646331"/>
          </a:xfrm>
          <a:prstGeom prst="rect">
            <a:avLst/>
          </a:prstGeom>
          <a:noFill/>
        </p:spPr>
        <p:txBody>
          <a:bodyPr wrap="none" rtlCol="0">
            <a:spAutoFit/>
          </a:bodyPr>
          <a:lstStyle/>
          <a:p>
            <a:r>
              <a:rPr lang="en-US" sz="3600" dirty="0" smtClean="0">
                <a:latin typeface="Times New Roman"/>
                <a:cs typeface="Times New Roman"/>
              </a:rPr>
              <a:t>WATCHMAN vs. Radon</a:t>
            </a:r>
            <a:endParaRPr lang="en-US" sz="3600" dirty="0">
              <a:latin typeface="Times New Roman"/>
              <a:cs typeface="Times New Roman"/>
            </a:endParaRPr>
          </a:p>
        </p:txBody>
      </p:sp>
      <p:cxnSp>
        <p:nvCxnSpPr>
          <p:cNvPr id="14" name="Straight Connector 13"/>
          <p:cNvCxnSpPr/>
          <p:nvPr/>
        </p:nvCxnSpPr>
        <p:spPr>
          <a:xfrm flipV="1">
            <a:off x="754762" y="1198302"/>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pic>
        <p:nvPicPr>
          <p:cNvPr id="5" name="Picture 4" descr="Screen Shot 2015-10-22 at 11.42.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39" y="1730655"/>
            <a:ext cx="8348378" cy="3053459"/>
          </a:xfrm>
          <a:prstGeom prst="rect">
            <a:avLst/>
          </a:prstGeom>
        </p:spPr>
      </p:pic>
      <p:sp>
        <p:nvSpPr>
          <p:cNvPr id="2" name="Rectangle 1"/>
          <p:cNvSpPr/>
          <p:nvPr/>
        </p:nvSpPr>
        <p:spPr>
          <a:xfrm>
            <a:off x="6759940" y="2940352"/>
            <a:ext cx="1572954" cy="214645"/>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759940" y="3662235"/>
            <a:ext cx="1572954" cy="214645"/>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759940" y="4378423"/>
            <a:ext cx="1572954" cy="214645"/>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UCBerkeley_wordmark_blu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17" name="Picture 16" descr="Screen Shot 2015-10-03 at 11.40.1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20" name="Picture 19" descr="Screen Shot 2015-10-16 at 12.47.1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21" name="Picture 20" descr="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22" name="Rectangle 21"/>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26"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27"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fld id="{5C0ED469-70AC-B748-A7E5-7C07C20AA0AE}" type="slidenum">
              <a:rPr lang="en-US" smtClean="0">
                <a:solidFill>
                  <a:srgbClr val="000000"/>
                </a:solidFill>
                <a:latin typeface="Times New Roman"/>
                <a:cs typeface="Times New Roman"/>
              </a:rPr>
              <a:pPr algn="ctr"/>
              <a:t>12</a:t>
            </a:fld>
            <a:r>
              <a:rPr lang="en-US" dirty="0" smtClean="0">
                <a:solidFill>
                  <a:srgbClr val="000000"/>
                </a:solidFill>
                <a:latin typeface="Times New Roman"/>
                <a:cs typeface="Times New Roman"/>
              </a:rPr>
              <a:t>/15</a:t>
            </a:r>
            <a:endParaRPr lang="en-US" dirty="0">
              <a:solidFill>
                <a:srgbClr val="000000"/>
              </a:solidFill>
              <a:latin typeface="Times New Roman"/>
              <a:cs typeface="Times New Roman"/>
            </a:endParaRPr>
          </a:p>
        </p:txBody>
      </p:sp>
      <p:sp>
        <p:nvSpPr>
          <p:cNvPr id="3" name="TextBox 2"/>
          <p:cNvSpPr txBox="1"/>
          <p:nvPr/>
        </p:nvSpPr>
        <p:spPr>
          <a:xfrm>
            <a:off x="677075" y="4937659"/>
            <a:ext cx="7393193" cy="1323439"/>
          </a:xfrm>
          <a:prstGeom prst="rect">
            <a:avLst/>
          </a:prstGeom>
          <a:noFill/>
        </p:spPr>
        <p:txBody>
          <a:bodyPr wrap="square" rtlCol="0">
            <a:spAutoFit/>
          </a:bodyPr>
          <a:lstStyle/>
          <a:p>
            <a:pPr marL="285750" indent="-285750">
              <a:buFont typeface="Arial"/>
              <a:buChar char="•"/>
            </a:pPr>
            <a:r>
              <a:rPr lang="en-US" sz="2000" dirty="0" smtClean="0">
                <a:latin typeface="Times New Roman"/>
                <a:cs typeface="Times New Roman"/>
              </a:rPr>
              <a:t>Low energy </a:t>
            </a:r>
            <a:r>
              <a:rPr lang="en-US" sz="2000" dirty="0" smtClean="0">
                <a:latin typeface="Times New Roman"/>
                <a:cs typeface="Times New Roman"/>
                <a:sym typeface="Wingdings"/>
              </a:rPr>
              <a:t>slice only relevant with significant </a:t>
            </a:r>
            <a:r>
              <a:rPr lang="en-US" sz="2000" dirty="0" err="1" smtClean="0">
                <a:latin typeface="Times New Roman"/>
                <a:cs typeface="Times New Roman"/>
                <a:sym typeface="Wingdings"/>
              </a:rPr>
              <a:t>fiducialization</a:t>
            </a:r>
            <a:r>
              <a:rPr lang="en-US" sz="2000" dirty="0" smtClean="0">
                <a:latin typeface="Times New Roman"/>
                <a:cs typeface="Times New Roman"/>
                <a:sym typeface="Wingdings"/>
              </a:rPr>
              <a:t> and radon reduction</a:t>
            </a:r>
          </a:p>
          <a:p>
            <a:pPr marL="285750" indent="-285750">
              <a:buFont typeface="Arial"/>
              <a:buChar char="•"/>
            </a:pPr>
            <a:r>
              <a:rPr lang="en-US" sz="2000" dirty="0" smtClean="0">
                <a:latin typeface="Times New Roman"/>
                <a:cs typeface="Times New Roman"/>
                <a:sym typeface="Wingdings"/>
              </a:rPr>
              <a:t>Without radon reduction, high energy cuts must be used</a:t>
            </a:r>
          </a:p>
          <a:p>
            <a:pPr marL="742950" lvl="1" indent="-285750">
              <a:buFont typeface="Arial"/>
              <a:buChar char="•"/>
            </a:pPr>
            <a:r>
              <a:rPr lang="en-US" dirty="0" smtClean="0">
                <a:latin typeface="Times New Roman"/>
                <a:cs typeface="Times New Roman"/>
                <a:sym typeface="Wingdings"/>
              </a:rPr>
              <a:t>But radionuclides begin to dominate</a:t>
            </a:r>
          </a:p>
        </p:txBody>
      </p:sp>
      <p:sp>
        <p:nvSpPr>
          <p:cNvPr id="4" name="TextBox 3"/>
          <p:cNvSpPr txBox="1"/>
          <p:nvPr/>
        </p:nvSpPr>
        <p:spPr>
          <a:xfrm>
            <a:off x="7588070" y="1462466"/>
            <a:ext cx="839860" cy="338554"/>
          </a:xfrm>
          <a:prstGeom prst="rect">
            <a:avLst/>
          </a:prstGeom>
          <a:noFill/>
        </p:spPr>
        <p:txBody>
          <a:bodyPr wrap="none" rtlCol="0">
            <a:spAutoFit/>
          </a:bodyPr>
          <a:lstStyle/>
          <a:p>
            <a:r>
              <a:rPr lang="en-US" sz="1600" baseline="30000" dirty="0" smtClean="0">
                <a:latin typeface="Times New Roman"/>
                <a:cs typeface="Times New Roman"/>
              </a:rPr>
              <a:t>*</a:t>
            </a:r>
            <a:r>
              <a:rPr lang="en-US" sz="1600" dirty="0" smtClean="0">
                <a:latin typeface="Times New Roman"/>
                <a:cs typeface="Times New Roman"/>
              </a:rPr>
              <a:t>5 years</a:t>
            </a:r>
            <a:endParaRPr lang="en-US" sz="1600" dirty="0">
              <a:latin typeface="Times New Roman"/>
              <a:cs typeface="Times New Roman"/>
            </a:endParaRPr>
          </a:p>
        </p:txBody>
      </p:sp>
    </p:spTree>
    <p:extLst>
      <p:ext uri="{BB962C8B-B14F-4D97-AF65-F5344CB8AC3E}">
        <p14:creationId xmlns:p14="http://schemas.microsoft.com/office/powerpoint/2010/main" val="36981746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SNO_Sensitiv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 y="2512028"/>
            <a:ext cx="3077544" cy="2425569"/>
          </a:xfrm>
          <a:prstGeom prst="rect">
            <a:avLst/>
          </a:prstGeom>
        </p:spPr>
      </p:pic>
      <p:pic>
        <p:nvPicPr>
          <p:cNvPr id="9" name="Picture 8" descr="01SNO_Sensitivi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8270" y="2534504"/>
            <a:ext cx="3079032" cy="2425569"/>
          </a:xfrm>
          <a:prstGeom prst="rect">
            <a:avLst/>
          </a:prstGeom>
        </p:spPr>
      </p:pic>
      <p:pic>
        <p:nvPicPr>
          <p:cNvPr id="15" name="Picture 14" descr="0001SNO_Sensitivit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8261" y="2540546"/>
            <a:ext cx="3150200" cy="2488489"/>
          </a:xfrm>
          <a:prstGeom prst="rect">
            <a:avLst/>
          </a:prstGeom>
        </p:spPr>
      </p:pic>
      <p:sp>
        <p:nvSpPr>
          <p:cNvPr id="16" name="TextBox 15"/>
          <p:cNvSpPr txBox="1"/>
          <p:nvPr/>
        </p:nvSpPr>
        <p:spPr>
          <a:xfrm>
            <a:off x="754762" y="5191963"/>
            <a:ext cx="1595309" cy="369332"/>
          </a:xfrm>
          <a:prstGeom prst="rect">
            <a:avLst/>
          </a:prstGeom>
          <a:noFill/>
        </p:spPr>
        <p:txBody>
          <a:bodyPr wrap="none" rtlCol="0">
            <a:spAutoFit/>
          </a:bodyPr>
          <a:lstStyle/>
          <a:p>
            <a:r>
              <a:rPr lang="en-US" dirty="0" smtClean="0">
                <a:latin typeface="Times New Roman"/>
                <a:cs typeface="Times New Roman"/>
              </a:rPr>
              <a:t>1 </a:t>
            </a:r>
            <a:r>
              <a:rPr lang="en-US" dirty="0">
                <a:latin typeface="Times New Roman"/>
                <a:cs typeface="Times New Roman"/>
              </a:rPr>
              <a:t>×</a:t>
            </a:r>
            <a:r>
              <a:rPr lang="en-US" dirty="0" smtClean="0">
                <a:latin typeface="Times New Roman"/>
                <a:cs typeface="Times New Roman"/>
              </a:rPr>
              <a:t> SNO radon</a:t>
            </a:r>
            <a:endParaRPr lang="en-US" dirty="0">
              <a:latin typeface="Times New Roman"/>
              <a:cs typeface="Times New Roman"/>
            </a:endParaRPr>
          </a:p>
        </p:txBody>
      </p:sp>
      <p:sp>
        <p:nvSpPr>
          <p:cNvPr id="17" name="TextBox 16"/>
          <p:cNvSpPr txBox="1"/>
          <p:nvPr/>
        </p:nvSpPr>
        <p:spPr>
          <a:xfrm>
            <a:off x="6852773" y="5191963"/>
            <a:ext cx="1838965" cy="369332"/>
          </a:xfrm>
          <a:prstGeom prst="rect">
            <a:avLst/>
          </a:prstGeom>
          <a:noFill/>
        </p:spPr>
        <p:txBody>
          <a:bodyPr wrap="none" rtlCol="0">
            <a:spAutoFit/>
          </a:bodyPr>
          <a:lstStyle/>
          <a:p>
            <a:r>
              <a:rPr lang="en-US" dirty="0" smtClean="0">
                <a:latin typeface="Times New Roman"/>
                <a:cs typeface="Times New Roman"/>
              </a:rPr>
              <a:t>10</a:t>
            </a:r>
            <a:r>
              <a:rPr lang="en-US" baseline="30000" dirty="0" smtClean="0">
                <a:latin typeface="Times New Roman"/>
                <a:cs typeface="Times New Roman"/>
              </a:rPr>
              <a:t>-4</a:t>
            </a:r>
            <a:r>
              <a:rPr lang="en-US" dirty="0" smtClean="0">
                <a:latin typeface="Times New Roman"/>
                <a:cs typeface="Times New Roman"/>
              </a:rPr>
              <a:t> </a:t>
            </a:r>
            <a:r>
              <a:rPr lang="en-US" dirty="0">
                <a:latin typeface="Times New Roman"/>
                <a:cs typeface="Times New Roman"/>
              </a:rPr>
              <a:t>× </a:t>
            </a:r>
            <a:r>
              <a:rPr lang="en-US" dirty="0" smtClean="0">
                <a:latin typeface="Times New Roman"/>
                <a:cs typeface="Times New Roman"/>
              </a:rPr>
              <a:t>SNO radon</a:t>
            </a:r>
            <a:endParaRPr lang="en-US" dirty="0">
              <a:latin typeface="Times New Roman"/>
              <a:cs typeface="Times New Roman"/>
            </a:endParaRPr>
          </a:p>
        </p:txBody>
      </p:sp>
      <p:sp>
        <p:nvSpPr>
          <p:cNvPr id="18" name="TextBox 17"/>
          <p:cNvSpPr txBox="1"/>
          <p:nvPr/>
        </p:nvSpPr>
        <p:spPr>
          <a:xfrm>
            <a:off x="3666914" y="5191963"/>
            <a:ext cx="1838965" cy="369332"/>
          </a:xfrm>
          <a:prstGeom prst="rect">
            <a:avLst/>
          </a:prstGeom>
          <a:noFill/>
        </p:spPr>
        <p:txBody>
          <a:bodyPr wrap="none" rtlCol="0">
            <a:spAutoFit/>
          </a:bodyPr>
          <a:lstStyle/>
          <a:p>
            <a:r>
              <a:rPr lang="en-US" dirty="0" smtClean="0">
                <a:latin typeface="Times New Roman"/>
                <a:cs typeface="Times New Roman"/>
              </a:rPr>
              <a:t>10</a:t>
            </a:r>
            <a:r>
              <a:rPr lang="en-US" baseline="30000" dirty="0" smtClean="0">
                <a:latin typeface="Times New Roman"/>
                <a:cs typeface="Times New Roman"/>
              </a:rPr>
              <a:t>-2</a:t>
            </a:r>
            <a:r>
              <a:rPr lang="en-US" dirty="0" smtClean="0">
                <a:latin typeface="Times New Roman"/>
                <a:cs typeface="Times New Roman"/>
              </a:rPr>
              <a:t> </a:t>
            </a:r>
            <a:r>
              <a:rPr lang="en-US" dirty="0">
                <a:latin typeface="Times New Roman"/>
                <a:cs typeface="Times New Roman"/>
              </a:rPr>
              <a:t>× </a:t>
            </a:r>
            <a:r>
              <a:rPr lang="en-US" dirty="0" smtClean="0">
                <a:latin typeface="Times New Roman"/>
                <a:cs typeface="Times New Roman"/>
              </a:rPr>
              <a:t>SNO radon</a:t>
            </a:r>
            <a:endParaRPr lang="en-US" dirty="0">
              <a:latin typeface="Times New Roman"/>
              <a:cs typeface="Times New Roman"/>
            </a:endParaRPr>
          </a:p>
        </p:txBody>
      </p:sp>
      <p:sp>
        <p:nvSpPr>
          <p:cNvPr id="3" name="TextBox 2"/>
          <p:cNvSpPr txBox="1"/>
          <p:nvPr/>
        </p:nvSpPr>
        <p:spPr>
          <a:xfrm>
            <a:off x="3235374" y="6111562"/>
            <a:ext cx="6004393" cy="369332"/>
          </a:xfrm>
          <a:prstGeom prst="rect">
            <a:avLst/>
          </a:prstGeom>
          <a:noFill/>
        </p:spPr>
        <p:txBody>
          <a:bodyPr wrap="none" rtlCol="0">
            <a:spAutoFit/>
          </a:bodyPr>
          <a:lstStyle/>
          <a:p>
            <a:r>
              <a:rPr lang="en-US" baseline="30000" dirty="0" smtClean="0">
                <a:latin typeface="Times New Roman"/>
                <a:cs typeface="Times New Roman"/>
              </a:rPr>
              <a:t>*</a:t>
            </a:r>
            <a:r>
              <a:rPr lang="en-US" dirty="0" smtClean="0">
                <a:latin typeface="Times New Roman"/>
                <a:cs typeface="Times New Roman"/>
              </a:rPr>
              <a:t>Data represents mean value of multiple repeated experiments</a:t>
            </a:r>
            <a:endParaRPr lang="en-US" dirty="0">
              <a:latin typeface="Times New Roman"/>
              <a:cs typeface="Times New Roman"/>
            </a:endParaRPr>
          </a:p>
        </p:txBody>
      </p:sp>
      <p:pic>
        <p:nvPicPr>
          <p:cNvPr id="19" name="Picture 18" descr="UCBerkeley_wordmark_blue.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21" name="Picture 20" descr="Screen Shot 2015-10-03 at 11.40.18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22" name="Picture 21" descr="Screen Shot 2015-10-16 at 12.47.17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23" name="Picture 22" descr="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24" name="TextBox 23"/>
          <p:cNvSpPr txBox="1"/>
          <p:nvPr/>
        </p:nvSpPr>
        <p:spPr>
          <a:xfrm>
            <a:off x="994988" y="563209"/>
            <a:ext cx="4044797" cy="646331"/>
          </a:xfrm>
          <a:prstGeom prst="rect">
            <a:avLst/>
          </a:prstGeom>
          <a:noFill/>
        </p:spPr>
        <p:txBody>
          <a:bodyPr wrap="none" rtlCol="0">
            <a:spAutoFit/>
          </a:bodyPr>
          <a:lstStyle/>
          <a:p>
            <a:r>
              <a:rPr lang="en-US" sz="3600" dirty="0" smtClean="0">
                <a:latin typeface="Times New Roman"/>
                <a:cs typeface="Times New Roman"/>
              </a:rPr>
              <a:t>Sensitivity vs. Depth</a:t>
            </a:r>
            <a:endParaRPr lang="en-US" sz="3600" dirty="0">
              <a:latin typeface="Times New Roman"/>
              <a:cs typeface="Times New Roman"/>
            </a:endParaRPr>
          </a:p>
        </p:txBody>
      </p:sp>
      <p:cxnSp>
        <p:nvCxnSpPr>
          <p:cNvPr id="25" name="Straight Connector 24"/>
          <p:cNvCxnSpPr/>
          <p:nvPr/>
        </p:nvCxnSpPr>
        <p:spPr>
          <a:xfrm flipV="1">
            <a:off x="754762" y="1209540"/>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30"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31"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fld id="{5C0ED469-70AC-B748-A7E5-7C07C20AA0AE}" type="slidenum">
              <a:rPr lang="en-US" smtClean="0">
                <a:solidFill>
                  <a:srgbClr val="000000"/>
                </a:solidFill>
                <a:latin typeface="Times New Roman"/>
                <a:cs typeface="Times New Roman"/>
              </a:rPr>
              <a:pPr algn="ctr"/>
              <a:t>13</a:t>
            </a:fld>
            <a:r>
              <a:rPr lang="en-US" dirty="0" smtClean="0">
                <a:solidFill>
                  <a:srgbClr val="000000"/>
                </a:solidFill>
                <a:latin typeface="Times New Roman"/>
                <a:cs typeface="Times New Roman"/>
              </a:rPr>
              <a:t>/15</a:t>
            </a:r>
            <a:endParaRPr lang="en-US" dirty="0">
              <a:solidFill>
                <a:srgbClr val="000000"/>
              </a:solidFill>
              <a:latin typeface="Times New Roman"/>
              <a:cs typeface="Times New Roman"/>
            </a:endParaRPr>
          </a:p>
        </p:txBody>
      </p:sp>
      <p:sp>
        <p:nvSpPr>
          <p:cNvPr id="32" name="TextBox 31"/>
          <p:cNvSpPr txBox="1"/>
          <p:nvPr/>
        </p:nvSpPr>
        <p:spPr>
          <a:xfrm>
            <a:off x="852502" y="1485648"/>
            <a:ext cx="6994222" cy="707886"/>
          </a:xfrm>
          <a:prstGeom prst="rect">
            <a:avLst/>
          </a:prstGeom>
          <a:noFill/>
        </p:spPr>
        <p:txBody>
          <a:bodyPr wrap="none" rtlCol="0">
            <a:spAutoFit/>
          </a:bodyPr>
          <a:lstStyle/>
          <a:p>
            <a:pPr marL="285750" indent="-285750">
              <a:buFont typeface="Arial"/>
              <a:buChar char="•"/>
            </a:pPr>
            <a:r>
              <a:rPr lang="en-US" sz="2000" dirty="0" smtClean="0">
                <a:latin typeface="Times New Roman"/>
                <a:cs typeface="Times New Roman"/>
              </a:rPr>
              <a:t>Determine RN background as function of depth</a:t>
            </a:r>
          </a:p>
          <a:p>
            <a:pPr marL="285750" indent="-285750">
              <a:buFont typeface="Arial"/>
              <a:buChar char="•"/>
            </a:pPr>
            <a:r>
              <a:rPr lang="en-US" sz="2000" dirty="0" smtClean="0">
                <a:latin typeface="Times New Roman"/>
                <a:cs typeface="Times New Roman"/>
              </a:rPr>
              <a:t>Recalculate significance for each depth and various radon levels</a:t>
            </a:r>
            <a:endParaRPr lang="en-US" sz="2000" dirty="0">
              <a:latin typeface="Times New Roman"/>
              <a:cs typeface="Times New Roman"/>
            </a:endParaRPr>
          </a:p>
        </p:txBody>
      </p:sp>
      <p:sp>
        <p:nvSpPr>
          <p:cNvPr id="33" name="TextBox 32"/>
          <p:cNvSpPr txBox="1"/>
          <p:nvPr/>
        </p:nvSpPr>
        <p:spPr>
          <a:xfrm>
            <a:off x="8178689" y="2249724"/>
            <a:ext cx="839860" cy="338554"/>
          </a:xfrm>
          <a:prstGeom prst="rect">
            <a:avLst/>
          </a:prstGeom>
          <a:noFill/>
        </p:spPr>
        <p:txBody>
          <a:bodyPr wrap="none" rtlCol="0">
            <a:spAutoFit/>
          </a:bodyPr>
          <a:lstStyle/>
          <a:p>
            <a:r>
              <a:rPr lang="en-US" sz="1600" baseline="30000" dirty="0" smtClean="0">
                <a:latin typeface="Times New Roman"/>
                <a:cs typeface="Times New Roman"/>
              </a:rPr>
              <a:t>*</a:t>
            </a:r>
            <a:r>
              <a:rPr lang="en-US" sz="1600" dirty="0" smtClean="0">
                <a:latin typeface="Times New Roman"/>
                <a:cs typeface="Times New Roman"/>
              </a:rPr>
              <a:t>5 years</a:t>
            </a:r>
            <a:endParaRPr lang="en-US" sz="1600" dirty="0">
              <a:latin typeface="Times New Roman"/>
              <a:cs typeface="Times New Roman"/>
            </a:endParaRPr>
          </a:p>
        </p:txBody>
      </p:sp>
    </p:spTree>
    <p:extLst>
      <p:ext uri="{BB962C8B-B14F-4D97-AF65-F5344CB8AC3E}">
        <p14:creationId xmlns:p14="http://schemas.microsoft.com/office/powerpoint/2010/main" val="2214727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54762" y="5185209"/>
            <a:ext cx="1672253" cy="369332"/>
          </a:xfrm>
          <a:prstGeom prst="rect">
            <a:avLst/>
          </a:prstGeom>
          <a:noFill/>
        </p:spPr>
        <p:txBody>
          <a:bodyPr wrap="none" rtlCol="0">
            <a:spAutoFit/>
          </a:bodyPr>
          <a:lstStyle/>
          <a:p>
            <a:r>
              <a:rPr lang="en-US" dirty="0" smtClean="0">
                <a:latin typeface="Times New Roman"/>
                <a:cs typeface="Times New Roman"/>
              </a:rPr>
              <a:t>1 </a:t>
            </a:r>
            <a:r>
              <a:rPr lang="en-US" dirty="0">
                <a:latin typeface="Times New Roman"/>
                <a:cs typeface="Times New Roman"/>
              </a:rPr>
              <a:t>× </a:t>
            </a:r>
            <a:r>
              <a:rPr lang="en-US" dirty="0" smtClean="0">
                <a:latin typeface="Times New Roman"/>
                <a:cs typeface="Times New Roman"/>
              </a:rPr>
              <a:t>SNO Radon</a:t>
            </a:r>
            <a:endParaRPr lang="en-US" dirty="0">
              <a:latin typeface="Times New Roman"/>
              <a:cs typeface="Times New Roman"/>
            </a:endParaRPr>
          </a:p>
        </p:txBody>
      </p:sp>
      <p:sp>
        <p:nvSpPr>
          <p:cNvPr id="17" name="TextBox 16"/>
          <p:cNvSpPr txBox="1"/>
          <p:nvPr/>
        </p:nvSpPr>
        <p:spPr>
          <a:xfrm>
            <a:off x="6852773" y="5185209"/>
            <a:ext cx="1915909" cy="369332"/>
          </a:xfrm>
          <a:prstGeom prst="rect">
            <a:avLst/>
          </a:prstGeom>
          <a:noFill/>
        </p:spPr>
        <p:txBody>
          <a:bodyPr wrap="none" rtlCol="0">
            <a:spAutoFit/>
          </a:bodyPr>
          <a:lstStyle/>
          <a:p>
            <a:r>
              <a:rPr lang="en-US" dirty="0" smtClean="0">
                <a:latin typeface="Times New Roman"/>
                <a:cs typeface="Times New Roman"/>
              </a:rPr>
              <a:t>10</a:t>
            </a:r>
            <a:r>
              <a:rPr lang="en-US" baseline="30000" dirty="0" smtClean="0">
                <a:latin typeface="Times New Roman"/>
                <a:cs typeface="Times New Roman"/>
              </a:rPr>
              <a:t>-4</a:t>
            </a:r>
            <a:r>
              <a:rPr lang="en-US" dirty="0" smtClean="0">
                <a:latin typeface="Times New Roman"/>
                <a:cs typeface="Times New Roman"/>
              </a:rPr>
              <a:t> </a:t>
            </a:r>
            <a:r>
              <a:rPr lang="en-US" dirty="0">
                <a:latin typeface="Times New Roman"/>
                <a:cs typeface="Times New Roman"/>
              </a:rPr>
              <a:t>× </a:t>
            </a:r>
            <a:r>
              <a:rPr lang="en-US" dirty="0" smtClean="0">
                <a:latin typeface="Times New Roman"/>
                <a:cs typeface="Times New Roman"/>
              </a:rPr>
              <a:t>SNO Radon</a:t>
            </a:r>
            <a:endParaRPr lang="en-US" dirty="0">
              <a:latin typeface="Times New Roman"/>
              <a:cs typeface="Times New Roman"/>
            </a:endParaRPr>
          </a:p>
        </p:txBody>
      </p:sp>
      <p:sp>
        <p:nvSpPr>
          <p:cNvPr id="18" name="TextBox 17"/>
          <p:cNvSpPr txBox="1"/>
          <p:nvPr/>
        </p:nvSpPr>
        <p:spPr>
          <a:xfrm>
            <a:off x="3666914" y="5185209"/>
            <a:ext cx="1915909" cy="369332"/>
          </a:xfrm>
          <a:prstGeom prst="rect">
            <a:avLst/>
          </a:prstGeom>
          <a:noFill/>
        </p:spPr>
        <p:txBody>
          <a:bodyPr wrap="none" rtlCol="0">
            <a:spAutoFit/>
          </a:bodyPr>
          <a:lstStyle/>
          <a:p>
            <a:r>
              <a:rPr lang="en-US" dirty="0" smtClean="0">
                <a:latin typeface="Times New Roman"/>
                <a:cs typeface="Times New Roman"/>
              </a:rPr>
              <a:t>10</a:t>
            </a:r>
            <a:r>
              <a:rPr lang="en-US" baseline="30000" dirty="0" smtClean="0">
                <a:latin typeface="Times New Roman"/>
                <a:cs typeface="Times New Roman"/>
              </a:rPr>
              <a:t>-2</a:t>
            </a:r>
            <a:r>
              <a:rPr lang="en-US" dirty="0" smtClean="0">
                <a:latin typeface="Times New Roman"/>
                <a:cs typeface="Times New Roman"/>
              </a:rPr>
              <a:t> </a:t>
            </a:r>
            <a:r>
              <a:rPr lang="en-US" dirty="0">
                <a:latin typeface="Times New Roman"/>
                <a:cs typeface="Times New Roman"/>
              </a:rPr>
              <a:t>× </a:t>
            </a:r>
            <a:r>
              <a:rPr lang="en-US" dirty="0" smtClean="0">
                <a:latin typeface="Times New Roman"/>
                <a:cs typeface="Times New Roman"/>
              </a:rPr>
              <a:t>SNO Radon</a:t>
            </a:r>
            <a:endParaRPr lang="en-US" dirty="0">
              <a:latin typeface="Times New Roman"/>
              <a:cs typeface="Times New Roman"/>
            </a:endParaRPr>
          </a:p>
        </p:txBody>
      </p:sp>
      <p:pic>
        <p:nvPicPr>
          <p:cNvPr id="3" name="Picture 2" descr="1SNO_Siz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9" y="2528145"/>
            <a:ext cx="3166892" cy="2432304"/>
          </a:xfrm>
          <a:prstGeom prst="rect">
            <a:avLst/>
          </a:prstGeom>
        </p:spPr>
      </p:pic>
      <p:pic>
        <p:nvPicPr>
          <p:cNvPr id="5" name="Picture 4" descr="01SNO_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2954" y="2561859"/>
            <a:ext cx="3050032" cy="2432304"/>
          </a:xfrm>
          <a:prstGeom prst="rect">
            <a:avLst/>
          </a:prstGeom>
        </p:spPr>
      </p:pic>
      <p:pic>
        <p:nvPicPr>
          <p:cNvPr id="19" name="Picture 18" descr="0001SNO_Siz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7901" y="2573097"/>
            <a:ext cx="3075008" cy="2432304"/>
          </a:xfrm>
          <a:prstGeom prst="rect">
            <a:avLst/>
          </a:prstGeom>
        </p:spPr>
      </p:pic>
      <p:sp>
        <p:nvSpPr>
          <p:cNvPr id="21" name="TextBox 20"/>
          <p:cNvSpPr txBox="1"/>
          <p:nvPr/>
        </p:nvSpPr>
        <p:spPr>
          <a:xfrm>
            <a:off x="3244014" y="6111562"/>
            <a:ext cx="6004393" cy="369332"/>
          </a:xfrm>
          <a:prstGeom prst="rect">
            <a:avLst/>
          </a:prstGeom>
          <a:noFill/>
        </p:spPr>
        <p:txBody>
          <a:bodyPr wrap="none" rtlCol="0">
            <a:spAutoFit/>
          </a:bodyPr>
          <a:lstStyle/>
          <a:p>
            <a:r>
              <a:rPr lang="en-US" baseline="30000" dirty="0" smtClean="0">
                <a:latin typeface="Times New Roman"/>
                <a:cs typeface="Times New Roman"/>
              </a:rPr>
              <a:t>*</a:t>
            </a:r>
            <a:r>
              <a:rPr lang="en-US" dirty="0" smtClean="0">
                <a:latin typeface="Times New Roman"/>
                <a:cs typeface="Times New Roman"/>
              </a:rPr>
              <a:t>Data represents mean value of multiple repeated experiments</a:t>
            </a:r>
            <a:endParaRPr lang="en-US" dirty="0">
              <a:latin typeface="Times New Roman"/>
              <a:cs typeface="Times New Roman"/>
            </a:endParaRPr>
          </a:p>
        </p:txBody>
      </p:sp>
      <p:pic>
        <p:nvPicPr>
          <p:cNvPr id="22" name="Picture 21" descr="UCBerkeley_wordmark_blue.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23" name="Picture 22" descr="Screen Shot 2015-10-03 at 11.40.18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24" name="Picture 23" descr="Screen Shot 2015-10-16 at 12.47.17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25" name="Picture 24" descr="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26" name="TextBox 25"/>
          <p:cNvSpPr txBox="1"/>
          <p:nvPr/>
        </p:nvSpPr>
        <p:spPr>
          <a:xfrm>
            <a:off x="994988" y="563209"/>
            <a:ext cx="5596379" cy="646331"/>
          </a:xfrm>
          <a:prstGeom prst="rect">
            <a:avLst/>
          </a:prstGeom>
          <a:noFill/>
        </p:spPr>
        <p:txBody>
          <a:bodyPr wrap="none" rtlCol="0">
            <a:spAutoFit/>
          </a:bodyPr>
          <a:lstStyle/>
          <a:p>
            <a:r>
              <a:rPr lang="en-US" sz="3600" dirty="0" smtClean="0">
                <a:latin typeface="Times New Roman"/>
                <a:cs typeface="Times New Roman"/>
              </a:rPr>
              <a:t>Sensitivity vs. Depth vs. Size</a:t>
            </a:r>
            <a:endParaRPr lang="en-US" sz="3600" dirty="0">
              <a:latin typeface="Times New Roman"/>
              <a:cs typeface="Times New Roman"/>
            </a:endParaRPr>
          </a:p>
        </p:txBody>
      </p:sp>
      <p:cxnSp>
        <p:nvCxnSpPr>
          <p:cNvPr id="27" name="Straight Connector 26"/>
          <p:cNvCxnSpPr/>
          <p:nvPr/>
        </p:nvCxnSpPr>
        <p:spPr>
          <a:xfrm flipV="1">
            <a:off x="754762" y="1209540"/>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ate Placeholder 5"/>
          <p:cNvSpPr>
            <a:spLocks noGrp="1"/>
          </p:cNvSpPr>
          <p:nvPr>
            <p:ph type="dt" sz="half" idx="10"/>
          </p:nvPr>
        </p:nvSpPr>
        <p:spPr>
          <a:xfrm>
            <a:off x="0" y="6536700"/>
            <a:ext cx="2686024" cy="329016"/>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32"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33"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fld id="{5C0ED469-70AC-B748-A7E5-7C07C20AA0AE}" type="slidenum">
              <a:rPr lang="en-US" smtClean="0">
                <a:solidFill>
                  <a:srgbClr val="000000"/>
                </a:solidFill>
                <a:latin typeface="Times New Roman"/>
                <a:cs typeface="Times New Roman"/>
              </a:rPr>
              <a:pPr algn="ctr"/>
              <a:t>14</a:t>
            </a:fld>
            <a:r>
              <a:rPr lang="en-US" dirty="0" smtClean="0">
                <a:solidFill>
                  <a:srgbClr val="000000"/>
                </a:solidFill>
                <a:latin typeface="Times New Roman"/>
                <a:cs typeface="Times New Roman"/>
              </a:rPr>
              <a:t>/15</a:t>
            </a:r>
            <a:endParaRPr lang="en-US" dirty="0">
              <a:solidFill>
                <a:srgbClr val="000000"/>
              </a:solidFill>
              <a:latin typeface="Times New Roman"/>
              <a:cs typeface="Times New Roman"/>
            </a:endParaRPr>
          </a:p>
        </p:txBody>
      </p:sp>
      <p:sp>
        <p:nvSpPr>
          <p:cNvPr id="2" name="TextBox 1"/>
          <p:cNvSpPr txBox="1"/>
          <p:nvPr/>
        </p:nvSpPr>
        <p:spPr>
          <a:xfrm>
            <a:off x="852502" y="1485648"/>
            <a:ext cx="7584127" cy="707886"/>
          </a:xfrm>
          <a:prstGeom prst="rect">
            <a:avLst/>
          </a:prstGeom>
          <a:noFill/>
        </p:spPr>
        <p:txBody>
          <a:bodyPr wrap="none" rtlCol="0">
            <a:spAutoFit/>
          </a:bodyPr>
          <a:lstStyle/>
          <a:p>
            <a:pPr marL="285750" indent="-285750">
              <a:buFont typeface="Arial"/>
              <a:buChar char="•"/>
            </a:pPr>
            <a:r>
              <a:rPr lang="en-US" sz="2000" dirty="0" smtClean="0">
                <a:latin typeface="Times New Roman"/>
                <a:cs typeface="Times New Roman"/>
              </a:rPr>
              <a:t>Now determine the detector size required for 3σ</a:t>
            </a:r>
          </a:p>
          <a:p>
            <a:pPr marL="285750" indent="-285750">
              <a:buFont typeface="Arial"/>
              <a:buChar char="•"/>
            </a:pPr>
            <a:r>
              <a:rPr lang="en-US" sz="2000" dirty="0" smtClean="0">
                <a:latin typeface="Times New Roman"/>
                <a:cs typeface="Times New Roman"/>
              </a:rPr>
              <a:t>Scale signal with volume, scale significance with signal to noise ratio</a:t>
            </a:r>
            <a:endParaRPr lang="en-US" sz="2000" dirty="0">
              <a:latin typeface="Times New Roman"/>
              <a:cs typeface="Times New Roman"/>
            </a:endParaRPr>
          </a:p>
        </p:txBody>
      </p:sp>
      <p:sp>
        <p:nvSpPr>
          <p:cNvPr id="34" name="TextBox 33"/>
          <p:cNvSpPr txBox="1"/>
          <p:nvPr/>
        </p:nvSpPr>
        <p:spPr>
          <a:xfrm>
            <a:off x="8212406" y="2282431"/>
            <a:ext cx="839860" cy="338554"/>
          </a:xfrm>
          <a:prstGeom prst="rect">
            <a:avLst/>
          </a:prstGeom>
          <a:noFill/>
        </p:spPr>
        <p:txBody>
          <a:bodyPr wrap="none" rtlCol="0">
            <a:spAutoFit/>
          </a:bodyPr>
          <a:lstStyle/>
          <a:p>
            <a:r>
              <a:rPr lang="en-US" sz="1600" baseline="30000" dirty="0" smtClean="0">
                <a:latin typeface="Times New Roman"/>
                <a:cs typeface="Times New Roman"/>
              </a:rPr>
              <a:t>*</a:t>
            </a:r>
            <a:r>
              <a:rPr lang="en-US" sz="1600" dirty="0" smtClean="0">
                <a:latin typeface="Times New Roman"/>
                <a:cs typeface="Times New Roman"/>
              </a:rPr>
              <a:t>5 years</a:t>
            </a:r>
            <a:endParaRPr lang="en-US" sz="1600" dirty="0">
              <a:latin typeface="Times New Roman"/>
              <a:cs typeface="Times New Roman"/>
            </a:endParaRPr>
          </a:p>
        </p:txBody>
      </p:sp>
    </p:spTree>
    <p:extLst>
      <p:ext uri="{BB962C8B-B14F-4D97-AF65-F5344CB8AC3E}">
        <p14:creationId xmlns:p14="http://schemas.microsoft.com/office/powerpoint/2010/main" val="33302628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94988" y="518257"/>
            <a:ext cx="2467518" cy="646331"/>
          </a:xfrm>
          <a:prstGeom prst="rect">
            <a:avLst/>
          </a:prstGeom>
          <a:noFill/>
        </p:spPr>
        <p:txBody>
          <a:bodyPr wrap="none" rtlCol="0">
            <a:spAutoFit/>
          </a:bodyPr>
          <a:lstStyle/>
          <a:p>
            <a:r>
              <a:rPr lang="en-US" sz="3600" dirty="0" smtClean="0">
                <a:latin typeface="Times New Roman"/>
                <a:cs typeface="Times New Roman"/>
              </a:rPr>
              <a:t>Conclusions</a:t>
            </a:r>
            <a:endParaRPr lang="en-US" sz="3600" dirty="0">
              <a:latin typeface="Times New Roman"/>
              <a:cs typeface="Times New Roman"/>
            </a:endParaRPr>
          </a:p>
        </p:txBody>
      </p:sp>
      <p:cxnSp>
        <p:nvCxnSpPr>
          <p:cNvPr id="14" name="Straight Connector 13"/>
          <p:cNvCxnSpPr/>
          <p:nvPr/>
        </p:nvCxnSpPr>
        <p:spPr>
          <a:xfrm flipV="1">
            <a:off x="754762" y="1164588"/>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15976" y="1335682"/>
            <a:ext cx="8340031" cy="4216539"/>
          </a:xfrm>
          <a:prstGeom prst="rect">
            <a:avLst/>
          </a:prstGeom>
          <a:noFill/>
        </p:spPr>
        <p:txBody>
          <a:bodyPr wrap="square" rtlCol="0">
            <a:spAutoFit/>
          </a:bodyPr>
          <a:lstStyle/>
          <a:p>
            <a:pPr marL="285750" indent="-285750">
              <a:spcAft>
                <a:spcPts val="600"/>
              </a:spcAft>
              <a:buFont typeface="Arial"/>
              <a:buChar char="•"/>
            </a:pPr>
            <a:r>
              <a:rPr lang="en-US" sz="1900" dirty="0" smtClean="0">
                <a:latin typeface="Times New Roman"/>
                <a:cs typeface="Times New Roman"/>
              </a:rPr>
              <a:t>Similar radon contamination as SNO </a:t>
            </a:r>
            <a:r>
              <a:rPr lang="en-US" sz="1900" dirty="0" smtClean="0">
                <a:latin typeface="Times New Roman"/>
                <a:cs typeface="Times New Roman"/>
                <a:sym typeface="Wingdings"/>
              </a:rPr>
              <a:t>  need </a:t>
            </a:r>
            <a:r>
              <a:rPr lang="en-US" sz="1900" dirty="0" smtClean="0">
                <a:latin typeface="Times New Roman"/>
                <a:cs typeface="Times New Roman"/>
              </a:rPr>
              <a:t>much </a:t>
            </a:r>
            <a:r>
              <a:rPr lang="en-US" sz="1900" dirty="0">
                <a:latin typeface="Times New Roman"/>
                <a:cs typeface="Times New Roman"/>
              </a:rPr>
              <a:t>larger detector </a:t>
            </a:r>
            <a:r>
              <a:rPr lang="en-US" sz="1900" dirty="0" smtClean="0">
                <a:latin typeface="Times New Roman"/>
                <a:cs typeface="Times New Roman"/>
              </a:rPr>
              <a:t>(</a:t>
            </a:r>
            <a:r>
              <a:rPr lang="en-US" sz="1900" dirty="0">
                <a:latin typeface="Times New Roman"/>
                <a:cs typeface="Times New Roman"/>
              </a:rPr>
              <a:t>&gt; 40 </a:t>
            </a:r>
            <a:r>
              <a:rPr lang="en-US" sz="1900" dirty="0" err="1" smtClean="0">
                <a:latin typeface="Times New Roman"/>
                <a:cs typeface="Times New Roman"/>
              </a:rPr>
              <a:t>ktons</a:t>
            </a:r>
            <a:r>
              <a:rPr lang="en-US" sz="1900" dirty="0" smtClean="0">
                <a:latin typeface="Times New Roman"/>
                <a:cs typeface="Times New Roman"/>
              </a:rPr>
              <a:t>)</a:t>
            </a:r>
          </a:p>
          <a:p>
            <a:pPr marL="285750" indent="-285750">
              <a:spcAft>
                <a:spcPts val="600"/>
              </a:spcAft>
              <a:buFont typeface="Arial"/>
              <a:buChar char="•"/>
            </a:pPr>
            <a:r>
              <a:rPr lang="en-US" sz="1900" dirty="0" smtClean="0">
                <a:latin typeface="Times New Roman"/>
                <a:cs typeface="Times New Roman"/>
              </a:rPr>
              <a:t>×100 reduction </a:t>
            </a:r>
            <a:r>
              <a:rPr lang="en-US" sz="1900" dirty="0">
                <a:latin typeface="Times New Roman"/>
                <a:cs typeface="Times New Roman"/>
              </a:rPr>
              <a:t>in </a:t>
            </a:r>
            <a:r>
              <a:rPr lang="en-US" sz="1900" dirty="0" smtClean="0">
                <a:latin typeface="Times New Roman"/>
                <a:cs typeface="Times New Roman"/>
              </a:rPr>
              <a:t>radon </a:t>
            </a:r>
            <a:r>
              <a:rPr lang="en-US" sz="1900" dirty="0" smtClean="0">
                <a:latin typeface="Times New Roman"/>
                <a:cs typeface="Times New Roman"/>
                <a:sym typeface="Wingdings"/>
              </a:rPr>
              <a:t></a:t>
            </a:r>
            <a:r>
              <a:rPr lang="en-US" sz="1900" dirty="0" smtClean="0">
                <a:latin typeface="Times New Roman"/>
                <a:cs typeface="Times New Roman"/>
              </a:rPr>
              <a:t> need combination </a:t>
            </a:r>
            <a:r>
              <a:rPr lang="en-US" sz="1900" dirty="0">
                <a:latin typeface="Times New Roman"/>
                <a:cs typeface="Times New Roman"/>
              </a:rPr>
              <a:t>of a larger </a:t>
            </a:r>
            <a:r>
              <a:rPr lang="en-US" sz="1900" dirty="0" smtClean="0">
                <a:latin typeface="Times New Roman"/>
                <a:cs typeface="Times New Roman"/>
              </a:rPr>
              <a:t>and deeper detector</a:t>
            </a:r>
          </a:p>
          <a:p>
            <a:pPr marL="285750" indent="-285750">
              <a:spcAft>
                <a:spcPts val="600"/>
              </a:spcAft>
              <a:buFont typeface="Arial"/>
              <a:buChar char="•"/>
            </a:pPr>
            <a:r>
              <a:rPr lang="en-US" sz="1900" dirty="0" smtClean="0">
                <a:latin typeface="Times New Roman"/>
                <a:cs typeface="Times New Roman"/>
              </a:rPr>
              <a:t>×</a:t>
            </a:r>
            <a:r>
              <a:rPr lang="en-US" sz="1900" dirty="0">
                <a:latin typeface="Times New Roman"/>
                <a:cs typeface="Times New Roman"/>
              </a:rPr>
              <a:t>10,000 </a:t>
            </a:r>
            <a:r>
              <a:rPr lang="en-US" sz="1900" dirty="0" smtClean="0">
                <a:latin typeface="Times New Roman"/>
                <a:cs typeface="Times New Roman"/>
              </a:rPr>
              <a:t>reduction </a:t>
            </a:r>
            <a:r>
              <a:rPr lang="en-US" sz="1900" dirty="0">
                <a:latin typeface="Times New Roman"/>
                <a:cs typeface="Times New Roman"/>
              </a:rPr>
              <a:t>in radon </a:t>
            </a:r>
            <a:r>
              <a:rPr lang="en-US" sz="1900" dirty="0" smtClean="0">
                <a:latin typeface="Times New Roman"/>
                <a:cs typeface="Times New Roman"/>
                <a:sym typeface="Wingdings"/>
              </a:rPr>
              <a:t> 3 </a:t>
            </a:r>
            <a:r>
              <a:rPr lang="en-US" sz="1900" dirty="0" err="1" smtClean="0">
                <a:latin typeface="Times New Roman"/>
                <a:cs typeface="Times New Roman"/>
              </a:rPr>
              <a:t>kton</a:t>
            </a:r>
            <a:r>
              <a:rPr lang="en-US" sz="1900" dirty="0" smtClean="0">
                <a:latin typeface="Times New Roman"/>
                <a:cs typeface="Times New Roman"/>
              </a:rPr>
              <a:t> </a:t>
            </a:r>
            <a:r>
              <a:rPr lang="en-US" sz="1900" dirty="0">
                <a:latin typeface="Times New Roman"/>
                <a:cs typeface="Times New Roman"/>
              </a:rPr>
              <a:t>detector </a:t>
            </a:r>
            <a:r>
              <a:rPr lang="en-US" sz="1900" dirty="0" smtClean="0">
                <a:latin typeface="Times New Roman"/>
                <a:cs typeface="Times New Roman"/>
              </a:rPr>
              <a:t>at 1500 </a:t>
            </a:r>
            <a:r>
              <a:rPr lang="en-US" sz="1900" dirty="0" err="1">
                <a:latin typeface="Times New Roman"/>
                <a:cs typeface="Times New Roman"/>
              </a:rPr>
              <a:t>m.w.e</a:t>
            </a:r>
            <a:r>
              <a:rPr lang="en-US" sz="1900" dirty="0">
                <a:latin typeface="Times New Roman"/>
                <a:cs typeface="Times New Roman"/>
              </a:rPr>
              <a:t>. </a:t>
            </a:r>
            <a:r>
              <a:rPr lang="en-US" sz="1900" dirty="0" smtClean="0">
                <a:latin typeface="Times New Roman"/>
                <a:cs typeface="Times New Roman"/>
              </a:rPr>
              <a:t>(WATCHMAN) </a:t>
            </a:r>
            <a:r>
              <a:rPr lang="en-US" sz="1900" dirty="0">
                <a:latin typeface="Times New Roman"/>
                <a:cs typeface="Times New Roman"/>
              </a:rPr>
              <a:t>should be directionally </a:t>
            </a:r>
            <a:r>
              <a:rPr lang="en-US" sz="1900" dirty="0" smtClean="0">
                <a:latin typeface="Times New Roman"/>
                <a:cs typeface="Times New Roman"/>
              </a:rPr>
              <a:t>sensitive</a:t>
            </a:r>
          </a:p>
          <a:p>
            <a:pPr marL="285750" indent="-285750">
              <a:spcAft>
                <a:spcPts val="600"/>
              </a:spcAft>
              <a:buFont typeface="Arial"/>
              <a:buChar char="•"/>
            </a:pPr>
            <a:endParaRPr lang="en-US" sz="1900" dirty="0" smtClean="0">
              <a:latin typeface="Times New Roman"/>
              <a:cs typeface="Times New Roman"/>
            </a:endParaRPr>
          </a:p>
          <a:p>
            <a:pPr marL="285750" indent="-285750">
              <a:spcAft>
                <a:spcPts val="600"/>
              </a:spcAft>
              <a:buFont typeface="Arial"/>
              <a:buChar char="•"/>
            </a:pPr>
            <a:r>
              <a:rPr lang="en-US" sz="1900" dirty="0" smtClean="0">
                <a:solidFill>
                  <a:srgbClr val="0000FF"/>
                </a:solidFill>
                <a:latin typeface="Times New Roman"/>
                <a:cs typeface="Times New Roman"/>
              </a:rPr>
              <a:t>Assumes full power reactor operation </a:t>
            </a:r>
            <a:r>
              <a:rPr lang="en-US" sz="1900" dirty="0">
                <a:solidFill>
                  <a:srgbClr val="0000FF"/>
                </a:solidFill>
                <a:latin typeface="Times New Roman"/>
                <a:cs typeface="Times New Roman"/>
              </a:rPr>
              <a:t>with no shutdown </a:t>
            </a:r>
            <a:r>
              <a:rPr lang="en-US" sz="1900" dirty="0" smtClean="0">
                <a:solidFill>
                  <a:srgbClr val="0000FF"/>
                </a:solidFill>
                <a:latin typeface="Times New Roman"/>
                <a:cs typeface="Times New Roman"/>
              </a:rPr>
              <a:t>periods</a:t>
            </a:r>
          </a:p>
          <a:p>
            <a:pPr marL="285750" indent="-285750">
              <a:spcAft>
                <a:spcPts val="600"/>
              </a:spcAft>
              <a:buFont typeface="Arial"/>
              <a:buChar char="•"/>
            </a:pPr>
            <a:r>
              <a:rPr lang="en-US" sz="1900" dirty="0" smtClean="0">
                <a:solidFill>
                  <a:srgbClr val="0000FF"/>
                </a:solidFill>
                <a:latin typeface="Times New Roman"/>
                <a:cs typeface="Times New Roman"/>
              </a:rPr>
              <a:t>Fission </a:t>
            </a:r>
            <a:r>
              <a:rPr lang="en-US" sz="1900" dirty="0">
                <a:solidFill>
                  <a:srgbClr val="0000FF"/>
                </a:solidFill>
                <a:latin typeface="Times New Roman"/>
                <a:cs typeface="Times New Roman"/>
              </a:rPr>
              <a:t>fractions </a:t>
            </a:r>
            <a:r>
              <a:rPr lang="en-US" sz="1900" dirty="0" smtClean="0">
                <a:solidFill>
                  <a:srgbClr val="0000FF"/>
                </a:solidFill>
                <a:latin typeface="Times New Roman"/>
                <a:cs typeface="Times New Roman"/>
              </a:rPr>
              <a:t>are constant in time (no </a:t>
            </a:r>
            <a:r>
              <a:rPr lang="en-US" sz="1900" dirty="0" err="1" smtClean="0">
                <a:solidFill>
                  <a:srgbClr val="0000FF"/>
                </a:solidFill>
                <a:latin typeface="Times New Roman"/>
                <a:cs typeface="Times New Roman"/>
              </a:rPr>
              <a:t>burnup</a:t>
            </a:r>
            <a:r>
              <a:rPr lang="en-US" sz="1900" dirty="0" smtClean="0">
                <a:solidFill>
                  <a:srgbClr val="0000FF"/>
                </a:solidFill>
                <a:latin typeface="Times New Roman"/>
                <a:cs typeface="Times New Roman"/>
              </a:rPr>
              <a:t>)</a:t>
            </a:r>
          </a:p>
          <a:p>
            <a:pPr marL="285750" indent="-285750">
              <a:spcAft>
                <a:spcPts val="600"/>
              </a:spcAft>
              <a:buFont typeface="Arial"/>
              <a:buChar char="•"/>
            </a:pPr>
            <a:r>
              <a:rPr lang="en-US" sz="1900" dirty="0" smtClean="0">
                <a:solidFill>
                  <a:srgbClr val="0000FF"/>
                </a:solidFill>
                <a:latin typeface="Times New Roman"/>
                <a:cs typeface="Times New Roman"/>
              </a:rPr>
              <a:t>Technically the </a:t>
            </a:r>
            <a:r>
              <a:rPr lang="en-US" sz="1900" dirty="0">
                <a:solidFill>
                  <a:srgbClr val="0000FF"/>
                </a:solidFill>
                <a:latin typeface="Times New Roman"/>
                <a:cs typeface="Times New Roman"/>
              </a:rPr>
              <a:t>directional sensitivity </a:t>
            </a:r>
            <a:r>
              <a:rPr lang="en-US" sz="1900" dirty="0" smtClean="0">
                <a:solidFill>
                  <a:srgbClr val="0000FF"/>
                </a:solidFill>
                <a:latin typeface="Times New Roman"/>
                <a:cs typeface="Times New Roman"/>
              </a:rPr>
              <a:t>with </a:t>
            </a:r>
            <a:r>
              <a:rPr lang="en-US" sz="1900" dirty="0">
                <a:solidFill>
                  <a:srgbClr val="0000FF"/>
                </a:solidFill>
                <a:latin typeface="Times New Roman"/>
                <a:cs typeface="Times New Roman"/>
              </a:rPr>
              <a:t>respect to an assumed </a:t>
            </a:r>
            <a:r>
              <a:rPr lang="en-US" sz="1900" dirty="0" smtClean="0">
                <a:solidFill>
                  <a:srgbClr val="0000FF"/>
                </a:solidFill>
                <a:latin typeface="Times New Roman"/>
                <a:cs typeface="Times New Roman"/>
              </a:rPr>
              <a:t>direction </a:t>
            </a:r>
          </a:p>
          <a:p>
            <a:pPr marL="742950" lvl="1" indent="-285750">
              <a:spcAft>
                <a:spcPts val="600"/>
              </a:spcAft>
              <a:buFont typeface="Arial"/>
              <a:buChar char="•"/>
            </a:pPr>
            <a:r>
              <a:rPr lang="en-US" dirty="0" smtClean="0">
                <a:solidFill>
                  <a:srgbClr val="0000FF"/>
                </a:solidFill>
                <a:latin typeface="Times New Roman"/>
                <a:cs typeface="Times New Roman"/>
              </a:rPr>
              <a:t>Need statistical </a:t>
            </a:r>
            <a:r>
              <a:rPr lang="en-US" dirty="0">
                <a:solidFill>
                  <a:srgbClr val="0000FF"/>
                </a:solidFill>
                <a:latin typeface="Times New Roman"/>
                <a:cs typeface="Times New Roman"/>
              </a:rPr>
              <a:t>penalty </a:t>
            </a:r>
            <a:r>
              <a:rPr lang="en-US" dirty="0" smtClean="0">
                <a:solidFill>
                  <a:srgbClr val="0000FF"/>
                </a:solidFill>
                <a:latin typeface="Times New Roman"/>
                <a:cs typeface="Times New Roman"/>
              </a:rPr>
              <a:t>for </a:t>
            </a:r>
            <a:r>
              <a:rPr lang="en-US" dirty="0">
                <a:solidFill>
                  <a:srgbClr val="0000FF"/>
                </a:solidFill>
                <a:latin typeface="Times New Roman"/>
                <a:cs typeface="Times New Roman"/>
              </a:rPr>
              <a:t>testing in multiple </a:t>
            </a:r>
            <a:r>
              <a:rPr lang="en-US" dirty="0" smtClean="0">
                <a:solidFill>
                  <a:srgbClr val="0000FF"/>
                </a:solidFill>
                <a:latin typeface="Times New Roman"/>
                <a:cs typeface="Times New Roman"/>
              </a:rPr>
              <a:t>directions</a:t>
            </a:r>
            <a:endParaRPr lang="en-US" dirty="0">
              <a:solidFill>
                <a:srgbClr val="0000FF"/>
              </a:solidFill>
              <a:latin typeface="Times New Roman"/>
              <a:cs typeface="Times New Roman"/>
            </a:endParaRPr>
          </a:p>
          <a:p>
            <a:pPr marL="285750" indent="-285750">
              <a:buFont typeface="Arial"/>
              <a:buChar char="•"/>
            </a:pPr>
            <a:endParaRPr lang="en-US" sz="1900" dirty="0" smtClean="0">
              <a:latin typeface="Times New Roman"/>
              <a:cs typeface="Times New Roman"/>
            </a:endParaRPr>
          </a:p>
          <a:p>
            <a:pPr marL="285750" indent="-285750">
              <a:buFont typeface="Arial"/>
              <a:buChar char="•"/>
            </a:pPr>
            <a:r>
              <a:rPr lang="en-US" sz="1900" b="1" dirty="0" smtClean="0">
                <a:solidFill>
                  <a:srgbClr val="FF0000"/>
                </a:solidFill>
                <a:latin typeface="Times New Roman"/>
                <a:cs typeface="Times New Roman"/>
              </a:rPr>
              <a:t>Paper being submitted to journal soon</a:t>
            </a:r>
          </a:p>
          <a:p>
            <a:pPr marL="285750" indent="-285750">
              <a:buFont typeface="Arial"/>
              <a:buChar char="•"/>
            </a:pPr>
            <a:r>
              <a:rPr lang="en-US" sz="1900" b="1" dirty="0" smtClean="0">
                <a:solidFill>
                  <a:srgbClr val="FF0000"/>
                </a:solidFill>
                <a:latin typeface="Times New Roman"/>
                <a:cs typeface="Times New Roman"/>
              </a:rPr>
              <a:t>Currently at arXiv:1512.00527</a:t>
            </a:r>
          </a:p>
        </p:txBody>
      </p:sp>
      <p:pic>
        <p:nvPicPr>
          <p:cNvPr id="20" name="Picture 19" descr="UCBerkeley_wordmark_blu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21" name="Picture 20" descr="Screen Shot 2015-10-03 at 11.40.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22" name="Picture 21" descr="Screen Shot 2015-10-16 at 12.47.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23" name="Picture 22" descr="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24" name="Rectangle 23"/>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28"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29"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fld id="{5C0ED469-70AC-B748-A7E5-7C07C20AA0AE}" type="slidenum">
              <a:rPr lang="en-US" smtClean="0">
                <a:solidFill>
                  <a:srgbClr val="000000"/>
                </a:solidFill>
                <a:latin typeface="Times New Roman"/>
                <a:cs typeface="Times New Roman"/>
              </a:rPr>
              <a:pPr algn="ctr"/>
              <a:t>15</a:t>
            </a:fld>
            <a:r>
              <a:rPr lang="en-US" dirty="0" smtClean="0">
                <a:solidFill>
                  <a:srgbClr val="000000"/>
                </a:solidFill>
                <a:latin typeface="Times New Roman"/>
                <a:cs typeface="Times New Roman"/>
              </a:rPr>
              <a:t>/15</a:t>
            </a:r>
            <a:endParaRPr lang="en-US" dirty="0">
              <a:solidFill>
                <a:srgbClr val="000000"/>
              </a:solidFill>
              <a:latin typeface="Times New Roman"/>
              <a:cs typeface="Times New Roman"/>
            </a:endParaRPr>
          </a:p>
        </p:txBody>
      </p:sp>
    </p:spTree>
    <p:extLst>
      <p:ext uri="{BB962C8B-B14F-4D97-AF65-F5344CB8AC3E}">
        <p14:creationId xmlns:p14="http://schemas.microsoft.com/office/powerpoint/2010/main" val="3698174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89506"/>
            <a:ext cx="9144000" cy="830997"/>
          </a:xfrm>
          <a:prstGeom prst="rect">
            <a:avLst/>
          </a:prstGeom>
          <a:noFill/>
        </p:spPr>
        <p:txBody>
          <a:bodyPr wrap="square" rtlCol="0">
            <a:spAutoFit/>
          </a:bodyPr>
          <a:lstStyle/>
          <a:p>
            <a:pPr algn="ctr"/>
            <a:r>
              <a:rPr lang="en-US" sz="4800" dirty="0" smtClean="0">
                <a:latin typeface="Times New Roman"/>
                <a:cs typeface="Times New Roman"/>
              </a:rPr>
              <a:t>Questions?</a:t>
            </a:r>
            <a:endParaRPr lang="en-US" sz="6000" dirty="0" smtClean="0">
              <a:latin typeface="Times New Roman"/>
              <a:cs typeface="Times New Roman"/>
            </a:endParaRPr>
          </a:p>
        </p:txBody>
      </p:sp>
      <p:pic>
        <p:nvPicPr>
          <p:cNvPr id="3" name="Picture 2" descr="geantvisual_fig3b-eps-converted-to.pdf"/>
          <p:cNvPicPr>
            <a:picLocks noChangeAspect="1"/>
          </p:cNvPicPr>
          <p:nvPr/>
        </p:nvPicPr>
        <p:blipFill rotWithShape="1">
          <a:blip r:embed="rId3">
            <a:extLst>
              <a:ext uri="{28A0092B-C50C-407E-A947-70E740481C1C}">
                <a14:useLocalDpi xmlns:a14="http://schemas.microsoft.com/office/drawing/2010/main" val="0"/>
              </a:ext>
            </a:extLst>
          </a:blip>
          <a:srcRect l="5895" r="4082"/>
          <a:stretch/>
        </p:blipFill>
        <p:spPr>
          <a:xfrm>
            <a:off x="1595876" y="2643742"/>
            <a:ext cx="2596115" cy="3124170"/>
          </a:xfrm>
          <a:prstGeom prst="rect">
            <a:avLst/>
          </a:prstGeom>
        </p:spPr>
      </p:pic>
      <p:pic>
        <p:nvPicPr>
          <p:cNvPr id="4" name="Picture 3" descr="ReactorESgen_RATPAC.png"/>
          <p:cNvPicPr>
            <a:picLocks noChangeAspect="1"/>
          </p:cNvPicPr>
          <p:nvPr/>
        </p:nvPicPr>
        <p:blipFill rotWithShape="1">
          <a:blip r:embed="rId4">
            <a:extLst>
              <a:ext uri="{28A0092B-C50C-407E-A947-70E740481C1C}">
                <a14:useLocalDpi xmlns:a14="http://schemas.microsoft.com/office/drawing/2010/main" val="0"/>
              </a:ext>
            </a:extLst>
          </a:blip>
          <a:srcRect l="7533" t="5178" r="10799" b="6176"/>
          <a:stretch/>
        </p:blipFill>
        <p:spPr>
          <a:xfrm>
            <a:off x="4765156" y="2821050"/>
            <a:ext cx="3113091" cy="2742077"/>
          </a:xfrm>
          <a:prstGeom prst="rect">
            <a:avLst/>
          </a:prstGeom>
        </p:spPr>
      </p:pic>
      <p:pic>
        <p:nvPicPr>
          <p:cNvPr id="5" name="Picture 4" descr="UCBerkeley_wordmark_blu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6" name="Picture 5" descr="Screen Shot 2015-10-03 at 11.40.1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7" name="Picture 6" descr="Screen Shot 2015-10-16 at 12.47.1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8" name="Picture 7" descr="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10" name="Rectangle 9"/>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14"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15"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a:t>
            </a:r>
            <a:endParaRPr lang="en-US" dirty="0">
              <a:solidFill>
                <a:srgbClr val="000000"/>
              </a:solidFill>
              <a:latin typeface="Times New Roman"/>
              <a:cs typeface="Times New Roman"/>
            </a:endParaRPr>
          </a:p>
        </p:txBody>
      </p:sp>
    </p:spTree>
    <p:extLst>
      <p:ext uri="{BB962C8B-B14F-4D97-AF65-F5344CB8AC3E}">
        <p14:creationId xmlns:p14="http://schemas.microsoft.com/office/powerpoint/2010/main" val="4718310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60125" y="618518"/>
            <a:ext cx="6045245" cy="584776"/>
          </a:xfrm>
          <a:prstGeom prst="rect">
            <a:avLst/>
          </a:prstGeom>
          <a:noFill/>
        </p:spPr>
        <p:txBody>
          <a:bodyPr wrap="none" rtlCol="0">
            <a:spAutoFit/>
          </a:bodyPr>
          <a:lstStyle/>
          <a:p>
            <a:r>
              <a:rPr lang="en-US" sz="3200" dirty="0">
                <a:latin typeface="Times New Roman"/>
                <a:cs typeface="Times New Roman"/>
              </a:rPr>
              <a:t>Acknowledgements and Disclaimer</a:t>
            </a:r>
          </a:p>
        </p:txBody>
      </p:sp>
      <p:cxnSp>
        <p:nvCxnSpPr>
          <p:cNvPr id="14" name="Straight Connector 13"/>
          <p:cNvCxnSpPr/>
          <p:nvPr/>
        </p:nvCxnSpPr>
        <p:spPr>
          <a:xfrm flipV="1">
            <a:off x="754762" y="1198302"/>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54762" y="1493014"/>
            <a:ext cx="7932038" cy="4616648"/>
          </a:xfrm>
          <a:prstGeom prst="rect">
            <a:avLst/>
          </a:prstGeom>
          <a:noFill/>
        </p:spPr>
        <p:txBody>
          <a:bodyPr wrap="square" rtlCol="0">
            <a:spAutoFit/>
          </a:bodyPr>
          <a:lstStyle/>
          <a:p>
            <a:r>
              <a:rPr lang="en-US" sz="1600" dirty="0">
                <a:latin typeface="Times New Roman"/>
                <a:cs typeface="Times New Roman"/>
              </a:rPr>
              <a:t>Steven </a:t>
            </a:r>
            <a:r>
              <a:rPr lang="en-US" sz="1600" dirty="0" err="1">
                <a:latin typeface="Times New Roman"/>
                <a:cs typeface="Times New Roman"/>
              </a:rPr>
              <a:t>Dazeley</a:t>
            </a:r>
            <a:r>
              <a:rPr lang="en-US" sz="1600" dirty="0">
                <a:latin typeface="Times New Roman"/>
                <a:cs typeface="Times New Roman"/>
              </a:rPr>
              <a:t>, </a:t>
            </a:r>
            <a:r>
              <a:rPr lang="en-US" sz="1600" dirty="0" smtClean="0">
                <a:latin typeface="Times New Roman"/>
                <a:cs typeface="Times New Roman"/>
              </a:rPr>
              <a:t>LLNL</a:t>
            </a:r>
          </a:p>
          <a:p>
            <a:r>
              <a:rPr lang="en-US" sz="1600" dirty="0" smtClean="0">
                <a:latin typeface="Times New Roman"/>
                <a:cs typeface="Times New Roman"/>
              </a:rPr>
              <a:t>Adam Bernstein, LLNL</a:t>
            </a:r>
          </a:p>
          <a:p>
            <a:r>
              <a:rPr lang="en-US" sz="1600" dirty="0" smtClean="0">
                <a:latin typeface="Times New Roman"/>
                <a:cs typeface="Times New Roman"/>
              </a:rPr>
              <a:t>Craig </a:t>
            </a:r>
            <a:r>
              <a:rPr lang="en-US" sz="1600" dirty="0" err="1" smtClean="0">
                <a:latin typeface="Times New Roman"/>
                <a:cs typeface="Times New Roman"/>
              </a:rPr>
              <a:t>Marianno</a:t>
            </a:r>
            <a:r>
              <a:rPr lang="en-US" sz="1600" dirty="0" smtClean="0">
                <a:latin typeface="Times New Roman"/>
                <a:cs typeface="Times New Roman"/>
              </a:rPr>
              <a:t>, TAMU</a:t>
            </a:r>
          </a:p>
          <a:p>
            <a:r>
              <a:rPr lang="en-US" sz="1600" dirty="0" smtClean="0">
                <a:latin typeface="Times New Roman"/>
                <a:cs typeface="Times New Roman"/>
              </a:rPr>
              <a:t>Marc </a:t>
            </a:r>
            <a:r>
              <a:rPr lang="en-US" sz="1600" dirty="0" err="1" smtClean="0">
                <a:latin typeface="Times New Roman"/>
                <a:cs typeface="Times New Roman"/>
              </a:rPr>
              <a:t>Bergevin</a:t>
            </a:r>
            <a:r>
              <a:rPr lang="en-US" sz="1600" dirty="0" smtClean="0">
                <a:latin typeface="Times New Roman"/>
                <a:cs typeface="Times New Roman"/>
              </a:rPr>
              <a:t>, LLNL</a:t>
            </a:r>
          </a:p>
          <a:p>
            <a:r>
              <a:rPr lang="en-US" sz="1600" dirty="0" smtClean="0">
                <a:latin typeface="Times New Roman"/>
                <a:cs typeface="Times New Roman"/>
              </a:rPr>
              <a:t>Michael </a:t>
            </a:r>
            <a:r>
              <a:rPr lang="en-US" sz="1600" dirty="0" err="1" smtClean="0">
                <a:latin typeface="Times New Roman"/>
                <a:cs typeface="Times New Roman"/>
              </a:rPr>
              <a:t>Smy</a:t>
            </a:r>
            <a:r>
              <a:rPr lang="en-US" sz="1600" dirty="0" smtClean="0">
                <a:latin typeface="Times New Roman"/>
                <a:cs typeface="Times New Roman"/>
              </a:rPr>
              <a:t>, UCI</a:t>
            </a:r>
            <a:endParaRPr lang="en-US" sz="1600" dirty="0">
              <a:latin typeface="Times New Roman"/>
              <a:cs typeface="Times New Roman"/>
            </a:endParaRPr>
          </a:p>
          <a:p>
            <a:endParaRPr lang="en-US" sz="1400" dirty="0">
              <a:latin typeface="Times New Roman"/>
              <a:cs typeface="Times New Roman"/>
            </a:endParaRPr>
          </a:p>
          <a:p>
            <a:r>
              <a:rPr lang="en-US" sz="1400" dirty="0" smtClean="0">
                <a:latin typeface="Times New Roman"/>
                <a:cs typeface="Times New Roman"/>
              </a:rPr>
              <a:t>This </a:t>
            </a:r>
            <a:r>
              <a:rPr lang="en-US" sz="1400" dirty="0">
                <a:latin typeface="Times New Roman"/>
                <a:cs typeface="Times New Roman"/>
              </a:rPr>
              <a:t>material is based upon work supported by the Department of Energy National Nuclear Security Administration under Award Number: DE-NA0000979 through the Nuclear Science and Security Consortium</a:t>
            </a:r>
            <a:r>
              <a:rPr lang="en-US" sz="1400" dirty="0" smtClean="0">
                <a:latin typeface="Times New Roman"/>
                <a:cs typeface="Times New Roman"/>
              </a:rPr>
              <a:t>.</a:t>
            </a:r>
          </a:p>
          <a:p>
            <a:endParaRPr lang="en-US" sz="1400" dirty="0">
              <a:latin typeface="Times New Roman"/>
              <a:cs typeface="Times New Roman"/>
            </a:endParaRPr>
          </a:p>
          <a:p>
            <a:r>
              <a:rPr lang="en-US" sz="1400" dirty="0">
                <a:latin typeface="Times New Roman"/>
                <a:cs typeface="Times New Roman"/>
              </a:rPr>
              <a:t>This report was prepared as an account of work sponsored by an agency of the United States Government. Neither the United States Government nor any agency thereof, nor any of their employees, makes any warranty, express or limited,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a:p>
            <a:endParaRPr lang="en-US" dirty="0" smtClean="0">
              <a:latin typeface="Times New Roman"/>
              <a:cs typeface="Times New Roman"/>
            </a:endParaRPr>
          </a:p>
        </p:txBody>
      </p:sp>
      <p:pic>
        <p:nvPicPr>
          <p:cNvPr id="16" name="Picture 15" descr="UCBerkeley_wordmark_blu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17" name="Picture 16" descr="Screen Shot 2015-10-03 at 11.40.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18" name="Picture 17" descr="Screen Shot 2015-10-16 at 12.47.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19" name="Picture 18" descr="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20" name="Rectangle 19"/>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24"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25"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endParaRPr lang="en-US" dirty="0">
              <a:solidFill>
                <a:srgbClr val="000000"/>
              </a:solidFill>
              <a:latin typeface="Times New Roman"/>
              <a:cs typeface="Times New Roman"/>
            </a:endParaRPr>
          </a:p>
        </p:txBody>
      </p:sp>
    </p:spTree>
    <p:extLst>
      <p:ext uri="{BB962C8B-B14F-4D97-AF65-F5344CB8AC3E}">
        <p14:creationId xmlns:p14="http://schemas.microsoft.com/office/powerpoint/2010/main" val="21795380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62828"/>
            <a:ext cx="9144000" cy="830997"/>
          </a:xfrm>
          <a:prstGeom prst="rect">
            <a:avLst/>
          </a:prstGeom>
          <a:noFill/>
        </p:spPr>
        <p:txBody>
          <a:bodyPr wrap="square" rtlCol="0">
            <a:spAutoFit/>
          </a:bodyPr>
          <a:lstStyle/>
          <a:p>
            <a:pPr algn="ctr"/>
            <a:r>
              <a:rPr lang="en-US" sz="4800" dirty="0" smtClean="0">
                <a:latin typeface="Times New Roman"/>
                <a:cs typeface="Times New Roman"/>
              </a:rPr>
              <a:t>Supplementary Slides</a:t>
            </a:r>
          </a:p>
        </p:txBody>
      </p:sp>
      <p:pic>
        <p:nvPicPr>
          <p:cNvPr id="5" name="Picture 4" descr="UCBerkeley_wordmark_blu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6" name="Picture 5" descr="Screen Shot 2015-10-03 at 11.40.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7" name="Picture 6" descr="Screen Shot 2015-10-16 at 12.47.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8" name="Picture 7" descr="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10" name="Rectangle 9"/>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14"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15"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a:t>
            </a:r>
            <a:endParaRPr lang="en-US" dirty="0">
              <a:solidFill>
                <a:srgbClr val="000000"/>
              </a:solidFill>
              <a:latin typeface="Times New Roman"/>
              <a:cs typeface="Times New Roman"/>
            </a:endParaRPr>
          </a:p>
        </p:txBody>
      </p:sp>
    </p:spTree>
    <p:extLst>
      <p:ext uri="{BB962C8B-B14F-4D97-AF65-F5344CB8AC3E}">
        <p14:creationId xmlns:p14="http://schemas.microsoft.com/office/powerpoint/2010/main" val="232879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16319" y="518257"/>
            <a:ext cx="4735716" cy="646331"/>
          </a:xfrm>
          <a:prstGeom prst="rect">
            <a:avLst/>
          </a:prstGeom>
          <a:noFill/>
        </p:spPr>
        <p:txBody>
          <a:bodyPr wrap="none" rtlCol="0">
            <a:spAutoFit/>
          </a:bodyPr>
          <a:lstStyle/>
          <a:p>
            <a:r>
              <a:rPr lang="en-US" sz="3600" dirty="0" smtClean="0">
                <a:latin typeface="Times New Roman"/>
                <a:cs typeface="Times New Roman"/>
              </a:rPr>
              <a:t>Significance Calculation</a:t>
            </a:r>
            <a:endParaRPr lang="en-US" sz="3600" dirty="0">
              <a:latin typeface="Times New Roman"/>
              <a:cs typeface="Times New Roman"/>
            </a:endParaRPr>
          </a:p>
        </p:txBody>
      </p:sp>
      <p:cxnSp>
        <p:nvCxnSpPr>
          <p:cNvPr id="14" name="Straight Connector 13"/>
          <p:cNvCxnSpPr/>
          <p:nvPr/>
        </p:nvCxnSpPr>
        <p:spPr>
          <a:xfrm flipV="1">
            <a:off x="754762" y="1198302"/>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54762" y="1458719"/>
            <a:ext cx="7787266" cy="1862048"/>
          </a:xfrm>
          <a:prstGeom prst="rect">
            <a:avLst/>
          </a:prstGeom>
          <a:noFill/>
        </p:spPr>
        <p:txBody>
          <a:bodyPr wrap="square" rtlCol="0">
            <a:spAutoFit/>
          </a:bodyPr>
          <a:lstStyle/>
          <a:p>
            <a:pPr marL="285750" indent="-285750">
              <a:spcAft>
                <a:spcPts val="600"/>
              </a:spcAft>
              <a:buFont typeface="Arial"/>
              <a:buChar char="•"/>
            </a:pPr>
            <a:r>
              <a:rPr lang="en-US" sz="2000" dirty="0" smtClean="0">
                <a:latin typeface="Times New Roman"/>
                <a:cs typeface="Times New Roman"/>
              </a:rPr>
              <a:t>Background assumed to be isotropic (ignore solar anisotropy)</a:t>
            </a:r>
          </a:p>
          <a:p>
            <a:pPr marL="285750" indent="-285750">
              <a:spcAft>
                <a:spcPts val="600"/>
              </a:spcAft>
              <a:buFont typeface="Arial"/>
              <a:buChar char="•"/>
            </a:pPr>
            <a:r>
              <a:rPr lang="en-US" sz="2000" dirty="0" smtClean="0">
                <a:latin typeface="Times New Roman"/>
                <a:cs typeface="Times New Roman"/>
              </a:rPr>
              <a:t>Fit signal with constant + exponential (</a:t>
            </a:r>
            <a:r>
              <a:rPr lang="en-US" sz="2000" i="1" dirty="0" smtClean="0">
                <a:latin typeface="Times New Roman"/>
                <a:cs typeface="Times New Roman"/>
              </a:rPr>
              <a:t>A</a:t>
            </a:r>
            <a:r>
              <a:rPr lang="en-US" sz="2000" dirty="0" smtClean="0">
                <a:latin typeface="Times New Roman"/>
                <a:cs typeface="Times New Roman"/>
              </a:rPr>
              <a:t> + </a:t>
            </a:r>
            <a:r>
              <a:rPr lang="en-US" sz="2000" i="1" dirty="0" err="1" smtClean="0">
                <a:latin typeface="Times New Roman"/>
                <a:cs typeface="Times New Roman"/>
              </a:rPr>
              <a:t>B</a:t>
            </a:r>
            <a:r>
              <a:rPr lang="en-US" sz="2000" dirty="0" err="1" smtClean="0">
                <a:latin typeface="Times New Roman"/>
                <a:cs typeface="Times New Roman"/>
              </a:rPr>
              <a:t>e</a:t>
            </a:r>
            <a:r>
              <a:rPr lang="en-US" sz="2000" i="1" baseline="30000" dirty="0" err="1" smtClean="0">
                <a:latin typeface="Times New Roman"/>
                <a:cs typeface="Times New Roman"/>
              </a:rPr>
              <a:t>C</a:t>
            </a:r>
            <a:r>
              <a:rPr lang="en-US" sz="2000" baseline="30000" dirty="0" err="1" smtClean="0">
                <a:latin typeface="Times New Roman"/>
                <a:cs typeface="Times New Roman"/>
              </a:rPr>
              <a:t>x</a:t>
            </a:r>
            <a:r>
              <a:rPr lang="en-US" sz="2000" dirty="0" smtClean="0">
                <a:latin typeface="Times New Roman"/>
                <a:cs typeface="Times New Roman"/>
              </a:rPr>
              <a:t>)</a:t>
            </a:r>
          </a:p>
          <a:p>
            <a:pPr marL="285750" indent="-285750">
              <a:spcAft>
                <a:spcPts val="600"/>
              </a:spcAft>
              <a:buFont typeface="Arial"/>
              <a:buChar char="•"/>
            </a:pPr>
            <a:r>
              <a:rPr lang="en-US" sz="2000" dirty="0" smtClean="0">
                <a:latin typeface="Times New Roman"/>
                <a:cs typeface="Times New Roman"/>
              </a:rPr>
              <a:t>Use calibration source to predetermine exponential slope, </a:t>
            </a:r>
            <a:r>
              <a:rPr lang="en-US" sz="2000" i="1" dirty="0" smtClean="0">
                <a:latin typeface="Times New Roman"/>
                <a:cs typeface="Times New Roman"/>
              </a:rPr>
              <a:t>C</a:t>
            </a:r>
          </a:p>
          <a:p>
            <a:pPr marL="285750" indent="-285750">
              <a:spcAft>
                <a:spcPts val="600"/>
              </a:spcAft>
              <a:buFont typeface="Arial"/>
              <a:buChar char="•"/>
            </a:pPr>
            <a:r>
              <a:rPr lang="en-US" sz="2000" dirty="0" smtClean="0">
                <a:latin typeface="Times New Roman"/>
                <a:cs typeface="Times New Roman"/>
              </a:rPr>
              <a:t>Use uncertainty in exponential normalization </a:t>
            </a:r>
            <a:r>
              <a:rPr lang="en-US" sz="2000" i="1" dirty="0" smtClean="0">
                <a:latin typeface="Times New Roman"/>
                <a:cs typeface="Times New Roman"/>
              </a:rPr>
              <a:t>B</a:t>
            </a:r>
            <a:r>
              <a:rPr lang="en-US" sz="2000" dirty="0" smtClean="0">
                <a:latin typeface="Times New Roman"/>
                <a:cs typeface="Times New Roman"/>
              </a:rPr>
              <a:t> to determine signal significance</a:t>
            </a:r>
            <a:endParaRPr lang="en-US" dirty="0" smtClean="0">
              <a:latin typeface="Times New Roman"/>
              <a:cs typeface="Times New Roman"/>
            </a:endParaRPr>
          </a:p>
        </p:txBody>
      </p:sp>
      <p:pic>
        <p:nvPicPr>
          <p:cNvPr id="15" name="Picture 14" descr="fig35.png"/>
          <p:cNvPicPr>
            <a:picLocks noChangeAspect="1"/>
          </p:cNvPicPr>
          <p:nvPr/>
        </p:nvPicPr>
        <p:blipFill rotWithShape="1">
          <a:blip r:embed="rId4">
            <a:extLst>
              <a:ext uri="{28A0092B-C50C-407E-A947-70E740481C1C}">
                <a14:useLocalDpi xmlns:a14="http://schemas.microsoft.com/office/drawing/2010/main" val="0"/>
              </a:ext>
            </a:extLst>
          </a:blip>
          <a:srcRect t="5834"/>
          <a:stretch/>
        </p:blipFill>
        <p:spPr>
          <a:xfrm>
            <a:off x="1929380" y="3470988"/>
            <a:ext cx="4528596" cy="2748019"/>
          </a:xfrm>
          <a:prstGeom prst="rect">
            <a:avLst/>
          </a:prstGeom>
          <a:ln>
            <a:noFill/>
          </a:ln>
        </p:spPr>
      </p:pic>
      <p:sp>
        <p:nvSpPr>
          <p:cNvPr id="21" name="Freeform 20"/>
          <p:cNvSpPr/>
          <p:nvPr/>
        </p:nvSpPr>
        <p:spPr>
          <a:xfrm rot="21230832">
            <a:off x="4455855" y="4336558"/>
            <a:ext cx="1820725" cy="583595"/>
          </a:xfrm>
          <a:custGeom>
            <a:avLst/>
            <a:gdLst>
              <a:gd name="connsiteX0" fmla="*/ 0 w 2288246"/>
              <a:gd name="connsiteY0" fmla="*/ 599083 h 666084"/>
              <a:gd name="connsiteX1" fmla="*/ 1485563 w 2288246"/>
              <a:gd name="connsiteY1" fmla="*/ 611064 h 666084"/>
              <a:gd name="connsiteX2" fmla="*/ 2288246 w 2288246"/>
              <a:gd name="connsiteY2" fmla="*/ 0 h 666084"/>
            </a:gdLst>
            <a:ahLst/>
            <a:cxnLst>
              <a:cxn ang="0">
                <a:pos x="connsiteX0" y="connsiteY0"/>
              </a:cxn>
              <a:cxn ang="0">
                <a:pos x="connsiteX1" y="connsiteY1"/>
              </a:cxn>
              <a:cxn ang="0">
                <a:pos x="connsiteX2" y="connsiteY2"/>
              </a:cxn>
            </a:cxnLst>
            <a:rect l="l" t="t" r="r" b="b"/>
            <a:pathLst>
              <a:path w="2288246" h="666084">
                <a:moveTo>
                  <a:pt x="0" y="599083"/>
                </a:moveTo>
                <a:cubicBezTo>
                  <a:pt x="552094" y="654997"/>
                  <a:pt x="1104189" y="710911"/>
                  <a:pt x="1485563" y="611064"/>
                </a:cubicBezTo>
                <a:cubicBezTo>
                  <a:pt x="1866937" y="511217"/>
                  <a:pt x="2288246" y="0"/>
                  <a:pt x="2288246" y="0"/>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3" name="Straight Connector 22"/>
          <p:cNvCxnSpPr>
            <a:stCxn id="21" idx="0"/>
          </p:cNvCxnSpPr>
          <p:nvPr/>
        </p:nvCxnSpPr>
        <p:spPr>
          <a:xfrm flipH="1">
            <a:off x="2414916" y="4957680"/>
            <a:ext cx="2071166" cy="2176"/>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236415" y="4240665"/>
            <a:ext cx="15653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360378" y="4032401"/>
            <a:ext cx="404215" cy="369332"/>
          </a:xfrm>
          <a:prstGeom prst="rect">
            <a:avLst/>
          </a:prstGeom>
          <a:noFill/>
        </p:spPr>
        <p:txBody>
          <a:bodyPr wrap="none" rtlCol="0">
            <a:spAutoFit/>
          </a:bodyPr>
          <a:lstStyle/>
          <a:p>
            <a:r>
              <a:rPr lang="en-US" i="1" dirty="0" smtClean="0">
                <a:latin typeface="Times New Roman"/>
                <a:cs typeface="Times New Roman"/>
              </a:rPr>
              <a:t>B</a:t>
            </a:r>
            <a:endParaRPr lang="en-US" i="1" dirty="0">
              <a:latin typeface="Times New Roman"/>
              <a:cs typeface="Times New Roman"/>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447587678"/>
              </p:ext>
            </p:extLst>
          </p:nvPr>
        </p:nvGraphicFramePr>
        <p:xfrm>
          <a:off x="3385357" y="3772086"/>
          <a:ext cx="1740435" cy="468579"/>
        </p:xfrm>
        <a:graphic>
          <a:graphicData uri="http://schemas.openxmlformats.org/presentationml/2006/ole">
            <mc:AlternateContent xmlns:mc="http://schemas.openxmlformats.org/markup-compatibility/2006">
              <mc:Choice xmlns:v="urn:schemas-microsoft-com:vml" Requires="v">
                <p:oleObj spid="_x0000_s2496" name="Equation" r:id="rId5" imgW="1320800" imgH="355600" progId="Equation.3">
                  <p:embed/>
                </p:oleObj>
              </mc:Choice>
              <mc:Fallback>
                <p:oleObj name="Equation" r:id="rId5" imgW="1320800" imgH="355600" progId="Equation.3">
                  <p:embed/>
                  <p:pic>
                    <p:nvPicPr>
                      <p:cNvPr id="0" name=""/>
                      <p:cNvPicPr/>
                      <p:nvPr/>
                    </p:nvPicPr>
                    <p:blipFill>
                      <a:blip r:embed="rId6"/>
                      <a:stretch>
                        <a:fillRect/>
                      </a:stretch>
                    </p:blipFill>
                    <p:spPr>
                      <a:xfrm>
                        <a:off x="3385357" y="3772086"/>
                        <a:ext cx="1740435" cy="468579"/>
                      </a:xfrm>
                      <a:prstGeom prst="rect">
                        <a:avLst/>
                      </a:prstGeom>
                    </p:spPr>
                  </p:pic>
                </p:oleObj>
              </mc:Fallback>
            </mc:AlternateContent>
          </a:graphicData>
        </a:graphic>
      </p:graphicFrame>
      <p:sp>
        <p:nvSpPr>
          <p:cNvPr id="3" name="TextBox 2"/>
          <p:cNvSpPr txBox="1"/>
          <p:nvPr/>
        </p:nvSpPr>
        <p:spPr>
          <a:xfrm>
            <a:off x="2861948" y="5314126"/>
            <a:ext cx="3248268" cy="369332"/>
          </a:xfrm>
          <a:prstGeom prst="rect">
            <a:avLst/>
          </a:prstGeom>
          <a:noFill/>
        </p:spPr>
        <p:txBody>
          <a:bodyPr wrap="none" rtlCol="0">
            <a:spAutoFit/>
          </a:bodyPr>
          <a:lstStyle/>
          <a:p>
            <a:r>
              <a:rPr lang="en-US" dirty="0" smtClean="0">
                <a:latin typeface="Times New Roman"/>
                <a:cs typeface="Times New Roman"/>
              </a:rPr>
              <a:t>(</a:t>
            </a:r>
            <a:r>
              <a:rPr lang="en-US" u="sng" dirty="0" smtClean="0">
                <a:latin typeface="Times New Roman"/>
                <a:cs typeface="Times New Roman"/>
              </a:rPr>
              <a:t>This is an exaggerated example</a:t>
            </a:r>
            <a:r>
              <a:rPr lang="en-US" dirty="0" smtClean="0">
                <a:latin typeface="Times New Roman"/>
                <a:cs typeface="Times New Roman"/>
              </a:rPr>
              <a:t>)</a:t>
            </a:r>
            <a:endParaRPr lang="en-US" dirty="0">
              <a:latin typeface="Times New Roman"/>
              <a:cs typeface="Times New Roman"/>
            </a:endParaRPr>
          </a:p>
        </p:txBody>
      </p:sp>
      <p:pic>
        <p:nvPicPr>
          <p:cNvPr id="20" name="Picture 19" descr="UCBerkeley_wordmark_blue.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22" name="Picture 21" descr="Screen Shot 2015-10-03 at 11.40.18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24" name="Picture 23" descr="Screen Shot 2015-10-16 at 12.47.17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25" name="Picture 24" descr="Logo.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26" name="Rectangle 25"/>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31"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33"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endParaRPr lang="en-US" dirty="0">
              <a:solidFill>
                <a:srgbClr val="000000"/>
              </a:solidFill>
              <a:latin typeface="Times New Roman"/>
              <a:cs typeface="Times New Roman"/>
            </a:endParaRPr>
          </a:p>
        </p:txBody>
      </p:sp>
    </p:spTree>
    <p:extLst>
      <p:ext uri="{BB962C8B-B14F-4D97-AF65-F5344CB8AC3E}">
        <p14:creationId xmlns:p14="http://schemas.microsoft.com/office/powerpoint/2010/main" val="717984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94988" y="540733"/>
            <a:ext cx="1569435" cy="646331"/>
          </a:xfrm>
          <a:prstGeom prst="rect">
            <a:avLst/>
          </a:prstGeom>
          <a:noFill/>
        </p:spPr>
        <p:txBody>
          <a:bodyPr wrap="none" rtlCol="0">
            <a:spAutoFit/>
          </a:bodyPr>
          <a:lstStyle/>
          <a:p>
            <a:r>
              <a:rPr lang="en-US" sz="3600" dirty="0" smtClean="0">
                <a:latin typeface="Times New Roman"/>
                <a:cs typeface="Times New Roman"/>
              </a:rPr>
              <a:t>Outline</a:t>
            </a:r>
            <a:endParaRPr lang="en-US" sz="3600" dirty="0">
              <a:latin typeface="Times New Roman"/>
              <a:cs typeface="Times New Roman"/>
            </a:endParaRPr>
          </a:p>
        </p:txBody>
      </p:sp>
      <p:cxnSp>
        <p:nvCxnSpPr>
          <p:cNvPr id="14" name="Straight Connector 13"/>
          <p:cNvCxnSpPr/>
          <p:nvPr/>
        </p:nvCxnSpPr>
        <p:spPr>
          <a:xfrm flipV="1">
            <a:off x="754762" y="1187064"/>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54762" y="1493014"/>
            <a:ext cx="7932038" cy="3477875"/>
          </a:xfrm>
          <a:prstGeom prst="rect">
            <a:avLst/>
          </a:prstGeom>
          <a:noFill/>
        </p:spPr>
        <p:txBody>
          <a:bodyPr wrap="square" rtlCol="0">
            <a:spAutoFit/>
          </a:bodyPr>
          <a:lstStyle/>
          <a:p>
            <a:pPr marL="285750" indent="-285750">
              <a:buFont typeface="Arial"/>
              <a:buChar char="•"/>
            </a:pPr>
            <a:r>
              <a:rPr lang="en-US" sz="2000" dirty="0" smtClean="0">
                <a:latin typeface="Times New Roman"/>
                <a:cs typeface="Times New Roman"/>
              </a:rPr>
              <a:t>Antineutrino interactions and directionality </a:t>
            </a:r>
          </a:p>
          <a:p>
            <a:pPr marL="285750" indent="-285750">
              <a:buFont typeface="Arial"/>
              <a:buChar char="•"/>
            </a:pPr>
            <a:endParaRPr lang="en-US" sz="2000" dirty="0" smtClean="0">
              <a:latin typeface="Times New Roman"/>
              <a:cs typeface="Times New Roman"/>
            </a:endParaRPr>
          </a:p>
          <a:p>
            <a:pPr marL="285750" indent="-285750">
              <a:buFont typeface="Arial"/>
              <a:buChar char="•"/>
            </a:pPr>
            <a:r>
              <a:rPr lang="en-US" sz="2000" dirty="0" smtClean="0">
                <a:latin typeface="Times New Roman"/>
                <a:cs typeface="Times New Roman"/>
              </a:rPr>
              <a:t>Reactor antineutrino energy spectrum</a:t>
            </a:r>
          </a:p>
          <a:p>
            <a:pPr marL="285750" indent="-285750">
              <a:buFont typeface="Arial"/>
              <a:buChar char="•"/>
            </a:pPr>
            <a:endParaRPr lang="en-US" sz="2000" dirty="0" smtClean="0">
              <a:latin typeface="Times New Roman"/>
              <a:cs typeface="Times New Roman"/>
            </a:endParaRPr>
          </a:p>
          <a:p>
            <a:pPr marL="285750" indent="-285750">
              <a:buFont typeface="Arial"/>
              <a:buChar char="•"/>
            </a:pPr>
            <a:r>
              <a:rPr lang="en-US" sz="2000" dirty="0" smtClean="0">
                <a:latin typeface="Times New Roman"/>
                <a:cs typeface="Times New Roman"/>
              </a:rPr>
              <a:t>Expected signal</a:t>
            </a:r>
          </a:p>
          <a:p>
            <a:pPr marL="285750" indent="-285750">
              <a:buFont typeface="Arial"/>
              <a:buChar char="•"/>
            </a:pPr>
            <a:endParaRPr lang="en-US" sz="2000" dirty="0" smtClean="0">
              <a:latin typeface="Times New Roman"/>
              <a:cs typeface="Times New Roman"/>
            </a:endParaRPr>
          </a:p>
          <a:p>
            <a:pPr marL="285750" indent="-285750">
              <a:buFont typeface="Arial"/>
              <a:buChar char="•"/>
            </a:pPr>
            <a:r>
              <a:rPr lang="en-US" sz="2000" dirty="0" smtClean="0">
                <a:latin typeface="Times New Roman"/>
                <a:cs typeface="Times New Roman"/>
              </a:rPr>
              <a:t>Backgrounds</a:t>
            </a:r>
          </a:p>
          <a:p>
            <a:pPr marL="285750" indent="-285750">
              <a:buFont typeface="Arial"/>
              <a:buChar char="•"/>
            </a:pPr>
            <a:endParaRPr lang="en-US" sz="2000" dirty="0">
              <a:latin typeface="Times New Roman"/>
              <a:cs typeface="Times New Roman"/>
            </a:endParaRPr>
          </a:p>
          <a:p>
            <a:pPr marL="285750" indent="-285750">
              <a:buFont typeface="Arial"/>
              <a:buChar char="•"/>
            </a:pPr>
            <a:r>
              <a:rPr lang="en-US" sz="2000" dirty="0" smtClean="0">
                <a:latin typeface="Times New Roman"/>
                <a:cs typeface="Times New Roman"/>
              </a:rPr>
              <a:t>Sensitivity vs. radon, </a:t>
            </a:r>
            <a:r>
              <a:rPr lang="en-US" sz="2000" dirty="0">
                <a:latin typeface="Times New Roman"/>
                <a:cs typeface="Times New Roman"/>
              </a:rPr>
              <a:t>depth, </a:t>
            </a:r>
            <a:r>
              <a:rPr lang="en-US" sz="2000" dirty="0" smtClean="0">
                <a:latin typeface="Times New Roman"/>
                <a:cs typeface="Times New Roman"/>
              </a:rPr>
              <a:t>and detector size </a:t>
            </a:r>
          </a:p>
          <a:p>
            <a:pPr marL="285750" indent="-285750">
              <a:buFont typeface="Arial"/>
              <a:buChar char="•"/>
            </a:pPr>
            <a:endParaRPr lang="en-US" sz="2000" dirty="0" smtClean="0">
              <a:latin typeface="Times New Roman"/>
              <a:cs typeface="Times New Roman"/>
            </a:endParaRPr>
          </a:p>
          <a:p>
            <a:pPr marL="285750" indent="-285750">
              <a:buFont typeface="Arial"/>
              <a:buChar char="•"/>
            </a:pPr>
            <a:r>
              <a:rPr lang="en-US" sz="2000" dirty="0" smtClean="0">
                <a:latin typeface="Times New Roman"/>
                <a:cs typeface="Times New Roman"/>
              </a:rPr>
              <a:t>Conclusions</a:t>
            </a:r>
          </a:p>
        </p:txBody>
      </p:sp>
      <p:pic>
        <p:nvPicPr>
          <p:cNvPr id="16" name="Picture 15" descr="UCBerkeley_wordmark_blu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17" name="Picture 16" descr="Screen Shot 2015-10-03 at 11.40.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18" name="Picture 17" descr="Screen Shot 2015-10-16 at 12.47.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19" name="Picture 18" descr="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20" name="Rectangle 19"/>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24"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25"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fld id="{5C0ED469-70AC-B748-A7E5-7C07C20AA0AE}" type="slidenum">
              <a:rPr lang="en-US" smtClean="0">
                <a:solidFill>
                  <a:srgbClr val="000000"/>
                </a:solidFill>
                <a:latin typeface="Times New Roman"/>
                <a:cs typeface="Times New Roman"/>
              </a:rPr>
              <a:pPr algn="ctr"/>
              <a:t>2</a:t>
            </a:fld>
            <a:r>
              <a:rPr lang="en-US" dirty="0" smtClean="0">
                <a:solidFill>
                  <a:srgbClr val="000000"/>
                </a:solidFill>
                <a:latin typeface="Times New Roman"/>
                <a:cs typeface="Times New Roman"/>
              </a:rPr>
              <a:t>/15</a:t>
            </a:r>
            <a:endParaRPr lang="en-US" dirty="0">
              <a:solidFill>
                <a:srgbClr val="000000"/>
              </a:solidFill>
              <a:latin typeface="Times New Roman"/>
              <a:cs typeface="Times New Roman"/>
            </a:endParaRPr>
          </a:p>
        </p:txBody>
      </p:sp>
    </p:spTree>
    <p:extLst>
      <p:ext uri="{BB962C8B-B14F-4D97-AF65-F5344CB8AC3E}">
        <p14:creationId xmlns:p14="http://schemas.microsoft.com/office/powerpoint/2010/main" val="16174367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94988" y="563209"/>
            <a:ext cx="4044797" cy="646331"/>
          </a:xfrm>
          <a:prstGeom prst="rect">
            <a:avLst/>
          </a:prstGeom>
          <a:noFill/>
        </p:spPr>
        <p:txBody>
          <a:bodyPr wrap="none" rtlCol="0">
            <a:spAutoFit/>
          </a:bodyPr>
          <a:lstStyle/>
          <a:p>
            <a:r>
              <a:rPr lang="en-US" sz="3600" dirty="0" smtClean="0">
                <a:latin typeface="Times New Roman"/>
                <a:cs typeface="Times New Roman"/>
              </a:rPr>
              <a:t>Sensitivity vs. Depth</a:t>
            </a:r>
            <a:endParaRPr lang="en-US" sz="3600" dirty="0">
              <a:latin typeface="Times New Roman"/>
              <a:cs typeface="Times New Roman"/>
            </a:endParaRPr>
          </a:p>
        </p:txBody>
      </p:sp>
      <p:cxnSp>
        <p:nvCxnSpPr>
          <p:cNvPr id="14" name="Straight Connector 13"/>
          <p:cNvCxnSpPr/>
          <p:nvPr/>
        </p:nvCxnSpPr>
        <p:spPr>
          <a:xfrm flipV="1">
            <a:off x="754762" y="1209540"/>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pic>
        <p:nvPicPr>
          <p:cNvPr id="3" name="Picture 2" descr="muonscaling_ne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71" y="2206537"/>
            <a:ext cx="4369903" cy="3011064"/>
          </a:xfrm>
          <a:prstGeom prst="rect">
            <a:avLst/>
          </a:prstGeom>
        </p:spPr>
      </p:pic>
      <p:pic>
        <p:nvPicPr>
          <p:cNvPr id="5" name="Picture 4" descr="TimesVsDepth_.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427" y="2233557"/>
            <a:ext cx="4724844" cy="3011064"/>
          </a:xfrm>
          <a:prstGeom prst="rect">
            <a:avLst/>
          </a:prstGeom>
        </p:spPr>
      </p:pic>
      <p:sp>
        <p:nvSpPr>
          <p:cNvPr id="2" name="TextBox 1"/>
          <p:cNvSpPr txBox="1"/>
          <p:nvPr/>
        </p:nvSpPr>
        <p:spPr>
          <a:xfrm>
            <a:off x="4600453" y="5401433"/>
            <a:ext cx="4488110" cy="646331"/>
          </a:xfrm>
          <a:prstGeom prst="rect">
            <a:avLst/>
          </a:prstGeom>
          <a:noFill/>
        </p:spPr>
        <p:txBody>
          <a:bodyPr wrap="square" rtlCol="0">
            <a:spAutoFit/>
          </a:bodyPr>
          <a:lstStyle/>
          <a:p>
            <a:pPr marL="285750" indent="-285750">
              <a:buFont typeface="Wingdings" charset="0"/>
              <a:buChar char="à"/>
            </a:pPr>
            <a:r>
              <a:rPr lang="en-US" dirty="0" smtClean="0">
                <a:latin typeface="Times New Roman"/>
                <a:cs typeface="Times New Roman"/>
              </a:rPr>
              <a:t>As we increase the depth, we can increase veto time without sacrificing </a:t>
            </a:r>
            <a:r>
              <a:rPr lang="en-US" dirty="0" err="1" smtClean="0">
                <a:latin typeface="Times New Roman"/>
                <a:cs typeface="Times New Roman"/>
              </a:rPr>
              <a:t>livetime</a:t>
            </a:r>
            <a:endParaRPr lang="en-US" dirty="0" smtClean="0">
              <a:latin typeface="Times New Roman"/>
              <a:cs typeface="Times New Roman"/>
            </a:endParaRPr>
          </a:p>
        </p:txBody>
      </p:sp>
      <p:pic>
        <p:nvPicPr>
          <p:cNvPr id="16" name="Picture 15" descr="UCBerkeley_wordmark_blu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17" name="Picture 16" descr="Screen Shot 2015-10-03 at 11.40.1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18" name="Picture 17" descr="Screen Shot 2015-10-16 at 12.47.1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19" name="Picture 18" descr="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20" name="Rectangle 19"/>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24"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25"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endParaRPr lang="en-US" dirty="0">
              <a:solidFill>
                <a:srgbClr val="000000"/>
              </a:solidFill>
              <a:latin typeface="Times New Roman"/>
              <a:cs typeface="Times New Roman"/>
            </a:endParaRPr>
          </a:p>
        </p:txBody>
      </p:sp>
      <p:sp>
        <p:nvSpPr>
          <p:cNvPr id="4" name="TextBox 3"/>
          <p:cNvSpPr txBox="1"/>
          <p:nvPr/>
        </p:nvSpPr>
        <p:spPr>
          <a:xfrm>
            <a:off x="754762" y="1619797"/>
            <a:ext cx="2945187" cy="646331"/>
          </a:xfrm>
          <a:prstGeom prst="rect">
            <a:avLst/>
          </a:prstGeom>
          <a:noFill/>
        </p:spPr>
        <p:txBody>
          <a:bodyPr wrap="none" rtlCol="0">
            <a:spAutoFit/>
          </a:bodyPr>
          <a:lstStyle/>
          <a:p>
            <a:pPr algn="ctr"/>
            <a:r>
              <a:rPr lang="en-US" dirty="0" err="1" smtClean="0">
                <a:latin typeface="Times New Roman"/>
                <a:cs typeface="Times New Roman"/>
              </a:rPr>
              <a:t>Muon</a:t>
            </a:r>
            <a:r>
              <a:rPr lang="en-US" dirty="0" smtClean="0">
                <a:latin typeface="Times New Roman"/>
                <a:cs typeface="Times New Roman"/>
              </a:rPr>
              <a:t> rate scaling with depth</a:t>
            </a:r>
          </a:p>
          <a:p>
            <a:pPr algn="ctr"/>
            <a:r>
              <a:rPr lang="en-US" dirty="0" smtClean="0">
                <a:latin typeface="Times New Roman"/>
                <a:cs typeface="Times New Roman"/>
              </a:rPr>
              <a:t>(relative to </a:t>
            </a:r>
            <a:r>
              <a:rPr lang="en-US" dirty="0" err="1" smtClean="0">
                <a:latin typeface="Times New Roman"/>
                <a:cs typeface="Times New Roman"/>
              </a:rPr>
              <a:t>KamLAND</a:t>
            </a:r>
            <a:r>
              <a:rPr lang="en-US" dirty="0" smtClean="0">
                <a:latin typeface="Times New Roman"/>
                <a:cs typeface="Times New Roman"/>
              </a:rPr>
              <a:t>)</a:t>
            </a:r>
            <a:endParaRPr lang="en-US" dirty="0">
              <a:latin typeface="Times New Roman"/>
              <a:cs typeface="Times New Roman"/>
            </a:endParaRPr>
          </a:p>
        </p:txBody>
      </p:sp>
      <p:sp>
        <p:nvSpPr>
          <p:cNvPr id="26" name="TextBox 25"/>
          <p:cNvSpPr txBox="1"/>
          <p:nvPr/>
        </p:nvSpPr>
        <p:spPr>
          <a:xfrm>
            <a:off x="4997035" y="1622463"/>
            <a:ext cx="3367712" cy="646331"/>
          </a:xfrm>
          <a:prstGeom prst="rect">
            <a:avLst/>
          </a:prstGeom>
          <a:noFill/>
        </p:spPr>
        <p:txBody>
          <a:bodyPr wrap="square" rtlCol="0">
            <a:spAutoFit/>
          </a:bodyPr>
          <a:lstStyle/>
          <a:p>
            <a:pPr algn="ctr"/>
            <a:r>
              <a:rPr lang="en-US" dirty="0" smtClean="0">
                <a:latin typeface="Times New Roman"/>
                <a:cs typeface="Times New Roman"/>
              </a:rPr>
              <a:t>Adjust veto time to reduce more RN with depth</a:t>
            </a:r>
            <a:endParaRPr lang="en-US" dirty="0">
              <a:latin typeface="Times New Roman"/>
              <a:cs typeface="Times New Roman"/>
            </a:endParaRPr>
          </a:p>
        </p:txBody>
      </p:sp>
    </p:spTree>
    <p:extLst>
      <p:ext uri="{BB962C8B-B14F-4D97-AF65-F5344CB8AC3E}">
        <p14:creationId xmlns:p14="http://schemas.microsoft.com/office/powerpoint/2010/main" val="3698174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extBox 12"/>
          <p:cNvSpPr txBox="1"/>
          <p:nvPr/>
        </p:nvSpPr>
        <p:spPr>
          <a:xfrm>
            <a:off x="994988" y="484543"/>
            <a:ext cx="3350497" cy="646331"/>
          </a:xfrm>
          <a:prstGeom prst="rect">
            <a:avLst/>
          </a:prstGeom>
          <a:noFill/>
        </p:spPr>
        <p:txBody>
          <a:bodyPr wrap="none" rtlCol="0">
            <a:spAutoFit/>
          </a:bodyPr>
          <a:lstStyle/>
          <a:p>
            <a:r>
              <a:rPr lang="en-US" sz="3600" dirty="0" smtClean="0">
                <a:latin typeface="Times New Roman"/>
                <a:cs typeface="Times New Roman"/>
              </a:rPr>
              <a:t>More References</a:t>
            </a:r>
            <a:endParaRPr lang="en-US" sz="3600" dirty="0">
              <a:latin typeface="Times New Roman"/>
              <a:cs typeface="Times New Roman"/>
            </a:endParaRPr>
          </a:p>
        </p:txBody>
      </p:sp>
      <p:cxnSp>
        <p:nvCxnSpPr>
          <p:cNvPr id="14" name="Straight Connector 13"/>
          <p:cNvCxnSpPr/>
          <p:nvPr/>
        </p:nvCxnSpPr>
        <p:spPr>
          <a:xfrm flipV="1">
            <a:off x="754762" y="1130874"/>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46666" y="1322411"/>
            <a:ext cx="9257624" cy="4667945"/>
          </a:xfrm>
          <a:prstGeom prst="rect">
            <a:avLst/>
          </a:prstGeom>
          <a:noFill/>
        </p:spPr>
        <p:txBody>
          <a:bodyPr wrap="square" rtlCol="0">
            <a:spAutoFit/>
          </a:bodyPr>
          <a:lstStyle/>
          <a:p>
            <a:pPr>
              <a:spcAft>
                <a:spcPts val="200"/>
              </a:spcAft>
            </a:pPr>
            <a:r>
              <a:rPr lang="en-US" sz="1100" dirty="0" smtClean="0">
                <a:latin typeface="Times New Roman"/>
                <a:cs typeface="Times New Roman"/>
              </a:rPr>
              <a:t>[1]  N. Bowden et. al., Nuclear Instruments and Methods in Physics Research A 572, 985 (2007). </a:t>
            </a:r>
          </a:p>
          <a:p>
            <a:pPr>
              <a:spcAft>
                <a:spcPts val="200"/>
              </a:spcAft>
            </a:pPr>
            <a:r>
              <a:rPr lang="en-US" sz="1100" dirty="0" smtClean="0">
                <a:latin typeface="Times New Roman"/>
                <a:cs typeface="Times New Roman"/>
              </a:rPr>
              <a:t>[2]  L. </a:t>
            </a:r>
            <a:r>
              <a:rPr lang="en-US" sz="1100" dirty="0" err="1" smtClean="0">
                <a:latin typeface="Times New Roman"/>
                <a:cs typeface="Times New Roman"/>
              </a:rPr>
              <a:t>Mikaelyan</a:t>
            </a:r>
            <a:r>
              <a:rPr lang="en-US" sz="1100" dirty="0" smtClean="0">
                <a:latin typeface="Times New Roman"/>
                <a:cs typeface="Times New Roman"/>
              </a:rPr>
              <a:t>, in: Proceedings of the International Conference “Neutrino 77”, Vol. 2, </a:t>
            </a:r>
            <a:r>
              <a:rPr lang="en-US" sz="1100" dirty="0" err="1" smtClean="0">
                <a:latin typeface="Times New Roman"/>
                <a:cs typeface="Times New Roman"/>
              </a:rPr>
              <a:t>Nauka</a:t>
            </a:r>
            <a:r>
              <a:rPr lang="en-US" sz="1100" dirty="0" smtClean="0">
                <a:latin typeface="Times New Roman"/>
                <a:cs typeface="Times New Roman"/>
              </a:rPr>
              <a:t>, Moscow, 1978, pp. 383–385. </a:t>
            </a:r>
          </a:p>
          <a:p>
            <a:r>
              <a:rPr lang="en-US" sz="1100" dirty="0" smtClean="0">
                <a:latin typeface="Times New Roman"/>
                <a:cs typeface="Times New Roman"/>
              </a:rPr>
              <a:t>[3]  </a:t>
            </a:r>
            <a:r>
              <a:rPr lang="en-US" sz="1100" dirty="0">
                <a:latin typeface="Times New Roman"/>
                <a:cs typeface="Times New Roman"/>
              </a:rPr>
              <a:t>A. Bernstein, N. Bowden, A. </a:t>
            </a:r>
            <a:r>
              <a:rPr lang="en-US" sz="1100" dirty="0" err="1">
                <a:latin typeface="Times New Roman"/>
                <a:cs typeface="Times New Roman"/>
              </a:rPr>
              <a:t>Misner</a:t>
            </a:r>
            <a:r>
              <a:rPr lang="en-US" sz="1100" dirty="0">
                <a:latin typeface="Times New Roman"/>
                <a:cs typeface="Times New Roman"/>
              </a:rPr>
              <a:t>, and T. Palmer, J. </a:t>
            </a:r>
            <a:r>
              <a:rPr lang="en-US" sz="1100" dirty="0" smtClean="0">
                <a:latin typeface="Times New Roman"/>
                <a:cs typeface="Times New Roman"/>
              </a:rPr>
              <a:t>Appl</a:t>
            </a:r>
            <a:r>
              <a:rPr lang="en-US" sz="1100" dirty="0">
                <a:latin typeface="Times New Roman"/>
                <a:cs typeface="Times New Roman"/>
              </a:rPr>
              <a:t>. Phys. 103, 074905 (2008). </a:t>
            </a:r>
            <a:endParaRPr lang="en-US" sz="1100" dirty="0" smtClean="0">
              <a:latin typeface="Times New Roman"/>
              <a:cs typeface="Times New Roman"/>
            </a:endParaRPr>
          </a:p>
          <a:p>
            <a:r>
              <a:rPr lang="en-US" sz="1100" dirty="0" smtClean="0">
                <a:latin typeface="Times New Roman"/>
                <a:cs typeface="Times New Roman"/>
              </a:rPr>
              <a:t>[4]  A</a:t>
            </a:r>
            <a:r>
              <a:rPr lang="en-US" sz="1100" dirty="0">
                <a:latin typeface="Times New Roman"/>
                <a:cs typeface="Times New Roman"/>
              </a:rPr>
              <a:t>. </a:t>
            </a:r>
            <a:r>
              <a:rPr lang="en-US" sz="1100" dirty="0" smtClean="0">
                <a:latin typeface="Times New Roman"/>
                <a:cs typeface="Times New Roman"/>
              </a:rPr>
              <a:t>Bernstein et al, Science </a:t>
            </a:r>
            <a:r>
              <a:rPr lang="en-US" sz="1100" dirty="0">
                <a:latin typeface="Times New Roman"/>
                <a:cs typeface="Times New Roman"/>
              </a:rPr>
              <a:t>&amp; Global Security 18, 127 (2010). </a:t>
            </a:r>
            <a:endParaRPr lang="en-US" sz="1100" dirty="0" smtClean="0">
              <a:latin typeface="Times New Roman"/>
              <a:cs typeface="Times New Roman"/>
            </a:endParaRPr>
          </a:p>
          <a:p>
            <a:pPr>
              <a:spcAft>
                <a:spcPts val="200"/>
              </a:spcAft>
            </a:pPr>
            <a:r>
              <a:rPr lang="en-US" sz="1100" dirty="0" smtClean="0">
                <a:latin typeface="Times New Roman"/>
                <a:cs typeface="Times New Roman"/>
              </a:rPr>
              <a:t>[5]  T. </a:t>
            </a:r>
            <a:r>
              <a:rPr lang="en-US" sz="1100" dirty="0" err="1" smtClean="0">
                <a:latin typeface="Times New Roman"/>
                <a:cs typeface="Times New Roman"/>
              </a:rPr>
              <a:t>Lasserre</a:t>
            </a:r>
            <a:r>
              <a:rPr lang="en-US" sz="1100" dirty="0" smtClean="0">
                <a:latin typeface="Times New Roman"/>
                <a:cs typeface="Times New Roman"/>
              </a:rPr>
              <a:t> et. al., arXiv:11011.3850. </a:t>
            </a:r>
          </a:p>
          <a:p>
            <a:pPr>
              <a:spcAft>
                <a:spcPts val="200"/>
              </a:spcAft>
            </a:pPr>
            <a:r>
              <a:rPr lang="en-US" sz="1100" dirty="0" smtClean="0">
                <a:latin typeface="Times New Roman"/>
                <a:cs typeface="Times New Roman"/>
              </a:rPr>
              <a:t>[6]  A. Bernstein et. al., arXiv:1502.01132. </a:t>
            </a:r>
          </a:p>
          <a:p>
            <a:pPr>
              <a:spcAft>
                <a:spcPts val="200"/>
              </a:spcAft>
            </a:pPr>
            <a:r>
              <a:rPr lang="en-US" sz="1100" dirty="0" smtClean="0">
                <a:latin typeface="Times New Roman"/>
                <a:cs typeface="Times New Roman"/>
              </a:rPr>
              <a:t>[7]  M. </a:t>
            </a:r>
            <a:r>
              <a:rPr lang="en-US" sz="1100" dirty="0" err="1" smtClean="0">
                <a:latin typeface="Times New Roman"/>
                <a:cs typeface="Times New Roman"/>
              </a:rPr>
              <a:t>Apollonio</a:t>
            </a:r>
            <a:r>
              <a:rPr lang="en-US" sz="1100" dirty="0" smtClean="0">
                <a:latin typeface="Times New Roman"/>
                <a:cs typeface="Times New Roman"/>
              </a:rPr>
              <a:t> et. al., Physical Review D 61, 012001 (1999). </a:t>
            </a:r>
          </a:p>
          <a:p>
            <a:pPr>
              <a:spcAft>
                <a:spcPts val="200"/>
              </a:spcAft>
            </a:pPr>
            <a:r>
              <a:rPr lang="en-US" sz="1100" dirty="0" smtClean="0">
                <a:latin typeface="Times New Roman"/>
                <a:cs typeface="Times New Roman"/>
              </a:rPr>
              <a:t>[8]  C. </a:t>
            </a:r>
            <a:r>
              <a:rPr lang="en-US" sz="1100" dirty="0" err="1" smtClean="0">
                <a:latin typeface="Times New Roman"/>
                <a:cs typeface="Times New Roman"/>
              </a:rPr>
              <a:t>Giunti</a:t>
            </a:r>
            <a:r>
              <a:rPr lang="en-US" sz="1100" dirty="0" smtClean="0">
                <a:latin typeface="Times New Roman"/>
                <a:cs typeface="Times New Roman"/>
              </a:rPr>
              <a:t>, C. Kim, Fundamentals of Neutrino Physics and Astrophysics, Oxford University Press, Oxford, 2007. </a:t>
            </a:r>
          </a:p>
          <a:p>
            <a:pPr>
              <a:spcAft>
                <a:spcPts val="200"/>
              </a:spcAft>
            </a:pPr>
            <a:r>
              <a:rPr lang="en-US" sz="1100" dirty="0" smtClean="0">
                <a:latin typeface="Times New Roman"/>
                <a:cs typeface="Times New Roman"/>
              </a:rPr>
              <a:t>[9]  P. Vogel, J. Engel, Physical Review D 39, 3378 (1989). </a:t>
            </a:r>
          </a:p>
          <a:p>
            <a:pPr>
              <a:spcAft>
                <a:spcPts val="200"/>
              </a:spcAft>
            </a:pPr>
            <a:r>
              <a:rPr lang="en-US" sz="1100" dirty="0" smtClean="0">
                <a:latin typeface="Times New Roman"/>
                <a:cs typeface="Times New Roman"/>
              </a:rPr>
              <a:t>[10]  G. </a:t>
            </a:r>
            <a:r>
              <a:rPr lang="en-US" sz="1100" dirty="0" err="1" smtClean="0">
                <a:latin typeface="Times New Roman"/>
                <a:cs typeface="Times New Roman"/>
              </a:rPr>
              <a:t>Zacek</a:t>
            </a:r>
            <a:r>
              <a:rPr lang="en-US" sz="1100" dirty="0" smtClean="0">
                <a:latin typeface="Times New Roman"/>
                <a:cs typeface="Times New Roman"/>
              </a:rPr>
              <a:t> et. al., Physical Review D 34, 2621 (1986). </a:t>
            </a:r>
          </a:p>
          <a:p>
            <a:pPr>
              <a:spcAft>
                <a:spcPts val="200"/>
              </a:spcAft>
            </a:pPr>
            <a:r>
              <a:rPr lang="en-US" sz="1100" dirty="0" smtClean="0">
                <a:latin typeface="Times New Roman"/>
                <a:cs typeface="Times New Roman"/>
              </a:rPr>
              <a:t>[11]  S. </a:t>
            </a:r>
            <a:r>
              <a:rPr lang="en-US" sz="1100" dirty="0" err="1" smtClean="0">
                <a:latin typeface="Times New Roman"/>
                <a:cs typeface="Times New Roman"/>
              </a:rPr>
              <a:t>Agostinelli</a:t>
            </a:r>
            <a:r>
              <a:rPr lang="en-US" sz="1100" dirty="0" smtClean="0">
                <a:latin typeface="Times New Roman"/>
                <a:cs typeface="Times New Roman"/>
              </a:rPr>
              <a:t> et. al [GEANT4 Collaboration], Nuclear Instruments and Methods in Physics Research A 506, 250 (2003). </a:t>
            </a:r>
          </a:p>
          <a:p>
            <a:pPr>
              <a:spcAft>
                <a:spcPts val="200"/>
              </a:spcAft>
            </a:pPr>
            <a:r>
              <a:rPr lang="en-US" sz="1100" dirty="0" smtClean="0">
                <a:latin typeface="Times New Roman"/>
                <a:cs typeface="Times New Roman"/>
              </a:rPr>
              <a:t>[12]  The Water Cherenkov Simulator (</a:t>
            </a:r>
            <a:r>
              <a:rPr lang="en-US" sz="1100" dirty="0" err="1" smtClean="0">
                <a:latin typeface="Times New Roman"/>
                <a:cs typeface="Times New Roman"/>
              </a:rPr>
              <a:t>WCSim</a:t>
            </a:r>
            <a:r>
              <a:rPr lang="en-US" sz="1100" dirty="0" smtClean="0">
                <a:latin typeface="Times New Roman"/>
                <a:cs typeface="Times New Roman"/>
              </a:rPr>
              <a:t>) (Repository: https://</a:t>
            </a:r>
            <a:r>
              <a:rPr lang="en-US" sz="1100" dirty="0" err="1" smtClean="0">
                <a:latin typeface="Times New Roman"/>
                <a:cs typeface="Times New Roman"/>
              </a:rPr>
              <a:t>github.com</a:t>
            </a:r>
            <a:r>
              <a:rPr lang="en-US" sz="1100" dirty="0" smtClean="0">
                <a:latin typeface="Times New Roman"/>
                <a:cs typeface="Times New Roman"/>
              </a:rPr>
              <a:t>/</a:t>
            </a:r>
            <a:r>
              <a:rPr lang="en-US" sz="1100" dirty="0" err="1" smtClean="0">
                <a:latin typeface="Times New Roman"/>
                <a:cs typeface="Times New Roman"/>
              </a:rPr>
              <a:t>WCSim</a:t>
            </a:r>
            <a:r>
              <a:rPr lang="en-US" sz="1100" dirty="0" smtClean="0">
                <a:latin typeface="Times New Roman"/>
                <a:cs typeface="Times New Roman"/>
              </a:rPr>
              <a:t>). </a:t>
            </a:r>
          </a:p>
          <a:p>
            <a:pPr>
              <a:spcAft>
                <a:spcPts val="200"/>
              </a:spcAft>
            </a:pPr>
            <a:r>
              <a:rPr lang="en-US" sz="1100" dirty="0" smtClean="0">
                <a:latin typeface="Times New Roman"/>
                <a:cs typeface="Times New Roman"/>
              </a:rPr>
              <a:t>[13]  M. </a:t>
            </a:r>
            <a:r>
              <a:rPr lang="en-US" sz="1100" dirty="0" err="1" smtClean="0">
                <a:latin typeface="Times New Roman"/>
                <a:cs typeface="Times New Roman"/>
              </a:rPr>
              <a:t>Smy</a:t>
            </a:r>
            <a:r>
              <a:rPr lang="en-US" sz="1100" dirty="0" smtClean="0">
                <a:latin typeface="Times New Roman"/>
                <a:cs typeface="Times New Roman"/>
              </a:rPr>
              <a:t>, in: Proceedings of the International Cosmic Ray Conference, Vol. 5 (HE part 2), Mexico City, Mexico, 2008, pp. 1279–1282. </a:t>
            </a:r>
          </a:p>
          <a:p>
            <a:pPr>
              <a:spcAft>
                <a:spcPts val="200"/>
              </a:spcAft>
            </a:pPr>
            <a:r>
              <a:rPr lang="en-US" sz="1100" dirty="0" smtClean="0">
                <a:latin typeface="Times New Roman"/>
                <a:cs typeface="Times New Roman"/>
              </a:rPr>
              <a:t>[14]  S. Li, J. </a:t>
            </a:r>
            <a:r>
              <a:rPr lang="en-US" sz="1100" dirty="0" err="1" smtClean="0">
                <a:latin typeface="Times New Roman"/>
                <a:cs typeface="Times New Roman"/>
              </a:rPr>
              <a:t>Beacom</a:t>
            </a:r>
            <a:r>
              <a:rPr lang="en-US" sz="1100" dirty="0" smtClean="0">
                <a:latin typeface="Times New Roman"/>
                <a:cs typeface="Times New Roman"/>
              </a:rPr>
              <a:t>, Physical Review C 89, 045801 (2014). </a:t>
            </a:r>
          </a:p>
          <a:p>
            <a:pPr>
              <a:spcAft>
                <a:spcPts val="200"/>
              </a:spcAft>
            </a:pPr>
            <a:r>
              <a:rPr lang="en-US" sz="1100" dirty="0" smtClean="0">
                <a:latin typeface="Times New Roman"/>
                <a:cs typeface="Times New Roman"/>
              </a:rPr>
              <a:t>[15]  S. Abe et. al., Physical Review C 84, 035804 (2011). </a:t>
            </a:r>
          </a:p>
          <a:p>
            <a:pPr>
              <a:spcAft>
                <a:spcPts val="200"/>
              </a:spcAft>
            </a:pPr>
            <a:r>
              <a:rPr lang="en-US" sz="1100" dirty="0" smtClean="0">
                <a:latin typeface="Times New Roman"/>
                <a:cs typeface="Times New Roman"/>
              </a:rPr>
              <a:t>[16]  S. Abe et. al., Physical Review C 81, 025807 (2010). </a:t>
            </a:r>
          </a:p>
          <a:p>
            <a:pPr>
              <a:spcAft>
                <a:spcPts val="200"/>
              </a:spcAft>
            </a:pPr>
            <a:r>
              <a:rPr lang="en-US" sz="1100" dirty="0" smtClean="0">
                <a:latin typeface="Times New Roman"/>
                <a:cs typeface="Times New Roman"/>
              </a:rPr>
              <a:t>[17]  D. Reyna, arXiv:0604145v2. </a:t>
            </a:r>
          </a:p>
          <a:p>
            <a:pPr>
              <a:spcAft>
                <a:spcPts val="200"/>
              </a:spcAft>
            </a:pPr>
            <a:r>
              <a:rPr lang="en-US" sz="1100" dirty="0" smtClean="0">
                <a:latin typeface="Times New Roman"/>
                <a:cs typeface="Times New Roman"/>
              </a:rPr>
              <a:t>[18]  J. </a:t>
            </a:r>
            <a:r>
              <a:rPr lang="en-US" sz="1100" dirty="0" err="1" smtClean="0">
                <a:latin typeface="Times New Roman"/>
                <a:cs typeface="Times New Roman"/>
              </a:rPr>
              <a:t>Felde</a:t>
            </a:r>
            <a:r>
              <a:rPr lang="en-US" sz="1100" dirty="0" smtClean="0">
                <a:latin typeface="Times New Roman"/>
                <a:cs typeface="Times New Roman"/>
              </a:rPr>
              <a:t>, Private Communication (Internal LBNE </a:t>
            </a:r>
            <a:r>
              <a:rPr lang="en-US" sz="1100" dirty="0" err="1" smtClean="0">
                <a:latin typeface="Times New Roman"/>
                <a:cs typeface="Times New Roman"/>
              </a:rPr>
              <a:t>DocDB</a:t>
            </a:r>
            <a:r>
              <a:rPr lang="en-US" sz="1100" dirty="0" smtClean="0">
                <a:latin typeface="Times New Roman"/>
                <a:cs typeface="Times New Roman"/>
              </a:rPr>
              <a:t> document number 729-v1) (2010). </a:t>
            </a:r>
          </a:p>
          <a:p>
            <a:pPr>
              <a:spcAft>
                <a:spcPts val="200"/>
              </a:spcAft>
            </a:pPr>
            <a:r>
              <a:rPr lang="en-US" sz="1100" dirty="0" smtClean="0">
                <a:latin typeface="Times New Roman"/>
                <a:cs typeface="Times New Roman"/>
              </a:rPr>
              <a:t>[19]  I. </a:t>
            </a:r>
            <a:r>
              <a:rPr lang="en-US" sz="1100" dirty="0" err="1" smtClean="0">
                <a:latin typeface="Times New Roman"/>
                <a:cs typeface="Times New Roman"/>
              </a:rPr>
              <a:t>Belvis</a:t>
            </a:r>
            <a:r>
              <a:rPr lang="en-US" sz="1100" dirty="0" smtClean="0">
                <a:latin typeface="Times New Roman"/>
                <a:cs typeface="Times New Roman"/>
              </a:rPr>
              <a:t> et. al., arXiv:0305022v2. </a:t>
            </a:r>
          </a:p>
          <a:p>
            <a:pPr>
              <a:spcAft>
                <a:spcPts val="200"/>
              </a:spcAft>
            </a:pPr>
            <a:r>
              <a:rPr lang="en-US" sz="1100" dirty="0" smtClean="0">
                <a:latin typeface="Times New Roman"/>
                <a:cs typeface="Times New Roman"/>
              </a:rPr>
              <a:t>[20]  M. </a:t>
            </a:r>
            <a:r>
              <a:rPr lang="en-US" sz="1100" dirty="0" err="1" smtClean="0">
                <a:latin typeface="Times New Roman"/>
                <a:cs typeface="Times New Roman"/>
              </a:rPr>
              <a:t>Toups</a:t>
            </a:r>
            <a:r>
              <a:rPr lang="en-US" sz="1100" dirty="0" smtClean="0">
                <a:latin typeface="Times New Roman"/>
                <a:cs typeface="Times New Roman"/>
              </a:rPr>
              <a:t> et. al., Physical Review D 89, 072010 (2014). </a:t>
            </a:r>
          </a:p>
          <a:p>
            <a:pPr>
              <a:spcAft>
                <a:spcPts val="200"/>
              </a:spcAft>
            </a:pPr>
            <a:r>
              <a:rPr lang="en-US" sz="1100" dirty="0" smtClean="0">
                <a:latin typeface="Times New Roman"/>
                <a:cs typeface="Times New Roman"/>
              </a:rPr>
              <a:t>[21] Y. </a:t>
            </a:r>
            <a:r>
              <a:rPr lang="en-US" sz="1100" dirty="0" err="1" smtClean="0">
                <a:latin typeface="Times New Roman"/>
                <a:cs typeface="Times New Roman"/>
              </a:rPr>
              <a:t>Koshio</a:t>
            </a:r>
            <a:r>
              <a:rPr lang="en-US" sz="1100" dirty="0" smtClean="0">
                <a:latin typeface="Times New Roman"/>
                <a:cs typeface="Times New Roman"/>
              </a:rPr>
              <a:t>, Ph.D. thesis, University of Tokyo.</a:t>
            </a:r>
            <a:br>
              <a:rPr lang="en-US" sz="1100" dirty="0" smtClean="0">
                <a:latin typeface="Times New Roman"/>
                <a:cs typeface="Times New Roman"/>
              </a:rPr>
            </a:br>
            <a:r>
              <a:rPr lang="en-US" sz="1100" dirty="0" smtClean="0">
                <a:latin typeface="Times New Roman"/>
                <a:cs typeface="Times New Roman"/>
              </a:rPr>
              <a:t>[22] IAEA Safeguards Glossary, International Nuclear Verification Series 3, The International Atomic Energy Agency, 2003,</a:t>
            </a:r>
          </a:p>
          <a:p>
            <a:pPr>
              <a:spcAft>
                <a:spcPts val="200"/>
              </a:spcAft>
            </a:pPr>
            <a:r>
              <a:rPr lang="en-US" sz="1100" dirty="0" smtClean="0">
                <a:latin typeface="Times New Roman"/>
                <a:cs typeface="Times New Roman"/>
              </a:rPr>
              <a:t>        http://www-</a:t>
            </a:r>
            <a:r>
              <a:rPr lang="en-US" sz="1100" dirty="0" err="1" smtClean="0">
                <a:latin typeface="Times New Roman"/>
                <a:cs typeface="Times New Roman"/>
              </a:rPr>
              <a:t>pub.iaea.org</a:t>
            </a:r>
            <a:r>
              <a:rPr lang="en-US" sz="1100" dirty="0" smtClean="0">
                <a:latin typeface="Times New Roman"/>
                <a:cs typeface="Times New Roman"/>
              </a:rPr>
              <a:t>/books/</a:t>
            </a:r>
            <a:r>
              <a:rPr lang="en-US" sz="1100" dirty="0" err="1" smtClean="0">
                <a:latin typeface="Times New Roman"/>
                <a:cs typeface="Times New Roman"/>
              </a:rPr>
              <a:t>IAEABooks</a:t>
            </a:r>
            <a:r>
              <a:rPr lang="en-US" sz="1100" dirty="0" smtClean="0">
                <a:latin typeface="Times New Roman"/>
                <a:cs typeface="Times New Roman"/>
              </a:rPr>
              <a:t>/6663/IAEA-Safeguards-Glossary. </a:t>
            </a:r>
          </a:p>
          <a:p>
            <a:endParaRPr lang="en-US" sz="1100" dirty="0">
              <a:latin typeface="Times New Roman"/>
              <a:cs typeface="Times New Roman"/>
            </a:endParaRPr>
          </a:p>
        </p:txBody>
      </p:sp>
      <p:pic>
        <p:nvPicPr>
          <p:cNvPr id="16" name="Picture 15" descr="UCBerkeley_wordmark_blu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17" name="Picture 16" descr="Screen Shot 2015-10-03 at 11.40.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18" name="Picture 17" descr="Screen Shot 2015-10-16 at 12.47.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19" name="Picture 18" descr="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20" name="Rectangle 19"/>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24"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25"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endParaRPr lang="en-US" dirty="0">
              <a:solidFill>
                <a:srgbClr val="000000"/>
              </a:solidFill>
              <a:latin typeface="Times New Roman"/>
              <a:cs typeface="Times New Roman"/>
            </a:endParaRPr>
          </a:p>
        </p:txBody>
      </p:sp>
    </p:spTree>
    <p:extLst>
      <p:ext uri="{BB962C8B-B14F-4D97-AF65-F5344CB8AC3E}">
        <p14:creationId xmlns:p14="http://schemas.microsoft.com/office/powerpoint/2010/main" val="2605221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CBerkeley_wordmark_blu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12" name="Picture 11" descr="Screen Shot 2015-10-03 at 11.40.1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4" name="Picture 3" descr="Screen Shot 2015-10-16 at 12.47.1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sp>
        <p:nvSpPr>
          <p:cNvPr id="13" name="TextBox 12"/>
          <p:cNvSpPr txBox="1"/>
          <p:nvPr/>
        </p:nvSpPr>
        <p:spPr>
          <a:xfrm>
            <a:off x="741627" y="536359"/>
            <a:ext cx="4851333" cy="646331"/>
          </a:xfrm>
          <a:prstGeom prst="rect">
            <a:avLst/>
          </a:prstGeom>
          <a:noFill/>
        </p:spPr>
        <p:txBody>
          <a:bodyPr wrap="none" rtlCol="0">
            <a:spAutoFit/>
          </a:bodyPr>
          <a:lstStyle/>
          <a:p>
            <a:r>
              <a:rPr lang="en-US" sz="3600" dirty="0" smtClean="0">
                <a:latin typeface="Times New Roman"/>
                <a:cs typeface="Times New Roman"/>
              </a:rPr>
              <a:t>Antineutrino Interactions</a:t>
            </a:r>
            <a:endParaRPr lang="en-US" sz="4400" dirty="0">
              <a:latin typeface="Times New Roman"/>
              <a:cs typeface="Times New Roman"/>
            </a:endParaRPr>
          </a:p>
        </p:txBody>
      </p:sp>
      <p:cxnSp>
        <p:nvCxnSpPr>
          <p:cNvPr id="14" name="Straight Connector 13"/>
          <p:cNvCxnSpPr/>
          <p:nvPr/>
        </p:nvCxnSpPr>
        <p:spPr>
          <a:xfrm flipV="1">
            <a:off x="754762" y="1198302"/>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pic>
        <p:nvPicPr>
          <p:cNvPr id="2" name="Picture 1" descr="Screen Shot 2015-11-30 at 9.06.05 AM.png"/>
          <p:cNvPicPr>
            <a:picLocks noChangeAspect="1"/>
          </p:cNvPicPr>
          <p:nvPr/>
        </p:nvPicPr>
        <p:blipFill rotWithShape="1">
          <a:blip r:embed="rId8">
            <a:extLst>
              <a:ext uri="{28A0092B-C50C-407E-A947-70E740481C1C}">
                <a14:useLocalDpi xmlns:a14="http://schemas.microsoft.com/office/drawing/2010/main" val="0"/>
              </a:ext>
            </a:extLst>
          </a:blip>
          <a:srcRect b="19370"/>
          <a:stretch/>
        </p:blipFill>
        <p:spPr>
          <a:xfrm>
            <a:off x="9328" y="1507650"/>
            <a:ext cx="4716164" cy="1967464"/>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1377350901"/>
              </p:ext>
            </p:extLst>
          </p:nvPr>
        </p:nvGraphicFramePr>
        <p:xfrm>
          <a:off x="178909" y="2750327"/>
          <a:ext cx="1821414" cy="482139"/>
        </p:xfrm>
        <a:graphic>
          <a:graphicData uri="http://schemas.openxmlformats.org/presentationml/2006/ole">
            <mc:AlternateContent xmlns:mc="http://schemas.openxmlformats.org/markup-compatibility/2006">
              <mc:Choice xmlns:v="urn:schemas-microsoft-com:vml" Requires="v">
                <p:oleObj spid="_x0000_s4692" name="Equation" r:id="rId9" imgW="863600" imgH="228600" progId="Equation.3">
                  <p:embed/>
                </p:oleObj>
              </mc:Choice>
              <mc:Fallback>
                <p:oleObj name="Equation" r:id="rId9" imgW="863600" imgH="228600" progId="Equation.3">
                  <p:embed/>
                  <p:pic>
                    <p:nvPicPr>
                      <p:cNvPr id="0" name=""/>
                      <p:cNvPicPr/>
                      <p:nvPr/>
                    </p:nvPicPr>
                    <p:blipFill>
                      <a:blip r:embed="rId10"/>
                      <a:stretch>
                        <a:fillRect/>
                      </a:stretch>
                    </p:blipFill>
                    <p:spPr>
                      <a:xfrm>
                        <a:off x="178909" y="2750327"/>
                        <a:ext cx="1821414" cy="482139"/>
                      </a:xfrm>
                      <a:prstGeom prst="rect">
                        <a:avLst/>
                      </a:prstGeom>
                      <a:ln>
                        <a:solidFill>
                          <a:srgbClr val="FF0000"/>
                        </a:solidFill>
                      </a:ln>
                    </p:spPr>
                  </p:pic>
                </p:oleObj>
              </mc:Fallback>
            </mc:AlternateContent>
          </a:graphicData>
        </a:graphic>
      </p:graphicFrame>
      <p:sp>
        <p:nvSpPr>
          <p:cNvPr id="16" name="TextBox 15"/>
          <p:cNvSpPr txBox="1"/>
          <p:nvPr/>
        </p:nvSpPr>
        <p:spPr>
          <a:xfrm>
            <a:off x="43680" y="3336614"/>
            <a:ext cx="1614662" cy="276999"/>
          </a:xfrm>
          <a:prstGeom prst="rect">
            <a:avLst/>
          </a:prstGeom>
          <a:noFill/>
        </p:spPr>
        <p:txBody>
          <a:bodyPr wrap="none" rtlCol="0">
            <a:spAutoFit/>
          </a:bodyPr>
          <a:lstStyle/>
          <a:p>
            <a:r>
              <a:rPr lang="en-US" sz="1200" i="1" dirty="0" smtClean="0">
                <a:latin typeface="Times New Roman"/>
                <a:cs typeface="Times New Roman"/>
              </a:rPr>
              <a:t>E. </a:t>
            </a:r>
            <a:r>
              <a:rPr lang="en-US" sz="1200" i="1" dirty="0" err="1" smtClean="0">
                <a:latin typeface="Times New Roman"/>
                <a:cs typeface="Times New Roman"/>
              </a:rPr>
              <a:t>Caden</a:t>
            </a:r>
            <a:r>
              <a:rPr lang="en-US" sz="1200" i="1" dirty="0" smtClean="0">
                <a:latin typeface="Times New Roman"/>
                <a:cs typeface="Times New Roman"/>
              </a:rPr>
              <a:t> (AAP, 2012)</a:t>
            </a:r>
            <a:endParaRPr lang="en-US" sz="1200" i="1" dirty="0">
              <a:latin typeface="Times New Roman"/>
              <a:cs typeface="Times New Roman"/>
            </a:endParaRPr>
          </a:p>
        </p:txBody>
      </p:sp>
      <p:sp>
        <p:nvSpPr>
          <p:cNvPr id="36" name="Rectangle 35"/>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40"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41"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fld id="{5C0ED469-70AC-B748-A7E5-7C07C20AA0AE}" type="slidenum">
              <a:rPr lang="en-US" smtClean="0">
                <a:solidFill>
                  <a:srgbClr val="000000"/>
                </a:solidFill>
                <a:latin typeface="Times New Roman"/>
                <a:cs typeface="Times New Roman"/>
              </a:rPr>
              <a:pPr algn="ctr"/>
              <a:t>3</a:t>
            </a:fld>
            <a:r>
              <a:rPr lang="en-US" dirty="0" smtClean="0">
                <a:solidFill>
                  <a:srgbClr val="000000"/>
                </a:solidFill>
                <a:latin typeface="Times New Roman"/>
                <a:cs typeface="Times New Roman"/>
              </a:rPr>
              <a:t>/15</a:t>
            </a:r>
            <a:endParaRPr lang="en-US" dirty="0">
              <a:solidFill>
                <a:srgbClr val="000000"/>
              </a:solidFill>
              <a:latin typeface="Times New Roman"/>
              <a:cs typeface="Times New Roman"/>
            </a:endParaRPr>
          </a:p>
        </p:txBody>
      </p:sp>
      <p:sp>
        <p:nvSpPr>
          <p:cNvPr id="42" name="TextBox 41"/>
          <p:cNvSpPr txBox="1"/>
          <p:nvPr/>
        </p:nvSpPr>
        <p:spPr>
          <a:xfrm>
            <a:off x="1828262" y="1560639"/>
            <a:ext cx="2082621" cy="369332"/>
          </a:xfrm>
          <a:prstGeom prst="rect">
            <a:avLst/>
          </a:prstGeom>
          <a:noFill/>
          <a:ln>
            <a:solidFill>
              <a:srgbClr val="FF0000"/>
            </a:solidFill>
          </a:ln>
        </p:spPr>
        <p:txBody>
          <a:bodyPr wrap="none" rtlCol="0">
            <a:spAutoFit/>
          </a:bodyPr>
          <a:lstStyle/>
          <a:p>
            <a:r>
              <a:rPr lang="en-US" b="1" dirty="0" smtClean="0">
                <a:latin typeface="Times New Roman"/>
                <a:cs typeface="Times New Roman"/>
              </a:rPr>
              <a:t>Inverse Beta Decay</a:t>
            </a:r>
            <a:endParaRPr lang="en-US" b="1" dirty="0">
              <a:latin typeface="Times New Roman"/>
              <a:cs typeface="Times New Roman"/>
            </a:endParaRPr>
          </a:p>
        </p:txBody>
      </p:sp>
      <p:pic>
        <p:nvPicPr>
          <p:cNvPr id="6" name="Picture 5" descr="Screen Shot 2015-12-03 at 8.23.06 A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09251" y="3703393"/>
            <a:ext cx="3720492" cy="2812203"/>
          </a:xfrm>
          <a:prstGeom prst="rect">
            <a:avLst/>
          </a:prstGeom>
        </p:spPr>
      </p:pic>
      <p:cxnSp>
        <p:nvCxnSpPr>
          <p:cNvPr id="57" name="Straight Arrow Connector 56"/>
          <p:cNvCxnSpPr/>
          <p:nvPr/>
        </p:nvCxnSpPr>
        <p:spPr>
          <a:xfrm>
            <a:off x="5415158" y="2678964"/>
            <a:ext cx="826149" cy="0"/>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6624714" y="2194265"/>
            <a:ext cx="1450666" cy="391925"/>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7794878" y="1844934"/>
            <a:ext cx="502558" cy="369332"/>
          </a:xfrm>
          <a:prstGeom prst="rect">
            <a:avLst/>
          </a:prstGeom>
          <a:noFill/>
        </p:spPr>
        <p:txBody>
          <a:bodyPr wrap="square" rtlCol="0">
            <a:spAutoFit/>
          </a:bodyPr>
          <a:lstStyle/>
          <a:p>
            <a:r>
              <a:rPr lang="en-US" dirty="0" smtClean="0">
                <a:latin typeface="Times New Roman"/>
                <a:cs typeface="Times New Roman"/>
              </a:rPr>
              <a:t>e</a:t>
            </a:r>
            <a:r>
              <a:rPr lang="en-US" baseline="30000" dirty="0">
                <a:latin typeface="Times New Roman"/>
                <a:cs typeface="Times New Roman"/>
              </a:rPr>
              <a:t>-</a:t>
            </a:r>
            <a:endParaRPr lang="en-US" dirty="0">
              <a:latin typeface="Times New Roman"/>
              <a:cs typeface="Times New Roman"/>
            </a:endParaRPr>
          </a:p>
        </p:txBody>
      </p:sp>
      <p:cxnSp>
        <p:nvCxnSpPr>
          <p:cNvPr id="61" name="Straight Connector 60"/>
          <p:cNvCxnSpPr/>
          <p:nvPr/>
        </p:nvCxnSpPr>
        <p:spPr>
          <a:xfrm flipV="1">
            <a:off x="6624714" y="2490147"/>
            <a:ext cx="1594046" cy="116185"/>
          </a:xfrm>
          <a:prstGeom prst="line">
            <a:avLst/>
          </a:prstGeom>
          <a:ln w="28575" cmpd="sng">
            <a:solidFill>
              <a:schemeClr val="tx2">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6604579" y="1802310"/>
            <a:ext cx="1340958" cy="783882"/>
          </a:xfrm>
          <a:prstGeom prst="line">
            <a:avLst/>
          </a:prstGeom>
          <a:ln w="28575" cmpd="sng">
            <a:solidFill>
              <a:schemeClr val="tx2">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5827566" y="2803643"/>
            <a:ext cx="546808" cy="600140"/>
          </a:xfrm>
          <a:prstGeom prst="straightConnector1">
            <a:avLst/>
          </a:prstGeom>
          <a:ln>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6350414" y="2534520"/>
            <a:ext cx="226507" cy="226572"/>
          </a:xfrm>
          <a:prstGeom prst="ellipse">
            <a:avLst/>
          </a:prstGeom>
          <a:solidFill>
            <a:schemeClr val="tx2">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6295794" y="2434311"/>
            <a:ext cx="502558" cy="369332"/>
          </a:xfrm>
          <a:prstGeom prst="rect">
            <a:avLst/>
          </a:prstGeom>
          <a:noFill/>
        </p:spPr>
        <p:txBody>
          <a:bodyPr wrap="square" rtlCol="0">
            <a:spAutoFit/>
          </a:bodyPr>
          <a:lstStyle/>
          <a:p>
            <a:r>
              <a:rPr lang="en-US" dirty="0" smtClean="0">
                <a:latin typeface="Times New Roman"/>
                <a:cs typeface="Times New Roman"/>
              </a:rPr>
              <a:t>e</a:t>
            </a:r>
            <a:r>
              <a:rPr lang="en-US" baseline="30000" dirty="0">
                <a:latin typeface="Times New Roman"/>
                <a:cs typeface="Times New Roman"/>
              </a:rPr>
              <a:t>-</a:t>
            </a:r>
            <a:endParaRPr lang="en-US" dirty="0">
              <a:latin typeface="Times New Roman"/>
              <a:cs typeface="Times New Roman"/>
            </a:endParaRPr>
          </a:p>
        </p:txBody>
      </p:sp>
      <p:graphicFrame>
        <p:nvGraphicFramePr>
          <p:cNvPr id="67" name="Object 66"/>
          <p:cNvGraphicFramePr>
            <a:graphicFrameLocks noChangeAspect="1"/>
          </p:cNvGraphicFramePr>
          <p:nvPr>
            <p:extLst>
              <p:ext uri="{D42A27DB-BD31-4B8C-83A1-F6EECF244321}">
                <p14:modId xmlns:p14="http://schemas.microsoft.com/office/powerpoint/2010/main" val="608856501"/>
              </p:ext>
            </p:extLst>
          </p:nvPr>
        </p:nvGraphicFramePr>
        <p:xfrm>
          <a:off x="5435335" y="2194265"/>
          <a:ext cx="334561" cy="430150"/>
        </p:xfrm>
        <a:graphic>
          <a:graphicData uri="http://schemas.openxmlformats.org/presentationml/2006/ole">
            <mc:AlternateContent xmlns:mc="http://schemas.openxmlformats.org/markup-compatibility/2006">
              <mc:Choice xmlns:v="urn:schemas-microsoft-com:vml" Requires="v">
                <p:oleObj spid="_x0000_s4693" name="Equation" r:id="rId12" imgW="177800" imgH="228600" progId="Equation.3">
                  <p:embed/>
                </p:oleObj>
              </mc:Choice>
              <mc:Fallback>
                <p:oleObj name="Equation" r:id="rId12" imgW="177800" imgH="228600" progId="Equation.3">
                  <p:embed/>
                  <p:pic>
                    <p:nvPicPr>
                      <p:cNvPr id="0" name=""/>
                      <p:cNvPicPr/>
                      <p:nvPr/>
                    </p:nvPicPr>
                    <p:blipFill>
                      <a:blip r:embed="rId13"/>
                      <a:stretch>
                        <a:fillRect/>
                      </a:stretch>
                    </p:blipFill>
                    <p:spPr>
                      <a:xfrm>
                        <a:off x="5435335" y="2194265"/>
                        <a:ext cx="334561" cy="430150"/>
                      </a:xfrm>
                      <a:prstGeom prst="rect">
                        <a:avLst/>
                      </a:prstGeom>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3089455111"/>
              </p:ext>
            </p:extLst>
          </p:nvPr>
        </p:nvGraphicFramePr>
        <p:xfrm>
          <a:off x="6183133" y="3045502"/>
          <a:ext cx="334561" cy="430150"/>
        </p:xfrm>
        <a:graphic>
          <a:graphicData uri="http://schemas.openxmlformats.org/presentationml/2006/ole">
            <mc:AlternateContent xmlns:mc="http://schemas.openxmlformats.org/markup-compatibility/2006">
              <mc:Choice xmlns:v="urn:schemas-microsoft-com:vml" Requires="v">
                <p:oleObj spid="_x0000_s4694" name="Equation" r:id="rId14" imgW="177800" imgH="228600" progId="Equation.3">
                  <p:embed/>
                </p:oleObj>
              </mc:Choice>
              <mc:Fallback>
                <p:oleObj name="Equation" r:id="rId14" imgW="177800" imgH="228600" progId="Equation.3">
                  <p:embed/>
                  <p:pic>
                    <p:nvPicPr>
                      <p:cNvPr id="0" name=""/>
                      <p:cNvPicPr/>
                      <p:nvPr/>
                    </p:nvPicPr>
                    <p:blipFill>
                      <a:blip r:embed="rId15"/>
                      <a:stretch>
                        <a:fillRect/>
                      </a:stretch>
                    </p:blipFill>
                    <p:spPr>
                      <a:xfrm>
                        <a:off x="6183133" y="3045502"/>
                        <a:ext cx="334561" cy="430150"/>
                      </a:xfrm>
                      <a:prstGeom prst="rect">
                        <a:avLst/>
                      </a:prstGeom>
                    </p:spPr>
                  </p:pic>
                </p:oleObj>
              </mc:Fallback>
            </mc:AlternateContent>
          </a:graphicData>
        </a:graphic>
      </p:graphicFrame>
      <p:cxnSp>
        <p:nvCxnSpPr>
          <p:cNvPr id="69" name="Straight Connector 68"/>
          <p:cNvCxnSpPr/>
          <p:nvPr/>
        </p:nvCxnSpPr>
        <p:spPr>
          <a:xfrm>
            <a:off x="6624714" y="2678964"/>
            <a:ext cx="2090048" cy="0"/>
          </a:xfrm>
          <a:prstGeom prst="line">
            <a:avLst/>
          </a:prstGeom>
          <a:ln>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70" name="Arc 69"/>
          <p:cNvSpPr/>
          <p:nvPr/>
        </p:nvSpPr>
        <p:spPr>
          <a:xfrm>
            <a:off x="6717030" y="2285007"/>
            <a:ext cx="712037" cy="803400"/>
          </a:xfrm>
          <a:prstGeom prst="arc">
            <a:avLst>
              <a:gd name="adj1" fmla="val 18977947"/>
              <a:gd name="adj2"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Rectangle 70"/>
          <p:cNvSpPr/>
          <p:nvPr/>
        </p:nvSpPr>
        <p:spPr>
          <a:xfrm>
            <a:off x="7454378" y="2285162"/>
            <a:ext cx="330514" cy="369332"/>
          </a:xfrm>
          <a:prstGeom prst="rect">
            <a:avLst/>
          </a:prstGeom>
        </p:spPr>
        <p:txBody>
          <a:bodyPr wrap="none">
            <a:spAutoFit/>
          </a:bodyPr>
          <a:lstStyle/>
          <a:p>
            <a:r>
              <a:rPr lang="en-US" b="1" dirty="0">
                <a:latin typeface="Lucida Grande"/>
                <a:ea typeface="Lucida Grande"/>
                <a:cs typeface="Lucida Grande"/>
              </a:rPr>
              <a:t>θ</a:t>
            </a:r>
            <a:endParaRPr lang="en-US" dirty="0"/>
          </a:p>
        </p:txBody>
      </p:sp>
      <p:sp>
        <p:nvSpPr>
          <p:cNvPr id="72" name="TextBox 71"/>
          <p:cNvSpPr txBox="1"/>
          <p:nvPr/>
        </p:nvSpPr>
        <p:spPr>
          <a:xfrm rot="19693148">
            <a:off x="6367274" y="1819708"/>
            <a:ext cx="1699053" cy="369332"/>
          </a:xfrm>
          <a:prstGeom prst="rect">
            <a:avLst/>
          </a:prstGeom>
          <a:noFill/>
        </p:spPr>
        <p:txBody>
          <a:bodyPr wrap="none" rtlCol="0">
            <a:spAutoFit/>
          </a:bodyPr>
          <a:lstStyle/>
          <a:p>
            <a:r>
              <a:rPr lang="en-US" dirty="0" smtClean="0">
                <a:latin typeface="Times New Roman"/>
                <a:cs typeface="Times New Roman"/>
              </a:rPr>
              <a:t>Cherenkov cone</a:t>
            </a:r>
            <a:endParaRPr lang="en-US" dirty="0">
              <a:latin typeface="Times New Roman"/>
              <a:cs typeface="Times New Roman"/>
            </a:endParaRPr>
          </a:p>
        </p:txBody>
      </p:sp>
      <p:graphicFrame>
        <p:nvGraphicFramePr>
          <p:cNvPr id="73" name="Object 72"/>
          <p:cNvGraphicFramePr>
            <a:graphicFrameLocks noChangeAspect="1"/>
          </p:cNvGraphicFramePr>
          <p:nvPr>
            <p:extLst>
              <p:ext uri="{D42A27DB-BD31-4B8C-83A1-F6EECF244321}">
                <p14:modId xmlns:p14="http://schemas.microsoft.com/office/powerpoint/2010/main" val="1697290351"/>
              </p:ext>
            </p:extLst>
          </p:nvPr>
        </p:nvGraphicFramePr>
        <p:xfrm>
          <a:off x="6803301" y="2881762"/>
          <a:ext cx="1911461" cy="413289"/>
        </p:xfrm>
        <a:graphic>
          <a:graphicData uri="http://schemas.openxmlformats.org/presentationml/2006/ole">
            <mc:AlternateContent xmlns:mc="http://schemas.openxmlformats.org/markup-compatibility/2006">
              <mc:Choice xmlns:v="urn:schemas-microsoft-com:vml" Requires="v">
                <p:oleObj spid="_x0000_s4695" name="Equation" r:id="rId16" imgW="939800" imgH="203200" progId="Equation.3">
                  <p:embed/>
                </p:oleObj>
              </mc:Choice>
              <mc:Fallback>
                <p:oleObj name="Equation" r:id="rId16" imgW="939800" imgH="203200" progId="Equation.3">
                  <p:embed/>
                  <p:pic>
                    <p:nvPicPr>
                      <p:cNvPr id="0" name=""/>
                      <p:cNvPicPr/>
                      <p:nvPr/>
                    </p:nvPicPr>
                    <p:blipFill>
                      <a:blip r:embed="rId17"/>
                      <a:stretch>
                        <a:fillRect/>
                      </a:stretch>
                    </p:blipFill>
                    <p:spPr>
                      <a:xfrm>
                        <a:off x="6803301" y="2881762"/>
                        <a:ext cx="1911461" cy="413289"/>
                      </a:xfrm>
                      <a:prstGeom prst="rect">
                        <a:avLst/>
                      </a:prstGeom>
                      <a:ln>
                        <a:solidFill>
                          <a:srgbClr val="3366FF"/>
                        </a:solidFill>
                      </a:ln>
                    </p:spPr>
                  </p:pic>
                </p:oleObj>
              </mc:Fallback>
            </mc:AlternateContent>
          </a:graphicData>
        </a:graphic>
      </p:graphicFrame>
      <p:sp>
        <p:nvSpPr>
          <p:cNvPr id="74" name="TextBox 73"/>
          <p:cNvSpPr txBox="1"/>
          <p:nvPr/>
        </p:nvSpPr>
        <p:spPr>
          <a:xfrm>
            <a:off x="4801402" y="1565472"/>
            <a:ext cx="2097149" cy="369332"/>
          </a:xfrm>
          <a:prstGeom prst="rect">
            <a:avLst/>
          </a:prstGeom>
          <a:noFill/>
          <a:ln>
            <a:solidFill>
              <a:srgbClr val="3366FF"/>
            </a:solidFill>
          </a:ln>
        </p:spPr>
        <p:txBody>
          <a:bodyPr wrap="none" rtlCol="0">
            <a:spAutoFit/>
          </a:bodyPr>
          <a:lstStyle/>
          <a:p>
            <a:r>
              <a:rPr lang="en-US" b="1" dirty="0" smtClean="0">
                <a:latin typeface="Times New Roman"/>
                <a:cs typeface="Times New Roman"/>
              </a:rPr>
              <a:t>Electron Scattering</a:t>
            </a:r>
            <a:endParaRPr lang="en-US" b="1" dirty="0">
              <a:latin typeface="Times New Roman"/>
              <a:cs typeface="Times New Roman"/>
            </a:endParaRPr>
          </a:p>
        </p:txBody>
      </p:sp>
      <p:sp>
        <p:nvSpPr>
          <p:cNvPr id="43" name="Oval 42"/>
          <p:cNvSpPr/>
          <p:nvPr/>
        </p:nvSpPr>
        <p:spPr>
          <a:xfrm rot="15038152">
            <a:off x="7934089" y="1908638"/>
            <a:ext cx="856930" cy="266274"/>
          </a:xfrm>
          <a:prstGeom prst="ellipse">
            <a:avLst/>
          </a:prstGeom>
          <a:noFill/>
          <a:ln w="28575" cmpd="sng">
            <a:solidFill>
              <a:srgbClr val="4BACC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rot="20404634">
            <a:off x="8112720" y="1499980"/>
            <a:ext cx="482352" cy="1065970"/>
          </a:xfrm>
          <a:prstGeom prst="ellipse">
            <a:avLst/>
          </a:prstGeom>
          <a:solidFill>
            <a:schemeClr val="tx2">
              <a:lumMod val="60000"/>
              <a:lumOff val="40000"/>
            </a:schemeClr>
          </a:solidFill>
          <a:ln>
            <a:solidFill>
              <a:srgbClr val="558ED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rot="20404634">
            <a:off x="8197290" y="1621644"/>
            <a:ext cx="329410" cy="833012"/>
          </a:xfrm>
          <a:prstGeom prst="ellipse">
            <a:avLst/>
          </a:prstGeom>
          <a:solidFill>
            <a:schemeClr val="bg1"/>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0794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41628" y="550381"/>
            <a:ext cx="2749471" cy="646331"/>
          </a:xfrm>
          <a:prstGeom prst="rect">
            <a:avLst/>
          </a:prstGeom>
          <a:noFill/>
        </p:spPr>
        <p:txBody>
          <a:bodyPr wrap="none" rtlCol="0">
            <a:spAutoFit/>
          </a:bodyPr>
          <a:lstStyle/>
          <a:p>
            <a:r>
              <a:rPr lang="en-US" sz="3600" dirty="0" smtClean="0">
                <a:latin typeface="Times New Roman"/>
                <a:cs typeface="Times New Roman"/>
              </a:rPr>
              <a:t>Directionality</a:t>
            </a:r>
            <a:endParaRPr lang="en-US" sz="4400" dirty="0">
              <a:latin typeface="Times New Roman"/>
              <a:cs typeface="Times New Roman"/>
            </a:endParaRPr>
          </a:p>
        </p:txBody>
      </p:sp>
      <p:cxnSp>
        <p:nvCxnSpPr>
          <p:cNvPr id="14" name="Straight Connector 13"/>
          <p:cNvCxnSpPr/>
          <p:nvPr/>
        </p:nvCxnSpPr>
        <p:spPr>
          <a:xfrm flipV="1">
            <a:off x="754762" y="1209540"/>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pic>
        <p:nvPicPr>
          <p:cNvPr id="9" name="Picture 8" descr="Screen Shot 2015-11-28 at 4.58.55 PM.png"/>
          <p:cNvPicPr>
            <a:picLocks noChangeAspect="1"/>
          </p:cNvPicPr>
          <p:nvPr/>
        </p:nvPicPr>
        <p:blipFill rotWithShape="1">
          <a:blip r:embed="rId4">
            <a:extLst>
              <a:ext uri="{28A0092B-C50C-407E-A947-70E740481C1C}">
                <a14:useLocalDpi xmlns:a14="http://schemas.microsoft.com/office/drawing/2010/main" val="0"/>
              </a:ext>
            </a:extLst>
          </a:blip>
          <a:srcRect t="1652"/>
          <a:stretch/>
        </p:blipFill>
        <p:spPr>
          <a:xfrm>
            <a:off x="5003366" y="2930420"/>
            <a:ext cx="4125340" cy="2769954"/>
          </a:xfrm>
          <a:prstGeom prst="rect">
            <a:avLst/>
          </a:prstGeom>
        </p:spPr>
      </p:pic>
      <p:sp>
        <p:nvSpPr>
          <p:cNvPr id="3" name="TextBox 2"/>
          <p:cNvSpPr txBox="1"/>
          <p:nvPr/>
        </p:nvSpPr>
        <p:spPr>
          <a:xfrm>
            <a:off x="1417487" y="2517665"/>
            <a:ext cx="2082621" cy="369332"/>
          </a:xfrm>
          <a:prstGeom prst="rect">
            <a:avLst/>
          </a:prstGeom>
          <a:noFill/>
          <a:ln>
            <a:solidFill>
              <a:srgbClr val="FF0000"/>
            </a:solidFill>
          </a:ln>
        </p:spPr>
        <p:txBody>
          <a:bodyPr wrap="none" rtlCol="0">
            <a:spAutoFit/>
          </a:bodyPr>
          <a:lstStyle/>
          <a:p>
            <a:r>
              <a:rPr lang="en-US" b="1" dirty="0" smtClean="0">
                <a:latin typeface="Times New Roman"/>
                <a:cs typeface="Times New Roman"/>
              </a:rPr>
              <a:t>Inverse Beta Decay</a:t>
            </a:r>
            <a:endParaRPr lang="en-US" b="1" dirty="0">
              <a:latin typeface="Times New Roman"/>
              <a:cs typeface="Times New Roman"/>
            </a:endParaRPr>
          </a:p>
        </p:txBody>
      </p:sp>
      <p:sp>
        <p:nvSpPr>
          <p:cNvPr id="33" name="TextBox 32"/>
          <p:cNvSpPr txBox="1"/>
          <p:nvPr/>
        </p:nvSpPr>
        <p:spPr>
          <a:xfrm>
            <a:off x="6284929" y="2517665"/>
            <a:ext cx="2097149" cy="369332"/>
          </a:xfrm>
          <a:prstGeom prst="rect">
            <a:avLst/>
          </a:prstGeom>
          <a:noFill/>
          <a:ln>
            <a:solidFill>
              <a:srgbClr val="3366FF"/>
            </a:solidFill>
          </a:ln>
        </p:spPr>
        <p:txBody>
          <a:bodyPr wrap="none" rtlCol="0">
            <a:spAutoFit/>
          </a:bodyPr>
          <a:lstStyle/>
          <a:p>
            <a:r>
              <a:rPr lang="en-US" b="1" dirty="0" smtClean="0">
                <a:latin typeface="Times New Roman"/>
                <a:cs typeface="Times New Roman"/>
              </a:rPr>
              <a:t>Electron Scattering</a:t>
            </a:r>
            <a:endParaRPr lang="en-US" b="1" dirty="0">
              <a:latin typeface="Times New Roman"/>
              <a:cs typeface="Times New Roman"/>
            </a:endParaRPr>
          </a:p>
        </p:txBody>
      </p:sp>
      <p:pic>
        <p:nvPicPr>
          <p:cNvPr id="35" name="Picture 34" descr="UCBerkeley_wordmark_blu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36" name="Picture 35" descr="Screen Shot 2015-10-03 at 11.40.1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37" name="Picture 36" descr="Screen Shot 2015-10-16 at 12.47.1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38" name="Picture 37" descr="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39" name="Rectangle 38"/>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57"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59"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fld id="{5C0ED469-70AC-B748-A7E5-7C07C20AA0AE}" type="slidenum">
              <a:rPr lang="en-US" smtClean="0">
                <a:solidFill>
                  <a:srgbClr val="000000"/>
                </a:solidFill>
                <a:latin typeface="Times New Roman"/>
                <a:cs typeface="Times New Roman"/>
              </a:rPr>
              <a:pPr algn="ctr"/>
              <a:t>4</a:t>
            </a:fld>
            <a:r>
              <a:rPr lang="en-US" dirty="0" smtClean="0">
                <a:solidFill>
                  <a:srgbClr val="000000"/>
                </a:solidFill>
                <a:latin typeface="Times New Roman"/>
                <a:cs typeface="Times New Roman"/>
              </a:rPr>
              <a:t>/15</a:t>
            </a:r>
            <a:endParaRPr lang="en-US" dirty="0">
              <a:solidFill>
                <a:srgbClr val="000000"/>
              </a:solidFill>
              <a:latin typeface="Times New Roman"/>
              <a:cs typeface="Times New Roman"/>
            </a:endParaRPr>
          </a:p>
        </p:txBody>
      </p:sp>
      <p:pic>
        <p:nvPicPr>
          <p:cNvPr id="4" name="Picture 3" descr="Screen Shot 2015-12-03 at 10.29.55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831" y="2886997"/>
            <a:ext cx="4917138" cy="3366348"/>
          </a:xfrm>
          <a:prstGeom prst="rect">
            <a:avLst/>
          </a:prstGeom>
        </p:spPr>
      </p:pic>
      <p:sp>
        <p:nvSpPr>
          <p:cNvPr id="5" name="TextBox 4"/>
          <p:cNvSpPr txBox="1"/>
          <p:nvPr/>
        </p:nvSpPr>
        <p:spPr>
          <a:xfrm>
            <a:off x="302497" y="6237098"/>
            <a:ext cx="2640934" cy="276999"/>
          </a:xfrm>
          <a:prstGeom prst="rect">
            <a:avLst/>
          </a:prstGeom>
          <a:noFill/>
        </p:spPr>
        <p:txBody>
          <a:bodyPr wrap="none" rtlCol="0">
            <a:spAutoFit/>
          </a:bodyPr>
          <a:lstStyle/>
          <a:p>
            <a:r>
              <a:rPr lang="en-US" sz="1200" i="1" dirty="0" smtClean="0">
                <a:latin typeface="Times New Roman"/>
                <a:cs typeface="Times New Roman"/>
              </a:rPr>
              <a:t>C. </a:t>
            </a:r>
            <a:r>
              <a:rPr lang="en-US" sz="1200" i="1" dirty="0" err="1" smtClean="0">
                <a:latin typeface="Times New Roman"/>
                <a:cs typeface="Times New Roman"/>
              </a:rPr>
              <a:t>Langbrandtner</a:t>
            </a:r>
            <a:r>
              <a:rPr lang="en-US" sz="1200" i="1" dirty="0">
                <a:latin typeface="Times New Roman"/>
                <a:cs typeface="Times New Roman"/>
              </a:rPr>
              <a:t> </a:t>
            </a:r>
            <a:r>
              <a:rPr lang="en-US" sz="1200" i="1" dirty="0" smtClean="0">
                <a:latin typeface="Times New Roman"/>
                <a:cs typeface="Times New Roman"/>
              </a:rPr>
              <a:t>(Ph.D. Thesis, 2011)</a:t>
            </a:r>
            <a:endParaRPr lang="en-US" sz="1200" i="1" dirty="0">
              <a:latin typeface="Times New Roman"/>
              <a:cs typeface="Times New Roman"/>
            </a:endParaRPr>
          </a:p>
        </p:txBody>
      </p:sp>
      <p:sp>
        <p:nvSpPr>
          <p:cNvPr id="6" name="Up Arrow 5"/>
          <p:cNvSpPr/>
          <p:nvPr/>
        </p:nvSpPr>
        <p:spPr>
          <a:xfrm>
            <a:off x="1249988" y="3888353"/>
            <a:ext cx="191056" cy="337140"/>
          </a:xfrm>
          <a:prstGeom prst="up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3880115"/>
              </p:ext>
            </p:extLst>
          </p:nvPr>
        </p:nvGraphicFramePr>
        <p:xfrm>
          <a:off x="1508478" y="3838244"/>
          <a:ext cx="298865" cy="398487"/>
        </p:xfrm>
        <a:graphic>
          <a:graphicData uri="http://schemas.openxmlformats.org/presentationml/2006/ole">
            <mc:AlternateContent xmlns:mc="http://schemas.openxmlformats.org/markup-compatibility/2006">
              <mc:Choice xmlns:v="urn:schemas-microsoft-com:vml" Requires="v">
                <p:oleObj spid="_x0000_s3255" name="Equation" r:id="rId10" imgW="152400" imgH="203200" progId="Equation.3">
                  <p:embed/>
                </p:oleObj>
              </mc:Choice>
              <mc:Fallback>
                <p:oleObj name="Equation" r:id="rId10" imgW="152400" imgH="203200" progId="Equation.3">
                  <p:embed/>
                  <p:pic>
                    <p:nvPicPr>
                      <p:cNvPr id="0" name=""/>
                      <p:cNvPicPr/>
                      <p:nvPr/>
                    </p:nvPicPr>
                    <p:blipFill>
                      <a:blip r:embed="rId11"/>
                      <a:stretch>
                        <a:fillRect/>
                      </a:stretch>
                    </p:blipFill>
                    <p:spPr>
                      <a:xfrm>
                        <a:off x="1508478" y="3838244"/>
                        <a:ext cx="298865" cy="398487"/>
                      </a:xfrm>
                      <a:prstGeom prst="rect">
                        <a:avLst/>
                      </a:prstGeom>
                    </p:spPr>
                  </p:pic>
                </p:oleObj>
              </mc:Fallback>
            </mc:AlternateContent>
          </a:graphicData>
        </a:graphic>
      </p:graphicFrame>
      <p:sp>
        <p:nvSpPr>
          <p:cNvPr id="8" name="TextBox 7"/>
          <p:cNvSpPr txBox="1"/>
          <p:nvPr/>
        </p:nvSpPr>
        <p:spPr>
          <a:xfrm>
            <a:off x="766124" y="1309990"/>
            <a:ext cx="5622052" cy="1015663"/>
          </a:xfrm>
          <a:prstGeom prst="rect">
            <a:avLst/>
          </a:prstGeom>
          <a:noFill/>
        </p:spPr>
        <p:txBody>
          <a:bodyPr wrap="none" rtlCol="0">
            <a:spAutoFit/>
          </a:bodyPr>
          <a:lstStyle/>
          <a:p>
            <a:pPr marL="285750" indent="-285750">
              <a:buFont typeface="Arial"/>
              <a:buChar char="•"/>
            </a:pPr>
            <a:r>
              <a:rPr lang="en-US" sz="2000" dirty="0" smtClean="0">
                <a:latin typeface="Times New Roman"/>
                <a:cs typeface="Times New Roman"/>
              </a:rPr>
              <a:t>Reduce background from multiple nearby reactors</a:t>
            </a:r>
          </a:p>
          <a:p>
            <a:pPr marL="285750" indent="-285750">
              <a:buFont typeface="Arial"/>
              <a:buChar char="•"/>
            </a:pPr>
            <a:r>
              <a:rPr lang="en-US" sz="2000" dirty="0" smtClean="0">
                <a:latin typeface="Times New Roman"/>
                <a:cs typeface="Times New Roman"/>
              </a:rPr>
              <a:t>Search for clandestine reactors</a:t>
            </a:r>
          </a:p>
          <a:p>
            <a:pPr marL="285750" indent="-285750">
              <a:buFont typeface="Arial"/>
              <a:buChar char="•"/>
            </a:pPr>
            <a:r>
              <a:rPr lang="en-US" sz="2000" dirty="0" smtClean="0">
                <a:latin typeface="Times New Roman"/>
                <a:cs typeface="Times New Roman"/>
              </a:rPr>
              <a:t>Supernova pointing</a:t>
            </a:r>
            <a:endParaRPr lang="en-US" sz="2000" dirty="0">
              <a:latin typeface="Times New Roman"/>
              <a:cs typeface="Times New Roman"/>
            </a:endParaRPr>
          </a:p>
        </p:txBody>
      </p:sp>
    </p:spTree>
    <p:extLst>
      <p:ext uri="{BB962C8B-B14F-4D97-AF65-F5344CB8AC3E}">
        <p14:creationId xmlns:p14="http://schemas.microsoft.com/office/powerpoint/2010/main" val="31578535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90873" y="555831"/>
            <a:ext cx="5099022" cy="646331"/>
          </a:xfrm>
          <a:prstGeom prst="rect">
            <a:avLst/>
          </a:prstGeom>
          <a:noFill/>
        </p:spPr>
        <p:txBody>
          <a:bodyPr wrap="none" rtlCol="0">
            <a:spAutoFit/>
          </a:bodyPr>
          <a:lstStyle/>
          <a:p>
            <a:r>
              <a:rPr lang="en-US" sz="3600" dirty="0" smtClean="0">
                <a:latin typeface="Times New Roman"/>
                <a:cs typeface="Times New Roman"/>
              </a:rPr>
              <a:t>Reactor Energy Spectrum</a:t>
            </a:r>
            <a:r>
              <a:rPr lang="en-US" sz="3600" baseline="30000" dirty="0" smtClean="0">
                <a:latin typeface="Times New Roman"/>
                <a:cs typeface="Times New Roman"/>
              </a:rPr>
              <a:t>*</a:t>
            </a:r>
            <a:endParaRPr lang="en-US" sz="3600" dirty="0">
              <a:latin typeface="Times New Roman"/>
              <a:cs typeface="Times New Roman"/>
            </a:endParaRPr>
          </a:p>
        </p:txBody>
      </p:sp>
      <p:cxnSp>
        <p:nvCxnSpPr>
          <p:cNvPr id="14" name="Straight Connector 13"/>
          <p:cNvCxnSpPr/>
          <p:nvPr/>
        </p:nvCxnSpPr>
        <p:spPr>
          <a:xfrm flipV="1">
            <a:off x="754762" y="1198302"/>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pic>
        <p:nvPicPr>
          <p:cNvPr id="2" name="Picture 1" descr="Emitted_Detectable_Spectra_WithSummed_.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493" y="1399596"/>
            <a:ext cx="4757662" cy="3258998"/>
          </a:xfrm>
          <a:prstGeom prst="rect">
            <a:avLst/>
          </a:prstGeom>
        </p:spPr>
      </p:pic>
      <p:sp>
        <p:nvSpPr>
          <p:cNvPr id="5" name="TextBox 4"/>
          <p:cNvSpPr txBox="1"/>
          <p:nvPr/>
        </p:nvSpPr>
        <p:spPr>
          <a:xfrm>
            <a:off x="687331" y="4796606"/>
            <a:ext cx="8029162" cy="1015663"/>
          </a:xfrm>
          <a:prstGeom prst="rect">
            <a:avLst/>
          </a:prstGeom>
          <a:noFill/>
        </p:spPr>
        <p:txBody>
          <a:bodyPr wrap="square" rtlCol="0">
            <a:spAutoFit/>
          </a:bodyPr>
          <a:lstStyle/>
          <a:p>
            <a:r>
              <a:rPr lang="en-US" sz="2000" dirty="0">
                <a:latin typeface="Times New Roman"/>
                <a:cs typeface="Times New Roman"/>
              </a:rPr>
              <a:t>Detectable = folded with cross section</a:t>
            </a:r>
          </a:p>
          <a:p>
            <a:r>
              <a:rPr lang="en-US" sz="2000" dirty="0" smtClean="0">
                <a:latin typeface="Times New Roman"/>
                <a:cs typeface="Times New Roman"/>
              </a:rPr>
              <a:t>Summed = weighted sum using typical mid-cycle PWR fission fractions</a:t>
            </a:r>
          </a:p>
          <a:p>
            <a:pPr marL="1198563"/>
            <a:r>
              <a:rPr lang="en-US" sz="2000" dirty="0">
                <a:latin typeface="Times New Roman"/>
                <a:cs typeface="Times New Roman"/>
              </a:rPr>
              <a:t>(</a:t>
            </a:r>
            <a:r>
              <a:rPr lang="en-US" dirty="0" smtClean="0">
                <a:latin typeface="Times New Roman"/>
                <a:cs typeface="Times New Roman"/>
              </a:rPr>
              <a:t>49.6% </a:t>
            </a:r>
            <a:r>
              <a:rPr lang="en-US" baseline="30000" dirty="0" smtClean="0">
                <a:latin typeface="Times New Roman"/>
                <a:cs typeface="Times New Roman"/>
              </a:rPr>
              <a:t>235</a:t>
            </a:r>
            <a:r>
              <a:rPr lang="en-US" dirty="0" smtClean="0">
                <a:latin typeface="Times New Roman"/>
                <a:cs typeface="Times New Roman"/>
              </a:rPr>
              <a:t>U, 35.1% </a:t>
            </a:r>
            <a:r>
              <a:rPr lang="en-US" baseline="30000" dirty="0" smtClean="0">
                <a:latin typeface="Times New Roman"/>
                <a:cs typeface="Times New Roman"/>
              </a:rPr>
              <a:t>239</a:t>
            </a:r>
            <a:r>
              <a:rPr lang="en-US" dirty="0" smtClean="0">
                <a:latin typeface="Times New Roman"/>
                <a:cs typeface="Times New Roman"/>
              </a:rPr>
              <a:t>Pu, 8.7% </a:t>
            </a:r>
            <a:r>
              <a:rPr lang="en-US" baseline="30000" dirty="0" smtClean="0">
                <a:latin typeface="Times New Roman"/>
                <a:cs typeface="Times New Roman"/>
              </a:rPr>
              <a:t>238</a:t>
            </a:r>
            <a:r>
              <a:rPr lang="en-US" dirty="0" smtClean="0">
                <a:latin typeface="Times New Roman"/>
                <a:cs typeface="Times New Roman"/>
              </a:rPr>
              <a:t>U, 6.6% </a:t>
            </a:r>
            <a:r>
              <a:rPr lang="en-US" baseline="30000" dirty="0" smtClean="0">
                <a:latin typeface="Times New Roman"/>
                <a:cs typeface="Times New Roman"/>
              </a:rPr>
              <a:t>241</a:t>
            </a:r>
            <a:r>
              <a:rPr lang="en-US" dirty="0" smtClean="0">
                <a:latin typeface="Times New Roman"/>
                <a:cs typeface="Times New Roman"/>
              </a:rPr>
              <a:t>Pu)</a:t>
            </a:r>
            <a:r>
              <a:rPr lang="en-US" baseline="30000" dirty="0" smtClean="0">
                <a:latin typeface="Times New Roman"/>
                <a:cs typeface="Times New Roman"/>
              </a:rPr>
              <a:t>**</a:t>
            </a:r>
            <a:endParaRPr lang="en-US" dirty="0">
              <a:latin typeface="Times New Roman"/>
              <a:cs typeface="Times New Roman"/>
            </a:endParaRPr>
          </a:p>
        </p:txBody>
      </p:sp>
      <p:pic>
        <p:nvPicPr>
          <p:cNvPr id="16" name="Picture 15" descr="UCBerkeley_wordmark_blu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17" name="Picture 16" descr="Screen Shot 2015-10-03 at 11.40.1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18" name="Picture 17" descr="Screen Shot 2015-10-16 at 12.47.1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19" name="Picture 18" descr="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20" name="Rectangle 19"/>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24"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25"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fld id="{5C0ED469-70AC-B748-A7E5-7C07C20AA0AE}" type="slidenum">
              <a:rPr lang="en-US" smtClean="0">
                <a:solidFill>
                  <a:srgbClr val="000000"/>
                </a:solidFill>
                <a:latin typeface="Times New Roman"/>
                <a:cs typeface="Times New Roman"/>
              </a:rPr>
              <a:pPr algn="ctr"/>
              <a:t>5</a:t>
            </a:fld>
            <a:r>
              <a:rPr lang="en-US" dirty="0" smtClean="0">
                <a:solidFill>
                  <a:srgbClr val="000000"/>
                </a:solidFill>
                <a:latin typeface="Times New Roman"/>
                <a:cs typeface="Times New Roman"/>
              </a:rPr>
              <a:t>/15</a:t>
            </a:r>
            <a:endParaRPr lang="en-US" dirty="0">
              <a:solidFill>
                <a:srgbClr val="000000"/>
              </a:solidFill>
              <a:latin typeface="Times New Roman"/>
              <a:cs typeface="Times New Roman"/>
            </a:endParaRPr>
          </a:p>
        </p:txBody>
      </p:sp>
      <p:sp>
        <p:nvSpPr>
          <p:cNvPr id="3" name="Rectangle 2"/>
          <p:cNvSpPr/>
          <p:nvPr/>
        </p:nvSpPr>
        <p:spPr>
          <a:xfrm>
            <a:off x="5966805" y="6052116"/>
            <a:ext cx="4572000" cy="697627"/>
          </a:xfrm>
          <a:prstGeom prst="rect">
            <a:avLst/>
          </a:prstGeom>
        </p:spPr>
        <p:txBody>
          <a:bodyPr>
            <a:spAutoFit/>
          </a:bodyPr>
          <a:lstStyle/>
          <a:p>
            <a:pPr>
              <a:spcAft>
                <a:spcPts val="200"/>
              </a:spcAft>
            </a:pPr>
            <a:r>
              <a:rPr lang="en-US" sz="1200" i="1" baseline="30000" dirty="0" smtClean="0">
                <a:latin typeface="Times New Roman"/>
                <a:cs typeface="Times New Roman"/>
              </a:rPr>
              <a:t>*</a:t>
            </a:r>
            <a:r>
              <a:rPr lang="en-US" sz="1200" i="1" dirty="0" smtClean="0">
                <a:latin typeface="Times New Roman"/>
                <a:cs typeface="Times New Roman"/>
              </a:rPr>
              <a:t> P. Vogel</a:t>
            </a:r>
            <a:r>
              <a:rPr lang="en-US" sz="1200" i="1" dirty="0">
                <a:latin typeface="Times New Roman"/>
                <a:cs typeface="Times New Roman"/>
              </a:rPr>
              <a:t>, J. Engel, </a:t>
            </a:r>
            <a:r>
              <a:rPr lang="en-US" sz="1200" i="1" dirty="0" smtClean="0">
                <a:latin typeface="Times New Roman"/>
                <a:cs typeface="Times New Roman"/>
              </a:rPr>
              <a:t>Phys. Rev. </a:t>
            </a:r>
            <a:r>
              <a:rPr lang="en-US" sz="1200" i="1" dirty="0">
                <a:latin typeface="Times New Roman"/>
                <a:cs typeface="Times New Roman"/>
              </a:rPr>
              <a:t>D 39, 3378 (1989</a:t>
            </a:r>
            <a:r>
              <a:rPr lang="en-US" sz="1200" i="1" dirty="0" smtClean="0">
                <a:latin typeface="Times New Roman"/>
                <a:cs typeface="Times New Roman"/>
              </a:rPr>
              <a:t>)</a:t>
            </a:r>
          </a:p>
          <a:p>
            <a:pPr>
              <a:spcAft>
                <a:spcPts val="200"/>
              </a:spcAft>
            </a:pPr>
            <a:r>
              <a:rPr lang="en-US" sz="1200" i="1" baseline="30000" dirty="0" smtClean="0">
                <a:latin typeface="Times New Roman"/>
                <a:cs typeface="Times New Roman"/>
              </a:rPr>
              <a:t>** </a:t>
            </a:r>
            <a:r>
              <a:rPr lang="en-US" sz="1200" i="1" dirty="0" smtClean="0">
                <a:latin typeface="Times New Roman"/>
                <a:cs typeface="Times New Roman"/>
              </a:rPr>
              <a:t> </a:t>
            </a:r>
            <a:r>
              <a:rPr lang="en-US" sz="1200" i="1" dirty="0">
                <a:latin typeface="Times New Roman"/>
                <a:cs typeface="Times New Roman"/>
              </a:rPr>
              <a:t>G. </a:t>
            </a:r>
            <a:r>
              <a:rPr lang="en-US" sz="1200" i="1" dirty="0" err="1">
                <a:latin typeface="Times New Roman"/>
                <a:cs typeface="Times New Roman"/>
              </a:rPr>
              <a:t>Zacek</a:t>
            </a:r>
            <a:r>
              <a:rPr lang="en-US" sz="1200" i="1" dirty="0">
                <a:latin typeface="Times New Roman"/>
                <a:cs typeface="Times New Roman"/>
              </a:rPr>
              <a:t> </a:t>
            </a:r>
            <a:r>
              <a:rPr lang="en-US" sz="1200" i="1" dirty="0" smtClean="0">
                <a:latin typeface="Times New Roman"/>
                <a:cs typeface="Times New Roman"/>
              </a:rPr>
              <a:t>et </a:t>
            </a:r>
            <a:r>
              <a:rPr lang="en-US" sz="1200" i="1" dirty="0">
                <a:latin typeface="Times New Roman"/>
                <a:cs typeface="Times New Roman"/>
              </a:rPr>
              <a:t>al., </a:t>
            </a:r>
            <a:r>
              <a:rPr lang="en-US" sz="1200" i="1" dirty="0" smtClean="0">
                <a:latin typeface="Times New Roman"/>
                <a:cs typeface="Times New Roman"/>
              </a:rPr>
              <a:t>Phys. Rev. </a:t>
            </a:r>
            <a:r>
              <a:rPr lang="en-US" sz="1200" i="1" dirty="0">
                <a:latin typeface="Times New Roman"/>
                <a:cs typeface="Times New Roman"/>
              </a:rPr>
              <a:t>D 34, 2621 (1986</a:t>
            </a:r>
            <a:r>
              <a:rPr lang="en-US" sz="1200" i="1" dirty="0" smtClean="0">
                <a:latin typeface="Times New Roman"/>
                <a:cs typeface="Times New Roman"/>
              </a:rPr>
              <a:t>) </a:t>
            </a:r>
            <a:endParaRPr lang="en-US" sz="1200" i="1" dirty="0">
              <a:latin typeface="Times New Roman"/>
              <a:cs typeface="Times New Roman"/>
            </a:endParaRPr>
          </a:p>
          <a:p>
            <a:pPr>
              <a:spcAft>
                <a:spcPts val="200"/>
              </a:spcAft>
            </a:pPr>
            <a:endParaRPr lang="en-US" sz="1200" i="1" dirty="0">
              <a:latin typeface="Times New Roman"/>
              <a:cs typeface="Times New Roman"/>
            </a:endParaRPr>
          </a:p>
        </p:txBody>
      </p:sp>
    </p:spTree>
    <p:extLst>
      <p:ext uri="{BB962C8B-B14F-4D97-AF65-F5344CB8AC3E}">
        <p14:creationId xmlns:p14="http://schemas.microsoft.com/office/powerpoint/2010/main" val="19710794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58973" y="540360"/>
            <a:ext cx="4902304" cy="646331"/>
          </a:xfrm>
          <a:prstGeom prst="rect">
            <a:avLst/>
          </a:prstGeom>
          <a:noFill/>
        </p:spPr>
        <p:txBody>
          <a:bodyPr wrap="none" rtlCol="0">
            <a:spAutoFit/>
          </a:bodyPr>
          <a:lstStyle/>
          <a:p>
            <a:r>
              <a:rPr lang="en-US" sz="3600" dirty="0" smtClean="0">
                <a:latin typeface="Times New Roman"/>
                <a:cs typeface="Times New Roman"/>
              </a:rPr>
              <a:t>Baseline Detector Design</a:t>
            </a:r>
            <a:endParaRPr lang="en-US" sz="3600" dirty="0">
              <a:latin typeface="Times New Roman"/>
              <a:cs typeface="Times New Roman"/>
            </a:endParaRPr>
          </a:p>
        </p:txBody>
      </p:sp>
      <p:cxnSp>
        <p:nvCxnSpPr>
          <p:cNvPr id="14" name="Straight Connector 13"/>
          <p:cNvCxnSpPr/>
          <p:nvPr/>
        </p:nvCxnSpPr>
        <p:spPr>
          <a:xfrm flipV="1">
            <a:off x="600286" y="1187064"/>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pic>
        <p:nvPicPr>
          <p:cNvPr id="2" name="Picture 1" descr="detect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212" y="2125996"/>
            <a:ext cx="3322968" cy="3288353"/>
          </a:xfrm>
          <a:prstGeom prst="rect">
            <a:avLst/>
          </a:prstGeom>
        </p:spPr>
      </p:pic>
      <p:sp>
        <p:nvSpPr>
          <p:cNvPr id="3" name="TextBox 2"/>
          <p:cNvSpPr txBox="1"/>
          <p:nvPr/>
        </p:nvSpPr>
        <p:spPr>
          <a:xfrm>
            <a:off x="483262" y="1368920"/>
            <a:ext cx="7394992" cy="400110"/>
          </a:xfrm>
          <a:prstGeom prst="rect">
            <a:avLst/>
          </a:prstGeom>
          <a:noFill/>
        </p:spPr>
        <p:txBody>
          <a:bodyPr wrap="square" rtlCol="0">
            <a:spAutoFit/>
          </a:bodyPr>
          <a:lstStyle/>
          <a:p>
            <a:pPr marL="285750" indent="-285750">
              <a:spcAft>
                <a:spcPts val="600"/>
              </a:spcAft>
              <a:buFont typeface="Arial"/>
              <a:buChar char="•"/>
            </a:pPr>
            <a:r>
              <a:rPr lang="en-US" sz="2000" dirty="0" smtClean="0">
                <a:latin typeface="Times New Roman"/>
                <a:cs typeface="Times New Roman"/>
              </a:rPr>
              <a:t>Access to existing GEANT4 simulation of WATCHMAN detector</a:t>
            </a:r>
          </a:p>
        </p:txBody>
      </p:sp>
      <p:pic>
        <p:nvPicPr>
          <p:cNvPr id="18" name="Picture 17" descr="UCBerkeley_wordmark_blu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19" name="Picture 18" descr="Screen Shot 2015-10-03 at 11.40.1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20" name="Picture 19" descr="Screen Shot 2015-10-16 at 12.47.1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21" name="Picture 20" descr="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22" name="Rectangle 21"/>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26"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27"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fld id="{5C0ED469-70AC-B748-A7E5-7C07C20AA0AE}" type="slidenum">
              <a:rPr lang="en-US" smtClean="0">
                <a:solidFill>
                  <a:srgbClr val="000000"/>
                </a:solidFill>
                <a:latin typeface="Times New Roman"/>
                <a:cs typeface="Times New Roman"/>
              </a:rPr>
              <a:pPr algn="ctr"/>
              <a:t>6</a:t>
            </a:fld>
            <a:r>
              <a:rPr lang="en-US" dirty="0" smtClean="0">
                <a:solidFill>
                  <a:srgbClr val="000000"/>
                </a:solidFill>
                <a:latin typeface="Times New Roman"/>
                <a:cs typeface="Times New Roman"/>
              </a:rPr>
              <a:t>/15</a:t>
            </a:r>
            <a:endParaRPr lang="en-US" dirty="0">
              <a:solidFill>
                <a:srgbClr val="000000"/>
              </a:solidFill>
              <a:latin typeface="Times New Roman"/>
              <a:cs typeface="Times New Roman"/>
            </a:endParaRPr>
          </a:p>
        </p:txBody>
      </p:sp>
      <p:sp>
        <p:nvSpPr>
          <p:cNvPr id="4" name="TextBox 3"/>
          <p:cNvSpPr txBox="1"/>
          <p:nvPr/>
        </p:nvSpPr>
        <p:spPr>
          <a:xfrm>
            <a:off x="0" y="5866245"/>
            <a:ext cx="9144000" cy="369332"/>
          </a:xfrm>
          <a:prstGeom prst="rect">
            <a:avLst/>
          </a:prstGeom>
          <a:noFill/>
        </p:spPr>
        <p:txBody>
          <a:bodyPr wrap="square" rtlCol="0">
            <a:spAutoFit/>
          </a:bodyPr>
          <a:lstStyle/>
          <a:p>
            <a:pPr algn="ctr"/>
            <a:r>
              <a:rPr lang="en-US" u="sng" dirty="0" smtClean="0">
                <a:solidFill>
                  <a:srgbClr val="FF0000"/>
                </a:solidFill>
                <a:latin typeface="Times New Roman"/>
                <a:cs typeface="Times New Roman"/>
                <a:sym typeface="Wingdings"/>
              </a:rPr>
              <a:t>Note: WATCHMAN not originally designed for directionality</a:t>
            </a:r>
          </a:p>
        </p:txBody>
      </p:sp>
      <p:sp>
        <p:nvSpPr>
          <p:cNvPr id="5" name="Rectangle 4"/>
          <p:cNvSpPr/>
          <p:nvPr/>
        </p:nvSpPr>
        <p:spPr>
          <a:xfrm>
            <a:off x="4403415" y="2024854"/>
            <a:ext cx="4572000" cy="3524042"/>
          </a:xfrm>
          <a:prstGeom prst="rect">
            <a:avLst/>
          </a:prstGeom>
        </p:spPr>
        <p:txBody>
          <a:bodyPr>
            <a:spAutoFit/>
          </a:bodyPr>
          <a:lstStyle/>
          <a:p>
            <a:pPr marL="285750" indent="-285750">
              <a:spcAft>
                <a:spcPts val="600"/>
              </a:spcAft>
              <a:buFont typeface="Arial"/>
              <a:buChar char="•"/>
            </a:pPr>
            <a:r>
              <a:rPr lang="en-US" dirty="0">
                <a:latin typeface="Times New Roman"/>
                <a:cs typeface="Times New Roman"/>
              </a:rPr>
              <a:t>3.1 kilotons of </a:t>
            </a:r>
            <a:r>
              <a:rPr lang="en-US" dirty="0" err="1">
                <a:latin typeface="Times New Roman"/>
                <a:cs typeface="Times New Roman"/>
              </a:rPr>
              <a:t>Gd</a:t>
            </a:r>
            <a:r>
              <a:rPr lang="en-US" dirty="0">
                <a:latin typeface="Times New Roman"/>
                <a:cs typeface="Times New Roman"/>
              </a:rPr>
              <a:t>-doped water total</a:t>
            </a:r>
          </a:p>
          <a:p>
            <a:pPr marL="285750" indent="-285750">
              <a:spcAft>
                <a:spcPts val="600"/>
              </a:spcAft>
              <a:buFont typeface="Arial"/>
              <a:buChar char="•"/>
            </a:pPr>
            <a:r>
              <a:rPr lang="en-US" dirty="0">
                <a:latin typeface="Times New Roman"/>
                <a:cs typeface="Times New Roman"/>
              </a:rPr>
              <a:t>2.1 kiloton target</a:t>
            </a:r>
          </a:p>
          <a:p>
            <a:pPr marL="742950" lvl="1" indent="-285750">
              <a:spcAft>
                <a:spcPts val="600"/>
              </a:spcAft>
              <a:buFont typeface="Arial"/>
              <a:buChar char="•"/>
            </a:pPr>
            <a:r>
              <a:rPr lang="en-US" sz="1700" dirty="0">
                <a:latin typeface="Times New Roman"/>
                <a:cs typeface="Times New Roman"/>
              </a:rPr>
              <a:t>~ 4300 12-inch PMTs facing target</a:t>
            </a:r>
          </a:p>
          <a:p>
            <a:pPr marL="285750" indent="-285750">
              <a:spcAft>
                <a:spcPts val="600"/>
              </a:spcAft>
              <a:buFont typeface="Arial"/>
              <a:buChar char="•"/>
            </a:pPr>
            <a:r>
              <a:rPr lang="en-US" dirty="0">
                <a:latin typeface="Times New Roman"/>
                <a:cs typeface="Times New Roman"/>
              </a:rPr>
              <a:t>1 kiloton veto</a:t>
            </a:r>
          </a:p>
          <a:p>
            <a:pPr marL="742950" lvl="1" indent="-285750">
              <a:spcAft>
                <a:spcPts val="600"/>
              </a:spcAft>
              <a:buFont typeface="Arial"/>
              <a:buChar char="•"/>
            </a:pPr>
            <a:r>
              <a:rPr lang="en-US" sz="1700" dirty="0">
                <a:latin typeface="Times New Roman"/>
                <a:cs typeface="Times New Roman"/>
              </a:rPr>
              <a:t>~ 480 12-inch PMTs facing veto</a:t>
            </a:r>
          </a:p>
          <a:p>
            <a:pPr marL="285750" indent="-285750">
              <a:spcAft>
                <a:spcPts val="600"/>
              </a:spcAft>
              <a:buFont typeface="Arial"/>
              <a:buChar char="•"/>
            </a:pPr>
            <a:r>
              <a:rPr lang="en-US" dirty="0">
                <a:latin typeface="Times New Roman"/>
                <a:cs typeface="Times New Roman"/>
              </a:rPr>
              <a:t>1 kiloton </a:t>
            </a:r>
            <a:r>
              <a:rPr lang="en-US" dirty="0" err="1">
                <a:latin typeface="Times New Roman"/>
                <a:cs typeface="Times New Roman"/>
              </a:rPr>
              <a:t>fiducial</a:t>
            </a:r>
            <a:endParaRPr lang="en-US" dirty="0">
              <a:latin typeface="Times New Roman"/>
              <a:cs typeface="Times New Roman"/>
            </a:endParaRPr>
          </a:p>
          <a:p>
            <a:pPr marL="285750" indent="-285750">
              <a:spcAft>
                <a:spcPts val="600"/>
              </a:spcAft>
              <a:buFont typeface="Arial"/>
              <a:buChar char="•"/>
            </a:pPr>
            <a:r>
              <a:rPr lang="en-US" dirty="0">
                <a:latin typeface="Times New Roman"/>
                <a:cs typeface="Times New Roman"/>
              </a:rPr>
              <a:t>1.5 meter buffer</a:t>
            </a:r>
          </a:p>
          <a:p>
            <a:pPr marL="285750" indent="-285750">
              <a:spcAft>
                <a:spcPts val="600"/>
              </a:spcAft>
              <a:buFont typeface="Arial"/>
              <a:buChar char="•"/>
            </a:pPr>
            <a:r>
              <a:rPr lang="en-US" dirty="0">
                <a:latin typeface="Times New Roman"/>
                <a:cs typeface="Times New Roman"/>
              </a:rPr>
              <a:t>Assume low-background PMTs</a:t>
            </a:r>
          </a:p>
          <a:p>
            <a:pPr marL="285750" indent="-285750">
              <a:spcAft>
                <a:spcPts val="600"/>
              </a:spcAft>
              <a:buFont typeface="Arial"/>
              <a:buChar char="•"/>
            </a:pPr>
            <a:r>
              <a:rPr lang="en-US" dirty="0">
                <a:latin typeface="Times New Roman"/>
                <a:cs typeface="Times New Roman"/>
              </a:rPr>
              <a:t>1500 </a:t>
            </a:r>
            <a:r>
              <a:rPr lang="en-US" dirty="0" err="1">
                <a:latin typeface="Times New Roman"/>
                <a:cs typeface="Times New Roman"/>
              </a:rPr>
              <a:t>m.w.e</a:t>
            </a:r>
            <a:r>
              <a:rPr lang="en-US" dirty="0">
                <a:latin typeface="Times New Roman"/>
                <a:cs typeface="Times New Roman"/>
              </a:rPr>
              <a:t>. overburden</a:t>
            </a:r>
          </a:p>
          <a:p>
            <a:pPr marL="285750" indent="-285750">
              <a:buFont typeface="Arial"/>
              <a:buChar char="•"/>
            </a:pPr>
            <a:r>
              <a:rPr lang="en-US" dirty="0">
                <a:latin typeface="Times New Roman"/>
                <a:cs typeface="Times New Roman"/>
              </a:rPr>
              <a:t>13 km standoff from 3.758 </a:t>
            </a:r>
            <a:r>
              <a:rPr lang="en-US" dirty="0" err="1" smtClean="0">
                <a:latin typeface="Times New Roman"/>
                <a:cs typeface="Times New Roman"/>
              </a:rPr>
              <a:t>GWth</a:t>
            </a:r>
            <a:r>
              <a:rPr lang="en-US" dirty="0" smtClean="0">
                <a:latin typeface="Times New Roman"/>
                <a:cs typeface="Times New Roman"/>
              </a:rPr>
              <a:t> LWR</a:t>
            </a:r>
            <a:endParaRPr lang="en-US" dirty="0">
              <a:latin typeface="Times New Roman"/>
              <a:cs typeface="Times New Roman"/>
            </a:endParaRPr>
          </a:p>
        </p:txBody>
      </p:sp>
    </p:spTree>
    <p:extLst>
      <p:ext uri="{BB962C8B-B14F-4D97-AF65-F5344CB8AC3E}">
        <p14:creationId xmlns:p14="http://schemas.microsoft.com/office/powerpoint/2010/main" val="1971079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94988" y="551971"/>
            <a:ext cx="3851610" cy="646331"/>
          </a:xfrm>
          <a:prstGeom prst="rect">
            <a:avLst/>
          </a:prstGeom>
          <a:noFill/>
        </p:spPr>
        <p:txBody>
          <a:bodyPr wrap="none" rtlCol="0">
            <a:spAutoFit/>
          </a:bodyPr>
          <a:lstStyle/>
          <a:p>
            <a:r>
              <a:rPr lang="en-US" sz="3600" dirty="0" smtClean="0">
                <a:latin typeface="Times New Roman"/>
                <a:cs typeface="Times New Roman"/>
              </a:rPr>
              <a:t>Expected ES Signal</a:t>
            </a:r>
            <a:endParaRPr lang="en-US" sz="3600" dirty="0">
              <a:latin typeface="Times New Roman"/>
              <a:cs typeface="Times New Roman"/>
            </a:endParaRPr>
          </a:p>
        </p:txBody>
      </p:sp>
      <p:cxnSp>
        <p:nvCxnSpPr>
          <p:cNvPr id="14" name="Straight Connector 13"/>
          <p:cNvCxnSpPr/>
          <p:nvPr/>
        </p:nvCxnSpPr>
        <p:spPr>
          <a:xfrm flipV="1">
            <a:off x="754762" y="1198302"/>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54762" y="1349230"/>
            <a:ext cx="7932038" cy="1569660"/>
          </a:xfrm>
          <a:prstGeom prst="rect">
            <a:avLst/>
          </a:prstGeom>
          <a:noFill/>
        </p:spPr>
        <p:txBody>
          <a:bodyPr wrap="square" rtlCol="0">
            <a:spAutoFit/>
          </a:bodyPr>
          <a:lstStyle/>
          <a:p>
            <a:pPr marL="285750" indent="-285750">
              <a:buFont typeface="Arial"/>
              <a:buChar char="•"/>
            </a:pPr>
            <a:endParaRPr lang="en-US" dirty="0" smtClean="0">
              <a:latin typeface="Times New Roman"/>
              <a:cs typeface="Times New Roman"/>
            </a:endParaRPr>
          </a:p>
          <a:p>
            <a:r>
              <a:rPr lang="en-US" dirty="0">
                <a:latin typeface="Times New Roman"/>
                <a:cs typeface="Times New Roman"/>
              </a:rPr>
              <a:t> </a:t>
            </a:r>
            <a:r>
              <a:rPr lang="en-US" dirty="0" smtClean="0">
                <a:latin typeface="Times New Roman"/>
                <a:cs typeface="Times New Roman"/>
              </a:rPr>
              <a:t>                                                                                         </a:t>
            </a:r>
          </a:p>
          <a:p>
            <a:endParaRPr lang="en-US" sz="2000" dirty="0">
              <a:latin typeface="Times New Roman"/>
              <a:cs typeface="Times New Roman"/>
            </a:endParaRPr>
          </a:p>
          <a:p>
            <a:pPr marL="342900" indent="-342900">
              <a:buFont typeface="Arial"/>
              <a:buChar char="•"/>
            </a:pPr>
            <a:r>
              <a:rPr lang="en-US" sz="2000" dirty="0" smtClean="0">
                <a:latin typeface="Times New Roman"/>
                <a:cs typeface="Times New Roman"/>
              </a:rPr>
              <a:t>Simulations done with GEANT4 simulation </a:t>
            </a:r>
            <a:r>
              <a:rPr lang="en-US" sz="2000" b="1" dirty="0" err="1" smtClean="0">
                <a:latin typeface="Times New Roman"/>
                <a:cs typeface="Times New Roman"/>
              </a:rPr>
              <a:t>RMSim</a:t>
            </a:r>
            <a:endParaRPr lang="en-US" sz="2000" dirty="0">
              <a:latin typeface="Times New Roman"/>
              <a:cs typeface="Times New Roman"/>
            </a:endParaRPr>
          </a:p>
          <a:p>
            <a:pPr marL="342900" indent="-342900">
              <a:buFont typeface="Arial"/>
              <a:buChar char="•"/>
            </a:pPr>
            <a:r>
              <a:rPr lang="en-US" sz="2000" dirty="0" smtClean="0">
                <a:latin typeface="Times New Roman"/>
                <a:cs typeface="Times New Roman"/>
              </a:rPr>
              <a:t>Event reconstruction done with </a:t>
            </a:r>
            <a:r>
              <a:rPr lang="en-US" sz="2000" b="1" dirty="0" smtClean="0">
                <a:latin typeface="Times New Roman"/>
                <a:cs typeface="Times New Roman"/>
              </a:rPr>
              <a:t>BONSAI</a:t>
            </a:r>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88" y="1439732"/>
            <a:ext cx="4577288" cy="626653"/>
          </a:xfrm>
          <a:prstGeom prst="rect">
            <a:avLst/>
          </a:prstGeom>
        </p:spPr>
      </p:pic>
      <p:pic>
        <p:nvPicPr>
          <p:cNvPr id="5" name="Picture 4" descr="ES_response_new_.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3421" y="3147362"/>
            <a:ext cx="3929293" cy="2703642"/>
          </a:xfrm>
          <a:prstGeom prst="rect">
            <a:avLst/>
          </a:prstGeom>
        </p:spPr>
      </p:pic>
      <p:pic>
        <p:nvPicPr>
          <p:cNvPr id="9" name="Picture 8" descr="ES_signal_new_.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452" y="3136124"/>
            <a:ext cx="3911031" cy="2754414"/>
          </a:xfrm>
          <a:prstGeom prst="rect">
            <a:avLst/>
          </a:prstGeom>
        </p:spPr>
      </p:pic>
      <p:sp>
        <p:nvSpPr>
          <p:cNvPr id="15" name="TextBox 14"/>
          <p:cNvSpPr txBox="1"/>
          <p:nvPr/>
        </p:nvSpPr>
        <p:spPr>
          <a:xfrm>
            <a:off x="5515672" y="5924785"/>
            <a:ext cx="3557384" cy="584776"/>
          </a:xfrm>
          <a:prstGeom prst="rect">
            <a:avLst/>
          </a:prstGeom>
          <a:noFill/>
          <a:ln w="19050" cmpd="sng">
            <a:solidFill>
              <a:srgbClr val="008000"/>
            </a:solidFill>
          </a:ln>
        </p:spPr>
        <p:txBody>
          <a:bodyPr wrap="none" rtlCol="0">
            <a:spAutoFit/>
          </a:bodyPr>
          <a:lstStyle/>
          <a:p>
            <a:r>
              <a:rPr lang="en-US" sz="1600" dirty="0" err="1" smtClean="0">
                <a:latin typeface="Times New Roman"/>
                <a:cs typeface="Times New Roman"/>
              </a:rPr>
              <a:t>RMSim</a:t>
            </a:r>
            <a:r>
              <a:rPr lang="en-US" sz="1600" dirty="0" smtClean="0">
                <a:latin typeface="Times New Roman"/>
                <a:cs typeface="Times New Roman"/>
              </a:rPr>
              <a:t> imposes 16 PE trigger threshold</a:t>
            </a:r>
          </a:p>
          <a:p>
            <a:r>
              <a:rPr lang="en-US" sz="1600" dirty="0" smtClean="0">
                <a:latin typeface="Times New Roman"/>
                <a:cs typeface="Times New Roman"/>
                <a:sym typeface="Wingdings"/>
              </a:rPr>
              <a:t>        17% detection efficiency</a:t>
            </a:r>
            <a:endParaRPr lang="en-US" sz="1600" dirty="0">
              <a:latin typeface="Times New Roman"/>
              <a:cs typeface="Times New Roman"/>
            </a:endParaRPr>
          </a:p>
        </p:txBody>
      </p:sp>
      <p:sp>
        <p:nvSpPr>
          <p:cNvPr id="16" name="Rectangle 15"/>
          <p:cNvSpPr/>
          <p:nvPr/>
        </p:nvSpPr>
        <p:spPr>
          <a:xfrm>
            <a:off x="1513915" y="3503354"/>
            <a:ext cx="883362" cy="369332"/>
          </a:xfrm>
          <a:prstGeom prst="rect">
            <a:avLst/>
          </a:prstGeom>
        </p:spPr>
        <p:txBody>
          <a:bodyPr wrap="none">
            <a:spAutoFit/>
          </a:bodyPr>
          <a:lstStyle/>
          <a:p>
            <a:r>
              <a:rPr lang="en-US" b="1" dirty="0">
                <a:latin typeface="Times New Roman"/>
                <a:cs typeface="Times New Roman"/>
              </a:rPr>
              <a:t>5 years</a:t>
            </a:r>
            <a:endParaRPr lang="en-US" b="1" dirty="0"/>
          </a:p>
        </p:txBody>
      </p:sp>
      <p:sp>
        <p:nvSpPr>
          <p:cNvPr id="17" name="Rectangle 16"/>
          <p:cNvSpPr/>
          <p:nvPr/>
        </p:nvSpPr>
        <p:spPr>
          <a:xfrm>
            <a:off x="6533841" y="3503354"/>
            <a:ext cx="883362" cy="369332"/>
          </a:xfrm>
          <a:prstGeom prst="rect">
            <a:avLst/>
          </a:prstGeom>
        </p:spPr>
        <p:txBody>
          <a:bodyPr wrap="none">
            <a:spAutoFit/>
          </a:bodyPr>
          <a:lstStyle/>
          <a:p>
            <a:r>
              <a:rPr lang="en-US" b="1" dirty="0">
                <a:latin typeface="Times New Roman"/>
                <a:cs typeface="Times New Roman"/>
              </a:rPr>
              <a:t>5 years</a:t>
            </a:r>
            <a:endParaRPr lang="en-US" b="1" dirty="0"/>
          </a:p>
        </p:txBody>
      </p:sp>
      <p:cxnSp>
        <p:nvCxnSpPr>
          <p:cNvPr id="24" name="Straight Arrow Connector 23"/>
          <p:cNvCxnSpPr>
            <a:stCxn id="15" idx="1"/>
          </p:cNvCxnSpPr>
          <p:nvPr/>
        </p:nvCxnSpPr>
        <p:spPr>
          <a:xfrm flipV="1">
            <a:off x="5515672" y="5641485"/>
            <a:ext cx="0" cy="575688"/>
          </a:xfrm>
          <a:prstGeom prst="straightConnector1">
            <a:avLst/>
          </a:prstGeom>
          <a:ln w="190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5749177" y="1520911"/>
            <a:ext cx="2354355" cy="369332"/>
          </a:xfrm>
          <a:prstGeom prst="rect">
            <a:avLst/>
          </a:prstGeom>
        </p:spPr>
        <p:txBody>
          <a:bodyPr wrap="none">
            <a:spAutoFit/>
          </a:bodyPr>
          <a:lstStyle/>
          <a:p>
            <a:r>
              <a:rPr lang="en-US" dirty="0">
                <a:latin typeface="Times New Roman"/>
                <a:cs typeface="Times New Roman"/>
              </a:rPr>
              <a:t>(~ 9270 events/5 years)</a:t>
            </a:r>
          </a:p>
        </p:txBody>
      </p:sp>
      <p:pic>
        <p:nvPicPr>
          <p:cNvPr id="22" name="Picture 21" descr="UCBerkeley_wordmark_blue.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26" name="Picture 25" descr="Screen Shot 2015-10-03 at 11.40.18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27" name="Picture 26" descr="Screen Shot 2015-10-16 at 12.47.17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28" name="Picture 27" descr="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29" name="Rectangle 28"/>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33"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34"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fld id="{5C0ED469-70AC-B748-A7E5-7C07C20AA0AE}" type="slidenum">
              <a:rPr lang="en-US" smtClean="0">
                <a:solidFill>
                  <a:srgbClr val="000000"/>
                </a:solidFill>
                <a:latin typeface="Times New Roman"/>
                <a:cs typeface="Times New Roman"/>
              </a:rPr>
              <a:pPr algn="ctr"/>
              <a:t>7</a:t>
            </a:fld>
            <a:r>
              <a:rPr lang="en-US" dirty="0" smtClean="0">
                <a:solidFill>
                  <a:srgbClr val="000000"/>
                </a:solidFill>
                <a:latin typeface="Times New Roman"/>
                <a:cs typeface="Times New Roman"/>
              </a:rPr>
              <a:t>/15</a:t>
            </a:r>
            <a:endParaRPr lang="en-US" dirty="0">
              <a:solidFill>
                <a:srgbClr val="000000"/>
              </a:solidFill>
              <a:latin typeface="Times New Roman"/>
              <a:cs typeface="Times New Roman"/>
            </a:endParaRPr>
          </a:p>
        </p:txBody>
      </p:sp>
    </p:spTree>
    <p:extLst>
      <p:ext uri="{BB962C8B-B14F-4D97-AF65-F5344CB8AC3E}">
        <p14:creationId xmlns:p14="http://schemas.microsoft.com/office/powerpoint/2010/main" val="36981746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03925" y="563209"/>
            <a:ext cx="5249454" cy="646331"/>
          </a:xfrm>
          <a:prstGeom prst="rect">
            <a:avLst/>
          </a:prstGeom>
          <a:noFill/>
        </p:spPr>
        <p:txBody>
          <a:bodyPr wrap="none" rtlCol="0">
            <a:spAutoFit/>
          </a:bodyPr>
          <a:lstStyle/>
          <a:p>
            <a:r>
              <a:rPr lang="en-US" sz="3600" dirty="0" err="1">
                <a:latin typeface="Times New Roman"/>
                <a:cs typeface="Times New Roman"/>
              </a:rPr>
              <a:t>Cosmogenic</a:t>
            </a:r>
            <a:r>
              <a:rPr lang="en-US" sz="3600" dirty="0">
                <a:latin typeface="Times New Roman"/>
                <a:cs typeface="Times New Roman"/>
              </a:rPr>
              <a:t> R</a:t>
            </a:r>
            <a:r>
              <a:rPr lang="en-US" sz="3600" dirty="0" smtClean="0">
                <a:latin typeface="Times New Roman"/>
                <a:cs typeface="Times New Roman"/>
              </a:rPr>
              <a:t>adionuclides</a:t>
            </a:r>
            <a:endParaRPr lang="en-US" sz="3600" dirty="0">
              <a:latin typeface="Times New Roman"/>
              <a:cs typeface="Times New Roman"/>
            </a:endParaRPr>
          </a:p>
        </p:txBody>
      </p:sp>
      <p:cxnSp>
        <p:nvCxnSpPr>
          <p:cNvPr id="14" name="Straight Connector 13"/>
          <p:cNvCxnSpPr/>
          <p:nvPr/>
        </p:nvCxnSpPr>
        <p:spPr>
          <a:xfrm flipV="1">
            <a:off x="754762" y="1175826"/>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8622" y="1353381"/>
            <a:ext cx="9041626" cy="3339376"/>
          </a:xfrm>
          <a:prstGeom prst="rect">
            <a:avLst/>
          </a:prstGeom>
          <a:noFill/>
        </p:spPr>
        <p:txBody>
          <a:bodyPr wrap="square" rtlCol="0">
            <a:spAutoFit/>
          </a:bodyPr>
          <a:lstStyle/>
          <a:p>
            <a:pPr marL="742950" lvl="1" indent="-285750">
              <a:spcAft>
                <a:spcPts val="600"/>
              </a:spcAft>
              <a:buFont typeface="Arial"/>
              <a:buChar char="•"/>
            </a:pPr>
            <a:r>
              <a:rPr lang="en-US" sz="2000" dirty="0" smtClean="0">
                <a:latin typeface="Times New Roman"/>
                <a:cs typeface="Times New Roman"/>
              </a:rPr>
              <a:t>β</a:t>
            </a:r>
            <a:r>
              <a:rPr lang="en-US" sz="2000" baseline="30000" dirty="0" smtClean="0">
                <a:latin typeface="Times New Roman"/>
                <a:cs typeface="Times New Roman"/>
              </a:rPr>
              <a:t>+/-</a:t>
            </a:r>
            <a:r>
              <a:rPr lang="en-US" sz="2000" dirty="0" smtClean="0">
                <a:latin typeface="Times New Roman"/>
                <a:cs typeface="Times New Roman"/>
              </a:rPr>
              <a:t> decay of </a:t>
            </a:r>
            <a:r>
              <a:rPr lang="en-US" sz="2000" baseline="30000" dirty="0" smtClean="0">
                <a:latin typeface="Times New Roman"/>
                <a:cs typeface="Times New Roman"/>
              </a:rPr>
              <a:t>16</a:t>
            </a:r>
            <a:r>
              <a:rPr lang="en-US" sz="2000" dirty="0" smtClean="0">
                <a:latin typeface="Times New Roman"/>
                <a:cs typeface="Times New Roman"/>
              </a:rPr>
              <a:t>N, </a:t>
            </a:r>
            <a:r>
              <a:rPr lang="en-US" sz="2000" baseline="30000" dirty="0" smtClean="0">
                <a:latin typeface="Times New Roman"/>
                <a:cs typeface="Times New Roman"/>
              </a:rPr>
              <a:t>15</a:t>
            </a:r>
            <a:r>
              <a:rPr lang="en-US" sz="2000" dirty="0" smtClean="0">
                <a:latin typeface="Times New Roman"/>
                <a:cs typeface="Times New Roman"/>
              </a:rPr>
              <a:t>C, </a:t>
            </a:r>
            <a:r>
              <a:rPr lang="en-US" sz="2000" baseline="30000" dirty="0" smtClean="0">
                <a:latin typeface="Times New Roman"/>
                <a:cs typeface="Times New Roman"/>
              </a:rPr>
              <a:t>11</a:t>
            </a:r>
            <a:r>
              <a:rPr lang="en-US" sz="2000" dirty="0" smtClean="0">
                <a:latin typeface="Times New Roman"/>
                <a:cs typeface="Times New Roman"/>
              </a:rPr>
              <a:t>Be, </a:t>
            </a:r>
            <a:r>
              <a:rPr lang="en-US" sz="2000" baseline="30000" dirty="0" smtClean="0">
                <a:latin typeface="Times New Roman"/>
                <a:cs typeface="Times New Roman"/>
              </a:rPr>
              <a:t>8</a:t>
            </a:r>
            <a:r>
              <a:rPr lang="en-US" sz="2000" dirty="0" smtClean="0">
                <a:latin typeface="Times New Roman"/>
                <a:cs typeface="Times New Roman"/>
              </a:rPr>
              <a:t>B, </a:t>
            </a:r>
            <a:r>
              <a:rPr lang="en-US" sz="2000" baseline="30000" dirty="0" smtClean="0">
                <a:latin typeface="Times New Roman"/>
                <a:cs typeface="Times New Roman"/>
              </a:rPr>
              <a:t>8</a:t>
            </a:r>
            <a:r>
              <a:rPr lang="en-US" sz="2000" dirty="0" smtClean="0">
                <a:latin typeface="Times New Roman"/>
                <a:cs typeface="Times New Roman"/>
              </a:rPr>
              <a:t>Li</a:t>
            </a:r>
          </a:p>
          <a:p>
            <a:pPr marL="1200150" lvl="2" indent="-285750">
              <a:buFont typeface="Arial"/>
              <a:buChar char="•"/>
            </a:pPr>
            <a:r>
              <a:rPr lang="en-US" dirty="0" smtClean="0">
                <a:latin typeface="Times New Roman"/>
                <a:cs typeface="Times New Roman"/>
              </a:rPr>
              <a:t>Utilize yields from Super-K </a:t>
            </a:r>
            <a:r>
              <a:rPr lang="en-US" dirty="0">
                <a:latin typeface="Times New Roman"/>
                <a:cs typeface="Times New Roman"/>
              </a:rPr>
              <a:t>FLUKA </a:t>
            </a:r>
            <a:r>
              <a:rPr lang="en-US" dirty="0" smtClean="0">
                <a:latin typeface="Times New Roman"/>
                <a:cs typeface="Times New Roman"/>
              </a:rPr>
              <a:t>study</a:t>
            </a:r>
            <a:r>
              <a:rPr lang="en-US" baseline="30000" dirty="0">
                <a:latin typeface="Times New Roman"/>
                <a:cs typeface="Times New Roman"/>
              </a:rPr>
              <a:t>*</a:t>
            </a:r>
            <a:endParaRPr lang="en-US" dirty="0" smtClean="0">
              <a:latin typeface="Times New Roman"/>
              <a:cs typeface="Times New Roman"/>
            </a:endParaRPr>
          </a:p>
          <a:p>
            <a:pPr lvl="1"/>
            <a:endParaRPr lang="en-US" sz="1400" dirty="0" smtClean="0">
              <a:latin typeface="Times New Roman"/>
              <a:cs typeface="Times New Roman"/>
            </a:endParaRPr>
          </a:p>
          <a:p>
            <a:pPr marL="742950" lvl="1" indent="-285750">
              <a:spcAft>
                <a:spcPts val="600"/>
              </a:spcAft>
              <a:buFont typeface="Arial"/>
              <a:buChar char="•"/>
            </a:pPr>
            <a:r>
              <a:rPr lang="en-US" sz="2000" dirty="0" err="1">
                <a:latin typeface="Times New Roman"/>
                <a:cs typeface="Times New Roman"/>
              </a:rPr>
              <a:t>Muon</a:t>
            </a:r>
            <a:r>
              <a:rPr lang="en-US" sz="2000" dirty="0">
                <a:latin typeface="Times New Roman"/>
                <a:cs typeface="Times New Roman"/>
              </a:rPr>
              <a:t> rates (relative to </a:t>
            </a:r>
            <a:r>
              <a:rPr lang="en-US" sz="2000" dirty="0" err="1">
                <a:latin typeface="Times New Roman"/>
                <a:cs typeface="Times New Roman"/>
              </a:rPr>
              <a:t>KamLAND</a:t>
            </a:r>
            <a:r>
              <a:rPr lang="en-US" sz="2000" dirty="0">
                <a:latin typeface="Times New Roman"/>
                <a:cs typeface="Times New Roman"/>
              </a:rPr>
              <a:t>) </a:t>
            </a:r>
            <a:r>
              <a:rPr lang="en-US" sz="2000" dirty="0" smtClean="0">
                <a:latin typeface="Times New Roman"/>
                <a:cs typeface="Times New Roman"/>
              </a:rPr>
              <a:t>obtained from GEANT4</a:t>
            </a:r>
            <a:r>
              <a:rPr lang="en-US" sz="2000" dirty="0">
                <a:latin typeface="Times New Roman"/>
                <a:cs typeface="Times New Roman"/>
              </a:rPr>
              <a:t> </a:t>
            </a:r>
            <a:r>
              <a:rPr lang="en-US" sz="2000" dirty="0" smtClean="0">
                <a:latin typeface="Times New Roman"/>
                <a:cs typeface="Times New Roman"/>
              </a:rPr>
              <a:t>simulation </a:t>
            </a:r>
            <a:r>
              <a:rPr lang="en-US" sz="2000" dirty="0">
                <a:latin typeface="Times New Roman"/>
                <a:cs typeface="Times New Roman"/>
              </a:rPr>
              <a:t>of </a:t>
            </a:r>
            <a:r>
              <a:rPr lang="en-US" sz="2000" dirty="0" err="1">
                <a:latin typeface="Times New Roman"/>
                <a:cs typeface="Times New Roman"/>
              </a:rPr>
              <a:t>muons</a:t>
            </a:r>
            <a:r>
              <a:rPr lang="en-US" sz="2000" dirty="0">
                <a:latin typeface="Times New Roman"/>
                <a:cs typeface="Times New Roman"/>
              </a:rPr>
              <a:t> as a function of </a:t>
            </a:r>
            <a:r>
              <a:rPr lang="en-US" sz="2000" dirty="0" smtClean="0">
                <a:latin typeface="Times New Roman"/>
                <a:cs typeface="Times New Roman"/>
              </a:rPr>
              <a:t>depth</a:t>
            </a:r>
          </a:p>
          <a:p>
            <a:pPr marL="1200150" lvl="2" indent="-285750">
              <a:buFont typeface="Arial"/>
              <a:buChar char="•"/>
            </a:pPr>
            <a:r>
              <a:rPr lang="en-US" dirty="0" smtClean="0">
                <a:latin typeface="Times New Roman"/>
                <a:cs typeface="Times New Roman"/>
              </a:rPr>
              <a:t>provided </a:t>
            </a:r>
            <a:r>
              <a:rPr lang="en-US" dirty="0">
                <a:latin typeface="Times New Roman"/>
                <a:cs typeface="Times New Roman"/>
              </a:rPr>
              <a:t>by David Reyna </a:t>
            </a:r>
            <a:r>
              <a:rPr lang="en-US" dirty="0" smtClean="0">
                <a:latin typeface="Times New Roman"/>
                <a:cs typeface="Times New Roman"/>
              </a:rPr>
              <a:t>(SNL)</a:t>
            </a:r>
            <a:r>
              <a:rPr lang="en-US" baseline="30000" dirty="0" smtClean="0">
                <a:latin typeface="Times New Roman"/>
                <a:cs typeface="Times New Roman"/>
              </a:rPr>
              <a:t>**</a:t>
            </a:r>
            <a:endParaRPr lang="en-US" dirty="0" smtClean="0">
              <a:latin typeface="Times New Roman"/>
              <a:cs typeface="Times New Roman"/>
            </a:endParaRPr>
          </a:p>
          <a:p>
            <a:pPr lvl="2"/>
            <a:r>
              <a:rPr lang="en-US" sz="1200" i="1" dirty="0" smtClean="0">
                <a:latin typeface="Times New Roman"/>
                <a:cs typeface="Times New Roman"/>
              </a:rPr>
              <a:t>                </a:t>
            </a:r>
            <a:endParaRPr lang="en-US" sz="1400" dirty="0" smtClean="0">
              <a:latin typeface="Times New Roman"/>
              <a:cs typeface="Times New Roman"/>
            </a:endParaRPr>
          </a:p>
          <a:p>
            <a:pPr marL="742950" lvl="1" indent="-285750">
              <a:spcAft>
                <a:spcPts val="600"/>
              </a:spcAft>
              <a:buFont typeface="Arial"/>
              <a:buChar char="•"/>
            </a:pPr>
            <a:r>
              <a:rPr lang="en-US" sz="2000" dirty="0">
                <a:latin typeface="Times New Roman"/>
                <a:cs typeface="Times New Roman"/>
              </a:rPr>
              <a:t>I</a:t>
            </a:r>
            <a:r>
              <a:rPr lang="en-US" sz="2000" dirty="0" smtClean="0">
                <a:latin typeface="Times New Roman"/>
                <a:cs typeface="Times New Roman"/>
              </a:rPr>
              <a:t>mpose </a:t>
            </a:r>
            <a:r>
              <a:rPr lang="en-US" sz="2000" dirty="0">
                <a:latin typeface="Times New Roman"/>
                <a:cs typeface="Times New Roman"/>
              </a:rPr>
              <a:t>a </a:t>
            </a:r>
            <a:r>
              <a:rPr lang="en-US" sz="2000" dirty="0" smtClean="0">
                <a:latin typeface="Times New Roman"/>
                <a:cs typeface="Times New Roman"/>
              </a:rPr>
              <a:t>10 sec </a:t>
            </a:r>
            <a:r>
              <a:rPr lang="en-US" sz="2000" dirty="0">
                <a:latin typeface="Times New Roman"/>
                <a:cs typeface="Times New Roman"/>
              </a:rPr>
              <a:t>position sensitive veto</a:t>
            </a:r>
          </a:p>
          <a:p>
            <a:pPr marL="1200150" lvl="2" indent="-285750">
              <a:buFont typeface="Arial"/>
              <a:buChar char="•"/>
            </a:pPr>
            <a:r>
              <a:rPr lang="en-US" dirty="0">
                <a:latin typeface="Times New Roman"/>
                <a:cs typeface="Times New Roman"/>
              </a:rPr>
              <a:t>1 meter tube for </a:t>
            </a:r>
            <a:r>
              <a:rPr lang="en-US" dirty="0" smtClean="0">
                <a:latin typeface="Times New Roman"/>
                <a:cs typeface="Times New Roman"/>
              </a:rPr>
              <a:t>non-showering </a:t>
            </a:r>
            <a:r>
              <a:rPr lang="en-US" dirty="0" err="1">
                <a:latin typeface="Times New Roman"/>
                <a:cs typeface="Times New Roman"/>
              </a:rPr>
              <a:t>muons</a:t>
            </a:r>
            <a:endParaRPr lang="en-US" dirty="0">
              <a:latin typeface="Times New Roman"/>
              <a:cs typeface="Times New Roman"/>
            </a:endParaRPr>
          </a:p>
          <a:p>
            <a:pPr marL="1200150" lvl="2" indent="-285750">
              <a:buFont typeface="Arial"/>
              <a:buChar char="•"/>
            </a:pPr>
            <a:r>
              <a:rPr lang="en-US" dirty="0">
                <a:latin typeface="Times New Roman"/>
                <a:cs typeface="Times New Roman"/>
              </a:rPr>
              <a:t>2 meter tube for showering </a:t>
            </a:r>
            <a:r>
              <a:rPr lang="en-US" dirty="0" err="1" smtClean="0">
                <a:latin typeface="Times New Roman"/>
                <a:cs typeface="Times New Roman"/>
              </a:rPr>
              <a:t>muons</a:t>
            </a:r>
            <a:endParaRPr lang="en-US" dirty="0" smtClean="0">
              <a:latin typeface="Times New Roman"/>
              <a:cs typeface="Times New Roman"/>
            </a:endParaRPr>
          </a:p>
          <a:p>
            <a:pPr marL="1657350" lvl="3" indent="-285750">
              <a:buFont typeface="Arial"/>
              <a:buChar char="•"/>
            </a:pPr>
            <a:r>
              <a:rPr lang="en-US" dirty="0" smtClean="0">
                <a:latin typeface="Times New Roman"/>
                <a:cs typeface="Times New Roman"/>
              </a:rPr>
              <a:t>Results in </a:t>
            </a:r>
            <a:r>
              <a:rPr lang="en-US" dirty="0" smtClean="0">
                <a:solidFill>
                  <a:srgbClr val="0000FF"/>
                </a:solidFill>
                <a:latin typeface="Times New Roman"/>
                <a:cs typeface="Times New Roman"/>
              </a:rPr>
              <a:t>67% </a:t>
            </a:r>
            <a:r>
              <a:rPr lang="en-US" dirty="0" err="1" smtClean="0">
                <a:solidFill>
                  <a:srgbClr val="0000FF"/>
                </a:solidFill>
                <a:latin typeface="Times New Roman"/>
                <a:cs typeface="Times New Roman"/>
              </a:rPr>
              <a:t>livetime</a:t>
            </a:r>
            <a:endParaRPr lang="en-US" dirty="0">
              <a:solidFill>
                <a:srgbClr val="0000FF"/>
              </a:solidFill>
              <a:latin typeface="Times New Roman"/>
              <a:cs typeface="Times New Roman"/>
            </a:endParaRPr>
          </a:p>
        </p:txBody>
      </p:sp>
      <p:pic>
        <p:nvPicPr>
          <p:cNvPr id="3" name="Picture 2" descr="n16_plot_new_.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311" y="2978074"/>
            <a:ext cx="3705275" cy="2704535"/>
          </a:xfrm>
          <a:prstGeom prst="rect">
            <a:avLst/>
          </a:prstGeom>
        </p:spPr>
      </p:pic>
      <p:pic>
        <p:nvPicPr>
          <p:cNvPr id="16" name="Picture 15" descr="UCBerkeley_wordmark_blu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17" name="Picture 16" descr="Screen Shot 2015-10-03 at 11.40.1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18" name="Picture 17" descr="Screen Shot 2015-10-16 at 12.47.1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19" name="Picture 18" descr="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20" name="Rectangle 19"/>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24"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25"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fld id="{5C0ED469-70AC-B748-A7E5-7C07C20AA0AE}" type="slidenum">
              <a:rPr lang="en-US" smtClean="0">
                <a:solidFill>
                  <a:srgbClr val="000000"/>
                </a:solidFill>
                <a:latin typeface="Times New Roman"/>
                <a:cs typeface="Times New Roman"/>
              </a:rPr>
              <a:pPr algn="ctr"/>
              <a:t>8</a:t>
            </a:fld>
            <a:r>
              <a:rPr lang="en-US" dirty="0" smtClean="0">
                <a:solidFill>
                  <a:srgbClr val="000000"/>
                </a:solidFill>
                <a:latin typeface="Times New Roman"/>
                <a:cs typeface="Times New Roman"/>
              </a:rPr>
              <a:t>/15</a:t>
            </a:r>
            <a:endParaRPr lang="en-US" dirty="0">
              <a:solidFill>
                <a:srgbClr val="000000"/>
              </a:solidFill>
              <a:latin typeface="Times New Roman"/>
              <a:cs typeface="Times New Roman"/>
            </a:endParaRPr>
          </a:p>
        </p:txBody>
      </p:sp>
      <p:sp>
        <p:nvSpPr>
          <p:cNvPr id="4" name="Rectangle 3"/>
          <p:cNvSpPr/>
          <p:nvPr/>
        </p:nvSpPr>
        <p:spPr>
          <a:xfrm>
            <a:off x="39157" y="4776661"/>
            <a:ext cx="5310413" cy="1015663"/>
          </a:xfrm>
          <a:prstGeom prst="rect">
            <a:avLst/>
          </a:prstGeom>
        </p:spPr>
        <p:txBody>
          <a:bodyPr wrap="square">
            <a:spAutoFit/>
          </a:bodyPr>
          <a:lstStyle/>
          <a:p>
            <a:pPr marL="742950" lvl="1" indent="-285750">
              <a:buFont typeface="Arial"/>
              <a:buChar char="•"/>
            </a:pPr>
            <a:r>
              <a:rPr lang="en-US" sz="2000" dirty="0">
                <a:latin typeface="Times New Roman"/>
                <a:cs typeface="Times New Roman"/>
              </a:rPr>
              <a:t>Remove events that reconstruct as more than </a:t>
            </a:r>
            <a:r>
              <a:rPr lang="en-US" sz="2000" dirty="0" smtClean="0">
                <a:latin typeface="Times New Roman"/>
                <a:cs typeface="Times New Roman"/>
              </a:rPr>
              <a:t>one Cherenkov cone</a:t>
            </a:r>
          </a:p>
          <a:p>
            <a:pPr marL="1200150" lvl="2" indent="-285750">
              <a:buFont typeface="Arial"/>
              <a:buChar char="•"/>
            </a:pPr>
            <a:r>
              <a:rPr lang="en-US" sz="2000" dirty="0" smtClean="0">
                <a:latin typeface="Times New Roman"/>
                <a:cs typeface="Times New Roman"/>
              </a:rPr>
              <a:t>evidence </a:t>
            </a:r>
            <a:r>
              <a:rPr lang="en-US" sz="2000" dirty="0">
                <a:latin typeface="Times New Roman"/>
                <a:cs typeface="Times New Roman"/>
              </a:rPr>
              <a:t>of </a:t>
            </a:r>
            <a:r>
              <a:rPr lang="en-US" sz="2000" dirty="0" smtClean="0">
                <a:latin typeface="Times New Roman"/>
                <a:cs typeface="Times New Roman"/>
              </a:rPr>
              <a:t>coincident β and </a:t>
            </a:r>
            <a:r>
              <a:rPr lang="en-US" sz="2000" dirty="0" err="1" smtClean="0">
                <a:latin typeface="Times New Roman"/>
                <a:cs typeface="Times New Roman"/>
              </a:rPr>
              <a:t>γ</a:t>
            </a:r>
            <a:endParaRPr lang="en-US" sz="2000" dirty="0">
              <a:latin typeface="Times New Roman"/>
              <a:cs typeface="Times New Roman"/>
            </a:endParaRPr>
          </a:p>
        </p:txBody>
      </p:sp>
      <p:sp>
        <p:nvSpPr>
          <p:cNvPr id="5" name="Rectangle 4"/>
          <p:cNvSpPr/>
          <p:nvPr/>
        </p:nvSpPr>
        <p:spPr>
          <a:xfrm>
            <a:off x="5879075" y="6097511"/>
            <a:ext cx="3799307" cy="461665"/>
          </a:xfrm>
          <a:prstGeom prst="rect">
            <a:avLst/>
          </a:prstGeom>
        </p:spPr>
        <p:txBody>
          <a:bodyPr wrap="square">
            <a:spAutoFit/>
          </a:bodyPr>
          <a:lstStyle/>
          <a:p>
            <a:r>
              <a:rPr lang="en-US" sz="1200" i="1" baseline="30000" dirty="0" smtClean="0">
                <a:latin typeface="Times New Roman"/>
                <a:cs typeface="Times New Roman"/>
              </a:rPr>
              <a:t>*</a:t>
            </a:r>
            <a:r>
              <a:rPr lang="en-US" sz="1200" i="1" dirty="0" smtClean="0">
                <a:latin typeface="Times New Roman"/>
                <a:cs typeface="Times New Roman"/>
              </a:rPr>
              <a:t> S</a:t>
            </a:r>
            <a:r>
              <a:rPr lang="en-US" sz="1200" i="1" dirty="0">
                <a:latin typeface="Times New Roman"/>
                <a:cs typeface="Times New Roman"/>
              </a:rPr>
              <a:t>. Li, J. </a:t>
            </a:r>
            <a:r>
              <a:rPr lang="en-US" sz="1200" i="1" dirty="0" err="1">
                <a:latin typeface="Times New Roman"/>
                <a:cs typeface="Times New Roman"/>
              </a:rPr>
              <a:t>Beacom</a:t>
            </a:r>
            <a:r>
              <a:rPr lang="en-US" sz="1200" i="1" dirty="0">
                <a:latin typeface="Times New Roman"/>
                <a:cs typeface="Times New Roman"/>
              </a:rPr>
              <a:t>, Phys. Rev. C 89, 045801 (2014</a:t>
            </a:r>
            <a:r>
              <a:rPr lang="en-US" sz="1200" i="1" dirty="0" smtClean="0">
                <a:latin typeface="Times New Roman"/>
                <a:cs typeface="Times New Roman"/>
              </a:rPr>
              <a:t>)</a:t>
            </a:r>
            <a:endParaRPr lang="en-US" sz="1200" i="1" dirty="0">
              <a:latin typeface="Times New Roman"/>
              <a:cs typeface="Times New Roman"/>
            </a:endParaRPr>
          </a:p>
          <a:p>
            <a:pPr marL="0" lvl="2"/>
            <a:r>
              <a:rPr lang="en-US" sz="1200" i="1" baseline="30000" dirty="0" smtClean="0">
                <a:latin typeface="Times New Roman"/>
                <a:cs typeface="Times New Roman"/>
              </a:rPr>
              <a:t>** </a:t>
            </a:r>
            <a:r>
              <a:rPr lang="en-US" sz="1200" i="1" dirty="0" smtClean="0">
                <a:latin typeface="Times New Roman"/>
                <a:cs typeface="Times New Roman"/>
              </a:rPr>
              <a:t>D</a:t>
            </a:r>
            <a:r>
              <a:rPr lang="en-US" sz="1200" i="1" dirty="0">
                <a:latin typeface="Times New Roman"/>
                <a:cs typeface="Times New Roman"/>
              </a:rPr>
              <a:t>. Reyna, arXiv:0604145v2 (2006</a:t>
            </a:r>
            <a:r>
              <a:rPr lang="en-US" sz="1200" i="1" dirty="0" smtClean="0">
                <a:latin typeface="Times New Roman"/>
                <a:cs typeface="Times New Roman"/>
              </a:rPr>
              <a:t>)</a:t>
            </a:r>
            <a:endParaRPr lang="en-US" dirty="0"/>
          </a:p>
        </p:txBody>
      </p:sp>
    </p:spTree>
    <p:extLst>
      <p:ext uri="{BB962C8B-B14F-4D97-AF65-F5344CB8AC3E}">
        <p14:creationId xmlns:p14="http://schemas.microsoft.com/office/powerpoint/2010/main" val="6567751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94988" y="540733"/>
            <a:ext cx="3677133" cy="646331"/>
          </a:xfrm>
          <a:prstGeom prst="rect">
            <a:avLst/>
          </a:prstGeom>
          <a:noFill/>
        </p:spPr>
        <p:txBody>
          <a:bodyPr wrap="none" rtlCol="0">
            <a:spAutoFit/>
          </a:bodyPr>
          <a:lstStyle/>
          <a:p>
            <a:r>
              <a:rPr lang="en-US" sz="3600" dirty="0" smtClean="0">
                <a:latin typeface="Times New Roman"/>
                <a:cs typeface="Times New Roman"/>
              </a:rPr>
              <a:t>PMT Backgrounds</a:t>
            </a:r>
            <a:endParaRPr lang="en-US" sz="3600" dirty="0">
              <a:latin typeface="Times New Roman"/>
              <a:cs typeface="Times New Roman"/>
            </a:endParaRPr>
          </a:p>
        </p:txBody>
      </p:sp>
      <p:cxnSp>
        <p:nvCxnSpPr>
          <p:cNvPr id="14" name="Straight Connector 13"/>
          <p:cNvCxnSpPr/>
          <p:nvPr/>
        </p:nvCxnSpPr>
        <p:spPr>
          <a:xfrm flipV="1">
            <a:off x="754762" y="1187064"/>
            <a:ext cx="7017638" cy="14523"/>
          </a:xfrm>
          <a:prstGeom prst="line">
            <a:avLst/>
          </a:prstGeom>
          <a:ln>
            <a:solidFill>
              <a:srgbClr val="376092"/>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54762" y="1493014"/>
            <a:ext cx="7550177" cy="707886"/>
          </a:xfrm>
          <a:prstGeom prst="rect">
            <a:avLst/>
          </a:prstGeom>
          <a:noFill/>
        </p:spPr>
        <p:txBody>
          <a:bodyPr wrap="square" rtlCol="0">
            <a:spAutoFit/>
          </a:bodyPr>
          <a:lstStyle/>
          <a:p>
            <a:pPr marL="285750" indent="-285750">
              <a:buFont typeface="Arial"/>
              <a:buChar char="•"/>
            </a:pPr>
            <a:r>
              <a:rPr lang="en-US" sz="2000" dirty="0" smtClean="0">
                <a:latin typeface="Times New Roman"/>
                <a:cs typeface="Times New Roman"/>
              </a:rPr>
              <a:t>Mostly interact in buffer, however uncertainty in reconstruction can place them in the </a:t>
            </a:r>
            <a:r>
              <a:rPr lang="en-US" sz="2000" dirty="0" err="1" smtClean="0">
                <a:latin typeface="Times New Roman"/>
                <a:cs typeface="Times New Roman"/>
              </a:rPr>
              <a:t>fiducial</a:t>
            </a:r>
            <a:r>
              <a:rPr lang="en-US" sz="2000" dirty="0" smtClean="0">
                <a:latin typeface="Times New Roman"/>
                <a:cs typeface="Times New Roman"/>
              </a:rPr>
              <a:t> volume</a:t>
            </a:r>
          </a:p>
        </p:txBody>
      </p:sp>
      <p:pic>
        <p:nvPicPr>
          <p:cNvPr id="16" name="Picture 15" descr="Screen Shot 2015-06-19 at 3.57.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988" y="2513208"/>
            <a:ext cx="5216807" cy="3656099"/>
          </a:xfrm>
          <a:prstGeom prst="rect">
            <a:avLst/>
          </a:prstGeom>
          <a:ln w="6350" cmpd="sng">
            <a:noFill/>
          </a:ln>
        </p:spPr>
      </p:pic>
      <p:sp>
        <p:nvSpPr>
          <p:cNvPr id="5" name="TextBox 4"/>
          <p:cNvSpPr txBox="1"/>
          <p:nvPr/>
        </p:nvSpPr>
        <p:spPr>
          <a:xfrm>
            <a:off x="6355556" y="3805002"/>
            <a:ext cx="2593762" cy="1015663"/>
          </a:xfrm>
          <a:prstGeom prst="rect">
            <a:avLst/>
          </a:prstGeom>
          <a:noFill/>
          <a:ln>
            <a:solidFill>
              <a:srgbClr val="FF0000"/>
            </a:solidFill>
          </a:ln>
        </p:spPr>
        <p:txBody>
          <a:bodyPr wrap="square" rtlCol="0">
            <a:spAutoFit/>
          </a:bodyPr>
          <a:lstStyle/>
          <a:p>
            <a:pPr marL="285750" indent="-285750">
              <a:buFont typeface="Wingdings" charset="0"/>
              <a:buChar char="à"/>
            </a:pPr>
            <a:r>
              <a:rPr lang="en-US" sz="2000" dirty="0" smtClean="0">
                <a:latin typeface="Times New Roman"/>
                <a:cs typeface="Times New Roman"/>
              </a:rPr>
              <a:t>Use exponential behavior to estimate backgrounds</a:t>
            </a:r>
          </a:p>
        </p:txBody>
      </p:sp>
      <p:pic>
        <p:nvPicPr>
          <p:cNvPr id="15" name="Picture 14" descr="UCBerkeley_wordmark_blu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855" y="68599"/>
            <a:ext cx="1409392" cy="434033"/>
          </a:xfrm>
          <a:prstGeom prst="rect">
            <a:avLst/>
          </a:prstGeom>
        </p:spPr>
      </p:pic>
      <p:pic>
        <p:nvPicPr>
          <p:cNvPr id="18" name="Picture 17" descr="Screen Shot 2015-10-03 at 11.40.1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9949" y="36091"/>
            <a:ext cx="474211" cy="472392"/>
          </a:xfrm>
          <a:prstGeom prst="rect">
            <a:avLst/>
          </a:prstGeom>
        </p:spPr>
      </p:pic>
      <p:pic>
        <p:nvPicPr>
          <p:cNvPr id="19" name="Picture 18" descr="Screen Shot 2015-10-16 at 12.47.1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14" y="52897"/>
            <a:ext cx="477511" cy="477511"/>
          </a:xfrm>
          <a:prstGeom prst="rect">
            <a:avLst/>
          </a:prstGeom>
        </p:spPr>
      </p:pic>
      <p:pic>
        <p:nvPicPr>
          <p:cNvPr id="20" name="Picture 19" descr="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0878" y="-32445"/>
            <a:ext cx="844644" cy="535077"/>
          </a:xfrm>
          <a:prstGeom prst="rect">
            <a:avLst/>
          </a:prstGeom>
        </p:spPr>
      </p:pic>
      <p:sp>
        <p:nvSpPr>
          <p:cNvPr id="21" name="Rectangle 20"/>
          <p:cNvSpPr/>
          <p:nvPr/>
        </p:nvSpPr>
        <p:spPr>
          <a:xfrm>
            <a:off x="6457976" y="6559175"/>
            <a:ext cx="2686024" cy="302006"/>
          </a:xfrm>
          <a:prstGeom prst="rect">
            <a:avLst/>
          </a:prstGeom>
          <a:solidFill>
            <a:schemeClr val="accent1">
              <a:lumMod val="40000"/>
              <a:lumOff val="6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686024" y="6559175"/>
            <a:ext cx="3771952" cy="302005"/>
          </a:xfrm>
          <a:prstGeom prst="rect">
            <a:avLst/>
          </a:prstGeom>
          <a:solidFill>
            <a:schemeClr val="accent1">
              <a:lumMod val="60000"/>
              <a:lumOff val="40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0" y="6559176"/>
            <a:ext cx="2686024" cy="298824"/>
          </a:xfrm>
          <a:prstGeom prst="rect">
            <a:avLst/>
          </a:prstGeom>
          <a:solidFill>
            <a:schemeClr val="accent1">
              <a:lumMod val="7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ate Placeholder 5"/>
          <p:cNvSpPr>
            <a:spLocks noGrp="1"/>
          </p:cNvSpPr>
          <p:nvPr>
            <p:ph type="dt" sz="half" idx="10"/>
          </p:nvPr>
        </p:nvSpPr>
        <p:spPr>
          <a:xfrm>
            <a:off x="0" y="6523067"/>
            <a:ext cx="2686024" cy="365125"/>
          </a:xfrm>
        </p:spPr>
        <p:txBody>
          <a:bodyPr/>
          <a:lstStyle/>
          <a:p>
            <a:pPr algn="ctr"/>
            <a:r>
              <a:rPr lang="en-US" dirty="0">
                <a:solidFill>
                  <a:srgbClr val="FFFFFF"/>
                </a:solidFill>
                <a:latin typeface="Times New Roman"/>
                <a:cs typeface="Times New Roman"/>
              </a:rPr>
              <a:t>D. Hellfeld </a:t>
            </a:r>
            <a:r>
              <a:rPr lang="en-US" dirty="0" smtClean="0">
                <a:solidFill>
                  <a:srgbClr val="FFFFFF"/>
                </a:solidFill>
                <a:latin typeface="Times New Roman"/>
                <a:cs typeface="Times New Roman"/>
              </a:rPr>
              <a:t>(UC Berkeley)</a:t>
            </a:r>
            <a:endParaRPr lang="en-US" dirty="0">
              <a:solidFill>
                <a:schemeClr val="bg1"/>
              </a:solidFill>
              <a:latin typeface="Times New Roman"/>
              <a:cs typeface="Times New Roman"/>
            </a:endParaRPr>
          </a:p>
        </p:txBody>
      </p:sp>
      <p:sp>
        <p:nvSpPr>
          <p:cNvPr id="25" name="Footer Placeholder 6"/>
          <p:cNvSpPr>
            <a:spLocks noGrp="1"/>
          </p:cNvSpPr>
          <p:nvPr>
            <p:ph type="ftr" sz="quarter" idx="11"/>
          </p:nvPr>
        </p:nvSpPr>
        <p:spPr>
          <a:xfrm>
            <a:off x="0" y="6559175"/>
            <a:ext cx="9144000" cy="291662"/>
          </a:xfrm>
        </p:spPr>
        <p:txBody>
          <a:bodyPr/>
          <a:lstStyle/>
          <a:p>
            <a:r>
              <a:rPr lang="en-US" dirty="0" smtClean="0">
                <a:solidFill>
                  <a:srgbClr val="000000"/>
                </a:solidFill>
                <a:latin typeface="Times New Roman"/>
                <a:cs typeface="Times New Roman"/>
              </a:rPr>
              <a:t>Applied Antineutrino Physics 2015</a:t>
            </a:r>
            <a:endParaRPr lang="en-US" dirty="0">
              <a:solidFill>
                <a:srgbClr val="000000"/>
              </a:solidFill>
              <a:latin typeface="Times New Roman"/>
              <a:cs typeface="Times New Roman"/>
            </a:endParaRPr>
          </a:p>
        </p:txBody>
      </p:sp>
      <p:sp>
        <p:nvSpPr>
          <p:cNvPr id="26" name="Slide Number Placeholder 7"/>
          <p:cNvSpPr>
            <a:spLocks noGrp="1"/>
          </p:cNvSpPr>
          <p:nvPr>
            <p:ph type="sldNum" sz="quarter" idx="12"/>
          </p:nvPr>
        </p:nvSpPr>
        <p:spPr>
          <a:xfrm>
            <a:off x="6457976" y="6515596"/>
            <a:ext cx="2686024" cy="365125"/>
          </a:xfrm>
        </p:spPr>
        <p:txBody>
          <a:bodyPr/>
          <a:lstStyle/>
          <a:p>
            <a:pPr algn="ctr"/>
            <a:r>
              <a:rPr lang="en-US" dirty="0" smtClean="0">
                <a:solidFill>
                  <a:srgbClr val="000000"/>
                </a:solidFill>
                <a:latin typeface="Times New Roman"/>
                <a:cs typeface="Times New Roman"/>
              </a:rPr>
              <a:t> December 8, 2015       </a:t>
            </a:r>
            <a:fld id="{5C0ED469-70AC-B748-A7E5-7C07C20AA0AE}" type="slidenum">
              <a:rPr lang="en-US" smtClean="0">
                <a:solidFill>
                  <a:srgbClr val="000000"/>
                </a:solidFill>
                <a:latin typeface="Times New Roman"/>
                <a:cs typeface="Times New Roman"/>
              </a:rPr>
              <a:pPr algn="ctr"/>
              <a:t>9</a:t>
            </a:fld>
            <a:r>
              <a:rPr lang="en-US" dirty="0" smtClean="0">
                <a:solidFill>
                  <a:srgbClr val="000000"/>
                </a:solidFill>
                <a:latin typeface="Times New Roman"/>
                <a:cs typeface="Times New Roman"/>
              </a:rPr>
              <a:t>/15</a:t>
            </a:r>
            <a:endParaRPr lang="en-US" dirty="0">
              <a:solidFill>
                <a:srgbClr val="000000"/>
              </a:solidFill>
              <a:latin typeface="Times New Roman"/>
              <a:cs typeface="Times New Roman"/>
            </a:endParaRPr>
          </a:p>
        </p:txBody>
      </p:sp>
    </p:spTree>
    <p:extLst>
      <p:ext uri="{BB962C8B-B14F-4D97-AF65-F5344CB8AC3E}">
        <p14:creationId xmlns:p14="http://schemas.microsoft.com/office/powerpoint/2010/main" val="36981746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5403</TotalTime>
  <Words>4330</Words>
  <Application>Microsoft Macintosh PowerPoint</Application>
  <PresentationFormat>On-screen Show (4:3)</PresentationFormat>
  <Paragraphs>350</Paragraphs>
  <Slides>21</Slides>
  <Notes>21</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Reactor Antineutrino Directionality via Elastic Electron Scattering in Gd-Doped Water Cherenkov Detectors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Antineutrino Directionality via Elastic Electron Scattering in Water Cherenkov Detectors </dc:title>
  <dc:creator>Daniel Hellfeld</dc:creator>
  <cp:lastModifiedBy>Daniel Hellfeld</cp:lastModifiedBy>
  <cp:revision>379</cp:revision>
  <dcterms:created xsi:type="dcterms:W3CDTF">2015-10-16T19:39:43Z</dcterms:created>
  <dcterms:modified xsi:type="dcterms:W3CDTF">2015-12-08T14:22:46Z</dcterms:modified>
</cp:coreProperties>
</file>