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5" r:id="rId1"/>
  </p:sldMasterIdLst>
  <p:notesMasterIdLst>
    <p:notesMasterId r:id="rId29"/>
  </p:notesMasterIdLst>
  <p:handoutMasterIdLst>
    <p:handoutMasterId r:id="rId30"/>
  </p:handoutMasterIdLst>
  <p:sldIdLst>
    <p:sldId id="257" r:id="rId2"/>
    <p:sldId id="258" r:id="rId3"/>
    <p:sldId id="259" r:id="rId4"/>
    <p:sldId id="260" r:id="rId5"/>
    <p:sldId id="261" r:id="rId6"/>
    <p:sldId id="262" r:id="rId7"/>
    <p:sldId id="263" r:id="rId8"/>
    <p:sldId id="264" r:id="rId9"/>
    <p:sldId id="266" r:id="rId10"/>
    <p:sldId id="267" r:id="rId11"/>
    <p:sldId id="269" r:id="rId12"/>
    <p:sldId id="270" r:id="rId13"/>
    <p:sldId id="273" r:id="rId14"/>
    <p:sldId id="274" r:id="rId15"/>
    <p:sldId id="296" r:id="rId16"/>
    <p:sldId id="278" r:id="rId17"/>
    <p:sldId id="279" r:id="rId18"/>
    <p:sldId id="280" r:id="rId19"/>
    <p:sldId id="281" r:id="rId20"/>
    <p:sldId id="282" r:id="rId21"/>
    <p:sldId id="283" r:id="rId22"/>
    <p:sldId id="285" r:id="rId23"/>
    <p:sldId id="286" r:id="rId24"/>
    <p:sldId id="287" r:id="rId25"/>
    <p:sldId id="291" r:id="rId26"/>
    <p:sldId id="288" r:id="rId27"/>
    <p:sldId id="297" r:id="rId28"/>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92D1B7"/>
    <a:srgbClr val="C8E2D3"/>
    <a:srgbClr val="E7F2EC"/>
    <a:srgbClr val="65C294"/>
    <a:srgbClr val="C0C0C0"/>
    <a:srgbClr val="00925E"/>
    <a:srgbClr val="B9D4C4"/>
    <a:srgbClr val="D1E3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9879" autoAdjust="0"/>
  </p:normalViewPr>
  <p:slideViewPr>
    <p:cSldViewPr>
      <p:cViewPr>
        <p:scale>
          <a:sx n="70" d="100"/>
          <a:sy n="70" d="100"/>
        </p:scale>
        <p:origin x="-1446" y="-414"/>
      </p:cViewPr>
      <p:guideLst>
        <p:guide orient="horz" pos="146"/>
        <p:guide orient="horz" pos="833"/>
        <p:guide orient="horz" pos="1200"/>
        <p:guide pos="227"/>
        <p:guide pos="5"/>
        <p:guide pos="5540"/>
      </p:guideLst>
    </p:cSldViewPr>
  </p:slideViewPr>
  <p:notesTextViewPr>
    <p:cViewPr>
      <p:scale>
        <a:sx n="100" d="100"/>
        <a:sy n="100" d="100"/>
      </p:scale>
      <p:origin x="0" y="0"/>
    </p:cViewPr>
  </p:notesTextViewPr>
  <p:sorterViewPr>
    <p:cViewPr>
      <p:scale>
        <a:sx n="60" d="100"/>
        <a:sy n="60" d="100"/>
      </p:scale>
      <p:origin x="0" y="0"/>
    </p:cViewPr>
  </p:sorterViewPr>
  <p:notesViewPr>
    <p:cSldViewPr>
      <p:cViewPr varScale="1">
        <p:scale>
          <a:sx n="49" d="100"/>
          <a:sy n="49" d="100"/>
        </p:scale>
        <p:origin x="-2116" y="-64"/>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Projects by PI affiliation</a:t>
            </a:r>
          </a:p>
        </c:rich>
      </c:tx>
      <c:layout>
        <c:manualLayout>
          <c:xMode val="edge"/>
          <c:yMode val="edge"/>
          <c:x val="0.20125000000000001"/>
          <c:y val="3.9473684210526314E-2"/>
        </c:manualLayout>
      </c:layout>
      <c:overlay val="0"/>
    </c:title>
    <c:autoTitleDeleted val="0"/>
    <c:plotArea>
      <c:layout>
        <c:manualLayout>
          <c:layoutTarget val="inner"/>
          <c:xMode val="edge"/>
          <c:yMode val="edge"/>
          <c:x val="0.22385472399511427"/>
          <c:y val="0.2279974690663667"/>
          <c:w val="0.45972109589967236"/>
          <c:h val="0.74958352080989876"/>
        </c:manualLayout>
      </c:layout>
      <c:pieChart>
        <c:varyColors val="1"/>
        <c:ser>
          <c:idx val="0"/>
          <c:order val="0"/>
          <c:tx>
            <c:strRef>
              <c:f>Sheet1!$B$1</c:f>
              <c:strCache>
                <c:ptCount val="1"/>
                <c:pt idx="0">
                  <c:v>Sales</c:v>
                </c:pt>
              </c:strCache>
            </c:strRef>
          </c:tx>
          <c:dLbls>
            <c:dLbl>
              <c:idx val="0"/>
              <c:layout>
                <c:manualLayout>
                  <c:x val="-0.15285564304461943"/>
                  <c:y val="-0.21814911417322835"/>
                </c:manualLayout>
              </c:layout>
              <c:spPr/>
              <c:txPr>
                <a:bodyPr/>
                <a:lstStyle/>
                <a:p>
                  <a:pPr>
                    <a:defRPr>
                      <a:solidFill>
                        <a:schemeClr val="bg1"/>
                      </a:solidFill>
                    </a:defRPr>
                  </a:pPr>
                  <a:endParaRPr lang="en-US"/>
                </a:p>
              </c:txPr>
              <c:showLegendKey val="0"/>
              <c:showVal val="1"/>
              <c:showCatName val="1"/>
              <c:showSerName val="0"/>
              <c:showPercent val="0"/>
              <c:showBubbleSize val="0"/>
            </c:dLbl>
            <c:dLbl>
              <c:idx val="1"/>
              <c:layout>
                <c:manualLayout>
                  <c:x val="0.15348814667921787"/>
                  <c:y val="0.30380708661417322"/>
                </c:manualLayout>
              </c:layout>
              <c:tx>
                <c:rich>
                  <a:bodyPr/>
                  <a:lstStyle/>
                  <a:p>
                    <a:pPr>
                      <a:defRPr>
                        <a:solidFill>
                          <a:schemeClr val="bg1"/>
                        </a:solidFill>
                      </a:defRPr>
                    </a:pPr>
                    <a:r>
                      <a:rPr lang="en-US" dirty="0" smtClean="0">
                        <a:solidFill>
                          <a:schemeClr val="bg1"/>
                        </a:solidFill>
                      </a:rPr>
                      <a:t>University (including international), </a:t>
                    </a:r>
                    <a:r>
                      <a:rPr lang="en-US" dirty="0">
                        <a:solidFill>
                          <a:schemeClr val="bg1"/>
                        </a:solidFill>
                      </a:rPr>
                      <a:t>41%</a:t>
                    </a:r>
                  </a:p>
                </c:rich>
              </c:tx>
              <c:spPr/>
              <c:showLegendKey val="0"/>
              <c:showVal val="1"/>
              <c:showCatName val="1"/>
              <c:showSerName val="0"/>
              <c:showPercent val="0"/>
              <c:showBubbleSize val="0"/>
            </c:dLbl>
            <c:dLbl>
              <c:idx val="2"/>
              <c:layout>
                <c:manualLayout>
                  <c:x val="-5.238221784776903E-2"/>
                  <c:y val="3.3535018648984664E-2"/>
                </c:manualLayout>
              </c:layout>
              <c:showLegendKey val="0"/>
              <c:showVal val="1"/>
              <c:showCatName val="1"/>
              <c:showSerName val="0"/>
              <c:showPercent val="0"/>
              <c:showBubbleSize val="0"/>
            </c:dLbl>
            <c:showLegendKey val="0"/>
            <c:showVal val="1"/>
            <c:showCatName val="1"/>
            <c:showSerName val="0"/>
            <c:showPercent val="0"/>
            <c:showBubbleSize val="0"/>
            <c:showLeaderLines val="0"/>
          </c:dLbls>
          <c:cat>
            <c:strRef>
              <c:f>Sheet1!$A$2:$A$4</c:f>
              <c:strCache>
                <c:ptCount val="3"/>
                <c:pt idx="0">
                  <c:v>DOE</c:v>
                </c:pt>
                <c:pt idx="1">
                  <c:v>University</c:v>
                </c:pt>
                <c:pt idx="2">
                  <c:v>Other U.S. government</c:v>
                </c:pt>
              </c:strCache>
            </c:strRef>
          </c:cat>
          <c:val>
            <c:numRef>
              <c:f>Sheet1!$B$2:$B$4</c:f>
              <c:numCache>
                <c:formatCode>0%</c:formatCode>
                <c:ptCount val="3"/>
                <c:pt idx="0">
                  <c:v>0.56000000000000005</c:v>
                </c:pt>
                <c:pt idx="1">
                  <c:v>0.41</c:v>
                </c:pt>
                <c:pt idx="2">
                  <c:v>0.03</c:v>
                </c:pt>
              </c:numCache>
            </c:numRef>
          </c:val>
        </c:ser>
        <c:dLbls>
          <c:showLegendKey val="0"/>
          <c:showVal val="0"/>
          <c:showCatName val="0"/>
          <c:showSerName val="0"/>
          <c:showPercent val="0"/>
          <c:showBubbleSize val="0"/>
          <c:showLeaderLines val="0"/>
        </c:dLbls>
        <c:firstSliceAng val="49"/>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690469160104987"/>
          <c:y val="4.3929625984251972E-2"/>
          <c:w val="0.40493143044619423"/>
          <c:h val="0.86257185039370077"/>
        </c:manualLayout>
      </c:layout>
      <c:barChart>
        <c:barDir val="col"/>
        <c:grouping val="stacked"/>
        <c:varyColors val="0"/>
        <c:ser>
          <c:idx val="0"/>
          <c:order val="0"/>
          <c:tx>
            <c:strRef>
              <c:f>Sheet1!$B$1</c:f>
              <c:strCache>
                <c:ptCount val="1"/>
                <c:pt idx="0">
                  <c:v>U.S. academic</c:v>
                </c:pt>
              </c:strCache>
            </c:strRef>
          </c:tx>
          <c:invertIfNegative val="0"/>
          <c:cat>
            <c:strRef>
              <c:f>Sheet1!$A$2:$A$6</c:f>
              <c:strCache>
                <c:ptCount val="5"/>
                <c:pt idx="0">
                  <c:v>FY06</c:v>
                </c:pt>
                <c:pt idx="1">
                  <c:v>FY07</c:v>
                </c:pt>
                <c:pt idx="2">
                  <c:v>FY08</c:v>
                </c:pt>
                <c:pt idx="3">
                  <c:v>FY09</c:v>
                </c:pt>
                <c:pt idx="4">
                  <c:v>FY10</c:v>
                </c:pt>
              </c:strCache>
            </c:strRef>
          </c:cat>
          <c:val>
            <c:numRef>
              <c:f>Sheet1!$B$2:$B$6</c:f>
              <c:numCache>
                <c:formatCode>General</c:formatCode>
                <c:ptCount val="5"/>
                <c:pt idx="0">
                  <c:v>97</c:v>
                </c:pt>
                <c:pt idx="1">
                  <c:v>188</c:v>
                </c:pt>
                <c:pt idx="2">
                  <c:v>243</c:v>
                </c:pt>
                <c:pt idx="3">
                  <c:v>206</c:v>
                </c:pt>
                <c:pt idx="4">
                  <c:v>205</c:v>
                </c:pt>
              </c:numCache>
            </c:numRef>
          </c:val>
        </c:ser>
        <c:ser>
          <c:idx val="1"/>
          <c:order val="1"/>
          <c:tx>
            <c:strRef>
              <c:f>Sheet1!$C$1</c:f>
              <c:strCache>
                <c:ptCount val="1"/>
                <c:pt idx="0">
                  <c:v>CNMS</c:v>
                </c:pt>
              </c:strCache>
            </c:strRef>
          </c:tx>
          <c:invertIfNegative val="0"/>
          <c:cat>
            <c:strRef>
              <c:f>Sheet1!$A$2:$A$6</c:f>
              <c:strCache>
                <c:ptCount val="5"/>
                <c:pt idx="0">
                  <c:v>FY06</c:v>
                </c:pt>
                <c:pt idx="1">
                  <c:v>FY07</c:v>
                </c:pt>
                <c:pt idx="2">
                  <c:v>FY08</c:v>
                </c:pt>
                <c:pt idx="3">
                  <c:v>FY09</c:v>
                </c:pt>
                <c:pt idx="4">
                  <c:v>FY10</c:v>
                </c:pt>
              </c:strCache>
            </c:strRef>
          </c:cat>
          <c:val>
            <c:numRef>
              <c:f>Sheet1!$C$2:$C$6</c:f>
              <c:numCache>
                <c:formatCode>General</c:formatCode>
                <c:ptCount val="5"/>
                <c:pt idx="0">
                  <c:v>9</c:v>
                </c:pt>
                <c:pt idx="1">
                  <c:v>19</c:v>
                </c:pt>
                <c:pt idx="2">
                  <c:v>19</c:v>
                </c:pt>
                <c:pt idx="3">
                  <c:v>26</c:v>
                </c:pt>
                <c:pt idx="4">
                  <c:v>47</c:v>
                </c:pt>
              </c:numCache>
            </c:numRef>
          </c:val>
        </c:ser>
        <c:ser>
          <c:idx val="2"/>
          <c:order val="2"/>
          <c:tx>
            <c:strRef>
              <c:f>Sheet1!$D$1</c:f>
              <c:strCache>
                <c:ptCount val="1"/>
                <c:pt idx="0">
                  <c:v>ORNL, non-CNMS</c:v>
                </c:pt>
              </c:strCache>
            </c:strRef>
          </c:tx>
          <c:invertIfNegative val="0"/>
          <c:cat>
            <c:strRef>
              <c:f>Sheet1!$A$2:$A$6</c:f>
              <c:strCache>
                <c:ptCount val="5"/>
                <c:pt idx="0">
                  <c:v>FY06</c:v>
                </c:pt>
                <c:pt idx="1">
                  <c:v>FY07</c:v>
                </c:pt>
                <c:pt idx="2">
                  <c:v>FY08</c:v>
                </c:pt>
                <c:pt idx="3">
                  <c:v>FY09</c:v>
                </c:pt>
                <c:pt idx="4">
                  <c:v>FY10</c:v>
                </c:pt>
              </c:strCache>
            </c:strRef>
          </c:cat>
          <c:val>
            <c:numRef>
              <c:f>Sheet1!$D$2:$D$6</c:f>
              <c:numCache>
                <c:formatCode>General</c:formatCode>
                <c:ptCount val="5"/>
                <c:pt idx="0">
                  <c:v>15</c:v>
                </c:pt>
                <c:pt idx="1">
                  <c:v>58</c:v>
                </c:pt>
                <c:pt idx="2">
                  <c:v>54</c:v>
                </c:pt>
                <c:pt idx="3">
                  <c:v>31</c:v>
                </c:pt>
                <c:pt idx="4">
                  <c:v>43</c:v>
                </c:pt>
              </c:numCache>
            </c:numRef>
          </c:val>
        </c:ser>
        <c:ser>
          <c:idx val="3"/>
          <c:order val="3"/>
          <c:tx>
            <c:strRef>
              <c:f>Sheet1!$E$1</c:f>
              <c:strCache>
                <c:ptCount val="1"/>
                <c:pt idx="0">
                  <c:v>Other federal</c:v>
                </c:pt>
              </c:strCache>
            </c:strRef>
          </c:tx>
          <c:invertIfNegative val="0"/>
          <c:cat>
            <c:strRef>
              <c:f>Sheet1!$A$2:$A$6</c:f>
              <c:strCache>
                <c:ptCount val="5"/>
                <c:pt idx="0">
                  <c:v>FY06</c:v>
                </c:pt>
                <c:pt idx="1">
                  <c:v>FY07</c:v>
                </c:pt>
                <c:pt idx="2">
                  <c:v>FY08</c:v>
                </c:pt>
                <c:pt idx="3">
                  <c:v>FY09</c:v>
                </c:pt>
                <c:pt idx="4">
                  <c:v>FY10</c:v>
                </c:pt>
              </c:strCache>
            </c:strRef>
          </c:cat>
          <c:val>
            <c:numRef>
              <c:f>Sheet1!$E$2:$E$6</c:f>
              <c:numCache>
                <c:formatCode>General</c:formatCode>
                <c:ptCount val="5"/>
                <c:pt idx="0">
                  <c:v>11</c:v>
                </c:pt>
                <c:pt idx="1">
                  <c:v>17</c:v>
                </c:pt>
                <c:pt idx="2">
                  <c:v>29</c:v>
                </c:pt>
                <c:pt idx="3">
                  <c:v>19</c:v>
                </c:pt>
                <c:pt idx="4">
                  <c:v>33</c:v>
                </c:pt>
              </c:numCache>
            </c:numRef>
          </c:val>
        </c:ser>
        <c:ser>
          <c:idx val="4"/>
          <c:order val="4"/>
          <c:tx>
            <c:strRef>
              <c:f>Sheet1!$F$1</c:f>
              <c:strCache>
                <c:ptCount val="1"/>
                <c:pt idx="0">
                  <c:v>U.S. industry</c:v>
                </c:pt>
              </c:strCache>
            </c:strRef>
          </c:tx>
          <c:invertIfNegative val="0"/>
          <c:cat>
            <c:strRef>
              <c:f>Sheet1!$A$2:$A$6</c:f>
              <c:strCache>
                <c:ptCount val="5"/>
                <c:pt idx="0">
                  <c:v>FY06</c:v>
                </c:pt>
                <c:pt idx="1">
                  <c:v>FY07</c:v>
                </c:pt>
                <c:pt idx="2">
                  <c:v>FY08</c:v>
                </c:pt>
                <c:pt idx="3">
                  <c:v>FY09</c:v>
                </c:pt>
                <c:pt idx="4">
                  <c:v>FY10</c:v>
                </c:pt>
              </c:strCache>
            </c:strRef>
          </c:cat>
          <c:val>
            <c:numRef>
              <c:f>Sheet1!$F$2:$F$6</c:f>
              <c:numCache>
                <c:formatCode>General</c:formatCode>
                <c:ptCount val="5"/>
                <c:pt idx="0">
                  <c:v>4</c:v>
                </c:pt>
                <c:pt idx="1">
                  <c:v>7</c:v>
                </c:pt>
                <c:pt idx="2">
                  <c:v>26</c:v>
                </c:pt>
                <c:pt idx="3">
                  <c:v>12</c:v>
                </c:pt>
                <c:pt idx="4">
                  <c:v>12</c:v>
                </c:pt>
              </c:numCache>
            </c:numRef>
          </c:val>
        </c:ser>
        <c:ser>
          <c:idx val="5"/>
          <c:order val="5"/>
          <c:tx>
            <c:strRef>
              <c:f>Sheet1!$G$1</c:f>
              <c:strCache>
                <c:ptCount val="1"/>
                <c:pt idx="0">
                  <c:v>International</c:v>
                </c:pt>
              </c:strCache>
            </c:strRef>
          </c:tx>
          <c:invertIfNegative val="0"/>
          <c:dLbls>
            <c:dLbl>
              <c:idx val="0"/>
              <c:layout>
                <c:manualLayout>
                  <c:x val="1.909700161202999E-17"/>
                  <c:y val="-3.125E-2"/>
                </c:manualLayout>
              </c:layout>
              <c:tx>
                <c:rich>
                  <a:bodyPr/>
                  <a:lstStyle/>
                  <a:p>
                    <a:r>
                      <a:rPr lang="en-US" dirty="0" smtClean="0"/>
                      <a:t>139</a:t>
                    </a:r>
                    <a:endParaRPr lang="en-US" dirty="0"/>
                  </a:p>
                </c:rich>
              </c:tx>
              <c:showLegendKey val="0"/>
              <c:showVal val="1"/>
              <c:showCatName val="0"/>
              <c:showSerName val="0"/>
              <c:showPercent val="0"/>
              <c:showBubbleSize val="0"/>
            </c:dLbl>
            <c:dLbl>
              <c:idx val="1"/>
              <c:layout>
                <c:manualLayout>
                  <c:x val="0"/>
                  <c:y val="-5.9374999999999997E-2"/>
                </c:manualLayout>
              </c:layout>
              <c:tx>
                <c:rich>
                  <a:bodyPr/>
                  <a:lstStyle/>
                  <a:p>
                    <a:r>
                      <a:rPr lang="en-US" dirty="0" smtClean="0"/>
                      <a:t>309</a:t>
                    </a:r>
                    <a:endParaRPr lang="en-US" dirty="0"/>
                  </a:p>
                </c:rich>
              </c:tx>
              <c:showLegendKey val="0"/>
              <c:showVal val="1"/>
              <c:showCatName val="0"/>
              <c:showSerName val="0"/>
              <c:showPercent val="0"/>
              <c:showBubbleSize val="0"/>
            </c:dLbl>
            <c:dLbl>
              <c:idx val="2"/>
              <c:layout>
                <c:manualLayout>
                  <c:x val="0"/>
                  <c:y val="-5.9375000000000011E-2"/>
                </c:manualLayout>
              </c:layout>
              <c:tx>
                <c:rich>
                  <a:bodyPr/>
                  <a:lstStyle/>
                  <a:p>
                    <a:r>
                      <a:rPr lang="en-US" dirty="0" smtClean="0"/>
                      <a:t>404</a:t>
                    </a:r>
                    <a:endParaRPr lang="en-US" dirty="0"/>
                  </a:p>
                </c:rich>
              </c:tx>
              <c:showLegendKey val="0"/>
              <c:showVal val="1"/>
              <c:showCatName val="0"/>
              <c:showSerName val="0"/>
              <c:showPercent val="0"/>
              <c:showBubbleSize val="0"/>
            </c:dLbl>
            <c:dLbl>
              <c:idx val="3"/>
              <c:layout>
                <c:manualLayout>
                  <c:x val="0"/>
                  <c:y val="-4.6875E-2"/>
                </c:manualLayout>
              </c:layout>
              <c:tx>
                <c:rich>
                  <a:bodyPr/>
                  <a:lstStyle/>
                  <a:p>
                    <a:r>
                      <a:rPr lang="en-US" dirty="0" smtClean="0"/>
                      <a:t>317</a:t>
                    </a:r>
                    <a:endParaRPr lang="en-US" dirty="0"/>
                  </a:p>
                </c:rich>
              </c:tx>
              <c:showLegendKey val="0"/>
              <c:showVal val="1"/>
              <c:showCatName val="0"/>
              <c:showSerName val="0"/>
              <c:showPercent val="0"/>
              <c:showBubbleSize val="0"/>
            </c:dLbl>
            <c:dLbl>
              <c:idx val="4"/>
              <c:layout>
                <c:manualLayout>
                  <c:x val="0"/>
                  <c:y val="-5.6250000000000001E-2"/>
                </c:manualLayout>
              </c:layout>
              <c:tx>
                <c:rich>
                  <a:bodyPr/>
                  <a:lstStyle/>
                  <a:p>
                    <a:r>
                      <a:rPr lang="en-US" dirty="0" smtClean="0"/>
                      <a:t>360</a:t>
                    </a:r>
                    <a:endParaRPr lang="en-US" dirty="0"/>
                  </a:p>
                </c:rich>
              </c:tx>
              <c:showLegendKey val="0"/>
              <c:showVal val="1"/>
              <c:showCatName val="0"/>
              <c:showSerName val="0"/>
              <c:showPercent val="0"/>
              <c:showBubbleSize val="0"/>
            </c:dLbl>
            <c:txPr>
              <a:bodyPr/>
              <a:lstStyle/>
              <a:p>
                <a:pPr>
                  <a:defRPr sz="1600"/>
                </a:pPr>
                <a:endParaRPr lang="en-US"/>
              </a:p>
            </c:txPr>
            <c:showLegendKey val="0"/>
            <c:showVal val="1"/>
            <c:showCatName val="0"/>
            <c:showSerName val="0"/>
            <c:showPercent val="0"/>
            <c:showBubbleSize val="0"/>
            <c:showLeaderLines val="0"/>
          </c:dLbls>
          <c:cat>
            <c:strRef>
              <c:f>Sheet1!$A$2:$A$6</c:f>
              <c:strCache>
                <c:ptCount val="5"/>
                <c:pt idx="0">
                  <c:v>FY06</c:v>
                </c:pt>
                <c:pt idx="1">
                  <c:v>FY07</c:v>
                </c:pt>
                <c:pt idx="2">
                  <c:v>FY08</c:v>
                </c:pt>
                <c:pt idx="3">
                  <c:v>FY09</c:v>
                </c:pt>
                <c:pt idx="4">
                  <c:v>FY10</c:v>
                </c:pt>
              </c:strCache>
            </c:strRef>
          </c:cat>
          <c:val>
            <c:numRef>
              <c:f>Sheet1!$G$2:$G$6</c:f>
              <c:numCache>
                <c:formatCode>General</c:formatCode>
                <c:ptCount val="5"/>
                <c:pt idx="0">
                  <c:v>3</c:v>
                </c:pt>
                <c:pt idx="1">
                  <c:v>20</c:v>
                </c:pt>
                <c:pt idx="2">
                  <c:v>33</c:v>
                </c:pt>
                <c:pt idx="3">
                  <c:v>23</c:v>
                </c:pt>
                <c:pt idx="4">
                  <c:v>20</c:v>
                </c:pt>
              </c:numCache>
            </c:numRef>
          </c:val>
        </c:ser>
        <c:dLbls>
          <c:showLegendKey val="0"/>
          <c:showVal val="0"/>
          <c:showCatName val="0"/>
          <c:showSerName val="0"/>
          <c:showPercent val="0"/>
          <c:showBubbleSize val="0"/>
        </c:dLbls>
        <c:gapWidth val="70"/>
        <c:overlap val="100"/>
        <c:axId val="120455936"/>
        <c:axId val="120457472"/>
      </c:barChart>
      <c:catAx>
        <c:axId val="120455936"/>
        <c:scaling>
          <c:orientation val="minMax"/>
        </c:scaling>
        <c:delete val="0"/>
        <c:axPos val="b"/>
        <c:majorTickMark val="none"/>
        <c:minorTickMark val="none"/>
        <c:tickLblPos val="nextTo"/>
        <c:txPr>
          <a:bodyPr/>
          <a:lstStyle/>
          <a:p>
            <a:pPr>
              <a:defRPr sz="1600"/>
            </a:pPr>
            <a:endParaRPr lang="en-US"/>
          </a:p>
        </c:txPr>
        <c:crossAx val="120457472"/>
        <c:crosses val="autoZero"/>
        <c:auto val="1"/>
        <c:lblAlgn val="ctr"/>
        <c:lblOffset val="0"/>
        <c:noMultiLvlLbl val="0"/>
      </c:catAx>
      <c:valAx>
        <c:axId val="120457472"/>
        <c:scaling>
          <c:orientation val="minMax"/>
          <c:max val="500"/>
          <c:min val="0"/>
        </c:scaling>
        <c:delete val="0"/>
        <c:axPos val="l"/>
        <c:title>
          <c:tx>
            <c:rich>
              <a:bodyPr rot="-5400000" vert="horz"/>
              <a:lstStyle/>
              <a:p>
                <a:pPr>
                  <a:defRPr sz="1600" b="0"/>
                </a:pPr>
                <a:r>
                  <a:rPr lang="en-US" sz="1600" b="0" dirty="0" smtClean="0"/>
                  <a:t>Number</a:t>
                </a:r>
                <a:r>
                  <a:rPr lang="en-US" sz="1600" b="0" baseline="0" dirty="0" smtClean="0"/>
                  <a:t> of unique users</a:t>
                </a:r>
                <a:endParaRPr lang="en-US" sz="1600" b="0" dirty="0"/>
              </a:p>
            </c:rich>
          </c:tx>
          <c:layout>
            <c:manualLayout>
              <c:xMode val="edge"/>
              <c:yMode val="edge"/>
              <c:x val="0.13958333333333334"/>
              <c:y val="0.23006692913385826"/>
            </c:manualLayout>
          </c:layout>
          <c:overlay val="0"/>
        </c:title>
        <c:numFmt formatCode="General" sourceLinked="1"/>
        <c:majorTickMark val="in"/>
        <c:minorTickMark val="none"/>
        <c:tickLblPos val="nextTo"/>
        <c:txPr>
          <a:bodyPr/>
          <a:lstStyle/>
          <a:p>
            <a:pPr>
              <a:defRPr sz="1600"/>
            </a:pPr>
            <a:endParaRPr lang="en-US"/>
          </a:p>
        </c:txPr>
        <c:crossAx val="120455936"/>
        <c:crosses val="autoZero"/>
        <c:crossBetween val="between"/>
        <c:majorUnit val="100"/>
      </c:valAx>
    </c:plotArea>
    <c:legend>
      <c:legendPos val="r"/>
      <c:layout>
        <c:manualLayout>
          <c:xMode val="edge"/>
          <c:yMode val="edge"/>
          <c:x val="0.69808612204724407"/>
          <c:y val="0.31937081692913388"/>
          <c:w val="0.2727472112860892"/>
          <c:h val="0.44875836614173226"/>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800"/>
            </a:pPr>
            <a:r>
              <a:rPr lang="en-US" sz="1800" dirty="0" smtClean="0"/>
              <a:t>Institutional</a:t>
            </a:r>
            <a:r>
              <a:rPr lang="en-US" sz="1800" baseline="0" dirty="0" smtClean="0"/>
              <a:t> affiliation</a:t>
            </a:r>
            <a:endParaRPr lang="en-US" sz="1800" dirty="0"/>
          </a:p>
        </c:rich>
      </c:tx>
      <c:layout>
        <c:manualLayout>
          <c:xMode val="edge"/>
          <c:yMode val="edge"/>
          <c:x val="0.17288185794679767"/>
          <c:y val="3.9856606029662886E-2"/>
        </c:manualLayout>
      </c:layout>
      <c:overlay val="0"/>
    </c:title>
    <c:autoTitleDeleted val="0"/>
    <c:plotArea>
      <c:layout>
        <c:manualLayout>
          <c:layoutTarget val="inner"/>
          <c:xMode val="edge"/>
          <c:yMode val="edge"/>
          <c:x val="0.12013309886260712"/>
          <c:y val="0.18807810282409801"/>
          <c:w val="0.50377008514110933"/>
          <c:h val="0.69853338959219813"/>
        </c:manualLayout>
      </c:layout>
      <c:pieChart>
        <c:varyColors val="1"/>
        <c:ser>
          <c:idx val="0"/>
          <c:order val="0"/>
          <c:tx>
            <c:strRef>
              <c:f>Sheet1!$B$1</c:f>
              <c:strCache>
                <c:ptCount val="1"/>
                <c:pt idx="0">
                  <c:v>Sales</c:v>
                </c:pt>
              </c:strCache>
            </c:strRef>
          </c:tx>
          <c:cat>
            <c:strRef>
              <c:f>Sheet1!$A$2:$A$7</c:f>
              <c:strCache>
                <c:ptCount val="6"/>
                <c:pt idx="0">
                  <c:v>Academic</c:v>
                </c:pt>
                <c:pt idx="1">
                  <c:v>ORNL</c:v>
                </c:pt>
                <c:pt idx="2">
                  <c:v>International</c:v>
                </c:pt>
                <c:pt idx="3">
                  <c:v>DOE Labs</c:v>
                </c:pt>
                <c:pt idx="4">
                  <c:v>Industry</c:v>
                </c:pt>
                <c:pt idx="5">
                  <c:v>Other</c:v>
                </c:pt>
              </c:strCache>
            </c:strRef>
          </c:cat>
          <c:val>
            <c:numRef>
              <c:f>Sheet1!$B$2:$B$7</c:f>
              <c:numCache>
                <c:formatCode>General</c:formatCode>
                <c:ptCount val="6"/>
                <c:pt idx="0">
                  <c:v>4.5</c:v>
                </c:pt>
                <c:pt idx="1">
                  <c:v>1.6</c:v>
                </c:pt>
                <c:pt idx="2">
                  <c:v>1</c:v>
                </c:pt>
                <c:pt idx="3">
                  <c:v>0.6</c:v>
                </c:pt>
                <c:pt idx="4">
                  <c:v>0.15</c:v>
                </c:pt>
                <c:pt idx="5">
                  <c:v>0.1</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5009593935430878"/>
          <c:y val="0.2514787792531768"/>
          <c:w val="0.29832399128075093"/>
          <c:h val="0.5816317892567614"/>
        </c:manualLayout>
      </c:layout>
      <c:overlay val="0"/>
      <c:spPr>
        <a:solidFill>
          <a:schemeClr val="bg1"/>
        </a:solidFill>
        <a:ln>
          <a:solidFill>
            <a:schemeClr val="bg1">
              <a:lumMod val="50000"/>
            </a:schemeClr>
          </a:solidFill>
        </a:ln>
      </c:spPr>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dirty="0" smtClean="0"/>
              <a:t>Unique users: HFIR and SNS</a:t>
            </a:r>
            <a:endParaRPr lang="en-US" sz="1800" dirty="0"/>
          </a:p>
        </c:rich>
      </c:tx>
      <c:layout>
        <c:manualLayout>
          <c:xMode val="edge"/>
          <c:yMode val="edge"/>
          <c:x val="0.10113640841999756"/>
          <c:y val="2.661568177981763E-3"/>
        </c:manualLayout>
      </c:layout>
      <c:overlay val="1"/>
    </c:title>
    <c:autoTitleDeleted val="0"/>
    <c:plotArea>
      <c:layout>
        <c:manualLayout>
          <c:layoutTarget val="inner"/>
          <c:xMode val="edge"/>
          <c:yMode val="edge"/>
          <c:x val="1.2596319059261284E-3"/>
          <c:y val="4.747662401574803E-2"/>
          <c:w val="0.94497619302020197"/>
          <c:h val="0.83393479330708664"/>
        </c:manualLayout>
      </c:layout>
      <c:barChart>
        <c:barDir val="col"/>
        <c:grouping val="clustered"/>
        <c:varyColors val="0"/>
        <c:ser>
          <c:idx val="0"/>
          <c:order val="0"/>
          <c:tx>
            <c:strRef>
              <c:f>Sheet1!$B$1</c:f>
              <c:strCache>
                <c:ptCount val="1"/>
                <c:pt idx="0">
                  <c:v>HFIR projected</c:v>
                </c:pt>
              </c:strCache>
            </c:strRef>
          </c:tx>
          <c:spPr>
            <a:solidFill>
              <a:schemeClr val="accent2">
                <a:lumMod val="60000"/>
                <a:lumOff val="40000"/>
              </a:schemeClr>
            </a:solidFill>
          </c:spPr>
          <c:invertIfNegative val="0"/>
          <c:dLbls>
            <c:txPr>
              <a:bodyPr/>
              <a:lstStyle/>
              <a:p>
                <a:pPr>
                  <a:defRPr sz="1600"/>
                </a:pPr>
                <a:endParaRPr lang="en-US"/>
              </a:p>
            </c:txPr>
            <c:showLegendKey val="0"/>
            <c:showVal val="1"/>
            <c:showCatName val="0"/>
            <c:showSerName val="0"/>
            <c:showPercent val="0"/>
            <c:showBubbleSize val="0"/>
            <c:showLeaderLines val="0"/>
          </c:dLbls>
          <c:cat>
            <c:strRef>
              <c:f>Sheet1!$A$2:$A$7</c:f>
              <c:strCache>
                <c:ptCount val="6"/>
                <c:pt idx="0">
                  <c:v>FY06</c:v>
                </c:pt>
                <c:pt idx="1">
                  <c:v>FY07</c:v>
                </c:pt>
                <c:pt idx="2">
                  <c:v>FY08</c:v>
                </c:pt>
                <c:pt idx="3">
                  <c:v>FY09</c:v>
                </c:pt>
                <c:pt idx="4">
                  <c:v>FY10</c:v>
                </c:pt>
                <c:pt idx="5">
                  <c:v>FY11</c:v>
                </c:pt>
              </c:strCache>
            </c:strRef>
          </c:cat>
          <c:val>
            <c:numRef>
              <c:f>Sheet1!$B$2:$B$7</c:f>
              <c:numCache>
                <c:formatCode>General</c:formatCode>
                <c:ptCount val="6"/>
                <c:pt idx="5">
                  <c:v>400</c:v>
                </c:pt>
              </c:numCache>
            </c:numRef>
          </c:val>
        </c:ser>
        <c:ser>
          <c:idx val="1"/>
          <c:order val="1"/>
          <c:tx>
            <c:strRef>
              <c:f>Sheet1!$C$1</c:f>
              <c:strCache>
                <c:ptCount val="1"/>
                <c:pt idx="0">
                  <c:v>SNS projected</c:v>
                </c:pt>
              </c:strCache>
            </c:strRef>
          </c:tx>
          <c:spPr>
            <a:solidFill>
              <a:schemeClr val="accent1">
                <a:lumMod val="60000"/>
                <a:lumOff val="40000"/>
              </a:schemeClr>
            </a:solidFill>
          </c:spPr>
          <c:invertIfNegative val="0"/>
          <c:dLbls>
            <c:txPr>
              <a:bodyPr/>
              <a:lstStyle/>
              <a:p>
                <a:pPr>
                  <a:defRPr sz="1600"/>
                </a:pPr>
                <a:endParaRPr lang="en-US"/>
              </a:p>
            </c:txPr>
            <c:showLegendKey val="0"/>
            <c:showVal val="1"/>
            <c:showCatName val="0"/>
            <c:showSerName val="0"/>
            <c:showPercent val="0"/>
            <c:showBubbleSize val="0"/>
            <c:showLeaderLines val="0"/>
          </c:dLbls>
          <c:cat>
            <c:strRef>
              <c:f>Sheet1!$A$2:$A$7</c:f>
              <c:strCache>
                <c:ptCount val="6"/>
                <c:pt idx="0">
                  <c:v>FY06</c:v>
                </c:pt>
                <c:pt idx="1">
                  <c:v>FY07</c:v>
                </c:pt>
                <c:pt idx="2">
                  <c:v>FY08</c:v>
                </c:pt>
                <c:pt idx="3">
                  <c:v>FY09</c:v>
                </c:pt>
                <c:pt idx="4">
                  <c:v>FY10</c:v>
                </c:pt>
                <c:pt idx="5">
                  <c:v>FY11</c:v>
                </c:pt>
              </c:strCache>
            </c:strRef>
          </c:cat>
          <c:val>
            <c:numRef>
              <c:f>Sheet1!$C$2:$C$7</c:f>
              <c:numCache>
                <c:formatCode>General</c:formatCode>
                <c:ptCount val="6"/>
                <c:pt idx="5">
                  <c:v>750</c:v>
                </c:pt>
              </c:numCache>
            </c:numRef>
          </c:val>
        </c:ser>
        <c:dLbls>
          <c:showLegendKey val="0"/>
          <c:showVal val="0"/>
          <c:showCatName val="0"/>
          <c:showSerName val="0"/>
          <c:showPercent val="0"/>
          <c:showBubbleSize val="0"/>
        </c:dLbls>
        <c:gapWidth val="30"/>
        <c:axId val="214007168"/>
        <c:axId val="214537728"/>
      </c:barChart>
      <c:barChart>
        <c:barDir val="col"/>
        <c:grouping val="clustered"/>
        <c:varyColors val="0"/>
        <c:ser>
          <c:idx val="2"/>
          <c:order val="2"/>
          <c:tx>
            <c:strRef>
              <c:f>Sheet1!$D$1</c:f>
              <c:strCache>
                <c:ptCount val="1"/>
                <c:pt idx="0">
                  <c:v>HFIR</c:v>
                </c:pt>
              </c:strCache>
            </c:strRef>
          </c:tx>
          <c:spPr>
            <a:solidFill>
              <a:schemeClr val="accent2"/>
            </a:solidFill>
          </c:spPr>
          <c:invertIfNegative val="0"/>
          <c:dLbls>
            <c:txPr>
              <a:bodyPr/>
              <a:lstStyle/>
              <a:p>
                <a:pPr>
                  <a:defRPr sz="1600"/>
                </a:pPr>
                <a:endParaRPr lang="en-US"/>
              </a:p>
            </c:txPr>
            <c:showLegendKey val="0"/>
            <c:showVal val="1"/>
            <c:showCatName val="0"/>
            <c:showSerName val="0"/>
            <c:showPercent val="0"/>
            <c:showBubbleSize val="0"/>
            <c:showLeaderLines val="0"/>
          </c:dLbls>
          <c:cat>
            <c:strRef>
              <c:f>Sheet1!$A$2:$A$7</c:f>
              <c:strCache>
                <c:ptCount val="6"/>
                <c:pt idx="0">
                  <c:v>FY06</c:v>
                </c:pt>
                <c:pt idx="1">
                  <c:v>FY07</c:v>
                </c:pt>
                <c:pt idx="2">
                  <c:v>FY08</c:v>
                </c:pt>
                <c:pt idx="3">
                  <c:v>FY09</c:v>
                </c:pt>
                <c:pt idx="4">
                  <c:v>FY10</c:v>
                </c:pt>
                <c:pt idx="5">
                  <c:v>FY11</c:v>
                </c:pt>
              </c:strCache>
            </c:strRef>
          </c:cat>
          <c:val>
            <c:numRef>
              <c:f>Sheet1!$D$2:$D$7</c:f>
              <c:numCache>
                <c:formatCode>General</c:formatCode>
                <c:ptCount val="6"/>
                <c:pt idx="0">
                  <c:v>42</c:v>
                </c:pt>
                <c:pt idx="1">
                  <c:v>75</c:v>
                </c:pt>
                <c:pt idx="2">
                  <c:v>258</c:v>
                </c:pt>
                <c:pt idx="3">
                  <c:v>358</c:v>
                </c:pt>
                <c:pt idx="4">
                  <c:v>375</c:v>
                </c:pt>
                <c:pt idx="5">
                  <c:v>246</c:v>
                </c:pt>
              </c:numCache>
            </c:numRef>
          </c:val>
        </c:ser>
        <c:ser>
          <c:idx val="3"/>
          <c:order val="3"/>
          <c:tx>
            <c:strRef>
              <c:f>Sheet1!$E$1</c:f>
              <c:strCache>
                <c:ptCount val="1"/>
                <c:pt idx="0">
                  <c:v>SNS</c:v>
                </c:pt>
              </c:strCache>
            </c:strRef>
          </c:tx>
          <c:spPr>
            <a:solidFill>
              <a:schemeClr val="accent1"/>
            </a:solidFill>
          </c:spPr>
          <c:invertIfNegative val="0"/>
          <c:dLbls>
            <c:txPr>
              <a:bodyPr/>
              <a:lstStyle/>
              <a:p>
                <a:pPr>
                  <a:defRPr sz="1600"/>
                </a:pPr>
                <a:endParaRPr lang="en-US"/>
              </a:p>
            </c:txPr>
            <c:showLegendKey val="0"/>
            <c:showVal val="1"/>
            <c:showCatName val="0"/>
            <c:showSerName val="0"/>
            <c:showPercent val="0"/>
            <c:showBubbleSize val="0"/>
            <c:showLeaderLines val="0"/>
          </c:dLbls>
          <c:cat>
            <c:strRef>
              <c:f>Sheet1!$A$2:$A$7</c:f>
              <c:strCache>
                <c:ptCount val="6"/>
                <c:pt idx="0">
                  <c:v>FY06</c:v>
                </c:pt>
                <c:pt idx="1">
                  <c:v>FY07</c:v>
                </c:pt>
                <c:pt idx="2">
                  <c:v>FY08</c:v>
                </c:pt>
                <c:pt idx="3">
                  <c:v>FY09</c:v>
                </c:pt>
                <c:pt idx="4">
                  <c:v>FY10</c:v>
                </c:pt>
                <c:pt idx="5">
                  <c:v>FY11</c:v>
                </c:pt>
              </c:strCache>
            </c:strRef>
          </c:cat>
          <c:val>
            <c:numRef>
              <c:f>Sheet1!$E$2:$E$7</c:f>
              <c:numCache>
                <c:formatCode>General</c:formatCode>
                <c:ptCount val="6"/>
                <c:pt idx="0">
                  <c:v>0</c:v>
                </c:pt>
                <c:pt idx="1">
                  <c:v>24</c:v>
                </c:pt>
                <c:pt idx="2">
                  <c:v>165</c:v>
                </c:pt>
                <c:pt idx="3">
                  <c:v>307</c:v>
                </c:pt>
                <c:pt idx="4">
                  <c:v>430</c:v>
                </c:pt>
                <c:pt idx="5">
                  <c:v>421</c:v>
                </c:pt>
              </c:numCache>
            </c:numRef>
          </c:val>
        </c:ser>
        <c:dLbls>
          <c:showLegendKey val="0"/>
          <c:showVal val="0"/>
          <c:showCatName val="0"/>
          <c:showSerName val="0"/>
          <c:showPercent val="0"/>
          <c:showBubbleSize val="0"/>
        </c:dLbls>
        <c:gapWidth val="30"/>
        <c:axId val="45094016"/>
        <c:axId val="45074688"/>
      </c:barChart>
      <c:catAx>
        <c:axId val="214007168"/>
        <c:scaling>
          <c:orientation val="minMax"/>
        </c:scaling>
        <c:delete val="0"/>
        <c:axPos val="b"/>
        <c:majorTickMark val="none"/>
        <c:minorTickMark val="none"/>
        <c:tickLblPos val="nextTo"/>
        <c:txPr>
          <a:bodyPr/>
          <a:lstStyle/>
          <a:p>
            <a:pPr>
              <a:defRPr sz="1600"/>
            </a:pPr>
            <a:endParaRPr lang="en-US"/>
          </a:p>
        </c:txPr>
        <c:crossAx val="214537728"/>
        <c:crosses val="autoZero"/>
        <c:auto val="1"/>
        <c:lblAlgn val="ctr"/>
        <c:lblOffset val="0"/>
        <c:noMultiLvlLbl val="0"/>
      </c:catAx>
      <c:valAx>
        <c:axId val="214537728"/>
        <c:scaling>
          <c:orientation val="minMax"/>
          <c:max val="800"/>
        </c:scaling>
        <c:delete val="1"/>
        <c:axPos val="l"/>
        <c:numFmt formatCode="General" sourceLinked="1"/>
        <c:majorTickMark val="in"/>
        <c:minorTickMark val="none"/>
        <c:tickLblPos val="nextTo"/>
        <c:crossAx val="214007168"/>
        <c:crosses val="autoZero"/>
        <c:crossBetween val="between"/>
        <c:majorUnit val="100"/>
      </c:valAx>
      <c:valAx>
        <c:axId val="45074688"/>
        <c:scaling>
          <c:orientation val="minMax"/>
          <c:max val="800"/>
        </c:scaling>
        <c:delete val="1"/>
        <c:axPos val="r"/>
        <c:numFmt formatCode="General" sourceLinked="1"/>
        <c:majorTickMark val="out"/>
        <c:minorTickMark val="none"/>
        <c:tickLblPos val="nextTo"/>
        <c:crossAx val="45094016"/>
        <c:crosses val="max"/>
        <c:crossBetween val="between"/>
      </c:valAx>
      <c:catAx>
        <c:axId val="45094016"/>
        <c:scaling>
          <c:orientation val="minMax"/>
        </c:scaling>
        <c:delete val="1"/>
        <c:axPos val="b"/>
        <c:majorTickMark val="out"/>
        <c:minorTickMark val="none"/>
        <c:tickLblPos val="nextTo"/>
        <c:crossAx val="45074688"/>
        <c:auto val="1"/>
        <c:lblAlgn val="ctr"/>
        <c:lblOffset val="100"/>
        <c:noMultiLvlLbl val="0"/>
      </c:catAx>
    </c:plotArea>
    <c:legend>
      <c:legendPos val="t"/>
      <c:layout>
        <c:manualLayout>
          <c:xMode val="edge"/>
          <c:yMode val="edge"/>
          <c:x val="5.1981512242959063E-2"/>
          <c:y val="0.18279681387915656"/>
          <c:w val="0.4209431875873676"/>
          <c:h val="0.34214800966702846"/>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lgn="l">
              <a:defRPr sz="1800"/>
            </a:pPr>
            <a:r>
              <a:rPr lang="en-US" sz="1800" dirty="0" smtClean="0"/>
              <a:t>Proposals: </a:t>
            </a:r>
            <a:br>
              <a:rPr lang="en-US" sz="1800" dirty="0" smtClean="0"/>
            </a:br>
            <a:r>
              <a:rPr lang="en-US" sz="1800" dirty="0" smtClean="0"/>
              <a:t>HFIR</a:t>
            </a:r>
            <a:r>
              <a:rPr lang="en-US" sz="1800" baseline="0" dirty="0" smtClean="0"/>
              <a:t> and SNS</a:t>
            </a:r>
            <a:endParaRPr lang="en-US" sz="1800" dirty="0"/>
          </a:p>
        </c:rich>
      </c:tx>
      <c:layout>
        <c:manualLayout>
          <c:xMode val="edge"/>
          <c:yMode val="edge"/>
          <c:x val="3.9395778652668419E-2"/>
          <c:y val="3.0303030303030304E-2"/>
        </c:manualLayout>
      </c:layout>
      <c:overlay val="0"/>
    </c:title>
    <c:autoTitleDeleted val="0"/>
    <c:plotArea>
      <c:layout>
        <c:manualLayout>
          <c:layoutTarget val="inner"/>
          <c:xMode val="edge"/>
          <c:yMode val="edge"/>
          <c:x val="3.9592847769028869E-2"/>
          <c:y val="2.2629593175853002E-3"/>
          <c:w val="0.92118514873140855"/>
          <c:h val="0.78118553149606296"/>
        </c:manualLayout>
      </c:layout>
      <c:barChart>
        <c:barDir val="col"/>
        <c:grouping val="clustered"/>
        <c:varyColors val="0"/>
        <c:ser>
          <c:idx val="0"/>
          <c:order val="0"/>
          <c:tx>
            <c:strRef>
              <c:f>Sheet1!$B$1</c:f>
              <c:strCache>
                <c:ptCount val="1"/>
                <c:pt idx="0">
                  <c:v>HFIR submitted</c:v>
                </c:pt>
              </c:strCache>
            </c:strRef>
          </c:tx>
          <c:invertIfNegative val="0"/>
          <c:dPt>
            <c:idx val="6"/>
            <c:invertIfNegative val="0"/>
            <c:bubble3D val="0"/>
            <c:spPr>
              <a:solidFill>
                <a:schemeClr val="accent1"/>
              </a:solidFill>
            </c:spPr>
          </c:dPt>
          <c:dPt>
            <c:idx val="7"/>
            <c:invertIfNegative val="0"/>
            <c:bubble3D val="0"/>
            <c:spPr>
              <a:solidFill>
                <a:schemeClr val="accent1"/>
              </a:solidFill>
            </c:spPr>
          </c:dPt>
          <c:dPt>
            <c:idx val="8"/>
            <c:invertIfNegative val="0"/>
            <c:bubble3D val="0"/>
            <c:spPr>
              <a:solidFill>
                <a:schemeClr val="accent1"/>
              </a:solidFill>
            </c:spPr>
          </c:dPt>
          <c:dPt>
            <c:idx val="9"/>
            <c:invertIfNegative val="0"/>
            <c:bubble3D val="0"/>
            <c:spPr>
              <a:solidFill>
                <a:schemeClr val="accent1"/>
              </a:solidFill>
            </c:spPr>
          </c:dPt>
          <c:dPt>
            <c:idx val="10"/>
            <c:invertIfNegative val="0"/>
            <c:bubble3D val="0"/>
            <c:spPr>
              <a:solidFill>
                <a:schemeClr val="accent1"/>
              </a:solidFill>
            </c:spPr>
          </c:dPt>
          <c:dLbls>
            <c:txPr>
              <a:bodyPr/>
              <a:lstStyle/>
              <a:p>
                <a:pPr>
                  <a:defRPr sz="1600"/>
                </a:pPr>
                <a:endParaRPr lang="en-US"/>
              </a:p>
            </c:txPr>
            <c:showLegendKey val="0"/>
            <c:showVal val="1"/>
            <c:showCatName val="0"/>
            <c:showSerName val="0"/>
            <c:showPercent val="0"/>
            <c:showBubbleSize val="0"/>
            <c:showLeaderLines val="0"/>
          </c:dLbls>
          <c:cat>
            <c:strRef>
              <c:f>Sheet1!$A$2:$A$12</c:f>
              <c:strCache>
                <c:ptCount val="11"/>
                <c:pt idx="0">
                  <c:v>2009A</c:v>
                </c:pt>
                <c:pt idx="1">
                  <c:v>2010A</c:v>
                </c:pt>
                <c:pt idx="2">
                  <c:v>2010B</c:v>
                </c:pt>
                <c:pt idx="3">
                  <c:v>2011A</c:v>
                </c:pt>
                <c:pt idx="4">
                  <c:v>2011B</c:v>
                </c:pt>
                <c:pt idx="6">
                  <c:v>2009A</c:v>
                </c:pt>
                <c:pt idx="7">
                  <c:v>2010A</c:v>
                </c:pt>
                <c:pt idx="8">
                  <c:v>2010B</c:v>
                </c:pt>
                <c:pt idx="9">
                  <c:v>2011A</c:v>
                </c:pt>
                <c:pt idx="10">
                  <c:v>2011B</c:v>
                </c:pt>
              </c:strCache>
            </c:strRef>
          </c:cat>
          <c:val>
            <c:numRef>
              <c:f>Sheet1!$B$2:$B$12</c:f>
              <c:numCache>
                <c:formatCode>General</c:formatCode>
                <c:ptCount val="11"/>
                <c:pt idx="0">
                  <c:v>137</c:v>
                </c:pt>
                <c:pt idx="1">
                  <c:v>169</c:v>
                </c:pt>
                <c:pt idx="2">
                  <c:v>210</c:v>
                </c:pt>
                <c:pt idx="3">
                  <c:v>213</c:v>
                </c:pt>
                <c:pt idx="4">
                  <c:v>260</c:v>
                </c:pt>
                <c:pt idx="6">
                  <c:v>156</c:v>
                </c:pt>
                <c:pt idx="7">
                  <c:v>241</c:v>
                </c:pt>
                <c:pt idx="8">
                  <c:v>369</c:v>
                </c:pt>
                <c:pt idx="9">
                  <c:v>429</c:v>
                </c:pt>
                <c:pt idx="10">
                  <c:v>439</c:v>
                </c:pt>
              </c:numCache>
            </c:numRef>
          </c:val>
        </c:ser>
        <c:ser>
          <c:idx val="1"/>
          <c:order val="1"/>
          <c:tx>
            <c:strRef>
              <c:f>Sheet1!$C$1</c:f>
              <c:strCache>
                <c:ptCount val="1"/>
                <c:pt idx="0">
                  <c:v>HFIR accepted</c:v>
                </c:pt>
              </c:strCache>
            </c:strRef>
          </c:tx>
          <c:invertIfNegative val="0"/>
          <c:dPt>
            <c:idx val="6"/>
            <c:invertIfNegative val="0"/>
            <c:bubble3D val="0"/>
            <c:spPr>
              <a:solidFill>
                <a:schemeClr val="accent1">
                  <a:lumMod val="60000"/>
                  <a:lumOff val="40000"/>
                </a:schemeClr>
              </a:solidFill>
            </c:spPr>
          </c:dPt>
          <c:dPt>
            <c:idx val="7"/>
            <c:invertIfNegative val="0"/>
            <c:bubble3D val="0"/>
            <c:spPr>
              <a:solidFill>
                <a:schemeClr val="accent1">
                  <a:lumMod val="60000"/>
                  <a:lumOff val="40000"/>
                </a:schemeClr>
              </a:solidFill>
            </c:spPr>
          </c:dPt>
          <c:dPt>
            <c:idx val="8"/>
            <c:invertIfNegative val="0"/>
            <c:bubble3D val="0"/>
            <c:spPr>
              <a:solidFill>
                <a:schemeClr val="accent1">
                  <a:lumMod val="60000"/>
                  <a:lumOff val="40000"/>
                </a:schemeClr>
              </a:solidFill>
            </c:spPr>
          </c:dPt>
          <c:dPt>
            <c:idx val="9"/>
            <c:invertIfNegative val="0"/>
            <c:bubble3D val="0"/>
            <c:spPr>
              <a:solidFill>
                <a:schemeClr val="accent1">
                  <a:lumMod val="60000"/>
                  <a:lumOff val="40000"/>
                </a:schemeClr>
              </a:solidFill>
            </c:spPr>
          </c:dPt>
          <c:dPt>
            <c:idx val="10"/>
            <c:invertIfNegative val="0"/>
            <c:bubble3D val="0"/>
            <c:spPr>
              <a:solidFill>
                <a:schemeClr val="accent1">
                  <a:lumMod val="60000"/>
                  <a:lumOff val="40000"/>
                </a:schemeClr>
              </a:solidFill>
            </c:spPr>
          </c:dPt>
          <c:dLbls>
            <c:txPr>
              <a:bodyPr/>
              <a:lstStyle/>
              <a:p>
                <a:pPr>
                  <a:defRPr sz="1600"/>
                </a:pPr>
                <a:endParaRPr lang="en-US"/>
              </a:p>
            </c:txPr>
            <c:showLegendKey val="0"/>
            <c:showVal val="1"/>
            <c:showCatName val="0"/>
            <c:showSerName val="0"/>
            <c:showPercent val="0"/>
            <c:showBubbleSize val="0"/>
            <c:showLeaderLines val="0"/>
          </c:dLbls>
          <c:cat>
            <c:strRef>
              <c:f>Sheet1!$A$2:$A$12</c:f>
              <c:strCache>
                <c:ptCount val="11"/>
                <c:pt idx="0">
                  <c:v>2009A</c:v>
                </c:pt>
                <c:pt idx="1">
                  <c:v>2010A</c:v>
                </c:pt>
                <c:pt idx="2">
                  <c:v>2010B</c:v>
                </c:pt>
                <c:pt idx="3">
                  <c:v>2011A</c:v>
                </c:pt>
                <c:pt idx="4">
                  <c:v>2011B</c:v>
                </c:pt>
                <c:pt idx="6">
                  <c:v>2009A</c:v>
                </c:pt>
                <c:pt idx="7">
                  <c:v>2010A</c:v>
                </c:pt>
                <c:pt idx="8">
                  <c:v>2010B</c:v>
                </c:pt>
                <c:pt idx="9">
                  <c:v>2011A</c:v>
                </c:pt>
                <c:pt idx="10">
                  <c:v>2011B</c:v>
                </c:pt>
              </c:strCache>
            </c:strRef>
          </c:cat>
          <c:val>
            <c:numRef>
              <c:f>Sheet1!$C$2:$C$12</c:f>
              <c:numCache>
                <c:formatCode>General</c:formatCode>
                <c:ptCount val="11"/>
                <c:pt idx="0">
                  <c:v>65</c:v>
                </c:pt>
                <c:pt idx="1">
                  <c:v>116</c:v>
                </c:pt>
                <c:pt idx="2">
                  <c:v>127</c:v>
                </c:pt>
                <c:pt idx="3">
                  <c:v>115</c:v>
                </c:pt>
                <c:pt idx="4">
                  <c:v>113</c:v>
                </c:pt>
                <c:pt idx="6">
                  <c:v>67</c:v>
                </c:pt>
                <c:pt idx="7">
                  <c:v>132</c:v>
                </c:pt>
                <c:pt idx="8">
                  <c:v>181</c:v>
                </c:pt>
                <c:pt idx="9">
                  <c:v>249</c:v>
                </c:pt>
                <c:pt idx="10">
                  <c:v>167</c:v>
                </c:pt>
              </c:numCache>
            </c:numRef>
          </c:val>
        </c:ser>
        <c:dLbls>
          <c:showLegendKey val="0"/>
          <c:showVal val="0"/>
          <c:showCatName val="0"/>
          <c:showSerName val="0"/>
          <c:showPercent val="0"/>
          <c:showBubbleSize val="0"/>
        </c:dLbls>
        <c:gapWidth val="30"/>
        <c:axId val="49891968"/>
        <c:axId val="45049344"/>
      </c:barChart>
      <c:catAx>
        <c:axId val="49891968"/>
        <c:scaling>
          <c:orientation val="minMax"/>
        </c:scaling>
        <c:delete val="0"/>
        <c:axPos val="b"/>
        <c:majorTickMark val="none"/>
        <c:minorTickMark val="none"/>
        <c:tickLblPos val="nextTo"/>
        <c:txPr>
          <a:bodyPr/>
          <a:lstStyle/>
          <a:p>
            <a:pPr>
              <a:defRPr sz="1600"/>
            </a:pPr>
            <a:endParaRPr lang="en-US"/>
          </a:p>
        </c:txPr>
        <c:crossAx val="45049344"/>
        <c:crosses val="autoZero"/>
        <c:auto val="1"/>
        <c:lblAlgn val="ctr"/>
        <c:lblOffset val="0"/>
        <c:noMultiLvlLbl val="0"/>
      </c:catAx>
      <c:valAx>
        <c:axId val="45049344"/>
        <c:scaling>
          <c:orientation val="minMax"/>
        </c:scaling>
        <c:delete val="1"/>
        <c:axPos val="l"/>
        <c:numFmt formatCode="General" sourceLinked="1"/>
        <c:majorTickMark val="in"/>
        <c:minorTickMark val="none"/>
        <c:tickLblPos val="nextTo"/>
        <c:crossAx val="49891968"/>
        <c:crosses val="autoZero"/>
        <c:crossBetween val="between"/>
        <c:majorUnit val="100"/>
      </c:valAx>
    </c:plotArea>
    <c:legend>
      <c:legendPos val="r"/>
      <c:layout>
        <c:manualLayout>
          <c:xMode val="edge"/>
          <c:yMode val="edge"/>
          <c:x val="0.20708552055993004"/>
          <c:y val="6.0735703491609012E-2"/>
          <c:w val="0.23761567725382643"/>
          <c:h val="0.20062713751690128"/>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43343" cy="465455"/>
          </a:xfrm>
          <a:prstGeom prst="rect">
            <a:avLst/>
          </a:prstGeom>
          <a:noFill/>
          <a:ln w="9525">
            <a:noFill/>
            <a:miter lim="800000"/>
            <a:headEnd/>
            <a:tailEnd/>
          </a:ln>
        </p:spPr>
        <p:txBody>
          <a:bodyPr vert="horz" wrap="square" lIns="91570" tIns="45785" rIns="91570" bIns="45785" numCol="1" anchor="t" anchorCtr="0" compatLnSpc="1">
            <a:prstTxWarp prst="textNoShape">
              <a:avLst/>
            </a:prstTxWarp>
          </a:bodyPr>
          <a:lstStyle>
            <a:lvl1pPr defTabSz="915415">
              <a:defRPr sz="1200"/>
            </a:lvl1pPr>
          </a:lstStyle>
          <a:p>
            <a:pPr>
              <a:defRPr/>
            </a:pPr>
            <a:endParaRPr lang="en-US"/>
          </a:p>
        </p:txBody>
      </p:sp>
      <p:sp>
        <p:nvSpPr>
          <p:cNvPr id="3" name="Date Placeholder 2"/>
          <p:cNvSpPr>
            <a:spLocks noGrp="1"/>
          </p:cNvSpPr>
          <p:nvPr>
            <p:ph type="dt" sz="quarter" idx="1"/>
          </p:nvPr>
        </p:nvSpPr>
        <p:spPr bwMode="auto">
          <a:xfrm>
            <a:off x="3978132" y="0"/>
            <a:ext cx="3043343" cy="465455"/>
          </a:xfrm>
          <a:prstGeom prst="rect">
            <a:avLst/>
          </a:prstGeom>
          <a:noFill/>
          <a:ln w="9525">
            <a:noFill/>
            <a:miter lim="800000"/>
            <a:headEnd/>
            <a:tailEnd/>
          </a:ln>
        </p:spPr>
        <p:txBody>
          <a:bodyPr vert="horz" wrap="square" lIns="91570" tIns="45785" rIns="91570" bIns="45785" numCol="1" anchor="t" anchorCtr="0" compatLnSpc="1">
            <a:prstTxWarp prst="textNoShape">
              <a:avLst/>
            </a:prstTxWarp>
          </a:bodyPr>
          <a:lstStyle>
            <a:lvl1pPr algn="r" defTabSz="915415">
              <a:defRPr sz="1200"/>
            </a:lvl1pPr>
          </a:lstStyle>
          <a:p>
            <a:pPr>
              <a:defRPr/>
            </a:pPr>
            <a:fld id="{AB80AA70-169D-4EAF-8003-B5D4E9A42F73}" type="datetimeFigureOut">
              <a:rPr lang="en-US"/>
              <a:pPr>
                <a:defRPr/>
              </a:pPr>
              <a:t>10/19/2011</a:t>
            </a:fld>
            <a:endParaRPr lang="en-US"/>
          </a:p>
        </p:txBody>
      </p:sp>
      <p:sp>
        <p:nvSpPr>
          <p:cNvPr id="4" name="Footer Placeholder 3"/>
          <p:cNvSpPr>
            <a:spLocks noGrp="1"/>
          </p:cNvSpPr>
          <p:nvPr>
            <p:ph type="ftr" sz="quarter" idx="2"/>
          </p:nvPr>
        </p:nvSpPr>
        <p:spPr bwMode="auto">
          <a:xfrm>
            <a:off x="0" y="8842029"/>
            <a:ext cx="3043343" cy="465455"/>
          </a:xfrm>
          <a:prstGeom prst="rect">
            <a:avLst/>
          </a:prstGeom>
          <a:noFill/>
          <a:ln w="9525">
            <a:noFill/>
            <a:miter lim="800000"/>
            <a:headEnd/>
            <a:tailEnd/>
          </a:ln>
        </p:spPr>
        <p:txBody>
          <a:bodyPr vert="horz" wrap="square" lIns="91570" tIns="45785" rIns="91570" bIns="45785" numCol="1" anchor="b" anchorCtr="0" compatLnSpc="1">
            <a:prstTxWarp prst="textNoShape">
              <a:avLst/>
            </a:prstTxWarp>
          </a:bodyPr>
          <a:lstStyle>
            <a:lvl1pPr defTabSz="915415">
              <a:defRPr sz="1200"/>
            </a:lvl1pPr>
          </a:lstStyle>
          <a:p>
            <a:pPr>
              <a:defRPr/>
            </a:pPr>
            <a:endParaRPr lang="en-US"/>
          </a:p>
        </p:txBody>
      </p:sp>
      <p:sp>
        <p:nvSpPr>
          <p:cNvPr id="5" name="Slide Number Placeholder 4"/>
          <p:cNvSpPr>
            <a:spLocks noGrp="1"/>
          </p:cNvSpPr>
          <p:nvPr>
            <p:ph type="sldNum" sz="quarter" idx="3"/>
          </p:nvPr>
        </p:nvSpPr>
        <p:spPr bwMode="auto">
          <a:xfrm>
            <a:off x="3978132" y="8842029"/>
            <a:ext cx="3043343" cy="465455"/>
          </a:xfrm>
          <a:prstGeom prst="rect">
            <a:avLst/>
          </a:prstGeom>
          <a:noFill/>
          <a:ln w="9525">
            <a:noFill/>
            <a:miter lim="800000"/>
            <a:headEnd/>
            <a:tailEnd/>
          </a:ln>
        </p:spPr>
        <p:txBody>
          <a:bodyPr vert="horz" wrap="square" lIns="91570" tIns="45785" rIns="91570" bIns="45785" numCol="1" anchor="b" anchorCtr="0" compatLnSpc="1">
            <a:prstTxWarp prst="textNoShape">
              <a:avLst/>
            </a:prstTxWarp>
          </a:bodyPr>
          <a:lstStyle>
            <a:lvl1pPr algn="r" defTabSz="915415">
              <a:defRPr sz="1200"/>
            </a:lvl1pPr>
          </a:lstStyle>
          <a:p>
            <a:pPr>
              <a:defRPr/>
            </a:pPr>
            <a:fld id="{EF5C9895-FC2C-4CC2-80CE-2F25AE98870A}" type="slidenum">
              <a:rPr lang="en-US"/>
              <a:pPr>
                <a:defRPr/>
              </a:pPr>
              <a:t>‹#›</a:t>
            </a:fld>
            <a:endParaRPr lang="en-US"/>
          </a:p>
        </p:txBody>
      </p:sp>
    </p:spTree>
    <p:extLst>
      <p:ext uri="{BB962C8B-B14F-4D97-AF65-F5344CB8AC3E}">
        <p14:creationId xmlns:p14="http://schemas.microsoft.com/office/powerpoint/2010/main" val="481579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43343" cy="465455"/>
          </a:xfrm>
          <a:prstGeom prst="rect">
            <a:avLst/>
          </a:prstGeom>
          <a:noFill/>
          <a:ln w="9525">
            <a:noFill/>
            <a:miter lim="800000"/>
            <a:headEnd/>
            <a:tailEnd/>
          </a:ln>
        </p:spPr>
        <p:txBody>
          <a:bodyPr vert="horz" wrap="square" lIns="91570" tIns="45785" rIns="91570" bIns="45785" numCol="1" anchor="t" anchorCtr="0" compatLnSpc="1">
            <a:prstTxWarp prst="textNoShape">
              <a:avLst/>
            </a:prstTxWarp>
          </a:bodyPr>
          <a:lstStyle>
            <a:lvl1pPr defTabSz="915415">
              <a:defRPr sz="1200"/>
            </a:lvl1pPr>
          </a:lstStyle>
          <a:p>
            <a:pPr>
              <a:defRPr/>
            </a:pPr>
            <a:endParaRPr lang="en-US"/>
          </a:p>
        </p:txBody>
      </p:sp>
      <p:sp>
        <p:nvSpPr>
          <p:cNvPr id="3" name="Date Placeholder 2"/>
          <p:cNvSpPr>
            <a:spLocks noGrp="1"/>
          </p:cNvSpPr>
          <p:nvPr>
            <p:ph type="dt" idx="1"/>
          </p:nvPr>
        </p:nvSpPr>
        <p:spPr bwMode="auto">
          <a:xfrm>
            <a:off x="3978132" y="0"/>
            <a:ext cx="3043343" cy="465455"/>
          </a:xfrm>
          <a:prstGeom prst="rect">
            <a:avLst/>
          </a:prstGeom>
          <a:noFill/>
          <a:ln w="9525">
            <a:noFill/>
            <a:miter lim="800000"/>
            <a:headEnd/>
            <a:tailEnd/>
          </a:ln>
        </p:spPr>
        <p:txBody>
          <a:bodyPr vert="horz" wrap="square" lIns="91570" tIns="45785" rIns="91570" bIns="45785" numCol="1" anchor="t" anchorCtr="0" compatLnSpc="1">
            <a:prstTxWarp prst="textNoShape">
              <a:avLst/>
            </a:prstTxWarp>
          </a:bodyPr>
          <a:lstStyle>
            <a:lvl1pPr algn="r" defTabSz="915415">
              <a:defRPr sz="1200"/>
            </a:lvl1pPr>
          </a:lstStyle>
          <a:p>
            <a:pPr>
              <a:defRPr/>
            </a:pPr>
            <a:fld id="{2076D9CB-E132-4035-9E92-7B57EC83B5C4}" type="datetimeFigureOut">
              <a:rPr lang="en-US"/>
              <a:pPr>
                <a:defRPr/>
              </a:pPr>
              <a:t>10/19/2011</a:t>
            </a:fld>
            <a:endParaRPr lang="en-US"/>
          </a:p>
        </p:txBody>
      </p:sp>
      <p:sp>
        <p:nvSpPr>
          <p:cNvPr id="4" name="Slide Image Placeholder 3"/>
          <p:cNvSpPr>
            <a:spLocks noGrp="1" noRot="1" noChangeAspect="1"/>
          </p:cNvSpPr>
          <p:nvPr>
            <p:ph type="sldImg" idx="2"/>
          </p:nvPr>
        </p:nvSpPr>
        <p:spPr>
          <a:xfrm>
            <a:off x="1185863" y="698500"/>
            <a:ext cx="4654550" cy="3490913"/>
          </a:xfrm>
          <a:prstGeom prst="rect">
            <a:avLst/>
          </a:prstGeom>
          <a:noFill/>
          <a:ln w="12700">
            <a:solidFill>
              <a:prstClr val="black"/>
            </a:solidFill>
          </a:ln>
        </p:spPr>
        <p:txBody>
          <a:bodyPr vert="horz" lIns="98652" tIns="49327" rIns="98652" bIns="49327" rtlCol="0" anchor="ctr"/>
          <a:lstStyle/>
          <a:p>
            <a:pPr lvl="0"/>
            <a:endParaRPr lang="en-US" noProof="0" smtClean="0"/>
          </a:p>
        </p:txBody>
      </p:sp>
      <p:sp>
        <p:nvSpPr>
          <p:cNvPr id="5" name="Notes Placeholder 4"/>
          <p:cNvSpPr>
            <a:spLocks noGrp="1"/>
          </p:cNvSpPr>
          <p:nvPr>
            <p:ph type="body" sz="quarter" idx="3"/>
          </p:nvPr>
        </p:nvSpPr>
        <p:spPr bwMode="auto">
          <a:xfrm>
            <a:off x="702310" y="4421823"/>
            <a:ext cx="5618480" cy="4189095"/>
          </a:xfrm>
          <a:prstGeom prst="rect">
            <a:avLst/>
          </a:prstGeom>
          <a:noFill/>
          <a:ln w="9525">
            <a:noFill/>
            <a:miter lim="800000"/>
            <a:headEnd/>
            <a:tailEnd/>
          </a:ln>
        </p:spPr>
        <p:txBody>
          <a:bodyPr vert="horz" wrap="square" lIns="91570" tIns="45785" rIns="91570" bIns="457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bwMode="auto">
          <a:xfrm>
            <a:off x="0" y="8842029"/>
            <a:ext cx="3043343" cy="465455"/>
          </a:xfrm>
          <a:prstGeom prst="rect">
            <a:avLst/>
          </a:prstGeom>
          <a:noFill/>
          <a:ln w="9525">
            <a:noFill/>
            <a:miter lim="800000"/>
            <a:headEnd/>
            <a:tailEnd/>
          </a:ln>
        </p:spPr>
        <p:txBody>
          <a:bodyPr vert="horz" wrap="square" lIns="91570" tIns="45785" rIns="91570" bIns="45785" numCol="1" anchor="b" anchorCtr="0" compatLnSpc="1">
            <a:prstTxWarp prst="textNoShape">
              <a:avLst/>
            </a:prstTxWarp>
          </a:bodyPr>
          <a:lstStyle>
            <a:lvl1pPr defTabSz="915415">
              <a:defRPr sz="1200"/>
            </a:lvl1pPr>
          </a:lstStyle>
          <a:p>
            <a:pPr>
              <a:defRPr/>
            </a:pPr>
            <a:endParaRPr lang="en-US"/>
          </a:p>
        </p:txBody>
      </p:sp>
      <p:sp>
        <p:nvSpPr>
          <p:cNvPr id="7" name="Slide Number Placeholder 6"/>
          <p:cNvSpPr>
            <a:spLocks noGrp="1"/>
          </p:cNvSpPr>
          <p:nvPr>
            <p:ph type="sldNum" sz="quarter" idx="5"/>
          </p:nvPr>
        </p:nvSpPr>
        <p:spPr bwMode="auto">
          <a:xfrm>
            <a:off x="3978132" y="8842029"/>
            <a:ext cx="3043343" cy="465455"/>
          </a:xfrm>
          <a:prstGeom prst="rect">
            <a:avLst/>
          </a:prstGeom>
          <a:noFill/>
          <a:ln w="9525">
            <a:noFill/>
            <a:miter lim="800000"/>
            <a:headEnd/>
            <a:tailEnd/>
          </a:ln>
        </p:spPr>
        <p:txBody>
          <a:bodyPr vert="horz" wrap="square" lIns="91570" tIns="45785" rIns="91570" bIns="45785" numCol="1" anchor="b" anchorCtr="0" compatLnSpc="1">
            <a:prstTxWarp prst="textNoShape">
              <a:avLst/>
            </a:prstTxWarp>
          </a:bodyPr>
          <a:lstStyle>
            <a:lvl1pPr algn="r" defTabSz="915415">
              <a:defRPr sz="1200"/>
            </a:lvl1pPr>
          </a:lstStyle>
          <a:p>
            <a:pPr>
              <a:defRPr/>
            </a:pPr>
            <a:fld id="{AC167269-BEA2-40BE-A7A2-138F65857E9C}" type="slidenum">
              <a:rPr lang="en-US"/>
              <a:pPr>
                <a:defRPr/>
              </a:pPr>
              <a:t>‹#›</a:t>
            </a:fld>
            <a:endParaRPr lang="en-US"/>
          </a:p>
        </p:txBody>
      </p:sp>
    </p:spTree>
    <p:extLst>
      <p:ext uri="{BB962C8B-B14F-4D97-AF65-F5344CB8AC3E}">
        <p14:creationId xmlns:p14="http://schemas.microsoft.com/office/powerpoint/2010/main" val="15193794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Narrow" pitchFamily="34" charset="0"/>
        <a:ea typeface="+mn-ea"/>
        <a:cs typeface="+mn-cs"/>
      </a:defRPr>
    </a:lvl1pPr>
    <a:lvl2pPr marL="338138" indent="-223838" algn="l" rtl="0" eaLnBrk="0" fontAlgn="base" hangingPunct="0">
      <a:spcBef>
        <a:spcPct val="30000"/>
      </a:spcBef>
      <a:spcAft>
        <a:spcPct val="0"/>
      </a:spcAft>
      <a:buFont typeface="Arial Narrow" pitchFamily="34" charset="0"/>
      <a:buChar char="–"/>
      <a:defRPr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bwMode="auto">
          <a:xfrm>
            <a:off x="1157511" y="686870"/>
            <a:ext cx="4708078" cy="3510306"/>
          </a:xfrm>
          <a:noFill/>
          <a:ln>
            <a:solidFill>
              <a:srgbClr val="000000"/>
            </a:solidFill>
            <a:miter lim="800000"/>
            <a:headEnd/>
            <a:tailEnd/>
          </a:ln>
        </p:spPr>
      </p:sp>
      <p:sp>
        <p:nvSpPr>
          <p:cNvPr id="14338" name="Rectangle 3"/>
          <p:cNvSpPr>
            <a:spLocks noGrp="1"/>
          </p:cNvSpPr>
          <p:nvPr>
            <p:ph type="body" idx="1"/>
          </p:nvPr>
        </p:nvSpPr>
        <p:spPr>
          <a:xfrm>
            <a:off x="915280" y="4425055"/>
            <a:ext cx="5192542" cy="4197176"/>
          </a:xfrm>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1170517" y="698182"/>
            <a:ext cx="4682067" cy="3490913"/>
          </a:xfrm>
          <a:noFill/>
          <a:ln>
            <a:solidFill>
              <a:srgbClr val="000000"/>
            </a:solidFill>
            <a:miter lim="800000"/>
            <a:headEnd/>
            <a:tailEnd/>
          </a:ln>
        </p:spPr>
      </p:sp>
      <p:sp>
        <p:nvSpPr>
          <p:cNvPr id="92163" name="Notes Placeholder 2"/>
          <p:cNvSpPr>
            <a:spLocks noGrp="1"/>
          </p:cNvSpPr>
          <p:nvPr>
            <p:ph type="body" idx="1"/>
          </p:nvPr>
        </p:nvSpPr>
        <p:spPr>
          <a:noFill/>
          <a:ln/>
        </p:spPr>
        <p:txBody>
          <a:bodyPr lIns="93294" tIns="46648" rIns="93294" bIns="46648"/>
          <a:lstStyle/>
          <a:p>
            <a:pPr eaLnBrk="1" hangingPunct="1"/>
            <a:endParaRPr lang="en-US" smtClean="0">
              <a:latin typeface="Arial" charset="0"/>
            </a:endParaRPr>
          </a:p>
        </p:txBody>
      </p:sp>
      <p:sp>
        <p:nvSpPr>
          <p:cNvPr id="92164" name="Date Placeholder 3"/>
          <p:cNvSpPr txBox="1">
            <a:spLocks noGrp="1"/>
          </p:cNvSpPr>
          <p:nvPr/>
        </p:nvSpPr>
        <p:spPr bwMode="auto">
          <a:xfrm>
            <a:off x="3978132" y="0"/>
            <a:ext cx="3043343" cy="465455"/>
          </a:xfrm>
          <a:prstGeom prst="rect">
            <a:avLst/>
          </a:prstGeom>
          <a:noFill/>
          <a:ln w="9525">
            <a:noFill/>
            <a:miter lim="800000"/>
            <a:headEnd/>
            <a:tailEnd/>
          </a:ln>
        </p:spPr>
        <p:txBody>
          <a:bodyPr lIns="93294" tIns="46648" rIns="93294" bIns="46648"/>
          <a:lstStyle/>
          <a:p>
            <a:pPr algn="r"/>
            <a:fld id="{3D61D1F1-E872-4EE7-9EF4-09AA2E221CE8}" type="datetime1">
              <a:rPr lang="en-US" sz="1200" b="1"/>
              <a:pPr algn="r"/>
              <a:t>10/19/2011</a:t>
            </a:fld>
            <a:endParaRPr lang="en-US" sz="1200" b="1"/>
          </a:p>
        </p:txBody>
      </p:sp>
      <p:sp>
        <p:nvSpPr>
          <p:cNvPr id="92165" name="Slide Number Placeholder 4"/>
          <p:cNvSpPr txBox="1">
            <a:spLocks noGrp="1"/>
          </p:cNvSpPr>
          <p:nvPr/>
        </p:nvSpPr>
        <p:spPr bwMode="auto">
          <a:xfrm>
            <a:off x="3978132" y="8842029"/>
            <a:ext cx="3043343" cy="465455"/>
          </a:xfrm>
          <a:prstGeom prst="rect">
            <a:avLst/>
          </a:prstGeom>
          <a:noFill/>
          <a:ln w="9525">
            <a:noFill/>
            <a:miter lim="800000"/>
            <a:headEnd/>
            <a:tailEnd/>
          </a:ln>
        </p:spPr>
        <p:txBody>
          <a:bodyPr lIns="93294" tIns="46648" rIns="93294" bIns="46648" anchor="b"/>
          <a:lstStyle/>
          <a:p>
            <a:pPr algn="r"/>
            <a:fld id="{8A62AAF1-E515-4052-B632-91482D8EC317}" type="slidenum">
              <a:rPr lang="en-US" sz="1200" b="1"/>
              <a:pPr algn="r"/>
              <a:t>13</a:t>
            </a:fld>
            <a:endParaRPr lang="en-US" sz="1200"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INCITE program is jointly managed</a:t>
            </a:r>
            <a:r>
              <a:rPr lang="en-US" baseline="0" dirty="0" smtClean="0"/>
              <a:t> by the Oak Ridge and Argonne Leadership Computing Facilities. The combined INCITE awards for 2011 were 1.7B hours for 57 projects.</a:t>
            </a:r>
            <a:endParaRPr lang="en-US" dirty="0"/>
          </a:p>
        </p:txBody>
      </p:sp>
      <p:sp>
        <p:nvSpPr>
          <p:cNvPr id="4" name="Slide Number Placeholder 3"/>
          <p:cNvSpPr>
            <a:spLocks noGrp="1"/>
          </p:cNvSpPr>
          <p:nvPr>
            <p:ph type="sldNum" sz="quarter" idx="10"/>
          </p:nvPr>
        </p:nvSpPr>
        <p:spPr/>
        <p:txBody>
          <a:bodyPr/>
          <a:lstStyle/>
          <a:p>
            <a:pPr>
              <a:defRPr/>
            </a:pPr>
            <a:fld id="{47403FD3-1997-4956-93CE-13FD2D54081D}" type="slidenum">
              <a:rPr lang="en-US" smtClean="0"/>
              <a:pPr>
                <a:defRPr/>
              </a:pPr>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a:t>
            </a:r>
            <a:r>
              <a:rPr lang="en-US" baseline="0" dirty="0" smtClean="0"/>
              <a:t> shown here is the degree of collaboration within INCITE projects: many comprise multi-institutional collaborations (e.g. University-DOE, DOE-Industry, etc).</a:t>
            </a:r>
            <a:endParaRPr lang="en-US" dirty="0"/>
          </a:p>
        </p:txBody>
      </p:sp>
      <p:sp>
        <p:nvSpPr>
          <p:cNvPr id="4" name="Slide Number Placeholder 3"/>
          <p:cNvSpPr>
            <a:spLocks noGrp="1"/>
          </p:cNvSpPr>
          <p:nvPr>
            <p:ph type="sldNum" sz="quarter" idx="10"/>
          </p:nvPr>
        </p:nvSpPr>
        <p:spPr/>
        <p:txBody>
          <a:bodyPr/>
          <a:lstStyle/>
          <a:p>
            <a:pPr>
              <a:defRPr/>
            </a:pPr>
            <a:fld id="{47403FD3-1997-4956-93CE-13FD2D54081D}" type="slidenum">
              <a:rPr lang="en-US" smtClean="0"/>
              <a:pPr>
                <a:defRPr/>
              </a:pPr>
              <a:t>15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55" tIns="45776" rIns="91555" bIns="45776"/>
          <a:lstStyle>
            <a:lvl1pPr defTabSz="914139" eaLnBrk="0" hangingPunct="0">
              <a:defRPr b="1">
                <a:solidFill>
                  <a:schemeClr val="tx1"/>
                </a:solidFill>
                <a:latin typeface="Arial" charset="0"/>
                <a:cs typeface="Arial" charset="0"/>
              </a:defRPr>
            </a:lvl1pPr>
            <a:lvl2pPr marL="744030" indent="-286165" defTabSz="914139" eaLnBrk="0" hangingPunct="0">
              <a:defRPr b="1">
                <a:solidFill>
                  <a:schemeClr val="tx1"/>
                </a:solidFill>
                <a:latin typeface="Arial" charset="0"/>
                <a:cs typeface="Arial" charset="0"/>
              </a:defRPr>
            </a:lvl2pPr>
            <a:lvl3pPr marL="1144661" indent="-228932" defTabSz="914139" eaLnBrk="0" hangingPunct="0">
              <a:defRPr b="1">
                <a:solidFill>
                  <a:schemeClr val="tx1"/>
                </a:solidFill>
                <a:latin typeface="Arial" charset="0"/>
                <a:cs typeface="Arial" charset="0"/>
              </a:defRPr>
            </a:lvl3pPr>
            <a:lvl4pPr marL="1602526" indent="-228932" defTabSz="914139" eaLnBrk="0" hangingPunct="0">
              <a:defRPr b="1">
                <a:solidFill>
                  <a:schemeClr val="tx1"/>
                </a:solidFill>
                <a:latin typeface="Arial" charset="0"/>
                <a:cs typeface="Arial" charset="0"/>
              </a:defRPr>
            </a:lvl4pPr>
            <a:lvl5pPr marL="2060389" indent="-228932" defTabSz="914139" eaLnBrk="0" hangingPunct="0">
              <a:defRPr b="1">
                <a:solidFill>
                  <a:schemeClr val="tx1"/>
                </a:solidFill>
                <a:latin typeface="Arial" charset="0"/>
                <a:cs typeface="Arial" charset="0"/>
              </a:defRPr>
            </a:lvl5pPr>
            <a:lvl6pPr marL="2518254" indent="-228932" defTabSz="914139" eaLnBrk="0" fontAlgn="base" hangingPunct="0">
              <a:spcBef>
                <a:spcPct val="0"/>
              </a:spcBef>
              <a:spcAft>
                <a:spcPct val="0"/>
              </a:spcAft>
              <a:defRPr b="1">
                <a:solidFill>
                  <a:schemeClr val="tx1"/>
                </a:solidFill>
                <a:latin typeface="Arial" charset="0"/>
                <a:cs typeface="Arial" charset="0"/>
              </a:defRPr>
            </a:lvl6pPr>
            <a:lvl7pPr marL="2976118" indent="-228932" defTabSz="914139" eaLnBrk="0" fontAlgn="base" hangingPunct="0">
              <a:spcBef>
                <a:spcPct val="0"/>
              </a:spcBef>
              <a:spcAft>
                <a:spcPct val="0"/>
              </a:spcAft>
              <a:defRPr b="1">
                <a:solidFill>
                  <a:schemeClr val="tx1"/>
                </a:solidFill>
                <a:latin typeface="Arial" charset="0"/>
                <a:cs typeface="Arial" charset="0"/>
              </a:defRPr>
            </a:lvl7pPr>
            <a:lvl8pPr marL="3433981" indent="-228932" defTabSz="914139" eaLnBrk="0" fontAlgn="base" hangingPunct="0">
              <a:spcBef>
                <a:spcPct val="0"/>
              </a:spcBef>
              <a:spcAft>
                <a:spcPct val="0"/>
              </a:spcAft>
              <a:defRPr b="1">
                <a:solidFill>
                  <a:schemeClr val="tx1"/>
                </a:solidFill>
                <a:latin typeface="Arial" charset="0"/>
                <a:cs typeface="Arial" charset="0"/>
              </a:defRPr>
            </a:lvl8pPr>
            <a:lvl9pPr marL="3891846" indent="-228932" defTabSz="914139" eaLnBrk="0" fontAlgn="base" hangingPunct="0">
              <a:spcBef>
                <a:spcPct val="0"/>
              </a:spcBef>
              <a:spcAft>
                <a:spcPct val="0"/>
              </a:spcAft>
              <a:defRPr b="1">
                <a:solidFill>
                  <a:schemeClr val="tx1"/>
                </a:solidFill>
                <a:latin typeface="Arial" charset="0"/>
                <a:cs typeface="Arial" charset="0"/>
              </a:defRPr>
            </a:lvl9pPr>
          </a:lstStyle>
          <a:p>
            <a:pPr eaLnBrk="1" hangingPunct="1"/>
            <a:fld id="{0073BB56-4967-4866-8A90-03B59F4D11F0}" type="slidenum">
              <a:rPr lang="en-US" b="0" smtClean="0"/>
              <a:pPr eaLnBrk="1" hangingPunct="1"/>
              <a:t>16</a:t>
            </a:fld>
            <a:endParaRPr lang="en-US" b="0" smtClean="0"/>
          </a:p>
        </p:txBody>
      </p:sp>
      <p:sp>
        <p:nvSpPr>
          <p:cNvPr id="38915" name="Rectangle 7"/>
          <p:cNvSpPr txBox="1">
            <a:spLocks noGrp="1" noChangeArrowheads="1"/>
          </p:cNvSpPr>
          <p:nvPr/>
        </p:nvSpPr>
        <p:spPr bwMode="auto">
          <a:xfrm>
            <a:off x="3977532" y="8841737"/>
            <a:ext cx="3043979" cy="46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4" tIns="46648" rIns="93294" bIns="46648" anchor="b"/>
          <a:lstStyle>
            <a:lvl1pPr defTabSz="912813" eaLnBrk="0" hangingPunct="0">
              <a:defRPr b="1">
                <a:solidFill>
                  <a:schemeClr val="tx1"/>
                </a:solidFill>
                <a:latin typeface="Arial" charset="0"/>
                <a:cs typeface="Arial" charset="0"/>
              </a:defRPr>
            </a:lvl1pPr>
            <a:lvl2pPr marL="742950" indent="-285750" defTabSz="912813" eaLnBrk="0" hangingPunct="0">
              <a:defRPr b="1">
                <a:solidFill>
                  <a:schemeClr val="tx1"/>
                </a:solidFill>
                <a:latin typeface="Arial" charset="0"/>
                <a:cs typeface="Arial" charset="0"/>
              </a:defRPr>
            </a:lvl2pPr>
            <a:lvl3pPr marL="1143000" indent="-228600" defTabSz="912813" eaLnBrk="0" hangingPunct="0">
              <a:defRPr b="1">
                <a:solidFill>
                  <a:schemeClr val="tx1"/>
                </a:solidFill>
                <a:latin typeface="Arial" charset="0"/>
                <a:cs typeface="Arial" charset="0"/>
              </a:defRPr>
            </a:lvl3pPr>
            <a:lvl4pPr marL="1600200" indent="-228600" defTabSz="912813" eaLnBrk="0" hangingPunct="0">
              <a:defRPr b="1">
                <a:solidFill>
                  <a:schemeClr val="tx1"/>
                </a:solidFill>
                <a:latin typeface="Arial" charset="0"/>
                <a:cs typeface="Arial" charset="0"/>
              </a:defRPr>
            </a:lvl4pPr>
            <a:lvl5pPr marL="2057400" indent="-228600" defTabSz="912813" eaLnBrk="0" hangingPunct="0">
              <a:defRPr b="1">
                <a:solidFill>
                  <a:schemeClr val="tx1"/>
                </a:solidFill>
                <a:latin typeface="Arial" charset="0"/>
                <a:cs typeface="Arial" charset="0"/>
              </a:defRPr>
            </a:lvl5pPr>
            <a:lvl6pPr marL="2514600" indent="-228600" defTabSz="912813" eaLnBrk="0" fontAlgn="base" hangingPunct="0">
              <a:spcBef>
                <a:spcPct val="0"/>
              </a:spcBef>
              <a:spcAft>
                <a:spcPct val="0"/>
              </a:spcAft>
              <a:defRPr b="1">
                <a:solidFill>
                  <a:schemeClr val="tx1"/>
                </a:solidFill>
                <a:latin typeface="Arial" charset="0"/>
                <a:cs typeface="Arial" charset="0"/>
              </a:defRPr>
            </a:lvl6pPr>
            <a:lvl7pPr marL="2971800" indent="-228600" defTabSz="912813" eaLnBrk="0" fontAlgn="base" hangingPunct="0">
              <a:spcBef>
                <a:spcPct val="0"/>
              </a:spcBef>
              <a:spcAft>
                <a:spcPct val="0"/>
              </a:spcAft>
              <a:defRPr b="1">
                <a:solidFill>
                  <a:schemeClr val="tx1"/>
                </a:solidFill>
                <a:latin typeface="Arial" charset="0"/>
                <a:cs typeface="Arial" charset="0"/>
              </a:defRPr>
            </a:lvl7pPr>
            <a:lvl8pPr marL="3429000" indent="-228600" defTabSz="912813" eaLnBrk="0" fontAlgn="base" hangingPunct="0">
              <a:spcBef>
                <a:spcPct val="0"/>
              </a:spcBef>
              <a:spcAft>
                <a:spcPct val="0"/>
              </a:spcAft>
              <a:defRPr b="1">
                <a:solidFill>
                  <a:schemeClr val="tx1"/>
                </a:solidFill>
                <a:latin typeface="Arial" charset="0"/>
                <a:cs typeface="Arial" charset="0"/>
              </a:defRPr>
            </a:lvl8pPr>
            <a:lvl9pPr marL="3886200" indent="-228600" defTabSz="912813" eaLnBrk="0" fontAlgn="base" hangingPunct="0">
              <a:spcBef>
                <a:spcPct val="0"/>
              </a:spcBef>
              <a:spcAft>
                <a:spcPct val="0"/>
              </a:spcAft>
              <a:defRPr b="1">
                <a:solidFill>
                  <a:schemeClr val="tx1"/>
                </a:solidFill>
                <a:latin typeface="Arial" charset="0"/>
                <a:cs typeface="Arial" charset="0"/>
              </a:defRPr>
            </a:lvl9pPr>
          </a:lstStyle>
          <a:p>
            <a:pPr algn="r" eaLnBrk="1" hangingPunct="1"/>
            <a:fld id="{A350A7DF-EB63-4EB1-9792-38305E065743}" type="slidenum">
              <a:rPr lang="en-US" sz="1200"/>
              <a:pPr algn="r" eaLnBrk="1" hangingPunct="1"/>
              <a:t>16</a:t>
            </a:fld>
            <a:endParaRPr lang="en-US" sz="1200"/>
          </a:p>
        </p:txBody>
      </p:sp>
      <p:sp>
        <p:nvSpPr>
          <p:cNvPr id="3891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8917" name="Rectangle 3"/>
          <p:cNvSpPr>
            <a:spLocks noGrp="1" noChangeArrowheads="1"/>
          </p:cNvSpPr>
          <p:nvPr>
            <p:ph type="body" idx="1"/>
          </p:nvPr>
        </p:nvSpPr>
        <p:spPr>
          <a:solidFill>
            <a:srgbClr val="FFFFFF"/>
          </a:solidFill>
          <a:ln>
            <a:solidFill>
              <a:srgbClr val="000000"/>
            </a:solidFill>
          </a:ln>
        </p:spPr>
        <p:txBody>
          <a:bodyPr lIns="88249" tIns="44126" rIns="88249" bIns="44126"/>
          <a:lstStyle/>
          <a:p>
            <a:pPr>
              <a:spcBef>
                <a:spcPct val="0"/>
              </a:spcBef>
            </a:pPr>
            <a:r>
              <a:rPr lang="en-US" smtClean="0"/>
              <a:t>Extends our tradition of making our facilities available to university and industry researchers (more than 300 organizations, including 88 companies, performed work at ORNL user facilities in 2006; the CNMS had more than 100 users).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21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4030" indent="-286165" eaLnBrk="0" hangingPunct="0">
              <a:defRPr sz="2400">
                <a:solidFill>
                  <a:schemeClr val="tx1"/>
                </a:solidFill>
                <a:latin typeface="Arial" charset="0"/>
                <a:ea typeface="ＭＳ Ｐゴシック" charset="0"/>
              </a:defRPr>
            </a:lvl2pPr>
            <a:lvl3pPr marL="1144661" indent="-228932" eaLnBrk="0" hangingPunct="0">
              <a:defRPr sz="2400">
                <a:solidFill>
                  <a:schemeClr val="tx1"/>
                </a:solidFill>
                <a:latin typeface="Arial" charset="0"/>
                <a:ea typeface="ＭＳ Ｐゴシック" charset="0"/>
              </a:defRPr>
            </a:lvl3pPr>
            <a:lvl4pPr marL="1602526" indent="-228932" eaLnBrk="0" hangingPunct="0">
              <a:defRPr sz="2400">
                <a:solidFill>
                  <a:schemeClr val="tx1"/>
                </a:solidFill>
                <a:latin typeface="Arial" charset="0"/>
                <a:ea typeface="ＭＳ Ｐゴシック" charset="0"/>
              </a:defRPr>
            </a:lvl4pPr>
            <a:lvl5pPr marL="2060389" indent="-228932" eaLnBrk="0" hangingPunct="0">
              <a:defRPr sz="2400">
                <a:solidFill>
                  <a:schemeClr val="tx1"/>
                </a:solidFill>
                <a:latin typeface="Arial" charset="0"/>
                <a:ea typeface="ＭＳ Ｐゴシック" charset="0"/>
              </a:defRPr>
            </a:lvl5pPr>
            <a:lvl6pPr marL="2518254" indent="-228932" eaLnBrk="0" fontAlgn="base" hangingPunct="0">
              <a:spcBef>
                <a:spcPct val="0"/>
              </a:spcBef>
              <a:spcAft>
                <a:spcPct val="0"/>
              </a:spcAft>
              <a:defRPr sz="2400">
                <a:solidFill>
                  <a:schemeClr val="tx1"/>
                </a:solidFill>
                <a:latin typeface="Arial" charset="0"/>
                <a:ea typeface="ＭＳ Ｐゴシック" charset="0"/>
              </a:defRPr>
            </a:lvl6pPr>
            <a:lvl7pPr marL="2976118" indent="-228932" eaLnBrk="0" fontAlgn="base" hangingPunct="0">
              <a:spcBef>
                <a:spcPct val="0"/>
              </a:spcBef>
              <a:spcAft>
                <a:spcPct val="0"/>
              </a:spcAft>
              <a:defRPr sz="2400">
                <a:solidFill>
                  <a:schemeClr val="tx1"/>
                </a:solidFill>
                <a:latin typeface="Arial" charset="0"/>
                <a:ea typeface="ＭＳ Ｐゴシック" charset="0"/>
              </a:defRPr>
            </a:lvl7pPr>
            <a:lvl8pPr marL="3433981" indent="-228932" eaLnBrk="0" fontAlgn="base" hangingPunct="0">
              <a:spcBef>
                <a:spcPct val="0"/>
              </a:spcBef>
              <a:spcAft>
                <a:spcPct val="0"/>
              </a:spcAft>
              <a:defRPr sz="2400">
                <a:solidFill>
                  <a:schemeClr val="tx1"/>
                </a:solidFill>
                <a:latin typeface="Arial" charset="0"/>
                <a:ea typeface="ＭＳ Ｐゴシック" charset="0"/>
              </a:defRPr>
            </a:lvl8pPr>
            <a:lvl9pPr marL="3891846" indent="-22893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F53780-982F-9D4B-BB77-ED69F012B828}" type="slidenum">
              <a:rPr lang="en-US" sz="1200"/>
              <a:pPr eaLnBrk="1" hangingPunct="1"/>
              <a:t>18</a:t>
            </a:fld>
            <a:endParaRPr lang="en-US" sz="1200"/>
          </a:p>
        </p:txBody>
      </p:sp>
      <p:sp>
        <p:nvSpPr>
          <p:cNvPr id="12290" name="Rectangle 2"/>
          <p:cNvSpPr>
            <a:spLocks noGrp="1" noRot="1" noChangeAspect="1" noChangeArrowheads="1" noTextEdit="1"/>
          </p:cNvSpPr>
          <p:nvPr>
            <p:ph type="sldImg"/>
          </p:nvPr>
        </p:nvSpPr>
        <p:spPr bwMode="auto">
          <a:xfrm>
            <a:off x="1184275" y="698500"/>
            <a:ext cx="4652963"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291" name="Rectangle 3"/>
          <p:cNvSpPr>
            <a:spLocks noGrp="1" noChangeArrowheads="1"/>
          </p:cNvSpPr>
          <p:nvPr>
            <p:ph type="body" idx="1"/>
          </p:nvPr>
        </p:nvSpPr>
        <p:spPr bwMode="auto">
          <a:xfrm>
            <a:off x="936733" y="4420870"/>
            <a:ext cx="5149637" cy="41903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2310" tIns="46154" rIns="92310" bIns="46154"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4030" indent="-286165" eaLnBrk="0" hangingPunct="0">
              <a:defRPr sz="2400">
                <a:solidFill>
                  <a:schemeClr val="tx1"/>
                </a:solidFill>
                <a:latin typeface="Arial" charset="0"/>
                <a:ea typeface="ＭＳ Ｐゴシック" charset="0"/>
              </a:defRPr>
            </a:lvl2pPr>
            <a:lvl3pPr marL="1144661" indent="-228932" eaLnBrk="0" hangingPunct="0">
              <a:defRPr sz="2400">
                <a:solidFill>
                  <a:schemeClr val="tx1"/>
                </a:solidFill>
                <a:latin typeface="Arial" charset="0"/>
                <a:ea typeface="ＭＳ Ｐゴシック" charset="0"/>
              </a:defRPr>
            </a:lvl3pPr>
            <a:lvl4pPr marL="1602526" indent="-228932" eaLnBrk="0" hangingPunct="0">
              <a:defRPr sz="2400">
                <a:solidFill>
                  <a:schemeClr val="tx1"/>
                </a:solidFill>
                <a:latin typeface="Arial" charset="0"/>
                <a:ea typeface="ＭＳ Ｐゴシック" charset="0"/>
              </a:defRPr>
            </a:lvl4pPr>
            <a:lvl5pPr marL="2060389" indent="-228932" eaLnBrk="0" hangingPunct="0">
              <a:defRPr sz="2400">
                <a:solidFill>
                  <a:schemeClr val="tx1"/>
                </a:solidFill>
                <a:latin typeface="Arial" charset="0"/>
                <a:ea typeface="ＭＳ Ｐゴシック" charset="0"/>
              </a:defRPr>
            </a:lvl5pPr>
            <a:lvl6pPr marL="2518254" indent="-228932" eaLnBrk="0" fontAlgn="base" hangingPunct="0">
              <a:spcBef>
                <a:spcPct val="0"/>
              </a:spcBef>
              <a:spcAft>
                <a:spcPct val="0"/>
              </a:spcAft>
              <a:defRPr sz="2400">
                <a:solidFill>
                  <a:schemeClr val="tx1"/>
                </a:solidFill>
                <a:latin typeface="Arial" charset="0"/>
                <a:ea typeface="ＭＳ Ｐゴシック" charset="0"/>
              </a:defRPr>
            </a:lvl6pPr>
            <a:lvl7pPr marL="2976118" indent="-228932" eaLnBrk="0" fontAlgn="base" hangingPunct="0">
              <a:spcBef>
                <a:spcPct val="0"/>
              </a:spcBef>
              <a:spcAft>
                <a:spcPct val="0"/>
              </a:spcAft>
              <a:defRPr sz="2400">
                <a:solidFill>
                  <a:schemeClr val="tx1"/>
                </a:solidFill>
                <a:latin typeface="Arial" charset="0"/>
                <a:ea typeface="ＭＳ Ｐゴシック" charset="0"/>
              </a:defRPr>
            </a:lvl7pPr>
            <a:lvl8pPr marL="3433981" indent="-228932" eaLnBrk="0" fontAlgn="base" hangingPunct="0">
              <a:spcBef>
                <a:spcPct val="0"/>
              </a:spcBef>
              <a:spcAft>
                <a:spcPct val="0"/>
              </a:spcAft>
              <a:defRPr sz="2400">
                <a:solidFill>
                  <a:schemeClr val="tx1"/>
                </a:solidFill>
                <a:latin typeface="Arial" charset="0"/>
                <a:ea typeface="ＭＳ Ｐゴシック" charset="0"/>
              </a:defRPr>
            </a:lvl8pPr>
            <a:lvl9pPr marL="3891846" indent="-22893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64DCDD-DB5F-3043-BDC0-C1123146C572}" type="slidenum">
              <a:rPr lang="en-US" sz="1200">
                <a:cs typeface="Arial" charset="0"/>
              </a:rPr>
              <a:pPr eaLnBrk="1" hangingPunct="1"/>
              <a:t>19</a:t>
            </a:fld>
            <a:endParaRPr lang="en-US" sz="1200">
              <a:cs typeface="Arial" charset="0"/>
            </a:endParaRPr>
          </a:p>
        </p:txBody>
      </p:sp>
      <p:sp>
        <p:nvSpPr>
          <p:cNvPr id="20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04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36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ORNL fraction had been hovering around 20% until increased to 25% in 2010, mostly due to CNMS staff indentifying as users- more staff proposals, in part supporting other DOE-funded programs they engage in</a:t>
            </a:r>
          </a:p>
          <a:p>
            <a:r>
              <a:rPr lang="en-US"/>
              <a:t>My best guess for 2011 is we will approach 400 users again; had 320 after 9 months</a:t>
            </a:r>
          </a:p>
        </p:txBody>
      </p:sp>
      <p:sp>
        <p:nvSpPr>
          <p:cNvPr id="44036" name="Slide Number Placeholder 3"/>
          <p:cNvSpPr>
            <a:spLocks noGrp="1"/>
          </p:cNvSpPr>
          <p:nvPr>
            <p:ph type="sldNum" sz="quarter" idx="4294967295"/>
          </p:nvPr>
        </p:nvSpPr>
        <p:spPr bwMode="auto">
          <a:xfrm>
            <a:off x="3977629" y="8842690"/>
            <a:ext cx="3043876" cy="4648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78" tIns="44139" rIns="88278" bIns="44139"/>
          <a:lstStyle>
            <a:lvl1pPr>
              <a:defRPr sz="2900">
                <a:solidFill>
                  <a:schemeClr val="tx1"/>
                </a:solidFill>
                <a:latin typeface="Arial" charset="0"/>
                <a:ea typeface="ＭＳ Ｐゴシック" charset="0"/>
              </a:defRPr>
            </a:lvl1pPr>
            <a:lvl2pPr marL="745820" indent="-286854">
              <a:defRPr sz="2900">
                <a:solidFill>
                  <a:schemeClr val="tx1"/>
                </a:solidFill>
                <a:latin typeface="Arial" charset="0"/>
                <a:ea typeface="ＭＳ Ｐゴシック" charset="0"/>
              </a:defRPr>
            </a:lvl2pPr>
            <a:lvl3pPr marL="1147415" indent="-229483">
              <a:defRPr sz="2900">
                <a:solidFill>
                  <a:schemeClr val="tx1"/>
                </a:solidFill>
                <a:latin typeface="Arial" charset="0"/>
                <a:ea typeface="ＭＳ Ｐゴシック" charset="0"/>
              </a:defRPr>
            </a:lvl3pPr>
            <a:lvl4pPr marL="1606381" indent="-229483">
              <a:defRPr sz="2900">
                <a:solidFill>
                  <a:schemeClr val="tx1"/>
                </a:solidFill>
                <a:latin typeface="Arial" charset="0"/>
                <a:ea typeface="ＭＳ Ｐゴシック" charset="0"/>
              </a:defRPr>
            </a:lvl4pPr>
            <a:lvl5pPr marL="2065346" indent="-229483">
              <a:defRPr sz="2900">
                <a:solidFill>
                  <a:schemeClr val="tx1"/>
                </a:solidFill>
                <a:latin typeface="Arial" charset="0"/>
                <a:ea typeface="ＭＳ Ｐゴシック" charset="0"/>
              </a:defRPr>
            </a:lvl5pPr>
            <a:lvl6pPr marL="2524312" indent="-229483" eaLnBrk="0" fontAlgn="base" hangingPunct="0">
              <a:spcBef>
                <a:spcPct val="0"/>
              </a:spcBef>
              <a:spcAft>
                <a:spcPct val="0"/>
              </a:spcAft>
              <a:defRPr sz="2900">
                <a:solidFill>
                  <a:schemeClr val="tx1"/>
                </a:solidFill>
                <a:latin typeface="Arial" charset="0"/>
                <a:ea typeface="ＭＳ Ｐゴシック" charset="0"/>
              </a:defRPr>
            </a:lvl6pPr>
            <a:lvl7pPr marL="2983277" indent="-229483" eaLnBrk="0" fontAlgn="base" hangingPunct="0">
              <a:spcBef>
                <a:spcPct val="0"/>
              </a:spcBef>
              <a:spcAft>
                <a:spcPct val="0"/>
              </a:spcAft>
              <a:defRPr sz="2900">
                <a:solidFill>
                  <a:schemeClr val="tx1"/>
                </a:solidFill>
                <a:latin typeface="Arial" charset="0"/>
                <a:ea typeface="ＭＳ Ｐゴシック" charset="0"/>
              </a:defRPr>
            </a:lvl7pPr>
            <a:lvl8pPr marL="3442243" indent="-229483" eaLnBrk="0" fontAlgn="base" hangingPunct="0">
              <a:spcBef>
                <a:spcPct val="0"/>
              </a:spcBef>
              <a:spcAft>
                <a:spcPct val="0"/>
              </a:spcAft>
              <a:defRPr sz="2900">
                <a:solidFill>
                  <a:schemeClr val="tx1"/>
                </a:solidFill>
                <a:latin typeface="Arial" charset="0"/>
                <a:ea typeface="ＭＳ Ｐゴシック" charset="0"/>
              </a:defRPr>
            </a:lvl8pPr>
            <a:lvl9pPr marL="3901209" indent="-229483" eaLnBrk="0" fontAlgn="base" hangingPunct="0">
              <a:spcBef>
                <a:spcPct val="0"/>
              </a:spcBef>
              <a:spcAft>
                <a:spcPct val="0"/>
              </a:spcAft>
              <a:defRPr sz="2900">
                <a:solidFill>
                  <a:schemeClr val="tx1"/>
                </a:solidFill>
                <a:latin typeface="Arial" charset="0"/>
                <a:ea typeface="ＭＳ Ｐゴシック" charset="0"/>
              </a:defRPr>
            </a:lvl9pPr>
          </a:lstStyle>
          <a:p>
            <a:fld id="{BB0D5446-7110-F347-A59D-52C6AAF3DB09}" type="slidenum">
              <a:rPr lang="en-US"/>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txBox="1">
            <a:spLocks noGrp="1" noChangeArrowheads="1"/>
          </p:cNvSpPr>
          <p:nvPr/>
        </p:nvSpPr>
        <p:spPr bwMode="auto">
          <a:xfrm>
            <a:off x="3978133" y="8840413"/>
            <a:ext cx="3043343" cy="467072"/>
          </a:xfrm>
          <a:prstGeom prst="rect">
            <a:avLst/>
          </a:prstGeom>
          <a:noFill/>
          <a:ln w="9525">
            <a:noFill/>
            <a:miter lim="800000"/>
            <a:headEnd/>
            <a:tailEnd/>
          </a:ln>
        </p:spPr>
        <p:txBody>
          <a:bodyPr lIns="93202" tIns="46602" rIns="93202" bIns="46602" anchor="b"/>
          <a:lstStyle/>
          <a:p>
            <a:pPr algn="r" defTabSz="921663"/>
            <a:fld id="{C2573D0A-E6C7-4A53-BA38-8490C73D47DA}" type="slidenum">
              <a:rPr lang="en-US" sz="1000"/>
              <a:pPr algn="r" defTabSz="921663"/>
              <a:t>22</a:t>
            </a:fld>
            <a:endParaRPr lang="en-US" sz="1000"/>
          </a:p>
        </p:txBody>
      </p:sp>
      <p:sp>
        <p:nvSpPr>
          <p:cNvPr id="29698" name="Rectangle 6"/>
          <p:cNvSpPr>
            <a:spLocks noGrp="1" noRot="1" noChangeAspect="1" noTextEdit="1"/>
          </p:cNvSpPr>
          <p:nvPr>
            <p:ph type="sldImg"/>
          </p:nvPr>
        </p:nvSpPr>
        <p:spPr bwMode="auto">
          <a:xfrm>
            <a:off x="1185863" y="696913"/>
            <a:ext cx="4654550" cy="3490912"/>
          </a:xfrm>
          <a:noFill/>
          <a:ln>
            <a:solidFill>
              <a:srgbClr val="000000"/>
            </a:solidFill>
            <a:miter lim="800000"/>
            <a:headEnd/>
            <a:tailEnd/>
          </a:ln>
        </p:spPr>
      </p:sp>
      <p:sp>
        <p:nvSpPr>
          <p:cNvPr id="29699" name="Rectangle 7"/>
          <p:cNvSpPr>
            <a:spLocks noGrp="1"/>
          </p:cNvSpPr>
          <p:nvPr>
            <p:ph type="body" idx="1"/>
          </p:nvPr>
        </p:nvSpPr>
        <p:spPr>
          <a:xfrm>
            <a:off x="702310" y="4421822"/>
            <a:ext cx="5618480" cy="4190712"/>
          </a:xfrm>
          <a:noFill/>
          <a:ln/>
        </p:spPr>
        <p:txBody>
          <a:bodyPr lIns="91528" tIns="45764" rIns="91528" bIns="45764"/>
          <a:lstStyle/>
          <a:p>
            <a:pPr eaLnBrk="1" hangingPunct="1">
              <a:spcBef>
                <a:spcPct val="0"/>
              </a:spcBef>
            </a:pPr>
            <a:r>
              <a:rPr lang="en-US" dirty="0" smtClean="0"/>
              <a:t>SNS construction began in 1999 and was officially completed ahead of schedule when the first neutrons were produced in April 2006 and is the world’s most powerful source of pulsed neutrons. Its scientific instruments are being used to explore the structure and function of materials. A well-developed upgrade path (power upgrade, second target station) will keep SNS at the forefront during its 40-year operating life.</a:t>
            </a:r>
          </a:p>
          <a:p>
            <a:pPr eaLnBrk="1" hangingPunct="1">
              <a:spcBef>
                <a:spcPct val="0"/>
              </a:spcBef>
            </a:pPr>
            <a:r>
              <a:rPr lang="en-US" dirty="0" smtClean="0"/>
              <a:t>HFIR, which has been in operation since 1965, provides a continuous cold neutron source of unsurpassed brightness, with two new world-class SANS instruments providing the ability to determine nanoscale structures in a vast array of materials (polymers, biological macromolecules, solids).</a:t>
            </a:r>
          </a:p>
          <a:p>
            <a:pPr eaLnBrk="1" hangingPunct="1">
              <a:spcBef>
                <a:spcPct val="0"/>
              </a:spcBef>
            </a:pPr>
            <a:r>
              <a:rPr lang="en-US" dirty="0" smtClean="0"/>
              <a:t>The Joint Institute for Neutron Sciences is housed on Chestnut Ridge in a facility constructed with funding from the State of Tennessee.</a:t>
            </a:r>
          </a:p>
          <a:p>
            <a:pPr eaLnBrk="1" hangingPunct="1">
              <a:spcBef>
                <a:spcPct val="0"/>
              </a:spcBef>
            </a:pPr>
            <a:endParaRPr lang="en-US" dirty="0" smtClean="0"/>
          </a:p>
          <a:p>
            <a:pPr eaLnBrk="1" hangingPunct="1">
              <a:spcBef>
                <a:spcPct val="0"/>
              </a:spcBef>
            </a:pPr>
            <a:r>
              <a:rPr lang="en-US" dirty="0" smtClean="0"/>
              <a:t>IMAGE: This is a “lightly enhanced” photograph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978134" y="8840414"/>
            <a:ext cx="3043343" cy="467072"/>
          </a:xfrm>
          <a:prstGeom prst="rect">
            <a:avLst/>
          </a:prstGeom>
          <a:noFill/>
          <a:ln w="9525">
            <a:noFill/>
            <a:miter lim="800000"/>
            <a:headEnd/>
            <a:tailEnd/>
          </a:ln>
        </p:spPr>
        <p:txBody>
          <a:bodyPr lIns="93166" tIns="46585" rIns="93166" bIns="46585" anchor="b"/>
          <a:lstStyle/>
          <a:p>
            <a:pPr algn="r" defTabSz="918343"/>
            <a:fld id="{7E6E2CB5-73D7-45E8-8611-15769068E111}" type="slidenum">
              <a:rPr lang="en-US" sz="1000"/>
              <a:pPr algn="r" defTabSz="918343"/>
              <a:t>3</a:t>
            </a:fld>
            <a:endParaRPr lang="en-US" sz="1000"/>
          </a:p>
        </p:txBody>
      </p:sp>
      <p:sp>
        <p:nvSpPr>
          <p:cNvPr id="77827" name="Rectangle 13"/>
          <p:cNvSpPr>
            <a:spLocks noGrp="1" noRot="1" noChangeAspect="1" noTextEdit="1"/>
          </p:cNvSpPr>
          <p:nvPr>
            <p:ph type="sldImg"/>
          </p:nvPr>
        </p:nvSpPr>
        <p:spPr bwMode="auto">
          <a:noFill/>
          <a:ln>
            <a:solidFill>
              <a:srgbClr val="000000"/>
            </a:solidFill>
            <a:miter lim="800000"/>
            <a:headEnd/>
            <a:tailEnd/>
          </a:ln>
        </p:spPr>
      </p:sp>
      <p:sp>
        <p:nvSpPr>
          <p:cNvPr id="77828" name="Rectangle 14"/>
          <p:cNvSpPr>
            <a:spLocks noGrp="1"/>
          </p:cNvSpPr>
          <p:nvPr>
            <p:ph type="body" idx="1"/>
          </p:nvPr>
        </p:nvSpPr>
        <p:spPr>
          <a:noFill/>
          <a:ln/>
        </p:spPr>
        <p:txBody>
          <a:bodyPr lIns="91518" tIns="45759" rIns="91518" bIns="45759"/>
          <a:lstStyle/>
          <a:p>
            <a:pPr>
              <a:spcBef>
                <a:spcPct val="0"/>
              </a:spcBef>
            </a:pPr>
            <a:r>
              <a:rPr lang="en-US" dirty="0" smtClean="0"/>
              <a:t>TODAY: ORNL has well-defined research capabilities (developed through its performance of mission assignments) that are applied to meet the needs of the Department of Energy and other customers, including the Department of Defense, the Department of Homeland Security, NASA, the Nuclear Regulatory Commission, and other federal agencies, as well as other public and private-sector entities. Our $1.65B budget comes to us in projects of various sizes for these customers.</a:t>
            </a:r>
          </a:p>
        </p:txBody>
      </p:sp>
      <p:sp>
        <p:nvSpPr>
          <p:cNvPr id="77829" name="Rectangle 4"/>
          <p:cNvSpPr>
            <a:spLocks noChangeArrowheads="1"/>
          </p:cNvSpPr>
          <p:nvPr/>
        </p:nvSpPr>
        <p:spPr bwMode="auto">
          <a:xfrm>
            <a:off x="936417" y="4433138"/>
            <a:ext cx="5150273" cy="4185863"/>
          </a:xfrm>
          <a:prstGeom prst="rect">
            <a:avLst/>
          </a:prstGeom>
          <a:noFill/>
          <a:ln w="9525">
            <a:noFill/>
            <a:miter lim="800000"/>
            <a:headEnd/>
            <a:tailEnd/>
          </a:ln>
        </p:spPr>
        <p:txBody>
          <a:bodyPr lIns="92693" tIns="46350" rIns="92693" bIns="46350"/>
          <a:lstStyle/>
          <a:p>
            <a:pPr defTabSz="881091">
              <a:spcBef>
                <a:spcPct val="30000"/>
              </a:spcBef>
            </a:pPr>
            <a:endParaRPr lang="en-US" sz="1000">
              <a:latin typeface="Arial Narrow"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t>First measurements included powder diffraction, beam images and neutron guide checks</a:t>
            </a:r>
          </a:p>
          <a:p>
            <a:pPr>
              <a:lnSpc>
                <a:spcPct val="80000"/>
              </a:lnSpc>
            </a:pPr>
            <a:r>
              <a:rPr lang="en-US"/>
              <a:t>108 of 115 detector modules installed during October/November shut down</a:t>
            </a:r>
          </a:p>
          <a:p>
            <a:pPr>
              <a:lnSpc>
                <a:spcPct val="80000"/>
              </a:lnSpc>
            </a:pPr>
            <a:r>
              <a:rPr lang="en-US"/>
              <a:t>Scattering chamber vacuum operational</a:t>
            </a:r>
          </a:p>
          <a:p>
            <a:pPr>
              <a:lnSpc>
                <a:spcPct val="80000"/>
              </a:lnSpc>
            </a:pPr>
            <a:r>
              <a:rPr lang="en-US"/>
              <a:t>Next commissioning steps include calibration of Fermi choppers and first monochromatic beam operations</a:t>
            </a:r>
          </a:p>
          <a:p>
            <a:endParaRPr lang="en-US"/>
          </a:p>
          <a:p>
            <a:r>
              <a:rPr lang="en-US"/>
              <a:t>ARCS received first beam in September 2007</a:t>
            </a:r>
          </a:p>
          <a:p>
            <a:endParaRPr lang="en-US"/>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351">
              <a:defRPr>
                <a:solidFill>
                  <a:schemeClr val="tx1"/>
                </a:solidFill>
                <a:latin typeface="Arial" charset="0"/>
                <a:ea typeface="ＭＳ Ｐゴシック" charset="0"/>
              </a:defRPr>
            </a:lvl1pPr>
            <a:lvl2pPr marL="717254" indent="-275867" defTabSz="933351">
              <a:defRPr>
                <a:solidFill>
                  <a:schemeClr val="tx1"/>
                </a:solidFill>
                <a:latin typeface="Arial" charset="0"/>
                <a:ea typeface="ＭＳ Ｐゴシック" charset="0"/>
              </a:defRPr>
            </a:lvl2pPr>
            <a:lvl3pPr marL="1103469" indent="-220695" defTabSz="933351">
              <a:defRPr>
                <a:solidFill>
                  <a:schemeClr val="tx1"/>
                </a:solidFill>
                <a:latin typeface="Arial" charset="0"/>
                <a:ea typeface="ＭＳ Ｐゴシック" charset="0"/>
              </a:defRPr>
            </a:lvl3pPr>
            <a:lvl4pPr marL="1544856" indent="-220695" defTabSz="933351">
              <a:defRPr>
                <a:solidFill>
                  <a:schemeClr val="tx1"/>
                </a:solidFill>
                <a:latin typeface="Arial" charset="0"/>
                <a:ea typeface="ＭＳ Ｐゴシック" charset="0"/>
              </a:defRPr>
            </a:lvl4pPr>
            <a:lvl5pPr marL="1986244" indent="-220695" defTabSz="933351">
              <a:defRPr>
                <a:solidFill>
                  <a:schemeClr val="tx1"/>
                </a:solidFill>
                <a:latin typeface="Arial" charset="0"/>
                <a:ea typeface="ＭＳ Ｐゴシック" charset="0"/>
              </a:defRPr>
            </a:lvl5pPr>
            <a:lvl6pPr marL="2427631" indent="-220695" defTabSz="933351" eaLnBrk="0" fontAlgn="base" hangingPunct="0">
              <a:spcBef>
                <a:spcPct val="0"/>
              </a:spcBef>
              <a:spcAft>
                <a:spcPct val="0"/>
              </a:spcAft>
              <a:defRPr>
                <a:solidFill>
                  <a:schemeClr val="tx1"/>
                </a:solidFill>
                <a:latin typeface="Arial" charset="0"/>
                <a:ea typeface="ＭＳ Ｐゴシック" charset="0"/>
              </a:defRPr>
            </a:lvl6pPr>
            <a:lvl7pPr marL="2869018" indent="-220695" defTabSz="933351" eaLnBrk="0" fontAlgn="base" hangingPunct="0">
              <a:spcBef>
                <a:spcPct val="0"/>
              </a:spcBef>
              <a:spcAft>
                <a:spcPct val="0"/>
              </a:spcAft>
              <a:defRPr>
                <a:solidFill>
                  <a:schemeClr val="tx1"/>
                </a:solidFill>
                <a:latin typeface="Arial" charset="0"/>
                <a:ea typeface="ＭＳ Ｐゴシック" charset="0"/>
              </a:defRPr>
            </a:lvl7pPr>
            <a:lvl8pPr marL="3310405" indent="-220695" defTabSz="933351" eaLnBrk="0" fontAlgn="base" hangingPunct="0">
              <a:spcBef>
                <a:spcPct val="0"/>
              </a:spcBef>
              <a:spcAft>
                <a:spcPct val="0"/>
              </a:spcAft>
              <a:defRPr>
                <a:solidFill>
                  <a:schemeClr val="tx1"/>
                </a:solidFill>
                <a:latin typeface="Arial" charset="0"/>
                <a:ea typeface="ＭＳ Ｐゴシック" charset="0"/>
              </a:defRPr>
            </a:lvl8pPr>
            <a:lvl9pPr marL="3751793" indent="-220695" defTabSz="933351" eaLnBrk="0" fontAlgn="base" hangingPunct="0">
              <a:spcBef>
                <a:spcPct val="0"/>
              </a:spcBef>
              <a:spcAft>
                <a:spcPct val="0"/>
              </a:spcAft>
              <a:defRPr>
                <a:solidFill>
                  <a:schemeClr val="tx1"/>
                </a:solidFill>
                <a:latin typeface="Arial" charset="0"/>
                <a:ea typeface="ＭＳ Ｐゴシック" charset="0"/>
              </a:defRPr>
            </a:lvl9pPr>
          </a:lstStyle>
          <a:p>
            <a:fld id="{B53D09CA-F412-5B49-B972-112FB4A1FEC9}" type="slidenum">
              <a:rPr lang="en-US"/>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185863" y="698500"/>
            <a:ext cx="4652962" cy="3489325"/>
          </a:xfrm>
          <a:ln/>
        </p:spPr>
      </p:sp>
      <p:sp>
        <p:nvSpPr>
          <p:cNvPr id="34819" name="Rectangle 3"/>
          <p:cNvSpPr>
            <a:spLocks noGrp="1" noChangeArrowheads="1"/>
          </p:cNvSpPr>
          <p:nvPr>
            <p:ph type="body" idx="1"/>
          </p:nvPr>
        </p:nvSpPr>
        <p:spPr>
          <a:xfrm>
            <a:off x="937329" y="4422131"/>
            <a:ext cx="5148444" cy="41881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833" tIns="46418" rIns="92833" bIns="46418"/>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2011 is users as of Feb 28,</a:t>
            </a:r>
            <a:r>
              <a:rPr lang="en-US" baseline="0" dirty="0" smtClean="0"/>
              <a:t> 2011</a:t>
            </a:r>
            <a:endParaRPr lang="en-US" dirty="0"/>
          </a:p>
        </p:txBody>
      </p:sp>
      <p:sp>
        <p:nvSpPr>
          <p:cNvPr id="4" name="Slide Number Placeholder 3"/>
          <p:cNvSpPr>
            <a:spLocks noGrp="1"/>
          </p:cNvSpPr>
          <p:nvPr>
            <p:ph type="sldNum" sz="quarter" idx="10"/>
          </p:nvPr>
        </p:nvSpPr>
        <p:spPr/>
        <p:txBody>
          <a:bodyPr/>
          <a:lstStyle/>
          <a:p>
            <a:pPr>
              <a:defRPr/>
            </a:pPr>
            <a:fld id="{9EA9BD67-B21C-4886-8F04-618F12ED5CE0}" type="slidenum">
              <a:rPr lang="en-US" smtClean="0">
                <a:solidFill>
                  <a:prstClr val="black"/>
                </a:solidFill>
              </a:rPr>
              <a:pPr>
                <a:defRPr/>
              </a:pPr>
              <a:t>25</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Rot="1" noChangeAspect="1" noChangeArrowheads="1" noTextEdit="1"/>
          </p:cNvSpPr>
          <p:nvPr>
            <p:ph type="sldImg"/>
          </p:nvPr>
        </p:nvSpPr>
        <p:spPr>
          <a:ln/>
        </p:spPr>
      </p:sp>
      <p:sp>
        <p:nvSpPr>
          <p:cNvPr id="28675" name="Rectangle 1027"/>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Rot="1" noChangeAspect="1" noChangeArrowheads="1" noTextEdit="1"/>
          </p:cNvSpPr>
          <p:nvPr>
            <p:ph type="sldImg"/>
          </p:nvPr>
        </p:nvSpPr>
        <p:spPr>
          <a:ln/>
        </p:spPr>
      </p:sp>
      <p:sp>
        <p:nvSpPr>
          <p:cNvPr id="27651" name="Rectangle 1027"/>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1172143" y="696567"/>
            <a:ext cx="4682067" cy="3490913"/>
          </a:xfrm>
          <a:noFill/>
          <a:ln>
            <a:solidFill>
              <a:srgbClr val="000000"/>
            </a:solidFill>
            <a:miter lim="800000"/>
            <a:headEnd/>
            <a:tailEnd/>
          </a:ln>
        </p:spPr>
      </p:sp>
      <p:sp>
        <p:nvSpPr>
          <p:cNvPr id="65539" name="Notes Placeholder 2"/>
          <p:cNvSpPr>
            <a:spLocks noGrp="1"/>
          </p:cNvSpPr>
          <p:nvPr>
            <p:ph type="body" idx="1"/>
          </p:nvPr>
        </p:nvSpPr>
        <p:spPr>
          <a:noFill/>
          <a:ln/>
        </p:spPr>
        <p:txBody>
          <a:bodyPr lIns="91551" tIns="45774" rIns="91551" bIns="45774"/>
          <a:lstStyle/>
          <a:p>
            <a:endParaRPr lang="en-US" smtClean="0"/>
          </a:p>
        </p:txBody>
      </p:sp>
      <p:sp>
        <p:nvSpPr>
          <p:cNvPr id="65540" name="Slide Number Placeholder 3"/>
          <p:cNvSpPr txBox="1">
            <a:spLocks noGrp="1"/>
          </p:cNvSpPr>
          <p:nvPr/>
        </p:nvSpPr>
        <p:spPr bwMode="auto">
          <a:xfrm>
            <a:off x="3977532" y="8841737"/>
            <a:ext cx="3043979" cy="465774"/>
          </a:xfrm>
          <a:prstGeom prst="rect">
            <a:avLst/>
          </a:prstGeom>
          <a:noFill/>
          <a:ln w="9525">
            <a:noFill/>
            <a:miter lim="800000"/>
            <a:headEnd/>
            <a:tailEnd/>
          </a:ln>
        </p:spPr>
        <p:txBody>
          <a:bodyPr lIns="91551" tIns="45774" rIns="91551" bIns="45774" anchor="b"/>
          <a:lstStyle/>
          <a:p>
            <a:pPr algn="r"/>
            <a:fld id="{D9FFD53D-11BF-4B1E-8AB3-520C0B82536B}" type="slidenum">
              <a:rPr lang="en-US" sz="1200"/>
              <a:pPr algn="r"/>
              <a:t>4</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TextEdit="1"/>
          </p:cNvSpPr>
          <p:nvPr>
            <p:ph type="sldImg"/>
          </p:nvPr>
        </p:nvSpPr>
        <p:spPr bwMode="auto">
          <a:noFill/>
          <a:ln>
            <a:solidFill>
              <a:srgbClr val="000000"/>
            </a:solidFill>
            <a:miter lim="800000"/>
            <a:headEnd/>
            <a:tailEnd/>
          </a:ln>
        </p:spPr>
      </p:sp>
      <p:sp>
        <p:nvSpPr>
          <p:cNvPr id="31746" name="Rectangle 3"/>
          <p:cNvSpPr>
            <a:spLocks noGrp="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Rot="1" noChangeAspect="1" noChangeArrowheads="1" noTextEdit="1"/>
          </p:cNvSpPr>
          <p:nvPr>
            <p:ph type="sldImg"/>
          </p:nvPr>
        </p:nvSpPr>
        <p:spPr>
          <a:ln/>
        </p:spPr>
      </p:sp>
      <p:sp>
        <p:nvSpPr>
          <p:cNvPr id="26627" name="Rectangle 1027"/>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Rot="1" noChangeAspect="1" noChangeArrowheads="1" noTextEdit="1"/>
          </p:cNvSpPr>
          <p:nvPr>
            <p:ph type="sldImg"/>
          </p:nvPr>
        </p:nvSpPr>
        <p:spPr>
          <a:ln/>
        </p:spPr>
      </p:sp>
      <p:sp>
        <p:nvSpPr>
          <p:cNvPr id="27651" name="Rectangle 1027"/>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bwMode="auto">
          <a:xfrm>
            <a:off x="1172143" y="696567"/>
            <a:ext cx="4682067" cy="3490913"/>
          </a:xfrm>
          <a:noFill/>
          <a:ln>
            <a:solidFill>
              <a:srgbClr val="000000"/>
            </a:solidFill>
            <a:miter lim="800000"/>
            <a:headEnd/>
            <a:tailEnd/>
          </a:ln>
        </p:spPr>
      </p:sp>
      <p:sp>
        <p:nvSpPr>
          <p:cNvPr id="25602" name="Rectangle 3"/>
          <p:cNvSpPr>
            <a:spLocks noGrp="1" noChangeArrowheads="1"/>
          </p:cNvSpPr>
          <p:nvPr>
            <p:ph type="body" idx="1"/>
          </p:nvPr>
        </p:nvSpPr>
        <p:spPr>
          <a:xfrm>
            <a:off x="702310" y="4421823"/>
            <a:ext cx="5618480" cy="4190712"/>
          </a:xfrm>
          <a:noFill/>
          <a:ln/>
        </p:spPr>
        <p:txBody>
          <a:bodyPr lIns="93197" tIns="46600" rIns="93197" bIns="46600"/>
          <a:lstStyle/>
          <a:p>
            <a:pPr eaLnBrk="1" hangingPunct="1">
              <a:spcBef>
                <a:spcPct val="0"/>
              </a:spcBef>
            </a:pPr>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F6B015C-D784-43D3-94F3-C99451214217}" type="slidenum">
              <a:rPr lang="en-US" smtClean="0">
                <a:solidFill>
                  <a:srgbClr val="000000"/>
                </a:solidFill>
                <a:cs typeface="Arial" charset="0"/>
              </a:rPr>
              <a:pPr/>
              <a:t>9</a:t>
            </a:fld>
            <a:endParaRPr lang="en-US" smtClean="0">
              <a:solidFill>
                <a:srgbClr val="000000"/>
              </a:solidFill>
              <a:cs typeface="Arial" charset="0"/>
            </a:endParaRPr>
          </a:p>
        </p:txBody>
      </p:sp>
      <p:sp>
        <p:nvSpPr>
          <p:cNvPr id="137218" name="Rectangle 2"/>
          <p:cNvSpPr>
            <a:spLocks noGrp="1" noRot="1" noChangeAspect="1" noChangeArrowheads="1" noTextEdit="1"/>
          </p:cNvSpPr>
          <p:nvPr>
            <p:ph type="sldImg"/>
          </p:nvPr>
        </p:nvSpPr>
        <p:spPr bwMode="auto">
          <a:xfrm>
            <a:off x="1184275" y="700088"/>
            <a:ext cx="4656138" cy="3490912"/>
          </a:xfrm>
          <a:noFill/>
          <a:ln>
            <a:solidFill>
              <a:srgbClr val="000000"/>
            </a:solidFill>
            <a:miter lim="800000"/>
            <a:headEnd/>
            <a:tailEnd/>
          </a:ln>
        </p:spPr>
      </p:sp>
      <p:sp>
        <p:nvSpPr>
          <p:cNvPr id="137219" name="Rectangle 3"/>
          <p:cNvSpPr>
            <a:spLocks noGrp="1" noChangeArrowheads="1"/>
          </p:cNvSpPr>
          <p:nvPr>
            <p:ph type="body" idx="1"/>
          </p:nvPr>
        </p:nvSpPr>
        <p:spPr bwMode="auto">
          <a:xfrm>
            <a:off x="936733" y="4422459"/>
            <a:ext cx="5149637" cy="4185598"/>
          </a:xfrm>
          <a:noFill/>
        </p:spPr>
        <p:txBody>
          <a:bodyPr wrap="square" numCol="1" anchor="t" anchorCtr="0" compatLnSpc="1">
            <a:prstTxWarp prst="textNoShape">
              <a:avLst/>
            </a:prstTxWarp>
          </a:bodyPr>
          <a:lstStyle/>
          <a:p>
            <a:pPr eaLnBrk="1" hangingPunct="1">
              <a:spcBef>
                <a:spcPct val="0"/>
              </a:spcBef>
            </a:pPr>
            <a:endParaRPr lang="en-US" i="1"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D306AC6-8089-4CD2-AABA-AF3BBC4D0B56}" type="slidenum">
              <a:rPr lang="en-US" smtClean="0">
                <a:solidFill>
                  <a:srgbClr val="000000"/>
                </a:solidFill>
                <a:cs typeface="Arial" charset="0"/>
              </a:rPr>
              <a:pPr/>
              <a:t>10</a:t>
            </a:fld>
            <a:endParaRPr lang="en-US" smtClean="0">
              <a:solidFill>
                <a:srgbClr val="000000"/>
              </a:solidFill>
              <a:cs typeface="Arial" charset="0"/>
            </a:endParaRPr>
          </a:p>
        </p:txBody>
      </p:sp>
      <p:sp>
        <p:nvSpPr>
          <p:cNvPr id="139266" name="Rectangle 2"/>
          <p:cNvSpPr>
            <a:spLocks noGrp="1" noRot="1" noChangeAspect="1" noChangeArrowheads="1" noTextEdit="1"/>
          </p:cNvSpPr>
          <p:nvPr>
            <p:ph type="sldImg"/>
          </p:nvPr>
        </p:nvSpPr>
        <p:spPr bwMode="auto">
          <a:xfrm>
            <a:off x="1184275" y="701675"/>
            <a:ext cx="4656138" cy="3490913"/>
          </a:xfrm>
          <a:noFill/>
          <a:ln>
            <a:solidFill>
              <a:srgbClr val="000000"/>
            </a:solidFill>
            <a:miter lim="800000"/>
            <a:headEnd/>
            <a:tailEnd/>
          </a:ln>
        </p:spPr>
      </p:sp>
      <p:sp>
        <p:nvSpPr>
          <p:cNvPr id="139267" name="Rectangle 3"/>
          <p:cNvSpPr>
            <a:spLocks noGrp="1" noChangeArrowheads="1"/>
          </p:cNvSpPr>
          <p:nvPr>
            <p:ph type="body" idx="1"/>
          </p:nvPr>
        </p:nvSpPr>
        <p:spPr bwMode="auto">
          <a:xfrm>
            <a:off x="936733" y="4422459"/>
            <a:ext cx="5149637" cy="4185598"/>
          </a:xfrm>
          <a:noFill/>
        </p:spPr>
        <p:txBody>
          <a:bodyPr wrap="square" numCol="1" anchor="t" anchorCtr="0" compatLnSpc="1">
            <a:prstTxWarp prst="textNoShape">
              <a:avLst/>
            </a:prstTxWarp>
          </a:bodyPr>
          <a:lstStyle/>
          <a:p>
            <a:pPr eaLnBrk="1" hangingPunct="1">
              <a:spcBef>
                <a:spcPct val="0"/>
              </a:spcBef>
            </a:pPr>
            <a:r>
              <a:rPr lang="en-US" i="1" smtClean="0"/>
              <a:t>Scale out to exaflops</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userDrawn="1"/>
        </p:nvSpPr>
        <p:spPr bwMode="auto">
          <a:xfrm>
            <a:off x="5610225" y="0"/>
            <a:ext cx="26988" cy="6858000"/>
          </a:xfrm>
          <a:prstGeom prst="rect">
            <a:avLst/>
          </a:prstGeom>
          <a:solidFill>
            <a:schemeClr val="tx2"/>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cs typeface="Arial" pitchFamily="34" charset="0"/>
            </a:endParaRPr>
          </a:p>
        </p:txBody>
      </p:sp>
      <p:pic>
        <p:nvPicPr>
          <p:cNvPr id="5" name="Picture 8" descr="New_DOE_Logo_Color_042808.png"/>
          <p:cNvPicPr>
            <a:picLocks noChangeAspect="1"/>
          </p:cNvPicPr>
          <p:nvPr userDrawn="1"/>
        </p:nvPicPr>
        <p:blipFill>
          <a:blip r:embed="rId2" cstate="print"/>
          <a:srcRect/>
          <a:stretch>
            <a:fillRect/>
          </a:stretch>
        </p:blipFill>
        <p:spPr bwMode="auto">
          <a:xfrm>
            <a:off x="355600" y="6384925"/>
            <a:ext cx="1577975" cy="396875"/>
          </a:xfrm>
          <a:prstGeom prst="rect">
            <a:avLst/>
          </a:prstGeom>
          <a:noFill/>
          <a:ln w="9525">
            <a:noFill/>
            <a:miter lim="800000"/>
            <a:headEnd/>
            <a:tailEnd/>
          </a:ln>
        </p:spPr>
      </p:pic>
      <p:pic>
        <p:nvPicPr>
          <p:cNvPr id="6" name="Picture 10" descr="ORNL_managed by.png"/>
          <p:cNvPicPr>
            <a:picLocks noChangeAspect="1"/>
          </p:cNvPicPr>
          <p:nvPr userDrawn="1"/>
        </p:nvPicPr>
        <p:blipFill>
          <a:blip r:embed="rId3" cstate="print"/>
          <a:srcRect/>
          <a:stretch>
            <a:fillRect/>
          </a:stretch>
        </p:blipFill>
        <p:spPr bwMode="auto">
          <a:xfrm>
            <a:off x="5794375" y="6356350"/>
            <a:ext cx="3119438" cy="403225"/>
          </a:xfrm>
          <a:prstGeom prst="rect">
            <a:avLst/>
          </a:prstGeom>
          <a:noFill/>
          <a:ln w="9525">
            <a:noFill/>
            <a:miter lim="800000"/>
            <a:headEnd/>
            <a:tailEnd/>
          </a:ln>
        </p:spPr>
      </p:pic>
      <p:pic>
        <p:nvPicPr>
          <p:cNvPr id="7" name="Picture 11" descr="template graphic_090l.png"/>
          <p:cNvPicPr>
            <a:picLocks noChangeAspect="1"/>
          </p:cNvPicPr>
          <p:nvPr userDrawn="1"/>
        </p:nvPicPr>
        <p:blipFill>
          <a:blip r:embed="rId4" cstate="print"/>
          <a:srcRect/>
          <a:stretch>
            <a:fillRect/>
          </a:stretch>
        </p:blipFill>
        <p:spPr bwMode="auto">
          <a:xfrm>
            <a:off x="4762500" y="1412875"/>
            <a:ext cx="4110038" cy="4044950"/>
          </a:xfrm>
          <a:prstGeom prst="rect">
            <a:avLst/>
          </a:prstGeom>
          <a:noFill/>
          <a:ln w="9525">
            <a:noFill/>
            <a:miter lim="800000"/>
            <a:headEnd/>
            <a:tailEnd/>
          </a:ln>
        </p:spPr>
      </p:pic>
      <p:sp>
        <p:nvSpPr>
          <p:cNvPr id="2" name="Title 1"/>
          <p:cNvSpPr>
            <a:spLocks noGrp="1"/>
          </p:cNvSpPr>
          <p:nvPr>
            <p:ph type="ctrTitle"/>
          </p:nvPr>
        </p:nvSpPr>
        <p:spPr>
          <a:xfrm>
            <a:off x="251190" y="179737"/>
            <a:ext cx="4454622" cy="877163"/>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51190" y="1761403"/>
            <a:ext cx="4170536" cy="424732"/>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44474" y="177800"/>
            <a:ext cx="8753476"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smtClean="0"/>
              <a:t>Click to edit Master title style title</a:t>
            </a:r>
          </a:p>
        </p:txBody>
      </p:sp>
      <p:sp>
        <p:nvSpPr>
          <p:cNvPr id="1027" name="Text Placeholder 2"/>
          <p:cNvSpPr>
            <a:spLocks noGrp="1"/>
          </p:cNvSpPr>
          <p:nvPr>
            <p:ph type="body" idx="1"/>
          </p:nvPr>
        </p:nvSpPr>
        <p:spPr bwMode="auto">
          <a:xfrm>
            <a:off x="238124" y="1259775"/>
            <a:ext cx="8753476" cy="195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Rectangle 6"/>
          <p:cNvSpPr>
            <a:spLocks noChangeArrowheads="1"/>
          </p:cNvSpPr>
          <p:nvPr/>
        </p:nvSpPr>
        <p:spPr bwMode="auto">
          <a:xfrm flipH="1">
            <a:off x="111125" y="6515100"/>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040BB257-551A-4736-B50F-DCF1BA034C06}" type="slidenum">
              <a:rPr lang="en-US" sz="900">
                <a:solidFill>
                  <a:schemeClr val="bg1">
                    <a:lumMod val="75000"/>
                  </a:schemeClr>
                </a:solidFill>
                <a:latin typeface="Times New Roman" pitchFamily="18" charset="0"/>
                <a:cs typeface="Times New Roman" pitchFamily="18" charset="0"/>
              </a:rPr>
              <a:pPr defTabSz="173038">
                <a:lnSpc>
                  <a:spcPct val="90000"/>
                </a:lnSpc>
                <a:tabLst>
                  <a:tab pos="230188" algn="l"/>
                </a:tabLst>
                <a:defRPr/>
              </a:pPr>
              <a:t>‹#›</a:t>
            </a:fld>
            <a:r>
              <a:rPr lang="en-US" sz="900" dirty="0">
                <a:solidFill>
                  <a:schemeClr val="bg1">
                    <a:lumMod val="75000"/>
                  </a:schemeClr>
                </a:solidFill>
                <a:latin typeface="Times New Roman" pitchFamily="18" charset="0"/>
                <a:cs typeface="Times New Roman" pitchFamily="18" charset="0"/>
              </a:rPr>
              <a:t>	Managed by UT-Battelle</a:t>
            </a:r>
            <a:br>
              <a:rPr lang="en-US" sz="900" dirty="0">
                <a:solidFill>
                  <a:schemeClr val="bg1">
                    <a:lumMod val="75000"/>
                  </a:schemeClr>
                </a:solidFill>
                <a:latin typeface="Times New Roman" pitchFamily="18" charset="0"/>
                <a:cs typeface="Times New Roman" pitchFamily="18" charset="0"/>
              </a:rPr>
            </a:br>
            <a:r>
              <a:rPr lang="en-US" sz="900" dirty="0">
                <a:solidFill>
                  <a:schemeClr val="bg1">
                    <a:lumMod val="75000"/>
                  </a:schemeClr>
                </a:solidFill>
                <a:latin typeface="Times New Roman" pitchFamily="18" charset="0"/>
                <a:cs typeface="Times New Roman" pitchFamily="18" charset="0"/>
              </a:rPr>
              <a:t>	for the U.S. Department of Energy</a:t>
            </a:r>
          </a:p>
        </p:txBody>
      </p:sp>
      <p:pic>
        <p:nvPicPr>
          <p:cNvPr id="1029" name="Content Placeholder 10" descr="ORNL emboss_2.png"/>
          <p:cNvPicPr>
            <a:picLocks noChangeAspect="1"/>
          </p:cNvPicPr>
          <p:nvPr/>
        </p:nvPicPr>
        <p:blipFill>
          <a:blip r:embed="rId8" cstate="print"/>
          <a:srcRect/>
          <a:stretch>
            <a:fillRect/>
          </a:stretch>
        </p:blipFill>
        <p:spPr bwMode="auto">
          <a:xfrm>
            <a:off x="8078788" y="6372225"/>
            <a:ext cx="776287" cy="398463"/>
          </a:xfrm>
          <a:prstGeom prst="rect">
            <a:avLst/>
          </a:prstGeom>
          <a:noFill/>
          <a:ln w="9525">
            <a:noFill/>
            <a:miter lim="800000"/>
            <a:headEnd/>
            <a:tailEnd/>
          </a:ln>
        </p:spPr>
      </p:pic>
      <p:sp>
        <p:nvSpPr>
          <p:cNvPr id="11" name="Rectangle 256"/>
          <p:cNvSpPr txBox="1">
            <a:spLocks noChangeArrowheads="1"/>
          </p:cNvSpPr>
          <p:nvPr/>
        </p:nvSpPr>
        <p:spPr>
          <a:xfrm>
            <a:off x="3124200" y="6573838"/>
            <a:ext cx="2895600" cy="182562"/>
          </a:xfrm>
          <a:prstGeom prst="rect">
            <a:avLst/>
          </a:prstGeom>
          <a:ln/>
        </p:spPr>
        <p:txBody>
          <a:bodyPr/>
          <a:lstStyle/>
          <a:p>
            <a:pPr algn="ctr"/>
            <a:r>
              <a:rPr lang="en-US" sz="900" dirty="0" smtClean="0">
                <a:solidFill>
                  <a:srgbClr val="BFBFBF"/>
                </a:solidFill>
                <a:latin typeface="Times New Roman" pitchFamily="18" charset="0"/>
                <a:cs typeface="Times New Roman" pitchFamily="18" charset="0"/>
              </a:rPr>
              <a:t>Presentation </a:t>
            </a:r>
            <a:r>
              <a:rPr lang="en-US" sz="900" dirty="0" err="1" smtClean="0">
                <a:solidFill>
                  <a:srgbClr val="BFBFBF"/>
                </a:solidFill>
                <a:latin typeface="Times New Roman" pitchFamily="18" charset="0"/>
                <a:cs typeface="Times New Roman" pitchFamily="18" charset="0"/>
              </a:rPr>
              <a:t>name_date</a:t>
            </a:r>
            <a:endParaRPr lang="en-US" sz="900" dirty="0">
              <a:solidFill>
                <a:srgbClr val="BFBFBF"/>
              </a:solidFill>
              <a:latin typeface="Times New Roman" pitchFamily="18" charset="0"/>
              <a:cs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924" r:id="rId1"/>
    <p:sldLayoutId id="2147483923" r:id="rId2"/>
    <p:sldLayoutId id="2147483922" r:id="rId3"/>
    <p:sldLayoutId id="2147483921" r:id="rId4"/>
    <p:sldLayoutId id="2147483920" r:id="rId5"/>
    <p:sldLayoutId id="2147483918" r:id="rId6"/>
  </p:sldLayoutIdLst>
  <p:hf hdr="0" ftr="0" dt="0"/>
  <p:txStyles>
    <p:titleStyle>
      <a:lvl1pPr algn="l" rtl="0" eaLnBrk="0" fontAlgn="base" hangingPunct="0">
        <a:lnSpc>
          <a:spcPct val="85000"/>
        </a:lnSpc>
        <a:spcBef>
          <a:spcPct val="0"/>
        </a:spcBef>
        <a:spcAft>
          <a:spcPct val="0"/>
        </a:spcAft>
        <a:defRPr sz="3000" kern="1200" baseline="0">
          <a:solidFill>
            <a:srgbClr val="006C3A"/>
          </a:solidFill>
          <a:latin typeface="Arial Black" pitchFamily="34" charset="0"/>
          <a:ea typeface="+mj-ea"/>
          <a:cs typeface="+mj-cs"/>
        </a:defRPr>
      </a:lvl1pPr>
      <a:lvl2pPr algn="l" rtl="0" eaLnBrk="0" fontAlgn="base" hangingPunct="0">
        <a:lnSpc>
          <a:spcPct val="85000"/>
        </a:lnSpc>
        <a:spcBef>
          <a:spcPct val="0"/>
        </a:spcBef>
        <a:spcAft>
          <a:spcPct val="0"/>
        </a:spcAft>
        <a:defRPr sz="3000">
          <a:solidFill>
            <a:srgbClr val="006C3A"/>
          </a:solidFill>
          <a:latin typeface="Arial Black" pitchFamily="34" charset="0"/>
        </a:defRPr>
      </a:lvl2pPr>
      <a:lvl3pPr algn="l" rtl="0" eaLnBrk="0" fontAlgn="base" hangingPunct="0">
        <a:lnSpc>
          <a:spcPct val="85000"/>
        </a:lnSpc>
        <a:spcBef>
          <a:spcPct val="0"/>
        </a:spcBef>
        <a:spcAft>
          <a:spcPct val="0"/>
        </a:spcAft>
        <a:defRPr sz="3000">
          <a:solidFill>
            <a:srgbClr val="006C3A"/>
          </a:solidFill>
          <a:latin typeface="Arial Black" pitchFamily="34" charset="0"/>
        </a:defRPr>
      </a:lvl3pPr>
      <a:lvl4pPr algn="l" rtl="0" eaLnBrk="0" fontAlgn="base" hangingPunct="0">
        <a:lnSpc>
          <a:spcPct val="85000"/>
        </a:lnSpc>
        <a:spcBef>
          <a:spcPct val="0"/>
        </a:spcBef>
        <a:spcAft>
          <a:spcPct val="0"/>
        </a:spcAft>
        <a:defRPr sz="3000">
          <a:solidFill>
            <a:srgbClr val="006C3A"/>
          </a:solidFill>
          <a:latin typeface="Arial Black" pitchFamily="34" charset="0"/>
        </a:defRPr>
      </a:lvl4pPr>
      <a:lvl5pPr algn="l" rtl="0" eaLnBrk="0" fontAlgn="base" hangingPunct="0">
        <a:lnSpc>
          <a:spcPct val="85000"/>
        </a:lnSpc>
        <a:spcBef>
          <a:spcPct val="0"/>
        </a:spcBef>
        <a:spcAft>
          <a:spcPct val="0"/>
        </a:spcAft>
        <a:defRPr sz="3000">
          <a:solidFill>
            <a:srgbClr val="006C3A"/>
          </a:solidFill>
          <a:latin typeface="Arial Black" pitchFamily="34" charset="0"/>
        </a:defRPr>
      </a:lvl5pPr>
      <a:lvl6pPr marL="457200" algn="l" rtl="0" fontAlgn="base">
        <a:lnSpc>
          <a:spcPct val="85000"/>
        </a:lnSpc>
        <a:spcBef>
          <a:spcPct val="0"/>
        </a:spcBef>
        <a:spcAft>
          <a:spcPct val="0"/>
        </a:spcAft>
        <a:defRPr sz="3000">
          <a:solidFill>
            <a:srgbClr val="006C3A"/>
          </a:solidFill>
          <a:latin typeface="Arial Black" pitchFamily="34" charset="0"/>
        </a:defRPr>
      </a:lvl6pPr>
      <a:lvl7pPr marL="914400" algn="l" rtl="0" fontAlgn="base">
        <a:lnSpc>
          <a:spcPct val="85000"/>
        </a:lnSpc>
        <a:spcBef>
          <a:spcPct val="0"/>
        </a:spcBef>
        <a:spcAft>
          <a:spcPct val="0"/>
        </a:spcAft>
        <a:defRPr sz="3000">
          <a:solidFill>
            <a:srgbClr val="006C3A"/>
          </a:solidFill>
          <a:latin typeface="Arial Black" pitchFamily="34" charset="0"/>
        </a:defRPr>
      </a:lvl7pPr>
      <a:lvl8pPr marL="1371600" algn="l" rtl="0" fontAlgn="base">
        <a:lnSpc>
          <a:spcPct val="85000"/>
        </a:lnSpc>
        <a:spcBef>
          <a:spcPct val="0"/>
        </a:spcBef>
        <a:spcAft>
          <a:spcPct val="0"/>
        </a:spcAft>
        <a:defRPr sz="3000">
          <a:solidFill>
            <a:srgbClr val="006C3A"/>
          </a:solidFill>
          <a:latin typeface="Arial Black" pitchFamily="34" charset="0"/>
        </a:defRPr>
      </a:lvl8pPr>
      <a:lvl9pPr marL="1828800" algn="l" rtl="0" fontAlgn="base">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0" fontAlgn="base" hangingPunct="0">
        <a:lnSpc>
          <a:spcPct val="90000"/>
        </a:lnSpc>
        <a:spcBef>
          <a:spcPts val="1400"/>
        </a:spcBef>
        <a:spcAft>
          <a:spcPct val="0"/>
        </a:spcAft>
        <a:buClr>
          <a:srgbClr val="006C3A"/>
        </a:buClr>
        <a:buFont typeface="Arial" charset="0"/>
        <a:buChar char="•"/>
        <a:defRPr sz="2800" kern="1200">
          <a:solidFill>
            <a:schemeClr val="tx1"/>
          </a:solidFill>
          <a:latin typeface="Arial Narrow" pitchFamily="34" charset="0"/>
          <a:ea typeface="+mn-ea"/>
          <a:cs typeface="+mn-cs"/>
        </a:defRPr>
      </a:lvl1pPr>
      <a:lvl2pPr marL="625475" indent="-279400" algn="l" rtl="0" eaLnBrk="0" fontAlgn="base" hangingPunct="0">
        <a:lnSpc>
          <a:spcPct val="90000"/>
        </a:lnSpc>
        <a:spcBef>
          <a:spcPts val="800"/>
        </a:spcBef>
        <a:spcAft>
          <a:spcPct val="0"/>
        </a:spcAft>
        <a:buClr>
          <a:srgbClr val="006C3A"/>
        </a:buClr>
        <a:buFont typeface="Arial" charset="0"/>
        <a:buChar char="–"/>
        <a:defRPr sz="2400" kern="1200">
          <a:solidFill>
            <a:schemeClr val="tx1"/>
          </a:solidFill>
          <a:latin typeface="Arial Narrow" pitchFamily="34" charset="0"/>
          <a:ea typeface="+mn-ea"/>
          <a:cs typeface="+mn-cs"/>
        </a:defRPr>
      </a:lvl2pPr>
      <a:lvl3pPr marL="914400" indent="-230188" algn="l" rtl="0" eaLnBrk="0" fontAlgn="base" hangingPunct="0">
        <a:lnSpc>
          <a:spcPct val="90000"/>
        </a:lnSpc>
        <a:spcBef>
          <a:spcPts val="800"/>
        </a:spcBef>
        <a:spcAft>
          <a:spcPct val="0"/>
        </a:spcAft>
        <a:buClr>
          <a:srgbClr val="006C3A"/>
        </a:buClr>
        <a:buFont typeface="Arial" charset="0"/>
        <a:buChar char="•"/>
        <a:defRPr sz="2000" kern="1200">
          <a:solidFill>
            <a:schemeClr val="tx1"/>
          </a:solidFill>
          <a:latin typeface="Arial Narrow" pitchFamily="34" charset="0"/>
          <a:ea typeface="+mn-ea"/>
          <a:cs typeface="+mn-cs"/>
        </a:defRPr>
      </a:lvl3pPr>
      <a:lvl4pPr marL="1144588" indent="-173038" algn="l" rtl="0" eaLnBrk="0" fontAlgn="base" hangingPunct="0">
        <a:lnSpc>
          <a:spcPct val="90000"/>
        </a:lnSpc>
        <a:spcBef>
          <a:spcPts val="800"/>
        </a:spcBef>
        <a:spcAft>
          <a:spcPct val="0"/>
        </a:spcAft>
        <a:buClr>
          <a:srgbClr val="006C3A"/>
        </a:buClr>
        <a:buFont typeface="Arial" charset="0"/>
        <a:buChar char="–"/>
        <a:defRPr kern="1200">
          <a:solidFill>
            <a:schemeClr val="tx1"/>
          </a:solidFill>
          <a:latin typeface="Arial Narrow" pitchFamily="34" charset="0"/>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027"/>
          <p:cNvSpPr>
            <a:spLocks/>
          </p:cNvSpPr>
          <p:nvPr/>
        </p:nvSpPr>
        <p:spPr bwMode="auto">
          <a:xfrm>
            <a:off x="254000" y="2104198"/>
            <a:ext cx="4833938" cy="2668423"/>
          </a:xfrm>
          <a:prstGeom prst="rect">
            <a:avLst/>
          </a:prstGeom>
          <a:noFill/>
          <a:ln w="9525">
            <a:noFill/>
            <a:miter lim="800000"/>
            <a:headEnd/>
            <a:tailEnd/>
          </a:ln>
        </p:spPr>
        <p:txBody>
          <a:bodyPr>
            <a:spAutoFit/>
          </a:bodyPr>
          <a:lstStyle/>
          <a:p>
            <a:pPr eaLnBrk="0" hangingPunct="0">
              <a:lnSpc>
                <a:spcPct val="90000"/>
              </a:lnSpc>
            </a:pPr>
            <a:r>
              <a:rPr lang="en-US" dirty="0">
                <a:latin typeface="Arial Narrow" pitchFamily="34" charset="0"/>
              </a:rPr>
              <a:t>Presented to</a:t>
            </a:r>
          </a:p>
          <a:p>
            <a:pPr eaLnBrk="0" hangingPunct="0">
              <a:lnSpc>
                <a:spcPct val="90000"/>
              </a:lnSpc>
            </a:pPr>
            <a:r>
              <a:rPr lang="en-US" sz="2400" dirty="0" smtClean="0">
                <a:latin typeface="Arial Black" pitchFamily="34" charset="0"/>
              </a:rPr>
              <a:t>SESAPS 2011</a:t>
            </a:r>
            <a:endParaRPr lang="en-US" sz="2400" dirty="0">
              <a:latin typeface="Arial Black" pitchFamily="34" charset="0"/>
            </a:endParaRPr>
          </a:p>
          <a:p>
            <a:pPr eaLnBrk="0" hangingPunct="0">
              <a:lnSpc>
                <a:spcPct val="90000"/>
              </a:lnSpc>
            </a:pPr>
            <a:endParaRPr lang="en-US" sz="2400" dirty="0">
              <a:latin typeface="Arial Black" pitchFamily="34" charset="0"/>
            </a:endParaRPr>
          </a:p>
          <a:p>
            <a:pPr eaLnBrk="0" hangingPunct="0">
              <a:lnSpc>
                <a:spcPct val="90000"/>
              </a:lnSpc>
            </a:pPr>
            <a:r>
              <a:rPr lang="en-US" sz="2000" dirty="0">
                <a:latin typeface="Arial Black" pitchFamily="-107" charset="0"/>
              </a:rPr>
              <a:t>James B. Roberto</a:t>
            </a:r>
            <a:br>
              <a:rPr lang="en-US" sz="2000" dirty="0">
                <a:latin typeface="Arial Black" pitchFamily="-107" charset="0"/>
              </a:rPr>
            </a:br>
            <a:r>
              <a:rPr lang="en-US" sz="2000" dirty="0">
                <a:latin typeface="Arial Narrow" pitchFamily="-107" charset="0"/>
              </a:rPr>
              <a:t>Associate Laboratory Director</a:t>
            </a:r>
          </a:p>
          <a:p>
            <a:pPr eaLnBrk="0" hangingPunct="0">
              <a:lnSpc>
                <a:spcPct val="90000"/>
              </a:lnSpc>
            </a:pPr>
            <a:r>
              <a:rPr lang="en-US" sz="2000" dirty="0">
                <a:latin typeface="Arial Narrow" pitchFamily="-107" charset="0"/>
              </a:rPr>
              <a:t>Science and Technology Partnerships</a:t>
            </a:r>
          </a:p>
          <a:p>
            <a:pPr eaLnBrk="0" hangingPunct="0">
              <a:lnSpc>
                <a:spcPct val="90000"/>
              </a:lnSpc>
            </a:pPr>
            <a:endParaRPr lang="en-US" sz="2000" dirty="0">
              <a:latin typeface="Arial Narrow" pitchFamily="-107" charset="0"/>
            </a:endParaRPr>
          </a:p>
          <a:p>
            <a:pPr eaLnBrk="0" hangingPunct="0">
              <a:lnSpc>
                <a:spcPct val="90000"/>
              </a:lnSpc>
            </a:pPr>
            <a:r>
              <a:rPr lang="en-US" sz="2000" dirty="0">
                <a:latin typeface="Arial Narrow" pitchFamily="-107" charset="0"/>
              </a:rPr>
              <a:t>Roanoke, Virginia</a:t>
            </a:r>
          </a:p>
          <a:p>
            <a:pPr eaLnBrk="0" hangingPunct="0">
              <a:lnSpc>
                <a:spcPct val="90000"/>
              </a:lnSpc>
            </a:pPr>
            <a:r>
              <a:rPr lang="en-US" sz="2000" dirty="0">
                <a:latin typeface="Arial Narrow" pitchFamily="-107" charset="0"/>
              </a:rPr>
              <a:t>October 22, 2011</a:t>
            </a:r>
          </a:p>
        </p:txBody>
      </p:sp>
      <p:sp>
        <p:nvSpPr>
          <p:cNvPr id="13314" name="Rectangle 2"/>
          <p:cNvSpPr>
            <a:spLocks noChangeArrowheads="1"/>
          </p:cNvSpPr>
          <p:nvPr/>
        </p:nvSpPr>
        <p:spPr bwMode="auto">
          <a:xfrm>
            <a:off x="254000" y="165100"/>
            <a:ext cx="4999038" cy="1507592"/>
          </a:xfrm>
          <a:prstGeom prst="rect">
            <a:avLst/>
          </a:prstGeom>
          <a:noFill/>
          <a:ln w="9525">
            <a:noFill/>
            <a:miter lim="800000"/>
            <a:headEnd/>
            <a:tailEnd/>
          </a:ln>
        </p:spPr>
        <p:txBody>
          <a:bodyPr>
            <a:spAutoFit/>
          </a:bodyPr>
          <a:lstStyle/>
          <a:p>
            <a:pPr>
              <a:lnSpc>
                <a:spcPct val="85000"/>
              </a:lnSpc>
            </a:pPr>
            <a:r>
              <a:rPr lang="en-US" sz="3000" dirty="0">
                <a:solidFill>
                  <a:srgbClr val="006C3A"/>
                </a:solidFill>
                <a:latin typeface="Arial Black" pitchFamily="34" charset="0"/>
              </a:rPr>
              <a:t>Scientific User Facilities at ORNL:  </a:t>
            </a:r>
            <a:r>
              <a:rPr lang="en-US" sz="2400" dirty="0">
                <a:solidFill>
                  <a:srgbClr val="006C3A"/>
                </a:solidFill>
                <a:latin typeface="Arial Black" pitchFamily="34" charset="0"/>
              </a:rPr>
              <a:t>New Research Capabilities and Opportunities</a:t>
            </a:r>
          </a:p>
        </p:txBody>
      </p:sp>
    </p:spTree>
    <p:extLst>
      <p:ext uri="{BB962C8B-B14F-4D97-AF65-F5344CB8AC3E}">
        <p14:creationId xmlns:p14="http://schemas.microsoft.com/office/powerpoint/2010/main" val="1504691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6"/>
          <p:cNvSpPr>
            <a:spLocks noGrp="1" noChangeArrowheads="1"/>
          </p:cNvSpPr>
          <p:nvPr>
            <p:ph type="title"/>
          </p:nvPr>
        </p:nvSpPr>
        <p:spPr>
          <a:xfrm>
            <a:off x="244474" y="177800"/>
            <a:ext cx="8899525" cy="880369"/>
          </a:xfrm>
        </p:spPr>
        <p:txBody>
          <a:bodyPr/>
          <a:lstStyle/>
          <a:p>
            <a:r>
              <a:rPr lang="en-US" dirty="0" smtClean="0"/>
              <a:t>Planning for a 1000 times increase </a:t>
            </a:r>
            <a:br>
              <a:rPr lang="en-US" dirty="0" smtClean="0"/>
            </a:br>
            <a:r>
              <a:rPr lang="en-US" dirty="0" smtClean="0"/>
              <a:t>in capability over the next decade</a:t>
            </a:r>
          </a:p>
        </p:txBody>
      </p:sp>
      <p:sp>
        <p:nvSpPr>
          <p:cNvPr id="138253" name="Freeform 26"/>
          <p:cNvSpPr>
            <a:spLocks/>
          </p:cNvSpPr>
          <p:nvPr/>
        </p:nvSpPr>
        <p:spPr bwMode="auto">
          <a:xfrm>
            <a:off x="0" y="3476625"/>
            <a:ext cx="8750300" cy="2938463"/>
          </a:xfrm>
          <a:custGeom>
            <a:avLst/>
            <a:gdLst>
              <a:gd name="T0" fmla="*/ 2147483647 w 5560"/>
              <a:gd name="T1" fmla="*/ 2147483647 h 2298"/>
              <a:gd name="T2" fmla="*/ 2147483647 w 5560"/>
              <a:gd name="T3" fmla="*/ 2147483647 h 2298"/>
              <a:gd name="T4" fmla="*/ 2147483647 w 5560"/>
              <a:gd name="T5" fmla="*/ 2147483647 h 2298"/>
              <a:gd name="T6" fmla="*/ 2147483647 w 5560"/>
              <a:gd name="T7" fmla="*/ 0 h 2298"/>
              <a:gd name="T8" fmla="*/ 2147483647 w 5560"/>
              <a:gd name="T9" fmla="*/ 2147483647 h 2298"/>
              <a:gd name="T10" fmla="*/ 2147483647 w 5560"/>
              <a:gd name="T11" fmla="*/ 2147483647 h 2298"/>
              <a:gd name="T12" fmla="*/ 0 w 5560"/>
              <a:gd name="T13" fmla="*/ 2147483647 h 2298"/>
              <a:gd name="T14" fmla="*/ 2147483647 w 5560"/>
              <a:gd name="T15" fmla="*/ 2147483647 h 2298"/>
              <a:gd name="T16" fmla="*/ 2147483647 w 5560"/>
              <a:gd name="T17" fmla="*/ 2147483647 h 22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60"/>
              <a:gd name="T28" fmla="*/ 0 h 2298"/>
              <a:gd name="T29" fmla="*/ 5560 w 5560"/>
              <a:gd name="T30" fmla="*/ 2298 h 22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60" h="2298">
                <a:moveTo>
                  <a:pt x="40" y="1130"/>
                </a:moveTo>
                <a:cubicBezTo>
                  <a:pt x="1136" y="1346"/>
                  <a:pt x="3808" y="994"/>
                  <a:pt x="4937" y="196"/>
                </a:cubicBezTo>
                <a:lnTo>
                  <a:pt x="4744" y="138"/>
                </a:lnTo>
                <a:lnTo>
                  <a:pt x="5350" y="0"/>
                </a:lnTo>
                <a:lnTo>
                  <a:pt x="5560" y="442"/>
                </a:lnTo>
                <a:lnTo>
                  <a:pt x="5253" y="328"/>
                </a:lnTo>
                <a:cubicBezTo>
                  <a:pt x="3784" y="1826"/>
                  <a:pt x="881" y="2170"/>
                  <a:pt x="0" y="2298"/>
                </a:cubicBezTo>
                <a:lnTo>
                  <a:pt x="256" y="1578"/>
                </a:lnTo>
                <a:lnTo>
                  <a:pt x="40" y="1130"/>
                </a:lnTo>
                <a:close/>
              </a:path>
            </a:pathLst>
          </a:custGeom>
          <a:solidFill>
            <a:schemeClr val="accent1">
              <a:lumMod val="20000"/>
              <a:lumOff val="80000"/>
            </a:schemeClr>
          </a:solidFill>
          <a:ln w="9525">
            <a:solidFill>
              <a:srgbClr val="EAEEEE"/>
            </a:solidFill>
            <a:round/>
            <a:headEnd/>
            <a:tailEnd/>
          </a:ln>
        </p:spPr>
        <p:txBody>
          <a:bodyPr wrap="none" anchor="ctr"/>
          <a:lstStyle/>
          <a:p>
            <a:endParaRPr lang="en-US">
              <a:latin typeface="+mn-lt"/>
            </a:endParaRPr>
          </a:p>
        </p:txBody>
      </p:sp>
      <p:sp>
        <p:nvSpPr>
          <p:cNvPr id="535582" name="Line 30"/>
          <p:cNvSpPr>
            <a:spLocks noChangeShapeType="1"/>
          </p:cNvSpPr>
          <p:nvPr/>
        </p:nvSpPr>
        <p:spPr bwMode="auto">
          <a:xfrm flipV="1">
            <a:off x="6760368" y="3430588"/>
            <a:ext cx="0" cy="2744787"/>
          </a:xfrm>
          <a:prstGeom prst="line">
            <a:avLst/>
          </a:prstGeom>
          <a:noFill/>
          <a:ln w="38100">
            <a:solidFill>
              <a:schemeClr val="accent1">
                <a:lumMod val="60000"/>
                <a:lumOff val="40000"/>
              </a:schemeClr>
            </a:solidFill>
            <a:round/>
            <a:headEnd/>
            <a:tailEnd type="diamond" w="med" len="med"/>
          </a:ln>
          <a:effectLst>
            <a:outerShdw dist="17961" dir="2700000" algn="ctr" rotWithShape="0">
              <a:srgbClr val="4D4D4D"/>
            </a:outerShdw>
          </a:effectLst>
        </p:spPr>
        <p:txBody>
          <a:bodyPr/>
          <a:lstStyle/>
          <a:p>
            <a:pPr>
              <a:defRPr/>
            </a:pPr>
            <a:endParaRPr lang="en-US">
              <a:solidFill>
                <a:prstClr val="black"/>
              </a:solidFill>
              <a:latin typeface="+mn-lt"/>
            </a:endParaRPr>
          </a:p>
        </p:txBody>
      </p:sp>
      <p:sp>
        <p:nvSpPr>
          <p:cNvPr id="138255" name="Rectangle 31"/>
          <p:cNvSpPr>
            <a:spLocks noChangeArrowheads="1"/>
          </p:cNvSpPr>
          <p:nvPr/>
        </p:nvSpPr>
        <p:spPr bwMode="auto">
          <a:xfrm>
            <a:off x="392573" y="5473644"/>
            <a:ext cx="2036763" cy="701731"/>
          </a:xfrm>
          <a:prstGeom prst="rect">
            <a:avLst/>
          </a:prstGeom>
          <a:noFill/>
          <a:ln w="9525">
            <a:noFill/>
            <a:miter lim="800000"/>
            <a:headEnd/>
            <a:tailEnd/>
          </a:ln>
        </p:spPr>
        <p:txBody>
          <a:bodyPr>
            <a:spAutoFit/>
          </a:bodyPr>
          <a:lstStyle/>
          <a:p>
            <a:pPr algn="ctr">
              <a:lnSpc>
                <a:spcPct val="90000"/>
              </a:lnSpc>
            </a:pPr>
            <a:r>
              <a:rPr lang="en-US" sz="1600" dirty="0">
                <a:solidFill>
                  <a:srgbClr val="000000"/>
                </a:solidFill>
                <a:latin typeface="+mn-lt"/>
              </a:rPr>
              <a:t>Cray </a:t>
            </a:r>
            <a:r>
              <a:rPr lang="en-US" sz="1600" dirty="0" smtClean="0">
                <a:solidFill>
                  <a:srgbClr val="000000"/>
                </a:solidFill>
                <a:latin typeface="+mn-lt"/>
              </a:rPr>
              <a:t>XT5</a:t>
            </a:r>
          </a:p>
          <a:p>
            <a:pPr algn="ctr">
              <a:lnSpc>
                <a:spcPct val="90000"/>
              </a:lnSpc>
            </a:pPr>
            <a:r>
              <a:rPr lang="en-US" sz="1400" dirty="0" smtClean="0">
                <a:solidFill>
                  <a:srgbClr val="000000"/>
                </a:solidFill>
                <a:latin typeface="+mn-lt"/>
              </a:rPr>
              <a:t>2</a:t>
            </a:r>
            <a:r>
              <a:rPr lang="en-US" sz="1400" dirty="0">
                <a:solidFill>
                  <a:srgbClr val="000000"/>
                </a:solidFill>
                <a:latin typeface="+mn-lt"/>
              </a:rPr>
              <a:t>+ </a:t>
            </a:r>
            <a:r>
              <a:rPr lang="en-US" sz="1400" dirty="0" smtClean="0">
                <a:solidFill>
                  <a:srgbClr val="000000"/>
                </a:solidFill>
                <a:latin typeface="+mn-lt"/>
              </a:rPr>
              <a:t>PF leadership </a:t>
            </a:r>
            <a:r>
              <a:rPr lang="en-US" sz="1400" dirty="0" smtClean="0">
                <a:solidFill>
                  <a:srgbClr val="000000"/>
                </a:solidFill>
                <a:latin typeface="+mn-lt"/>
              </a:rPr>
              <a:t/>
            </a:r>
            <a:br>
              <a:rPr lang="en-US" sz="1400" dirty="0" smtClean="0">
                <a:solidFill>
                  <a:srgbClr val="000000"/>
                </a:solidFill>
                <a:latin typeface="+mn-lt"/>
              </a:rPr>
            </a:br>
            <a:r>
              <a:rPr lang="en-US" sz="1400" dirty="0" smtClean="0">
                <a:solidFill>
                  <a:srgbClr val="000000"/>
                </a:solidFill>
                <a:latin typeface="+mn-lt"/>
              </a:rPr>
              <a:t>system for </a:t>
            </a:r>
            <a:r>
              <a:rPr lang="en-US" sz="1400" dirty="0">
                <a:solidFill>
                  <a:srgbClr val="000000"/>
                </a:solidFill>
                <a:latin typeface="+mn-lt"/>
              </a:rPr>
              <a:t>science</a:t>
            </a:r>
          </a:p>
        </p:txBody>
      </p:sp>
      <p:sp>
        <p:nvSpPr>
          <p:cNvPr id="138256" name="Rectangle 32"/>
          <p:cNvSpPr>
            <a:spLocks noChangeArrowheads="1"/>
          </p:cNvSpPr>
          <p:nvPr/>
        </p:nvSpPr>
        <p:spPr bwMode="auto">
          <a:xfrm>
            <a:off x="2695531" y="5357329"/>
            <a:ext cx="1816100" cy="895630"/>
          </a:xfrm>
          <a:prstGeom prst="rect">
            <a:avLst/>
          </a:prstGeom>
          <a:noFill/>
          <a:ln w="9525">
            <a:noFill/>
            <a:miter lim="800000"/>
            <a:headEnd/>
            <a:tailEnd/>
          </a:ln>
        </p:spPr>
        <p:txBody>
          <a:bodyPr wrap="square">
            <a:spAutoFit/>
          </a:bodyPr>
          <a:lstStyle/>
          <a:p>
            <a:pPr algn="ctr">
              <a:lnSpc>
                <a:spcPct val="90000"/>
              </a:lnSpc>
            </a:pPr>
            <a:r>
              <a:rPr lang="en-US" sz="1600" dirty="0" smtClean="0">
                <a:solidFill>
                  <a:srgbClr val="000000"/>
                </a:solidFill>
                <a:latin typeface="+mn-lt"/>
              </a:rPr>
              <a:t>OLCF-3</a:t>
            </a:r>
          </a:p>
          <a:p>
            <a:pPr algn="ctr">
              <a:lnSpc>
                <a:spcPct val="90000"/>
              </a:lnSpc>
            </a:pPr>
            <a:r>
              <a:rPr lang="en-US" sz="1400" dirty="0" smtClean="0">
                <a:solidFill>
                  <a:srgbClr val="000000"/>
                </a:solidFill>
                <a:latin typeface="+mn-lt"/>
              </a:rPr>
              <a:t>10</a:t>
            </a:r>
            <a:r>
              <a:rPr lang="en-US" sz="1400" dirty="0" smtClean="0">
                <a:solidFill>
                  <a:srgbClr val="000000"/>
                </a:solidFill>
                <a:latin typeface="Arial Narrow"/>
              </a:rPr>
              <a:t>–</a:t>
            </a:r>
            <a:r>
              <a:rPr lang="en-US" sz="1400" dirty="0" smtClean="0">
                <a:solidFill>
                  <a:srgbClr val="000000"/>
                </a:solidFill>
                <a:latin typeface="+mn-lt"/>
              </a:rPr>
              <a:t>30 PF leadership </a:t>
            </a:r>
            <a:r>
              <a:rPr lang="en-US" sz="1400" dirty="0">
                <a:solidFill>
                  <a:srgbClr val="000000"/>
                </a:solidFill>
                <a:latin typeface="+mn-lt"/>
              </a:rPr>
              <a:t>system </a:t>
            </a:r>
            <a:r>
              <a:rPr lang="en-US" sz="1400" dirty="0" smtClean="0">
                <a:solidFill>
                  <a:srgbClr val="000000"/>
                </a:solidFill>
                <a:latin typeface="+mn-lt"/>
              </a:rPr>
              <a:t>with some </a:t>
            </a:r>
            <a:br>
              <a:rPr lang="en-US" sz="1400" dirty="0" smtClean="0">
                <a:solidFill>
                  <a:srgbClr val="000000"/>
                </a:solidFill>
                <a:latin typeface="+mn-lt"/>
              </a:rPr>
            </a:br>
            <a:r>
              <a:rPr lang="en-US" sz="1400" dirty="0" smtClean="0">
                <a:solidFill>
                  <a:srgbClr val="000000"/>
                </a:solidFill>
                <a:latin typeface="+mn-lt"/>
              </a:rPr>
              <a:t>HPCS technology</a:t>
            </a:r>
            <a:endParaRPr lang="en-US" sz="1400" dirty="0">
              <a:solidFill>
                <a:srgbClr val="000000"/>
              </a:solidFill>
              <a:latin typeface="+mn-lt"/>
            </a:endParaRPr>
          </a:p>
        </p:txBody>
      </p:sp>
      <p:sp>
        <p:nvSpPr>
          <p:cNvPr id="138257" name="Text Box 35"/>
          <p:cNvSpPr txBox="1">
            <a:spLocks noChangeArrowheads="1"/>
          </p:cNvSpPr>
          <p:nvPr/>
        </p:nvSpPr>
        <p:spPr bwMode="auto">
          <a:xfrm>
            <a:off x="269406" y="6178550"/>
            <a:ext cx="556563" cy="338554"/>
          </a:xfrm>
          <a:prstGeom prst="rect">
            <a:avLst/>
          </a:prstGeom>
          <a:noFill/>
          <a:ln w="9525">
            <a:noFill/>
            <a:miter lim="800000"/>
            <a:headEnd/>
            <a:tailEnd/>
          </a:ln>
        </p:spPr>
        <p:txBody>
          <a:bodyPr wrap="none">
            <a:spAutoFit/>
          </a:bodyPr>
          <a:lstStyle/>
          <a:p>
            <a:pPr algn="ctr"/>
            <a:r>
              <a:rPr lang="en-US" sz="1600" dirty="0">
                <a:solidFill>
                  <a:srgbClr val="000000"/>
                </a:solidFill>
                <a:latin typeface="+mn-lt"/>
              </a:rPr>
              <a:t>2009</a:t>
            </a:r>
          </a:p>
        </p:txBody>
      </p:sp>
      <p:sp>
        <p:nvSpPr>
          <p:cNvPr id="138258" name="Text Box 36"/>
          <p:cNvSpPr txBox="1">
            <a:spLocks noChangeArrowheads="1"/>
          </p:cNvSpPr>
          <p:nvPr/>
        </p:nvSpPr>
        <p:spPr bwMode="auto">
          <a:xfrm>
            <a:off x="2186312" y="6178550"/>
            <a:ext cx="556563" cy="338554"/>
          </a:xfrm>
          <a:prstGeom prst="rect">
            <a:avLst/>
          </a:prstGeom>
          <a:noFill/>
          <a:ln w="9525">
            <a:noFill/>
            <a:miter lim="800000"/>
            <a:headEnd/>
            <a:tailEnd/>
          </a:ln>
        </p:spPr>
        <p:txBody>
          <a:bodyPr wrap="none">
            <a:spAutoFit/>
          </a:bodyPr>
          <a:lstStyle/>
          <a:p>
            <a:pPr algn="ctr"/>
            <a:r>
              <a:rPr lang="en-US" sz="1600">
                <a:solidFill>
                  <a:srgbClr val="000000"/>
                </a:solidFill>
                <a:latin typeface="+mn-lt"/>
              </a:rPr>
              <a:t>2012</a:t>
            </a:r>
          </a:p>
        </p:txBody>
      </p:sp>
      <p:sp>
        <p:nvSpPr>
          <p:cNvPr id="138259" name="Text Box 37"/>
          <p:cNvSpPr txBox="1">
            <a:spLocks noChangeArrowheads="1"/>
          </p:cNvSpPr>
          <p:nvPr/>
        </p:nvSpPr>
        <p:spPr bwMode="auto">
          <a:xfrm>
            <a:off x="4437387" y="6178550"/>
            <a:ext cx="556563" cy="338554"/>
          </a:xfrm>
          <a:prstGeom prst="rect">
            <a:avLst/>
          </a:prstGeom>
          <a:noFill/>
          <a:ln w="9525">
            <a:noFill/>
            <a:miter lim="800000"/>
            <a:headEnd/>
            <a:tailEnd/>
          </a:ln>
        </p:spPr>
        <p:txBody>
          <a:bodyPr wrap="none">
            <a:spAutoFit/>
          </a:bodyPr>
          <a:lstStyle/>
          <a:p>
            <a:pPr algn="ctr"/>
            <a:r>
              <a:rPr lang="en-US" sz="1600" dirty="0">
                <a:solidFill>
                  <a:srgbClr val="000000"/>
                </a:solidFill>
                <a:latin typeface="+mn-lt"/>
              </a:rPr>
              <a:t>2015</a:t>
            </a:r>
          </a:p>
        </p:txBody>
      </p:sp>
      <p:sp>
        <p:nvSpPr>
          <p:cNvPr id="138260" name="Text Box 38"/>
          <p:cNvSpPr txBox="1">
            <a:spLocks noChangeArrowheads="1"/>
          </p:cNvSpPr>
          <p:nvPr/>
        </p:nvSpPr>
        <p:spPr bwMode="auto">
          <a:xfrm>
            <a:off x="6482087" y="6178550"/>
            <a:ext cx="556563" cy="338554"/>
          </a:xfrm>
          <a:prstGeom prst="rect">
            <a:avLst/>
          </a:prstGeom>
          <a:noFill/>
          <a:ln w="9525">
            <a:noFill/>
            <a:miter lim="800000"/>
            <a:headEnd/>
            <a:tailEnd/>
          </a:ln>
        </p:spPr>
        <p:txBody>
          <a:bodyPr wrap="none">
            <a:spAutoFit/>
          </a:bodyPr>
          <a:lstStyle/>
          <a:p>
            <a:pPr algn="ctr"/>
            <a:r>
              <a:rPr lang="en-US" sz="1600" dirty="0">
                <a:solidFill>
                  <a:srgbClr val="000000"/>
                </a:solidFill>
                <a:latin typeface="+mn-lt"/>
              </a:rPr>
              <a:t>2018</a:t>
            </a:r>
          </a:p>
        </p:txBody>
      </p:sp>
      <p:pic>
        <p:nvPicPr>
          <p:cNvPr id="138261" name="Picture 39" descr="cascade"/>
          <p:cNvPicPr>
            <a:picLocks noChangeAspect="1" noChangeArrowheads="1"/>
          </p:cNvPicPr>
          <p:nvPr/>
        </p:nvPicPr>
        <p:blipFill>
          <a:blip r:embed="rId3" cstate="print"/>
          <a:srcRect/>
          <a:stretch>
            <a:fillRect/>
          </a:stretch>
        </p:blipFill>
        <p:spPr bwMode="auto">
          <a:xfrm>
            <a:off x="4673600" y="3729512"/>
            <a:ext cx="2127836" cy="1492810"/>
          </a:xfrm>
          <a:prstGeom prst="rect">
            <a:avLst/>
          </a:prstGeom>
          <a:noFill/>
          <a:ln w="9525">
            <a:noFill/>
            <a:miter lim="800000"/>
            <a:headEnd/>
            <a:tailEnd/>
          </a:ln>
        </p:spPr>
      </p:pic>
      <p:sp>
        <p:nvSpPr>
          <p:cNvPr id="138262" name="Rectangle 32"/>
          <p:cNvSpPr>
            <a:spLocks noChangeArrowheads="1"/>
          </p:cNvSpPr>
          <p:nvPr/>
        </p:nvSpPr>
        <p:spPr bwMode="auto">
          <a:xfrm>
            <a:off x="6929438" y="4710113"/>
            <a:ext cx="1452562" cy="535531"/>
          </a:xfrm>
          <a:prstGeom prst="rect">
            <a:avLst/>
          </a:prstGeom>
          <a:noFill/>
          <a:ln w="9525">
            <a:noFill/>
            <a:miter lim="800000"/>
            <a:headEnd/>
            <a:tailEnd/>
          </a:ln>
        </p:spPr>
        <p:txBody>
          <a:bodyPr wrap="square">
            <a:spAutoFit/>
          </a:bodyPr>
          <a:lstStyle/>
          <a:p>
            <a:pPr algn="ctr">
              <a:lnSpc>
                <a:spcPct val="90000"/>
              </a:lnSpc>
            </a:pPr>
            <a:r>
              <a:rPr lang="en-US" sz="1600" dirty="0">
                <a:solidFill>
                  <a:srgbClr val="000000"/>
                </a:solidFill>
                <a:latin typeface="+mn-lt"/>
              </a:rPr>
              <a:t>OLCF-5: </a:t>
            </a:r>
            <a:r>
              <a:rPr lang="en-US" sz="1600" dirty="0" smtClean="0">
                <a:solidFill>
                  <a:srgbClr val="000000"/>
                </a:solidFill>
                <a:latin typeface="+mn-lt"/>
              </a:rPr>
              <a:t/>
            </a:r>
            <a:br>
              <a:rPr lang="en-US" sz="1600" dirty="0" smtClean="0">
                <a:solidFill>
                  <a:srgbClr val="000000"/>
                </a:solidFill>
                <a:latin typeface="+mn-lt"/>
              </a:rPr>
            </a:br>
            <a:r>
              <a:rPr lang="en-US" sz="1600" dirty="0" smtClean="0">
                <a:solidFill>
                  <a:srgbClr val="000000"/>
                </a:solidFill>
                <a:latin typeface="+mn-lt"/>
              </a:rPr>
              <a:t>1 </a:t>
            </a:r>
            <a:r>
              <a:rPr lang="en-US" sz="1600" dirty="0">
                <a:solidFill>
                  <a:srgbClr val="000000"/>
                </a:solidFill>
                <a:latin typeface="+mn-lt"/>
              </a:rPr>
              <a:t>EF</a:t>
            </a:r>
          </a:p>
        </p:txBody>
      </p:sp>
      <p:sp>
        <p:nvSpPr>
          <p:cNvPr id="138263" name="Rectangle 32"/>
          <p:cNvSpPr>
            <a:spLocks noChangeArrowheads="1"/>
          </p:cNvSpPr>
          <p:nvPr/>
        </p:nvSpPr>
        <p:spPr bwMode="auto">
          <a:xfrm>
            <a:off x="4737101" y="5077859"/>
            <a:ext cx="1587500" cy="895630"/>
          </a:xfrm>
          <a:prstGeom prst="rect">
            <a:avLst/>
          </a:prstGeom>
          <a:noFill/>
          <a:ln w="9525">
            <a:noFill/>
            <a:miter lim="800000"/>
            <a:headEnd/>
            <a:tailEnd/>
          </a:ln>
        </p:spPr>
        <p:txBody>
          <a:bodyPr wrap="square">
            <a:spAutoFit/>
          </a:bodyPr>
          <a:lstStyle/>
          <a:p>
            <a:pPr algn="ctr">
              <a:lnSpc>
                <a:spcPct val="90000"/>
              </a:lnSpc>
            </a:pPr>
            <a:r>
              <a:rPr lang="en-US" sz="1600" dirty="0" smtClean="0">
                <a:solidFill>
                  <a:srgbClr val="000000"/>
                </a:solidFill>
                <a:latin typeface="+mn-lt"/>
              </a:rPr>
              <a:t>OLCF-4</a:t>
            </a:r>
          </a:p>
          <a:p>
            <a:pPr algn="ctr">
              <a:lnSpc>
                <a:spcPct val="90000"/>
              </a:lnSpc>
            </a:pPr>
            <a:r>
              <a:rPr lang="en-US" sz="1400" dirty="0" smtClean="0">
                <a:solidFill>
                  <a:srgbClr val="000000"/>
                </a:solidFill>
                <a:latin typeface="+mn-lt"/>
              </a:rPr>
              <a:t>100-250 </a:t>
            </a:r>
            <a:r>
              <a:rPr lang="en-US" sz="1400" dirty="0">
                <a:solidFill>
                  <a:srgbClr val="000000"/>
                </a:solidFill>
                <a:latin typeface="+mn-lt"/>
              </a:rPr>
              <a:t>PF based </a:t>
            </a:r>
            <a:r>
              <a:rPr lang="en-US" sz="1400" dirty="0" smtClean="0">
                <a:solidFill>
                  <a:srgbClr val="000000"/>
                </a:solidFill>
                <a:latin typeface="+mn-lt"/>
              </a:rPr>
              <a:t/>
            </a:r>
            <a:br>
              <a:rPr lang="en-US" sz="1400" dirty="0" smtClean="0">
                <a:solidFill>
                  <a:srgbClr val="000000"/>
                </a:solidFill>
                <a:latin typeface="+mn-lt"/>
              </a:rPr>
            </a:br>
            <a:r>
              <a:rPr lang="en-US" sz="1400" dirty="0" smtClean="0">
                <a:solidFill>
                  <a:srgbClr val="000000"/>
                </a:solidFill>
                <a:latin typeface="+mn-lt"/>
              </a:rPr>
              <a:t>on </a:t>
            </a:r>
            <a:r>
              <a:rPr lang="en-US" sz="1400" dirty="0">
                <a:solidFill>
                  <a:srgbClr val="000000"/>
                </a:solidFill>
                <a:latin typeface="+mn-lt"/>
              </a:rPr>
              <a:t>DARPA HPCS technology</a:t>
            </a:r>
          </a:p>
        </p:txBody>
      </p:sp>
      <p:pic>
        <p:nvPicPr>
          <p:cNvPr id="138264" name="Picture 43" descr="DH"/>
          <p:cNvPicPr>
            <a:picLocks noChangeAspect="1" noChangeArrowheads="1"/>
          </p:cNvPicPr>
          <p:nvPr/>
        </p:nvPicPr>
        <p:blipFill>
          <a:blip r:embed="rId4" cstate="print"/>
          <a:srcRect/>
          <a:stretch>
            <a:fillRect/>
          </a:stretch>
        </p:blipFill>
        <p:spPr bwMode="auto">
          <a:xfrm>
            <a:off x="6752407" y="3703832"/>
            <a:ext cx="1841500" cy="1119188"/>
          </a:xfrm>
          <a:prstGeom prst="rect">
            <a:avLst/>
          </a:prstGeom>
          <a:noFill/>
          <a:ln w="9525">
            <a:noFill/>
            <a:miter lim="800000"/>
            <a:headEnd/>
            <a:tailEnd/>
          </a:ln>
        </p:spPr>
      </p:pic>
      <p:pic>
        <p:nvPicPr>
          <p:cNvPr id="138265" name="Picture 28" descr="Titan Cutout Lowres.png"/>
          <p:cNvPicPr>
            <a:picLocks noChangeAspect="1"/>
          </p:cNvPicPr>
          <p:nvPr/>
        </p:nvPicPr>
        <p:blipFill>
          <a:blip r:embed="rId5" cstate="print"/>
          <a:srcRect/>
          <a:stretch>
            <a:fillRect/>
          </a:stretch>
        </p:blipFill>
        <p:spPr bwMode="auto">
          <a:xfrm>
            <a:off x="2382140" y="4112476"/>
            <a:ext cx="2214169" cy="1223848"/>
          </a:xfrm>
          <a:prstGeom prst="rect">
            <a:avLst/>
          </a:prstGeom>
          <a:noFill/>
          <a:ln w="9525">
            <a:noFill/>
            <a:miter lim="800000"/>
            <a:headEnd/>
            <a:tailEnd/>
          </a:ln>
        </p:spPr>
      </p:pic>
      <p:sp>
        <p:nvSpPr>
          <p:cNvPr id="535581" name="Line 29"/>
          <p:cNvSpPr>
            <a:spLocks noChangeShapeType="1"/>
          </p:cNvSpPr>
          <p:nvPr/>
        </p:nvSpPr>
        <p:spPr bwMode="auto">
          <a:xfrm flipV="1">
            <a:off x="4715668" y="3848100"/>
            <a:ext cx="0" cy="2327275"/>
          </a:xfrm>
          <a:prstGeom prst="line">
            <a:avLst/>
          </a:prstGeom>
          <a:noFill/>
          <a:ln w="38100">
            <a:solidFill>
              <a:schemeClr val="accent1">
                <a:lumMod val="60000"/>
                <a:lumOff val="40000"/>
              </a:schemeClr>
            </a:solidFill>
            <a:round/>
            <a:headEnd/>
            <a:tailEnd type="diamond" w="med" len="med"/>
          </a:ln>
          <a:effectLst>
            <a:outerShdw dist="17961" dir="2700000" algn="ctr" rotWithShape="0">
              <a:srgbClr val="4D4D4D"/>
            </a:outerShdw>
          </a:effectLst>
        </p:spPr>
        <p:txBody>
          <a:bodyPr/>
          <a:lstStyle/>
          <a:p>
            <a:pPr>
              <a:defRPr/>
            </a:pPr>
            <a:endParaRPr lang="en-US">
              <a:solidFill>
                <a:prstClr val="black"/>
              </a:solidFill>
              <a:latin typeface="+mn-lt"/>
            </a:endParaRPr>
          </a:p>
        </p:txBody>
      </p:sp>
      <p:sp>
        <p:nvSpPr>
          <p:cNvPr id="535580" name="Line 28"/>
          <p:cNvSpPr>
            <a:spLocks noChangeShapeType="1"/>
          </p:cNvSpPr>
          <p:nvPr/>
        </p:nvSpPr>
        <p:spPr bwMode="auto">
          <a:xfrm flipV="1">
            <a:off x="2460625" y="4211638"/>
            <a:ext cx="0" cy="1963737"/>
          </a:xfrm>
          <a:prstGeom prst="line">
            <a:avLst/>
          </a:prstGeom>
          <a:noFill/>
          <a:ln w="38100">
            <a:solidFill>
              <a:schemeClr val="accent1">
                <a:lumMod val="60000"/>
                <a:lumOff val="40000"/>
              </a:schemeClr>
            </a:solidFill>
            <a:round/>
            <a:headEnd/>
            <a:tailEnd type="diamond" w="med" len="med"/>
          </a:ln>
          <a:effectLst>
            <a:outerShdw dist="17961" dir="2700000" algn="ctr" rotWithShape="0">
              <a:srgbClr val="4D4D4D"/>
            </a:outerShdw>
          </a:effectLst>
        </p:spPr>
        <p:txBody>
          <a:bodyPr/>
          <a:lstStyle/>
          <a:p>
            <a:pPr>
              <a:defRPr/>
            </a:pPr>
            <a:endParaRPr lang="en-US">
              <a:solidFill>
                <a:prstClr val="black"/>
              </a:solidFill>
              <a:latin typeface="+mn-lt"/>
            </a:endParaRPr>
          </a:p>
        </p:txBody>
      </p:sp>
      <p:graphicFrame>
        <p:nvGraphicFramePr>
          <p:cNvPr id="22" name="Group 40"/>
          <p:cNvGraphicFramePr>
            <a:graphicFrameLocks noGrp="1"/>
          </p:cNvGraphicFramePr>
          <p:nvPr>
            <p:extLst>
              <p:ext uri="{D42A27DB-BD31-4B8C-83A1-F6EECF244321}">
                <p14:modId xmlns:p14="http://schemas.microsoft.com/office/powerpoint/2010/main" val="3081392704"/>
              </p:ext>
            </p:extLst>
          </p:nvPr>
        </p:nvGraphicFramePr>
        <p:xfrm>
          <a:off x="360363" y="1295400"/>
          <a:ext cx="8381626" cy="1850136"/>
        </p:xfrm>
        <a:graphic>
          <a:graphicData uri="http://schemas.openxmlformats.org/drawingml/2006/table">
            <a:tbl>
              <a:tblPr firstRow="1">
                <a:tableStyleId>{69012ECD-51FC-41F1-AA8D-1B2483CD663E}</a:tableStyleId>
              </a:tblPr>
              <a:tblGrid>
                <a:gridCol w="3826155"/>
                <a:gridCol w="4555471"/>
              </a:tblGrid>
              <a:tr h="560124">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1800" b="0" u="none" strike="noStrike" cap="none" normalizeH="0" baseline="0" dirty="0" smtClean="0">
                          <a:ln>
                            <a:noFill/>
                          </a:ln>
                          <a:solidFill>
                            <a:schemeClr val="tx1"/>
                          </a:solidFill>
                          <a:effectLst/>
                        </a:rPr>
                        <a:t>Mission: Deploy and operate computational resources to address global challenges</a:t>
                      </a:r>
                      <a:endParaRPr kumimoji="0" lang="en-US" sz="1800" b="0" u="none" strike="noStrike" cap="none" normalizeH="0" baseline="0" dirty="0" smtClean="0">
                        <a:ln>
                          <a:noFill/>
                        </a:ln>
                        <a:solidFill>
                          <a:schemeClr val="tx1"/>
                        </a:solidFill>
                        <a:effectLst/>
                      </a:endParaRPr>
                    </a:p>
                  </a:txBody>
                  <a:tcPr anchor="b" horzOverflow="overflow">
                    <a:lnL w="9525" cap="flat" cmpd="sng" algn="ctr">
                      <a:noFill/>
                      <a:prstDash val="solid"/>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1800" b="0" u="none" strike="noStrike" cap="none" normalizeH="0" baseline="0" dirty="0" smtClean="0">
                          <a:ln>
                            <a:noFill/>
                          </a:ln>
                          <a:solidFill>
                            <a:schemeClr val="tx1"/>
                          </a:solidFill>
                          <a:effectLst/>
                        </a:rPr>
                        <a:t>Vision: Maximize scientific productivity and progress on the largest scale computational problems</a:t>
                      </a:r>
                      <a:endParaRPr kumimoji="0" lang="en-US" sz="1800" b="0" u="none" strike="noStrike" cap="none" normalizeH="0" baseline="0" dirty="0" smtClean="0">
                        <a:ln>
                          <a:noFill/>
                        </a:ln>
                        <a:solidFill>
                          <a:schemeClr val="tx1"/>
                        </a:solidFill>
                        <a:effectLst/>
                      </a:endParaRPr>
                    </a:p>
                  </a:txBody>
                  <a:tcPr anchor="b" horzOverflow="overflow">
                    <a:lnL>
                      <a:noFill/>
                    </a:lnL>
                    <a:lnR w="9525" cap="flat" cmpd="sng" algn="ctr">
                      <a:noFill/>
                      <a:prstDash val="soli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7300">
                <a:tc>
                  <a:txBody>
                    <a:bodyPr/>
                    <a:lstStyle/>
                    <a:p>
                      <a:pPr marL="285750" marR="0" lvl="0" indent="-285750" algn="l" defTabSz="914400" rtl="0" eaLnBrk="1" fontAlgn="base" latinLnBrk="0" hangingPunct="1">
                        <a:lnSpc>
                          <a:spcPct val="90000"/>
                        </a:lnSpc>
                        <a:spcBef>
                          <a:spcPts val="600"/>
                        </a:spcBef>
                        <a:spcAft>
                          <a:spcPct val="0"/>
                        </a:spcAft>
                        <a:buClr>
                          <a:schemeClr val="tx1"/>
                        </a:buClr>
                        <a:buSzTx/>
                        <a:buFont typeface="Arial" pitchFamily="34" charset="0"/>
                        <a:buChar char="•"/>
                        <a:tabLst/>
                      </a:pPr>
                      <a:r>
                        <a:rPr kumimoji="0" lang="en-US" sz="1600" u="none" strike="noStrike" cap="none" normalizeH="0" baseline="0" dirty="0" smtClean="0">
                          <a:ln>
                            <a:noFill/>
                          </a:ln>
                          <a:effectLst/>
                        </a:rPr>
                        <a:t>Deliver transforming discoveries in climate, materials, biology, energy technologies, etc.</a:t>
                      </a:r>
                    </a:p>
                    <a:p>
                      <a:pPr marL="285750" marR="0" lvl="0" indent="-285750" algn="l" defTabSz="914400" rtl="0" eaLnBrk="1" fontAlgn="base" latinLnBrk="0" hangingPunct="1">
                        <a:lnSpc>
                          <a:spcPct val="90000"/>
                        </a:lnSpc>
                        <a:spcBef>
                          <a:spcPts val="600"/>
                        </a:spcBef>
                        <a:spcAft>
                          <a:spcPct val="0"/>
                        </a:spcAft>
                        <a:buClr>
                          <a:schemeClr val="tx1"/>
                        </a:buClr>
                        <a:buSzTx/>
                        <a:buFont typeface="Arial" pitchFamily="34" charset="0"/>
                        <a:buChar char="•"/>
                        <a:tabLst/>
                      </a:pPr>
                      <a:r>
                        <a:rPr kumimoji="0" lang="en-US" sz="1600" u="none" strike="noStrike" cap="none" normalizeH="0" baseline="0" dirty="0" smtClean="0">
                          <a:ln>
                            <a:noFill/>
                          </a:ln>
                          <a:effectLst/>
                        </a:rPr>
                        <a:t>Ability to investigate otherwise inaccessible systems, from regional climate impacts </a:t>
                      </a:r>
                      <a:br>
                        <a:rPr kumimoji="0" lang="en-US" sz="1600" u="none" strike="noStrike" cap="none" normalizeH="0" baseline="0" dirty="0" smtClean="0">
                          <a:ln>
                            <a:noFill/>
                          </a:ln>
                          <a:effectLst/>
                        </a:rPr>
                      </a:br>
                      <a:r>
                        <a:rPr kumimoji="0" lang="en-US" sz="1600" u="none" strike="noStrike" cap="none" normalizeH="0" baseline="0" dirty="0" smtClean="0">
                          <a:ln>
                            <a:noFill/>
                          </a:ln>
                          <a:effectLst/>
                        </a:rPr>
                        <a:t>to energy grid dynamics</a:t>
                      </a:r>
                      <a:endParaRPr kumimoji="0" lang="en-US" sz="1600" u="none" strike="noStrike" cap="none" normalizeH="0" baseline="0" dirty="0" smtClean="0">
                        <a:ln>
                          <a:noFill/>
                        </a:ln>
                        <a:effectLst/>
                      </a:endParaRPr>
                    </a:p>
                  </a:txBody>
                  <a:tcPr horzOverflow="overflow">
                    <a:lnL w="9525" cap="flat" cmpd="sng" algn="ctr">
                      <a:noFill/>
                      <a:prstDash val="solid"/>
                    </a:lnL>
                    <a:lnR>
                      <a:noFill/>
                    </a:lnR>
                    <a:lnT w="28575"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gradFill flip="none" rotWithShape="1">
                      <a:gsLst>
                        <a:gs pos="0">
                          <a:schemeClr val="accent1">
                            <a:lumMod val="40000"/>
                            <a:lumOff val="60000"/>
                          </a:schemeClr>
                        </a:gs>
                        <a:gs pos="100000">
                          <a:schemeClr val="bg1">
                            <a:alpha val="0"/>
                          </a:schemeClr>
                        </a:gs>
                      </a:gsLst>
                      <a:lin ang="5400000" scaled="1"/>
                      <a:tileRect/>
                    </a:gradFill>
                  </a:tcPr>
                </a:tc>
                <a:tc>
                  <a:txBody>
                    <a:bodyPr/>
                    <a:lstStyle/>
                    <a:p>
                      <a:pPr marL="285750" marR="0" lvl="0" indent="-285750" algn="l" defTabSz="914400" rtl="0" eaLnBrk="1" fontAlgn="base" latinLnBrk="0" hangingPunct="1">
                        <a:lnSpc>
                          <a:spcPct val="90000"/>
                        </a:lnSpc>
                        <a:spcBef>
                          <a:spcPts val="600"/>
                        </a:spcBef>
                        <a:spcAft>
                          <a:spcPct val="0"/>
                        </a:spcAft>
                        <a:buClr>
                          <a:schemeClr val="tx1"/>
                        </a:buClr>
                        <a:buSzTx/>
                        <a:buFont typeface="Arial" pitchFamily="34" charset="0"/>
                        <a:buChar char="•"/>
                        <a:tabLst/>
                      </a:pPr>
                      <a:r>
                        <a:rPr kumimoji="0" lang="en-US" sz="1600" u="none" strike="noStrike" cap="none" normalizeH="0" baseline="0" dirty="0" smtClean="0">
                          <a:ln>
                            <a:noFill/>
                          </a:ln>
                          <a:effectLst/>
                        </a:rPr>
                        <a:t>Provide world-class computational resources </a:t>
                      </a:r>
                      <a:br>
                        <a:rPr kumimoji="0" lang="en-US" sz="1600" u="none" strike="noStrike" cap="none" normalizeH="0" baseline="0" dirty="0" smtClean="0">
                          <a:ln>
                            <a:noFill/>
                          </a:ln>
                          <a:effectLst/>
                        </a:rPr>
                      </a:br>
                      <a:r>
                        <a:rPr kumimoji="0" lang="en-US" sz="1600" u="none" strike="noStrike" cap="none" normalizeH="0" baseline="0" dirty="0" smtClean="0">
                          <a:ln>
                            <a:noFill/>
                          </a:ln>
                          <a:effectLst/>
                        </a:rPr>
                        <a:t>and specialized services for the most computationally intensive problems</a:t>
                      </a:r>
                    </a:p>
                    <a:p>
                      <a:pPr marL="285750" marR="0" lvl="0" indent="-285750" algn="l" defTabSz="914400" rtl="0" eaLnBrk="1" fontAlgn="base" latinLnBrk="0" hangingPunct="1">
                        <a:lnSpc>
                          <a:spcPct val="90000"/>
                        </a:lnSpc>
                        <a:spcBef>
                          <a:spcPts val="600"/>
                        </a:spcBef>
                        <a:spcAft>
                          <a:spcPct val="0"/>
                        </a:spcAft>
                        <a:buClr>
                          <a:schemeClr val="tx1"/>
                        </a:buClr>
                        <a:buSzTx/>
                        <a:buFont typeface="Arial" pitchFamily="34" charset="0"/>
                        <a:buChar char="•"/>
                        <a:tabLst/>
                      </a:pPr>
                      <a:r>
                        <a:rPr kumimoji="0" lang="en-US" sz="1600" u="none" strike="noStrike" cap="none" normalizeH="0" baseline="0" dirty="0" smtClean="0">
                          <a:ln>
                            <a:noFill/>
                          </a:ln>
                          <a:effectLst/>
                        </a:rPr>
                        <a:t>Provide stable hardware/software path of increasing scale to maximize productive applications development</a:t>
                      </a:r>
                      <a:endParaRPr kumimoji="0" lang="en-US" sz="1600" u="none" strike="noStrike" cap="none" normalizeH="0" baseline="0" dirty="0" smtClean="0">
                        <a:ln>
                          <a:noFill/>
                        </a:ln>
                        <a:effectLst/>
                      </a:endParaRPr>
                    </a:p>
                  </a:txBody>
                  <a:tcPr horzOverflow="overflow">
                    <a:lnL>
                      <a:noFill/>
                    </a:lnL>
                    <a:lnR w="9525" cap="flat" cmpd="sng" algn="ctr">
                      <a:noFill/>
                      <a:prstDash val="solid"/>
                    </a:lnR>
                    <a:lnT w="28575"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gradFill flip="none" rotWithShape="1">
                      <a:gsLst>
                        <a:gs pos="0">
                          <a:schemeClr val="accent1">
                            <a:lumMod val="40000"/>
                            <a:lumOff val="60000"/>
                          </a:schemeClr>
                        </a:gs>
                        <a:gs pos="100000">
                          <a:schemeClr val="bg1">
                            <a:alpha val="0"/>
                          </a:schemeClr>
                        </a:gs>
                      </a:gsLst>
                      <a:lin ang="5400000" scaled="1"/>
                      <a:tileRect/>
                    </a:gradFill>
                  </a:tcPr>
                </a:tc>
              </a:tr>
            </a:tbl>
          </a:graphicData>
        </a:graphic>
      </p:graphicFrame>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208" y="4278704"/>
            <a:ext cx="2263495" cy="1088633"/>
          </a:xfrm>
          <a:prstGeom prst="rect">
            <a:avLst/>
          </a:prstGeom>
        </p:spPr>
      </p:pic>
      <p:sp>
        <p:nvSpPr>
          <p:cNvPr id="535579" name="Line 27"/>
          <p:cNvSpPr>
            <a:spLocks noChangeShapeType="1"/>
          </p:cNvSpPr>
          <p:nvPr/>
        </p:nvSpPr>
        <p:spPr bwMode="auto">
          <a:xfrm flipV="1">
            <a:off x="547687" y="4559300"/>
            <a:ext cx="0" cy="1616075"/>
          </a:xfrm>
          <a:prstGeom prst="line">
            <a:avLst/>
          </a:prstGeom>
          <a:noFill/>
          <a:ln w="38100">
            <a:solidFill>
              <a:schemeClr val="accent1">
                <a:lumMod val="60000"/>
                <a:lumOff val="40000"/>
              </a:schemeClr>
            </a:solidFill>
            <a:round/>
            <a:headEnd/>
            <a:tailEnd type="diamond" w="med" len="med"/>
          </a:ln>
          <a:effectLst>
            <a:outerShdw dist="17961" dir="2700000" algn="ctr" rotWithShape="0">
              <a:srgbClr val="4D4D4D"/>
            </a:outerShdw>
          </a:effectLst>
        </p:spPr>
        <p:txBody>
          <a:bodyPr/>
          <a:lstStyle/>
          <a:p>
            <a:pPr>
              <a:defRPr/>
            </a:pPr>
            <a:endParaRPr lang="en-US">
              <a:solidFill>
                <a:prstClr val="black"/>
              </a:solidFill>
              <a:latin typeface="+mn-lt"/>
            </a:endParaRPr>
          </a:p>
        </p:txBody>
      </p:sp>
    </p:spTree>
    <p:extLst>
      <p:ext uri="{BB962C8B-B14F-4D97-AF65-F5344CB8AC3E}">
        <p14:creationId xmlns:p14="http://schemas.microsoft.com/office/powerpoint/2010/main" val="203908462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4" name="Rectangle 12"/>
          <p:cNvSpPr>
            <a:spLocks noGrp="1"/>
          </p:cNvSpPr>
          <p:nvPr>
            <p:ph type="title"/>
          </p:nvPr>
        </p:nvSpPr>
        <p:spPr>
          <a:xfrm>
            <a:off x="244474" y="177800"/>
            <a:ext cx="8721395" cy="1272784"/>
          </a:xfrm>
        </p:spPr>
        <p:txBody>
          <a:bodyPr/>
          <a:lstStyle/>
          <a:p>
            <a:r>
              <a:rPr lang="en-US" dirty="0" smtClean="0"/>
              <a:t>DOE missions require simulation and analysis for policy and decision making</a:t>
            </a:r>
          </a:p>
        </p:txBody>
      </p:sp>
      <p:pic>
        <p:nvPicPr>
          <p:cNvPr id="10" name="Picture 22" descr="CH24flame.png"/>
          <p:cNvPicPr>
            <a:picLocks noChangeAspect="1"/>
          </p:cNvPicPr>
          <p:nvPr/>
        </p:nvPicPr>
        <p:blipFill rotWithShape="1">
          <a:blip r:embed="rId2" cstate="print"/>
          <a:srcRect l="24484" t="35466" r="6928" b="3990"/>
          <a:stretch/>
        </p:blipFill>
        <p:spPr bwMode="auto">
          <a:xfrm>
            <a:off x="3273548" y="1571339"/>
            <a:ext cx="2573150" cy="2270122"/>
          </a:xfrm>
          <a:prstGeom prst="rect">
            <a:avLst/>
          </a:prstGeom>
          <a:solidFill>
            <a:srgbClr val="FFFFFF"/>
          </a:solidFill>
          <a:ln w="9525" cap="sq">
            <a:solidFill>
              <a:schemeClr val="tx1"/>
            </a:solidFill>
            <a:miter lim="800000"/>
          </a:ln>
          <a:effectLst>
            <a:outerShdw blurRad="50800" dist="38100" dir="2700000" algn="tl" rotWithShape="0">
              <a:prstClr val="black">
                <a:alpha val="40000"/>
              </a:prstClr>
            </a:outerShdw>
          </a:effectLst>
        </p:spPr>
      </p:pic>
      <p:pic>
        <p:nvPicPr>
          <p:cNvPr id="11" name="Picture 8" descr="c1440_clds.png"/>
          <p:cNvPicPr>
            <a:picLocks noChangeAspect="1"/>
          </p:cNvPicPr>
          <p:nvPr/>
        </p:nvPicPr>
        <p:blipFill rotWithShape="1">
          <a:blip r:embed="rId3" cstate="print"/>
          <a:srcRect l="4662" t="14668" r="20553" b="4421"/>
          <a:stretch/>
        </p:blipFill>
        <p:spPr bwMode="auto">
          <a:xfrm>
            <a:off x="486887" y="1571339"/>
            <a:ext cx="2618444" cy="227012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2" name="Picture 3" descr="photon_dose.png"/>
          <p:cNvPicPr>
            <a:picLocks noChangeAspect="1"/>
          </p:cNvPicPr>
          <p:nvPr/>
        </p:nvPicPr>
        <p:blipFill rotWithShape="1">
          <a:blip r:embed="rId4" cstate="screen"/>
          <a:srcRect t="13331" b="11840"/>
          <a:stretch/>
        </p:blipFill>
        <p:spPr bwMode="auto">
          <a:xfrm>
            <a:off x="6060209" y="1571339"/>
            <a:ext cx="2573150" cy="2270122"/>
          </a:xfrm>
          <a:prstGeom prst="rect">
            <a:avLst/>
          </a:prstGeom>
          <a:solidFill>
            <a:srgbClr val="FFFFFF"/>
          </a:solidFill>
          <a:ln w="9525" cap="sq">
            <a:solidFill>
              <a:schemeClr val="tx1"/>
            </a:solidFill>
            <a:miter lim="800000"/>
          </a:ln>
          <a:effectLst>
            <a:outerShdw blurRad="50800" dist="38100" dir="2700000" algn="tl" rotWithShape="0">
              <a:prstClr val="black">
                <a:alpha val="40000"/>
              </a:prstClr>
            </a:outerShdw>
          </a:effectLst>
        </p:spPr>
      </p:pic>
      <p:graphicFrame>
        <p:nvGraphicFramePr>
          <p:cNvPr id="14" name="Table 13"/>
          <p:cNvGraphicFramePr>
            <a:graphicFrameLocks noGrp="1"/>
          </p:cNvGraphicFramePr>
          <p:nvPr>
            <p:extLst>
              <p:ext uri="{D42A27DB-BD31-4B8C-83A1-F6EECF244321}">
                <p14:modId xmlns:p14="http://schemas.microsoft.com/office/powerpoint/2010/main" val="412519863"/>
              </p:ext>
            </p:extLst>
          </p:nvPr>
        </p:nvGraphicFramePr>
        <p:xfrm>
          <a:off x="486888" y="3874260"/>
          <a:ext cx="8300853" cy="2404872"/>
        </p:xfrm>
        <a:graphic>
          <a:graphicData uri="http://schemas.openxmlformats.org/drawingml/2006/table">
            <a:tbl>
              <a:tblPr bandRow="1">
                <a:tableStyleId>{5C22544A-7EE6-4342-B048-85BDC9FD1C3A}</a:tableStyleId>
              </a:tblPr>
              <a:tblGrid>
                <a:gridCol w="2766951"/>
                <a:gridCol w="2766951"/>
                <a:gridCol w="2766951"/>
              </a:tblGrid>
              <a:tr h="370840">
                <a:tc>
                  <a:txBody>
                    <a:bodyPr/>
                    <a:lstStyle/>
                    <a:p>
                      <a:pPr marL="174625" indent="-174625">
                        <a:lnSpc>
                          <a:spcPct val="90000"/>
                        </a:lnSpc>
                        <a:spcBef>
                          <a:spcPts val="600"/>
                        </a:spcBef>
                        <a:buFont typeface="Arial" pitchFamily="34" charset="0"/>
                        <a:buChar char="•"/>
                      </a:pPr>
                      <a:r>
                        <a:rPr lang="en-US" sz="1800" b="0" dirty="0" smtClean="0"/>
                        <a:t>Understand, mitigate, </a:t>
                      </a:r>
                      <a:br>
                        <a:rPr lang="en-US" sz="1800" b="0" dirty="0" smtClean="0"/>
                      </a:br>
                      <a:r>
                        <a:rPr lang="en-US" sz="1800" b="0" dirty="0" smtClean="0"/>
                        <a:t>and adapt to impacts</a:t>
                      </a:r>
                    </a:p>
                    <a:p>
                      <a:pPr marL="463550" lvl="1" indent="-238125" algn="l" defTabSz="914400" rtl="0" eaLnBrk="1" latinLnBrk="0" hangingPunct="1">
                        <a:lnSpc>
                          <a:spcPct val="90000"/>
                        </a:lnSpc>
                        <a:spcBef>
                          <a:spcPts val="300"/>
                        </a:spcBef>
                        <a:buFont typeface="Arial Narrow" pitchFamily="34" charset="0"/>
                        <a:buChar char="–"/>
                      </a:pPr>
                      <a:r>
                        <a:rPr lang="en-US" sz="1600" b="0" kern="1200" dirty="0" smtClean="0">
                          <a:solidFill>
                            <a:schemeClr val="dk1"/>
                          </a:solidFill>
                          <a:latin typeface="+mn-lt"/>
                          <a:ea typeface="+mn-ea"/>
                          <a:cs typeface="+mn-cs"/>
                        </a:rPr>
                        <a:t>Sea level rise</a:t>
                      </a:r>
                    </a:p>
                    <a:p>
                      <a:pPr marL="463550" lvl="1" indent="-238125">
                        <a:lnSpc>
                          <a:spcPct val="90000"/>
                        </a:lnSpc>
                        <a:spcBef>
                          <a:spcPts val="300"/>
                        </a:spcBef>
                        <a:buFont typeface="Arial Narrow" pitchFamily="34" charset="0"/>
                        <a:buChar char="–"/>
                      </a:pPr>
                      <a:r>
                        <a:rPr lang="en-US" sz="1600" b="0" dirty="0" smtClean="0"/>
                        <a:t>Severe weather</a:t>
                      </a:r>
                    </a:p>
                    <a:p>
                      <a:pPr marL="463550" lvl="1" indent="-238125">
                        <a:lnSpc>
                          <a:spcPct val="90000"/>
                        </a:lnSpc>
                        <a:spcBef>
                          <a:spcPts val="300"/>
                        </a:spcBef>
                        <a:buFont typeface="Arial Narrow" pitchFamily="34" charset="0"/>
                        <a:buChar char="–"/>
                      </a:pPr>
                      <a:r>
                        <a:rPr lang="en-US" sz="1600" b="0" dirty="0" smtClean="0"/>
                        <a:t>Regional climate change</a:t>
                      </a:r>
                    </a:p>
                    <a:p>
                      <a:pPr marL="463550" lvl="1" indent="-238125">
                        <a:lnSpc>
                          <a:spcPct val="90000"/>
                        </a:lnSpc>
                        <a:spcBef>
                          <a:spcPts val="300"/>
                        </a:spcBef>
                        <a:buFont typeface="Arial Narrow" pitchFamily="34" charset="0"/>
                        <a:buChar char="–"/>
                      </a:pPr>
                      <a:r>
                        <a:rPr lang="en-US" sz="1600" b="0" dirty="0" smtClean="0"/>
                        <a:t>Geologic carbon sequestration</a:t>
                      </a:r>
                    </a:p>
                    <a:p>
                      <a:pPr marL="174625" indent="-174625">
                        <a:lnSpc>
                          <a:spcPct val="90000"/>
                        </a:lnSpc>
                        <a:spcBef>
                          <a:spcPts val="600"/>
                        </a:spcBef>
                        <a:buFont typeface="Arial" pitchFamily="34" charset="0"/>
                        <a:buChar char="•"/>
                      </a:pPr>
                      <a:endParaRPr lang="en-US" sz="1800" b="0" dirty="0"/>
                    </a:p>
                  </a:txBody>
                  <a:tcPr marL="45720" marR="45720">
                    <a:lnL w="12700" cmpd="sng">
                      <a:noFill/>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74625" indent="-174625">
                        <a:lnSpc>
                          <a:spcPct val="90000"/>
                        </a:lnSpc>
                        <a:spcBef>
                          <a:spcPts val="600"/>
                        </a:spcBef>
                        <a:buFont typeface="Arial" pitchFamily="34" charset="0"/>
                        <a:buChar char="•"/>
                      </a:pPr>
                      <a:r>
                        <a:rPr lang="en-US" sz="1800" b="0" dirty="0" smtClean="0"/>
                        <a:t>Reduce reliance on imported oil and shrink carbon footprint</a:t>
                      </a:r>
                    </a:p>
                    <a:p>
                      <a:pPr marL="463550" lvl="1" indent="-238125" algn="l" defTabSz="914400" rtl="0" eaLnBrk="1" latinLnBrk="0" hangingPunct="1">
                        <a:lnSpc>
                          <a:spcPct val="90000"/>
                        </a:lnSpc>
                        <a:spcBef>
                          <a:spcPts val="300"/>
                        </a:spcBef>
                        <a:buFont typeface="Arial Narrow" pitchFamily="34" charset="0"/>
                        <a:buChar char="–"/>
                      </a:pPr>
                      <a:r>
                        <a:rPr lang="en-US" sz="1600" b="0" kern="1200" dirty="0" smtClean="0">
                          <a:solidFill>
                            <a:schemeClr val="dk1"/>
                          </a:solidFill>
                          <a:latin typeface="+mn-lt"/>
                          <a:ea typeface="+mn-ea"/>
                          <a:cs typeface="+mn-cs"/>
                        </a:rPr>
                        <a:t>Reduce time and cost </a:t>
                      </a:r>
                      <a:br>
                        <a:rPr lang="en-US" sz="1600" b="0" kern="1200" dirty="0" smtClean="0">
                          <a:solidFill>
                            <a:schemeClr val="dk1"/>
                          </a:solidFill>
                          <a:latin typeface="+mn-lt"/>
                          <a:ea typeface="+mn-ea"/>
                          <a:cs typeface="+mn-cs"/>
                        </a:rPr>
                      </a:br>
                      <a:r>
                        <a:rPr lang="en-US" sz="1600" b="0" kern="1200" dirty="0" smtClean="0">
                          <a:solidFill>
                            <a:schemeClr val="dk1"/>
                          </a:solidFill>
                          <a:latin typeface="+mn-lt"/>
                          <a:ea typeface="+mn-ea"/>
                          <a:cs typeface="+mn-cs"/>
                        </a:rPr>
                        <a:t>of reactor design </a:t>
                      </a:r>
                      <a:br>
                        <a:rPr lang="en-US" sz="1600" b="0" kern="1200" dirty="0" smtClean="0">
                          <a:solidFill>
                            <a:schemeClr val="dk1"/>
                          </a:solidFill>
                          <a:latin typeface="+mn-lt"/>
                          <a:ea typeface="+mn-ea"/>
                          <a:cs typeface="+mn-cs"/>
                        </a:rPr>
                      </a:br>
                      <a:r>
                        <a:rPr lang="en-US" sz="1600" b="0" kern="1200" dirty="0" smtClean="0">
                          <a:solidFill>
                            <a:schemeClr val="dk1"/>
                          </a:solidFill>
                          <a:latin typeface="+mn-lt"/>
                          <a:ea typeface="+mn-ea"/>
                          <a:cs typeface="+mn-cs"/>
                        </a:rPr>
                        <a:t>and deployment</a:t>
                      </a:r>
                    </a:p>
                    <a:p>
                      <a:pPr marL="463550" lvl="1" indent="-238125" algn="l" defTabSz="914400" rtl="0" eaLnBrk="1" latinLnBrk="0" hangingPunct="1">
                        <a:lnSpc>
                          <a:spcPct val="90000"/>
                        </a:lnSpc>
                        <a:spcBef>
                          <a:spcPts val="300"/>
                        </a:spcBef>
                        <a:buFont typeface="Arial Narrow" pitchFamily="34" charset="0"/>
                        <a:buChar char="–"/>
                      </a:pPr>
                      <a:r>
                        <a:rPr lang="en-US" sz="1600" b="0" kern="1200" dirty="0" smtClean="0">
                          <a:solidFill>
                            <a:schemeClr val="dk1"/>
                          </a:solidFill>
                          <a:latin typeface="+mn-lt"/>
                          <a:ea typeface="+mn-ea"/>
                          <a:cs typeface="+mn-cs"/>
                        </a:rPr>
                        <a:t>Improve combustion</a:t>
                      </a:r>
                      <a:r>
                        <a:rPr lang="en-US" sz="1600" b="0" kern="1200" baseline="0" dirty="0" smtClean="0">
                          <a:solidFill>
                            <a:schemeClr val="dk1"/>
                          </a:solidFill>
                          <a:latin typeface="+mn-lt"/>
                          <a:ea typeface="+mn-ea"/>
                          <a:cs typeface="+mn-cs"/>
                        </a:rPr>
                        <a:t> </a:t>
                      </a:r>
                      <a:r>
                        <a:rPr lang="en-US" sz="1600" b="0" kern="1200" dirty="0" smtClean="0">
                          <a:solidFill>
                            <a:schemeClr val="dk1"/>
                          </a:solidFill>
                          <a:latin typeface="+mn-lt"/>
                          <a:ea typeface="+mn-ea"/>
                          <a:cs typeface="+mn-cs"/>
                        </a:rPr>
                        <a:t>efficiency</a:t>
                      </a:r>
                    </a:p>
                    <a:p>
                      <a:pPr marL="174625" indent="-174625">
                        <a:lnSpc>
                          <a:spcPct val="90000"/>
                        </a:lnSpc>
                        <a:spcBef>
                          <a:spcPts val="600"/>
                        </a:spcBef>
                        <a:buFont typeface="Arial" pitchFamily="34" charset="0"/>
                        <a:buChar char="•"/>
                      </a:pPr>
                      <a:endParaRPr lang="en-US" sz="1800" b="0" dirty="0" smtClean="0"/>
                    </a:p>
                    <a:p>
                      <a:pPr marL="174625" indent="-174625">
                        <a:lnSpc>
                          <a:spcPct val="90000"/>
                        </a:lnSpc>
                        <a:spcBef>
                          <a:spcPts val="600"/>
                        </a:spcBef>
                        <a:buFont typeface="Arial" pitchFamily="34" charset="0"/>
                        <a:buChar char="•"/>
                      </a:pPr>
                      <a:endParaRPr lang="en-US" sz="1800" b="0" dirty="0"/>
                    </a:p>
                  </a:txBody>
                  <a:tcPr marL="45720" marR="45720">
                    <a:lnL w="12700" cmpd="sng">
                      <a:noFill/>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74625" indent="-174625" algn="l" defTabSz="914400" rtl="0" eaLnBrk="1" latinLnBrk="0" hangingPunct="1">
                        <a:lnSpc>
                          <a:spcPct val="90000"/>
                        </a:lnSpc>
                        <a:spcBef>
                          <a:spcPts val="600"/>
                        </a:spcBef>
                        <a:buFont typeface="Arial" pitchFamily="34" charset="0"/>
                        <a:buChar char="•"/>
                      </a:pPr>
                      <a:r>
                        <a:rPr lang="en-US" sz="1800" b="0" kern="1200" dirty="0" smtClean="0">
                          <a:solidFill>
                            <a:schemeClr val="dk1"/>
                          </a:solidFill>
                          <a:latin typeface="+mn-lt"/>
                          <a:ea typeface="+mn-ea"/>
                          <a:cs typeface="+mn-cs"/>
                        </a:rPr>
                        <a:t>Maintain</a:t>
                      </a:r>
                      <a:r>
                        <a:rPr lang="en-US" sz="1800" b="0" kern="1200" baseline="0" dirty="0" smtClean="0">
                          <a:solidFill>
                            <a:schemeClr val="dk1"/>
                          </a:solidFill>
                          <a:latin typeface="+mn-lt"/>
                          <a:ea typeface="+mn-ea"/>
                          <a:cs typeface="+mn-cs"/>
                        </a:rPr>
                        <a:t> </a:t>
                      </a:r>
                      <a:r>
                        <a:rPr lang="en-US" sz="1800" b="0" kern="1200" dirty="0" smtClean="0">
                          <a:solidFill>
                            <a:schemeClr val="dk1"/>
                          </a:solidFill>
                          <a:latin typeface="+mn-lt"/>
                          <a:ea typeface="+mn-ea"/>
                          <a:cs typeface="+mn-cs"/>
                        </a:rPr>
                        <a:t>a safe, secure, </a:t>
                      </a:r>
                      <a:br>
                        <a:rPr lang="en-US" sz="1800" b="0" kern="1200" dirty="0" smtClean="0">
                          <a:solidFill>
                            <a:schemeClr val="dk1"/>
                          </a:solidFill>
                          <a:latin typeface="+mn-lt"/>
                          <a:ea typeface="+mn-ea"/>
                          <a:cs typeface="+mn-cs"/>
                        </a:rPr>
                      </a:br>
                      <a:r>
                        <a:rPr lang="en-US" sz="1800" b="0" kern="1200" dirty="0" smtClean="0">
                          <a:solidFill>
                            <a:schemeClr val="dk1"/>
                          </a:solidFill>
                          <a:latin typeface="+mn-lt"/>
                          <a:ea typeface="+mn-ea"/>
                          <a:cs typeface="+mn-cs"/>
                        </a:rPr>
                        <a:t>and reliable nuclear stockpile</a:t>
                      </a:r>
                    </a:p>
                    <a:p>
                      <a:pPr marL="463550" lvl="1" indent="-238125" algn="l" defTabSz="914400" rtl="0" eaLnBrk="1" latinLnBrk="0" hangingPunct="1">
                        <a:lnSpc>
                          <a:spcPct val="90000"/>
                        </a:lnSpc>
                        <a:spcBef>
                          <a:spcPts val="300"/>
                        </a:spcBef>
                        <a:buFont typeface="Arial Narrow" pitchFamily="34" charset="0"/>
                        <a:buChar char="–"/>
                      </a:pPr>
                      <a:r>
                        <a:rPr lang="en-US" sz="1600" b="0" kern="1200" dirty="0" smtClean="0">
                          <a:solidFill>
                            <a:schemeClr val="dk1"/>
                          </a:solidFill>
                          <a:latin typeface="+mn-lt"/>
                          <a:ea typeface="+mn-ea"/>
                          <a:cs typeface="+mn-cs"/>
                        </a:rPr>
                        <a:t>Stockpile certification</a:t>
                      </a:r>
                    </a:p>
                    <a:p>
                      <a:pPr marL="463550" lvl="1" indent="-238125" algn="l" defTabSz="914400" rtl="0" eaLnBrk="1" latinLnBrk="0" hangingPunct="1">
                        <a:lnSpc>
                          <a:spcPct val="90000"/>
                        </a:lnSpc>
                        <a:spcBef>
                          <a:spcPts val="300"/>
                        </a:spcBef>
                        <a:buFont typeface="Arial Narrow" pitchFamily="34" charset="0"/>
                        <a:buChar char="–"/>
                      </a:pPr>
                      <a:r>
                        <a:rPr lang="en-US" sz="1600" b="0" kern="1200" dirty="0" smtClean="0">
                          <a:solidFill>
                            <a:schemeClr val="dk1"/>
                          </a:solidFill>
                          <a:latin typeface="+mn-lt"/>
                          <a:ea typeface="+mn-ea"/>
                          <a:cs typeface="+mn-cs"/>
                        </a:rPr>
                        <a:t>Predictive scientific challenges</a:t>
                      </a:r>
                    </a:p>
                    <a:p>
                      <a:pPr marL="463550" lvl="1" indent="-238125" algn="l" defTabSz="914400" rtl="0" eaLnBrk="1" latinLnBrk="0" hangingPunct="1">
                        <a:lnSpc>
                          <a:spcPct val="90000"/>
                        </a:lnSpc>
                        <a:spcBef>
                          <a:spcPts val="300"/>
                        </a:spcBef>
                        <a:buFont typeface="Arial Narrow" pitchFamily="34" charset="0"/>
                        <a:buChar char="–"/>
                      </a:pPr>
                      <a:r>
                        <a:rPr lang="en-US" sz="1600" b="0" kern="1200" dirty="0" smtClean="0">
                          <a:solidFill>
                            <a:schemeClr val="dk1"/>
                          </a:solidFill>
                          <a:latin typeface="+mn-lt"/>
                          <a:ea typeface="+mn-ea"/>
                          <a:cs typeface="+mn-cs"/>
                        </a:rPr>
                        <a:t>Real-time evaluation </a:t>
                      </a:r>
                      <a:br>
                        <a:rPr lang="en-US" sz="1600" b="0" kern="1200" dirty="0" smtClean="0">
                          <a:solidFill>
                            <a:schemeClr val="dk1"/>
                          </a:solidFill>
                          <a:latin typeface="+mn-lt"/>
                          <a:ea typeface="+mn-ea"/>
                          <a:cs typeface="+mn-cs"/>
                        </a:rPr>
                      </a:br>
                      <a:r>
                        <a:rPr lang="en-US" sz="1600" b="0" kern="1200" dirty="0" smtClean="0">
                          <a:solidFill>
                            <a:schemeClr val="dk1"/>
                          </a:solidFill>
                          <a:latin typeface="+mn-lt"/>
                          <a:ea typeface="+mn-ea"/>
                          <a:cs typeface="+mn-cs"/>
                        </a:rPr>
                        <a:t>of urban nuclear detonation</a:t>
                      </a:r>
                      <a:endParaRPr lang="en-US" sz="1600" b="0" kern="1200" dirty="0">
                        <a:solidFill>
                          <a:schemeClr val="dk1"/>
                        </a:solidFill>
                        <a:latin typeface="+mn-lt"/>
                        <a:ea typeface="+mn-ea"/>
                        <a:cs typeface="+mn-cs"/>
                      </a:endParaRPr>
                    </a:p>
                  </a:txBody>
                  <a:tcPr marL="45720" marR="45720">
                    <a:lnL w="12700" cmpd="sng">
                      <a:noFill/>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0" name="TextBox 29"/>
          <p:cNvSpPr txBox="1"/>
          <p:nvPr/>
        </p:nvSpPr>
        <p:spPr>
          <a:xfrm>
            <a:off x="1470624" y="5914446"/>
            <a:ext cx="6202752" cy="396920"/>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63500" h="38100"/>
          </a:sp3d>
        </p:spPr>
        <p:txBody>
          <a:bodyPr wrap="none" anchor="ctr" anchorCtr="0">
            <a:noAutofit/>
          </a:bodyPr>
          <a:lstStyle/>
          <a:p>
            <a:pPr algn="ctr" eaLnBrk="0" hangingPunct="0">
              <a:defRPr/>
            </a:pPr>
            <a:r>
              <a:rPr lang="en-US" b="1" dirty="0">
                <a:solidFill>
                  <a:schemeClr val="bg2"/>
                </a:solidFill>
                <a:latin typeface="+mn-lt"/>
              </a:rPr>
              <a:t>Accomplishing these missions requires </a:t>
            </a:r>
            <a:r>
              <a:rPr lang="en-US" b="1" dirty="0" err="1">
                <a:solidFill>
                  <a:schemeClr val="bg2"/>
                </a:solidFill>
                <a:latin typeface="+mn-lt"/>
              </a:rPr>
              <a:t>exascale</a:t>
            </a:r>
            <a:r>
              <a:rPr lang="en-US" b="1" dirty="0">
                <a:solidFill>
                  <a:schemeClr val="bg2"/>
                </a:solidFill>
                <a:latin typeface="+mn-lt"/>
              </a:rPr>
              <a:t> </a:t>
            </a:r>
            <a:r>
              <a:rPr lang="en-US" b="1" dirty="0" smtClean="0">
                <a:solidFill>
                  <a:schemeClr val="bg2"/>
                </a:solidFill>
                <a:latin typeface="+mn-lt"/>
              </a:rPr>
              <a:t>resources</a:t>
            </a:r>
            <a:endParaRPr lang="en-US" b="1" dirty="0">
              <a:solidFill>
                <a:schemeClr val="bg2"/>
              </a:solidFill>
              <a:latin typeface="+mn-lt"/>
            </a:endParaRPr>
          </a:p>
        </p:txBody>
      </p:sp>
      <p:graphicFrame>
        <p:nvGraphicFramePr>
          <p:cNvPr id="21" name="Table 20"/>
          <p:cNvGraphicFramePr>
            <a:graphicFrameLocks noGrp="1"/>
          </p:cNvGraphicFramePr>
          <p:nvPr>
            <p:extLst>
              <p:ext uri="{D42A27DB-BD31-4B8C-83A1-F6EECF244321}">
                <p14:modId xmlns:p14="http://schemas.microsoft.com/office/powerpoint/2010/main" val="2642046970"/>
              </p:ext>
            </p:extLst>
          </p:nvPr>
        </p:nvGraphicFramePr>
        <p:xfrm>
          <a:off x="360363" y="1205684"/>
          <a:ext cx="8411751" cy="370840"/>
        </p:xfrm>
        <a:graphic>
          <a:graphicData uri="http://schemas.openxmlformats.org/drawingml/2006/table">
            <a:tbl>
              <a:tblPr firstRow="1" bandRow="1">
                <a:tableStyleId>{5C22544A-7EE6-4342-B048-85BDC9FD1C3A}</a:tableStyleId>
              </a:tblPr>
              <a:tblGrid>
                <a:gridCol w="2803917"/>
                <a:gridCol w="2803917"/>
                <a:gridCol w="2803917"/>
              </a:tblGrid>
              <a:tr h="370840">
                <a:tc>
                  <a:txBody>
                    <a:bodyPr/>
                    <a:lstStyle/>
                    <a:p>
                      <a:pPr algn="ctr">
                        <a:lnSpc>
                          <a:spcPct val="90000"/>
                        </a:lnSpc>
                      </a:pPr>
                      <a:r>
                        <a:rPr lang="en-US" sz="2000" b="0" dirty="0" smtClean="0">
                          <a:solidFill>
                            <a:schemeClr val="tx1"/>
                          </a:solidFill>
                        </a:rPr>
                        <a:t>Climate change</a:t>
                      </a:r>
                    </a:p>
                  </a:txBody>
                  <a:tcPr marL="45720" marR="45720" anchor="b">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2000" b="0" dirty="0" smtClean="0">
                          <a:solidFill>
                            <a:schemeClr val="tx1"/>
                          </a:solidFill>
                        </a:rPr>
                        <a:t>Energy</a:t>
                      </a:r>
                    </a:p>
                  </a:txBody>
                  <a:tcPr marL="45720" marR="45720" anchor="b">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2000" b="0" dirty="0" smtClean="0">
                          <a:solidFill>
                            <a:schemeClr val="tx1"/>
                          </a:solidFill>
                        </a:rPr>
                        <a:t>National nuclear security</a:t>
                      </a:r>
                    </a:p>
                  </a:txBody>
                  <a:tcPr marL="45720" marR="45720" anchor="b">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7377684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uter data storage.png"/>
          <p:cNvPicPr>
            <a:picLocks noChangeAspect="1"/>
          </p:cNvPicPr>
          <p:nvPr/>
        </p:nvPicPr>
        <p:blipFill>
          <a:blip r:embed="rId2" cstate="print">
            <a:duotone>
              <a:schemeClr val="accent1">
                <a:shade val="45000"/>
                <a:satMod val="135000"/>
              </a:schemeClr>
              <a:prstClr val="white"/>
            </a:duotone>
          </a:blip>
          <a:stretch>
            <a:fillRect/>
          </a:stretch>
        </p:blipFill>
        <p:spPr>
          <a:xfrm>
            <a:off x="1341620" y="0"/>
            <a:ext cx="7802380" cy="5851785"/>
          </a:xfrm>
          <a:prstGeom prst="rect">
            <a:avLst/>
          </a:prstGeom>
        </p:spPr>
      </p:pic>
      <p:graphicFrame>
        <p:nvGraphicFramePr>
          <p:cNvPr id="17439" name="Group 31"/>
          <p:cNvGraphicFramePr>
            <a:graphicFrameLocks noGrp="1"/>
          </p:cNvGraphicFramePr>
          <p:nvPr>
            <p:extLst>
              <p:ext uri="{D42A27DB-BD31-4B8C-83A1-F6EECF244321}">
                <p14:modId xmlns:p14="http://schemas.microsoft.com/office/powerpoint/2010/main" val="1722970115"/>
              </p:ext>
            </p:extLst>
          </p:nvPr>
        </p:nvGraphicFramePr>
        <p:xfrm>
          <a:off x="431905" y="1260475"/>
          <a:ext cx="8105775" cy="4951476"/>
        </p:xfrm>
        <a:graphic>
          <a:graphicData uri="http://schemas.openxmlformats.org/drawingml/2006/table">
            <a:tbl>
              <a:tblPr firstCol="1">
                <a:tableStyleId>{6E25E649-3F16-4E02-A733-19D2CDBF48F0}</a:tableStyleId>
              </a:tblPr>
              <a:tblGrid>
                <a:gridCol w="1365250"/>
                <a:gridCol w="6740525"/>
              </a:tblGrid>
              <a:tr h="295275">
                <a:tc>
                  <a:txBody>
                    <a:bodyPr/>
                    <a:lstStyle/>
                    <a:p>
                      <a:pPr marL="0" marR="0" lvl="0" indent="0" algn="l" defTabSz="914400" rtl="0" eaLnBrk="1" fontAlgn="base" latinLnBrk="0" hangingPunct="1">
                        <a:lnSpc>
                          <a:spcPct val="90000"/>
                        </a:lnSpc>
                        <a:spcBef>
                          <a:spcPts val="300"/>
                        </a:spcBef>
                        <a:spcAft>
                          <a:spcPct val="0"/>
                        </a:spcAft>
                        <a:buClrTx/>
                        <a:buSzTx/>
                        <a:buFontTx/>
                        <a:buNone/>
                        <a:tabLst/>
                      </a:pPr>
                      <a:r>
                        <a:rPr kumimoji="0" lang="en-US" sz="1800" b="0" u="none" strike="noStrike" cap="none" normalizeH="0" baseline="0" dirty="0" smtClean="0">
                          <a:ln>
                            <a:noFill/>
                          </a:ln>
                          <a:effectLst/>
                        </a:rPr>
                        <a:t>Fundamental science</a:t>
                      </a:r>
                      <a:endParaRPr kumimoji="0" lang="en-US" sz="1800" b="0" i="0" u="none" strike="noStrike" cap="none" normalizeH="0" baseline="0" dirty="0" smtClean="0">
                        <a:ln>
                          <a:noFill/>
                        </a:ln>
                        <a:solidFill>
                          <a:schemeClr val="bg2"/>
                        </a:solidFill>
                        <a:effectLst/>
                        <a:latin typeface="Arial Narrow" pitchFamily="34" charset="0"/>
                        <a:cs typeface="Arial" charset="0"/>
                      </a:endParaRPr>
                    </a:p>
                  </a:txBody>
                  <a:tcPr anchor="ctr" horzOverflow="overflow"/>
                </a:tc>
                <a:tc>
                  <a:txBody>
                    <a:bodyPr/>
                    <a:lstStyle/>
                    <a:p>
                      <a:pPr marL="174625" marR="0" lvl="0" indent="-174625" algn="l" defTabSz="914400" rtl="0" eaLnBrk="1" fontAlgn="base" latinLnBrk="0" hangingPunct="1">
                        <a:lnSpc>
                          <a:spcPct val="90000"/>
                        </a:lnSpc>
                        <a:spcBef>
                          <a:spcPts val="900"/>
                        </a:spcBef>
                        <a:spcAft>
                          <a:spcPct val="0"/>
                        </a:spcAft>
                        <a:buClrTx/>
                        <a:buSzTx/>
                        <a:buFontTx/>
                        <a:buChar char="•"/>
                        <a:tabLst/>
                      </a:pPr>
                      <a:r>
                        <a:rPr kumimoji="0" lang="en-US" sz="1800" u="none" strike="noStrike" cap="none" normalizeH="0" baseline="0" dirty="0" smtClean="0">
                          <a:ln>
                            <a:noFill/>
                          </a:ln>
                          <a:effectLst/>
                        </a:rPr>
                        <a:t>Decipher and comprehend the core laws governing the universe </a:t>
                      </a:r>
                      <a:br>
                        <a:rPr kumimoji="0" lang="en-US" sz="1800" u="none" strike="noStrike" cap="none" normalizeH="0" baseline="0" dirty="0" smtClean="0">
                          <a:ln>
                            <a:noFill/>
                          </a:ln>
                          <a:effectLst/>
                        </a:rPr>
                      </a:br>
                      <a:r>
                        <a:rPr kumimoji="0" lang="en-US" sz="1800" u="none" strike="noStrike" cap="none" normalizeH="0" baseline="0" dirty="0" smtClean="0">
                          <a:ln>
                            <a:noFill/>
                          </a:ln>
                          <a:effectLst/>
                        </a:rPr>
                        <a:t>and unravel its origins</a:t>
                      </a:r>
                      <a:endParaRPr kumimoji="0" lang="en-US" sz="1800" b="0"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lnB w="12700" cap="flat" cmpd="sng" algn="ctr">
                      <a:solidFill>
                        <a:schemeClr val="accent1">
                          <a:lumMod val="20000"/>
                          <a:lumOff val="80000"/>
                        </a:schemeClr>
                      </a:solidFill>
                      <a:prstDash val="solid"/>
                      <a:round/>
                      <a:headEnd type="none" w="med" len="med"/>
                      <a:tailEnd type="none" w="med" len="med"/>
                    </a:lnB>
                    <a:noFill/>
                  </a:tcPr>
                </a:tc>
              </a:tr>
              <a:tr h="244475">
                <a:tc>
                  <a:txBody>
                    <a:bodyPr/>
                    <a:lstStyle/>
                    <a:p>
                      <a:pPr marL="0" marR="0" lvl="0" indent="0" algn="l" defTabSz="914400" rtl="0" eaLnBrk="1" fontAlgn="base" latinLnBrk="0" hangingPunct="1">
                        <a:lnSpc>
                          <a:spcPct val="90000"/>
                        </a:lnSpc>
                        <a:spcBef>
                          <a:spcPts val="300"/>
                        </a:spcBef>
                        <a:spcAft>
                          <a:spcPct val="0"/>
                        </a:spcAft>
                        <a:buClrTx/>
                        <a:buSzTx/>
                        <a:buFontTx/>
                        <a:buNone/>
                        <a:tabLst/>
                      </a:pPr>
                      <a:r>
                        <a:rPr kumimoji="0" lang="en-US" sz="1800" b="0" u="none" strike="noStrike" cap="none" normalizeH="0" baseline="0" dirty="0" smtClean="0">
                          <a:ln>
                            <a:noFill/>
                          </a:ln>
                          <a:effectLst/>
                        </a:rPr>
                        <a:t>Materials science</a:t>
                      </a:r>
                      <a:endParaRPr kumimoji="0" lang="en-US" sz="1800" b="0" i="0" u="none" strike="noStrike" cap="none" normalizeH="0" baseline="0" dirty="0" smtClean="0">
                        <a:ln>
                          <a:noFill/>
                        </a:ln>
                        <a:solidFill>
                          <a:schemeClr val="bg2"/>
                        </a:solidFill>
                        <a:effectLst/>
                        <a:latin typeface="Arial Narrow" pitchFamily="34" charset="0"/>
                        <a:cs typeface="Arial" charset="0"/>
                      </a:endParaRPr>
                    </a:p>
                  </a:txBody>
                  <a:tcPr anchor="ctr" horzOverflow="overflow"/>
                </a:tc>
                <a:tc>
                  <a:txBody>
                    <a:bodyPr/>
                    <a:lstStyle/>
                    <a:p>
                      <a:pPr marL="174625" marR="0" lvl="0" indent="-174625" algn="l" defTabSz="914400" rtl="0" eaLnBrk="1" fontAlgn="base" latinLnBrk="0" hangingPunct="1">
                        <a:lnSpc>
                          <a:spcPct val="90000"/>
                        </a:lnSpc>
                        <a:spcBef>
                          <a:spcPts val="900"/>
                        </a:spcBef>
                        <a:spcAft>
                          <a:spcPct val="0"/>
                        </a:spcAft>
                        <a:buClrTx/>
                        <a:buSzTx/>
                        <a:buFontTx/>
                        <a:buChar char="•"/>
                        <a:tabLst/>
                      </a:pPr>
                      <a:r>
                        <a:rPr kumimoji="0" lang="en-US" sz="1800" u="none" strike="noStrike" cap="none" normalizeH="0" baseline="0" dirty="0" smtClean="0">
                          <a:ln>
                            <a:noFill/>
                          </a:ln>
                          <a:effectLst/>
                        </a:rPr>
                        <a:t>Design, characterize, and manufacture materials </a:t>
                      </a:r>
                      <a:br>
                        <a:rPr kumimoji="0" lang="en-US" sz="1800" u="none" strike="noStrike" cap="none" normalizeH="0" baseline="0" dirty="0" smtClean="0">
                          <a:ln>
                            <a:noFill/>
                          </a:ln>
                          <a:effectLst/>
                        </a:rPr>
                      </a:br>
                      <a:r>
                        <a:rPr kumimoji="0" lang="en-US" sz="1800" u="none" strike="noStrike" cap="none" normalizeH="0" baseline="0" dirty="0" smtClean="0">
                          <a:ln>
                            <a:noFill/>
                          </a:ln>
                          <a:effectLst/>
                        </a:rPr>
                        <a:t>tailored and optimized for specific applications</a:t>
                      </a:r>
                      <a:endParaRPr kumimoji="0" lang="en-US" sz="1800" b="0"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r>
              <a:tr h="409575">
                <a:tc>
                  <a:txBody>
                    <a:bodyPr/>
                    <a:lstStyle/>
                    <a:p>
                      <a:pPr marL="0" marR="0" lvl="0" indent="0" algn="l" defTabSz="914400" rtl="0" eaLnBrk="1" fontAlgn="base" latinLnBrk="0" hangingPunct="1">
                        <a:lnSpc>
                          <a:spcPct val="90000"/>
                        </a:lnSpc>
                        <a:spcBef>
                          <a:spcPts val="300"/>
                        </a:spcBef>
                        <a:spcAft>
                          <a:spcPct val="0"/>
                        </a:spcAft>
                        <a:buClrTx/>
                        <a:buSzTx/>
                        <a:buFontTx/>
                        <a:buNone/>
                        <a:tabLst/>
                      </a:pPr>
                      <a:r>
                        <a:rPr kumimoji="0" lang="en-US" sz="1800" b="0" u="none" strike="noStrike" cap="none" normalizeH="0" baseline="0" dirty="0" smtClean="0">
                          <a:ln>
                            <a:noFill/>
                          </a:ln>
                          <a:effectLst/>
                        </a:rPr>
                        <a:t>Earth </a:t>
                      </a:r>
                      <a:br>
                        <a:rPr kumimoji="0" lang="en-US" sz="1800" b="0" u="none" strike="noStrike" cap="none" normalizeH="0" baseline="0" dirty="0" smtClean="0">
                          <a:ln>
                            <a:noFill/>
                          </a:ln>
                          <a:effectLst/>
                        </a:rPr>
                      </a:br>
                      <a:r>
                        <a:rPr kumimoji="0" lang="en-US" sz="1800" b="0" u="none" strike="noStrike" cap="none" normalizeH="0" baseline="0" dirty="0" smtClean="0">
                          <a:ln>
                            <a:noFill/>
                          </a:ln>
                          <a:effectLst/>
                        </a:rPr>
                        <a:t>science</a:t>
                      </a:r>
                      <a:endParaRPr kumimoji="0" lang="en-US" sz="1800" b="0" i="0" u="none" strike="noStrike" cap="none" normalizeH="0" baseline="0" dirty="0" smtClean="0">
                        <a:ln>
                          <a:noFill/>
                        </a:ln>
                        <a:solidFill>
                          <a:schemeClr val="bg2"/>
                        </a:solidFill>
                        <a:effectLst/>
                        <a:latin typeface="Arial Narrow" pitchFamily="34" charset="0"/>
                        <a:cs typeface="Arial" charset="0"/>
                      </a:endParaRPr>
                    </a:p>
                  </a:txBody>
                  <a:tcPr anchor="ctr" horzOverflow="overflow"/>
                </a:tc>
                <a:tc>
                  <a:txBody>
                    <a:bodyPr/>
                    <a:lstStyle/>
                    <a:p>
                      <a:pPr marL="174625" marR="0" lvl="0" indent="-174625" algn="l" defTabSz="914400" rtl="0" eaLnBrk="1" fontAlgn="base" latinLnBrk="0" hangingPunct="1">
                        <a:lnSpc>
                          <a:spcPct val="90000"/>
                        </a:lnSpc>
                        <a:spcBef>
                          <a:spcPts val="900"/>
                        </a:spcBef>
                        <a:spcAft>
                          <a:spcPct val="0"/>
                        </a:spcAft>
                        <a:buClrTx/>
                        <a:buSzTx/>
                        <a:buFontTx/>
                        <a:buChar char="•"/>
                        <a:tabLst/>
                      </a:pPr>
                      <a:r>
                        <a:rPr kumimoji="0" lang="en-US" sz="1800" u="none" strike="noStrike" cap="none" normalizeH="0" baseline="0" dirty="0" smtClean="0">
                          <a:ln>
                            <a:noFill/>
                          </a:ln>
                          <a:effectLst/>
                        </a:rPr>
                        <a:t>Understand the complex biogeochemical cycles that underpin </a:t>
                      </a:r>
                      <a:br>
                        <a:rPr kumimoji="0" lang="en-US" sz="1800" u="none" strike="noStrike" cap="none" normalizeH="0" baseline="0" dirty="0" smtClean="0">
                          <a:ln>
                            <a:noFill/>
                          </a:ln>
                          <a:effectLst/>
                        </a:rPr>
                      </a:br>
                      <a:r>
                        <a:rPr kumimoji="0" lang="en-US" sz="1800" u="none" strike="noStrike" cap="none" normalizeH="0" baseline="0" dirty="0" smtClean="0">
                          <a:ln>
                            <a:noFill/>
                          </a:ln>
                          <a:effectLst/>
                        </a:rPr>
                        <a:t>global ecosystems and control the sustainability of life on Earth</a:t>
                      </a:r>
                      <a:endParaRPr kumimoji="0" lang="en-US" sz="1800" b="0"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r>
              <a:tr h="531813">
                <a:tc>
                  <a:txBody>
                    <a:bodyPr/>
                    <a:lstStyle/>
                    <a:p>
                      <a:pPr marL="0" marR="0" lvl="0" indent="0" algn="l" defTabSz="914400" rtl="0" eaLnBrk="1" fontAlgn="base" latinLnBrk="0" hangingPunct="1">
                        <a:lnSpc>
                          <a:spcPct val="90000"/>
                        </a:lnSpc>
                        <a:spcBef>
                          <a:spcPts val="300"/>
                        </a:spcBef>
                        <a:spcAft>
                          <a:spcPct val="0"/>
                        </a:spcAft>
                        <a:buClrTx/>
                        <a:buSzTx/>
                        <a:buFontTx/>
                        <a:buNone/>
                        <a:tabLst/>
                      </a:pPr>
                      <a:r>
                        <a:rPr kumimoji="0" lang="en-US" sz="1800" b="0" u="none" strike="noStrike" cap="none" normalizeH="0" baseline="0" dirty="0" smtClean="0">
                          <a:ln>
                            <a:noFill/>
                          </a:ln>
                          <a:effectLst/>
                        </a:rPr>
                        <a:t>Biology </a:t>
                      </a:r>
                      <a:br>
                        <a:rPr kumimoji="0" lang="en-US" sz="1800" b="0" u="none" strike="noStrike" cap="none" normalizeH="0" baseline="0" dirty="0" smtClean="0">
                          <a:ln>
                            <a:noFill/>
                          </a:ln>
                          <a:effectLst/>
                        </a:rPr>
                      </a:br>
                      <a:r>
                        <a:rPr kumimoji="0" lang="en-US" sz="1800" b="0" u="none" strike="noStrike" cap="none" normalizeH="0" baseline="0" dirty="0" smtClean="0">
                          <a:ln>
                            <a:noFill/>
                          </a:ln>
                          <a:effectLst/>
                        </a:rPr>
                        <a:t>and medicine</a:t>
                      </a:r>
                      <a:endParaRPr kumimoji="0" lang="en-US" sz="1800" b="0" i="0" u="none" strike="noStrike" cap="none" normalizeH="0" baseline="0" dirty="0" smtClean="0">
                        <a:ln>
                          <a:noFill/>
                        </a:ln>
                        <a:solidFill>
                          <a:schemeClr val="bg2"/>
                        </a:solidFill>
                        <a:effectLst/>
                        <a:latin typeface="Arial Narrow" pitchFamily="34" charset="0"/>
                        <a:cs typeface="Arial" charset="0"/>
                      </a:endParaRPr>
                    </a:p>
                  </a:txBody>
                  <a:tcPr anchor="ctr" horzOverflow="overflow"/>
                </a:tc>
                <a:tc>
                  <a:txBody>
                    <a:bodyPr/>
                    <a:lstStyle/>
                    <a:p>
                      <a:pPr marL="174625" marR="0" lvl="0" indent="-174625" algn="l" defTabSz="914400" rtl="0" eaLnBrk="1" fontAlgn="base" latinLnBrk="0" hangingPunct="1">
                        <a:lnSpc>
                          <a:spcPct val="90000"/>
                        </a:lnSpc>
                        <a:spcBef>
                          <a:spcPts val="900"/>
                        </a:spcBef>
                        <a:spcAft>
                          <a:spcPct val="0"/>
                        </a:spcAft>
                        <a:buClrTx/>
                        <a:buSzTx/>
                        <a:buFontTx/>
                        <a:buChar char="•"/>
                        <a:tabLst/>
                      </a:pPr>
                      <a:r>
                        <a:rPr kumimoji="0" lang="en-US" sz="1800" u="none" strike="noStrike" cap="none" normalizeH="0" baseline="0" dirty="0" smtClean="0">
                          <a:ln>
                            <a:noFill/>
                          </a:ln>
                          <a:effectLst/>
                        </a:rPr>
                        <a:t>Understand relationships from individual proteins </a:t>
                      </a:r>
                      <a:br>
                        <a:rPr kumimoji="0" lang="en-US" sz="1800" u="none" strike="noStrike" cap="none" normalizeH="0" baseline="0" dirty="0" smtClean="0">
                          <a:ln>
                            <a:noFill/>
                          </a:ln>
                          <a:effectLst/>
                        </a:rPr>
                      </a:br>
                      <a:r>
                        <a:rPr kumimoji="0" lang="en-US" sz="1800" u="none" strike="noStrike" cap="none" normalizeH="0" baseline="0" dirty="0" smtClean="0">
                          <a:ln>
                            <a:noFill/>
                          </a:ln>
                          <a:effectLst/>
                        </a:rPr>
                        <a:t>through whole cells into ecosystems and environments</a:t>
                      </a:r>
                      <a:endParaRPr kumimoji="0" lang="en-US" sz="1800" b="0"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r>
              <a:tr h="311150">
                <a:tc>
                  <a:txBody>
                    <a:bodyPr/>
                    <a:lstStyle/>
                    <a:p>
                      <a:pPr marL="0" marR="0" lvl="0" indent="0" algn="l" defTabSz="914400" rtl="0" eaLnBrk="1" fontAlgn="base" latinLnBrk="0" hangingPunct="1">
                        <a:lnSpc>
                          <a:spcPct val="90000"/>
                        </a:lnSpc>
                        <a:spcBef>
                          <a:spcPts val="300"/>
                        </a:spcBef>
                        <a:spcAft>
                          <a:spcPct val="0"/>
                        </a:spcAft>
                        <a:buClrTx/>
                        <a:buSzTx/>
                        <a:buFontTx/>
                        <a:buNone/>
                        <a:tabLst/>
                      </a:pPr>
                      <a:r>
                        <a:rPr kumimoji="0" lang="en-US" sz="1800" b="0" u="none" strike="noStrike" cap="none" normalizeH="0" baseline="0" dirty="0" smtClean="0">
                          <a:ln>
                            <a:noFill/>
                          </a:ln>
                          <a:effectLst/>
                        </a:rPr>
                        <a:t>Energy assurance</a:t>
                      </a:r>
                      <a:endParaRPr kumimoji="0" lang="en-US" sz="1800" b="0" i="0" u="none" strike="noStrike" cap="none" normalizeH="0" baseline="0" dirty="0" smtClean="0">
                        <a:ln>
                          <a:noFill/>
                        </a:ln>
                        <a:solidFill>
                          <a:schemeClr val="bg2"/>
                        </a:solidFill>
                        <a:effectLst/>
                        <a:latin typeface="Arial Narrow" pitchFamily="34" charset="0"/>
                        <a:cs typeface="Arial" charset="0"/>
                      </a:endParaRPr>
                    </a:p>
                  </a:txBody>
                  <a:tcPr anchor="ctr" horzOverflow="overflow"/>
                </a:tc>
                <a:tc>
                  <a:txBody>
                    <a:bodyPr/>
                    <a:lstStyle/>
                    <a:p>
                      <a:pPr marL="174625" marR="0" lvl="0" indent="-174625" algn="l" defTabSz="914400" rtl="0" eaLnBrk="1" fontAlgn="base" latinLnBrk="0" hangingPunct="1">
                        <a:lnSpc>
                          <a:spcPct val="90000"/>
                        </a:lnSpc>
                        <a:spcBef>
                          <a:spcPts val="900"/>
                        </a:spcBef>
                        <a:spcAft>
                          <a:spcPct val="0"/>
                        </a:spcAft>
                        <a:buClrTx/>
                        <a:buSzTx/>
                        <a:buFontTx/>
                        <a:buChar char="•"/>
                        <a:tabLst/>
                      </a:pPr>
                      <a:r>
                        <a:rPr kumimoji="0" lang="en-US" sz="1800" u="none" strike="noStrike" cap="none" normalizeH="0" baseline="0" dirty="0" smtClean="0">
                          <a:ln>
                            <a:noFill/>
                          </a:ln>
                          <a:effectLst/>
                        </a:rPr>
                        <a:t>Attain, without costly disruption, the energy required by the nation </a:t>
                      </a:r>
                      <a:br>
                        <a:rPr kumimoji="0" lang="en-US" sz="1800" u="none" strike="noStrike" cap="none" normalizeH="0" baseline="0" dirty="0" smtClean="0">
                          <a:ln>
                            <a:noFill/>
                          </a:ln>
                          <a:effectLst/>
                        </a:rPr>
                      </a:br>
                      <a:r>
                        <a:rPr kumimoji="0" lang="en-US" sz="1800" u="none" strike="noStrike" cap="none" normalizeH="0" baseline="0" dirty="0" smtClean="0">
                          <a:ln>
                            <a:noFill/>
                          </a:ln>
                          <a:effectLst/>
                        </a:rPr>
                        <a:t>in guaranteed, economically viable, and environmentally benign ways </a:t>
                      </a:r>
                      <a:br>
                        <a:rPr kumimoji="0" lang="en-US" sz="1800" u="none" strike="noStrike" cap="none" normalizeH="0" baseline="0" dirty="0" smtClean="0">
                          <a:ln>
                            <a:noFill/>
                          </a:ln>
                          <a:effectLst/>
                        </a:rPr>
                      </a:br>
                      <a:r>
                        <a:rPr kumimoji="0" lang="en-US" sz="1800" u="none" strike="noStrike" cap="none" normalizeH="0" baseline="0" dirty="0" smtClean="0">
                          <a:ln>
                            <a:noFill/>
                          </a:ln>
                          <a:effectLst/>
                        </a:rPr>
                        <a:t>to satisfy residential, commercial, and transportation requirements</a:t>
                      </a:r>
                      <a:endParaRPr kumimoji="0" lang="en-US" sz="1800" b="0"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r>
              <a:tr h="244475">
                <a:tc>
                  <a:txBody>
                    <a:bodyPr/>
                    <a:lstStyle/>
                    <a:p>
                      <a:pPr marL="0" marR="0" lvl="0" indent="0" algn="l" defTabSz="914400" rtl="0" eaLnBrk="1" fontAlgn="base" latinLnBrk="0" hangingPunct="1">
                        <a:lnSpc>
                          <a:spcPct val="90000"/>
                        </a:lnSpc>
                        <a:spcBef>
                          <a:spcPts val="300"/>
                        </a:spcBef>
                        <a:spcAft>
                          <a:spcPct val="0"/>
                        </a:spcAft>
                        <a:buClrTx/>
                        <a:buSzTx/>
                        <a:buFontTx/>
                        <a:buNone/>
                        <a:tabLst/>
                      </a:pPr>
                      <a:r>
                        <a:rPr kumimoji="0" lang="en-US" sz="1800" b="0" u="none" strike="noStrike" cap="none" normalizeH="0" baseline="0" dirty="0" smtClean="0">
                          <a:ln>
                            <a:noFill/>
                          </a:ln>
                          <a:effectLst/>
                        </a:rPr>
                        <a:t>National </a:t>
                      </a:r>
                      <a:br>
                        <a:rPr kumimoji="0" lang="en-US" sz="1800" b="0" u="none" strike="noStrike" cap="none" normalizeH="0" baseline="0" dirty="0" smtClean="0">
                          <a:ln>
                            <a:noFill/>
                          </a:ln>
                          <a:effectLst/>
                        </a:rPr>
                      </a:br>
                      <a:r>
                        <a:rPr kumimoji="0" lang="en-US" sz="1800" b="0" u="none" strike="noStrike" cap="none" normalizeH="0" baseline="0" dirty="0" smtClean="0">
                          <a:ln>
                            <a:noFill/>
                          </a:ln>
                          <a:effectLst/>
                        </a:rPr>
                        <a:t>security</a:t>
                      </a:r>
                      <a:endParaRPr kumimoji="0" lang="en-US" sz="1800" b="0" i="0" u="none" strike="noStrike" cap="none" normalizeH="0" baseline="0" dirty="0" smtClean="0">
                        <a:ln>
                          <a:noFill/>
                        </a:ln>
                        <a:solidFill>
                          <a:schemeClr val="bg2"/>
                        </a:solidFill>
                        <a:effectLst/>
                        <a:latin typeface="Arial Narrow" pitchFamily="34" charset="0"/>
                        <a:cs typeface="Arial" charset="0"/>
                      </a:endParaRPr>
                    </a:p>
                  </a:txBody>
                  <a:tcPr anchor="ctr" horzOverflow="overflow"/>
                </a:tc>
                <a:tc>
                  <a:txBody>
                    <a:bodyPr/>
                    <a:lstStyle/>
                    <a:p>
                      <a:pPr marL="174625" marR="0" lvl="0" indent="-174625" algn="l" defTabSz="914400" rtl="0" eaLnBrk="1" fontAlgn="base" latinLnBrk="0" hangingPunct="1">
                        <a:lnSpc>
                          <a:spcPct val="90000"/>
                        </a:lnSpc>
                        <a:spcBef>
                          <a:spcPts val="900"/>
                        </a:spcBef>
                        <a:spcAft>
                          <a:spcPct val="0"/>
                        </a:spcAft>
                        <a:buClrTx/>
                        <a:buSzTx/>
                        <a:buFontTx/>
                        <a:buChar char="•"/>
                        <a:tabLst/>
                      </a:pPr>
                      <a:r>
                        <a:rPr kumimoji="0" lang="en-US" sz="1800" u="none" strike="noStrike" cap="none" normalizeH="0" baseline="0" dirty="0" smtClean="0">
                          <a:ln>
                            <a:noFill/>
                          </a:ln>
                          <a:effectLst/>
                        </a:rPr>
                        <a:t>Analyze, design, test, and optimize critical systems </a:t>
                      </a:r>
                      <a:br>
                        <a:rPr kumimoji="0" lang="en-US" sz="1800" u="none" strike="noStrike" cap="none" normalizeH="0" baseline="0" dirty="0" smtClean="0">
                          <a:ln>
                            <a:noFill/>
                          </a:ln>
                          <a:effectLst/>
                        </a:rPr>
                      </a:br>
                      <a:r>
                        <a:rPr kumimoji="0" lang="en-US" sz="1800" u="none" strike="noStrike" cap="none" normalizeH="0" baseline="0" dirty="0" smtClean="0">
                          <a:ln>
                            <a:noFill/>
                          </a:ln>
                          <a:effectLst/>
                        </a:rPr>
                        <a:t>for communications, homeland security, and defense</a:t>
                      </a:r>
                    </a:p>
                    <a:p>
                      <a:pPr marL="174625" marR="0" lvl="0" indent="-174625" algn="l" defTabSz="914400" rtl="0" eaLnBrk="1" fontAlgn="base" latinLnBrk="0" hangingPunct="1">
                        <a:lnSpc>
                          <a:spcPct val="90000"/>
                        </a:lnSpc>
                        <a:spcBef>
                          <a:spcPts val="900"/>
                        </a:spcBef>
                        <a:spcAft>
                          <a:spcPct val="0"/>
                        </a:spcAft>
                        <a:buClrTx/>
                        <a:buSzTx/>
                        <a:buFontTx/>
                        <a:buChar char="•"/>
                        <a:tabLst/>
                      </a:pPr>
                      <a:r>
                        <a:rPr kumimoji="0" lang="en-US" sz="1800" u="none" strike="noStrike" cap="none" normalizeH="0" baseline="0" dirty="0" smtClean="0">
                          <a:ln>
                            <a:noFill/>
                          </a:ln>
                          <a:effectLst/>
                        </a:rPr>
                        <a:t>Understand and uncover human behavioral systems </a:t>
                      </a:r>
                      <a:br>
                        <a:rPr kumimoji="0" lang="en-US" sz="1800" u="none" strike="noStrike" cap="none" normalizeH="0" baseline="0" dirty="0" smtClean="0">
                          <a:ln>
                            <a:noFill/>
                          </a:ln>
                          <a:effectLst/>
                        </a:rPr>
                      </a:br>
                      <a:r>
                        <a:rPr kumimoji="0" lang="en-US" sz="1800" u="none" strike="noStrike" cap="none" normalizeH="0" baseline="0" dirty="0" smtClean="0">
                          <a:ln>
                            <a:noFill/>
                          </a:ln>
                          <a:effectLst/>
                        </a:rPr>
                        <a:t>underlying asymmetric operation environments</a:t>
                      </a:r>
                      <a:endParaRPr kumimoji="0" lang="en-US" sz="1800" b="0"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r>
              <a:tr h="180975">
                <a:tc>
                  <a:txBody>
                    <a:bodyPr/>
                    <a:lstStyle/>
                    <a:p>
                      <a:pPr marL="0" marR="0" lvl="0" indent="0" algn="l" defTabSz="914400" rtl="0" eaLnBrk="1" fontAlgn="base" latinLnBrk="0" hangingPunct="1">
                        <a:lnSpc>
                          <a:spcPct val="90000"/>
                        </a:lnSpc>
                        <a:spcBef>
                          <a:spcPts val="300"/>
                        </a:spcBef>
                        <a:spcAft>
                          <a:spcPct val="0"/>
                        </a:spcAft>
                        <a:buClrTx/>
                        <a:buSzTx/>
                        <a:buFontTx/>
                        <a:buNone/>
                        <a:tabLst/>
                      </a:pPr>
                      <a:r>
                        <a:rPr kumimoji="0" lang="en-US" sz="1800" b="0" u="none" strike="noStrike" cap="none" normalizeH="0" baseline="0" dirty="0" smtClean="0">
                          <a:ln>
                            <a:noFill/>
                          </a:ln>
                          <a:effectLst/>
                        </a:rPr>
                        <a:t>Engineering design</a:t>
                      </a:r>
                      <a:endParaRPr kumimoji="0" lang="en-US" sz="1800" b="0" i="0" u="none" strike="noStrike" cap="none" normalizeH="0" baseline="0" dirty="0" smtClean="0">
                        <a:ln>
                          <a:noFill/>
                        </a:ln>
                        <a:solidFill>
                          <a:schemeClr val="bg2"/>
                        </a:solidFill>
                        <a:effectLst/>
                        <a:latin typeface="Arial Narrow" pitchFamily="34" charset="0"/>
                        <a:cs typeface="Arial" charset="0"/>
                      </a:endParaRPr>
                    </a:p>
                  </a:txBody>
                  <a:tcPr anchor="ctr" horzOverflow="overflow"/>
                </a:tc>
                <a:tc>
                  <a:txBody>
                    <a:bodyPr/>
                    <a:lstStyle/>
                    <a:p>
                      <a:pPr marL="174625" marR="0" lvl="0" indent="-174625" algn="l" defTabSz="914400" rtl="0" eaLnBrk="1" fontAlgn="base" latinLnBrk="0" hangingPunct="1">
                        <a:lnSpc>
                          <a:spcPct val="90000"/>
                        </a:lnSpc>
                        <a:spcBef>
                          <a:spcPts val="900"/>
                        </a:spcBef>
                        <a:spcAft>
                          <a:spcPct val="0"/>
                        </a:spcAft>
                        <a:buClrTx/>
                        <a:buSzTx/>
                        <a:buFontTx/>
                        <a:buChar char="•"/>
                        <a:tabLst/>
                      </a:pPr>
                      <a:r>
                        <a:rPr kumimoji="0" lang="en-US" sz="1800" u="none" strike="noStrike" cap="none" normalizeH="0" baseline="0" dirty="0" smtClean="0">
                          <a:ln>
                            <a:noFill/>
                          </a:ln>
                          <a:effectLst/>
                        </a:rPr>
                        <a:t>Design, deploy, and operate safe and economical structures, machines, processes, and systems with reduced concept-to-deployment time</a:t>
                      </a:r>
                      <a:endParaRPr kumimoji="0" lang="en-US" sz="1800" b="0" i="0" u="none" strike="noStrike" cap="none" normalizeH="0" baseline="0" dirty="0" smtClean="0">
                        <a:ln>
                          <a:noFill/>
                        </a:ln>
                        <a:solidFill>
                          <a:schemeClr val="tx1"/>
                        </a:solidFill>
                        <a:effectLst/>
                        <a:latin typeface="Arial Narrow" pitchFamily="34" charset="0"/>
                        <a:cs typeface="Times New Roman" pitchFamily="18" charset="0"/>
                      </a:endParaRPr>
                    </a:p>
                  </a:txBody>
                  <a:tcPr anchor="ctr" horzOverflow="overflow">
                    <a:lnT w="12700" cap="flat" cmpd="sng" algn="ctr">
                      <a:solidFill>
                        <a:schemeClr val="accent1">
                          <a:lumMod val="20000"/>
                          <a:lumOff val="80000"/>
                        </a:schemeClr>
                      </a:solidFill>
                      <a:prstDash val="solid"/>
                      <a:round/>
                      <a:headEnd type="none" w="med" len="med"/>
                      <a:tailEnd type="none" w="med" len="med"/>
                    </a:lnT>
                    <a:noFill/>
                  </a:tcPr>
                </a:tc>
              </a:tr>
            </a:tbl>
          </a:graphicData>
        </a:graphic>
      </p:graphicFrame>
      <p:sp>
        <p:nvSpPr>
          <p:cNvPr id="17409" name="Rectangle 2"/>
          <p:cNvSpPr>
            <a:spLocks noGrp="1"/>
          </p:cNvSpPr>
          <p:nvPr>
            <p:ph type="title" idx="4294967295"/>
          </p:nvPr>
        </p:nvSpPr>
        <p:spPr>
          <a:xfrm>
            <a:off x="244475" y="177800"/>
            <a:ext cx="8229600" cy="869950"/>
          </a:xfrm>
        </p:spPr>
        <p:txBody>
          <a:bodyPr/>
          <a:lstStyle/>
          <a:p>
            <a:r>
              <a:rPr lang="en-US" smtClean="0"/>
              <a:t>Many compelling problems become tractable only at the exascale</a:t>
            </a:r>
          </a:p>
        </p:txBody>
      </p:sp>
    </p:spTree>
    <p:extLst>
      <p:ext uri="{BB962C8B-B14F-4D97-AF65-F5344CB8AC3E}">
        <p14:creationId xmlns:p14="http://schemas.microsoft.com/office/powerpoint/2010/main" val="12019498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54"/>
          <p:cNvSpPr>
            <a:spLocks noChangeArrowheads="1"/>
          </p:cNvSpPr>
          <p:nvPr/>
        </p:nvSpPr>
        <p:spPr bwMode="auto">
          <a:xfrm>
            <a:off x="850900" y="2379663"/>
            <a:ext cx="3519488" cy="2181225"/>
          </a:xfrm>
          <a:prstGeom prst="rect">
            <a:avLst/>
          </a:prstGeom>
          <a:solidFill>
            <a:schemeClr val="bg1"/>
          </a:solidFill>
          <a:ln w="9525">
            <a:solidFill>
              <a:schemeClr val="tx1"/>
            </a:solidFill>
            <a:round/>
            <a:headEnd/>
            <a:tailEnd/>
          </a:ln>
        </p:spPr>
        <p:txBody>
          <a:bodyPr/>
          <a:lstStyle/>
          <a:p>
            <a:endParaRPr lang="en-US" sz="1600">
              <a:latin typeface="Arial Narrow" pitchFamily="34" charset="0"/>
            </a:endParaRPr>
          </a:p>
        </p:txBody>
      </p:sp>
      <p:sp>
        <p:nvSpPr>
          <p:cNvPr id="91139" name="Line 43"/>
          <p:cNvSpPr>
            <a:spLocks noChangeShapeType="1"/>
          </p:cNvSpPr>
          <p:nvPr/>
        </p:nvSpPr>
        <p:spPr bwMode="auto">
          <a:xfrm flipV="1">
            <a:off x="1838325" y="3998913"/>
            <a:ext cx="0" cy="328612"/>
          </a:xfrm>
          <a:prstGeom prst="line">
            <a:avLst/>
          </a:prstGeom>
          <a:noFill/>
          <a:ln w="9525">
            <a:solidFill>
              <a:schemeClr val="accent2"/>
            </a:solidFill>
            <a:round/>
            <a:headEnd/>
            <a:tailEnd type="stealth" w="sm" len="med"/>
          </a:ln>
        </p:spPr>
        <p:txBody>
          <a:bodyPr/>
          <a:lstStyle/>
          <a:p>
            <a:endParaRPr lang="en-US"/>
          </a:p>
        </p:txBody>
      </p:sp>
      <p:sp>
        <p:nvSpPr>
          <p:cNvPr id="91140" name="Line 44"/>
          <p:cNvSpPr>
            <a:spLocks noChangeShapeType="1"/>
          </p:cNvSpPr>
          <p:nvPr/>
        </p:nvSpPr>
        <p:spPr bwMode="auto">
          <a:xfrm flipV="1">
            <a:off x="2427288" y="3756025"/>
            <a:ext cx="0" cy="363538"/>
          </a:xfrm>
          <a:prstGeom prst="line">
            <a:avLst/>
          </a:prstGeom>
          <a:noFill/>
          <a:ln w="9525">
            <a:solidFill>
              <a:srgbClr val="003D6C"/>
            </a:solidFill>
            <a:round/>
            <a:headEnd/>
            <a:tailEnd type="stealth" w="sm" len="med"/>
          </a:ln>
        </p:spPr>
        <p:txBody>
          <a:bodyPr/>
          <a:lstStyle/>
          <a:p>
            <a:endParaRPr lang="en-US"/>
          </a:p>
        </p:txBody>
      </p:sp>
      <p:sp>
        <p:nvSpPr>
          <p:cNvPr id="7193" name="Freeform 65"/>
          <p:cNvSpPr>
            <a:spLocks noEditPoints="1"/>
          </p:cNvSpPr>
          <p:nvPr/>
        </p:nvSpPr>
        <p:spPr bwMode="auto">
          <a:xfrm>
            <a:off x="3106738" y="2376488"/>
            <a:ext cx="7937" cy="2166937"/>
          </a:xfrm>
          <a:custGeom>
            <a:avLst/>
            <a:gdLst>
              <a:gd name="T0" fmla="*/ 0 w 16"/>
              <a:gd name="T1" fmla="*/ 0 h 5104"/>
              <a:gd name="T2" fmla="*/ 0 w 16"/>
              <a:gd name="T3" fmla="*/ 0 h 5104"/>
              <a:gd name="T4" fmla="*/ 0 w 16"/>
              <a:gd name="T5" fmla="*/ 0 h 5104"/>
              <a:gd name="T6" fmla="*/ 0 w 16"/>
              <a:gd name="T7" fmla="*/ 0 h 5104"/>
              <a:gd name="T8" fmla="*/ 0 w 16"/>
              <a:gd name="T9" fmla="*/ 0 h 5104"/>
              <a:gd name="T10" fmla="*/ 0 w 16"/>
              <a:gd name="T11" fmla="*/ 0 h 5104"/>
              <a:gd name="T12" fmla="*/ 0 w 16"/>
              <a:gd name="T13" fmla="*/ 0 h 5104"/>
              <a:gd name="T14" fmla="*/ 0 w 16"/>
              <a:gd name="T15" fmla="*/ 0 h 5104"/>
              <a:gd name="T16" fmla="*/ 0 w 16"/>
              <a:gd name="T17" fmla="*/ 0 h 5104"/>
              <a:gd name="T18" fmla="*/ 0 w 16"/>
              <a:gd name="T19" fmla="*/ 0 h 5104"/>
              <a:gd name="T20" fmla="*/ 0 w 16"/>
              <a:gd name="T21" fmla="*/ 0 h 5104"/>
              <a:gd name="T22" fmla="*/ 0 w 16"/>
              <a:gd name="T23" fmla="*/ 0 h 5104"/>
              <a:gd name="T24" fmla="*/ 0 w 16"/>
              <a:gd name="T25" fmla="*/ 0 h 5104"/>
              <a:gd name="T26" fmla="*/ 0 w 16"/>
              <a:gd name="T27" fmla="*/ 0 h 5104"/>
              <a:gd name="T28" fmla="*/ 0 w 16"/>
              <a:gd name="T29" fmla="*/ 0 h 5104"/>
              <a:gd name="T30" fmla="*/ 0 w 16"/>
              <a:gd name="T31" fmla="*/ 0 h 5104"/>
              <a:gd name="T32" fmla="*/ 0 w 16"/>
              <a:gd name="T33" fmla="*/ 0 h 5104"/>
              <a:gd name="T34" fmla="*/ 0 w 16"/>
              <a:gd name="T35" fmla="*/ 0 h 5104"/>
              <a:gd name="T36" fmla="*/ 0 w 16"/>
              <a:gd name="T37" fmla="*/ 0 h 5104"/>
              <a:gd name="T38" fmla="*/ 0 w 16"/>
              <a:gd name="T39" fmla="*/ 0 h 5104"/>
              <a:gd name="T40" fmla="*/ 0 w 16"/>
              <a:gd name="T41" fmla="*/ 0 h 5104"/>
              <a:gd name="T42" fmla="*/ 0 w 16"/>
              <a:gd name="T43" fmla="*/ 0 h 5104"/>
              <a:gd name="T44" fmla="*/ 0 w 16"/>
              <a:gd name="T45" fmla="*/ 0 h 5104"/>
              <a:gd name="T46" fmla="*/ 0 w 16"/>
              <a:gd name="T47" fmla="*/ 0 h 5104"/>
              <a:gd name="T48" fmla="*/ 0 w 16"/>
              <a:gd name="T49" fmla="*/ 0 h 5104"/>
              <a:gd name="T50" fmla="*/ 0 w 16"/>
              <a:gd name="T51" fmla="*/ 0 h 5104"/>
              <a:gd name="T52" fmla="*/ 0 w 16"/>
              <a:gd name="T53" fmla="*/ 0 h 5104"/>
              <a:gd name="T54" fmla="*/ 0 w 16"/>
              <a:gd name="T55" fmla="*/ 0 h 5104"/>
              <a:gd name="T56" fmla="*/ 0 w 16"/>
              <a:gd name="T57" fmla="*/ 0 h 5104"/>
              <a:gd name="T58" fmla="*/ 0 w 16"/>
              <a:gd name="T59" fmla="*/ 0 h 5104"/>
              <a:gd name="T60" fmla="*/ 0 w 16"/>
              <a:gd name="T61" fmla="*/ 0 h 5104"/>
              <a:gd name="T62" fmla="*/ 0 w 16"/>
              <a:gd name="T63" fmla="*/ 0 h 5104"/>
              <a:gd name="T64" fmla="*/ 0 w 16"/>
              <a:gd name="T65" fmla="*/ 0 h 5104"/>
              <a:gd name="T66" fmla="*/ 0 w 16"/>
              <a:gd name="T67" fmla="*/ 0 h 5104"/>
              <a:gd name="T68" fmla="*/ 0 w 16"/>
              <a:gd name="T69" fmla="*/ 0 h 5104"/>
              <a:gd name="T70" fmla="*/ 0 w 16"/>
              <a:gd name="T71" fmla="*/ 0 h 5104"/>
              <a:gd name="T72" fmla="*/ 0 w 16"/>
              <a:gd name="T73" fmla="*/ 0 h 5104"/>
              <a:gd name="T74" fmla="*/ 0 w 16"/>
              <a:gd name="T75" fmla="*/ 0 h 5104"/>
              <a:gd name="T76" fmla="*/ 0 w 16"/>
              <a:gd name="T77" fmla="*/ 0 h 5104"/>
              <a:gd name="T78" fmla="*/ 0 w 16"/>
              <a:gd name="T79" fmla="*/ 0 h 5104"/>
              <a:gd name="T80" fmla="*/ 0 w 16"/>
              <a:gd name="T81" fmla="*/ 0 h 5104"/>
              <a:gd name="T82" fmla="*/ 0 w 16"/>
              <a:gd name="T83" fmla="*/ 0 h 5104"/>
              <a:gd name="T84" fmla="*/ 0 w 16"/>
              <a:gd name="T85" fmla="*/ 0 h 5104"/>
              <a:gd name="T86" fmla="*/ 0 w 16"/>
              <a:gd name="T87" fmla="*/ 0 h 5104"/>
              <a:gd name="T88" fmla="*/ 0 w 16"/>
              <a:gd name="T89" fmla="*/ 0 h 5104"/>
              <a:gd name="T90" fmla="*/ 0 w 16"/>
              <a:gd name="T91" fmla="*/ 0 h 5104"/>
              <a:gd name="T92" fmla="*/ 0 w 16"/>
              <a:gd name="T93" fmla="*/ 0 h 5104"/>
              <a:gd name="T94" fmla="*/ 0 w 16"/>
              <a:gd name="T95" fmla="*/ 0 h 5104"/>
              <a:gd name="T96" fmla="*/ 0 w 16"/>
              <a:gd name="T97" fmla="*/ 0 h 5104"/>
              <a:gd name="T98" fmla="*/ 0 w 16"/>
              <a:gd name="T99" fmla="*/ 0 h 5104"/>
              <a:gd name="T100" fmla="*/ 0 w 16"/>
              <a:gd name="T101" fmla="*/ 0 h 5104"/>
              <a:gd name="T102" fmla="*/ 0 w 16"/>
              <a:gd name="T103" fmla="*/ 0 h 5104"/>
              <a:gd name="T104" fmla="*/ 0 w 16"/>
              <a:gd name="T105" fmla="*/ 0 h 51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
              <a:gd name="T160" fmla="*/ 0 h 5104"/>
              <a:gd name="T161" fmla="*/ 16 w 16"/>
              <a:gd name="T162" fmla="*/ 5104 h 51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 h="5104">
                <a:moveTo>
                  <a:pt x="16" y="8"/>
                </a:moveTo>
                <a:lnTo>
                  <a:pt x="16" y="56"/>
                </a:lnTo>
                <a:cubicBezTo>
                  <a:pt x="16" y="61"/>
                  <a:pt x="13" y="64"/>
                  <a:pt x="8" y="64"/>
                </a:cubicBezTo>
                <a:cubicBezTo>
                  <a:pt x="4" y="64"/>
                  <a:pt x="0" y="61"/>
                  <a:pt x="0" y="56"/>
                </a:cubicBezTo>
                <a:lnTo>
                  <a:pt x="0" y="8"/>
                </a:lnTo>
                <a:cubicBezTo>
                  <a:pt x="0" y="4"/>
                  <a:pt x="4" y="0"/>
                  <a:pt x="8" y="0"/>
                </a:cubicBezTo>
                <a:cubicBezTo>
                  <a:pt x="13" y="0"/>
                  <a:pt x="16" y="4"/>
                  <a:pt x="16" y="8"/>
                </a:cubicBezTo>
                <a:close/>
                <a:moveTo>
                  <a:pt x="16" y="120"/>
                </a:moveTo>
                <a:lnTo>
                  <a:pt x="16" y="168"/>
                </a:lnTo>
                <a:cubicBezTo>
                  <a:pt x="16" y="173"/>
                  <a:pt x="13" y="176"/>
                  <a:pt x="8" y="176"/>
                </a:cubicBezTo>
                <a:cubicBezTo>
                  <a:pt x="4" y="176"/>
                  <a:pt x="0" y="173"/>
                  <a:pt x="0" y="168"/>
                </a:cubicBezTo>
                <a:lnTo>
                  <a:pt x="0" y="120"/>
                </a:lnTo>
                <a:cubicBezTo>
                  <a:pt x="0" y="116"/>
                  <a:pt x="4" y="112"/>
                  <a:pt x="8" y="112"/>
                </a:cubicBezTo>
                <a:cubicBezTo>
                  <a:pt x="13" y="112"/>
                  <a:pt x="16" y="116"/>
                  <a:pt x="16" y="120"/>
                </a:cubicBezTo>
                <a:close/>
                <a:moveTo>
                  <a:pt x="16" y="232"/>
                </a:moveTo>
                <a:lnTo>
                  <a:pt x="16" y="280"/>
                </a:lnTo>
                <a:cubicBezTo>
                  <a:pt x="16" y="285"/>
                  <a:pt x="13" y="288"/>
                  <a:pt x="8" y="288"/>
                </a:cubicBezTo>
                <a:cubicBezTo>
                  <a:pt x="4" y="288"/>
                  <a:pt x="0" y="285"/>
                  <a:pt x="0" y="280"/>
                </a:cubicBezTo>
                <a:lnTo>
                  <a:pt x="0" y="232"/>
                </a:lnTo>
                <a:cubicBezTo>
                  <a:pt x="0" y="228"/>
                  <a:pt x="4" y="224"/>
                  <a:pt x="8" y="224"/>
                </a:cubicBezTo>
                <a:cubicBezTo>
                  <a:pt x="13" y="224"/>
                  <a:pt x="16" y="228"/>
                  <a:pt x="16" y="232"/>
                </a:cubicBezTo>
                <a:close/>
                <a:moveTo>
                  <a:pt x="16" y="344"/>
                </a:moveTo>
                <a:lnTo>
                  <a:pt x="16" y="392"/>
                </a:lnTo>
                <a:cubicBezTo>
                  <a:pt x="16" y="397"/>
                  <a:pt x="13" y="400"/>
                  <a:pt x="8" y="400"/>
                </a:cubicBezTo>
                <a:cubicBezTo>
                  <a:pt x="4" y="400"/>
                  <a:pt x="0" y="397"/>
                  <a:pt x="0" y="392"/>
                </a:cubicBezTo>
                <a:lnTo>
                  <a:pt x="0" y="344"/>
                </a:lnTo>
                <a:cubicBezTo>
                  <a:pt x="0" y="340"/>
                  <a:pt x="4" y="336"/>
                  <a:pt x="8" y="336"/>
                </a:cubicBezTo>
                <a:cubicBezTo>
                  <a:pt x="13" y="336"/>
                  <a:pt x="16" y="340"/>
                  <a:pt x="16" y="344"/>
                </a:cubicBezTo>
                <a:close/>
                <a:moveTo>
                  <a:pt x="16" y="456"/>
                </a:moveTo>
                <a:lnTo>
                  <a:pt x="16" y="504"/>
                </a:lnTo>
                <a:cubicBezTo>
                  <a:pt x="16" y="509"/>
                  <a:pt x="13" y="512"/>
                  <a:pt x="8" y="512"/>
                </a:cubicBezTo>
                <a:cubicBezTo>
                  <a:pt x="4" y="512"/>
                  <a:pt x="0" y="509"/>
                  <a:pt x="0" y="504"/>
                </a:cubicBezTo>
                <a:lnTo>
                  <a:pt x="0" y="456"/>
                </a:lnTo>
                <a:cubicBezTo>
                  <a:pt x="0" y="452"/>
                  <a:pt x="4" y="448"/>
                  <a:pt x="8" y="448"/>
                </a:cubicBezTo>
                <a:cubicBezTo>
                  <a:pt x="13" y="448"/>
                  <a:pt x="16" y="452"/>
                  <a:pt x="16" y="456"/>
                </a:cubicBezTo>
                <a:close/>
                <a:moveTo>
                  <a:pt x="16" y="568"/>
                </a:moveTo>
                <a:lnTo>
                  <a:pt x="16" y="616"/>
                </a:lnTo>
                <a:cubicBezTo>
                  <a:pt x="16" y="621"/>
                  <a:pt x="13" y="624"/>
                  <a:pt x="8" y="624"/>
                </a:cubicBezTo>
                <a:cubicBezTo>
                  <a:pt x="4" y="624"/>
                  <a:pt x="0" y="621"/>
                  <a:pt x="0" y="616"/>
                </a:cubicBezTo>
                <a:lnTo>
                  <a:pt x="0" y="568"/>
                </a:lnTo>
                <a:cubicBezTo>
                  <a:pt x="0" y="564"/>
                  <a:pt x="4" y="560"/>
                  <a:pt x="8" y="560"/>
                </a:cubicBezTo>
                <a:cubicBezTo>
                  <a:pt x="13" y="560"/>
                  <a:pt x="16" y="564"/>
                  <a:pt x="16" y="568"/>
                </a:cubicBezTo>
                <a:close/>
                <a:moveTo>
                  <a:pt x="16" y="680"/>
                </a:moveTo>
                <a:lnTo>
                  <a:pt x="16" y="728"/>
                </a:lnTo>
                <a:cubicBezTo>
                  <a:pt x="16" y="733"/>
                  <a:pt x="13" y="736"/>
                  <a:pt x="8" y="736"/>
                </a:cubicBezTo>
                <a:cubicBezTo>
                  <a:pt x="4" y="736"/>
                  <a:pt x="0" y="733"/>
                  <a:pt x="0" y="728"/>
                </a:cubicBezTo>
                <a:lnTo>
                  <a:pt x="0" y="680"/>
                </a:lnTo>
                <a:cubicBezTo>
                  <a:pt x="0" y="676"/>
                  <a:pt x="4" y="672"/>
                  <a:pt x="8" y="672"/>
                </a:cubicBezTo>
                <a:cubicBezTo>
                  <a:pt x="13" y="672"/>
                  <a:pt x="16" y="676"/>
                  <a:pt x="16" y="680"/>
                </a:cubicBezTo>
                <a:close/>
                <a:moveTo>
                  <a:pt x="16" y="792"/>
                </a:moveTo>
                <a:lnTo>
                  <a:pt x="16" y="840"/>
                </a:lnTo>
                <a:cubicBezTo>
                  <a:pt x="16" y="845"/>
                  <a:pt x="13" y="848"/>
                  <a:pt x="8" y="848"/>
                </a:cubicBezTo>
                <a:cubicBezTo>
                  <a:pt x="4" y="848"/>
                  <a:pt x="0" y="845"/>
                  <a:pt x="0" y="840"/>
                </a:cubicBezTo>
                <a:lnTo>
                  <a:pt x="0" y="792"/>
                </a:lnTo>
                <a:cubicBezTo>
                  <a:pt x="0" y="788"/>
                  <a:pt x="4" y="784"/>
                  <a:pt x="8" y="784"/>
                </a:cubicBezTo>
                <a:cubicBezTo>
                  <a:pt x="13" y="784"/>
                  <a:pt x="16" y="788"/>
                  <a:pt x="16" y="792"/>
                </a:cubicBezTo>
                <a:close/>
                <a:moveTo>
                  <a:pt x="16" y="904"/>
                </a:moveTo>
                <a:lnTo>
                  <a:pt x="16" y="952"/>
                </a:lnTo>
                <a:cubicBezTo>
                  <a:pt x="16" y="957"/>
                  <a:pt x="13" y="960"/>
                  <a:pt x="8" y="960"/>
                </a:cubicBezTo>
                <a:cubicBezTo>
                  <a:pt x="4" y="960"/>
                  <a:pt x="0" y="957"/>
                  <a:pt x="0" y="952"/>
                </a:cubicBezTo>
                <a:lnTo>
                  <a:pt x="0" y="904"/>
                </a:lnTo>
                <a:cubicBezTo>
                  <a:pt x="0" y="900"/>
                  <a:pt x="4" y="896"/>
                  <a:pt x="8" y="896"/>
                </a:cubicBezTo>
                <a:cubicBezTo>
                  <a:pt x="13" y="896"/>
                  <a:pt x="16" y="900"/>
                  <a:pt x="16" y="904"/>
                </a:cubicBezTo>
                <a:close/>
                <a:moveTo>
                  <a:pt x="16" y="1016"/>
                </a:moveTo>
                <a:lnTo>
                  <a:pt x="16" y="1064"/>
                </a:lnTo>
                <a:cubicBezTo>
                  <a:pt x="16" y="1069"/>
                  <a:pt x="13" y="1072"/>
                  <a:pt x="8" y="1072"/>
                </a:cubicBezTo>
                <a:cubicBezTo>
                  <a:pt x="4" y="1072"/>
                  <a:pt x="0" y="1069"/>
                  <a:pt x="0" y="1064"/>
                </a:cubicBezTo>
                <a:lnTo>
                  <a:pt x="0" y="1016"/>
                </a:lnTo>
                <a:cubicBezTo>
                  <a:pt x="0" y="1012"/>
                  <a:pt x="4" y="1008"/>
                  <a:pt x="8" y="1008"/>
                </a:cubicBezTo>
                <a:cubicBezTo>
                  <a:pt x="13" y="1008"/>
                  <a:pt x="16" y="1012"/>
                  <a:pt x="16" y="1016"/>
                </a:cubicBezTo>
                <a:close/>
                <a:moveTo>
                  <a:pt x="16" y="1128"/>
                </a:moveTo>
                <a:lnTo>
                  <a:pt x="16" y="1176"/>
                </a:lnTo>
                <a:cubicBezTo>
                  <a:pt x="16" y="1181"/>
                  <a:pt x="13" y="1184"/>
                  <a:pt x="8" y="1184"/>
                </a:cubicBezTo>
                <a:cubicBezTo>
                  <a:pt x="4" y="1184"/>
                  <a:pt x="0" y="1181"/>
                  <a:pt x="0" y="1176"/>
                </a:cubicBezTo>
                <a:lnTo>
                  <a:pt x="0" y="1128"/>
                </a:lnTo>
                <a:cubicBezTo>
                  <a:pt x="0" y="1124"/>
                  <a:pt x="4" y="1120"/>
                  <a:pt x="8" y="1120"/>
                </a:cubicBezTo>
                <a:cubicBezTo>
                  <a:pt x="13" y="1120"/>
                  <a:pt x="16" y="1124"/>
                  <a:pt x="16" y="1128"/>
                </a:cubicBezTo>
                <a:close/>
                <a:moveTo>
                  <a:pt x="16" y="1240"/>
                </a:moveTo>
                <a:lnTo>
                  <a:pt x="16" y="1288"/>
                </a:lnTo>
                <a:cubicBezTo>
                  <a:pt x="16" y="1293"/>
                  <a:pt x="13" y="1296"/>
                  <a:pt x="8" y="1296"/>
                </a:cubicBezTo>
                <a:cubicBezTo>
                  <a:pt x="4" y="1296"/>
                  <a:pt x="0" y="1293"/>
                  <a:pt x="0" y="1288"/>
                </a:cubicBezTo>
                <a:lnTo>
                  <a:pt x="0" y="1240"/>
                </a:lnTo>
                <a:cubicBezTo>
                  <a:pt x="0" y="1236"/>
                  <a:pt x="4" y="1232"/>
                  <a:pt x="8" y="1232"/>
                </a:cubicBezTo>
                <a:cubicBezTo>
                  <a:pt x="13" y="1232"/>
                  <a:pt x="16" y="1236"/>
                  <a:pt x="16" y="1240"/>
                </a:cubicBezTo>
                <a:close/>
                <a:moveTo>
                  <a:pt x="16" y="1352"/>
                </a:moveTo>
                <a:lnTo>
                  <a:pt x="16" y="1400"/>
                </a:lnTo>
                <a:cubicBezTo>
                  <a:pt x="16" y="1405"/>
                  <a:pt x="13" y="1408"/>
                  <a:pt x="8" y="1408"/>
                </a:cubicBezTo>
                <a:cubicBezTo>
                  <a:pt x="4" y="1408"/>
                  <a:pt x="0" y="1405"/>
                  <a:pt x="0" y="1400"/>
                </a:cubicBezTo>
                <a:lnTo>
                  <a:pt x="0" y="1352"/>
                </a:lnTo>
                <a:cubicBezTo>
                  <a:pt x="0" y="1348"/>
                  <a:pt x="4" y="1344"/>
                  <a:pt x="8" y="1344"/>
                </a:cubicBezTo>
                <a:cubicBezTo>
                  <a:pt x="13" y="1344"/>
                  <a:pt x="16" y="1348"/>
                  <a:pt x="16" y="1352"/>
                </a:cubicBezTo>
                <a:close/>
                <a:moveTo>
                  <a:pt x="16" y="1464"/>
                </a:moveTo>
                <a:lnTo>
                  <a:pt x="16" y="1512"/>
                </a:lnTo>
                <a:cubicBezTo>
                  <a:pt x="16" y="1517"/>
                  <a:pt x="13" y="1520"/>
                  <a:pt x="8" y="1520"/>
                </a:cubicBezTo>
                <a:cubicBezTo>
                  <a:pt x="4" y="1520"/>
                  <a:pt x="0" y="1517"/>
                  <a:pt x="0" y="1512"/>
                </a:cubicBezTo>
                <a:lnTo>
                  <a:pt x="0" y="1464"/>
                </a:lnTo>
                <a:cubicBezTo>
                  <a:pt x="0" y="1460"/>
                  <a:pt x="4" y="1456"/>
                  <a:pt x="8" y="1456"/>
                </a:cubicBezTo>
                <a:cubicBezTo>
                  <a:pt x="13" y="1456"/>
                  <a:pt x="16" y="1460"/>
                  <a:pt x="16" y="1464"/>
                </a:cubicBezTo>
                <a:close/>
                <a:moveTo>
                  <a:pt x="16" y="1576"/>
                </a:moveTo>
                <a:lnTo>
                  <a:pt x="16" y="1624"/>
                </a:lnTo>
                <a:cubicBezTo>
                  <a:pt x="16" y="1629"/>
                  <a:pt x="13" y="1632"/>
                  <a:pt x="8" y="1632"/>
                </a:cubicBezTo>
                <a:cubicBezTo>
                  <a:pt x="4" y="1632"/>
                  <a:pt x="0" y="1629"/>
                  <a:pt x="0" y="1624"/>
                </a:cubicBezTo>
                <a:lnTo>
                  <a:pt x="0" y="1576"/>
                </a:lnTo>
                <a:cubicBezTo>
                  <a:pt x="0" y="1572"/>
                  <a:pt x="4" y="1568"/>
                  <a:pt x="8" y="1568"/>
                </a:cubicBezTo>
                <a:cubicBezTo>
                  <a:pt x="13" y="1568"/>
                  <a:pt x="16" y="1572"/>
                  <a:pt x="16" y="1576"/>
                </a:cubicBezTo>
                <a:close/>
                <a:moveTo>
                  <a:pt x="16" y="1688"/>
                </a:moveTo>
                <a:lnTo>
                  <a:pt x="16" y="1736"/>
                </a:lnTo>
                <a:cubicBezTo>
                  <a:pt x="16" y="1741"/>
                  <a:pt x="13" y="1744"/>
                  <a:pt x="8" y="1744"/>
                </a:cubicBezTo>
                <a:cubicBezTo>
                  <a:pt x="4" y="1744"/>
                  <a:pt x="0" y="1741"/>
                  <a:pt x="0" y="1736"/>
                </a:cubicBezTo>
                <a:lnTo>
                  <a:pt x="0" y="1688"/>
                </a:lnTo>
                <a:cubicBezTo>
                  <a:pt x="0" y="1684"/>
                  <a:pt x="4" y="1680"/>
                  <a:pt x="8" y="1680"/>
                </a:cubicBezTo>
                <a:cubicBezTo>
                  <a:pt x="13" y="1680"/>
                  <a:pt x="16" y="1684"/>
                  <a:pt x="16" y="1688"/>
                </a:cubicBezTo>
                <a:close/>
                <a:moveTo>
                  <a:pt x="16" y="1800"/>
                </a:moveTo>
                <a:lnTo>
                  <a:pt x="16" y="1848"/>
                </a:lnTo>
                <a:cubicBezTo>
                  <a:pt x="16" y="1853"/>
                  <a:pt x="13" y="1856"/>
                  <a:pt x="8" y="1856"/>
                </a:cubicBezTo>
                <a:cubicBezTo>
                  <a:pt x="4" y="1856"/>
                  <a:pt x="0" y="1853"/>
                  <a:pt x="0" y="1848"/>
                </a:cubicBezTo>
                <a:lnTo>
                  <a:pt x="0" y="1800"/>
                </a:lnTo>
                <a:cubicBezTo>
                  <a:pt x="0" y="1796"/>
                  <a:pt x="4" y="1792"/>
                  <a:pt x="8" y="1792"/>
                </a:cubicBezTo>
                <a:cubicBezTo>
                  <a:pt x="13" y="1792"/>
                  <a:pt x="16" y="1796"/>
                  <a:pt x="16" y="1800"/>
                </a:cubicBezTo>
                <a:close/>
                <a:moveTo>
                  <a:pt x="16" y="1912"/>
                </a:moveTo>
                <a:lnTo>
                  <a:pt x="16" y="1960"/>
                </a:lnTo>
                <a:cubicBezTo>
                  <a:pt x="16" y="1965"/>
                  <a:pt x="13" y="1968"/>
                  <a:pt x="8" y="1968"/>
                </a:cubicBezTo>
                <a:cubicBezTo>
                  <a:pt x="4" y="1968"/>
                  <a:pt x="0" y="1965"/>
                  <a:pt x="0" y="1960"/>
                </a:cubicBezTo>
                <a:lnTo>
                  <a:pt x="0" y="1912"/>
                </a:lnTo>
                <a:cubicBezTo>
                  <a:pt x="0" y="1908"/>
                  <a:pt x="4" y="1904"/>
                  <a:pt x="8" y="1904"/>
                </a:cubicBezTo>
                <a:cubicBezTo>
                  <a:pt x="13" y="1904"/>
                  <a:pt x="16" y="1908"/>
                  <a:pt x="16" y="1912"/>
                </a:cubicBezTo>
                <a:close/>
                <a:moveTo>
                  <a:pt x="16" y="2024"/>
                </a:moveTo>
                <a:lnTo>
                  <a:pt x="16" y="2072"/>
                </a:lnTo>
                <a:cubicBezTo>
                  <a:pt x="16" y="2077"/>
                  <a:pt x="13" y="2080"/>
                  <a:pt x="8" y="2080"/>
                </a:cubicBezTo>
                <a:cubicBezTo>
                  <a:pt x="4" y="2080"/>
                  <a:pt x="0" y="2077"/>
                  <a:pt x="0" y="2072"/>
                </a:cubicBezTo>
                <a:lnTo>
                  <a:pt x="0" y="2024"/>
                </a:lnTo>
                <a:cubicBezTo>
                  <a:pt x="0" y="2020"/>
                  <a:pt x="4" y="2016"/>
                  <a:pt x="8" y="2016"/>
                </a:cubicBezTo>
                <a:cubicBezTo>
                  <a:pt x="13" y="2016"/>
                  <a:pt x="16" y="2020"/>
                  <a:pt x="16" y="2024"/>
                </a:cubicBezTo>
                <a:close/>
                <a:moveTo>
                  <a:pt x="16" y="2136"/>
                </a:moveTo>
                <a:lnTo>
                  <a:pt x="16" y="2184"/>
                </a:lnTo>
                <a:cubicBezTo>
                  <a:pt x="16" y="2189"/>
                  <a:pt x="13" y="2192"/>
                  <a:pt x="8" y="2192"/>
                </a:cubicBezTo>
                <a:cubicBezTo>
                  <a:pt x="4" y="2192"/>
                  <a:pt x="0" y="2189"/>
                  <a:pt x="0" y="2184"/>
                </a:cubicBezTo>
                <a:lnTo>
                  <a:pt x="0" y="2136"/>
                </a:lnTo>
                <a:cubicBezTo>
                  <a:pt x="0" y="2132"/>
                  <a:pt x="4" y="2128"/>
                  <a:pt x="8" y="2128"/>
                </a:cubicBezTo>
                <a:cubicBezTo>
                  <a:pt x="13" y="2128"/>
                  <a:pt x="16" y="2132"/>
                  <a:pt x="16" y="2136"/>
                </a:cubicBezTo>
                <a:close/>
                <a:moveTo>
                  <a:pt x="16" y="2248"/>
                </a:moveTo>
                <a:lnTo>
                  <a:pt x="16" y="2296"/>
                </a:lnTo>
                <a:cubicBezTo>
                  <a:pt x="16" y="2301"/>
                  <a:pt x="13" y="2304"/>
                  <a:pt x="8" y="2304"/>
                </a:cubicBezTo>
                <a:cubicBezTo>
                  <a:pt x="4" y="2304"/>
                  <a:pt x="0" y="2301"/>
                  <a:pt x="0" y="2296"/>
                </a:cubicBezTo>
                <a:lnTo>
                  <a:pt x="0" y="2248"/>
                </a:lnTo>
                <a:cubicBezTo>
                  <a:pt x="0" y="2244"/>
                  <a:pt x="4" y="2240"/>
                  <a:pt x="8" y="2240"/>
                </a:cubicBezTo>
                <a:cubicBezTo>
                  <a:pt x="13" y="2240"/>
                  <a:pt x="16" y="2244"/>
                  <a:pt x="16" y="2248"/>
                </a:cubicBezTo>
                <a:close/>
                <a:moveTo>
                  <a:pt x="16" y="2360"/>
                </a:moveTo>
                <a:lnTo>
                  <a:pt x="16" y="2408"/>
                </a:lnTo>
                <a:cubicBezTo>
                  <a:pt x="16" y="2413"/>
                  <a:pt x="13" y="2416"/>
                  <a:pt x="8" y="2416"/>
                </a:cubicBezTo>
                <a:cubicBezTo>
                  <a:pt x="4" y="2416"/>
                  <a:pt x="0" y="2413"/>
                  <a:pt x="0" y="2408"/>
                </a:cubicBezTo>
                <a:lnTo>
                  <a:pt x="0" y="2360"/>
                </a:lnTo>
                <a:cubicBezTo>
                  <a:pt x="0" y="2356"/>
                  <a:pt x="4" y="2352"/>
                  <a:pt x="8" y="2352"/>
                </a:cubicBezTo>
                <a:cubicBezTo>
                  <a:pt x="13" y="2352"/>
                  <a:pt x="16" y="2356"/>
                  <a:pt x="16" y="2360"/>
                </a:cubicBezTo>
                <a:close/>
                <a:moveTo>
                  <a:pt x="16" y="2472"/>
                </a:moveTo>
                <a:lnTo>
                  <a:pt x="16" y="2520"/>
                </a:lnTo>
                <a:cubicBezTo>
                  <a:pt x="16" y="2525"/>
                  <a:pt x="13" y="2528"/>
                  <a:pt x="8" y="2528"/>
                </a:cubicBezTo>
                <a:cubicBezTo>
                  <a:pt x="4" y="2528"/>
                  <a:pt x="0" y="2525"/>
                  <a:pt x="0" y="2520"/>
                </a:cubicBezTo>
                <a:lnTo>
                  <a:pt x="0" y="2472"/>
                </a:lnTo>
                <a:cubicBezTo>
                  <a:pt x="0" y="2468"/>
                  <a:pt x="4" y="2464"/>
                  <a:pt x="8" y="2464"/>
                </a:cubicBezTo>
                <a:cubicBezTo>
                  <a:pt x="13" y="2464"/>
                  <a:pt x="16" y="2468"/>
                  <a:pt x="16" y="2472"/>
                </a:cubicBezTo>
                <a:close/>
                <a:moveTo>
                  <a:pt x="16" y="2584"/>
                </a:moveTo>
                <a:lnTo>
                  <a:pt x="16" y="2632"/>
                </a:lnTo>
                <a:cubicBezTo>
                  <a:pt x="16" y="2637"/>
                  <a:pt x="13" y="2640"/>
                  <a:pt x="8" y="2640"/>
                </a:cubicBezTo>
                <a:cubicBezTo>
                  <a:pt x="4" y="2640"/>
                  <a:pt x="0" y="2637"/>
                  <a:pt x="0" y="2632"/>
                </a:cubicBezTo>
                <a:lnTo>
                  <a:pt x="0" y="2584"/>
                </a:lnTo>
                <a:cubicBezTo>
                  <a:pt x="0" y="2580"/>
                  <a:pt x="4" y="2576"/>
                  <a:pt x="8" y="2576"/>
                </a:cubicBezTo>
                <a:cubicBezTo>
                  <a:pt x="13" y="2576"/>
                  <a:pt x="16" y="2580"/>
                  <a:pt x="16" y="2584"/>
                </a:cubicBezTo>
                <a:close/>
                <a:moveTo>
                  <a:pt x="16" y="2696"/>
                </a:moveTo>
                <a:lnTo>
                  <a:pt x="16" y="2744"/>
                </a:lnTo>
                <a:cubicBezTo>
                  <a:pt x="16" y="2749"/>
                  <a:pt x="13" y="2752"/>
                  <a:pt x="8" y="2752"/>
                </a:cubicBezTo>
                <a:cubicBezTo>
                  <a:pt x="4" y="2752"/>
                  <a:pt x="0" y="2749"/>
                  <a:pt x="0" y="2744"/>
                </a:cubicBezTo>
                <a:lnTo>
                  <a:pt x="0" y="2696"/>
                </a:lnTo>
                <a:cubicBezTo>
                  <a:pt x="0" y="2692"/>
                  <a:pt x="4" y="2688"/>
                  <a:pt x="8" y="2688"/>
                </a:cubicBezTo>
                <a:cubicBezTo>
                  <a:pt x="13" y="2688"/>
                  <a:pt x="16" y="2692"/>
                  <a:pt x="16" y="2696"/>
                </a:cubicBezTo>
                <a:close/>
                <a:moveTo>
                  <a:pt x="16" y="2808"/>
                </a:moveTo>
                <a:lnTo>
                  <a:pt x="16" y="2856"/>
                </a:lnTo>
                <a:cubicBezTo>
                  <a:pt x="16" y="2861"/>
                  <a:pt x="13" y="2864"/>
                  <a:pt x="8" y="2864"/>
                </a:cubicBezTo>
                <a:cubicBezTo>
                  <a:pt x="4" y="2864"/>
                  <a:pt x="0" y="2861"/>
                  <a:pt x="0" y="2856"/>
                </a:cubicBezTo>
                <a:lnTo>
                  <a:pt x="0" y="2808"/>
                </a:lnTo>
                <a:cubicBezTo>
                  <a:pt x="0" y="2804"/>
                  <a:pt x="4" y="2800"/>
                  <a:pt x="8" y="2800"/>
                </a:cubicBezTo>
                <a:cubicBezTo>
                  <a:pt x="13" y="2800"/>
                  <a:pt x="16" y="2804"/>
                  <a:pt x="16" y="2808"/>
                </a:cubicBezTo>
                <a:close/>
                <a:moveTo>
                  <a:pt x="16" y="2920"/>
                </a:moveTo>
                <a:lnTo>
                  <a:pt x="16" y="2968"/>
                </a:lnTo>
                <a:cubicBezTo>
                  <a:pt x="16" y="2973"/>
                  <a:pt x="13" y="2976"/>
                  <a:pt x="8" y="2976"/>
                </a:cubicBezTo>
                <a:cubicBezTo>
                  <a:pt x="4" y="2976"/>
                  <a:pt x="0" y="2973"/>
                  <a:pt x="0" y="2968"/>
                </a:cubicBezTo>
                <a:lnTo>
                  <a:pt x="0" y="2920"/>
                </a:lnTo>
                <a:cubicBezTo>
                  <a:pt x="0" y="2916"/>
                  <a:pt x="4" y="2912"/>
                  <a:pt x="8" y="2912"/>
                </a:cubicBezTo>
                <a:cubicBezTo>
                  <a:pt x="13" y="2912"/>
                  <a:pt x="16" y="2916"/>
                  <a:pt x="16" y="2920"/>
                </a:cubicBezTo>
                <a:close/>
                <a:moveTo>
                  <a:pt x="16" y="3032"/>
                </a:moveTo>
                <a:lnTo>
                  <a:pt x="16" y="3080"/>
                </a:lnTo>
                <a:cubicBezTo>
                  <a:pt x="16" y="3085"/>
                  <a:pt x="13" y="3088"/>
                  <a:pt x="8" y="3088"/>
                </a:cubicBezTo>
                <a:cubicBezTo>
                  <a:pt x="4" y="3088"/>
                  <a:pt x="0" y="3085"/>
                  <a:pt x="0" y="3080"/>
                </a:cubicBezTo>
                <a:lnTo>
                  <a:pt x="0" y="3032"/>
                </a:lnTo>
                <a:cubicBezTo>
                  <a:pt x="0" y="3028"/>
                  <a:pt x="4" y="3024"/>
                  <a:pt x="8" y="3024"/>
                </a:cubicBezTo>
                <a:cubicBezTo>
                  <a:pt x="13" y="3024"/>
                  <a:pt x="16" y="3028"/>
                  <a:pt x="16" y="3032"/>
                </a:cubicBezTo>
                <a:close/>
                <a:moveTo>
                  <a:pt x="16" y="3144"/>
                </a:moveTo>
                <a:lnTo>
                  <a:pt x="16" y="3192"/>
                </a:lnTo>
                <a:cubicBezTo>
                  <a:pt x="16" y="3197"/>
                  <a:pt x="13" y="3200"/>
                  <a:pt x="8" y="3200"/>
                </a:cubicBezTo>
                <a:cubicBezTo>
                  <a:pt x="4" y="3200"/>
                  <a:pt x="0" y="3197"/>
                  <a:pt x="0" y="3192"/>
                </a:cubicBezTo>
                <a:lnTo>
                  <a:pt x="0" y="3144"/>
                </a:lnTo>
                <a:cubicBezTo>
                  <a:pt x="0" y="3140"/>
                  <a:pt x="4" y="3136"/>
                  <a:pt x="8" y="3136"/>
                </a:cubicBezTo>
                <a:cubicBezTo>
                  <a:pt x="13" y="3136"/>
                  <a:pt x="16" y="3140"/>
                  <a:pt x="16" y="3144"/>
                </a:cubicBezTo>
                <a:close/>
                <a:moveTo>
                  <a:pt x="16" y="3256"/>
                </a:moveTo>
                <a:lnTo>
                  <a:pt x="16" y="3304"/>
                </a:lnTo>
                <a:cubicBezTo>
                  <a:pt x="16" y="3309"/>
                  <a:pt x="13" y="3312"/>
                  <a:pt x="8" y="3312"/>
                </a:cubicBezTo>
                <a:cubicBezTo>
                  <a:pt x="4" y="3312"/>
                  <a:pt x="0" y="3309"/>
                  <a:pt x="0" y="3304"/>
                </a:cubicBezTo>
                <a:lnTo>
                  <a:pt x="0" y="3256"/>
                </a:lnTo>
                <a:cubicBezTo>
                  <a:pt x="0" y="3252"/>
                  <a:pt x="4" y="3248"/>
                  <a:pt x="8" y="3248"/>
                </a:cubicBezTo>
                <a:cubicBezTo>
                  <a:pt x="13" y="3248"/>
                  <a:pt x="16" y="3252"/>
                  <a:pt x="16" y="3256"/>
                </a:cubicBezTo>
                <a:close/>
                <a:moveTo>
                  <a:pt x="16" y="3368"/>
                </a:moveTo>
                <a:lnTo>
                  <a:pt x="16" y="3416"/>
                </a:lnTo>
                <a:cubicBezTo>
                  <a:pt x="16" y="3421"/>
                  <a:pt x="13" y="3424"/>
                  <a:pt x="8" y="3424"/>
                </a:cubicBezTo>
                <a:cubicBezTo>
                  <a:pt x="4" y="3424"/>
                  <a:pt x="0" y="3421"/>
                  <a:pt x="0" y="3416"/>
                </a:cubicBezTo>
                <a:lnTo>
                  <a:pt x="0" y="3368"/>
                </a:lnTo>
                <a:cubicBezTo>
                  <a:pt x="0" y="3364"/>
                  <a:pt x="4" y="3360"/>
                  <a:pt x="8" y="3360"/>
                </a:cubicBezTo>
                <a:cubicBezTo>
                  <a:pt x="13" y="3360"/>
                  <a:pt x="16" y="3364"/>
                  <a:pt x="16" y="3368"/>
                </a:cubicBezTo>
                <a:close/>
                <a:moveTo>
                  <a:pt x="16" y="3480"/>
                </a:moveTo>
                <a:lnTo>
                  <a:pt x="16" y="3528"/>
                </a:lnTo>
                <a:cubicBezTo>
                  <a:pt x="16" y="3533"/>
                  <a:pt x="13" y="3536"/>
                  <a:pt x="8" y="3536"/>
                </a:cubicBezTo>
                <a:cubicBezTo>
                  <a:pt x="4" y="3536"/>
                  <a:pt x="0" y="3533"/>
                  <a:pt x="0" y="3528"/>
                </a:cubicBezTo>
                <a:lnTo>
                  <a:pt x="0" y="3480"/>
                </a:lnTo>
                <a:cubicBezTo>
                  <a:pt x="0" y="3476"/>
                  <a:pt x="4" y="3472"/>
                  <a:pt x="8" y="3472"/>
                </a:cubicBezTo>
                <a:cubicBezTo>
                  <a:pt x="13" y="3472"/>
                  <a:pt x="16" y="3476"/>
                  <a:pt x="16" y="3480"/>
                </a:cubicBezTo>
                <a:close/>
                <a:moveTo>
                  <a:pt x="16" y="3592"/>
                </a:moveTo>
                <a:lnTo>
                  <a:pt x="16" y="3640"/>
                </a:lnTo>
                <a:cubicBezTo>
                  <a:pt x="16" y="3645"/>
                  <a:pt x="13" y="3648"/>
                  <a:pt x="8" y="3648"/>
                </a:cubicBezTo>
                <a:cubicBezTo>
                  <a:pt x="4" y="3648"/>
                  <a:pt x="0" y="3645"/>
                  <a:pt x="0" y="3640"/>
                </a:cubicBezTo>
                <a:lnTo>
                  <a:pt x="0" y="3592"/>
                </a:lnTo>
                <a:cubicBezTo>
                  <a:pt x="0" y="3588"/>
                  <a:pt x="4" y="3584"/>
                  <a:pt x="8" y="3584"/>
                </a:cubicBezTo>
                <a:cubicBezTo>
                  <a:pt x="13" y="3584"/>
                  <a:pt x="16" y="3588"/>
                  <a:pt x="16" y="3592"/>
                </a:cubicBezTo>
                <a:close/>
                <a:moveTo>
                  <a:pt x="16" y="3704"/>
                </a:moveTo>
                <a:lnTo>
                  <a:pt x="16" y="3752"/>
                </a:lnTo>
                <a:cubicBezTo>
                  <a:pt x="16" y="3757"/>
                  <a:pt x="13" y="3760"/>
                  <a:pt x="8" y="3760"/>
                </a:cubicBezTo>
                <a:cubicBezTo>
                  <a:pt x="4" y="3760"/>
                  <a:pt x="0" y="3757"/>
                  <a:pt x="0" y="3752"/>
                </a:cubicBezTo>
                <a:lnTo>
                  <a:pt x="0" y="3704"/>
                </a:lnTo>
                <a:cubicBezTo>
                  <a:pt x="0" y="3700"/>
                  <a:pt x="4" y="3696"/>
                  <a:pt x="8" y="3696"/>
                </a:cubicBezTo>
                <a:cubicBezTo>
                  <a:pt x="13" y="3696"/>
                  <a:pt x="16" y="3700"/>
                  <a:pt x="16" y="3704"/>
                </a:cubicBezTo>
                <a:close/>
                <a:moveTo>
                  <a:pt x="16" y="3816"/>
                </a:moveTo>
                <a:lnTo>
                  <a:pt x="16" y="3864"/>
                </a:lnTo>
                <a:cubicBezTo>
                  <a:pt x="16" y="3869"/>
                  <a:pt x="13" y="3872"/>
                  <a:pt x="8" y="3872"/>
                </a:cubicBezTo>
                <a:cubicBezTo>
                  <a:pt x="4" y="3872"/>
                  <a:pt x="0" y="3869"/>
                  <a:pt x="0" y="3864"/>
                </a:cubicBezTo>
                <a:lnTo>
                  <a:pt x="0" y="3816"/>
                </a:lnTo>
                <a:cubicBezTo>
                  <a:pt x="0" y="3812"/>
                  <a:pt x="4" y="3808"/>
                  <a:pt x="8" y="3808"/>
                </a:cubicBezTo>
                <a:cubicBezTo>
                  <a:pt x="13" y="3808"/>
                  <a:pt x="16" y="3812"/>
                  <a:pt x="16" y="3816"/>
                </a:cubicBezTo>
                <a:close/>
                <a:moveTo>
                  <a:pt x="16" y="3928"/>
                </a:moveTo>
                <a:lnTo>
                  <a:pt x="16" y="3976"/>
                </a:lnTo>
                <a:cubicBezTo>
                  <a:pt x="16" y="3981"/>
                  <a:pt x="13" y="3984"/>
                  <a:pt x="8" y="3984"/>
                </a:cubicBezTo>
                <a:cubicBezTo>
                  <a:pt x="4" y="3984"/>
                  <a:pt x="0" y="3981"/>
                  <a:pt x="0" y="3976"/>
                </a:cubicBezTo>
                <a:lnTo>
                  <a:pt x="0" y="3928"/>
                </a:lnTo>
                <a:cubicBezTo>
                  <a:pt x="0" y="3924"/>
                  <a:pt x="4" y="3920"/>
                  <a:pt x="8" y="3920"/>
                </a:cubicBezTo>
                <a:cubicBezTo>
                  <a:pt x="13" y="3920"/>
                  <a:pt x="16" y="3924"/>
                  <a:pt x="16" y="3928"/>
                </a:cubicBezTo>
                <a:close/>
                <a:moveTo>
                  <a:pt x="16" y="4040"/>
                </a:moveTo>
                <a:lnTo>
                  <a:pt x="16" y="4088"/>
                </a:lnTo>
                <a:cubicBezTo>
                  <a:pt x="16" y="4093"/>
                  <a:pt x="13" y="4096"/>
                  <a:pt x="8" y="4096"/>
                </a:cubicBezTo>
                <a:cubicBezTo>
                  <a:pt x="4" y="4096"/>
                  <a:pt x="0" y="4093"/>
                  <a:pt x="0" y="4088"/>
                </a:cubicBezTo>
                <a:lnTo>
                  <a:pt x="0" y="4040"/>
                </a:lnTo>
                <a:cubicBezTo>
                  <a:pt x="0" y="4036"/>
                  <a:pt x="4" y="4032"/>
                  <a:pt x="8" y="4032"/>
                </a:cubicBezTo>
                <a:cubicBezTo>
                  <a:pt x="13" y="4032"/>
                  <a:pt x="16" y="4036"/>
                  <a:pt x="16" y="4040"/>
                </a:cubicBezTo>
                <a:close/>
                <a:moveTo>
                  <a:pt x="16" y="4152"/>
                </a:moveTo>
                <a:lnTo>
                  <a:pt x="16" y="4200"/>
                </a:lnTo>
                <a:cubicBezTo>
                  <a:pt x="16" y="4205"/>
                  <a:pt x="13" y="4208"/>
                  <a:pt x="8" y="4208"/>
                </a:cubicBezTo>
                <a:cubicBezTo>
                  <a:pt x="4" y="4208"/>
                  <a:pt x="0" y="4205"/>
                  <a:pt x="0" y="4200"/>
                </a:cubicBezTo>
                <a:lnTo>
                  <a:pt x="0" y="4152"/>
                </a:lnTo>
                <a:cubicBezTo>
                  <a:pt x="0" y="4148"/>
                  <a:pt x="4" y="4144"/>
                  <a:pt x="8" y="4144"/>
                </a:cubicBezTo>
                <a:cubicBezTo>
                  <a:pt x="13" y="4144"/>
                  <a:pt x="16" y="4148"/>
                  <a:pt x="16" y="4152"/>
                </a:cubicBezTo>
                <a:close/>
                <a:moveTo>
                  <a:pt x="16" y="4264"/>
                </a:moveTo>
                <a:lnTo>
                  <a:pt x="16" y="4312"/>
                </a:lnTo>
                <a:cubicBezTo>
                  <a:pt x="16" y="4317"/>
                  <a:pt x="13" y="4320"/>
                  <a:pt x="8" y="4320"/>
                </a:cubicBezTo>
                <a:cubicBezTo>
                  <a:pt x="4" y="4320"/>
                  <a:pt x="0" y="4317"/>
                  <a:pt x="0" y="4312"/>
                </a:cubicBezTo>
                <a:lnTo>
                  <a:pt x="0" y="4264"/>
                </a:lnTo>
                <a:cubicBezTo>
                  <a:pt x="0" y="4260"/>
                  <a:pt x="4" y="4256"/>
                  <a:pt x="8" y="4256"/>
                </a:cubicBezTo>
                <a:cubicBezTo>
                  <a:pt x="13" y="4256"/>
                  <a:pt x="16" y="4260"/>
                  <a:pt x="16" y="4264"/>
                </a:cubicBezTo>
                <a:close/>
                <a:moveTo>
                  <a:pt x="16" y="4376"/>
                </a:moveTo>
                <a:lnTo>
                  <a:pt x="16" y="4424"/>
                </a:lnTo>
                <a:cubicBezTo>
                  <a:pt x="16" y="4429"/>
                  <a:pt x="13" y="4432"/>
                  <a:pt x="8" y="4432"/>
                </a:cubicBezTo>
                <a:cubicBezTo>
                  <a:pt x="4" y="4432"/>
                  <a:pt x="0" y="4429"/>
                  <a:pt x="0" y="4424"/>
                </a:cubicBezTo>
                <a:lnTo>
                  <a:pt x="0" y="4376"/>
                </a:lnTo>
                <a:cubicBezTo>
                  <a:pt x="0" y="4372"/>
                  <a:pt x="4" y="4368"/>
                  <a:pt x="8" y="4368"/>
                </a:cubicBezTo>
                <a:cubicBezTo>
                  <a:pt x="13" y="4368"/>
                  <a:pt x="16" y="4372"/>
                  <a:pt x="16" y="4376"/>
                </a:cubicBezTo>
                <a:close/>
                <a:moveTo>
                  <a:pt x="16" y="4488"/>
                </a:moveTo>
                <a:lnTo>
                  <a:pt x="16" y="4536"/>
                </a:lnTo>
                <a:cubicBezTo>
                  <a:pt x="16" y="4541"/>
                  <a:pt x="13" y="4544"/>
                  <a:pt x="8" y="4544"/>
                </a:cubicBezTo>
                <a:cubicBezTo>
                  <a:pt x="4" y="4544"/>
                  <a:pt x="0" y="4541"/>
                  <a:pt x="0" y="4536"/>
                </a:cubicBezTo>
                <a:lnTo>
                  <a:pt x="0" y="4488"/>
                </a:lnTo>
                <a:cubicBezTo>
                  <a:pt x="0" y="4484"/>
                  <a:pt x="4" y="4480"/>
                  <a:pt x="8" y="4480"/>
                </a:cubicBezTo>
                <a:cubicBezTo>
                  <a:pt x="13" y="4480"/>
                  <a:pt x="16" y="4484"/>
                  <a:pt x="16" y="4488"/>
                </a:cubicBezTo>
                <a:close/>
                <a:moveTo>
                  <a:pt x="16" y="4600"/>
                </a:moveTo>
                <a:lnTo>
                  <a:pt x="16" y="4648"/>
                </a:lnTo>
                <a:cubicBezTo>
                  <a:pt x="16" y="4653"/>
                  <a:pt x="13" y="4656"/>
                  <a:pt x="8" y="4656"/>
                </a:cubicBezTo>
                <a:cubicBezTo>
                  <a:pt x="4" y="4656"/>
                  <a:pt x="0" y="4653"/>
                  <a:pt x="0" y="4648"/>
                </a:cubicBezTo>
                <a:lnTo>
                  <a:pt x="0" y="4600"/>
                </a:lnTo>
                <a:cubicBezTo>
                  <a:pt x="0" y="4596"/>
                  <a:pt x="4" y="4592"/>
                  <a:pt x="8" y="4592"/>
                </a:cubicBezTo>
                <a:cubicBezTo>
                  <a:pt x="13" y="4592"/>
                  <a:pt x="16" y="4596"/>
                  <a:pt x="16" y="4600"/>
                </a:cubicBezTo>
                <a:close/>
                <a:moveTo>
                  <a:pt x="16" y="4712"/>
                </a:moveTo>
                <a:lnTo>
                  <a:pt x="16" y="4760"/>
                </a:lnTo>
                <a:cubicBezTo>
                  <a:pt x="16" y="4765"/>
                  <a:pt x="13" y="4768"/>
                  <a:pt x="8" y="4768"/>
                </a:cubicBezTo>
                <a:cubicBezTo>
                  <a:pt x="4" y="4768"/>
                  <a:pt x="0" y="4765"/>
                  <a:pt x="0" y="4760"/>
                </a:cubicBezTo>
                <a:lnTo>
                  <a:pt x="0" y="4712"/>
                </a:lnTo>
                <a:cubicBezTo>
                  <a:pt x="0" y="4708"/>
                  <a:pt x="4" y="4704"/>
                  <a:pt x="8" y="4704"/>
                </a:cubicBezTo>
                <a:cubicBezTo>
                  <a:pt x="13" y="4704"/>
                  <a:pt x="16" y="4708"/>
                  <a:pt x="16" y="4712"/>
                </a:cubicBezTo>
                <a:close/>
                <a:moveTo>
                  <a:pt x="16" y="4824"/>
                </a:moveTo>
                <a:lnTo>
                  <a:pt x="16" y="4872"/>
                </a:lnTo>
                <a:cubicBezTo>
                  <a:pt x="16" y="4877"/>
                  <a:pt x="13" y="4880"/>
                  <a:pt x="8" y="4880"/>
                </a:cubicBezTo>
                <a:cubicBezTo>
                  <a:pt x="4" y="4880"/>
                  <a:pt x="0" y="4877"/>
                  <a:pt x="0" y="4872"/>
                </a:cubicBezTo>
                <a:lnTo>
                  <a:pt x="0" y="4824"/>
                </a:lnTo>
                <a:cubicBezTo>
                  <a:pt x="0" y="4820"/>
                  <a:pt x="4" y="4816"/>
                  <a:pt x="8" y="4816"/>
                </a:cubicBezTo>
                <a:cubicBezTo>
                  <a:pt x="13" y="4816"/>
                  <a:pt x="16" y="4820"/>
                  <a:pt x="16" y="4824"/>
                </a:cubicBezTo>
                <a:close/>
                <a:moveTo>
                  <a:pt x="16" y="4936"/>
                </a:moveTo>
                <a:lnTo>
                  <a:pt x="16" y="4984"/>
                </a:lnTo>
                <a:cubicBezTo>
                  <a:pt x="16" y="4989"/>
                  <a:pt x="13" y="4992"/>
                  <a:pt x="8" y="4992"/>
                </a:cubicBezTo>
                <a:cubicBezTo>
                  <a:pt x="4" y="4992"/>
                  <a:pt x="0" y="4989"/>
                  <a:pt x="0" y="4984"/>
                </a:cubicBezTo>
                <a:lnTo>
                  <a:pt x="0" y="4936"/>
                </a:lnTo>
                <a:cubicBezTo>
                  <a:pt x="0" y="4932"/>
                  <a:pt x="4" y="4928"/>
                  <a:pt x="8" y="4928"/>
                </a:cubicBezTo>
                <a:cubicBezTo>
                  <a:pt x="13" y="4928"/>
                  <a:pt x="16" y="4932"/>
                  <a:pt x="16" y="4936"/>
                </a:cubicBezTo>
                <a:close/>
                <a:moveTo>
                  <a:pt x="16" y="5048"/>
                </a:moveTo>
                <a:lnTo>
                  <a:pt x="16" y="5096"/>
                </a:lnTo>
                <a:cubicBezTo>
                  <a:pt x="16" y="5101"/>
                  <a:pt x="13" y="5104"/>
                  <a:pt x="8" y="5104"/>
                </a:cubicBezTo>
                <a:cubicBezTo>
                  <a:pt x="4" y="5104"/>
                  <a:pt x="0" y="5101"/>
                  <a:pt x="0" y="5096"/>
                </a:cubicBezTo>
                <a:lnTo>
                  <a:pt x="0" y="5048"/>
                </a:lnTo>
                <a:cubicBezTo>
                  <a:pt x="0" y="5044"/>
                  <a:pt x="4" y="5040"/>
                  <a:pt x="8" y="5040"/>
                </a:cubicBezTo>
                <a:cubicBezTo>
                  <a:pt x="13" y="5040"/>
                  <a:pt x="16" y="5044"/>
                  <a:pt x="16" y="5048"/>
                </a:cubicBezTo>
                <a:close/>
              </a:path>
            </a:pathLst>
          </a:custGeom>
          <a:solidFill>
            <a:schemeClr val="bg1">
              <a:lumMod val="75000"/>
            </a:schemeClr>
          </a:solidFill>
          <a:ln w="4763">
            <a:solidFill>
              <a:schemeClr val="bg1">
                <a:lumMod val="75000"/>
              </a:schemeClr>
            </a:solidFill>
            <a:bevel/>
            <a:headEnd/>
            <a:tailEnd/>
          </a:ln>
        </p:spPr>
        <p:txBody>
          <a:bodyPr/>
          <a:lstStyle/>
          <a:p>
            <a:pPr>
              <a:lnSpc>
                <a:spcPct val="90000"/>
              </a:lnSpc>
              <a:defRPr/>
            </a:pPr>
            <a:endParaRPr lang="en-US" sz="2000">
              <a:latin typeface="Arial Narrow" pitchFamily="34" charset="0"/>
            </a:endParaRPr>
          </a:p>
        </p:txBody>
      </p:sp>
      <p:cxnSp>
        <p:nvCxnSpPr>
          <p:cNvPr id="241" name="Straight Arrow Connector 240"/>
          <p:cNvCxnSpPr/>
          <p:nvPr/>
        </p:nvCxnSpPr>
        <p:spPr>
          <a:xfrm flipV="1">
            <a:off x="1268413" y="3697288"/>
            <a:ext cx="2319337" cy="80645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04" name="Text Box 3"/>
          <p:cNvSpPr txBox="1">
            <a:spLocks noChangeArrowheads="1"/>
          </p:cNvSpPr>
          <p:nvPr/>
        </p:nvSpPr>
        <p:spPr bwMode="auto">
          <a:xfrm>
            <a:off x="1868569" y="5191192"/>
            <a:ext cx="5684755" cy="771458"/>
          </a:xfrm>
          <a:prstGeom prst="rect">
            <a:avLst/>
          </a:prstGeom>
          <a:gradFill flip="none" rotWithShape="1">
            <a:gsLst>
              <a:gs pos="0">
                <a:srgbClr val="00BC79"/>
              </a:gs>
              <a:gs pos="71000">
                <a:srgbClr val="00AC6F"/>
              </a:gs>
              <a:gs pos="100000">
                <a:schemeClr val="accent3">
                  <a:lumMod val="75000"/>
                </a:schemeClr>
              </a:gs>
            </a:gsLst>
            <a:path path="rect">
              <a:fillToRect l="50000" t="50000" r="50000" b="50000"/>
            </a:path>
            <a:tileRect/>
          </a:gradFill>
          <a:ln w="12700">
            <a:noFill/>
            <a:miter lim="800000"/>
            <a:headEnd type="none" w="sm" len="sm"/>
            <a:tailEnd type="none" w="sm" len="sm"/>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29" tIns="45715" rIns="91429" bIns="45715" anchor="ctr"/>
          <a:lstStyle/>
          <a:p>
            <a:pPr algn="ctr">
              <a:lnSpc>
                <a:spcPct val="88000"/>
              </a:lnSpc>
              <a:spcBef>
                <a:spcPct val="50000"/>
              </a:spcBef>
              <a:defRPr/>
            </a:pPr>
            <a:r>
              <a:rPr lang="en-US" dirty="0">
                <a:solidFill>
                  <a:schemeClr val="bg1"/>
                </a:solidFill>
                <a:latin typeface="Arial Narrow" pitchFamily="34" charset="0"/>
              </a:rPr>
              <a:t>“Effective speed” increases </a:t>
            </a:r>
            <a:br>
              <a:rPr lang="en-US" dirty="0">
                <a:solidFill>
                  <a:schemeClr val="bg1"/>
                </a:solidFill>
                <a:latin typeface="Arial Narrow" pitchFamily="34" charset="0"/>
              </a:rPr>
            </a:br>
            <a:r>
              <a:rPr lang="en-US" dirty="0">
                <a:solidFill>
                  <a:schemeClr val="bg1"/>
                </a:solidFill>
                <a:latin typeface="Arial Narrow" pitchFamily="34" charset="0"/>
              </a:rPr>
              <a:t>came from both faster hardware and improved algorithms</a:t>
            </a:r>
          </a:p>
        </p:txBody>
      </p:sp>
      <p:sp>
        <p:nvSpPr>
          <p:cNvPr id="91146" name="Title 81"/>
          <p:cNvSpPr>
            <a:spLocks noGrp="1"/>
          </p:cNvSpPr>
          <p:nvPr>
            <p:ph type="title" idx="4294967295"/>
          </p:nvPr>
        </p:nvSpPr>
        <p:spPr>
          <a:xfrm>
            <a:off x="111125" y="177800"/>
            <a:ext cx="8229600" cy="877888"/>
          </a:xfrm>
        </p:spPr>
        <p:txBody>
          <a:bodyPr/>
          <a:lstStyle/>
          <a:p>
            <a:r>
              <a:rPr lang="en-US" smtClean="0"/>
              <a:t>Improvements in hardware and applications are equally important</a:t>
            </a:r>
          </a:p>
        </p:txBody>
      </p:sp>
      <p:sp>
        <p:nvSpPr>
          <p:cNvPr id="91147" name="Rectangle 154"/>
          <p:cNvSpPr>
            <a:spLocks noChangeArrowheads="1"/>
          </p:cNvSpPr>
          <p:nvPr/>
        </p:nvSpPr>
        <p:spPr bwMode="auto">
          <a:xfrm>
            <a:off x="5154613" y="2365375"/>
            <a:ext cx="3460750" cy="2189163"/>
          </a:xfrm>
          <a:prstGeom prst="rect">
            <a:avLst/>
          </a:prstGeom>
          <a:solidFill>
            <a:schemeClr val="bg1"/>
          </a:solidFill>
          <a:ln w="9525">
            <a:solidFill>
              <a:schemeClr val="tx1"/>
            </a:solidFill>
            <a:round/>
            <a:headEnd/>
            <a:tailEnd/>
          </a:ln>
        </p:spPr>
        <p:txBody>
          <a:bodyPr/>
          <a:lstStyle/>
          <a:p>
            <a:endParaRPr lang="en-US" sz="1600">
              <a:latin typeface="Arial Narrow" pitchFamily="34" charset="0"/>
            </a:endParaRPr>
          </a:p>
        </p:txBody>
      </p:sp>
      <p:sp>
        <p:nvSpPr>
          <p:cNvPr id="91148" name="Text Box 333"/>
          <p:cNvSpPr txBox="1">
            <a:spLocks noChangeAspect="1" noChangeArrowheads="1"/>
          </p:cNvSpPr>
          <p:nvPr/>
        </p:nvSpPr>
        <p:spPr bwMode="auto">
          <a:xfrm>
            <a:off x="7373938" y="3921125"/>
            <a:ext cx="1174750" cy="481013"/>
          </a:xfrm>
          <a:prstGeom prst="rect">
            <a:avLst/>
          </a:prstGeom>
          <a:solidFill>
            <a:srgbClr val="D99694"/>
          </a:solidFill>
          <a:ln w="19050">
            <a:noFill/>
            <a:miter lim="800000"/>
            <a:headEnd/>
            <a:tailEnd/>
          </a:ln>
        </p:spPr>
        <p:txBody>
          <a:bodyPr anchor="ctr">
            <a:spAutoFit/>
          </a:bodyPr>
          <a:lstStyle/>
          <a:p>
            <a:pPr marL="119063" indent="-119063">
              <a:lnSpc>
                <a:spcPct val="90000"/>
              </a:lnSpc>
            </a:pPr>
            <a:r>
              <a:rPr lang="en-US" sz="1400">
                <a:latin typeface="Arial Narrow" pitchFamily="34" charset="0"/>
                <a:ea typeface="MS PGothic"/>
                <a:cs typeface="MS PGothic"/>
              </a:rPr>
              <a:t>Vector era</a:t>
            </a:r>
          </a:p>
          <a:p>
            <a:pPr marL="119063" indent="-119063">
              <a:lnSpc>
                <a:spcPct val="90000"/>
              </a:lnSpc>
              <a:buFontTx/>
              <a:buChar char="•"/>
            </a:pPr>
            <a:r>
              <a:rPr lang="en-US" sz="1400">
                <a:latin typeface="Arial Narrow" pitchFamily="34" charset="0"/>
                <a:ea typeface="MS PGothic"/>
                <a:cs typeface="MS PGothic"/>
              </a:rPr>
              <a:t>USA, Japan</a:t>
            </a:r>
          </a:p>
        </p:txBody>
      </p:sp>
      <p:sp>
        <p:nvSpPr>
          <p:cNvPr id="91149" name="Line 334"/>
          <p:cNvSpPr>
            <a:spLocks noChangeAspect="1" noChangeShapeType="1"/>
          </p:cNvSpPr>
          <p:nvPr/>
        </p:nvSpPr>
        <p:spPr bwMode="auto">
          <a:xfrm>
            <a:off x="6173788" y="3438525"/>
            <a:ext cx="584200" cy="382588"/>
          </a:xfrm>
          <a:prstGeom prst="line">
            <a:avLst/>
          </a:prstGeom>
          <a:noFill/>
          <a:ln w="19050">
            <a:solidFill>
              <a:schemeClr val="accent1"/>
            </a:solidFill>
            <a:round/>
            <a:headEnd/>
            <a:tailEnd type="triangle" w="med" len="med"/>
          </a:ln>
        </p:spPr>
        <p:txBody>
          <a:bodyPr wrap="none" anchor="ctr"/>
          <a:lstStyle/>
          <a:p>
            <a:endParaRPr lang="en-US"/>
          </a:p>
        </p:txBody>
      </p:sp>
      <p:sp>
        <p:nvSpPr>
          <p:cNvPr id="91150" name="Text Box 335"/>
          <p:cNvSpPr txBox="1">
            <a:spLocks noChangeAspect="1" noChangeArrowheads="1"/>
          </p:cNvSpPr>
          <p:nvPr/>
        </p:nvSpPr>
        <p:spPr bwMode="auto">
          <a:xfrm>
            <a:off x="5321300" y="3132138"/>
            <a:ext cx="1657350" cy="479425"/>
          </a:xfrm>
          <a:prstGeom prst="rect">
            <a:avLst/>
          </a:prstGeom>
          <a:solidFill>
            <a:srgbClr val="B9CDE5"/>
          </a:solidFill>
          <a:ln w="19050">
            <a:noFill/>
            <a:miter lim="800000"/>
            <a:headEnd/>
            <a:tailEnd/>
          </a:ln>
        </p:spPr>
        <p:txBody>
          <a:bodyPr anchor="ctr">
            <a:spAutoFit/>
          </a:bodyPr>
          <a:lstStyle/>
          <a:p>
            <a:pPr>
              <a:lnSpc>
                <a:spcPct val="90000"/>
              </a:lnSpc>
            </a:pPr>
            <a:r>
              <a:rPr lang="en-US" sz="1400">
                <a:latin typeface="Arial Narrow" pitchFamily="34" charset="0"/>
                <a:ea typeface="MS PGothic"/>
                <a:cs typeface="MS PGothic"/>
              </a:rPr>
              <a:t>Massively parallel era</a:t>
            </a:r>
          </a:p>
          <a:p>
            <a:pPr>
              <a:lnSpc>
                <a:spcPct val="90000"/>
              </a:lnSpc>
              <a:buFontTx/>
              <a:buChar char="•"/>
            </a:pPr>
            <a:r>
              <a:rPr lang="en-US" sz="1400">
                <a:latin typeface="Arial Narrow" pitchFamily="34" charset="0"/>
                <a:ea typeface="MS PGothic"/>
                <a:cs typeface="MS PGothic"/>
              </a:rPr>
              <a:t> USA, Japan, Europe</a:t>
            </a:r>
          </a:p>
        </p:txBody>
      </p:sp>
      <p:sp>
        <p:nvSpPr>
          <p:cNvPr id="91151" name="Freeform 340"/>
          <p:cNvSpPr>
            <a:spLocks noChangeAspect="1"/>
          </p:cNvSpPr>
          <p:nvPr/>
        </p:nvSpPr>
        <p:spPr bwMode="auto">
          <a:xfrm>
            <a:off x="5381625" y="4205288"/>
            <a:ext cx="1289050" cy="301625"/>
          </a:xfrm>
          <a:custGeom>
            <a:avLst/>
            <a:gdLst>
              <a:gd name="T0" fmla="*/ 0 w 1578"/>
              <a:gd name="T1" fmla="*/ 2147483647 h 368"/>
              <a:gd name="T2" fmla="*/ 2147483647 w 1578"/>
              <a:gd name="T3" fmla="*/ 2147483647 h 368"/>
              <a:gd name="T4" fmla="*/ 2147483647 w 1578"/>
              <a:gd name="T5" fmla="*/ 2147483647 h 368"/>
              <a:gd name="T6" fmla="*/ 2147483647 w 1578"/>
              <a:gd name="T7" fmla="*/ 2147483647 h 368"/>
              <a:gd name="T8" fmla="*/ 2147483647 w 1578"/>
              <a:gd name="T9" fmla="*/ 2147483647 h 368"/>
              <a:gd name="T10" fmla="*/ 2147483647 w 1578"/>
              <a:gd name="T11" fmla="*/ 2147483647 h 368"/>
              <a:gd name="T12" fmla="*/ 2147483647 w 1578"/>
              <a:gd name="T13" fmla="*/ 2147483647 h 368"/>
              <a:gd name="T14" fmla="*/ 2147483647 w 1578"/>
              <a:gd name="T15" fmla="*/ 0 h 368"/>
              <a:gd name="T16" fmla="*/ 0 60000 65536"/>
              <a:gd name="T17" fmla="*/ 0 60000 65536"/>
              <a:gd name="T18" fmla="*/ 0 60000 65536"/>
              <a:gd name="T19" fmla="*/ 0 60000 65536"/>
              <a:gd name="T20" fmla="*/ 0 60000 65536"/>
              <a:gd name="T21" fmla="*/ 0 60000 65536"/>
              <a:gd name="T22" fmla="*/ 0 60000 65536"/>
              <a:gd name="T23" fmla="*/ 0 60000 65536"/>
              <a:gd name="T24" fmla="*/ 0 w 1578"/>
              <a:gd name="T25" fmla="*/ 0 h 368"/>
              <a:gd name="T26" fmla="*/ 1578 w 1578"/>
              <a:gd name="T27" fmla="*/ 368 h 3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8" h="368">
                <a:moveTo>
                  <a:pt x="0" y="368"/>
                </a:moveTo>
                <a:cubicBezTo>
                  <a:pt x="18" y="355"/>
                  <a:pt x="37" y="342"/>
                  <a:pt x="101" y="314"/>
                </a:cubicBezTo>
                <a:cubicBezTo>
                  <a:pt x="165" y="286"/>
                  <a:pt x="289" y="230"/>
                  <a:pt x="384" y="197"/>
                </a:cubicBezTo>
                <a:cubicBezTo>
                  <a:pt x="479" y="164"/>
                  <a:pt x="577" y="140"/>
                  <a:pt x="672" y="117"/>
                </a:cubicBezTo>
                <a:cubicBezTo>
                  <a:pt x="767" y="94"/>
                  <a:pt x="858" y="73"/>
                  <a:pt x="954" y="58"/>
                </a:cubicBezTo>
                <a:cubicBezTo>
                  <a:pt x="1050" y="43"/>
                  <a:pt x="1154" y="35"/>
                  <a:pt x="1248" y="26"/>
                </a:cubicBezTo>
                <a:cubicBezTo>
                  <a:pt x="1342" y="17"/>
                  <a:pt x="1465" y="9"/>
                  <a:pt x="1520" y="5"/>
                </a:cubicBezTo>
                <a:cubicBezTo>
                  <a:pt x="1575" y="1"/>
                  <a:pt x="1568" y="1"/>
                  <a:pt x="1578" y="0"/>
                </a:cubicBezTo>
              </a:path>
            </a:pathLst>
          </a:custGeom>
          <a:noFill/>
          <a:ln w="38100">
            <a:solidFill>
              <a:schemeClr val="accent2"/>
            </a:solidFill>
            <a:round/>
            <a:headEnd/>
            <a:tailEnd/>
          </a:ln>
        </p:spPr>
        <p:txBody>
          <a:bodyPr wrap="none" anchor="ctr"/>
          <a:lstStyle/>
          <a:p>
            <a:endParaRPr lang="en-US"/>
          </a:p>
        </p:txBody>
      </p:sp>
      <p:sp>
        <p:nvSpPr>
          <p:cNvPr id="91152" name="Freeform 341"/>
          <p:cNvSpPr>
            <a:spLocks noChangeAspect="1"/>
          </p:cNvSpPr>
          <p:nvPr/>
        </p:nvSpPr>
        <p:spPr bwMode="auto">
          <a:xfrm>
            <a:off x="6430963" y="3429000"/>
            <a:ext cx="1049337" cy="736600"/>
          </a:xfrm>
          <a:custGeom>
            <a:avLst/>
            <a:gdLst>
              <a:gd name="T0" fmla="*/ 0 w 1285"/>
              <a:gd name="T1" fmla="*/ 2147483647 h 900"/>
              <a:gd name="T2" fmla="*/ 2147483647 w 1285"/>
              <a:gd name="T3" fmla="*/ 2147483647 h 900"/>
              <a:gd name="T4" fmla="*/ 2147483647 w 1285"/>
              <a:gd name="T5" fmla="*/ 2147483647 h 900"/>
              <a:gd name="T6" fmla="*/ 2147483647 w 1285"/>
              <a:gd name="T7" fmla="*/ 2147483647 h 900"/>
              <a:gd name="T8" fmla="*/ 2147483647 w 1285"/>
              <a:gd name="T9" fmla="*/ 2147483647 h 900"/>
              <a:gd name="T10" fmla="*/ 2147483647 w 1285"/>
              <a:gd name="T11" fmla="*/ 2147483647 h 900"/>
              <a:gd name="T12" fmla="*/ 2147483647 w 1285"/>
              <a:gd name="T13" fmla="*/ 0 h 900"/>
              <a:gd name="T14" fmla="*/ 0 60000 65536"/>
              <a:gd name="T15" fmla="*/ 0 60000 65536"/>
              <a:gd name="T16" fmla="*/ 0 60000 65536"/>
              <a:gd name="T17" fmla="*/ 0 60000 65536"/>
              <a:gd name="T18" fmla="*/ 0 60000 65536"/>
              <a:gd name="T19" fmla="*/ 0 60000 65536"/>
              <a:gd name="T20" fmla="*/ 0 60000 65536"/>
              <a:gd name="T21" fmla="*/ 0 w 1285"/>
              <a:gd name="T22" fmla="*/ 0 h 900"/>
              <a:gd name="T23" fmla="*/ 1285 w 1285"/>
              <a:gd name="T24" fmla="*/ 900 h 9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85" h="900">
                <a:moveTo>
                  <a:pt x="0" y="900"/>
                </a:moveTo>
                <a:cubicBezTo>
                  <a:pt x="43" y="859"/>
                  <a:pt x="86" y="818"/>
                  <a:pt x="139" y="772"/>
                </a:cubicBezTo>
                <a:cubicBezTo>
                  <a:pt x="192" y="726"/>
                  <a:pt x="255" y="671"/>
                  <a:pt x="315" y="623"/>
                </a:cubicBezTo>
                <a:cubicBezTo>
                  <a:pt x="375" y="575"/>
                  <a:pt x="430" y="535"/>
                  <a:pt x="501" y="485"/>
                </a:cubicBezTo>
                <a:cubicBezTo>
                  <a:pt x="572" y="435"/>
                  <a:pt x="660" y="377"/>
                  <a:pt x="741" y="325"/>
                </a:cubicBezTo>
                <a:cubicBezTo>
                  <a:pt x="822" y="273"/>
                  <a:pt x="895" y="224"/>
                  <a:pt x="986" y="170"/>
                </a:cubicBezTo>
                <a:cubicBezTo>
                  <a:pt x="1077" y="116"/>
                  <a:pt x="1223" y="35"/>
                  <a:pt x="1285" y="0"/>
                </a:cubicBezTo>
              </a:path>
            </a:pathLst>
          </a:custGeom>
          <a:noFill/>
          <a:ln w="38100">
            <a:solidFill>
              <a:schemeClr val="accent1"/>
            </a:solidFill>
            <a:round/>
            <a:headEnd/>
            <a:tailEnd/>
          </a:ln>
        </p:spPr>
        <p:txBody>
          <a:bodyPr wrap="none" anchor="ctr"/>
          <a:lstStyle/>
          <a:p>
            <a:endParaRPr lang="en-US"/>
          </a:p>
        </p:txBody>
      </p:sp>
      <p:sp>
        <p:nvSpPr>
          <p:cNvPr id="7238" name="Freeform 342"/>
          <p:cNvSpPr>
            <a:spLocks noChangeAspect="1"/>
          </p:cNvSpPr>
          <p:nvPr/>
        </p:nvSpPr>
        <p:spPr bwMode="auto">
          <a:xfrm>
            <a:off x="7519988" y="2417763"/>
            <a:ext cx="692150" cy="914400"/>
          </a:xfrm>
          <a:custGeom>
            <a:avLst/>
            <a:gdLst>
              <a:gd name="T0" fmla="*/ 0 w 848"/>
              <a:gd name="T1" fmla="*/ 2147483647 h 1120"/>
              <a:gd name="T2" fmla="*/ 2147483647 w 848"/>
              <a:gd name="T3" fmla="*/ 2147483647 h 1120"/>
              <a:gd name="T4" fmla="*/ 2147483647 w 848"/>
              <a:gd name="T5" fmla="*/ 2147483647 h 1120"/>
              <a:gd name="T6" fmla="*/ 2147483647 w 848"/>
              <a:gd name="T7" fmla="*/ 2147483647 h 1120"/>
              <a:gd name="T8" fmla="*/ 2147483647 w 848"/>
              <a:gd name="T9" fmla="*/ 2147483647 h 1120"/>
              <a:gd name="T10" fmla="*/ 2147483647 w 848"/>
              <a:gd name="T11" fmla="*/ 0 h 1120"/>
              <a:gd name="T12" fmla="*/ 0 60000 65536"/>
              <a:gd name="T13" fmla="*/ 0 60000 65536"/>
              <a:gd name="T14" fmla="*/ 0 60000 65536"/>
              <a:gd name="T15" fmla="*/ 0 60000 65536"/>
              <a:gd name="T16" fmla="*/ 0 60000 65536"/>
              <a:gd name="T17" fmla="*/ 0 60000 65536"/>
              <a:gd name="T18" fmla="*/ 0 w 848"/>
              <a:gd name="T19" fmla="*/ 0 h 1120"/>
              <a:gd name="T20" fmla="*/ 848 w 848"/>
              <a:gd name="T21" fmla="*/ 1120 h 1120"/>
            </a:gdLst>
            <a:ahLst/>
            <a:cxnLst>
              <a:cxn ang="T12">
                <a:pos x="T0" y="T1"/>
              </a:cxn>
              <a:cxn ang="T13">
                <a:pos x="T2" y="T3"/>
              </a:cxn>
              <a:cxn ang="T14">
                <a:pos x="T4" y="T5"/>
              </a:cxn>
              <a:cxn ang="T15">
                <a:pos x="T6" y="T7"/>
              </a:cxn>
              <a:cxn ang="T16">
                <a:pos x="T8" y="T9"/>
              </a:cxn>
              <a:cxn ang="T17">
                <a:pos x="T10" y="T11"/>
              </a:cxn>
            </a:cxnLst>
            <a:rect l="T18" t="T19" r="T20" b="T21"/>
            <a:pathLst>
              <a:path w="848" h="1120">
                <a:moveTo>
                  <a:pt x="0" y="1120"/>
                </a:moveTo>
                <a:cubicBezTo>
                  <a:pt x="33" y="1069"/>
                  <a:pt x="140" y="900"/>
                  <a:pt x="197" y="816"/>
                </a:cubicBezTo>
                <a:cubicBezTo>
                  <a:pt x="254" y="732"/>
                  <a:pt x="291" y="681"/>
                  <a:pt x="341" y="614"/>
                </a:cubicBezTo>
                <a:cubicBezTo>
                  <a:pt x="391" y="547"/>
                  <a:pt x="445" y="481"/>
                  <a:pt x="496" y="416"/>
                </a:cubicBezTo>
                <a:cubicBezTo>
                  <a:pt x="547" y="351"/>
                  <a:pt x="591" y="293"/>
                  <a:pt x="650" y="224"/>
                </a:cubicBezTo>
                <a:cubicBezTo>
                  <a:pt x="709" y="155"/>
                  <a:pt x="807" y="47"/>
                  <a:pt x="848" y="0"/>
                </a:cubicBezTo>
              </a:path>
            </a:pathLst>
          </a:custGeom>
          <a:noFill/>
          <a:ln w="38100">
            <a:solidFill>
              <a:schemeClr val="accent3"/>
            </a:solidFill>
            <a:round/>
            <a:headEnd/>
            <a:tailEnd/>
          </a:ln>
        </p:spPr>
        <p:txBody>
          <a:bodyPr wrap="none" anchor="ctr"/>
          <a:lstStyle/>
          <a:p>
            <a:pPr>
              <a:defRPr/>
            </a:pPr>
            <a:endParaRPr lang="en-US" sz="1600">
              <a:latin typeface="Arial Narrow" pitchFamily="34" charset="0"/>
            </a:endParaRPr>
          </a:p>
        </p:txBody>
      </p:sp>
      <p:sp>
        <p:nvSpPr>
          <p:cNvPr id="91154" name="Isosceles Triangle 120"/>
          <p:cNvSpPr>
            <a:spLocks noChangeArrowheads="1"/>
          </p:cNvSpPr>
          <p:nvPr/>
        </p:nvSpPr>
        <p:spPr bwMode="auto">
          <a:xfrm>
            <a:off x="8115300" y="2390775"/>
            <a:ext cx="92075" cy="92075"/>
          </a:xfrm>
          <a:prstGeom prst="triangle">
            <a:avLst>
              <a:gd name="adj" fmla="val 50000"/>
            </a:avLst>
          </a:prstGeom>
          <a:solidFill>
            <a:srgbClr val="00B274"/>
          </a:solidFill>
          <a:ln w="9525">
            <a:solidFill>
              <a:schemeClr val="bg1"/>
            </a:solidFill>
            <a:round/>
            <a:headEnd/>
            <a:tailEnd/>
          </a:ln>
        </p:spPr>
        <p:txBody>
          <a:bodyPr/>
          <a:lstStyle/>
          <a:p>
            <a:endParaRPr lang="en-US" sz="1600">
              <a:latin typeface="Arial Narrow" pitchFamily="34" charset="0"/>
            </a:endParaRPr>
          </a:p>
        </p:txBody>
      </p:sp>
      <p:sp>
        <p:nvSpPr>
          <p:cNvPr id="91155" name="Isosceles Triangle 121"/>
          <p:cNvSpPr>
            <a:spLocks noChangeArrowheads="1"/>
          </p:cNvSpPr>
          <p:nvPr/>
        </p:nvSpPr>
        <p:spPr bwMode="auto">
          <a:xfrm>
            <a:off x="8007350" y="2555875"/>
            <a:ext cx="92075" cy="92075"/>
          </a:xfrm>
          <a:prstGeom prst="triangle">
            <a:avLst>
              <a:gd name="adj" fmla="val 50000"/>
            </a:avLst>
          </a:prstGeom>
          <a:solidFill>
            <a:srgbClr val="00B274"/>
          </a:solidFill>
          <a:ln w="9525">
            <a:solidFill>
              <a:schemeClr val="bg1"/>
            </a:solidFill>
            <a:round/>
            <a:headEnd/>
            <a:tailEnd/>
          </a:ln>
        </p:spPr>
        <p:txBody>
          <a:bodyPr/>
          <a:lstStyle/>
          <a:p>
            <a:endParaRPr lang="en-US" sz="1600">
              <a:latin typeface="Arial Narrow" pitchFamily="34" charset="0"/>
            </a:endParaRPr>
          </a:p>
        </p:txBody>
      </p:sp>
      <p:sp>
        <p:nvSpPr>
          <p:cNvPr id="91156" name="Isosceles Triangle 122"/>
          <p:cNvSpPr>
            <a:spLocks noChangeArrowheads="1"/>
          </p:cNvSpPr>
          <p:nvPr/>
        </p:nvSpPr>
        <p:spPr bwMode="auto">
          <a:xfrm>
            <a:off x="7894638" y="2703513"/>
            <a:ext cx="92075" cy="92075"/>
          </a:xfrm>
          <a:prstGeom prst="triangle">
            <a:avLst>
              <a:gd name="adj" fmla="val 50000"/>
            </a:avLst>
          </a:prstGeom>
          <a:solidFill>
            <a:srgbClr val="00B274"/>
          </a:solidFill>
          <a:ln w="9525">
            <a:solidFill>
              <a:schemeClr val="bg1"/>
            </a:solidFill>
            <a:round/>
            <a:headEnd/>
            <a:tailEnd/>
          </a:ln>
        </p:spPr>
        <p:txBody>
          <a:bodyPr/>
          <a:lstStyle/>
          <a:p>
            <a:endParaRPr lang="en-US" sz="1600">
              <a:latin typeface="Arial Narrow" pitchFamily="34" charset="0"/>
            </a:endParaRPr>
          </a:p>
        </p:txBody>
      </p:sp>
      <p:sp>
        <p:nvSpPr>
          <p:cNvPr id="91157" name="Isosceles Triangle 123"/>
          <p:cNvSpPr>
            <a:spLocks noChangeArrowheads="1"/>
          </p:cNvSpPr>
          <p:nvPr/>
        </p:nvSpPr>
        <p:spPr bwMode="auto">
          <a:xfrm>
            <a:off x="7773988" y="2847975"/>
            <a:ext cx="92075" cy="92075"/>
          </a:xfrm>
          <a:prstGeom prst="triangle">
            <a:avLst>
              <a:gd name="adj" fmla="val 50000"/>
            </a:avLst>
          </a:prstGeom>
          <a:solidFill>
            <a:srgbClr val="00B274"/>
          </a:solidFill>
          <a:ln w="9525">
            <a:solidFill>
              <a:schemeClr val="bg1"/>
            </a:solidFill>
            <a:round/>
            <a:headEnd/>
            <a:tailEnd/>
          </a:ln>
        </p:spPr>
        <p:txBody>
          <a:bodyPr/>
          <a:lstStyle/>
          <a:p>
            <a:endParaRPr lang="en-US" sz="1600">
              <a:latin typeface="Arial Narrow" pitchFamily="34" charset="0"/>
            </a:endParaRPr>
          </a:p>
        </p:txBody>
      </p:sp>
      <p:sp>
        <p:nvSpPr>
          <p:cNvPr id="91158" name="Isosceles Triangle 124"/>
          <p:cNvSpPr>
            <a:spLocks noChangeArrowheads="1"/>
          </p:cNvSpPr>
          <p:nvPr/>
        </p:nvSpPr>
        <p:spPr bwMode="auto">
          <a:xfrm>
            <a:off x="7658100" y="3013075"/>
            <a:ext cx="92075" cy="92075"/>
          </a:xfrm>
          <a:prstGeom prst="triangle">
            <a:avLst>
              <a:gd name="adj" fmla="val 50000"/>
            </a:avLst>
          </a:prstGeom>
          <a:solidFill>
            <a:srgbClr val="00B274"/>
          </a:solidFill>
          <a:ln w="9525">
            <a:solidFill>
              <a:schemeClr val="bg1"/>
            </a:solidFill>
            <a:round/>
            <a:headEnd/>
            <a:tailEnd/>
          </a:ln>
        </p:spPr>
        <p:txBody>
          <a:bodyPr/>
          <a:lstStyle/>
          <a:p>
            <a:endParaRPr lang="en-US" sz="1600">
              <a:latin typeface="Arial Narrow" pitchFamily="34" charset="0"/>
            </a:endParaRPr>
          </a:p>
        </p:txBody>
      </p:sp>
      <p:sp>
        <p:nvSpPr>
          <p:cNvPr id="91159" name="Isosceles Triangle 125"/>
          <p:cNvSpPr>
            <a:spLocks noChangeArrowheads="1"/>
          </p:cNvSpPr>
          <p:nvPr/>
        </p:nvSpPr>
        <p:spPr bwMode="auto">
          <a:xfrm>
            <a:off x="7548563" y="3157538"/>
            <a:ext cx="92075" cy="92075"/>
          </a:xfrm>
          <a:prstGeom prst="triangle">
            <a:avLst>
              <a:gd name="adj" fmla="val 50000"/>
            </a:avLst>
          </a:prstGeom>
          <a:solidFill>
            <a:srgbClr val="00B274"/>
          </a:solidFill>
          <a:ln w="9525">
            <a:solidFill>
              <a:schemeClr val="bg1"/>
            </a:solidFill>
            <a:round/>
            <a:headEnd/>
            <a:tailEnd/>
          </a:ln>
        </p:spPr>
        <p:txBody>
          <a:bodyPr/>
          <a:lstStyle/>
          <a:p>
            <a:endParaRPr lang="en-US" sz="1600">
              <a:latin typeface="Arial Narrow" pitchFamily="34" charset="0"/>
            </a:endParaRPr>
          </a:p>
        </p:txBody>
      </p:sp>
      <p:sp>
        <p:nvSpPr>
          <p:cNvPr id="91160" name="Diamond 126"/>
          <p:cNvSpPr>
            <a:spLocks noChangeArrowheads="1"/>
          </p:cNvSpPr>
          <p:nvPr/>
        </p:nvSpPr>
        <p:spPr bwMode="auto">
          <a:xfrm>
            <a:off x="7316788" y="3417888"/>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61" name="Diamond 127"/>
          <p:cNvSpPr>
            <a:spLocks noChangeArrowheads="1"/>
          </p:cNvSpPr>
          <p:nvPr/>
        </p:nvSpPr>
        <p:spPr bwMode="auto">
          <a:xfrm>
            <a:off x="7148513" y="3514725"/>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62" name="Diamond 128"/>
          <p:cNvSpPr>
            <a:spLocks noChangeArrowheads="1"/>
          </p:cNvSpPr>
          <p:nvPr/>
        </p:nvSpPr>
        <p:spPr bwMode="auto">
          <a:xfrm>
            <a:off x="7200900" y="3560763"/>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63" name="Diamond 129"/>
          <p:cNvSpPr>
            <a:spLocks noChangeArrowheads="1"/>
          </p:cNvSpPr>
          <p:nvPr/>
        </p:nvSpPr>
        <p:spPr bwMode="auto">
          <a:xfrm>
            <a:off x="7200900" y="3581400"/>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64" name="Diamond 130"/>
          <p:cNvSpPr>
            <a:spLocks noChangeArrowheads="1"/>
          </p:cNvSpPr>
          <p:nvPr/>
        </p:nvSpPr>
        <p:spPr bwMode="auto">
          <a:xfrm>
            <a:off x="7200900" y="3602038"/>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65" name="Diamond 131"/>
          <p:cNvSpPr>
            <a:spLocks noChangeArrowheads="1"/>
          </p:cNvSpPr>
          <p:nvPr/>
        </p:nvSpPr>
        <p:spPr bwMode="auto">
          <a:xfrm>
            <a:off x="7200900" y="3619500"/>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66" name="Diamond 132"/>
          <p:cNvSpPr>
            <a:spLocks noChangeArrowheads="1"/>
          </p:cNvSpPr>
          <p:nvPr/>
        </p:nvSpPr>
        <p:spPr bwMode="auto">
          <a:xfrm>
            <a:off x="7200900" y="3633788"/>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67" name="Diamond 133"/>
          <p:cNvSpPr>
            <a:spLocks noChangeArrowheads="1"/>
          </p:cNvSpPr>
          <p:nvPr/>
        </p:nvSpPr>
        <p:spPr bwMode="auto">
          <a:xfrm>
            <a:off x="7200900" y="3652838"/>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68" name="Diamond 134"/>
          <p:cNvSpPr>
            <a:spLocks noChangeArrowheads="1"/>
          </p:cNvSpPr>
          <p:nvPr/>
        </p:nvSpPr>
        <p:spPr bwMode="auto">
          <a:xfrm>
            <a:off x="7140575" y="3603625"/>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69" name="Diamond 135"/>
          <p:cNvSpPr>
            <a:spLocks noChangeArrowheads="1"/>
          </p:cNvSpPr>
          <p:nvPr/>
        </p:nvSpPr>
        <p:spPr bwMode="auto">
          <a:xfrm>
            <a:off x="7140575" y="3632200"/>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70" name="Diamond 136"/>
          <p:cNvSpPr>
            <a:spLocks noChangeArrowheads="1"/>
          </p:cNvSpPr>
          <p:nvPr/>
        </p:nvSpPr>
        <p:spPr bwMode="auto">
          <a:xfrm>
            <a:off x="7083425" y="3603625"/>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71" name="Diamond 137"/>
          <p:cNvSpPr>
            <a:spLocks noChangeArrowheads="1"/>
          </p:cNvSpPr>
          <p:nvPr/>
        </p:nvSpPr>
        <p:spPr bwMode="auto">
          <a:xfrm>
            <a:off x="6967538" y="3644900"/>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72" name="Diamond 138"/>
          <p:cNvSpPr>
            <a:spLocks noChangeArrowheads="1"/>
          </p:cNvSpPr>
          <p:nvPr/>
        </p:nvSpPr>
        <p:spPr bwMode="auto">
          <a:xfrm>
            <a:off x="6967538" y="3709988"/>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73" name="Diamond 139"/>
          <p:cNvSpPr>
            <a:spLocks noChangeArrowheads="1"/>
          </p:cNvSpPr>
          <p:nvPr/>
        </p:nvSpPr>
        <p:spPr bwMode="auto">
          <a:xfrm>
            <a:off x="6858000" y="3751263"/>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74" name="Diamond 140"/>
          <p:cNvSpPr>
            <a:spLocks noChangeArrowheads="1"/>
          </p:cNvSpPr>
          <p:nvPr/>
        </p:nvSpPr>
        <p:spPr bwMode="auto">
          <a:xfrm>
            <a:off x="6794500" y="3814763"/>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75" name="Diamond 141"/>
          <p:cNvSpPr>
            <a:spLocks noChangeArrowheads="1"/>
          </p:cNvSpPr>
          <p:nvPr/>
        </p:nvSpPr>
        <p:spPr bwMode="auto">
          <a:xfrm>
            <a:off x="6794500" y="3835400"/>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76" name="Diamond 142"/>
          <p:cNvSpPr>
            <a:spLocks noChangeArrowheads="1"/>
          </p:cNvSpPr>
          <p:nvPr/>
        </p:nvSpPr>
        <p:spPr bwMode="auto">
          <a:xfrm>
            <a:off x="6740525" y="3857625"/>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77" name="Diamond 143"/>
          <p:cNvSpPr>
            <a:spLocks noChangeArrowheads="1"/>
          </p:cNvSpPr>
          <p:nvPr/>
        </p:nvSpPr>
        <p:spPr bwMode="auto">
          <a:xfrm>
            <a:off x="6684963" y="3868738"/>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78" name="Diamond 144"/>
          <p:cNvSpPr>
            <a:spLocks noChangeArrowheads="1"/>
          </p:cNvSpPr>
          <p:nvPr/>
        </p:nvSpPr>
        <p:spPr bwMode="auto">
          <a:xfrm>
            <a:off x="6624638" y="3949700"/>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79" name="Diamond 145"/>
          <p:cNvSpPr>
            <a:spLocks noChangeArrowheads="1"/>
          </p:cNvSpPr>
          <p:nvPr/>
        </p:nvSpPr>
        <p:spPr bwMode="auto">
          <a:xfrm>
            <a:off x="6505575" y="3994150"/>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80" name="Diamond 146"/>
          <p:cNvSpPr>
            <a:spLocks noChangeArrowheads="1"/>
          </p:cNvSpPr>
          <p:nvPr/>
        </p:nvSpPr>
        <p:spPr bwMode="auto">
          <a:xfrm>
            <a:off x="6505575" y="4016375"/>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81" name="Diamond 147"/>
          <p:cNvSpPr>
            <a:spLocks noChangeArrowheads="1"/>
          </p:cNvSpPr>
          <p:nvPr/>
        </p:nvSpPr>
        <p:spPr bwMode="auto">
          <a:xfrm>
            <a:off x="6451600" y="4087813"/>
            <a:ext cx="92075" cy="92075"/>
          </a:xfrm>
          <a:prstGeom prst="diamond">
            <a:avLst/>
          </a:prstGeom>
          <a:solidFill>
            <a:schemeClr val="accent1"/>
          </a:solidFill>
          <a:ln w="9525">
            <a:solidFill>
              <a:schemeClr val="bg1"/>
            </a:solidFill>
            <a:round/>
            <a:headEnd/>
            <a:tailEnd/>
          </a:ln>
        </p:spPr>
        <p:txBody>
          <a:bodyPr/>
          <a:lstStyle/>
          <a:p>
            <a:endParaRPr lang="en-US" sz="1600">
              <a:latin typeface="Arial Narrow" pitchFamily="34" charset="0"/>
            </a:endParaRPr>
          </a:p>
        </p:txBody>
      </p:sp>
      <p:sp>
        <p:nvSpPr>
          <p:cNvPr id="91182" name="Rectangle 148"/>
          <p:cNvSpPr>
            <a:spLocks noChangeArrowheads="1"/>
          </p:cNvSpPr>
          <p:nvPr/>
        </p:nvSpPr>
        <p:spPr bwMode="auto">
          <a:xfrm>
            <a:off x="6624638" y="4159250"/>
            <a:ext cx="73025" cy="73025"/>
          </a:xfrm>
          <a:prstGeom prst="rect">
            <a:avLst/>
          </a:prstGeom>
          <a:solidFill>
            <a:schemeClr val="accent2"/>
          </a:solidFill>
          <a:ln w="9525">
            <a:solidFill>
              <a:schemeClr val="bg1"/>
            </a:solidFill>
            <a:round/>
            <a:headEnd/>
            <a:tailEnd/>
          </a:ln>
        </p:spPr>
        <p:txBody>
          <a:bodyPr/>
          <a:lstStyle/>
          <a:p>
            <a:endParaRPr lang="en-US" sz="1600">
              <a:latin typeface="Arial Narrow" pitchFamily="34" charset="0"/>
            </a:endParaRPr>
          </a:p>
        </p:txBody>
      </p:sp>
      <p:sp>
        <p:nvSpPr>
          <p:cNvPr id="91183" name="Rectangle 150"/>
          <p:cNvSpPr>
            <a:spLocks noChangeArrowheads="1"/>
          </p:cNvSpPr>
          <p:nvPr/>
        </p:nvSpPr>
        <p:spPr bwMode="auto">
          <a:xfrm>
            <a:off x="6154738" y="4205288"/>
            <a:ext cx="73025" cy="73025"/>
          </a:xfrm>
          <a:prstGeom prst="rect">
            <a:avLst/>
          </a:prstGeom>
          <a:solidFill>
            <a:schemeClr val="accent2"/>
          </a:solidFill>
          <a:ln w="9525">
            <a:solidFill>
              <a:schemeClr val="bg1"/>
            </a:solidFill>
            <a:round/>
            <a:headEnd/>
            <a:tailEnd/>
          </a:ln>
        </p:spPr>
        <p:txBody>
          <a:bodyPr/>
          <a:lstStyle/>
          <a:p>
            <a:endParaRPr lang="en-US" sz="1600">
              <a:latin typeface="Arial Narrow" pitchFamily="34" charset="0"/>
            </a:endParaRPr>
          </a:p>
        </p:txBody>
      </p:sp>
      <p:sp>
        <p:nvSpPr>
          <p:cNvPr id="91184" name="Rectangle 151"/>
          <p:cNvSpPr>
            <a:spLocks noChangeArrowheads="1"/>
          </p:cNvSpPr>
          <p:nvPr/>
        </p:nvSpPr>
        <p:spPr bwMode="auto">
          <a:xfrm>
            <a:off x="5911850" y="4252913"/>
            <a:ext cx="73025" cy="73025"/>
          </a:xfrm>
          <a:prstGeom prst="rect">
            <a:avLst/>
          </a:prstGeom>
          <a:solidFill>
            <a:schemeClr val="accent2"/>
          </a:solidFill>
          <a:ln w="9525">
            <a:solidFill>
              <a:schemeClr val="bg1"/>
            </a:solidFill>
            <a:round/>
            <a:headEnd/>
            <a:tailEnd/>
          </a:ln>
        </p:spPr>
        <p:txBody>
          <a:bodyPr/>
          <a:lstStyle/>
          <a:p>
            <a:endParaRPr lang="en-US" sz="1600">
              <a:latin typeface="Arial Narrow" pitchFamily="34" charset="0"/>
            </a:endParaRPr>
          </a:p>
        </p:txBody>
      </p:sp>
      <p:sp>
        <p:nvSpPr>
          <p:cNvPr id="91185" name="Rectangle 152"/>
          <p:cNvSpPr>
            <a:spLocks noChangeArrowheads="1"/>
          </p:cNvSpPr>
          <p:nvPr/>
        </p:nvSpPr>
        <p:spPr bwMode="auto">
          <a:xfrm>
            <a:off x="5699125" y="4316413"/>
            <a:ext cx="73025" cy="73025"/>
          </a:xfrm>
          <a:prstGeom prst="rect">
            <a:avLst/>
          </a:prstGeom>
          <a:solidFill>
            <a:schemeClr val="accent2"/>
          </a:solidFill>
          <a:ln w="9525">
            <a:solidFill>
              <a:schemeClr val="bg1"/>
            </a:solidFill>
            <a:round/>
            <a:headEnd/>
            <a:tailEnd/>
          </a:ln>
        </p:spPr>
        <p:txBody>
          <a:bodyPr/>
          <a:lstStyle/>
          <a:p>
            <a:endParaRPr lang="en-US" sz="1600">
              <a:latin typeface="Arial Narrow" pitchFamily="34" charset="0"/>
            </a:endParaRPr>
          </a:p>
        </p:txBody>
      </p:sp>
      <p:sp>
        <p:nvSpPr>
          <p:cNvPr id="91186" name="Rectangle 153"/>
          <p:cNvSpPr>
            <a:spLocks noChangeArrowheads="1"/>
          </p:cNvSpPr>
          <p:nvPr/>
        </p:nvSpPr>
        <p:spPr bwMode="auto">
          <a:xfrm>
            <a:off x="5468938" y="4405313"/>
            <a:ext cx="73025" cy="73025"/>
          </a:xfrm>
          <a:prstGeom prst="rect">
            <a:avLst/>
          </a:prstGeom>
          <a:solidFill>
            <a:schemeClr val="accent2"/>
          </a:solidFill>
          <a:ln w="9525">
            <a:solidFill>
              <a:schemeClr val="bg1"/>
            </a:solidFill>
            <a:round/>
            <a:headEnd/>
            <a:tailEnd/>
          </a:ln>
        </p:spPr>
        <p:txBody>
          <a:bodyPr/>
          <a:lstStyle/>
          <a:p>
            <a:endParaRPr lang="en-US" sz="1600">
              <a:latin typeface="Arial Narrow" pitchFamily="34" charset="0"/>
            </a:endParaRPr>
          </a:p>
        </p:txBody>
      </p:sp>
      <p:sp>
        <p:nvSpPr>
          <p:cNvPr id="91187" name="TextBox 155"/>
          <p:cNvSpPr txBox="1">
            <a:spLocks noChangeArrowheads="1"/>
          </p:cNvSpPr>
          <p:nvPr/>
        </p:nvSpPr>
        <p:spPr bwMode="auto">
          <a:xfrm>
            <a:off x="4937125" y="4564063"/>
            <a:ext cx="511175" cy="307975"/>
          </a:xfrm>
          <a:prstGeom prst="rect">
            <a:avLst/>
          </a:prstGeom>
          <a:noFill/>
          <a:ln w="9525">
            <a:noFill/>
            <a:miter lim="800000"/>
            <a:headEnd/>
            <a:tailEnd/>
          </a:ln>
        </p:spPr>
        <p:txBody>
          <a:bodyPr wrap="none">
            <a:spAutoFit/>
          </a:bodyPr>
          <a:lstStyle/>
          <a:p>
            <a:pPr algn="ctr"/>
            <a:r>
              <a:rPr lang="en-US" sz="1400">
                <a:latin typeface="Arial Narrow" pitchFamily="34" charset="0"/>
              </a:rPr>
              <a:t>1970</a:t>
            </a:r>
          </a:p>
        </p:txBody>
      </p:sp>
      <p:sp>
        <p:nvSpPr>
          <p:cNvPr id="91188" name="TextBox 156"/>
          <p:cNvSpPr txBox="1">
            <a:spLocks noChangeArrowheads="1"/>
          </p:cNvSpPr>
          <p:nvPr/>
        </p:nvSpPr>
        <p:spPr bwMode="auto">
          <a:xfrm>
            <a:off x="5492750" y="4564063"/>
            <a:ext cx="511175" cy="307975"/>
          </a:xfrm>
          <a:prstGeom prst="rect">
            <a:avLst/>
          </a:prstGeom>
          <a:noFill/>
          <a:ln w="9525">
            <a:noFill/>
            <a:miter lim="800000"/>
            <a:headEnd/>
            <a:tailEnd/>
          </a:ln>
        </p:spPr>
        <p:txBody>
          <a:bodyPr wrap="none">
            <a:spAutoFit/>
          </a:bodyPr>
          <a:lstStyle/>
          <a:p>
            <a:pPr algn="ctr"/>
            <a:r>
              <a:rPr lang="en-US" sz="1400">
                <a:latin typeface="Arial Narrow" pitchFamily="34" charset="0"/>
              </a:rPr>
              <a:t>1980</a:t>
            </a:r>
          </a:p>
        </p:txBody>
      </p:sp>
      <p:sp>
        <p:nvSpPr>
          <p:cNvPr id="91189" name="TextBox 157"/>
          <p:cNvSpPr txBox="1">
            <a:spLocks noChangeArrowheads="1"/>
          </p:cNvSpPr>
          <p:nvPr/>
        </p:nvSpPr>
        <p:spPr bwMode="auto">
          <a:xfrm>
            <a:off x="6076950" y="4564063"/>
            <a:ext cx="511175" cy="307975"/>
          </a:xfrm>
          <a:prstGeom prst="rect">
            <a:avLst/>
          </a:prstGeom>
          <a:noFill/>
          <a:ln w="9525">
            <a:noFill/>
            <a:miter lim="800000"/>
            <a:headEnd/>
            <a:tailEnd/>
          </a:ln>
        </p:spPr>
        <p:txBody>
          <a:bodyPr wrap="none">
            <a:spAutoFit/>
          </a:bodyPr>
          <a:lstStyle/>
          <a:p>
            <a:pPr algn="ctr"/>
            <a:r>
              <a:rPr lang="en-US" sz="1400">
                <a:latin typeface="Arial Narrow" pitchFamily="34" charset="0"/>
              </a:rPr>
              <a:t>1990</a:t>
            </a:r>
          </a:p>
        </p:txBody>
      </p:sp>
      <p:sp>
        <p:nvSpPr>
          <p:cNvPr id="91190" name="TextBox 158"/>
          <p:cNvSpPr txBox="1">
            <a:spLocks noChangeArrowheads="1"/>
          </p:cNvSpPr>
          <p:nvPr/>
        </p:nvSpPr>
        <p:spPr bwMode="auto">
          <a:xfrm>
            <a:off x="6659563" y="4564063"/>
            <a:ext cx="511175" cy="307975"/>
          </a:xfrm>
          <a:prstGeom prst="rect">
            <a:avLst/>
          </a:prstGeom>
          <a:noFill/>
          <a:ln w="9525">
            <a:noFill/>
            <a:miter lim="800000"/>
            <a:headEnd/>
            <a:tailEnd/>
          </a:ln>
        </p:spPr>
        <p:txBody>
          <a:bodyPr wrap="none">
            <a:spAutoFit/>
          </a:bodyPr>
          <a:lstStyle/>
          <a:p>
            <a:pPr algn="ctr"/>
            <a:r>
              <a:rPr lang="en-US" sz="1400">
                <a:latin typeface="Arial Narrow" pitchFamily="34" charset="0"/>
              </a:rPr>
              <a:t>2000</a:t>
            </a:r>
          </a:p>
        </p:txBody>
      </p:sp>
      <p:sp>
        <p:nvSpPr>
          <p:cNvPr id="91191" name="TextBox 159"/>
          <p:cNvSpPr txBox="1">
            <a:spLocks noChangeArrowheads="1"/>
          </p:cNvSpPr>
          <p:nvPr/>
        </p:nvSpPr>
        <p:spPr bwMode="auto">
          <a:xfrm>
            <a:off x="7215188" y="4564063"/>
            <a:ext cx="511175" cy="307975"/>
          </a:xfrm>
          <a:prstGeom prst="rect">
            <a:avLst/>
          </a:prstGeom>
          <a:noFill/>
          <a:ln w="9525">
            <a:noFill/>
            <a:miter lim="800000"/>
            <a:headEnd/>
            <a:tailEnd/>
          </a:ln>
        </p:spPr>
        <p:txBody>
          <a:bodyPr wrap="none">
            <a:spAutoFit/>
          </a:bodyPr>
          <a:lstStyle/>
          <a:p>
            <a:pPr algn="ctr"/>
            <a:r>
              <a:rPr lang="en-US" sz="1400">
                <a:latin typeface="Arial Narrow" pitchFamily="34" charset="0"/>
              </a:rPr>
              <a:t>2010</a:t>
            </a:r>
          </a:p>
        </p:txBody>
      </p:sp>
      <p:sp>
        <p:nvSpPr>
          <p:cNvPr id="91192" name="TextBox 160"/>
          <p:cNvSpPr txBox="1">
            <a:spLocks noChangeArrowheads="1"/>
          </p:cNvSpPr>
          <p:nvPr/>
        </p:nvSpPr>
        <p:spPr bwMode="auto">
          <a:xfrm>
            <a:off x="7815263" y="4564063"/>
            <a:ext cx="511175" cy="307975"/>
          </a:xfrm>
          <a:prstGeom prst="rect">
            <a:avLst/>
          </a:prstGeom>
          <a:noFill/>
          <a:ln w="9525">
            <a:noFill/>
            <a:miter lim="800000"/>
            <a:headEnd/>
            <a:tailEnd/>
          </a:ln>
        </p:spPr>
        <p:txBody>
          <a:bodyPr wrap="none">
            <a:spAutoFit/>
          </a:bodyPr>
          <a:lstStyle/>
          <a:p>
            <a:pPr algn="ctr"/>
            <a:r>
              <a:rPr lang="en-US" sz="1400">
                <a:latin typeface="Arial Narrow" pitchFamily="34" charset="0"/>
              </a:rPr>
              <a:t>2020</a:t>
            </a:r>
          </a:p>
        </p:txBody>
      </p:sp>
      <p:sp>
        <p:nvSpPr>
          <p:cNvPr id="91193" name="TextBox 161"/>
          <p:cNvSpPr txBox="1">
            <a:spLocks noChangeArrowheads="1"/>
          </p:cNvSpPr>
          <p:nvPr/>
        </p:nvSpPr>
        <p:spPr bwMode="auto">
          <a:xfrm>
            <a:off x="8359775" y="4564063"/>
            <a:ext cx="511175" cy="307975"/>
          </a:xfrm>
          <a:prstGeom prst="rect">
            <a:avLst/>
          </a:prstGeom>
          <a:noFill/>
          <a:ln w="9525">
            <a:noFill/>
            <a:miter lim="800000"/>
            <a:headEnd/>
            <a:tailEnd/>
          </a:ln>
        </p:spPr>
        <p:txBody>
          <a:bodyPr wrap="none">
            <a:spAutoFit/>
          </a:bodyPr>
          <a:lstStyle/>
          <a:p>
            <a:pPr algn="ctr"/>
            <a:r>
              <a:rPr lang="en-US" sz="1400">
                <a:latin typeface="Arial Narrow" pitchFamily="34" charset="0"/>
              </a:rPr>
              <a:t>2030</a:t>
            </a:r>
          </a:p>
        </p:txBody>
      </p:sp>
      <p:sp>
        <p:nvSpPr>
          <p:cNvPr id="91194" name="TextBox 162"/>
          <p:cNvSpPr txBox="1">
            <a:spLocks noChangeArrowheads="1"/>
          </p:cNvSpPr>
          <p:nvPr/>
        </p:nvSpPr>
        <p:spPr bwMode="auto">
          <a:xfrm>
            <a:off x="4611688" y="4394200"/>
            <a:ext cx="560387" cy="307975"/>
          </a:xfrm>
          <a:prstGeom prst="rect">
            <a:avLst/>
          </a:prstGeom>
          <a:noFill/>
          <a:ln w="9525">
            <a:noFill/>
            <a:miter lim="800000"/>
            <a:headEnd/>
            <a:tailEnd/>
          </a:ln>
        </p:spPr>
        <p:txBody>
          <a:bodyPr wrap="none">
            <a:spAutoFit/>
          </a:bodyPr>
          <a:lstStyle/>
          <a:p>
            <a:pPr algn="r"/>
            <a:r>
              <a:rPr lang="en-US" sz="1400">
                <a:latin typeface="Arial Narrow" pitchFamily="34" charset="0"/>
              </a:rPr>
              <a:t>1</a:t>
            </a:r>
            <a:r>
              <a:rPr lang="en-US" sz="1400" baseline="30000">
                <a:latin typeface="Arial Narrow" pitchFamily="34" charset="0"/>
              </a:rPr>
              <a:t>-3 </a:t>
            </a:r>
            <a:r>
              <a:rPr lang="en-US" sz="1400">
                <a:latin typeface="Arial Narrow" pitchFamily="34" charset="0"/>
              </a:rPr>
              <a:t>TF</a:t>
            </a:r>
          </a:p>
        </p:txBody>
      </p:sp>
      <p:sp>
        <p:nvSpPr>
          <p:cNvPr id="91195" name="TextBox 163"/>
          <p:cNvSpPr txBox="1">
            <a:spLocks noChangeArrowheads="1"/>
          </p:cNvSpPr>
          <p:nvPr/>
        </p:nvSpPr>
        <p:spPr bwMode="auto">
          <a:xfrm>
            <a:off x="4686300" y="3913188"/>
            <a:ext cx="485775" cy="307975"/>
          </a:xfrm>
          <a:prstGeom prst="rect">
            <a:avLst/>
          </a:prstGeom>
          <a:noFill/>
          <a:ln w="9525">
            <a:noFill/>
            <a:miter lim="800000"/>
            <a:headEnd/>
            <a:tailEnd/>
          </a:ln>
        </p:spPr>
        <p:txBody>
          <a:bodyPr wrap="none">
            <a:spAutoFit/>
          </a:bodyPr>
          <a:lstStyle/>
          <a:p>
            <a:pPr algn="r"/>
            <a:r>
              <a:rPr lang="en-US" sz="1400">
                <a:latin typeface="Arial Narrow" pitchFamily="34" charset="0"/>
              </a:rPr>
              <a:t>1 TF</a:t>
            </a:r>
          </a:p>
        </p:txBody>
      </p:sp>
      <p:sp>
        <p:nvSpPr>
          <p:cNvPr id="91196" name="TextBox 164"/>
          <p:cNvSpPr txBox="1">
            <a:spLocks noChangeArrowheads="1"/>
          </p:cNvSpPr>
          <p:nvPr/>
        </p:nvSpPr>
        <p:spPr bwMode="auto">
          <a:xfrm>
            <a:off x="4548188" y="3432175"/>
            <a:ext cx="623887" cy="307975"/>
          </a:xfrm>
          <a:prstGeom prst="rect">
            <a:avLst/>
          </a:prstGeom>
          <a:noFill/>
          <a:ln w="9525">
            <a:noFill/>
            <a:miter lim="800000"/>
            <a:headEnd/>
            <a:tailEnd/>
          </a:ln>
        </p:spPr>
        <p:txBody>
          <a:bodyPr wrap="none">
            <a:spAutoFit/>
          </a:bodyPr>
          <a:lstStyle/>
          <a:p>
            <a:pPr algn="r"/>
            <a:r>
              <a:rPr lang="en-US" sz="1400">
                <a:latin typeface="Arial Narrow" pitchFamily="34" charset="0"/>
              </a:rPr>
              <a:t>10</a:t>
            </a:r>
            <a:r>
              <a:rPr lang="en-US" sz="1400" baseline="30000">
                <a:latin typeface="Arial Narrow" pitchFamily="34" charset="0"/>
              </a:rPr>
              <a:t>3</a:t>
            </a:r>
            <a:r>
              <a:rPr lang="en-US" sz="1400">
                <a:latin typeface="Arial Narrow" pitchFamily="34" charset="0"/>
              </a:rPr>
              <a:t> TF</a:t>
            </a:r>
          </a:p>
        </p:txBody>
      </p:sp>
      <p:sp>
        <p:nvSpPr>
          <p:cNvPr id="91197" name="TextBox 165"/>
          <p:cNvSpPr txBox="1">
            <a:spLocks noChangeArrowheads="1"/>
          </p:cNvSpPr>
          <p:nvPr/>
        </p:nvSpPr>
        <p:spPr bwMode="auto">
          <a:xfrm>
            <a:off x="4548188" y="2951163"/>
            <a:ext cx="623887" cy="307975"/>
          </a:xfrm>
          <a:prstGeom prst="rect">
            <a:avLst/>
          </a:prstGeom>
          <a:noFill/>
          <a:ln w="9525">
            <a:noFill/>
            <a:miter lim="800000"/>
            <a:headEnd/>
            <a:tailEnd/>
          </a:ln>
        </p:spPr>
        <p:txBody>
          <a:bodyPr wrap="none">
            <a:spAutoFit/>
          </a:bodyPr>
          <a:lstStyle/>
          <a:p>
            <a:pPr algn="r"/>
            <a:r>
              <a:rPr lang="en-US" sz="1400">
                <a:latin typeface="Arial Narrow" pitchFamily="34" charset="0"/>
              </a:rPr>
              <a:t>10</a:t>
            </a:r>
            <a:r>
              <a:rPr lang="en-US" sz="1400" baseline="30000">
                <a:latin typeface="Arial Narrow" pitchFamily="34" charset="0"/>
              </a:rPr>
              <a:t>6</a:t>
            </a:r>
            <a:r>
              <a:rPr lang="en-US" sz="1400">
                <a:latin typeface="Arial Narrow" pitchFamily="34" charset="0"/>
              </a:rPr>
              <a:t> TF</a:t>
            </a:r>
          </a:p>
        </p:txBody>
      </p:sp>
      <p:sp>
        <p:nvSpPr>
          <p:cNvPr id="91198" name="TextBox 166"/>
          <p:cNvSpPr txBox="1">
            <a:spLocks noChangeArrowheads="1"/>
          </p:cNvSpPr>
          <p:nvPr/>
        </p:nvSpPr>
        <p:spPr bwMode="auto">
          <a:xfrm>
            <a:off x="4548188" y="2471738"/>
            <a:ext cx="623887" cy="306387"/>
          </a:xfrm>
          <a:prstGeom prst="rect">
            <a:avLst/>
          </a:prstGeom>
          <a:noFill/>
          <a:ln w="9525">
            <a:noFill/>
            <a:miter lim="800000"/>
            <a:headEnd/>
            <a:tailEnd/>
          </a:ln>
        </p:spPr>
        <p:txBody>
          <a:bodyPr wrap="none">
            <a:spAutoFit/>
          </a:bodyPr>
          <a:lstStyle/>
          <a:p>
            <a:pPr algn="r"/>
            <a:r>
              <a:rPr lang="en-US" sz="1400">
                <a:latin typeface="Arial Narrow" pitchFamily="34" charset="0"/>
              </a:rPr>
              <a:t>10</a:t>
            </a:r>
            <a:r>
              <a:rPr lang="en-US" sz="1400" baseline="30000">
                <a:latin typeface="Arial Narrow" pitchFamily="34" charset="0"/>
              </a:rPr>
              <a:t>9</a:t>
            </a:r>
            <a:r>
              <a:rPr lang="en-US" sz="1400">
                <a:latin typeface="Arial Narrow" pitchFamily="34" charset="0"/>
              </a:rPr>
              <a:t> TF</a:t>
            </a:r>
          </a:p>
        </p:txBody>
      </p:sp>
      <p:cxnSp>
        <p:nvCxnSpPr>
          <p:cNvPr id="91199" name="Straight Connector 172"/>
          <p:cNvCxnSpPr>
            <a:cxnSpLocks noChangeShapeType="1"/>
          </p:cNvCxnSpPr>
          <p:nvPr/>
        </p:nvCxnSpPr>
        <p:spPr bwMode="auto">
          <a:xfrm flipV="1">
            <a:off x="5157788" y="3109913"/>
            <a:ext cx="88900" cy="0"/>
          </a:xfrm>
          <a:prstGeom prst="line">
            <a:avLst/>
          </a:prstGeom>
          <a:noFill/>
          <a:ln w="9525">
            <a:solidFill>
              <a:schemeClr val="tx1"/>
            </a:solidFill>
            <a:round/>
            <a:headEnd/>
            <a:tailEnd/>
          </a:ln>
        </p:spPr>
      </p:cxnSp>
      <p:cxnSp>
        <p:nvCxnSpPr>
          <p:cNvPr id="91200" name="Straight Connector 173"/>
          <p:cNvCxnSpPr>
            <a:cxnSpLocks noChangeShapeType="1"/>
          </p:cNvCxnSpPr>
          <p:nvPr/>
        </p:nvCxnSpPr>
        <p:spPr bwMode="auto">
          <a:xfrm flipV="1">
            <a:off x="5157788" y="3584575"/>
            <a:ext cx="88900" cy="0"/>
          </a:xfrm>
          <a:prstGeom prst="line">
            <a:avLst/>
          </a:prstGeom>
          <a:noFill/>
          <a:ln w="9525">
            <a:solidFill>
              <a:schemeClr val="tx1"/>
            </a:solidFill>
            <a:round/>
            <a:headEnd/>
            <a:tailEnd/>
          </a:ln>
        </p:spPr>
      </p:cxnSp>
      <p:cxnSp>
        <p:nvCxnSpPr>
          <p:cNvPr id="91201" name="Straight Connector 174"/>
          <p:cNvCxnSpPr>
            <a:cxnSpLocks noChangeShapeType="1"/>
          </p:cNvCxnSpPr>
          <p:nvPr/>
        </p:nvCxnSpPr>
        <p:spPr bwMode="auto">
          <a:xfrm flipV="1">
            <a:off x="5157788" y="4083050"/>
            <a:ext cx="88900" cy="0"/>
          </a:xfrm>
          <a:prstGeom prst="line">
            <a:avLst/>
          </a:prstGeom>
          <a:noFill/>
          <a:ln w="9525">
            <a:solidFill>
              <a:schemeClr val="tx1"/>
            </a:solidFill>
            <a:round/>
            <a:headEnd/>
            <a:tailEnd/>
          </a:ln>
        </p:spPr>
      </p:cxnSp>
      <p:cxnSp>
        <p:nvCxnSpPr>
          <p:cNvPr id="91202" name="Straight Connector 175"/>
          <p:cNvCxnSpPr>
            <a:cxnSpLocks noChangeShapeType="1"/>
          </p:cNvCxnSpPr>
          <p:nvPr/>
        </p:nvCxnSpPr>
        <p:spPr bwMode="auto">
          <a:xfrm rot="5400000" flipV="1">
            <a:off x="5695157" y="4509294"/>
            <a:ext cx="87312" cy="0"/>
          </a:xfrm>
          <a:prstGeom prst="line">
            <a:avLst/>
          </a:prstGeom>
          <a:noFill/>
          <a:ln w="9525">
            <a:solidFill>
              <a:schemeClr val="tx1"/>
            </a:solidFill>
            <a:round/>
            <a:headEnd/>
            <a:tailEnd/>
          </a:ln>
        </p:spPr>
      </p:cxnSp>
      <p:cxnSp>
        <p:nvCxnSpPr>
          <p:cNvPr id="91203" name="Straight Connector 176"/>
          <p:cNvCxnSpPr>
            <a:cxnSpLocks noChangeShapeType="1"/>
          </p:cNvCxnSpPr>
          <p:nvPr/>
        </p:nvCxnSpPr>
        <p:spPr bwMode="auto">
          <a:xfrm rot="5400000" flipV="1">
            <a:off x="6268244" y="4509294"/>
            <a:ext cx="87312" cy="0"/>
          </a:xfrm>
          <a:prstGeom prst="line">
            <a:avLst/>
          </a:prstGeom>
          <a:noFill/>
          <a:ln w="9525">
            <a:solidFill>
              <a:schemeClr val="tx1"/>
            </a:solidFill>
            <a:round/>
            <a:headEnd/>
            <a:tailEnd/>
          </a:ln>
        </p:spPr>
      </p:cxnSp>
      <p:cxnSp>
        <p:nvCxnSpPr>
          <p:cNvPr id="91204" name="Straight Connector 177"/>
          <p:cNvCxnSpPr>
            <a:cxnSpLocks noChangeShapeType="1"/>
          </p:cNvCxnSpPr>
          <p:nvPr/>
        </p:nvCxnSpPr>
        <p:spPr bwMode="auto">
          <a:xfrm rot="5400000" flipV="1">
            <a:off x="6844507" y="4509294"/>
            <a:ext cx="87312" cy="0"/>
          </a:xfrm>
          <a:prstGeom prst="line">
            <a:avLst/>
          </a:prstGeom>
          <a:noFill/>
          <a:ln w="9525">
            <a:solidFill>
              <a:schemeClr val="tx1"/>
            </a:solidFill>
            <a:round/>
            <a:headEnd/>
            <a:tailEnd/>
          </a:ln>
        </p:spPr>
      </p:cxnSp>
      <p:cxnSp>
        <p:nvCxnSpPr>
          <p:cNvPr id="91205" name="Straight Connector 178"/>
          <p:cNvCxnSpPr>
            <a:cxnSpLocks noChangeShapeType="1"/>
          </p:cNvCxnSpPr>
          <p:nvPr/>
        </p:nvCxnSpPr>
        <p:spPr bwMode="auto">
          <a:xfrm rot="5400000" flipV="1">
            <a:off x="7409657" y="4509294"/>
            <a:ext cx="87312" cy="0"/>
          </a:xfrm>
          <a:prstGeom prst="line">
            <a:avLst/>
          </a:prstGeom>
          <a:noFill/>
          <a:ln w="9525">
            <a:solidFill>
              <a:schemeClr val="tx1"/>
            </a:solidFill>
            <a:round/>
            <a:headEnd/>
            <a:tailEnd/>
          </a:ln>
        </p:spPr>
      </p:cxnSp>
      <p:cxnSp>
        <p:nvCxnSpPr>
          <p:cNvPr id="91206" name="Straight Connector 179"/>
          <p:cNvCxnSpPr>
            <a:cxnSpLocks noChangeShapeType="1"/>
          </p:cNvCxnSpPr>
          <p:nvPr/>
        </p:nvCxnSpPr>
        <p:spPr bwMode="auto">
          <a:xfrm rot="5400000" flipV="1">
            <a:off x="8001794" y="4509294"/>
            <a:ext cx="87312" cy="0"/>
          </a:xfrm>
          <a:prstGeom prst="line">
            <a:avLst/>
          </a:prstGeom>
          <a:noFill/>
          <a:ln w="9525">
            <a:solidFill>
              <a:schemeClr val="tx1"/>
            </a:solidFill>
            <a:round/>
            <a:headEnd/>
            <a:tailEnd/>
          </a:ln>
        </p:spPr>
      </p:cxnSp>
      <p:sp>
        <p:nvSpPr>
          <p:cNvPr id="91207" name="Rectangle 60"/>
          <p:cNvSpPr>
            <a:spLocks noChangeArrowheads="1"/>
          </p:cNvSpPr>
          <p:nvPr/>
        </p:nvSpPr>
        <p:spPr bwMode="auto">
          <a:xfrm>
            <a:off x="536575" y="4621213"/>
            <a:ext cx="611188" cy="193675"/>
          </a:xfrm>
          <a:prstGeom prst="rect">
            <a:avLst/>
          </a:prstGeom>
          <a:noFill/>
          <a:ln w="9525">
            <a:noFill/>
            <a:miter lim="800000"/>
            <a:headEnd/>
            <a:tailEnd/>
          </a:ln>
        </p:spPr>
        <p:txBody>
          <a:bodyPr wrap="none" lIns="0" tIns="0" rIns="0" bIns="0">
            <a:spAutoFit/>
          </a:bodyPr>
          <a:lstStyle/>
          <a:p>
            <a:pPr algn="ctr">
              <a:lnSpc>
                <a:spcPct val="90000"/>
              </a:lnSpc>
            </a:pPr>
            <a:r>
              <a:rPr lang="en-US" sz="1400">
                <a:solidFill>
                  <a:srgbClr val="000000"/>
                </a:solidFill>
                <a:latin typeface="Arial Narrow" pitchFamily="34" charset="0"/>
              </a:rPr>
              <a:t> CY 1980</a:t>
            </a:r>
            <a:endParaRPr lang="en-US" sz="1400">
              <a:latin typeface="Arial Narrow" pitchFamily="34" charset="0"/>
            </a:endParaRPr>
          </a:p>
        </p:txBody>
      </p:sp>
      <p:sp>
        <p:nvSpPr>
          <p:cNvPr id="91208" name="Rectangle 61"/>
          <p:cNvSpPr>
            <a:spLocks noChangeArrowheads="1"/>
          </p:cNvSpPr>
          <p:nvPr/>
        </p:nvSpPr>
        <p:spPr bwMode="auto">
          <a:xfrm>
            <a:off x="1382713" y="4621213"/>
            <a:ext cx="569912" cy="193675"/>
          </a:xfrm>
          <a:prstGeom prst="rect">
            <a:avLst/>
          </a:prstGeom>
          <a:noFill/>
          <a:ln w="9525">
            <a:noFill/>
            <a:miter lim="800000"/>
            <a:headEnd/>
            <a:tailEnd/>
          </a:ln>
        </p:spPr>
        <p:txBody>
          <a:bodyPr wrap="none" lIns="0" tIns="0" rIns="0" bIns="0">
            <a:spAutoFit/>
          </a:bodyPr>
          <a:lstStyle/>
          <a:p>
            <a:pPr algn="ctr">
              <a:lnSpc>
                <a:spcPct val="90000"/>
              </a:lnSpc>
            </a:pPr>
            <a:r>
              <a:rPr lang="en-US" sz="1400">
                <a:solidFill>
                  <a:srgbClr val="000000"/>
                </a:solidFill>
                <a:latin typeface="Arial Narrow" pitchFamily="34" charset="0"/>
              </a:rPr>
              <a:t>CY 1990</a:t>
            </a:r>
            <a:endParaRPr lang="en-US" sz="1400">
              <a:latin typeface="Arial Narrow" pitchFamily="34" charset="0"/>
            </a:endParaRPr>
          </a:p>
        </p:txBody>
      </p:sp>
      <p:sp>
        <p:nvSpPr>
          <p:cNvPr id="91209" name="Rectangle 62"/>
          <p:cNvSpPr>
            <a:spLocks noChangeArrowheads="1"/>
          </p:cNvSpPr>
          <p:nvPr/>
        </p:nvSpPr>
        <p:spPr bwMode="auto">
          <a:xfrm>
            <a:off x="2254250" y="4621213"/>
            <a:ext cx="569913" cy="193675"/>
          </a:xfrm>
          <a:prstGeom prst="rect">
            <a:avLst/>
          </a:prstGeom>
          <a:noFill/>
          <a:ln w="9525">
            <a:noFill/>
            <a:miter lim="800000"/>
            <a:headEnd/>
            <a:tailEnd/>
          </a:ln>
        </p:spPr>
        <p:txBody>
          <a:bodyPr wrap="none" lIns="0" tIns="0" rIns="0" bIns="0">
            <a:spAutoFit/>
          </a:bodyPr>
          <a:lstStyle/>
          <a:p>
            <a:pPr algn="ctr">
              <a:lnSpc>
                <a:spcPct val="90000"/>
              </a:lnSpc>
            </a:pPr>
            <a:r>
              <a:rPr lang="en-US" sz="1400">
                <a:solidFill>
                  <a:srgbClr val="000000"/>
                </a:solidFill>
                <a:latin typeface="Arial Narrow" pitchFamily="34" charset="0"/>
              </a:rPr>
              <a:t>CY 2000</a:t>
            </a:r>
            <a:endParaRPr lang="en-US" sz="1400">
              <a:latin typeface="Arial Narrow" pitchFamily="34" charset="0"/>
            </a:endParaRPr>
          </a:p>
        </p:txBody>
      </p:sp>
      <p:sp>
        <p:nvSpPr>
          <p:cNvPr id="91210" name="Rectangle 63"/>
          <p:cNvSpPr>
            <a:spLocks noChangeArrowheads="1"/>
          </p:cNvSpPr>
          <p:nvPr/>
        </p:nvSpPr>
        <p:spPr bwMode="auto">
          <a:xfrm>
            <a:off x="3132138" y="4621213"/>
            <a:ext cx="569912" cy="193675"/>
          </a:xfrm>
          <a:prstGeom prst="rect">
            <a:avLst/>
          </a:prstGeom>
          <a:noFill/>
          <a:ln w="9525">
            <a:noFill/>
            <a:miter lim="800000"/>
            <a:headEnd/>
            <a:tailEnd/>
          </a:ln>
        </p:spPr>
        <p:txBody>
          <a:bodyPr wrap="none" lIns="0" tIns="0" rIns="0" bIns="0">
            <a:spAutoFit/>
          </a:bodyPr>
          <a:lstStyle/>
          <a:p>
            <a:pPr algn="ctr">
              <a:lnSpc>
                <a:spcPct val="90000"/>
              </a:lnSpc>
            </a:pPr>
            <a:r>
              <a:rPr lang="en-US" sz="1400">
                <a:solidFill>
                  <a:srgbClr val="000000"/>
                </a:solidFill>
                <a:latin typeface="Arial Narrow" pitchFamily="34" charset="0"/>
              </a:rPr>
              <a:t>CY 2010</a:t>
            </a:r>
            <a:endParaRPr lang="en-US" sz="1400">
              <a:latin typeface="Arial Narrow" pitchFamily="34" charset="0"/>
            </a:endParaRPr>
          </a:p>
        </p:txBody>
      </p:sp>
      <p:sp>
        <p:nvSpPr>
          <p:cNvPr id="91211" name="Oval 45"/>
          <p:cNvSpPr>
            <a:spLocks noChangeArrowheads="1"/>
          </p:cNvSpPr>
          <p:nvPr/>
        </p:nvSpPr>
        <p:spPr bwMode="auto">
          <a:xfrm>
            <a:off x="3451225" y="2627313"/>
            <a:ext cx="73025" cy="73025"/>
          </a:xfrm>
          <a:prstGeom prst="ellipse">
            <a:avLst/>
          </a:prstGeom>
          <a:solidFill>
            <a:srgbClr val="003D6C"/>
          </a:solidFill>
          <a:ln w="4826">
            <a:solidFill>
              <a:schemeClr val="bg1"/>
            </a:solidFill>
            <a:round/>
            <a:headEnd/>
            <a:tailEnd/>
          </a:ln>
        </p:spPr>
        <p:txBody>
          <a:bodyPr/>
          <a:lstStyle/>
          <a:p>
            <a:pPr>
              <a:lnSpc>
                <a:spcPct val="90000"/>
              </a:lnSpc>
            </a:pPr>
            <a:endParaRPr lang="en-US" sz="2000">
              <a:latin typeface="Arial Narrow" pitchFamily="34" charset="0"/>
            </a:endParaRPr>
          </a:p>
        </p:txBody>
      </p:sp>
      <p:sp>
        <p:nvSpPr>
          <p:cNvPr id="91212" name="Rectangle 46"/>
          <p:cNvSpPr>
            <a:spLocks noChangeArrowheads="1"/>
          </p:cNvSpPr>
          <p:nvPr/>
        </p:nvSpPr>
        <p:spPr bwMode="auto">
          <a:xfrm>
            <a:off x="3167063" y="2601913"/>
            <a:ext cx="73025" cy="73025"/>
          </a:xfrm>
          <a:prstGeom prst="rect">
            <a:avLst/>
          </a:prstGeom>
          <a:solidFill>
            <a:schemeClr val="accent2"/>
          </a:solidFill>
          <a:ln w="4826">
            <a:solidFill>
              <a:schemeClr val="bg1"/>
            </a:solidFill>
            <a:miter lim="800000"/>
            <a:headEnd/>
            <a:tailEnd/>
          </a:ln>
        </p:spPr>
        <p:txBody>
          <a:bodyPr/>
          <a:lstStyle/>
          <a:p>
            <a:pPr>
              <a:lnSpc>
                <a:spcPct val="90000"/>
              </a:lnSpc>
            </a:pPr>
            <a:endParaRPr lang="en-US" sz="2000">
              <a:latin typeface="Arial Narrow" pitchFamily="34" charset="0"/>
            </a:endParaRPr>
          </a:p>
        </p:txBody>
      </p:sp>
      <p:sp>
        <p:nvSpPr>
          <p:cNvPr id="91213" name="Freeform 49"/>
          <p:cNvSpPr>
            <a:spLocks/>
          </p:cNvSpPr>
          <p:nvPr/>
        </p:nvSpPr>
        <p:spPr bwMode="auto">
          <a:xfrm>
            <a:off x="1228725" y="4475163"/>
            <a:ext cx="84138" cy="82550"/>
          </a:xfrm>
          <a:custGeom>
            <a:avLst/>
            <a:gdLst>
              <a:gd name="T0" fmla="*/ 2147483647 w 20"/>
              <a:gd name="T1" fmla="*/ 0 h 21"/>
              <a:gd name="T2" fmla="*/ 2147483647 w 20"/>
              <a:gd name="T3" fmla="*/ 2147483647 h 21"/>
              <a:gd name="T4" fmla="*/ 2147483647 w 20"/>
              <a:gd name="T5" fmla="*/ 2147483647 h 21"/>
              <a:gd name="T6" fmla="*/ 0 w 20"/>
              <a:gd name="T7" fmla="*/ 2147483647 h 21"/>
              <a:gd name="T8" fmla="*/ 2147483647 w 20"/>
              <a:gd name="T9" fmla="*/ 0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10" y="0"/>
                </a:moveTo>
                <a:lnTo>
                  <a:pt x="20" y="11"/>
                </a:lnTo>
                <a:lnTo>
                  <a:pt x="10" y="21"/>
                </a:lnTo>
                <a:lnTo>
                  <a:pt x="0" y="11"/>
                </a:lnTo>
                <a:lnTo>
                  <a:pt x="10" y="0"/>
                </a:lnTo>
                <a:close/>
              </a:path>
            </a:pathLst>
          </a:custGeom>
          <a:solidFill>
            <a:srgbClr val="397BB7"/>
          </a:solidFill>
          <a:ln w="4826">
            <a:solidFill>
              <a:schemeClr val="bg1"/>
            </a:solidFill>
            <a:round/>
            <a:headEnd/>
            <a:tailEnd/>
          </a:ln>
        </p:spPr>
        <p:txBody>
          <a:bodyPr/>
          <a:lstStyle/>
          <a:p>
            <a:endParaRPr lang="en-US"/>
          </a:p>
        </p:txBody>
      </p:sp>
      <p:sp>
        <p:nvSpPr>
          <p:cNvPr id="91214" name="Rectangle 54"/>
          <p:cNvSpPr>
            <a:spLocks noChangeArrowheads="1"/>
          </p:cNvSpPr>
          <p:nvPr/>
        </p:nvSpPr>
        <p:spPr bwMode="auto">
          <a:xfrm>
            <a:off x="692150" y="4457700"/>
            <a:ext cx="80963" cy="193675"/>
          </a:xfrm>
          <a:prstGeom prst="rect">
            <a:avLst/>
          </a:prstGeom>
          <a:noFill/>
          <a:ln w="9525">
            <a:noFill/>
            <a:miter lim="800000"/>
            <a:headEnd/>
            <a:tailEnd/>
          </a:ln>
        </p:spPr>
        <p:txBody>
          <a:bodyPr wrap="none" lIns="0" tIns="0" rIns="0" bIns="0">
            <a:spAutoFit/>
          </a:bodyPr>
          <a:lstStyle/>
          <a:p>
            <a:pPr algn="r">
              <a:lnSpc>
                <a:spcPct val="90000"/>
              </a:lnSpc>
            </a:pPr>
            <a:r>
              <a:rPr lang="en-US" sz="1400">
                <a:solidFill>
                  <a:srgbClr val="000000"/>
                </a:solidFill>
                <a:latin typeface="Arial Narrow" pitchFamily="34" charset="0"/>
              </a:rPr>
              <a:t>0</a:t>
            </a:r>
            <a:endParaRPr lang="en-US" sz="1400">
              <a:latin typeface="Arial Narrow" pitchFamily="34" charset="0"/>
            </a:endParaRPr>
          </a:p>
        </p:txBody>
      </p:sp>
      <p:sp>
        <p:nvSpPr>
          <p:cNvPr id="91215" name="Rectangle 55"/>
          <p:cNvSpPr>
            <a:spLocks noChangeArrowheads="1"/>
          </p:cNvSpPr>
          <p:nvPr/>
        </p:nvSpPr>
        <p:spPr bwMode="auto">
          <a:xfrm>
            <a:off x="692150" y="3989388"/>
            <a:ext cx="80963" cy="193675"/>
          </a:xfrm>
          <a:prstGeom prst="rect">
            <a:avLst/>
          </a:prstGeom>
          <a:noFill/>
          <a:ln w="9525">
            <a:noFill/>
            <a:miter lim="800000"/>
            <a:headEnd/>
            <a:tailEnd/>
          </a:ln>
        </p:spPr>
        <p:txBody>
          <a:bodyPr wrap="none" lIns="0" tIns="0" rIns="0" bIns="0">
            <a:spAutoFit/>
          </a:bodyPr>
          <a:lstStyle/>
          <a:p>
            <a:pPr algn="r">
              <a:lnSpc>
                <a:spcPct val="90000"/>
              </a:lnSpc>
            </a:pPr>
            <a:r>
              <a:rPr lang="en-US" sz="1400">
                <a:solidFill>
                  <a:srgbClr val="000000"/>
                </a:solidFill>
                <a:latin typeface="Arial Narrow" pitchFamily="34" charset="0"/>
              </a:rPr>
              <a:t>2</a:t>
            </a:r>
            <a:endParaRPr lang="en-US" sz="1400">
              <a:latin typeface="Arial Narrow" pitchFamily="34" charset="0"/>
            </a:endParaRPr>
          </a:p>
        </p:txBody>
      </p:sp>
      <p:sp>
        <p:nvSpPr>
          <p:cNvPr id="91216" name="Rectangle 56"/>
          <p:cNvSpPr>
            <a:spLocks noChangeArrowheads="1"/>
          </p:cNvSpPr>
          <p:nvPr/>
        </p:nvSpPr>
        <p:spPr bwMode="auto">
          <a:xfrm>
            <a:off x="692150" y="3554413"/>
            <a:ext cx="80963" cy="193675"/>
          </a:xfrm>
          <a:prstGeom prst="rect">
            <a:avLst/>
          </a:prstGeom>
          <a:noFill/>
          <a:ln w="9525">
            <a:noFill/>
            <a:miter lim="800000"/>
            <a:headEnd/>
            <a:tailEnd/>
          </a:ln>
        </p:spPr>
        <p:txBody>
          <a:bodyPr wrap="none" lIns="0" tIns="0" rIns="0" bIns="0">
            <a:spAutoFit/>
          </a:bodyPr>
          <a:lstStyle/>
          <a:p>
            <a:pPr algn="r">
              <a:lnSpc>
                <a:spcPct val="90000"/>
              </a:lnSpc>
            </a:pPr>
            <a:r>
              <a:rPr lang="en-US" sz="1400">
                <a:solidFill>
                  <a:srgbClr val="000000"/>
                </a:solidFill>
                <a:latin typeface="Arial Narrow" pitchFamily="34" charset="0"/>
              </a:rPr>
              <a:t>4</a:t>
            </a:r>
            <a:endParaRPr lang="en-US" sz="1400">
              <a:latin typeface="Arial Narrow" pitchFamily="34" charset="0"/>
            </a:endParaRPr>
          </a:p>
        </p:txBody>
      </p:sp>
      <p:sp>
        <p:nvSpPr>
          <p:cNvPr id="91217" name="Rectangle 57"/>
          <p:cNvSpPr>
            <a:spLocks noChangeArrowheads="1"/>
          </p:cNvSpPr>
          <p:nvPr/>
        </p:nvSpPr>
        <p:spPr bwMode="auto">
          <a:xfrm>
            <a:off x="692150" y="3119438"/>
            <a:ext cx="80963" cy="193675"/>
          </a:xfrm>
          <a:prstGeom prst="rect">
            <a:avLst/>
          </a:prstGeom>
          <a:noFill/>
          <a:ln w="9525">
            <a:noFill/>
            <a:miter lim="800000"/>
            <a:headEnd/>
            <a:tailEnd/>
          </a:ln>
        </p:spPr>
        <p:txBody>
          <a:bodyPr wrap="none" lIns="0" tIns="0" rIns="0" bIns="0">
            <a:spAutoFit/>
          </a:bodyPr>
          <a:lstStyle/>
          <a:p>
            <a:pPr algn="r">
              <a:lnSpc>
                <a:spcPct val="90000"/>
              </a:lnSpc>
            </a:pPr>
            <a:r>
              <a:rPr lang="en-US" sz="1400">
                <a:solidFill>
                  <a:srgbClr val="000000"/>
                </a:solidFill>
                <a:latin typeface="Arial Narrow" pitchFamily="34" charset="0"/>
              </a:rPr>
              <a:t>6</a:t>
            </a:r>
            <a:endParaRPr lang="en-US" sz="1400">
              <a:latin typeface="Arial Narrow" pitchFamily="34" charset="0"/>
            </a:endParaRPr>
          </a:p>
        </p:txBody>
      </p:sp>
      <p:sp>
        <p:nvSpPr>
          <p:cNvPr id="91218" name="Rectangle 58"/>
          <p:cNvSpPr>
            <a:spLocks noChangeArrowheads="1"/>
          </p:cNvSpPr>
          <p:nvPr/>
        </p:nvSpPr>
        <p:spPr bwMode="auto">
          <a:xfrm>
            <a:off x="692150" y="2687638"/>
            <a:ext cx="80963" cy="193675"/>
          </a:xfrm>
          <a:prstGeom prst="rect">
            <a:avLst/>
          </a:prstGeom>
          <a:noFill/>
          <a:ln w="9525">
            <a:noFill/>
            <a:miter lim="800000"/>
            <a:headEnd/>
            <a:tailEnd/>
          </a:ln>
        </p:spPr>
        <p:txBody>
          <a:bodyPr wrap="none" lIns="0" tIns="0" rIns="0" bIns="0">
            <a:spAutoFit/>
          </a:bodyPr>
          <a:lstStyle/>
          <a:p>
            <a:pPr algn="r">
              <a:lnSpc>
                <a:spcPct val="90000"/>
              </a:lnSpc>
            </a:pPr>
            <a:r>
              <a:rPr lang="en-US" sz="1400">
                <a:solidFill>
                  <a:srgbClr val="000000"/>
                </a:solidFill>
                <a:latin typeface="Arial Narrow" pitchFamily="34" charset="0"/>
              </a:rPr>
              <a:t>8</a:t>
            </a:r>
            <a:endParaRPr lang="en-US" sz="1400">
              <a:latin typeface="Arial Narrow" pitchFamily="34" charset="0"/>
            </a:endParaRPr>
          </a:p>
        </p:txBody>
      </p:sp>
      <p:sp>
        <p:nvSpPr>
          <p:cNvPr id="91219" name="Rectangle 59"/>
          <p:cNvSpPr>
            <a:spLocks noChangeArrowheads="1"/>
          </p:cNvSpPr>
          <p:nvPr/>
        </p:nvSpPr>
        <p:spPr bwMode="auto">
          <a:xfrm>
            <a:off x="646113" y="2290763"/>
            <a:ext cx="163512" cy="193675"/>
          </a:xfrm>
          <a:prstGeom prst="rect">
            <a:avLst/>
          </a:prstGeom>
          <a:noFill/>
          <a:ln w="9525">
            <a:noFill/>
            <a:miter lim="800000"/>
            <a:headEnd/>
            <a:tailEnd/>
          </a:ln>
        </p:spPr>
        <p:txBody>
          <a:bodyPr wrap="none" lIns="0" tIns="0" rIns="0" bIns="0">
            <a:spAutoFit/>
          </a:bodyPr>
          <a:lstStyle/>
          <a:p>
            <a:pPr algn="r">
              <a:lnSpc>
                <a:spcPct val="90000"/>
              </a:lnSpc>
            </a:pPr>
            <a:r>
              <a:rPr lang="en-US" sz="1400">
                <a:solidFill>
                  <a:srgbClr val="000000"/>
                </a:solidFill>
                <a:latin typeface="Arial Narrow" pitchFamily="34" charset="0"/>
              </a:rPr>
              <a:t>10</a:t>
            </a:r>
            <a:endParaRPr lang="en-US" sz="1400">
              <a:latin typeface="Arial Narrow" pitchFamily="34" charset="0"/>
            </a:endParaRPr>
          </a:p>
        </p:txBody>
      </p:sp>
      <p:sp>
        <p:nvSpPr>
          <p:cNvPr id="91220" name="Rectangle 64"/>
          <p:cNvSpPr>
            <a:spLocks noChangeArrowheads="1"/>
          </p:cNvSpPr>
          <p:nvPr/>
        </p:nvSpPr>
        <p:spPr bwMode="auto">
          <a:xfrm rot="-5400000">
            <a:off x="-511174" y="3373437"/>
            <a:ext cx="1682750" cy="193675"/>
          </a:xfrm>
          <a:prstGeom prst="rect">
            <a:avLst/>
          </a:prstGeom>
          <a:noFill/>
          <a:ln w="9525">
            <a:noFill/>
            <a:miter lim="800000"/>
            <a:headEnd/>
            <a:tailEnd/>
          </a:ln>
        </p:spPr>
        <p:txBody>
          <a:bodyPr wrap="none" lIns="0" tIns="0" rIns="0" bIns="0">
            <a:spAutoFit/>
          </a:bodyPr>
          <a:lstStyle/>
          <a:p>
            <a:pPr algn="ctr">
              <a:lnSpc>
                <a:spcPct val="90000"/>
              </a:lnSpc>
            </a:pPr>
            <a:r>
              <a:rPr lang="en-US" sz="1400">
                <a:solidFill>
                  <a:srgbClr val="000000"/>
                </a:solidFill>
                <a:latin typeface="Arial Narrow" pitchFamily="34" charset="0"/>
              </a:rPr>
              <a:t>Log Effective GigaFLOPS</a:t>
            </a:r>
            <a:endParaRPr lang="en-US" sz="1400">
              <a:latin typeface="Arial Narrow" pitchFamily="34" charset="0"/>
            </a:endParaRPr>
          </a:p>
        </p:txBody>
      </p:sp>
      <p:sp>
        <p:nvSpPr>
          <p:cNvPr id="91221" name="Rectangle 66"/>
          <p:cNvSpPr>
            <a:spLocks noChangeArrowheads="1"/>
          </p:cNvSpPr>
          <p:nvPr/>
        </p:nvSpPr>
        <p:spPr bwMode="auto">
          <a:xfrm>
            <a:off x="1306513" y="3948113"/>
            <a:ext cx="481012" cy="115887"/>
          </a:xfrm>
          <a:prstGeom prst="rect">
            <a:avLst/>
          </a:prstGeom>
          <a:solidFill>
            <a:srgbClr val="FFFFFF"/>
          </a:solidFill>
          <a:ln w="9525">
            <a:noFill/>
            <a:miter lim="800000"/>
            <a:headEnd/>
            <a:tailEnd/>
          </a:ln>
        </p:spPr>
        <p:txBody>
          <a:bodyPr/>
          <a:lstStyle/>
          <a:p>
            <a:pPr>
              <a:lnSpc>
                <a:spcPct val="90000"/>
              </a:lnSpc>
            </a:pPr>
            <a:endParaRPr lang="en-US" sz="2000">
              <a:latin typeface="Arial Narrow" pitchFamily="34" charset="0"/>
            </a:endParaRPr>
          </a:p>
        </p:txBody>
      </p:sp>
      <p:sp>
        <p:nvSpPr>
          <p:cNvPr id="91222" name="Rectangle 67"/>
          <p:cNvSpPr>
            <a:spLocks noChangeArrowheads="1"/>
          </p:cNvSpPr>
          <p:nvPr/>
        </p:nvSpPr>
        <p:spPr bwMode="auto">
          <a:xfrm>
            <a:off x="1116013" y="3851275"/>
            <a:ext cx="687387" cy="193675"/>
          </a:xfrm>
          <a:prstGeom prst="rect">
            <a:avLst/>
          </a:prstGeom>
          <a:noFill/>
          <a:ln w="9525">
            <a:noFill/>
            <a:miter lim="800000"/>
            <a:headEnd/>
            <a:tailEnd/>
          </a:ln>
        </p:spPr>
        <p:txBody>
          <a:bodyPr wrap="none" lIns="0" tIns="0" rIns="0" bIns="0">
            <a:spAutoFit/>
          </a:bodyPr>
          <a:lstStyle/>
          <a:p>
            <a:pPr algn="r">
              <a:lnSpc>
                <a:spcPct val="90000"/>
              </a:lnSpc>
            </a:pPr>
            <a:r>
              <a:rPr lang="en-US" sz="1400">
                <a:solidFill>
                  <a:schemeClr val="accent2"/>
                </a:solidFill>
                <a:latin typeface="Arial Narrow" pitchFamily="34" charset="0"/>
              </a:rPr>
              <a:t>High order</a:t>
            </a:r>
          </a:p>
        </p:txBody>
      </p:sp>
      <p:sp>
        <p:nvSpPr>
          <p:cNvPr id="91223" name="Rectangle 68"/>
          <p:cNvSpPr>
            <a:spLocks noChangeArrowheads="1"/>
          </p:cNvSpPr>
          <p:nvPr/>
        </p:nvSpPr>
        <p:spPr bwMode="auto">
          <a:xfrm>
            <a:off x="2997200" y="3495675"/>
            <a:ext cx="533400" cy="114300"/>
          </a:xfrm>
          <a:prstGeom prst="rect">
            <a:avLst/>
          </a:prstGeom>
          <a:solidFill>
            <a:srgbClr val="FFFFFF"/>
          </a:solidFill>
          <a:ln w="9525">
            <a:noFill/>
            <a:miter lim="800000"/>
            <a:headEnd/>
            <a:tailEnd/>
          </a:ln>
        </p:spPr>
        <p:txBody>
          <a:bodyPr/>
          <a:lstStyle/>
          <a:p>
            <a:pPr>
              <a:lnSpc>
                <a:spcPct val="90000"/>
              </a:lnSpc>
            </a:pPr>
            <a:endParaRPr lang="en-US" sz="2000">
              <a:latin typeface="Arial Narrow" pitchFamily="34" charset="0"/>
            </a:endParaRPr>
          </a:p>
        </p:txBody>
      </p:sp>
      <p:sp>
        <p:nvSpPr>
          <p:cNvPr id="91224" name="Rectangle 69"/>
          <p:cNvSpPr>
            <a:spLocks noChangeArrowheads="1"/>
          </p:cNvSpPr>
          <p:nvPr/>
        </p:nvSpPr>
        <p:spPr bwMode="auto">
          <a:xfrm>
            <a:off x="3008313" y="3470275"/>
            <a:ext cx="622300" cy="193675"/>
          </a:xfrm>
          <a:prstGeom prst="rect">
            <a:avLst/>
          </a:prstGeom>
          <a:noFill/>
          <a:ln w="9525">
            <a:noFill/>
            <a:miter lim="800000"/>
            <a:headEnd/>
            <a:tailEnd/>
          </a:ln>
        </p:spPr>
        <p:txBody>
          <a:bodyPr wrap="none" lIns="0" tIns="0" rIns="0" bIns="0">
            <a:spAutoFit/>
          </a:bodyPr>
          <a:lstStyle/>
          <a:p>
            <a:pPr>
              <a:lnSpc>
                <a:spcPct val="90000"/>
              </a:lnSpc>
            </a:pPr>
            <a:r>
              <a:rPr lang="en-US" sz="1400">
                <a:solidFill>
                  <a:schemeClr val="accent2"/>
                </a:solidFill>
                <a:latin typeface="Arial Narrow" pitchFamily="34" charset="0"/>
              </a:rPr>
              <a:t>Autocode</a:t>
            </a:r>
          </a:p>
        </p:txBody>
      </p:sp>
      <p:sp>
        <p:nvSpPr>
          <p:cNvPr id="91225" name="Rectangle 70"/>
          <p:cNvSpPr>
            <a:spLocks noChangeArrowheads="1"/>
          </p:cNvSpPr>
          <p:nvPr/>
        </p:nvSpPr>
        <p:spPr bwMode="auto">
          <a:xfrm>
            <a:off x="2117725" y="2435225"/>
            <a:ext cx="966788" cy="387350"/>
          </a:xfrm>
          <a:prstGeom prst="rect">
            <a:avLst/>
          </a:prstGeom>
          <a:noFill/>
          <a:ln w="9525">
            <a:noFill/>
            <a:miter lim="800000"/>
            <a:headEnd/>
            <a:tailEnd/>
          </a:ln>
        </p:spPr>
        <p:txBody>
          <a:bodyPr wrap="none" lIns="0" tIns="0" rIns="0" bIns="0">
            <a:spAutoFit/>
          </a:bodyPr>
          <a:lstStyle/>
          <a:p>
            <a:pPr algn="r">
              <a:lnSpc>
                <a:spcPct val="90000"/>
              </a:lnSpc>
            </a:pPr>
            <a:r>
              <a:rPr lang="en-US" sz="1400">
                <a:solidFill>
                  <a:schemeClr val="accent2"/>
                </a:solidFill>
                <a:latin typeface="Arial Narrow" pitchFamily="34" charset="0"/>
              </a:rPr>
              <a:t>ARK integrator</a:t>
            </a:r>
            <a:br>
              <a:rPr lang="en-US" sz="1400">
                <a:solidFill>
                  <a:schemeClr val="accent2"/>
                </a:solidFill>
                <a:latin typeface="Arial Narrow" pitchFamily="34" charset="0"/>
              </a:rPr>
            </a:br>
            <a:r>
              <a:rPr lang="en-US" sz="1400">
                <a:solidFill>
                  <a:schemeClr val="accent2"/>
                </a:solidFill>
                <a:latin typeface="Arial Narrow" pitchFamily="34" charset="0"/>
              </a:rPr>
              <a:t>complex chem</a:t>
            </a:r>
          </a:p>
        </p:txBody>
      </p:sp>
      <p:sp>
        <p:nvSpPr>
          <p:cNvPr id="91226" name="Rectangle 71"/>
          <p:cNvSpPr>
            <a:spLocks noChangeArrowheads="1"/>
          </p:cNvSpPr>
          <p:nvPr/>
        </p:nvSpPr>
        <p:spPr bwMode="auto">
          <a:xfrm>
            <a:off x="3551238" y="2473325"/>
            <a:ext cx="700087" cy="388938"/>
          </a:xfrm>
          <a:prstGeom prst="rect">
            <a:avLst/>
          </a:prstGeom>
          <a:noFill/>
          <a:ln w="9525">
            <a:noFill/>
            <a:miter lim="800000"/>
            <a:headEnd/>
            <a:tailEnd/>
          </a:ln>
        </p:spPr>
        <p:txBody>
          <a:bodyPr lIns="0" tIns="0" rIns="0" bIns="0">
            <a:spAutoFit/>
          </a:bodyPr>
          <a:lstStyle/>
          <a:p>
            <a:pPr>
              <a:lnSpc>
                <a:spcPct val="90000"/>
              </a:lnSpc>
            </a:pPr>
            <a:r>
              <a:rPr lang="en-US" sz="1400">
                <a:solidFill>
                  <a:srgbClr val="003D6C"/>
                </a:solidFill>
                <a:latin typeface="Arial Narrow" pitchFamily="34" charset="0"/>
              </a:rPr>
              <a:t>Higher order AMR</a:t>
            </a:r>
          </a:p>
        </p:txBody>
      </p:sp>
      <p:sp>
        <p:nvSpPr>
          <p:cNvPr id="15461" name="Rectangle 72"/>
          <p:cNvSpPr>
            <a:spLocks noChangeArrowheads="1"/>
          </p:cNvSpPr>
          <p:nvPr/>
        </p:nvSpPr>
        <p:spPr bwMode="auto">
          <a:xfrm>
            <a:off x="3187700" y="3889375"/>
            <a:ext cx="1125538" cy="193675"/>
          </a:xfrm>
          <a:prstGeom prst="rect">
            <a:avLst/>
          </a:prstGeom>
          <a:noFill/>
          <a:ln w="9525">
            <a:noFill/>
            <a:miter lim="800000"/>
            <a:headEnd/>
            <a:tailEnd/>
          </a:ln>
        </p:spPr>
        <p:txBody>
          <a:bodyPr wrap="none" lIns="0" tIns="0" rIns="0" bIns="0">
            <a:spAutoFit/>
          </a:bodyPr>
          <a:lstStyle/>
          <a:p>
            <a:pPr>
              <a:lnSpc>
                <a:spcPct val="90000"/>
              </a:lnSpc>
              <a:defRPr/>
            </a:pPr>
            <a:r>
              <a:rPr lang="en-US" sz="1400" dirty="0">
                <a:solidFill>
                  <a:schemeClr val="accent3"/>
                </a:solidFill>
                <a:latin typeface="Arial Narrow" pitchFamily="34" charset="0"/>
              </a:rPr>
              <a:t>NERSC RS/6000</a:t>
            </a:r>
          </a:p>
        </p:txBody>
      </p:sp>
      <p:sp>
        <p:nvSpPr>
          <p:cNvPr id="15462" name="Rectangle 73"/>
          <p:cNvSpPr>
            <a:spLocks noChangeArrowheads="1"/>
          </p:cNvSpPr>
          <p:nvPr/>
        </p:nvSpPr>
        <p:spPr bwMode="auto">
          <a:xfrm>
            <a:off x="2681288" y="4097338"/>
            <a:ext cx="831850" cy="193675"/>
          </a:xfrm>
          <a:prstGeom prst="rect">
            <a:avLst/>
          </a:prstGeom>
          <a:solidFill>
            <a:schemeClr val="bg2"/>
          </a:solidFill>
          <a:ln w="9525">
            <a:noFill/>
            <a:miter lim="800000"/>
            <a:headEnd/>
            <a:tailEnd/>
          </a:ln>
        </p:spPr>
        <p:txBody>
          <a:bodyPr wrap="none" lIns="0" tIns="0" rIns="0" bIns="0" anchor="ctr">
            <a:spAutoFit/>
          </a:bodyPr>
          <a:lstStyle/>
          <a:p>
            <a:pPr>
              <a:lnSpc>
                <a:spcPct val="90000"/>
              </a:lnSpc>
              <a:defRPr/>
            </a:pPr>
            <a:r>
              <a:rPr lang="en-US" sz="1400" dirty="0">
                <a:solidFill>
                  <a:schemeClr val="accent3"/>
                </a:solidFill>
                <a:latin typeface="Arial Narrow" pitchFamily="34" charset="0"/>
              </a:rPr>
              <a:t>NERSC SP3</a:t>
            </a:r>
          </a:p>
        </p:txBody>
      </p:sp>
      <p:sp>
        <p:nvSpPr>
          <p:cNvPr id="91229" name="Rectangle 74"/>
          <p:cNvSpPr>
            <a:spLocks noChangeArrowheads="1"/>
          </p:cNvSpPr>
          <p:nvPr/>
        </p:nvSpPr>
        <p:spPr bwMode="auto">
          <a:xfrm>
            <a:off x="947738" y="4251325"/>
            <a:ext cx="487362" cy="217488"/>
          </a:xfrm>
          <a:prstGeom prst="rect">
            <a:avLst/>
          </a:prstGeom>
          <a:noFill/>
          <a:ln w="9525">
            <a:noFill/>
            <a:miter lim="800000"/>
            <a:headEnd/>
            <a:tailEnd/>
          </a:ln>
        </p:spPr>
        <p:txBody>
          <a:bodyPr wrap="none" lIns="0" tIns="0" rIns="0" bIns="0">
            <a:spAutoFit/>
          </a:bodyPr>
          <a:lstStyle/>
          <a:p>
            <a:pPr>
              <a:lnSpc>
                <a:spcPct val="90000"/>
              </a:lnSpc>
            </a:pPr>
            <a:r>
              <a:rPr lang="en-US" sz="1400">
                <a:solidFill>
                  <a:srgbClr val="003D6C"/>
                </a:solidFill>
                <a:latin typeface="Arial Narrow" pitchFamily="34" charset="0"/>
              </a:rPr>
              <a:t>Cray 2</a:t>
            </a:r>
          </a:p>
        </p:txBody>
      </p:sp>
      <p:sp>
        <p:nvSpPr>
          <p:cNvPr id="91230" name="Rectangle 75"/>
          <p:cNvSpPr>
            <a:spLocks noChangeArrowheads="1"/>
          </p:cNvSpPr>
          <p:nvPr/>
        </p:nvSpPr>
        <p:spPr bwMode="auto">
          <a:xfrm>
            <a:off x="2420938" y="3124200"/>
            <a:ext cx="366712" cy="217488"/>
          </a:xfrm>
          <a:prstGeom prst="rect">
            <a:avLst/>
          </a:prstGeom>
          <a:noFill/>
          <a:ln w="9525">
            <a:noFill/>
            <a:miter lim="800000"/>
            <a:headEnd/>
            <a:tailEnd/>
          </a:ln>
        </p:spPr>
        <p:txBody>
          <a:bodyPr wrap="none" lIns="0" tIns="0" rIns="0" bIns="0">
            <a:spAutoFit/>
          </a:bodyPr>
          <a:lstStyle/>
          <a:p>
            <a:pPr algn="r">
              <a:lnSpc>
                <a:spcPct val="90000"/>
              </a:lnSpc>
            </a:pPr>
            <a:r>
              <a:rPr lang="en-US" sz="1400">
                <a:solidFill>
                  <a:srgbClr val="003D6C"/>
                </a:solidFill>
                <a:latin typeface="Arial Narrow" pitchFamily="34" charset="0"/>
              </a:rPr>
              <a:t>AMR</a:t>
            </a:r>
          </a:p>
        </p:txBody>
      </p:sp>
      <p:sp>
        <p:nvSpPr>
          <p:cNvPr id="91231" name="Rectangle 76"/>
          <p:cNvSpPr>
            <a:spLocks noChangeArrowheads="1"/>
          </p:cNvSpPr>
          <p:nvPr/>
        </p:nvSpPr>
        <p:spPr bwMode="auto">
          <a:xfrm>
            <a:off x="1804988" y="3481388"/>
            <a:ext cx="671512" cy="193675"/>
          </a:xfrm>
          <a:prstGeom prst="rect">
            <a:avLst/>
          </a:prstGeom>
          <a:noFill/>
          <a:ln w="9525">
            <a:noFill/>
            <a:miter lim="800000"/>
            <a:headEnd/>
            <a:tailEnd/>
          </a:ln>
        </p:spPr>
        <p:txBody>
          <a:bodyPr wrap="none" lIns="0" tIns="0" rIns="0" bIns="0">
            <a:spAutoFit/>
          </a:bodyPr>
          <a:lstStyle/>
          <a:p>
            <a:pPr algn="r">
              <a:lnSpc>
                <a:spcPct val="90000"/>
              </a:lnSpc>
            </a:pPr>
            <a:r>
              <a:rPr lang="en-US" sz="1400">
                <a:solidFill>
                  <a:srgbClr val="003D6C"/>
                </a:solidFill>
                <a:latin typeface="Arial Narrow" pitchFamily="34" charset="0"/>
              </a:rPr>
              <a:t>Low mach</a:t>
            </a:r>
          </a:p>
        </p:txBody>
      </p:sp>
      <p:sp>
        <p:nvSpPr>
          <p:cNvPr id="15466" name="Freeform 78"/>
          <p:cNvSpPr>
            <a:spLocks/>
          </p:cNvSpPr>
          <p:nvPr/>
        </p:nvSpPr>
        <p:spPr bwMode="auto">
          <a:xfrm>
            <a:off x="2808288" y="3989388"/>
            <a:ext cx="82550" cy="84137"/>
          </a:xfrm>
          <a:custGeom>
            <a:avLst/>
            <a:gdLst>
              <a:gd name="T0" fmla="*/ 2147483647 w 20"/>
              <a:gd name="T1" fmla="*/ 0 h 21"/>
              <a:gd name="T2" fmla="*/ 2147483647 w 20"/>
              <a:gd name="T3" fmla="*/ 2147483647 h 21"/>
              <a:gd name="T4" fmla="*/ 2147483647 w 20"/>
              <a:gd name="T5" fmla="*/ 2147483647 h 21"/>
              <a:gd name="T6" fmla="*/ 0 w 20"/>
              <a:gd name="T7" fmla="*/ 2147483647 h 21"/>
              <a:gd name="T8" fmla="*/ 2147483647 w 20"/>
              <a:gd name="T9" fmla="*/ 0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10" y="0"/>
                </a:moveTo>
                <a:lnTo>
                  <a:pt x="20" y="11"/>
                </a:lnTo>
                <a:lnTo>
                  <a:pt x="10" y="21"/>
                </a:lnTo>
                <a:lnTo>
                  <a:pt x="0" y="11"/>
                </a:lnTo>
                <a:lnTo>
                  <a:pt x="10" y="0"/>
                </a:lnTo>
                <a:close/>
              </a:path>
            </a:pathLst>
          </a:custGeom>
          <a:solidFill>
            <a:schemeClr val="accent3"/>
          </a:solidFill>
          <a:ln w="4826">
            <a:solidFill>
              <a:schemeClr val="bg1"/>
            </a:solidFill>
            <a:round/>
            <a:headEnd/>
            <a:tailEnd/>
          </a:ln>
        </p:spPr>
        <p:txBody>
          <a:bodyPr/>
          <a:lstStyle/>
          <a:p>
            <a:pPr>
              <a:lnSpc>
                <a:spcPct val="90000"/>
              </a:lnSpc>
              <a:defRPr/>
            </a:pPr>
            <a:endParaRPr lang="en-US" sz="2000">
              <a:latin typeface="Arial Narrow" pitchFamily="34" charset="0"/>
            </a:endParaRPr>
          </a:p>
        </p:txBody>
      </p:sp>
      <p:sp>
        <p:nvSpPr>
          <p:cNvPr id="15467" name="Freeform 79"/>
          <p:cNvSpPr>
            <a:spLocks/>
          </p:cNvSpPr>
          <p:nvPr/>
        </p:nvSpPr>
        <p:spPr bwMode="auto">
          <a:xfrm>
            <a:off x="3101975" y="3875088"/>
            <a:ext cx="82550" cy="84137"/>
          </a:xfrm>
          <a:custGeom>
            <a:avLst/>
            <a:gdLst>
              <a:gd name="T0" fmla="*/ 2147483647 w 20"/>
              <a:gd name="T1" fmla="*/ 0 h 21"/>
              <a:gd name="T2" fmla="*/ 2147483647 w 20"/>
              <a:gd name="T3" fmla="*/ 2147483647 h 21"/>
              <a:gd name="T4" fmla="*/ 2147483647 w 20"/>
              <a:gd name="T5" fmla="*/ 2147483647 h 21"/>
              <a:gd name="T6" fmla="*/ 0 w 20"/>
              <a:gd name="T7" fmla="*/ 2147483647 h 21"/>
              <a:gd name="T8" fmla="*/ 2147483647 w 20"/>
              <a:gd name="T9" fmla="*/ 0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10" y="0"/>
                </a:moveTo>
                <a:lnTo>
                  <a:pt x="20" y="10"/>
                </a:lnTo>
                <a:lnTo>
                  <a:pt x="10" y="21"/>
                </a:lnTo>
                <a:lnTo>
                  <a:pt x="0" y="10"/>
                </a:lnTo>
                <a:lnTo>
                  <a:pt x="10" y="0"/>
                </a:lnTo>
                <a:close/>
              </a:path>
            </a:pathLst>
          </a:custGeom>
          <a:solidFill>
            <a:schemeClr val="accent3"/>
          </a:solidFill>
          <a:ln w="4826">
            <a:solidFill>
              <a:schemeClr val="bg1"/>
            </a:solidFill>
            <a:round/>
            <a:headEnd/>
            <a:tailEnd/>
          </a:ln>
        </p:spPr>
        <p:txBody>
          <a:bodyPr/>
          <a:lstStyle/>
          <a:p>
            <a:pPr>
              <a:lnSpc>
                <a:spcPct val="90000"/>
              </a:lnSpc>
              <a:defRPr/>
            </a:pPr>
            <a:endParaRPr lang="en-US" sz="2000">
              <a:latin typeface="Arial Narrow" pitchFamily="34" charset="0"/>
            </a:endParaRPr>
          </a:p>
        </p:txBody>
      </p:sp>
      <p:sp>
        <p:nvSpPr>
          <p:cNvPr id="91234" name="Rectangle 80"/>
          <p:cNvSpPr>
            <a:spLocks noChangeArrowheads="1"/>
          </p:cNvSpPr>
          <p:nvPr/>
        </p:nvSpPr>
        <p:spPr bwMode="auto">
          <a:xfrm>
            <a:off x="1235075" y="4484688"/>
            <a:ext cx="65088" cy="63500"/>
          </a:xfrm>
          <a:prstGeom prst="rect">
            <a:avLst/>
          </a:prstGeom>
          <a:solidFill>
            <a:srgbClr val="993366"/>
          </a:solidFill>
          <a:ln w="4826">
            <a:solidFill>
              <a:schemeClr val="bg1"/>
            </a:solidFill>
            <a:miter lim="800000"/>
            <a:headEnd/>
            <a:tailEnd/>
          </a:ln>
        </p:spPr>
        <p:txBody>
          <a:bodyPr/>
          <a:lstStyle/>
          <a:p>
            <a:pPr>
              <a:lnSpc>
                <a:spcPct val="90000"/>
              </a:lnSpc>
            </a:pPr>
            <a:endParaRPr lang="en-US" sz="1400">
              <a:latin typeface="Arial Narrow" pitchFamily="34" charset="0"/>
            </a:endParaRPr>
          </a:p>
        </p:txBody>
      </p:sp>
      <p:sp>
        <p:nvSpPr>
          <p:cNvPr id="91235" name="Oval 81"/>
          <p:cNvSpPr>
            <a:spLocks noChangeArrowheads="1"/>
          </p:cNvSpPr>
          <p:nvPr/>
        </p:nvSpPr>
        <p:spPr bwMode="auto">
          <a:xfrm>
            <a:off x="1230313" y="4464050"/>
            <a:ext cx="73025" cy="73025"/>
          </a:xfrm>
          <a:prstGeom prst="ellipse">
            <a:avLst/>
          </a:prstGeom>
          <a:solidFill>
            <a:srgbClr val="003D6C"/>
          </a:solidFill>
          <a:ln w="4826">
            <a:solidFill>
              <a:schemeClr val="bg1"/>
            </a:solidFill>
            <a:round/>
            <a:headEnd/>
            <a:tailEnd/>
          </a:ln>
        </p:spPr>
        <p:txBody>
          <a:bodyPr/>
          <a:lstStyle/>
          <a:p>
            <a:pPr>
              <a:lnSpc>
                <a:spcPct val="90000"/>
              </a:lnSpc>
            </a:pPr>
            <a:endParaRPr lang="en-US" sz="2000">
              <a:latin typeface="Arial Narrow" pitchFamily="34" charset="0"/>
            </a:endParaRPr>
          </a:p>
        </p:txBody>
      </p:sp>
      <p:sp>
        <p:nvSpPr>
          <p:cNvPr id="91236" name="Line 82"/>
          <p:cNvSpPr>
            <a:spLocks noChangeShapeType="1"/>
          </p:cNvSpPr>
          <p:nvPr/>
        </p:nvSpPr>
        <p:spPr bwMode="auto">
          <a:xfrm flipV="1">
            <a:off x="1854200" y="3594100"/>
            <a:ext cx="1060450" cy="371475"/>
          </a:xfrm>
          <a:prstGeom prst="line">
            <a:avLst/>
          </a:prstGeom>
          <a:noFill/>
          <a:ln w="9525">
            <a:solidFill>
              <a:schemeClr val="accent2"/>
            </a:solidFill>
            <a:round/>
            <a:headEnd/>
            <a:tailEnd type="stealth" w="sm" len="med"/>
          </a:ln>
        </p:spPr>
        <p:txBody>
          <a:bodyPr/>
          <a:lstStyle/>
          <a:p>
            <a:endParaRPr lang="en-US"/>
          </a:p>
        </p:txBody>
      </p:sp>
      <p:sp>
        <p:nvSpPr>
          <p:cNvPr id="91237" name="Line 83"/>
          <p:cNvSpPr>
            <a:spLocks noChangeShapeType="1"/>
          </p:cNvSpPr>
          <p:nvPr/>
        </p:nvSpPr>
        <p:spPr bwMode="auto">
          <a:xfrm flipV="1">
            <a:off x="2917825" y="3411538"/>
            <a:ext cx="295275" cy="107950"/>
          </a:xfrm>
          <a:prstGeom prst="line">
            <a:avLst/>
          </a:prstGeom>
          <a:noFill/>
          <a:ln w="9525">
            <a:solidFill>
              <a:schemeClr val="accent2"/>
            </a:solidFill>
            <a:round/>
            <a:headEnd/>
            <a:tailEnd type="stealth" w="sm" len="med"/>
          </a:ln>
        </p:spPr>
        <p:txBody>
          <a:bodyPr/>
          <a:lstStyle/>
          <a:p>
            <a:endParaRPr lang="en-US"/>
          </a:p>
        </p:txBody>
      </p:sp>
      <p:sp>
        <p:nvSpPr>
          <p:cNvPr id="91238" name="Rectangle 84"/>
          <p:cNvSpPr>
            <a:spLocks noChangeArrowheads="1"/>
          </p:cNvSpPr>
          <p:nvPr/>
        </p:nvSpPr>
        <p:spPr bwMode="auto">
          <a:xfrm>
            <a:off x="2886075" y="3486150"/>
            <a:ext cx="73025" cy="74613"/>
          </a:xfrm>
          <a:prstGeom prst="rect">
            <a:avLst/>
          </a:prstGeom>
          <a:solidFill>
            <a:schemeClr val="accent2"/>
          </a:solidFill>
          <a:ln w="4826">
            <a:solidFill>
              <a:schemeClr val="bg1"/>
            </a:solidFill>
            <a:miter lim="800000"/>
            <a:headEnd/>
            <a:tailEnd/>
          </a:ln>
        </p:spPr>
        <p:txBody>
          <a:bodyPr/>
          <a:lstStyle/>
          <a:p>
            <a:pPr>
              <a:lnSpc>
                <a:spcPct val="90000"/>
              </a:lnSpc>
            </a:pPr>
            <a:endParaRPr lang="en-US" sz="2000">
              <a:latin typeface="Arial Narrow" pitchFamily="34" charset="0"/>
            </a:endParaRPr>
          </a:p>
        </p:txBody>
      </p:sp>
      <p:sp>
        <p:nvSpPr>
          <p:cNvPr id="91239" name="Line 85"/>
          <p:cNvSpPr>
            <a:spLocks noChangeShapeType="1"/>
          </p:cNvSpPr>
          <p:nvPr/>
        </p:nvSpPr>
        <p:spPr bwMode="auto">
          <a:xfrm flipV="1">
            <a:off x="3203575" y="2674938"/>
            <a:ext cx="0" cy="725487"/>
          </a:xfrm>
          <a:prstGeom prst="line">
            <a:avLst/>
          </a:prstGeom>
          <a:noFill/>
          <a:ln w="9525">
            <a:solidFill>
              <a:schemeClr val="accent2"/>
            </a:solidFill>
            <a:prstDash val="sysDot"/>
            <a:round/>
            <a:headEnd/>
            <a:tailEnd type="stealth" w="sm" len="med"/>
          </a:ln>
        </p:spPr>
        <p:txBody>
          <a:bodyPr/>
          <a:lstStyle/>
          <a:p>
            <a:endParaRPr lang="en-US"/>
          </a:p>
        </p:txBody>
      </p:sp>
      <p:sp>
        <p:nvSpPr>
          <p:cNvPr id="91240" name="Line 86"/>
          <p:cNvSpPr>
            <a:spLocks noChangeShapeType="1"/>
          </p:cNvSpPr>
          <p:nvPr/>
        </p:nvSpPr>
        <p:spPr bwMode="auto">
          <a:xfrm flipV="1">
            <a:off x="2916238" y="3525838"/>
            <a:ext cx="0" cy="71437"/>
          </a:xfrm>
          <a:prstGeom prst="line">
            <a:avLst/>
          </a:prstGeom>
          <a:noFill/>
          <a:ln w="9525">
            <a:solidFill>
              <a:schemeClr val="accent2"/>
            </a:solidFill>
            <a:round/>
            <a:headEnd/>
            <a:tailEnd type="stealth" w="sm" len="med"/>
          </a:ln>
        </p:spPr>
        <p:txBody>
          <a:bodyPr/>
          <a:lstStyle/>
          <a:p>
            <a:endParaRPr lang="en-US"/>
          </a:p>
        </p:txBody>
      </p:sp>
      <p:sp>
        <p:nvSpPr>
          <p:cNvPr id="91241" name="Rectangle 87"/>
          <p:cNvSpPr>
            <a:spLocks noChangeArrowheads="1"/>
          </p:cNvSpPr>
          <p:nvPr/>
        </p:nvSpPr>
        <p:spPr bwMode="auto">
          <a:xfrm>
            <a:off x="1809750" y="3924300"/>
            <a:ext cx="73025" cy="73025"/>
          </a:xfrm>
          <a:prstGeom prst="rect">
            <a:avLst/>
          </a:prstGeom>
          <a:solidFill>
            <a:schemeClr val="accent2"/>
          </a:solidFill>
          <a:ln w="4826">
            <a:solidFill>
              <a:schemeClr val="bg1"/>
            </a:solidFill>
            <a:miter lim="800000"/>
            <a:headEnd/>
            <a:tailEnd/>
          </a:ln>
        </p:spPr>
        <p:txBody>
          <a:bodyPr/>
          <a:lstStyle/>
          <a:p>
            <a:pPr>
              <a:lnSpc>
                <a:spcPct val="90000"/>
              </a:lnSpc>
            </a:pPr>
            <a:endParaRPr lang="en-US" sz="2000">
              <a:latin typeface="Arial Narrow" pitchFamily="34" charset="0"/>
            </a:endParaRPr>
          </a:p>
        </p:txBody>
      </p:sp>
      <p:sp>
        <p:nvSpPr>
          <p:cNvPr id="91242" name="Line 88"/>
          <p:cNvSpPr>
            <a:spLocks noChangeShapeType="1"/>
          </p:cNvSpPr>
          <p:nvPr/>
        </p:nvSpPr>
        <p:spPr bwMode="auto">
          <a:xfrm flipV="1">
            <a:off x="2428875" y="3549650"/>
            <a:ext cx="387350" cy="168275"/>
          </a:xfrm>
          <a:prstGeom prst="line">
            <a:avLst/>
          </a:prstGeom>
          <a:noFill/>
          <a:ln w="9525">
            <a:solidFill>
              <a:srgbClr val="003D6C"/>
            </a:solidFill>
            <a:round/>
            <a:headEnd/>
            <a:tailEnd type="stealth" w="sm" len="med"/>
          </a:ln>
        </p:spPr>
        <p:txBody>
          <a:bodyPr/>
          <a:lstStyle/>
          <a:p>
            <a:endParaRPr lang="en-US"/>
          </a:p>
        </p:txBody>
      </p:sp>
      <p:sp>
        <p:nvSpPr>
          <p:cNvPr id="91243" name="Oval 89"/>
          <p:cNvSpPr>
            <a:spLocks noChangeArrowheads="1"/>
          </p:cNvSpPr>
          <p:nvPr/>
        </p:nvSpPr>
        <p:spPr bwMode="auto">
          <a:xfrm>
            <a:off x="2390775" y="3678238"/>
            <a:ext cx="73025" cy="73025"/>
          </a:xfrm>
          <a:prstGeom prst="ellipse">
            <a:avLst/>
          </a:prstGeom>
          <a:solidFill>
            <a:srgbClr val="003D6C"/>
          </a:solidFill>
          <a:ln w="4826">
            <a:solidFill>
              <a:schemeClr val="bg1"/>
            </a:solidFill>
            <a:round/>
            <a:headEnd/>
            <a:tailEnd/>
          </a:ln>
        </p:spPr>
        <p:txBody>
          <a:bodyPr/>
          <a:lstStyle/>
          <a:p>
            <a:pPr>
              <a:lnSpc>
                <a:spcPct val="90000"/>
              </a:lnSpc>
            </a:pPr>
            <a:endParaRPr lang="en-US" sz="2000">
              <a:latin typeface="Arial Narrow" pitchFamily="34" charset="0"/>
            </a:endParaRPr>
          </a:p>
        </p:txBody>
      </p:sp>
      <p:sp>
        <p:nvSpPr>
          <p:cNvPr id="91244" name="Line 90"/>
          <p:cNvSpPr>
            <a:spLocks noChangeShapeType="1"/>
          </p:cNvSpPr>
          <p:nvPr/>
        </p:nvSpPr>
        <p:spPr bwMode="auto">
          <a:xfrm flipV="1">
            <a:off x="2822575" y="3271838"/>
            <a:ext cx="0" cy="265112"/>
          </a:xfrm>
          <a:prstGeom prst="line">
            <a:avLst/>
          </a:prstGeom>
          <a:noFill/>
          <a:ln w="9525">
            <a:solidFill>
              <a:srgbClr val="003D6C"/>
            </a:solidFill>
            <a:round/>
            <a:headEnd/>
            <a:tailEnd type="stealth" w="sm" len="med"/>
          </a:ln>
        </p:spPr>
        <p:txBody>
          <a:bodyPr/>
          <a:lstStyle/>
          <a:p>
            <a:endParaRPr lang="en-US"/>
          </a:p>
        </p:txBody>
      </p:sp>
      <p:sp>
        <p:nvSpPr>
          <p:cNvPr id="91245" name="Line 91"/>
          <p:cNvSpPr>
            <a:spLocks noChangeShapeType="1"/>
          </p:cNvSpPr>
          <p:nvPr/>
        </p:nvSpPr>
        <p:spPr bwMode="auto">
          <a:xfrm flipV="1">
            <a:off x="2825750" y="3000375"/>
            <a:ext cx="663575" cy="230188"/>
          </a:xfrm>
          <a:prstGeom prst="line">
            <a:avLst/>
          </a:prstGeom>
          <a:noFill/>
          <a:ln w="9525">
            <a:solidFill>
              <a:srgbClr val="003D6C"/>
            </a:solidFill>
            <a:round/>
            <a:headEnd/>
            <a:tailEnd type="stealth" w="sm" len="med"/>
          </a:ln>
        </p:spPr>
        <p:txBody>
          <a:bodyPr/>
          <a:lstStyle/>
          <a:p>
            <a:endParaRPr lang="en-US"/>
          </a:p>
        </p:txBody>
      </p:sp>
      <p:sp>
        <p:nvSpPr>
          <p:cNvPr id="91246" name="Oval 92"/>
          <p:cNvSpPr>
            <a:spLocks noChangeArrowheads="1"/>
          </p:cNvSpPr>
          <p:nvPr/>
        </p:nvSpPr>
        <p:spPr bwMode="auto">
          <a:xfrm>
            <a:off x="2784475" y="3195638"/>
            <a:ext cx="73025" cy="73025"/>
          </a:xfrm>
          <a:prstGeom prst="ellipse">
            <a:avLst/>
          </a:prstGeom>
          <a:solidFill>
            <a:srgbClr val="003D6C"/>
          </a:solidFill>
          <a:ln w="4826">
            <a:solidFill>
              <a:schemeClr val="bg1"/>
            </a:solidFill>
            <a:round/>
            <a:headEnd/>
            <a:tailEnd/>
          </a:ln>
        </p:spPr>
        <p:txBody>
          <a:bodyPr/>
          <a:lstStyle/>
          <a:p>
            <a:pPr>
              <a:lnSpc>
                <a:spcPct val="90000"/>
              </a:lnSpc>
            </a:pPr>
            <a:endParaRPr lang="en-US" sz="2000">
              <a:latin typeface="Arial Narrow" pitchFamily="34" charset="0"/>
            </a:endParaRPr>
          </a:p>
        </p:txBody>
      </p:sp>
      <p:sp>
        <p:nvSpPr>
          <p:cNvPr id="91247" name="Line 93"/>
          <p:cNvSpPr>
            <a:spLocks noChangeShapeType="1"/>
          </p:cNvSpPr>
          <p:nvPr/>
        </p:nvSpPr>
        <p:spPr bwMode="auto">
          <a:xfrm flipV="1">
            <a:off x="3487738" y="2701925"/>
            <a:ext cx="0" cy="295275"/>
          </a:xfrm>
          <a:prstGeom prst="line">
            <a:avLst/>
          </a:prstGeom>
          <a:noFill/>
          <a:ln w="9525">
            <a:solidFill>
              <a:srgbClr val="003D6C"/>
            </a:solidFill>
            <a:prstDash val="sysDot"/>
            <a:round/>
            <a:headEnd/>
            <a:tailEnd type="stealth" w="sm" len="med"/>
          </a:ln>
        </p:spPr>
        <p:txBody>
          <a:bodyPr/>
          <a:lstStyle/>
          <a:p>
            <a:endParaRPr lang="en-US"/>
          </a:p>
        </p:txBody>
      </p:sp>
      <p:cxnSp>
        <p:nvCxnSpPr>
          <p:cNvPr id="91248" name="Straight Arrow Connector 156"/>
          <p:cNvCxnSpPr>
            <a:cxnSpLocks noChangeShapeType="1"/>
          </p:cNvCxnSpPr>
          <p:nvPr/>
        </p:nvCxnSpPr>
        <p:spPr bwMode="auto">
          <a:xfrm flipH="1">
            <a:off x="6716713" y="4119563"/>
            <a:ext cx="676275" cy="76200"/>
          </a:xfrm>
          <a:prstGeom prst="straightConnector1">
            <a:avLst/>
          </a:prstGeom>
          <a:noFill/>
          <a:ln w="19050">
            <a:solidFill>
              <a:schemeClr val="accent2"/>
            </a:solidFill>
            <a:round/>
            <a:headEnd/>
            <a:tailEnd type="triangle" w="med" len="med"/>
          </a:ln>
        </p:spPr>
      </p:cxnSp>
      <p:cxnSp>
        <p:nvCxnSpPr>
          <p:cNvPr id="15431" name="Straight Arrow Connector 158"/>
          <p:cNvCxnSpPr>
            <a:cxnSpLocks noChangeShapeType="1"/>
          </p:cNvCxnSpPr>
          <p:nvPr/>
        </p:nvCxnSpPr>
        <p:spPr bwMode="auto">
          <a:xfrm>
            <a:off x="7469188" y="2701925"/>
            <a:ext cx="320675" cy="136525"/>
          </a:xfrm>
          <a:prstGeom prst="straightConnector1">
            <a:avLst/>
          </a:prstGeom>
          <a:noFill/>
          <a:ln w="19050">
            <a:solidFill>
              <a:schemeClr val="accent3"/>
            </a:solidFill>
            <a:round/>
            <a:headEnd/>
            <a:tailEnd type="triangle" w="med" len="med"/>
          </a:ln>
          <a:effectLst/>
        </p:spPr>
      </p:cxnSp>
      <p:grpSp>
        <p:nvGrpSpPr>
          <p:cNvPr id="220" name="Group 219"/>
          <p:cNvGrpSpPr/>
          <p:nvPr/>
        </p:nvGrpSpPr>
        <p:grpSpPr>
          <a:xfrm>
            <a:off x="1466849" y="1500593"/>
            <a:ext cx="6467475" cy="412979"/>
            <a:chOff x="255180" y="1224368"/>
            <a:chExt cx="8888820" cy="412979"/>
          </a:xfrm>
          <a:effectLst>
            <a:outerShdw blurRad="50800" dist="38100" dir="2700000" algn="tl" rotWithShape="0">
              <a:prstClr val="black">
                <a:alpha val="40000"/>
              </a:prstClr>
            </a:outerShdw>
          </a:effectLst>
        </p:grpSpPr>
        <p:sp>
          <p:nvSpPr>
            <p:cNvPr id="2" name="Rectangle 6"/>
            <p:cNvSpPr>
              <a:spLocks noChangeArrowheads="1"/>
            </p:cNvSpPr>
            <p:nvPr/>
          </p:nvSpPr>
          <p:spPr bwMode="auto">
            <a:xfrm>
              <a:off x="255180" y="1224368"/>
              <a:ext cx="2913322" cy="412979"/>
            </a:xfrm>
            <a:prstGeom prst="rect">
              <a:avLst/>
            </a:prstGeom>
            <a:solidFill>
              <a:schemeClr val="accent2">
                <a:lumMod val="60000"/>
                <a:lumOff val="40000"/>
              </a:schemeClr>
            </a:solidFill>
            <a:ln w="9525">
              <a:noFill/>
              <a:miter lim="800000"/>
              <a:headEnd/>
              <a:tailEnd/>
            </a:ln>
          </p:spPr>
          <p:txBody>
            <a:bodyPr wrap="none"/>
            <a:lstStyle/>
            <a:p>
              <a:pPr algn="ctr">
                <a:defRPr/>
              </a:pPr>
              <a:r>
                <a:rPr lang="en-US" b="1" dirty="0">
                  <a:latin typeface="Arial Narrow" pitchFamily="34" charset="0"/>
                </a:rPr>
                <a:t>Applications</a:t>
              </a:r>
            </a:p>
          </p:txBody>
        </p:sp>
        <p:sp>
          <p:nvSpPr>
            <p:cNvPr id="218" name="Rectangle 6"/>
            <p:cNvSpPr>
              <a:spLocks noChangeArrowheads="1"/>
            </p:cNvSpPr>
            <p:nvPr/>
          </p:nvSpPr>
          <p:spPr bwMode="auto">
            <a:xfrm>
              <a:off x="3242929" y="1224368"/>
              <a:ext cx="2913322" cy="412979"/>
            </a:xfrm>
            <a:prstGeom prst="rect">
              <a:avLst/>
            </a:prstGeom>
            <a:gradFill flip="none" rotWithShape="1">
              <a:gsLst>
                <a:gs pos="0">
                  <a:schemeClr val="accent2">
                    <a:lumMod val="60000"/>
                    <a:lumOff val="40000"/>
                  </a:schemeClr>
                </a:gs>
                <a:gs pos="100000">
                  <a:srgbClr val="92D1B7"/>
                </a:gs>
              </a:gsLst>
              <a:lin ang="0" scaled="1"/>
              <a:tileRect/>
            </a:gradFill>
            <a:ln w="9525">
              <a:noFill/>
              <a:miter lim="800000"/>
              <a:headEnd/>
              <a:tailEnd/>
            </a:ln>
          </p:spPr>
          <p:txBody>
            <a:bodyPr wrap="none"/>
            <a:lstStyle/>
            <a:p>
              <a:pPr algn="ctr">
                <a:defRPr/>
              </a:pPr>
              <a:r>
                <a:rPr lang="en-US" b="1" dirty="0">
                  <a:latin typeface="Arial Narrow" pitchFamily="34" charset="0"/>
                </a:rPr>
                <a:t>Compiler</a:t>
              </a:r>
            </a:p>
          </p:txBody>
        </p:sp>
        <p:sp>
          <p:nvSpPr>
            <p:cNvPr id="219" name="Rectangle 6"/>
            <p:cNvSpPr>
              <a:spLocks noChangeArrowheads="1"/>
            </p:cNvSpPr>
            <p:nvPr/>
          </p:nvSpPr>
          <p:spPr bwMode="auto">
            <a:xfrm>
              <a:off x="6230678" y="1224368"/>
              <a:ext cx="2913322" cy="412979"/>
            </a:xfrm>
            <a:prstGeom prst="rect">
              <a:avLst/>
            </a:prstGeom>
            <a:solidFill>
              <a:srgbClr val="92D1B7"/>
            </a:solidFill>
            <a:ln w="9525">
              <a:noFill/>
              <a:miter lim="800000"/>
              <a:headEnd/>
              <a:tailEnd/>
            </a:ln>
          </p:spPr>
          <p:txBody>
            <a:bodyPr wrap="none"/>
            <a:lstStyle/>
            <a:p>
              <a:pPr algn="ctr">
                <a:defRPr/>
              </a:pPr>
              <a:r>
                <a:rPr lang="en-US" b="1" dirty="0">
                  <a:latin typeface="Arial Narrow" pitchFamily="34" charset="0"/>
                </a:rPr>
                <a:t>Hardware</a:t>
              </a:r>
            </a:p>
          </p:txBody>
        </p:sp>
      </p:grpSp>
      <p:cxnSp>
        <p:nvCxnSpPr>
          <p:cNvPr id="91251" name="Straight Connector 172"/>
          <p:cNvCxnSpPr>
            <a:cxnSpLocks noChangeShapeType="1"/>
          </p:cNvCxnSpPr>
          <p:nvPr/>
        </p:nvCxnSpPr>
        <p:spPr bwMode="auto">
          <a:xfrm flipV="1">
            <a:off x="850900" y="2789238"/>
            <a:ext cx="88900" cy="0"/>
          </a:xfrm>
          <a:prstGeom prst="line">
            <a:avLst/>
          </a:prstGeom>
          <a:noFill/>
          <a:ln w="9525">
            <a:solidFill>
              <a:schemeClr val="tx1"/>
            </a:solidFill>
            <a:round/>
            <a:headEnd/>
            <a:tailEnd/>
          </a:ln>
        </p:spPr>
      </p:cxnSp>
      <p:cxnSp>
        <p:nvCxnSpPr>
          <p:cNvPr id="91252" name="Straight Connector 173"/>
          <p:cNvCxnSpPr>
            <a:cxnSpLocks noChangeShapeType="1"/>
          </p:cNvCxnSpPr>
          <p:nvPr/>
        </p:nvCxnSpPr>
        <p:spPr bwMode="auto">
          <a:xfrm flipV="1">
            <a:off x="850900" y="3206750"/>
            <a:ext cx="88900" cy="0"/>
          </a:xfrm>
          <a:prstGeom prst="line">
            <a:avLst/>
          </a:prstGeom>
          <a:noFill/>
          <a:ln w="9525">
            <a:solidFill>
              <a:schemeClr val="tx1"/>
            </a:solidFill>
            <a:round/>
            <a:headEnd/>
            <a:tailEnd/>
          </a:ln>
        </p:spPr>
      </p:cxnSp>
      <p:cxnSp>
        <p:nvCxnSpPr>
          <p:cNvPr id="91253" name="Straight Connector 174"/>
          <p:cNvCxnSpPr>
            <a:cxnSpLocks noChangeShapeType="1"/>
          </p:cNvCxnSpPr>
          <p:nvPr/>
        </p:nvCxnSpPr>
        <p:spPr bwMode="auto">
          <a:xfrm flipV="1">
            <a:off x="850900" y="3646488"/>
            <a:ext cx="88900" cy="0"/>
          </a:xfrm>
          <a:prstGeom prst="line">
            <a:avLst/>
          </a:prstGeom>
          <a:noFill/>
          <a:ln w="9525">
            <a:solidFill>
              <a:schemeClr val="tx1"/>
            </a:solidFill>
            <a:round/>
            <a:headEnd/>
            <a:tailEnd/>
          </a:ln>
        </p:spPr>
      </p:cxnSp>
      <p:cxnSp>
        <p:nvCxnSpPr>
          <p:cNvPr id="91254" name="Straight Connector 174"/>
          <p:cNvCxnSpPr>
            <a:cxnSpLocks noChangeShapeType="1"/>
          </p:cNvCxnSpPr>
          <p:nvPr/>
        </p:nvCxnSpPr>
        <p:spPr bwMode="auto">
          <a:xfrm flipV="1">
            <a:off x="850900" y="4081463"/>
            <a:ext cx="88900" cy="0"/>
          </a:xfrm>
          <a:prstGeom prst="line">
            <a:avLst/>
          </a:prstGeom>
          <a:noFill/>
          <a:ln w="9525">
            <a:solidFill>
              <a:schemeClr val="tx1"/>
            </a:solidFill>
            <a:round/>
            <a:headEnd/>
            <a:tailEnd/>
          </a:ln>
        </p:spPr>
      </p:cxnSp>
      <p:grpSp>
        <p:nvGrpSpPr>
          <p:cNvPr id="91255" name="Group 234"/>
          <p:cNvGrpSpPr>
            <a:grpSpLocks/>
          </p:cNvGrpSpPr>
          <p:nvPr/>
        </p:nvGrpSpPr>
        <p:grpSpPr bwMode="auto">
          <a:xfrm>
            <a:off x="1666875" y="4470400"/>
            <a:ext cx="1746250" cy="87313"/>
            <a:chOff x="1667373" y="4694720"/>
            <a:chExt cx="1746048" cy="87315"/>
          </a:xfrm>
        </p:grpSpPr>
        <p:cxnSp>
          <p:nvCxnSpPr>
            <p:cNvPr id="91256" name="Straight Connector 175"/>
            <p:cNvCxnSpPr>
              <a:cxnSpLocks noChangeShapeType="1"/>
            </p:cNvCxnSpPr>
            <p:nvPr/>
          </p:nvCxnSpPr>
          <p:spPr bwMode="auto">
            <a:xfrm rot="5400000" flipV="1">
              <a:off x="3369764" y="4738377"/>
              <a:ext cx="87313" cy="0"/>
            </a:xfrm>
            <a:prstGeom prst="line">
              <a:avLst/>
            </a:prstGeom>
            <a:noFill/>
            <a:ln w="9525">
              <a:solidFill>
                <a:schemeClr val="tx1"/>
              </a:solidFill>
              <a:round/>
              <a:headEnd/>
              <a:tailEnd/>
            </a:ln>
          </p:spPr>
        </p:cxnSp>
        <p:cxnSp>
          <p:nvCxnSpPr>
            <p:cNvPr id="91257" name="Straight Connector 175"/>
            <p:cNvCxnSpPr>
              <a:cxnSpLocks noChangeShapeType="1"/>
            </p:cNvCxnSpPr>
            <p:nvPr/>
          </p:nvCxnSpPr>
          <p:spPr bwMode="auto">
            <a:xfrm rot="5400000" flipV="1">
              <a:off x="2492603" y="4738378"/>
              <a:ext cx="87313" cy="0"/>
            </a:xfrm>
            <a:prstGeom prst="line">
              <a:avLst/>
            </a:prstGeom>
            <a:noFill/>
            <a:ln w="9525">
              <a:solidFill>
                <a:schemeClr val="tx1"/>
              </a:solidFill>
              <a:round/>
              <a:headEnd/>
              <a:tailEnd/>
            </a:ln>
          </p:spPr>
        </p:cxnSp>
        <p:cxnSp>
          <p:nvCxnSpPr>
            <p:cNvPr id="91258" name="Straight Connector 175"/>
            <p:cNvCxnSpPr>
              <a:cxnSpLocks noChangeShapeType="1"/>
            </p:cNvCxnSpPr>
            <p:nvPr/>
          </p:nvCxnSpPr>
          <p:spPr bwMode="auto">
            <a:xfrm rot="5400000" flipV="1">
              <a:off x="1623716" y="4738379"/>
              <a:ext cx="87313" cy="0"/>
            </a:xfrm>
            <a:prstGeom prst="line">
              <a:avLst/>
            </a:prstGeom>
            <a:noFill/>
            <a:ln w="9525">
              <a:solidFill>
                <a:schemeClr val="tx1"/>
              </a:solidFill>
              <a:round/>
              <a:headEnd/>
              <a:tailEnd/>
            </a:ln>
          </p:spPr>
        </p:cxnSp>
      </p:grpSp>
      <p:sp>
        <p:nvSpPr>
          <p:cNvPr id="236" name="Down Arrow 235"/>
          <p:cNvSpPr/>
          <p:nvPr/>
        </p:nvSpPr>
        <p:spPr>
          <a:xfrm>
            <a:off x="2305050" y="1943100"/>
            <a:ext cx="609600" cy="381000"/>
          </a:xfrm>
          <a:prstGeom prst="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237" name="Down Arrow 236"/>
          <p:cNvSpPr/>
          <p:nvPr/>
        </p:nvSpPr>
        <p:spPr>
          <a:xfrm>
            <a:off x="6580188" y="1943100"/>
            <a:ext cx="609600" cy="381000"/>
          </a:xfrm>
          <a:prstGeom prst="downArrow">
            <a:avLst/>
          </a:prstGeom>
          <a:solidFill>
            <a:srgbClr val="92D1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cxnSp>
        <p:nvCxnSpPr>
          <p:cNvPr id="91261" name="Straight Connector 172"/>
          <p:cNvCxnSpPr>
            <a:cxnSpLocks noChangeShapeType="1"/>
          </p:cNvCxnSpPr>
          <p:nvPr/>
        </p:nvCxnSpPr>
        <p:spPr bwMode="auto">
          <a:xfrm flipV="1">
            <a:off x="5157788" y="2644775"/>
            <a:ext cx="88900" cy="0"/>
          </a:xfrm>
          <a:prstGeom prst="line">
            <a:avLst/>
          </a:prstGeom>
          <a:noFill/>
          <a:ln w="9525">
            <a:solidFill>
              <a:schemeClr val="tx1"/>
            </a:solidFill>
            <a:round/>
            <a:headEnd/>
            <a:tailEnd/>
          </a:ln>
        </p:spPr>
      </p:cxnSp>
      <p:sp>
        <p:nvSpPr>
          <p:cNvPr id="91262" name="Rectangle 241"/>
          <p:cNvSpPr>
            <a:spLocks noChangeArrowheads="1"/>
          </p:cNvSpPr>
          <p:nvPr/>
        </p:nvSpPr>
        <p:spPr bwMode="auto">
          <a:xfrm>
            <a:off x="6386513" y="4183063"/>
            <a:ext cx="73025" cy="73025"/>
          </a:xfrm>
          <a:prstGeom prst="rect">
            <a:avLst/>
          </a:prstGeom>
          <a:solidFill>
            <a:schemeClr val="accent2"/>
          </a:solidFill>
          <a:ln w="9525">
            <a:solidFill>
              <a:schemeClr val="bg1"/>
            </a:solidFill>
            <a:round/>
            <a:headEnd/>
            <a:tailEnd/>
          </a:ln>
        </p:spPr>
        <p:txBody>
          <a:bodyPr/>
          <a:lstStyle/>
          <a:p>
            <a:endParaRPr lang="en-US" sz="1600">
              <a:latin typeface="Arial Narrow" pitchFamily="34" charset="0"/>
            </a:endParaRPr>
          </a:p>
        </p:txBody>
      </p:sp>
      <p:sp>
        <p:nvSpPr>
          <p:cNvPr id="709963" name="Text Box 331"/>
          <p:cNvSpPr txBox="1">
            <a:spLocks noChangeAspect="1" noChangeArrowheads="1"/>
          </p:cNvSpPr>
          <p:nvPr/>
        </p:nvSpPr>
        <p:spPr bwMode="auto">
          <a:xfrm>
            <a:off x="5454650" y="2489200"/>
            <a:ext cx="2174875" cy="479425"/>
          </a:xfrm>
          <a:prstGeom prst="rect">
            <a:avLst/>
          </a:prstGeom>
          <a:solidFill>
            <a:srgbClr val="92D1B7"/>
          </a:solidFill>
          <a:ln w="19050">
            <a:noFill/>
            <a:miter lim="800000"/>
            <a:headEnd/>
            <a:tailEnd/>
          </a:ln>
          <a:effectLst/>
        </p:spPr>
        <p:txBody>
          <a:bodyPr anchor="ctr">
            <a:spAutoFit/>
          </a:bodyPr>
          <a:lstStyle/>
          <a:p>
            <a:pPr>
              <a:lnSpc>
                <a:spcPct val="90000"/>
              </a:lnSpc>
              <a:tabLst>
                <a:tab pos="1371600" algn="l"/>
              </a:tabLst>
              <a:defRPr/>
            </a:pPr>
            <a:r>
              <a:rPr lang="en-US" sz="1400" dirty="0">
                <a:latin typeface="Arial Narrow" pitchFamily="34" charset="0"/>
                <a:ea typeface="MS PGothic" pitchFamily="34" charset="-128"/>
                <a:cs typeface="Arial" pitchFamily="-112" charset="0"/>
              </a:rPr>
              <a:t>Multi-core era</a:t>
            </a:r>
          </a:p>
          <a:p>
            <a:pPr marL="112713" indent="-112713">
              <a:lnSpc>
                <a:spcPct val="90000"/>
              </a:lnSpc>
              <a:buFont typeface="Arial" pitchFamily="34" charset="0"/>
              <a:buChar char="•"/>
              <a:tabLst>
                <a:tab pos="1371600" algn="l"/>
              </a:tabLst>
              <a:defRPr/>
            </a:pPr>
            <a:r>
              <a:rPr lang="en-US" sz="1400" dirty="0">
                <a:latin typeface="Arial Narrow" pitchFamily="34" charset="0"/>
                <a:ea typeface="ＭＳ Ｐゴシック" pitchFamily="96" charset="-128"/>
                <a:cs typeface="Arial" pitchFamily="-112" charset="0"/>
              </a:rPr>
              <a:t>New paradigm in computing</a:t>
            </a:r>
          </a:p>
        </p:txBody>
      </p:sp>
    </p:spTree>
    <p:extLst>
      <p:ext uri="{BB962C8B-B14F-4D97-AF65-F5344CB8AC3E}">
        <p14:creationId xmlns:p14="http://schemas.microsoft.com/office/powerpoint/2010/main" val="320740073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Access to DOE’s leadership </a:t>
            </a:r>
            <a:br>
              <a:rPr lang="en-US" sz="2800" dirty="0" smtClean="0"/>
            </a:br>
            <a:r>
              <a:rPr lang="en-US" sz="2800" dirty="0" smtClean="0"/>
              <a:t>computing resources</a:t>
            </a:r>
            <a:endParaRPr lang="en-US" sz="2800" dirty="0"/>
          </a:p>
        </p:txBody>
      </p:sp>
      <p:sp>
        <p:nvSpPr>
          <p:cNvPr id="3" name="Content Placeholder 2"/>
          <p:cNvSpPr>
            <a:spLocks noGrp="1"/>
          </p:cNvSpPr>
          <p:nvPr>
            <p:ph idx="1"/>
          </p:nvPr>
        </p:nvSpPr>
        <p:spPr>
          <a:xfrm>
            <a:off x="238124" y="1259774"/>
            <a:ext cx="5553076" cy="4912425"/>
          </a:xfrm>
        </p:spPr>
        <p:txBody>
          <a:bodyPr/>
          <a:lstStyle/>
          <a:p>
            <a:r>
              <a:rPr lang="en-US" sz="2400" dirty="0" smtClean="0"/>
              <a:t>DOE’s Advanced Scientific Computing Research program supports Leadership Computing Facilities (LCFs) at Argonne </a:t>
            </a:r>
            <a:br>
              <a:rPr lang="en-US" sz="2400" dirty="0" smtClean="0"/>
            </a:br>
            <a:r>
              <a:rPr lang="en-US" sz="2400" dirty="0" smtClean="0"/>
              <a:t>and Oak Ridge</a:t>
            </a:r>
          </a:p>
          <a:p>
            <a:r>
              <a:rPr lang="en-US" sz="2400" dirty="0" smtClean="0"/>
              <a:t>60% of LCF hours are allocated through the Innovative and Novel Computational Impact on Theory and Experiment (INCITE) program</a:t>
            </a:r>
          </a:p>
          <a:p>
            <a:pPr lvl="1"/>
            <a:r>
              <a:rPr lang="en-US" sz="2000" dirty="0" smtClean="0"/>
              <a:t>Annual call for proposals  to address </a:t>
            </a:r>
            <a:br>
              <a:rPr lang="en-US" sz="2000" dirty="0" smtClean="0"/>
            </a:br>
            <a:r>
              <a:rPr lang="en-US" sz="2000" dirty="0" smtClean="0"/>
              <a:t>high-impact science, engineering, </a:t>
            </a:r>
            <a:br>
              <a:rPr lang="en-US" sz="2000" dirty="0" smtClean="0"/>
            </a:br>
            <a:r>
              <a:rPr lang="en-US" sz="2000" dirty="0" smtClean="0"/>
              <a:t>and computer science projects</a:t>
            </a:r>
          </a:p>
          <a:p>
            <a:pPr lvl="1"/>
            <a:r>
              <a:rPr lang="en-US" sz="2000" dirty="0" smtClean="0"/>
              <a:t>Successful proposals receive allocations </a:t>
            </a:r>
            <a:br>
              <a:rPr lang="en-US" sz="2000" dirty="0" smtClean="0"/>
            </a:br>
            <a:r>
              <a:rPr lang="en-US" sz="2000" dirty="0" smtClean="0"/>
              <a:t>of tens of millions of hours</a:t>
            </a:r>
          </a:p>
          <a:p>
            <a:pPr lvl="1"/>
            <a:r>
              <a:rPr lang="en-US" sz="2000" dirty="0" smtClean="0"/>
              <a:t>INCITE 2011: 1.7 billion hours awarded </a:t>
            </a:r>
            <a:br>
              <a:rPr lang="en-US" sz="2000" dirty="0" smtClean="0"/>
            </a:br>
            <a:r>
              <a:rPr lang="en-US" sz="2000" dirty="0" smtClean="0"/>
              <a:t>to 32 new projects and 25 renewals</a:t>
            </a:r>
            <a:endParaRPr lang="en-US" sz="2000" dirty="0"/>
          </a:p>
        </p:txBody>
      </p:sp>
      <p:sp>
        <p:nvSpPr>
          <p:cNvPr id="4" name="Folded Corner 3"/>
          <p:cNvSpPr/>
          <p:nvPr/>
        </p:nvSpPr>
        <p:spPr>
          <a:xfrm>
            <a:off x="6006841" y="1833349"/>
            <a:ext cx="2743200" cy="3886200"/>
          </a:xfrm>
          <a:prstGeom prst="foldedCorner">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82880" rtlCol="0" anchor="t"/>
          <a:lstStyle/>
          <a:p>
            <a:pPr algn="ctr">
              <a:lnSpc>
                <a:spcPct val="90000"/>
              </a:lnSpc>
              <a:spcBef>
                <a:spcPts val="600"/>
              </a:spcBef>
            </a:pPr>
            <a:r>
              <a:rPr lang="en-US" b="1" dirty="0" smtClean="0">
                <a:solidFill>
                  <a:schemeClr val="tx1"/>
                </a:solidFill>
              </a:rPr>
              <a:t>Call for 2013 proposals opens in Spring 2012 </a:t>
            </a:r>
          </a:p>
          <a:p>
            <a:pPr algn="ctr">
              <a:lnSpc>
                <a:spcPct val="90000"/>
              </a:lnSpc>
              <a:spcBef>
                <a:spcPts val="600"/>
              </a:spcBef>
            </a:pPr>
            <a:r>
              <a:rPr lang="en-US" dirty="0">
                <a:solidFill>
                  <a:schemeClr val="tx1"/>
                </a:solidFill>
              </a:rPr>
              <a:t>The INCITE program seeks proposals for high-impact science and technology research challenges that require the power of the leadership-class </a:t>
            </a:r>
            <a:r>
              <a:rPr lang="en-US" dirty="0" smtClean="0">
                <a:solidFill>
                  <a:schemeClr val="tx1"/>
                </a:solidFill>
              </a:rPr>
              <a:t>systems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0599" y="4292287"/>
            <a:ext cx="2042166" cy="875214"/>
          </a:xfrm>
          <a:prstGeom prst="rect">
            <a:avLst/>
          </a:prstGeom>
        </p:spPr>
      </p:pic>
    </p:spTree>
    <p:extLst>
      <p:ext uri="{BB962C8B-B14F-4D97-AF65-F5344CB8AC3E}">
        <p14:creationId xmlns:p14="http://schemas.microsoft.com/office/powerpoint/2010/main" val="27798143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474" y="177800"/>
            <a:ext cx="7604126" cy="880369"/>
          </a:xfrm>
        </p:spPr>
        <p:txBody>
          <a:bodyPr/>
          <a:lstStyle/>
          <a:p>
            <a:r>
              <a:rPr lang="en-US" dirty="0" smtClean="0"/>
              <a:t>The Oak Ridge LCF is supporting 32 INCITE projects in 2011</a:t>
            </a:r>
            <a:endParaRPr lang="en-US" dirty="0"/>
          </a:p>
        </p:txBody>
      </p:sp>
      <p:sp>
        <p:nvSpPr>
          <p:cNvPr id="3" name="Content Placeholder 2"/>
          <p:cNvSpPr>
            <a:spLocks noGrp="1"/>
          </p:cNvSpPr>
          <p:nvPr>
            <p:ph idx="1"/>
          </p:nvPr>
        </p:nvSpPr>
        <p:spPr>
          <a:xfrm>
            <a:off x="238124" y="1259775"/>
            <a:ext cx="5553076" cy="4428905"/>
          </a:xfrm>
        </p:spPr>
        <p:txBody>
          <a:bodyPr/>
          <a:lstStyle/>
          <a:p>
            <a:r>
              <a:rPr lang="en-US" sz="2400" dirty="0" smtClean="0"/>
              <a:t>Project teams range from small to large (dozens of participants)</a:t>
            </a:r>
          </a:p>
          <a:p>
            <a:r>
              <a:rPr lang="en-US" sz="2400" dirty="0" smtClean="0"/>
              <a:t>LCF staff assist INCITE users: </a:t>
            </a:r>
          </a:p>
          <a:p>
            <a:pPr lvl="1"/>
            <a:r>
              <a:rPr lang="en-US" sz="2000" dirty="0" smtClean="0"/>
              <a:t>Supporting research goals</a:t>
            </a:r>
          </a:p>
          <a:p>
            <a:pPr lvl="1"/>
            <a:r>
              <a:rPr lang="en-US" sz="2000" dirty="0" smtClean="0"/>
              <a:t>Assisting in code design and optimization</a:t>
            </a:r>
          </a:p>
          <a:p>
            <a:pPr lvl="1"/>
            <a:r>
              <a:rPr lang="en-US" sz="2000" dirty="0" smtClean="0"/>
              <a:t>Streamlining workflow</a:t>
            </a:r>
          </a:p>
          <a:p>
            <a:r>
              <a:rPr lang="en-US" sz="2400" dirty="0" smtClean="0"/>
              <a:t>LCF staff are available year round </a:t>
            </a:r>
            <a:br>
              <a:rPr lang="en-US" sz="2400" dirty="0" smtClean="0"/>
            </a:br>
            <a:r>
              <a:rPr lang="en-US" sz="2400" dirty="0" smtClean="0"/>
              <a:t>to discuss potential INCITE proposals</a:t>
            </a:r>
          </a:p>
          <a:p>
            <a:r>
              <a:rPr lang="en-US" sz="2400" dirty="0" smtClean="0"/>
              <a:t>Discretionary allocations of LCF hours </a:t>
            </a:r>
            <a:br>
              <a:rPr lang="en-US" sz="2400" dirty="0" smtClean="0"/>
            </a:br>
            <a:r>
              <a:rPr lang="en-US" sz="2400" dirty="0" smtClean="0"/>
              <a:t>can be made at any time to support </a:t>
            </a:r>
            <a:br>
              <a:rPr lang="en-US" sz="2400" dirty="0" smtClean="0"/>
            </a:br>
            <a:r>
              <a:rPr lang="en-US" sz="2400" dirty="0" smtClean="0"/>
              <a:t>INCITE proposal preparation</a:t>
            </a:r>
            <a:endParaRPr lang="en-US" sz="2400" dirty="0"/>
          </a:p>
        </p:txBody>
      </p:sp>
      <p:graphicFrame>
        <p:nvGraphicFramePr>
          <p:cNvPr id="4" name="Chart 3"/>
          <p:cNvGraphicFramePr/>
          <p:nvPr>
            <p:extLst>
              <p:ext uri="{D42A27DB-BD31-4B8C-83A1-F6EECF244321}">
                <p14:modId xmlns:p14="http://schemas.microsoft.com/office/powerpoint/2010/main" val="3667140646"/>
              </p:ext>
            </p:extLst>
          </p:nvPr>
        </p:nvGraphicFramePr>
        <p:xfrm>
          <a:off x="4191000" y="1096368"/>
          <a:ext cx="6096000" cy="3860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93880135"/>
              </p:ext>
            </p:extLst>
          </p:nvPr>
        </p:nvGraphicFramePr>
        <p:xfrm>
          <a:off x="5486400" y="4953000"/>
          <a:ext cx="3124200" cy="956056"/>
        </p:xfrm>
        <a:graphic>
          <a:graphicData uri="http://schemas.openxmlformats.org/drawingml/2006/table">
            <a:tbl>
              <a:tblPr>
                <a:tableStyleId>{5C22544A-7EE6-4342-B048-85BDC9FD1C3A}</a:tableStyleId>
              </a:tblPr>
              <a:tblGrid>
                <a:gridCol w="2438400"/>
                <a:gridCol w="685800"/>
              </a:tblGrid>
              <a:tr h="370840">
                <a:tc>
                  <a:txBody>
                    <a:bodyPr/>
                    <a:lstStyle/>
                    <a:p>
                      <a:pPr>
                        <a:lnSpc>
                          <a:spcPct val="90000"/>
                        </a:lnSpc>
                      </a:pPr>
                      <a:r>
                        <a:rPr lang="en-US" dirty="0" smtClean="0"/>
                        <a:t>Average project </a:t>
                      </a:r>
                      <a:br>
                        <a:rPr lang="en-US" dirty="0" smtClean="0"/>
                      </a:br>
                      <a:r>
                        <a:rPr lang="en-US" dirty="0" smtClean="0"/>
                        <a:t>hours awarded</a:t>
                      </a:r>
                      <a:endParaRPr lang="en-US" dirty="0"/>
                    </a:p>
                  </a:txBody>
                  <a:tcPr anchor="ctr">
                    <a:lnR w="12700" cap="flat" cmpd="sng" algn="ctr">
                      <a:solidFill>
                        <a:schemeClr val="bg1">
                          <a:lumMod val="50000"/>
                        </a:schemeClr>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noFill/>
                  </a:tcPr>
                </a:tc>
                <a:tc>
                  <a:txBody>
                    <a:bodyPr/>
                    <a:lstStyle/>
                    <a:p>
                      <a:pPr algn="r">
                        <a:lnSpc>
                          <a:spcPct val="90000"/>
                        </a:lnSpc>
                      </a:pPr>
                      <a:r>
                        <a:rPr lang="en-US" dirty="0" smtClean="0"/>
                        <a:t>29M</a:t>
                      </a:r>
                      <a:endParaRPr lang="en-US" dirty="0"/>
                    </a:p>
                  </a:txBody>
                  <a:tcPr anchor="b">
                    <a:lnL w="12700" cap="flat" cmpd="sng" algn="ctr">
                      <a:solidFill>
                        <a:schemeClr val="bg1">
                          <a:lumMod val="50000"/>
                        </a:schemeClr>
                      </a:solidFill>
                      <a:prstDash val="solid"/>
                      <a:round/>
                      <a:headEnd type="none" w="med" len="med"/>
                      <a:tailEnd type="none" w="med" len="med"/>
                    </a:lnL>
                    <a:lnB w="12700" cap="flat" cmpd="sng" algn="ctr">
                      <a:solidFill>
                        <a:schemeClr val="bg1">
                          <a:lumMod val="50000"/>
                        </a:schemeClr>
                      </a:solidFill>
                      <a:prstDash val="solid"/>
                      <a:round/>
                      <a:headEnd type="none" w="med" len="med"/>
                      <a:tailEnd type="none" w="med" len="med"/>
                    </a:lnB>
                    <a:noFill/>
                  </a:tcPr>
                </a:tc>
              </a:tr>
              <a:tr h="370840">
                <a:tc>
                  <a:txBody>
                    <a:bodyPr/>
                    <a:lstStyle/>
                    <a:p>
                      <a:pPr>
                        <a:lnSpc>
                          <a:spcPct val="90000"/>
                        </a:lnSpc>
                      </a:pPr>
                      <a:r>
                        <a:rPr lang="en-US" dirty="0" smtClean="0"/>
                        <a:t>Total hours awarded</a:t>
                      </a:r>
                      <a:endParaRPr lang="en-US" dirty="0"/>
                    </a:p>
                  </a:txBody>
                  <a:tcPr anchor="ctr">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noFill/>
                  </a:tcPr>
                </a:tc>
                <a:tc>
                  <a:txBody>
                    <a:bodyPr/>
                    <a:lstStyle/>
                    <a:p>
                      <a:pPr algn="r">
                        <a:lnSpc>
                          <a:spcPct val="90000"/>
                        </a:lnSpc>
                      </a:pPr>
                      <a:r>
                        <a:rPr lang="en-US" dirty="0" smtClean="0"/>
                        <a:t>930M</a:t>
                      </a:r>
                      <a:endParaRPr lang="en-US" dirty="0"/>
                    </a:p>
                  </a:txBody>
                  <a:tcPr anchor="ctr">
                    <a:lnL w="12700" cap="flat" cmpd="sng" algn="ctr">
                      <a:solidFill>
                        <a:schemeClr val="bg1">
                          <a:lumMod val="50000"/>
                        </a:schemeClr>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noFill/>
                  </a:tcPr>
                </a:tc>
              </a:tr>
            </a:tbl>
          </a:graphicData>
        </a:graphic>
      </p:graphicFrame>
    </p:spTree>
    <p:extLst>
      <p:ext uri="{BB962C8B-B14F-4D97-AF65-F5344CB8AC3E}">
        <p14:creationId xmlns:p14="http://schemas.microsoft.com/office/powerpoint/2010/main" val="16801054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nm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6084" y="2532063"/>
            <a:ext cx="5767916" cy="4325937"/>
          </a:xfrm>
          <a:prstGeom prst="rect">
            <a:avLst/>
          </a:prstGeom>
        </p:spPr>
      </p:pic>
      <p:sp>
        <p:nvSpPr>
          <p:cNvPr id="14341" name="Title 11"/>
          <p:cNvSpPr>
            <a:spLocks noGrp="1"/>
          </p:cNvSpPr>
          <p:nvPr>
            <p:ph type="title"/>
          </p:nvPr>
        </p:nvSpPr>
        <p:spPr/>
        <p:txBody>
          <a:bodyPr/>
          <a:lstStyle/>
          <a:p>
            <a:r>
              <a:rPr lang="en-US" dirty="0" smtClean="0">
                <a:latin typeface="Arial Black" pitchFamily="-107" charset="0"/>
              </a:rPr>
              <a:t>Center for </a:t>
            </a:r>
            <a:r>
              <a:rPr lang="en-US" dirty="0" err="1" smtClean="0">
                <a:latin typeface="Arial Black" pitchFamily="-107" charset="0"/>
              </a:rPr>
              <a:t>Nanoscale</a:t>
            </a:r>
            <a:r>
              <a:rPr lang="en-US" dirty="0" smtClean="0">
                <a:latin typeface="Arial Black" pitchFamily="-107" charset="0"/>
              </a:rPr>
              <a:t> Materials Sciences</a:t>
            </a:r>
          </a:p>
        </p:txBody>
      </p:sp>
      <p:sp>
        <p:nvSpPr>
          <p:cNvPr id="14342" name="Content Placeholder 11"/>
          <p:cNvSpPr>
            <a:spLocks noGrp="1"/>
          </p:cNvSpPr>
          <p:nvPr>
            <p:ph idx="1"/>
          </p:nvPr>
        </p:nvSpPr>
        <p:spPr>
          <a:xfrm>
            <a:off x="238124" y="1259775"/>
            <a:ext cx="5519739" cy="2574038"/>
          </a:xfrm>
        </p:spPr>
        <p:txBody>
          <a:bodyPr/>
          <a:lstStyle/>
          <a:p>
            <a:pPr>
              <a:spcBef>
                <a:spcPts val="1000"/>
              </a:spcBef>
            </a:pPr>
            <a:r>
              <a:rPr lang="en-US" sz="1800" b="0" dirty="0" smtClean="0">
                <a:latin typeface="Arial Narrow" pitchFamily="-107" charset="0"/>
              </a:rPr>
              <a:t>DOE’s first </a:t>
            </a:r>
            <a:r>
              <a:rPr lang="en-US" sz="1800" b="0" dirty="0" err="1" smtClean="0">
                <a:latin typeface="Arial Narrow" pitchFamily="-107" charset="0"/>
              </a:rPr>
              <a:t>Nanoscale</a:t>
            </a:r>
            <a:r>
              <a:rPr lang="en-US" sz="1800" b="0" dirty="0" smtClean="0">
                <a:latin typeface="Arial Narrow" pitchFamily="-107" charset="0"/>
              </a:rPr>
              <a:t> Science Research Center</a:t>
            </a:r>
          </a:p>
          <a:p>
            <a:pPr lvl="1">
              <a:spcBef>
                <a:spcPts val="600"/>
              </a:spcBef>
            </a:pPr>
            <a:r>
              <a:rPr lang="en-US" sz="1800" b="0" dirty="0" smtClean="0">
                <a:latin typeface="Arial Narrow" pitchFamily="-107" charset="0"/>
              </a:rPr>
              <a:t>Nanofabrication (10,000 sq. ft. clean room)</a:t>
            </a:r>
          </a:p>
          <a:p>
            <a:pPr lvl="1">
              <a:spcBef>
                <a:spcPts val="600"/>
              </a:spcBef>
            </a:pPr>
            <a:r>
              <a:rPr lang="en-US" sz="1800" b="0" dirty="0" err="1" smtClean="0">
                <a:latin typeface="Arial Narrow" pitchFamily="-107" charset="0"/>
              </a:rPr>
              <a:t>Nanoscale</a:t>
            </a:r>
            <a:r>
              <a:rPr lang="en-US" sz="1800" b="0" dirty="0" smtClean="0">
                <a:latin typeface="Arial Narrow" pitchFamily="-107" charset="0"/>
              </a:rPr>
              <a:t> characterization</a:t>
            </a:r>
          </a:p>
          <a:p>
            <a:pPr lvl="1">
              <a:spcBef>
                <a:spcPts val="600"/>
              </a:spcBef>
            </a:pPr>
            <a:r>
              <a:rPr lang="en-US" sz="1800" b="0" dirty="0" smtClean="0">
                <a:latin typeface="Arial Narrow" pitchFamily="-107" charset="0"/>
              </a:rPr>
              <a:t>Materials synthesis and chemistry at the </a:t>
            </a:r>
            <a:r>
              <a:rPr lang="en-US" sz="1800" b="0" dirty="0" err="1" smtClean="0">
                <a:latin typeface="Arial Narrow" pitchFamily="-107" charset="0"/>
              </a:rPr>
              <a:t>nanoscale</a:t>
            </a:r>
            <a:endParaRPr lang="en-US" sz="1800" b="0" dirty="0" smtClean="0">
              <a:latin typeface="Arial Narrow" pitchFamily="-107" charset="0"/>
            </a:endParaRPr>
          </a:p>
          <a:p>
            <a:pPr>
              <a:spcBef>
                <a:spcPts val="1000"/>
              </a:spcBef>
            </a:pPr>
            <a:r>
              <a:rPr lang="en-US" sz="1800" b="0" dirty="0" smtClean="0">
                <a:latin typeface="Arial Narrow" pitchFamily="-107" charset="0"/>
              </a:rPr>
              <a:t>Access to world leading facilities (neutron scattering, </a:t>
            </a:r>
            <a:r>
              <a:rPr lang="en-US" sz="1800" b="0" dirty="0" smtClean="0">
                <a:latin typeface="Arial Narrow" pitchFamily="-107" charset="0"/>
              </a:rPr>
              <a:t/>
            </a:r>
            <a:br>
              <a:rPr lang="en-US" sz="1800" b="0" dirty="0" smtClean="0">
                <a:latin typeface="Arial Narrow" pitchFamily="-107" charset="0"/>
              </a:rPr>
            </a:br>
            <a:r>
              <a:rPr lang="en-US" sz="1800" b="0" dirty="0" smtClean="0">
                <a:latin typeface="Arial Narrow" pitchFamily="-107" charset="0"/>
              </a:rPr>
              <a:t>electron </a:t>
            </a:r>
            <a:r>
              <a:rPr lang="en-US" sz="1800" b="0" dirty="0" smtClean="0">
                <a:latin typeface="Arial Narrow" pitchFamily="-107" charset="0"/>
              </a:rPr>
              <a:t>microscopy, high-performance computing)</a:t>
            </a:r>
          </a:p>
          <a:p>
            <a:pPr>
              <a:spcBef>
                <a:spcPts val="1000"/>
              </a:spcBef>
            </a:pPr>
            <a:r>
              <a:rPr lang="en-US" sz="1800" b="0" dirty="0" smtClean="0">
                <a:latin typeface="Arial Narrow" pitchFamily="-107" charset="0"/>
              </a:rPr>
              <a:t>Synthesis and processing </a:t>
            </a:r>
            <a:r>
              <a:rPr lang="en-US" sz="1800" b="0" dirty="0" smtClean="0">
                <a:latin typeface="Arial Narrow" pitchFamily="-107" charset="0"/>
              </a:rPr>
              <a:t>(</a:t>
            </a:r>
            <a:r>
              <a:rPr lang="en-US" sz="1800" b="0" dirty="0" smtClean="0">
                <a:latin typeface="Arial Narrow" pitchFamily="-107" charset="0"/>
              </a:rPr>
              <a:t>thin films, nanofabrication, </a:t>
            </a:r>
            <a:r>
              <a:rPr lang="en-US" sz="1800" b="0" dirty="0" smtClean="0">
                <a:latin typeface="Arial Narrow" pitchFamily="-107" charset="0"/>
              </a:rPr>
              <a:t/>
            </a:r>
            <a:br>
              <a:rPr lang="en-US" sz="1800" b="0" dirty="0" smtClean="0">
                <a:latin typeface="Arial Narrow" pitchFamily="-107" charset="0"/>
              </a:rPr>
            </a:br>
            <a:r>
              <a:rPr lang="en-US" sz="1800" b="0" dirty="0" smtClean="0">
                <a:latin typeface="Arial Narrow" pitchFamily="-107" charset="0"/>
              </a:rPr>
              <a:t>laser </a:t>
            </a:r>
            <a:r>
              <a:rPr lang="en-US" sz="1800" b="0" dirty="0" smtClean="0">
                <a:latin typeface="Arial Narrow" pitchFamily="-107" charset="0"/>
              </a:rPr>
              <a:t>processing, polymers</a:t>
            </a:r>
            <a:r>
              <a:rPr lang="en-US" sz="1800" b="0" dirty="0" smtClean="0">
                <a:latin typeface="Arial Narrow" pitchFamily="-107" charset="0"/>
              </a:rPr>
              <a:t>)</a:t>
            </a:r>
            <a:endParaRPr lang="en-US" sz="1800" b="0" dirty="0" smtClean="0">
              <a:latin typeface="Arial Narrow" pitchFamily="-107" charset="0"/>
            </a:endParaRPr>
          </a:p>
        </p:txBody>
      </p:sp>
      <p:sp>
        <p:nvSpPr>
          <p:cNvPr id="12" name="AutoShape 6"/>
          <p:cNvSpPr>
            <a:spLocks noChangeArrowheads="1"/>
          </p:cNvSpPr>
          <p:nvPr/>
        </p:nvSpPr>
        <p:spPr bwMode="auto">
          <a:xfrm>
            <a:off x="6553200" y="1322388"/>
            <a:ext cx="2241550" cy="2043326"/>
          </a:xfrm>
          <a:prstGeom prst="rect">
            <a:avLst/>
          </a:prstGeom>
          <a:solidFill>
            <a:schemeClr val="accent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chorCtr="1"/>
          <a:lstStyle/>
          <a:p>
            <a:pPr algn="ctr">
              <a:lnSpc>
                <a:spcPct val="90000"/>
              </a:lnSpc>
              <a:spcBef>
                <a:spcPct val="60000"/>
              </a:spcBef>
              <a:buClr>
                <a:srgbClr val="01673E"/>
              </a:buClr>
              <a:buFont typeface="Symbol" pitchFamily="-112" charset="2"/>
              <a:buNone/>
              <a:defRPr/>
            </a:pPr>
            <a:r>
              <a:rPr lang="en-US" sz="2000" dirty="0">
                <a:solidFill>
                  <a:schemeClr val="bg1"/>
                </a:solidFill>
                <a:latin typeface="Arial Narrow" pitchFamily="-112" charset="0"/>
                <a:ea typeface="Arial" pitchFamily="-112" charset="0"/>
                <a:cs typeface="Arial" pitchFamily="-112" charset="0"/>
              </a:rPr>
              <a:t>Understanding materials </a:t>
            </a:r>
            <a:r>
              <a:rPr lang="en-US" sz="2000" dirty="0" smtClean="0">
                <a:solidFill>
                  <a:schemeClr val="bg1"/>
                </a:solidFill>
                <a:latin typeface="Arial Narrow" pitchFamily="-112" charset="0"/>
                <a:ea typeface="Arial" pitchFamily="-112" charset="0"/>
                <a:cs typeface="Arial" pitchFamily="-112" charset="0"/>
              </a:rPr>
              <a:t/>
            </a:r>
            <a:br>
              <a:rPr lang="en-US" sz="2000" dirty="0" smtClean="0">
                <a:solidFill>
                  <a:schemeClr val="bg1"/>
                </a:solidFill>
                <a:latin typeface="Arial Narrow" pitchFamily="-112" charset="0"/>
                <a:ea typeface="Arial" pitchFamily="-112" charset="0"/>
                <a:cs typeface="Arial" pitchFamily="-112" charset="0"/>
              </a:rPr>
            </a:br>
            <a:r>
              <a:rPr lang="en-US" sz="2000" dirty="0" smtClean="0">
                <a:solidFill>
                  <a:schemeClr val="bg1"/>
                </a:solidFill>
                <a:latin typeface="Arial Narrow" pitchFamily="-112" charset="0"/>
                <a:ea typeface="Arial" pitchFamily="-112" charset="0"/>
                <a:cs typeface="Arial" pitchFamily="-112" charset="0"/>
              </a:rPr>
              <a:t>and </a:t>
            </a:r>
            <a:r>
              <a:rPr lang="en-US" sz="2000" dirty="0">
                <a:solidFill>
                  <a:schemeClr val="bg1"/>
                </a:solidFill>
                <a:latin typeface="Arial Narrow" pitchFamily="-112" charset="0"/>
                <a:ea typeface="Arial" pitchFamily="-112" charset="0"/>
                <a:cs typeface="Arial" pitchFamily="-112" charset="0"/>
              </a:rPr>
              <a:t>chemistry at the length scale where properties </a:t>
            </a:r>
            <a:r>
              <a:rPr lang="en-US" sz="2000" dirty="0" smtClean="0">
                <a:solidFill>
                  <a:schemeClr val="bg1"/>
                </a:solidFill>
                <a:latin typeface="Arial Narrow" pitchFamily="-112" charset="0"/>
                <a:ea typeface="Arial" pitchFamily="-112" charset="0"/>
                <a:cs typeface="Arial" pitchFamily="-112" charset="0"/>
              </a:rPr>
              <a:t/>
            </a:r>
            <a:br>
              <a:rPr lang="en-US" sz="2000" dirty="0" smtClean="0">
                <a:solidFill>
                  <a:schemeClr val="bg1"/>
                </a:solidFill>
                <a:latin typeface="Arial Narrow" pitchFamily="-112" charset="0"/>
                <a:ea typeface="Arial" pitchFamily="-112" charset="0"/>
                <a:cs typeface="Arial" pitchFamily="-112" charset="0"/>
              </a:rPr>
            </a:br>
            <a:r>
              <a:rPr lang="en-US" sz="2000" dirty="0" smtClean="0">
                <a:solidFill>
                  <a:schemeClr val="bg1"/>
                </a:solidFill>
                <a:latin typeface="Arial Narrow" pitchFamily="-112" charset="0"/>
                <a:ea typeface="Arial" pitchFamily="-112" charset="0"/>
                <a:cs typeface="Arial" pitchFamily="-112" charset="0"/>
              </a:rPr>
              <a:t>are </a:t>
            </a:r>
            <a:r>
              <a:rPr lang="en-US" sz="2000" dirty="0">
                <a:solidFill>
                  <a:schemeClr val="bg1"/>
                </a:solidFill>
                <a:latin typeface="Arial Narrow" pitchFamily="-112" charset="0"/>
                <a:ea typeface="Arial" pitchFamily="-112" charset="0"/>
                <a:cs typeface="Arial" pitchFamily="-112" charset="0"/>
              </a:rPr>
              <a:t>determined</a:t>
            </a:r>
          </a:p>
        </p:txBody>
      </p:sp>
      <p:pic>
        <p:nvPicPr>
          <p:cNvPr id="14340" name="Picture 10" descr="fept1925_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590800"/>
            <a:ext cx="1433581" cy="142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51850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475" y="177800"/>
            <a:ext cx="3641726" cy="1112612"/>
          </a:xfrm>
        </p:spPr>
        <p:txBody>
          <a:bodyPr/>
          <a:lstStyle/>
          <a:p>
            <a:r>
              <a:rPr lang="en-US" dirty="0" smtClean="0"/>
              <a:t>CNMS: </a:t>
            </a:r>
            <a:br>
              <a:rPr lang="en-US" dirty="0" smtClean="0"/>
            </a:br>
            <a:r>
              <a:rPr lang="en-US" sz="2400" dirty="0" smtClean="0"/>
              <a:t>3 </a:t>
            </a:r>
            <a:r>
              <a:rPr lang="en-US" sz="2400" dirty="0"/>
              <a:t>r</a:t>
            </a:r>
            <a:r>
              <a:rPr lang="en-US" sz="2400" dirty="0" smtClean="0"/>
              <a:t>esearch </a:t>
            </a:r>
            <a:r>
              <a:rPr lang="en-US" sz="2400" dirty="0"/>
              <a:t>themes </a:t>
            </a:r>
            <a:r>
              <a:rPr lang="en-US" sz="2400" dirty="0" smtClean="0"/>
              <a:t>and 2 crosscuts</a:t>
            </a:r>
            <a:endParaRPr lang="en-US" sz="2400" dirty="0"/>
          </a:p>
        </p:txBody>
      </p:sp>
      <p:grpSp>
        <p:nvGrpSpPr>
          <p:cNvPr id="4" name="Group 3"/>
          <p:cNvGrpSpPr/>
          <p:nvPr/>
        </p:nvGrpSpPr>
        <p:grpSpPr>
          <a:xfrm>
            <a:off x="1921615" y="1287771"/>
            <a:ext cx="5554951" cy="4470969"/>
            <a:chOff x="2095499" y="762000"/>
            <a:chExt cx="5029199" cy="5029198"/>
          </a:xfrm>
          <a:solidFill>
            <a:srgbClr val="92D1B7"/>
          </a:solidFill>
          <a:effectLst>
            <a:outerShdw blurRad="50800" dist="38100" dir="2700000" algn="tl" rotWithShape="0">
              <a:prstClr val="black">
                <a:alpha val="40000"/>
              </a:prstClr>
            </a:outerShdw>
          </a:effectLst>
        </p:grpSpPr>
        <p:sp>
          <p:nvSpPr>
            <p:cNvPr id="5" name="Freeform 4"/>
            <p:cNvSpPr/>
            <p:nvPr/>
          </p:nvSpPr>
          <p:spPr>
            <a:xfrm>
              <a:off x="3352799" y="762000"/>
              <a:ext cx="2514599" cy="2514599"/>
            </a:xfrm>
            <a:custGeom>
              <a:avLst/>
              <a:gdLst>
                <a:gd name="connsiteX0" fmla="*/ 0 w 2514599"/>
                <a:gd name="connsiteY0" fmla="*/ 2514599 h 2514599"/>
                <a:gd name="connsiteX1" fmla="*/ 1257300 w 2514599"/>
                <a:gd name="connsiteY1" fmla="*/ 0 h 2514599"/>
                <a:gd name="connsiteX2" fmla="*/ 2514599 w 2514599"/>
                <a:gd name="connsiteY2" fmla="*/ 2514599 h 2514599"/>
                <a:gd name="connsiteX3" fmla="*/ 0 w 2514599"/>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514599" h="2514599">
                  <a:moveTo>
                    <a:pt x="0" y="2514599"/>
                  </a:moveTo>
                  <a:lnTo>
                    <a:pt x="1257300" y="0"/>
                  </a:lnTo>
                  <a:lnTo>
                    <a:pt x="2514599" y="2514599"/>
                  </a:lnTo>
                  <a:lnTo>
                    <a:pt x="0" y="2514599"/>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8180" tIns="731520" rIns="678180" bIns="0" numCol="1" spcCol="1270" anchor="ctr" anchorCtr="0">
              <a:noAutofit/>
            </a:bodyPr>
            <a:lstStyle/>
            <a:p>
              <a:pPr lvl="0" algn="ctr" defTabSz="577850">
                <a:lnSpc>
                  <a:spcPct val="90000"/>
                </a:lnSpc>
                <a:spcBef>
                  <a:spcPts val="600"/>
                </a:spcBef>
                <a:spcAft>
                  <a:spcPts val="0"/>
                </a:spcAft>
              </a:pPr>
              <a:r>
                <a:rPr lang="en-US" b="1" dirty="0" err="1">
                  <a:solidFill>
                    <a:schemeClr val="tx1"/>
                  </a:solidFill>
                </a:rPr>
                <a:t>Multiscale</a:t>
              </a:r>
              <a:r>
                <a:rPr lang="en-US" b="1" dirty="0">
                  <a:solidFill>
                    <a:schemeClr val="tx1"/>
                  </a:solidFill>
                </a:rPr>
                <a:t> functionality </a:t>
              </a:r>
              <a:br>
                <a:rPr lang="en-US" b="1" dirty="0">
                  <a:solidFill>
                    <a:schemeClr val="tx1"/>
                  </a:solidFill>
                </a:rPr>
              </a:br>
              <a:r>
                <a:rPr lang="en-US" b="1" dirty="0">
                  <a:solidFill>
                    <a:schemeClr val="tx1"/>
                  </a:solidFill>
                </a:rPr>
                <a:t>of </a:t>
              </a:r>
              <a:r>
                <a:rPr lang="en-US" b="1" dirty="0" smtClean="0">
                  <a:solidFill>
                    <a:schemeClr val="tx1"/>
                  </a:solidFill>
                </a:rPr>
                <a:t>nanostructures</a:t>
              </a:r>
              <a:endParaRPr lang="en-US" b="1" dirty="0">
                <a:solidFill>
                  <a:schemeClr val="tx1"/>
                </a:solidFill>
              </a:endParaRPr>
            </a:p>
          </p:txBody>
        </p:sp>
        <p:sp>
          <p:nvSpPr>
            <p:cNvPr id="6" name="Freeform 5"/>
            <p:cNvSpPr/>
            <p:nvPr/>
          </p:nvSpPr>
          <p:spPr>
            <a:xfrm>
              <a:off x="2095499" y="3276599"/>
              <a:ext cx="2514599" cy="2514599"/>
            </a:xfrm>
            <a:custGeom>
              <a:avLst/>
              <a:gdLst>
                <a:gd name="connsiteX0" fmla="*/ 0 w 2514599"/>
                <a:gd name="connsiteY0" fmla="*/ 2514599 h 2514599"/>
                <a:gd name="connsiteX1" fmla="*/ 1257300 w 2514599"/>
                <a:gd name="connsiteY1" fmla="*/ 0 h 2514599"/>
                <a:gd name="connsiteX2" fmla="*/ 2514599 w 2514599"/>
                <a:gd name="connsiteY2" fmla="*/ 2514599 h 2514599"/>
                <a:gd name="connsiteX3" fmla="*/ 0 w 2514599"/>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514599" h="2514599">
                  <a:moveTo>
                    <a:pt x="0" y="2514599"/>
                  </a:moveTo>
                  <a:lnTo>
                    <a:pt x="1257300" y="0"/>
                  </a:lnTo>
                  <a:lnTo>
                    <a:pt x="2514599" y="2514599"/>
                  </a:lnTo>
                  <a:lnTo>
                    <a:pt x="0" y="2514599"/>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8180" tIns="640080" rIns="678180" bIns="0" numCol="1" spcCol="1270" anchor="ctr" anchorCtr="0">
              <a:noAutofit/>
            </a:bodyPr>
            <a:lstStyle/>
            <a:p>
              <a:pPr lvl="0" algn="ctr" defTabSz="577850">
                <a:lnSpc>
                  <a:spcPct val="90000"/>
                </a:lnSpc>
                <a:spcBef>
                  <a:spcPts val="300"/>
                </a:spcBef>
                <a:spcAft>
                  <a:spcPts val="0"/>
                </a:spcAft>
              </a:pPr>
              <a:r>
                <a:rPr lang="en-US" b="1" dirty="0">
                  <a:solidFill>
                    <a:schemeClr val="tx1"/>
                  </a:solidFill>
                </a:rPr>
                <a:t>Functional polymer </a:t>
              </a:r>
              <a:br>
                <a:rPr lang="en-US" b="1" dirty="0">
                  <a:solidFill>
                    <a:schemeClr val="tx1"/>
                  </a:solidFill>
                </a:rPr>
              </a:br>
              <a:r>
                <a:rPr lang="en-US" b="1" dirty="0">
                  <a:solidFill>
                    <a:schemeClr val="tx1"/>
                  </a:solidFill>
                </a:rPr>
                <a:t>architectures</a:t>
              </a:r>
            </a:p>
          </p:txBody>
        </p:sp>
        <p:sp>
          <p:nvSpPr>
            <p:cNvPr id="7" name="Freeform 6"/>
            <p:cNvSpPr/>
            <p:nvPr/>
          </p:nvSpPr>
          <p:spPr>
            <a:xfrm rot="21600000">
              <a:off x="3352799" y="3276598"/>
              <a:ext cx="2514599" cy="2514600"/>
            </a:xfrm>
            <a:custGeom>
              <a:avLst/>
              <a:gdLst>
                <a:gd name="connsiteX0" fmla="*/ 0 w 2514599"/>
                <a:gd name="connsiteY0" fmla="*/ 2514599 h 2514599"/>
                <a:gd name="connsiteX1" fmla="*/ 1257300 w 2514599"/>
                <a:gd name="connsiteY1" fmla="*/ 0 h 2514599"/>
                <a:gd name="connsiteX2" fmla="*/ 2514599 w 2514599"/>
                <a:gd name="connsiteY2" fmla="*/ 2514599 h 2514599"/>
                <a:gd name="connsiteX3" fmla="*/ 0 w 2514599"/>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514599" h="2514599">
                  <a:moveTo>
                    <a:pt x="2514599" y="0"/>
                  </a:moveTo>
                  <a:lnTo>
                    <a:pt x="1257299" y="2514599"/>
                  </a:lnTo>
                  <a:lnTo>
                    <a:pt x="0" y="0"/>
                  </a:lnTo>
                  <a:lnTo>
                    <a:pt x="2514599" y="0"/>
                  </a:lnTo>
                  <a:close/>
                </a:path>
              </a:pathLst>
            </a:custGeom>
            <a:solidFill>
              <a:schemeClr val="accent3"/>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8640" tIns="91440" rIns="548640" bIns="731520" numCol="1" spcCol="1270" anchor="ctr" anchorCtr="0">
              <a:noAutofit/>
            </a:bodyPr>
            <a:lstStyle/>
            <a:p>
              <a:pPr lvl="0" algn="ctr" defTabSz="577850">
                <a:lnSpc>
                  <a:spcPct val="90000"/>
                </a:lnSpc>
                <a:spcBef>
                  <a:spcPts val="600"/>
                </a:spcBef>
                <a:spcAft>
                  <a:spcPts val="0"/>
                </a:spcAft>
              </a:pPr>
              <a:r>
                <a:rPr lang="en-US" b="1" dirty="0">
                  <a:solidFill>
                    <a:schemeClr val="bg2"/>
                  </a:solidFill>
                </a:rPr>
                <a:t>Nanofabrication Research </a:t>
              </a:r>
              <a:r>
                <a:rPr lang="en-US" b="1" dirty="0" smtClean="0">
                  <a:solidFill>
                    <a:schemeClr val="bg2"/>
                  </a:solidFill>
                </a:rPr>
                <a:t/>
              </a:r>
              <a:br>
                <a:rPr lang="en-US" b="1" dirty="0" smtClean="0">
                  <a:solidFill>
                    <a:schemeClr val="bg2"/>
                  </a:solidFill>
                </a:rPr>
              </a:br>
              <a:r>
                <a:rPr lang="en-US" b="1" dirty="0" smtClean="0">
                  <a:solidFill>
                    <a:schemeClr val="bg2"/>
                  </a:solidFill>
                </a:rPr>
                <a:t>Laboratory</a:t>
              </a:r>
              <a:endParaRPr lang="en-US" b="1" dirty="0">
                <a:solidFill>
                  <a:schemeClr val="bg2"/>
                </a:solidFill>
              </a:endParaRPr>
            </a:p>
          </p:txBody>
        </p:sp>
        <p:sp>
          <p:nvSpPr>
            <p:cNvPr id="8" name="Freeform 7"/>
            <p:cNvSpPr/>
            <p:nvPr/>
          </p:nvSpPr>
          <p:spPr>
            <a:xfrm>
              <a:off x="4610099" y="3276599"/>
              <a:ext cx="2514599" cy="2514599"/>
            </a:xfrm>
            <a:custGeom>
              <a:avLst/>
              <a:gdLst>
                <a:gd name="connsiteX0" fmla="*/ 0 w 2514599"/>
                <a:gd name="connsiteY0" fmla="*/ 2514599 h 2514599"/>
                <a:gd name="connsiteX1" fmla="*/ 1257300 w 2514599"/>
                <a:gd name="connsiteY1" fmla="*/ 0 h 2514599"/>
                <a:gd name="connsiteX2" fmla="*/ 2514599 w 2514599"/>
                <a:gd name="connsiteY2" fmla="*/ 2514599 h 2514599"/>
                <a:gd name="connsiteX3" fmla="*/ 0 w 2514599"/>
                <a:gd name="connsiteY3" fmla="*/ 2514599 h 2514599"/>
              </a:gdLst>
              <a:ahLst/>
              <a:cxnLst>
                <a:cxn ang="0">
                  <a:pos x="connsiteX0" y="connsiteY0"/>
                </a:cxn>
                <a:cxn ang="0">
                  <a:pos x="connsiteX1" y="connsiteY1"/>
                </a:cxn>
                <a:cxn ang="0">
                  <a:pos x="connsiteX2" y="connsiteY2"/>
                </a:cxn>
                <a:cxn ang="0">
                  <a:pos x="connsiteX3" y="connsiteY3"/>
                </a:cxn>
              </a:cxnLst>
              <a:rect l="l" t="t" r="r" b="b"/>
              <a:pathLst>
                <a:path w="2514599" h="2514599">
                  <a:moveTo>
                    <a:pt x="0" y="2514599"/>
                  </a:moveTo>
                  <a:lnTo>
                    <a:pt x="1257300" y="0"/>
                  </a:lnTo>
                  <a:lnTo>
                    <a:pt x="2514599" y="2514599"/>
                  </a:lnTo>
                  <a:lnTo>
                    <a:pt x="0" y="2514599"/>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320" tIns="640080" rIns="274320" bIns="0" numCol="1" spcCol="1270" anchor="ctr" anchorCtr="0">
              <a:noAutofit/>
            </a:bodyPr>
            <a:lstStyle/>
            <a:p>
              <a:pPr lvl="0" algn="ctr" defTabSz="577850">
                <a:lnSpc>
                  <a:spcPct val="90000"/>
                </a:lnSpc>
                <a:spcBef>
                  <a:spcPts val="600"/>
                </a:spcBef>
                <a:spcAft>
                  <a:spcPts val="0"/>
                </a:spcAft>
              </a:pPr>
              <a:r>
                <a:rPr lang="en-US" b="1" dirty="0">
                  <a:solidFill>
                    <a:schemeClr val="tx1"/>
                  </a:solidFill>
                </a:rPr>
                <a:t>Collective </a:t>
              </a:r>
              <a:r>
                <a:rPr lang="en-US" b="1" dirty="0" smtClean="0">
                  <a:solidFill>
                    <a:schemeClr val="tx1"/>
                  </a:solidFill>
                </a:rPr>
                <a:t/>
              </a:r>
              <a:br>
                <a:rPr lang="en-US" b="1" dirty="0" smtClean="0">
                  <a:solidFill>
                    <a:schemeClr val="tx1"/>
                  </a:solidFill>
                </a:rPr>
              </a:br>
              <a:r>
                <a:rPr lang="en-US" b="1" dirty="0" smtClean="0">
                  <a:solidFill>
                    <a:schemeClr val="tx1"/>
                  </a:solidFill>
                </a:rPr>
                <a:t>phenomena </a:t>
              </a:r>
              <a:r>
                <a:rPr lang="en-US" b="1" dirty="0">
                  <a:solidFill>
                    <a:schemeClr val="tx1"/>
                  </a:solidFill>
                </a:rPr>
                <a:t/>
              </a:r>
              <a:br>
                <a:rPr lang="en-US" b="1" dirty="0">
                  <a:solidFill>
                    <a:schemeClr val="tx1"/>
                  </a:solidFill>
                </a:rPr>
              </a:br>
              <a:r>
                <a:rPr lang="en-US" b="1" dirty="0">
                  <a:solidFill>
                    <a:schemeClr val="tx1"/>
                  </a:solidFill>
                </a:rPr>
                <a:t>in </a:t>
              </a:r>
              <a:r>
                <a:rPr lang="en-US" b="1" dirty="0" err="1">
                  <a:solidFill>
                    <a:schemeClr val="tx1"/>
                  </a:solidFill>
                </a:rPr>
                <a:t>nanophases</a:t>
              </a:r>
              <a:endParaRPr lang="en-US" b="1" dirty="0">
                <a:solidFill>
                  <a:schemeClr val="tx1"/>
                </a:solidFill>
              </a:endParaRPr>
            </a:p>
          </p:txBody>
        </p:sp>
      </p:grpSp>
      <p:sp>
        <p:nvSpPr>
          <p:cNvPr id="13" name="Freeform 5"/>
          <p:cNvSpPr>
            <a:spLocks/>
          </p:cNvSpPr>
          <p:nvPr/>
        </p:nvSpPr>
        <p:spPr bwMode="auto">
          <a:xfrm>
            <a:off x="1409251" y="760982"/>
            <a:ext cx="6626711" cy="5292155"/>
          </a:xfrm>
          <a:custGeom>
            <a:avLst/>
            <a:gdLst>
              <a:gd name="T0" fmla="*/ 356 w 4472"/>
              <a:gd name="T1" fmla="*/ 3485 h 3638"/>
              <a:gd name="T2" fmla="*/ 271 w 4472"/>
              <a:gd name="T3" fmla="*/ 3485 h 3638"/>
              <a:gd name="T4" fmla="*/ 2211 w 4472"/>
              <a:gd name="T5" fmla="*/ 290 h 3638"/>
              <a:gd name="T6" fmla="*/ 4197 w 4472"/>
              <a:gd name="T7" fmla="*/ 3485 h 3638"/>
              <a:gd name="T8" fmla="*/ 411 w 4472"/>
              <a:gd name="T9" fmla="*/ 3485 h 3638"/>
              <a:gd name="T10" fmla="*/ 362 w 4472"/>
              <a:gd name="T11" fmla="*/ 3557 h 3638"/>
              <a:gd name="T12" fmla="*/ 460 w 4472"/>
              <a:gd name="T13" fmla="*/ 3638 h 3638"/>
              <a:gd name="T14" fmla="*/ 4472 w 4472"/>
              <a:gd name="T15" fmla="*/ 3638 h 3638"/>
              <a:gd name="T16" fmla="*/ 2209 w 4472"/>
              <a:gd name="T17" fmla="*/ 0 h 3638"/>
              <a:gd name="T18" fmla="*/ 0 w 4472"/>
              <a:gd name="T19" fmla="*/ 3638 h 3638"/>
              <a:gd name="T20" fmla="*/ 386 w 4472"/>
              <a:gd name="T21" fmla="*/ 3638 h 3638"/>
              <a:gd name="T22" fmla="*/ 299 w 4472"/>
              <a:gd name="T23" fmla="*/ 3567 h 3638"/>
              <a:gd name="T24" fmla="*/ 356 w 4472"/>
              <a:gd name="T25" fmla="*/ 3485 h 3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2" h="3638">
                <a:moveTo>
                  <a:pt x="356" y="3485"/>
                </a:moveTo>
                <a:lnTo>
                  <a:pt x="271" y="3485"/>
                </a:lnTo>
                <a:lnTo>
                  <a:pt x="2211" y="290"/>
                </a:lnTo>
                <a:lnTo>
                  <a:pt x="4197" y="3485"/>
                </a:lnTo>
                <a:lnTo>
                  <a:pt x="411" y="3485"/>
                </a:lnTo>
                <a:lnTo>
                  <a:pt x="362" y="3557"/>
                </a:lnTo>
                <a:lnTo>
                  <a:pt x="460" y="3638"/>
                </a:lnTo>
                <a:lnTo>
                  <a:pt x="4472" y="3638"/>
                </a:lnTo>
                <a:lnTo>
                  <a:pt x="2209" y="0"/>
                </a:lnTo>
                <a:lnTo>
                  <a:pt x="0" y="3638"/>
                </a:lnTo>
                <a:lnTo>
                  <a:pt x="386" y="3638"/>
                </a:lnTo>
                <a:lnTo>
                  <a:pt x="299" y="3567"/>
                </a:lnTo>
                <a:lnTo>
                  <a:pt x="356" y="3485"/>
                </a:lnTo>
                <a:close/>
              </a:path>
            </a:pathLst>
          </a:cu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25400" h="25400"/>
          </a:sp3d>
        </p:spPr>
        <p:txBody>
          <a:bodyPr vert="horz" wrap="square" lIns="91440" tIns="5074920" rIns="91440" bIns="54864" numCol="1" anchor="t" anchorCtr="0" compatLnSpc="1">
            <a:prstTxWarp prst="textNoShape">
              <a:avLst/>
            </a:prstTxWarp>
          </a:bodyPr>
          <a:lstStyle/>
          <a:p>
            <a:pPr marL="0" lvl="1" algn="ctr" fontAlgn="auto">
              <a:lnSpc>
                <a:spcPct val="90000"/>
              </a:lnSpc>
              <a:spcBef>
                <a:spcPts val="600"/>
              </a:spcBef>
              <a:spcAft>
                <a:spcPts val="0"/>
              </a:spcAft>
              <a:defRPr/>
            </a:pPr>
            <a:r>
              <a:rPr lang="en-US" sz="1600" b="1" dirty="0">
                <a:latin typeface="+mn-lt"/>
              </a:rPr>
              <a:t>Theory, modeling, and simulation</a:t>
            </a:r>
          </a:p>
        </p:txBody>
      </p:sp>
    </p:spTree>
    <p:extLst>
      <p:ext uri="{BB962C8B-B14F-4D97-AF65-F5344CB8AC3E}">
        <p14:creationId xmlns:p14="http://schemas.microsoft.com/office/powerpoint/2010/main" val="19280152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3"/>
          <p:cNvSpPr>
            <a:spLocks noChangeArrowheads="1"/>
          </p:cNvSpPr>
          <p:nvPr/>
        </p:nvSpPr>
        <p:spPr bwMode="auto">
          <a:xfrm>
            <a:off x="0" y="-190500"/>
            <a:ext cx="952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lnSpc>
                <a:spcPct val="85000"/>
              </a:lnSpc>
            </a:pPr>
            <a:endParaRPr lang="en-US" sz="3400" b="1">
              <a:solidFill>
                <a:srgbClr val="42784B"/>
              </a:solidFill>
            </a:endParaRPr>
          </a:p>
        </p:txBody>
      </p:sp>
      <p:sp>
        <p:nvSpPr>
          <p:cNvPr id="11266" name="Rectangle 4"/>
          <p:cNvSpPr>
            <a:spLocks noChangeArrowheads="1"/>
          </p:cNvSpPr>
          <p:nvPr/>
        </p:nvSpPr>
        <p:spPr bwMode="auto">
          <a:xfrm>
            <a:off x="274638" y="381000"/>
            <a:ext cx="8869362"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eaLnBrk="0" hangingPunct="0">
              <a:buClr>
                <a:srgbClr val="00673E"/>
              </a:buClr>
              <a:buFont typeface="Symbol" charset="0"/>
              <a:buNone/>
            </a:pPr>
            <a:endParaRPr lang="en-US" b="1">
              <a:latin typeface="Times New Roman" charset="0"/>
              <a:cs typeface="Times New Roman" charset="0"/>
            </a:endParaRPr>
          </a:p>
        </p:txBody>
      </p:sp>
      <p:sp>
        <p:nvSpPr>
          <p:cNvPr id="11270" name="Title 1"/>
          <p:cNvSpPr>
            <a:spLocks noGrp="1"/>
          </p:cNvSpPr>
          <p:nvPr>
            <p:ph type="title"/>
          </p:nvPr>
        </p:nvSpPr>
        <p:spPr>
          <a:xfrm>
            <a:off x="111125" y="177800"/>
            <a:ext cx="8229600" cy="889000"/>
          </a:xfrm>
        </p:spPr>
        <p:txBody>
          <a:bodyPr/>
          <a:lstStyle/>
          <a:p>
            <a:r>
              <a:rPr lang="en-US" dirty="0" smtClean="0">
                <a:latin typeface="Arial Black" charset="0"/>
              </a:rPr>
              <a:t>Theme 1: </a:t>
            </a:r>
            <a:r>
              <a:rPr lang="en-US" dirty="0" err="1" smtClean="0">
                <a:latin typeface="Arial Black" charset="0"/>
              </a:rPr>
              <a:t>Multiscale</a:t>
            </a:r>
            <a:r>
              <a:rPr lang="en-US" dirty="0" smtClean="0">
                <a:latin typeface="Arial Black" charset="0"/>
              </a:rPr>
              <a:t> functionality </a:t>
            </a:r>
            <a:br>
              <a:rPr lang="en-US" dirty="0" smtClean="0">
                <a:latin typeface="Arial Black" charset="0"/>
              </a:rPr>
            </a:br>
            <a:r>
              <a:rPr lang="en-US" dirty="0" smtClean="0">
                <a:latin typeface="Arial Black" charset="0"/>
              </a:rPr>
              <a:t>of nanostructures</a:t>
            </a:r>
            <a:endParaRPr lang="en-US" dirty="0">
              <a:latin typeface="Arial Black" charset="0"/>
            </a:endParaRPr>
          </a:p>
        </p:txBody>
      </p:sp>
      <p:sp>
        <p:nvSpPr>
          <p:cNvPr id="72" name="Hexagon 71"/>
          <p:cNvSpPr/>
          <p:nvPr/>
        </p:nvSpPr>
        <p:spPr>
          <a:xfrm>
            <a:off x="3481372" y="3628539"/>
            <a:ext cx="628726" cy="541731"/>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4" name="Hexagon 23"/>
          <p:cNvSpPr/>
          <p:nvPr/>
        </p:nvSpPr>
        <p:spPr>
          <a:xfrm>
            <a:off x="5563963" y="2752338"/>
            <a:ext cx="628726" cy="541731"/>
          </a:xfrm>
          <a:prstGeom prst="hexagon">
            <a:avLst>
              <a:gd name="adj" fmla="val 28900"/>
              <a:gd name="vf" fmla="val 115470"/>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22" name="Hexagon 21"/>
          <p:cNvSpPr/>
          <p:nvPr/>
        </p:nvSpPr>
        <p:spPr>
          <a:xfrm>
            <a:off x="6309752" y="3764681"/>
            <a:ext cx="628726" cy="541731"/>
          </a:xfrm>
          <a:prstGeom prst="hexagon">
            <a:avLst>
              <a:gd name="adj" fmla="val 28900"/>
              <a:gd name="vf" fmla="val 115470"/>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6306651" y="2179721"/>
            <a:ext cx="1666396" cy="1441500"/>
          </a:xfrm>
          <a:custGeom>
            <a:avLst/>
            <a:gdLst>
              <a:gd name="connsiteX0" fmla="*/ 0 w 1666396"/>
              <a:gd name="connsiteY0" fmla="*/ 720750 h 1441500"/>
              <a:gd name="connsiteX1" fmla="*/ 411837 w 1666396"/>
              <a:gd name="connsiteY1" fmla="*/ 0 h 1441500"/>
              <a:gd name="connsiteX2" fmla="*/ 1254559 w 1666396"/>
              <a:gd name="connsiteY2" fmla="*/ 0 h 1441500"/>
              <a:gd name="connsiteX3" fmla="*/ 1666396 w 1666396"/>
              <a:gd name="connsiteY3" fmla="*/ 720750 h 1441500"/>
              <a:gd name="connsiteX4" fmla="*/ 1254559 w 1666396"/>
              <a:gd name="connsiteY4" fmla="*/ 1441500 h 1441500"/>
              <a:gd name="connsiteX5" fmla="*/ 411837 w 1666396"/>
              <a:gd name="connsiteY5" fmla="*/ 1441500 h 1441500"/>
              <a:gd name="connsiteX6" fmla="*/ 0 w 1666396"/>
              <a:gd name="connsiteY6" fmla="*/ 720750 h 14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396" h="1441500">
                <a:moveTo>
                  <a:pt x="0" y="720750"/>
                </a:moveTo>
                <a:lnTo>
                  <a:pt x="411837" y="0"/>
                </a:lnTo>
                <a:lnTo>
                  <a:pt x="1254559" y="0"/>
                </a:lnTo>
                <a:lnTo>
                  <a:pt x="1666396" y="720750"/>
                </a:lnTo>
                <a:lnTo>
                  <a:pt x="1254559" y="1441500"/>
                </a:lnTo>
                <a:lnTo>
                  <a:pt x="411837" y="1441500"/>
                </a:lnTo>
                <a:lnTo>
                  <a:pt x="0" y="72075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none" lIns="91440" tIns="256657" rIns="91440" bIns="256657" numCol="1" spcCol="1270" anchor="ctr" anchorCtr="0">
            <a:noAutofit/>
          </a:bodyPr>
          <a:lstStyle/>
          <a:p>
            <a:pPr lvl="0" algn="ctr" defTabSz="622300">
              <a:lnSpc>
                <a:spcPct val="90000"/>
              </a:lnSpc>
              <a:spcBef>
                <a:spcPct val="0"/>
              </a:spcBef>
              <a:spcAft>
                <a:spcPct val="35000"/>
              </a:spcAft>
            </a:pPr>
            <a:r>
              <a:rPr lang="en-US" sz="1400" b="1" kern="1200" dirty="0" smtClean="0"/>
              <a:t>Characterization: </a:t>
            </a:r>
            <a:br>
              <a:rPr lang="en-US" sz="1400" b="1" kern="1200" dirty="0" smtClean="0"/>
            </a:br>
            <a:r>
              <a:rPr lang="en-US" sz="1400" b="1" kern="1200" dirty="0" smtClean="0"/>
              <a:t>Revealing </a:t>
            </a:r>
            <a:br>
              <a:rPr lang="en-US" sz="1400" b="1" kern="1200" dirty="0" smtClean="0"/>
            </a:br>
            <a:r>
              <a:rPr lang="en-US" sz="1400" b="1" kern="1200" dirty="0" smtClean="0"/>
              <a:t>unexpected </a:t>
            </a:r>
            <a:br>
              <a:rPr lang="en-US" sz="1400" b="1" kern="1200" dirty="0" smtClean="0"/>
            </a:br>
            <a:r>
              <a:rPr lang="en-US" sz="1400" b="1" kern="1200" dirty="0" smtClean="0"/>
              <a:t>phenomena</a:t>
            </a:r>
            <a:endParaRPr lang="en-US" sz="1400" b="1" kern="1200" dirty="0"/>
          </a:p>
        </p:txBody>
      </p:sp>
      <p:sp>
        <p:nvSpPr>
          <p:cNvPr id="16" name="Hexagon 15"/>
          <p:cNvSpPr/>
          <p:nvPr/>
        </p:nvSpPr>
        <p:spPr>
          <a:xfrm>
            <a:off x="7350136" y="1490060"/>
            <a:ext cx="628726" cy="541731"/>
          </a:xfrm>
          <a:prstGeom prst="hexagon">
            <a:avLst>
              <a:gd name="adj" fmla="val 28900"/>
              <a:gd name="vf" fmla="val 115470"/>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7" name="Freeform 16"/>
          <p:cNvSpPr/>
          <p:nvPr/>
        </p:nvSpPr>
        <p:spPr>
          <a:xfrm>
            <a:off x="6460150" y="868675"/>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accent5">
              <a:lumMod val="60000"/>
              <a:lumOff val="4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4089" tIns="213564" rIns="244089" bIns="213564" numCol="1" spcCol="1270" anchor="ctr" anchorCtr="0">
            <a:noAutofit/>
          </a:bodyPr>
          <a:lstStyle/>
          <a:p>
            <a:pPr lvl="0" algn="ctr" defTabSz="622300">
              <a:lnSpc>
                <a:spcPct val="90000"/>
              </a:lnSpc>
              <a:spcBef>
                <a:spcPct val="0"/>
              </a:spcBef>
              <a:spcAft>
                <a:spcPct val="35000"/>
              </a:spcAft>
            </a:pPr>
            <a:r>
              <a:rPr lang="en-US" sz="1400" kern="1200" dirty="0" smtClean="0"/>
              <a:t>PLD + in situ SPM</a:t>
            </a:r>
            <a:endParaRPr lang="en-US" sz="1400" kern="1200" dirty="0"/>
          </a:p>
        </p:txBody>
      </p:sp>
      <p:sp>
        <p:nvSpPr>
          <p:cNvPr id="18" name="Hexagon 17"/>
          <p:cNvSpPr/>
          <p:nvPr/>
        </p:nvSpPr>
        <p:spPr>
          <a:xfrm>
            <a:off x="8083909" y="2502809"/>
            <a:ext cx="628726" cy="541731"/>
          </a:xfrm>
          <a:prstGeom prst="hexagon">
            <a:avLst>
              <a:gd name="adj" fmla="val 28900"/>
              <a:gd name="vf" fmla="val 115470"/>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9" name="Freeform 18"/>
          <p:cNvSpPr/>
          <p:nvPr/>
        </p:nvSpPr>
        <p:spPr>
          <a:xfrm>
            <a:off x="7712565" y="1595318"/>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accent5">
              <a:lumMod val="60000"/>
              <a:lumOff val="4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4089" tIns="213564" rIns="244089" bIns="213564" numCol="1" spcCol="1270" anchor="ctr" anchorCtr="0">
            <a:noAutofit/>
          </a:bodyPr>
          <a:lstStyle/>
          <a:p>
            <a:pPr lvl="0" algn="ctr" defTabSz="622300">
              <a:lnSpc>
                <a:spcPct val="90000"/>
              </a:lnSpc>
              <a:spcBef>
                <a:spcPct val="0"/>
              </a:spcBef>
              <a:spcAft>
                <a:spcPct val="35000"/>
              </a:spcAft>
            </a:pPr>
            <a:r>
              <a:rPr lang="en-US" sz="1400" kern="1200" dirty="0" smtClean="0"/>
              <a:t>PLD + sputter growth</a:t>
            </a:r>
            <a:endParaRPr lang="en-US" sz="1400" kern="1200" dirty="0"/>
          </a:p>
        </p:txBody>
      </p:sp>
      <p:sp>
        <p:nvSpPr>
          <p:cNvPr id="20" name="Hexagon 19"/>
          <p:cNvSpPr/>
          <p:nvPr/>
        </p:nvSpPr>
        <p:spPr>
          <a:xfrm>
            <a:off x="7574183" y="3646012"/>
            <a:ext cx="628726" cy="541731"/>
          </a:xfrm>
          <a:prstGeom prst="hexagon">
            <a:avLst>
              <a:gd name="adj" fmla="val 28900"/>
              <a:gd name="vf" fmla="val 115470"/>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21" name="Freeform 20"/>
          <p:cNvSpPr/>
          <p:nvPr/>
        </p:nvSpPr>
        <p:spPr>
          <a:xfrm>
            <a:off x="7712565" y="3023814"/>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accent5">
              <a:lumMod val="60000"/>
              <a:lumOff val="4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4089" tIns="213564" rIns="244089" bIns="213564" numCol="1" spcCol="1270" anchor="ctr" anchorCtr="0">
            <a:noAutofit/>
          </a:bodyPr>
          <a:lstStyle/>
          <a:p>
            <a:pPr lvl="0" algn="ctr" defTabSz="622300">
              <a:lnSpc>
                <a:spcPct val="90000"/>
              </a:lnSpc>
              <a:spcBef>
                <a:spcPct val="0"/>
              </a:spcBef>
              <a:spcAft>
                <a:spcPct val="35000"/>
              </a:spcAft>
            </a:pPr>
            <a:r>
              <a:rPr lang="en-US" sz="1400" kern="1200" dirty="0" smtClean="0"/>
              <a:t>He ion microscope</a:t>
            </a:r>
            <a:endParaRPr lang="en-US" sz="1400" kern="1200" dirty="0"/>
          </a:p>
        </p:txBody>
      </p:sp>
      <p:sp>
        <p:nvSpPr>
          <p:cNvPr id="23" name="Freeform 22"/>
          <p:cNvSpPr/>
          <p:nvPr/>
        </p:nvSpPr>
        <p:spPr>
          <a:xfrm>
            <a:off x="6460150" y="3751270"/>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accent5">
              <a:lumMod val="60000"/>
              <a:lumOff val="4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4089" tIns="213564" rIns="244089" bIns="213564" numCol="1" spcCol="1270" anchor="ctr" anchorCtr="0">
            <a:noAutofit/>
          </a:bodyPr>
          <a:lstStyle/>
          <a:p>
            <a:pPr lvl="0" algn="ctr" defTabSz="622300">
              <a:lnSpc>
                <a:spcPct val="90000"/>
              </a:lnSpc>
              <a:spcBef>
                <a:spcPct val="0"/>
              </a:spcBef>
              <a:spcAft>
                <a:spcPct val="35000"/>
              </a:spcAft>
            </a:pPr>
            <a:r>
              <a:rPr lang="en-US" sz="1400" kern="1200" dirty="0" smtClean="0"/>
              <a:t>High-B, Low-T STM</a:t>
            </a:r>
            <a:endParaRPr lang="en-US" sz="1400" kern="1200" dirty="0"/>
          </a:p>
        </p:txBody>
      </p:sp>
      <p:sp>
        <p:nvSpPr>
          <p:cNvPr id="26" name="Freeform 25"/>
          <p:cNvSpPr/>
          <p:nvPr/>
        </p:nvSpPr>
        <p:spPr>
          <a:xfrm>
            <a:off x="5201922" y="1593692"/>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accent5">
              <a:lumMod val="60000"/>
              <a:lumOff val="4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4089" tIns="213564" rIns="244089" bIns="213564" numCol="1" spcCol="1270" anchor="ctr" anchorCtr="0">
            <a:noAutofit/>
          </a:bodyPr>
          <a:lstStyle/>
          <a:p>
            <a:pPr lvl="0" algn="ctr" defTabSz="622300">
              <a:lnSpc>
                <a:spcPct val="90000"/>
              </a:lnSpc>
              <a:spcBef>
                <a:spcPct val="0"/>
              </a:spcBef>
              <a:spcAft>
                <a:spcPct val="35000"/>
              </a:spcAft>
            </a:pPr>
            <a:r>
              <a:rPr lang="en-US" sz="1400" kern="1200" dirty="0" smtClean="0"/>
              <a:t>Microwave microscopy</a:t>
            </a:r>
            <a:endParaRPr lang="en-US" sz="1400" kern="1200" dirty="0"/>
          </a:p>
        </p:txBody>
      </p:sp>
      <p:grpSp>
        <p:nvGrpSpPr>
          <p:cNvPr id="27" name="Group 26"/>
          <p:cNvGrpSpPr/>
          <p:nvPr/>
        </p:nvGrpSpPr>
        <p:grpSpPr>
          <a:xfrm>
            <a:off x="3806687" y="2315510"/>
            <a:ext cx="2771648" cy="4063999"/>
            <a:chOff x="3742735" y="2118005"/>
            <a:chExt cx="2771648" cy="4063999"/>
          </a:xfrm>
        </p:grpSpPr>
        <p:sp>
          <p:nvSpPr>
            <p:cNvPr id="28" name="Freeform 27"/>
            <p:cNvSpPr/>
            <p:nvPr/>
          </p:nvSpPr>
          <p:spPr>
            <a:xfrm>
              <a:off x="3742735" y="3429051"/>
              <a:ext cx="1666591" cy="1441500"/>
            </a:xfrm>
            <a:custGeom>
              <a:avLst/>
              <a:gdLst>
                <a:gd name="connsiteX0" fmla="*/ 0 w 1666591"/>
                <a:gd name="connsiteY0" fmla="*/ 720750 h 1441500"/>
                <a:gd name="connsiteX1" fmla="*/ 411837 w 1666591"/>
                <a:gd name="connsiteY1" fmla="*/ 0 h 1441500"/>
                <a:gd name="connsiteX2" fmla="*/ 1254754 w 1666591"/>
                <a:gd name="connsiteY2" fmla="*/ 0 h 1441500"/>
                <a:gd name="connsiteX3" fmla="*/ 1666591 w 1666591"/>
                <a:gd name="connsiteY3" fmla="*/ 720750 h 1441500"/>
                <a:gd name="connsiteX4" fmla="*/ 1254754 w 1666591"/>
                <a:gd name="connsiteY4" fmla="*/ 1441500 h 1441500"/>
                <a:gd name="connsiteX5" fmla="*/ 411837 w 1666591"/>
                <a:gd name="connsiteY5" fmla="*/ 1441500 h 1441500"/>
                <a:gd name="connsiteX6" fmla="*/ 0 w 1666591"/>
                <a:gd name="connsiteY6" fmla="*/ 720750 h 14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591" h="1441500">
                  <a:moveTo>
                    <a:pt x="0" y="720750"/>
                  </a:moveTo>
                  <a:lnTo>
                    <a:pt x="411837" y="0"/>
                  </a:lnTo>
                  <a:lnTo>
                    <a:pt x="1254754" y="0"/>
                  </a:lnTo>
                  <a:lnTo>
                    <a:pt x="1666591" y="720750"/>
                  </a:lnTo>
                  <a:lnTo>
                    <a:pt x="1254754" y="1441500"/>
                  </a:lnTo>
                  <a:lnTo>
                    <a:pt x="411837" y="1441500"/>
                  </a:lnTo>
                  <a:lnTo>
                    <a:pt x="0" y="72075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93941" tIns="256643" rIns="293941" bIns="256643" numCol="1" spcCol="1270" anchor="ctr" anchorCtr="0">
              <a:noAutofit/>
            </a:bodyPr>
            <a:lstStyle/>
            <a:p>
              <a:pPr lvl="0" algn="ctr" defTabSz="622300">
                <a:lnSpc>
                  <a:spcPct val="90000"/>
                </a:lnSpc>
                <a:spcBef>
                  <a:spcPct val="0"/>
                </a:spcBef>
                <a:spcAft>
                  <a:spcPts val="0"/>
                </a:spcAft>
              </a:pPr>
              <a:r>
                <a:rPr lang="en-US" sz="1400" b="1" kern="1200" dirty="0" smtClean="0"/>
                <a:t>Architectures and their influence on collective energy transfer phenomena</a:t>
              </a:r>
              <a:endParaRPr lang="en-US" sz="1400" b="1" kern="1200" dirty="0"/>
            </a:p>
          </p:txBody>
        </p:sp>
        <p:sp>
          <p:nvSpPr>
            <p:cNvPr id="29" name="Hexagon 28"/>
            <p:cNvSpPr/>
            <p:nvPr/>
          </p:nvSpPr>
          <p:spPr>
            <a:xfrm>
              <a:off x="4786261" y="2739390"/>
              <a:ext cx="628886" cy="541731"/>
            </a:xfrm>
            <a:prstGeom prst="hexagon">
              <a:avLst>
                <a:gd name="adj" fmla="val 28900"/>
                <a:gd name="vf" fmla="val 115470"/>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30" name="Freeform 29"/>
            <p:cNvSpPr/>
            <p:nvPr/>
          </p:nvSpPr>
          <p:spPr>
            <a:xfrm>
              <a:off x="3896285" y="2118005"/>
              <a:ext cx="1365590" cy="1181404"/>
            </a:xfrm>
            <a:custGeom>
              <a:avLst/>
              <a:gdLst>
                <a:gd name="connsiteX0" fmla="*/ 0 w 1365590"/>
                <a:gd name="connsiteY0" fmla="*/ 590702 h 1181404"/>
                <a:gd name="connsiteX1" fmla="*/ 337527 w 1365590"/>
                <a:gd name="connsiteY1" fmla="*/ 0 h 1181404"/>
                <a:gd name="connsiteX2" fmla="*/ 1028063 w 1365590"/>
                <a:gd name="connsiteY2" fmla="*/ 0 h 1181404"/>
                <a:gd name="connsiteX3" fmla="*/ 1365590 w 1365590"/>
                <a:gd name="connsiteY3" fmla="*/ 590702 h 1181404"/>
                <a:gd name="connsiteX4" fmla="*/ 1028063 w 1365590"/>
                <a:gd name="connsiteY4" fmla="*/ 1181404 h 1181404"/>
                <a:gd name="connsiteX5" fmla="*/ 337527 w 1365590"/>
                <a:gd name="connsiteY5" fmla="*/ 1181404 h 1181404"/>
                <a:gd name="connsiteX6" fmla="*/ 0 w 136559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590" h="1181404">
                  <a:moveTo>
                    <a:pt x="0" y="590702"/>
                  </a:moveTo>
                  <a:lnTo>
                    <a:pt x="337527" y="0"/>
                  </a:lnTo>
                  <a:lnTo>
                    <a:pt x="1028063" y="0"/>
                  </a:lnTo>
                  <a:lnTo>
                    <a:pt x="1365590" y="590702"/>
                  </a:lnTo>
                  <a:lnTo>
                    <a:pt x="1028063" y="1181404"/>
                  </a:lnTo>
                  <a:lnTo>
                    <a:pt x="337527" y="1181404"/>
                  </a:lnTo>
                  <a:lnTo>
                    <a:pt x="0" y="590702"/>
                  </a:lnTo>
                  <a:close/>
                </a:path>
              </a:pathLst>
            </a:custGeom>
            <a:solidFill>
              <a:srgbClr val="92D1B7"/>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4088" tIns="213565" rIns="244088" bIns="213565" numCol="1" spcCol="1270" anchor="ctr" anchorCtr="0">
              <a:noAutofit/>
            </a:bodyPr>
            <a:lstStyle/>
            <a:p>
              <a:pPr lvl="0" algn="ctr" defTabSz="622300">
                <a:lnSpc>
                  <a:spcPct val="90000"/>
                </a:lnSpc>
                <a:spcBef>
                  <a:spcPct val="0"/>
                </a:spcBef>
                <a:spcAft>
                  <a:spcPct val="35000"/>
                </a:spcAft>
              </a:pPr>
              <a:r>
                <a:rPr lang="en-US" sz="1400" kern="1200" dirty="0" err="1" smtClean="0"/>
                <a:t>Photovoltaics</a:t>
              </a:r>
              <a:endParaRPr lang="en-US" sz="1400" kern="1200" dirty="0"/>
            </a:p>
          </p:txBody>
        </p:sp>
        <p:sp>
          <p:nvSpPr>
            <p:cNvPr id="31" name="Hexagon 30"/>
            <p:cNvSpPr/>
            <p:nvPr/>
          </p:nvSpPr>
          <p:spPr>
            <a:xfrm>
              <a:off x="5520193" y="3752139"/>
              <a:ext cx="628886" cy="541731"/>
            </a:xfrm>
            <a:prstGeom prst="hexagon">
              <a:avLst>
                <a:gd name="adj" fmla="val 28900"/>
                <a:gd name="vf" fmla="val 115470"/>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9216" name="Freeform 9215"/>
            <p:cNvSpPr/>
            <p:nvPr/>
          </p:nvSpPr>
          <p:spPr>
            <a:xfrm>
              <a:off x="5148793" y="2844648"/>
              <a:ext cx="1365590" cy="1181404"/>
            </a:xfrm>
            <a:custGeom>
              <a:avLst/>
              <a:gdLst>
                <a:gd name="connsiteX0" fmla="*/ 0 w 1365590"/>
                <a:gd name="connsiteY0" fmla="*/ 590702 h 1181404"/>
                <a:gd name="connsiteX1" fmla="*/ 337527 w 1365590"/>
                <a:gd name="connsiteY1" fmla="*/ 0 h 1181404"/>
                <a:gd name="connsiteX2" fmla="*/ 1028063 w 1365590"/>
                <a:gd name="connsiteY2" fmla="*/ 0 h 1181404"/>
                <a:gd name="connsiteX3" fmla="*/ 1365590 w 1365590"/>
                <a:gd name="connsiteY3" fmla="*/ 590702 h 1181404"/>
                <a:gd name="connsiteX4" fmla="*/ 1028063 w 1365590"/>
                <a:gd name="connsiteY4" fmla="*/ 1181404 h 1181404"/>
                <a:gd name="connsiteX5" fmla="*/ 337527 w 1365590"/>
                <a:gd name="connsiteY5" fmla="*/ 1181404 h 1181404"/>
                <a:gd name="connsiteX6" fmla="*/ 0 w 136559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590" h="1181404">
                  <a:moveTo>
                    <a:pt x="0" y="590702"/>
                  </a:moveTo>
                  <a:lnTo>
                    <a:pt x="337527" y="0"/>
                  </a:lnTo>
                  <a:lnTo>
                    <a:pt x="1028063" y="0"/>
                  </a:lnTo>
                  <a:lnTo>
                    <a:pt x="1365590" y="590702"/>
                  </a:lnTo>
                  <a:lnTo>
                    <a:pt x="1028063" y="1181404"/>
                  </a:lnTo>
                  <a:lnTo>
                    <a:pt x="337527" y="1181404"/>
                  </a:lnTo>
                  <a:lnTo>
                    <a:pt x="0" y="590702"/>
                  </a:lnTo>
                  <a:close/>
                </a:path>
              </a:pathLst>
            </a:custGeom>
            <a:solidFill>
              <a:srgbClr val="92D1B7"/>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4088" tIns="213565" rIns="244088" bIns="213565" numCol="1" spcCol="1270" anchor="ctr" anchorCtr="0">
              <a:noAutofit/>
            </a:bodyPr>
            <a:lstStyle/>
            <a:p>
              <a:pPr lvl="0" algn="ctr" defTabSz="622300">
                <a:lnSpc>
                  <a:spcPct val="90000"/>
                </a:lnSpc>
                <a:spcBef>
                  <a:spcPct val="0"/>
                </a:spcBef>
                <a:spcAft>
                  <a:spcPct val="35000"/>
                </a:spcAft>
              </a:pPr>
              <a:r>
                <a:rPr lang="en-US" sz="1400" kern="1200" dirty="0" smtClean="0"/>
                <a:t>Batteries</a:t>
              </a:r>
              <a:endParaRPr lang="en-US" sz="1400" kern="1200" dirty="0"/>
            </a:p>
          </p:txBody>
        </p:sp>
        <p:sp>
          <p:nvSpPr>
            <p:cNvPr id="9217" name="Hexagon 9216"/>
            <p:cNvSpPr/>
            <p:nvPr/>
          </p:nvSpPr>
          <p:spPr>
            <a:xfrm>
              <a:off x="5010210" y="4895342"/>
              <a:ext cx="628886" cy="541731"/>
            </a:xfrm>
            <a:prstGeom prst="hexagon">
              <a:avLst>
                <a:gd name="adj" fmla="val 28900"/>
                <a:gd name="vf" fmla="val 115470"/>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9218" name="Freeform 9217"/>
            <p:cNvSpPr/>
            <p:nvPr/>
          </p:nvSpPr>
          <p:spPr>
            <a:xfrm>
              <a:off x="5148793" y="4273144"/>
              <a:ext cx="1365590" cy="1181404"/>
            </a:xfrm>
            <a:custGeom>
              <a:avLst/>
              <a:gdLst>
                <a:gd name="connsiteX0" fmla="*/ 0 w 1365590"/>
                <a:gd name="connsiteY0" fmla="*/ 590702 h 1181404"/>
                <a:gd name="connsiteX1" fmla="*/ 337527 w 1365590"/>
                <a:gd name="connsiteY1" fmla="*/ 0 h 1181404"/>
                <a:gd name="connsiteX2" fmla="*/ 1028063 w 1365590"/>
                <a:gd name="connsiteY2" fmla="*/ 0 h 1181404"/>
                <a:gd name="connsiteX3" fmla="*/ 1365590 w 1365590"/>
                <a:gd name="connsiteY3" fmla="*/ 590702 h 1181404"/>
                <a:gd name="connsiteX4" fmla="*/ 1028063 w 1365590"/>
                <a:gd name="connsiteY4" fmla="*/ 1181404 h 1181404"/>
                <a:gd name="connsiteX5" fmla="*/ 337527 w 1365590"/>
                <a:gd name="connsiteY5" fmla="*/ 1181404 h 1181404"/>
                <a:gd name="connsiteX6" fmla="*/ 0 w 136559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590" h="1181404">
                  <a:moveTo>
                    <a:pt x="0" y="590702"/>
                  </a:moveTo>
                  <a:lnTo>
                    <a:pt x="337527" y="0"/>
                  </a:lnTo>
                  <a:lnTo>
                    <a:pt x="1028063" y="0"/>
                  </a:lnTo>
                  <a:lnTo>
                    <a:pt x="1365590" y="590702"/>
                  </a:lnTo>
                  <a:lnTo>
                    <a:pt x="1028063" y="1181404"/>
                  </a:lnTo>
                  <a:lnTo>
                    <a:pt x="337527" y="1181404"/>
                  </a:lnTo>
                  <a:lnTo>
                    <a:pt x="0" y="590702"/>
                  </a:lnTo>
                  <a:close/>
                </a:path>
              </a:pathLst>
            </a:custGeom>
            <a:solidFill>
              <a:srgbClr val="92D1B7"/>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4088" tIns="213565" rIns="244088" bIns="213565" numCol="1" spcCol="1270" anchor="ctr" anchorCtr="0">
              <a:noAutofit/>
            </a:bodyPr>
            <a:lstStyle/>
            <a:p>
              <a:pPr lvl="0" algn="ctr" defTabSz="622300">
                <a:lnSpc>
                  <a:spcPct val="90000"/>
                </a:lnSpc>
                <a:spcBef>
                  <a:spcPct val="0"/>
                </a:spcBef>
                <a:spcAft>
                  <a:spcPct val="35000"/>
                </a:spcAft>
              </a:pPr>
              <a:r>
                <a:rPr lang="en-US" sz="1400" kern="1200" dirty="0" smtClean="0"/>
                <a:t>Fuel cells</a:t>
              </a:r>
              <a:endParaRPr lang="en-US" sz="1400" kern="1200" dirty="0"/>
            </a:p>
          </p:txBody>
        </p:sp>
        <p:sp>
          <p:nvSpPr>
            <p:cNvPr id="9219" name="Freeform 9218"/>
            <p:cNvSpPr/>
            <p:nvPr/>
          </p:nvSpPr>
          <p:spPr>
            <a:xfrm>
              <a:off x="3896285" y="5000600"/>
              <a:ext cx="1365590" cy="1181404"/>
            </a:xfrm>
            <a:custGeom>
              <a:avLst/>
              <a:gdLst>
                <a:gd name="connsiteX0" fmla="*/ 0 w 1365590"/>
                <a:gd name="connsiteY0" fmla="*/ 590702 h 1181404"/>
                <a:gd name="connsiteX1" fmla="*/ 337527 w 1365590"/>
                <a:gd name="connsiteY1" fmla="*/ 0 h 1181404"/>
                <a:gd name="connsiteX2" fmla="*/ 1028063 w 1365590"/>
                <a:gd name="connsiteY2" fmla="*/ 0 h 1181404"/>
                <a:gd name="connsiteX3" fmla="*/ 1365590 w 1365590"/>
                <a:gd name="connsiteY3" fmla="*/ 590702 h 1181404"/>
                <a:gd name="connsiteX4" fmla="*/ 1028063 w 1365590"/>
                <a:gd name="connsiteY4" fmla="*/ 1181404 h 1181404"/>
                <a:gd name="connsiteX5" fmla="*/ 337527 w 1365590"/>
                <a:gd name="connsiteY5" fmla="*/ 1181404 h 1181404"/>
                <a:gd name="connsiteX6" fmla="*/ 0 w 136559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590" h="1181404">
                  <a:moveTo>
                    <a:pt x="0" y="590702"/>
                  </a:moveTo>
                  <a:lnTo>
                    <a:pt x="337527" y="0"/>
                  </a:lnTo>
                  <a:lnTo>
                    <a:pt x="1028063" y="0"/>
                  </a:lnTo>
                  <a:lnTo>
                    <a:pt x="1365590" y="590702"/>
                  </a:lnTo>
                  <a:lnTo>
                    <a:pt x="1028063" y="1181404"/>
                  </a:lnTo>
                  <a:lnTo>
                    <a:pt x="337527" y="1181404"/>
                  </a:lnTo>
                  <a:lnTo>
                    <a:pt x="0" y="590702"/>
                  </a:lnTo>
                  <a:close/>
                </a:path>
              </a:pathLst>
            </a:custGeom>
            <a:solidFill>
              <a:srgbClr val="92D1B7"/>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4088" tIns="213565" rIns="244088" bIns="213565" numCol="1" spcCol="1270" anchor="ctr" anchorCtr="0">
              <a:noAutofit/>
            </a:bodyPr>
            <a:lstStyle/>
            <a:p>
              <a:pPr lvl="0" algn="ctr" defTabSz="622300">
                <a:lnSpc>
                  <a:spcPct val="90000"/>
                </a:lnSpc>
                <a:spcBef>
                  <a:spcPct val="0"/>
                </a:spcBef>
                <a:spcAft>
                  <a:spcPct val="35000"/>
                </a:spcAft>
              </a:pPr>
              <a:r>
                <a:rPr lang="en-US" sz="1400" kern="1200" dirty="0" smtClean="0"/>
                <a:t>Catalysis</a:t>
              </a:r>
              <a:endParaRPr lang="en-US" sz="1400" kern="1200" dirty="0"/>
            </a:p>
          </p:txBody>
        </p:sp>
      </p:grpSp>
      <p:grpSp>
        <p:nvGrpSpPr>
          <p:cNvPr id="3" name="Group 2"/>
          <p:cNvGrpSpPr/>
          <p:nvPr/>
        </p:nvGrpSpPr>
        <p:grpSpPr>
          <a:xfrm>
            <a:off x="85270" y="1582909"/>
            <a:ext cx="3876243" cy="3334972"/>
            <a:chOff x="43078" y="1716922"/>
            <a:chExt cx="3876243" cy="3334972"/>
          </a:xfrm>
        </p:grpSpPr>
        <p:sp>
          <p:nvSpPr>
            <p:cNvPr id="50" name="Hexagon 49"/>
            <p:cNvSpPr/>
            <p:nvPr/>
          </p:nvSpPr>
          <p:spPr>
            <a:xfrm flipV="1">
              <a:off x="411515" y="2909135"/>
              <a:ext cx="628726" cy="541731"/>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 name="Freeform 3"/>
            <p:cNvSpPr/>
            <p:nvPr/>
          </p:nvSpPr>
          <p:spPr>
            <a:xfrm>
              <a:off x="1147807" y="2298941"/>
              <a:ext cx="1666396" cy="1441500"/>
            </a:xfrm>
            <a:custGeom>
              <a:avLst/>
              <a:gdLst>
                <a:gd name="connsiteX0" fmla="*/ 0 w 1666396"/>
                <a:gd name="connsiteY0" fmla="*/ 720750 h 1441500"/>
                <a:gd name="connsiteX1" fmla="*/ 411837 w 1666396"/>
                <a:gd name="connsiteY1" fmla="*/ 0 h 1441500"/>
                <a:gd name="connsiteX2" fmla="*/ 1254559 w 1666396"/>
                <a:gd name="connsiteY2" fmla="*/ 0 h 1441500"/>
                <a:gd name="connsiteX3" fmla="*/ 1666396 w 1666396"/>
                <a:gd name="connsiteY3" fmla="*/ 720750 h 1441500"/>
                <a:gd name="connsiteX4" fmla="*/ 1254559 w 1666396"/>
                <a:gd name="connsiteY4" fmla="*/ 1441500 h 1441500"/>
                <a:gd name="connsiteX5" fmla="*/ 411837 w 1666396"/>
                <a:gd name="connsiteY5" fmla="*/ 1441500 h 1441500"/>
                <a:gd name="connsiteX6" fmla="*/ 0 w 1666396"/>
                <a:gd name="connsiteY6" fmla="*/ 720750 h 14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396" h="1441500">
                  <a:moveTo>
                    <a:pt x="0" y="720750"/>
                  </a:moveTo>
                  <a:lnTo>
                    <a:pt x="411837" y="0"/>
                  </a:lnTo>
                  <a:lnTo>
                    <a:pt x="1254559" y="0"/>
                  </a:lnTo>
                  <a:lnTo>
                    <a:pt x="1666396" y="720750"/>
                  </a:lnTo>
                  <a:lnTo>
                    <a:pt x="1254559" y="1441500"/>
                  </a:lnTo>
                  <a:lnTo>
                    <a:pt x="411837" y="1441500"/>
                  </a:lnTo>
                  <a:lnTo>
                    <a:pt x="0" y="72075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3925" tIns="256657" rIns="293925" bIns="256657" numCol="1" spcCol="1270" anchor="ctr" anchorCtr="0">
              <a:noAutofit/>
            </a:bodyPr>
            <a:lstStyle/>
            <a:p>
              <a:pPr lvl="0" algn="ctr" defTabSz="622300">
                <a:lnSpc>
                  <a:spcPct val="90000"/>
                </a:lnSpc>
                <a:spcBef>
                  <a:spcPct val="0"/>
                </a:spcBef>
                <a:spcAft>
                  <a:spcPct val="35000"/>
                </a:spcAft>
              </a:pPr>
              <a:r>
                <a:rPr lang="en-US" sz="1400" b="1" kern="1200" dirty="0" smtClean="0"/>
                <a:t>Materials: Atomic and molecular structure of interfaces </a:t>
              </a:r>
              <a:endParaRPr lang="en-US" sz="1400" b="1" kern="1200" dirty="0"/>
            </a:p>
          </p:txBody>
        </p:sp>
        <p:sp>
          <p:nvSpPr>
            <p:cNvPr id="6" name="Freeform 5"/>
            <p:cNvSpPr/>
            <p:nvPr/>
          </p:nvSpPr>
          <p:spPr>
            <a:xfrm>
              <a:off x="43078" y="1716922"/>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4089" tIns="213564" rIns="244089" bIns="213564" numCol="1" spcCol="1270" anchor="ctr" anchorCtr="0">
              <a:noAutofit/>
            </a:bodyPr>
            <a:lstStyle/>
            <a:p>
              <a:pPr lvl="0" algn="ctr" defTabSz="622300">
                <a:lnSpc>
                  <a:spcPct val="90000"/>
                </a:lnSpc>
                <a:spcBef>
                  <a:spcPct val="0"/>
                </a:spcBef>
                <a:spcAft>
                  <a:spcPct val="35000"/>
                </a:spcAft>
              </a:pPr>
              <a:r>
                <a:rPr lang="en-US" sz="1400" kern="1200" dirty="0" smtClean="0"/>
                <a:t>Phase transitions</a:t>
              </a:r>
              <a:endParaRPr lang="en-US" sz="1400" kern="1200" dirty="0"/>
            </a:p>
          </p:txBody>
        </p:sp>
        <p:sp>
          <p:nvSpPr>
            <p:cNvPr id="7" name="Hexagon 6"/>
            <p:cNvSpPr/>
            <p:nvPr/>
          </p:nvSpPr>
          <p:spPr>
            <a:xfrm>
              <a:off x="2925065" y="2622029"/>
              <a:ext cx="628726" cy="541731"/>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553721" y="1716922"/>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4089" tIns="213564" rIns="244089" bIns="213564" numCol="1" spcCol="1270" anchor="ctr" anchorCtr="0">
              <a:noAutofit/>
            </a:bodyPr>
            <a:lstStyle/>
            <a:p>
              <a:pPr lvl="0" algn="ctr" defTabSz="622300">
                <a:lnSpc>
                  <a:spcPct val="90000"/>
                </a:lnSpc>
                <a:spcBef>
                  <a:spcPct val="0"/>
                </a:spcBef>
                <a:spcAft>
                  <a:spcPct val="35000"/>
                </a:spcAft>
              </a:pPr>
              <a:r>
                <a:rPr lang="en-US" sz="1400" kern="1200" dirty="0" smtClean="0"/>
                <a:t>Environment</a:t>
              </a:r>
              <a:endParaRPr lang="en-US" sz="1400" kern="1200" dirty="0"/>
            </a:p>
          </p:txBody>
        </p:sp>
        <p:sp>
          <p:nvSpPr>
            <p:cNvPr id="9" name="Hexagon 8"/>
            <p:cNvSpPr/>
            <p:nvPr/>
          </p:nvSpPr>
          <p:spPr>
            <a:xfrm>
              <a:off x="2415339" y="3765232"/>
              <a:ext cx="628726" cy="541731"/>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2553721" y="3143034"/>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182880" rIns="182880" bIns="182880" numCol="1" spcCol="1270" anchor="ctr" anchorCtr="0">
              <a:noAutofit/>
            </a:bodyPr>
            <a:lstStyle/>
            <a:p>
              <a:pPr lvl="0" algn="ctr" defTabSz="622300">
                <a:lnSpc>
                  <a:spcPct val="90000"/>
                </a:lnSpc>
                <a:spcBef>
                  <a:spcPct val="0"/>
                </a:spcBef>
                <a:spcAft>
                  <a:spcPct val="35000"/>
                </a:spcAft>
              </a:pPr>
              <a:r>
                <a:rPr lang="en-US" sz="1400" kern="1200" dirty="0" smtClean="0"/>
                <a:t>Dimensionality</a:t>
              </a:r>
              <a:endParaRPr lang="en-US" sz="1400" kern="1200" dirty="0"/>
            </a:p>
          </p:txBody>
        </p:sp>
        <p:sp>
          <p:nvSpPr>
            <p:cNvPr id="11" name="Hexagon 10"/>
            <p:cNvSpPr/>
            <p:nvPr/>
          </p:nvSpPr>
          <p:spPr>
            <a:xfrm>
              <a:off x="1150908" y="3883901"/>
              <a:ext cx="628726" cy="541731"/>
            </a:xfrm>
            <a:prstGeom prst="hexagon">
              <a:avLst>
                <a:gd name="adj" fmla="val 28900"/>
                <a:gd name="vf" fmla="val 11547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1301306" y="3870490"/>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4089" tIns="213564" rIns="244089" bIns="213564" numCol="1" spcCol="1270" anchor="ctr" anchorCtr="0">
              <a:noAutofit/>
            </a:bodyPr>
            <a:lstStyle/>
            <a:p>
              <a:pPr lvl="0" algn="ctr" defTabSz="622300">
                <a:lnSpc>
                  <a:spcPct val="90000"/>
                </a:lnSpc>
                <a:spcBef>
                  <a:spcPct val="0"/>
                </a:spcBef>
                <a:spcAft>
                  <a:spcPct val="35000"/>
                </a:spcAft>
              </a:pPr>
              <a:r>
                <a:rPr lang="en-US" sz="1400" kern="1200" dirty="0" smtClean="0"/>
                <a:t>Transport</a:t>
              </a:r>
              <a:endParaRPr lang="en-US" sz="1400" kern="1200" dirty="0"/>
            </a:p>
          </p:txBody>
        </p:sp>
        <p:sp>
          <p:nvSpPr>
            <p:cNvPr id="13" name="Freeform 12"/>
            <p:cNvSpPr/>
            <p:nvPr/>
          </p:nvSpPr>
          <p:spPr>
            <a:xfrm>
              <a:off x="43078" y="3143846"/>
              <a:ext cx="1365600" cy="1181404"/>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4089" tIns="213564" rIns="244089" bIns="213564" numCol="1" spcCol="1270" anchor="ctr" anchorCtr="0">
              <a:noAutofit/>
            </a:bodyPr>
            <a:lstStyle/>
            <a:p>
              <a:pPr lvl="0" algn="ctr" defTabSz="622300">
                <a:lnSpc>
                  <a:spcPct val="90000"/>
                </a:lnSpc>
                <a:spcBef>
                  <a:spcPct val="0"/>
                </a:spcBef>
                <a:spcAft>
                  <a:spcPct val="35000"/>
                </a:spcAft>
              </a:pPr>
              <a:r>
                <a:rPr lang="en-US" sz="1400" kern="1200" dirty="0" smtClean="0"/>
                <a:t>Electro-mechanics</a:t>
              </a:r>
              <a:endParaRPr lang="en-US" sz="1400" kern="1200" dirty="0"/>
            </a:p>
          </p:txBody>
        </p:sp>
      </p:grpSp>
    </p:spTree>
    <p:extLst>
      <p:ext uri="{BB962C8B-B14F-4D97-AF65-F5344CB8AC3E}">
        <p14:creationId xmlns:p14="http://schemas.microsoft.com/office/powerpoint/2010/main" val="3679607257"/>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475" y="177800"/>
            <a:ext cx="8737600" cy="1112612"/>
          </a:xfrm>
        </p:spPr>
        <p:txBody>
          <a:bodyPr/>
          <a:lstStyle/>
          <a:p>
            <a:r>
              <a:rPr lang="en-US" dirty="0" smtClean="0"/>
              <a:t>Theme 2: Macromolecular </a:t>
            </a:r>
            <a:r>
              <a:rPr lang="en-US" dirty="0" err="1" smtClean="0"/>
              <a:t>nanoscience</a:t>
            </a:r>
            <a:r>
              <a:rPr lang="en-US" dirty="0" smtClean="0"/>
              <a:t/>
            </a:r>
            <a:br>
              <a:rPr lang="en-US" dirty="0" smtClean="0"/>
            </a:br>
            <a:r>
              <a:rPr lang="en-US" sz="2400" dirty="0" smtClean="0"/>
              <a:t>Designing and controlling nanoscale organization for novel properties and functionality</a:t>
            </a:r>
            <a:endParaRPr lang="en-US" sz="2400" dirty="0"/>
          </a:p>
        </p:txBody>
      </p:sp>
      <p:sp>
        <p:nvSpPr>
          <p:cNvPr id="18435" name="Rectangle 6"/>
          <p:cNvSpPr>
            <a:spLocks noGrp="1"/>
          </p:cNvSpPr>
          <p:nvPr>
            <p:ph idx="1"/>
          </p:nvPr>
        </p:nvSpPr>
        <p:spPr>
          <a:xfrm>
            <a:off x="238125" y="1516063"/>
            <a:ext cx="8229600" cy="2113399"/>
          </a:xfrm>
        </p:spPr>
        <p:txBody>
          <a:bodyPr/>
          <a:lstStyle/>
          <a:p>
            <a:r>
              <a:rPr lang="en-US" sz="2400" dirty="0"/>
              <a:t>L</a:t>
            </a:r>
            <a:r>
              <a:rPr lang="en-US" sz="2400" dirty="0" smtClean="0"/>
              <a:t>argest effort in polymer science among DOE </a:t>
            </a:r>
            <a:r>
              <a:rPr lang="en-US" sz="2400" dirty="0"/>
              <a:t>l</a:t>
            </a:r>
            <a:r>
              <a:rPr lang="en-US" sz="2400" dirty="0" smtClean="0"/>
              <a:t>abs</a:t>
            </a:r>
          </a:p>
          <a:p>
            <a:r>
              <a:rPr lang="en-US" sz="2400" dirty="0"/>
              <a:t>L</a:t>
            </a:r>
            <a:r>
              <a:rPr lang="en-US" sz="2400" dirty="0" smtClean="0"/>
              <a:t>argest group devoted to macromolecular </a:t>
            </a:r>
            <a:r>
              <a:rPr lang="en-US" sz="2400" dirty="0" err="1" smtClean="0"/>
              <a:t>nanoscience</a:t>
            </a:r>
            <a:r>
              <a:rPr lang="en-US" sz="2400" dirty="0" smtClean="0"/>
              <a:t> </a:t>
            </a:r>
            <a:br>
              <a:rPr lang="en-US" sz="2400" dirty="0" smtClean="0"/>
            </a:br>
            <a:r>
              <a:rPr lang="en-US" sz="2400" dirty="0" smtClean="0"/>
              <a:t>in the DOE </a:t>
            </a:r>
            <a:r>
              <a:rPr lang="en-US" sz="2400" dirty="0" err="1" smtClean="0"/>
              <a:t>nanoscience</a:t>
            </a:r>
            <a:r>
              <a:rPr lang="en-US" sz="2400" dirty="0" smtClean="0"/>
              <a:t> centers</a:t>
            </a:r>
          </a:p>
          <a:p>
            <a:r>
              <a:rPr lang="en-US" sz="2400" dirty="0" smtClean="0"/>
              <a:t>Couples ORNL’s unique and world-leading strength in polymer synthesis with efforts in neutron and computational science</a:t>
            </a:r>
            <a:endParaRPr lang="en-US" sz="2400" dirty="0"/>
          </a:p>
        </p:txBody>
      </p:sp>
      <p:pic>
        <p:nvPicPr>
          <p:cNvPr id="18436" name="Picture 9" descr="Jagua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766" y="3985435"/>
            <a:ext cx="3219450" cy="1828800"/>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438" name="Picture 11" descr="P3110007"/>
          <p:cNvPicPr>
            <a:picLocks noChangeAspect="1" noChangeArrowheads="1"/>
          </p:cNvPicPr>
          <p:nvPr/>
        </p:nvPicPr>
        <p:blipFill>
          <a:blip r:embed="rId4">
            <a:lum bright="2000"/>
            <a:extLst>
              <a:ext uri="{28A0092B-C50C-407E-A947-70E740481C1C}">
                <a14:useLocalDpi xmlns:a14="http://schemas.microsoft.com/office/drawing/2010/main" val="0"/>
              </a:ext>
            </a:extLst>
          </a:blip>
          <a:srcRect/>
          <a:stretch>
            <a:fillRect/>
          </a:stretch>
        </p:blipFill>
        <p:spPr bwMode="auto">
          <a:xfrm>
            <a:off x="308604" y="3985435"/>
            <a:ext cx="2468562" cy="1828800"/>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439" name="Picture 13" descr="DU with Vish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1472" y="3985435"/>
            <a:ext cx="2439988" cy="1828800"/>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08604" y="5814235"/>
            <a:ext cx="8456612" cy="4571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7" name="Picture 9" descr="for_thoma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5357035"/>
            <a:ext cx="1012476" cy="914401"/>
          </a:xfrm>
          <a:prstGeom prst="ellipse">
            <a:avLst/>
          </a:prstGeom>
          <a:noFill/>
          <a:ln w="635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440" name="Picture 8"/>
          <p:cNvPicPr>
            <a:picLocks noChangeAspect="1" noChangeArrowheads="1"/>
          </p:cNvPicPr>
          <p:nvPr/>
        </p:nvPicPr>
        <p:blipFill rotWithShape="1">
          <a:blip r:embed="rId7" cstate="print">
            <a:lum bright="10000"/>
            <a:extLst>
              <a:ext uri="{28A0092B-C50C-407E-A947-70E740481C1C}">
                <a14:useLocalDpi xmlns:a14="http://schemas.microsoft.com/office/drawing/2010/main" val="0"/>
              </a:ext>
            </a:extLst>
          </a:blip>
          <a:srcRect r="7681"/>
          <a:stretch/>
        </p:blipFill>
        <p:spPr bwMode="auto">
          <a:xfrm>
            <a:off x="6696735" y="5357034"/>
            <a:ext cx="1005277" cy="914401"/>
          </a:xfrm>
          <a:prstGeom prst="ellipse">
            <a:avLst/>
          </a:prstGeom>
          <a:noFill/>
          <a:ln w="635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696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Outline</a:t>
            </a:r>
            <a:endParaRPr lang="en-US" dirty="0"/>
          </a:p>
        </p:txBody>
      </p:sp>
      <p:sp>
        <p:nvSpPr>
          <p:cNvPr id="3" name="Content Placeholder 2"/>
          <p:cNvSpPr>
            <a:spLocks noGrp="1"/>
          </p:cNvSpPr>
          <p:nvPr>
            <p:ph idx="1"/>
          </p:nvPr>
        </p:nvSpPr>
        <p:spPr/>
        <p:txBody>
          <a:bodyPr/>
          <a:lstStyle/>
          <a:p>
            <a:r>
              <a:rPr lang="en-US" smtClean="0"/>
              <a:t>Introduction</a:t>
            </a:r>
          </a:p>
          <a:p>
            <a:r>
              <a:rPr lang="en-US" smtClean="0"/>
              <a:t>Partnerships at ORNL</a:t>
            </a:r>
          </a:p>
          <a:p>
            <a:r>
              <a:rPr lang="en-US" smtClean="0"/>
              <a:t>Scientific user facilities</a:t>
            </a:r>
          </a:p>
          <a:p>
            <a:pPr lvl="1"/>
            <a:r>
              <a:rPr lang="en-US" smtClean="0"/>
              <a:t>Leadership computing</a:t>
            </a:r>
          </a:p>
          <a:p>
            <a:pPr lvl="1"/>
            <a:r>
              <a:rPr lang="en-US" smtClean="0"/>
              <a:t>Center for Nanophase Materials Sciences</a:t>
            </a:r>
          </a:p>
          <a:p>
            <a:pPr lvl="1"/>
            <a:r>
              <a:rPr lang="en-US" smtClean="0"/>
              <a:t>Neutron scattering:  SNS and HFIR</a:t>
            </a:r>
          </a:p>
          <a:p>
            <a:r>
              <a:rPr lang="en-US" smtClean="0"/>
              <a:t>User access</a:t>
            </a:r>
          </a:p>
          <a:p>
            <a:pPr lvl="1"/>
            <a:endParaRPr lang="en-US" smtClean="0"/>
          </a:p>
          <a:p>
            <a:endParaRPr lang="en-US" dirty="0"/>
          </a:p>
        </p:txBody>
      </p:sp>
    </p:spTree>
    <p:extLst>
      <p:ext uri="{BB962C8B-B14F-4D97-AF65-F5344CB8AC3E}">
        <p14:creationId xmlns:p14="http://schemas.microsoft.com/office/powerpoint/2010/main" val="15701790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26520118"/>
              </p:ext>
            </p:extLst>
          </p:nvPr>
        </p:nvGraphicFramePr>
        <p:xfrm>
          <a:off x="380999" y="1298448"/>
          <a:ext cx="5638801" cy="4870704"/>
        </p:xfrm>
        <a:graphic>
          <a:graphicData uri="http://schemas.openxmlformats.org/drawingml/2006/table">
            <a:tbl>
              <a:tblPr firstCol="1">
                <a:tableStyleId>{5C22544A-7EE6-4342-B048-85BDC9FD1C3A}</a:tableStyleId>
              </a:tblPr>
              <a:tblGrid>
                <a:gridCol w="2196936"/>
                <a:gridCol w="3441865"/>
              </a:tblGrid>
              <a:tr h="370840">
                <a:tc>
                  <a:txBody>
                    <a:bodyPr/>
                    <a:lstStyle/>
                    <a:p>
                      <a:pPr marL="0" marR="0" indent="0" algn="l" defTabSz="914400" rtl="0" eaLnBrk="1" fontAlgn="auto" latinLnBrk="0" hangingPunct="1">
                        <a:lnSpc>
                          <a:spcPct val="90000"/>
                        </a:lnSpc>
                        <a:spcBef>
                          <a:spcPts val="0"/>
                        </a:spcBef>
                        <a:spcAft>
                          <a:spcPts val="0"/>
                        </a:spcAft>
                        <a:buClrTx/>
                        <a:buSzTx/>
                        <a:buFont typeface="Arial" pitchFamily="34" charset="0"/>
                        <a:buNone/>
                        <a:tabLst/>
                        <a:defRPr/>
                      </a:pPr>
                      <a:r>
                        <a:rPr lang="en-US" sz="1800" b="0" dirty="0" err="1" smtClean="0"/>
                        <a:t>Inhomogeneities</a:t>
                      </a:r>
                      <a:r>
                        <a:rPr lang="en-US" sz="1800" b="0" dirty="0" smtClean="0"/>
                        <a:t>, dimensional confinement, and materials specificity </a:t>
                      </a:r>
                      <a:br>
                        <a:rPr lang="en-US" sz="1800" b="0" dirty="0" smtClean="0"/>
                      </a:br>
                      <a:r>
                        <a:rPr lang="en-US" sz="1800" b="0" dirty="0" smtClean="0"/>
                        <a:t>in </a:t>
                      </a:r>
                      <a:r>
                        <a:rPr lang="en-US" sz="1800" b="0" dirty="0" err="1" smtClean="0"/>
                        <a:t>cuprate</a:t>
                      </a:r>
                      <a:r>
                        <a:rPr lang="en-US" sz="1800" b="0" dirty="0" smtClean="0"/>
                        <a:t> high-</a:t>
                      </a:r>
                      <a:r>
                        <a:rPr lang="en-US" sz="1800" b="0" i="1" dirty="0" err="1" smtClean="0"/>
                        <a:t>T</a:t>
                      </a:r>
                      <a:r>
                        <a:rPr lang="en-US" sz="1800" b="0" baseline="-25000" dirty="0" err="1" smtClean="0"/>
                        <a:t>c</a:t>
                      </a:r>
                      <a:r>
                        <a:rPr lang="en-US" sz="1800" b="0" dirty="0" smtClean="0"/>
                        <a:t> superconductors</a:t>
                      </a:r>
                    </a:p>
                  </a:txBody>
                  <a:tcPr/>
                </a:tc>
                <a:tc>
                  <a:txBody>
                    <a:bodyPr/>
                    <a:lstStyle/>
                    <a:p>
                      <a:pPr marL="285750" indent="-285750">
                        <a:lnSpc>
                          <a:spcPct val="90000"/>
                        </a:lnSpc>
                        <a:buFont typeface="Arial" pitchFamily="34" charset="0"/>
                        <a:buChar char="•"/>
                      </a:pPr>
                      <a:r>
                        <a:rPr lang="en-US" dirty="0" smtClean="0"/>
                        <a:t>Focus: </a:t>
                      </a:r>
                      <a:r>
                        <a:rPr lang="en-US" dirty="0" err="1" smtClean="0"/>
                        <a:t>Cuprates</a:t>
                      </a:r>
                      <a:r>
                        <a:rPr lang="en-US" dirty="0" smtClean="0"/>
                        <a:t> as specific example of materials exhibiting complex emergent behavior resulting from electron correlations</a:t>
                      </a:r>
                    </a:p>
                  </a:txBody>
                  <a:tcPr>
                    <a:gradFill flip="none" rotWithShape="1">
                      <a:gsLst>
                        <a:gs pos="0">
                          <a:schemeClr val="accent1">
                            <a:lumMod val="40000"/>
                            <a:lumOff val="60000"/>
                          </a:schemeClr>
                        </a:gs>
                        <a:gs pos="50000">
                          <a:schemeClr val="accent1">
                            <a:lumMod val="20000"/>
                            <a:lumOff val="80000"/>
                          </a:schemeClr>
                        </a:gs>
                        <a:gs pos="100000">
                          <a:schemeClr val="bg1"/>
                        </a:gs>
                      </a:gsLst>
                      <a:lin ang="0" scaled="1"/>
                      <a:tileRect/>
                    </a:gradFill>
                  </a:tcPr>
                </a:tc>
              </a:tr>
              <a:tr h="370840">
                <a:tc>
                  <a:txBody>
                    <a:bodyPr/>
                    <a:lstStyle/>
                    <a:p>
                      <a:pPr marL="0" marR="0" indent="0" algn="l" defTabSz="914400" rtl="0" eaLnBrk="1" fontAlgn="auto" latinLnBrk="0" hangingPunct="1">
                        <a:lnSpc>
                          <a:spcPct val="90000"/>
                        </a:lnSpc>
                        <a:spcBef>
                          <a:spcPts val="0"/>
                        </a:spcBef>
                        <a:spcAft>
                          <a:spcPts val="0"/>
                        </a:spcAft>
                        <a:buClrTx/>
                        <a:buSzTx/>
                        <a:buFont typeface="Arial" pitchFamily="34" charset="0"/>
                        <a:buNone/>
                        <a:tabLst/>
                        <a:defRPr/>
                      </a:pPr>
                      <a:r>
                        <a:rPr lang="fr-FR" b="0" dirty="0" smtClean="0"/>
                        <a:t>Quantum transport </a:t>
                      </a:r>
                      <a:br>
                        <a:rPr lang="fr-FR" b="0" dirty="0" smtClean="0"/>
                      </a:br>
                      <a:r>
                        <a:rPr lang="fr-FR" b="0" dirty="0" smtClean="0"/>
                        <a:t>in nanostructures</a:t>
                      </a:r>
                    </a:p>
                  </a:txBody>
                  <a:tcPr/>
                </a:tc>
                <a:tc>
                  <a:txBody>
                    <a:bodyPr/>
                    <a:lstStyle/>
                    <a:p>
                      <a:pPr marL="285750" marR="0" indent="-285750" algn="l" defTabSz="914400" rtl="0" eaLnBrk="1" fontAlgn="auto" latinLnBrk="0" hangingPunct="1">
                        <a:lnSpc>
                          <a:spcPct val="90000"/>
                        </a:lnSpc>
                        <a:spcBef>
                          <a:spcPts val="0"/>
                        </a:spcBef>
                        <a:spcAft>
                          <a:spcPts val="0"/>
                        </a:spcAft>
                        <a:buClrTx/>
                        <a:buSzTx/>
                        <a:buFont typeface="Arial" pitchFamily="34" charset="0"/>
                        <a:buChar char="•"/>
                        <a:tabLst/>
                        <a:defRPr/>
                      </a:pPr>
                      <a:r>
                        <a:rPr lang="en-US" dirty="0" smtClean="0"/>
                        <a:t>Focus: Electron and spin transport with corresponding experiments</a:t>
                      </a:r>
                    </a:p>
                  </a:txBody>
                  <a:tcPr>
                    <a:gradFill flip="none" rotWithShape="1">
                      <a:gsLst>
                        <a:gs pos="0">
                          <a:schemeClr val="accent1">
                            <a:lumMod val="40000"/>
                            <a:lumOff val="60000"/>
                          </a:schemeClr>
                        </a:gs>
                        <a:gs pos="50000">
                          <a:schemeClr val="accent1">
                            <a:lumMod val="20000"/>
                            <a:lumOff val="80000"/>
                          </a:schemeClr>
                        </a:gs>
                        <a:gs pos="100000">
                          <a:schemeClr val="bg1"/>
                        </a:gs>
                      </a:gsLst>
                      <a:lin ang="0" scaled="1"/>
                      <a:tileRect/>
                    </a:gradFill>
                  </a:tcPr>
                </a:tc>
              </a:tr>
              <a:tr h="370840">
                <a:tc>
                  <a:txBody>
                    <a:bodyPr/>
                    <a:lstStyle/>
                    <a:p>
                      <a:pPr marL="0" marR="0" indent="0" algn="l" defTabSz="914400" rtl="0" eaLnBrk="1" fontAlgn="auto" latinLnBrk="0" hangingPunct="1">
                        <a:lnSpc>
                          <a:spcPct val="90000"/>
                        </a:lnSpc>
                        <a:spcBef>
                          <a:spcPts val="0"/>
                        </a:spcBef>
                        <a:spcAft>
                          <a:spcPts val="0"/>
                        </a:spcAft>
                        <a:buClrTx/>
                        <a:buSzTx/>
                        <a:buFont typeface="Arial" pitchFamily="34" charset="0"/>
                        <a:buNone/>
                        <a:tabLst/>
                        <a:defRPr/>
                      </a:pPr>
                      <a:r>
                        <a:rPr lang="en-US" b="0" dirty="0" smtClean="0"/>
                        <a:t>Nano-enabled </a:t>
                      </a:r>
                      <a:br>
                        <a:rPr lang="en-US" b="0" dirty="0" smtClean="0"/>
                      </a:br>
                      <a:r>
                        <a:rPr lang="en-US" b="0" dirty="0" smtClean="0"/>
                        <a:t>synthetic biology</a:t>
                      </a:r>
                    </a:p>
                  </a:txBody>
                  <a:tcPr/>
                </a:tc>
                <a:tc>
                  <a:txBody>
                    <a:bodyPr/>
                    <a:lstStyle/>
                    <a:p>
                      <a:pPr marL="285750" indent="-285750">
                        <a:lnSpc>
                          <a:spcPct val="90000"/>
                        </a:lnSpc>
                        <a:spcBef>
                          <a:spcPts val="600"/>
                        </a:spcBef>
                        <a:buFont typeface="Arial" pitchFamily="34" charset="0"/>
                        <a:buChar char="•"/>
                      </a:pPr>
                      <a:r>
                        <a:rPr lang="en-US" dirty="0" smtClean="0"/>
                        <a:t>Focus: Compositional and temporal fluctuations, learning from biology where function emerges from </a:t>
                      </a:r>
                      <a:r>
                        <a:rPr lang="en-US" dirty="0" err="1" smtClean="0"/>
                        <a:t>stochasticity</a:t>
                      </a:r>
                      <a:endParaRPr lang="en-US" dirty="0" smtClean="0"/>
                    </a:p>
                    <a:p>
                      <a:pPr marL="285750" indent="-285750">
                        <a:lnSpc>
                          <a:spcPct val="90000"/>
                        </a:lnSpc>
                        <a:spcBef>
                          <a:spcPts val="600"/>
                        </a:spcBef>
                        <a:buFont typeface="Arial" pitchFamily="34" charset="0"/>
                        <a:buChar char="•"/>
                      </a:pPr>
                      <a:r>
                        <a:rPr lang="en-US" dirty="0" smtClean="0"/>
                        <a:t>“A bottom-up strategy </a:t>
                      </a:r>
                      <a:br>
                        <a:rPr lang="en-US" dirty="0" smtClean="0"/>
                      </a:br>
                      <a:r>
                        <a:rPr lang="en-US" dirty="0" smtClean="0"/>
                        <a:t>for a minimal self-sustaining </a:t>
                      </a:r>
                      <a:br>
                        <a:rPr lang="en-US" dirty="0" smtClean="0"/>
                      </a:br>
                      <a:r>
                        <a:rPr lang="en-US" dirty="0" smtClean="0"/>
                        <a:t>synthetic organism”</a:t>
                      </a:r>
                    </a:p>
                    <a:p>
                      <a:pPr marL="285750" indent="-285750">
                        <a:lnSpc>
                          <a:spcPct val="90000"/>
                        </a:lnSpc>
                        <a:spcBef>
                          <a:spcPts val="600"/>
                        </a:spcBef>
                        <a:buFont typeface="Arial" pitchFamily="34" charset="0"/>
                        <a:buChar char="•"/>
                      </a:pPr>
                      <a:r>
                        <a:rPr lang="en-US" dirty="0" smtClean="0"/>
                        <a:t>Discovering simple and usable biological strategies for synthetic </a:t>
                      </a:r>
                      <a:r>
                        <a:rPr lang="en-US" dirty="0" err="1" smtClean="0"/>
                        <a:t>nanoscale</a:t>
                      </a:r>
                      <a:r>
                        <a:rPr lang="en-US" dirty="0" smtClean="0"/>
                        <a:t> systems</a:t>
                      </a:r>
                    </a:p>
                  </a:txBody>
                  <a:tcPr>
                    <a:gradFill flip="none" rotWithShape="1">
                      <a:gsLst>
                        <a:gs pos="0">
                          <a:schemeClr val="accent1">
                            <a:lumMod val="40000"/>
                            <a:lumOff val="60000"/>
                          </a:schemeClr>
                        </a:gs>
                        <a:gs pos="50000">
                          <a:schemeClr val="accent1">
                            <a:lumMod val="20000"/>
                            <a:lumOff val="80000"/>
                          </a:schemeClr>
                        </a:gs>
                        <a:gs pos="100000">
                          <a:schemeClr val="bg1"/>
                        </a:gs>
                      </a:gsLst>
                      <a:lin ang="0" scaled="1"/>
                      <a:tileRect/>
                    </a:gradFill>
                  </a:tcPr>
                </a:tc>
              </a:tr>
            </a:tbl>
          </a:graphicData>
        </a:graphic>
      </p:graphicFrame>
      <p:sp>
        <p:nvSpPr>
          <p:cNvPr id="14337" name="Rectangle 2"/>
          <p:cNvSpPr>
            <a:spLocks noGrp="1"/>
          </p:cNvSpPr>
          <p:nvPr>
            <p:ph type="title"/>
          </p:nvPr>
        </p:nvSpPr>
        <p:spPr>
          <a:xfrm>
            <a:off x="244474" y="177800"/>
            <a:ext cx="8899526" cy="877163"/>
          </a:xfrm>
        </p:spPr>
        <p:txBody>
          <a:bodyPr/>
          <a:lstStyle/>
          <a:p>
            <a:r>
              <a:rPr lang="en-US" dirty="0" smtClean="0"/>
              <a:t>Theme 3: </a:t>
            </a:r>
            <a:br>
              <a:rPr lang="en-US" dirty="0" smtClean="0"/>
            </a:br>
            <a:r>
              <a:rPr lang="en-US" dirty="0" smtClean="0"/>
              <a:t>Collective phenomena in </a:t>
            </a:r>
            <a:r>
              <a:rPr lang="en-US" dirty="0" err="1" smtClean="0"/>
              <a:t>nanophases</a:t>
            </a:r>
            <a:endParaRPr lang="en-US" sz="2400" dirty="0"/>
          </a:p>
        </p:txBody>
      </p:sp>
      <p:pic>
        <p:nvPicPr>
          <p:cNvPr id="39940" name="Picture 4"/>
          <p:cNvPicPr>
            <a:picLocks noChangeArrowheads="1"/>
          </p:cNvPicPr>
          <p:nvPr/>
        </p:nvPicPr>
        <p:blipFill>
          <a:blip r:embed="rId3">
            <a:extLst>
              <a:ext uri="{28A0092B-C50C-407E-A947-70E740481C1C}">
                <a14:useLocalDpi xmlns:a14="http://schemas.microsoft.com/office/drawing/2010/main" val="0"/>
              </a:ext>
            </a:extLst>
          </a:blip>
          <a:srcRect l="6348" t="46729" r="44922" b="5231"/>
          <a:stretch>
            <a:fillRect/>
          </a:stretch>
        </p:blipFill>
        <p:spPr bwMode="auto">
          <a:xfrm>
            <a:off x="6244135" y="1383091"/>
            <a:ext cx="2544763" cy="22145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0"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523" y="3821491"/>
            <a:ext cx="2449985" cy="217636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46112738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475" y="177800"/>
            <a:ext cx="8229600" cy="880369"/>
          </a:xfrm>
        </p:spPr>
        <p:txBody>
          <a:bodyPr/>
          <a:lstStyle/>
          <a:p>
            <a:r>
              <a:rPr lang="en-US" dirty="0" smtClean="0"/>
              <a:t>Academic researchers are making heavy use of CNMS</a:t>
            </a:r>
            <a:endParaRPr lang="en-US" dirty="0"/>
          </a:p>
        </p:txBody>
      </p:sp>
      <p:sp>
        <p:nvSpPr>
          <p:cNvPr id="3" name="Content Placeholder 2"/>
          <p:cNvSpPr>
            <a:spLocks noGrp="1"/>
          </p:cNvSpPr>
          <p:nvPr>
            <p:ph idx="1"/>
          </p:nvPr>
        </p:nvSpPr>
        <p:spPr>
          <a:xfrm>
            <a:off x="5562600" y="1615553"/>
            <a:ext cx="3419475" cy="2194447"/>
          </a:xfrm>
        </p:spPr>
        <p:txBody>
          <a:bodyPr/>
          <a:lstStyle/>
          <a:p>
            <a:r>
              <a:rPr lang="en-US" sz="2000" dirty="0" smtClean="0"/>
              <a:t>U.S. academic users represent ~60% of total CNMS users</a:t>
            </a:r>
          </a:p>
          <a:p>
            <a:r>
              <a:rPr lang="en-US" sz="2000" dirty="0" smtClean="0"/>
              <a:t>FY11 through June:</a:t>
            </a:r>
          </a:p>
          <a:p>
            <a:pPr marL="457200" lvl="1" indent="-171450"/>
            <a:r>
              <a:rPr lang="en-US" sz="1600" dirty="0" smtClean="0"/>
              <a:t>336 unique users (55% U.S. academic, 28% ORNL plus CNMS)</a:t>
            </a:r>
          </a:p>
          <a:p>
            <a:pPr marL="457200" lvl="1" indent="-171450"/>
            <a:r>
              <a:rPr lang="en-US" sz="1600" dirty="0" smtClean="0"/>
              <a:t>43,500 user hours (21% more than </a:t>
            </a:r>
            <a:br>
              <a:rPr lang="en-US" sz="1600" dirty="0" smtClean="0"/>
            </a:br>
            <a:r>
              <a:rPr lang="en-US" sz="1600" dirty="0" smtClean="0"/>
              <a:t>FY10 through June)</a:t>
            </a:r>
          </a:p>
        </p:txBody>
      </p:sp>
      <p:graphicFrame>
        <p:nvGraphicFramePr>
          <p:cNvPr id="6" name="Chart 5"/>
          <p:cNvGraphicFramePr/>
          <p:nvPr>
            <p:extLst>
              <p:ext uri="{D42A27DB-BD31-4B8C-83A1-F6EECF244321}">
                <p14:modId xmlns:p14="http://schemas.microsoft.com/office/powerpoint/2010/main" val="827341031"/>
              </p:ext>
            </p:extLst>
          </p:nvPr>
        </p:nvGraphicFramePr>
        <p:xfrm>
          <a:off x="-609600" y="1371600"/>
          <a:ext cx="6096000" cy="44196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9368" b="11759"/>
          <a:stretch/>
        </p:blipFill>
        <p:spPr>
          <a:xfrm>
            <a:off x="4448175" y="3810000"/>
            <a:ext cx="4695825" cy="3048000"/>
          </a:xfrm>
          <a:prstGeom prst="rect">
            <a:avLst/>
          </a:prstGeom>
        </p:spPr>
      </p:pic>
    </p:spTree>
    <p:extLst>
      <p:ext uri="{BB962C8B-B14F-4D97-AF65-F5344CB8AC3E}">
        <p14:creationId xmlns:p14="http://schemas.microsoft.com/office/powerpoint/2010/main" val="554046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ounded Rectangle 12"/>
          <p:cNvSpPr/>
          <p:nvPr/>
        </p:nvSpPr>
        <p:spPr>
          <a:xfrm>
            <a:off x="3753413" y="2143847"/>
            <a:ext cx="1394084" cy="3282847"/>
          </a:xfrm>
          <a:prstGeom prst="roundRect">
            <a:avLst>
              <a:gd name="adj" fmla="val 36917"/>
            </a:avLst>
          </a:prstGeom>
          <a:solidFill>
            <a:schemeClr val="bg2">
              <a:alpha val="6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600" dirty="0">
                <a:solidFill>
                  <a:schemeClr val="tx1"/>
                </a:solidFill>
                <a:latin typeface="Arial Narrow" pitchFamily="34" charset="0"/>
                <a:cs typeface="Arial" charset="0"/>
              </a:rPr>
              <a:t>Providing neutrons </a:t>
            </a:r>
            <a:r>
              <a:rPr lang="en-US" sz="1600" dirty="0" smtClean="0">
                <a:solidFill>
                  <a:schemeClr val="tx1"/>
                </a:solidFill>
                <a:latin typeface="Arial Narrow" pitchFamily="34" charset="0"/>
                <a:cs typeface="Arial" charset="0"/>
              </a:rPr>
              <a:t/>
            </a:r>
            <a:br>
              <a:rPr lang="en-US" sz="1600" dirty="0" smtClean="0">
                <a:solidFill>
                  <a:schemeClr val="tx1"/>
                </a:solidFill>
                <a:latin typeface="Arial Narrow" pitchFamily="34" charset="0"/>
                <a:cs typeface="Arial" charset="0"/>
              </a:rPr>
            </a:br>
            <a:r>
              <a:rPr lang="en-US" sz="1600" dirty="0" smtClean="0">
                <a:solidFill>
                  <a:schemeClr val="tx1"/>
                </a:solidFill>
                <a:latin typeface="Arial Narrow" pitchFamily="34" charset="0"/>
                <a:cs typeface="Arial" charset="0"/>
              </a:rPr>
              <a:t>to </a:t>
            </a:r>
            <a:r>
              <a:rPr lang="en-US" sz="1600" dirty="0">
                <a:solidFill>
                  <a:schemeClr val="tx1"/>
                </a:solidFill>
                <a:latin typeface="Arial Narrow" pitchFamily="34" charset="0"/>
                <a:cs typeface="Arial" charset="0"/>
              </a:rPr>
              <a:t>a growing user </a:t>
            </a:r>
            <a:r>
              <a:rPr lang="en-US" sz="1600" dirty="0" smtClean="0">
                <a:solidFill>
                  <a:schemeClr val="tx1"/>
                </a:solidFill>
                <a:latin typeface="Arial Narrow" pitchFamily="34" charset="0"/>
                <a:cs typeface="Arial" charset="0"/>
              </a:rPr>
              <a:t>community</a:t>
            </a:r>
            <a:br>
              <a:rPr lang="en-US" sz="1600" dirty="0" smtClean="0">
                <a:solidFill>
                  <a:schemeClr val="tx1"/>
                </a:solidFill>
                <a:latin typeface="Arial Narrow" pitchFamily="34" charset="0"/>
                <a:cs typeface="Arial" charset="0"/>
              </a:rPr>
            </a:br>
            <a:r>
              <a:rPr lang="en-US" sz="1600" dirty="0" smtClean="0">
                <a:solidFill>
                  <a:schemeClr val="tx1"/>
                </a:solidFill>
                <a:latin typeface="Arial Narrow" pitchFamily="34" charset="0"/>
                <a:cs typeface="Arial" charset="0"/>
              </a:rPr>
              <a:t>(&gt;1,000 researchers per year)</a:t>
            </a:r>
            <a:endParaRPr lang="en-US" sz="1600" dirty="0">
              <a:solidFill>
                <a:schemeClr val="tx1"/>
              </a:solidFill>
              <a:latin typeface="Arial Narrow" pitchFamily="34" charset="0"/>
              <a:cs typeface="Arial" charset="0"/>
            </a:endParaRPr>
          </a:p>
        </p:txBody>
      </p:sp>
      <p:sp>
        <p:nvSpPr>
          <p:cNvPr id="17" name="Rounded Rectangle 16"/>
          <p:cNvSpPr/>
          <p:nvPr/>
        </p:nvSpPr>
        <p:spPr>
          <a:xfrm>
            <a:off x="358775" y="2144942"/>
            <a:ext cx="4792346" cy="3275013"/>
          </a:xfrm>
          <a:prstGeom prst="roundRect">
            <a:avLst>
              <a:gd name="adj" fmla="val 15556"/>
            </a:avLst>
          </a:pr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p>
        </p:txBody>
      </p:sp>
      <p:sp>
        <p:nvSpPr>
          <p:cNvPr id="18" name="Rounded Rectangle 17"/>
          <p:cNvSpPr/>
          <p:nvPr/>
        </p:nvSpPr>
        <p:spPr>
          <a:xfrm>
            <a:off x="3756660" y="2144942"/>
            <a:ext cx="5042853" cy="3275013"/>
          </a:xfrm>
          <a:prstGeom prst="roundRect">
            <a:avLst>
              <a:gd name="adj" fmla="val 14468"/>
            </a:avLst>
          </a:pr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p>
        </p:txBody>
      </p:sp>
      <p:sp>
        <p:nvSpPr>
          <p:cNvPr id="28676" name="Rectangle 3"/>
          <p:cNvSpPr>
            <a:spLocks noGrp="1" noChangeArrowheads="1"/>
          </p:cNvSpPr>
          <p:nvPr>
            <p:ph type="title"/>
          </p:nvPr>
        </p:nvSpPr>
        <p:spPr/>
        <p:txBody>
          <a:bodyPr/>
          <a:lstStyle/>
          <a:p>
            <a:pPr eaLnBrk="1" hangingPunct="1"/>
            <a:r>
              <a:rPr lang="en-US" dirty="0" smtClean="0"/>
              <a:t>Developing and applying the world’s best tools for neutron scattering</a:t>
            </a:r>
          </a:p>
        </p:txBody>
      </p:sp>
      <p:sp>
        <p:nvSpPr>
          <p:cNvPr id="28679" name="Rectangle 5"/>
          <p:cNvSpPr>
            <a:spLocks noChangeArrowheads="1"/>
          </p:cNvSpPr>
          <p:nvPr/>
        </p:nvSpPr>
        <p:spPr bwMode="auto">
          <a:xfrm>
            <a:off x="563245" y="1371830"/>
            <a:ext cx="3640138" cy="800100"/>
          </a:xfrm>
          <a:prstGeom prst="rect">
            <a:avLst/>
          </a:prstGeom>
          <a:noFill/>
          <a:ln w="9525">
            <a:noFill/>
            <a:miter lim="800000"/>
            <a:headEnd/>
            <a:tailEnd/>
          </a:ln>
        </p:spPr>
        <p:txBody>
          <a:bodyPr lIns="45720" rIns="45720"/>
          <a:lstStyle/>
          <a:p>
            <a:pPr algn="ctr">
              <a:lnSpc>
                <a:spcPct val="90000"/>
              </a:lnSpc>
              <a:spcBef>
                <a:spcPct val="60000"/>
              </a:spcBef>
              <a:buClr>
                <a:srgbClr val="01673E"/>
              </a:buClr>
              <a:buFont typeface="Symbol" pitchFamily="18" charset="2"/>
              <a:buNone/>
            </a:pPr>
            <a:r>
              <a:rPr lang="en-US" b="0" dirty="0">
                <a:solidFill>
                  <a:srgbClr val="000000"/>
                </a:solidFill>
                <a:latin typeface="Arial Narrow" pitchFamily="34" charset="0"/>
              </a:rPr>
              <a:t>High Flux Isotope Reactor: </a:t>
            </a:r>
            <a:br>
              <a:rPr lang="en-US" b="0" dirty="0">
                <a:solidFill>
                  <a:srgbClr val="000000"/>
                </a:solidFill>
                <a:latin typeface="Arial Narrow" pitchFamily="34" charset="0"/>
              </a:rPr>
            </a:br>
            <a:r>
              <a:rPr lang="en-US" sz="1600" b="0" dirty="0">
                <a:solidFill>
                  <a:srgbClr val="000000"/>
                </a:solidFill>
                <a:latin typeface="Arial Narrow" pitchFamily="34" charset="0"/>
              </a:rPr>
              <a:t>Intense steady-state neutron flux </a:t>
            </a:r>
            <a:br>
              <a:rPr lang="en-US" sz="1600" b="0" dirty="0">
                <a:solidFill>
                  <a:srgbClr val="000000"/>
                </a:solidFill>
                <a:latin typeface="Arial Narrow" pitchFamily="34" charset="0"/>
              </a:rPr>
            </a:br>
            <a:r>
              <a:rPr lang="en-US" sz="1600" b="0" dirty="0">
                <a:solidFill>
                  <a:srgbClr val="000000"/>
                </a:solidFill>
                <a:latin typeface="Arial Narrow" pitchFamily="34" charset="0"/>
              </a:rPr>
              <a:t>and a high-brightness cold neutron source</a:t>
            </a:r>
          </a:p>
        </p:txBody>
      </p:sp>
      <p:sp>
        <p:nvSpPr>
          <p:cNvPr id="12" name="Rectangle 11"/>
          <p:cNvSpPr/>
          <p:nvPr/>
        </p:nvSpPr>
        <p:spPr>
          <a:xfrm>
            <a:off x="7141014" y="4010432"/>
            <a:ext cx="1821285" cy="814812"/>
          </a:xfrm>
          <a:prstGeom prst="rect">
            <a:avLst/>
          </a:prstGeom>
          <a:noFill/>
          <a:ln w="28575">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buClr>
                <a:srgbClr val="01673E"/>
              </a:buClr>
              <a:buFont typeface="Symbol" pitchFamily="18" charset="2"/>
              <a:buNone/>
              <a:defRPr/>
            </a:pPr>
            <a:r>
              <a:rPr lang="en-US" sz="1600" dirty="0">
                <a:solidFill>
                  <a:schemeClr val="bg1"/>
                </a:solidFill>
                <a:latin typeface="Arial Narrow" pitchFamily="34" charset="0"/>
                <a:cs typeface="Arial" charset="0"/>
              </a:rPr>
              <a:t>Joint </a:t>
            </a:r>
            <a:r>
              <a:rPr lang="en-US" sz="1600" dirty="0" smtClean="0">
                <a:solidFill>
                  <a:schemeClr val="bg1"/>
                </a:solidFill>
                <a:latin typeface="Arial Narrow" pitchFamily="34" charset="0"/>
                <a:cs typeface="Arial" charset="0"/>
              </a:rPr>
              <a:t>Institute for </a:t>
            </a:r>
            <a:r>
              <a:rPr lang="en-US" sz="1600" dirty="0">
                <a:solidFill>
                  <a:schemeClr val="bg1"/>
                </a:solidFill>
                <a:latin typeface="Arial Narrow" pitchFamily="34" charset="0"/>
                <a:cs typeface="Arial" charset="0"/>
              </a:rPr>
              <a:t>Neutron Sciences:</a:t>
            </a:r>
            <a:r>
              <a:rPr lang="en-US" dirty="0">
                <a:solidFill>
                  <a:schemeClr val="bg1"/>
                </a:solidFill>
                <a:latin typeface="Arial Narrow" pitchFamily="34" charset="0"/>
                <a:cs typeface="Arial" charset="0"/>
              </a:rPr>
              <a:t> </a:t>
            </a:r>
            <a:br>
              <a:rPr lang="en-US" dirty="0">
                <a:solidFill>
                  <a:schemeClr val="bg1"/>
                </a:solidFill>
                <a:latin typeface="Arial Narrow" pitchFamily="34" charset="0"/>
                <a:cs typeface="Arial" charset="0"/>
              </a:rPr>
            </a:br>
            <a:r>
              <a:rPr lang="en-US" sz="1600" dirty="0">
                <a:solidFill>
                  <a:schemeClr val="bg1"/>
                </a:solidFill>
                <a:latin typeface="Arial Narrow" pitchFamily="34" charset="0"/>
                <a:cs typeface="Arial" charset="0"/>
              </a:rPr>
              <a:t>User gateway </a:t>
            </a:r>
            <a:r>
              <a:rPr lang="en-US" sz="1600" dirty="0" smtClean="0">
                <a:solidFill>
                  <a:schemeClr val="bg1"/>
                </a:solidFill>
                <a:latin typeface="Arial Narrow" pitchFamily="34" charset="0"/>
                <a:cs typeface="Arial" charset="0"/>
              </a:rPr>
              <a:t/>
            </a:r>
            <a:br>
              <a:rPr lang="en-US" sz="1600" dirty="0" smtClean="0">
                <a:solidFill>
                  <a:schemeClr val="bg1"/>
                </a:solidFill>
                <a:latin typeface="Arial Narrow" pitchFamily="34" charset="0"/>
                <a:cs typeface="Arial" charset="0"/>
              </a:rPr>
            </a:br>
            <a:r>
              <a:rPr lang="en-US" sz="1600" dirty="0" smtClean="0">
                <a:solidFill>
                  <a:schemeClr val="bg1"/>
                </a:solidFill>
                <a:latin typeface="Arial Narrow" pitchFamily="34" charset="0"/>
                <a:cs typeface="Arial" charset="0"/>
              </a:rPr>
              <a:t>for </a:t>
            </a:r>
            <a:r>
              <a:rPr lang="en-US" sz="1600" dirty="0">
                <a:solidFill>
                  <a:schemeClr val="bg1"/>
                </a:solidFill>
                <a:latin typeface="Arial Narrow" pitchFamily="34" charset="0"/>
                <a:cs typeface="Arial" charset="0"/>
              </a:rPr>
              <a:t>SNS and HFIR</a:t>
            </a:r>
          </a:p>
        </p:txBody>
      </p:sp>
      <p:sp>
        <p:nvSpPr>
          <p:cNvPr id="28683" name="Rectangle 4"/>
          <p:cNvSpPr>
            <a:spLocks noChangeArrowheads="1"/>
          </p:cNvSpPr>
          <p:nvPr/>
        </p:nvSpPr>
        <p:spPr bwMode="auto">
          <a:xfrm>
            <a:off x="4524673" y="1362305"/>
            <a:ext cx="4203700" cy="800100"/>
          </a:xfrm>
          <a:prstGeom prst="rect">
            <a:avLst/>
          </a:prstGeom>
          <a:noFill/>
          <a:ln w="9525">
            <a:noFill/>
            <a:miter lim="800000"/>
            <a:headEnd/>
            <a:tailEnd/>
          </a:ln>
        </p:spPr>
        <p:txBody>
          <a:bodyPr lIns="45720" rIns="45720"/>
          <a:lstStyle/>
          <a:p>
            <a:pPr algn="ctr">
              <a:lnSpc>
                <a:spcPct val="90000"/>
              </a:lnSpc>
              <a:spcBef>
                <a:spcPct val="60000"/>
              </a:spcBef>
              <a:buClr>
                <a:srgbClr val="01673E"/>
              </a:buClr>
              <a:buFont typeface="Symbol" pitchFamily="18" charset="2"/>
              <a:buNone/>
            </a:pPr>
            <a:r>
              <a:rPr lang="en-US" b="0" dirty="0" err="1">
                <a:solidFill>
                  <a:srgbClr val="000000"/>
                </a:solidFill>
                <a:latin typeface="Arial Narrow" pitchFamily="34" charset="0"/>
              </a:rPr>
              <a:t>Spallation</a:t>
            </a:r>
            <a:r>
              <a:rPr lang="en-US" b="0" dirty="0">
                <a:solidFill>
                  <a:srgbClr val="000000"/>
                </a:solidFill>
                <a:latin typeface="Arial Narrow" pitchFamily="34" charset="0"/>
              </a:rPr>
              <a:t> Neutron Source: </a:t>
            </a:r>
            <a:br>
              <a:rPr lang="en-US" b="0" dirty="0">
                <a:solidFill>
                  <a:srgbClr val="000000"/>
                </a:solidFill>
                <a:latin typeface="Arial Narrow" pitchFamily="34" charset="0"/>
              </a:rPr>
            </a:br>
            <a:r>
              <a:rPr lang="en-US" sz="1600" b="0" dirty="0">
                <a:solidFill>
                  <a:srgbClr val="000000"/>
                </a:solidFill>
                <a:latin typeface="Arial Narrow" pitchFamily="34" charset="0"/>
              </a:rPr>
              <a:t>World’s most powerful </a:t>
            </a:r>
            <a:r>
              <a:rPr lang="en-US" sz="1600" b="0" dirty="0" smtClean="0">
                <a:solidFill>
                  <a:srgbClr val="000000"/>
                </a:solidFill>
                <a:latin typeface="Arial Narrow" pitchFamily="34" charset="0"/>
              </a:rPr>
              <a:t/>
            </a:r>
            <a:br>
              <a:rPr lang="en-US" sz="1600" b="0" dirty="0" smtClean="0">
                <a:solidFill>
                  <a:srgbClr val="000000"/>
                </a:solidFill>
                <a:latin typeface="Arial Narrow" pitchFamily="34" charset="0"/>
              </a:rPr>
            </a:br>
            <a:r>
              <a:rPr lang="en-US" sz="1600" b="0" dirty="0" smtClean="0">
                <a:solidFill>
                  <a:srgbClr val="000000"/>
                </a:solidFill>
                <a:latin typeface="Arial Narrow" pitchFamily="34" charset="0"/>
              </a:rPr>
              <a:t>accelerator-based neutron </a:t>
            </a:r>
            <a:r>
              <a:rPr lang="en-US" sz="1600" b="0" dirty="0">
                <a:solidFill>
                  <a:srgbClr val="000000"/>
                </a:solidFill>
                <a:latin typeface="Arial Narrow" pitchFamily="34" charset="0"/>
              </a:rPr>
              <a:t>source</a:t>
            </a:r>
          </a:p>
        </p:txBody>
      </p:sp>
      <p:sp>
        <p:nvSpPr>
          <p:cNvPr id="10" name="AutoShape 9"/>
          <p:cNvSpPr>
            <a:spLocks noChangeArrowheads="1"/>
          </p:cNvSpPr>
          <p:nvPr/>
        </p:nvSpPr>
        <p:spPr bwMode="auto">
          <a:xfrm>
            <a:off x="631310" y="5383564"/>
            <a:ext cx="7823768" cy="544415"/>
          </a:xfrm>
          <a:prstGeom prst="bevel">
            <a:avLst>
              <a:gd name="adj" fmla="val 3088"/>
            </a:avLst>
          </a:prstGeom>
          <a:noFill/>
          <a:ln>
            <a:noFill/>
          </a:ln>
          <a:extLst/>
        </p:spPr>
        <p:txBody>
          <a:bodyPr lIns="0" rIns="0" anchor="ctr" anchorCtr="1"/>
          <a:lstStyle/>
          <a:p>
            <a:pPr eaLnBrk="0" hangingPunct="0">
              <a:lnSpc>
                <a:spcPct val="90000"/>
              </a:lnSpc>
            </a:pPr>
            <a:r>
              <a:rPr lang="en-US" b="0" dirty="0" smtClean="0">
                <a:latin typeface="Arial Narrow" pitchFamily="34" charset="0"/>
              </a:rPr>
              <a:t>Determining the </a:t>
            </a:r>
            <a:r>
              <a:rPr lang="en-US" b="0" dirty="0" err="1" smtClean="0">
                <a:latin typeface="Arial Narrow" pitchFamily="34" charset="0"/>
              </a:rPr>
              <a:t>nanoscale</a:t>
            </a:r>
            <a:r>
              <a:rPr lang="en-US" b="0" dirty="0" smtClean="0">
                <a:latin typeface="Arial Narrow" pitchFamily="34" charset="0"/>
              </a:rPr>
              <a:t> structure and dynamics of materials and biological systems</a:t>
            </a:r>
            <a:endParaRPr lang="en-US" b="0" dirty="0">
              <a:latin typeface="Arial Narrow" pitchFamily="34" charset="0"/>
            </a:endParaRPr>
          </a:p>
        </p:txBody>
      </p:sp>
    </p:spTree>
    <p:extLst>
      <p:ext uri="{BB962C8B-B14F-4D97-AF65-F5344CB8AC3E}">
        <p14:creationId xmlns:p14="http://schemas.microsoft.com/office/powerpoint/2010/main" val="6120097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4" name="Rectangle 4"/>
          <p:cNvSpPr>
            <a:spLocks noGrp="1" noChangeArrowheads="1"/>
          </p:cNvSpPr>
          <p:nvPr>
            <p:ph type="title"/>
          </p:nvPr>
        </p:nvSpPr>
        <p:spPr>
          <a:xfrm>
            <a:off x="187325" y="200025"/>
            <a:ext cx="8775700" cy="487954"/>
          </a:xfrm>
        </p:spPr>
        <p:txBody>
          <a:bodyPr/>
          <a:lstStyle/>
          <a:p>
            <a:r>
              <a:rPr lang="en-US" dirty="0">
                <a:latin typeface="Arial Black" charset="0"/>
              </a:rPr>
              <a:t>SNS </a:t>
            </a:r>
            <a:r>
              <a:rPr lang="en-US" dirty="0" smtClean="0">
                <a:latin typeface="Arial Black" charset="0"/>
              </a:rPr>
              <a:t>instruments</a:t>
            </a:r>
            <a:endParaRPr lang="en-US" dirty="0">
              <a:latin typeface="Arial Black" charset="0"/>
            </a:endParaRPr>
          </a:p>
        </p:txBody>
      </p:sp>
      <p:sp>
        <p:nvSpPr>
          <p:cNvPr id="10245" name="Rectangle 5"/>
          <p:cNvSpPr>
            <a:spLocks noGrp="1" noChangeArrowheads="1"/>
          </p:cNvSpPr>
          <p:nvPr>
            <p:ph type="body" idx="1"/>
          </p:nvPr>
        </p:nvSpPr>
        <p:spPr>
          <a:xfrm>
            <a:off x="153988" y="903288"/>
            <a:ext cx="7772400" cy="1516062"/>
          </a:xfrm>
        </p:spPr>
        <p:txBody>
          <a:bodyPr/>
          <a:lstStyle/>
          <a:p>
            <a:endParaRPr lang="en-US" dirty="0">
              <a:latin typeface="Arial" charset="0"/>
            </a:endParaRPr>
          </a:p>
          <a:p>
            <a:endParaRPr lang="en-US" dirty="0">
              <a:latin typeface="Arial" charset="0"/>
            </a:endParaRPr>
          </a:p>
          <a:p>
            <a:endParaRPr lang="en-US" dirty="0">
              <a:latin typeface="Arial" charset="0"/>
            </a:endParaRPr>
          </a:p>
        </p:txBody>
      </p:sp>
      <p:pic>
        <p:nvPicPr>
          <p:cNvPr id="1026" name="Picture 2" descr="Z:\Jo Roy_xnv\from renee\06-G00400_SNS_layout\06-G00400P_sns_for_ppt\06-G00400P_SNS_layout_p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1" y="43130"/>
            <a:ext cx="8618219"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1630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418" y="69008"/>
            <a:ext cx="8724900" cy="6711462"/>
          </a:xfrm>
          <a:prstGeom prst="rect">
            <a:avLst/>
          </a:prstGeom>
        </p:spPr>
      </p:pic>
      <p:sp>
        <p:nvSpPr>
          <p:cNvPr id="2" name="Title 1"/>
          <p:cNvSpPr>
            <a:spLocks noGrp="1"/>
          </p:cNvSpPr>
          <p:nvPr>
            <p:ph type="title"/>
          </p:nvPr>
        </p:nvSpPr>
        <p:spPr/>
        <p:txBody>
          <a:bodyPr/>
          <a:lstStyle/>
          <a:p>
            <a:r>
              <a:rPr lang="en-US" dirty="0" smtClean="0"/>
              <a:t>HFIR instruments</a:t>
            </a:r>
            <a:endParaRPr lang="en-US" dirty="0"/>
          </a:p>
        </p:txBody>
      </p:sp>
    </p:spTree>
    <p:extLst>
      <p:ext uri="{BB962C8B-B14F-4D97-AF65-F5344CB8AC3E}">
        <p14:creationId xmlns:p14="http://schemas.microsoft.com/office/powerpoint/2010/main" val="19299148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rtlCol="0">
            <a:noAutofit/>
          </a:bodyPr>
          <a:lstStyle/>
          <a:p>
            <a:pPr eaLnBrk="1" fontAlgn="auto" hangingPunct="1">
              <a:spcAft>
                <a:spcPts val="0"/>
              </a:spcAft>
              <a:defRPr/>
            </a:pPr>
            <a:r>
              <a:rPr lang="en-US" dirty="0" smtClean="0">
                <a:latin typeface="+mj-lt"/>
                <a:ea typeface="ＭＳ Ｐゴシック" pitchFamily="-108" charset="-128"/>
                <a:cs typeface="Arial"/>
              </a:rPr>
              <a:t>Users are increasing </a:t>
            </a:r>
            <a:br>
              <a:rPr lang="en-US" dirty="0" smtClean="0">
                <a:latin typeface="+mj-lt"/>
                <a:ea typeface="ＭＳ Ｐゴシック" pitchFamily="-108" charset="-128"/>
                <a:cs typeface="Arial"/>
              </a:rPr>
            </a:br>
            <a:r>
              <a:rPr lang="en-US" dirty="0" smtClean="0">
                <a:latin typeface="+mj-lt"/>
                <a:ea typeface="ＭＳ Ｐゴシック" pitchFamily="-108" charset="-128"/>
                <a:cs typeface="Arial"/>
              </a:rPr>
              <a:t>as we build to capacity</a:t>
            </a:r>
          </a:p>
        </p:txBody>
      </p:sp>
      <p:graphicFrame>
        <p:nvGraphicFramePr>
          <p:cNvPr id="11" name="Chart 10"/>
          <p:cNvGraphicFramePr/>
          <p:nvPr>
            <p:extLst>
              <p:ext uri="{D42A27DB-BD31-4B8C-83A1-F6EECF244321}">
                <p14:modId xmlns:p14="http://schemas.microsoft.com/office/powerpoint/2010/main" val="862152747"/>
              </p:ext>
            </p:extLst>
          </p:nvPr>
        </p:nvGraphicFramePr>
        <p:xfrm>
          <a:off x="342166" y="906440"/>
          <a:ext cx="4193274" cy="3024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p:nvPr>
            <p:extLst>
              <p:ext uri="{D42A27DB-BD31-4B8C-83A1-F6EECF244321}">
                <p14:modId xmlns:p14="http://schemas.microsoft.com/office/powerpoint/2010/main" val="2544689962"/>
              </p:ext>
            </p:extLst>
          </p:nvPr>
        </p:nvGraphicFramePr>
        <p:xfrm>
          <a:off x="4343400" y="1033463"/>
          <a:ext cx="4800600" cy="27003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p:nvPr>
            <p:extLst>
              <p:ext uri="{D42A27DB-BD31-4B8C-83A1-F6EECF244321}">
                <p14:modId xmlns:p14="http://schemas.microsoft.com/office/powerpoint/2010/main" val="2815219225"/>
              </p:ext>
            </p:extLst>
          </p:nvPr>
        </p:nvGraphicFramePr>
        <p:xfrm>
          <a:off x="0" y="3962400"/>
          <a:ext cx="9144000" cy="2514600"/>
        </p:xfrm>
        <a:graphic>
          <a:graphicData uri="http://schemas.openxmlformats.org/drawingml/2006/chart">
            <c:chart xmlns:c="http://schemas.openxmlformats.org/drawingml/2006/chart" xmlns:r="http://schemas.openxmlformats.org/officeDocument/2006/relationships" r:id="rId5"/>
          </a:graphicData>
        </a:graphic>
      </p:graphicFrame>
      <p:sp>
        <p:nvSpPr>
          <p:cNvPr id="9" name="AutoShape 3"/>
          <p:cNvSpPr>
            <a:spLocks noChangeAspect="1" noChangeArrowheads="1" noTextEdit="1"/>
          </p:cNvSpPr>
          <p:nvPr/>
        </p:nvSpPr>
        <p:spPr bwMode="auto">
          <a:xfrm>
            <a:off x="4648200" y="4114800"/>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
          <p:cNvSpPr>
            <a:spLocks/>
          </p:cNvSpPr>
          <p:nvPr/>
        </p:nvSpPr>
        <p:spPr bwMode="auto">
          <a:xfrm>
            <a:off x="4648200" y="4181475"/>
            <a:ext cx="117475" cy="114300"/>
          </a:xfrm>
          <a:custGeom>
            <a:avLst/>
            <a:gdLst>
              <a:gd name="T0" fmla="*/ 0 w 74"/>
              <a:gd name="T1" fmla="*/ 0 h 72"/>
              <a:gd name="T2" fmla="*/ 74 w 74"/>
              <a:gd name="T3" fmla="*/ 0 h 72"/>
              <a:gd name="T4" fmla="*/ 74 w 74"/>
              <a:gd name="T5" fmla="*/ 72 h 72"/>
              <a:gd name="T6" fmla="*/ 0 w 74"/>
              <a:gd name="T7" fmla="*/ 72 h 72"/>
              <a:gd name="T8" fmla="*/ 0 w 74"/>
              <a:gd name="T9" fmla="*/ 0 h 72"/>
              <a:gd name="T10" fmla="*/ 0 w 74"/>
              <a:gd name="T11" fmla="*/ 0 h 72"/>
            </a:gdLst>
            <a:ahLst/>
            <a:cxnLst>
              <a:cxn ang="0">
                <a:pos x="T0" y="T1"/>
              </a:cxn>
              <a:cxn ang="0">
                <a:pos x="T2" y="T3"/>
              </a:cxn>
              <a:cxn ang="0">
                <a:pos x="T4" y="T5"/>
              </a:cxn>
              <a:cxn ang="0">
                <a:pos x="T6" y="T7"/>
              </a:cxn>
              <a:cxn ang="0">
                <a:pos x="T8" y="T9"/>
              </a:cxn>
              <a:cxn ang="0">
                <a:pos x="T10" y="T11"/>
              </a:cxn>
            </a:cxnLst>
            <a:rect l="0" t="0" r="r" b="b"/>
            <a:pathLst>
              <a:path w="74" h="72">
                <a:moveTo>
                  <a:pt x="0" y="0"/>
                </a:moveTo>
                <a:lnTo>
                  <a:pt x="74" y="0"/>
                </a:lnTo>
                <a:lnTo>
                  <a:pt x="74" y="72"/>
                </a:lnTo>
                <a:lnTo>
                  <a:pt x="0" y="72"/>
                </a:lnTo>
                <a:lnTo>
                  <a:pt x="0" y="0"/>
                </a:lnTo>
                <a:lnTo>
                  <a:pt x="0" y="0"/>
                </a:lnTo>
                <a:close/>
              </a:path>
            </a:pathLst>
          </a:custGeom>
          <a:solidFill>
            <a:srgbClr val="4F82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p:cNvSpPr>
            <a:spLocks/>
          </p:cNvSpPr>
          <p:nvPr/>
        </p:nvSpPr>
        <p:spPr bwMode="auto">
          <a:xfrm>
            <a:off x="4648200" y="4438650"/>
            <a:ext cx="117475" cy="114300"/>
          </a:xfrm>
          <a:custGeom>
            <a:avLst/>
            <a:gdLst>
              <a:gd name="T0" fmla="*/ 0 w 74"/>
              <a:gd name="T1" fmla="*/ 0 h 72"/>
              <a:gd name="T2" fmla="*/ 74 w 74"/>
              <a:gd name="T3" fmla="*/ 0 h 72"/>
              <a:gd name="T4" fmla="*/ 74 w 74"/>
              <a:gd name="T5" fmla="*/ 72 h 72"/>
              <a:gd name="T6" fmla="*/ 0 w 74"/>
              <a:gd name="T7" fmla="*/ 72 h 72"/>
              <a:gd name="T8" fmla="*/ 0 w 74"/>
              <a:gd name="T9" fmla="*/ 0 h 72"/>
              <a:gd name="T10" fmla="*/ 0 w 74"/>
              <a:gd name="T11" fmla="*/ 0 h 72"/>
            </a:gdLst>
            <a:ahLst/>
            <a:cxnLst>
              <a:cxn ang="0">
                <a:pos x="T0" y="T1"/>
              </a:cxn>
              <a:cxn ang="0">
                <a:pos x="T2" y="T3"/>
              </a:cxn>
              <a:cxn ang="0">
                <a:pos x="T4" y="T5"/>
              </a:cxn>
              <a:cxn ang="0">
                <a:pos x="T6" y="T7"/>
              </a:cxn>
              <a:cxn ang="0">
                <a:pos x="T8" y="T9"/>
              </a:cxn>
              <a:cxn ang="0">
                <a:pos x="T10" y="T11"/>
              </a:cxn>
            </a:cxnLst>
            <a:rect l="0" t="0" r="r" b="b"/>
            <a:pathLst>
              <a:path w="74" h="72">
                <a:moveTo>
                  <a:pt x="0" y="0"/>
                </a:moveTo>
                <a:lnTo>
                  <a:pt x="74" y="0"/>
                </a:lnTo>
                <a:lnTo>
                  <a:pt x="74" y="72"/>
                </a:lnTo>
                <a:lnTo>
                  <a:pt x="0" y="72"/>
                </a:lnTo>
                <a:lnTo>
                  <a:pt x="0" y="0"/>
                </a:lnTo>
                <a:lnTo>
                  <a:pt x="0" y="0"/>
                </a:lnTo>
                <a:close/>
              </a:path>
            </a:pathLst>
          </a:custGeom>
          <a:solidFill>
            <a:srgbClr val="96B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12" name="TextBox 21511"/>
          <p:cNvSpPr txBox="1"/>
          <p:nvPr/>
        </p:nvSpPr>
        <p:spPr>
          <a:xfrm>
            <a:off x="4763246" y="4055700"/>
            <a:ext cx="1303562" cy="338554"/>
          </a:xfrm>
          <a:prstGeom prst="rect">
            <a:avLst/>
          </a:prstGeom>
          <a:noFill/>
        </p:spPr>
        <p:txBody>
          <a:bodyPr wrap="none" rtlCol="0">
            <a:spAutoFit/>
          </a:bodyPr>
          <a:lstStyle/>
          <a:p>
            <a:r>
              <a:rPr lang="en-US" sz="1600" dirty="0" smtClean="0">
                <a:latin typeface="+mn-lt"/>
              </a:rPr>
              <a:t>SNS submitted</a:t>
            </a:r>
            <a:endParaRPr lang="en-US" sz="1600" dirty="0">
              <a:latin typeface="+mn-lt"/>
            </a:endParaRPr>
          </a:p>
        </p:txBody>
      </p:sp>
      <p:sp>
        <p:nvSpPr>
          <p:cNvPr id="44" name="TextBox 43"/>
          <p:cNvSpPr txBox="1"/>
          <p:nvPr/>
        </p:nvSpPr>
        <p:spPr>
          <a:xfrm>
            <a:off x="4763246" y="4319190"/>
            <a:ext cx="1258678" cy="338554"/>
          </a:xfrm>
          <a:prstGeom prst="rect">
            <a:avLst/>
          </a:prstGeom>
          <a:noFill/>
        </p:spPr>
        <p:txBody>
          <a:bodyPr wrap="none" rtlCol="0">
            <a:spAutoFit/>
          </a:bodyPr>
          <a:lstStyle/>
          <a:p>
            <a:r>
              <a:rPr lang="en-US" sz="1600" dirty="0" smtClean="0">
                <a:latin typeface="+mn-lt"/>
              </a:rPr>
              <a:t>SNS accepted</a:t>
            </a:r>
            <a:endParaRPr lang="en-US" sz="1600" dirty="0">
              <a:latin typeface="+mn-lt"/>
            </a:endParaRPr>
          </a:p>
        </p:txBody>
      </p:sp>
    </p:spTree>
    <p:extLst>
      <p:ext uri="{BB962C8B-B14F-4D97-AF65-F5344CB8AC3E}">
        <p14:creationId xmlns:p14="http://schemas.microsoft.com/office/powerpoint/2010/main" val="23149585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p:cNvSpPr>
            <a:spLocks noGrp="1"/>
          </p:cNvSpPr>
          <p:nvPr>
            <p:ph type="title"/>
          </p:nvPr>
        </p:nvSpPr>
        <p:spPr>
          <a:xfrm>
            <a:off x="244474" y="177800"/>
            <a:ext cx="8753476" cy="880369"/>
          </a:xfrm>
        </p:spPr>
        <p:txBody>
          <a:bodyPr/>
          <a:lstStyle/>
          <a:p>
            <a:r>
              <a:rPr lang="en-US" dirty="0" smtClean="0"/>
              <a:t>Gaining access to ORNL’s neutron scattering resources</a:t>
            </a:r>
          </a:p>
        </p:txBody>
      </p:sp>
      <p:graphicFrame>
        <p:nvGraphicFramePr>
          <p:cNvPr id="4" name="Group 43"/>
          <p:cNvGraphicFramePr>
            <a:graphicFrameLocks noGrp="1"/>
          </p:cNvGraphicFramePr>
          <p:nvPr>
            <p:extLst>
              <p:ext uri="{D42A27DB-BD31-4B8C-83A1-F6EECF244321}">
                <p14:modId xmlns:p14="http://schemas.microsoft.com/office/powerpoint/2010/main" val="2946270729"/>
              </p:ext>
            </p:extLst>
          </p:nvPr>
        </p:nvGraphicFramePr>
        <p:xfrm>
          <a:off x="360362" y="1228725"/>
          <a:ext cx="8443917" cy="4582478"/>
        </p:xfrm>
        <a:graphic>
          <a:graphicData uri="http://schemas.openxmlformats.org/drawingml/2006/table">
            <a:tbl>
              <a:tblPr/>
              <a:tblGrid>
                <a:gridCol w="2814639"/>
                <a:gridCol w="2814639"/>
                <a:gridCol w="2814639"/>
              </a:tblGrid>
              <a:tr h="506413">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Narrow" pitchFamily="34" charset="0"/>
                          <a:cs typeface="Arial" charset="0"/>
                        </a:rPr>
                        <a:t>Participate in research </a:t>
                      </a:r>
                      <a:br>
                        <a:rPr kumimoji="0" lang="en-US" sz="1800" b="1" i="0" u="none" strike="noStrike" cap="none" normalizeH="0" baseline="0" dirty="0" smtClean="0">
                          <a:ln>
                            <a:noFill/>
                          </a:ln>
                          <a:solidFill>
                            <a:srgbClr val="000000"/>
                          </a:solidFill>
                          <a:effectLst/>
                          <a:latin typeface="Arial Narrow" pitchFamily="34" charset="0"/>
                          <a:cs typeface="Arial" charset="0"/>
                        </a:rPr>
                      </a:br>
                      <a:r>
                        <a:rPr kumimoji="0" lang="en-US" sz="1800" b="1" i="0" u="none" strike="noStrike" cap="none" normalizeH="0" baseline="0" dirty="0" smtClean="0">
                          <a:ln>
                            <a:noFill/>
                          </a:ln>
                          <a:solidFill>
                            <a:srgbClr val="000000"/>
                          </a:solidFill>
                          <a:effectLst/>
                          <a:latin typeface="Arial Narrow" pitchFamily="34" charset="0"/>
                          <a:cs typeface="Arial" charset="0"/>
                        </a:rPr>
                        <a:t>and education programs</a:t>
                      </a:r>
                    </a:p>
                  </a:txBody>
                  <a:tcPr marL="27432" marR="27432" marT="27432" marB="27432"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Narrow" pitchFamily="34" charset="0"/>
                          <a:cs typeface="Arial" charset="0"/>
                        </a:rPr>
                        <a:t>Become a user</a:t>
                      </a:r>
                    </a:p>
                  </a:txBody>
                  <a:tcPr marL="27432" marR="27432" marT="27432" marB="27432"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Narrow" pitchFamily="34" charset="0"/>
                          <a:cs typeface="Arial" charset="0"/>
                        </a:rPr>
                        <a:t>Engage with </a:t>
                      </a:r>
                      <a:br>
                        <a:rPr kumimoji="0" lang="en-US" sz="1800" b="1" i="0" u="none" strike="noStrike" cap="none" normalizeH="0" baseline="0" dirty="0" smtClean="0">
                          <a:ln>
                            <a:noFill/>
                          </a:ln>
                          <a:solidFill>
                            <a:srgbClr val="000000"/>
                          </a:solidFill>
                          <a:effectLst/>
                          <a:latin typeface="Arial Narrow" pitchFamily="34" charset="0"/>
                          <a:cs typeface="Arial" charset="0"/>
                        </a:rPr>
                      </a:br>
                      <a:r>
                        <a:rPr kumimoji="0" lang="en-US" sz="1800" b="1" i="0" u="none" strike="noStrike" cap="none" normalizeH="0" baseline="0" dirty="0" smtClean="0">
                          <a:ln>
                            <a:noFill/>
                          </a:ln>
                          <a:solidFill>
                            <a:srgbClr val="000000"/>
                          </a:solidFill>
                          <a:effectLst/>
                          <a:latin typeface="Arial Narrow" pitchFamily="34" charset="0"/>
                          <a:cs typeface="Arial" charset="0"/>
                        </a:rPr>
                        <a:t>ORNL researchers</a:t>
                      </a:r>
                    </a:p>
                  </a:txBody>
                  <a:tcPr marL="27432" marR="27432" marT="27432" marB="27432"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4033838">
                <a:tc>
                  <a:txBody>
                    <a:bodyPr/>
                    <a:lstStyle/>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800" b="0" i="0" u="none" strike="noStrike" cap="none" normalizeH="0" baseline="0" dirty="0" smtClean="0">
                          <a:ln>
                            <a:noFill/>
                          </a:ln>
                          <a:solidFill>
                            <a:srgbClr val="000000"/>
                          </a:solidFill>
                          <a:effectLst/>
                          <a:latin typeface="Arial Narrow" pitchFamily="34" charset="0"/>
                          <a:cs typeface="Arial" charset="0"/>
                        </a:rPr>
                        <a:t>ORISE internships, fellowships, </a:t>
                      </a:r>
                      <a:r>
                        <a:rPr kumimoji="0" lang="en-US" sz="1800" b="0" i="0" u="none" strike="noStrike" cap="none" normalizeH="0" baseline="0" dirty="0" smtClean="0">
                          <a:ln>
                            <a:noFill/>
                          </a:ln>
                          <a:solidFill>
                            <a:srgbClr val="000000"/>
                          </a:solidFill>
                          <a:effectLst/>
                          <a:latin typeface="Arial Narrow" pitchFamily="34" charset="0"/>
                          <a:cs typeface="Arial" charset="0"/>
                        </a:rPr>
                        <a:t>and </a:t>
                      </a:r>
                      <a:r>
                        <a:rPr kumimoji="0" lang="en-US" sz="1800" b="0" i="0" u="none" strike="noStrike" cap="none" normalizeH="0" baseline="0" dirty="0" smtClean="0">
                          <a:ln>
                            <a:noFill/>
                          </a:ln>
                          <a:solidFill>
                            <a:srgbClr val="000000"/>
                          </a:solidFill>
                          <a:effectLst/>
                          <a:latin typeface="Arial Narrow" pitchFamily="34" charset="0"/>
                          <a:cs typeface="Arial" charset="0"/>
                        </a:rPr>
                        <a:t>research participation program</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800" b="0" i="0" u="none" strike="noStrike" cap="none" normalizeH="0" baseline="0" dirty="0" smtClean="0">
                          <a:ln>
                            <a:noFill/>
                          </a:ln>
                          <a:solidFill>
                            <a:srgbClr val="000000"/>
                          </a:solidFill>
                          <a:effectLst/>
                          <a:latin typeface="Arial Narrow" pitchFamily="34" charset="0"/>
                          <a:cs typeface="Arial" charset="0"/>
                        </a:rPr>
                        <a:t>National School on Neutron </a:t>
                      </a:r>
                      <a:br>
                        <a:rPr kumimoji="0" lang="en-US" sz="1800" b="0" i="0" u="none" strike="noStrike" cap="none" normalizeH="0" baseline="0" dirty="0" smtClean="0">
                          <a:ln>
                            <a:noFill/>
                          </a:ln>
                          <a:solidFill>
                            <a:srgbClr val="000000"/>
                          </a:solidFill>
                          <a:effectLst/>
                          <a:latin typeface="Arial Narrow" pitchFamily="34" charset="0"/>
                          <a:cs typeface="Arial" charset="0"/>
                        </a:rPr>
                      </a:br>
                      <a:r>
                        <a:rPr kumimoji="0" lang="en-US" sz="1800" b="0" i="0" u="none" strike="noStrike" cap="none" normalizeH="0" baseline="0" dirty="0" smtClean="0">
                          <a:ln>
                            <a:noFill/>
                          </a:ln>
                          <a:solidFill>
                            <a:srgbClr val="000000"/>
                          </a:solidFill>
                          <a:effectLst/>
                          <a:latin typeface="Arial Narrow" pitchFamily="34" charset="0"/>
                          <a:cs typeface="Arial" charset="0"/>
                        </a:rPr>
                        <a:t>and X-Ray Scattering</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800" b="0" i="0" u="none" strike="noStrike" cap="none" normalizeH="0" baseline="0" dirty="0" smtClean="0">
                          <a:ln>
                            <a:noFill/>
                          </a:ln>
                          <a:solidFill>
                            <a:srgbClr val="000000"/>
                          </a:solidFill>
                          <a:effectLst/>
                          <a:latin typeface="Arial Narrow" pitchFamily="34" charset="0"/>
                          <a:cs typeface="Arial" charset="0"/>
                        </a:rPr>
                        <a:t>Apply for </a:t>
                      </a:r>
                      <a:r>
                        <a:rPr kumimoji="0" lang="en-US" sz="1800" b="0" i="0" u="none" strike="noStrike" cap="none" normalizeH="0" baseline="0" dirty="0" err="1" smtClean="0">
                          <a:ln>
                            <a:noFill/>
                          </a:ln>
                          <a:solidFill>
                            <a:srgbClr val="000000"/>
                          </a:solidFill>
                          <a:effectLst/>
                          <a:latin typeface="Arial Narrow" pitchFamily="34" charset="0"/>
                          <a:cs typeface="Arial" charset="0"/>
                        </a:rPr>
                        <a:t>EPSCoR</a:t>
                      </a:r>
                      <a:r>
                        <a:rPr kumimoji="0" lang="en-US" sz="1800" b="0" i="0" u="none" strike="noStrike" cap="none" normalizeH="0" baseline="0" dirty="0" smtClean="0">
                          <a:ln>
                            <a:noFill/>
                          </a:ln>
                          <a:solidFill>
                            <a:srgbClr val="000000"/>
                          </a:solidFill>
                          <a:effectLst/>
                          <a:latin typeface="Arial Narrow" pitchFamily="34" charset="0"/>
                          <a:cs typeface="Arial" charset="0"/>
                        </a:rPr>
                        <a:t> </a:t>
                      </a:r>
                      <a:r>
                        <a:rPr kumimoji="0" lang="en-US" sz="1800" b="0" i="0" u="none" strike="noStrike" cap="none" normalizeH="0" baseline="0" dirty="0" smtClean="0">
                          <a:ln>
                            <a:noFill/>
                          </a:ln>
                          <a:solidFill>
                            <a:srgbClr val="000000"/>
                          </a:solidFill>
                          <a:effectLst/>
                          <a:latin typeface="Arial Narrow" pitchFamily="34" charset="0"/>
                          <a:cs typeface="Arial" charset="0"/>
                        </a:rPr>
                        <a:t>grants </a:t>
                      </a:r>
                      <a:br>
                        <a:rPr kumimoji="0" lang="en-US" sz="1800" b="0" i="0" u="none" strike="noStrike" cap="none" normalizeH="0" baseline="0" dirty="0" smtClean="0">
                          <a:ln>
                            <a:noFill/>
                          </a:ln>
                          <a:solidFill>
                            <a:srgbClr val="000000"/>
                          </a:solidFill>
                          <a:effectLst/>
                          <a:latin typeface="Arial Narrow" pitchFamily="34" charset="0"/>
                          <a:cs typeface="Arial" charset="0"/>
                        </a:rPr>
                      </a:br>
                      <a:r>
                        <a:rPr kumimoji="0" lang="en-US" sz="1800" b="0" i="0" u="none" strike="noStrike" cap="none" normalizeH="0" baseline="0" dirty="0" smtClean="0">
                          <a:ln>
                            <a:noFill/>
                          </a:ln>
                          <a:solidFill>
                            <a:srgbClr val="000000"/>
                          </a:solidFill>
                          <a:effectLst/>
                          <a:latin typeface="Arial Narrow" pitchFamily="34" charset="0"/>
                          <a:cs typeface="Arial" charset="0"/>
                        </a:rPr>
                        <a:t>from </a:t>
                      </a:r>
                      <a:r>
                        <a:rPr kumimoji="0" lang="en-US" sz="1600" b="0" i="0" u="none" strike="noStrike" kern="1200" cap="none" normalizeH="0" baseline="0" dirty="0" smtClean="0">
                          <a:ln>
                            <a:noFill/>
                          </a:ln>
                          <a:solidFill>
                            <a:srgbClr val="000000"/>
                          </a:solidFill>
                          <a:effectLst/>
                          <a:latin typeface="Arial Narrow" pitchFamily="34" charset="0"/>
                          <a:ea typeface="+mn-ea"/>
                          <a:cs typeface="Arial" charset="0"/>
                        </a:rPr>
                        <a:t>NSF and DOE</a:t>
                      </a:r>
                      <a:endParaRPr kumimoji="0" lang="en-US" sz="1600" b="0" i="0" u="none" strike="noStrike" cap="none" normalizeH="0" baseline="0" dirty="0" smtClean="0">
                        <a:ln>
                          <a:noFill/>
                        </a:ln>
                        <a:solidFill>
                          <a:srgbClr val="000000"/>
                        </a:solidFill>
                        <a:effectLst/>
                        <a:latin typeface="Arial Narrow" pitchFamily="34" charset="0"/>
                        <a:cs typeface="Arial" charset="0"/>
                      </a:endParaRPr>
                    </a:p>
                  </a:txBody>
                  <a:tcPr marL="45720" marR="45720" marT="91440" marB="274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chemeClr val="accent1">
                            <a:lumMod val="40000"/>
                            <a:lumOff val="60000"/>
                          </a:schemeClr>
                        </a:gs>
                        <a:gs pos="100000">
                          <a:schemeClr val="bg1">
                            <a:alpha val="67998"/>
                          </a:schemeClr>
                        </a:gs>
                      </a:gsLst>
                      <a:lin ang="5400000" scaled="1"/>
                    </a:gradFill>
                  </a:tcPr>
                </a:tc>
                <a:tc>
                  <a:txBody>
                    <a:bodyPr/>
                    <a:lstStyle/>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800" b="0" i="0" u="none" strike="noStrike" cap="none" normalizeH="0" baseline="0" dirty="0" smtClean="0">
                          <a:ln>
                            <a:noFill/>
                          </a:ln>
                          <a:solidFill>
                            <a:srgbClr val="000000"/>
                          </a:solidFill>
                          <a:effectLst/>
                          <a:latin typeface="Arial Narrow" pitchFamily="34" charset="0"/>
                          <a:cs typeface="Arial" charset="0"/>
                        </a:rPr>
                        <a:t>Join SNS/HFIR User Group (SHUG)</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800" b="0" i="0" u="none" strike="noStrike" cap="none" normalizeH="0" baseline="0" dirty="0" smtClean="0">
                          <a:ln>
                            <a:noFill/>
                          </a:ln>
                          <a:solidFill>
                            <a:srgbClr val="000000"/>
                          </a:solidFill>
                          <a:effectLst/>
                          <a:latin typeface="Arial Narrow" pitchFamily="34" charset="0"/>
                          <a:cs typeface="Arial" charset="0"/>
                        </a:rPr>
                        <a:t>Apply for beam time </a:t>
                      </a:r>
                      <a:r>
                        <a:rPr kumimoji="0" lang="en-US" sz="1800" b="0" i="0" u="none" strike="noStrike" cap="none" normalizeH="0" baseline="0" dirty="0" smtClean="0">
                          <a:ln>
                            <a:noFill/>
                          </a:ln>
                          <a:solidFill>
                            <a:srgbClr val="000000"/>
                          </a:solidFill>
                          <a:effectLst/>
                          <a:latin typeface="Arial Narrow" pitchFamily="34" charset="0"/>
                          <a:cs typeface="Arial" charset="0"/>
                        </a:rPr>
                        <a:t/>
                      </a:r>
                      <a:br>
                        <a:rPr kumimoji="0" lang="en-US" sz="1800" b="0" i="0" u="none" strike="noStrike" cap="none" normalizeH="0" baseline="0" dirty="0" smtClean="0">
                          <a:ln>
                            <a:noFill/>
                          </a:ln>
                          <a:solidFill>
                            <a:srgbClr val="000000"/>
                          </a:solidFill>
                          <a:effectLst/>
                          <a:latin typeface="Arial Narrow" pitchFamily="34" charset="0"/>
                          <a:cs typeface="Arial" charset="0"/>
                        </a:rPr>
                      </a:br>
                      <a:r>
                        <a:rPr kumimoji="0" lang="en-US" sz="1800" b="0" i="0" u="none" strike="noStrike" cap="none" normalizeH="0" baseline="0" dirty="0" smtClean="0">
                          <a:ln>
                            <a:noFill/>
                          </a:ln>
                          <a:solidFill>
                            <a:srgbClr val="000000"/>
                          </a:solidFill>
                          <a:effectLst/>
                          <a:latin typeface="Arial Narrow" pitchFamily="34" charset="0"/>
                          <a:cs typeface="Arial" charset="0"/>
                        </a:rPr>
                        <a:t>through </a:t>
                      </a:r>
                      <a:r>
                        <a:rPr kumimoji="0" lang="en-US" sz="1800" b="0" i="0" u="none" strike="noStrike" cap="none" normalizeH="0" baseline="0" dirty="0" smtClean="0">
                          <a:ln>
                            <a:noFill/>
                          </a:ln>
                          <a:solidFill>
                            <a:srgbClr val="000000"/>
                          </a:solidFill>
                          <a:effectLst/>
                          <a:latin typeface="Arial Narrow" pitchFamily="34" charset="0"/>
                          <a:cs typeface="Arial" charset="0"/>
                        </a:rPr>
                        <a:t>competitive online proposal process</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800" b="0" i="0" u="none" strike="noStrike" cap="none" normalizeH="0" baseline="0" dirty="0" smtClean="0">
                          <a:ln>
                            <a:noFill/>
                          </a:ln>
                          <a:solidFill>
                            <a:srgbClr val="000000"/>
                          </a:solidFill>
                          <a:effectLst/>
                          <a:latin typeface="Arial Narrow" pitchFamily="34" charset="0"/>
                          <a:cs typeface="Arial" charset="0"/>
                        </a:rPr>
                        <a:t>Receive technical advice, guidance, and assistance </a:t>
                      </a:r>
                      <a:r>
                        <a:rPr kumimoji="0" lang="en-US" sz="1800" b="0" i="0" u="none" strike="noStrike" cap="none" normalizeH="0" baseline="0" dirty="0" smtClean="0">
                          <a:ln>
                            <a:noFill/>
                          </a:ln>
                          <a:solidFill>
                            <a:srgbClr val="000000"/>
                          </a:solidFill>
                          <a:effectLst/>
                          <a:latin typeface="Arial Narrow" pitchFamily="34" charset="0"/>
                          <a:cs typeface="Arial" charset="0"/>
                        </a:rPr>
                        <a:t/>
                      </a:r>
                      <a:br>
                        <a:rPr kumimoji="0" lang="en-US" sz="1800" b="0" i="0" u="none" strike="noStrike" cap="none" normalizeH="0" baseline="0" dirty="0" smtClean="0">
                          <a:ln>
                            <a:noFill/>
                          </a:ln>
                          <a:solidFill>
                            <a:srgbClr val="000000"/>
                          </a:solidFill>
                          <a:effectLst/>
                          <a:latin typeface="Arial Narrow" pitchFamily="34" charset="0"/>
                          <a:cs typeface="Arial" charset="0"/>
                        </a:rPr>
                      </a:br>
                      <a:r>
                        <a:rPr kumimoji="0" lang="en-US" sz="1800" b="0" i="0" u="none" strike="noStrike" cap="none" normalizeH="0" baseline="0" dirty="0" smtClean="0">
                          <a:ln>
                            <a:noFill/>
                          </a:ln>
                          <a:solidFill>
                            <a:srgbClr val="000000"/>
                          </a:solidFill>
                          <a:effectLst/>
                          <a:latin typeface="Arial Narrow" pitchFamily="34" charset="0"/>
                          <a:cs typeface="Arial" charset="0"/>
                        </a:rPr>
                        <a:t>from </a:t>
                      </a:r>
                      <a:r>
                        <a:rPr kumimoji="0" lang="en-US" sz="1800" b="0" i="0" u="none" strike="noStrike" cap="none" normalizeH="0" baseline="0" dirty="0" smtClean="0">
                          <a:ln>
                            <a:noFill/>
                          </a:ln>
                          <a:solidFill>
                            <a:srgbClr val="000000"/>
                          </a:solidFill>
                          <a:effectLst/>
                          <a:latin typeface="Arial Narrow" pitchFamily="34" charset="0"/>
                          <a:cs typeface="Arial" charset="0"/>
                        </a:rPr>
                        <a:t>instrument scientists</a:t>
                      </a:r>
                    </a:p>
                  </a:txBody>
                  <a:tcPr marL="45720" marR="45720" marT="91440" marB="274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chemeClr val="accent1">
                            <a:lumMod val="40000"/>
                            <a:lumOff val="60000"/>
                          </a:schemeClr>
                        </a:gs>
                        <a:gs pos="100000">
                          <a:schemeClr val="bg1">
                            <a:alpha val="67998"/>
                          </a:schemeClr>
                        </a:gs>
                      </a:gsLst>
                      <a:lin ang="5400000" scaled="1"/>
                    </a:gradFill>
                  </a:tcPr>
                </a:tc>
                <a:tc>
                  <a:txBody>
                    <a:bodyPr/>
                    <a:lstStyle/>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800" b="0" i="0" u="none" strike="noStrike" cap="none" normalizeH="0" baseline="0" dirty="0" smtClean="0">
                          <a:ln>
                            <a:noFill/>
                          </a:ln>
                          <a:solidFill>
                            <a:srgbClr val="000000"/>
                          </a:solidFill>
                          <a:effectLst/>
                          <a:latin typeface="Arial Narrow" pitchFamily="34" charset="0"/>
                          <a:cs typeface="Arial" charset="0"/>
                        </a:rPr>
                        <a:t>Invite ORNL scientists </a:t>
                      </a:r>
                      <a:br>
                        <a:rPr kumimoji="0" lang="en-US" sz="1800" b="0" i="0" u="none" strike="noStrike" cap="none" normalizeH="0" baseline="0" dirty="0" smtClean="0">
                          <a:ln>
                            <a:noFill/>
                          </a:ln>
                          <a:solidFill>
                            <a:srgbClr val="000000"/>
                          </a:solidFill>
                          <a:effectLst/>
                          <a:latin typeface="Arial Narrow" pitchFamily="34" charset="0"/>
                          <a:cs typeface="Arial" charset="0"/>
                        </a:rPr>
                      </a:br>
                      <a:r>
                        <a:rPr kumimoji="0" lang="en-US" sz="1800" b="0" i="0" u="none" strike="noStrike" cap="none" normalizeH="0" baseline="0" dirty="0" smtClean="0">
                          <a:ln>
                            <a:noFill/>
                          </a:ln>
                          <a:solidFill>
                            <a:srgbClr val="000000"/>
                          </a:solidFill>
                          <a:effectLst/>
                          <a:latin typeface="Arial Narrow" pitchFamily="34" charset="0"/>
                          <a:cs typeface="Arial" charset="0"/>
                        </a:rPr>
                        <a:t>to your campus</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800" b="0" i="0" u="none" strike="noStrike" cap="none" normalizeH="0" baseline="0" dirty="0" smtClean="0">
                          <a:ln>
                            <a:noFill/>
                          </a:ln>
                          <a:solidFill>
                            <a:srgbClr val="000000"/>
                          </a:solidFill>
                          <a:effectLst/>
                          <a:latin typeface="Arial Narrow" pitchFamily="34" charset="0"/>
                          <a:cs typeface="Arial" charset="0"/>
                        </a:rPr>
                        <a:t>Attend workshops </a:t>
                      </a:r>
                      <a:br>
                        <a:rPr kumimoji="0" lang="en-US" sz="1800" b="0" i="0" u="none" strike="noStrike" cap="none" normalizeH="0" baseline="0" dirty="0" smtClean="0">
                          <a:ln>
                            <a:noFill/>
                          </a:ln>
                          <a:solidFill>
                            <a:srgbClr val="000000"/>
                          </a:solidFill>
                          <a:effectLst/>
                          <a:latin typeface="Arial Narrow" pitchFamily="34" charset="0"/>
                          <a:cs typeface="Arial" charset="0"/>
                        </a:rPr>
                      </a:br>
                      <a:r>
                        <a:rPr kumimoji="0" lang="en-US" sz="1800" b="0" i="0" u="none" strike="noStrike" cap="none" normalizeH="0" baseline="0" dirty="0" smtClean="0">
                          <a:ln>
                            <a:noFill/>
                          </a:ln>
                          <a:solidFill>
                            <a:srgbClr val="000000"/>
                          </a:solidFill>
                          <a:effectLst/>
                          <a:latin typeface="Arial Narrow" pitchFamily="34" charset="0"/>
                          <a:cs typeface="Arial" charset="0"/>
                        </a:rPr>
                        <a:t>and conferences</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800" b="0" i="0" u="none" strike="noStrike" cap="none" normalizeH="0" baseline="0" dirty="0" smtClean="0">
                          <a:ln>
                            <a:noFill/>
                          </a:ln>
                          <a:solidFill>
                            <a:srgbClr val="000000"/>
                          </a:solidFill>
                          <a:effectLst/>
                          <a:latin typeface="Arial Narrow" pitchFamily="34" charset="0"/>
                          <a:cs typeface="Arial" charset="0"/>
                        </a:rPr>
                        <a:t>Bring student groups </a:t>
                      </a:r>
                      <a:br>
                        <a:rPr kumimoji="0" lang="en-US" sz="1800" b="0" i="0" u="none" strike="noStrike" cap="none" normalizeH="0" baseline="0" dirty="0" smtClean="0">
                          <a:ln>
                            <a:noFill/>
                          </a:ln>
                          <a:solidFill>
                            <a:srgbClr val="000000"/>
                          </a:solidFill>
                          <a:effectLst/>
                          <a:latin typeface="Arial Narrow" pitchFamily="34" charset="0"/>
                          <a:cs typeface="Arial" charset="0"/>
                        </a:rPr>
                      </a:br>
                      <a:r>
                        <a:rPr kumimoji="0" lang="en-US" sz="1800" b="0" i="0" u="none" strike="noStrike" cap="none" normalizeH="0" baseline="0" dirty="0" smtClean="0">
                          <a:ln>
                            <a:noFill/>
                          </a:ln>
                          <a:solidFill>
                            <a:srgbClr val="000000"/>
                          </a:solidFill>
                          <a:effectLst/>
                          <a:latin typeface="Arial Narrow" pitchFamily="34" charset="0"/>
                          <a:cs typeface="Arial" charset="0"/>
                        </a:rPr>
                        <a:t>to ORNL</a:t>
                      </a:r>
                    </a:p>
                  </a:txBody>
                  <a:tcPr marL="45720" marR="45720" marT="91440" marB="274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chemeClr val="accent1">
                            <a:lumMod val="40000"/>
                            <a:lumOff val="60000"/>
                          </a:schemeClr>
                        </a:gs>
                        <a:gs pos="100000">
                          <a:schemeClr val="bg1">
                            <a:alpha val="67998"/>
                          </a:schemeClr>
                        </a:gs>
                      </a:gsLst>
                      <a:lin ang="5400000" scaled="1"/>
                    </a:gradFill>
                  </a:tcPr>
                </a:tc>
              </a:tr>
            </a:tbl>
          </a:graphicData>
        </a:graphic>
      </p:graphicFrame>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27426"/>
          <a:stretch/>
        </p:blipFill>
        <p:spPr>
          <a:xfrm>
            <a:off x="1905000" y="3042213"/>
            <a:ext cx="7010400" cy="3815787"/>
          </a:xfrm>
          <a:prstGeom prst="rect">
            <a:avLst/>
          </a:prstGeom>
        </p:spPr>
      </p:pic>
    </p:spTree>
    <p:extLst>
      <p:ext uri="{BB962C8B-B14F-4D97-AF65-F5344CB8AC3E}">
        <p14:creationId xmlns:p14="http://schemas.microsoft.com/office/powerpoint/2010/main" val="13821488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p:cNvSpPr>
          <p:nvPr>
            <p:ph type="title"/>
          </p:nvPr>
        </p:nvSpPr>
        <p:spPr>
          <a:xfrm>
            <a:off x="244474" y="177800"/>
            <a:ext cx="9204326" cy="1112612"/>
          </a:xfrm>
        </p:spPr>
        <p:txBody>
          <a:bodyPr/>
          <a:lstStyle/>
          <a:p>
            <a:r>
              <a:rPr lang="en-US" dirty="0"/>
              <a:t>Oak Ridge National Laboratory</a:t>
            </a:r>
            <a:br>
              <a:rPr lang="en-US" dirty="0"/>
            </a:br>
            <a:r>
              <a:rPr lang="en-US" sz="2400" dirty="0"/>
              <a:t>Distinctive </a:t>
            </a:r>
            <a:r>
              <a:rPr lang="en-US" sz="2400" dirty="0" smtClean="0"/>
              <a:t>user facilities </a:t>
            </a:r>
            <a:br>
              <a:rPr lang="en-US" sz="2400" dirty="0" smtClean="0"/>
            </a:br>
            <a:r>
              <a:rPr lang="en-US" sz="2400" dirty="0" smtClean="0"/>
              <a:t>for </a:t>
            </a:r>
            <a:r>
              <a:rPr lang="en-US" sz="2400" dirty="0"/>
              <a:t>discovery and innovation</a:t>
            </a:r>
            <a:endParaRPr lang="en-US" sz="2400" dirty="0" smtClean="0"/>
          </a:p>
        </p:txBody>
      </p:sp>
      <p:sp>
        <p:nvSpPr>
          <p:cNvPr id="2" name="Content Placeholder 1"/>
          <p:cNvSpPr>
            <a:spLocks noGrp="1"/>
          </p:cNvSpPr>
          <p:nvPr>
            <p:ph idx="1"/>
          </p:nvPr>
        </p:nvSpPr>
        <p:spPr>
          <a:xfrm>
            <a:off x="238124" y="1439533"/>
            <a:ext cx="8753476" cy="4493538"/>
          </a:xfrm>
        </p:spPr>
        <p:txBody>
          <a:bodyPr/>
          <a:lstStyle/>
          <a:p>
            <a:pPr>
              <a:spcBef>
                <a:spcPts val="1200"/>
              </a:spcBef>
            </a:pPr>
            <a:r>
              <a:rPr lang="en-US" sz="2400" dirty="0" smtClean="0"/>
              <a:t>Building Technologies Research and Integration Center </a:t>
            </a:r>
          </a:p>
          <a:p>
            <a:pPr>
              <a:spcBef>
                <a:spcPts val="1200"/>
              </a:spcBef>
            </a:pPr>
            <a:r>
              <a:rPr lang="en-US" sz="2400" dirty="0" smtClean="0"/>
              <a:t>Center for </a:t>
            </a:r>
            <a:r>
              <a:rPr lang="en-US" sz="2400" dirty="0" err="1" smtClean="0"/>
              <a:t>Nanophase</a:t>
            </a:r>
            <a:r>
              <a:rPr lang="en-US" sz="2400" dirty="0" smtClean="0"/>
              <a:t> Materials Sciences (CNMS) </a:t>
            </a:r>
          </a:p>
          <a:p>
            <a:pPr>
              <a:spcBef>
                <a:spcPts val="1200"/>
              </a:spcBef>
            </a:pPr>
            <a:r>
              <a:rPr lang="en-US" sz="2400" dirty="0" smtClean="0"/>
              <a:t>Center for Structural Molecular Biology (Bio-SANS)</a:t>
            </a:r>
          </a:p>
          <a:p>
            <a:pPr>
              <a:spcBef>
                <a:spcPts val="1200"/>
              </a:spcBef>
            </a:pPr>
            <a:r>
              <a:rPr lang="en-US" sz="2400" dirty="0" smtClean="0"/>
              <a:t>High Flux Isotope Reactor (HFIR) </a:t>
            </a:r>
          </a:p>
          <a:p>
            <a:pPr>
              <a:spcBef>
                <a:spcPts val="1200"/>
              </a:spcBef>
            </a:pPr>
            <a:r>
              <a:rPr lang="en-US" sz="2400" dirty="0" smtClean="0"/>
              <a:t>Leadership Computing Facility (LCF) </a:t>
            </a:r>
          </a:p>
          <a:p>
            <a:pPr>
              <a:spcBef>
                <a:spcPts val="1200"/>
              </a:spcBef>
            </a:pPr>
            <a:r>
              <a:rPr lang="en-US" sz="2400" dirty="0" smtClean="0"/>
              <a:t>National Transportation </a:t>
            </a:r>
            <a:r>
              <a:rPr lang="en-US" sz="2400" dirty="0" smtClean="0"/>
              <a:t/>
            </a:r>
            <a:br>
              <a:rPr lang="en-US" sz="2400" dirty="0" smtClean="0"/>
            </a:br>
            <a:r>
              <a:rPr lang="en-US" sz="2400" dirty="0" smtClean="0"/>
              <a:t>Research </a:t>
            </a:r>
            <a:r>
              <a:rPr lang="en-US" sz="2400" dirty="0" smtClean="0"/>
              <a:t>Center (NTRC) </a:t>
            </a:r>
          </a:p>
          <a:p>
            <a:pPr>
              <a:spcBef>
                <a:spcPts val="1200"/>
              </a:spcBef>
            </a:pPr>
            <a:r>
              <a:rPr lang="en-US" sz="2400" dirty="0" smtClean="0"/>
              <a:t>Shared Research Equipment </a:t>
            </a:r>
            <a:r>
              <a:rPr lang="en-US" sz="2400" dirty="0" smtClean="0"/>
              <a:t/>
            </a:r>
            <a:br>
              <a:rPr lang="en-US" sz="2400" dirty="0" smtClean="0"/>
            </a:br>
            <a:r>
              <a:rPr lang="en-US" sz="2400" dirty="0" smtClean="0"/>
              <a:t>(</a:t>
            </a:r>
            <a:r>
              <a:rPr lang="en-US" sz="2400" dirty="0" err="1" smtClean="0"/>
              <a:t>SHaRE</a:t>
            </a:r>
            <a:r>
              <a:rPr lang="en-US" sz="2400" dirty="0" smtClean="0"/>
              <a:t>) User Facility</a:t>
            </a:r>
          </a:p>
          <a:p>
            <a:pPr>
              <a:spcBef>
                <a:spcPts val="1200"/>
              </a:spcBef>
            </a:pPr>
            <a:r>
              <a:rPr lang="en-US" sz="2400" dirty="0" smtClean="0"/>
              <a:t>Spallation Neutron Source (SNS)</a:t>
            </a:r>
            <a:endParaRPr lang="en-US" sz="2400" dirty="0"/>
          </a:p>
        </p:txBody>
      </p:sp>
      <p:pic>
        <p:nvPicPr>
          <p:cNvPr id="4" name="Picture 2" descr="http://www.ornl.gov/adm/user_facilities/images/photo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848" y="2977465"/>
            <a:ext cx="3637034" cy="2427048"/>
          </a:xfrm>
          <a:prstGeom prst="rect">
            <a:avLst/>
          </a:prstGeom>
          <a:noFill/>
          <a:effectLst>
            <a:outerShdw blurRad="50800" dist="38100" dir="2700000" algn="tl" rotWithShape="0">
              <a:prstClr val="black">
                <a:alpha val="40000"/>
              </a:prstClr>
            </a:outerShdw>
            <a:reflection blurRad="6350" stA="280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41229" y="5445120"/>
            <a:ext cx="1853521" cy="400110"/>
          </a:xfrm>
          <a:prstGeom prst="rect">
            <a:avLst/>
          </a:prstGeom>
          <a:noFill/>
        </p:spPr>
        <p:txBody>
          <a:bodyPr wrap="none" rtlCol="0">
            <a:spAutoFit/>
          </a:bodyPr>
          <a:lstStyle/>
          <a:p>
            <a:r>
              <a:rPr lang="en-US" sz="2000" b="1" dirty="0" smtClean="0"/>
              <a:t>www.ornl.gov</a:t>
            </a:r>
            <a:endParaRPr lang="en-US" sz="2000" b="1" dirty="0"/>
          </a:p>
        </p:txBody>
      </p:sp>
    </p:spTree>
    <p:extLst>
      <p:ext uri="{BB962C8B-B14F-4D97-AF65-F5344CB8AC3E}">
        <p14:creationId xmlns:p14="http://schemas.microsoft.com/office/powerpoint/2010/main" val="514777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b="4981"/>
          <a:stretch/>
        </p:blipFill>
        <p:spPr>
          <a:xfrm>
            <a:off x="0" y="341614"/>
            <a:ext cx="9144000" cy="6516386"/>
          </a:xfrm>
          <a:prstGeom prst="rect">
            <a:avLst/>
          </a:prstGeom>
        </p:spPr>
      </p:pic>
      <p:sp>
        <p:nvSpPr>
          <p:cNvPr id="76815" name="Title 12"/>
          <p:cNvSpPr>
            <a:spLocks noGrp="1"/>
          </p:cNvSpPr>
          <p:nvPr>
            <p:ph type="title" idx="4294967295"/>
          </p:nvPr>
        </p:nvSpPr>
        <p:spPr>
          <a:xfrm>
            <a:off x="244475" y="174625"/>
            <a:ext cx="8770938" cy="932948"/>
          </a:xfrm>
        </p:spPr>
        <p:txBody>
          <a:bodyPr/>
          <a:lstStyle/>
          <a:p>
            <a:r>
              <a:rPr lang="en-US" sz="3200" dirty="0" smtClean="0"/>
              <a:t>ORNL is DOE’s largest science </a:t>
            </a:r>
            <a:br>
              <a:rPr lang="en-US" sz="3200" dirty="0" smtClean="0"/>
            </a:br>
            <a:r>
              <a:rPr lang="en-US" sz="3200" dirty="0" smtClean="0"/>
              <a:t>and energy laboratory</a:t>
            </a:r>
          </a:p>
        </p:txBody>
      </p:sp>
      <p:sp>
        <p:nvSpPr>
          <p:cNvPr id="13" name="Rectangle 6"/>
          <p:cNvSpPr>
            <a:spLocks noChangeArrowheads="1"/>
          </p:cNvSpPr>
          <p:nvPr/>
        </p:nvSpPr>
        <p:spPr bwMode="auto">
          <a:xfrm flipH="1">
            <a:off x="111125" y="6515100"/>
            <a:ext cx="2819400" cy="304800"/>
          </a:xfrm>
          <a:prstGeom prst="rect">
            <a:avLst/>
          </a:prstGeom>
          <a:noFill/>
          <a:ln w="9525">
            <a:noFill/>
            <a:miter lim="800000"/>
            <a:headEnd/>
            <a:tailEnd/>
          </a:ln>
          <a:effectLst/>
        </p:spPr>
        <p:txBody>
          <a:bodyPr lIns="0" tIns="0" rIns="0" bIns="0"/>
          <a:lstStyle/>
          <a:p>
            <a:pPr defTabSz="173038">
              <a:lnSpc>
                <a:spcPct val="90000"/>
              </a:lnSpc>
              <a:tabLst>
                <a:tab pos="230188" algn="l"/>
              </a:tabLst>
              <a:defRPr/>
            </a:pPr>
            <a:fld id="{684D6041-9886-4D1E-B673-47016BE7FBD9}" type="slidenum">
              <a:rPr lang="en-US" sz="900">
                <a:solidFill>
                  <a:schemeClr val="bg1">
                    <a:lumMod val="75000"/>
                  </a:schemeClr>
                </a:solidFill>
                <a:latin typeface="Times New Roman" pitchFamily="18" charset="0"/>
                <a:cs typeface="Times New Roman" pitchFamily="18" charset="0"/>
              </a:rPr>
              <a:pPr defTabSz="173038">
                <a:lnSpc>
                  <a:spcPct val="90000"/>
                </a:lnSpc>
                <a:tabLst>
                  <a:tab pos="230188" algn="l"/>
                </a:tabLst>
                <a:defRPr/>
              </a:pPr>
              <a:t>3</a:t>
            </a:fld>
            <a:r>
              <a:rPr lang="en-US" sz="900" dirty="0">
                <a:solidFill>
                  <a:schemeClr val="bg1">
                    <a:lumMod val="75000"/>
                  </a:schemeClr>
                </a:solidFill>
                <a:latin typeface="Times New Roman" pitchFamily="18" charset="0"/>
                <a:cs typeface="Times New Roman" pitchFamily="18" charset="0"/>
              </a:rPr>
              <a:t>	Managed by UT-Battelle</a:t>
            </a:r>
            <a:br>
              <a:rPr lang="en-US" sz="900" dirty="0">
                <a:solidFill>
                  <a:schemeClr val="bg1">
                    <a:lumMod val="75000"/>
                  </a:schemeClr>
                </a:solidFill>
                <a:latin typeface="Times New Roman" pitchFamily="18" charset="0"/>
                <a:cs typeface="Times New Roman" pitchFamily="18" charset="0"/>
              </a:rPr>
            </a:br>
            <a:r>
              <a:rPr lang="en-US" sz="900" dirty="0">
                <a:solidFill>
                  <a:schemeClr val="bg1">
                    <a:lumMod val="75000"/>
                  </a:schemeClr>
                </a:solidFill>
                <a:latin typeface="Times New Roman" pitchFamily="18" charset="0"/>
                <a:cs typeface="Times New Roman" pitchFamily="18" charset="0"/>
              </a:rPr>
              <a:t>	for the U.S. Department of Energy</a:t>
            </a:r>
          </a:p>
        </p:txBody>
      </p:sp>
      <p:pic>
        <p:nvPicPr>
          <p:cNvPr id="76817" name="Content Placeholder 10" descr="ORNL emboss_2.png"/>
          <p:cNvPicPr>
            <a:picLocks noChangeAspect="1"/>
          </p:cNvPicPr>
          <p:nvPr/>
        </p:nvPicPr>
        <p:blipFill>
          <a:blip r:embed="rId4"/>
          <a:srcRect/>
          <a:stretch>
            <a:fillRect/>
          </a:stretch>
        </p:blipFill>
        <p:spPr bwMode="auto">
          <a:xfrm>
            <a:off x="8078788" y="6372225"/>
            <a:ext cx="776287" cy="398463"/>
          </a:xfrm>
          <a:prstGeom prst="rect">
            <a:avLst/>
          </a:prstGeom>
          <a:noFill/>
          <a:ln w="9525">
            <a:noFill/>
            <a:miter lim="800000"/>
            <a:headEnd/>
            <a:tailEnd/>
          </a:ln>
        </p:spPr>
      </p:pic>
      <p:sp>
        <p:nvSpPr>
          <p:cNvPr id="24" name="Freeform 23"/>
          <p:cNvSpPr/>
          <p:nvPr/>
        </p:nvSpPr>
        <p:spPr>
          <a:xfrm>
            <a:off x="360363" y="1280875"/>
            <a:ext cx="1252417" cy="1429886"/>
          </a:xfrm>
          <a:custGeom>
            <a:avLst/>
            <a:gdLst>
              <a:gd name="connsiteX0" fmla="*/ 0 w 1277976"/>
              <a:gd name="connsiteY0" fmla="*/ 555920 h 1111839"/>
              <a:gd name="connsiteX1" fmla="*/ 277960 w 1277976"/>
              <a:gd name="connsiteY1" fmla="*/ 0 h 1111839"/>
              <a:gd name="connsiteX2" fmla="*/ 1000016 w 1277976"/>
              <a:gd name="connsiteY2" fmla="*/ 0 h 1111839"/>
              <a:gd name="connsiteX3" fmla="*/ 1277976 w 1277976"/>
              <a:gd name="connsiteY3" fmla="*/ 555920 h 1111839"/>
              <a:gd name="connsiteX4" fmla="*/ 1000016 w 1277976"/>
              <a:gd name="connsiteY4" fmla="*/ 1111839 h 1111839"/>
              <a:gd name="connsiteX5" fmla="*/ 277960 w 1277976"/>
              <a:gd name="connsiteY5" fmla="*/ 1111839 h 1111839"/>
              <a:gd name="connsiteX6" fmla="*/ 0 w 1277976"/>
              <a:gd name="connsiteY6" fmla="*/ 555920 h 111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76" h="1111839">
                <a:moveTo>
                  <a:pt x="638987" y="0"/>
                </a:moveTo>
                <a:lnTo>
                  <a:pt x="1277975" y="241825"/>
                </a:lnTo>
                <a:lnTo>
                  <a:pt x="1277975" y="870014"/>
                </a:lnTo>
                <a:lnTo>
                  <a:pt x="638987" y="1111839"/>
                </a:lnTo>
                <a:lnTo>
                  <a:pt x="1" y="870014"/>
                </a:lnTo>
                <a:lnTo>
                  <a:pt x="1" y="241825"/>
                </a:lnTo>
                <a:lnTo>
                  <a:pt x="638987" y="0"/>
                </a:lnTo>
                <a:close/>
              </a:path>
            </a:pathLst>
          </a:custGeom>
          <a:gradFill>
            <a:gsLst>
              <a:gs pos="0">
                <a:schemeClr val="bg1"/>
              </a:gs>
              <a:gs pos="4600">
                <a:srgbClr val="FFFFFF">
                  <a:alpha val="85000"/>
                </a:srgbClr>
              </a:gs>
              <a:gs pos="50000">
                <a:schemeClr val="bg2">
                  <a:alpha val="91000"/>
                </a:schemeClr>
              </a:gs>
              <a:gs pos="100000">
                <a:schemeClr val="bg1">
                  <a:alpha val="61000"/>
                </a:schemeClr>
              </a:gs>
            </a:gsLst>
            <a:lin ang="5400000" scaled="0"/>
          </a:gradFill>
          <a:ln w="28575">
            <a:solidFill>
              <a:schemeClr val="bg1"/>
            </a:solid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sz="1600" dirty="0">
                <a:solidFill>
                  <a:schemeClr val="tx1"/>
                </a:solidFill>
              </a:rPr>
              <a:t>$1.65B </a:t>
            </a:r>
            <a:br>
              <a:rPr lang="en-US" sz="1600" dirty="0">
                <a:solidFill>
                  <a:schemeClr val="tx1"/>
                </a:solidFill>
              </a:rPr>
            </a:br>
            <a:r>
              <a:rPr lang="en-US" sz="1600" dirty="0">
                <a:solidFill>
                  <a:schemeClr val="tx1"/>
                </a:solidFill>
              </a:rPr>
              <a:t>budget</a:t>
            </a:r>
          </a:p>
        </p:txBody>
      </p:sp>
      <p:sp>
        <p:nvSpPr>
          <p:cNvPr id="25" name="Freeform 24"/>
          <p:cNvSpPr/>
          <p:nvPr/>
        </p:nvSpPr>
        <p:spPr>
          <a:xfrm>
            <a:off x="3649536" y="2465270"/>
            <a:ext cx="1252417" cy="1429886"/>
          </a:xfrm>
          <a:custGeom>
            <a:avLst/>
            <a:gdLst>
              <a:gd name="connsiteX0" fmla="*/ 0 w 1277976"/>
              <a:gd name="connsiteY0" fmla="*/ 555920 h 1111839"/>
              <a:gd name="connsiteX1" fmla="*/ 277960 w 1277976"/>
              <a:gd name="connsiteY1" fmla="*/ 0 h 1111839"/>
              <a:gd name="connsiteX2" fmla="*/ 1000016 w 1277976"/>
              <a:gd name="connsiteY2" fmla="*/ 0 h 1111839"/>
              <a:gd name="connsiteX3" fmla="*/ 1277976 w 1277976"/>
              <a:gd name="connsiteY3" fmla="*/ 555920 h 1111839"/>
              <a:gd name="connsiteX4" fmla="*/ 1000016 w 1277976"/>
              <a:gd name="connsiteY4" fmla="*/ 1111839 h 1111839"/>
              <a:gd name="connsiteX5" fmla="*/ 277960 w 1277976"/>
              <a:gd name="connsiteY5" fmla="*/ 1111839 h 1111839"/>
              <a:gd name="connsiteX6" fmla="*/ 0 w 1277976"/>
              <a:gd name="connsiteY6" fmla="*/ 555920 h 111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76" h="1111839">
                <a:moveTo>
                  <a:pt x="638987" y="0"/>
                </a:moveTo>
                <a:lnTo>
                  <a:pt x="1277975" y="241825"/>
                </a:lnTo>
                <a:lnTo>
                  <a:pt x="1277975" y="870014"/>
                </a:lnTo>
                <a:lnTo>
                  <a:pt x="638987" y="1111839"/>
                </a:lnTo>
                <a:lnTo>
                  <a:pt x="1" y="870014"/>
                </a:lnTo>
                <a:lnTo>
                  <a:pt x="1" y="241825"/>
                </a:lnTo>
                <a:lnTo>
                  <a:pt x="638987" y="0"/>
                </a:lnTo>
                <a:close/>
              </a:path>
            </a:pathLst>
          </a:custGeom>
          <a:gradFill>
            <a:gsLst>
              <a:gs pos="0">
                <a:schemeClr val="bg1"/>
              </a:gs>
              <a:gs pos="4600">
                <a:srgbClr val="FFFFFF">
                  <a:alpha val="85000"/>
                </a:srgbClr>
              </a:gs>
              <a:gs pos="50000">
                <a:schemeClr val="bg2">
                  <a:alpha val="91000"/>
                </a:schemeClr>
              </a:gs>
              <a:gs pos="100000">
                <a:schemeClr val="bg1">
                  <a:alpha val="61000"/>
                </a:schemeClr>
              </a:gs>
            </a:gsLst>
            <a:lin ang="5400000" scaled="0"/>
          </a:gradFill>
          <a:ln w="28575">
            <a:solidFill>
              <a:schemeClr val="bg1"/>
            </a:solid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sz="1600" dirty="0" smtClean="0">
                <a:solidFill>
                  <a:schemeClr val="tx1"/>
                </a:solidFill>
              </a:rPr>
              <a:t>World’s </a:t>
            </a:r>
            <a:br>
              <a:rPr lang="en-US" sz="1600" dirty="0" smtClean="0">
                <a:solidFill>
                  <a:schemeClr val="tx1"/>
                </a:solidFill>
              </a:rPr>
            </a:br>
            <a:r>
              <a:rPr lang="en-US" sz="1600" dirty="0" smtClean="0">
                <a:solidFill>
                  <a:schemeClr val="tx1"/>
                </a:solidFill>
              </a:rPr>
              <a:t>most intense </a:t>
            </a:r>
            <a:br>
              <a:rPr lang="en-US" sz="1600" dirty="0" smtClean="0">
                <a:solidFill>
                  <a:schemeClr val="tx1"/>
                </a:solidFill>
              </a:rPr>
            </a:br>
            <a:r>
              <a:rPr lang="en-US" sz="1600" dirty="0" smtClean="0">
                <a:solidFill>
                  <a:schemeClr val="tx1"/>
                </a:solidFill>
              </a:rPr>
              <a:t>neutron</a:t>
            </a:r>
            <a:r>
              <a:rPr lang="en-US" sz="1600" dirty="0">
                <a:solidFill>
                  <a:schemeClr val="tx1"/>
                </a:solidFill>
              </a:rPr>
              <a:t/>
            </a:r>
            <a:br>
              <a:rPr lang="en-US" sz="1600" dirty="0">
                <a:solidFill>
                  <a:schemeClr val="tx1"/>
                </a:solidFill>
              </a:rPr>
            </a:br>
            <a:r>
              <a:rPr lang="en-US" sz="1600" dirty="0">
                <a:solidFill>
                  <a:schemeClr val="tx1"/>
                </a:solidFill>
              </a:rPr>
              <a:t>source</a:t>
            </a:r>
          </a:p>
        </p:txBody>
      </p:sp>
      <p:sp>
        <p:nvSpPr>
          <p:cNvPr id="26" name="Freeform 25"/>
          <p:cNvSpPr/>
          <p:nvPr/>
        </p:nvSpPr>
        <p:spPr>
          <a:xfrm>
            <a:off x="1674684" y="1280875"/>
            <a:ext cx="1252417" cy="1429886"/>
          </a:xfrm>
          <a:custGeom>
            <a:avLst/>
            <a:gdLst>
              <a:gd name="connsiteX0" fmla="*/ 0 w 1277976"/>
              <a:gd name="connsiteY0" fmla="*/ 555920 h 1111839"/>
              <a:gd name="connsiteX1" fmla="*/ 277960 w 1277976"/>
              <a:gd name="connsiteY1" fmla="*/ 0 h 1111839"/>
              <a:gd name="connsiteX2" fmla="*/ 1000016 w 1277976"/>
              <a:gd name="connsiteY2" fmla="*/ 0 h 1111839"/>
              <a:gd name="connsiteX3" fmla="*/ 1277976 w 1277976"/>
              <a:gd name="connsiteY3" fmla="*/ 555920 h 1111839"/>
              <a:gd name="connsiteX4" fmla="*/ 1000016 w 1277976"/>
              <a:gd name="connsiteY4" fmla="*/ 1111839 h 1111839"/>
              <a:gd name="connsiteX5" fmla="*/ 277960 w 1277976"/>
              <a:gd name="connsiteY5" fmla="*/ 1111839 h 1111839"/>
              <a:gd name="connsiteX6" fmla="*/ 0 w 1277976"/>
              <a:gd name="connsiteY6" fmla="*/ 555920 h 111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76" h="1111839">
                <a:moveTo>
                  <a:pt x="638987" y="0"/>
                </a:moveTo>
                <a:lnTo>
                  <a:pt x="1277975" y="241825"/>
                </a:lnTo>
                <a:lnTo>
                  <a:pt x="1277975" y="870014"/>
                </a:lnTo>
                <a:lnTo>
                  <a:pt x="638987" y="1111839"/>
                </a:lnTo>
                <a:lnTo>
                  <a:pt x="1" y="870014"/>
                </a:lnTo>
                <a:lnTo>
                  <a:pt x="1" y="241825"/>
                </a:lnTo>
                <a:lnTo>
                  <a:pt x="638987" y="0"/>
                </a:lnTo>
                <a:close/>
              </a:path>
            </a:pathLst>
          </a:custGeom>
          <a:gradFill>
            <a:gsLst>
              <a:gs pos="0">
                <a:schemeClr val="bg1"/>
              </a:gs>
              <a:gs pos="4600">
                <a:srgbClr val="FFFFFF">
                  <a:alpha val="85000"/>
                </a:srgbClr>
              </a:gs>
              <a:gs pos="50000">
                <a:schemeClr val="bg2">
                  <a:alpha val="91000"/>
                </a:schemeClr>
              </a:gs>
              <a:gs pos="100000">
                <a:schemeClr val="bg1">
                  <a:alpha val="61000"/>
                </a:schemeClr>
              </a:gs>
            </a:gsLst>
            <a:lin ang="5400000" scaled="0"/>
          </a:gradFill>
          <a:ln w="28575">
            <a:solidFill>
              <a:schemeClr val="bg1"/>
            </a:solid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sz="1600" dirty="0" smtClean="0">
                <a:solidFill>
                  <a:schemeClr val="tx1"/>
                </a:solidFill>
              </a:rPr>
              <a:t>4,650</a:t>
            </a:r>
            <a:r>
              <a:rPr lang="en-US" sz="1600" dirty="0">
                <a:solidFill>
                  <a:schemeClr val="tx1"/>
                </a:solidFill>
              </a:rPr>
              <a:t/>
            </a:r>
            <a:br>
              <a:rPr lang="en-US" sz="1600" dirty="0">
                <a:solidFill>
                  <a:schemeClr val="tx1"/>
                </a:solidFill>
              </a:rPr>
            </a:br>
            <a:r>
              <a:rPr lang="en-US" sz="1600" dirty="0">
                <a:solidFill>
                  <a:schemeClr val="tx1"/>
                </a:solidFill>
              </a:rPr>
              <a:t>employees</a:t>
            </a:r>
          </a:p>
        </p:txBody>
      </p:sp>
      <p:sp>
        <p:nvSpPr>
          <p:cNvPr id="27" name="Freeform 26"/>
          <p:cNvSpPr/>
          <p:nvPr/>
        </p:nvSpPr>
        <p:spPr>
          <a:xfrm>
            <a:off x="4967243" y="2465270"/>
            <a:ext cx="1252417" cy="1429886"/>
          </a:xfrm>
          <a:custGeom>
            <a:avLst/>
            <a:gdLst>
              <a:gd name="connsiteX0" fmla="*/ 0 w 1277976"/>
              <a:gd name="connsiteY0" fmla="*/ 555920 h 1111839"/>
              <a:gd name="connsiteX1" fmla="*/ 277960 w 1277976"/>
              <a:gd name="connsiteY1" fmla="*/ 0 h 1111839"/>
              <a:gd name="connsiteX2" fmla="*/ 1000016 w 1277976"/>
              <a:gd name="connsiteY2" fmla="*/ 0 h 1111839"/>
              <a:gd name="connsiteX3" fmla="*/ 1277976 w 1277976"/>
              <a:gd name="connsiteY3" fmla="*/ 555920 h 1111839"/>
              <a:gd name="connsiteX4" fmla="*/ 1000016 w 1277976"/>
              <a:gd name="connsiteY4" fmla="*/ 1111839 h 1111839"/>
              <a:gd name="connsiteX5" fmla="*/ 277960 w 1277976"/>
              <a:gd name="connsiteY5" fmla="*/ 1111839 h 1111839"/>
              <a:gd name="connsiteX6" fmla="*/ 0 w 1277976"/>
              <a:gd name="connsiteY6" fmla="*/ 555920 h 111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76" h="1111839">
                <a:moveTo>
                  <a:pt x="638987" y="0"/>
                </a:moveTo>
                <a:lnTo>
                  <a:pt x="1277975" y="241825"/>
                </a:lnTo>
                <a:lnTo>
                  <a:pt x="1277975" y="870014"/>
                </a:lnTo>
                <a:lnTo>
                  <a:pt x="638987" y="1111839"/>
                </a:lnTo>
                <a:lnTo>
                  <a:pt x="1" y="870014"/>
                </a:lnTo>
                <a:lnTo>
                  <a:pt x="1" y="241825"/>
                </a:lnTo>
                <a:lnTo>
                  <a:pt x="638987" y="0"/>
                </a:lnTo>
                <a:close/>
              </a:path>
            </a:pathLst>
          </a:custGeom>
          <a:gradFill>
            <a:gsLst>
              <a:gs pos="0">
                <a:schemeClr val="bg1"/>
              </a:gs>
              <a:gs pos="4600">
                <a:srgbClr val="FFFFFF">
                  <a:alpha val="85000"/>
                </a:srgbClr>
              </a:gs>
              <a:gs pos="50000">
                <a:schemeClr val="bg2">
                  <a:alpha val="91000"/>
                </a:schemeClr>
              </a:gs>
              <a:gs pos="100000">
                <a:schemeClr val="bg1">
                  <a:alpha val="61000"/>
                </a:schemeClr>
              </a:gs>
            </a:gsLst>
            <a:lin ang="5400000" scaled="0"/>
          </a:gradFill>
          <a:ln w="28575">
            <a:solidFill>
              <a:schemeClr val="bg1"/>
            </a:solid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sz="1600" dirty="0">
                <a:solidFill>
                  <a:schemeClr val="tx1"/>
                </a:solidFill>
              </a:rPr>
              <a:t>World-class </a:t>
            </a:r>
            <a:br>
              <a:rPr lang="en-US" sz="1600" dirty="0">
                <a:solidFill>
                  <a:schemeClr val="tx1"/>
                </a:solidFill>
              </a:rPr>
            </a:br>
            <a:r>
              <a:rPr lang="en-US" sz="1600" dirty="0">
                <a:solidFill>
                  <a:schemeClr val="tx1"/>
                </a:solidFill>
              </a:rPr>
              <a:t>research </a:t>
            </a:r>
            <a:br>
              <a:rPr lang="en-US" sz="1600" dirty="0">
                <a:solidFill>
                  <a:schemeClr val="tx1"/>
                </a:solidFill>
              </a:rPr>
            </a:br>
            <a:r>
              <a:rPr lang="en-US" sz="1600" dirty="0">
                <a:solidFill>
                  <a:schemeClr val="tx1"/>
                </a:solidFill>
              </a:rPr>
              <a:t>reactor</a:t>
            </a:r>
          </a:p>
        </p:txBody>
      </p:sp>
      <p:sp>
        <p:nvSpPr>
          <p:cNvPr id="23" name="Freeform 22"/>
          <p:cNvSpPr/>
          <p:nvPr/>
        </p:nvSpPr>
        <p:spPr>
          <a:xfrm>
            <a:off x="2989005" y="1280875"/>
            <a:ext cx="1252417" cy="1429886"/>
          </a:xfrm>
          <a:custGeom>
            <a:avLst/>
            <a:gdLst>
              <a:gd name="connsiteX0" fmla="*/ 0 w 1277976"/>
              <a:gd name="connsiteY0" fmla="*/ 555920 h 1111839"/>
              <a:gd name="connsiteX1" fmla="*/ 277960 w 1277976"/>
              <a:gd name="connsiteY1" fmla="*/ 0 h 1111839"/>
              <a:gd name="connsiteX2" fmla="*/ 1000016 w 1277976"/>
              <a:gd name="connsiteY2" fmla="*/ 0 h 1111839"/>
              <a:gd name="connsiteX3" fmla="*/ 1277976 w 1277976"/>
              <a:gd name="connsiteY3" fmla="*/ 555920 h 1111839"/>
              <a:gd name="connsiteX4" fmla="*/ 1000016 w 1277976"/>
              <a:gd name="connsiteY4" fmla="*/ 1111839 h 1111839"/>
              <a:gd name="connsiteX5" fmla="*/ 277960 w 1277976"/>
              <a:gd name="connsiteY5" fmla="*/ 1111839 h 1111839"/>
              <a:gd name="connsiteX6" fmla="*/ 0 w 1277976"/>
              <a:gd name="connsiteY6" fmla="*/ 555920 h 111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76" h="1111839">
                <a:moveTo>
                  <a:pt x="638987" y="0"/>
                </a:moveTo>
                <a:lnTo>
                  <a:pt x="1277975" y="241825"/>
                </a:lnTo>
                <a:lnTo>
                  <a:pt x="1277975" y="870014"/>
                </a:lnTo>
                <a:lnTo>
                  <a:pt x="638987" y="1111839"/>
                </a:lnTo>
                <a:lnTo>
                  <a:pt x="1" y="870014"/>
                </a:lnTo>
                <a:lnTo>
                  <a:pt x="1" y="241825"/>
                </a:lnTo>
                <a:lnTo>
                  <a:pt x="638987" y="0"/>
                </a:lnTo>
                <a:close/>
              </a:path>
            </a:pathLst>
          </a:custGeom>
          <a:gradFill>
            <a:gsLst>
              <a:gs pos="0">
                <a:schemeClr val="bg1"/>
              </a:gs>
              <a:gs pos="4600">
                <a:srgbClr val="FFFFFF">
                  <a:alpha val="85000"/>
                </a:srgbClr>
              </a:gs>
              <a:gs pos="50000">
                <a:schemeClr val="bg2">
                  <a:alpha val="91000"/>
                </a:schemeClr>
              </a:gs>
              <a:gs pos="100000">
                <a:schemeClr val="bg1">
                  <a:alpha val="61000"/>
                </a:schemeClr>
              </a:gs>
            </a:gsLst>
            <a:lin ang="5400000" scaled="0"/>
          </a:gradFill>
          <a:ln w="28575">
            <a:solidFill>
              <a:schemeClr val="bg1"/>
            </a:solid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sz="1600" dirty="0" smtClean="0">
                <a:solidFill>
                  <a:schemeClr val="tx1"/>
                </a:solidFill>
              </a:rPr>
              <a:t>3,000</a:t>
            </a:r>
            <a:r>
              <a:rPr lang="en-US" sz="1600" dirty="0">
                <a:solidFill>
                  <a:schemeClr val="tx1"/>
                </a:solidFill>
              </a:rPr>
              <a:t/>
            </a:r>
            <a:br>
              <a:rPr lang="en-US" sz="1600" dirty="0">
                <a:solidFill>
                  <a:schemeClr val="tx1"/>
                </a:solidFill>
              </a:rPr>
            </a:br>
            <a:r>
              <a:rPr lang="en-US" sz="1600" dirty="0">
                <a:solidFill>
                  <a:schemeClr val="tx1"/>
                </a:solidFill>
              </a:rPr>
              <a:t>research</a:t>
            </a:r>
            <a:br>
              <a:rPr lang="en-US" sz="1600" dirty="0">
                <a:solidFill>
                  <a:schemeClr val="tx1"/>
                </a:solidFill>
              </a:rPr>
            </a:br>
            <a:r>
              <a:rPr lang="en-US" sz="1600" dirty="0">
                <a:solidFill>
                  <a:schemeClr val="tx1"/>
                </a:solidFill>
              </a:rPr>
              <a:t>guests </a:t>
            </a:r>
            <a:br>
              <a:rPr lang="en-US" sz="1600" dirty="0">
                <a:solidFill>
                  <a:schemeClr val="tx1"/>
                </a:solidFill>
              </a:rPr>
            </a:br>
            <a:r>
              <a:rPr lang="en-US" sz="1600" dirty="0">
                <a:solidFill>
                  <a:schemeClr val="tx1"/>
                </a:solidFill>
              </a:rPr>
              <a:t>annually</a:t>
            </a:r>
          </a:p>
        </p:txBody>
      </p:sp>
      <p:sp>
        <p:nvSpPr>
          <p:cNvPr id="28" name="Freeform 27"/>
          <p:cNvSpPr/>
          <p:nvPr/>
        </p:nvSpPr>
        <p:spPr>
          <a:xfrm>
            <a:off x="4303326" y="1280875"/>
            <a:ext cx="1252417" cy="1429886"/>
          </a:xfrm>
          <a:custGeom>
            <a:avLst/>
            <a:gdLst>
              <a:gd name="connsiteX0" fmla="*/ 0 w 1277976"/>
              <a:gd name="connsiteY0" fmla="*/ 555920 h 1111839"/>
              <a:gd name="connsiteX1" fmla="*/ 277960 w 1277976"/>
              <a:gd name="connsiteY1" fmla="*/ 0 h 1111839"/>
              <a:gd name="connsiteX2" fmla="*/ 1000016 w 1277976"/>
              <a:gd name="connsiteY2" fmla="*/ 0 h 1111839"/>
              <a:gd name="connsiteX3" fmla="*/ 1277976 w 1277976"/>
              <a:gd name="connsiteY3" fmla="*/ 555920 h 1111839"/>
              <a:gd name="connsiteX4" fmla="*/ 1000016 w 1277976"/>
              <a:gd name="connsiteY4" fmla="*/ 1111839 h 1111839"/>
              <a:gd name="connsiteX5" fmla="*/ 277960 w 1277976"/>
              <a:gd name="connsiteY5" fmla="*/ 1111839 h 1111839"/>
              <a:gd name="connsiteX6" fmla="*/ 0 w 1277976"/>
              <a:gd name="connsiteY6" fmla="*/ 555920 h 111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76" h="1111839">
                <a:moveTo>
                  <a:pt x="638987" y="0"/>
                </a:moveTo>
                <a:lnTo>
                  <a:pt x="1277975" y="241825"/>
                </a:lnTo>
                <a:lnTo>
                  <a:pt x="1277975" y="870014"/>
                </a:lnTo>
                <a:lnTo>
                  <a:pt x="638987" y="1111839"/>
                </a:lnTo>
                <a:lnTo>
                  <a:pt x="1" y="870014"/>
                </a:lnTo>
                <a:lnTo>
                  <a:pt x="1" y="241825"/>
                </a:lnTo>
                <a:lnTo>
                  <a:pt x="638987" y="0"/>
                </a:lnTo>
                <a:close/>
              </a:path>
            </a:pathLst>
          </a:custGeom>
          <a:gradFill>
            <a:gsLst>
              <a:gs pos="0">
                <a:schemeClr val="bg1"/>
              </a:gs>
              <a:gs pos="4600">
                <a:srgbClr val="FFFFFF">
                  <a:alpha val="85000"/>
                </a:srgbClr>
              </a:gs>
              <a:gs pos="50000">
                <a:schemeClr val="bg2">
                  <a:alpha val="91000"/>
                </a:schemeClr>
              </a:gs>
              <a:gs pos="100000">
                <a:schemeClr val="bg1">
                  <a:alpha val="61000"/>
                </a:schemeClr>
              </a:gs>
            </a:gsLst>
            <a:lin ang="5400000" scaled="0"/>
          </a:gradFill>
          <a:ln w="28575">
            <a:solidFill>
              <a:schemeClr val="bg1"/>
            </a:solid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sz="1600" dirty="0">
                <a:solidFill>
                  <a:schemeClr val="tx1"/>
                </a:solidFill>
              </a:rPr>
              <a:t>Extensive</a:t>
            </a:r>
            <a:br>
              <a:rPr lang="en-US" sz="1600" dirty="0">
                <a:solidFill>
                  <a:schemeClr val="tx1"/>
                </a:solidFill>
              </a:rPr>
            </a:br>
            <a:r>
              <a:rPr lang="en-US" sz="1600" dirty="0">
                <a:solidFill>
                  <a:schemeClr val="tx1"/>
                </a:solidFill>
              </a:rPr>
              <a:t>partnerships</a:t>
            </a:r>
            <a:br>
              <a:rPr lang="en-US" sz="1600" dirty="0">
                <a:solidFill>
                  <a:schemeClr val="tx1"/>
                </a:solidFill>
              </a:rPr>
            </a:br>
            <a:r>
              <a:rPr lang="en-US" sz="1600" dirty="0">
                <a:solidFill>
                  <a:schemeClr val="tx1"/>
                </a:solidFill>
              </a:rPr>
              <a:t>with universities</a:t>
            </a:r>
            <a:br>
              <a:rPr lang="en-US" sz="1600" dirty="0">
                <a:solidFill>
                  <a:schemeClr val="tx1"/>
                </a:solidFill>
              </a:rPr>
            </a:br>
            <a:r>
              <a:rPr lang="en-US" sz="1600" dirty="0">
                <a:solidFill>
                  <a:schemeClr val="tx1"/>
                </a:solidFill>
              </a:rPr>
              <a:t>and industry</a:t>
            </a:r>
          </a:p>
        </p:txBody>
      </p:sp>
      <p:sp>
        <p:nvSpPr>
          <p:cNvPr id="29" name="Freeform 28"/>
          <p:cNvSpPr/>
          <p:nvPr/>
        </p:nvSpPr>
        <p:spPr>
          <a:xfrm>
            <a:off x="5617648" y="1280875"/>
            <a:ext cx="1252417" cy="1429886"/>
          </a:xfrm>
          <a:custGeom>
            <a:avLst/>
            <a:gdLst>
              <a:gd name="connsiteX0" fmla="*/ 0 w 1277976"/>
              <a:gd name="connsiteY0" fmla="*/ 555920 h 1111839"/>
              <a:gd name="connsiteX1" fmla="*/ 277960 w 1277976"/>
              <a:gd name="connsiteY1" fmla="*/ 0 h 1111839"/>
              <a:gd name="connsiteX2" fmla="*/ 1000016 w 1277976"/>
              <a:gd name="connsiteY2" fmla="*/ 0 h 1111839"/>
              <a:gd name="connsiteX3" fmla="*/ 1277976 w 1277976"/>
              <a:gd name="connsiteY3" fmla="*/ 555920 h 1111839"/>
              <a:gd name="connsiteX4" fmla="*/ 1000016 w 1277976"/>
              <a:gd name="connsiteY4" fmla="*/ 1111839 h 1111839"/>
              <a:gd name="connsiteX5" fmla="*/ 277960 w 1277976"/>
              <a:gd name="connsiteY5" fmla="*/ 1111839 h 1111839"/>
              <a:gd name="connsiteX6" fmla="*/ 0 w 1277976"/>
              <a:gd name="connsiteY6" fmla="*/ 555920 h 111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76" h="1111839">
                <a:moveTo>
                  <a:pt x="638987" y="0"/>
                </a:moveTo>
                <a:lnTo>
                  <a:pt x="1277975" y="241825"/>
                </a:lnTo>
                <a:lnTo>
                  <a:pt x="1277975" y="870014"/>
                </a:lnTo>
                <a:lnTo>
                  <a:pt x="638987" y="1111839"/>
                </a:lnTo>
                <a:lnTo>
                  <a:pt x="1" y="870014"/>
                </a:lnTo>
                <a:lnTo>
                  <a:pt x="1" y="241825"/>
                </a:lnTo>
                <a:lnTo>
                  <a:pt x="638987" y="0"/>
                </a:lnTo>
                <a:close/>
              </a:path>
            </a:pathLst>
          </a:custGeom>
          <a:gradFill>
            <a:gsLst>
              <a:gs pos="0">
                <a:schemeClr val="bg1"/>
              </a:gs>
              <a:gs pos="4600">
                <a:srgbClr val="FFFFFF">
                  <a:alpha val="85000"/>
                </a:srgbClr>
              </a:gs>
              <a:gs pos="50000">
                <a:schemeClr val="bg2">
                  <a:alpha val="91000"/>
                </a:schemeClr>
              </a:gs>
              <a:gs pos="100000">
                <a:schemeClr val="bg1">
                  <a:alpha val="61000"/>
                </a:schemeClr>
              </a:gs>
            </a:gsLst>
            <a:lin ang="5400000" scaled="0"/>
          </a:gradFill>
          <a:ln w="28575">
            <a:solidFill>
              <a:schemeClr val="bg1"/>
            </a:solid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sz="1600" dirty="0">
                <a:solidFill>
                  <a:schemeClr val="tx1"/>
                </a:solidFill>
              </a:rPr>
              <a:t>Nation’s </a:t>
            </a:r>
            <a:br>
              <a:rPr lang="en-US" sz="1600" dirty="0">
                <a:solidFill>
                  <a:schemeClr val="tx1"/>
                </a:solidFill>
              </a:rPr>
            </a:br>
            <a:r>
              <a:rPr lang="en-US" sz="1600" dirty="0">
                <a:solidFill>
                  <a:schemeClr val="tx1"/>
                </a:solidFill>
              </a:rPr>
              <a:t>largest </a:t>
            </a:r>
            <a:r>
              <a:rPr lang="en-US" sz="1600" dirty="0" smtClean="0">
                <a:solidFill>
                  <a:schemeClr val="tx1"/>
                </a:solidFill>
              </a:rPr>
              <a:t/>
            </a:r>
            <a:br>
              <a:rPr lang="en-US" sz="1600" dirty="0" smtClean="0">
                <a:solidFill>
                  <a:schemeClr val="tx1"/>
                </a:solidFill>
              </a:rPr>
            </a:br>
            <a:r>
              <a:rPr lang="en-US" sz="1600" dirty="0" smtClean="0">
                <a:solidFill>
                  <a:schemeClr val="tx1"/>
                </a:solidFill>
              </a:rPr>
              <a:t>materials </a:t>
            </a:r>
            <a:br>
              <a:rPr lang="en-US" sz="1600" dirty="0" smtClean="0">
                <a:solidFill>
                  <a:schemeClr val="tx1"/>
                </a:solidFill>
              </a:rPr>
            </a:br>
            <a:r>
              <a:rPr lang="en-US" sz="1600" dirty="0" smtClean="0">
                <a:solidFill>
                  <a:schemeClr val="tx1"/>
                </a:solidFill>
              </a:rPr>
              <a:t>research </a:t>
            </a:r>
            <a:br>
              <a:rPr lang="en-US" sz="1600" dirty="0" smtClean="0">
                <a:solidFill>
                  <a:schemeClr val="tx1"/>
                </a:solidFill>
              </a:rPr>
            </a:br>
            <a:r>
              <a:rPr lang="en-US" sz="1600" dirty="0" smtClean="0">
                <a:solidFill>
                  <a:schemeClr val="tx1"/>
                </a:solidFill>
              </a:rPr>
              <a:t>portfolio</a:t>
            </a:r>
            <a:endParaRPr lang="en-US" sz="1600" dirty="0">
              <a:solidFill>
                <a:schemeClr val="tx1"/>
              </a:solidFill>
            </a:endParaRPr>
          </a:p>
        </p:txBody>
      </p:sp>
      <p:sp>
        <p:nvSpPr>
          <p:cNvPr id="30" name="Freeform 29"/>
          <p:cNvSpPr/>
          <p:nvPr/>
        </p:nvSpPr>
        <p:spPr>
          <a:xfrm>
            <a:off x="2343117" y="2465270"/>
            <a:ext cx="1252417" cy="1429886"/>
          </a:xfrm>
          <a:custGeom>
            <a:avLst/>
            <a:gdLst>
              <a:gd name="connsiteX0" fmla="*/ 0 w 1277976"/>
              <a:gd name="connsiteY0" fmla="*/ 555920 h 1111839"/>
              <a:gd name="connsiteX1" fmla="*/ 277960 w 1277976"/>
              <a:gd name="connsiteY1" fmla="*/ 0 h 1111839"/>
              <a:gd name="connsiteX2" fmla="*/ 1000016 w 1277976"/>
              <a:gd name="connsiteY2" fmla="*/ 0 h 1111839"/>
              <a:gd name="connsiteX3" fmla="*/ 1277976 w 1277976"/>
              <a:gd name="connsiteY3" fmla="*/ 555920 h 1111839"/>
              <a:gd name="connsiteX4" fmla="*/ 1000016 w 1277976"/>
              <a:gd name="connsiteY4" fmla="*/ 1111839 h 1111839"/>
              <a:gd name="connsiteX5" fmla="*/ 277960 w 1277976"/>
              <a:gd name="connsiteY5" fmla="*/ 1111839 h 1111839"/>
              <a:gd name="connsiteX6" fmla="*/ 0 w 1277976"/>
              <a:gd name="connsiteY6" fmla="*/ 555920 h 111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76" h="1111839">
                <a:moveTo>
                  <a:pt x="638987" y="0"/>
                </a:moveTo>
                <a:lnTo>
                  <a:pt x="1277975" y="241825"/>
                </a:lnTo>
                <a:lnTo>
                  <a:pt x="1277975" y="870014"/>
                </a:lnTo>
                <a:lnTo>
                  <a:pt x="638987" y="1111839"/>
                </a:lnTo>
                <a:lnTo>
                  <a:pt x="1" y="870014"/>
                </a:lnTo>
                <a:lnTo>
                  <a:pt x="1" y="241825"/>
                </a:lnTo>
                <a:lnTo>
                  <a:pt x="638987" y="0"/>
                </a:lnTo>
                <a:close/>
              </a:path>
            </a:pathLst>
          </a:custGeom>
          <a:gradFill>
            <a:gsLst>
              <a:gs pos="0">
                <a:schemeClr val="bg1"/>
              </a:gs>
              <a:gs pos="4600">
                <a:srgbClr val="FFFFFF">
                  <a:alpha val="85000"/>
                </a:srgbClr>
              </a:gs>
              <a:gs pos="50000">
                <a:schemeClr val="bg2">
                  <a:alpha val="91000"/>
                </a:schemeClr>
              </a:gs>
              <a:gs pos="100000">
                <a:schemeClr val="bg1">
                  <a:alpha val="61000"/>
                </a:schemeClr>
              </a:gs>
            </a:gsLst>
            <a:lin ang="5400000" scaled="0"/>
          </a:gradFill>
          <a:ln w="28575">
            <a:solidFill>
              <a:schemeClr val="bg1"/>
            </a:solid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sz="1600" dirty="0" smtClean="0">
                <a:solidFill>
                  <a:schemeClr val="tx1"/>
                </a:solidFill>
              </a:rPr>
              <a:t>Nation’s </a:t>
            </a:r>
            <a:br>
              <a:rPr lang="en-US" sz="1600" dirty="0" smtClean="0">
                <a:solidFill>
                  <a:schemeClr val="tx1"/>
                </a:solidFill>
              </a:rPr>
            </a:br>
            <a:r>
              <a:rPr lang="en-US" sz="1600" dirty="0" smtClean="0">
                <a:solidFill>
                  <a:schemeClr val="tx1"/>
                </a:solidFill>
              </a:rPr>
              <a:t>most powerful </a:t>
            </a:r>
            <a:br>
              <a:rPr lang="en-US" sz="1600" dirty="0" smtClean="0">
                <a:solidFill>
                  <a:schemeClr val="tx1"/>
                </a:solidFill>
              </a:rPr>
            </a:br>
            <a:r>
              <a:rPr lang="en-US" sz="1600" dirty="0" smtClean="0">
                <a:solidFill>
                  <a:schemeClr val="tx1"/>
                </a:solidFill>
              </a:rPr>
              <a:t>open scientific </a:t>
            </a:r>
            <a:r>
              <a:rPr lang="en-US" sz="1600" dirty="0">
                <a:solidFill>
                  <a:schemeClr val="tx1"/>
                </a:solidFill>
              </a:rPr>
              <a:t/>
            </a:r>
            <a:br>
              <a:rPr lang="en-US" sz="1600" dirty="0">
                <a:solidFill>
                  <a:schemeClr val="tx1"/>
                </a:solidFill>
              </a:rPr>
            </a:br>
            <a:r>
              <a:rPr lang="en-US" sz="1600" dirty="0">
                <a:solidFill>
                  <a:schemeClr val="tx1"/>
                </a:solidFill>
              </a:rPr>
              <a:t>computing </a:t>
            </a:r>
            <a:r>
              <a:rPr lang="en-US" sz="1600" dirty="0" smtClean="0">
                <a:solidFill>
                  <a:schemeClr val="tx1"/>
                </a:solidFill>
              </a:rPr>
              <a:t/>
            </a:r>
            <a:br>
              <a:rPr lang="en-US" sz="1600" dirty="0" smtClean="0">
                <a:solidFill>
                  <a:schemeClr val="tx1"/>
                </a:solidFill>
              </a:rPr>
            </a:br>
            <a:r>
              <a:rPr lang="en-US" sz="1600" dirty="0" smtClean="0">
                <a:solidFill>
                  <a:schemeClr val="tx1"/>
                </a:solidFill>
              </a:rPr>
              <a:t>facility</a:t>
            </a:r>
            <a:endParaRPr lang="en-US" sz="1600" dirty="0">
              <a:solidFill>
                <a:schemeClr val="tx1"/>
              </a:solidFill>
            </a:endParaRPr>
          </a:p>
        </p:txBody>
      </p:sp>
      <p:sp>
        <p:nvSpPr>
          <p:cNvPr id="31" name="Freeform 30"/>
          <p:cNvSpPr/>
          <p:nvPr/>
        </p:nvSpPr>
        <p:spPr>
          <a:xfrm>
            <a:off x="6284951" y="2465270"/>
            <a:ext cx="1252417" cy="1429886"/>
          </a:xfrm>
          <a:custGeom>
            <a:avLst/>
            <a:gdLst>
              <a:gd name="connsiteX0" fmla="*/ 0 w 1277976"/>
              <a:gd name="connsiteY0" fmla="*/ 555920 h 1111839"/>
              <a:gd name="connsiteX1" fmla="*/ 277960 w 1277976"/>
              <a:gd name="connsiteY1" fmla="*/ 0 h 1111839"/>
              <a:gd name="connsiteX2" fmla="*/ 1000016 w 1277976"/>
              <a:gd name="connsiteY2" fmla="*/ 0 h 1111839"/>
              <a:gd name="connsiteX3" fmla="*/ 1277976 w 1277976"/>
              <a:gd name="connsiteY3" fmla="*/ 555920 h 1111839"/>
              <a:gd name="connsiteX4" fmla="*/ 1000016 w 1277976"/>
              <a:gd name="connsiteY4" fmla="*/ 1111839 h 1111839"/>
              <a:gd name="connsiteX5" fmla="*/ 277960 w 1277976"/>
              <a:gd name="connsiteY5" fmla="*/ 1111839 h 1111839"/>
              <a:gd name="connsiteX6" fmla="*/ 0 w 1277976"/>
              <a:gd name="connsiteY6" fmla="*/ 555920 h 111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76" h="1111839">
                <a:moveTo>
                  <a:pt x="638987" y="0"/>
                </a:moveTo>
                <a:lnTo>
                  <a:pt x="1277975" y="241825"/>
                </a:lnTo>
                <a:lnTo>
                  <a:pt x="1277975" y="870014"/>
                </a:lnTo>
                <a:lnTo>
                  <a:pt x="638987" y="1111839"/>
                </a:lnTo>
                <a:lnTo>
                  <a:pt x="1" y="870014"/>
                </a:lnTo>
                <a:lnTo>
                  <a:pt x="1" y="241825"/>
                </a:lnTo>
                <a:lnTo>
                  <a:pt x="638987" y="0"/>
                </a:lnTo>
                <a:close/>
              </a:path>
            </a:pathLst>
          </a:custGeom>
          <a:gradFill>
            <a:gsLst>
              <a:gs pos="0">
                <a:schemeClr val="bg1"/>
              </a:gs>
              <a:gs pos="4600">
                <a:srgbClr val="FFFFFF">
                  <a:alpha val="85000"/>
                </a:srgbClr>
              </a:gs>
              <a:gs pos="50000">
                <a:schemeClr val="bg2">
                  <a:alpha val="91000"/>
                </a:schemeClr>
              </a:gs>
              <a:gs pos="100000">
                <a:schemeClr val="bg1">
                  <a:alpha val="61000"/>
                </a:schemeClr>
              </a:gs>
            </a:gsLst>
            <a:lin ang="5400000" scaled="0"/>
          </a:gradFill>
          <a:ln w="28575">
            <a:solidFill>
              <a:schemeClr val="bg1"/>
            </a:solid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sz="1600" dirty="0" smtClean="0">
                <a:solidFill>
                  <a:schemeClr val="tx1"/>
                </a:solidFill>
              </a:rPr>
              <a:t>Nation’s </a:t>
            </a:r>
            <a:br>
              <a:rPr lang="en-US" sz="1600" dirty="0" smtClean="0">
                <a:solidFill>
                  <a:schemeClr val="tx1"/>
                </a:solidFill>
              </a:rPr>
            </a:br>
            <a:r>
              <a:rPr lang="en-US" sz="1600" dirty="0" smtClean="0">
                <a:solidFill>
                  <a:schemeClr val="tx1"/>
                </a:solidFill>
              </a:rPr>
              <a:t>most </a:t>
            </a:r>
            <a:r>
              <a:rPr lang="en-US" sz="1600" dirty="0">
                <a:solidFill>
                  <a:schemeClr val="tx1"/>
                </a:solidFill>
              </a:rPr>
              <a:t>diverse </a:t>
            </a:r>
            <a:r>
              <a:rPr lang="en-US" sz="1600" dirty="0" smtClean="0">
                <a:solidFill>
                  <a:schemeClr val="tx1"/>
                </a:solidFill>
              </a:rPr>
              <a:t/>
            </a:r>
            <a:br>
              <a:rPr lang="en-US" sz="1600" dirty="0" smtClean="0">
                <a:solidFill>
                  <a:schemeClr val="tx1"/>
                </a:solidFill>
              </a:rPr>
            </a:br>
            <a:r>
              <a:rPr lang="en-US" sz="1600" dirty="0" smtClean="0">
                <a:solidFill>
                  <a:schemeClr val="tx1"/>
                </a:solidFill>
              </a:rPr>
              <a:t>energy portfolio</a:t>
            </a:r>
            <a:endParaRPr lang="en-US" sz="1600" dirty="0">
              <a:solidFill>
                <a:schemeClr val="tx1"/>
              </a:solidFill>
            </a:endParaRPr>
          </a:p>
        </p:txBody>
      </p:sp>
      <p:sp>
        <p:nvSpPr>
          <p:cNvPr id="32" name="Freeform 31"/>
          <p:cNvSpPr/>
          <p:nvPr/>
        </p:nvSpPr>
        <p:spPr>
          <a:xfrm>
            <a:off x="7602658" y="2465270"/>
            <a:ext cx="1252417" cy="1429886"/>
          </a:xfrm>
          <a:custGeom>
            <a:avLst/>
            <a:gdLst>
              <a:gd name="connsiteX0" fmla="*/ 0 w 1277976"/>
              <a:gd name="connsiteY0" fmla="*/ 555920 h 1111839"/>
              <a:gd name="connsiteX1" fmla="*/ 277960 w 1277976"/>
              <a:gd name="connsiteY1" fmla="*/ 0 h 1111839"/>
              <a:gd name="connsiteX2" fmla="*/ 1000016 w 1277976"/>
              <a:gd name="connsiteY2" fmla="*/ 0 h 1111839"/>
              <a:gd name="connsiteX3" fmla="*/ 1277976 w 1277976"/>
              <a:gd name="connsiteY3" fmla="*/ 555920 h 1111839"/>
              <a:gd name="connsiteX4" fmla="*/ 1000016 w 1277976"/>
              <a:gd name="connsiteY4" fmla="*/ 1111839 h 1111839"/>
              <a:gd name="connsiteX5" fmla="*/ 277960 w 1277976"/>
              <a:gd name="connsiteY5" fmla="*/ 1111839 h 1111839"/>
              <a:gd name="connsiteX6" fmla="*/ 0 w 1277976"/>
              <a:gd name="connsiteY6" fmla="*/ 555920 h 111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976" h="1111839">
                <a:moveTo>
                  <a:pt x="638987" y="0"/>
                </a:moveTo>
                <a:lnTo>
                  <a:pt x="1277975" y="241825"/>
                </a:lnTo>
                <a:lnTo>
                  <a:pt x="1277975" y="870014"/>
                </a:lnTo>
                <a:lnTo>
                  <a:pt x="638987" y="1111839"/>
                </a:lnTo>
                <a:lnTo>
                  <a:pt x="1" y="870014"/>
                </a:lnTo>
                <a:lnTo>
                  <a:pt x="1" y="241825"/>
                </a:lnTo>
                <a:lnTo>
                  <a:pt x="638987" y="0"/>
                </a:lnTo>
                <a:close/>
              </a:path>
            </a:pathLst>
          </a:custGeom>
          <a:gradFill>
            <a:gsLst>
              <a:gs pos="0">
                <a:schemeClr val="bg1"/>
              </a:gs>
              <a:gs pos="4600">
                <a:srgbClr val="FFFFFF">
                  <a:alpha val="85000"/>
                </a:srgbClr>
              </a:gs>
              <a:gs pos="50000">
                <a:schemeClr val="bg2">
                  <a:alpha val="91000"/>
                </a:schemeClr>
              </a:gs>
              <a:gs pos="100000">
                <a:schemeClr val="bg1">
                  <a:alpha val="61000"/>
                </a:schemeClr>
              </a:gs>
            </a:gsLst>
            <a:lin ang="5400000" scaled="0"/>
          </a:gradFill>
          <a:ln w="28575">
            <a:solidFill>
              <a:schemeClr val="bg1"/>
            </a:solidFill>
          </a:ln>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sz="1600" dirty="0">
                <a:solidFill>
                  <a:schemeClr val="tx1"/>
                </a:solidFill>
              </a:rPr>
              <a:t>Managing </a:t>
            </a:r>
            <a:br>
              <a:rPr lang="en-US" sz="1600" dirty="0">
                <a:solidFill>
                  <a:schemeClr val="tx1"/>
                </a:solidFill>
              </a:rPr>
            </a:br>
            <a:r>
              <a:rPr lang="en-US" sz="1600" dirty="0">
                <a:solidFill>
                  <a:schemeClr val="tx1"/>
                </a:solidFill>
              </a:rPr>
              <a:t>billion-dollar </a:t>
            </a:r>
            <a:br>
              <a:rPr lang="en-US" sz="1600" dirty="0">
                <a:solidFill>
                  <a:schemeClr val="tx1"/>
                </a:solidFill>
              </a:rPr>
            </a:br>
            <a:r>
              <a:rPr lang="en-US" sz="1600" dirty="0">
                <a:solidFill>
                  <a:schemeClr val="tx1"/>
                </a:solidFill>
              </a:rPr>
              <a:t>U.S. ITER </a:t>
            </a:r>
            <a:br>
              <a:rPr lang="en-US" sz="1600" dirty="0">
                <a:solidFill>
                  <a:schemeClr val="tx1"/>
                </a:solidFill>
              </a:rPr>
            </a:br>
            <a:r>
              <a:rPr lang="en-US" sz="1600" dirty="0">
                <a:solidFill>
                  <a:schemeClr val="tx1"/>
                </a:solidFill>
              </a:rPr>
              <a:t>project</a:t>
            </a:r>
          </a:p>
        </p:txBody>
      </p:sp>
    </p:spTree>
    <p:extLst>
      <p:ext uri="{BB962C8B-B14F-4D97-AF65-F5344CB8AC3E}">
        <p14:creationId xmlns:p14="http://schemas.microsoft.com/office/powerpoint/2010/main" val="2340560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59" name="Group 43"/>
          <p:cNvGraphicFramePr>
            <a:graphicFrameLocks noGrp="1"/>
          </p:cNvGraphicFramePr>
          <p:nvPr>
            <p:extLst>
              <p:ext uri="{D42A27DB-BD31-4B8C-83A1-F6EECF244321}">
                <p14:modId xmlns:p14="http://schemas.microsoft.com/office/powerpoint/2010/main" val="3911627415"/>
              </p:ext>
            </p:extLst>
          </p:nvPr>
        </p:nvGraphicFramePr>
        <p:xfrm>
          <a:off x="360363" y="1228725"/>
          <a:ext cx="8434387" cy="4540251"/>
        </p:xfrm>
        <a:graphic>
          <a:graphicData uri="http://schemas.openxmlformats.org/drawingml/2006/table">
            <a:tbl>
              <a:tblPr/>
              <a:tblGrid>
                <a:gridCol w="1697037"/>
                <a:gridCol w="1642533"/>
                <a:gridCol w="1721380"/>
                <a:gridCol w="1685925"/>
                <a:gridCol w="1687512"/>
              </a:tblGrid>
              <a:tr h="506413">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Narrow" pitchFamily="34" charset="0"/>
                          <a:cs typeface="Arial" charset="0"/>
                        </a:rPr>
                        <a:t>Major projects</a:t>
                      </a:r>
                    </a:p>
                  </a:txBody>
                  <a:tcPr marL="27432" marR="27432" marT="27432" marB="27432"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Arial Narrow" pitchFamily="34" charset="0"/>
                          <a:cs typeface="Arial" charset="0"/>
                        </a:rPr>
                        <a:t>Research collaborations</a:t>
                      </a:r>
                    </a:p>
                  </a:txBody>
                  <a:tcPr marL="27432" marR="27432" marT="27432" marB="27432"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Narrow" pitchFamily="34" charset="0"/>
                          <a:cs typeface="Arial" charset="0"/>
                        </a:rPr>
                        <a:t>Guest </a:t>
                      </a:r>
                      <a:br>
                        <a:rPr kumimoji="0" lang="en-US" sz="1600" b="1" i="0" u="none" strike="noStrike" cap="none" normalizeH="0" baseline="0" smtClean="0">
                          <a:ln>
                            <a:noFill/>
                          </a:ln>
                          <a:solidFill>
                            <a:srgbClr val="000000"/>
                          </a:solidFill>
                          <a:effectLst/>
                          <a:latin typeface="Arial Narrow" pitchFamily="34" charset="0"/>
                          <a:cs typeface="Arial" charset="0"/>
                        </a:rPr>
                      </a:br>
                      <a:r>
                        <a:rPr kumimoji="0" lang="en-US" sz="1600" b="1" i="0" u="none" strike="noStrike" cap="none" normalizeH="0" baseline="0" smtClean="0">
                          <a:ln>
                            <a:noFill/>
                          </a:ln>
                          <a:solidFill>
                            <a:srgbClr val="000000"/>
                          </a:solidFill>
                          <a:effectLst/>
                          <a:latin typeface="Arial Narrow" pitchFamily="34" charset="0"/>
                          <a:cs typeface="Arial" charset="0"/>
                        </a:rPr>
                        <a:t>researchers</a:t>
                      </a:r>
                    </a:p>
                  </a:txBody>
                  <a:tcPr marL="27432" marR="27432" marT="27432" marB="27432"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Narrow" pitchFamily="34" charset="0"/>
                          <a:cs typeface="Arial" charset="0"/>
                        </a:rPr>
                        <a:t>Joint </a:t>
                      </a:r>
                      <a:br>
                        <a:rPr kumimoji="0" lang="en-US" sz="1600" b="1" i="0" u="none" strike="noStrike" cap="none" normalizeH="0" baseline="0" smtClean="0">
                          <a:ln>
                            <a:noFill/>
                          </a:ln>
                          <a:solidFill>
                            <a:srgbClr val="000000"/>
                          </a:solidFill>
                          <a:effectLst/>
                          <a:latin typeface="Arial Narrow" pitchFamily="34" charset="0"/>
                          <a:cs typeface="Arial" charset="0"/>
                        </a:rPr>
                      </a:br>
                      <a:r>
                        <a:rPr kumimoji="0" lang="en-US" sz="1600" b="1" i="0" u="none" strike="noStrike" cap="none" normalizeH="0" baseline="0" smtClean="0">
                          <a:ln>
                            <a:noFill/>
                          </a:ln>
                          <a:solidFill>
                            <a:srgbClr val="000000"/>
                          </a:solidFill>
                          <a:effectLst/>
                          <a:latin typeface="Arial Narrow" pitchFamily="34" charset="0"/>
                          <a:cs typeface="Arial" charset="0"/>
                        </a:rPr>
                        <a:t>institutes</a:t>
                      </a:r>
                    </a:p>
                  </a:txBody>
                  <a:tcPr marL="27432" marR="27432" marT="27432" marB="27432"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Arial Narrow" pitchFamily="34" charset="0"/>
                          <a:cs typeface="Arial" charset="0"/>
                        </a:rPr>
                        <a:t>Outreach </a:t>
                      </a:r>
                    </a:p>
                  </a:txBody>
                  <a:tcPr marL="27432" marR="27432" marT="27432" marB="27432"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4033838">
                <a:tc>
                  <a:txBody>
                    <a:bodyPr/>
                    <a:lstStyle/>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Center for Advanced Simulation </a:t>
                      </a:r>
                      <a:br>
                        <a:rPr kumimoji="0" lang="en-US" sz="1600" b="0" i="0" u="none" strike="noStrike" cap="none" normalizeH="0" baseline="0" dirty="0" smtClean="0">
                          <a:ln>
                            <a:noFill/>
                          </a:ln>
                          <a:solidFill>
                            <a:srgbClr val="000000"/>
                          </a:solidFill>
                          <a:effectLst/>
                          <a:latin typeface="Arial Narrow" pitchFamily="34" charset="0"/>
                          <a:cs typeface="Arial" charset="0"/>
                        </a:rPr>
                      </a:br>
                      <a:r>
                        <a:rPr kumimoji="0" lang="en-US" sz="1600" b="0" i="0" u="none" strike="noStrike" cap="none" normalizeH="0" baseline="0" dirty="0" smtClean="0">
                          <a:ln>
                            <a:noFill/>
                          </a:ln>
                          <a:solidFill>
                            <a:srgbClr val="000000"/>
                          </a:solidFill>
                          <a:effectLst/>
                          <a:latin typeface="Arial Narrow" pitchFamily="34" charset="0"/>
                          <a:cs typeface="Arial" charset="0"/>
                        </a:rPr>
                        <a:t>of Light Water Reactors (CASL)</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err="1" smtClean="0">
                          <a:ln>
                            <a:noFill/>
                          </a:ln>
                          <a:solidFill>
                            <a:srgbClr val="000000"/>
                          </a:solidFill>
                          <a:effectLst/>
                          <a:latin typeface="Arial Narrow" pitchFamily="34" charset="0"/>
                          <a:cs typeface="Arial" charset="0"/>
                        </a:rPr>
                        <a:t>BioEnergy</a:t>
                      </a:r>
                      <a:r>
                        <a:rPr kumimoji="0" lang="en-US" sz="1600" b="0" i="0" u="none" strike="noStrike" cap="none" normalizeH="0" baseline="0" dirty="0" smtClean="0">
                          <a:ln>
                            <a:noFill/>
                          </a:ln>
                          <a:solidFill>
                            <a:srgbClr val="000000"/>
                          </a:solidFill>
                          <a:effectLst/>
                          <a:latin typeface="Arial Narrow" pitchFamily="34" charset="0"/>
                          <a:cs typeface="Arial" charset="0"/>
                        </a:rPr>
                        <a:t> </a:t>
                      </a:r>
                      <a:br>
                        <a:rPr kumimoji="0" lang="en-US" sz="1600" b="0" i="0" u="none" strike="noStrike" cap="none" normalizeH="0" baseline="0" dirty="0" smtClean="0">
                          <a:ln>
                            <a:noFill/>
                          </a:ln>
                          <a:solidFill>
                            <a:srgbClr val="000000"/>
                          </a:solidFill>
                          <a:effectLst/>
                          <a:latin typeface="Arial Narrow" pitchFamily="34" charset="0"/>
                          <a:cs typeface="Arial" charset="0"/>
                        </a:rPr>
                      </a:br>
                      <a:r>
                        <a:rPr kumimoji="0" lang="en-US" sz="1600" b="0" i="0" u="none" strike="noStrike" cap="none" normalizeH="0" baseline="0" dirty="0" smtClean="0">
                          <a:ln>
                            <a:noFill/>
                          </a:ln>
                          <a:solidFill>
                            <a:srgbClr val="000000"/>
                          </a:solidFill>
                          <a:effectLst/>
                          <a:latin typeface="Arial Narrow" pitchFamily="34" charset="0"/>
                          <a:cs typeface="Arial" charset="0"/>
                        </a:rPr>
                        <a:t>Science Center</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NSF </a:t>
                      </a:r>
                      <a:r>
                        <a:rPr kumimoji="0" lang="en-US" sz="1600" b="0" i="0" u="none" strike="noStrike" cap="none" normalizeH="0" baseline="0" dirty="0" err="1" smtClean="0">
                          <a:ln>
                            <a:noFill/>
                          </a:ln>
                          <a:solidFill>
                            <a:srgbClr val="000000"/>
                          </a:solidFill>
                          <a:effectLst/>
                          <a:latin typeface="Arial Narrow" pitchFamily="34" charset="0"/>
                          <a:cs typeface="Arial" charset="0"/>
                        </a:rPr>
                        <a:t>petascale</a:t>
                      </a:r>
                      <a:r>
                        <a:rPr kumimoji="0" lang="en-US" sz="1600" b="0" i="0" u="none" strike="noStrike" cap="none" normalizeH="0" baseline="0" dirty="0" smtClean="0">
                          <a:ln>
                            <a:noFill/>
                          </a:ln>
                          <a:solidFill>
                            <a:srgbClr val="000000"/>
                          </a:solidFill>
                          <a:effectLst/>
                          <a:latin typeface="Arial Narrow" pitchFamily="34" charset="0"/>
                          <a:cs typeface="Arial" charset="0"/>
                        </a:rPr>
                        <a:t> computing facility</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4 SNS instruments led by university consortia</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13 Energy Frontier Research Centers (2 led by ORNL, 11 led by universities)</a:t>
                      </a:r>
                    </a:p>
                  </a:txBody>
                  <a:tcPr marL="45720" marR="45720" marT="91440" marB="274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D1E3D8"/>
                        </a:gs>
                        <a:gs pos="100000">
                          <a:schemeClr val="bg1">
                            <a:alpha val="67998"/>
                          </a:schemeClr>
                        </a:gs>
                      </a:gsLst>
                      <a:lin ang="5400000" scaled="1"/>
                    </a:gradFill>
                  </a:tcPr>
                </a:tc>
                <a:tc>
                  <a:txBody>
                    <a:bodyPr/>
                    <a:lstStyle/>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Projects with 200+ universities</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Hundreds of joint research publications  </a:t>
                      </a:r>
                      <a:br>
                        <a:rPr kumimoji="0" lang="en-US" sz="1600" b="0" i="0" u="none" strike="noStrike" cap="none" normalizeH="0" baseline="0" dirty="0" smtClean="0">
                          <a:ln>
                            <a:noFill/>
                          </a:ln>
                          <a:solidFill>
                            <a:srgbClr val="000000"/>
                          </a:solidFill>
                          <a:effectLst/>
                          <a:latin typeface="Arial Narrow" pitchFamily="34" charset="0"/>
                          <a:cs typeface="Arial" charset="0"/>
                        </a:rPr>
                      </a:br>
                      <a:r>
                        <a:rPr kumimoji="0" lang="en-US" sz="1600" b="0" i="0" u="none" strike="noStrike" cap="none" normalizeH="0" baseline="0" dirty="0" smtClean="0">
                          <a:ln>
                            <a:noFill/>
                          </a:ln>
                          <a:solidFill>
                            <a:srgbClr val="000000"/>
                          </a:solidFill>
                          <a:effectLst/>
                          <a:latin typeface="Arial Narrow" pitchFamily="34" charset="0"/>
                          <a:cs typeface="Arial" charset="0"/>
                        </a:rPr>
                        <a:t>(70% of ORNL publications </a:t>
                      </a:r>
                      <a:br>
                        <a:rPr kumimoji="0" lang="en-US" sz="1600" b="0" i="0" u="none" strike="noStrike" cap="none" normalizeH="0" baseline="0" dirty="0" smtClean="0">
                          <a:ln>
                            <a:noFill/>
                          </a:ln>
                          <a:solidFill>
                            <a:srgbClr val="000000"/>
                          </a:solidFill>
                          <a:effectLst/>
                          <a:latin typeface="Arial Narrow" pitchFamily="34" charset="0"/>
                          <a:cs typeface="Arial" charset="0"/>
                        </a:rPr>
                      </a:br>
                      <a:r>
                        <a:rPr kumimoji="0" lang="en-US" sz="1600" b="0" i="0" u="none" strike="noStrike" cap="none" normalizeH="0" baseline="0" dirty="0" smtClean="0">
                          <a:ln>
                            <a:noFill/>
                          </a:ln>
                          <a:solidFill>
                            <a:srgbClr val="000000"/>
                          </a:solidFill>
                          <a:effectLst/>
                          <a:latin typeface="Arial Narrow" pitchFamily="34" charset="0"/>
                          <a:cs typeface="Arial" charset="0"/>
                        </a:rPr>
                        <a:t>have a university coauthor)</a:t>
                      </a:r>
                    </a:p>
                  </a:txBody>
                  <a:tcPr marL="45720" marR="45720" marT="91440" marB="274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D1E3D8"/>
                        </a:gs>
                        <a:gs pos="100000">
                          <a:schemeClr val="bg1">
                            <a:alpha val="67998"/>
                          </a:schemeClr>
                        </a:gs>
                      </a:gsLst>
                      <a:lin ang="5400000" scaled="1"/>
                    </a:gradFill>
                  </a:tcPr>
                </a:tc>
                <a:tc>
                  <a:txBody>
                    <a:bodyPr/>
                    <a:lstStyle/>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Hundreds of faculty and students</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Thousands of university researchers at 8 national user facilities</a:t>
                      </a:r>
                    </a:p>
                  </a:txBody>
                  <a:tcPr marL="45720" marR="45720" marT="91440" marB="274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D1E3D8"/>
                        </a:gs>
                        <a:gs pos="100000">
                          <a:schemeClr val="bg1">
                            <a:alpha val="67998"/>
                          </a:schemeClr>
                        </a:gs>
                      </a:gsLst>
                      <a:lin ang="5400000" scaled="1"/>
                    </a:gradFill>
                  </a:tcPr>
                </a:tc>
                <a:tc>
                  <a:txBody>
                    <a:bodyPr/>
                    <a:lstStyle/>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smtClean="0">
                          <a:ln>
                            <a:noFill/>
                          </a:ln>
                          <a:solidFill>
                            <a:srgbClr val="000000"/>
                          </a:solidFill>
                          <a:effectLst/>
                          <a:latin typeface="Arial Narrow" pitchFamily="34" charset="0"/>
                          <a:cs typeface="Arial" charset="0"/>
                        </a:rPr>
                        <a:t>Heavy ion research</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smtClean="0">
                          <a:ln>
                            <a:noFill/>
                          </a:ln>
                          <a:solidFill>
                            <a:srgbClr val="000000"/>
                          </a:solidFill>
                          <a:effectLst/>
                          <a:latin typeface="Arial Narrow" pitchFamily="34" charset="0"/>
                          <a:cs typeface="Arial" charset="0"/>
                        </a:rPr>
                        <a:t>Neutron sciences</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smtClean="0">
                          <a:ln>
                            <a:noFill/>
                          </a:ln>
                          <a:solidFill>
                            <a:srgbClr val="000000"/>
                          </a:solidFill>
                          <a:effectLst/>
                          <a:latin typeface="Arial Narrow" pitchFamily="34" charset="0"/>
                          <a:cs typeface="Arial" charset="0"/>
                        </a:rPr>
                        <a:t>Biological sciences</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smtClean="0">
                          <a:ln>
                            <a:noFill/>
                          </a:ln>
                          <a:solidFill>
                            <a:srgbClr val="000000"/>
                          </a:solidFill>
                          <a:effectLst/>
                          <a:latin typeface="Arial Narrow" pitchFamily="34" charset="0"/>
                          <a:cs typeface="Arial" charset="0"/>
                        </a:rPr>
                        <a:t>Computational sciences</a:t>
                      </a:r>
                    </a:p>
                  </a:txBody>
                  <a:tcPr marL="45720" marR="45720" marT="91440" marB="274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D1E3D8"/>
                        </a:gs>
                        <a:gs pos="100000">
                          <a:schemeClr val="bg1">
                            <a:alpha val="67998"/>
                          </a:schemeClr>
                        </a:gs>
                      </a:gsLst>
                      <a:lin ang="5400000" scaled="1"/>
                    </a:gradFill>
                  </a:tcPr>
                </a:tc>
                <a:tc>
                  <a:txBody>
                    <a:bodyPr/>
                    <a:lstStyle/>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Distance education</a:t>
                      </a:r>
                    </a:p>
                    <a:p>
                      <a:pPr marL="173038" marR="0" lvl="0" indent="-173038" algn="l" defTabSz="914400" rtl="0" eaLnBrk="1" fontAlgn="base" latinLnBrk="0" hangingPunct="1">
                        <a:lnSpc>
                          <a:spcPct val="90000"/>
                        </a:lnSpc>
                        <a:spcBef>
                          <a:spcPts val="500"/>
                        </a:spcBef>
                        <a:spcAft>
                          <a:spcPct val="0"/>
                        </a:spcAft>
                        <a:buClrTx/>
                        <a:buSzTx/>
                        <a:buFont typeface="Arial" charset="0"/>
                        <a:buChar char="•"/>
                        <a:tabLst/>
                      </a:pPr>
                      <a:r>
                        <a:rPr kumimoji="0" lang="en-US" sz="1600" b="0" i="0" u="none" strike="noStrike" cap="none" normalizeH="0" baseline="0" dirty="0" smtClean="0">
                          <a:ln>
                            <a:noFill/>
                          </a:ln>
                          <a:solidFill>
                            <a:srgbClr val="000000"/>
                          </a:solidFill>
                          <a:effectLst/>
                          <a:latin typeface="Arial Narrow" pitchFamily="34" charset="0"/>
                          <a:cs typeface="Arial" charset="0"/>
                        </a:rPr>
                        <a:t>HBCU/MEI faculty summer research program</a:t>
                      </a:r>
                    </a:p>
                  </a:txBody>
                  <a:tcPr marL="45720" marR="45720" marT="91440" marB="274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D1E3D8"/>
                        </a:gs>
                        <a:gs pos="100000">
                          <a:schemeClr val="bg1">
                            <a:alpha val="67998"/>
                          </a:schemeClr>
                        </a:gs>
                      </a:gsLst>
                      <a:lin ang="5400000" scaled="1"/>
                    </a:gradFill>
                  </a:tcPr>
                </a:tc>
              </a:tr>
            </a:tbl>
          </a:graphicData>
        </a:graphic>
      </p:graphicFrame>
      <p:sp>
        <p:nvSpPr>
          <p:cNvPr id="64549" name="Title 38"/>
          <p:cNvSpPr>
            <a:spLocks noGrp="1"/>
          </p:cNvSpPr>
          <p:nvPr>
            <p:ph type="title"/>
          </p:nvPr>
        </p:nvSpPr>
        <p:spPr>
          <a:xfrm>
            <a:off x="244475" y="177800"/>
            <a:ext cx="8229600" cy="888705"/>
          </a:xfrm>
        </p:spPr>
        <p:txBody>
          <a:bodyPr/>
          <a:lstStyle/>
          <a:p>
            <a:r>
              <a:rPr lang="en-US" dirty="0" smtClean="0"/>
              <a:t>University partnerships are critical </a:t>
            </a:r>
            <a:br>
              <a:rPr lang="en-US" dirty="0" smtClean="0"/>
            </a:br>
            <a:r>
              <a:rPr lang="en-US" dirty="0" smtClean="0"/>
              <a:t>to ORNL</a:t>
            </a:r>
          </a:p>
        </p:txBody>
      </p:sp>
      <p:pic>
        <p:nvPicPr>
          <p:cNvPr id="64552" name="Picture 15" descr="2009-P01837_jibs.png"/>
          <p:cNvPicPr>
            <a:picLocks noChangeAspect="1"/>
          </p:cNvPicPr>
          <p:nvPr/>
        </p:nvPicPr>
        <p:blipFill>
          <a:blip r:embed="rId3"/>
          <a:srcRect b="16347"/>
          <a:stretch>
            <a:fillRect/>
          </a:stretch>
        </p:blipFill>
        <p:spPr bwMode="auto">
          <a:xfrm>
            <a:off x="1179701" y="2268538"/>
            <a:ext cx="8110537" cy="4589462"/>
          </a:xfrm>
          <a:prstGeom prst="rect">
            <a:avLst/>
          </a:prstGeom>
          <a:noFill/>
          <a:ln w="9525">
            <a:noFill/>
            <a:miter lim="800000"/>
            <a:headEnd/>
            <a:tailEnd/>
          </a:ln>
        </p:spPr>
      </p:pic>
    </p:spTree>
    <p:extLst>
      <p:ext uri="{BB962C8B-B14F-4D97-AF65-F5344CB8AC3E}">
        <p14:creationId xmlns:p14="http://schemas.microsoft.com/office/powerpoint/2010/main" val="2347085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6" descr="SNS rev.png"/>
          <p:cNvPicPr>
            <a:picLocks noChangeAspect="1"/>
          </p:cNvPicPr>
          <p:nvPr/>
        </p:nvPicPr>
        <p:blipFill>
          <a:blip r:embed="rId3"/>
          <a:srcRect/>
          <a:stretch>
            <a:fillRect/>
          </a:stretch>
        </p:blipFill>
        <p:spPr bwMode="auto">
          <a:xfrm>
            <a:off x="-30163" y="0"/>
            <a:ext cx="9013826" cy="6858000"/>
          </a:xfrm>
          <a:prstGeom prst="rect">
            <a:avLst/>
          </a:prstGeom>
          <a:noFill/>
          <a:ln w="9525">
            <a:noFill/>
            <a:miter lim="800000"/>
            <a:headEnd/>
            <a:tailEnd/>
          </a:ln>
        </p:spPr>
      </p:pic>
      <p:sp>
        <p:nvSpPr>
          <p:cNvPr id="65543" name="Text Box 7"/>
          <p:cNvSpPr txBox="1">
            <a:spLocks noChangeArrowheads="1"/>
          </p:cNvSpPr>
          <p:nvPr/>
        </p:nvSpPr>
        <p:spPr bwMode="auto">
          <a:xfrm>
            <a:off x="2944813" y="3022600"/>
            <a:ext cx="2433637" cy="757238"/>
          </a:xfrm>
          <a:prstGeom prst="rect">
            <a:avLst/>
          </a:prstGeom>
          <a:noFill/>
          <a:ln w="9525">
            <a:noFill/>
            <a:miter lim="800000"/>
            <a:headEnd/>
            <a:tailEnd/>
          </a:ln>
          <a:effectLst>
            <a:outerShdw blurRad="25400" dist="25400" dir="5400000" sx="98000" sy="98000" algn="ctr" rotWithShape="0">
              <a:schemeClr val="tx1"/>
            </a:outerShdw>
          </a:effectLst>
        </p:spPr>
        <p:txBody>
          <a:bodyPr anchor="ctr">
            <a:spAutoFit/>
          </a:bodyPr>
          <a:lstStyle/>
          <a:p>
            <a:pPr algn="ctr" eaLnBrk="0" hangingPunct="0">
              <a:lnSpc>
                <a:spcPct val="90000"/>
              </a:lnSpc>
            </a:pPr>
            <a:r>
              <a:rPr lang="en-US" altLang="en-US" sz="1600" dirty="0">
                <a:solidFill>
                  <a:schemeClr val="bg2"/>
                </a:solidFill>
                <a:effectLst>
                  <a:outerShdw blurRad="38100" dist="38100" dir="2700000" algn="tl">
                    <a:srgbClr val="C0C0C0"/>
                  </a:outerShdw>
                </a:effectLst>
                <a:latin typeface="Arial Narrow" pitchFamily="34" charset="0"/>
              </a:rPr>
              <a:t>Center for </a:t>
            </a:r>
            <a:br>
              <a:rPr lang="en-US" altLang="en-US" sz="1600" dirty="0">
                <a:solidFill>
                  <a:schemeClr val="bg2"/>
                </a:solidFill>
                <a:effectLst>
                  <a:outerShdw blurRad="38100" dist="38100" dir="2700000" algn="tl">
                    <a:srgbClr val="C0C0C0"/>
                  </a:outerShdw>
                </a:effectLst>
                <a:latin typeface="Arial Narrow" pitchFamily="34" charset="0"/>
              </a:rPr>
            </a:br>
            <a:r>
              <a:rPr lang="en-US" altLang="en-US" sz="1600" dirty="0" err="1">
                <a:solidFill>
                  <a:schemeClr val="bg2"/>
                </a:solidFill>
                <a:effectLst>
                  <a:outerShdw blurRad="38100" dist="38100" dir="2700000" algn="tl">
                    <a:srgbClr val="C0C0C0"/>
                  </a:outerShdw>
                </a:effectLst>
                <a:latin typeface="Arial Narrow" pitchFamily="34" charset="0"/>
              </a:rPr>
              <a:t>Nanophase</a:t>
            </a:r>
            <a:r>
              <a:rPr lang="en-US" altLang="en-US" sz="1600" dirty="0">
                <a:solidFill>
                  <a:schemeClr val="bg2"/>
                </a:solidFill>
                <a:effectLst>
                  <a:outerShdw blurRad="38100" dist="38100" dir="2700000" algn="tl">
                    <a:srgbClr val="C0C0C0"/>
                  </a:outerShdw>
                </a:effectLst>
                <a:latin typeface="Arial Narrow" pitchFamily="34" charset="0"/>
              </a:rPr>
              <a:t/>
            </a:r>
            <a:br>
              <a:rPr lang="en-US" altLang="en-US" sz="1600" dirty="0">
                <a:solidFill>
                  <a:schemeClr val="bg2"/>
                </a:solidFill>
                <a:effectLst>
                  <a:outerShdw blurRad="38100" dist="38100" dir="2700000" algn="tl">
                    <a:srgbClr val="C0C0C0"/>
                  </a:outerShdw>
                </a:effectLst>
                <a:latin typeface="Arial Narrow" pitchFamily="34" charset="0"/>
              </a:rPr>
            </a:br>
            <a:r>
              <a:rPr lang="en-US" altLang="en-US" sz="1600" dirty="0">
                <a:solidFill>
                  <a:schemeClr val="bg2"/>
                </a:solidFill>
                <a:effectLst>
                  <a:outerShdw blurRad="38100" dist="38100" dir="2700000" algn="tl">
                    <a:srgbClr val="C0C0C0"/>
                  </a:outerShdw>
                </a:effectLst>
                <a:latin typeface="Arial Narrow" pitchFamily="34" charset="0"/>
              </a:rPr>
              <a:t>Materials Sciences</a:t>
            </a:r>
          </a:p>
        </p:txBody>
      </p:sp>
      <p:sp>
        <p:nvSpPr>
          <p:cNvPr id="30724" name="Text Box 9"/>
          <p:cNvSpPr txBox="1">
            <a:spLocks noChangeArrowheads="1"/>
          </p:cNvSpPr>
          <p:nvPr/>
        </p:nvSpPr>
        <p:spPr bwMode="auto">
          <a:xfrm>
            <a:off x="3221038" y="5294313"/>
            <a:ext cx="1271587" cy="757237"/>
          </a:xfrm>
          <a:prstGeom prst="rect">
            <a:avLst/>
          </a:prstGeom>
          <a:noFill/>
          <a:ln w="9525">
            <a:noFill/>
            <a:miter lim="800000"/>
            <a:headEnd/>
            <a:tailEnd/>
          </a:ln>
        </p:spPr>
        <p:txBody>
          <a:bodyPr lIns="45720" rIns="45720" anchor="ctr">
            <a:spAutoFit/>
          </a:bodyPr>
          <a:lstStyle/>
          <a:p>
            <a:pPr algn="ctr" eaLnBrk="0" hangingPunct="0">
              <a:lnSpc>
                <a:spcPct val="90000"/>
              </a:lnSpc>
            </a:pPr>
            <a:r>
              <a:rPr lang="en-US" altLang="en-US" sz="1600" b="0" dirty="0">
                <a:latin typeface="Arial Narrow" pitchFamily="34" charset="0"/>
              </a:rPr>
              <a:t>High Flux</a:t>
            </a:r>
            <a:br>
              <a:rPr lang="en-US" altLang="en-US" sz="1600" b="0" dirty="0">
                <a:latin typeface="Arial Narrow" pitchFamily="34" charset="0"/>
              </a:rPr>
            </a:br>
            <a:r>
              <a:rPr lang="en-US" altLang="en-US" sz="1600" b="0" dirty="0">
                <a:latin typeface="Arial Narrow" pitchFamily="34" charset="0"/>
              </a:rPr>
              <a:t>Isotope </a:t>
            </a:r>
            <a:br>
              <a:rPr lang="en-US" altLang="en-US" sz="1600" b="0" dirty="0">
                <a:latin typeface="Arial Narrow" pitchFamily="34" charset="0"/>
              </a:rPr>
            </a:br>
            <a:r>
              <a:rPr lang="en-US" altLang="en-US" sz="1600" b="0" dirty="0">
                <a:latin typeface="Arial Narrow" pitchFamily="34" charset="0"/>
              </a:rPr>
              <a:t>Reactor</a:t>
            </a:r>
          </a:p>
        </p:txBody>
      </p:sp>
      <p:sp>
        <p:nvSpPr>
          <p:cNvPr id="30725" name="Text Box 12"/>
          <p:cNvSpPr txBox="1">
            <a:spLocks noChangeArrowheads="1"/>
          </p:cNvSpPr>
          <p:nvPr/>
        </p:nvSpPr>
        <p:spPr bwMode="auto">
          <a:xfrm>
            <a:off x="5743575" y="5294313"/>
            <a:ext cx="1743075" cy="974725"/>
          </a:xfrm>
          <a:prstGeom prst="rect">
            <a:avLst/>
          </a:prstGeom>
          <a:noFill/>
          <a:ln w="9525">
            <a:noFill/>
            <a:miter lim="800000"/>
            <a:headEnd/>
            <a:tailEnd/>
          </a:ln>
        </p:spPr>
        <p:txBody>
          <a:bodyPr lIns="45720" rIns="45720" anchor="ctr">
            <a:spAutoFit/>
          </a:bodyPr>
          <a:lstStyle/>
          <a:p>
            <a:pPr algn="ctr" eaLnBrk="0" hangingPunct="0">
              <a:lnSpc>
                <a:spcPct val="90000"/>
              </a:lnSpc>
            </a:pPr>
            <a:r>
              <a:rPr lang="en-US" altLang="en-US" sz="1600" b="0" dirty="0">
                <a:latin typeface="Arial Narrow" pitchFamily="34" charset="0"/>
              </a:rPr>
              <a:t>National Transportation</a:t>
            </a:r>
            <a:br>
              <a:rPr lang="en-US" altLang="en-US" sz="1600" b="0" dirty="0">
                <a:latin typeface="Arial Narrow" pitchFamily="34" charset="0"/>
              </a:rPr>
            </a:br>
            <a:r>
              <a:rPr lang="en-US" altLang="en-US" sz="1600" b="0" dirty="0">
                <a:latin typeface="Arial Narrow" pitchFamily="34" charset="0"/>
              </a:rPr>
              <a:t>Research </a:t>
            </a:r>
            <a:br>
              <a:rPr lang="en-US" altLang="en-US" sz="1600" b="0" dirty="0">
                <a:latin typeface="Arial Narrow" pitchFamily="34" charset="0"/>
              </a:rPr>
            </a:br>
            <a:r>
              <a:rPr lang="en-US" altLang="en-US" sz="1600" b="0" dirty="0">
                <a:latin typeface="Arial Narrow" pitchFamily="34" charset="0"/>
              </a:rPr>
              <a:t>Center</a:t>
            </a:r>
          </a:p>
        </p:txBody>
      </p:sp>
      <p:sp>
        <p:nvSpPr>
          <p:cNvPr id="30726" name="Text Box 15"/>
          <p:cNvSpPr txBox="1">
            <a:spLocks noChangeArrowheads="1"/>
          </p:cNvSpPr>
          <p:nvPr/>
        </p:nvSpPr>
        <p:spPr bwMode="auto">
          <a:xfrm>
            <a:off x="1798638" y="5294313"/>
            <a:ext cx="1257300" cy="974725"/>
          </a:xfrm>
          <a:prstGeom prst="rect">
            <a:avLst/>
          </a:prstGeom>
          <a:noFill/>
          <a:ln w="9525">
            <a:noFill/>
            <a:miter lim="800000"/>
            <a:headEnd/>
            <a:tailEnd/>
          </a:ln>
        </p:spPr>
        <p:txBody>
          <a:bodyPr lIns="45720" rIns="45720" anchor="ctr">
            <a:spAutoFit/>
          </a:bodyPr>
          <a:lstStyle/>
          <a:p>
            <a:pPr algn="ctr" eaLnBrk="0" hangingPunct="0">
              <a:lnSpc>
                <a:spcPct val="90000"/>
              </a:lnSpc>
            </a:pPr>
            <a:r>
              <a:rPr lang="en-US" altLang="en-US" sz="1600" b="0" dirty="0">
                <a:latin typeface="Arial Narrow" pitchFamily="34" charset="0"/>
              </a:rPr>
              <a:t>Oak Ridge Leadership Computing </a:t>
            </a:r>
            <a:br>
              <a:rPr lang="en-US" altLang="en-US" sz="1600" b="0" dirty="0">
                <a:latin typeface="Arial Narrow" pitchFamily="34" charset="0"/>
              </a:rPr>
            </a:br>
            <a:r>
              <a:rPr lang="en-US" altLang="en-US" sz="1600" b="0" dirty="0">
                <a:latin typeface="Arial Narrow" pitchFamily="34" charset="0"/>
              </a:rPr>
              <a:t>Facility</a:t>
            </a:r>
          </a:p>
        </p:txBody>
      </p:sp>
      <p:sp>
        <p:nvSpPr>
          <p:cNvPr id="30727" name="Text Box 19"/>
          <p:cNvSpPr txBox="1">
            <a:spLocks noChangeArrowheads="1"/>
          </p:cNvSpPr>
          <p:nvPr/>
        </p:nvSpPr>
        <p:spPr bwMode="auto">
          <a:xfrm>
            <a:off x="7405590" y="5294313"/>
            <a:ext cx="1268413" cy="757237"/>
          </a:xfrm>
          <a:prstGeom prst="rect">
            <a:avLst/>
          </a:prstGeom>
          <a:noFill/>
          <a:ln w="9525">
            <a:noFill/>
            <a:miter lim="800000"/>
            <a:headEnd/>
            <a:tailEnd/>
          </a:ln>
        </p:spPr>
        <p:txBody>
          <a:bodyPr lIns="45720" rIns="45720" anchor="ctr">
            <a:spAutoFit/>
          </a:bodyPr>
          <a:lstStyle/>
          <a:p>
            <a:pPr algn="ctr" eaLnBrk="0" hangingPunct="0">
              <a:lnSpc>
                <a:spcPct val="90000"/>
              </a:lnSpc>
            </a:pPr>
            <a:r>
              <a:rPr lang="en-US" altLang="en-US" sz="1600" b="0" dirty="0" err="1">
                <a:latin typeface="Arial Narrow" pitchFamily="34" charset="0"/>
              </a:rPr>
              <a:t>BioEnergy</a:t>
            </a:r>
            <a:r>
              <a:rPr lang="en-US" altLang="en-US" sz="1600" b="0" dirty="0">
                <a:latin typeface="Arial Narrow" pitchFamily="34" charset="0"/>
              </a:rPr>
              <a:t> </a:t>
            </a:r>
            <a:br>
              <a:rPr lang="en-US" altLang="en-US" sz="1600" b="0" dirty="0">
                <a:latin typeface="Arial Narrow" pitchFamily="34" charset="0"/>
              </a:rPr>
            </a:br>
            <a:r>
              <a:rPr lang="en-US" altLang="en-US" sz="1600" b="0" dirty="0">
                <a:latin typeface="Arial Narrow" pitchFamily="34" charset="0"/>
              </a:rPr>
              <a:t>Science </a:t>
            </a:r>
            <a:br>
              <a:rPr lang="en-US" altLang="en-US" sz="1600" b="0" dirty="0">
                <a:latin typeface="Arial Narrow" pitchFamily="34" charset="0"/>
              </a:rPr>
            </a:br>
            <a:r>
              <a:rPr lang="en-US" altLang="en-US" sz="1600" b="0" dirty="0">
                <a:latin typeface="Arial Narrow" pitchFamily="34" charset="0"/>
              </a:rPr>
              <a:t>Center</a:t>
            </a:r>
          </a:p>
        </p:txBody>
      </p:sp>
      <p:sp>
        <p:nvSpPr>
          <p:cNvPr id="30728" name="Text Box 16"/>
          <p:cNvSpPr txBox="1">
            <a:spLocks noChangeArrowheads="1"/>
          </p:cNvSpPr>
          <p:nvPr/>
        </p:nvSpPr>
        <p:spPr bwMode="auto">
          <a:xfrm>
            <a:off x="4627563" y="5294313"/>
            <a:ext cx="1331912" cy="974725"/>
          </a:xfrm>
          <a:prstGeom prst="rect">
            <a:avLst/>
          </a:prstGeom>
          <a:noFill/>
          <a:ln w="9525">
            <a:noFill/>
            <a:miter lim="800000"/>
            <a:headEnd/>
            <a:tailEnd/>
          </a:ln>
        </p:spPr>
        <p:txBody>
          <a:bodyPr lIns="45720" rIns="45720">
            <a:spAutoFit/>
          </a:bodyPr>
          <a:lstStyle/>
          <a:p>
            <a:pPr algn="ctr" eaLnBrk="0" hangingPunct="0">
              <a:lnSpc>
                <a:spcPct val="90000"/>
              </a:lnSpc>
            </a:pPr>
            <a:r>
              <a:rPr lang="en-US" sz="1600" b="0" dirty="0">
                <a:latin typeface="Arial Narrow" pitchFamily="34" charset="0"/>
              </a:rPr>
              <a:t>High </a:t>
            </a:r>
            <a:br>
              <a:rPr lang="en-US" sz="1600" b="0" dirty="0">
                <a:latin typeface="Arial Narrow" pitchFamily="34" charset="0"/>
              </a:rPr>
            </a:br>
            <a:r>
              <a:rPr lang="en-US" sz="1600" b="0" dirty="0">
                <a:latin typeface="Arial Narrow" pitchFamily="34" charset="0"/>
              </a:rPr>
              <a:t>Temperature </a:t>
            </a:r>
            <a:br>
              <a:rPr lang="en-US" sz="1600" b="0" dirty="0">
                <a:latin typeface="Arial Narrow" pitchFamily="34" charset="0"/>
              </a:rPr>
            </a:br>
            <a:r>
              <a:rPr lang="en-US" sz="1600" b="0" dirty="0">
                <a:latin typeface="Arial Narrow" pitchFamily="34" charset="0"/>
              </a:rPr>
              <a:t>Materials Laboratory</a:t>
            </a:r>
          </a:p>
        </p:txBody>
      </p:sp>
      <p:sp>
        <p:nvSpPr>
          <p:cNvPr id="30729" name="Text Box 7"/>
          <p:cNvSpPr txBox="1">
            <a:spLocks noChangeArrowheads="1"/>
          </p:cNvSpPr>
          <p:nvPr/>
        </p:nvSpPr>
        <p:spPr bwMode="auto">
          <a:xfrm>
            <a:off x="2039938" y="1390650"/>
            <a:ext cx="1949450" cy="534988"/>
          </a:xfrm>
          <a:prstGeom prst="rect">
            <a:avLst/>
          </a:prstGeom>
          <a:noFill/>
          <a:ln w="9525">
            <a:noFill/>
            <a:miter lim="800000"/>
            <a:headEnd/>
            <a:tailEnd/>
          </a:ln>
        </p:spPr>
        <p:txBody>
          <a:bodyPr anchor="ctr">
            <a:spAutoFit/>
          </a:bodyPr>
          <a:lstStyle/>
          <a:p>
            <a:pPr algn="ctr" eaLnBrk="0" hangingPunct="0">
              <a:lnSpc>
                <a:spcPct val="90000"/>
              </a:lnSpc>
            </a:pPr>
            <a:r>
              <a:rPr lang="en-US" altLang="en-US" sz="1600" dirty="0">
                <a:solidFill>
                  <a:srgbClr val="FFFFFF"/>
                </a:solidFill>
                <a:latin typeface="Arial Narrow" pitchFamily="34" charset="0"/>
              </a:rPr>
              <a:t>Spallation</a:t>
            </a:r>
            <a:br>
              <a:rPr lang="en-US" altLang="en-US" sz="1600" dirty="0">
                <a:solidFill>
                  <a:srgbClr val="FFFFFF"/>
                </a:solidFill>
                <a:latin typeface="Arial Narrow" pitchFamily="34" charset="0"/>
              </a:rPr>
            </a:br>
            <a:r>
              <a:rPr lang="en-US" altLang="en-US" sz="1600" dirty="0">
                <a:solidFill>
                  <a:srgbClr val="FFFFFF"/>
                </a:solidFill>
                <a:latin typeface="Arial Narrow" pitchFamily="34" charset="0"/>
              </a:rPr>
              <a:t>Neutron Source</a:t>
            </a:r>
          </a:p>
        </p:txBody>
      </p:sp>
      <p:pic>
        <p:nvPicPr>
          <p:cNvPr id="30730" name="Picture 6" descr="2007-P01548_HRIBF.png"/>
          <p:cNvPicPr>
            <a:picLocks noChangeAspect="1"/>
          </p:cNvPicPr>
          <p:nvPr/>
        </p:nvPicPr>
        <p:blipFill>
          <a:blip r:embed="rId4"/>
          <a:srcRect l="56670" t="31224" r="-4213" b="-10104"/>
          <a:stretch>
            <a:fillRect/>
          </a:stretch>
        </p:blipFill>
        <p:spPr bwMode="auto">
          <a:xfrm>
            <a:off x="5608638" y="1374775"/>
            <a:ext cx="3790950" cy="3062288"/>
          </a:xfrm>
          <a:prstGeom prst="rect">
            <a:avLst/>
          </a:prstGeom>
          <a:noFill/>
          <a:ln w="9525">
            <a:noFill/>
            <a:miter lim="800000"/>
            <a:headEnd/>
            <a:tailEnd/>
          </a:ln>
        </p:spPr>
      </p:pic>
      <p:sp>
        <p:nvSpPr>
          <p:cNvPr id="17" name="Text Box 7"/>
          <p:cNvSpPr txBox="1">
            <a:spLocks noChangeArrowheads="1"/>
          </p:cNvSpPr>
          <p:nvPr/>
        </p:nvSpPr>
        <p:spPr bwMode="auto">
          <a:xfrm>
            <a:off x="5240338" y="3243263"/>
            <a:ext cx="1944687" cy="536575"/>
          </a:xfrm>
          <a:prstGeom prst="rect">
            <a:avLst/>
          </a:prstGeom>
          <a:noFill/>
          <a:ln w="9525">
            <a:noFill/>
            <a:miter lim="800000"/>
            <a:headEnd/>
            <a:tailEnd/>
          </a:ln>
          <a:effectLst>
            <a:outerShdw blurRad="25400" dist="25400" dir="5400000" sx="98000" sy="98000" algn="ctr" rotWithShape="0">
              <a:schemeClr val="tx1"/>
            </a:outerShdw>
          </a:effectLst>
        </p:spPr>
        <p:txBody>
          <a:bodyPr anchor="ctr">
            <a:spAutoFit/>
          </a:bodyPr>
          <a:lstStyle/>
          <a:p>
            <a:pPr algn="r" eaLnBrk="0" hangingPunct="0">
              <a:lnSpc>
                <a:spcPct val="90000"/>
              </a:lnSpc>
            </a:pPr>
            <a:r>
              <a:rPr lang="en-US" altLang="en-US" sz="1600" dirty="0" err="1">
                <a:latin typeface="Arial Narrow" pitchFamily="34" charset="0"/>
              </a:rPr>
              <a:t>Ho</a:t>
            </a:r>
            <a:r>
              <a:rPr lang="en-US" altLang="en-US" sz="1600" dirty="0" err="1">
                <a:effectLst>
                  <a:outerShdw blurRad="38100" dist="38100" dir="2700000" algn="tl">
                    <a:srgbClr val="C0C0C0"/>
                  </a:outerShdw>
                </a:effectLst>
                <a:latin typeface="Arial Narrow" pitchFamily="34" charset="0"/>
              </a:rPr>
              <a:t>l</a:t>
            </a:r>
            <a:r>
              <a:rPr lang="en-US" altLang="en-US" sz="1600" dirty="0" err="1">
                <a:latin typeface="Arial Narrow" pitchFamily="34" charset="0"/>
              </a:rPr>
              <a:t>ifield</a:t>
            </a:r>
            <a:r>
              <a:rPr lang="en-US" altLang="en-US" sz="1600" dirty="0">
                <a:latin typeface="Arial Narrow" pitchFamily="34" charset="0"/>
              </a:rPr>
              <a:t> Radioactive</a:t>
            </a:r>
            <a:br>
              <a:rPr lang="en-US" altLang="en-US" sz="1600" dirty="0">
                <a:latin typeface="Arial Narrow" pitchFamily="34" charset="0"/>
              </a:rPr>
            </a:br>
            <a:r>
              <a:rPr lang="en-US" altLang="en-US" sz="1600" dirty="0">
                <a:latin typeface="Arial Narrow" pitchFamily="34" charset="0"/>
              </a:rPr>
              <a:t>Ion Beam Facility</a:t>
            </a:r>
          </a:p>
        </p:txBody>
      </p:sp>
      <p:sp>
        <p:nvSpPr>
          <p:cNvPr id="18" name="Text Box 7"/>
          <p:cNvSpPr txBox="1">
            <a:spLocks noChangeArrowheads="1"/>
          </p:cNvSpPr>
          <p:nvPr/>
        </p:nvSpPr>
        <p:spPr bwMode="auto">
          <a:xfrm>
            <a:off x="360363" y="5294313"/>
            <a:ext cx="1252537" cy="1195387"/>
          </a:xfrm>
          <a:prstGeom prst="rect">
            <a:avLst/>
          </a:prstGeom>
          <a:noFill/>
          <a:ln w="9525">
            <a:noFill/>
            <a:miter lim="800000"/>
            <a:headEnd/>
            <a:tailEnd/>
          </a:ln>
          <a:effectLst>
            <a:outerShdw blurRad="25400" dist="25400" dir="5400000" sx="98000" sy="98000" algn="ctr" rotWithShape="0">
              <a:schemeClr val="tx1"/>
            </a:outerShdw>
          </a:effectLst>
        </p:spPr>
        <p:txBody>
          <a:bodyPr anchor="ctr">
            <a:spAutoFit/>
          </a:bodyPr>
          <a:lstStyle/>
          <a:p>
            <a:pPr algn="ctr" eaLnBrk="0" hangingPunct="0">
              <a:lnSpc>
                <a:spcPct val="90000"/>
              </a:lnSpc>
              <a:defRPr/>
            </a:pPr>
            <a:r>
              <a:rPr lang="en-US" altLang="en-US" sz="1600" b="0" dirty="0">
                <a:latin typeface="Arial Narrow" pitchFamily="34" charset="0"/>
              </a:rPr>
              <a:t>Building Technologies Research and Integration Center</a:t>
            </a:r>
          </a:p>
        </p:txBody>
      </p:sp>
      <p:pic>
        <p:nvPicPr>
          <p:cNvPr id="6146" name="Picture 2" descr="http://www.ornl.gov/info/press_releases/photos/yangbrown_pr2.jpg"/>
          <p:cNvPicPr preferRelativeResize="0">
            <a:picLocks noChangeArrowheads="1"/>
          </p:cNvPicPr>
          <p:nvPr/>
        </p:nvPicPr>
        <p:blipFill>
          <a:blip r:embed="rId5" cstate="screen"/>
          <a:srcRect/>
          <a:stretch>
            <a:fillRect/>
          </a:stretch>
        </p:blipFill>
        <p:spPr bwMode="auto">
          <a:xfrm>
            <a:off x="7395334" y="4014153"/>
            <a:ext cx="1316735" cy="1280160"/>
          </a:xfrm>
          <a:prstGeom prst="rect">
            <a:avLst/>
          </a:prstGeom>
          <a:noFill/>
          <a:ln w="9525" algn="ctr">
            <a:solidFill>
              <a:schemeClr val="bg1"/>
            </a:solidFill>
            <a:miter lim="800000"/>
            <a:headEnd/>
            <a:tailEnd/>
          </a:ln>
          <a:effectLst>
            <a:outerShdw blurRad="50800" dist="38100" dir="2700000" algn="tl" rotWithShape="0">
              <a:prstClr val="black">
                <a:alpha val="40000"/>
              </a:prstClr>
            </a:outerShdw>
            <a:reflection blurRad="6350" stA="52000" endA="300" endPos="35000" dir="5400000" sy="-100000" algn="bl" rotWithShape="0"/>
          </a:effectLst>
        </p:spPr>
      </p:pic>
      <p:pic>
        <p:nvPicPr>
          <p:cNvPr id="21" name="Picture 13" descr="sluder"/>
          <p:cNvPicPr preferRelativeResize="0">
            <a:picLocks noChangeArrowheads="1"/>
          </p:cNvPicPr>
          <p:nvPr/>
        </p:nvPicPr>
        <p:blipFill>
          <a:blip r:embed="rId6" cstate="screen"/>
          <a:srcRect/>
          <a:stretch>
            <a:fillRect/>
          </a:stretch>
        </p:blipFill>
        <p:spPr bwMode="auto">
          <a:xfrm>
            <a:off x="5990957" y="4014153"/>
            <a:ext cx="1316737" cy="1280160"/>
          </a:xfrm>
          <a:prstGeom prst="rect">
            <a:avLst/>
          </a:prstGeom>
          <a:noFill/>
          <a:ln>
            <a:solidFill>
              <a:schemeClr val="bg1"/>
            </a:solidFill>
          </a:ln>
          <a:effectLst>
            <a:outerShdw blurRad="50800" dist="38100" dir="2700000" algn="tl" rotWithShape="0">
              <a:prstClr val="black">
                <a:alpha val="40000"/>
              </a:prstClr>
            </a:outerShdw>
            <a:reflection blurRad="6350" stA="52000" endA="300" endPos="35000" dir="5400000" sy="-100000" algn="bl" rotWithShape="0"/>
          </a:effectLst>
        </p:spPr>
      </p:pic>
      <p:pic>
        <p:nvPicPr>
          <p:cNvPr id="65553" name="Picture 17" descr="2091-2005"/>
          <p:cNvPicPr preferRelativeResize="0">
            <a:picLocks noChangeArrowheads="1"/>
          </p:cNvPicPr>
          <p:nvPr/>
        </p:nvPicPr>
        <p:blipFill>
          <a:blip r:embed="rId7" cstate="screen"/>
          <a:srcRect/>
          <a:stretch>
            <a:fillRect/>
          </a:stretch>
        </p:blipFill>
        <p:spPr bwMode="auto">
          <a:xfrm>
            <a:off x="4572740" y="4014153"/>
            <a:ext cx="1316735" cy="1280160"/>
          </a:xfrm>
          <a:prstGeom prst="rect">
            <a:avLst/>
          </a:prstGeom>
          <a:noFill/>
          <a:ln w="9525" algn="ctr">
            <a:solidFill>
              <a:schemeClr val="bg1"/>
            </a:solidFill>
            <a:miter lim="800000"/>
            <a:headEnd/>
            <a:tailEnd/>
          </a:ln>
          <a:effectLst>
            <a:outerShdw blurRad="50800" dist="38100" dir="2700000" algn="tl" rotWithShape="0">
              <a:prstClr val="black">
                <a:alpha val="40000"/>
              </a:prstClr>
            </a:outerShdw>
            <a:reflection blurRad="6350" stA="52000" endA="300" endPos="35000" dir="5400000" sy="-100000" algn="bl" rotWithShape="0"/>
          </a:effectLst>
        </p:spPr>
      </p:pic>
      <p:pic>
        <p:nvPicPr>
          <p:cNvPr id="65544" name="Picture 8" descr="b_reflector"/>
          <p:cNvPicPr preferRelativeResize="0">
            <a:picLocks noChangeArrowheads="1"/>
          </p:cNvPicPr>
          <p:nvPr/>
        </p:nvPicPr>
        <p:blipFill>
          <a:blip r:embed="rId8" cstate="screen"/>
          <a:srcRect/>
          <a:stretch>
            <a:fillRect/>
          </a:stretch>
        </p:blipFill>
        <p:spPr bwMode="auto">
          <a:xfrm>
            <a:off x="3156084" y="4014153"/>
            <a:ext cx="1316737" cy="1280160"/>
          </a:xfrm>
          <a:prstGeom prst="rect">
            <a:avLst/>
          </a:prstGeom>
          <a:noFill/>
          <a:ln w="9525" algn="ctr">
            <a:solidFill>
              <a:schemeClr val="bg1"/>
            </a:solidFill>
            <a:miter lim="800000"/>
            <a:headEnd/>
            <a:tailEnd/>
          </a:ln>
          <a:effectLst>
            <a:outerShdw blurRad="50800" dist="38100" dir="2700000" algn="tl" rotWithShape="0">
              <a:prstClr val="black">
                <a:alpha val="40000"/>
              </a:prstClr>
            </a:outerShdw>
            <a:reflection blurRad="6350" stA="52000" endA="300" endPos="35000" dir="5400000" sy="-100000" algn="bl" rotWithShape="0"/>
          </a:effectLst>
        </p:spPr>
      </p:pic>
      <p:pic>
        <p:nvPicPr>
          <p:cNvPr id="65557" name="Picture 21"/>
          <p:cNvPicPr preferRelativeResize="0">
            <a:picLocks noChangeArrowheads="1"/>
          </p:cNvPicPr>
          <p:nvPr/>
        </p:nvPicPr>
        <p:blipFill>
          <a:blip r:embed="rId9" cstate="screen"/>
          <a:stretch>
            <a:fillRect/>
          </a:stretch>
        </p:blipFill>
        <p:spPr bwMode="auto">
          <a:xfrm>
            <a:off x="1732565" y="4014153"/>
            <a:ext cx="1316736" cy="1280160"/>
          </a:xfrm>
          <a:prstGeom prst="rect">
            <a:avLst/>
          </a:prstGeom>
          <a:noFill/>
          <a:ln w="9525" algn="ctr">
            <a:solidFill>
              <a:schemeClr val="bg1"/>
            </a:solidFill>
            <a:miter lim="800000"/>
            <a:headEnd/>
            <a:tailEnd/>
          </a:ln>
          <a:effectLst>
            <a:outerShdw blurRad="50800" dist="38100" dir="2700000" algn="tl" rotWithShape="0">
              <a:prstClr val="black">
                <a:alpha val="40000"/>
              </a:prstClr>
            </a:outerShdw>
            <a:reflection blurRad="6350" stA="52000" endA="300" endPos="35000" dir="5400000" sy="-100000" algn="bl" rotWithShape="0"/>
          </a:effectLst>
        </p:spPr>
      </p:pic>
      <p:pic>
        <p:nvPicPr>
          <p:cNvPr id="3" name="Picture 2"/>
          <p:cNvPicPr>
            <a:picLocks noChangeAspect="1"/>
          </p:cNvPicPr>
          <p:nvPr/>
        </p:nvPicPr>
        <p:blipFill>
          <a:blip r:embed="rId10"/>
          <a:stretch>
            <a:fillRect/>
          </a:stretch>
        </p:blipFill>
        <p:spPr>
          <a:xfrm>
            <a:off x="291111" y="3995738"/>
            <a:ext cx="1335087" cy="1298575"/>
          </a:xfrm>
          <a:prstGeom prst="rect">
            <a:avLst/>
          </a:prstGeom>
          <a:ln>
            <a:solidFill>
              <a:schemeClr val="bg1"/>
            </a:solidFill>
          </a:ln>
          <a:effectLst>
            <a:outerShdw blurRad="50800" dist="38100" dir="2700000" algn="tl" rotWithShape="0">
              <a:prstClr val="black">
                <a:alpha val="40000"/>
              </a:prstClr>
            </a:outerShdw>
          </a:effectLst>
        </p:spPr>
      </p:pic>
      <p:sp>
        <p:nvSpPr>
          <p:cNvPr id="30740" name="Rectangle 20"/>
          <p:cNvSpPr>
            <a:spLocks noGrp="1"/>
          </p:cNvSpPr>
          <p:nvPr>
            <p:ph type="title"/>
          </p:nvPr>
        </p:nvSpPr>
        <p:spPr>
          <a:xfrm>
            <a:off x="244475" y="177800"/>
            <a:ext cx="8739188" cy="877888"/>
          </a:xfrm>
        </p:spPr>
        <p:txBody>
          <a:bodyPr/>
          <a:lstStyle/>
          <a:p>
            <a:r>
              <a:rPr lang="en-US" dirty="0" smtClean="0"/>
              <a:t>Our distinctive facilities bring thousands </a:t>
            </a:r>
            <a:br>
              <a:rPr lang="en-US" dirty="0" smtClean="0"/>
            </a:br>
            <a:r>
              <a:rPr lang="en-US" dirty="0" smtClean="0"/>
              <a:t>of researchers to ORNL each year</a:t>
            </a:r>
          </a:p>
        </p:txBody>
      </p:sp>
    </p:spTree>
    <p:extLst>
      <p:ext uri="{BB962C8B-B14F-4D97-AF65-F5344CB8AC3E}">
        <p14:creationId xmlns:p14="http://schemas.microsoft.com/office/powerpoint/2010/main" val="23888329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p:cNvSpPr>
          <p:nvPr>
            <p:ph type="title"/>
          </p:nvPr>
        </p:nvSpPr>
        <p:spPr/>
        <p:txBody>
          <a:bodyPr/>
          <a:lstStyle/>
          <a:p>
            <a:r>
              <a:rPr lang="en-US" smtClean="0"/>
              <a:t>DOE user facilities</a:t>
            </a:r>
            <a:endParaRPr lang="en-US" dirty="0" smtClean="0"/>
          </a:p>
        </p:txBody>
      </p:sp>
      <p:sp>
        <p:nvSpPr>
          <p:cNvPr id="7171" name="Rectangle 1027"/>
          <p:cNvSpPr>
            <a:spLocks noGrp="1"/>
          </p:cNvSpPr>
          <p:nvPr>
            <p:ph idx="1"/>
          </p:nvPr>
        </p:nvSpPr>
        <p:spPr>
          <a:xfrm>
            <a:off x="238124" y="1259775"/>
            <a:ext cx="5248276" cy="4994188"/>
          </a:xfrm>
        </p:spPr>
        <p:txBody>
          <a:bodyPr/>
          <a:lstStyle/>
          <a:p>
            <a:r>
              <a:rPr lang="en-US" sz="2000" dirty="0" smtClean="0"/>
              <a:t>State-of-the-art scientific research facilities</a:t>
            </a:r>
          </a:p>
          <a:p>
            <a:pPr lvl="1">
              <a:spcBef>
                <a:spcPts val="600"/>
              </a:spcBef>
            </a:pPr>
            <a:r>
              <a:rPr lang="en-US" sz="1800" b="1" dirty="0" smtClean="0">
                <a:solidFill>
                  <a:schemeClr val="tx2"/>
                </a:solidFill>
              </a:rPr>
              <a:t>Particle and nuclear physics accelerators</a:t>
            </a:r>
          </a:p>
          <a:p>
            <a:pPr lvl="1">
              <a:spcBef>
                <a:spcPts val="600"/>
              </a:spcBef>
            </a:pPr>
            <a:r>
              <a:rPr lang="en-US" sz="1800" dirty="0" smtClean="0"/>
              <a:t>Synchrotron light sources</a:t>
            </a:r>
          </a:p>
          <a:p>
            <a:pPr lvl="1">
              <a:spcBef>
                <a:spcPts val="600"/>
              </a:spcBef>
            </a:pPr>
            <a:r>
              <a:rPr lang="en-US" sz="1800" b="1" dirty="0" smtClean="0">
                <a:solidFill>
                  <a:schemeClr val="tx2"/>
                </a:solidFill>
              </a:rPr>
              <a:t>Neutron scattering facilities</a:t>
            </a:r>
          </a:p>
          <a:p>
            <a:pPr lvl="1">
              <a:spcBef>
                <a:spcPts val="600"/>
              </a:spcBef>
            </a:pPr>
            <a:r>
              <a:rPr lang="en-US" sz="1800" b="1" dirty="0" err="1" smtClean="0">
                <a:solidFill>
                  <a:schemeClr val="tx2"/>
                </a:solidFill>
              </a:rPr>
              <a:t>Nanoscale</a:t>
            </a:r>
            <a:r>
              <a:rPr lang="en-US" sz="1800" b="1" dirty="0" smtClean="0">
                <a:solidFill>
                  <a:schemeClr val="tx2"/>
                </a:solidFill>
              </a:rPr>
              <a:t> science research centers</a:t>
            </a:r>
          </a:p>
          <a:p>
            <a:pPr lvl="1">
              <a:spcBef>
                <a:spcPts val="600"/>
              </a:spcBef>
            </a:pPr>
            <a:r>
              <a:rPr lang="en-US" sz="1800" b="1" dirty="0" smtClean="0">
                <a:solidFill>
                  <a:schemeClr val="tx2"/>
                </a:solidFill>
              </a:rPr>
              <a:t>Electron microscopy centers</a:t>
            </a:r>
          </a:p>
          <a:p>
            <a:pPr lvl="1">
              <a:spcBef>
                <a:spcPts val="600"/>
              </a:spcBef>
            </a:pPr>
            <a:r>
              <a:rPr lang="en-US" sz="1800" b="1" dirty="0" smtClean="0">
                <a:solidFill>
                  <a:schemeClr val="tx2"/>
                </a:solidFill>
              </a:rPr>
              <a:t>Supercomputers</a:t>
            </a:r>
          </a:p>
          <a:p>
            <a:r>
              <a:rPr lang="en-US" sz="2000" dirty="0" smtClean="0"/>
              <a:t>Shared with the science community worldwide</a:t>
            </a:r>
          </a:p>
          <a:p>
            <a:pPr lvl="1">
              <a:spcBef>
                <a:spcPts val="600"/>
              </a:spcBef>
            </a:pPr>
            <a:r>
              <a:rPr lang="en-US" sz="1800" dirty="0"/>
              <a:t>Open access based on </a:t>
            </a:r>
            <a:r>
              <a:rPr lang="en-US" sz="1800" dirty="0" smtClean="0"/>
              <a:t>high-quality proposals</a:t>
            </a:r>
          </a:p>
          <a:p>
            <a:pPr lvl="1">
              <a:spcBef>
                <a:spcPts val="600"/>
              </a:spcBef>
            </a:pPr>
            <a:r>
              <a:rPr lang="en-US" sz="1800" dirty="0" smtClean="0"/>
              <a:t>Nonproprietary </a:t>
            </a:r>
            <a:r>
              <a:rPr lang="en-US" sz="1800" dirty="0"/>
              <a:t>use is free </a:t>
            </a:r>
            <a:r>
              <a:rPr lang="en-US" sz="1800" dirty="0" smtClean="0"/>
              <a:t/>
            </a:r>
            <a:br>
              <a:rPr lang="en-US" sz="1800" dirty="0" smtClean="0"/>
            </a:br>
            <a:r>
              <a:rPr lang="en-US" sz="1800" dirty="0" smtClean="0"/>
              <a:t>if </a:t>
            </a:r>
            <a:r>
              <a:rPr lang="en-US" sz="1800" dirty="0"/>
              <a:t>experimental results are published</a:t>
            </a:r>
          </a:p>
          <a:p>
            <a:pPr lvl="1">
              <a:spcBef>
                <a:spcPts val="600"/>
              </a:spcBef>
            </a:pPr>
            <a:r>
              <a:rPr lang="en-US" sz="1800" dirty="0"/>
              <a:t>Proprietary users (results are not </a:t>
            </a:r>
            <a:r>
              <a:rPr lang="en-US" sz="1800" dirty="0" smtClean="0"/>
              <a:t>shared) </a:t>
            </a:r>
            <a:r>
              <a:rPr lang="en-US" sz="1800" dirty="0" smtClean="0"/>
              <a:t/>
            </a:r>
            <a:br>
              <a:rPr lang="en-US" sz="1800" dirty="0" smtClean="0"/>
            </a:br>
            <a:r>
              <a:rPr lang="en-US" sz="1800" dirty="0" smtClean="0"/>
              <a:t>are </a:t>
            </a:r>
            <a:r>
              <a:rPr lang="en-US" sz="1800" dirty="0"/>
              <a:t>charged to recover costs</a:t>
            </a:r>
          </a:p>
          <a:p>
            <a:r>
              <a:rPr lang="en-US" sz="2000" dirty="0" smtClean="0"/>
              <a:t>Offering technologies and </a:t>
            </a:r>
            <a:r>
              <a:rPr lang="en-US" sz="2000" dirty="0" smtClean="0"/>
              <a:t>instrumentation </a:t>
            </a:r>
            <a:br>
              <a:rPr lang="en-US" sz="2000" dirty="0" smtClean="0"/>
            </a:br>
            <a:r>
              <a:rPr lang="en-US" sz="2000" dirty="0" smtClean="0"/>
              <a:t>that </a:t>
            </a:r>
            <a:r>
              <a:rPr lang="en-US" sz="2000" dirty="0" smtClean="0"/>
              <a:t>are not available elsewhere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1492"/>
          <a:stretch/>
        </p:blipFill>
        <p:spPr>
          <a:xfrm>
            <a:off x="4269626" y="218127"/>
            <a:ext cx="4874373" cy="6248400"/>
          </a:xfrm>
          <a:prstGeom prst="rect">
            <a:avLst/>
          </a:prstGeom>
        </p:spPr>
      </p:pic>
    </p:spTree>
    <p:extLst>
      <p:ext uri="{BB962C8B-B14F-4D97-AF65-F5344CB8AC3E}">
        <p14:creationId xmlns:p14="http://schemas.microsoft.com/office/powerpoint/2010/main" val="25619360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p:cNvSpPr>
          <p:nvPr>
            <p:ph type="title"/>
          </p:nvPr>
        </p:nvSpPr>
        <p:spPr>
          <a:xfrm>
            <a:off x="244475" y="177800"/>
            <a:ext cx="8229600" cy="484748"/>
          </a:xfrm>
        </p:spPr>
        <p:txBody>
          <a:bodyPr/>
          <a:lstStyle/>
          <a:p>
            <a:r>
              <a:rPr lang="en-US" smtClean="0"/>
              <a:t>ORNL is home to 8 DOE user facilities </a:t>
            </a:r>
            <a:endParaRPr lang="en-US" dirty="0" smtClean="0"/>
          </a:p>
        </p:txBody>
      </p:sp>
      <p:sp>
        <p:nvSpPr>
          <p:cNvPr id="2" name="Content Placeholder 1"/>
          <p:cNvSpPr>
            <a:spLocks noGrp="1"/>
          </p:cNvSpPr>
          <p:nvPr>
            <p:ph idx="1"/>
          </p:nvPr>
        </p:nvSpPr>
        <p:spPr>
          <a:xfrm>
            <a:off x="238125" y="1516063"/>
            <a:ext cx="8229600" cy="4063677"/>
          </a:xfrm>
        </p:spPr>
        <p:txBody>
          <a:bodyPr/>
          <a:lstStyle/>
          <a:p>
            <a:r>
              <a:rPr lang="en-US" sz="2400" dirty="0" smtClean="0"/>
              <a:t>Building Technologies Research and Integration Center </a:t>
            </a:r>
          </a:p>
          <a:p>
            <a:r>
              <a:rPr lang="en-US" sz="2400" b="1" dirty="0" smtClean="0">
                <a:solidFill>
                  <a:schemeClr val="tx2"/>
                </a:solidFill>
              </a:rPr>
              <a:t>Center for </a:t>
            </a:r>
            <a:r>
              <a:rPr lang="en-US" sz="2400" b="1" dirty="0" err="1" smtClean="0">
                <a:solidFill>
                  <a:schemeClr val="tx2"/>
                </a:solidFill>
              </a:rPr>
              <a:t>Nanophase</a:t>
            </a:r>
            <a:r>
              <a:rPr lang="en-US" sz="2400" b="1" dirty="0" smtClean="0">
                <a:solidFill>
                  <a:schemeClr val="tx2"/>
                </a:solidFill>
              </a:rPr>
              <a:t> Materials Sciences (CNMS) </a:t>
            </a:r>
          </a:p>
          <a:p>
            <a:r>
              <a:rPr lang="en-US" sz="2400" dirty="0" smtClean="0"/>
              <a:t>Center for Structural Molecular Biology (Bio-SANS)</a:t>
            </a:r>
          </a:p>
          <a:p>
            <a:r>
              <a:rPr lang="en-US" sz="2400" b="1" dirty="0" smtClean="0">
                <a:solidFill>
                  <a:schemeClr val="tx2"/>
                </a:solidFill>
              </a:rPr>
              <a:t>High Flux Isotope Reactor (HFIR) </a:t>
            </a:r>
          </a:p>
          <a:p>
            <a:r>
              <a:rPr lang="en-US" sz="2400" b="1" dirty="0" smtClean="0">
                <a:solidFill>
                  <a:schemeClr val="tx2"/>
                </a:solidFill>
              </a:rPr>
              <a:t>Leadership Computing Facility (LCF) </a:t>
            </a:r>
          </a:p>
          <a:p>
            <a:r>
              <a:rPr lang="en-US" sz="2400" dirty="0" smtClean="0"/>
              <a:t>National Transportation Research Center (NTRC) </a:t>
            </a:r>
          </a:p>
          <a:p>
            <a:r>
              <a:rPr lang="en-US" sz="2400" dirty="0" smtClean="0"/>
              <a:t>Shared Research Equipment (</a:t>
            </a:r>
            <a:r>
              <a:rPr lang="en-US" sz="2400" dirty="0" err="1" smtClean="0"/>
              <a:t>SHaRE</a:t>
            </a:r>
            <a:r>
              <a:rPr lang="en-US" sz="2400" dirty="0" smtClean="0"/>
              <a:t>) User Facility</a:t>
            </a:r>
          </a:p>
          <a:p>
            <a:r>
              <a:rPr lang="en-US" sz="2400" b="1" dirty="0" smtClean="0">
                <a:solidFill>
                  <a:schemeClr val="tx2"/>
                </a:solidFill>
              </a:rPr>
              <a:t>Spallation Neutron Source (SNS)</a:t>
            </a:r>
            <a:endParaRPr lang="en-US" sz="2400" b="1" dirty="0">
              <a:solidFill>
                <a:schemeClr val="tx2"/>
              </a:solidFill>
            </a:endParaRPr>
          </a:p>
        </p:txBody>
      </p:sp>
    </p:spTree>
    <p:extLst>
      <p:ext uri="{BB962C8B-B14F-4D97-AF65-F5344CB8AC3E}">
        <p14:creationId xmlns:p14="http://schemas.microsoft.com/office/powerpoint/2010/main" val="2990921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7" descr="kraken2.png"/>
          <p:cNvPicPr>
            <a:picLocks noChangeAspect="1"/>
          </p:cNvPicPr>
          <p:nvPr/>
        </p:nvPicPr>
        <p:blipFill>
          <a:blip r:embed="rId3"/>
          <a:srcRect r="11926"/>
          <a:stretch>
            <a:fillRect/>
          </a:stretch>
        </p:blipFill>
        <p:spPr bwMode="auto">
          <a:xfrm>
            <a:off x="3036888" y="1711695"/>
            <a:ext cx="6107112" cy="4073525"/>
          </a:xfrm>
          <a:prstGeom prst="rect">
            <a:avLst/>
          </a:prstGeom>
          <a:noFill/>
          <a:ln w="9525">
            <a:noFill/>
            <a:miter lim="800000"/>
            <a:headEnd/>
            <a:tailEnd/>
          </a:ln>
        </p:spPr>
      </p:pic>
      <p:sp>
        <p:nvSpPr>
          <p:cNvPr id="24578" name="Rectangle 4"/>
          <p:cNvSpPr>
            <a:spLocks noChangeArrowheads="1"/>
          </p:cNvSpPr>
          <p:nvPr/>
        </p:nvSpPr>
        <p:spPr bwMode="auto">
          <a:xfrm>
            <a:off x="255588" y="1262243"/>
            <a:ext cx="7705725" cy="4687887"/>
          </a:xfrm>
          <a:prstGeom prst="rect">
            <a:avLst/>
          </a:prstGeom>
          <a:noFill/>
          <a:ln w="9525">
            <a:noFill/>
            <a:miter lim="800000"/>
            <a:headEnd/>
            <a:tailEnd/>
          </a:ln>
        </p:spPr>
        <p:txBody>
          <a:bodyPr/>
          <a:lstStyle/>
          <a:p>
            <a:pPr marL="228600" indent="-228600" eaLnBrk="0" hangingPunct="0">
              <a:lnSpc>
                <a:spcPct val="90000"/>
              </a:lnSpc>
              <a:spcBef>
                <a:spcPct val="60000"/>
              </a:spcBef>
              <a:buClr>
                <a:srgbClr val="01673E"/>
              </a:buClr>
              <a:buFont typeface="Arial" charset="0"/>
              <a:buChar char="•"/>
            </a:pPr>
            <a:r>
              <a:rPr lang="en-US" sz="2000" b="0" dirty="0">
                <a:solidFill>
                  <a:srgbClr val="000000"/>
                </a:solidFill>
                <a:latin typeface="Arial Narrow" pitchFamily="34" charset="0"/>
              </a:rPr>
              <a:t>DOE’s Oak Ridge Leadership Computing Facility </a:t>
            </a:r>
          </a:p>
          <a:p>
            <a:pPr marL="569913" lvl="1" indent="-227013" eaLnBrk="0" hangingPunct="0">
              <a:lnSpc>
                <a:spcPct val="90000"/>
              </a:lnSpc>
              <a:spcBef>
                <a:spcPct val="35000"/>
              </a:spcBef>
              <a:buClr>
                <a:srgbClr val="01673E"/>
              </a:buClr>
              <a:buFont typeface="Arial" charset="0"/>
              <a:buChar char="–"/>
            </a:pPr>
            <a:r>
              <a:rPr lang="en-US" b="0" dirty="0">
                <a:solidFill>
                  <a:srgbClr val="000000"/>
                </a:solidFill>
                <a:latin typeface="Arial Narrow" pitchFamily="34" charset="0"/>
              </a:rPr>
              <a:t>Cray XT5 Jaguar operating at &gt;2 </a:t>
            </a:r>
            <a:r>
              <a:rPr lang="en-US" b="0" dirty="0" smtClean="0">
                <a:solidFill>
                  <a:srgbClr val="000000"/>
                </a:solidFill>
                <a:latin typeface="Arial Narrow" pitchFamily="34" charset="0"/>
              </a:rPr>
              <a:t>PF</a:t>
            </a:r>
            <a:endParaRPr lang="en-US" b="0" dirty="0">
              <a:solidFill>
                <a:srgbClr val="000000"/>
              </a:solidFill>
              <a:latin typeface="Arial Narrow" pitchFamily="34" charset="0"/>
            </a:endParaRPr>
          </a:p>
          <a:p>
            <a:pPr marL="569913" lvl="1" indent="-227013" eaLnBrk="0" hangingPunct="0">
              <a:lnSpc>
                <a:spcPct val="90000"/>
              </a:lnSpc>
              <a:spcBef>
                <a:spcPct val="35000"/>
              </a:spcBef>
              <a:buClr>
                <a:srgbClr val="01673E"/>
              </a:buClr>
              <a:buFont typeface="Arial" charset="0"/>
              <a:buChar char="–"/>
            </a:pPr>
            <a:r>
              <a:rPr lang="en-US" b="0" dirty="0" smtClean="0">
                <a:solidFill>
                  <a:srgbClr val="000000"/>
                </a:solidFill>
                <a:latin typeface="Arial Narrow" pitchFamily="34" charset="0"/>
              </a:rPr>
              <a:t>10</a:t>
            </a:r>
            <a:r>
              <a:rPr lang="en-US" b="0" dirty="0" smtClean="0">
                <a:solidFill>
                  <a:srgbClr val="000000"/>
                </a:solidFill>
                <a:latin typeface="Arial Narrow"/>
              </a:rPr>
              <a:t>–</a:t>
            </a:r>
            <a:r>
              <a:rPr lang="en-US" b="0" dirty="0" smtClean="0">
                <a:solidFill>
                  <a:srgbClr val="000000"/>
                </a:solidFill>
                <a:latin typeface="Arial Narrow" pitchFamily="34" charset="0"/>
              </a:rPr>
              <a:t>30 </a:t>
            </a:r>
            <a:r>
              <a:rPr lang="en-US" b="0" dirty="0">
                <a:solidFill>
                  <a:srgbClr val="000000"/>
                </a:solidFill>
                <a:latin typeface="Arial Narrow" pitchFamily="34" charset="0"/>
              </a:rPr>
              <a:t>PF system in development (OLCF-3)</a:t>
            </a:r>
          </a:p>
          <a:p>
            <a:pPr marL="569913" lvl="1" indent="-227013" eaLnBrk="0" hangingPunct="0">
              <a:lnSpc>
                <a:spcPct val="90000"/>
              </a:lnSpc>
              <a:spcBef>
                <a:spcPct val="35000"/>
              </a:spcBef>
              <a:buClr>
                <a:srgbClr val="01673E"/>
              </a:buClr>
              <a:buFont typeface="Arial" charset="0"/>
              <a:buChar char="–"/>
            </a:pPr>
            <a:r>
              <a:rPr lang="en-US" b="0" dirty="0" err="1">
                <a:solidFill>
                  <a:srgbClr val="000000"/>
                </a:solidFill>
                <a:latin typeface="Arial Narrow" pitchFamily="34" charset="0"/>
              </a:rPr>
              <a:t>Exascale</a:t>
            </a:r>
            <a:r>
              <a:rPr lang="en-US" b="0" dirty="0">
                <a:solidFill>
                  <a:srgbClr val="000000"/>
                </a:solidFill>
                <a:latin typeface="Arial Narrow" pitchFamily="34" charset="0"/>
              </a:rPr>
              <a:t> system by 2018</a:t>
            </a:r>
          </a:p>
          <a:p>
            <a:pPr marL="228600" indent="-228600" eaLnBrk="0" hangingPunct="0">
              <a:lnSpc>
                <a:spcPct val="90000"/>
              </a:lnSpc>
              <a:spcBef>
                <a:spcPct val="60000"/>
              </a:spcBef>
              <a:buClr>
                <a:srgbClr val="01673E"/>
              </a:buClr>
              <a:buFont typeface="Arial" charset="0"/>
              <a:buChar char="•"/>
            </a:pPr>
            <a:r>
              <a:rPr lang="en-US" sz="2000" b="0" dirty="0">
                <a:solidFill>
                  <a:srgbClr val="000000"/>
                </a:solidFill>
                <a:latin typeface="Arial Narrow" pitchFamily="34" charset="0"/>
              </a:rPr>
              <a:t>NSF National Institute </a:t>
            </a:r>
            <a:br>
              <a:rPr lang="en-US" sz="2000" b="0" dirty="0">
                <a:solidFill>
                  <a:srgbClr val="000000"/>
                </a:solidFill>
                <a:latin typeface="Arial Narrow" pitchFamily="34" charset="0"/>
              </a:rPr>
            </a:br>
            <a:r>
              <a:rPr lang="en-US" sz="2000" b="0" dirty="0">
                <a:solidFill>
                  <a:srgbClr val="000000"/>
                </a:solidFill>
                <a:latin typeface="Arial Narrow" pitchFamily="34" charset="0"/>
              </a:rPr>
              <a:t>for Computational Sciences</a:t>
            </a:r>
          </a:p>
          <a:p>
            <a:pPr marL="569913" lvl="1" indent="-227013" eaLnBrk="0" hangingPunct="0">
              <a:lnSpc>
                <a:spcPct val="90000"/>
              </a:lnSpc>
              <a:spcBef>
                <a:spcPct val="35000"/>
              </a:spcBef>
              <a:buClr>
                <a:srgbClr val="01673E"/>
              </a:buClr>
              <a:buFont typeface="Arial" charset="0"/>
              <a:buChar char="–"/>
            </a:pPr>
            <a:r>
              <a:rPr lang="en-US" b="0" dirty="0">
                <a:solidFill>
                  <a:srgbClr val="000000"/>
                </a:solidFill>
                <a:latin typeface="Arial Narrow" pitchFamily="34" charset="0"/>
              </a:rPr>
              <a:t>Cray XT5 Kraken operating </a:t>
            </a:r>
            <a:br>
              <a:rPr lang="en-US" b="0" dirty="0">
                <a:solidFill>
                  <a:srgbClr val="000000"/>
                </a:solidFill>
                <a:latin typeface="Arial Narrow" pitchFamily="34" charset="0"/>
              </a:rPr>
            </a:br>
            <a:r>
              <a:rPr lang="en-US" b="0" dirty="0">
                <a:solidFill>
                  <a:srgbClr val="000000"/>
                </a:solidFill>
                <a:latin typeface="Arial Narrow" pitchFamily="34" charset="0"/>
              </a:rPr>
              <a:t>at &gt;1 </a:t>
            </a:r>
            <a:r>
              <a:rPr lang="en-US" b="0" dirty="0" smtClean="0">
                <a:solidFill>
                  <a:srgbClr val="000000"/>
                </a:solidFill>
                <a:latin typeface="Arial Narrow" pitchFamily="34" charset="0"/>
              </a:rPr>
              <a:t>PF</a:t>
            </a:r>
            <a:endParaRPr lang="en-US" b="0" dirty="0">
              <a:solidFill>
                <a:srgbClr val="000000"/>
              </a:solidFill>
              <a:latin typeface="Arial Narrow" pitchFamily="34" charset="0"/>
            </a:endParaRPr>
          </a:p>
          <a:p>
            <a:pPr marL="569913" lvl="1" indent="-227013" eaLnBrk="0" hangingPunct="0">
              <a:lnSpc>
                <a:spcPct val="90000"/>
              </a:lnSpc>
              <a:spcBef>
                <a:spcPct val="35000"/>
              </a:spcBef>
              <a:buClr>
                <a:srgbClr val="01673E"/>
              </a:buClr>
              <a:buFont typeface="Arial" charset="0"/>
              <a:buChar char="–"/>
            </a:pPr>
            <a:r>
              <a:rPr lang="en-US" b="0" dirty="0">
                <a:solidFill>
                  <a:srgbClr val="000000"/>
                </a:solidFill>
                <a:latin typeface="Arial Narrow" pitchFamily="34" charset="0"/>
              </a:rPr>
              <a:t>Partnership with the </a:t>
            </a:r>
            <a:br>
              <a:rPr lang="en-US" b="0" dirty="0">
                <a:solidFill>
                  <a:srgbClr val="000000"/>
                </a:solidFill>
                <a:latin typeface="Arial Narrow" pitchFamily="34" charset="0"/>
              </a:rPr>
            </a:br>
            <a:r>
              <a:rPr lang="en-US" b="0" dirty="0">
                <a:solidFill>
                  <a:srgbClr val="000000"/>
                </a:solidFill>
                <a:latin typeface="Arial Narrow" pitchFamily="34" charset="0"/>
              </a:rPr>
              <a:t>University of Tennessee</a:t>
            </a:r>
          </a:p>
          <a:p>
            <a:pPr marL="228600" indent="-228600" eaLnBrk="0" hangingPunct="0">
              <a:lnSpc>
                <a:spcPct val="90000"/>
              </a:lnSpc>
              <a:spcBef>
                <a:spcPct val="60000"/>
              </a:spcBef>
              <a:buClr>
                <a:srgbClr val="01673E"/>
              </a:buClr>
              <a:buFont typeface="Arial" charset="0"/>
              <a:buChar char="•"/>
            </a:pPr>
            <a:r>
              <a:rPr lang="en-US" sz="2000" b="0" dirty="0">
                <a:solidFill>
                  <a:srgbClr val="000000"/>
                </a:solidFill>
                <a:latin typeface="Arial Narrow" pitchFamily="34" charset="0"/>
              </a:rPr>
              <a:t>NOAA National Climate-Computing Research Center</a:t>
            </a:r>
          </a:p>
          <a:p>
            <a:pPr marL="569913" lvl="1" indent="-227013" eaLnBrk="0" hangingPunct="0">
              <a:lnSpc>
                <a:spcPct val="90000"/>
              </a:lnSpc>
              <a:spcBef>
                <a:spcPts val="756"/>
              </a:spcBef>
              <a:buClr>
                <a:srgbClr val="01673E"/>
              </a:buClr>
              <a:buFont typeface="Arial Narrow" pitchFamily="34" charset="0"/>
              <a:buChar char="–"/>
            </a:pPr>
            <a:r>
              <a:rPr lang="en-US" b="0" dirty="0">
                <a:solidFill>
                  <a:srgbClr val="000000"/>
                </a:solidFill>
                <a:latin typeface="Arial Narrow" pitchFamily="34" charset="0"/>
              </a:rPr>
              <a:t>Cray </a:t>
            </a:r>
            <a:r>
              <a:rPr lang="en-US" b="0" dirty="0" smtClean="0">
                <a:solidFill>
                  <a:srgbClr val="000000"/>
                </a:solidFill>
                <a:latin typeface="Arial Narrow" pitchFamily="34" charset="0"/>
              </a:rPr>
              <a:t>XT6/XE6 </a:t>
            </a:r>
            <a:r>
              <a:rPr lang="en-US" b="0" dirty="0">
                <a:solidFill>
                  <a:srgbClr val="000000"/>
                </a:solidFill>
                <a:latin typeface="Arial Narrow" pitchFamily="34" charset="0"/>
              </a:rPr>
              <a:t>Gaea </a:t>
            </a:r>
            <a:r>
              <a:rPr lang="en-US" b="0" dirty="0" smtClean="0">
                <a:solidFill>
                  <a:srgbClr val="000000"/>
                </a:solidFill>
                <a:latin typeface="Arial Narrow" pitchFamily="34" charset="0"/>
              </a:rPr>
              <a:t>operating </a:t>
            </a:r>
            <a:r>
              <a:rPr lang="en-US" b="0" dirty="0">
                <a:solidFill>
                  <a:srgbClr val="000000"/>
                </a:solidFill>
                <a:latin typeface="Arial Narrow" pitchFamily="34" charset="0"/>
              </a:rPr>
              <a:t>at 260 </a:t>
            </a:r>
            <a:r>
              <a:rPr lang="en-US" b="0" dirty="0" smtClean="0">
                <a:solidFill>
                  <a:srgbClr val="000000"/>
                </a:solidFill>
                <a:latin typeface="Arial Narrow" pitchFamily="34" charset="0"/>
              </a:rPr>
              <a:t>TF</a:t>
            </a:r>
            <a:endParaRPr lang="en-US" b="0" dirty="0">
              <a:solidFill>
                <a:srgbClr val="000000"/>
              </a:solidFill>
              <a:latin typeface="Arial Narrow" pitchFamily="34" charset="0"/>
            </a:endParaRPr>
          </a:p>
          <a:p>
            <a:pPr marL="569913" lvl="1" indent="-227013" eaLnBrk="0" hangingPunct="0">
              <a:lnSpc>
                <a:spcPct val="90000"/>
              </a:lnSpc>
              <a:spcBef>
                <a:spcPts val="756"/>
              </a:spcBef>
              <a:buClr>
                <a:srgbClr val="01673E"/>
              </a:buClr>
              <a:buFont typeface="Arial Narrow" pitchFamily="34" charset="0"/>
              <a:buChar char="–"/>
            </a:pPr>
            <a:r>
              <a:rPr lang="en-US" b="0" dirty="0">
                <a:solidFill>
                  <a:srgbClr val="000000"/>
                </a:solidFill>
                <a:latin typeface="Arial Narrow" pitchFamily="34" charset="0"/>
              </a:rPr>
              <a:t>Upgrade to </a:t>
            </a:r>
            <a:r>
              <a:rPr lang="en-US" b="0" dirty="0" err="1">
                <a:solidFill>
                  <a:srgbClr val="000000"/>
                </a:solidFill>
                <a:latin typeface="Arial Narrow" pitchFamily="34" charset="0"/>
              </a:rPr>
              <a:t>petascale</a:t>
            </a:r>
            <a:r>
              <a:rPr lang="en-US" b="0" dirty="0">
                <a:solidFill>
                  <a:srgbClr val="000000"/>
                </a:solidFill>
                <a:latin typeface="Arial Narrow" pitchFamily="34" charset="0"/>
              </a:rPr>
              <a:t> planned for 2012</a:t>
            </a:r>
          </a:p>
        </p:txBody>
      </p:sp>
      <p:pic>
        <p:nvPicPr>
          <p:cNvPr id="24579" name="Picture 9" descr="C:\Users\xnv\Desktop\Destop files\backgrounds_artwork\Logo_pngs\TOP500.png"/>
          <p:cNvPicPr>
            <a:picLocks noChangeAspect="1" noChangeArrowheads="1"/>
          </p:cNvPicPr>
          <p:nvPr/>
        </p:nvPicPr>
        <p:blipFill>
          <a:blip r:embed="rId4"/>
          <a:srcRect/>
          <a:stretch>
            <a:fillRect/>
          </a:stretch>
        </p:blipFill>
        <p:spPr bwMode="auto">
          <a:xfrm>
            <a:off x="6496050" y="1706373"/>
            <a:ext cx="1855788" cy="863600"/>
          </a:xfrm>
          <a:prstGeom prst="rect">
            <a:avLst/>
          </a:prstGeom>
          <a:noFill/>
          <a:ln w="9525">
            <a:noFill/>
            <a:miter lim="800000"/>
            <a:headEnd/>
            <a:tailEnd/>
          </a:ln>
        </p:spPr>
      </p:pic>
      <p:sp>
        <p:nvSpPr>
          <p:cNvPr id="24580" name="Title 7"/>
          <p:cNvSpPr>
            <a:spLocks noGrp="1"/>
          </p:cNvSpPr>
          <p:nvPr>
            <p:ph type="title" idx="4294967295"/>
          </p:nvPr>
        </p:nvSpPr>
        <p:spPr/>
        <p:txBody>
          <a:bodyPr/>
          <a:lstStyle/>
          <a:p>
            <a:r>
              <a:rPr lang="en-US" smtClean="0"/>
              <a:t>Leading the development</a:t>
            </a:r>
            <a:br>
              <a:rPr lang="en-US" smtClean="0"/>
            </a:br>
            <a:r>
              <a:rPr lang="en-US" smtClean="0"/>
              <a:t>of ultrascale scientific computing</a:t>
            </a:r>
          </a:p>
        </p:txBody>
      </p:sp>
    </p:spTree>
    <p:extLst>
      <p:ext uri="{BB962C8B-B14F-4D97-AF65-F5344CB8AC3E}">
        <p14:creationId xmlns:p14="http://schemas.microsoft.com/office/powerpoint/2010/main" val="9071447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0328" name="Group 40"/>
          <p:cNvGraphicFramePr>
            <a:graphicFrameLocks noGrp="1"/>
          </p:cNvGraphicFramePr>
          <p:nvPr>
            <p:extLst>
              <p:ext uri="{D42A27DB-BD31-4B8C-83A1-F6EECF244321}">
                <p14:modId xmlns:p14="http://schemas.microsoft.com/office/powerpoint/2010/main" val="1905006050"/>
              </p:ext>
            </p:extLst>
          </p:nvPr>
        </p:nvGraphicFramePr>
        <p:xfrm>
          <a:off x="360363" y="1295400"/>
          <a:ext cx="8381626" cy="1842516"/>
        </p:xfrm>
        <a:graphic>
          <a:graphicData uri="http://schemas.openxmlformats.org/drawingml/2006/table">
            <a:tbl>
              <a:tblPr firstRow="1">
                <a:tableStyleId>{69012ECD-51FC-41F1-AA8D-1B2483CD663E}</a:tableStyleId>
              </a:tblPr>
              <a:tblGrid>
                <a:gridCol w="3826155"/>
                <a:gridCol w="4555471"/>
              </a:tblGrid>
              <a:tr h="560124">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1800" b="0" u="none" strike="noStrike" cap="none" normalizeH="0" baseline="0" dirty="0" smtClean="0">
                          <a:ln>
                            <a:noFill/>
                          </a:ln>
                          <a:solidFill>
                            <a:schemeClr val="tx1"/>
                          </a:solidFill>
                          <a:effectLst/>
                        </a:rPr>
                        <a:t>Hardware: </a:t>
                      </a:r>
                      <a:r>
                        <a:rPr kumimoji="0" lang="en-US" sz="1800" b="0" u="none" strike="noStrike" cap="none" normalizeH="0" baseline="0" dirty="0" smtClean="0">
                          <a:ln>
                            <a:noFill/>
                          </a:ln>
                          <a:solidFill>
                            <a:schemeClr val="tx1"/>
                          </a:solidFill>
                          <a:effectLst/>
                        </a:rPr>
                        <a:t>Single-core–dual-core–</a:t>
                      </a:r>
                      <a:br>
                        <a:rPr kumimoji="0" lang="en-US" sz="1800" b="0" u="none" strike="noStrike" cap="none" normalizeH="0" baseline="0" dirty="0" smtClean="0">
                          <a:ln>
                            <a:noFill/>
                          </a:ln>
                          <a:solidFill>
                            <a:schemeClr val="tx1"/>
                          </a:solidFill>
                          <a:effectLst/>
                        </a:rPr>
                      </a:br>
                      <a:r>
                        <a:rPr kumimoji="0" lang="en-US" sz="1800" b="0" u="none" strike="noStrike" cap="none" normalizeH="0" baseline="0" dirty="0" smtClean="0">
                          <a:ln>
                            <a:noFill/>
                          </a:ln>
                          <a:solidFill>
                            <a:schemeClr val="tx1"/>
                          </a:solidFill>
                          <a:effectLst/>
                        </a:rPr>
                        <a:t>quad-core/dual-socket</a:t>
                      </a:r>
                      <a:r>
                        <a:rPr kumimoji="0" lang="en-US" sz="1800" b="0" u="none" strike="noStrike" cap="none" normalizeH="0" baseline="0" dirty="0" smtClean="0">
                          <a:ln>
                            <a:noFill/>
                          </a:ln>
                          <a:solidFill>
                            <a:schemeClr val="tx1"/>
                          </a:solidFill>
                          <a:effectLst/>
                        </a:rPr>
                        <a:t>, 12-core</a:t>
                      </a:r>
                      <a:endParaRPr kumimoji="0" lang="en-US" sz="1800" b="0" i="0" u="none" strike="noStrike" cap="none" normalizeH="0" baseline="0" dirty="0" smtClean="0">
                        <a:ln>
                          <a:noFill/>
                        </a:ln>
                        <a:solidFill>
                          <a:schemeClr val="tx1"/>
                        </a:solidFill>
                        <a:effectLst/>
                        <a:latin typeface="+mn-lt"/>
                        <a:cs typeface="Arial" charset="0"/>
                      </a:endParaRPr>
                    </a:p>
                  </a:txBody>
                  <a:tcPr anchor="b" horzOverflow="overflow">
                    <a:lnL w="9525" cap="flat" cmpd="sng" algn="ctr">
                      <a:noFill/>
                      <a:prstDash val="solid"/>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1800" b="0" u="none" strike="noStrike" cap="none" normalizeH="0" baseline="0" dirty="0" smtClean="0">
                          <a:ln>
                            <a:noFill/>
                          </a:ln>
                          <a:solidFill>
                            <a:schemeClr val="tx1"/>
                          </a:solidFill>
                          <a:effectLst/>
                        </a:rPr>
                        <a:t>Scaling applications and system software </a:t>
                      </a:r>
                      <a:br>
                        <a:rPr kumimoji="0" lang="en-US" sz="1800" b="0" u="none" strike="noStrike" cap="none" normalizeH="0" baseline="0" dirty="0" smtClean="0">
                          <a:ln>
                            <a:noFill/>
                          </a:ln>
                          <a:solidFill>
                            <a:schemeClr val="tx1"/>
                          </a:solidFill>
                          <a:effectLst/>
                        </a:rPr>
                      </a:br>
                      <a:r>
                        <a:rPr kumimoji="0" lang="en-US" sz="1800" b="0" u="none" strike="noStrike" cap="none" normalizeH="0" baseline="0" dirty="0" smtClean="0">
                          <a:ln>
                            <a:noFill/>
                          </a:ln>
                          <a:solidFill>
                            <a:schemeClr val="tx1"/>
                          </a:solidFill>
                          <a:effectLst/>
                        </a:rPr>
                        <a:t>is the biggest challenge</a:t>
                      </a:r>
                      <a:endParaRPr kumimoji="0" lang="en-US" sz="1800" b="0" i="0" u="none" strike="noStrike" cap="none" normalizeH="0" baseline="0" dirty="0" smtClean="0">
                        <a:ln>
                          <a:noFill/>
                        </a:ln>
                        <a:solidFill>
                          <a:schemeClr val="tx1"/>
                        </a:solidFill>
                        <a:effectLst/>
                        <a:latin typeface="+mn-lt"/>
                        <a:cs typeface="Arial" charset="0"/>
                      </a:endParaRPr>
                    </a:p>
                  </a:txBody>
                  <a:tcPr anchor="b" horzOverflow="overflow">
                    <a:lnL>
                      <a:noFill/>
                    </a:lnL>
                    <a:lnR w="9525" cap="flat" cmpd="sng" algn="ctr">
                      <a:noFill/>
                      <a:prstDash val="soli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57300">
                <a:tc>
                  <a:txBody>
                    <a:bodyPr/>
                    <a:lstStyle/>
                    <a:p>
                      <a:pPr marL="285750" marR="0" lvl="0" indent="-285750" algn="l" defTabSz="914400" rtl="0" eaLnBrk="1" fontAlgn="base" latinLnBrk="0" hangingPunct="1">
                        <a:lnSpc>
                          <a:spcPct val="90000"/>
                        </a:lnSpc>
                        <a:spcBef>
                          <a:spcPts val="600"/>
                        </a:spcBef>
                        <a:spcAft>
                          <a:spcPct val="0"/>
                        </a:spcAft>
                        <a:buClr>
                          <a:schemeClr val="tx1"/>
                        </a:buClr>
                        <a:buSzTx/>
                        <a:buFont typeface="Arial" pitchFamily="34" charset="0"/>
                        <a:buChar char="•"/>
                        <a:tabLst/>
                      </a:pPr>
                      <a:r>
                        <a:rPr kumimoji="0" lang="en-US" sz="1600" u="none" strike="noStrike" cap="none" normalizeH="0" baseline="0" dirty="0" smtClean="0">
                          <a:ln>
                            <a:noFill/>
                          </a:ln>
                          <a:effectLst/>
                        </a:rPr>
                        <a:t>NNSA and </a:t>
                      </a:r>
                      <a:r>
                        <a:rPr kumimoji="0" lang="en-US" sz="1600" u="none" strike="noStrike" cap="none" normalizeH="0" baseline="0" dirty="0" err="1" smtClean="0">
                          <a:ln>
                            <a:noFill/>
                          </a:ln>
                          <a:effectLst/>
                        </a:rPr>
                        <a:t>DoD</a:t>
                      </a:r>
                      <a:r>
                        <a:rPr kumimoji="0" lang="en-US" sz="1600" u="none" strike="noStrike" cap="none" normalizeH="0" baseline="0" dirty="0" smtClean="0">
                          <a:ln>
                            <a:noFill/>
                          </a:ln>
                          <a:effectLst/>
                        </a:rPr>
                        <a:t> have funded much </a:t>
                      </a:r>
                      <a:br>
                        <a:rPr kumimoji="0" lang="en-US" sz="1600" u="none" strike="noStrike" cap="none" normalizeH="0" baseline="0" dirty="0" smtClean="0">
                          <a:ln>
                            <a:noFill/>
                          </a:ln>
                          <a:effectLst/>
                        </a:rPr>
                      </a:br>
                      <a:r>
                        <a:rPr kumimoji="0" lang="en-US" sz="1600" u="none" strike="noStrike" cap="none" normalizeH="0" baseline="0" dirty="0" smtClean="0">
                          <a:ln>
                            <a:noFill/>
                          </a:ln>
                          <a:effectLst/>
                        </a:rPr>
                        <a:t>of the basic system architecture research</a:t>
                      </a:r>
                      <a:endParaRPr kumimoji="0" lang="en-US" sz="1600" b="0" i="0" u="none" strike="noStrike" cap="none" normalizeH="0" baseline="0" dirty="0" smtClean="0">
                        <a:ln>
                          <a:noFill/>
                        </a:ln>
                        <a:solidFill>
                          <a:srgbClr val="000000"/>
                        </a:solidFill>
                        <a:effectLst/>
                        <a:latin typeface="+mn-lt"/>
                        <a:cs typeface="Arial" charset="0"/>
                      </a:endParaRPr>
                    </a:p>
                  </a:txBody>
                  <a:tcPr horzOverflow="overflow">
                    <a:lnL w="9525" cap="flat" cmpd="sng" algn="ctr">
                      <a:noFill/>
                      <a:prstDash val="solid"/>
                    </a:lnL>
                    <a:lnR>
                      <a:noFill/>
                    </a:lnR>
                    <a:lnT w="28575"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gradFill flip="none" rotWithShape="1">
                      <a:gsLst>
                        <a:gs pos="0">
                          <a:schemeClr val="accent1">
                            <a:lumMod val="40000"/>
                            <a:lumOff val="60000"/>
                          </a:schemeClr>
                        </a:gs>
                        <a:gs pos="100000">
                          <a:schemeClr val="bg1">
                            <a:alpha val="0"/>
                          </a:schemeClr>
                        </a:gs>
                      </a:gsLst>
                      <a:lin ang="5400000" scaled="1"/>
                      <a:tileRect/>
                    </a:gradFill>
                  </a:tcPr>
                </a:tc>
                <a:tc>
                  <a:txBody>
                    <a:bodyPr/>
                    <a:lstStyle/>
                    <a:p>
                      <a:pPr marL="285750" marR="0" lvl="0" indent="-285750" algn="l" defTabSz="914400" rtl="0" eaLnBrk="1" fontAlgn="base" latinLnBrk="0" hangingPunct="1">
                        <a:lnSpc>
                          <a:spcPct val="90000"/>
                        </a:lnSpc>
                        <a:spcBef>
                          <a:spcPts val="600"/>
                        </a:spcBef>
                        <a:spcAft>
                          <a:spcPct val="0"/>
                        </a:spcAft>
                        <a:buClr>
                          <a:schemeClr val="tx1"/>
                        </a:buClr>
                        <a:buSzTx/>
                        <a:buFont typeface="Arial" pitchFamily="34" charset="0"/>
                        <a:buChar char="•"/>
                        <a:tabLst/>
                      </a:pPr>
                      <a:r>
                        <a:rPr kumimoji="0" lang="en-US" sz="1600" u="none" strike="noStrike" cap="none" normalizeH="0" baseline="0" dirty="0" smtClean="0">
                          <a:ln>
                            <a:noFill/>
                          </a:ln>
                          <a:effectLst/>
                        </a:rPr>
                        <a:t>DOE </a:t>
                      </a:r>
                      <a:r>
                        <a:rPr kumimoji="0" lang="en-US" sz="1600" u="none" strike="noStrike" cap="none" normalizeH="0" baseline="0" dirty="0" err="1" smtClean="0">
                          <a:ln>
                            <a:noFill/>
                          </a:ln>
                          <a:effectLst/>
                        </a:rPr>
                        <a:t>SciDAC</a:t>
                      </a:r>
                      <a:r>
                        <a:rPr kumimoji="0" lang="en-US" sz="1600" u="none" strike="noStrike" cap="none" normalizeH="0" baseline="0" dirty="0" smtClean="0">
                          <a:ln>
                            <a:noFill/>
                          </a:ln>
                          <a:effectLst/>
                        </a:rPr>
                        <a:t> and NSF </a:t>
                      </a:r>
                      <a:r>
                        <a:rPr kumimoji="0" lang="en-US" sz="1600" u="none" strike="noStrike" cap="none" normalizeH="0" baseline="0" dirty="0" err="1" smtClean="0">
                          <a:ln>
                            <a:noFill/>
                          </a:ln>
                          <a:effectLst/>
                        </a:rPr>
                        <a:t>PetaApps</a:t>
                      </a:r>
                      <a:r>
                        <a:rPr kumimoji="0" lang="en-US" sz="1600" u="none" strike="noStrike" cap="none" normalizeH="0" baseline="0" dirty="0" smtClean="0">
                          <a:ln>
                            <a:noFill/>
                          </a:ln>
                          <a:effectLst/>
                        </a:rPr>
                        <a:t> programs are funding scalable application work, advancing many apps</a:t>
                      </a:r>
                    </a:p>
                    <a:p>
                      <a:pPr marL="285750" marR="0" lvl="0" indent="-285750" algn="l" defTabSz="914400" rtl="0" eaLnBrk="1" fontAlgn="base" latinLnBrk="0" hangingPunct="1">
                        <a:lnSpc>
                          <a:spcPct val="90000"/>
                        </a:lnSpc>
                        <a:spcBef>
                          <a:spcPts val="600"/>
                        </a:spcBef>
                        <a:spcAft>
                          <a:spcPct val="0"/>
                        </a:spcAft>
                        <a:buClr>
                          <a:schemeClr val="tx1"/>
                        </a:buClr>
                        <a:buSzTx/>
                        <a:buFont typeface="Arial" pitchFamily="34" charset="0"/>
                        <a:buChar char="•"/>
                        <a:tabLst/>
                      </a:pPr>
                      <a:r>
                        <a:rPr kumimoji="0" lang="en-US" sz="1600" u="none" strike="noStrike" cap="none" normalizeH="0" baseline="0" dirty="0" smtClean="0">
                          <a:ln>
                            <a:noFill/>
                          </a:ln>
                          <a:effectLst/>
                        </a:rPr>
                        <a:t>DOE-SC and NSF have funded much of the library </a:t>
                      </a:r>
                      <a:r>
                        <a:rPr kumimoji="0" lang="en-US" sz="1600" u="none" strike="noStrike" cap="none" normalizeH="0" baseline="0" dirty="0" smtClean="0">
                          <a:ln>
                            <a:noFill/>
                          </a:ln>
                          <a:effectLst/>
                        </a:rPr>
                        <a:t/>
                      </a:r>
                      <a:br>
                        <a:rPr kumimoji="0" lang="en-US" sz="1600" u="none" strike="noStrike" cap="none" normalizeH="0" baseline="0" dirty="0" smtClean="0">
                          <a:ln>
                            <a:noFill/>
                          </a:ln>
                          <a:effectLst/>
                        </a:rPr>
                      </a:br>
                      <a:r>
                        <a:rPr kumimoji="0" lang="en-US" sz="1600" u="none" strike="noStrike" cap="none" normalizeH="0" baseline="0" dirty="0" smtClean="0">
                          <a:ln>
                            <a:noFill/>
                          </a:ln>
                          <a:effectLst/>
                        </a:rPr>
                        <a:t>and </a:t>
                      </a:r>
                      <a:r>
                        <a:rPr kumimoji="0" lang="en-US" sz="1600" u="none" strike="noStrike" cap="none" normalizeH="0" baseline="0" dirty="0" smtClean="0">
                          <a:ln>
                            <a:noFill/>
                          </a:ln>
                          <a:effectLst/>
                        </a:rPr>
                        <a:t>applied math as well as tools</a:t>
                      </a:r>
                      <a:endParaRPr kumimoji="0" lang="en-US" sz="1600" b="0" i="0" u="none" strike="noStrike" cap="none" normalizeH="0" baseline="0" dirty="0" smtClean="0">
                        <a:ln>
                          <a:noFill/>
                        </a:ln>
                        <a:solidFill>
                          <a:srgbClr val="000000"/>
                        </a:solidFill>
                        <a:effectLst/>
                        <a:latin typeface="+mn-lt"/>
                        <a:cs typeface="Arial" charset="0"/>
                      </a:endParaRPr>
                    </a:p>
                  </a:txBody>
                  <a:tcPr horzOverflow="overflow">
                    <a:lnL>
                      <a:noFill/>
                    </a:lnL>
                    <a:lnR w="9525" cap="flat" cmpd="sng" algn="ctr">
                      <a:noFill/>
                      <a:prstDash val="solid"/>
                    </a:lnR>
                    <a:lnT w="28575"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gradFill flip="none" rotWithShape="1">
                      <a:gsLst>
                        <a:gs pos="0">
                          <a:schemeClr val="accent1">
                            <a:lumMod val="40000"/>
                            <a:lumOff val="60000"/>
                          </a:schemeClr>
                        </a:gs>
                        <a:gs pos="100000">
                          <a:schemeClr val="bg1">
                            <a:alpha val="0"/>
                          </a:schemeClr>
                        </a:gs>
                      </a:gsLst>
                      <a:lin ang="5400000" scaled="1"/>
                      <a:tileRect/>
                    </a:gradFill>
                  </a:tcPr>
                </a:tc>
              </a:tr>
            </a:tbl>
          </a:graphicData>
        </a:graphic>
      </p:graphicFrame>
      <p:sp>
        <p:nvSpPr>
          <p:cNvPr id="29" name="Freeform 26"/>
          <p:cNvSpPr>
            <a:spLocks/>
          </p:cNvSpPr>
          <p:nvPr/>
        </p:nvSpPr>
        <p:spPr bwMode="auto">
          <a:xfrm>
            <a:off x="0" y="3476625"/>
            <a:ext cx="8750300" cy="2938463"/>
          </a:xfrm>
          <a:custGeom>
            <a:avLst/>
            <a:gdLst>
              <a:gd name="T0" fmla="*/ 2147483647 w 5560"/>
              <a:gd name="T1" fmla="*/ 2147483647 h 2298"/>
              <a:gd name="T2" fmla="*/ 2147483647 w 5560"/>
              <a:gd name="T3" fmla="*/ 2147483647 h 2298"/>
              <a:gd name="T4" fmla="*/ 2147483647 w 5560"/>
              <a:gd name="T5" fmla="*/ 2147483647 h 2298"/>
              <a:gd name="T6" fmla="*/ 2147483647 w 5560"/>
              <a:gd name="T7" fmla="*/ 0 h 2298"/>
              <a:gd name="T8" fmla="*/ 2147483647 w 5560"/>
              <a:gd name="T9" fmla="*/ 2147483647 h 2298"/>
              <a:gd name="T10" fmla="*/ 2147483647 w 5560"/>
              <a:gd name="T11" fmla="*/ 2147483647 h 2298"/>
              <a:gd name="T12" fmla="*/ 0 w 5560"/>
              <a:gd name="T13" fmla="*/ 2147483647 h 2298"/>
              <a:gd name="T14" fmla="*/ 2147483647 w 5560"/>
              <a:gd name="T15" fmla="*/ 2147483647 h 2298"/>
              <a:gd name="T16" fmla="*/ 2147483647 w 5560"/>
              <a:gd name="T17" fmla="*/ 2147483647 h 22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60"/>
              <a:gd name="T28" fmla="*/ 0 h 2298"/>
              <a:gd name="T29" fmla="*/ 5560 w 5560"/>
              <a:gd name="T30" fmla="*/ 2298 h 22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60" h="2298">
                <a:moveTo>
                  <a:pt x="40" y="1130"/>
                </a:moveTo>
                <a:cubicBezTo>
                  <a:pt x="1136" y="1346"/>
                  <a:pt x="3808" y="994"/>
                  <a:pt x="4937" y="196"/>
                </a:cubicBezTo>
                <a:lnTo>
                  <a:pt x="4744" y="138"/>
                </a:lnTo>
                <a:lnTo>
                  <a:pt x="5350" y="0"/>
                </a:lnTo>
                <a:lnTo>
                  <a:pt x="5560" y="442"/>
                </a:lnTo>
                <a:lnTo>
                  <a:pt x="5253" y="328"/>
                </a:lnTo>
                <a:cubicBezTo>
                  <a:pt x="3784" y="1826"/>
                  <a:pt x="881" y="2170"/>
                  <a:pt x="0" y="2298"/>
                </a:cubicBezTo>
                <a:lnTo>
                  <a:pt x="256" y="1578"/>
                </a:lnTo>
                <a:lnTo>
                  <a:pt x="40" y="1130"/>
                </a:lnTo>
                <a:close/>
              </a:path>
            </a:pathLst>
          </a:custGeom>
          <a:solidFill>
            <a:schemeClr val="accent1">
              <a:lumMod val="20000"/>
              <a:lumOff val="80000"/>
            </a:schemeClr>
          </a:solidFill>
          <a:ln w="9525">
            <a:solidFill>
              <a:srgbClr val="EAEEEE"/>
            </a:solidFill>
            <a:round/>
            <a:headEnd/>
            <a:tailEnd/>
          </a:ln>
        </p:spPr>
        <p:txBody>
          <a:bodyPr wrap="none" anchor="ctr"/>
          <a:lstStyle/>
          <a:p>
            <a:endParaRPr lang="en-US">
              <a:latin typeface="+mn-lt"/>
            </a:endParaRPr>
          </a:p>
        </p:txBody>
      </p:sp>
      <p:sp>
        <p:nvSpPr>
          <p:cNvPr id="535580" name="Line 28"/>
          <p:cNvSpPr>
            <a:spLocks noChangeShapeType="1"/>
          </p:cNvSpPr>
          <p:nvPr/>
        </p:nvSpPr>
        <p:spPr bwMode="auto">
          <a:xfrm flipV="1">
            <a:off x="3657600" y="4040256"/>
            <a:ext cx="0" cy="1963737"/>
          </a:xfrm>
          <a:prstGeom prst="line">
            <a:avLst/>
          </a:prstGeom>
          <a:noFill/>
          <a:ln w="38100">
            <a:solidFill>
              <a:schemeClr val="accent1">
                <a:lumMod val="60000"/>
                <a:lumOff val="40000"/>
              </a:schemeClr>
            </a:solidFill>
            <a:round/>
            <a:headEnd/>
            <a:tailEnd type="diamond" w="med" len="med"/>
          </a:ln>
          <a:effectLst>
            <a:outerShdw dist="17961" dir="2700000" algn="ctr" rotWithShape="0">
              <a:srgbClr val="4D4D4D"/>
            </a:outerShdw>
          </a:effectLst>
        </p:spPr>
        <p:txBody>
          <a:bodyPr/>
          <a:lstStyle/>
          <a:p>
            <a:pPr>
              <a:defRPr/>
            </a:pPr>
            <a:endParaRPr lang="en-US" sz="1600">
              <a:solidFill>
                <a:prstClr val="black"/>
              </a:solidFill>
              <a:latin typeface="+mn-lt"/>
            </a:endParaRPr>
          </a:p>
        </p:txBody>
      </p:sp>
      <p:sp>
        <p:nvSpPr>
          <p:cNvPr id="136206" name="Rectangle 32"/>
          <p:cNvSpPr>
            <a:spLocks noChangeArrowheads="1"/>
          </p:cNvSpPr>
          <p:nvPr/>
        </p:nvSpPr>
        <p:spPr bwMode="auto">
          <a:xfrm>
            <a:off x="3429077" y="4765765"/>
            <a:ext cx="1358900" cy="701731"/>
          </a:xfrm>
          <a:prstGeom prst="rect">
            <a:avLst/>
          </a:prstGeom>
          <a:noFill/>
          <a:ln w="9525">
            <a:noFill/>
            <a:miter lim="800000"/>
            <a:headEnd/>
            <a:tailEnd/>
          </a:ln>
        </p:spPr>
        <p:txBody>
          <a:bodyPr>
            <a:spAutoFit/>
          </a:bodyPr>
          <a:lstStyle/>
          <a:p>
            <a:pPr algn="ctr">
              <a:lnSpc>
                <a:spcPct val="90000"/>
              </a:lnSpc>
            </a:pPr>
            <a:r>
              <a:rPr lang="en-US" sz="1600" dirty="0">
                <a:solidFill>
                  <a:srgbClr val="000000"/>
                </a:solidFill>
                <a:latin typeface="+mn-lt"/>
              </a:rPr>
              <a:t>Cray XT4</a:t>
            </a:r>
          </a:p>
          <a:p>
            <a:pPr algn="ctr">
              <a:lnSpc>
                <a:spcPct val="90000"/>
              </a:lnSpc>
            </a:pPr>
            <a:r>
              <a:rPr lang="en-US" sz="1400" dirty="0" smtClean="0">
                <a:solidFill>
                  <a:srgbClr val="000000"/>
                </a:solidFill>
                <a:latin typeface="+mn-lt"/>
              </a:rPr>
              <a:t>Dual-core</a:t>
            </a:r>
            <a:endParaRPr lang="en-US" sz="1400" dirty="0">
              <a:solidFill>
                <a:srgbClr val="000000"/>
              </a:solidFill>
              <a:latin typeface="+mn-lt"/>
            </a:endParaRPr>
          </a:p>
          <a:p>
            <a:pPr algn="ctr">
              <a:lnSpc>
                <a:spcPct val="90000"/>
              </a:lnSpc>
            </a:pPr>
            <a:r>
              <a:rPr lang="en-US" sz="1400" dirty="0">
                <a:solidFill>
                  <a:srgbClr val="000000"/>
                </a:solidFill>
                <a:latin typeface="+mn-lt"/>
              </a:rPr>
              <a:t>119 TF</a:t>
            </a:r>
          </a:p>
        </p:txBody>
      </p:sp>
      <p:sp>
        <p:nvSpPr>
          <p:cNvPr id="136207" name="Text Box 35"/>
          <p:cNvSpPr txBox="1">
            <a:spLocks noChangeArrowheads="1"/>
          </p:cNvSpPr>
          <p:nvPr/>
        </p:nvSpPr>
        <p:spPr bwMode="auto">
          <a:xfrm>
            <a:off x="1895800" y="5985560"/>
            <a:ext cx="556563" cy="338554"/>
          </a:xfrm>
          <a:prstGeom prst="rect">
            <a:avLst/>
          </a:prstGeom>
          <a:noFill/>
          <a:ln w="9525">
            <a:noFill/>
            <a:miter lim="800000"/>
            <a:headEnd/>
            <a:tailEnd/>
          </a:ln>
        </p:spPr>
        <p:txBody>
          <a:bodyPr wrap="none">
            <a:spAutoFit/>
          </a:bodyPr>
          <a:lstStyle/>
          <a:p>
            <a:pPr algn="ctr"/>
            <a:r>
              <a:rPr lang="en-US" sz="1600" dirty="0" smtClean="0">
                <a:solidFill>
                  <a:srgbClr val="000000"/>
                </a:solidFill>
                <a:latin typeface="+mn-lt"/>
              </a:rPr>
              <a:t>2006</a:t>
            </a:r>
            <a:endParaRPr lang="en-US" sz="1600" dirty="0">
              <a:solidFill>
                <a:srgbClr val="000000"/>
              </a:solidFill>
              <a:latin typeface="+mn-lt"/>
            </a:endParaRPr>
          </a:p>
        </p:txBody>
      </p:sp>
      <p:sp>
        <p:nvSpPr>
          <p:cNvPr id="136208" name="Text Box 36"/>
          <p:cNvSpPr txBox="1">
            <a:spLocks noChangeArrowheads="1"/>
          </p:cNvSpPr>
          <p:nvPr/>
        </p:nvSpPr>
        <p:spPr bwMode="auto">
          <a:xfrm>
            <a:off x="3378833" y="5985560"/>
            <a:ext cx="556563" cy="338554"/>
          </a:xfrm>
          <a:prstGeom prst="rect">
            <a:avLst/>
          </a:prstGeom>
          <a:noFill/>
          <a:ln w="9525">
            <a:noFill/>
            <a:miter lim="800000"/>
            <a:headEnd/>
            <a:tailEnd/>
          </a:ln>
        </p:spPr>
        <p:txBody>
          <a:bodyPr wrap="none">
            <a:spAutoFit/>
          </a:bodyPr>
          <a:lstStyle/>
          <a:p>
            <a:pPr algn="ctr"/>
            <a:r>
              <a:rPr lang="en-US" sz="1600" dirty="0">
                <a:solidFill>
                  <a:srgbClr val="000000"/>
                </a:solidFill>
                <a:latin typeface="+mn-lt"/>
              </a:rPr>
              <a:t>2007</a:t>
            </a:r>
          </a:p>
        </p:txBody>
      </p:sp>
      <p:sp>
        <p:nvSpPr>
          <p:cNvPr id="136209" name="Text Box 37"/>
          <p:cNvSpPr txBox="1">
            <a:spLocks noChangeArrowheads="1"/>
          </p:cNvSpPr>
          <p:nvPr/>
        </p:nvSpPr>
        <p:spPr bwMode="auto">
          <a:xfrm>
            <a:off x="4944108" y="5985560"/>
            <a:ext cx="556563" cy="338554"/>
          </a:xfrm>
          <a:prstGeom prst="rect">
            <a:avLst/>
          </a:prstGeom>
          <a:noFill/>
          <a:ln w="9525">
            <a:noFill/>
            <a:miter lim="800000"/>
            <a:headEnd/>
            <a:tailEnd/>
          </a:ln>
        </p:spPr>
        <p:txBody>
          <a:bodyPr wrap="none">
            <a:spAutoFit/>
          </a:bodyPr>
          <a:lstStyle/>
          <a:p>
            <a:pPr algn="ctr"/>
            <a:r>
              <a:rPr lang="en-US" sz="1600" dirty="0">
                <a:solidFill>
                  <a:srgbClr val="000000"/>
                </a:solidFill>
                <a:latin typeface="+mn-lt"/>
              </a:rPr>
              <a:t>2008</a:t>
            </a:r>
          </a:p>
        </p:txBody>
      </p:sp>
      <p:sp>
        <p:nvSpPr>
          <p:cNvPr id="136210" name="Rectangle 32"/>
          <p:cNvSpPr>
            <a:spLocks noChangeArrowheads="1"/>
          </p:cNvSpPr>
          <p:nvPr/>
        </p:nvSpPr>
        <p:spPr bwMode="auto">
          <a:xfrm>
            <a:off x="2231260" y="5113573"/>
            <a:ext cx="1181100" cy="701731"/>
          </a:xfrm>
          <a:prstGeom prst="rect">
            <a:avLst/>
          </a:prstGeom>
          <a:noFill/>
          <a:ln w="9525">
            <a:noFill/>
            <a:miter lim="800000"/>
            <a:headEnd/>
            <a:tailEnd/>
          </a:ln>
        </p:spPr>
        <p:txBody>
          <a:bodyPr>
            <a:spAutoFit/>
          </a:bodyPr>
          <a:lstStyle/>
          <a:p>
            <a:pPr algn="ctr">
              <a:lnSpc>
                <a:spcPct val="90000"/>
              </a:lnSpc>
            </a:pPr>
            <a:r>
              <a:rPr lang="en-US" sz="1600" dirty="0">
                <a:solidFill>
                  <a:srgbClr val="000000"/>
                </a:solidFill>
                <a:latin typeface="+mn-lt"/>
              </a:rPr>
              <a:t>Cray XT3 </a:t>
            </a:r>
          </a:p>
          <a:p>
            <a:pPr algn="ctr">
              <a:lnSpc>
                <a:spcPct val="90000"/>
              </a:lnSpc>
            </a:pPr>
            <a:r>
              <a:rPr lang="en-US" sz="1400" dirty="0" smtClean="0">
                <a:solidFill>
                  <a:srgbClr val="000000"/>
                </a:solidFill>
                <a:latin typeface="+mn-lt"/>
              </a:rPr>
              <a:t>Dual-core</a:t>
            </a:r>
            <a:endParaRPr lang="en-US" sz="1400" dirty="0">
              <a:solidFill>
                <a:srgbClr val="000000"/>
              </a:solidFill>
              <a:latin typeface="+mn-lt"/>
            </a:endParaRPr>
          </a:p>
          <a:p>
            <a:pPr algn="ctr">
              <a:lnSpc>
                <a:spcPct val="90000"/>
              </a:lnSpc>
            </a:pPr>
            <a:r>
              <a:rPr lang="en-US" sz="1400" dirty="0">
                <a:solidFill>
                  <a:srgbClr val="000000"/>
                </a:solidFill>
                <a:latin typeface="+mn-lt"/>
              </a:rPr>
              <a:t>54 TF</a:t>
            </a:r>
          </a:p>
        </p:txBody>
      </p:sp>
      <p:sp>
        <p:nvSpPr>
          <p:cNvPr id="136212" name="Rectangle 6"/>
          <p:cNvSpPr>
            <a:spLocks noGrp="1" noChangeArrowheads="1"/>
          </p:cNvSpPr>
          <p:nvPr>
            <p:ph type="title"/>
          </p:nvPr>
        </p:nvSpPr>
        <p:spPr/>
        <p:txBody>
          <a:bodyPr/>
          <a:lstStyle/>
          <a:p>
            <a:r>
              <a:rPr lang="en-US" smtClean="0"/>
              <a:t>ORNL system performance has increased by 1,000 times since 2004</a:t>
            </a:r>
            <a:endParaRPr lang="en-US" dirty="0" smtClean="0"/>
          </a:p>
        </p:txBody>
      </p:sp>
      <p:sp>
        <p:nvSpPr>
          <p:cNvPr id="136213" name="Text Box 35"/>
          <p:cNvSpPr txBox="1">
            <a:spLocks noChangeArrowheads="1"/>
          </p:cNvSpPr>
          <p:nvPr/>
        </p:nvSpPr>
        <p:spPr bwMode="auto">
          <a:xfrm>
            <a:off x="589287" y="5985560"/>
            <a:ext cx="556563" cy="338554"/>
          </a:xfrm>
          <a:prstGeom prst="rect">
            <a:avLst/>
          </a:prstGeom>
          <a:noFill/>
          <a:ln w="9525">
            <a:noFill/>
            <a:miter lim="800000"/>
            <a:headEnd/>
            <a:tailEnd/>
          </a:ln>
        </p:spPr>
        <p:txBody>
          <a:bodyPr wrap="none">
            <a:spAutoFit/>
          </a:bodyPr>
          <a:lstStyle/>
          <a:p>
            <a:pPr algn="ctr"/>
            <a:r>
              <a:rPr lang="en-US" sz="1600" dirty="0" smtClean="0">
                <a:solidFill>
                  <a:srgbClr val="000000"/>
                </a:solidFill>
                <a:latin typeface="+mn-lt"/>
              </a:rPr>
              <a:t>2005</a:t>
            </a:r>
            <a:endParaRPr lang="en-US" sz="1600" dirty="0">
              <a:solidFill>
                <a:srgbClr val="000000"/>
              </a:solidFill>
              <a:latin typeface="+mn-lt"/>
            </a:endParaRPr>
          </a:p>
        </p:txBody>
      </p:sp>
      <p:sp>
        <p:nvSpPr>
          <p:cNvPr id="136214" name="Rectangle 32"/>
          <p:cNvSpPr>
            <a:spLocks noChangeArrowheads="1"/>
          </p:cNvSpPr>
          <p:nvPr/>
        </p:nvSpPr>
        <p:spPr bwMode="auto">
          <a:xfrm>
            <a:off x="-136480" y="5561389"/>
            <a:ext cx="1338263" cy="507831"/>
          </a:xfrm>
          <a:prstGeom prst="rect">
            <a:avLst/>
          </a:prstGeom>
          <a:noFill/>
          <a:ln w="9525">
            <a:noFill/>
            <a:miter lim="800000"/>
            <a:headEnd/>
            <a:tailEnd/>
          </a:ln>
        </p:spPr>
        <p:txBody>
          <a:bodyPr>
            <a:spAutoFit/>
          </a:bodyPr>
          <a:lstStyle/>
          <a:p>
            <a:pPr algn="ctr">
              <a:lnSpc>
                <a:spcPct val="90000"/>
              </a:lnSpc>
            </a:pPr>
            <a:r>
              <a:rPr lang="en-US" sz="1600" dirty="0">
                <a:solidFill>
                  <a:srgbClr val="000000"/>
                </a:solidFill>
                <a:latin typeface="+mn-lt"/>
              </a:rPr>
              <a:t>Cray X1</a:t>
            </a:r>
          </a:p>
          <a:p>
            <a:pPr algn="ctr">
              <a:lnSpc>
                <a:spcPct val="90000"/>
              </a:lnSpc>
            </a:pPr>
            <a:r>
              <a:rPr lang="en-US" sz="1400" dirty="0">
                <a:solidFill>
                  <a:srgbClr val="000000"/>
                </a:solidFill>
                <a:latin typeface="+mn-lt"/>
              </a:rPr>
              <a:t>3 TF</a:t>
            </a:r>
          </a:p>
        </p:txBody>
      </p:sp>
      <p:pic>
        <p:nvPicPr>
          <p:cNvPr id="136215" name="Picture 12" descr="XT4_cut2_sm"/>
          <p:cNvPicPr>
            <a:picLocks noChangeAspect="1" noChangeArrowheads="1"/>
          </p:cNvPicPr>
          <p:nvPr/>
        </p:nvPicPr>
        <p:blipFill>
          <a:blip r:embed="rId3" cstate="print"/>
          <a:srcRect/>
          <a:stretch>
            <a:fillRect/>
          </a:stretch>
        </p:blipFill>
        <p:spPr bwMode="auto">
          <a:xfrm>
            <a:off x="3881717" y="3383853"/>
            <a:ext cx="1898650" cy="1218501"/>
          </a:xfrm>
          <a:prstGeom prst="rect">
            <a:avLst/>
          </a:prstGeom>
          <a:noFill/>
          <a:ln w="9525">
            <a:noFill/>
            <a:miter lim="800000"/>
            <a:headEnd/>
            <a:tailEnd/>
          </a:ln>
        </p:spPr>
      </p:pic>
      <p:sp>
        <p:nvSpPr>
          <p:cNvPr id="535581" name="Line 29"/>
          <p:cNvSpPr>
            <a:spLocks noChangeShapeType="1"/>
          </p:cNvSpPr>
          <p:nvPr/>
        </p:nvSpPr>
        <p:spPr bwMode="auto">
          <a:xfrm flipV="1">
            <a:off x="5189538" y="3676718"/>
            <a:ext cx="0" cy="2327275"/>
          </a:xfrm>
          <a:prstGeom prst="line">
            <a:avLst/>
          </a:prstGeom>
          <a:noFill/>
          <a:ln w="38100">
            <a:solidFill>
              <a:schemeClr val="accent1">
                <a:lumMod val="60000"/>
                <a:lumOff val="40000"/>
              </a:schemeClr>
            </a:solidFill>
            <a:round/>
            <a:headEnd/>
            <a:tailEnd type="diamond" w="med" len="med"/>
          </a:ln>
          <a:effectLst>
            <a:outerShdw dist="17961" dir="2700000" algn="ctr" rotWithShape="0">
              <a:srgbClr val="4D4D4D"/>
            </a:outerShdw>
          </a:effectLst>
        </p:spPr>
        <p:txBody>
          <a:bodyPr/>
          <a:lstStyle/>
          <a:p>
            <a:pPr>
              <a:defRPr/>
            </a:pPr>
            <a:endParaRPr lang="en-US" sz="1600">
              <a:solidFill>
                <a:prstClr val="black"/>
              </a:solidFill>
              <a:latin typeface="+mn-lt"/>
            </a:endParaRPr>
          </a:p>
        </p:txBody>
      </p:sp>
      <p:pic>
        <p:nvPicPr>
          <p:cNvPr id="136217" name="Picture 3" descr="C:\Users\aib\Desktop\Jag56.tif"/>
          <p:cNvPicPr>
            <a:picLocks noChangeAspect="1" noChangeArrowheads="1"/>
          </p:cNvPicPr>
          <p:nvPr/>
        </p:nvPicPr>
        <p:blipFill>
          <a:blip r:embed="rId4" cstate="print"/>
          <a:srcRect/>
          <a:stretch>
            <a:fillRect/>
          </a:stretch>
        </p:blipFill>
        <p:spPr bwMode="auto">
          <a:xfrm>
            <a:off x="1532873" y="3834608"/>
            <a:ext cx="1983872" cy="1038828"/>
          </a:xfrm>
          <a:prstGeom prst="rect">
            <a:avLst/>
          </a:prstGeom>
          <a:noFill/>
          <a:ln w="9525">
            <a:noFill/>
            <a:miter lim="800000"/>
            <a:headEnd/>
            <a:tailEnd/>
          </a:ln>
        </p:spPr>
      </p:pic>
      <p:sp>
        <p:nvSpPr>
          <p:cNvPr id="535579" name="Line 27"/>
          <p:cNvSpPr>
            <a:spLocks noChangeShapeType="1"/>
          </p:cNvSpPr>
          <p:nvPr/>
        </p:nvSpPr>
        <p:spPr bwMode="auto">
          <a:xfrm flipV="1">
            <a:off x="2141538" y="4387918"/>
            <a:ext cx="0" cy="1616075"/>
          </a:xfrm>
          <a:prstGeom prst="line">
            <a:avLst/>
          </a:prstGeom>
          <a:noFill/>
          <a:ln w="38100">
            <a:solidFill>
              <a:schemeClr val="accent1">
                <a:lumMod val="60000"/>
                <a:lumOff val="40000"/>
              </a:schemeClr>
            </a:solidFill>
            <a:round/>
            <a:headEnd/>
            <a:tailEnd type="diamond" w="med" len="med"/>
          </a:ln>
          <a:effectLst>
            <a:outerShdw dist="17961" dir="2700000" algn="ctr" rotWithShape="0">
              <a:srgbClr val="4D4D4D"/>
            </a:outerShdw>
          </a:effectLst>
        </p:spPr>
        <p:txBody>
          <a:bodyPr/>
          <a:lstStyle/>
          <a:p>
            <a:pPr>
              <a:defRPr/>
            </a:pPr>
            <a:endParaRPr lang="en-US" sz="1600">
              <a:solidFill>
                <a:prstClr val="black"/>
              </a:solidFill>
              <a:latin typeface="+mn-lt"/>
            </a:endParaRPr>
          </a:p>
        </p:txBody>
      </p:sp>
      <p:pic>
        <p:nvPicPr>
          <p:cNvPr id="136219" name="Picture 4" descr="C:\Users\aib\Desktop\X1.tif"/>
          <p:cNvPicPr>
            <a:picLocks noChangeAspect="1" noChangeArrowheads="1"/>
          </p:cNvPicPr>
          <p:nvPr/>
        </p:nvPicPr>
        <p:blipFill>
          <a:blip r:embed="rId5" cstate="print"/>
          <a:srcRect/>
          <a:stretch>
            <a:fillRect/>
          </a:stretch>
        </p:blipFill>
        <p:spPr bwMode="auto">
          <a:xfrm>
            <a:off x="80685" y="4510110"/>
            <a:ext cx="1464459" cy="883004"/>
          </a:xfrm>
          <a:prstGeom prst="rect">
            <a:avLst/>
          </a:prstGeom>
          <a:noFill/>
          <a:ln w="9525">
            <a:noFill/>
            <a:miter lim="800000"/>
            <a:headEnd/>
            <a:tailEnd/>
          </a:ln>
        </p:spPr>
      </p:pic>
      <p:sp>
        <p:nvSpPr>
          <p:cNvPr id="26" name="Line 27"/>
          <p:cNvSpPr>
            <a:spLocks noChangeShapeType="1"/>
          </p:cNvSpPr>
          <p:nvPr/>
        </p:nvSpPr>
        <p:spPr bwMode="auto">
          <a:xfrm flipV="1">
            <a:off x="879475" y="4880043"/>
            <a:ext cx="1588" cy="1123950"/>
          </a:xfrm>
          <a:prstGeom prst="line">
            <a:avLst/>
          </a:prstGeom>
          <a:noFill/>
          <a:ln w="38100">
            <a:solidFill>
              <a:schemeClr val="accent1">
                <a:lumMod val="60000"/>
                <a:lumOff val="40000"/>
              </a:schemeClr>
            </a:solidFill>
            <a:round/>
            <a:headEnd/>
            <a:tailEnd type="diamond" w="med" len="med"/>
          </a:ln>
          <a:effectLst>
            <a:outerShdw dist="17961" dir="2700000" algn="ctr" rotWithShape="0">
              <a:srgbClr val="4D4D4D"/>
            </a:outerShdw>
          </a:effectLst>
        </p:spPr>
        <p:txBody>
          <a:bodyPr/>
          <a:lstStyle/>
          <a:p>
            <a:pPr>
              <a:defRPr/>
            </a:pPr>
            <a:endParaRPr lang="en-US" sz="1600">
              <a:solidFill>
                <a:prstClr val="black"/>
              </a:solidFill>
              <a:latin typeface="+mn-lt"/>
            </a:endParaRPr>
          </a:p>
        </p:txBody>
      </p:sp>
      <p:sp>
        <p:nvSpPr>
          <p:cNvPr id="136221" name="Rectangle 32"/>
          <p:cNvSpPr>
            <a:spLocks noChangeArrowheads="1"/>
          </p:cNvSpPr>
          <p:nvPr/>
        </p:nvSpPr>
        <p:spPr bwMode="auto">
          <a:xfrm>
            <a:off x="953791" y="5312377"/>
            <a:ext cx="1338263" cy="701731"/>
          </a:xfrm>
          <a:prstGeom prst="rect">
            <a:avLst/>
          </a:prstGeom>
          <a:noFill/>
          <a:ln w="9525">
            <a:noFill/>
            <a:miter lim="800000"/>
            <a:headEnd/>
            <a:tailEnd/>
          </a:ln>
        </p:spPr>
        <p:txBody>
          <a:bodyPr>
            <a:spAutoFit/>
          </a:bodyPr>
          <a:lstStyle/>
          <a:p>
            <a:pPr algn="ctr">
              <a:lnSpc>
                <a:spcPct val="90000"/>
              </a:lnSpc>
            </a:pPr>
            <a:r>
              <a:rPr lang="en-US" sz="1600" dirty="0">
                <a:solidFill>
                  <a:srgbClr val="000000"/>
                </a:solidFill>
                <a:latin typeface="+mn-lt"/>
              </a:rPr>
              <a:t>Cray XT3</a:t>
            </a:r>
          </a:p>
          <a:p>
            <a:pPr algn="ctr">
              <a:lnSpc>
                <a:spcPct val="90000"/>
              </a:lnSpc>
            </a:pPr>
            <a:r>
              <a:rPr lang="en-US" sz="1400" dirty="0">
                <a:solidFill>
                  <a:srgbClr val="000000"/>
                </a:solidFill>
                <a:latin typeface="+mn-lt"/>
              </a:rPr>
              <a:t>Single-core</a:t>
            </a:r>
          </a:p>
          <a:p>
            <a:pPr algn="ctr">
              <a:lnSpc>
                <a:spcPct val="90000"/>
              </a:lnSpc>
            </a:pPr>
            <a:r>
              <a:rPr lang="en-US" sz="1400" dirty="0">
                <a:solidFill>
                  <a:srgbClr val="000000"/>
                </a:solidFill>
                <a:latin typeface="+mn-lt"/>
              </a:rPr>
              <a:t>26 TF</a:t>
            </a:r>
            <a:endParaRPr lang="en-US" sz="1600" dirty="0">
              <a:solidFill>
                <a:srgbClr val="000000"/>
              </a:solidFill>
              <a:latin typeface="+mn-lt"/>
            </a:endParaRPr>
          </a:p>
        </p:txBody>
      </p:sp>
      <p:sp>
        <p:nvSpPr>
          <p:cNvPr id="136223" name="Text Box 38"/>
          <p:cNvSpPr txBox="1">
            <a:spLocks noChangeArrowheads="1"/>
          </p:cNvSpPr>
          <p:nvPr/>
        </p:nvSpPr>
        <p:spPr bwMode="auto">
          <a:xfrm>
            <a:off x="6451815" y="5985560"/>
            <a:ext cx="556563" cy="338554"/>
          </a:xfrm>
          <a:prstGeom prst="rect">
            <a:avLst/>
          </a:prstGeom>
          <a:noFill/>
          <a:ln w="9525">
            <a:noFill/>
            <a:miter lim="800000"/>
            <a:headEnd/>
            <a:tailEnd/>
          </a:ln>
        </p:spPr>
        <p:txBody>
          <a:bodyPr wrap="none">
            <a:spAutoFit/>
          </a:bodyPr>
          <a:lstStyle/>
          <a:p>
            <a:pPr algn="ctr"/>
            <a:r>
              <a:rPr lang="en-US" sz="1600">
                <a:solidFill>
                  <a:srgbClr val="000000"/>
                </a:solidFill>
                <a:latin typeface="+mn-lt"/>
              </a:rPr>
              <a:t>2009</a:t>
            </a:r>
          </a:p>
        </p:txBody>
      </p:sp>
      <p:sp>
        <p:nvSpPr>
          <p:cNvPr id="136224" name="Rectangle 31"/>
          <p:cNvSpPr>
            <a:spLocks noChangeArrowheads="1"/>
          </p:cNvSpPr>
          <p:nvPr/>
        </p:nvSpPr>
        <p:spPr bwMode="auto">
          <a:xfrm>
            <a:off x="6594475" y="4251489"/>
            <a:ext cx="2200275" cy="701731"/>
          </a:xfrm>
          <a:prstGeom prst="rect">
            <a:avLst/>
          </a:prstGeom>
          <a:noFill/>
          <a:ln w="9525">
            <a:noFill/>
            <a:miter lim="800000"/>
            <a:headEnd/>
            <a:tailEnd/>
          </a:ln>
        </p:spPr>
        <p:txBody>
          <a:bodyPr>
            <a:spAutoFit/>
          </a:bodyPr>
          <a:lstStyle/>
          <a:p>
            <a:pPr algn="ctr">
              <a:lnSpc>
                <a:spcPct val="90000"/>
              </a:lnSpc>
            </a:pPr>
            <a:r>
              <a:rPr lang="en-US" sz="1600" dirty="0">
                <a:solidFill>
                  <a:srgbClr val="000000"/>
                </a:solidFill>
                <a:latin typeface="+mn-lt"/>
              </a:rPr>
              <a:t>Cray XT5 </a:t>
            </a:r>
            <a:r>
              <a:rPr lang="en-US" sz="1600" dirty="0" smtClean="0">
                <a:solidFill>
                  <a:srgbClr val="000000"/>
                </a:solidFill>
                <a:latin typeface="+mn-lt"/>
              </a:rPr>
              <a:t>systems</a:t>
            </a:r>
            <a:endParaRPr lang="en-US" sz="1600" dirty="0">
              <a:solidFill>
                <a:srgbClr val="000000"/>
              </a:solidFill>
              <a:latin typeface="+mn-lt"/>
            </a:endParaRPr>
          </a:p>
          <a:p>
            <a:pPr algn="ctr">
              <a:lnSpc>
                <a:spcPct val="90000"/>
              </a:lnSpc>
            </a:pPr>
            <a:r>
              <a:rPr lang="en-US" sz="1400" dirty="0">
                <a:solidFill>
                  <a:srgbClr val="000000"/>
                </a:solidFill>
                <a:latin typeface="+mn-lt"/>
              </a:rPr>
              <a:t>12-core, dual-socket SMP</a:t>
            </a:r>
          </a:p>
          <a:p>
            <a:pPr algn="ctr">
              <a:lnSpc>
                <a:spcPct val="90000"/>
              </a:lnSpc>
            </a:pPr>
            <a:r>
              <a:rPr lang="en-US" sz="1400" dirty="0">
                <a:solidFill>
                  <a:srgbClr val="000000"/>
                </a:solidFill>
                <a:latin typeface="+mn-lt"/>
              </a:rPr>
              <a:t>2335 TF and 1030 TF</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0367" y="3162856"/>
            <a:ext cx="2263495" cy="1088633"/>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3913" y="5027811"/>
            <a:ext cx="2540837" cy="1154926"/>
          </a:xfrm>
          <a:prstGeom prst="rect">
            <a:avLst/>
          </a:prstGeom>
        </p:spPr>
      </p:pic>
      <p:sp>
        <p:nvSpPr>
          <p:cNvPr id="136211" name="Rectangle 32"/>
          <p:cNvSpPr>
            <a:spLocks noChangeArrowheads="1"/>
          </p:cNvSpPr>
          <p:nvPr/>
        </p:nvSpPr>
        <p:spPr bwMode="auto">
          <a:xfrm>
            <a:off x="4958624" y="4354022"/>
            <a:ext cx="1379537" cy="701731"/>
          </a:xfrm>
          <a:prstGeom prst="rect">
            <a:avLst/>
          </a:prstGeom>
          <a:noFill/>
          <a:ln w="9525">
            <a:noFill/>
            <a:miter lim="800000"/>
            <a:headEnd/>
            <a:tailEnd/>
          </a:ln>
        </p:spPr>
        <p:txBody>
          <a:bodyPr>
            <a:spAutoFit/>
          </a:bodyPr>
          <a:lstStyle/>
          <a:p>
            <a:pPr algn="ctr">
              <a:lnSpc>
                <a:spcPct val="90000"/>
              </a:lnSpc>
            </a:pPr>
            <a:r>
              <a:rPr lang="en-US" sz="1600" dirty="0">
                <a:solidFill>
                  <a:srgbClr val="000000"/>
                </a:solidFill>
                <a:latin typeface="+mn-lt"/>
              </a:rPr>
              <a:t>Cray XT4 </a:t>
            </a:r>
            <a:r>
              <a:rPr lang="en-US" sz="1600" dirty="0" smtClean="0">
                <a:solidFill>
                  <a:srgbClr val="000000"/>
                </a:solidFill>
                <a:latin typeface="+mn-lt"/>
              </a:rPr>
              <a:t/>
            </a:r>
            <a:br>
              <a:rPr lang="en-US" sz="1600" dirty="0" smtClean="0">
                <a:solidFill>
                  <a:srgbClr val="000000"/>
                </a:solidFill>
                <a:latin typeface="+mn-lt"/>
              </a:rPr>
            </a:br>
            <a:r>
              <a:rPr lang="en-US" sz="1400" dirty="0" smtClean="0">
                <a:solidFill>
                  <a:srgbClr val="000000"/>
                </a:solidFill>
                <a:latin typeface="+mn-lt"/>
              </a:rPr>
              <a:t>Quad-core</a:t>
            </a:r>
            <a:endParaRPr lang="en-US" sz="1400" dirty="0">
              <a:solidFill>
                <a:srgbClr val="000000"/>
              </a:solidFill>
              <a:latin typeface="+mn-lt"/>
            </a:endParaRPr>
          </a:p>
          <a:p>
            <a:pPr algn="ctr">
              <a:lnSpc>
                <a:spcPct val="90000"/>
              </a:lnSpc>
            </a:pPr>
            <a:r>
              <a:rPr lang="en-US" sz="1400" dirty="0">
                <a:solidFill>
                  <a:srgbClr val="000000"/>
                </a:solidFill>
                <a:latin typeface="+mn-lt"/>
              </a:rPr>
              <a:t>263 TF</a:t>
            </a:r>
          </a:p>
        </p:txBody>
      </p:sp>
      <p:sp>
        <p:nvSpPr>
          <p:cNvPr id="535582" name="Line 30"/>
          <p:cNvSpPr>
            <a:spLocks noChangeShapeType="1"/>
          </p:cNvSpPr>
          <p:nvPr/>
        </p:nvSpPr>
        <p:spPr bwMode="auto">
          <a:xfrm flipV="1">
            <a:off x="6718676" y="3259206"/>
            <a:ext cx="0" cy="2744787"/>
          </a:xfrm>
          <a:prstGeom prst="line">
            <a:avLst/>
          </a:prstGeom>
          <a:noFill/>
          <a:ln w="38100">
            <a:solidFill>
              <a:schemeClr val="accent1">
                <a:lumMod val="60000"/>
                <a:lumOff val="40000"/>
              </a:schemeClr>
            </a:solidFill>
            <a:round/>
            <a:headEnd/>
            <a:tailEnd type="diamond" w="med" len="med"/>
          </a:ln>
          <a:effectLst>
            <a:outerShdw dist="17961" dir="2700000" algn="ctr" rotWithShape="0">
              <a:srgbClr val="4D4D4D"/>
            </a:outerShdw>
          </a:effectLst>
        </p:spPr>
        <p:txBody>
          <a:bodyPr/>
          <a:lstStyle/>
          <a:p>
            <a:pPr>
              <a:defRPr/>
            </a:pPr>
            <a:endParaRPr lang="en-US" sz="1600">
              <a:solidFill>
                <a:prstClr val="black"/>
              </a:solidFill>
              <a:latin typeface="+mn-lt"/>
            </a:endParaRPr>
          </a:p>
        </p:txBody>
      </p:sp>
    </p:spTree>
    <p:extLst>
      <p:ext uri="{BB962C8B-B14F-4D97-AF65-F5344CB8AC3E}">
        <p14:creationId xmlns:p14="http://schemas.microsoft.com/office/powerpoint/2010/main" val="168051775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Theme">
  <a:themeElements>
    <a:clrScheme name="ORNL 0812 new">
      <a:dk1>
        <a:sysClr val="windowText" lastClr="000000"/>
      </a:dk1>
      <a:lt1>
        <a:sysClr val="window" lastClr="FFFFFF"/>
      </a:lt1>
      <a:dk2>
        <a:srgbClr val="006C3A"/>
      </a:dk2>
      <a:lt2>
        <a:srgbClr val="FFFFFF"/>
      </a:lt2>
      <a:accent1>
        <a:srgbClr val="4F81BD"/>
      </a:accent1>
      <a:accent2>
        <a:srgbClr val="C0504D"/>
      </a:accent2>
      <a:accent3>
        <a:srgbClr val="00B274"/>
      </a:accent3>
      <a:accent4>
        <a:srgbClr val="F79646"/>
      </a:accent4>
      <a:accent5>
        <a:srgbClr val="4BACC6"/>
      </a:accent5>
      <a:accent6>
        <a:srgbClr val="8064A2"/>
      </a:accent6>
      <a:hlink>
        <a:srgbClr val="1F497D"/>
      </a:hlink>
      <a:folHlink>
        <a:srgbClr val="006C3A"/>
      </a:folHlink>
    </a:clrScheme>
    <a:fontScheme name="ORNL theme">
      <a:majorFont>
        <a:latin typeface="Arial Black"/>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9722</TotalTime>
  <Words>1637</Words>
  <Application>Microsoft Office PowerPoint</Application>
  <PresentationFormat>On-screen Show (4:3)</PresentationFormat>
  <Paragraphs>367</Paragraphs>
  <Slides>27</Slides>
  <Notes>24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Default Theme</vt:lpstr>
      <vt:lpstr>PowerPoint Presentation</vt:lpstr>
      <vt:lpstr>Outline</vt:lpstr>
      <vt:lpstr>ORNL is DOE’s largest science  and energy laboratory</vt:lpstr>
      <vt:lpstr>University partnerships are critical  to ORNL</vt:lpstr>
      <vt:lpstr>Our distinctive facilities bring thousands  of researchers to ORNL each year</vt:lpstr>
      <vt:lpstr>DOE user facilities</vt:lpstr>
      <vt:lpstr>ORNL is home to 8 DOE user facilities </vt:lpstr>
      <vt:lpstr>Leading the development of ultrascale scientific computing</vt:lpstr>
      <vt:lpstr>ORNL system performance has increased by 1,000 times since 2004</vt:lpstr>
      <vt:lpstr>Planning for a 1000 times increase  in capability over the next decade</vt:lpstr>
      <vt:lpstr>DOE missions require simulation and analysis for policy and decision making</vt:lpstr>
      <vt:lpstr>Many compelling problems become tractable only at the exascale</vt:lpstr>
      <vt:lpstr>Improvements in hardware and applications are equally important</vt:lpstr>
      <vt:lpstr>Access to DOE’s leadership  computing resources</vt:lpstr>
      <vt:lpstr>The Oak Ridge LCF is supporting 32 INCITE projects in 2011</vt:lpstr>
      <vt:lpstr>Center for Nanoscale Materials Sciences</vt:lpstr>
      <vt:lpstr>CNMS:  3 research themes and 2 crosscuts</vt:lpstr>
      <vt:lpstr>Theme 1: Multiscale functionality  of nanostructures</vt:lpstr>
      <vt:lpstr>Theme 2: Macromolecular nanoscience Designing and controlling nanoscale organization for novel properties and functionality</vt:lpstr>
      <vt:lpstr>Theme 3:  Collective phenomena in nanophases</vt:lpstr>
      <vt:lpstr>Academic researchers are making heavy use of CNMS</vt:lpstr>
      <vt:lpstr>Developing and applying the world’s best tools for neutron scattering</vt:lpstr>
      <vt:lpstr>SNS instruments</vt:lpstr>
      <vt:lpstr>HFIR instruments</vt:lpstr>
      <vt:lpstr>Users are increasing  as we build to capacity</vt:lpstr>
      <vt:lpstr>Gaining access to ORNL’s neutron scattering resources</vt:lpstr>
      <vt:lpstr>Oak Ridge National Laboratory Distinctive user facilities  for discovery and innovation</vt:lpstr>
    </vt:vector>
  </TitlesOfParts>
  <Company>ORNL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Donna Jo Roy</dc:creator>
  <cp:lastModifiedBy>Roy, Donna Jo</cp:lastModifiedBy>
  <cp:revision>404</cp:revision>
  <cp:lastPrinted>2011-10-19T20:56:35Z</cp:lastPrinted>
  <dcterms:created xsi:type="dcterms:W3CDTF">2010-08-10T13:46:30Z</dcterms:created>
  <dcterms:modified xsi:type="dcterms:W3CDTF">2011-10-19T20:57:07Z</dcterms:modified>
</cp:coreProperties>
</file>