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viewProps.xml" ContentType="application/vnd.openxmlformats-officedocument.presentationml.viewProps+xml"/>
  <Override PartName="/ppt/notesSlides/notesSlide7.xml" ContentType="application/vnd.openxmlformats-officedocument.presentationml.notesSlide+xml"/>
  <Default Extension="wmf" ContentType="image/x-wmf"/>
  <Override PartName="/ppt/slides/slide25.xml" ContentType="application/vnd.openxmlformats-officedocument.presentationml.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s/slide27.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embeddings/Microsoft_Equation1.bin" ContentType="application/vnd.openxmlformats-officedocument.oleObject"/>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30"/>
  </p:notesMasterIdLst>
  <p:sldIdLst>
    <p:sldId id="256" r:id="rId2"/>
    <p:sldId id="257" r:id="rId3"/>
    <p:sldId id="261" r:id="rId4"/>
    <p:sldId id="258" r:id="rId5"/>
    <p:sldId id="259" r:id="rId6"/>
    <p:sldId id="260" r:id="rId7"/>
    <p:sldId id="262" r:id="rId8"/>
    <p:sldId id="284" r:id="rId9"/>
    <p:sldId id="263" r:id="rId10"/>
    <p:sldId id="265" r:id="rId11"/>
    <p:sldId id="266" r:id="rId12"/>
    <p:sldId id="267" r:id="rId13"/>
    <p:sldId id="285"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64" d="100"/>
          <a:sy n="164" d="100"/>
        </p:scale>
        <p:origin x="-63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tableStyles" Target="tableStyles.xml"/><Relationship Id="rId31" Type="http://schemas.openxmlformats.org/officeDocument/2006/relationships/printerSettings" Target="printerSettings/printerSettings1.bin"/><Relationship Id="rId34"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26" Type="http://schemas.openxmlformats.org/officeDocument/2006/relationships/slide" Target="slides/slide25.xml"/><Relationship Id="rId30" Type="http://schemas.openxmlformats.org/officeDocument/2006/relationships/notesMaster" Target="notesMasters/notesMaster1.xml"/><Relationship Id="rId11" Type="http://schemas.openxmlformats.org/officeDocument/2006/relationships/slide" Target="slides/slide10.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AE9C3-6278-7C44-8002-055B32CD2E07}" type="datetimeFigureOut">
              <a:rPr lang="en-US" smtClean="0"/>
              <a:pPr/>
              <a:t>10/19/11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F0754-DC62-484D-8B33-AB65091F33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DMD</a:t>
            </a:r>
            <a:r>
              <a:rPr lang="en-US" baseline="0" dirty="0" smtClean="0"/>
              <a:t> is one type of MD. The idea is to use discontinuous step functions to model the interactions. The atoms do not have accelerations and only change their velocities instantaneously when its changes the potential step with respect to another atom.</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recently developed a</a:t>
            </a:r>
            <a:r>
              <a:rPr lang="en-US" baseline="0" dirty="0" smtClean="0"/>
              <a:t> </a:t>
            </a:r>
            <a:r>
              <a:rPr lang="en-US" baseline="0" dirty="0" err="1" smtClean="0"/>
              <a:t>Medsua</a:t>
            </a:r>
            <a:r>
              <a:rPr lang="en-US" baseline="0" dirty="0" smtClean="0"/>
              <a:t> </a:t>
            </a:r>
            <a:r>
              <a:rPr lang="en-US" baseline="0" dirty="0" err="1" smtClean="0"/>
              <a:t>Forcefield</a:t>
            </a:r>
            <a:r>
              <a:rPr lang="en-US" baseline="0" dirty="0" smtClean="0"/>
              <a:t>, or score function, to describe the energy of a given protein structure. Guided by Medusa Force field, we perform Monte Carlo search of the protein sequence and sidechain packing. We are able to recapitulate the protein native sequence and side chain orientation inside the core. </a:t>
            </a:r>
            <a:r>
              <a:rPr lang="en-US" baseline="0" dirty="0" err="1" smtClean="0"/>
              <a:t>Moreoever</a:t>
            </a:r>
            <a:r>
              <a:rPr lang="en-US" baseline="0" dirty="0" smtClean="0"/>
              <a:t>, we also benchmarked the force field by prediction the </a:t>
            </a:r>
            <a:r>
              <a:rPr lang="en-US" baseline="0" dirty="0" err="1" smtClean="0"/>
              <a:t>ddG</a:t>
            </a:r>
            <a:r>
              <a:rPr lang="en-US" baseline="0" dirty="0" smtClean="0"/>
              <a:t>, the stability change upon mutations. We found a significant correlation between predictions and experimental values. Furthermore, we allowed protein backbone change which allowed the estimate of mutations that perturb protein backbone.</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Medusa </a:t>
            </a:r>
            <a:r>
              <a:rPr lang="en-US" baseline="0" dirty="0" err="1" smtClean="0"/>
              <a:t>Forcefield</a:t>
            </a:r>
            <a:r>
              <a:rPr lang="en-US" baseline="0" dirty="0" smtClean="0"/>
              <a:t> and DMD for sampling, we perform the benchmark of folding form sequence alone. In six cases of small RNAs (&lt;60aa), we are able to recapitulate the near-native fold.</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efficiently</a:t>
            </a:r>
            <a:r>
              <a:rPr lang="en-US" baseline="0" dirty="0" smtClean="0"/>
              <a:t> simulate the molecular system. The simulation box is divided into cells, with the cell dimension approximate the interaction range. As the result, an atom only interact with the atoms in the neighboring cells, 9 cells in 2D and 27 cells in 3D. Wall-</a:t>
            </a:r>
            <a:r>
              <a:rPr lang="en-US" baseline="0" dirty="0" err="1" smtClean="0"/>
              <a:t>crossiing</a:t>
            </a:r>
            <a:r>
              <a:rPr lang="en-US" baseline="0" dirty="0" smtClean="0"/>
              <a:t>, or collision with cell well is counted as Events. Therefore, the algorithm can be described with the flow chart.</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brief history of DMD. The first ever MD simulations was done by Alder and Wainwright in late 50s, who was later recognized by the Boltzmann award in 2001 together with Kawasaki. The MD simulations was with </a:t>
            </a:r>
            <a:r>
              <a:rPr lang="en-US" baseline="0" dirty="0" err="1" smtClean="0"/>
              <a:t>Hards</a:t>
            </a:r>
            <a:r>
              <a:rPr lang="en-US" baseline="0" dirty="0" smtClean="0"/>
              <a:t> </a:t>
            </a:r>
            <a:r>
              <a:rPr lang="en-US" baseline="0" dirty="0" err="1" smtClean="0"/>
              <a:t>sare</a:t>
            </a:r>
            <a:r>
              <a:rPr lang="en-US" baseline="0" dirty="0" smtClean="0"/>
              <a:t>, which is basically DMD. DMD was under continuous development, but mainly in hard </a:t>
            </a:r>
            <a:r>
              <a:rPr lang="en-US" baseline="0" dirty="0" err="1" smtClean="0"/>
              <a:t>sphare</a:t>
            </a:r>
            <a:r>
              <a:rPr lang="en-US" baseline="0" dirty="0" smtClean="0"/>
              <a:t>, </a:t>
            </a:r>
            <a:r>
              <a:rPr lang="en-US" baseline="0" dirty="0" err="1" smtClean="0"/>
              <a:t>gradusmen</a:t>
            </a:r>
            <a:r>
              <a:rPr lang="en-US" baseline="0" dirty="0" smtClean="0"/>
              <a:t>, and polymers. In the mean time, </a:t>
            </a:r>
            <a:r>
              <a:rPr lang="en-US" baseline="0" dirty="0" err="1" smtClean="0"/>
              <a:t>scientiests</a:t>
            </a:r>
            <a:r>
              <a:rPr lang="en-US" baseline="0" dirty="0" smtClean="0"/>
              <a:t> learned how to simulate continuous potential and in 1977. MD was first used to simulate the dynamics of protein, BPTI, by </a:t>
            </a:r>
            <a:r>
              <a:rPr lang="en-US" baseline="0" dirty="0" err="1" smtClean="0"/>
              <a:t>McCammon</a:t>
            </a:r>
            <a:r>
              <a:rPr lang="en-US" baseline="0" dirty="0" smtClean="0"/>
              <a:t> and </a:t>
            </a:r>
            <a:r>
              <a:rPr lang="en-US" baseline="0" dirty="0" err="1" smtClean="0"/>
              <a:t>Karplus</a:t>
            </a:r>
            <a:r>
              <a:rPr lang="en-US" baseline="0" dirty="0" smtClean="0"/>
              <a:t> in 1977. Only until late 1990, DMD was first used to study proteins. Today, we will focus on the recent advanced in DMD and its application in simulations of </a:t>
            </a:r>
            <a:r>
              <a:rPr lang="en-US" baseline="0" dirty="0" err="1" smtClean="0"/>
              <a:t>protiens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CPU time for predication of collision time is &gt;90%. For each collision events, the </a:t>
            </a:r>
            <a:r>
              <a:rPr lang="en-US" baseline="0" dirty="0" err="1" smtClean="0"/>
              <a:t>recalcuation</a:t>
            </a:r>
            <a:r>
              <a:rPr lang="en-US" baseline="0" dirty="0" smtClean="0"/>
              <a:t> of </a:t>
            </a:r>
            <a:r>
              <a:rPr lang="en-US" baseline="0" dirty="0" err="1" smtClean="0"/>
              <a:t>collsion</a:t>
            </a:r>
            <a:r>
              <a:rPr lang="en-US" baseline="0" dirty="0" smtClean="0"/>
              <a:t> time is proportional to the number of neighbors. Ideally, the atoms interact with the given atoms in within a sphere with radius of Interaction range. In order to reduce the number of neighboring atoms, we divide the cells into sub-cells and only include the sub-cells forming the circle.</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a:t>
            </a:r>
            <a:r>
              <a:rPr lang="en-US" baseline="0" dirty="0" smtClean="0"/>
              <a:t> part of expensive computation is square root calculation. For all predicted collision, only first will take place and all the rest will be wasted. Therefore, we developed an algorithm the reduce the number of SQRT() calculations by setting a predefined delta T. If a collision does not happen within delta T, we will not compute the </a:t>
            </a:r>
            <a:r>
              <a:rPr lang="en-US" baseline="0" dirty="0" err="1" smtClean="0"/>
              <a:t>sqrt</a:t>
            </a:r>
            <a:r>
              <a:rPr lang="en-US" baseline="0" dirty="0" smtClean="0"/>
              <a:t>(). Other wise, we will. There are </a:t>
            </a:r>
            <a:r>
              <a:rPr lang="en-US" baseline="0" dirty="0" err="1" smtClean="0"/>
              <a:t>multipe</a:t>
            </a:r>
            <a:r>
              <a:rPr lang="en-US" baseline="0" dirty="0" smtClean="0"/>
              <a:t> ways to set the delta T. it can be the time for the atom to leave the sub-cell. Or it can be dynamically set as the average collision time of a give atom/</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Recently, Garry</a:t>
            </a:r>
            <a:r>
              <a:rPr lang="en-US" baseline="0" dirty="0" smtClean="0"/>
              <a:t> Paul from BU physical department proposed an elegant way for O(1) sorting algorithm for DMD. The idea is to divide the time into time </a:t>
            </a:r>
            <a:r>
              <a:rPr lang="en-US" baseline="0" dirty="0" err="1" smtClean="0"/>
              <a:t>intervels</a:t>
            </a:r>
            <a:r>
              <a:rPr lang="en-US" baseline="0" dirty="0" smtClean="0"/>
              <a:t> and inset the collision time into the array. The program can proceed along the array to find the next collisions.</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also</a:t>
            </a:r>
            <a:r>
              <a:rPr lang="en-US" baseline="0" dirty="0" smtClean="0"/>
              <a:t> attempts to parallelize the DMD method. First, by Miller and </a:t>
            </a:r>
            <a:r>
              <a:rPr lang="en-US" baseline="0" dirty="0" err="1" smtClean="0"/>
              <a:t>Luding</a:t>
            </a:r>
            <a:r>
              <a:rPr lang="en-US" baseline="0" dirty="0" smtClean="0"/>
              <a:t> with Divide and Conquer approach. Alternatively, </a:t>
            </a:r>
            <a:r>
              <a:rPr lang="en-US" baseline="0" dirty="0" err="1" smtClean="0"/>
              <a:t>Herbordt</a:t>
            </a:r>
            <a:r>
              <a:rPr lang="en-US" baseline="0" dirty="0" smtClean="0"/>
              <a:t> from BU Computer Engineering proposed to pipeline the DMD algorithm. </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biological</a:t>
            </a:r>
            <a:r>
              <a:rPr lang="en-US" baseline="0" dirty="0" smtClean="0"/>
              <a:t> process span a wide range of time and length scales.  Time scale, chemical reaction in </a:t>
            </a:r>
            <a:r>
              <a:rPr lang="en-US" baseline="0" dirty="0" err="1" smtClean="0"/>
              <a:t>fs</a:t>
            </a:r>
            <a:r>
              <a:rPr lang="en-US" baseline="0" dirty="0" smtClean="0"/>
              <a:t>, protein folding in ms-</a:t>
            </a:r>
            <a:r>
              <a:rPr lang="en-US" baseline="0" dirty="0" err="1" smtClean="0"/>
              <a:t>s</a:t>
            </a:r>
            <a:r>
              <a:rPr lang="en-US" baseline="0" dirty="0" smtClean="0"/>
              <a:t>, and aggregation takes place in hours, days, and even months. In terms of sizes, the chemical bonds length is in Angstrom, proteins in 10-100 nm, while the protein complexes and aggregates in 100 nm and even micrometers.</a:t>
            </a:r>
            <a:r>
              <a:rPr lang="en-US" dirty="0" smtClean="0"/>
              <a:t> </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years, we have</a:t>
            </a:r>
            <a:r>
              <a:rPr lang="en-US" baseline="0" dirty="0" smtClean="0"/>
              <a:t> developed a wide range of protein models of different complexity, from simple two bead per amino acid to all-atom models. CG reduces certain degrees of freedom and spans a longer time scale, in the expensive of losing certain atom details, which is great to study some basic principles of molecular behavior. The atomistic models allows the high-resolution studies of biological processes that requires the atomic details, such as predicting the binding a certain ligands.</a:t>
            </a:r>
            <a:endParaRPr lang="en-US" dirty="0"/>
          </a:p>
        </p:txBody>
      </p:sp>
      <p:sp>
        <p:nvSpPr>
          <p:cNvPr id="4" name="Slide Number Placeholder 3"/>
          <p:cNvSpPr>
            <a:spLocks noGrp="1"/>
          </p:cNvSpPr>
          <p:nvPr>
            <p:ph type="sldNum" sz="quarter" idx="10"/>
          </p:nvPr>
        </p:nvSpPr>
        <p:spPr/>
        <p:txBody>
          <a:bodyPr/>
          <a:lstStyle/>
          <a:p>
            <a:fld id="{2A9F0754-DC62-484D-8B33-AB65091F33A9}"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6D79D42E-038C-FE48-9870-DEE98520E824}" type="datetimeFigureOut">
              <a:rPr lang="en-US" smtClean="0"/>
              <a:pPr/>
              <a:t>10/19/11</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20988273-1649-544D-AF6D-0B42CADBD425}"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79D42E-038C-FE48-9870-DEE98520E824}" type="datetimeFigureOut">
              <a:rPr lang="en-US" smtClean="0"/>
              <a:pPr/>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88273-1649-544D-AF6D-0B42CADBD42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79D42E-038C-FE48-9870-DEE98520E824}" type="datetimeFigureOut">
              <a:rPr lang="en-US" smtClean="0"/>
              <a:pPr/>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88273-1649-544D-AF6D-0B42CADBD425}"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D79D42E-038C-FE48-9870-DEE98520E824}" type="datetimeFigureOut">
              <a:rPr lang="en-US" smtClean="0"/>
              <a:pPr/>
              <a:t>10/19/11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88273-1649-544D-AF6D-0B42CADBD425}"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6D79D42E-038C-FE48-9870-DEE98520E824}" type="datetimeFigureOut">
              <a:rPr lang="en-US" smtClean="0"/>
              <a:pPr/>
              <a:t>10/19/11</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20988273-1649-544D-AF6D-0B42CADBD425}"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D79D42E-038C-FE48-9870-DEE98520E824}" type="datetimeFigureOut">
              <a:rPr lang="en-US" smtClean="0"/>
              <a:pPr/>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88273-1649-544D-AF6D-0B42CADBD425}"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6D79D42E-038C-FE48-9870-DEE98520E824}" type="datetimeFigureOut">
              <a:rPr lang="en-US" smtClean="0"/>
              <a:pPr/>
              <a:t>10/19/11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88273-1649-544D-AF6D-0B42CADBD425}"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D79D42E-038C-FE48-9870-DEE98520E824}" type="datetimeFigureOut">
              <a:rPr lang="en-US" smtClean="0"/>
              <a:pPr/>
              <a:t>10/19/11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88273-1649-544D-AF6D-0B42CADBD425}"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9D42E-038C-FE48-9870-DEE98520E824}" type="datetimeFigureOut">
              <a:rPr lang="en-US" smtClean="0"/>
              <a:pPr/>
              <a:t>10/19/11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88273-1649-544D-AF6D-0B42CADBD425}"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D79D42E-038C-FE48-9870-DEE98520E824}" type="datetimeFigureOut">
              <a:rPr lang="en-US" smtClean="0"/>
              <a:pPr/>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88273-1649-544D-AF6D-0B42CADBD425}"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D79D42E-038C-FE48-9870-DEE98520E824}" type="datetimeFigureOut">
              <a:rPr lang="en-US" smtClean="0"/>
              <a:pPr/>
              <a:t>10/19/11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88273-1649-544D-AF6D-0B42CADBD425}"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6D79D42E-038C-FE48-9870-DEE98520E824}" type="datetimeFigureOut">
              <a:rPr lang="en-US" smtClean="0"/>
              <a:pPr/>
              <a:t>10/19/11</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20988273-1649-544D-AF6D-0B42CADBD425}"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oleObject" Target="???" TargetMode="Externa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6" Type="http://schemas.openxmlformats.org/officeDocument/2006/relationships/image" Target="../media/image9.jpeg"/><Relationship Id="rId4" Type="http://schemas.openxmlformats.org/officeDocument/2006/relationships/image" Target="../media/image7.jpeg"/><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6.png"/><Relationship Id="rId5" Type="http://schemas.openxmlformats.org/officeDocument/2006/relationships/image" Target="../media/image8.png"/></Relationships>
</file>

<file path=ppt/slides/_rels/slide13.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0.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6"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video" Target="file://localhost/Users/fding/Dropbox/WW-folding.mpg" TargetMode="External"/><Relationship Id="rId2" Type="http://schemas.openxmlformats.org/officeDocument/2006/relationships/slideLayout" Target="../slideLayouts/slideLayout6.xml"/><Relationship Id="rId3" Type="http://schemas.openxmlformats.org/officeDocument/2006/relationships/notesSlide" Target="../notesSlides/notesSlide12.xml"/><Relationship Id="rId5" Type="http://schemas.openxmlformats.org/officeDocument/2006/relationships/image" Target="../media/image15.png"/></Relationships>
</file>

<file path=ppt/slides/_rels/slide17.xml.rels><?xml version="1.0" encoding="UTF-8" standalone="yes"?>
<Relationships xmlns="http://schemas.openxmlformats.org/package/2006/relationships"><Relationship Id="rId6" Type="http://schemas.openxmlformats.org/officeDocument/2006/relationships/image" Target="../media/image19.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 Id="rId5" Type="http://schemas.openxmlformats.org/officeDocument/2006/relationships/image" Target="../media/image18.png"/></Relationships>
</file>

<file path=ppt/slides/_rels/slide18.xml.rels><?xml version="1.0" encoding="UTF-8" standalone="yes"?>
<Relationships xmlns="http://schemas.openxmlformats.org/package/2006/relationships"><Relationship Id="rId4" Type="http://schemas.openxmlformats.org/officeDocument/2006/relationships/image" Target="../media/image22.png"/><Relationship Id="rId5" Type="http://schemas.openxmlformats.org/officeDocument/2006/relationships/image" Target="../media/image23.png"/><Relationship Id="rId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 Id="rId6" Type="http://schemas.openxmlformats.org/officeDocument/2006/relationships/image" Target="../media/image24.png"/></Relationships>
</file>

<file path=ppt/slides/_rels/slide19.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 Id="rId5"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image" Target="../media/image30.tiff"/></Relationships>
</file>

<file path=ppt/slides/_rels/slide2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3" Type="http://schemas.openxmlformats.org/officeDocument/2006/relationships/image" Target="../media/image34.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4" Type="http://schemas.openxmlformats.org/officeDocument/2006/relationships/oleObject" Target="MacDisc:Users:fding:Dropbox:Sharing:David:DMD-benchmark:sdtrd-xxx11-suppl.doc!OLE_LINK1" TargetMode="External"/><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Discrete Molecular Dynamics Simulations of Biomolecules	</a:t>
            </a:r>
            <a:endParaRPr lang="en-US" b="1" dirty="0"/>
          </a:p>
        </p:txBody>
      </p:sp>
      <p:sp>
        <p:nvSpPr>
          <p:cNvPr id="3" name="Subtitle 2"/>
          <p:cNvSpPr>
            <a:spLocks noGrp="1"/>
          </p:cNvSpPr>
          <p:nvPr>
            <p:ph type="subTitle" idx="1"/>
          </p:nvPr>
        </p:nvSpPr>
        <p:spPr/>
        <p:txBody>
          <a:bodyPr>
            <a:normAutofit fontScale="70000" lnSpcReduction="20000"/>
          </a:bodyPr>
          <a:lstStyle/>
          <a:p>
            <a:r>
              <a:rPr lang="en-US" dirty="0" smtClean="0"/>
              <a:t>Feng Ding, Ph.D.</a:t>
            </a:r>
          </a:p>
          <a:p>
            <a:r>
              <a:rPr lang="en-US" dirty="0" smtClean="0"/>
              <a:t>University of North Carolina at Chapel Hill</a:t>
            </a:r>
            <a:endParaRPr lang="en-US" dirty="0"/>
          </a:p>
        </p:txBody>
      </p:sp>
      <p:graphicFrame>
        <p:nvGraphicFramePr>
          <p:cNvPr id="3074" name="Object 2"/>
          <p:cNvGraphicFramePr>
            <a:graphicFrameLocks noChangeAspect="1"/>
          </p:cNvGraphicFramePr>
          <p:nvPr/>
        </p:nvGraphicFramePr>
        <p:xfrm>
          <a:off x="152400" y="133350"/>
          <a:ext cx="2559050" cy="1847850"/>
        </p:xfrm>
        <a:graphic>
          <a:graphicData uri="http://schemas.openxmlformats.org/presentationml/2006/ole">
            <p:oleObj spid="_x0000_s3074" name="Document" r:id="rId3" imgW="1651000" imgH="1193800" progId="Word.Document.12">
              <p:link updateAutomatic="1"/>
            </p:oleObj>
          </a:graphicData>
        </a:graphic>
      </p:graphicFrame>
      <p:sp>
        <p:nvSpPr>
          <p:cNvPr id="5" name="TextBox 4"/>
          <p:cNvSpPr txBox="1"/>
          <p:nvPr/>
        </p:nvSpPr>
        <p:spPr>
          <a:xfrm>
            <a:off x="313036" y="6314637"/>
            <a:ext cx="3976532" cy="369332"/>
          </a:xfrm>
          <a:prstGeom prst="rect">
            <a:avLst/>
          </a:prstGeom>
          <a:noFill/>
        </p:spPr>
        <p:txBody>
          <a:bodyPr wrap="none" rtlCol="0">
            <a:spAutoFit/>
          </a:bodyPr>
          <a:lstStyle/>
          <a:p>
            <a:r>
              <a:rPr lang="en-US" dirty="0" smtClean="0"/>
              <a:t>78</a:t>
            </a:r>
            <a:r>
              <a:rPr lang="en-US" baseline="30000" dirty="0" smtClean="0"/>
              <a:t>th</a:t>
            </a:r>
            <a:r>
              <a:rPr lang="en-US" dirty="0" smtClean="0"/>
              <a:t> Annual Meeting of the SESAPS, 2011</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sz="quarter" idx="1"/>
          </p:nvPr>
        </p:nvSpPr>
        <p:spPr/>
        <p:txBody>
          <a:bodyPr/>
          <a:lstStyle/>
          <a:p>
            <a:r>
              <a:rPr lang="en-US" dirty="0" smtClean="0">
                <a:solidFill>
                  <a:schemeClr val="bg1">
                    <a:lumMod val="65000"/>
                  </a:schemeClr>
                </a:solidFill>
              </a:rPr>
              <a:t>Optimization of DMD algorithm</a:t>
            </a:r>
          </a:p>
          <a:p>
            <a:pPr lvl="1"/>
            <a:r>
              <a:rPr lang="en-US" dirty="0" smtClean="0">
                <a:solidFill>
                  <a:schemeClr val="bg1">
                    <a:lumMod val="65000"/>
                  </a:schemeClr>
                </a:solidFill>
              </a:rPr>
              <a:t>Sub-cells</a:t>
            </a:r>
          </a:p>
          <a:p>
            <a:pPr lvl="1"/>
            <a:r>
              <a:rPr lang="en-US" dirty="0" smtClean="0">
                <a:solidFill>
                  <a:schemeClr val="bg1">
                    <a:lumMod val="65000"/>
                  </a:schemeClr>
                </a:solidFill>
              </a:rPr>
              <a:t>Reduce unnecessary calculation</a:t>
            </a:r>
          </a:p>
          <a:p>
            <a:pPr lvl="1"/>
            <a:r>
              <a:rPr lang="en-US" dirty="0" smtClean="0">
                <a:solidFill>
                  <a:schemeClr val="bg1">
                    <a:lumMod val="65000"/>
                  </a:schemeClr>
                </a:solidFill>
              </a:rPr>
              <a:t>Parallelization</a:t>
            </a:r>
          </a:p>
          <a:p>
            <a:endParaRPr lang="en-US" dirty="0" smtClean="0"/>
          </a:p>
          <a:p>
            <a:r>
              <a:rPr lang="en-US" dirty="0" smtClean="0"/>
              <a:t>Applications of DMD in simulation of proteins</a:t>
            </a:r>
          </a:p>
          <a:p>
            <a:pPr lvl="1"/>
            <a:r>
              <a:rPr lang="en-US" dirty="0" smtClean="0"/>
              <a:t>Multiscale models</a:t>
            </a:r>
          </a:p>
          <a:p>
            <a:pPr lvl="1"/>
            <a:r>
              <a:rPr lang="en-US" dirty="0" smtClean="0"/>
              <a:t>Protein folding</a:t>
            </a:r>
          </a:p>
          <a:p>
            <a:pPr lvl="1"/>
            <a:r>
              <a:rPr lang="en-US" dirty="0" smtClean="0"/>
              <a:t>Mechanical unfolding of protein</a:t>
            </a:r>
          </a:p>
          <a:p>
            <a:pPr lvl="1"/>
            <a:r>
              <a:rPr lang="en-US" dirty="0" smtClean="0"/>
              <a:t>Protein-peptide recognition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Time and length scales in Biology</a:t>
            </a:r>
            <a:endParaRPr lang="en-US" dirty="0"/>
          </a:p>
        </p:txBody>
      </p:sp>
      <p:sp>
        <p:nvSpPr>
          <p:cNvPr id="5" name="TextBox 4"/>
          <p:cNvSpPr txBox="1"/>
          <p:nvPr/>
        </p:nvSpPr>
        <p:spPr>
          <a:xfrm>
            <a:off x="608848" y="6391856"/>
            <a:ext cx="3715474" cy="261610"/>
          </a:xfrm>
          <a:prstGeom prst="rect">
            <a:avLst/>
          </a:prstGeom>
          <a:noFill/>
        </p:spPr>
        <p:txBody>
          <a:bodyPr wrap="none" rtlCol="0">
            <a:spAutoFit/>
          </a:bodyPr>
          <a:lstStyle/>
          <a:p>
            <a:r>
              <a:rPr lang="en-US" sz="1100" dirty="0" smtClean="0">
                <a:latin typeface="Times New Roman"/>
                <a:cs typeface="Times New Roman"/>
              </a:rPr>
              <a:t>Ding F. and Dokholyan N.V., </a:t>
            </a:r>
            <a:r>
              <a:rPr lang="en-US" sz="1100" i="1" dirty="0" smtClean="0">
                <a:latin typeface="Times New Roman"/>
                <a:cs typeface="Times New Roman"/>
              </a:rPr>
              <a:t>Trends in Biotechnology,</a:t>
            </a:r>
            <a:r>
              <a:rPr lang="en-US" sz="1100" dirty="0" smtClean="0">
                <a:latin typeface="Times New Roman"/>
                <a:cs typeface="Times New Roman"/>
              </a:rPr>
              <a:t> (2005).</a:t>
            </a:r>
            <a:endParaRPr lang="en-US" sz="1100" dirty="0">
              <a:latin typeface="Times New Roman"/>
              <a:cs typeface="Times New Roman"/>
            </a:endParaRPr>
          </a:p>
        </p:txBody>
      </p:sp>
      <p:grpSp>
        <p:nvGrpSpPr>
          <p:cNvPr id="3" name="Group 7"/>
          <p:cNvGrpSpPr/>
          <p:nvPr/>
        </p:nvGrpSpPr>
        <p:grpSpPr>
          <a:xfrm>
            <a:off x="1288894" y="1159109"/>
            <a:ext cx="6405266" cy="5262265"/>
            <a:chOff x="1214734" y="1138535"/>
            <a:chExt cx="6405266" cy="5262265"/>
          </a:xfrm>
        </p:grpSpPr>
        <p:pic>
          <p:nvPicPr>
            <p:cNvPr id="4" name="Picture 3"/>
            <p:cNvPicPr>
              <a:picLocks noChangeAspect="1"/>
            </p:cNvPicPr>
            <p:nvPr/>
          </p:nvPicPr>
          <p:blipFill>
            <a:blip r:embed="rId3"/>
            <a:srcRect b="1679"/>
            <a:stretch>
              <a:fillRect/>
            </a:stretch>
          </p:blipFill>
          <p:spPr>
            <a:xfrm>
              <a:off x="1524000" y="1436397"/>
              <a:ext cx="6096000" cy="4964403"/>
            </a:xfrm>
            <a:prstGeom prst="rect">
              <a:avLst/>
            </a:prstGeom>
            <a:ln>
              <a:noFill/>
            </a:ln>
            <a:effectLst>
              <a:softEdge rad="112500"/>
            </a:effectLst>
          </p:spPr>
        </p:pic>
        <p:sp>
          <p:nvSpPr>
            <p:cNvPr id="6" name="TextBox 5"/>
            <p:cNvSpPr txBox="1"/>
            <p:nvPr/>
          </p:nvSpPr>
          <p:spPr>
            <a:xfrm rot="16200000">
              <a:off x="549829" y="3902629"/>
              <a:ext cx="1791476" cy="461665"/>
            </a:xfrm>
            <a:prstGeom prst="rect">
              <a:avLst/>
            </a:prstGeom>
            <a:solidFill>
              <a:schemeClr val="bg1"/>
            </a:solidFill>
          </p:spPr>
          <p:txBody>
            <a:bodyPr wrap="none" rtlCol="0">
              <a:spAutoFit/>
            </a:bodyPr>
            <a:lstStyle/>
            <a:p>
              <a:r>
                <a:rPr lang="en-US" sz="2400" b="1" dirty="0" smtClean="0"/>
                <a:t>Time scale, </a:t>
              </a:r>
              <a:r>
                <a:rPr lang="en-US" sz="2400" b="1" dirty="0" err="1" smtClean="0"/>
                <a:t>s</a:t>
              </a:r>
              <a:endParaRPr lang="en-US" sz="2400" b="1" dirty="0"/>
            </a:p>
          </p:txBody>
        </p:sp>
        <p:sp>
          <p:nvSpPr>
            <p:cNvPr id="7" name="TextBox 6"/>
            <p:cNvSpPr txBox="1"/>
            <p:nvPr/>
          </p:nvSpPr>
          <p:spPr>
            <a:xfrm>
              <a:off x="4630249" y="1138535"/>
              <a:ext cx="2151551" cy="461665"/>
            </a:xfrm>
            <a:prstGeom prst="rect">
              <a:avLst/>
            </a:prstGeom>
            <a:solidFill>
              <a:schemeClr val="bg1"/>
            </a:solidFill>
          </p:spPr>
          <p:txBody>
            <a:bodyPr wrap="none" rtlCol="0">
              <a:spAutoFit/>
            </a:bodyPr>
            <a:lstStyle/>
            <a:p>
              <a:r>
                <a:rPr lang="en-US" sz="2400" b="1" dirty="0" smtClean="0"/>
                <a:t>Length scale, </a:t>
              </a:r>
              <a:r>
                <a:rPr lang="en-US" sz="2400" b="1" dirty="0" err="1" smtClean="0"/>
                <a:t>m</a:t>
              </a:r>
              <a:endParaRPr lang="en-US" sz="2400" b="1"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0"/>
          <p:cNvGrpSpPr/>
          <p:nvPr/>
        </p:nvGrpSpPr>
        <p:grpSpPr>
          <a:xfrm>
            <a:off x="4676090" y="1143000"/>
            <a:ext cx="3597547" cy="1782364"/>
            <a:chOff x="4676090" y="990600"/>
            <a:chExt cx="3597547" cy="1782364"/>
          </a:xfrm>
        </p:grpSpPr>
        <p:pic>
          <p:nvPicPr>
            <p:cNvPr id="8198" name="Picture 6" descr="Model4"/>
            <p:cNvPicPr>
              <a:picLocks noChangeAspect="1" noChangeArrowheads="1"/>
            </p:cNvPicPr>
            <p:nvPr/>
          </p:nvPicPr>
          <p:blipFill>
            <a:blip r:embed="rId3"/>
            <a:srcRect r="42070" b="19571"/>
            <a:stretch>
              <a:fillRect/>
            </a:stretch>
          </p:blipFill>
          <p:spPr bwMode="auto">
            <a:xfrm>
              <a:off x="4742711" y="990600"/>
              <a:ext cx="3530926" cy="1782364"/>
            </a:xfrm>
            <a:prstGeom prst="rect">
              <a:avLst/>
            </a:prstGeom>
            <a:noFill/>
            <a:ln w="9525">
              <a:noFill/>
              <a:miter lim="800000"/>
              <a:headEnd/>
              <a:tailEnd/>
            </a:ln>
          </p:spPr>
        </p:pic>
        <p:sp>
          <p:nvSpPr>
            <p:cNvPr id="8206" name="Text Box 14"/>
            <p:cNvSpPr txBox="1">
              <a:spLocks noChangeArrowheads="1"/>
            </p:cNvSpPr>
            <p:nvPr/>
          </p:nvSpPr>
          <p:spPr bwMode="auto">
            <a:xfrm>
              <a:off x="4676090" y="1040464"/>
              <a:ext cx="638645" cy="4870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mbria" pitchFamily="-65" charset="0"/>
                <a:ea typeface="Times New Roman" pitchFamily="-65" charset="0"/>
              </a:endParaRPr>
            </a:p>
          </p:txBody>
        </p:sp>
      </p:grpSp>
      <p:grpSp>
        <p:nvGrpSpPr>
          <p:cNvPr id="3" name="Group 21"/>
          <p:cNvGrpSpPr/>
          <p:nvPr/>
        </p:nvGrpSpPr>
        <p:grpSpPr>
          <a:xfrm>
            <a:off x="5028814" y="2590800"/>
            <a:ext cx="3737682" cy="3637851"/>
            <a:chOff x="4948731" y="2752091"/>
            <a:chExt cx="3737682" cy="3637851"/>
          </a:xfrm>
        </p:grpSpPr>
        <p:grpSp>
          <p:nvGrpSpPr>
            <p:cNvPr id="4" name="Group 8"/>
            <p:cNvGrpSpPr>
              <a:grpSpLocks/>
            </p:cNvGrpSpPr>
            <p:nvPr/>
          </p:nvGrpSpPr>
          <p:grpSpPr bwMode="auto">
            <a:xfrm>
              <a:off x="4948731" y="2840223"/>
              <a:ext cx="3737682" cy="3549719"/>
              <a:chOff x="5709" y="3960"/>
              <a:chExt cx="4095" cy="4132"/>
            </a:xfrm>
          </p:grpSpPr>
          <p:grpSp>
            <p:nvGrpSpPr>
              <p:cNvPr id="5" name="Group 9"/>
              <p:cNvGrpSpPr>
                <a:grpSpLocks/>
              </p:cNvGrpSpPr>
              <p:nvPr/>
            </p:nvGrpSpPr>
            <p:grpSpPr bwMode="auto">
              <a:xfrm>
                <a:off x="5709" y="3960"/>
                <a:ext cx="4095" cy="4132"/>
                <a:chOff x="6069" y="1260"/>
                <a:chExt cx="4095" cy="4132"/>
              </a:xfrm>
            </p:grpSpPr>
            <p:pic>
              <p:nvPicPr>
                <p:cNvPr id="8202" name="Picture 10" descr="tmp"/>
                <p:cNvPicPr>
                  <a:picLocks noChangeAspect="1" noChangeArrowheads="1"/>
                </p:cNvPicPr>
                <p:nvPr/>
              </p:nvPicPr>
              <p:blipFill>
                <a:blip r:embed="rId4"/>
                <a:srcRect/>
                <a:stretch>
                  <a:fillRect/>
                </a:stretch>
              </p:blipFill>
              <p:spPr bwMode="auto">
                <a:xfrm>
                  <a:off x="6069" y="1526"/>
                  <a:ext cx="4095" cy="3866"/>
                </a:xfrm>
                <a:prstGeom prst="rect">
                  <a:avLst/>
                </a:prstGeom>
                <a:noFill/>
              </p:spPr>
            </p:pic>
            <p:sp>
              <p:nvSpPr>
                <p:cNvPr id="8203" name="Text Box 11"/>
                <p:cNvSpPr txBox="1">
                  <a:spLocks noChangeArrowheads="1"/>
                </p:cNvSpPr>
                <p:nvPr/>
              </p:nvSpPr>
              <p:spPr bwMode="auto">
                <a:xfrm>
                  <a:off x="7812" y="1260"/>
                  <a:ext cx="713" cy="5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a:ln>
                      <a:noFill/>
                    </a:ln>
                    <a:solidFill>
                      <a:schemeClr val="tx1"/>
                    </a:solidFill>
                    <a:effectLst/>
                    <a:latin typeface="Times New Roman" pitchFamily="-65" charset="0"/>
                    <a:ea typeface="Times New Roman" pitchFamily="-65" charset="0"/>
                  </a:endParaRPr>
                </a:p>
              </p:txBody>
            </p:sp>
          </p:grpSp>
          <p:sp>
            <p:nvSpPr>
              <p:cNvPr id="8204" name="Text Box 12"/>
              <p:cNvSpPr txBox="1">
                <a:spLocks noChangeArrowheads="1"/>
              </p:cNvSpPr>
              <p:nvPr/>
            </p:nvSpPr>
            <p:spPr bwMode="auto">
              <a:xfrm>
                <a:off x="7452" y="3960"/>
                <a:ext cx="360" cy="360"/>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1" u="none" strike="noStrike" cap="none" normalizeH="0" baseline="0">
                  <a:ln>
                    <a:noFill/>
                  </a:ln>
                  <a:solidFill>
                    <a:schemeClr val="tx1"/>
                  </a:solidFill>
                  <a:effectLst/>
                  <a:latin typeface="Times New Roman" pitchFamily="-65" charset="0"/>
                  <a:ea typeface="Times New Roman" pitchFamily="-65" charset="0"/>
                </a:endParaRPr>
              </a:p>
            </p:txBody>
          </p:sp>
        </p:grpSp>
        <p:sp>
          <p:nvSpPr>
            <p:cNvPr id="8207" name="Text Box 15"/>
            <p:cNvSpPr txBox="1">
              <a:spLocks noChangeArrowheads="1"/>
            </p:cNvSpPr>
            <p:nvPr/>
          </p:nvSpPr>
          <p:spPr bwMode="auto">
            <a:xfrm>
              <a:off x="7637289" y="2752091"/>
              <a:ext cx="638645" cy="4870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mbria" pitchFamily="-65" charset="0"/>
                <a:ea typeface="Times New Roman" pitchFamily="-65" charset="0"/>
              </a:endParaRPr>
            </a:p>
          </p:txBody>
        </p:sp>
      </p:grpSp>
      <p:grpSp>
        <p:nvGrpSpPr>
          <p:cNvPr id="6" name="Group 18"/>
          <p:cNvGrpSpPr/>
          <p:nvPr/>
        </p:nvGrpSpPr>
        <p:grpSpPr>
          <a:xfrm>
            <a:off x="714430" y="1222409"/>
            <a:ext cx="3324170" cy="1771927"/>
            <a:chOff x="1195704" y="1049742"/>
            <a:chExt cx="3324170" cy="1771927"/>
          </a:xfrm>
        </p:grpSpPr>
        <p:pic>
          <p:nvPicPr>
            <p:cNvPr id="8197" name="Picture 5" descr="Model"/>
            <p:cNvPicPr>
              <a:picLocks noChangeAspect="1" noChangeArrowheads="1"/>
            </p:cNvPicPr>
            <p:nvPr/>
          </p:nvPicPr>
          <p:blipFill>
            <a:blip r:embed="rId5"/>
            <a:srcRect/>
            <a:stretch>
              <a:fillRect/>
            </a:stretch>
          </p:blipFill>
          <p:spPr bwMode="auto">
            <a:xfrm>
              <a:off x="1195704" y="1049742"/>
              <a:ext cx="3324170" cy="1771927"/>
            </a:xfrm>
            <a:prstGeom prst="rect">
              <a:avLst/>
            </a:prstGeom>
            <a:noFill/>
            <a:ln w="9525">
              <a:noFill/>
              <a:miter lim="800000"/>
              <a:headEnd/>
              <a:tailEnd/>
            </a:ln>
          </p:spPr>
        </p:pic>
        <p:sp>
          <p:nvSpPr>
            <p:cNvPr id="8208" name="Text Box 16"/>
            <p:cNvSpPr txBox="1">
              <a:spLocks noChangeArrowheads="1"/>
            </p:cNvSpPr>
            <p:nvPr/>
          </p:nvSpPr>
          <p:spPr bwMode="auto">
            <a:xfrm>
              <a:off x="1219200" y="1100766"/>
              <a:ext cx="827022" cy="307777"/>
            </a:xfrm>
            <a:prstGeom prst="rect">
              <a:avLst/>
            </a:prstGeom>
            <a:solidFill>
              <a:srgbClr val="FFFFFF"/>
            </a:solid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en-US" sz="1000" b="1" dirty="0">
                <a:latin typeface="Cambria" pitchFamily="-65" charset="0"/>
                <a:ea typeface="Times New Roman" pitchFamily="-65"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mbria" pitchFamily="-65" charset="0"/>
                <a:ea typeface="Times New Roman" pitchFamily="-65" charset="0"/>
              </a:endParaRPr>
            </a:p>
          </p:txBody>
        </p:sp>
      </p:grpSp>
      <p:sp>
        <p:nvSpPr>
          <p:cNvPr id="23" name="Title 22"/>
          <p:cNvSpPr>
            <a:spLocks noGrp="1"/>
          </p:cNvSpPr>
          <p:nvPr>
            <p:ph type="title"/>
          </p:nvPr>
        </p:nvSpPr>
        <p:spPr/>
        <p:txBody>
          <a:bodyPr/>
          <a:lstStyle/>
          <a:p>
            <a:r>
              <a:rPr lang="en-US" dirty="0" smtClean="0"/>
              <a:t>Multi-scale protein models</a:t>
            </a:r>
            <a:endParaRPr lang="en-US" dirty="0"/>
          </a:p>
        </p:txBody>
      </p:sp>
      <p:sp>
        <p:nvSpPr>
          <p:cNvPr id="24" name="TextBox 23"/>
          <p:cNvSpPr txBox="1"/>
          <p:nvPr/>
        </p:nvSpPr>
        <p:spPr>
          <a:xfrm>
            <a:off x="597237" y="6373449"/>
            <a:ext cx="3612911" cy="430887"/>
          </a:xfrm>
          <a:prstGeom prst="rect">
            <a:avLst/>
          </a:prstGeom>
          <a:noFill/>
        </p:spPr>
        <p:txBody>
          <a:bodyPr wrap="square" rtlCol="0">
            <a:spAutoFit/>
          </a:bodyPr>
          <a:lstStyle/>
          <a:p>
            <a:r>
              <a:rPr lang="en-US" sz="1100" dirty="0" smtClean="0">
                <a:cs typeface="Arial"/>
              </a:rPr>
              <a:t>Ding F. and Dokholyan N.V., </a:t>
            </a:r>
            <a:r>
              <a:rPr lang="en-US" sz="1100" i="1" dirty="0" smtClean="0">
                <a:cs typeface="Arial"/>
              </a:rPr>
              <a:t>Trends in Biotechnology</a:t>
            </a:r>
            <a:r>
              <a:rPr lang="en-US" sz="1100" dirty="0" smtClean="0">
                <a:cs typeface="Arial"/>
              </a:rPr>
              <a:t>, (2005)</a:t>
            </a:r>
          </a:p>
          <a:p>
            <a:r>
              <a:rPr lang="en-US" sz="1100" dirty="0" smtClean="0">
                <a:cs typeface="Arial"/>
              </a:rPr>
              <a:t>F. Ding, D. </a:t>
            </a:r>
            <a:r>
              <a:rPr lang="en-US" sz="1100" dirty="0" err="1" smtClean="0">
                <a:cs typeface="Arial"/>
              </a:rPr>
              <a:t>Tsao</a:t>
            </a:r>
            <a:r>
              <a:rPr lang="en-US" sz="1100" dirty="0" smtClean="0">
                <a:cs typeface="Arial"/>
              </a:rPr>
              <a:t>, H. </a:t>
            </a:r>
            <a:r>
              <a:rPr lang="en-US" sz="1100" dirty="0" err="1" smtClean="0">
                <a:cs typeface="Arial"/>
              </a:rPr>
              <a:t>Nie</a:t>
            </a:r>
            <a:r>
              <a:rPr lang="en-US" sz="1100" dirty="0" smtClean="0">
                <a:cs typeface="Arial"/>
              </a:rPr>
              <a:t>, and N. V. Dokholyan, </a:t>
            </a:r>
            <a:r>
              <a:rPr lang="en-US" sz="1100" i="1" dirty="0" smtClean="0">
                <a:cs typeface="Arial"/>
              </a:rPr>
              <a:t>Structure</a:t>
            </a:r>
            <a:r>
              <a:rPr lang="en-US" sz="1100" dirty="0" smtClean="0">
                <a:cs typeface="Arial"/>
              </a:rPr>
              <a:t>, (2008)</a:t>
            </a:r>
            <a:endParaRPr lang="en-US" sz="1100" dirty="0">
              <a:cs typeface="Arial"/>
            </a:endParaRPr>
          </a:p>
        </p:txBody>
      </p:sp>
      <p:sp>
        <p:nvSpPr>
          <p:cNvPr id="27" name="TextBox 26"/>
          <p:cNvSpPr txBox="1"/>
          <p:nvPr/>
        </p:nvSpPr>
        <p:spPr>
          <a:xfrm>
            <a:off x="228600" y="1371600"/>
            <a:ext cx="1114984" cy="369332"/>
          </a:xfrm>
          <a:prstGeom prst="rect">
            <a:avLst/>
          </a:prstGeom>
          <a:noFill/>
        </p:spPr>
        <p:txBody>
          <a:bodyPr wrap="none" rtlCol="0">
            <a:spAutoFit/>
          </a:bodyPr>
          <a:lstStyle/>
          <a:p>
            <a:r>
              <a:rPr lang="en-US" dirty="0" smtClean="0"/>
              <a:t>Two-Bead</a:t>
            </a:r>
            <a:endParaRPr lang="en-US" dirty="0"/>
          </a:p>
        </p:txBody>
      </p:sp>
      <p:sp>
        <p:nvSpPr>
          <p:cNvPr id="28" name="TextBox 27"/>
          <p:cNvSpPr txBox="1"/>
          <p:nvPr/>
        </p:nvSpPr>
        <p:spPr>
          <a:xfrm>
            <a:off x="3962400" y="1371600"/>
            <a:ext cx="1142936" cy="369332"/>
          </a:xfrm>
          <a:prstGeom prst="rect">
            <a:avLst/>
          </a:prstGeom>
          <a:noFill/>
        </p:spPr>
        <p:txBody>
          <a:bodyPr wrap="none" rtlCol="0">
            <a:spAutoFit/>
          </a:bodyPr>
          <a:lstStyle/>
          <a:p>
            <a:r>
              <a:rPr lang="en-US" dirty="0" smtClean="0"/>
              <a:t>Four-Bead</a:t>
            </a:r>
            <a:endParaRPr lang="en-US" dirty="0"/>
          </a:p>
        </p:txBody>
      </p:sp>
      <p:sp>
        <p:nvSpPr>
          <p:cNvPr id="30" name="TextBox 29"/>
          <p:cNvSpPr txBox="1"/>
          <p:nvPr/>
        </p:nvSpPr>
        <p:spPr>
          <a:xfrm>
            <a:off x="3892336" y="3244185"/>
            <a:ext cx="984464" cy="369332"/>
          </a:xfrm>
          <a:prstGeom prst="rect">
            <a:avLst/>
          </a:prstGeom>
          <a:noFill/>
        </p:spPr>
        <p:txBody>
          <a:bodyPr wrap="none" rtlCol="0">
            <a:spAutoFit/>
          </a:bodyPr>
          <a:lstStyle/>
          <a:p>
            <a:r>
              <a:rPr lang="en-US" dirty="0" smtClean="0"/>
              <a:t>All-atom</a:t>
            </a:r>
            <a:endParaRPr lang="en-US" dirty="0"/>
          </a:p>
        </p:txBody>
      </p:sp>
      <p:grpSp>
        <p:nvGrpSpPr>
          <p:cNvPr id="7" name="Group 35"/>
          <p:cNvGrpSpPr/>
          <p:nvPr/>
        </p:nvGrpSpPr>
        <p:grpSpPr>
          <a:xfrm>
            <a:off x="739464" y="2996281"/>
            <a:ext cx="3068023" cy="3440647"/>
            <a:chOff x="685800" y="3112553"/>
            <a:chExt cx="3068023" cy="3440647"/>
          </a:xfrm>
        </p:grpSpPr>
        <p:grpSp>
          <p:nvGrpSpPr>
            <p:cNvPr id="8" name="Group 19"/>
            <p:cNvGrpSpPr/>
            <p:nvPr/>
          </p:nvGrpSpPr>
          <p:grpSpPr>
            <a:xfrm>
              <a:off x="685800" y="3112553"/>
              <a:ext cx="3068023" cy="3440647"/>
              <a:chOff x="1261177" y="2807753"/>
              <a:chExt cx="3068023" cy="3440647"/>
            </a:xfrm>
          </p:grpSpPr>
          <p:pic>
            <p:nvPicPr>
              <p:cNvPr id="8199" name="Picture 7" descr="model-geo"/>
              <p:cNvPicPr>
                <a:picLocks noChangeAspect="1" noChangeArrowheads="1"/>
              </p:cNvPicPr>
              <p:nvPr/>
            </p:nvPicPr>
            <p:blipFill>
              <a:blip r:embed="rId6"/>
              <a:srcRect/>
              <a:stretch>
                <a:fillRect/>
              </a:stretch>
            </p:blipFill>
            <p:spPr bwMode="auto">
              <a:xfrm>
                <a:off x="1261177" y="2807753"/>
                <a:ext cx="3068023" cy="3440647"/>
              </a:xfrm>
              <a:prstGeom prst="rect">
                <a:avLst/>
              </a:prstGeom>
              <a:noFill/>
              <a:ln w="9525">
                <a:noFill/>
                <a:miter lim="800000"/>
                <a:headEnd/>
                <a:tailEnd/>
              </a:ln>
            </p:spPr>
          </p:pic>
          <p:sp>
            <p:nvSpPr>
              <p:cNvPr id="8205" name="Text Box 13"/>
              <p:cNvSpPr txBox="1">
                <a:spLocks noChangeArrowheads="1"/>
              </p:cNvSpPr>
              <p:nvPr/>
            </p:nvSpPr>
            <p:spPr bwMode="auto">
              <a:xfrm>
                <a:off x="3502177" y="2821669"/>
                <a:ext cx="638645" cy="48704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Cambria" pitchFamily="-65" charset="0"/>
                  <a:ea typeface="Times New Roman" pitchFamily="-65" charset="0"/>
                </a:endParaRPr>
              </a:p>
            </p:txBody>
          </p:sp>
        </p:grpSp>
        <p:sp>
          <p:nvSpPr>
            <p:cNvPr id="33" name="TextBox 32"/>
            <p:cNvSpPr txBox="1"/>
            <p:nvPr/>
          </p:nvSpPr>
          <p:spPr>
            <a:xfrm>
              <a:off x="1066800" y="5257800"/>
              <a:ext cx="871590" cy="307777"/>
            </a:xfrm>
            <a:prstGeom prst="rect">
              <a:avLst/>
            </a:prstGeom>
            <a:solidFill>
              <a:schemeClr val="bg2"/>
            </a:solidFill>
          </p:spPr>
          <p:txBody>
            <a:bodyPr wrap="none" rtlCol="0">
              <a:spAutoFit/>
            </a:bodyPr>
            <a:lstStyle/>
            <a:p>
              <a:r>
                <a:rPr lang="en-US" sz="1400" b="1" dirty="0" smtClean="0"/>
                <a:t>Residue </a:t>
              </a:r>
              <a:r>
                <a:rPr lang="en-US" sz="1400" b="1" dirty="0" err="1" smtClean="0"/>
                <a:t>i</a:t>
              </a:r>
              <a:endParaRPr lang="en-US" sz="1400" b="1" dirty="0"/>
            </a:p>
          </p:txBody>
        </p:sp>
        <p:sp>
          <p:nvSpPr>
            <p:cNvPr id="35" name="TextBox 34"/>
            <p:cNvSpPr txBox="1"/>
            <p:nvPr/>
          </p:nvSpPr>
          <p:spPr>
            <a:xfrm>
              <a:off x="2287421" y="4191000"/>
              <a:ext cx="1052003" cy="307777"/>
            </a:xfrm>
            <a:prstGeom prst="rect">
              <a:avLst/>
            </a:prstGeom>
            <a:solidFill>
              <a:schemeClr val="bg2"/>
            </a:solidFill>
          </p:spPr>
          <p:txBody>
            <a:bodyPr wrap="none" rtlCol="0">
              <a:spAutoFit/>
            </a:bodyPr>
            <a:lstStyle/>
            <a:p>
              <a:r>
                <a:rPr lang="en-US" sz="1400" b="1" dirty="0" smtClean="0"/>
                <a:t>Residue i+1</a:t>
              </a:r>
              <a:endParaRPr lang="en-US" sz="1400" b="1" dirty="0"/>
            </a:p>
          </p:txBody>
        </p:sp>
      </p:grpSp>
      <p:sp>
        <p:nvSpPr>
          <p:cNvPr id="29" name="TextBox 28"/>
          <p:cNvSpPr txBox="1"/>
          <p:nvPr/>
        </p:nvSpPr>
        <p:spPr>
          <a:xfrm>
            <a:off x="180434" y="3244185"/>
            <a:ext cx="1721708" cy="369332"/>
          </a:xfrm>
          <a:prstGeom prst="rect">
            <a:avLst/>
          </a:prstGeom>
          <a:noFill/>
        </p:spPr>
        <p:txBody>
          <a:bodyPr wrap="none" rtlCol="0">
            <a:spAutoFit/>
          </a:bodyPr>
          <a:lstStyle/>
          <a:p>
            <a:r>
              <a:rPr lang="en-US" dirty="0" smtClean="0"/>
              <a:t>Pseudo All-atom</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ea typeface="宋体" pitchFamily="-109" charset="-122"/>
                <a:cs typeface="宋体" pitchFamily="-109" charset="-122"/>
              </a:rPr>
              <a:t>Medusa </a:t>
            </a:r>
            <a:r>
              <a:rPr lang="en-US" b="1" dirty="0" err="1" smtClean="0">
                <a:ea typeface="宋体" pitchFamily="-109" charset="-122"/>
                <a:cs typeface="宋体" pitchFamily="-109" charset="-122"/>
              </a:rPr>
              <a:t>forcefield</a:t>
            </a:r>
            <a:endParaRPr lang="en-US" dirty="0"/>
          </a:p>
        </p:txBody>
      </p:sp>
      <p:pic>
        <p:nvPicPr>
          <p:cNvPr id="3" name="Picture 8" descr="Fig1"/>
          <p:cNvPicPr>
            <a:picLocks noChangeAspect="1" noChangeArrowheads="1"/>
          </p:cNvPicPr>
          <p:nvPr/>
        </p:nvPicPr>
        <p:blipFill>
          <a:blip r:embed="rId3"/>
          <a:srcRect b="1497"/>
          <a:stretch>
            <a:fillRect/>
          </a:stretch>
        </p:blipFill>
        <p:spPr bwMode="auto">
          <a:xfrm>
            <a:off x="152400" y="1230130"/>
            <a:ext cx="5887226" cy="2503670"/>
          </a:xfrm>
          <a:prstGeom prst="rect">
            <a:avLst/>
          </a:prstGeom>
          <a:noFill/>
          <a:ln w="9525">
            <a:noFill/>
            <a:miter lim="800000"/>
            <a:headEnd/>
            <a:tailEnd/>
          </a:ln>
        </p:spPr>
      </p:pic>
      <p:sp>
        <p:nvSpPr>
          <p:cNvPr id="5" name="Text Box 11"/>
          <p:cNvSpPr txBox="1">
            <a:spLocks noChangeArrowheads="1"/>
          </p:cNvSpPr>
          <p:nvPr/>
        </p:nvSpPr>
        <p:spPr bwMode="auto">
          <a:xfrm>
            <a:off x="5486400" y="6346825"/>
            <a:ext cx="3529013" cy="457200"/>
          </a:xfrm>
          <a:prstGeom prst="rect">
            <a:avLst/>
          </a:prstGeom>
          <a:noFill/>
          <a:ln w="9525">
            <a:noFill/>
            <a:miter lim="800000"/>
            <a:headEnd/>
            <a:tailEnd/>
          </a:ln>
        </p:spPr>
        <p:txBody>
          <a:bodyPr wrap="square">
            <a:prstTxWarp prst="textNoShape">
              <a:avLst/>
            </a:prstTxWarp>
            <a:spAutoFit/>
          </a:bodyPr>
          <a:lstStyle/>
          <a:p>
            <a:r>
              <a:rPr lang="en-US" sz="1200" dirty="0">
                <a:ea typeface="宋体" pitchFamily="-109" charset="-122"/>
                <a:cs typeface="宋体" pitchFamily="-109" charset="-122"/>
              </a:rPr>
              <a:t>Ding &amp; Dokholyan, </a:t>
            </a:r>
            <a:r>
              <a:rPr lang="en-US" sz="1200" dirty="0" err="1">
                <a:ea typeface="宋体" pitchFamily="-109" charset="-122"/>
                <a:cs typeface="宋体" pitchFamily="-109" charset="-122"/>
              </a:rPr>
              <a:t>Plos</a:t>
            </a:r>
            <a:r>
              <a:rPr lang="en-US" sz="1200" dirty="0">
                <a:ea typeface="宋体" pitchFamily="-109" charset="-122"/>
                <a:cs typeface="宋体" pitchFamily="-109" charset="-122"/>
              </a:rPr>
              <a:t> Comp. Biol., 2006</a:t>
            </a:r>
          </a:p>
          <a:p>
            <a:r>
              <a:rPr lang="en-US" sz="1200" dirty="0">
                <a:ea typeface="宋体" pitchFamily="-109" charset="-122"/>
                <a:cs typeface="宋体" pitchFamily="-109" charset="-122"/>
              </a:rPr>
              <a:t>Yin, Ding &amp; Dokholyan, Nature Method, 2007</a:t>
            </a:r>
          </a:p>
        </p:txBody>
      </p:sp>
      <p:sp>
        <p:nvSpPr>
          <p:cNvPr id="6" name="Text Box 12"/>
          <p:cNvSpPr txBox="1">
            <a:spLocks noChangeArrowheads="1"/>
          </p:cNvSpPr>
          <p:nvPr/>
        </p:nvSpPr>
        <p:spPr bwMode="auto">
          <a:xfrm>
            <a:off x="6204720" y="1905000"/>
            <a:ext cx="2833830" cy="584776"/>
          </a:xfrm>
          <a:prstGeom prst="rect">
            <a:avLst/>
          </a:prstGeom>
          <a:noFill/>
          <a:ln w="9525">
            <a:noFill/>
            <a:miter lim="800000"/>
            <a:headEnd/>
            <a:tailEnd/>
          </a:ln>
        </p:spPr>
        <p:txBody>
          <a:bodyPr wrap="square">
            <a:prstTxWarp prst="textNoShape">
              <a:avLst/>
            </a:prstTxWarp>
            <a:spAutoFit/>
          </a:bodyPr>
          <a:lstStyle/>
          <a:p>
            <a:r>
              <a:rPr lang="en-US" sz="1600" b="1" dirty="0">
                <a:solidFill>
                  <a:srgbClr val="000000"/>
                </a:solidFill>
                <a:ea typeface="宋体" pitchFamily="-109" charset="-122"/>
                <a:cs typeface="宋体" pitchFamily="-109" charset="-122"/>
              </a:rPr>
              <a:t>Recapitulate the protein sequence and </a:t>
            </a:r>
            <a:r>
              <a:rPr lang="en-US" sz="1600" b="1" dirty="0" smtClean="0">
                <a:solidFill>
                  <a:srgbClr val="000000"/>
                </a:solidFill>
                <a:ea typeface="宋体" pitchFamily="-109" charset="-122"/>
                <a:cs typeface="宋体" pitchFamily="-109" charset="-122"/>
              </a:rPr>
              <a:t>core packing</a:t>
            </a:r>
            <a:endParaRPr lang="en-US" sz="1600" b="1" dirty="0">
              <a:solidFill>
                <a:srgbClr val="000000"/>
              </a:solidFill>
              <a:ea typeface="宋体" pitchFamily="-109" charset="-122"/>
              <a:cs typeface="宋体" pitchFamily="-109" charset="-122"/>
            </a:endParaRPr>
          </a:p>
        </p:txBody>
      </p:sp>
      <p:sp>
        <p:nvSpPr>
          <p:cNvPr id="8" name="Text Box 20"/>
          <p:cNvSpPr txBox="1">
            <a:spLocks noChangeArrowheads="1"/>
          </p:cNvSpPr>
          <p:nvPr/>
        </p:nvSpPr>
        <p:spPr bwMode="auto">
          <a:xfrm>
            <a:off x="762000" y="6346825"/>
            <a:ext cx="3816350" cy="366712"/>
          </a:xfrm>
          <a:prstGeom prst="rect">
            <a:avLst/>
          </a:prstGeom>
          <a:noFill/>
          <a:ln w="9525">
            <a:noFill/>
            <a:miter lim="800000"/>
            <a:headEnd/>
            <a:tailEnd/>
          </a:ln>
        </p:spPr>
        <p:txBody>
          <a:bodyPr wrap="square">
            <a:prstTxWarp prst="textNoShape">
              <a:avLst/>
            </a:prstTxWarp>
            <a:spAutoFit/>
          </a:bodyPr>
          <a:lstStyle/>
          <a:p>
            <a:r>
              <a:rPr lang="en-US" dirty="0"/>
              <a:t>Eris server: http://</a:t>
            </a:r>
            <a:r>
              <a:rPr lang="en-US" dirty="0" err="1"/>
              <a:t>eris.dokhlab.org</a:t>
            </a:r>
            <a:r>
              <a:rPr lang="en-US" dirty="0"/>
              <a:t>/</a:t>
            </a:r>
          </a:p>
        </p:txBody>
      </p:sp>
      <p:grpSp>
        <p:nvGrpSpPr>
          <p:cNvPr id="4" name="Group 15"/>
          <p:cNvGrpSpPr/>
          <p:nvPr/>
        </p:nvGrpSpPr>
        <p:grpSpPr>
          <a:xfrm>
            <a:off x="152400" y="3810000"/>
            <a:ext cx="8763000" cy="2512695"/>
            <a:chOff x="152400" y="3810000"/>
            <a:chExt cx="8763000" cy="2512695"/>
          </a:xfrm>
        </p:grpSpPr>
        <p:sp>
          <p:nvSpPr>
            <p:cNvPr id="7" name="Text Box 13"/>
            <p:cNvSpPr txBox="1">
              <a:spLocks noChangeArrowheads="1"/>
            </p:cNvSpPr>
            <p:nvPr/>
          </p:nvSpPr>
          <p:spPr bwMode="auto">
            <a:xfrm>
              <a:off x="6167912" y="3810000"/>
              <a:ext cx="2747488" cy="2308324"/>
            </a:xfrm>
            <a:prstGeom prst="rect">
              <a:avLst/>
            </a:prstGeom>
            <a:noFill/>
            <a:ln w="9525">
              <a:noFill/>
              <a:miter lim="800000"/>
              <a:headEnd/>
              <a:tailEnd/>
            </a:ln>
          </p:spPr>
          <p:txBody>
            <a:bodyPr wrap="square">
              <a:prstTxWarp prst="textNoShape">
                <a:avLst/>
              </a:prstTxWarp>
              <a:spAutoFit/>
            </a:bodyPr>
            <a:lstStyle/>
            <a:p>
              <a:r>
                <a:rPr lang="en-US" sz="1600" b="1" dirty="0" smtClean="0">
                  <a:ea typeface="宋体" pitchFamily="-65" charset="-122"/>
                  <a:cs typeface="宋体" pitchFamily="-65" charset="-122"/>
                </a:rPr>
                <a:t>Modeling backbone flexibility</a:t>
              </a:r>
            </a:p>
            <a:p>
              <a:endParaRPr lang="en-US" sz="1600" b="1" dirty="0" smtClean="0">
                <a:ea typeface="宋体" pitchFamily="-109" charset="-122"/>
                <a:cs typeface="宋体" pitchFamily="-109" charset="-122"/>
              </a:endParaRPr>
            </a:p>
            <a:p>
              <a:endParaRPr lang="en-US" sz="1600" b="1" dirty="0" smtClean="0">
                <a:ea typeface="宋体" pitchFamily="-109" charset="-122"/>
                <a:cs typeface="宋体" pitchFamily="-109" charset="-122"/>
              </a:endParaRPr>
            </a:p>
            <a:p>
              <a:r>
                <a:rPr lang="en-US" sz="1600" b="1" dirty="0" smtClean="0">
                  <a:ea typeface="宋体" pitchFamily="-109" charset="-122"/>
                  <a:cs typeface="宋体" pitchFamily="-109" charset="-122"/>
                </a:rPr>
                <a:t>Recapitulate the protein stability changes </a:t>
              </a:r>
            </a:p>
            <a:p>
              <a:r>
                <a:rPr lang="en-US" sz="1600" b="1" dirty="0" smtClean="0">
                  <a:ea typeface="宋体" pitchFamily="-109" charset="-122"/>
                  <a:cs typeface="宋体" pitchFamily="-109" charset="-122"/>
                </a:rPr>
                <a:t>upon mutation</a:t>
              </a:r>
            </a:p>
            <a:p>
              <a:endParaRPr lang="en-US" sz="1600" b="1" dirty="0" smtClean="0">
                <a:ea typeface="宋体" pitchFamily="-109" charset="-122"/>
                <a:cs typeface="宋体" pitchFamily="-109" charset="-122"/>
              </a:endParaRPr>
            </a:p>
            <a:p>
              <a:endParaRPr lang="en-US" sz="1600" b="1" dirty="0">
                <a:ea typeface="宋体" pitchFamily="-109" charset="-122"/>
                <a:cs typeface="宋体" pitchFamily="-109" charset="-122"/>
              </a:endParaRPr>
            </a:p>
          </p:txBody>
        </p:sp>
        <p:grpSp>
          <p:nvGrpSpPr>
            <p:cNvPr id="9" name="Group 36"/>
            <p:cNvGrpSpPr>
              <a:grpSpLocks/>
            </p:cNvGrpSpPr>
            <p:nvPr/>
          </p:nvGrpSpPr>
          <p:grpSpPr bwMode="auto">
            <a:xfrm>
              <a:off x="152400" y="3888105"/>
              <a:ext cx="2705095" cy="2434590"/>
              <a:chOff x="5105400" y="3733800"/>
              <a:chExt cx="2445552" cy="2271713"/>
            </a:xfrm>
          </p:grpSpPr>
          <p:pic>
            <p:nvPicPr>
              <p:cNvPr id="10" name="Picture 9"/>
              <p:cNvPicPr>
                <a:picLocks noChangeAspect="1" noChangeArrowheads="1"/>
              </p:cNvPicPr>
              <p:nvPr/>
            </p:nvPicPr>
            <p:blipFill>
              <a:blip r:embed="rId4"/>
              <a:srcRect l="-3522" r="50453" b="-882"/>
              <a:stretch>
                <a:fillRect/>
              </a:stretch>
            </p:blipFill>
            <p:spPr bwMode="auto">
              <a:xfrm>
                <a:off x="5105400" y="3733800"/>
                <a:ext cx="2445552" cy="2271713"/>
              </a:xfrm>
              <a:prstGeom prst="rect">
                <a:avLst/>
              </a:prstGeom>
              <a:noFill/>
              <a:ln w="9525">
                <a:noFill/>
                <a:miter lim="800000"/>
                <a:headEnd/>
                <a:tailEnd/>
              </a:ln>
            </p:spPr>
          </p:pic>
          <p:sp>
            <p:nvSpPr>
              <p:cNvPr id="11" name="TextBox 35"/>
              <p:cNvSpPr txBox="1">
                <a:spLocks noChangeArrowheads="1"/>
              </p:cNvSpPr>
              <p:nvPr/>
            </p:nvSpPr>
            <p:spPr bwMode="auto">
              <a:xfrm>
                <a:off x="5715000" y="3810000"/>
                <a:ext cx="184666" cy="369332"/>
              </a:xfrm>
              <a:prstGeom prst="rect">
                <a:avLst/>
              </a:prstGeom>
              <a:solidFill>
                <a:schemeClr val="bg1"/>
              </a:solidFill>
              <a:ln w="9525">
                <a:noFill/>
                <a:miter lim="800000"/>
                <a:headEnd/>
                <a:tailEnd/>
              </a:ln>
            </p:spPr>
            <p:txBody>
              <a:bodyPr wrap="square">
                <a:prstTxWarp prst="textNoShape">
                  <a:avLst/>
                </a:prstTxWarp>
                <a:spAutoFit/>
              </a:bodyPr>
              <a:lstStyle/>
              <a:p>
                <a:endParaRPr lang="en-US"/>
              </a:p>
            </p:txBody>
          </p:sp>
        </p:grpSp>
        <p:grpSp>
          <p:nvGrpSpPr>
            <p:cNvPr id="12" name="Group 11"/>
            <p:cNvGrpSpPr/>
            <p:nvPr/>
          </p:nvGrpSpPr>
          <p:grpSpPr>
            <a:xfrm>
              <a:off x="3352800" y="4001288"/>
              <a:ext cx="2255225" cy="2094712"/>
              <a:chOff x="4992115" y="2715893"/>
              <a:chExt cx="3352800" cy="3488545"/>
            </a:xfrm>
            <a:effectLst/>
          </p:grpSpPr>
          <p:pic>
            <p:nvPicPr>
              <p:cNvPr id="13" name="Picture 12"/>
              <p:cNvPicPr>
                <a:picLocks noChangeAspect="1"/>
              </p:cNvPicPr>
              <p:nvPr/>
            </p:nvPicPr>
            <p:blipFill>
              <a:blip r:embed="rId5"/>
              <a:srcRect l="67892" t="7500"/>
              <a:stretch>
                <a:fillRect/>
              </a:stretch>
            </p:blipFill>
            <p:spPr>
              <a:xfrm>
                <a:off x="5105400" y="2715893"/>
                <a:ext cx="3238354" cy="3423779"/>
              </a:xfrm>
              <a:prstGeom prst="rect">
                <a:avLst/>
              </a:prstGeom>
              <a:effectLst/>
            </p:spPr>
          </p:pic>
          <p:sp>
            <p:nvSpPr>
              <p:cNvPr id="15" name="Text Box 20"/>
              <p:cNvSpPr txBox="1">
                <a:spLocks noChangeArrowheads="1"/>
              </p:cNvSpPr>
              <p:nvPr/>
            </p:nvSpPr>
            <p:spPr bwMode="auto">
              <a:xfrm>
                <a:off x="4992115" y="5640608"/>
                <a:ext cx="3352800" cy="563830"/>
              </a:xfrm>
              <a:prstGeom prst="rect">
                <a:avLst/>
              </a:prstGeom>
              <a:noFill/>
              <a:ln w="9525">
                <a:noFill/>
                <a:miter lim="800000"/>
                <a:headEnd/>
                <a:tailEnd/>
              </a:ln>
              <a:effectLst>
                <a:glow rad="139700">
                  <a:schemeClr val="accent4">
                    <a:alpha val="75000"/>
                  </a:schemeClr>
                </a:glow>
              </a:effectLst>
            </p:spPr>
            <p:txBody>
              <a:bodyPr wrap="square">
                <a:prstTxWarp prst="textNoShape">
                  <a:avLst/>
                </a:prstTxWarp>
                <a:spAutoFit/>
              </a:bodyPr>
              <a:lstStyle/>
              <a:p>
                <a:r>
                  <a:rPr lang="en-US" sz="1600" b="1" dirty="0" smtClean="0">
                    <a:solidFill>
                      <a:schemeClr val="bg2">
                        <a:lumMod val="50000"/>
                      </a:schemeClr>
                    </a:solidFill>
                  </a:rPr>
                  <a:t>apomyoglobin (A130L)</a:t>
                </a:r>
                <a:endParaRPr lang="en-US" sz="1600" b="1" dirty="0">
                  <a:solidFill>
                    <a:schemeClr val="bg2">
                      <a:lumMod val="50000"/>
                    </a:schemeClr>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Protein folding</a:t>
            </a:r>
            <a:endParaRPr lang="en-US" dirty="0"/>
          </a:p>
        </p:txBody>
      </p:sp>
      <p:sp>
        <p:nvSpPr>
          <p:cNvPr id="4" name="Text Placeholder 3"/>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alignment-SIM-DMD"/>
          <p:cNvPicPr>
            <a:picLocks noChangeAspect="1" noChangeArrowheads="1"/>
          </p:cNvPicPr>
          <p:nvPr/>
        </p:nvPicPr>
        <p:blipFill>
          <a:blip r:embed="rId3"/>
          <a:srcRect/>
          <a:stretch>
            <a:fillRect/>
          </a:stretch>
        </p:blipFill>
        <p:spPr bwMode="auto">
          <a:xfrm>
            <a:off x="533400" y="1199566"/>
            <a:ext cx="3810000" cy="5048834"/>
          </a:xfrm>
          <a:prstGeom prst="rect">
            <a:avLst/>
          </a:prstGeom>
          <a:noFill/>
          <a:effectLst/>
        </p:spPr>
      </p:pic>
      <p:sp>
        <p:nvSpPr>
          <p:cNvPr id="8" name="Rectangle 7"/>
          <p:cNvSpPr/>
          <p:nvPr/>
        </p:nvSpPr>
        <p:spPr>
          <a:xfrm>
            <a:off x="613896" y="6400800"/>
            <a:ext cx="5333999" cy="261610"/>
          </a:xfrm>
          <a:prstGeom prst="rect">
            <a:avLst/>
          </a:prstGeom>
        </p:spPr>
        <p:txBody>
          <a:bodyPr wrap="square">
            <a:spAutoFit/>
          </a:bodyPr>
          <a:lstStyle/>
          <a:p>
            <a:pPr lvl="0" defTabSz="914400" eaLnBrk="0" fontAlgn="base" hangingPunct="0">
              <a:spcBef>
                <a:spcPct val="0"/>
              </a:spcBef>
              <a:spcAft>
                <a:spcPct val="0"/>
              </a:spcAft>
            </a:pPr>
            <a:r>
              <a:rPr lang="en-US" sz="1100" dirty="0" smtClean="0">
                <a:latin typeface="Times New Roman"/>
                <a:ea typeface="宋体" pitchFamily="-65" charset="-122"/>
                <a:cs typeface="Times New Roman"/>
              </a:rPr>
              <a:t>F. Ding, D. </a:t>
            </a:r>
            <a:r>
              <a:rPr lang="en-US" sz="1100" dirty="0" err="1" smtClean="0">
                <a:latin typeface="Times New Roman"/>
                <a:ea typeface="宋体" pitchFamily="-65" charset="-122"/>
                <a:cs typeface="Times New Roman"/>
              </a:rPr>
              <a:t>Tsao</a:t>
            </a:r>
            <a:r>
              <a:rPr lang="en-US" sz="1100" dirty="0" smtClean="0">
                <a:latin typeface="Times New Roman"/>
                <a:ea typeface="宋体" pitchFamily="-65" charset="-122"/>
                <a:cs typeface="Times New Roman"/>
              </a:rPr>
              <a:t>, H. </a:t>
            </a:r>
            <a:r>
              <a:rPr lang="en-US" sz="1100" dirty="0" err="1" smtClean="0">
                <a:latin typeface="Times New Roman"/>
                <a:ea typeface="宋体" pitchFamily="-65" charset="-122"/>
                <a:cs typeface="Times New Roman"/>
              </a:rPr>
              <a:t>Nie</a:t>
            </a:r>
            <a:r>
              <a:rPr lang="en-US" sz="1100" dirty="0" smtClean="0">
                <a:latin typeface="Times New Roman"/>
                <a:ea typeface="宋体" pitchFamily="-65" charset="-122"/>
                <a:cs typeface="Times New Roman"/>
              </a:rPr>
              <a:t> and N.V. Dokholyan, </a:t>
            </a:r>
            <a:r>
              <a:rPr lang="en-US" sz="1100" i="1" dirty="0" smtClean="0">
                <a:latin typeface="Times New Roman"/>
                <a:ea typeface="宋体" pitchFamily="-65" charset="-122"/>
                <a:cs typeface="Times New Roman"/>
              </a:rPr>
              <a:t>Structure (</a:t>
            </a:r>
            <a:r>
              <a:rPr lang="en-US" sz="1100" dirty="0" smtClean="0">
                <a:latin typeface="Times New Roman"/>
                <a:ea typeface="宋体" pitchFamily="-65" charset="-122"/>
                <a:cs typeface="Times New Roman"/>
              </a:rPr>
              <a:t>2008)</a:t>
            </a:r>
            <a:endParaRPr lang="en-US" sz="1100" dirty="0">
              <a:latin typeface="Times New Roman"/>
              <a:ea typeface="宋体" pitchFamily="-65" charset="-122"/>
              <a:cs typeface="Times New Roman"/>
            </a:endParaRPr>
          </a:p>
        </p:txBody>
      </p:sp>
      <p:sp>
        <p:nvSpPr>
          <p:cNvPr id="10" name="Title 9"/>
          <p:cNvSpPr>
            <a:spLocks noGrp="1"/>
          </p:cNvSpPr>
          <p:nvPr>
            <p:ph type="title"/>
          </p:nvPr>
        </p:nvSpPr>
        <p:spPr/>
        <p:txBody>
          <a:bodyPr>
            <a:noAutofit/>
          </a:bodyPr>
          <a:lstStyle/>
          <a:p>
            <a:r>
              <a:rPr lang="en-US" sz="2400" dirty="0" smtClean="0"/>
              <a:t>Protein folding using all-atom DMD with Medusa force field</a:t>
            </a:r>
            <a:endParaRPr lang="en-US" sz="2400" dirty="0"/>
          </a:p>
        </p:txBody>
      </p:sp>
      <p:sp>
        <p:nvSpPr>
          <p:cNvPr id="11" name="TextBox 10"/>
          <p:cNvSpPr txBox="1"/>
          <p:nvPr/>
        </p:nvSpPr>
        <p:spPr>
          <a:xfrm>
            <a:off x="4435504" y="4277142"/>
            <a:ext cx="4251296" cy="2123658"/>
          </a:xfrm>
          <a:prstGeom prst="rect">
            <a:avLst/>
          </a:prstGeom>
          <a:noFill/>
        </p:spPr>
        <p:txBody>
          <a:bodyPr wrap="square" rtlCol="0">
            <a:spAutoFit/>
          </a:bodyPr>
          <a:lstStyle/>
          <a:p>
            <a:pPr>
              <a:buFont typeface="Wingdings" charset="2"/>
              <a:buChar char="ü"/>
            </a:pPr>
            <a:r>
              <a:rPr lang="en-US" sz="2000" b="1" i="1" dirty="0" smtClean="0">
                <a:solidFill>
                  <a:srgbClr val="3366FF"/>
                </a:solidFill>
              </a:rPr>
              <a:t>DMD simulation is efficient in protein conformational sampling.</a:t>
            </a:r>
          </a:p>
          <a:p>
            <a:pPr>
              <a:buFont typeface="Wingdings" charset="2"/>
              <a:buChar char="ü"/>
            </a:pPr>
            <a:endParaRPr lang="en-US" sz="2000" b="1" i="1" dirty="0" smtClean="0">
              <a:solidFill>
                <a:srgbClr val="3366FF"/>
              </a:solidFill>
            </a:endParaRPr>
          </a:p>
          <a:p>
            <a:pPr>
              <a:buFont typeface="Wingdings" charset="2"/>
              <a:buChar char="ü"/>
            </a:pPr>
            <a:r>
              <a:rPr lang="en-US" sz="2000" b="1" i="1" dirty="0" smtClean="0">
                <a:solidFill>
                  <a:srgbClr val="3366FF"/>
                </a:solidFill>
              </a:rPr>
              <a:t>Medusa force field is able to capture the driving force of protein folding.</a:t>
            </a:r>
          </a:p>
          <a:p>
            <a:endParaRPr lang="en-US" sz="1400" b="1" i="1" dirty="0">
              <a:solidFill>
                <a:srgbClr val="3366FF"/>
              </a:solidFill>
            </a:endParaRPr>
          </a:p>
          <a:p>
            <a:endParaRPr lang="en-US" sz="1400" b="1" i="1" dirty="0">
              <a:solidFill>
                <a:srgbClr val="3366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914400"/>
          </a:xfrm>
        </p:spPr>
        <p:txBody>
          <a:bodyPr>
            <a:normAutofit fontScale="90000"/>
          </a:bodyPr>
          <a:lstStyle/>
          <a:p>
            <a:r>
              <a:rPr lang="en-US" dirty="0" smtClean="0"/>
              <a:t>Direct observation of protein folding and unfolding</a:t>
            </a:r>
            <a:endParaRPr lang="en-US" dirty="0"/>
          </a:p>
        </p:txBody>
      </p:sp>
      <p:sp>
        <p:nvSpPr>
          <p:cNvPr id="5" name="TextBox 19"/>
          <p:cNvSpPr txBox="1">
            <a:spLocks noChangeArrowheads="1"/>
          </p:cNvSpPr>
          <p:nvPr/>
        </p:nvSpPr>
        <p:spPr bwMode="auto">
          <a:xfrm>
            <a:off x="609248" y="6414392"/>
            <a:ext cx="2652533"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Times New Roman"/>
                <a:cs typeface="Times New Roman"/>
              </a:rPr>
              <a:t>Shaw DE et al., </a:t>
            </a:r>
            <a:r>
              <a:rPr lang="en-US" sz="1100" i="1" dirty="0" smtClean="0">
                <a:latin typeface="Times New Roman"/>
                <a:cs typeface="Times New Roman"/>
              </a:rPr>
              <a:t>Science</a:t>
            </a:r>
            <a:r>
              <a:rPr lang="en-US" sz="1100" dirty="0" smtClean="0">
                <a:latin typeface="Times New Roman"/>
                <a:cs typeface="Times New Roman"/>
              </a:rPr>
              <a:t> (330):341-6 (2010)</a:t>
            </a:r>
            <a:endParaRPr lang="en-US" sz="1100" dirty="0">
              <a:latin typeface="Times New Roman"/>
              <a:cs typeface="Times New Roman"/>
            </a:endParaRPr>
          </a:p>
        </p:txBody>
      </p:sp>
      <p:pic>
        <p:nvPicPr>
          <p:cNvPr id="6" name="Picture 11" descr="/Users/fding/Presentations/OnSiteMeeting/DeGrado/WW-folding.mpg">
            <a:hlinkClick r:id="" action="ppaction://media"/>
          </p:cNvPr>
          <p:cNvPicPr/>
          <p:nvPr>
            <a:videoFile r:link="rId1"/>
          </p:nvPr>
        </p:nvPicPr>
        <p:blipFill>
          <a:blip r:embed="rId4"/>
          <a:srcRect/>
          <a:stretch>
            <a:fillRect/>
          </a:stretch>
        </p:blipFill>
        <p:spPr bwMode="auto">
          <a:xfrm>
            <a:off x="6359432" y="1828800"/>
            <a:ext cx="2540064" cy="3221199"/>
          </a:xfrm>
          <a:prstGeom prst="rect">
            <a:avLst/>
          </a:prstGeom>
          <a:noFill/>
          <a:ln w="9525">
            <a:noFill/>
            <a:miter lim="800000"/>
            <a:headEnd/>
            <a:tailEnd/>
          </a:ln>
        </p:spPr>
      </p:pic>
      <p:sp>
        <p:nvSpPr>
          <p:cNvPr id="7" name="TextBox 6"/>
          <p:cNvSpPr txBox="1"/>
          <p:nvPr/>
        </p:nvSpPr>
        <p:spPr>
          <a:xfrm>
            <a:off x="457200" y="5657165"/>
            <a:ext cx="7058343" cy="646331"/>
          </a:xfrm>
          <a:prstGeom prst="rect">
            <a:avLst/>
          </a:prstGeom>
          <a:noFill/>
        </p:spPr>
        <p:txBody>
          <a:bodyPr wrap="none" rtlCol="0">
            <a:spAutoFit/>
          </a:bodyPr>
          <a:lstStyle/>
          <a:p>
            <a:pPr>
              <a:buFont typeface="Wingdings" charset="2"/>
              <a:buChar char="ü"/>
            </a:pPr>
            <a:r>
              <a:rPr lang="en-US" b="1" dirty="0" smtClean="0">
                <a:solidFill>
                  <a:srgbClr val="3366FF"/>
                </a:solidFill>
              </a:rPr>
              <a:t>Fold the three-stranded WW domain to the near-native state.</a:t>
            </a:r>
          </a:p>
          <a:p>
            <a:pPr>
              <a:buFont typeface="Wingdings" charset="2"/>
              <a:buChar char="ü"/>
            </a:pPr>
            <a:r>
              <a:rPr lang="en-US" b="1" dirty="0" smtClean="0">
                <a:solidFill>
                  <a:srgbClr val="3366FF"/>
                </a:solidFill>
              </a:rPr>
              <a:t>Sample the refolding and unfolding equilibrium of the WW domain.</a:t>
            </a:r>
          </a:p>
        </p:txBody>
      </p:sp>
      <p:grpSp>
        <p:nvGrpSpPr>
          <p:cNvPr id="4" name="Group 10"/>
          <p:cNvGrpSpPr/>
          <p:nvPr/>
        </p:nvGrpSpPr>
        <p:grpSpPr>
          <a:xfrm>
            <a:off x="152400" y="2057400"/>
            <a:ext cx="6063443" cy="3200400"/>
            <a:chOff x="152400" y="2209800"/>
            <a:chExt cx="6063443" cy="3200400"/>
          </a:xfrm>
        </p:grpSpPr>
        <p:pic>
          <p:nvPicPr>
            <p:cNvPr id="3" name="Picture 12" descr="WW-Equi-Folding.eps"/>
            <p:cNvPicPr>
              <a:picLocks noChangeAspect="1"/>
            </p:cNvPicPr>
            <p:nvPr/>
          </p:nvPicPr>
          <p:blipFill>
            <a:blip r:embed="rId5"/>
            <a:srcRect/>
            <a:stretch>
              <a:fillRect/>
            </a:stretch>
          </p:blipFill>
          <p:spPr bwMode="auto">
            <a:xfrm>
              <a:off x="152400" y="2209800"/>
              <a:ext cx="6063443" cy="3200400"/>
            </a:xfrm>
            <a:prstGeom prst="rect">
              <a:avLst/>
            </a:prstGeom>
            <a:noFill/>
            <a:ln w="9525">
              <a:noFill/>
              <a:miter lim="800000"/>
              <a:headEnd/>
              <a:tailEnd/>
            </a:ln>
          </p:spPr>
        </p:pic>
        <p:grpSp>
          <p:nvGrpSpPr>
            <p:cNvPr id="10" name="Group 9"/>
            <p:cNvGrpSpPr/>
            <p:nvPr/>
          </p:nvGrpSpPr>
          <p:grpSpPr>
            <a:xfrm>
              <a:off x="3015974" y="2438400"/>
              <a:ext cx="1632226" cy="1237947"/>
              <a:chOff x="3015974" y="2438400"/>
              <a:chExt cx="1632226" cy="1237947"/>
            </a:xfrm>
          </p:grpSpPr>
          <p:pic>
            <p:nvPicPr>
              <p:cNvPr id="8" name="Picture 7" descr="alignment-SIM-DMD"/>
              <p:cNvPicPr>
                <a:picLocks noChangeAspect="1" noChangeArrowheads="1"/>
              </p:cNvPicPr>
              <p:nvPr/>
            </p:nvPicPr>
            <p:blipFill>
              <a:blip r:embed="rId6"/>
              <a:srcRect l="3545" t="62910" r="45628" b="3263"/>
              <a:stretch>
                <a:fillRect/>
              </a:stretch>
            </p:blipFill>
            <p:spPr bwMode="auto">
              <a:xfrm>
                <a:off x="3244574" y="2438400"/>
                <a:ext cx="1403626" cy="1237947"/>
              </a:xfrm>
              <a:prstGeom prst="rect">
                <a:avLst/>
              </a:prstGeom>
              <a:noFill/>
              <a:effectLst/>
            </p:spPr>
          </p:pic>
          <p:sp>
            <p:nvSpPr>
              <p:cNvPr id="9" name="TextBox 8"/>
              <p:cNvSpPr txBox="1"/>
              <p:nvPr/>
            </p:nvSpPr>
            <p:spPr>
              <a:xfrm>
                <a:off x="3015974" y="2438400"/>
                <a:ext cx="609600" cy="369332"/>
              </a:xfrm>
              <a:prstGeom prst="rect">
                <a:avLst/>
              </a:prstGeom>
              <a:solidFill>
                <a:schemeClr val="bg1"/>
              </a:solidFill>
            </p:spPr>
            <p:txBody>
              <a:bodyPr wrap="square" rtlCol="0">
                <a:spAutoFit/>
              </a:bodyPr>
              <a:lstStyle/>
              <a:p>
                <a:endParaRPr lang="en-US" dirty="0"/>
              </a:p>
            </p:txBody>
          </p:sp>
        </p:grpSp>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04040"/>
                </a:solidFill>
                <a:ea typeface="Arial" pitchFamily="-110" charset="0"/>
                <a:cs typeface="Arial" pitchFamily="-110" charset="0"/>
              </a:rPr>
              <a:t>Short Proteins: </a:t>
            </a:r>
            <a:r>
              <a:rPr lang="en-US" dirty="0" err="1" smtClean="0">
                <a:solidFill>
                  <a:srgbClr val="404040"/>
                </a:solidFill>
                <a:ea typeface="Arial" pitchFamily="-110" charset="0"/>
                <a:cs typeface="Arial" pitchFamily="-110" charset="0"/>
              </a:rPr>
              <a:t>Vilin</a:t>
            </a:r>
            <a:r>
              <a:rPr lang="en-US" dirty="0" smtClean="0">
                <a:solidFill>
                  <a:srgbClr val="404040"/>
                </a:solidFill>
                <a:ea typeface="Arial" pitchFamily="-110" charset="0"/>
                <a:cs typeface="Arial" pitchFamily="-110" charset="0"/>
              </a:rPr>
              <a:t> Headpiece and WW domain</a:t>
            </a:r>
            <a:endParaRPr lang="en-US" dirty="0"/>
          </a:p>
        </p:txBody>
      </p:sp>
      <p:sp>
        <p:nvSpPr>
          <p:cNvPr id="7" name="Text Box 5"/>
          <p:cNvSpPr txBox="1">
            <a:spLocks noChangeArrowheads="1"/>
          </p:cNvSpPr>
          <p:nvPr/>
        </p:nvSpPr>
        <p:spPr bwMode="auto">
          <a:xfrm>
            <a:off x="914400" y="1143000"/>
            <a:ext cx="4953000" cy="4302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hangingPunct="0">
              <a:lnSpc>
                <a:spcPct val="93000"/>
              </a:lnSpc>
              <a:buSzPct val="100000"/>
            </a:pPr>
            <a:r>
              <a:rPr lang="en-US" sz="2000" b="1" dirty="0">
                <a:solidFill>
                  <a:srgbClr val="000000"/>
                </a:solidFill>
              </a:rPr>
              <a:t>First folding probability as function of time</a:t>
            </a:r>
          </a:p>
        </p:txBody>
      </p:sp>
      <p:pic>
        <p:nvPicPr>
          <p:cNvPr id="11" name="Picture 6"/>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6200" y="1449388"/>
            <a:ext cx="6477000" cy="464661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12" name="Text Box 7"/>
          <p:cNvSpPr txBox="1">
            <a:spLocks noChangeArrowheads="1"/>
          </p:cNvSpPr>
          <p:nvPr/>
        </p:nvSpPr>
        <p:spPr bwMode="auto">
          <a:xfrm rot="1611068">
            <a:off x="2144713" y="2031356"/>
            <a:ext cx="2046287" cy="3444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hangingPunct="0">
              <a:lnSpc>
                <a:spcPct val="93000"/>
              </a:lnSpc>
              <a:buSzPct val="100000"/>
            </a:pPr>
            <a:r>
              <a:rPr lang="en-US" dirty="0">
                <a:solidFill>
                  <a:srgbClr val="000000"/>
                </a:solidFill>
              </a:rPr>
              <a:t>WW domain, </a:t>
            </a:r>
            <a:r>
              <a:rPr lang="en-US" dirty="0" smtClean="0">
                <a:solidFill>
                  <a:srgbClr val="000000"/>
                </a:solidFill>
              </a:rPr>
              <a:t>68 ns</a:t>
            </a:r>
            <a:endParaRPr lang="en-US" dirty="0">
              <a:solidFill>
                <a:srgbClr val="000000"/>
              </a:solidFill>
            </a:endParaRPr>
          </a:p>
        </p:txBody>
      </p:sp>
      <p:sp>
        <p:nvSpPr>
          <p:cNvPr id="13" name="Text Box 8"/>
          <p:cNvSpPr txBox="1">
            <a:spLocks noChangeArrowheads="1"/>
          </p:cNvSpPr>
          <p:nvPr/>
        </p:nvSpPr>
        <p:spPr bwMode="auto">
          <a:xfrm rot="2784502">
            <a:off x="2257357" y="3276003"/>
            <a:ext cx="2460625" cy="3444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hangingPunct="0">
              <a:lnSpc>
                <a:spcPct val="93000"/>
              </a:lnSpc>
              <a:buSzPct val="100000"/>
            </a:pPr>
            <a:r>
              <a:rPr lang="en-US" dirty="0" err="1">
                <a:solidFill>
                  <a:srgbClr val="000000"/>
                </a:solidFill>
              </a:rPr>
              <a:t>Villin</a:t>
            </a:r>
            <a:r>
              <a:rPr lang="en-US" dirty="0">
                <a:solidFill>
                  <a:srgbClr val="000000"/>
                </a:solidFill>
              </a:rPr>
              <a:t> headpiece, 35 ns</a:t>
            </a:r>
          </a:p>
        </p:txBody>
      </p:sp>
      <p:sp>
        <p:nvSpPr>
          <p:cNvPr id="14" name="Text Box 9"/>
          <p:cNvSpPr txBox="1">
            <a:spLocks noChangeArrowheads="1"/>
          </p:cNvSpPr>
          <p:nvPr/>
        </p:nvSpPr>
        <p:spPr bwMode="auto">
          <a:xfrm>
            <a:off x="6553200" y="5739099"/>
            <a:ext cx="2247731" cy="6463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t>WW domain: </a:t>
            </a:r>
            <a:r>
              <a:rPr lang="en-US" dirty="0" smtClean="0"/>
              <a:t>34 </a:t>
            </a:r>
            <a:r>
              <a:rPr lang="en-US" dirty="0" err="1" smtClean="0"/>
              <a:t>aa</a:t>
            </a:r>
            <a:endParaRPr lang="en-US" dirty="0"/>
          </a:p>
          <a:p>
            <a:r>
              <a:rPr lang="en-US" dirty="0"/>
              <a:t>Exp. Folding time: </a:t>
            </a:r>
            <a:r>
              <a:rPr lang="en-US" dirty="0" smtClean="0"/>
              <a:t>4 </a:t>
            </a:r>
            <a:r>
              <a:rPr lang="el-GR" dirty="0" smtClean="0">
                <a:cs typeface="Arial" charset="0"/>
              </a:rPr>
              <a:t>μ</a:t>
            </a:r>
            <a:r>
              <a:rPr lang="en-US" dirty="0" smtClean="0"/>
              <a:t>s</a:t>
            </a:r>
            <a:endParaRPr lang="ru-RU" dirty="0"/>
          </a:p>
        </p:txBody>
      </p:sp>
      <p:pic>
        <p:nvPicPr>
          <p:cNvPr id="15" name="Picture 10" descr="1"/>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769" r="18462"/>
          <a:stretch>
            <a:fillRect/>
          </a:stretch>
        </p:blipFill>
        <p:spPr bwMode="auto">
          <a:xfrm>
            <a:off x="7010400" y="3616924"/>
            <a:ext cx="1692275" cy="22098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17" name="Text Box 12"/>
          <p:cNvSpPr txBox="1">
            <a:spLocks noChangeArrowheads="1"/>
          </p:cNvSpPr>
          <p:nvPr/>
        </p:nvSpPr>
        <p:spPr bwMode="auto">
          <a:xfrm>
            <a:off x="6477000" y="2971800"/>
            <a:ext cx="2247731" cy="64633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err="1"/>
              <a:t>Villin</a:t>
            </a:r>
            <a:r>
              <a:rPr lang="en-US" dirty="0"/>
              <a:t> headpiece: </a:t>
            </a:r>
            <a:r>
              <a:rPr lang="en-US" dirty="0" smtClean="0"/>
              <a:t>35 </a:t>
            </a:r>
            <a:r>
              <a:rPr lang="en-US" dirty="0" err="1" smtClean="0"/>
              <a:t>aa</a:t>
            </a:r>
            <a:endParaRPr lang="en-US" dirty="0"/>
          </a:p>
          <a:p>
            <a:r>
              <a:rPr lang="en-US" dirty="0"/>
              <a:t>Exp. Folding time: </a:t>
            </a:r>
            <a:r>
              <a:rPr lang="en-US" dirty="0" smtClean="0"/>
              <a:t>2 </a:t>
            </a:r>
            <a:r>
              <a:rPr lang="el-GR" dirty="0" smtClean="0">
                <a:cs typeface="Arial" charset="0"/>
              </a:rPr>
              <a:t>μ</a:t>
            </a:r>
            <a:r>
              <a:rPr lang="en-US" dirty="0" smtClean="0"/>
              <a:t>s</a:t>
            </a:r>
            <a:endParaRPr lang="ru-RU" dirty="0"/>
          </a:p>
        </p:txBody>
      </p:sp>
      <p:pic>
        <p:nvPicPr>
          <p:cNvPr id="20" name="Picture 15" descr="vilp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2122" r="12122"/>
          <a:stretch>
            <a:fillRect/>
          </a:stretch>
        </p:blipFill>
        <p:spPr bwMode="auto">
          <a:xfrm>
            <a:off x="6705600" y="1143000"/>
            <a:ext cx="1905000" cy="188595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1" name="Text Box 16"/>
          <p:cNvSpPr txBox="1">
            <a:spLocks noChangeArrowheads="1"/>
          </p:cNvSpPr>
          <p:nvPr/>
        </p:nvSpPr>
        <p:spPr bwMode="auto">
          <a:xfrm>
            <a:off x="76200" y="6031468"/>
            <a:ext cx="6248400"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square">
            <a:spAutoFit/>
          </a:bodyPr>
          <a:lstStyle/>
          <a:p>
            <a:r>
              <a:rPr lang="en-US" dirty="0">
                <a:solidFill>
                  <a:schemeClr val="accent1">
                    <a:lumMod val="50000"/>
                  </a:schemeClr>
                </a:solidFill>
              </a:rPr>
              <a:t>30 trajectories </a:t>
            </a:r>
            <a:r>
              <a:rPr lang="en-US" dirty="0" smtClean="0">
                <a:solidFill>
                  <a:schemeClr val="accent1">
                    <a:lumMod val="50000"/>
                  </a:schemeClr>
                </a:solidFill>
              </a:rPr>
              <a:t>x 0.5 </a:t>
            </a:r>
            <a:r>
              <a:rPr lang="el-GR" dirty="0">
                <a:solidFill>
                  <a:schemeClr val="accent1">
                    <a:lumMod val="50000"/>
                  </a:schemeClr>
                </a:solidFill>
              </a:rPr>
              <a:t>μ</a:t>
            </a:r>
            <a:r>
              <a:rPr lang="en-US" dirty="0">
                <a:solidFill>
                  <a:schemeClr val="accent1">
                    <a:lumMod val="50000"/>
                  </a:schemeClr>
                </a:solidFill>
              </a:rPr>
              <a:t>s each</a:t>
            </a:r>
            <a:r>
              <a:rPr lang="en-US" dirty="0" smtClean="0">
                <a:solidFill>
                  <a:schemeClr val="accent1">
                    <a:lumMod val="50000"/>
                  </a:schemeClr>
                </a:solidFill>
              </a:rPr>
              <a:t>, multiple </a:t>
            </a:r>
            <a:r>
              <a:rPr lang="en-US" dirty="0">
                <a:solidFill>
                  <a:schemeClr val="accent1">
                    <a:lumMod val="50000"/>
                  </a:schemeClr>
                </a:solidFill>
              </a:rPr>
              <a:t>folding </a:t>
            </a:r>
            <a:r>
              <a:rPr lang="en-US" dirty="0" smtClean="0">
                <a:solidFill>
                  <a:schemeClr val="accent1">
                    <a:lumMod val="50000"/>
                  </a:schemeClr>
                </a:solidFill>
              </a:rPr>
              <a:t>events/trajectory</a:t>
            </a:r>
            <a:endParaRPr lang="ru-RU" dirty="0">
              <a:solidFill>
                <a:schemeClr val="accent1">
                  <a:lumMod val="50000"/>
                </a:schemeClr>
              </a:solidFill>
            </a:endParaRPr>
          </a:p>
        </p:txBody>
      </p:sp>
      <p:grpSp>
        <p:nvGrpSpPr>
          <p:cNvPr id="3" name="Group 20"/>
          <p:cNvGrpSpPr>
            <a:grpSpLocks/>
          </p:cNvGrpSpPr>
          <p:nvPr/>
        </p:nvGrpSpPr>
        <p:grpSpPr bwMode="auto">
          <a:xfrm>
            <a:off x="4243388" y="1828800"/>
            <a:ext cx="2081212" cy="1524000"/>
            <a:chOff x="2519" y="1248"/>
            <a:chExt cx="1311" cy="960"/>
          </a:xfrm>
        </p:grpSpPr>
        <p:pic>
          <p:nvPicPr>
            <p:cNvPr id="23" name="Picture 17" descr="plot"/>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877" b="8109"/>
            <a:stretch>
              <a:fillRect/>
            </a:stretch>
          </p:blipFill>
          <p:spPr bwMode="auto">
            <a:xfrm>
              <a:off x="2640" y="1248"/>
              <a:ext cx="1190" cy="81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4" name="Text Box 18"/>
            <p:cNvSpPr txBox="1">
              <a:spLocks noChangeArrowheads="1"/>
            </p:cNvSpPr>
            <p:nvPr/>
          </p:nvSpPr>
          <p:spPr bwMode="auto">
            <a:xfrm>
              <a:off x="3264" y="2039"/>
              <a:ext cx="240" cy="16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hangingPunct="0">
                <a:lnSpc>
                  <a:spcPct val="93000"/>
                </a:lnSpc>
                <a:buSzPct val="100000"/>
              </a:pPr>
              <a:r>
                <a:rPr lang="en-US" sz="1400" b="1">
                  <a:solidFill>
                    <a:srgbClr val="000000"/>
                  </a:solidFill>
                </a:rPr>
                <a:t>time</a:t>
              </a:r>
            </a:p>
          </p:txBody>
        </p:sp>
        <p:sp>
          <p:nvSpPr>
            <p:cNvPr id="25" name="Text Box 19"/>
            <p:cNvSpPr txBox="1">
              <a:spLocks noChangeArrowheads="1"/>
            </p:cNvSpPr>
            <p:nvPr/>
          </p:nvSpPr>
          <p:spPr bwMode="auto">
            <a:xfrm rot="-5400000">
              <a:off x="2412" y="1643"/>
              <a:ext cx="384" cy="169"/>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txBody>
            <a:bodyPr wrap="none" lIns="90000" tIns="45000" rIns="90000" bIns="45000"/>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5pPr>
              <a:lvl6pPr marL="25146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6pPr>
              <a:lvl7pPr marL="29718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7pPr>
              <a:lvl8pPr marL="34290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8pPr>
              <a:lvl9pPr marL="3886200" indent="-228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charset="0"/>
                  <a:ea typeface="ＭＳ Ｐゴシック" charset="0"/>
                </a:defRPr>
              </a:lvl9pPr>
            </a:lstStyle>
            <a:p>
              <a:pPr hangingPunct="0">
                <a:lnSpc>
                  <a:spcPct val="93000"/>
                </a:lnSpc>
                <a:buSzPct val="100000"/>
              </a:pPr>
              <a:r>
                <a:rPr lang="en-US" sz="1400" b="1">
                  <a:solidFill>
                    <a:srgbClr val="000000"/>
                  </a:solidFill>
                </a:rPr>
                <a:t>RMSD</a:t>
              </a:r>
            </a:p>
          </p:txBody>
        </p:sp>
      </p:grpSp>
      <p:sp>
        <p:nvSpPr>
          <p:cNvPr id="18" name="TextBox 17"/>
          <p:cNvSpPr txBox="1"/>
          <p:nvPr/>
        </p:nvSpPr>
        <p:spPr>
          <a:xfrm>
            <a:off x="607032" y="6430915"/>
            <a:ext cx="5173211" cy="261610"/>
          </a:xfrm>
          <a:prstGeom prst="rect">
            <a:avLst/>
          </a:prstGeom>
          <a:noFill/>
        </p:spPr>
        <p:txBody>
          <a:bodyPr wrap="none" rtlCol="0">
            <a:spAutoFit/>
          </a:bodyPr>
          <a:lstStyle/>
          <a:p>
            <a:r>
              <a:rPr lang="en-US" sz="1100" dirty="0" smtClean="0">
                <a:latin typeface="Times New Roman"/>
                <a:cs typeface="Times New Roman"/>
              </a:rPr>
              <a:t>D. </a:t>
            </a:r>
            <a:r>
              <a:rPr lang="en-US" sz="1100" dirty="0" err="1" smtClean="0">
                <a:latin typeface="Times New Roman"/>
                <a:cs typeface="Times New Roman"/>
              </a:rPr>
              <a:t>Shirvanyants</a:t>
            </a:r>
            <a:r>
              <a:rPr lang="en-US" sz="1100" dirty="0" smtClean="0">
                <a:latin typeface="Times New Roman"/>
                <a:cs typeface="Times New Roman"/>
              </a:rPr>
              <a:t>, F. Ding, D. </a:t>
            </a:r>
            <a:r>
              <a:rPr lang="en-US" sz="1100" dirty="0" err="1" smtClean="0">
                <a:latin typeface="Times New Roman"/>
                <a:cs typeface="Times New Roman"/>
              </a:rPr>
              <a:t>Tsao</a:t>
            </a:r>
            <a:r>
              <a:rPr lang="en-US" sz="1100" dirty="0" smtClean="0">
                <a:latin typeface="Times New Roman"/>
                <a:cs typeface="Times New Roman"/>
              </a:rPr>
              <a:t>, S. </a:t>
            </a:r>
            <a:r>
              <a:rPr lang="en-US" sz="1100" dirty="0" err="1" smtClean="0">
                <a:latin typeface="Times New Roman"/>
                <a:cs typeface="Times New Roman"/>
              </a:rPr>
              <a:t>Ramachandran</a:t>
            </a:r>
            <a:r>
              <a:rPr lang="en-US" sz="1100" dirty="0" smtClean="0">
                <a:latin typeface="Times New Roman"/>
                <a:cs typeface="Times New Roman"/>
              </a:rPr>
              <a:t>, &amp; N.V</a:t>
            </a:r>
            <a:r>
              <a:rPr lang="en-US" sz="1100" dirty="0">
                <a:latin typeface="Times New Roman"/>
                <a:cs typeface="Times New Roman"/>
              </a:rPr>
              <a:t>. </a:t>
            </a:r>
            <a:r>
              <a:rPr lang="en-US" sz="1100" dirty="0" smtClean="0">
                <a:latin typeface="Times New Roman"/>
                <a:cs typeface="Times New Roman"/>
              </a:rPr>
              <a:t>Dokholyan, </a:t>
            </a:r>
            <a:r>
              <a:rPr lang="en-US" sz="1100" i="1" dirty="0" smtClean="0">
                <a:latin typeface="Times New Roman"/>
                <a:cs typeface="Times New Roman"/>
              </a:rPr>
              <a:t>in preparation</a:t>
            </a:r>
            <a:endParaRPr lang="en-US" sz="1100" dirty="0">
              <a:latin typeface="Times New Roman"/>
              <a:cs typeface="Times New Roman"/>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2822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404040"/>
                </a:solidFill>
                <a:ea typeface="Arial" pitchFamily="-110" charset="0"/>
                <a:cs typeface="Arial" pitchFamily="-110" charset="0"/>
              </a:rPr>
              <a:t>Longer Proteins: 50-90 amino acids</a:t>
            </a:r>
            <a:endParaRPr lang="en-US" dirty="0"/>
          </a:p>
        </p:txBody>
      </p:sp>
      <p:pic>
        <p:nvPicPr>
          <p:cNvPr id="28" name="Picture 6" descr="acbp_3"/>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446" t="5930"/>
          <a:stretch>
            <a:fillRect/>
          </a:stretch>
        </p:blipFill>
        <p:spPr bwMode="auto">
          <a:xfrm>
            <a:off x="152401" y="1154608"/>
            <a:ext cx="2743200" cy="202515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9" name="Text Box 7"/>
          <p:cNvSpPr txBox="1">
            <a:spLocks noChangeArrowheads="1"/>
          </p:cNvSpPr>
          <p:nvPr/>
        </p:nvSpPr>
        <p:spPr bwMode="auto">
          <a:xfrm>
            <a:off x="129699" y="3389132"/>
            <a:ext cx="2917160" cy="6959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400" dirty="0">
                <a:solidFill>
                  <a:srgbClr val="000000"/>
                </a:solidFill>
              </a:rPr>
              <a:t>acyl-CoA-binding protein</a:t>
            </a:r>
            <a:r>
              <a:rPr lang="en-US" sz="1400" dirty="0"/>
              <a:t> (ACBP)</a:t>
            </a:r>
          </a:p>
          <a:p>
            <a:pPr hangingPunct="0">
              <a:lnSpc>
                <a:spcPct val="93000"/>
              </a:lnSpc>
              <a:buClr>
                <a:srgbClr val="000000"/>
              </a:buClr>
              <a:buSzPct val="100000"/>
              <a:buFont typeface="Times New Roman" charset="0"/>
              <a:buNone/>
            </a:pPr>
            <a:r>
              <a:rPr lang="en-US" sz="1400" dirty="0">
                <a:solidFill>
                  <a:srgbClr val="000000"/>
                </a:solidFill>
              </a:rPr>
              <a:t>Length: </a:t>
            </a:r>
            <a:r>
              <a:rPr lang="en-US" sz="1400" dirty="0" smtClean="0">
                <a:solidFill>
                  <a:srgbClr val="000000"/>
                </a:solidFill>
              </a:rPr>
              <a:t>86 </a:t>
            </a:r>
            <a:r>
              <a:rPr lang="en-US" sz="1400" dirty="0" err="1" smtClean="0">
                <a:solidFill>
                  <a:srgbClr val="000000"/>
                </a:solidFill>
              </a:rPr>
              <a:t>aa</a:t>
            </a:r>
            <a:r>
              <a:rPr lang="en-US" sz="1400" dirty="0" smtClean="0">
                <a:solidFill>
                  <a:srgbClr val="000000"/>
                </a:solidFill>
              </a:rPr>
              <a:t>, </a:t>
            </a:r>
            <a:r>
              <a:rPr lang="en-US" sz="1400" dirty="0" err="1">
                <a:solidFill>
                  <a:srgbClr val="000000"/>
                </a:solidFill>
              </a:rPr>
              <a:t>Exp</a:t>
            </a:r>
            <a:r>
              <a:rPr lang="en-US" sz="1400" dirty="0">
                <a:solidFill>
                  <a:srgbClr val="000000"/>
                </a:solidFill>
              </a:rPr>
              <a:t> folding time: </a:t>
            </a:r>
            <a:r>
              <a:rPr lang="en-US" sz="1400" dirty="0" smtClean="0">
                <a:solidFill>
                  <a:srgbClr val="000000"/>
                </a:solidFill>
              </a:rPr>
              <a:t>2 </a:t>
            </a:r>
            <a:r>
              <a:rPr lang="en-US" sz="1400" dirty="0" err="1" smtClean="0">
                <a:solidFill>
                  <a:srgbClr val="000000"/>
                </a:solidFill>
              </a:rPr>
              <a:t>ms</a:t>
            </a:r>
            <a:endParaRPr lang="en-US" sz="1400" dirty="0">
              <a:solidFill>
                <a:srgbClr val="000000"/>
              </a:solidFill>
            </a:endParaRPr>
          </a:p>
          <a:p>
            <a:pPr hangingPunct="0">
              <a:lnSpc>
                <a:spcPct val="93000"/>
              </a:lnSpc>
              <a:buClr>
                <a:srgbClr val="000000"/>
              </a:buClr>
              <a:buSzPct val="100000"/>
              <a:buFont typeface="Times New Roman" charset="0"/>
              <a:buNone/>
            </a:pPr>
            <a:r>
              <a:rPr lang="en-US" sz="1400" dirty="0">
                <a:solidFill>
                  <a:srgbClr val="000000"/>
                </a:solidFill>
              </a:rPr>
              <a:t>Smallest observed RMSD: </a:t>
            </a:r>
            <a:r>
              <a:rPr lang="en-US" sz="1400" b="1" dirty="0" smtClean="0">
                <a:solidFill>
                  <a:srgbClr val="000000"/>
                </a:solidFill>
              </a:rPr>
              <a:t>4.7 Å</a:t>
            </a:r>
            <a:endParaRPr lang="ru-RU" sz="1400" b="1" dirty="0">
              <a:solidFill>
                <a:srgbClr val="000000"/>
              </a:solidFill>
            </a:endParaRPr>
          </a:p>
        </p:txBody>
      </p:sp>
      <p:pic>
        <p:nvPicPr>
          <p:cNvPr id="30" name="Picture 8" descr="sh3_1c"/>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550" b="9349"/>
          <a:stretch>
            <a:fillRect/>
          </a:stretch>
        </p:blipFill>
        <p:spPr bwMode="auto">
          <a:xfrm>
            <a:off x="3429000" y="1154608"/>
            <a:ext cx="2426792" cy="242679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1" name="Picture 9" descr="ubq_1c"/>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764" t="2812" r="17303" b="3909"/>
          <a:stretch>
            <a:fillRect/>
          </a:stretch>
        </p:blipFill>
        <p:spPr bwMode="auto">
          <a:xfrm>
            <a:off x="6324600" y="1154608"/>
            <a:ext cx="1825727" cy="2350592"/>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2" name="Text Box 10"/>
          <p:cNvSpPr txBox="1">
            <a:spLocks noChangeArrowheads="1"/>
          </p:cNvSpPr>
          <p:nvPr/>
        </p:nvSpPr>
        <p:spPr bwMode="auto">
          <a:xfrm>
            <a:off x="3200400" y="3389133"/>
            <a:ext cx="3006928" cy="6959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400" dirty="0" err="1">
                <a:solidFill>
                  <a:srgbClr val="000000"/>
                </a:solidFill>
              </a:rPr>
              <a:t>Src</a:t>
            </a:r>
            <a:r>
              <a:rPr lang="en-US" sz="1400" dirty="0">
                <a:solidFill>
                  <a:srgbClr val="000000"/>
                </a:solidFill>
              </a:rPr>
              <a:t> homology domain</a:t>
            </a:r>
            <a:r>
              <a:rPr lang="en-US" sz="1400" dirty="0"/>
              <a:t> (SH3)</a:t>
            </a:r>
          </a:p>
          <a:p>
            <a:pPr hangingPunct="0">
              <a:lnSpc>
                <a:spcPct val="93000"/>
              </a:lnSpc>
              <a:buClr>
                <a:srgbClr val="000000"/>
              </a:buClr>
              <a:buSzPct val="100000"/>
              <a:buFont typeface="Times New Roman" charset="0"/>
              <a:buNone/>
            </a:pPr>
            <a:r>
              <a:rPr lang="en-US" sz="1400" dirty="0">
                <a:solidFill>
                  <a:srgbClr val="000000"/>
                </a:solidFill>
              </a:rPr>
              <a:t>Length: </a:t>
            </a:r>
            <a:r>
              <a:rPr lang="en-US" sz="1400" dirty="0" smtClean="0">
                <a:solidFill>
                  <a:srgbClr val="000000"/>
                </a:solidFill>
              </a:rPr>
              <a:t>56 </a:t>
            </a:r>
            <a:r>
              <a:rPr lang="en-US" sz="1400" dirty="0" err="1" smtClean="0">
                <a:solidFill>
                  <a:srgbClr val="000000"/>
                </a:solidFill>
              </a:rPr>
              <a:t>aa</a:t>
            </a:r>
            <a:r>
              <a:rPr lang="en-US" sz="1400" dirty="0" smtClean="0">
                <a:solidFill>
                  <a:srgbClr val="000000"/>
                </a:solidFill>
              </a:rPr>
              <a:t>, </a:t>
            </a:r>
            <a:r>
              <a:rPr lang="en-US" sz="1400" dirty="0" err="1">
                <a:solidFill>
                  <a:srgbClr val="000000"/>
                </a:solidFill>
              </a:rPr>
              <a:t>Exp</a:t>
            </a:r>
            <a:r>
              <a:rPr lang="en-US" sz="1400" dirty="0">
                <a:solidFill>
                  <a:srgbClr val="000000"/>
                </a:solidFill>
              </a:rPr>
              <a:t> folding time: </a:t>
            </a:r>
            <a:r>
              <a:rPr lang="en-US" sz="1400" dirty="0" smtClean="0">
                <a:solidFill>
                  <a:srgbClr val="000000"/>
                </a:solidFill>
              </a:rPr>
              <a:t>10 </a:t>
            </a:r>
            <a:r>
              <a:rPr lang="en-US" sz="1400" dirty="0" err="1" smtClean="0">
                <a:solidFill>
                  <a:srgbClr val="000000"/>
                </a:solidFill>
              </a:rPr>
              <a:t>ms</a:t>
            </a:r>
            <a:endParaRPr lang="en-US" sz="1400" dirty="0">
              <a:solidFill>
                <a:srgbClr val="000000"/>
              </a:solidFill>
            </a:endParaRPr>
          </a:p>
          <a:p>
            <a:pPr hangingPunct="0">
              <a:lnSpc>
                <a:spcPct val="93000"/>
              </a:lnSpc>
              <a:buClr>
                <a:srgbClr val="000000"/>
              </a:buClr>
              <a:buSzPct val="100000"/>
              <a:buFont typeface="Times New Roman" charset="0"/>
              <a:buNone/>
            </a:pPr>
            <a:r>
              <a:rPr lang="en-US" sz="1400" dirty="0">
                <a:solidFill>
                  <a:srgbClr val="000000"/>
                </a:solidFill>
              </a:rPr>
              <a:t>Smallest observed RMSD: </a:t>
            </a:r>
            <a:r>
              <a:rPr lang="en-US" sz="1400" b="1" dirty="0" smtClean="0">
                <a:solidFill>
                  <a:srgbClr val="000000"/>
                </a:solidFill>
              </a:rPr>
              <a:t>6.8 Å</a:t>
            </a:r>
            <a:endParaRPr lang="ru-RU" sz="1400" b="1" dirty="0">
              <a:solidFill>
                <a:srgbClr val="000000"/>
              </a:solidFill>
            </a:endParaRPr>
          </a:p>
        </p:txBody>
      </p:sp>
      <p:sp>
        <p:nvSpPr>
          <p:cNvPr id="33" name="Text Box 11"/>
          <p:cNvSpPr txBox="1">
            <a:spLocks noChangeArrowheads="1"/>
          </p:cNvSpPr>
          <p:nvPr/>
        </p:nvSpPr>
        <p:spPr bwMode="auto">
          <a:xfrm>
            <a:off x="6444753" y="3389133"/>
            <a:ext cx="2544286" cy="6959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400" dirty="0">
                <a:solidFill>
                  <a:srgbClr val="000000"/>
                </a:solidFill>
              </a:rPr>
              <a:t>Ubiquitin, Length: </a:t>
            </a:r>
            <a:r>
              <a:rPr lang="en-US" sz="1400" dirty="0" smtClean="0">
                <a:solidFill>
                  <a:srgbClr val="000000"/>
                </a:solidFill>
              </a:rPr>
              <a:t>76 </a:t>
            </a:r>
            <a:r>
              <a:rPr lang="en-US" sz="1400" dirty="0" err="1" smtClean="0">
                <a:solidFill>
                  <a:srgbClr val="000000"/>
                </a:solidFill>
              </a:rPr>
              <a:t>aa</a:t>
            </a:r>
            <a:r>
              <a:rPr lang="en-US" sz="1400" dirty="0" smtClean="0">
                <a:solidFill>
                  <a:srgbClr val="000000"/>
                </a:solidFill>
              </a:rPr>
              <a:t>, </a:t>
            </a:r>
            <a:endParaRPr lang="en-US" sz="1400" dirty="0">
              <a:solidFill>
                <a:srgbClr val="000000"/>
              </a:solidFill>
            </a:endParaRPr>
          </a:p>
          <a:p>
            <a:pPr hangingPunct="0">
              <a:lnSpc>
                <a:spcPct val="93000"/>
              </a:lnSpc>
              <a:buClr>
                <a:srgbClr val="000000"/>
              </a:buClr>
              <a:buSzPct val="100000"/>
              <a:buFont typeface="Times New Roman" charset="0"/>
              <a:buNone/>
            </a:pPr>
            <a:r>
              <a:rPr lang="en-US" sz="1400" dirty="0" err="1">
                <a:solidFill>
                  <a:srgbClr val="000000"/>
                </a:solidFill>
              </a:rPr>
              <a:t>Exp</a:t>
            </a:r>
            <a:r>
              <a:rPr lang="en-US" sz="1400" dirty="0">
                <a:solidFill>
                  <a:srgbClr val="000000"/>
                </a:solidFill>
              </a:rPr>
              <a:t> folding time: </a:t>
            </a:r>
            <a:r>
              <a:rPr lang="en-US" sz="1400" dirty="0" smtClean="0">
                <a:solidFill>
                  <a:srgbClr val="000000"/>
                </a:solidFill>
              </a:rPr>
              <a:t>10 </a:t>
            </a:r>
            <a:r>
              <a:rPr lang="en-US" sz="1400" dirty="0" err="1" smtClean="0">
                <a:solidFill>
                  <a:srgbClr val="000000"/>
                </a:solidFill>
              </a:rPr>
              <a:t>ms</a:t>
            </a:r>
            <a:endParaRPr lang="en-US" sz="1400" dirty="0">
              <a:solidFill>
                <a:srgbClr val="000000"/>
              </a:solidFill>
            </a:endParaRPr>
          </a:p>
          <a:p>
            <a:pPr hangingPunct="0">
              <a:lnSpc>
                <a:spcPct val="93000"/>
              </a:lnSpc>
              <a:buClr>
                <a:srgbClr val="000000"/>
              </a:buClr>
              <a:buSzPct val="100000"/>
              <a:buFont typeface="Times New Roman" charset="0"/>
              <a:buNone/>
            </a:pPr>
            <a:r>
              <a:rPr lang="en-US" sz="1400" dirty="0">
                <a:solidFill>
                  <a:srgbClr val="000000"/>
                </a:solidFill>
              </a:rPr>
              <a:t>Smallest observed RMSD: </a:t>
            </a:r>
            <a:r>
              <a:rPr lang="en-US" sz="1400" b="1" dirty="0" smtClean="0">
                <a:solidFill>
                  <a:srgbClr val="000000"/>
                </a:solidFill>
              </a:rPr>
              <a:t>7.4 Å</a:t>
            </a:r>
            <a:endParaRPr lang="ru-RU" sz="1400" b="1" dirty="0">
              <a:solidFill>
                <a:srgbClr val="000000"/>
              </a:solidFill>
            </a:endParaRPr>
          </a:p>
        </p:txBody>
      </p:sp>
      <p:pic>
        <p:nvPicPr>
          <p:cNvPr id="34" name="Picture 13" descr="plot_qr"/>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1172"/>
          <a:stretch>
            <a:fillRect/>
          </a:stretch>
        </p:blipFill>
        <p:spPr bwMode="auto">
          <a:xfrm>
            <a:off x="3574385" y="4097038"/>
            <a:ext cx="2206750" cy="20320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35" name="Picture 15" descr="plot_qr"/>
          <p:cNvPicPr>
            <a:picLocks noChangeAspect="1" noChangeArrowheads="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8391"/>
          <a:stretch>
            <a:fillRect/>
          </a:stretch>
        </p:blipFill>
        <p:spPr bwMode="auto">
          <a:xfrm>
            <a:off x="742285" y="4103230"/>
            <a:ext cx="2218304" cy="2033445"/>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36" name="Text Box 16"/>
          <p:cNvSpPr txBox="1">
            <a:spLocks noChangeArrowheads="1"/>
          </p:cNvSpPr>
          <p:nvPr/>
        </p:nvSpPr>
        <p:spPr bwMode="auto">
          <a:xfrm rot="16200000">
            <a:off x="-548481" y="4968082"/>
            <a:ext cx="2025650" cy="319087"/>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dirty="0">
                <a:solidFill>
                  <a:srgbClr val="000000"/>
                </a:solidFill>
              </a:rPr>
              <a:t>Native contacts ratio</a:t>
            </a:r>
            <a:endParaRPr lang="ru-RU" sz="1600" dirty="0">
              <a:solidFill>
                <a:srgbClr val="000000"/>
              </a:solidFill>
            </a:endParaRPr>
          </a:p>
        </p:txBody>
      </p:sp>
      <p:sp>
        <p:nvSpPr>
          <p:cNvPr id="37" name="Text Box 17"/>
          <p:cNvSpPr txBox="1">
            <a:spLocks noChangeArrowheads="1"/>
          </p:cNvSpPr>
          <p:nvPr/>
        </p:nvSpPr>
        <p:spPr bwMode="auto">
          <a:xfrm>
            <a:off x="1295400" y="6096000"/>
            <a:ext cx="1018227" cy="3241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dirty="0">
                <a:solidFill>
                  <a:srgbClr val="000000"/>
                </a:solidFill>
              </a:rPr>
              <a:t>RMSD,</a:t>
            </a:r>
            <a:r>
              <a:rPr lang="en-US" sz="1600" dirty="0" smtClean="0">
                <a:solidFill>
                  <a:srgbClr val="000000"/>
                </a:solidFill>
              </a:rPr>
              <a:t> </a:t>
            </a:r>
            <a:r>
              <a:rPr lang="en-US" sz="1600" b="1" dirty="0" smtClean="0">
                <a:solidFill>
                  <a:srgbClr val="000000"/>
                </a:solidFill>
              </a:rPr>
              <a:t>Å</a:t>
            </a:r>
            <a:endParaRPr lang="ru-RU" sz="1600" dirty="0">
              <a:solidFill>
                <a:srgbClr val="000000"/>
              </a:solidFill>
            </a:endParaRPr>
          </a:p>
        </p:txBody>
      </p:sp>
      <p:sp>
        <p:nvSpPr>
          <p:cNvPr id="38" name="Text Box 18"/>
          <p:cNvSpPr txBox="1">
            <a:spLocks noChangeArrowheads="1"/>
          </p:cNvSpPr>
          <p:nvPr/>
        </p:nvSpPr>
        <p:spPr bwMode="auto">
          <a:xfrm>
            <a:off x="4227513" y="6081713"/>
            <a:ext cx="1018227" cy="3241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dirty="0">
                <a:solidFill>
                  <a:srgbClr val="000000"/>
                </a:solidFill>
              </a:rPr>
              <a:t>RMSD,</a:t>
            </a:r>
            <a:r>
              <a:rPr lang="en-US" sz="1600" dirty="0" smtClean="0">
                <a:solidFill>
                  <a:srgbClr val="000000"/>
                </a:solidFill>
              </a:rPr>
              <a:t> </a:t>
            </a:r>
            <a:r>
              <a:rPr lang="en-US" sz="1600" b="1" dirty="0" smtClean="0">
                <a:solidFill>
                  <a:srgbClr val="000000"/>
                </a:solidFill>
              </a:rPr>
              <a:t>Å</a:t>
            </a:r>
            <a:endParaRPr lang="ru-RU" sz="1600" dirty="0">
              <a:solidFill>
                <a:srgbClr val="000000"/>
              </a:solidFill>
            </a:endParaRPr>
          </a:p>
        </p:txBody>
      </p:sp>
      <p:pic>
        <p:nvPicPr>
          <p:cNvPr id="39" name="Picture 20" descr="plot_qr"/>
          <p:cNvPicPr>
            <a:picLocks noChangeAspect="1" noChangeArrowheads="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9647"/>
          <a:stretch>
            <a:fillRect/>
          </a:stretch>
        </p:blipFill>
        <p:spPr bwMode="auto">
          <a:xfrm>
            <a:off x="6381086" y="4120754"/>
            <a:ext cx="2153314" cy="1980009"/>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0" name="Text Box 22"/>
          <p:cNvSpPr txBox="1">
            <a:spLocks noChangeArrowheads="1"/>
          </p:cNvSpPr>
          <p:nvPr/>
        </p:nvSpPr>
        <p:spPr bwMode="auto">
          <a:xfrm>
            <a:off x="6934200" y="6081967"/>
            <a:ext cx="1018227" cy="3241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dirty="0">
                <a:solidFill>
                  <a:srgbClr val="000000"/>
                </a:solidFill>
              </a:rPr>
              <a:t>RMSD,</a:t>
            </a:r>
            <a:r>
              <a:rPr lang="en-US" sz="1600" dirty="0" smtClean="0">
                <a:solidFill>
                  <a:srgbClr val="000000"/>
                </a:solidFill>
              </a:rPr>
              <a:t> </a:t>
            </a:r>
            <a:r>
              <a:rPr lang="en-US" sz="1600" b="1" dirty="0" smtClean="0">
                <a:solidFill>
                  <a:srgbClr val="000000"/>
                </a:solidFill>
              </a:rPr>
              <a:t>Å</a:t>
            </a:r>
            <a:endParaRPr lang="ru-RU" sz="1600" dirty="0">
              <a:solidFill>
                <a:srgbClr val="000000"/>
              </a:solidFill>
            </a:endParaRPr>
          </a:p>
        </p:txBody>
      </p:sp>
      <p:sp>
        <p:nvSpPr>
          <p:cNvPr id="41" name="Text Box 23"/>
          <p:cNvSpPr txBox="1">
            <a:spLocks noChangeArrowheads="1"/>
          </p:cNvSpPr>
          <p:nvPr/>
        </p:nvSpPr>
        <p:spPr bwMode="auto">
          <a:xfrm>
            <a:off x="2232025" y="1174343"/>
            <a:ext cx="781050" cy="3667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rPr>
              <a:t>2ABD</a:t>
            </a:r>
            <a:endParaRPr lang="ru-RU" dirty="0">
              <a:solidFill>
                <a:schemeClr val="accent1">
                  <a:lumMod val="75000"/>
                </a:schemeClr>
              </a:solidFill>
            </a:endParaRPr>
          </a:p>
        </p:txBody>
      </p:sp>
      <p:sp>
        <p:nvSpPr>
          <p:cNvPr id="42" name="Text Box 24"/>
          <p:cNvSpPr txBox="1">
            <a:spLocks noChangeArrowheads="1"/>
          </p:cNvSpPr>
          <p:nvPr/>
        </p:nvSpPr>
        <p:spPr bwMode="auto">
          <a:xfrm>
            <a:off x="4870450" y="1174343"/>
            <a:ext cx="728046" cy="369332"/>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rPr>
              <a:t>1FYN</a:t>
            </a:r>
            <a:endParaRPr lang="ru-RU" dirty="0">
              <a:solidFill>
                <a:schemeClr val="accent1">
                  <a:lumMod val="75000"/>
                </a:schemeClr>
              </a:solidFill>
            </a:endParaRPr>
          </a:p>
        </p:txBody>
      </p:sp>
      <p:sp>
        <p:nvSpPr>
          <p:cNvPr id="43" name="Text Box 25"/>
          <p:cNvSpPr txBox="1">
            <a:spLocks noChangeArrowheads="1"/>
          </p:cNvSpPr>
          <p:nvPr/>
        </p:nvSpPr>
        <p:spPr bwMode="auto">
          <a:xfrm>
            <a:off x="8207375" y="1178524"/>
            <a:ext cx="806450" cy="3667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solidFill>
                  <a:schemeClr val="accent1">
                    <a:lumMod val="75000"/>
                  </a:schemeClr>
                </a:solidFill>
              </a:rPr>
              <a:t>1UBQ</a:t>
            </a:r>
            <a:endParaRPr lang="ru-RU" dirty="0">
              <a:solidFill>
                <a:schemeClr val="accent1">
                  <a:lumMod val="75000"/>
                </a:schemeClr>
              </a:solidFill>
            </a:endParaRPr>
          </a:p>
        </p:txBody>
      </p:sp>
      <p:sp>
        <p:nvSpPr>
          <p:cNvPr id="20" name="TextBox 19"/>
          <p:cNvSpPr txBox="1"/>
          <p:nvPr/>
        </p:nvSpPr>
        <p:spPr>
          <a:xfrm>
            <a:off x="623888" y="6420191"/>
            <a:ext cx="5173211" cy="261610"/>
          </a:xfrm>
          <a:prstGeom prst="rect">
            <a:avLst/>
          </a:prstGeom>
          <a:noFill/>
        </p:spPr>
        <p:txBody>
          <a:bodyPr wrap="none" rtlCol="0">
            <a:spAutoFit/>
          </a:bodyPr>
          <a:lstStyle/>
          <a:p>
            <a:r>
              <a:rPr lang="en-US" sz="1100" dirty="0" smtClean="0">
                <a:latin typeface="Times New Roman"/>
                <a:cs typeface="Times New Roman"/>
              </a:rPr>
              <a:t>D. </a:t>
            </a:r>
            <a:r>
              <a:rPr lang="en-US" sz="1100" dirty="0" err="1" smtClean="0">
                <a:latin typeface="Times New Roman"/>
                <a:cs typeface="Times New Roman"/>
              </a:rPr>
              <a:t>Shirvanyants</a:t>
            </a:r>
            <a:r>
              <a:rPr lang="en-US" sz="1100" dirty="0" smtClean="0">
                <a:latin typeface="Times New Roman"/>
                <a:cs typeface="Times New Roman"/>
              </a:rPr>
              <a:t>, F. Ding, D. </a:t>
            </a:r>
            <a:r>
              <a:rPr lang="en-US" sz="1100" dirty="0" err="1" smtClean="0">
                <a:latin typeface="Times New Roman"/>
                <a:cs typeface="Times New Roman"/>
              </a:rPr>
              <a:t>Tsao</a:t>
            </a:r>
            <a:r>
              <a:rPr lang="en-US" sz="1100" dirty="0" smtClean="0">
                <a:latin typeface="Times New Roman"/>
                <a:cs typeface="Times New Roman"/>
              </a:rPr>
              <a:t>, S. </a:t>
            </a:r>
            <a:r>
              <a:rPr lang="en-US" sz="1100" dirty="0" err="1" smtClean="0">
                <a:latin typeface="Times New Roman"/>
                <a:cs typeface="Times New Roman"/>
              </a:rPr>
              <a:t>Ramachandran</a:t>
            </a:r>
            <a:r>
              <a:rPr lang="en-US" sz="1100" dirty="0" smtClean="0">
                <a:latin typeface="Times New Roman"/>
                <a:cs typeface="Times New Roman"/>
              </a:rPr>
              <a:t>, &amp; N.V</a:t>
            </a:r>
            <a:r>
              <a:rPr lang="en-US" sz="1100" dirty="0">
                <a:latin typeface="Times New Roman"/>
                <a:cs typeface="Times New Roman"/>
              </a:rPr>
              <a:t>. </a:t>
            </a:r>
            <a:r>
              <a:rPr lang="en-US" sz="1100" dirty="0" smtClean="0">
                <a:latin typeface="Times New Roman"/>
                <a:cs typeface="Times New Roman"/>
              </a:rPr>
              <a:t>Dokholyan, </a:t>
            </a:r>
            <a:r>
              <a:rPr lang="en-US" sz="1100" i="1" dirty="0" smtClean="0">
                <a:latin typeface="Times New Roman"/>
                <a:cs typeface="Times New Roman"/>
              </a:rPr>
              <a:t>in preparation</a:t>
            </a:r>
            <a:endParaRPr lang="en-US" sz="1100" dirty="0">
              <a:latin typeface="Times New Roman"/>
              <a:cs typeface="Times New Roman"/>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39030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04040"/>
                </a:solidFill>
                <a:ea typeface="Arial" pitchFamily="-110" charset="0"/>
                <a:cs typeface="Arial" pitchFamily="-110" charset="0"/>
              </a:rPr>
              <a:t>Yet Even Longer Protein: 126 amino acids</a:t>
            </a:r>
            <a:endParaRPr lang="en-US" dirty="0"/>
          </a:p>
        </p:txBody>
      </p:sp>
      <p:pic>
        <p:nvPicPr>
          <p:cNvPr id="20" name="Picture 6"/>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7327" r="8267" b="11023"/>
          <a:stretch>
            <a:fillRect/>
          </a:stretch>
        </p:blipFill>
        <p:spPr bwMode="auto">
          <a:xfrm>
            <a:off x="685800" y="1131887"/>
            <a:ext cx="2667000" cy="23733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t="7327" r="8267" b="11023"/>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pic>
        <p:nvPicPr>
          <p:cNvPr id="21" name="Picture 7"/>
          <p:cNvPicPr>
            <a:picLocks noChangeAspect="1" noChangeArrowheads="1"/>
          </p:cNvPicPr>
          <p:nvPr/>
        </p:nvPicPr>
        <p:blipFill rotWithShape="1">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6250" b="16124"/>
          <a:stretch/>
        </p:blipFill>
        <p:spPr bwMode="auto">
          <a:xfrm>
            <a:off x="4343400" y="1131887"/>
            <a:ext cx="3071043" cy="207741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blipFill dpi="0" rotWithShape="0">
                  <a:blip/>
                  <a:srcRect t="13374" b="14093"/>
                  <a:stretch>
                    <a:fillRect/>
                  </a:stretch>
                </a:blip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rgbClr val="000000">
                      <a:alpha val="74998"/>
                    </a:srgbClr>
                  </a:outerShdw>
                </a:effectLst>
              </a14:hiddenEffects>
            </a:ext>
          </a:extLst>
        </p:spPr>
      </p:pic>
      <p:sp>
        <p:nvSpPr>
          <p:cNvPr id="22" name="Text Box 9"/>
          <p:cNvSpPr txBox="1">
            <a:spLocks noChangeArrowheads="1"/>
          </p:cNvSpPr>
          <p:nvPr/>
        </p:nvSpPr>
        <p:spPr bwMode="auto">
          <a:xfrm>
            <a:off x="6013450" y="2971800"/>
            <a:ext cx="3096696" cy="695934"/>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400" dirty="0">
                <a:solidFill>
                  <a:srgbClr val="000000"/>
                </a:solidFill>
              </a:rPr>
              <a:t>Chicken </a:t>
            </a:r>
            <a:r>
              <a:rPr lang="en-US" sz="1400" dirty="0" err="1">
                <a:solidFill>
                  <a:srgbClr val="000000"/>
                </a:solidFill>
              </a:rPr>
              <a:t>Villin</a:t>
            </a:r>
            <a:r>
              <a:rPr lang="en-US" sz="1400" dirty="0">
                <a:solidFill>
                  <a:srgbClr val="000000"/>
                </a:solidFill>
              </a:rPr>
              <a:t> 14T</a:t>
            </a:r>
          </a:p>
          <a:p>
            <a:pPr hangingPunct="0">
              <a:lnSpc>
                <a:spcPct val="93000"/>
              </a:lnSpc>
              <a:buClr>
                <a:srgbClr val="000000"/>
              </a:buClr>
              <a:buSzPct val="100000"/>
              <a:buFont typeface="Times New Roman" charset="0"/>
              <a:buNone/>
            </a:pPr>
            <a:r>
              <a:rPr lang="en-US" sz="1400" dirty="0">
                <a:solidFill>
                  <a:srgbClr val="000000"/>
                </a:solidFill>
              </a:rPr>
              <a:t>Length: </a:t>
            </a:r>
            <a:r>
              <a:rPr lang="en-US" sz="1400" dirty="0" smtClean="0">
                <a:solidFill>
                  <a:srgbClr val="000000"/>
                </a:solidFill>
              </a:rPr>
              <a:t>126 </a:t>
            </a:r>
            <a:r>
              <a:rPr lang="en-US" sz="1400" dirty="0" err="1" smtClean="0">
                <a:solidFill>
                  <a:srgbClr val="000000"/>
                </a:solidFill>
              </a:rPr>
              <a:t>aa</a:t>
            </a:r>
            <a:r>
              <a:rPr lang="en-US" sz="1400" dirty="0" smtClean="0">
                <a:solidFill>
                  <a:srgbClr val="000000"/>
                </a:solidFill>
              </a:rPr>
              <a:t>, </a:t>
            </a:r>
            <a:r>
              <a:rPr lang="en-US" sz="1400" dirty="0" err="1">
                <a:solidFill>
                  <a:srgbClr val="000000"/>
                </a:solidFill>
              </a:rPr>
              <a:t>Exp</a:t>
            </a:r>
            <a:r>
              <a:rPr lang="en-US" sz="1400" dirty="0">
                <a:solidFill>
                  <a:srgbClr val="000000"/>
                </a:solidFill>
              </a:rPr>
              <a:t> folding time: </a:t>
            </a:r>
            <a:r>
              <a:rPr lang="en-US" sz="1400" dirty="0" smtClean="0">
                <a:solidFill>
                  <a:srgbClr val="000000"/>
                </a:solidFill>
              </a:rPr>
              <a:t>15 </a:t>
            </a:r>
            <a:r>
              <a:rPr lang="en-US" sz="1400" dirty="0" err="1" smtClean="0">
                <a:solidFill>
                  <a:srgbClr val="000000"/>
                </a:solidFill>
              </a:rPr>
              <a:t>ms</a:t>
            </a:r>
            <a:endParaRPr lang="en-US" sz="1400" dirty="0">
              <a:solidFill>
                <a:srgbClr val="000000"/>
              </a:solidFill>
            </a:endParaRPr>
          </a:p>
          <a:p>
            <a:pPr hangingPunct="0">
              <a:lnSpc>
                <a:spcPct val="93000"/>
              </a:lnSpc>
              <a:buClr>
                <a:srgbClr val="000000"/>
              </a:buClr>
              <a:buSzPct val="100000"/>
              <a:buFont typeface="Times New Roman" charset="0"/>
              <a:buNone/>
            </a:pPr>
            <a:r>
              <a:rPr lang="en-US" sz="1400" dirty="0">
                <a:solidFill>
                  <a:srgbClr val="000000"/>
                </a:solidFill>
              </a:rPr>
              <a:t>Smallest observed RMSD:</a:t>
            </a:r>
            <a:r>
              <a:rPr lang="en-US" sz="1400" dirty="0" smtClean="0">
                <a:solidFill>
                  <a:srgbClr val="000000"/>
                </a:solidFill>
              </a:rPr>
              <a:t> </a:t>
            </a:r>
            <a:r>
              <a:rPr lang="en-US" sz="1400" b="1" dirty="0" smtClean="0">
                <a:solidFill>
                  <a:srgbClr val="000000"/>
                </a:solidFill>
              </a:rPr>
              <a:t>9.7 Å</a:t>
            </a:r>
            <a:endParaRPr lang="ru-RU" sz="1400" b="1" dirty="0">
              <a:solidFill>
                <a:srgbClr val="000000"/>
              </a:solidFill>
            </a:endParaRPr>
          </a:p>
        </p:txBody>
      </p:sp>
      <p:pic>
        <p:nvPicPr>
          <p:cNvPr id="23" name="Picture 11" descr="plot_qr"/>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4641"/>
          <a:stretch>
            <a:fillRect/>
          </a:stretch>
        </p:blipFill>
        <p:spPr bwMode="auto">
          <a:xfrm>
            <a:off x="5257800" y="3657600"/>
            <a:ext cx="2667000" cy="2440476"/>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4" name="Text Box 12"/>
          <p:cNvSpPr txBox="1">
            <a:spLocks noChangeArrowheads="1"/>
          </p:cNvSpPr>
          <p:nvPr/>
        </p:nvSpPr>
        <p:spPr bwMode="auto">
          <a:xfrm rot="16200000">
            <a:off x="4023519" y="4891881"/>
            <a:ext cx="2025650" cy="319088"/>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a:solidFill>
                  <a:srgbClr val="000000"/>
                </a:solidFill>
              </a:rPr>
              <a:t>Native contacts ratio</a:t>
            </a:r>
            <a:endParaRPr lang="ru-RU" sz="1600">
              <a:solidFill>
                <a:srgbClr val="000000"/>
              </a:solidFill>
            </a:endParaRPr>
          </a:p>
        </p:txBody>
      </p:sp>
      <p:sp>
        <p:nvSpPr>
          <p:cNvPr id="25" name="Text Box 13"/>
          <p:cNvSpPr txBox="1">
            <a:spLocks noChangeArrowheads="1"/>
          </p:cNvSpPr>
          <p:nvPr/>
        </p:nvSpPr>
        <p:spPr bwMode="auto">
          <a:xfrm>
            <a:off x="6361113" y="6096000"/>
            <a:ext cx="1018227" cy="32419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hangingPunct="0">
              <a:lnSpc>
                <a:spcPct val="93000"/>
              </a:lnSpc>
              <a:buClr>
                <a:srgbClr val="000000"/>
              </a:buClr>
              <a:buSzPct val="100000"/>
              <a:buFont typeface="Times New Roman" charset="0"/>
              <a:buNone/>
            </a:pPr>
            <a:r>
              <a:rPr lang="en-US" sz="1600" dirty="0">
                <a:solidFill>
                  <a:srgbClr val="000000"/>
                </a:solidFill>
              </a:rPr>
              <a:t>RMSD,</a:t>
            </a:r>
            <a:r>
              <a:rPr lang="en-US" sz="1600" dirty="0" smtClean="0">
                <a:solidFill>
                  <a:srgbClr val="000000"/>
                </a:solidFill>
              </a:rPr>
              <a:t> </a:t>
            </a:r>
            <a:r>
              <a:rPr lang="en-US" sz="1600" b="1" dirty="0" smtClean="0">
                <a:solidFill>
                  <a:srgbClr val="000000"/>
                </a:solidFill>
              </a:rPr>
              <a:t>Å</a:t>
            </a:r>
            <a:endParaRPr lang="ru-RU" sz="1600" dirty="0">
              <a:solidFill>
                <a:srgbClr val="000000"/>
              </a:solidFill>
            </a:endParaRPr>
          </a:p>
        </p:txBody>
      </p:sp>
      <p:pic>
        <p:nvPicPr>
          <p:cNvPr id="26" name="Picture 14" descr="plot_pt_1"/>
          <p:cNvPicPr>
            <a:picLocks noChangeAspect="1" noChangeArrowheads="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667"/>
          <a:stretch>
            <a:fillRect/>
          </a:stretch>
        </p:blipFill>
        <p:spPr bwMode="auto">
          <a:xfrm>
            <a:off x="838200" y="3714750"/>
            <a:ext cx="2971800" cy="263570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27" name="Text Box 15"/>
          <p:cNvSpPr txBox="1">
            <a:spLocks noChangeArrowheads="1"/>
          </p:cNvSpPr>
          <p:nvPr/>
        </p:nvSpPr>
        <p:spPr bwMode="auto">
          <a:xfrm rot="16200000">
            <a:off x="-358775" y="4778375"/>
            <a:ext cx="2025650" cy="54610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pPr algn="ctr" hangingPunct="0">
              <a:lnSpc>
                <a:spcPct val="93000"/>
              </a:lnSpc>
              <a:buClr>
                <a:srgbClr val="000000"/>
              </a:buClr>
              <a:buSzPct val="100000"/>
              <a:buFont typeface="Times New Roman" charset="0"/>
              <a:buNone/>
            </a:pPr>
            <a:r>
              <a:rPr lang="en-US" sz="1600" dirty="0">
                <a:solidFill>
                  <a:srgbClr val="000000"/>
                </a:solidFill>
              </a:rPr>
              <a:t>Native contacts ratio</a:t>
            </a:r>
            <a:br>
              <a:rPr lang="en-US" sz="1600" dirty="0">
                <a:solidFill>
                  <a:srgbClr val="000000"/>
                </a:solidFill>
              </a:rPr>
            </a:br>
            <a:r>
              <a:rPr lang="en-US" sz="1600" dirty="0">
                <a:solidFill>
                  <a:srgbClr val="000000"/>
                </a:solidFill>
              </a:rPr>
              <a:t>per residue</a:t>
            </a:r>
            <a:endParaRPr lang="ru-RU" sz="1600" dirty="0">
              <a:solidFill>
                <a:srgbClr val="000000"/>
              </a:solidFill>
            </a:endParaRPr>
          </a:p>
        </p:txBody>
      </p:sp>
      <p:sp>
        <p:nvSpPr>
          <p:cNvPr id="44" name="Line 16"/>
          <p:cNvSpPr>
            <a:spLocks noChangeShapeType="1"/>
          </p:cNvSpPr>
          <p:nvPr/>
        </p:nvSpPr>
        <p:spPr bwMode="auto">
          <a:xfrm>
            <a:off x="2514600" y="2362200"/>
            <a:ext cx="685800" cy="2590800"/>
          </a:xfrm>
          <a:prstGeom prst="line">
            <a:avLst/>
          </a:prstGeom>
          <a:noFill/>
          <a:ln w="38100">
            <a:solidFill>
              <a:srgbClr val="00FF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45" name="Text Box 17"/>
          <p:cNvSpPr txBox="1">
            <a:spLocks noChangeArrowheads="1"/>
          </p:cNvSpPr>
          <p:nvPr/>
        </p:nvSpPr>
        <p:spPr bwMode="auto">
          <a:xfrm>
            <a:off x="2895600" y="3443287"/>
            <a:ext cx="628650" cy="3667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33CC33"/>
                </a:solidFill>
              </a:rPr>
              <a:t>core</a:t>
            </a:r>
            <a:endParaRPr lang="ru-RU" dirty="0">
              <a:solidFill>
                <a:srgbClr val="33CC33"/>
              </a:solidFill>
            </a:endParaRPr>
          </a:p>
        </p:txBody>
      </p:sp>
      <p:sp>
        <p:nvSpPr>
          <p:cNvPr id="46" name="Text Box 18"/>
          <p:cNvSpPr txBox="1">
            <a:spLocks noChangeArrowheads="1"/>
          </p:cNvSpPr>
          <p:nvPr/>
        </p:nvSpPr>
        <p:spPr bwMode="auto">
          <a:xfrm>
            <a:off x="1752600" y="3429000"/>
            <a:ext cx="882650" cy="366713"/>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wrap="none">
            <a:spAutoFit/>
          </a:bodyPr>
          <a:lstStyle/>
          <a:p>
            <a:r>
              <a:rPr lang="en-US" dirty="0">
                <a:solidFill>
                  <a:srgbClr val="FF3300"/>
                </a:solidFill>
              </a:rPr>
              <a:t>C-term</a:t>
            </a:r>
            <a:endParaRPr lang="ru-RU" dirty="0">
              <a:solidFill>
                <a:srgbClr val="FF3300"/>
              </a:solidFill>
            </a:endParaRPr>
          </a:p>
        </p:txBody>
      </p:sp>
      <p:sp>
        <p:nvSpPr>
          <p:cNvPr id="47" name="Line 19"/>
          <p:cNvSpPr>
            <a:spLocks noChangeShapeType="1"/>
          </p:cNvSpPr>
          <p:nvPr/>
        </p:nvSpPr>
        <p:spPr bwMode="auto">
          <a:xfrm>
            <a:off x="1828800" y="1676400"/>
            <a:ext cx="990600" cy="2438400"/>
          </a:xfrm>
          <a:prstGeom prst="line">
            <a:avLst/>
          </a:prstGeom>
          <a:noFill/>
          <a:ln w="38100">
            <a:solidFill>
              <a:srgbClr val="FF3300"/>
            </a:solidFill>
            <a:round/>
            <a:headEnd/>
            <a:tailEnd type="triangle" w="med" len="med"/>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noFill/>
              </a14:hiddenFill>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a:lstStyle/>
          <a:p>
            <a:endParaRPr lang="en-US"/>
          </a:p>
        </p:txBody>
      </p:sp>
      <p:sp>
        <p:nvSpPr>
          <p:cNvPr id="16" name="TextBox 15"/>
          <p:cNvSpPr txBox="1"/>
          <p:nvPr/>
        </p:nvSpPr>
        <p:spPr>
          <a:xfrm>
            <a:off x="613794" y="6420191"/>
            <a:ext cx="5173211" cy="261610"/>
          </a:xfrm>
          <a:prstGeom prst="rect">
            <a:avLst/>
          </a:prstGeom>
          <a:noFill/>
        </p:spPr>
        <p:txBody>
          <a:bodyPr wrap="none" rtlCol="0">
            <a:spAutoFit/>
          </a:bodyPr>
          <a:lstStyle/>
          <a:p>
            <a:r>
              <a:rPr lang="en-US" sz="1100" dirty="0" smtClean="0">
                <a:latin typeface="Times New Roman"/>
                <a:cs typeface="Times New Roman"/>
              </a:rPr>
              <a:t>D. </a:t>
            </a:r>
            <a:r>
              <a:rPr lang="en-US" sz="1100" dirty="0" err="1" smtClean="0">
                <a:latin typeface="Times New Roman"/>
                <a:cs typeface="Times New Roman"/>
              </a:rPr>
              <a:t>Shirvanyants</a:t>
            </a:r>
            <a:r>
              <a:rPr lang="en-US" sz="1100" dirty="0" smtClean="0">
                <a:latin typeface="Times New Roman"/>
                <a:cs typeface="Times New Roman"/>
              </a:rPr>
              <a:t>, F. Ding, D. </a:t>
            </a:r>
            <a:r>
              <a:rPr lang="en-US" sz="1100" dirty="0" err="1" smtClean="0">
                <a:latin typeface="Times New Roman"/>
                <a:cs typeface="Times New Roman"/>
              </a:rPr>
              <a:t>Tsao</a:t>
            </a:r>
            <a:r>
              <a:rPr lang="en-US" sz="1100" dirty="0" smtClean="0">
                <a:latin typeface="Times New Roman"/>
                <a:cs typeface="Times New Roman"/>
              </a:rPr>
              <a:t>, S. </a:t>
            </a:r>
            <a:r>
              <a:rPr lang="en-US" sz="1100" dirty="0" err="1" smtClean="0">
                <a:latin typeface="Times New Roman"/>
                <a:cs typeface="Times New Roman"/>
              </a:rPr>
              <a:t>Ramachandran</a:t>
            </a:r>
            <a:r>
              <a:rPr lang="en-US" sz="1100" dirty="0" smtClean="0">
                <a:latin typeface="Times New Roman"/>
                <a:cs typeface="Times New Roman"/>
              </a:rPr>
              <a:t>, &amp; N.V</a:t>
            </a:r>
            <a:r>
              <a:rPr lang="en-US" sz="1100" dirty="0">
                <a:latin typeface="Times New Roman"/>
                <a:cs typeface="Times New Roman"/>
              </a:rPr>
              <a:t>. </a:t>
            </a:r>
            <a:r>
              <a:rPr lang="en-US" sz="1100" dirty="0" smtClean="0">
                <a:latin typeface="Times New Roman"/>
                <a:cs typeface="Times New Roman"/>
              </a:rPr>
              <a:t>Dokholyan, </a:t>
            </a:r>
            <a:r>
              <a:rPr lang="en-US" sz="1100" i="1" dirty="0" smtClean="0">
                <a:latin typeface="Times New Roman"/>
                <a:cs typeface="Times New Roman"/>
              </a:rPr>
              <a:t>in preparation</a:t>
            </a:r>
            <a:endParaRPr lang="en-US" sz="1100" dirty="0">
              <a:latin typeface="Times New Roman"/>
              <a:cs typeface="Times New Roman"/>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80816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DMD — A special type of MD</a:t>
            </a:r>
            <a:endParaRPr lang="en-US" dirty="0"/>
          </a:p>
        </p:txBody>
      </p:sp>
      <p:grpSp>
        <p:nvGrpSpPr>
          <p:cNvPr id="41" name="Group 40"/>
          <p:cNvGrpSpPr/>
          <p:nvPr/>
        </p:nvGrpSpPr>
        <p:grpSpPr>
          <a:xfrm>
            <a:off x="5174638" y="1612937"/>
            <a:ext cx="3658819" cy="2490848"/>
            <a:chOff x="5228302" y="1872681"/>
            <a:chExt cx="3658819" cy="2490848"/>
          </a:xfrm>
        </p:grpSpPr>
        <p:sp>
          <p:nvSpPr>
            <p:cNvPr id="40" name="Oval 39"/>
            <p:cNvSpPr/>
            <p:nvPr/>
          </p:nvSpPr>
          <p:spPr>
            <a:xfrm>
              <a:off x="7327914" y="2979946"/>
              <a:ext cx="380999" cy="401113"/>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5876344" y="3810000"/>
              <a:ext cx="380999" cy="401113"/>
            </a:xfrm>
            <a:prstGeom prst="ellipse">
              <a:avLst/>
            </a:prstGeom>
            <a:solidFill>
              <a:srgbClr val="3366FF"/>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7310026" y="2152677"/>
              <a:ext cx="380999" cy="40111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5535768" y="2431879"/>
              <a:ext cx="380999" cy="401113"/>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40"/>
            <p:cNvGrpSpPr>
              <a:grpSpLocks noChangeAspect="1"/>
            </p:cNvGrpSpPr>
            <p:nvPr/>
          </p:nvGrpSpPr>
          <p:grpSpPr bwMode="auto">
            <a:xfrm>
              <a:off x="5228302" y="1872681"/>
              <a:ext cx="3658819" cy="2490848"/>
              <a:chOff x="4757473" y="2032576"/>
              <a:chExt cx="4363228" cy="2971800"/>
            </a:xfrm>
            <a:effectLst/>
          </p:grpSpPr>
          <p:sp>
            <p:nvSpPr>
              <p:cNvPr id="17" name="Oval 16"/>
              <p:cNvSpPr/>
              <p:nvPr/>
            </p:nvSpPr>
            <p:spPr>
              <a:xfrm>
                <a:off x="5320470" y="4180018"/>
                <a:ext cx="823971" cy="824358"/>
              </a:xfrm>
              <a:prstGeom prst="ellipse">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892171" y="2032576"/>
                <a:ext cx="1140657" cy="1144129"/>
              </a:xfrm>
              <a:prstGeom prst="ellipse">
                <a:avLst/>
              </a:prstGeom>
              <a:noFill/>
              <a:ln w="12700" cmpd="sng">
                <a:solidFill>
                  <a:srgbClr val="FF0000"/>
                </a:solidFill>
              </a:ln>
              <a:effectLst>
                <a:outerShdw blurRad="40000" dist="23000" dir="5400000" rotWithShape="0">
                  <a:srgbClr val="FF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sp>
            <p:nvSpPr>
              <p:cNvPr id="19" name="Oval 18"/>
              <p:cNvSpPr/>
              <p:nvPr/>
            </p:nvSpPr>
            <p:spPr>
              <a:xfrm>
                <a:off x="4757473" y="2337677"/>
                <a:ext cx="1143588" cy="1144129"/>
              </a:xfrm>
              <a:prstGeom prst="ellipse">
                <a:avLst/>
              </a:prstGeom>
              <a:noFill/>
              <a:ln w="12700" cmpd="sng">
                <a:solidFill>
                  <a:srgbClr val="FF0000"/>
                </a:solidFill>
              </a:ln>
              <a:effectLst>
                <a:outerShdw blurRad="40000" dist="23000" dir="5400000" rotWithShape="0">
                  <a:srgbClr val="FF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p>
            </p:txBody>
          </p:sp>
          <p:sp>
            <p:nvSpPr>
              <p:cNvPr id="20" name="Oval 19"/>
              <p:cNvSpPr/>
              <p:nvPr/>
            </p:nvSpPr>
            <p:spPr>
              <a:xfrm>
                <a:off x="7080643" y="3202043"/>
                <a:ext cx="821038" cy="821427"/>
              </a:xfrm>
              <a:prstGeom prst="ellipse">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a:lstStyle/>
              <a:p>
                <a:pPr>
                  <a:defRPr/>
                </a:pPr>
                <a:endParaRPr lang="en-US" sz="1200" dirty="0"/>
              </a:p>
            </p:txBody>
          </p:sp>
          <p:cxnSp>
            <p:nvCxnSpPr>
              <p:cNvPr id="21" name="Straight Arrow Connector 20"/>
              <p:cNvCxnSpPr/>
              <p:nvPr/>
            </p:nvCxnSpPr>
            <p:spPr>
              <a:xfrm rot="5400000">
                <a:off x="6965226" y="3100429"/>
                <a:ext cx="1067853" cy="0"/>
              </a:xfrm>
              <a:prstGeom prst="straightConnector1">
                <a:avLst/>
              </a:prstGeom>
              <a:ln w="19050" cmpd="sng">
                <a:solidFill>
                  <a:schemeClr val="tx1"/>
                </a:solidFill>
                <a:prstDash val="solid"/>
                <a:headEnd type="stealth"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320470" y="2566503"/>
                <a:ext cx="2178683" cy="381376"/>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748583" y="3634356"/>
                <a:ext cx="1750570" cy="988644"/>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320470" y="2795328"/>
                <a:ext cx="823971" cy="152550"/>
              </a:xfrm>
              <a:prstGeom prst="straightConnector1">
                <a:avLst/>
              </a:prstGeom>
              <a:ln w="19050" cmpd="sng">
                <a:solidFill>
                  <a:schemeClr val="tx1"/>
                </a:solidFill>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748583" y="4232823"/>
                <a:ext cx="697882" cy="390176"/>
              </a:xfrm>
              <a:prstGeom prst="straightConnector1">
                <a:avLst/>
              </a:prstGeom>
              <a:ln w="19050" cmpd="sng">
                <a:solidFill>
                  <a:schemeClr val="tx1"/>
                </a:solidFill>
                <a:tailEnd type="stealth" w="med" len="med"/>
              </a:ln>
              <a:effectLst/>
            </p:spPr>
            <p:style>
              <a:lnRef idx="2">
                <a:schemeClr val="accent1"/>
              </a:lnRef>
              <a:fillRef idx="0">
                <a:schemeClr val="accent1"/>
              </a:fillRef>
              <a:effectRef idx="1">
                <a:schemeClr val="accent1"/>
              </a:effectRef>
              <a:fontRef idx="minor">
                <a:schemeClr val="tx1"/>
              </a:fontRef>
            </p:style>
          </p:cxnSp>
          <p:sp>
            <p:nvSpPr>
              <p:cNvPr id="26" name="TextBox 30"/>
              <p:cNvSpPr txBox="1">
                <a:spLocks noChangeArrowheads="1"/>
              </p:cNvSpPr>
              <p:nvPr/>
            </p:nvSpPr>
            <p:spPr bwMode="auto">
              <a:xfrm>
                <a:off x="5900475" y="2108776"/>
                <a:ext cx="686739" cy="330484"/>
              </a:xfrm>
              <a:prstGeom prst="rect">
                <a:avLst/>
              </a:prstGeom>
              <a:noFill/>
              <a:ln w="9525">
                <a:noFill/>
                <a:miter lim="800000"/>
                <a:headEnd/>
                <a:tailEnd/>
              </a:ln>
            </p:spPr>
            <p:txBody>
              <a:bodyPr wrap="square">
                <a:prstTxWarp prst="textNoShape">
                  <a:avLst/>
                </a:prstTxWarp>
                <a:spAutoFit/>
              </a:bodyPr>
              <a:lstStyle/>
              <a:p>
                <a:r>
                  <a:rPr lang="en-US" sz="1200" b="1"/>
                  <a:t>V</a:t>
                </a:r>
                <a:r>
                  <a:rPr lang="en-US" sz="1200" b="1" baseline="-25000"/>
                  <a:t>i</a:t>
                </a:r>
                <a:endParaRPr lang="en-US" sz="1200" b="1"/>
              </a:p>
            </p:txBody>
          </p:sp>
          <p:sp>
            <p:nvSpPr>
              <p:cNvPr id="27" name="TextBox 31"/>
              <p:cNvSpPr txBox="1">
                <a:spLocks noChangeArrowheads="1"/>
              </p:cNvSpPr>
              <p:nvPr/>
            </p:nvSpPr>
            <p:spPr bwMode="auto">
              <a:xfrm>
                <a:off x="5900475" y="3480377"/>
                <a:ext cx="626585" cy="330484"/>
              </a:xfrm>
              <a:prstGeom prst="rect">
                <a:avLst/>
              </a:prstGeom>
              <a:noFill/>
              <a:ln w="9525">
                <a:noFill/>
                <a:miter lim="800000"/>
                <a:headEnd/>
                <a:tailEnd/>
              </a:ln>
            </p:spPr>
            <p:txBody>
              <a:bodyPr wrap="square">
                <a:prstTxWarp prst="textNoShape">
                  <a:avLst/>
                </a:prstTxWarp>
                <a:spAutoFit/>
              </a:bodyPr>
              <a:lstStyle/>
              <a:p>
                <a:r>
                  <a:rPr lang="en-US" sz="1200" b="1"/>
                  <a:t>V</a:t>
                </a:r>
                <a:r>
                  <a:rPr lang="en-US" sz="1200" b="1" baseline="-25000"/>
                  <a:t>j</a:t>
                </a:r>
                <a:endParaRPr lang="en-US" sz="1200" b="1"/>
              </a:p>
            </p:txBody>
          </p:sp>
          <p:cxnSp>
            <p:nvCxnSpPr>
              <p:cNvPr id="28" name="Straight Arrow Connector 27"/>
              <p:cNvCxnSpPr/>
              <p:nvPr/>
            </p:nvCxnSpPr>
            <p:spPr>
              <a:xfrm rot="5400000" flipH="1" flipV="1">
                <a:off x="7449122" y="2895231"/>
                <a:ext cx="774487" cy="674424"/>
              </a:xfrm>
              <a:prstGeom prst="straightConnector1">
                <a:avLst/>
              </a:prstGeom>
              <a:ln w="19050" cmpd="sng">
                <a:solidFill>
                  <a:schemeClr val="tx1"/>
                </a:solidFill>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510882" y="2566503"/>
                <a:ext cx="771188" cy="41071"/>
              </a:xfrm>
              <a:prstGeom prst="straightConnector1">
                <a:avLst/>
              </a:prstGeom>
              <a:ln w="19050" cmpd="sng">
                <a:solidFill>
                  <a:schemeClr val="tx1"/>
                </a:solidFill>
                <a:tailEnd type="stealth" w="med" len="med"/>
              </a:ln>
              <a:effectLst/>
            </p:spPr>
            <p:style>
              <a:lnRef idx="2">
                <a:schemeClr val="accent1"/>
              </a:lnRef>
              <a:fillRef idx="0">
                <a:schemeClr val="accent1"/>
              </a:fillRef>
              <a:effectRef idx="1">
                <a:schemeClr val="accent1"/>
              </a:effectRef>
              <a:fontRef idx="minor">
                <a:schemeClr val="tx1"/>
              </a:fontRef>
            </p:style>
          </p:cxnSp>
          <p:sp>
            <p:nvSpPr>
              <p:cNvPr id="30" name="TextBox 34"/>
              <p:cNvSpPr txBox="1">
                <a:spLocks noChangeArrowheads="1"/>
              </p:cNvSpPr>
              <p:nvPr/>
            </p:nvSpPr>
            <p:spPr bwMode="auto">
              <a:xfrm>
                <a:off x="8238889" y="2158425"/>
                <a:ext cx="881812" cy="330484"/>
              </a:xfrm>
              <a:prstGeom prst="rect">
                <a:avLst/>
              </a:prstGeom>
              <a:noFill/>
              <a:ln w="9525">
                <a:noFill/>
                <a:miter lim="800000"/>
                <a:headEnd/>
                <a:tailEnd/>
              </a:ln>
            </p:spPr>
            <p:txBody>
              <a:bodyPr wrap="square">
                <a:prstTxWarp prst="textNoShape">
                  <a:avLst/>
                </a:prstTxWarp>
                <a:spAutoFit/>
              </a:bodyPr>
              <a:lstStyle/>
              <a:p>
                <a:r>
                  <a:rPr lang="en-US" sz="1200" b="1"/>
                  <a:t>V</a:t>
                </a:r>
                <a:r>
                  <a:rPr lang="en-US" sz="1200" b="1" baseline="-25000"/>
                  <a:t>i</a:t>
                </a:r>
                <a:r>
                  <a:rPr lang="en-US" sz="1200" b="1"/>
                  <a:t>’</a:t>
                </a:r>
              </a:p>
            </p:txBody>
          </p:sp>
          <p:sp>
            <p:nvSpPr>
              <p:cNvPr id="31" name="TextBox 35"/>
              <p:cNvSpPr txBox="1">
                <a:spLocks noChangeArrowheads="1"/>
              </p:cNvSpPr>
              <p:nvPr/>
            </p:nvSpPr>
            <p:spPr bwMode="auto">
              <a:xfrm>
                <a:off x="8236215" y="2743199"/>
                <a:ext cx="884483" cy="330484"/>
              </a:xfrm>
              <a:prstGeom prst="rect">
                <a:avLst/>
              </a:prstGeom>
              <a:noFill/>
              <a:ln w="9525">
                <a:noFill/>
                <a:miter lim="800000"/>
                <a:headEnd/>
                <a:tailEnd/>
              </a:ln>
            </p:spPr>
            <p:txBody>
              <a:bodyPr wrap="square">
                <a:prstTxWarp prst="textNoShape">
                  <a:avLst/>
                </a:prstTxWarp>
                <a:spAutoFit/>
              </a:bodyPr>
              <a:lstStyle/>
              <a:p>
                <a:r>
                  <a:rPr lang="en-US" sz="1200" b="1"/>
                  <a:t>V</a:t>
                </a:r>
                <a:r>
                  <a:rPr lang="en-US" sz="1200" b="1" baseline="-25000"/>
                  <a:t>j</a:t>
                </a:r>
                <a:r>
                  <a:rPr lang="en-US" sz="1200" b="1"/>
                  <a:t>’</a:t>
                </a:r>
              </a:p>
            </p:txBody>
          </p:sp>
          <p:sp>
            <p:nvSpPr>
              <p:cNvPr id="32" name="TextBox 36"/>
              <p:cNvSpPr txBox="1">
                <a:spLocks noChangeArrowheads="1"/>
              </p:cNvSpPr>
              <p:nvPr/>
            </p:nvSpPr>
            <p:spPr bwMode="auto">
              <a:xfrm>
                <a:off x="6453816" y="2929206"/>
                <a:ext cx="506745" cy="330484"/>
              </a:xfrm>
              <a:prstGeom prst="rect">
                <a:avLst/>
              </a:prstGeom>
              <a:noFill/>
              <a:ln w="9525">
                <a:noFill/>
                <a:miter lim="800000"/>
                <a:headEnd/>
                <a:tailEnd/>
              </a:ln>
            </p:spPr>
            <p:txBody>
              <a:bodyPr wrap="square">
                <a:prstTxWarp prst="textNoShape">
                  <a:avLst/>
                </a:prstTxWarp>
                <a:spAutoFit/>
              </a:bodyPr>
              <a:lstStyle/>
              <a:p>
                <a:r>
                  <a:rPr lang="en-US" sz="1200" b="1"/>
                  <a:t>R</a:t>
                </a:r>
                <a:r>
                  <a:rPr lang="en-US" sz="1200" b="1" baseline="-25000"/>
                  <a:t>ij</a:t>
                </a:r>
              </a:p>
            </p:txBody>
          </p:sp>
        </p:grpSp>
      </p:grpSp>
      <p:grpSp>
        <p:nvGrpSpPr>
          <p:cNvPr id="35" name="Group 34"/>
          <p:cNvGrpSpPr/>
          <p:nvPr/>
        </p:nvGrpSpPr>
        <p:grpSpPr>
          <a:xfrm>
            <a:off x="358110" y="1338343"/>
            <a:ext cx="4419600" cy="3352801"/>
            <a:chOff x="322334" y="1526535"/>
            <a:chExt cx="4419600" cy="3352801"/>
          </a:xfrm>
        </p:grpSpPr>
        <p:pic>
          <p:nvPicPr>
            <p:cNvPr id="15" name="Picture 17" descr="CA3-CA3"/>
            <p:cNvPicPr>
              <a:picLocks noChangeAspect="1" noChangeArrowheads="1"/>
            </p:cNvPicPr>
            <p:nvPr/>
          </p:nvPicPr>
          <p:blipFill>
            <a:blip r:embed="rId3"/>
            <a:srcRect/>
            <a:stretch>
              <a:fillRect/>
            </a:stretch>
          </p:blipFill>
          <p:spPr bwMode="auto">
            <a:xfrm>
              <a:off x="322334" y="1526535"/>
              <a:ext cx="4419600" cy="3352801"/>
            </a:xfrm>
            <a:prstGeom prst="rect">
              <a:avLst/>
            </a:prstGeom>
            <a:noFill/>
            <a:ln w="9525">
              <a:noFill/>
              <a:miter lim="800000"/>
              <a:headEnd/>
              <a:tailEnd/>
            </a:ln>
            <a:effectLst/>
          </p:spPr>
        </p:pic>
        <p:sp>
          <p:nvSpPr>
            <p:cNvPr id="33" name="Line 18"/>
            <p:cNvSpPr>
              <a:spLocks noChangeShapeType="1"/>
            </p:cNvSpPr>
            <p:nvPr/>
          </p:nvSpPr>
          <p:spPr bwMode="auto">
            <a:xfrm flipH="1">
              <a:off x="3288273" y="2494487"/>
              <a:ext cx="516821" cy="795434"/>
            </a:xfrm>
            <a:prstGeom prst="line">
              <a:avLst/>
            </a:prstGeom>
            <a:noFill/>
            <a:ln w="25400" cmpd="sng">
              <a:solidFill>
                <a:schemeClr val="tx1"/>
              </a:solidFill>
              <a:round/>
              <a:headEnd/>
              <a:tailEnd type="stealth" w="lg" len="lg"/>
            </a:ln>
            <a:effectLst/>
          </p:spPr>
          <p:txBody>
            <a:bodyPr>
              <a:prstTxWarp prst="textNoShape">
                <a:avLst/>
              </a:prstTxWarp>
            </a:bodyPr>
            <a:lstStyle/>
            <a:p>
              <a:endParaRPr lang="en-US"/>
            </a:p>
          </p:txBody>
        </p:sp>
        <p:sp>
          <p:nvSpPr>
            <p:cNvPr id="34" name="Text Box 19"/>
            <p:cNvSpPr txBox="1">
              <a:spLocks noChangeArrowheads="1"/>
            </p:cNvSpPr>
            <p:nvPr/>
          </p:nvSpPr>
          <p:spPr bwMode="auto">
            <a:xfrm>
              <a:off x="3715656" y="1990527"/>
              <a:ext cx="460533" cy="461665"/>
            </a:xfrm>
            <a:prstGeom prst="rect">
              <a:avLst/>
            </a:prstGeom>
            <a:noFill/>
            <a:ln w="9525">
              <a:noFill/>
              <a:miter lim="800000"/>
              <a:headEnd/>
              <a:tailEnd/>
            </a:ln>
            <a:effectLst/>
          </p:spPr>
          <p:txBody>
            <a:bodyPr wrap="none">
              <a:prstTxWarp prst="textNoShape">
                <a:avLst/>
              </a:prstTxWarp>
              <a:spAutoFit/>
            </a:bodyPr>
            <a:lstStyle/>
            <a:p>
              <a:r>
                <a:rPr lang="en-US" sz="2400" dirty="0" err="1"/>
                <a:t>R</a:t>
              </a:r>
              <a:r>
                <a:rPr lang="en-US" sz="2400" baseline="-25000" dirty="0" err="1"/>
                <a:t>ij</a:t>
              </a:r>
              <a:endParaRPr lang="en-US" sz="2400" baseline="-25000" dirty="0"/>
            </a:p>
          </p:txBody>
        </p:sp>
      </p:grpSp>
      <p:sp>
        <p:nvSpPr>
          <p:cNvPr id="42" name="Content Placeholder 3"/>
          <p:cNvSpPr txBox="1">
            <a:spLocks/>
          </p:cNvSpPr>
          <p:nvPr/>
        </p:nvSpPr>
        <p:spPr>
          <a:xfrm>
            <a:off x="228600" y="4724400"/>
            <a:ext cx="8534399" cy="1524000"/>
          </a:xfrm>
          <a:prstGeom prst="rect">
            <a:avLst/>
          </a:prstGeom>
        </p:spPr>
        <p:txBody>
          <a:bodyPr vert="horz">
            <a:normAutofit fontScale="77500" lnSpcReduction="2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sz="2600" b="1" noProof="0" dirty="0" smtClean="0"/>
              <a:t>Classical Mechanics: </a:t>
            </a:r>
          </a:p>
          <a:p>
            <a:pPr marL="731520" lvl="1" indent="-274320" defTabSz="914400">
              <a:spcBef>
                <a:spcPts val="600"/>
              </a:spcBef>
              <a:buClr>
                <a:schemeClr val="accent1"/>
              </a:buClr>
              <a:buSzPct val="76000"/>
              <a:buFont typeface="Wingdings 3"/>
              <a:buChar char=""/>
            </a:pPr>
            <a:r>
              <a:rPr lang="en-US" sz="2600" noProof="0" dirty="0" smtClean="0"/>
              <a:t>Conservation</a:t>
            </a:r>
            <a:r>
              <a:rPr lang="en-US" sz="2600" dirty="0" smtClean="0"/>
              <a:t> of </a:t>
            </a:r>
            <a:r>
              <a:rPr lang="en-US" sz="2600" noProof="0" dirty="0" smtClean="0"/>
              <a:t> energy, momentum, angular momentum</a:t>
            </a: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indent="-274320" defTabSz="914400">
              <a:spcBef>
                <a:spcPts val="600"/>
              </a:spcBef>
              <a:buClr>
                <a:schemeClr val="accent1"/>
              </a:buClr>
              <a:buSzPct val="76000"/>
              <a:buFont typeface="Wingdings 3"/>
              <a:buChar char=""/>
            </a:pPr>
            <a:r>
              <a:rPr lang="en-US" sz="2800" b="1" dirty="0" smtClean="0"/>
              <a:t>Dynamics is event driven</a:t>
            </a:r>
            <a:r>
              <a:rPr lang="en-US" sz="2800" dirty="0" smtClean="0"/>
              <a:t>: </a:t>
            </a:r>
          </a:p>
          <a:p>
            <a:pPr marL="731520" lvl="1" indent="-274320" defTabSz="914400">
              <a:spcBef>
                <a:spcPts val="600"/>
              </a:spcBef>
              <a:buClr>
                <a:schemeClr val="accent1"/>
              </a:buClr>
              <a:buSzPct val="76000"/>
              <a:buFont typeface="Wingdings 3"/>
              <a:buChar char=""/>
            </a:pPr>
            <a:r>
              <a:rPr lang="en-US" sz="2800" dirty="0" smtClean="0"/>
              <a:t>collision prediction, “sorting”, updating only the colliding atoms</a:t>
            </a:r>
            <a:endParaRPr kumimoji="0" lang="en-US" sz="2600" u="none" strike="noStrike" kern="1200" cap="none" spc="0" normalizeH="0" baseline="0" noProof="0" dirty="0" smtClean="0">
              <a:ln>
                <a:noFill/>
              </a:ln>
              <a:effectLst/>
              <a:uLnTx/>
              <a:uFillTx/>
              <a:latin typeface="+mn-lt"/>
              <a:ea typeface="+mn-ea"/>
              <a:cs typeface="+mn-cs"/>
            </a:endParaRPr>
          </a:p>
        </p:txBody>
      </p:sp>
      <p:sp>
        <p:nvSpPr>
          <p:cNvPr id="44" name="TextBox 43"/>
          <p:cNvSpPr txBox="1"/>
          <p:nvPr/>
        </p:nvSpPr>
        <p:spPr>
          <a:xfrm>
            <a:off x="622104" y="6407438"/>
            <a:ext cx="5968851" cy="261610"/>
          </a:xfrm>
          <a:prstGeom prst="rect">
            <a:avLst/>
          </a:prstGeom>
          <a:noFill/>
        </p:spPr>
        <p:txBody>
          <a:bodyPr wrap="none" rtlCol="0">
            <a:spAutoFit/>
          </a:bodyPr>
          <a:lstStyle/>
          <a:p>
            <a:r>
              <a:rPr lang="en-US" sz="1100" dirty="0" err="1" smtClean="0">
                <a:latin typeface="Times New Roman"/>
                <a:cs typeface="Times New Roman"/>
              </a:rPr>
              <a:t>Rapaport</a:t>
            </a:r>
            <a:r>
              <a:rPr lang="en-US" sz="1100" dirty="0" smtClean="0">
                <a:latin typeface="Times New Roman"/>
                <a:cs typeface="Times New Roman"/>
              </a:rPr>
              <a:t>, D. C., The Art of Molecular Dynamics Simulations, Cambridge University Press, 2ED, 2004</a:t>
            </a:r>
            <a:endParaRPr lang="en-US" sz="1100" dirty="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Mechanical Unfolding</a:t>
            </a:r>
            <a:endParaRPr lang="en-US" dirty="0"/>
          </a:p>
        </p:txBody>
      </p:sp>
      <p:sp>
        <p:nvSpPr>
          <p:cNvPr id="4" name="Text Placeholder 3"/>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 </a:t>
            </a:r>
            <a:r>
              <a:rPr lang="en-US" i="1" dirty="0" err="1" smtClean="0"/>
              <a:t>silico</a:t>
            </a:r>
            <a:r>
              <a:rPr lang="en-US" i="1" dirty="0" smtClean="0"/>
              <a:t> </a:t>
            </a:r>
            <a:r>
              <a:rPr lang="en-US" dirty="0" smtClean="0"/>
              <a:t>pulling experiment</a:t>
            </a:r>
            <a:endParaRPr lang="en-US" dirty="0"/>
          </a:p>
        </p:txBody>
      </p:sp>
      <p:sp>
        <p:nvSpPr>
          <p:cNvPr id="4" name="TextBox 3"/>
          <p:cNvSpPr txBox="1"/>
          <p:nvPr/>
        </p:nvSpPr>
        <p:spPr>
          <a:xfrm>
            <a:off x="650024" y="6379499"/>
            <a:ext cx="8686800" cy="261610"/>
          </a:xfrm>
          <a:prstGeom prst="rect">
            <a:avLst/>
          </a:prstGeom>
          <a:noFill/>
        </p:spPr>
        <p:txBody>
          <a:bodyPr wrap="square" rtlCol="0">
            <a:spAutoFit/>
          </a:bodyPr>
          <a:lstStyle/>
          <a:p>
            <a:r>
              <a:rPr lang="en-US" sz="1100" dirty="0" err="1" smtClean="0">
                <a:latin typeface="Times New Roman"/>
                <a:cs typeface="Times New Roman"/>
              </a:rPr>
              <a:t>Kesner</a:t>
            </a:r>
            <a:r>
              <a:rPr lang="en-US" sz="1100" dirty="0" smtClean="0">
                <a:latin typeface="Times New Roman"/>
                <a:cs typeface="Times New Roman"/>
              </a:rPr>
              <a:t>, B. A., Ding, F., Temple, B. S., and Dokholyan, N. V., Proteins: Structure, Function, and Bioinformatics, (2009)</a:t>
            </a:r>
            <a:endParaRPr lang="en-US" sz="1100" dirty="0">
              <a:latin typeface="Times New Roman"/>
              <a:cs typeface="Times New Roman"/>
            </a:endParaRPr>
          </a:p>
        </p:txBody>
      </p:sp>
      <p:cxnSp>
        <p:nvCxnSpPr>
          <p:cNvPr id="6" name="Straight Arrow Connector 5"/>
          <p:cNvCxnSpPr/>
          <p:nvPr/>
        </p:nvCxnSpPr>
        <p:spPr>
          <a:xfrm>
            <a:off x="5181600" y="4648200"/>
            <a:ext cx="37338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rot="5400000" flipH="1" flipV="1">
            <a:off x="3848100" y="3390900"/>
            <a:ext cx="3124200"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5448697" y="2703115"/>
            <a:ext cx="53260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715794" y="2970212"/>
            <a:ext cx="38020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5906691" y="3161109"/>
            <a:ext cx="37861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095206" y="3351212"/>
            <a:ext cx="3817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6287691" y="3542109"/>
            <a:ext cx="37861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477794" y="3732212"/>
            <a:ext cx="38020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6668691" y="3923109"/>
            <a:ext cx="378618"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858794" y="4113212"/>
            <a:ext cx="45640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58794" y="4888468"/>
            <a:ext cx="312906" cy="369332"/>
          </a:xfrm>
          <a:prstGeom prst="rect">
            <a:avLst/>
          </a:prstGeom>
          <a:noFill/>
        </p:spPr>
        <p:txBody>
          <a:bodyPr wrap="none" rtlCol="0">
            <a:spAutoFit/>
          </a:bodyPr>
          <a:lstStyle/>
          <a:p>
            <a:r>
              <a:rPr lang="en-US" dirty="0"/>
              <a:t>R</a:t>
            </a:r>
            <a:r>
              <a:rPr lang="en-US" dirty="0" smtClean="0"/>
              <a:t> </a:t>
            </a:r>
            <a:endParaRPr lang="en-US" dirty="0"/>
          </a:p>
        </p:txBody>
      </p:sp>
      <p:sp>
        <p:nvSpPr>
          <p:cNvPr id="26" name="TextBox 25"/>
          <p:cNvSpPr txBox="1"/>
          <p:nvPr/>
        </p:nvSpPr>
        <p:spPr>
          <a:xfrm>
            <a:off x="4800600" y="2972594"/>
            <a:ext cx="297377" cy="369332"/>
          </a:xfrm>
          <a:prstGeom prst="rect">
            <a:avLst/>
          </a:prstGeom>
          <a:noFill/>
        </p:spPr>
        <p:txBody>
          <a:bodyPr wrap="none" rtlCol="0">
            <a:spAutoFit/>
          </a:bodyPr>
          <a:lstStyle/>
          <a:p>
            <a:r>
              <a:rPr lang="en-US" dirty="0" smtClean="0"/>
              <a:t>E</a:t>
            </a:r>
            <a:endParaRPr lang="en-US" dirty="0"/>
          </a:p>
        </p:txBody>
      </p:sp>
      <p:cxnSp>
        <p:nvCxnSpPr>
          <p:cNvPr id="28" name="Straight Arrow Connector 27"/>
          <p:cNvCxnSpPr/>
          <p:nvPr/>
        </p:nvCxnSpPr>
        <p:spPr>
          <a:xfrm rot="16200000" flipH="1">
            <a:off x="6058694" y="2475706"/>
            <a:ext cx="1675606" cy="15994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858794" y="2819400"/>
            <a:ext cx="979755" cy="369332"/>
          </a:xfrm>
          <a:prstGeom prst="rect">
            <a:avLst/>
          </a:prstGeom>
          <a:noFill/>
        </p:spPr>
        <p:txBody>
          <a:bodyPr wrap="none" rtlCol="0">
            <a:spAutoFit/>
          </a:bodyPr>
          <a:lstStyle/>
          <a:p>
            <a:r>
              <a:rPr lang="en-US" dirty="0" smtClean="0"/>
              <a:t>F=</a:t>
            </a:r>
            <a:r>
              <a:rPr lang="en-US" dirty="0" err="1" smtClean="0"/>
              <a:t>dE/dR</a:t>
            </a:r>
            <a:endParaRPr lang="en-US" dirty="0"/>
          </a:p>
        </p:txBody>
      </p:sp>
      <p:grpSp>
        <p:nvGrpSpPr>
          <p:cNvPr id="5" name="Group 40"/>
          <p:cNvGrpSpPr/>
          <p:nvPr/>
        </p:nvGrpSpPr>
        <p:grpSpPr>
          <a:xfrm>
            <a:off x="209738" y="1730416"/>
            <a:ext cx="4286062" cy="3124200"/>
            <a:chOff x="209738" y="1828800"/>
            <a:chExt cx="4286062" cy="3124200"/>
          </a:xfrm>
        </p:grpSpPr>
        <p:pic>
          <p:nvPicPr>
            <p:cNvPr id="3" name="Picture 2" descr="Figure1.final.tif"/>
            <p:cNvPicPr>
              <a:picLocks noChangeAspect="1"/>
            </p:cNvPicPr>
            <p:nvPr/>
          </p:nvPicPr>
          <p:blipFill>
            <a:blip r:embed="rId2"/>
            <a:srcRect l="6409" t="3001" r="63682" b="74884"/>
            <a:stretch>
              <a:fillRect/>
            </a:stretch>
          </p:blipFill>
          <p:spPr>
            <a:xfrm>
              <a:off x="304800" y="1828800"/>
              <a:ext cx="4089524" cy="3124200"/>
            </a:xfrm>
            <a:prstGeom prst="rect">
              <a:avLst/>
            </a:prstGeom>
          </p:spPr>
        </p:pic>
        <p:cxnSp>
          <p:nvCxnSpPr>
            <p:cNvPr id="21" name="Straight Arrow Connector 20"/>
            <p:cNvCxnSpPr/>
            <p:nvPr/>
          </p:nvCxnSpPr>
          <p:spPr>
            <a:xfrm rot="10800000">
              <a:off x="209738" y="2854466"/>
              <a:ext cx="476062" cy="334268"/>
            </a:xfrm>
            <a:prstGeom prst="straightConnector1">
              <a:avLst/>
            </a:prstGeom>
            <a:ln w="285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4074848" y="4114800"/>
              <a:ext cx="420952" cy="277242"/>
            </a:xfrm>
            <a:prstGeom prst="straightConnector1">
              <a:avLst/>
            </a:prstGeom>
            <a:ln w="28575"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Force of unfolding</a:t>
            </a:r>
            <a:endParaRPr lang="en-US" dirty="0"/>
          </a:p>
        </p:txBody>
      </p:sp>
      <p:pic>
        <p:nvPicPr>
          <p:cNvPr id="3" name="Picture 2" descr="Figure1.final.tif"/>
          <p:cNvPicPr>
            <a:picLocks noChangeAspect="1"/>
          </p:cNvPicPr>
          <p:nvPr/>
        </p:nvPicPr>
        <p:blipFill>
          <a:blip r:embed="rId3"/>
          <a:srcRect l="38251" t="5043" r="28198" b="74395"/>
          <a:stretch>
            <a:fillRect/>
          </a:stretch>
        </p:blipFill>
        <p:spPr>
          <a:xfrm>
            <a:off x="838200" y="1148517"/>
            <a:ext cx="3833547" cy="2427526"/>
          </a:xfrm>
          <a:prstGeom prst="rect">
            <a:avLst/>
          </a:prstGeom>
        </p:spPr>
      </p:pic>
      <p:pic>
        <p:nvPicPr>
          <p:cNvPr id="5" name="Picture 4" descr="Figure1.final.tif"/>
          <p:cNvPicPr>
            <a:picLocks noChangeAspect="1"/>
          </p:cNvPicPr>
          <p:nvPr/>
        </p:nvPicPr>
        <p:blipFill>
          <a:blip r:embed="rId3"/>
          <a:srcRect l="1504" t="29282" r="27572" b="46293"/>
          <a:stretch>
            <a:fillRect/>
          </a:stretch>
        </p:blipFill>
        <p:spPr>
          <a:xfrm>
            <a:off x="535996" y="3576821"/>
            <a:ext cx="7727265" cy="2749607"/>
          </a:xfrm>
          <a:prstGeom prst="rect">
            <a:avLst/>
          </a:prstGeom>
        </p:spPr>
      </p:pic>
      <p:graphicFrame>
        <p:nvGraphicFramePr>
          <p:cNvPr id="31746" name="Object 2"/>
          <p:cNvGraphicFramePr>
            <a:graphicFrameLocks noChangeAspect="1"/>
          </p:cNvGraphicFramePr>
          <p:nvPr/>
        </p:nvGraphicFramePr>
        <p:xfrm>
          <a:off x="5465763" y="1595437"/>
          <a:ext cx="3221037" cy="1277938"/>
        </p:xfrm>
        <a:graphic>
          <a:graphicData uri="http://schemas.openxmlformats.org/presentationml/2006/ole">
            <p:oleObj spid="_x0000_s48130" name="Equation" r:id="rId4" imgW="927000" imgH="368280" progId="Equation.3">
              <p:embed/>
            </p:oleObj>
          </a:graphicData>
        </a:graphic>
      </p:graphicFrame>
      <p:sp>
        <p:nvSpPr>
          <p:cNvPr id="6" name="TextBox 5"/>
          <p:cNvSpPr txBox="1"/>
          <p:nvPr/>
        </p:nvSpPr>
        <p:spPr>
          <a:xfrm>
            <a:off x="457200" y="6488668"/>
            <a:ext cx="8686800" cy="261610"/>
          </a:xfrm>
          <a:prstGeom prst="rect">
            <a:avLst/>
          </a:prstGeom>
          <a:noFill/>
        </p:spPr>
        <p:txBody>
          <a:bodyPr wrap="square" rtlCol="0">
            <a:spAutoFit/>
          </a:bodyPr>
          <a:lstStyle/>
          <a:p>
            <a:r>
              <a:rPr lang="en-US" sz="1100" dirty="0" err="1" smtClean="0">
                <a:latin typeface="Times New Roman"/>
                <a:cs typeface="Times New Roman"/>
              </a:rPr>
              <a:t>Kesner</a:t>
            </a:r>
            <a:r>
              <a:rPr lang="en-US" sz="1100" dirty="0" smtClean="0">
                <a:latin typeface="Times New Roman"/>
                <a:cs typeface="Times New Roman"/>
              </a:rPr>
              <a:t>, B. A., Ding, F., Temple, B. S., and Dokholyan, N. V., Proteins: Structure, Function, and Bioinformatics, (2009)</a:t>
            </a:r>
            <a:endParaRPr lang="en-US" sz="1100" dirty="0">
              <a:latin typeface="Times New Roman"/>
              <a:cs typeface="Times New Roman"/>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Recapitulate the </a:t>
            </a:r>
            <a:r>
              <a:rPr lang="en-US" dirty="0" err="1" smtClean="0"/>
              <a:t>Fc</a:t>
            </a:r>
            <a:r>
              <a:rPr lang="en-US" dirty="0" smtClean="0"/>
              <a:t> of </a:t>
            </a:r>
            <a:r>
              <a:rPr lang="en-US" dirty="0" err="1" smtClean="0"/>
              <a:t>Filamin</a:t>
            </a:r>
            <a:r>
              <a:rPr lang="en-US" dirty="0" smtClean="0"/>
              <a:t> </a:t>
            </a:r>
            <a:r>
              <a:rPr lang="en-US" dirty="0" err="1" smtClean="0"/>
              <a:t>Ig</a:t>
            </a:r>
            <a:r>
              <a:rPr lang="en-US" dirty="0" smtClean="0"/>
              <a:t> domains</a:t>
            </a:r>
            <a:endParaRPr lang="en-US" dirty="0"/>
          </a:p>
        </p:txBody>
      </p:sp>
      <p:pic>
        <p:nvPicPr>
          <p:cNvPr id="3" name="Picture 2" descr="Figure1.final.tif"/>
          <p:cNvPicPr>
            <a:picLocks noChangeAspect="1"/>
          </p:cNvPicPr>
          <p:nvPr/>
        </p:nvPicPr>
        <p:blipFill>
          <a:blip r:embed="rId2"/>
          <a:srcRect l="1047" t="57757" r="26971" b="9652"/>
          <a:stretch>
            <a:fillRect/>
          </a:stretch>
        </p:blipFill>
        <p:spPr>
          <a:xfrm>
            <a:off x="76200" y="1324770"/>
            <a:ext cx="8895997" cy="4161630"/>
          </a:xfrm>
          <a:prstGeom prst="rect">
            <a:avLst/>
          </a:prstGeom>
        </p:spPr>
      </p:pic>
      <p:sp>
        <p:nvSpPr>
          <p:cNvPr id="4" name="TextBox 3"/>
          <p:cNvSpPr txBox="1"/>
          <p:nvPr/>
        </p:nvSpPr>
        <p:spPr>
          <a:xfrm>
            <a:off x="457200" y="6550223"/>
            <a:ext cx="8669175" cy="261610"/>
          </a:xfrm>
          <a:prstGeom prst="rect">
            <a:avLst/>
          </a:prstGeom>
          <a:noFill/>
        </p:spPr>
        <p:txBody>
          <a:bodyPr wrap="square" rtlCol="0">
            <a:spAutoFit/>
          </a:bodyPr>
          <a:lstStyle/>
          <a:p>
            <a:r>
              <a:rPr lang="en-US" sz="1100" dirty="0" err="1" smtClean="0">
                <a:latin typeface="Times New Roman"/>
                <a:cs typeface="Times New Roman"/>
              </a:rPr>
              <a:t>Kesner</a:t>
            </a:r>
            <a:r>
              <a:rPr lang="en-US" sz="1100" dirty="0" smtClean="0">
                <a:latin typeface="Times New Roman"/>
                <a:cs typeface="Times New Roman"/>
              </a:rPr>
              <a:t>, B. A., Ding, F., Temple, B. S., and Dokholyan, N. V., Proteins: Structure, Function, and Bioinformatics, (2009)</a:t>
            </a:r>
            <a:endParaRPr lang="en-US" sz="1100" dirty="0">
              <a:latin typeface="Times New Roman"/>
              <a:cs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Protein-peptide recognition</a:t>
            </a:r>
            <a:endParaRPr lang="en-US" dirty="0"/>
          </a:p>
        </p:txBody>
      </p:sp>
      <p:sp>
        <p:nvSpPr>
          <p:cNvPr id="4" name="Text Placeholder 3"/>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Peptide binding by the PDZ domain</a:t>
            </a:r>
            <a:endParaRPr lang="en-US" dirty="0"/>
          </a:p>
        </p:txBody>
      </p:sp>
      <p:pic>
        <p:nvPicPr>
          <p:cNvPr id="9" name="Picture 8" descr="Figure 1.png"/>
          <p:cNvPicPr>
            <a:picLocks noChangeAspect="1"/>
          </p:cNvPicPr>
          <p:nvPr/>
        </p:nvPicPr>
        <p:blipFill>
          <a:blip r:embed="rId2"/>
          <a:stretch>
            <a:fillRect/>
          </a:stretch>
        </p:blipFill>
        <p:spPr>
          <a:xfrm>
            <a:off x="381000" y="1444922"/>
            <a:ext cx="5334000" cy="4424205"/>
          </a:xfrm>
          <a:prstGeom prst="rect">
            <a:avLst/>
          </a:prstGeom>
        </p:spPr>
      </p:pic>
      <p:sp>
        <p:nvSpPr>
          <p:cNvPr id="10" name="TextBox 9"/>
          <p:cNvSpPr txBox="1"/>
          <p:nvPr/>
        </p:nvSpPr>
        <p:spPr>
          <a:xfrm>
            <a:off x="5950519" y="3048000"/>
            <a:ext cx="2881087" cy="1808561"/>
          </a:xfrm>
          <a:prstGeom prst="rect">
            <a:avLst/>
          </a:prstGeom>
          <a:noFill/>
        </p:spPr>
        <p:txBody>
          <a:bodyPr wrap="square" rtlCol="0">
            <a:spAutoFit/>
          </a:bodyPr>
          <a:lstStyle/>
          <a:p>
            <a:pPr>
              <a:buFont typeface="Wingdings" charset="2"/>
              <a:buChar char="ü"/>
            </a:pPr>
            <a:r>
              <a:rPr lang="en-US" b="1" dirty="0" smtClean="0">
                <a:solidFill>
                  <a:srgbClr val="3366FF"/>
                </a:solidFill>
              </a:rPr>
              <a:t>Efficient sampling of</a:t>
            </a:r>
          </a:p>
          <a:p>
            <a:r>
              <a:rPr lang="en-US" b="1" dirty="0" smtClean="0">
                <a:solidFill>
                  <a:srgbClr val="3366FF"/>
                </a:solidFill>
              </a:rPr>
              <a:t>the protein surface.</a:t>
            </a:r>
          </a:p>
          <a:p>
            <a:pPr>
              <a:buFont typeface="Wingdings" charset="2"/>
              <a:buChar char="ü"/>
            </a:pPr>
            <a:endParaRPr lang="en-US" b="1" dirty="0" smtClean="0">
              <a:solidFill>
                <a:srgbClr val="3366FF"/>
              </a:solidFill>
            </a:endParaRPr>
          </a:p>
          <a:p>
            <a:pPr>
              <a:buFont typeface="Wingdings" charset="2"/>
              <a:buChar char="ü"/>
            </a:pPr>
            <a:r>
              <a:rPr lang="en-US" b="1" dirty="0" smtClean="0">
                <a:solidFill>
                  <a:srgbClr val="3366FF"/>
                </a:solidFill>
              </a:rPr>
              <a:t>The near-native state has</a:t>
            </a:r>
          </a:p>
          <a:p>
            <a:r>
              <a:rPr lang="en-US" b="1" dirty="0" smtClean="0">
                <a:solidFill>
                  <a:srgbClr val="3366FF"/>
                </a:solidFill>
              </a:rPr>
              <a:t> a low energy and also</a:t>
            </a:r>
          </a:p>
          <a:p>
            <a:r>
              <a:rPr lang="en-US" b="1" dirty="0" smtClean="0">
                <a:solidFill>
                  <a:srgbClr val="3366FF"/>
                </a:solidFill>
              </a:rPr>
              <a:t>high occupancy.</a:t>
            </a:r>
            <a:endParaRPr lang="en-US" b="1" dirty="0">
              <a:solidFill>
                <a:srgbClr val="3366FF"/>
              </a:solidFill>
            </a:endParaRPr>
          </a:p>
        </p:txBody>
      </p:sp>
      <p:sp>
        <p:nvSpPr>
          <p:cNvPr id="11" name="TextBox 10"/>
          <p:cNvSpPr txBox="1"/>
          <p:nvPr/>
        </p:nvSpPr>
        <p:spPr>
          <a:xfrm>
            <a:off x="4835837" y="6452407"/>
            <a:ext cx="4180727" cy="369332"/>
          </a:xfrm>
          <a:prstGeom prst="rect">
            <a:avLst/>
          </a:prstGeom>
          <a:noFill/>
        </p:spPr>
        <p:txBody>
          <a:bodyPr wrap="none" rtlCol="0">
            <a:spAutoFit/>
          </a:bodyPr>
          <a:lstStyle/>
          <a:p>
            <a:r>
              <a:rPr lang="en-US" dirty="0" err="1" smtClean="0"/>
              <a:t>Dagliyan</a:t>
            </a:r>
            <a:r>
              <a:rPr lang="en-US" dirty="0" smtClean="0"/>
              <a:t> et al, </a:t>
            </a:r>
            <a:r>
              <a:rPr lang="en-US" i="1" dirty="0" smtClean="0"/>
              <a:t>Pending with revision</a:t>
            </a:r>
            <a:r>
              <a:rPr lang="en-US" dirty="0" smtClean="0"/>
              <a:t>, 2011</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Figure 4.png"/>
          <p:cNvPicPr>
            <a:picLocks noChangeAspect="1"/>
          </p:cNvPicPr>
          <p:nvPr/>
        </p:nvPicPr>
        <p:blipFill>
          <a:blip r:embed="rId2"/>
          <a:stretch>
            <a:fillRect/>
          </a:stretch>
        </p:blipFill>
        <p:spPr>
          <a:xfrm>
            <a:off x="768549" y="1143000"/>
            <a:ext cx="4067288" cy="5167797"/>
          </a:xfrm>
          <a:prstGeom prst="rect">
            <a:avLst/>
          </a:prstGeom>
        </p:spPr>
      </p:pic>
      <p:sp>
        <p:nvSpPr>
          <p:cNvPr id="2" name="Title 1"/>
          <p:cNvSpPr>
            <a:spLocks noGrp="1"/>
          </p:cNvSpPr>
          <p:nvPr>
            <p:ph type="title"/>
          </p:nvPr>
        </p:nvSpPr>
        <p:spPr/>
        <p:txBody>
          <a:bodyPr>
            <a:normAutofit fontScale="90000"/>
          </a:bodyPr>
          <a:lstStyle/>
          <a:p>
            <a:r>
              <a:rPr lang="en-US" dirty="0" smtClean="0"/>
              <a:t>Protein-peptide recognition sampled by DMD</a:t>
            </a:r>
            <a:endParaRPr lang="en-US" dirty="0"/>
          </a:p>
        </p:txBody>
      </p:sp>
      <p:sp>
        <p:nvSpPr>
          <p:cNvPr id="4" name="TextBox 3"/>
          <p:cNvSpPr txBox="1"/>
          <p:nvPr/>
        </p:nvSpPr>
        <p:spPr>
          <a:xfrm>
            <a:off x="4835837" y="6452407"/>
            <a:ext cx="4180727" cy="369332"/>
          </a:xfrm>
          <a:prstGeom prst="rect">
            <a:avLst/>
          </a:prstGeom>
          <a:noFill/>
        </p:spPr>
        <p:txBody>
          <a:bodyPr wrap="none" rtlCol="0">
            <a:spAutoFit/>
          </a:bodyPr>
          <a:lstStyle/>
          <a:p>
            <a:r>
              <a:rPr lang="en-US" dirty="0" err="1" smtClean="0"/>
              <a:t>Dagliyan</a:t>
            </a:r>
            <a:r>
              <a:rPr lang="en-US" dirty="0" smtClean="0"/>
              <a:t> et al, </a:t>
            </a:r>
            <a:r>
              <a:rPr lang="en-US" i="1" dirty="0" smtClean="0"/>
              <a:t>Pending with revision</a:t>
            </a:r>
            <a:r>
              <a:rPr lang="en-US" dirty="0" smtClean="0"/>
              <a:t>, 2011</a:t>
            </a:r>
            <a:endParaRPr lang="en-US" dirty="0"/>
          </a:p>
        </p:txBody>
      </p:sp>
      <p:sp>
        <p:nvSpPr>
          <p:cNvPr id="6" name="TextBox 5"/>
          <p:cNvSpPr txBox="1"/>
          <p:nvPr/>
        </p:nvSpPr>
        <p:spPr>
          <a:xfrm>
            <a:off x="5181600" y="4244876"/>
            <a:ext cx="3657600" cy="2123658"/>
          </a:xfrm>
          <a:prstGeom prst="rect">
            <a:avLst/>
          </a:prstGeom>
          <a:noFill/>
        </p:spPr>
        <p:txBody>
          <a:bodyPr wrap="square" rtlCol="0">
            <a:spAutoFit/>
          </a:bodyPr>
          <a:lstStyle/>
          <a:p>
            <a:pPr>
              <a:buFont typeface="Wingdings" charset="2"/>
              <a:buChar char="ü"/>
            </a:pPr>
            <a:r>
              <a:rPr lang="en-US" sz="1600" b="1" dirty="0" smtClean="0">
                <a:solidFill>
                  <a:srgbClr val="3366FF"/>
                </a:solidFill>
              </a:rPr>
              <a:t>Although the peptide-binding “pocket” is not well-defined, DMD is able to sample the binding site.</a:t>
            </a:r>
          </a:p>
          <a:p>
            <a:pPr>
              <a:buFont typeface="Wingdings" charset="2"/>
              <a:buChar char="ü"/>
            </a:pPr>
            <a:endParaRPr lang="en-US" sz="1600" b="1" dirty="0" smtClean="0">
              <a:solidFill>
                <a:srgbClr val="3366FF"/>
              </a:solidFill>
            </a:endParaRPr>
          </a:p>
          <a:p>
            <a:pPr>
              <a:buFont typeface="Wingdings" charset="2"/>
              <a:buChar char="ü"/>
            </a:pPr>
            <a:r>
              <a:rPr lang="en-US" sz="1600" b="1" dirty="0" smtClean="0">
                <a:solidFill>
                  <a:srgbClr val="3366FF"/>
                </a:solidFill>
              </a:rPr>
              <a:t>Electro-static interaction is important for peptide recognition.</a:t>
            </a:r>
          </a:p>
          <a:p>
            <a:pPr>
              <a:buFont typeface="Wingdings" charset="2"/>
              <a:buChar char="ü"/>
            </a:pPr>
            <a:endParaRPr lang="en-US" sz="1600" b="1" dirty="0" smtClean="0">
              <a:solidFill>
                <a:srgbClr val="3366FF"/>
              </a:solidFill>
            </a:endParaRPr>
          </a:p>
          <a:p>
            <a:pPr>
              <a:buFont typeface="Wingdings" charset="2"/>
              <a:buChar char="ü"/>
            </a:pPr>
            <a:endParaRPr lang="en-US" sz="1600" b="1" dirty="0">
              <a:solidFill>
                <a:srgbClr val="3366FF"/>
              </a:solidFill>
            </a:endParaRPr>
          </a:p>
        </p:txBody>
      </p:sp>
      <p:pic>
        <p:nvPicPr>
          <p:cNvPr id="8" name="Picture 7" descr="dmd-Protein-Peptide.gif"/>
          <p:cNvPicPr>
            <a:picLocks noChangeAspect="1"/>
          </p:cNvPicPr>
          <p:nvPr/>
        </p:nvPicPr>
        <p:blipFill>
          <a:blip r:embed="rId3"/>
          <a:stretch>
            <a:fillRect/>
          </a:stretch>
        </p:blipFill>
        <p:spPr>
          <a:xfrm>
            <a:off x="5334000" y="1143000"/>
            <a:ext cx="3094182" cy="31010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quarter" idx="1"/>
          </p:nvPr>
        </p:nvSpPr>
        <p:spPr/>
        <p:txBody>
          <a:bodyPr/>
          <a:lstStyle/>
          <a:p>
            <a:r>
              <a:rPr lang="en-US" dirty="0" smtClean="0"/>
              <a:t>Multiscale DMD models with different levels of coarse-graining up to the high-resolution all-atom models</a:t>
            </a:r>
          </a:p>
          <a:p>
            <a:endParaRPr lang="en-US" dirty="0" smtClean="0"/>
          </a:p>
          <a:p>
            <a:r>
              <a:rPr lang="en-US" dirty="0" smtClean="0"/>
              <a:t>DMD simulations are highly efficient in conformational sampling, including protein folding and protein-peptide recognition.</a:t>
            </a:r>
          </a:p>
          <a:p>
            <a:endParaRPr lang="en-US" dirty="0" smtClean="0"/>
          </a:p>
          <a:p>
            <a:r>
              <a:rPr lang="en-US" dirty="0" smtClean="0"/>
              <a:t>DMD with Medusa </a:t>
            </a:r>
            <a:r>
              <a:rPr lang="en-US" dirty="0" err="1" smtClean="0"/>
              <a:t>forcefield</a:t>
            </a:r>
            <a:r>
              <a:rPr lang="en-US" dirty="0" smtClean="0"/>
              <a:t> is able to accurately capture the conformational dynamics, important for protein design and protein engineering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Acknowledgements</a:t>
            </a:r>
            <a:endParaRPr lang="en-US" dirty="0">
              <a:solidFill>
                <a:srgbClr val="000000"/>
              </a:solidFill>
            </a:endParaRPr>
          </a:p>
        </p:txBody>
      </p:sp>
      <p:sp>
        <p:nvSpPr>
          <p:cNvPr id="6" name="TextBox 5"/>
          <p:cNvSpPr txBox="1"/>
          <p:nvPr/>
        </p:nvSpPr>
        <p:spPr>
          <a:xfrm>
            <a:off x="685800" y="1321475"/>
            <a:ext cx="2819400" cy="2554545"/>
          </a:xfrm>
          <a:prstGeom prst="rect">
            <a:avLst/>
          </a:prstGeom>
          <a:noFill/>
        </p:spPr>
        <p:txBody>
          <a:bodyPr wrap="square" rtlCol="0">
            <a:spAutoFit/>
          </a:bodyPr>
          <a:lstStyle/>
          <a:p>
            <a:r>
              <a:rPr lang="en-US" sz="1600" b="1" dirty="0" smtClean="0"/>
              <a:t>Group Members</a:t>
            </a:r>
          </a:p>
          <a:p>
            <a:r>
              <a:rPr lang="en-US" sz="1600" dirty="0" smtClean="0"/>
              <a:t>Nikolay V. Dokholyan</a:t>
            </a:r>
          </a:p>
          <a:p>
            <a:r>
              <a:rPr lang="en-US" sz="1600" dirty="0" err="1" smtClean="0"/>
              <a:t>Shuangye</a:t>
            </a:r>
            <a:r>
              <a:rPr lang="en-US" sz="1600" dirty="0" smtClean="0"/>
              <a:t> Yin</a:t>
            </a:r>
          </a:p>
          <a:p>
            <a:r>
              <a:rPr lang="en-US" sz="1600" dirty="0" err="1" smtClean="0"/>
              <a:t>Pradeep</a:t>
            </a:r>
            <a:r>
              <a:rPr lang="en-US" sz="1600" dirty="0" smtClean="0"/>
              <a:t>  Kota</a:t>
            </a:r>
          </a:p>
          <a:p>
            <a:r>
              <a:rPr lang="en-US" sz="1600" dirty="0" err="1" smtClean="0"/>
              <a:t>Srinivas</a:t>
            </a:r>
            <a:r>
              <a:rPr lang="en-US" sz="1600" dirty="0" smtClean="0"/>
              <a:t> </a:t>
            </a:r>
            <a:r>
              <a:rPr lang="en-US" sz="1600" dirty="0" err="1" smtClean="0"/>
              <a:t>Ramachandran</a:t>
            </a:r>
            <a:endParaRPr lang="en-US" sz="1600" dirty="0" smtClean="0"/>
          </a:p>
          <a:p>
            <a:r>
              <a:rPr lang="en-US" sz="1600" dirty="0" smtClean="0"/>
              <a:t>Elizabeth A. Proctor</a:t>
            </a:r>
          </a:p>
          <a:p>
            <a:r>
              <a:rPr lang="en-US" sz="1600" dirty="0" smtClean="0"/>
              <a:t>Douglas C. </a:t>
            </a:r>
            <a:r>
              <a:rPr lang="en-US" sz="1600" dirty="0" err="1" smtClean="0"/>
              <a:t>Tsao</a:t>
            </a:r>
            <a:endParaRPr lang="en-US" sz="1600" dirty="0" smtClean="0"/>
          </a:p>
          <a:p>
            <a:r>
              <a:rPr lang="en-US" sz="1600" dirty="0" smtClean="0"/>
              <a:t>Rachel </a:t>
            </a:r>
            <a:r>
              <a:rPr lang="en-US" sz="1600" dirty="0" err="1" smtClean="0"/>
              <a:t>Redler</a:t>
            </a:r>
            <a:endParaRPr lang="en-US" sz="1600" dirty="0" smtClean="0"/>
          </a:p>
          <a:p>
            <a:r>
              <a:rPr lang="en-US" sz="1600" dirty="0" smtClean="0"/>
              <a:t>David G. </a:t>
            </a:r>
            <a:r>
              <a:rPr lang="en-US" sz="1600" dirty="0" err="1" smtClean="0"/>
              <a:t>Shirvanyants</a:t>
            </a:r>
            <a:endParaRPr lang="en-US" sz="1600" dirty="0" smtClean="0"/>
          </a:p>
          <a:p>
            <a:r>
              <a:rPr lang="en-US" sz="1600" dirty="0" err="1" smtClean="0"/>
              <a:t>Huifen</a:t>
            </a:r>
            <a:r>
              <a:rPr lang="en-US" sz="1600" dirty="0" smtClean="0"/>
              <a:t> </a:t>
            </a:r>
            <a:r>
              <a:rPr lang="en-US" sz="1600" dirty="0" err="1" smtClean="0"/>
              <a:t>Nie</a:t>
            </a:r>
            <a:endParaRPr lang="en-US" sz="1600" dirty="0" smtClean="0"/>
          </a:p>
        </p:txBody>
      </p:sp>
      <p:sp>
        <p:nvSpPr>
          <p:cNvPr id="7" name="TextBox 6"/>
          <p:cNvSpPr txBox="1"/>
          <p:nvPr/>
        </p:nvSpPr>
        <p:spPr>
          <a:xfrm>
            <a:off x="685800" y="4939605"/>
            <a:ext cx="2965999" cy="923330"/>
          </a:xfrm>
          <a:prstGeom prst="rect">
            <a:avLst/>
          </a:prstGeom>
          <a:noFill/>
        </p:spPr>
        <p:txBody>
          <a:bodyPr wrap="square" rtlCol="0">
            <a:spAutoFit/>
          </a:bodyPr>
          <a:lstStyle/>
          <a:p>
            <a:r>
              <a:rPr lang="en-US" b="1" dirty="0" smtClean="0"/>
              <a:t>Funding </a:t>
            </a:r>
          </a:p>
          <a:p>
            <a:r>
              <a:rPr lang="en-US" dirty="0" smtClean="0"/>
              <a:t>NIH</a:t>
            </a:r>
          </a:p>
          <a:p>
            <a:r>
              <a:rPr lang="en-US" dirty="0" smtClean="0"/>
              <a:t>UNC Research Council</a:t>
            </a:r>
            <a:endParaRPr lang="en-US" dirty="0"/>
          </a:p>
        </p:txBody>
      </p:sp>
      <p:pic>
        <p:nvPicPr>
          <p:cNvPr id="8" name="Picture 7"/>
          <p:cNvPicPr>
            <a:picLocks noChangeAspect="1"/>
          </p:cNvPicPr>
          <p:nvPr/>
        </p:nvPicPr>
        <p:blipFill>
          <a:blip r:embed="rId2"/>
          <a:stretch>
            <a:fillRect/>
          </a:stretch>
        </p:blipFill>
        <p:spPr>
          <a:xfrm>
            <a:off x="3293859" y="1676400"/>
            <a:ext cx="5392941" cy="3591699"/>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 to the DMD Algorithm</a:t>
            </a:r>
            <a:endParaRPr lang="en-US" dirty="0"/>
          </a:p>
        </p:txBody>
      </p:sp>
      <p:sp>
        <p:nvSpPr>
          <p:cNvPr id="93" name="TextBox 92"/>
          <p:cNvSpPr txBox="1"/>
          <p:nvPr/>
        </p:nvSpPr>
        <p:spPr>
          <a:xfrm>
            <a:off x="613859" y="6407438"/>
            <a:ext cx="5968851" cy="261610"/>
          </a:xfrm>
          <a:prstGeom prst="rect">
            <a:avLst/>
          </a:prstGeom>
          <a:noFill/>
        </p:spPr>
        <p:txBody>
          <a:bodyPr wrap="none" rtlCol="0">
            <a:spAutoFit/>
          </a:bodyPr>
          <a:lstStyle/>
          <a:p>
            <a:r>
              <a:rPr lang="en-US" sz="1100" dirty="0" err="1" smtClean="0">
                <a:latin typeface="Times New Roman"/>
                <a:cs typeface="Times New Roman"/>
              </a:rPr>
              <a:t>Rapaport</a:t>
            </a:r>
            <a:r>
              <a:rPr lang="en-US" sz="1100" dirty="0" smtClean="0">
                <a:latin typeface="Times New Roman"/>
                <a:cs typeface="Times New Roman"/>
              </a:rPr>
              <a:t>, D. C., The Art of Molecular Dynamics Simulations, Cambridge University Press, 2ED, 2004</a:t>
            </a:r>
            <a:endParaRPr lang="en-US" sz="1100" dirty="0">
              <a:latin typeface="Times New Roman"/>
              <a:cs typeface="Times New Roman"/>
            </a:endParaRPr>
          </a:p>
        </p:txBody>
      </p:sp>
      <p:grpSp>
        <p:nvGrpSpPr>
          <p:cNvPr id="103" name="Group 102"/>
          <p:cNvGrpSpPr/>
          <p:nvPr/>
        </p:nvGrpSpPr>
        <p:grpSpPr>
          <a:xfrm>
            <a:off x="911450" y="1467965"/>
            <a:ext cx="2673566" cy="3247248"/>
            <a:chOff x="926956" y="1749422"/>
            <a:chExt cx="2673566" cy="3247248"/>
          </a:xfrm>
        </p:grpSpPr>
        <p:grpSp>
          <p:nvGrpSpPr>
            <p:cNvPr id="5" name="Group 91"/>
            <p:cNvGrpSpPr/>
            <p:nvPr/>
          </p:nvGrpSpPr>
          <p:grpSpPr>
            <a:xfrm>
              <a:off x="927750" y="1749422"/>
              <a:ext cx="2672772" cy="2517777"/>
              <a:chOff x="1746828" y="685800"/>
              <a:chExt cx="2672772" cy="2517777"/>
            </a:xfrm>
            <a:effectLst/>
          </p:grpSpPr>
          <p:grpSp>
            <p:nvGrpSpPr>
              <p:cNvPr id="60" name="Group 47"/>
              <p:cNvGrpSpPr/>
              <p:nvPr/>
            </p:nvGrpSpPr>
            <p:grpSpPr>
              <a:xfrm>
                <a:off x="1746828" y="685800"/>
                <a:ext cx="2672772" cy="2517777"/>
                <a:chOff x="1219200" y="685800"/>
                <a:chExt cx="2672772" cy="2517777"/>
              </a:xfrm>
              <a:effectLst/>
            </p:grpSpPr>
            <p:grpSp>
              <p:nvGrpSpPr>
                <p:cNvPr id="62" name="Group 29"/>
                <p:cNvGrpSpPr/>
                <p:nvPr/>
              </p:nvGrpSpPr>
              <p:grpSpPr>
                <a:xfrm>
                  <a:off x="1219200" y="685801"/>
                  <a:ext cx="2668588" cy="2517776"/>
                  <a:chOff x="1219200" y="685801"/>
                  <a:chExt cx="2668588" cy="2517776"/>
                </a:xfrm>
                <a:effectLst/>
              </p:grpSpPr>
              <p:cxnSp>
                <p:nvCxnSpPr>
                  <p:cNvPr id="83" name="Straight Connector 2"/>
                  <p:cNvCxnSpPr/>
                  <p:nvPr/>
                </p:nvCxnSpPr>
                <p:spPr>
                  <a:xfrm>
                    <a:off x="1219994" y="685801"/>
                    <a:ext cx="2667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4"/>
                  <p:cNvCxnSpPr/>
                  <p:nvPr/>
                </p:nvCxnSpPr>
                <p:spPr>
                  <a:xfrm rot="5400000">
                    <a:off x="-36512" y="1943895"/>
                    <a:ext cx="251301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6"/>
                  <p:cNvCxnSpPr/>
                  <p:nvPr/>
                </p:nvCxnSpPr>
                <p:spPr>
                  <a:xfrm>
                    <a:off x="1219994" y="3201195"/>
                    <a:ext cx="2667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5400000">
                    <a:off x="2628503" y="1944292"/>
                    <a:ext cx="25169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1219994" y="1905001"/>
                    <a:ext cx="2667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1274584" y="1944292"/>
                    <a:ext cx="25169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rot="5400000">
                    <a:off x="636552" y="1943498"/>
                    <a:ext cx="25169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1941908" y="1943498"/>
                    <a:ext cx="25169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1219994" y="1295401"/>
                    <a:ext cx="2667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1219994" y="2590801"/>
                    <a:ext cx="266700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3" name="Oval 25"/>
                <p:cNvSpPr/>
                <p:nvPr/>
              </p:nvSpPr>
              <p:spPr>
                <a:xfrm>
                  <a:off x="2204027" y="1625606"/>
                  <a:ext cx="316345"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26"/>
                <p:cNvSpPr/>
                <p:nvPr/>
              </p:nvSpPr>
              <p:spPr>
                <a:xfrm>
                  <a:off x="1910772" y="1371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2048238" y="19812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2200638"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057400" y="9144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1524000" y="14478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1219200" y="6858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371600" y="2045855"/>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2655455" y="1524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3265055" y="1676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417455" y="9906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423227" y="2896395"/>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2884055" y="990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2807855" y="1905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884055"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1219200" y="1371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3575627" y="2286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2590800" y="2667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1524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286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Oval 60"/>
              <p:cNvSpPr/>
              <p:nvPr/>
            </p:nvSpPr>
            <p:spPr>
              <a:xfrm>
                <a:off x="3184240" y="750455"/>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5" name="Straight Connector 94"/>
            <p:cNvCxnSpPr/>
            <p:nvPr/>
          </p:nvCxnSpPr>
          <p:spPr>
            <a:xfrm rot="5400000">
              <a:off x="865140" y="4490011"/>
              <a:ext cx="12522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rot="5400000">
              <a:off x="1540983" y="4490011"/>
              <a:ext cx="12522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956170" y="4553415"/>
              <a:ext cx="619557" cy="1588"/>
            </a:xfrm>
            <a:prstGeom prst="straightConnector1">
              <a:avLst/>
            </a:prstGeom>
            <a:ln>
              <a:solidFill>
                <a:srgbClr val="0000FF"/>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956170" y="4627338"/>
              <a:ext cx="787395" cy="369332"/>
            </a:xfrm>
            <a:prstGeom prst="rect">
              <a:avLst/>
            </a:prstGeom>
            <a:noFill/>
          </p:spPr>
          <p:txBody>
            <a:bodyPr wrap="none" rtlCol="0">
              <a:spAutoFit/>
            </a:bodyPr>
            <a:lstStyle/>
            <a:p>
              <a:r>
                <a:rPr lang="en-US" dirty="0" smtClean="0"/>
                <a:t>~ </a:t>
              </a:r>
              <a:r>
                <a:rPr lang="en-US" i="1" dirty="0" err="1" smtClean="0"/>
                <a:t>R</a:t>
              </a:r>
              <a:r>
                <a:rPr lang="en-US" i="1" baseline="-25000" dirty="0" err="1" smtClean="0"/>
                <a:t>max</a:t>
              </a:r>
              <a:endParaRPr lang="en-US" i="1" baseline="-25000" dirty="0"/>
            </a:p>
          </p:txBody>
        </p:sp>
      </p:grpSp>
      <p:sp>
        <p:nvSpPr>
          <p:cNvPr id="102" name="TextBox 101"/>
          <p:cNvSpPr txBox="1"/>
          <p:nvPr/>
        </p:nvSpPr>
        <p:spPr>
          <a:xfrm>
            <a:off x="686216" y="4981945"/>
            <a:ext cx="3659976" cy="923330"/>
          </a:xfrm>
          <a:prstGeom prst="rect">
            <a:avLst/>
          </a:prstGeom>
          <a:noFill/>
        </p:spPr>
        <p:txBody>
          <a:bodyPr wrap="none" rtlCol="0">
            <a:spAutoFit/>
          </a:bodyPr>
          <a:lstStyle/>
          <a:p>
            <a:pPr>
              <a:buFont typeface="Wingdings" charset="2"/>
              <a:buChar char="ü"/>
            </a:pPr>
            <a:r>
              <a:rPr lang="en-US" dirty="0" smtClean="0"/>
              <a:t>Divide </a:t>
            </a:r>
            <a:r>
              <a:rPr lang="en-US" dirty="0" smtClean="0"/>
              <a:t>the simulation box into cells</a:t>
            </a:r>
          </a:p>
          <a:p>
            <a:pPr>
              <a:buFont typeface="Wingdings" charset="2"/>
              <a:buChar char="ü"/>
            </a:pPr>
            <a:endParaRPr lang="en-US" dirty="0" smtClean="0"/>
          </a:p>
          <a:p>
            <a:pPr>
              <a:buFont typeface="Wingdings" charset="2"/>
              <a:buChar char="ü"/>
            </a:pPr>
            <a:r>
              <a:rPr lang="en-US" dirty="0" smtClean="0"/>
              <a:t>Wall-crossing counted as an Event.</a:t>
            </a:r>
            <a:endParaRPr lang="en-US" dirty="0"/>
          </a:p>
        </p:txBody>
      </p:sp>
      <p:grpSp>
        <p:nvGrpSpPr>
          <p:cNvPr id="144" name="Group 143"/>
          <p:cNvGrpSpPr/>
          <p:nvPr/>
        </p:nvGrpSpPr>
        <p:grpSpPr>
          <a:xfrm>
            <a:off x="4667240" y="1195145"/>
            <a:ext cx="3874180" cy="5110549"/>
            <a:chOff x="4667240" y="1195145"/>
            <a:chExt cx="3874180" cy="5110549"/>
          </a:xfrm>
        </p:grpSpPr>
        <p:sp>
          <p:nvSpPr>
            <p:cNvPr id="106" name="Rounded Rectangle 105"/>
            <p:cNvSpPr/>
            <p:nvPr/>
          </p:nvSpPr>
          <p:spPr>
            <a:xfrm>
              <a:off x="6886803" y="1823552"/>
              <a:ext cx="1386301" cy="8382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dirty="0" smtClean="0">
                  <a:solidFill>
                    <a:srgbClr val="000000"/>
                  </a:solidFill>
                </a:rPr>
                <a:t>Predict </a:t>
              </a:r>
              <a:r>
                <a:rPr lang="en-US" sz="1600" dirty="0" smtClean="0">
                  <a:solidFill>
                    <a:srgbClr val="000000"/>
                  </a:solidFill>
                </a:rPr>
                <a:t>all neighboring collisions of</a:t>
              </a:r>
              <a:endParaRPr lang="en-US" sz="1600" dirty="0">
                <a:solidFill>
                  <a:srgbClr val="000000"/>
                </a:solidFill>
              </a:endParaRPr>
            </a:p>
          </p:txBody>
        </p:sp>
        <p:sp>
          <p:nvSpPr>
            <p:cNvPr id="109" name="Rounded Rectangle 108"/>
            <p:cNvSpPr/>
            <p:nvPr/>
          </p:nvSpPr>
          <p:spPr>
            <a:xfrm>
              <a:off x="6618486" y="2845020"/>
              <a:ext cx="1922934" cy="8382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i="1" dirty="0" smtClean="0">
                  <a:solidFill>
                    <a:srgbClr val="000000"/>
                  </a:solidFill>
                </a:rPr>
                <a:t>Sort</a:t>
              </a:r>
              <a:r>
                <a:rPr lang="en-US" sz="1600" i="1" dirty="0" smtClean="0">
                  <a:solidFill>
                    <a:srgbClr val="000000"/>
                  </a:solidFill>
                </a:rPr>
                <a:t> </a:t>
              </a:r>
              <a:r>
                <a:rPr lang="en-US" sz="1600" dirty="0" smtClean="0">
                  <a:solidFill>
                    <a:srgbClr val="000000"/>
                  </a:solidFill>
                </a:rPr>
                <a:t>the collision events for the soonest one</a:t>
              </a:r>
              <a:endParaRPr lang="en-US" sz="1600" dirty="0">
                <a:solidFill>
                  <a:srgbClr val="000000"/>
                </a:solidFill>
              </a:endParaRPr>
            </a:p>
          </p:txBody>
        </p:sp>
        <p:sp>
          <p:nvSpPr>
            <p:cNvPr id="111" name="Rounded Rectangle 110"/>
            <p:cNvSpPr/>
            <p:nvPr/>
          </p:nvSpPr>
          <p:spPr>
            <a:xfrm>
              <a:off x="6886803" y="3866488"/>
              <a:ext cx="1386301" cy="8382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dirty="0" smtClean="0">
                  <a:solidFill>
                    <a:srgbClr val="000000"/>
                  </a:solidFill>
                </a:rPr>
                <a:t>Update </a:t>
              </a:r>
              <a:r>
                <a:rPr lang="en-US" sz="1600" dirty="0" smtClean="0">
                  <a:solidFill>
                    <a:srgbClr val="000000"/>
                  </a:solidFill>
                </a:rPr>
                <a:t>the state of the colliding atoms</a:t>
              </a:r>
              <a:endParaRPr lang="en-US" sz="1600" dirty="0">
                <a:solidFill>
                  <a:srgbClr val="000000"/>
                </a:solidFill>
              </a:endParaRPr>
            </a:p>
          </p:txBody>
        </p:sp>
        <p:sp>
          <p:nvSpPr>
            <p:cNvPr id="112" name="Diamond 111"/>
            <p:cNvSpPr/>
            <p:nvPr/>
          </p:nvSpPr>
          <p:spPr>
            <a:xfrm>
              <a:off x="6685566" y="4887956"/>
              <a:ext cx="1788775" cy="813926"/>
            </a:xfrm>
            <a:prstGeom prst="diamond">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dirty="0" smtClean="0">
                  <a:solidFill>
                    <a:srgbClr val="000000"/>
                  </a:solidFill>
                </a:rPr>
                <a:t>Max time reached?</a:t>
              </a:r>
              <a:endParaRPr lang="en-US" dirty="0">
                <a:solidFill>
                  <a:srgbClr val="000000"/>
                </a:solidFill>
              </a:endParaRPr>
            </a:p>
          </p:txBody>
        </p:sp>
        <p:sp>
          <p:nvSpPr>
            <p:cNvPr id="116" name="Oval 115"/>
            <p:cNvSpPr/>
            <p:nvPr/>
          </p:nvSpPr>
          <p:spPr>
            <a:xfrm>
              <a:off x="7316109" y="5860555"/>
              <a:ext cx="527689" cy="4451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solidFill>
                    <a:srgbClr val="000000"/>
                  </a:solidFill>
                </a:rPr>
                <a:t>End</a:t>
              </a:r>
              <a:endParaRPr lang="en-US" sz="1400" dirty="0">
                <a:solidFill>
                  <a:srgbClr val="000000"/>
                </a:solidFill>
              </a:endParaRPr>
            </a:p>
          </p:txBody>
        </p:sp>
        <p:sp>
          <p:nvSpPr>
            <p:cNvPr id="118" name="Oval 117"/>
            <p:cNvSpPr/>
            <p:nvPr/>
          </p:nvSpPr>
          <p:spPr>
            <a:xfrm>
              <a:off x="7316109" y="1195145"/>
              <a:ext cx="527689" cy="445139"/>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solidFill>
                    <a:srgbClr val="000000"/>
                  </a:solidFill>
                </a:rPr>
                <a:t>Start</a:t>
              </a:r>
              <a:endParaRPr lang="en-US" sz="1400" dirty="0">
                <a:solidFill>
                  <a:srgbClr val="000000"/>
                </a:solidFill>
              </a:endParaRPr>
            </a:p>
          </p:txBody>
        </p:sp>
        <p:cxnSp>
          <p:nvCxnSpPr>
            <p:cNvPr id="120" name="Straight Arrow Connector 119"/>
            <p:cNvCxnSpPr>
              <a:stCxn id="118" idx="4"/>
              <a:endCxn id="106" idx="0"/>
            </p:cNvCxnSpPr>
            <p:nvPr/>
          </p:nvCxnSpPr>
          <p:spPr>
            <a:xfrm rot="5400000">
              <a:off x="7488320" y="1731918"/>
              <a:ext cx="183268"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p:nvPr/>
          </p:nvCxnSpPr>
          <p:spPr>
            <a:xfrm rot="5400000">
              <a:off x="7472221" y="2737380"/>
              <a:ext cx="217055"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4" name="Straight Arrow Connector 123"/>
            <p:cNvCxnSpPr>
              <a:stCxn id="109" idx="2"/>
              <a:endCxn id="111" idx="0"/>
            </p:cNvCxnSpPr>
            <p:nvPr/>
          </p:nvCxnSpPr>
          <p:spPr>
            <a:xfrm rot="16200000" flipH="1">
              <a:off x="7488319" y="3774853"/>
              <a:ext cx="183268"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11" idx="2"/>
            </p:cNvCxnSpPr>
            <p:nvPr/>
          </p:nvCxnSpPr>
          <p:spPr>
            <a:xfrm rot="16200000" flipH="1">
              <a:off x="7489114" y="4795527"/>
              <a:ext cx="183268" cy="158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12" idx="2"/>
              <a:endCxn id="116" idx="0"/>
            </p:cNvCxnSpPr>
            <p:nvPr/>
          </p:nvCxnSpPr>
          <p:spPr>
            <a:xfrm rot="5400000">
              <a:off x="7500618" y="5781218"/>
              <a:ext cx="158673"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0" name="Elbow Connector 129"/>
            <p:cNvCxnSpPr>
              <a:stCxn id="112" idx="1"/>
              <a:endCxn id="139" idx="2"/>
            </p:cNvCxnSpPr>
            <p:nvPr/>
          </p:nvCxnSpPr>
          <p:spPr>
            <a:xfrm rot="10800000">
              <a:off x="5585180" y="4716065"/>
              <a:ext cx="1100386" cy="578855"/>
            </a:xfrm>
            <a:prstGeom prst="bentConnector2">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33" name="TextBox 132"/>
            <p:cNvSpPr txBox="1"/>
            <p:nvPr/>
          </p:nvSpPr>
          <p:spPr>
            <a:xfrm>
              <a:off x="7808022" y="5553831"/>
              <a:ext cx="325730" cy="369332"/>
            </a:xfrm>
            <a:prstGeom prst="rect">
              <a:avLst/>
            </a:prstGeom>
            <a:noFill/>
          </p:spPr>
          <p:txBody>
            <a:bodyPr wrap="none" rtlCol="0">
              <a:spAutoFit/>
            </a:bodyPr>
            <a:lstStyle/>
            <a:p>
              <a:r>
                <a:rPr lang="en-US" dirty="0"/>
                <a:t>Y</a:t>
              </a:r>
            </a:p>
          </p:txBody>
        </p:sp>
        <p:sp>
          <p:nvSpPr>
            <p:cNvPr id="134" name="TextBox 133"/>
            <p:cNvSpPr txBox="1"/>
            <p:nvPr/>
          </p:nvSpPr>
          <p:spPr>
            <a:xfrm>
              <a:off x="6324240" y="4886719"/>
              <a:ext cx="364891" cy="369332"/>
            </a:xfrm>
            <a:prstGeom prst="rect">
              <a:avLst/>
            </a:prstGeom>
            <a:noFill/>
          </p:spPr>
          <p:txBody>
            <a:bodyPr wrap="none" rtlCol="0">
              <a:spAutoFit/>
            </a:bodyPr>
            <a:lstStyle/>
            <a:p>
              <a:r>
                <a:rPr lang="en-US" dirty="0" smtClean="0"/>
                <a:t>N</a:t>
              </a:r>
              <a:endParaRPr lang="en-US" dirty="0"/>
            </a:p>
          </p:txBody>
        </p:sp>
        <p:sp>
          <p:nvSpPr>
            <p:cNvPr id="139" name="Rounded Rectangle 138"/>
            <p:cNvSpPr/>
            <p:nvPr/>
          </p:nvSpPr>
          <p:spPr>
            <a:xfrm>
              <a:off x="4667240" y="3877864"/>
              <a:ext cx="1835880" cy="838200"/>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b="1" dirty="0" smtClean="0">
                  <a:solidFill>
                    <a:srgbClr val="000000"/>
                  </a:solidFill>
                </a:rPr>
                <a:t>Re-calculate </a:t>
              </a:r>
              <a:r>
                <a:rPr lang="en-US" sz="1600" dirty="0" smtClean="0">
                  <a:solidFill>
                    <a:srgbClr val="000000"/>
                  </a:solidFill>
                </a:rPr>
                <a:t>the neighboring collision of the two atoms</a:t>
              </a:r>
              <a:endParaRPr lang="en-US" sz="1600" dirty="0">
                <a:solidFill>
                  <a:srgbClr val="000000"/>
                </a:solidFill>
              </a:endParaRPr>
            </a:p>
          </p:txBody>
        </p:sp>
        <p:cxnSp>
          <p:nvCxnSpPr>
            <p:cNvPr id="142" name="Shape 141"/>
            <p:cNvCxnSpPr>
              <a:stCxn id="139" idx="0"/>
              <a:endCxn id="109" idx="1"/>
            </p:cNvCxnSpPr>
            <p:nvPr/>
          </p:nvCxnSpPr>
          <p:spPr>
            <a:xfrm rot="5400000" flipH="1" flipV="1">
              <a:off x="5794961" y="3054339"/>
              <a:ext cx="613744" cy="1033306"/>
            </a:xfrm>
            <a:prstGeom prst="bentConnector2">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DMD – A brief history</a:t>
            </a:r>
            <a:endParaRPr lang="en-US" dirty="0"/>
          </a:p>
        </p:txBody>
      </p:sp>
      <p:sp>
        <p:nvSpPr>
          <p:cNvPr id="5" name="Content Placeholder 4"/>
          <p:cNvSpPr>
            <a:spLocks noGrp="1"/>
          </p:cNvSpPr>
          <p:nvPr>
            <p:ph sz="quarter" idx="1"/>
          </p:nvPr>
        </p:nvSpPr>
        <p:spPr>
          <a:xfrm>
            <a:off x="457200" y="1219199"/>
            <a:ext cx="8229600" cy="5086493"/>
          </a:xfrm>
        </p:spPr>
        <p:txBody>
          <a:bodyPr>
            <a:normAutofit lnSpcReduction="10000"/>
          </a:bodyPr>
          <a:lstStyle/>
          <a:p>
            <a:r>
              <a:rPr lang="en-US" dirty="0" smtClean="0"/>
              <a:t>The First MD simulation is DMD</a:t>
            </a:r>
          </a:p>
          <a:p>
            <a:endParaRPr lang="en-US" sz="1800" dirty="0" smtClean="0"/>
          </a:p>
          <a:p>
            <a:r>
              <a:rPr lang="en-US" dirty="0" smtClean="0"/>
              <a:t>Continued development and main applications in hard sphere and granular systems, and polymers.</a:t>
            </a:r>
          </a:p>
          <a:p>
            <a:endParaRPr lang="en-US" sz="2000" dirty="0" smtClean="0"/>
          </a:p>
          <a:p>
            <a:endParaRPr lang="en-US" sz="2400" dirty="0" smtClean="0"/>
          </a:p>
          <a:p>
            <a:r>
              <a:rPr lang="en-US" dirty="0" smtClean="0"/>
              <a:t>First dynamics simulation of proteins by continuous potential MD in 1977</a:t>
            </a:r>
          </a:p>
          <a:p>
            <a:endParaRPr lang="en-US" dirty="0" smtClean="0"/>
          </a:p>
          <a:p>
            <a:r>
              <a:rPr lang="en-US" dirty="0" smtClean="0"/>
              <a:t>Application of DMD for proteins from late 90s</a:t>
            </a:r>
          </a:p>
          <a:p>
            <a:endParaRPr lang="en-US" dirty="0" smtClean="0"/>
          </a:p>
          <a:p>
            <a:pPr>
              <a:buNone/>
            </a:pPr>
            <a:r>
              <a:rPr lang="en-US" dirty="0" smtClean="0"/>
              <a:t> </a:t>
            </a:r>
          </a:p>
          <a:p>
            <a:pPr>
              <a:buNone/>
            </a:pPr>
            <a:endParaRPr lang="en-US" dirty="0"/>
          </a:p>
        </p:txBody>
      </p:sp>
      <p:sp>
        <p:nvSpPr>
          <p:cNvPr id="6" name="TextBox 5"/>
          <p:cNvSpPr txBox="1"/>
          <p:nvPr/>
        </p:nvSpPr>
        <p:spPr>
          <a:xfrm>
            <a:off x="840725" y="1726244"/>
            <a:ext cx="7989179" cy="246221"/>
          </a:xfrm>
          <a:prstGeom prst="rect">
            <a:avLst/>
          </a:prstGeom>
          <a:noFill/>
        </p:spPr>
        <p:txBody>
          <a:bodyPr wrap="square" rtlCol="0">
            <a:spAutoFit/>
          </a:bodyPr>
          <a:lstStyle/>
          <a:p>
            <a:r>
              <a:rPr lang="en-US" sz="1000" dirty="0">
                <a:latin typeface="Times New Roman"/>
                <a:cs typeface="Times New Roman"/>
              </a:rPr>
              <a:t>Alder, B. J., and Wainwright, T.E. 1957. Phase Transition for a Hard Sphere System. </a:t>
            </a:r>
            <a:r>
              <a:rPr lang="en-US" sz="1000" dirty="0" smtClean="0">
                <a:latin typeface="Times New Roman"/>
                <a:cs typeface="Times New Roman"/>
              </a:rPr>
              <a:t>J. Chem. Phys. </a:t>
            </a:r>
            <a:r>
              <a:rPr lang="en-US" sz="1000" dirty="0">
                <a:latin typeface="Times New Roman"/>
                <a:cs typeface="Times New Roman"/>
              </a:rPr>
              <a:t>27:2</a:t>
            </a:r>
            <a:r>
              <a:rPr lang="en-US" sz="1000" dirty="0" smtClean="0">
                <a:latin typeface="Times New Roman"/>
                <a:cs typeface="Times New Roman"/>
              </a:rPr>
              <a:t> </a:t>
            </a:r>
            <a:endParaRPr lang="en-US" sz="1000" dirty="0">
              <a:latin typeface="Times New Roman"/>
              <a:cs typeface="Times New Roman"/>
            </a:endParaRPr>
          </a:p>
        </p:txBody>
      </p:sp>
      <p:sp>
        <p:nvSpPr>
          <p:cNvPr id="7" name="TextBox 6"/>
          <p:cNvSpPr txBox="1"/>
          <p:nvPr/>
        </p:nvSpPr>
        <p:spPr>
          <a:xfrm>
            <a:off x="840725" y="2824531"/>
            <a:ext cx="8227075" cy="707886"/>
          </a:xfrm>
          <a:prstGeom prst="rect">
            <a:avLst/>
          </a:prstGeom>
          <a:noFill/>
        </p:spPr>
        <p:txBody>
          <a:bodyPr wrap="square" rtlCol="0">
            <a:spAutoFit/>
          </a:bodyPr>
          <a:lstStyle/>
          <a:p>
            <a:r>
              <a:rPr lang="en-US" sz="1000" dirty="0" err="1">
                <a:latin typeface="Times New Roman"/>
                <a:cs typeface="Times New Roman"/>
              </a:rPr>
              <a:t>Rapaport</a:t>
            </a:r>
            <a:r>
              <a:rPr lang="en-US" sz="1000" dirty="0">
                <a:latin typeface="Times New Roman"/>
                <a:cs typeface="Times New Roman"/>
              </a:rPr>
              <a:t>, D. C. 1978. Molecular-Dynamics Simulation of Polymer-Chains with Excluded Volume. </a:t>
            </a:r>
            <a:r>
              <a:rPr lang="en-US" sz="1000" dirty="0" smtClean="0">
                <a:latin typeface="Times New Roman"/>
                <a:cs typeface="Times New Roman"/>
              </a:rPr>
              <a:t>J. Phys. A-</a:t>
            </a:r>
            <a:r>
              <a:rPr lang="en-US" sz="1000" dirty="0">
                <a:latin typeface="Times New Roman"/>
                <a:cs typeface="Times New Roman"/>
              </a:rPr>
              <a:t>Mathematical and General 11:L213-L217</a:t>
            </a:r>
            <a:r>
              <a:rPr lang="en-US" sz="1000" dirty="0" smtClean="0">
                <a:latin typeface="Times New Roman"/>
                <a:cs typeface="Times New Roman"/>
              </a:rPr>
              <a:t> </a:t>
            </a:r>
          </a:p>
          <a:p>
            <a:r>
              <a:rPr lang="en-US" sz="1000" dirty="0" err="1">
                <a:latin typeface="Times New Roman"/>
                <a:cs typeface="Times New Roman"/>
              </a:rPr>
              <a:t>Chapela</a:t>
            </a:r>
            <a:r>
              <a:rPr lang="en-US" sz="1000" dirty="0">
                <a:latin typeface="Times New Roman"/>
                <a:cs typeface="Times New Roman"/>
              </a:rPr>
              <a:t>, G. A., S. E. </a:t>
            </a:r>
            <a:r>
              <a:rPr lang="en-US" sz="1000" dirty="0" err="1">
                <a:latin typeface="Times New Roman"/>
                <a:cs typeface="Times New Roman"/>
              </a:rPr>
              <a:t>Martinezcasas</a:t>
            </a:r>
            <a:r>
              <a:rPr lang="en-US" sz="1000" dirty="0">
                <a:latin typeface="Times New Roman"/>
                <a:cs typeface="Times New Roman"/>
              </a:rPr>
              <a:t>, and J. </a:t>
            </a:r>
            <a:r>
              <a:rPr lang="en-US" sz="1000" dirty="0" err="1">
                <a:latin typeface="Times New Roman"/>
                <a:cs typeface="Times New Roman"/>
              </a:rPr>
              <a:t>Alejandre</a:t>
            </a:r>
            <a:r>
              <a:rPr lang="en-US" sz="1000" dirty="0">
                <a:latin typeface="Times New Roman"/>
                <a:cs typeface="Times New Roman"/>
              </a:rPr>
              <a:t>. 1984. Molecular-Dynamics for Discontinuous Potentials .1. General-Method and Simulation of Hard Polyatomic-Molecules. </a:t>
            </a:r>
            <a:r>
              <a:rPr lang="en-US" sz="1000" dirty="0" smtClean="0">
                <a:latin typeface="Times New Roman"/>
                <a:cs typeface="Times New Roman"/>
              </a:rPr>
              <a:t>Mol. Phys. </a:t>
            </a:r>
            <a:r>
              <a:rPr lang="en-US" sz="1000" dirty="0">
                <a:latin typeface="Times New Roman"/>
                <a:cs typeface="Times New Roman"/>
              </a:rPr>
              <a:t>53:139-159</a:t>
            </a:r>
            <a:r>
              <a:rPr lang="en-US" sz="1000" dirty="0" smtClean="0">
                <a:latin typeface="Times New Roman"/>
                <a:cs typeface="Times New Roman"/>
              </a:rPr>
              <a:t> </a:t>
            </a:r>
          </a:p>
          <a:p>
            <a:r>
              <a:rPr lang="en-US" sz="1000" dirty="0">
                <a:latin typeface="Times New Roman"/>
                <a:cs typeface="Times New Roman"/>
              </a:rPr>
              <a:t>Smith, S. W., C. K. Hall, and B. D. Freeman. 1995. Large-Scale Molecular-Dynamics Study of Entangled Hard-Chain Fluids. Phys Rev </a:t>
            </a:r>
            <a:r>
              <a:rPr lang="en-US" sz="1000" dirty="0" err="1">
                <a:latin typeface="Times New Roman"/>
                <a:cs typeface="Times New Roman"/>
              </a:rPr>
              <a:t>Lett</a:t>
            </a:r>
            <a:r>
              <a:rPr lang="en-US" sz="1000" dirty="0">
                <a:latin typeface="Times New Roman"/>
                <a:cs typeface="Times New Roman"/>
              </a:rPr>
              <a:t> 75:1316-1319.</a:t>
            </a:r>
            <a:r>
              <a:rPr lang="en-US" sz="1000" dirty="0" smtClean="0">
                <a:latin typeface="Times New Roman"/>
                <a:cs typeface="Times New Roman"/>
              </a:rPr>
              <a:t> </a:t>
            </a:r>
            <a:endParaRPr lang="en-US" sz="1000" dirty="0">
              <a:latin typeface="Times New Roman"/>
              <a:cs typeface="Times New Roman"/>
            </a:endParaRPr>
          </a:p>
        </p:txBody>
      </p:sp>
      <p:sp>
        <p:nvSpPr>
          <p:cNvPr id="10" name="TextBox 9"/>
          <p:cNvSpPr txBox="1"/>
          <p:nvPr/>
        </p:nvSpPr>
        <p:spPr>
          <a:xfrm>
            <a:off x="840725" y="4384484"/>
            <a:ext cx="5585408" cy="246221"/>
          </a:xfrm>
          <a:prstGeom prst="rect">
            <a:avLst/>
          </a:prstGeom>
          <a:noFill/>
        </p:spPr>
        <p:txBody>
          <a:bodyPr wrap="none" rtlCol="0">
            <a:spAutoFit/>
          </a:bodyPr>
          <a:lstStyle/>
          <a:p>
            <a:r>
              <a:rPr lang="en-US" sz="1000" dirty="0" err="1" smtClean="0">
                <a:latin typeface="Times New Roman"/>
                <a:cs typeface="Times New Roman"/>
              </a:rPr>
              <a:t>McCammon</a:t>
            </a:r>
            <a:r>
              <a:rPr lang="en-US" sz="1000" dirty="0" smtClean="0">
                <a:latin typeface="Times New Roman"/>
                <a:cs typeface="Times New Roman"/>
              </a:rPr>
              <a:t>, J.A., </a:t>
            </a:r>
            <a:r>
              <a:rPr lang="en-US" sz="1000" dirty="0" err="1" smtClean="0">
                <a:latin typeface="Times New Roman"/>
                <a:cs typeface="Times New Roman"/>
              </a:rPr>
              <a:t>Gelin</a:t>
            </a:r>
            <a:r>
              <a:rPr lang="en-US" sz="1000" dirty="0" smtClean="0">
                <a:latin typeface="Times New Roman"/>
                <a:cs typeface="Times New Roman"/>
              </a:rPr>
              <a:t>, B.R. &amp; </a:t>
            </a:r>
            <a:r>
              <a:rPr lang="en-US" sz="1000" dirty="0" err="1" smtClean="0">
                <a:latin typeface="Times New Roman"/>
                <a:cs typeface="Times New Roman"/>
              </a:rPr>
              <a:t>Karplus</a:t>
            </a:r>
            <a:r>
              <a:rPr lang="en-US" sz="1000" dirty="0" smtClean="0">
                <a:latin typeface="Times New Roman"/>
                <a:cs typeface="Times New Roman"/>
              </a:rPr>
              <a:t>, M. Dynamics of folded proteins. Nature 267, 585−590 (1977).</a:t>
            </a:r>
            <a:endParaRPr lang="en-US" sz="1000" dirty="0">
              <a:latin typeface="Times New Roman"/>
              <a:cs typeface="Times New Roman"/>
            </a:endParaRPr>
          </a:p>
        </p:txBody>
      </p:sp>
      <p:sp>
        <p:nvSpPr>
          <p:cNvPr id="11" name="TextBox 10"/>
          <p:cNvSpPr txBox="1"/>
          <p:nvPr/>
        </p:nvSpPr>
        <p:spPr>
          <a:xfrm>
            <a:off x="840725" y="5241328"/>
            <a:ext cx="8112775" cy="707886"/>
          </a:xfrm>
          <a:prstGeom prst="rect">
            <a:avLst/>
          </a:prstGeom>
          <a:noFill/>
        </p:spPr>
        <p:txBody>
          <a:bodyPr wrap="square" rtlCol="0">
            <a:spAutoFit/>
          </a:bodyPr>
          <a:lstStyle/>
          <a:p>
            <a:r>
              <a:rPr lang="en-US" sz="1000" dirty="0">
                <a:latin typeface="Times New Roman"/>
                <a:cs typeface="Times New Roman"/>
              </a:rPr>
              <a:t>Zhou, Y., and M. </a:t>
            </a:r>
            <a:r>
              <a:rPr lang="en-US" sz="1000" dirty="0" err="1">
                <a:latin typeface="Times New Roman"/>
                <a:cs typeface="Times New Roman"/>
              </a:rPr>
              <a:t>Karplus</a:t>
            </a:r>
            <a:r>
              <a:rPr lang="en-US" sz="1000" dirty="0">
                <a:latin typeface="Times New Roman"/>
                <a:cs typeface="Times New Roman"/>
              </a:rPr>
              <a:t>. 1997. Folding thermodynamics of a model three-helix-bundle protein. Proc </a:t>
            </a:r>
            <a:r>
              <a:rPr lang="en-US" sz="1000" dirty="0" err="1">
                <a:latin typeface="Times New Roman"/>
                <a:cs typeface="Times New Roman"/>
              </a:rPr>
              <a:t>Natl</a:t>
            </a:r>
            <a:r>
              <a:rPr lang="en-US" sz="1000" dirty="0">
                <a:latin typeface="Times New Roman"/>
                <a:cs typeface="Times New Roman"/>
              </a:rPr>
              <a:t> </a:t>
            </a:r>
            <a:r>
              <a:rPr lang="en-US" sz="1000" dirty="0" err="1">
                <a:latin typeface="Times New Roman"/>
                <a:cs typeface="Times New Roman"/>
              </a:rPr>
              <a:t>Acad</a:t>
            </a:r>
            <a:r>
              <a:rPr lang="en-US" sz="1000" dirty="0">
                <a:latin typeface="Times New Roman"/>
                <a:cs typeface="Times New Roman"/>
              </a:rPr>
              <a:t> </a:t>
            </a:r>
            <a:r>
              <a:rPr lang="en-US" sz="1000" dirty="0" err="1">
                <a:latin typeface="Times New Roman"/>
                <a:cs typeface="Times New Roman"/>
              </a:rPr>
              <a:t>Sci</a:t>
            </a:r>
            <a:r>
              <a:rPr lang="en-US" sz="1000" dirty="0">
                <a:latin typeface="Times New Roman"/>
                <a:cs typeface="Times New Roman"/>
              </a:rPr>
              <a:t> U S A 94:14429-14432.</a:t>
            </a:r>
            <a:r>
              <a:rPr lang="en-US" sz="1000" dirty="0" smtClean="0">
                <a:latin typeface="Times New Roman"/>
                <a:cs typeface="Times New Roman"/>
              </a:rPr>
              <a:t> </a:t>
            </a:r>
          </a:p>
          <a:p>
            <a:r>
              <a:rPr lang="en-US" sz="1000" dirty="0" smtClean="0">
                <a:latin typeface="Times New Roman"/>
                <a:cs typeface="Times New Roman"/>
              </a:rPr>
              <a:t>Dokholyan NV, </a:t>
            </a:r>
            <a:r>
              <a:rPr lang="en-US" sz="1000" dirty="0" err="1" smtClean="0">
                <a:latin typeface="Times New Roman"/>
                <a:cs typeface="Times New Roman"/>
              </a:rPr>
              <a:t>Buldyrev</a:t>
            </a:r>
            <a:r>
              <a:rPr lang="en-US" sz="1000" dirty="0" smtClean="0">
                <a:latin typeface="Times New Roman"/>
                <a:cs typeface="Times New Roman"/>
              </a:rPr>
              <a:t> SV, Stanley HE, &amp; </a:t>
            </a:r>
            <a:r>
              <a:rPr lang="en-US" sz="1000" dirty="0" err="1" smtClean="0">
                <a:latin typeface="Times New Roman"/>
                <a:cs typeface="Times New Roman"/>
              </a:rPr>
              <a:t>Shakhnovich</a:t>
            </a:r>
            <a:r>
              <a:rPr lang="en-US" sz="1000" dirty="0" smtClean="0">
                <a:latin typeface="Times New Roman"/>
                <a:cs typeface="Times New Roman"/>
              </a:rPr>
              <a:t> EI, </a:t>
            </a:r>
            <a:r>
              <a:rPr lang="en-US" sz="1000" i="1" dirty="0" smtClean="0">
                <a:latin typeface="Times New Roman"/>
                <a:cs typeface="Times New Roman"/>
              </a:rPr>
              <a:t>Folding &amp; Design,</a:t>
            </a:r>
            <a:r>
              <a:rPr lang="en-US" sz="1000" dirty="0" smtClean="0">
                <a:latin typeface="Times New Roman"/>
                <a:cs typeface="Times New Roman"/>
              </a:rPr>
              <a:t> (1998)</a:t>
            </a:r>
          </a:p>
          <a:p>
            <a:r>
              <a:rPr lang="en-US" sz="1000" dirty="0" smtClean="0">
                <a:latin typeface="Times New Roman"/>
                <a:cs typeface="Times New Roman"/>
              </a:rPr>
              <a:t>Smith A. C., C. K. Hall, "Bridging the gap between </a:t>
            </a:r>
            <a:r>
              <a:rPr lang="en-US" sz="1000" dirty="0" err="1" smtClean="0">
                <a:latin typeface="Times New Roman"/>
                <a:cs typeface="Times New Roman"/>
              </a:rPr>
              <a:t>homopolymer</a:t>
            </a:r>
            <a:r>
              <a:rPr lang="en-US" sz="1000" dirty="0" smtClean="0">
                <a:latin typeface="Times New Roman"/>
                <a:cs typeface="Times New Roman"/>
              </a:rPr>
              <a:t> and protein models: A discontinuous molecular dynamics study," J. Chem. Phys. 113, 9331-9342 (2000)</a:t>
            </a:r>
            <a:endParaRPr lang="en-US" sz="1000" dirty="0">
              <a:latin typeface="Times New Roman"/>
              <a:cs typeface="Times New Roman"/>
            </a:endParaRPr>
          </a:p>
        </p:txBody>
      </p:sp>
      <p:sp>
        <p:nvSpPr>
          <p:cNvPr id="12" name="TextBox 11"/>
          <p:cNvSpPr txBox="1"/>
          <p:nvPr/>
        </p:nvSpPr>
        <p:spPr>
          <a:xfrm>
            <a:off x="617125" y="6404226"/>
            <a:ext cx="8209142" cy="261610"/>
          </a:xfrm>
          <a:prstGeom prst="rect">
            <a:avLst/>
          </a:prstGeom>
          <a:noFill/>
        </p:spPr>
        <p:txBody>
          <a:bodyPr wrap="none" rtlCol="0">
            <a:spAutoFit/>
          </a:bodyPr>
          <a:lstStyle/>
          <a:p>
            <a:r>
              <a:rPr lang="en-US" sz="1100" dirty="0" smtClean="0">
                <a:latin typeface="Times New Roman"/>
                <a:cs typeface="Times New Roman"/>
              </a:rPr>
              <a:t>Ding, F. &amp; Dokholyan, N.V., </a:t>
            </a:r>
            <a:r>
              <a:rPr lang="en-US" sz="1100" dirty="0">
                <a:latin typeface="Times New Roman"/>
                <a:cs typeface="Times New Roman"/>
              </a:rPr>
              <a:t>Discrete Molecular Dynamics Simulation of </a:t>
            </a:r>
            <a:r>
              <a:rPr lang="en-US" sz="1100" dirty="0" smtClean="0">
                <a:latin typeface="Times New Roman"/>
                <a:cs typeface="Times New Roman"/>
              </a:rPr>
              <a:t>Biomolecules; Dokholyan, N.; Ed.; Springer: Berlin, 2011; in press.</a:t>
            </a:r>
            <a:endParaRPr lang="en-US" sz="1100" b="1" dirty="0">
              <a:latin typeface="Times New Roman"/>
              <a:cs typeface="Times New Roman"/>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sz="quarter" idx="1"/>
          </p:nvPr>
        </p:nvSpPr>
        <p:spPr/>
        <p:txBody>
          <a:bodyPr/>
          <a:lstStyle/>
          <a:p>
            <a:r>
              <a:rPr lang="en-US" dirty="0" smtClean="0"/>
              <a:t>Optimization of DMD algorithm</a:t>
            </a:r>
          </a:p>
          <a:p>
            <a:pPr lvl="1"/>
            <a:r>
              <a:rPr lang="en-US" dirty="0" smtClean="0"/>
              <a:t>Sub-cells</a:t>
            </a:r>
          </a:p>
          <a:p>
            <a:pPr lvl="1"/>
            <a:r>
              <a:rPr lang="en-US" dirty="0" smtClean="0"/>
              <a:t>Reduce unnecessary calculation</a:t>
            </a:r>
          </a:p>
          <a:p>
            <a:pPr lvl="1"/>
            <a:r>
              <a:rPr lang="en-US" dirty="0" smtClean="0"/>
              <a:t>Parallelization</a:t>
            </a:r>
          </a:p>
          <a:p>
            <a:endParaRPr lang="en-US" dirty="0" smtClean="0"/>
          </a:p>
          <a:p>
            <a:r>
              <a:rPr lang="en-US" dirty="0" smtClean="0"/>
              <a:t>Applications of DMD in simulation of proteins</a:t>
            </a:r>
          </a:p>
          <a:p>
            <a:pPr lvl="1"/>
            <a:r>
              <a:rPr lang="en-US" dirty="0" smtClean="0"/>
              <a:t>Hydrogen bond: Multi-body interaction</a:t>
            </a:r>
          </a:p>
          <a:p>
            <a:pPr lvl="1"/>
            <a:r>
              <a:rPr lang="en-US" dirty="0" smtClean="0"/>
              <a:t>Protein folding</a:t>
            </a:r>
          </a:p>
          <a:p>
            <a:pPr lvl="1"/>
            <a:r>
              <a:rPr lang="en-US" dirty="0" smtClean="0"/>
              <a:t>Mechanical unfolding of protein</a:t>
            </a:r>
          </a:p>
          <a:p>
            <a:pPr lvl="1"/>
            <a:r>
              <a:rPr lang="en-US" dirty="0" smtClean="0"/>
              <a:t>Protein-peptide recognition</a:t>
            </a:r>
          </a:p>
          <a:p>
            <a:pPr lvl="1"/>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Sub-cells</a:t>
            </a:r>
            <a:endParaRPr lang="en-US" dirty="0"/>
          </a:p>
        </p:txBody>
      </p:sp>
      <p:grpSp>
        <p:nvGrpSpPr>
          <p:cNvPr id="7" name="Group 91"/>
          <p:cNvGrpSpPr/>
          <p:nvPr/>
        </p:nvGrpSpPr>
        <p:grpSpPr>
          <a:xfrm>
            <a:off x="1111496" y="1798086"/>
            <a:ext cx="2672772" cy="2517777"/>
            <a:chOff x="1746828" y="685800"/>
            <a:chExt cx="2672772" cy="2517777"/>
          </a:xfrm>
        </p:grpSpPr>
        <p:grpSp>
          <p:nvGrpSpPr>
            <p:cNvPr id="62" name="Group 47"/>
            <p:cNvGrpSpPr/>
            <p:nvPr/>
          </p:nvGrpSpPr>
          <p:grpSpPr>
            <a:xfrm>
              <a:off x="1746828" y="685800"/>
              <a:ext cx="2672772" cy="2517777"/>
              <a:chOff x="1219200" y="685800"/>
              <a:chExt cx="2672772" cy="2517777"/>
            </a:xfrm>
            <a:effectLst/>
          </p:grpSpPr>
          <p:grpSp>
            <p:nvGrpSpPr>
              <p:cNvPr id="64" name="Group 29"/>
              <p:cNvGrpSpPr/>
              <p:nvPr/>
            </p:nvGrpSpPr>
            <p:grpSpPr>
              <a:xfrm>
                <a:off x="1219200" y="685801"/>
                <a:ext cx="2668588" cy="2517776"/>
                <a:chOff x="1219200" y="685801"/>
                <a:chExt cx="2668588" cy="2517776"/>
              </a:xfrm>
              <a:effectLst/>
            </p:grpSpPr>
            <p:cxnSp>
              <p:nvCxnSpPr>
                <p:cNvPr id="85" name="Straight Connector 2"/>
                <p:cNvCxnSpPr/>
                <p:nvPr/>
              </p:nvCxnSpPr>
              <p:spPr>
                <a:xfrm>
                  <a:off x="1219994" y="685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4"/>
                <p:cNvCxnSpPr/>
                <p:nvPr/>
              </p:nvCxnSpPr>
              <p:spPr>
                <a:xfrm rot="5400000">
                  <a:off x="-36512" y="1943895"/>
                  <a:ext cx="251301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6"/>
                <p:cNvCxnSpPr/>
                <p:nvPr/>
              </p:nvCxnSpPr>
              <p:spPr>
                <a:xfrm>
                  <a:off x="1219994" y="3201195"/>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5400000">
                  <a:off x="2628503"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1219994" y="19050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rot="5400000">
                  <a:off x="1274584"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rot="5400000">
                  <a:off x="636552"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rot="5400000">
                  <a:off x="1941908"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1219994" y="12954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219994" y="2590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65" name="Oval 25"/>
              <p:cNvSpPr/>
              <p:nvPr/>
            </p:nvSpPr>
            <p:spPr>
              <a:xfrm>
                <a:off x="2204027" y="1625606"/>
                <a:ext cx="316345"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26"/>
              <p:cNvSpPr/>
              <p:nvPr/>
            </p:nvSpPr>
            <p:spPr>
              <a:xfrm>
                <a:off x="1910772" y="1371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2048238" y="19812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200638"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2057400" y="9144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1524000" y="14478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1219200" y="6858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1371600" y="2045855"/>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2655455" y="1524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265055" y="1676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417455" y="9906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423227" y="2896395"/>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2884055" y="990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p:cNvSpPr/>
              <p:nvPr/>
            </p:nvSpPr>
            <p:spPr>
              <a:xfrm>
                <a:off x="2807855" y="1905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2884055"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p:nvPr/>
            </p:nvSpPr>
            <p:spPr>
              <a:xfrm>
                <a:off x="1219200" y="1371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p:nvPr/>
            </p:nvSpPr>
            <p:spPr>
              <a:xfrm>
                <a:off x="3575627" y="2286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2590800" y="2667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1524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2286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3" name="Oval 62"/>
            <p:cNvSpPr/>
            <p:nvPr/>
          </p:nvSpPr>
          <p:spPr>
            <a:xfrm>
              <a:off x="3184240" y="750455"/>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 name="Group 103"/>
          <p:cNvGrpSpPr/>
          <p:nvPr/>
        </p:nvGrpSpPr>
        <p:grpSpPr>
          <a:xfrm>
            <a:off x="5346260" y="1798086"/>
            <a:ext cx="2708565" cy="2520159"/>
            <a:chOff x="2015835" y="3959223"/>
            <a:chExt cx="2708565" cy="2520159"/>
          </a:xfrm>
        </p:grpSpPr>
        <p:cxnSp>
          <p:nvCxnSpPr>
            <p:cNvPr id="11" name="Straight Connector 10"/>
            <p:cNvCxnSpPr/>
            <p:nvPr/>
          </p:nvCxnSpPr>
          <p:spPr>
            <a:xfrm>
              <a:off x="2057400" y="4775922"/>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45855" y="5408612"/>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15835" y="6265287"/>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2305228" y="52200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1843413" y="5217715"/>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220680" y="52200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3213425" y="52200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18" name="Group 94"/>
            <p:cNvGrpSpPr/>
            <p:nvPr/>
          </p:nvGrpSpPr>
          <p:grpSpPr>
            <a:xfrm>
              <a:off x="2033153" y="3959223"/>
              <a:ext cx="2686632" cy="2520159"/>
              <a:chOff x="2033153" y="3959223"/>
              <a:chExt cx="2686632" cy="2520159"/>
            </a:xfrm>
          </p:grpSpPr>
          <p:sp>
            <p:nvSpPr>
              <p:cNvPr id="20" name="Oval 19"/>
              <p:cNvSpPr/>
              <p:nvPr/>
            </p:nvSpPr>
            <p:spPr>
              <a:xfrm>
                <a:off x="3463635" y="4015510"/>
                <a:ext cx="316345" cy="304800"/>
              </a:xfrm>
              <a:prstGeom prst="ellipse">
                <a:avLst/>
              </a:prstGeom>
              <a:solidFill>
                <a:schemeClr val="bg1">
                  <a:lumMod val="50000"/>
                </a:schemeClr>
              </a:solidFill>
              <a:ln w="28575" cmpd="sng">
                <a:solidFill>
                  <a:srgbClr val="0000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88"/>
              <p:cNvGrpSpPr/>
              <p:nvPr/>
            </p:nvGrpSpPr>
            <p:grpSpPr>
              <a:xfrm>
                <a:off x="2033153" y="3959223"/>
                <a:ext cx="2686632" cy="2520159"/>
                <a:chOff x="1746828" y="3730623"/>
                <a:chExt cx="2686632" cy="2520159"/>
              </a:xfrm>
            </p:grpSpPr>
            <p:cxnSp>
              <p:nvCxnSpPr>
                <p:cNvPr id="22" name="Straight Connector 21"/>
                <p:cNvCxnSpPr/>
                <p:nvPr/>
              </p:nvCxnSpPr>
              <p:spPr>
                <a:xfrm rot="5400000">
                  <a:off x="718888" y="49914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351578" y="49914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2224413" y="49914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2700088" y="4991497"/>
                  <a:ext cx="2516982"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52600" y="4757447"/>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766460" y="4154777"/>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752600" y="5406297"/>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752600" y="5837380"/>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30" name="Group 48"/>
                <p:cNvGrpSpPr/>
                <p:nvPr/>
              </p:nvGrpSpPr>
              <p:grpSpPr>
                <a:xfrm>
                  <a:off x="1746828" y="3730623"/>
                  <a:ext cx="2672772" cy="2517777"/>
                  <a:chOff x="1219200" y="685800"/>
                  <a:chExt cx="2672772" cy="2517777"/>
                </a:xfrm>
              </p:grpSpPr>
              <p:grpSp>
                <p:nvGrpSpPr>
                  <p:cNvPr id="31" name="Group 29"/>
                  <p:cNvGrpSpPr/>
                  <p:nvPr/>
                </p:nvGrpSpPr>
                <p:grpSpPr>
                  <a:xfrm>
                    <a:off x="1219200" y="685801"/>
                    <a:ext cx="2668588" cy="2517776"/>
                    <a:chOff x="1219200" y="685801"/>
                    <a:chExt cx="2668588" cy="2517776"/>
                  </a:xfrm>
                  <a:effectLst/>
                </p:grpSpPr>
                <p:cxnSp>
                  <p:nvCxnSpPr>
                    <p:cNvPr id="52" name="Straight Connector 2"/>
                    <p:cNvCxnSpPr/>
                    <p:nvPr/>
                  </p:nvCxnSpPr>
                  <p:spPr>
                    <a:xfrm>
                      <a:off x="1219994" y="685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rot="5400000">
                      <a:off x="-36512" y="1943895"/>
                      <a:ext cx="251301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1219994" y="3201195"/>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2628503"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219994" y="19050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1274584"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636552"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1941908"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1219994" y="12954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1219994" y="2590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2" name="Oval 31"/>
                  <p:cNvSpPr/>
                  <p:nvPr/>
                </p:nvSpPr>
                <p:spPr>
                  <a:xfrm>
                    <a:off x="2204027" y="1625606"/>
                    <a:ext cx="316345" cy="304800"/>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1910772" y="1371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2048238" y="19812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2200638"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2057400" y="914400"/>
                    <a:ext cx="316345" cy="304800"/>
                  </a:xfrm>
                  <a:prstGeom prst="ellipse">
                    <a:avLst/>
                  </a:prstGeom>
                  <a:solidFill>
                    <a:schemeClr val="bg1">
                      <a:lumMod val="50000"/>
                    </a:schemeClr>
                  </a:solidFill>
                  <a:ln w="28575" cmpd="sng">
                    <a:solidFill>
                      <a:srgbClr val="0000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1524000" y="14478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1219200" y="685800"/>
                    <a:ext cx="316345" cy="304800"/>
                  </a:xfrm>
                  <a:prstGeom prst="ellipse">
                    <a:avLst/>
                  </a:prstGeom>
                  <a:solidFill>
                    <a:schemeClr val="bg1">
                      <a:lumMod val="50000"/>
                    </a:schemeClr>
                  </a:solidFill>
                  <a:ln w="28575" cmpd="sng">
                    <a:solidFill>
                      <a:srgbClr val="0000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1371600" y="2045855"/>
                    <a:ext cx="316345" cy="304800"/>
                  </a:xfrm>
                  <a:prstGeom prst="ellipse">
                    <a:avLst/>
                  </a:prstGeom>
                  <a:solidFill>
                    <a:schemeClr val="bg1">
                      <a:lumMod val="50000"/>
                    </a:schemeClr>
                  </a:solidFill>
                  <a:ln w="28575" cmpd="sng">
                    <a:solidFill>
                      <a:srgbClr val="0000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2655455" y="1524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265055" y="1676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417455" y="9906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423227" y="2896395"/>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884055" y="9906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2807855" y="1905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2884055" y="2286000"/>
                    <a:ext cx="316345" cy="304800"/>
                  </a:xfrm>
                  <a:prstGeom prst="ellipse">
                    <a:avLst/>
                  </a:prstGeom>
                  <a:solidFill>
                    <a:srgbClr val="0000FF"/>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1219200" y="1371600"/>
                    <a:ext cx="316345" cy="304800"/>
                  </a:xfrm>
                  <a:prstGeom prst="ellipse">
                    <a:avLst/>
                  </a:prstGeom>
                  <a:solidFill>
                    <a:schemeClr val="bg1">
                      <a:lumMod val="50000"/>
                    </a:schemeClr>
                  </a:solidFill>
                  <a:ln w="28575" cmpd="sng">
                    <a:solidFill>
                      <a:srgbClr val="0000FF"/>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575627" y="2286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2590800" y="2667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1524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2286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cxnSp>
          <p:nvCxnSpPr>
            <p:cNvPr id="19" name="Straight Connector 18"/>
            <p:cNvCxnSpPr/>
            <p:nvPr/>
          </p:nvCxnSpPr>
          <p:spPr>
            <a:xfrm>
              <a:off x="2057400" y="4191000"/>
              <a:ext cx="2667000" cy="1588"/>
            </a:xfrm>
            <a:prstGeom prst="line">
              <a:avLst/>
            </a:prstGeom>
            <a:ln>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722728" y="1656039"/>
            <a:ext cx="318229" cy="369332"/>
          </a:xfrm>
          <a:prstGeom prst="rect">
            <a:avLst/>
          </a:prstGeom>
          <a:noFill/>
        </p:spPr>
        <p:txBody>
          <a:bodyPr wrap="none" rtlCol="0">
            <a:spAutoFit/>
          </a:bodyPr>
          <a:lstStyle/>
          <a:p>
            <a:r>
              <a:rPr lang="en-US" dirty="0" smtClean="0"/>
              <a:t>A</a:t>
            </a:r>
            <a:endParaRPr lang="en-US" dirty="0"/>
          </a:p>
        </p:txBody>
      </p:sp>
      <p:sp>
        <p:nvSpPr>
          <p:cNvPr id="10" name="TextBox 9"/>
          <p:cNvSpPr txBox="1"/>
          <p:nvPr/>
        </p:nvSpPr>
        <p:spPr>
          <a:xfrm>
            <a:off x="4939596" y="1656039"/>
            <a:ext cx="318229" cy="369332"/>
          </a:xfrm>
          <a:prstGeom prst="rect">
            <a:avLst/>
          </a:prstGeom>
          <a:noFill/>
        </p:spPr>
        <p:txBody>
          <a:bodyPr wrap="none" rtlCol="0">
            <a:spAutoFit/>
          </a:bodyPr>
          <a:lstStyle/>
          <a:p>
            <a:r>
              <a:rPr lang="en-US" dirty="0" smtClean="0"/>
              <a:t>B</a:t>
            </a:r>
            <a:endParaRPr lang="en-US" dirty="0"/>
          </a:p>
        </p:txBody>
      </p:sp>
      <p:sp>
        <p:nvSpPr>
          <p:cNvPr id="95" name="TextBox 94"/>
          <p:cNvSpPr txBox="1"/>
          <p:nvPr/>
        </p:nvSpPr>
        <p:spPr>
          <a:xfrm>
            <a:off x="1263896" y="4999832"/>
            <a:ext cx="1581495" cy="923330"/>
          </a:xfrm>
          <a:prstGeom prst="rect">
            <a:avLst/>
          </a:prstGeom>
          <a:noFill/>
        </p:spPr>
        <p:txBody>
          <a:bodyPr wrap="none" rtlCol="0">
            <a:spAutoFit/>
          </a:bodyPr>
          <a:lstStyle/>
          <a:p>
            <a:r>
              <a:rPr lang="en-US" dirty="0" smtClean="0"/>
              <a:t>2 D: 3</a:t>
            </a:r>
            <a:r>
              <a:rPr lang="en-US" baseline="30000" dirty="0" smtClean="0"/>
              <a:t>2</a:t>
            </a:r>
            <a:r>
              <a:rPr lang="en-US" dirty="0" smtClean="0"/>
              <a:t> </a:t>
            </a:r>
            <a:r>
              <a:rPr lang="en-US" dirty="0" err="1" smtClean="0">
                <a:sym typeface="Wingdings"/>
              </a:rPr>
              <a:t></a:t>
            </a:r>
            <a:r>
              <a:rPr lang="en-US" dirty="0" smtClean="0">
                <a:sym typeface="Wingdings"/>
              </a:rPr>
              <a:t> </a:t>
            </a:r>
            <a:r>
              <a:rPr lang="en-US" i="1" dirty="0" err="1" smtClean="0">
                <a:sym typeface="Wingdings"/>
              </a:rPr>
              <a:t>π</a:t>
            </a:r>
            <a:r>
              <a:rPr lang="en-US" dirty="0" smtClean="0">
                <a:sym typeface="Wingdings"/>
              </a:rPr>
              <a:t>   </a:t>
            </a:r>
          </a:p>
          <a:p>
            <a:endParaRPr lang="en-US" dirty="0" smtClean="0">
              <a:sym typeface="Wingdings"/>
            </a:endParaRPr>
          </a:p>
          <a:p>
            <a:r>
              <a:rPr lang="en-US" dirty="0" smtClean="0">
                <a:sym typeface="Wingdings"/>
              </a:rPr>
              <a:t>3 D: 3</a:t>
            </a:r>
            <a:r>
              <a:rPr lang="en-US" baseline="30000" dirty="0" smtClean="0">
                <a:sym typeface="Wingdings"/>
              </a:rPr>
              <a:t>3 </a:t>
            </a:r>
            <a:r>
              <a:rPr lang="en-US" dirty="0" err="1" smtClean="0">
                <a:sym typeface="Wingdings"/>
              </a:rPr>
              <a:t></a:t>
            </a:r>
            <a:r>
              <a:rPr lang="en-US" dirty="0" smtClean="0">
                <a:sym typeface="Wingdings"/>
              </a:rPr>
              <a:t> 4</a:t>
            </a:r>
            <a:r>
              <a:rPr lang="en-US" i="1" dirty="0" smtClean="0">
                <a:sym typeface="Wingdings"/>
              </a:rPr>
              <a:t>π/3</a:t>
            </a:r>
            <a:endParaRPr lang="en-US" dirty="0"/>
          </a:p>
        </p:txBody>
      </p:sp>
      <p:sp>
        <p:nvSpPr>
          <p:cNvPr id="96" name="TextBox 95"/>
          <p:cNvSpPr txBox="1"/>
          <p:nvPr/>
        </p:nvSpPr>
        <p:spPr>
          <a:xfrm>
            <a:off x="626069" y="6413170"/>
            <a:ext cx="8209142" cy="261610"/>
          </a:xfrm>
          <a:prstGeom prst="rect">
            <a:avLst/>
          </a:prstGeom>
          <a:noFill/>
        </p:spPr>
        <p:txBody>
          <a:bodyPr wrap="none" rtlCol="0">
            <a:spAutoFit/>
          </a:bodyPr>
          <a:lstStyle/>
          <a:p>
            <a:r>
              <a:rPr lang="en-US" sz="1100" dirty="0" smtClean="0">
                <a:latin typeface="Times New Roman"/>
                <a:cs typeface="Times New Roman"/>
              </a:rPr>
              <a:t>Ding, F. &amp; Dokholyan, N.V., </a:t>
            </a:r>
            <a:r>
              <a:rPr lang="en-US" sz="1100" dirty="0">
                <a:latin typeface="Times New Roman"/>
                <a:cs typeface="Times New Roman"/>
              </a:rPr>
              <a:t>Discrete Molecular Dynamics Simulation of </a:t>
            </a:r>
            <a:r>
              <a:rPr lang="en-US" sz="1100" dirty="0" smtClean="0">
                <a:latin typeface="Times New Roman"/>
                <a:cs typeface="Times New Roman"/>
              </a:rPr>
              <a:t>Biomolecules; Dokholyan, N.; Ed.; Springer: Berlin, 2011; in press.</a:t>
            </a:r>
            <a:endParaRPr lang="en-US" sz="1100" b="1" dirty="0">
              <a:latin typeface="Times New Roman"/>
              <a:cs typeface="Times New Roman"/>
            </a:endParaRPr>
          </a:p>
        </p:txBody>
      </p:sp>
      <p:cxnSp>
        <p:nvCxnSpPr>
          <p:cNvPr id="98" name="Straight Arrow Connector 97"/>
          <p:cNvCxnSpPr/>
          <p:nvPr/>
        </p:nvCxnSpPr>
        <p:spPr>
          <a:xfrm>
            <a:off x="3935309" y="3017286"/>
            <a:ext cx="1322516" cy="254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9" name="TextBox 98"/>
          <p:cNvSpPr txBox="1"/>
          <p:nvPr/>
        </p:nvSpPr>
        <p:spPr>
          <a:xfrm>
            <a:off x="3832184" y="2236632"/>
            <a:ext cx="1473557" cy="646331"/>
          </a:xfrm>
          <a:prstGeom prst="rect">
            <a:avLst/>
          </a:prstGeom>
          <a:noFill/>
        </p:spPr>
        <p:txBody>
          <a:bodyPr wrap="square" rtlCol="0">
            <a:spAutoFit/>
          </a:bodyPr>
          <a:lstStyle/>
          <a:p>
            <a:r>
              <a:rPr lang="en-US" dirty="0" smtClean="0"/>
              <a:t>Divide into finer sub-cells</a:t>
            </a:r>
            <a:endParaRPr lang="en-US" dirty="0"/>
          </a:p>
        </p:txBody>
      </p:sp>
      <p:sp>
        <p:nvSpPr>
          <p:cNvPr id="100" name="TextBox 99"/>
          <p:cNvSpPr txBox="1"/>
          <p:nvPr/>
        </p:nvSpPr>
        <p:spPr>
          <a:xfrm>
            <a:off x="3832184" y="5810596"/>
            <a:ext cx="5194676" cy="369332"/>
          </a:xfrm>
          <a:prstGeom prst="rect">
            <a:avLst/>
          </a:prstGeom>
          <a:noFill/>
        </p:spPr>
        <p:txBody>
          <a:bodyPr wrap="none" rtlCol="0">
            <a:spAutoFit/>
          </a:bodyPr>
          <a:lstStyle/>
          <a:p>
            <a:r>
              <a:rPr lang="en-US" b="1" dirty="0" smtClean="0">
                <a:solidFill>
                  <a:srgbClr val="FF0000"/>
                </a:solidFill>
              </a:rPr>
              <a:t>Increase </a:t>
            </a:r>
            <a:r>
              <a:rPr lang="en-US" b="1" dirty="0" smtClean="0"/>
              <a:t>the calculation of wall-crossing events</a:t>
            </a:r>
            <a:endParaRPr lang="en-US" b="1" dirty="0"/>
          </a:p>
        </p:txBody>
      </p:sp>
      <p:sp>
        <p:nvSpPr>
          <p:cNvPr id="101" name="TextBox 100"/>
          <p:cNvSpPr txBox="1"/>
          <p:nvPr/>
        </p:nvSpPr>
        <p:spPr>
          <a:xfrm>
            <a:off x="457200" y="1279027"/>
            <a:ext cx="6304410" cy="369332"/>
          </a:xfrm>
          <a:prstGeom prst="rect">
            <a:avLst/>
          </a:prstGeom>
          <a:noFill/>
        </p:spPr>
        <p:txBody>
          <a:bodyPr wrap="none" rtlCol="0">
            <a:spAutoFit/>
          </a:bodyPr>
          <a:lstStyle/>
          <a:p>
            <a:r>
              <a:rPr lang="en-US" dirty="0" smtClean="0"/>
              <a:t>Prediction calculation is proportion to the </a:t>
            </a:r>
            <a:r>
              <a:rPr lang="en-US" b="1" i="1" dirty="0" smtClean="0"/>
              <a:t>number of neighbors</a:t>
            </a:r>
            <a:endParaRPr lang="en-US" b="1" i="1" dirty="0"/>
          </a:p>
        </p:txBody>
      </p:sp>
      <p:sp>
        <p:nvSpPr>
          <p:cNvPr id="102" name="TextBox 101"/>
          <p:cNvSpPr txBox="1"/>
          <p:nvPr/>
        </p:nvSpPr>
        <p:spPr>
          <a:xfrm>
            <a:off x="3204669" y="4994053"/>
            <a:ext cx="600683" cy="369332"/>
          </a:xfrm>
          <a:prstGeom prst="rect">
            <a:avLst/>
          </a:prstGeom>
          <a:noFill/>
        </p:spPr>
        <p:txBody>
          <a:bodyPr wrap="none" rtlCol="0">
            <a:spAutoFit/>
          </a:bodyPr>
          <a:lstStyle/>
          <a:p>
            <a:r>
              <a:rPr lang="en-US" dirty="0" smtClean="0"/>
              <a:t>~2.9</a:t>
            </a:r>
            <a:endParaRPr lang="en-US" dirty="0"/>
          </a:p>
        </p:txBody>
      </p:sp>
      <p:sp>
        <p:nvSpPr>
          <p:cNvPr id="103" name="TextBox 102"/>
          <p:cNvSpPr txBox="1"/>
          <p:nvPr/>
        </p:nvSpPr>
        <p:spPr>
          <a:xfrm>
            <a:off x="3213613" y="5477040"/>
            <a:ext cx="600683" cy="369332"/>
          </a:xfrm>
          <a:prstGeom prst="rect">
            <a:avLst/>
          </a:prstGeom>
          <a:noFill/>
        </p:spPr>
        <p:txBody>
          <a:bodyPr wrap="none" rtlCol="0">
            <a:spAutoFit/>
          </a:bodyPr>
          <a:lstStyle/>
          <a:p>
            <a:r>
              <a:rPr lang="en-US" dirty="0" smtClean="0"/>
              <a:t>~6.4</a:t>
            </a:r>
            <a:endParaRPr lang="en-US" dirty="0"/>
          </a:p>
        </p:txBody>
      </p:sp>
      <p:sp>
        <p:nvSpPr>
          <p:cNvPr id="104" name="Oval 103"/>
          <p:cNvSpPr/>
          <p:nvPr/>
        </p:nvSpPr>
        <p:spPr>
          <a:xfrm>
            <a:off x="1603404" y="2271122"/>
            <a:ext cx="1296195" cy="1216023"/>
          </a:xfrm>
          <a:prstGeom prst="ellipse">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Reduce the expensive </a:t>
            </a:r>
            <a:r>
              <a:rPr lang="en-US" dirty="0" err="1" smtClean="0"/>
              <a:t>sqrt</a:t>
            </a:r>
            <a:r>
              <a:rPr lang="en-US" dirty="0" smtClean="0"/>
              <a:t>() calculations</a:t>
            </a:r>
            <a:endParaRPr lang="en-US" dirty="0"/>
          </a:p>
        </p:txBody>
      </p:sp>
      <p:grpSp>
        <p:nvGrpSpPr>
          <p:cNvPr id="4" name="Group 128"/>
          <p:cNvGrpSpPr>
            <a:grpSpLocks noChangeAspect="1"/>
          </p:cNvGrpSpPr>
          <p:nvPr/>
        </p:nvGrpSpPr>
        <p:grpSpPr>
          <a:xfrm>
            <a:off x="643774" y="2506344"/>
            <a:ext cx="2320926" cy="2266950"/>
            <a:chOff x="304800" y="2971800"/>
            <a:chExt cx="2730501" cy="2667000"/>
          </a:xfrm>
        </p:grpSpPr>
        <p:grpSp>
          <p:nvGrpSpPr>
            <p:cNvPr id="61" name="Group 68"/>
            <p:cNvGrpSpPr/>
            <p:nvPr/>
          </p:nvGrpSpPr>
          <p:grpSpPr>
            <a:xfrm>
              <a:off x="304800" y="2971800"/>
              <a:ext cx="2730501" cy="2667000"/>
              <a:chOff x="927099" y="3581400"/>
              <a:chExt cx="2730501" cy="2667000"/>
            </a:xfrm>
          </p:grpSpPr>
          <p:grpSp>
            <p:nvGrpSpPr>
              <p:cNvPr id="68" name="Group 52"/>
              <p:cNvGrpSpPr/>
              <p:nvPr/>
            </p:nvGrpSpPr>
            <p:grpSpPr>
              <a:xfrm>
                <a:off x="927099" y="3581400"/>
                <a:ext cx="2730501" cy="2667000"/>
                <a:chOff x="914400" y="3581400"/>
                <a:chExt cx="2730501" cy="2667000"/>
              </a:xfrm>
            </p:grpSpPr>
            <p:grpSp>
              <p:nvGrpSpPr>
                <p:cNvPr id="72" name="Group 49"/>
                <p:cNvGrpSpPr/>
                <p:nvPr/>
              </p:nvGrpSpPr>
              <p:grpSpPr>
                <a:xfrm>
                  <a:off x="914400" y="3581400"/>
                  <a:ext cx="2730501" cy="2667000"/>
                  <a:chOff x="965200" y="3581400"/>
                  <a:chExt cx="2730501" cy="2667000"/>
                </a:xfrm>
              </p:grpSpPr>
              <p:sp>
                <p:nvSpPr>
                  <p:cNvPr id="75" name="Oval 74"/>
                  <p:cNvSpPr/>
                  <p:nvPr/>
                </p:nvSpPr>
                <p:spPr>
                  <a:xfrm>
                    <a:off x="965200" y="3581400"/>
                    <a:ext cx="2730501" cy="2667000"/>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854200" y="4419600"/>
                    <a:ext cx="986455" cy="1027668"/>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3" name="Oval 72"/>
                <p:cNvSpPr/>
                <p:nvPr/>
              </p:nvSpPr>
              <p:spPr>
                <a:xfrm>
                  <a:off x="2108200" y="47371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2667000" y="42672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69" name="Straight Arrow Connector 68"/>
              <p:cNvCxnSpPr/>
              <p:nvPr/>
            </p:nvCxnSpPr>
            <p:spPr>
              <a:xfrm rot="16200000" flipV="1">
                <a:off x="2558119" y="4147480"/>
                <a:ext cx="208196" cy="1428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2209800" y="3657600"/>
                <a:ext cx="368300" cy="3810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2679699" y="3859768"/>
                <a:ext cx="445367" cy="369332"/>
              </a:xfrm>
              <a:prstGeom prst="rect">
                <a:avLst/>
              </a:prstGeom>
              <a:noFill/>
            </p:spPr>
            <p:txBody>
              <a:bodyPr wrap="none" rtlCol="0">
                <a:spAutoFit/>
              </a:bodyPr>
              <a:lstStyle/>
              <a:p>
                <a:r>
                  <a:rPr lang="en-US" b="1" dirty="0" err="1" smtClean="0">
                    <a:latin typeface="Times New Roman"/>
                    <a:cs typeface="Times New Roman"/>
                  </a:rPr>
                  <a:t>V</a:t>
                </a:r>
                <a:r>
                  <a:rPr lang="en-US" b="1" baseline="-25000" dirty="0" err="1" smtClean="0">
                    <a:latin typeface="Times New Roman"/>
                    <a:cs typeface="Times New Roman"/>
                  </a:rPr>
                  <a:t>ij</a:t>
                </a:r>
                <a:endParaRPr lang="en-US" b="1" baseline="-25000" dirty="0">
                  <a:latin typeface="Times New Roman"/>
                  <a:cs typeface="Times New Roman"/>
                </a:endParaRPr>
              </a:p>
            </p:txBody>
          </p:sp>
        </p:grpSp>
        <p:sp>
          <p:nvSpPr>
            <p:cNvPr id="62" name="TextBox 61"/>
            <p:cNvSpPr txBox="1"/>
            <p:nvPr/>
          </p:nvSpPr>
          <p:spPr>
            <a:xfrm>
              <a:off x="1423828" y="4419600"/>
              <a:ext cx="327346" cy="369332"/>
            </a:xfrm>
            <a:prstGeom prst="rect">
              <a:avLst/>
            </a:prstGeom>
            <a:noFill/>
          </p:spPr>
          <p:txBody>
            <a:bodyPr wrap="none" rtlCol="0">
              <a:spAutoFit/>
            </a:bodyPr>
            <a:lstStyle/>
            <a:p>
              <a:r>
                <a:rPr lang="en-US" i="1" dirty="0" err="1" smtClean="0">
                  <a:latin typeface="Times New Roman"/>
                  <a:cs typeface="Times New Roman"/>
                </a:rPr>
                <a:t>i</a:t>
              </a:r>
              <a:endParaRPr lang="en-US" i="1" dirty="0">
                <a:latin typeface="Times New Roman"/>
                <a:cs typeface="Times New Roman"/>
              </a:endParaRPr>
            </a:p>
          </p:txBody>
        </p:sp>
        <p:sp>
          <p:nvSpPr>
            <p:cNvPr id="63" name="TextBox 62"/>
            <p:cNvSpPr txBox="1"/>
            <p:nvPr/>
          </p:nvSpPr>
          <p:spPr>
            <a:xfrm>
              <a:off x="2359080" y="4038600"/>
              <a:ext cx="347116" cy="369332"/>
            </a:xfrm>
            <a:prstGeom prst="rect">
              <a:avLst/>
            </a:prstGeom>
            <a:noFill/>
          </p:spPr>
          <p:txBody>
            <a:bodyPr wrap="none" rtlCol="0">
              <a:spAutoFit/>
            </a:bodyPr>
            <a:lstStyle/>
            <a:p>
              <a:r>
                <a:rPr lang="en-US" i="1" dirty="0" err="1" smtClean="0">
                  <a:latin typeface="Times New Roman"/>
                  <a:cs typeface="Times New Roman"/>
                </a:rPr>
                <a:t>j</a:t>
              </a:r>
              <a:endParaRPr lang="en-US" i="1" dirty="0">
                <a:latin typeface="Times New Roman"/>
                <a:cs typeface="Times New Roman"/>
              </a:endParaRPr>
            </a:p>
          </p:txBody>
        </p:sp>
        <p:cxnSp>
          <p:nvCxnSpPr>
            <p:cNvPr id="64" name="Straight Arrow Connector 63"/>
            <p:cNvCxnSpPr/>
            <p:nvPr/>
          </p:nvCxnSpPr>
          <p:spPr>
            <a:xfrm rot="5400000">
              <a:off x="1316564" y="4327683"/>
              <a:ext cx="381870" cy="350837"/>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990600" y="4572000"/>
              <a:ext cx="596901" cy="434508"/>
            </a:xfrm>
            <a:prstGeom prst="rect">
              <a:avLst/>
            </a:prstGeom>
            <a:noFill/>
          </p:spPr>
          <p:txBody>
            <a:bodyPr wrap="square" rtlCol="0">
              <a:spAutoFit/>
            </a:bodyPr>
            <a:lstStyle/>
            <a:p>
              <a:r>
                <a:rPr lang="en-US" b="1" i="1" dirty="0" err="1" smtClean="0"/>
                <a:t>d</a:t>
              </a:r>
              <a:r>
                <a:rPr lang="en-US" b="1" i="1" baseline="-25000" dirty="0" smtClean="0"/>
                <a:t>—</a:t>
              </a:r>
              <a:r>
                <a:rPr lang="en-US" baseline="-25000" dirty="0" smtClean="0"/>
                <a:t> </a:t>
              </a:r>
              <a:endParaRPr lang="en-US" baseline="-25000" dirty="0"/>
            </a:p>
          </p:txBody>
        </p:sp>
        <p:cxnSp>
          <p:nvCxnSpPr>
            <p:cNvPr id="66" name="Straight Arrow Connector 65"/>
            <p:cNvCxnSpPr/>
            <p:nvPr/>
          </p:nvCxnSpPr>
          <p:spPr>
            <a:xfrm rot="10800000">
              <a:off x="330201" y="4013203"/>
              <a:ext cx="1346201" cy="30479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360427" y="4139168"/>
              <a:ext cx="465072" cy="369332"/>
            </a:xfrm>
            <a:prstGeom prst="rect">
              <a:avLst/>
            </a:prstGeom>
            <a:noFill/>
          </p:spPr>
          <p:txBody>
            <a:bodyPr wrap="square" rtlCol="0">
              <a:spAutoFit/>
            </a:bodyPr>
            <a:lstStyle/>
            <a:p>
              <a:r>
                <a:rPr lang="en-US" b="1" i="1" dirty="0" err="1" smtClean="0"/>
                <a:t>d</a:t>
              </a:r>
              <a:r>
                <a:rPr lang="en-US" b="1" baseline="-25000" dirty="0" smtClean="0"/>
                <a:t>+</a:t>
              </a:r>
              <a:r>
                <a:rPr lang="en-US" baseline="-25000" dirty="0" smtClean="0"/>
                <a:t> </a:t>
              </a:r>
              <a:endParaRPr lang="en-US" baseline="-25000" dirty="0"/>
            </a:p>
          </p:txBody>
        </p:sp>
      </p:grpSp>
      <p:grpSp>
        <p:nvGrpSpPr>
          <p:cNvPr id="6" name="Group 129"/>
          <p:cNvGrpSpPr>
            <a:grpSpLocks noChangeAspect="1"/>
          </p:cNvGrpSpPr>
          <p:nvPr/>
        </p:nvGrpSpPr>
        <p:grpSpPr>
          <a:xfrm>
            <a:off x="3469743" y="2506344"/>
            <a:ext cx="2320926" cy="2266950"/>
            <a:chOff x="3657600" y="2895600"/>
            <a:chExt cx="2730501" cy="2667000"/>
          </a:xfrm>
        </p:grpSpPr>
        <p:grpSp>
          <p:nvGrpSpPr>
            <p:cNvPr id="22" name="Group 69"/>
            <p:cNvGrpSpPr/>
            <p:nvPr/>
          </p:nvGrpSpPr>
          <p:grpSpPr>
            <a:xfrm>
              <a:off x="3657600" y="2895600"/>
              <a:ext cx="2730501" cy="2667000"/>
              <a:chOff x="927099" y="3581400"/>
              <a:chExt cx="2730501" cy="2667000"/>
            </a:xfrm>
          </p:grpSpPr>
          <p:grpSp>
            <p:nvGrpSpPr>
              <p:cNvPr id="27" name="Group 52"/>
              <p:cNvGrpSpPr/>
              <p:nvPr/>
            </p:nvGrpSpPr>
            <p:grpSpPr>
              <a:xfrm>
                <a:off x="927099" y="3581400"/>
                <a:ext cx="2730501" cy="2667000"/>
                <a:chOff x="914400" y="3581400"/>
                <a:chExt cx="2730501" cy="2667000"/>
              </a:xfrm>
            </p:grpSpPr>
            <p:grpSp>
              <p:nvGrpSpPr>
                <p:cNvPr id="31" name="Group 49"/>
                <p:cNvGrpSpPr/>
                <p:nvPr/>
              </p:nvGrpSpPr>
              <p:grpSpPr>
                <a:xfrm>
                  <a:off x="914400" y="3581400"/>
                  <a:ext cx="2730501" cy="2667000"/>
                  <a:chOff x="965200" y="3581400"/>
                  <a:chExt cx="2730501" cy="2667000"/>
                </a:xfrm>
              </p:grpSpPr>
              <p:sp>
                <p:nvSpPr>
                  <p:cNvPr id="34" name="Oval 33"/>
                  <p:cNvSpPr/>
                  <p:nvPr/>
                </p:nvSpPr>
                <p:spPr>
                  <a:xfrm>
                    <a:off x="965200" y="3581400"/>
                    <a:ext cx="2730501" cy="2667000"/>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Oval 34"/>
                  <p:cNvSpPr/>
                  <p:nvPr/>
                </p:nvSpPr>
                <p:spPr>
                  <a:xfrm>
                    <a:off x="1854200" y="4419600"/>
                    <a:ext cx="986455" cy="1027668"/>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Oval 31"/>
                <p:cNvSpPr/>
                <p:nvPr/>
              </p:nvSpPr>
              <p:spPr>
                <a:xfrm>
                  <a:off x="2108200" y="47371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712260" y="41402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8" name="Straight Arrow Connector 27"/>
              <p:cNvCxnSpPr/>
              <p:nvPr/>
            </p:nvCxnSpPr>
            <p:spPr>
              <a:xfrm rot="10800000">
                <a:off x="2412799" y="4322996"/>
                <a:ext cx="320837"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1305245" y="4140200"/>
                <a:ext cx="368300" cy="381000"/>
              </a:xfrm>
              <a:prstGeom prst="ellipse">
                <a:avLst/>
              </a:prstGeom>
              <a:no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374899" y="3835400"/>
                <a:ext cx="445367" cy="369332"/>
              </a:xfrm>
              <a:prstGeom prst="rect">
                <a:avLst/>
              </a:prstGeom>
              <a:noFill/>
            </p:spPr>
            <p:txBody>
              <a:bodyPr wrap="none" rtlCol="0">
                <a:spAutoFit/>
              </a:bodyPr>
              <a:lstStyle/>
              <a:p>
                <a:r>
                  <a:rPr lang="en-US" b="1" dirty="0" err="1" smtClean="0">
                    <a:latin typeface="Times New Roman"/>
                    <a:cs typeface="Times New Roman"/>
                  </a:rPr>
                  <a:t>V</a:t>
                </a:r>
                <a:r>
                  <a:rPr lang="en-US" b="1" baseline="-25000" dirty="0" err="1" smtClean="0">
                    <a:latin typeface="Times New Roman"/>
                    <a:cs typeface="Times New Roman"/>
                  </a:rPr>
                  <a:t>ij</a:t>
                </a:r>
                <a:endParaRPr lang="en-US" b="1" baseline="-25000" dirty="0">
                  <a:latin typeface="Times New Roman"/>
                  <a:cs typeface="Times New Roman"/>
                </a:endParaRPr>
              </a:p>
            </p:txBody>
          </p:sp>
        </p:grpSp>
        <p:sp>
          <p:nvSpPr>
            <p:cNvPr id="23" name="TextBox 22"/>
            <p:cNvSpPr txBox="1"/>
            <p:nvPr/>
          </p:nvSpPr>
          <p:spPr>
            <a:xfrm>
              <a:off x="4904852" y="4419600"/>
              <a:ext cx="327346" cy="369332"/>
            </a:xfrm>
            <a:prstGeom prst="rect">
              <a:avLst/>
            </a:prstGeom>
            <a:noFill/>
          </p:spPr>
          <p:txBody>
            <a:bodyPr wrap="none" rtlCol="0">
              <a:spAutoFit/>
            </a:bodyPr>
            <a:lstStyle/>
            <a:p>
              <a:r>
                <a:rPr lang="en-US" i="1" dirty="0" err="1" smtClean="0">
                  <a:latin typeface="Times New Roman"/>
                  <a:cs typeface="Times New Roman"/>
                </a:rPr>
                <a:t>i</a:t>
              </a:r>
              <a:endParaRPr lang="en-US" i="1" dirty="0">
                <a:latin typeface="Times New Roman"/>
                <a:cs typeface="Times New Roman"/>
              </a:endParaRPr>
            </a:p>
          </p:txBody>
        </p:sp>
        <p:sp>
          <p:nvSpPr>
            <p:cNvPr id="24" name="TextBox 23"/>
            <p:cNvSpPr txBox="1"/>
            <p:nvPr/>
          </p:nvSpPr>
          <p:spPr>
            <a:xfrm>
              <a:off x="5761584" y="3942834"/>
              <a:ext cx="347116" cy="369332"/>
            </a:xfrm>
            <a:prstGeom prst="rect">
              <a:avLst/>
            </a:prstGeom>
            <a:noFill/>
          </p:spPr>
          <p:txBody>
            <a:bodyPr wrap="none" rtlCol="0">
              <a:spAutoFit/>
            </a:bodyPr>
            <a:lstStyle/>
            <a:p>
              <a:r>
                <a:rPr lang="en-US" i="1" dirty="0" err="1" smtClean="0">
                  <a:latin typeface="Times New Roman"/>
                  <a:cs typeface="Times New Roman"/>
                </a:rPr>
                <a:t>j</a:t>
              </a:r>
              <a:endParaRPr lang="en-US" i="1" dirty="0">
                <a:latin typeface="Times New Roman"/>
                <a:cs typeface="Times New Roman"/>
              </a:endParaRPr>
            </a:p>
          </p:txBody>
        </p:sp>
        <p:cxnSp>
          <p:nvCxnSpPr>
            <p:cNvPr id="25" name="Straight Connector 24"/>
            <p:cNvCxnSpPr/>
            <p:nvPr/>
          </p:nvCxnSpPr>
          <p:spPr>
            <a:xfrm flipV="1">
              <a:off x="4483100" y="3649896"/>
              <a:ext cx="647498" cy="20404"/>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grpSp>
        <p:nvGrpSpPr>
          <p:cNvPr id="7" name="Group 127"/>
          <p:cNvGrpSpPr>
            <a:grpSpLocks noChangeAspect="1"/>
          </p:cNvGrpSpPr>
          <p:nvPr/>
        </p:nvGrpSpPr>
        <p:grpSpPr>
          <a:xfrm>
            <a:off x="6295712" y="2506344"/>
            <a:ext cx="2320921" cy="2266950"/>
            <a:chOff x="3657600" y="5867400"/>
            <a:chExt cx="2730501" cy="2667000"/>
          </a:xfrm>
        </p:grpSpPr>
        <p:cxnSp>
          <p:nvCxnSpPr>
            <p:cNvPr id="8" name="Straight Connector 7"/>
            <p:cNvCxnSpPr/>
            <p:nvPr/>
          </p:nvCxnSpPr>
          <p:spPr>
            <a:xfrm rot="10800000" flipV="1">
              <a:off x="3987801" y="6616700"/>
              <a:ext cx="1491239" cy="546099"/>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grpSp>
          <p:nvGrpSpPr>
            <p:cNvPr id="9" name="Group 92"/>
            <p:cNvGrpSpPr/>
            <p:nvPr/>
          </p:nvGrpSpPr>
          <p:grpSpPr>
            <a:xfrm>
              <a:off x="3657600" y="5867400"/>
              <a:ext cx="2730501" cy="2667000"/>
              <a:chOff x="927099" y="3581400"/>
              <a:chExt cx="2730501" cy="2667000"/>
            </a:xfrm>
          </p:grpSpPr>
          <p:grpSp>
            <p:nvGrpSpPr>
              <p:cNvPr id="13" name="Group 52"/>
              <p:cNvGrpSpPr/>
              <p:nvPr/>
            </p:nvGrpSpPr>
            <p:grpSpPr>
              <a:xfrm>
                <a:off x="927099" y="3581400"/>
                <a:ext cx="2730501" cy="2667000"/>
                <a:chOff x="914400" y="3581400"/>
                <a:chExt cx="2730501" cy="2667000"/>
              </a:xfrm>
            </p:grpSpPr>
            <p:grpSp>
              <p:nvGrpSpPr>
                <p:cNvPr id="17" name="Group 49"/>
                <p:cNvGrpSpPr/>
                <p:nvPr/>
              </p:nvGrpSpPr>
              <p:grpSpPr>
                <a:xfrm>
                  <a:off x="914400" y="3581400"/>
                  <a:ext cx="2730501" cy="2667000"/>
                  <a:chOff x="965200" y="3581400"/>
                  <a:chExt cx="2730501" cy="2667000"/>
                </a:xfrm>
              </p:grpSpPr>
              <p:sp>
                <p:nvSpPr>
                  <p:cNvPr id="20" name="Oval 19"/>
                  <p:cNvSpPr/>
                  <p:nvPr/>
                </p:nvSpPr>
                <p:spPr>
                  <a:xfrm>
                    <a:off x="965200" y="3581400"/>
                    <a:ext cx="2730501" cy="2667000"/>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854200" y="4419600"/>
                    <a:ext cx="986455" cy="1027668"/>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Oval 17"/>
                <p:cNvSpPr/>
                <p:nvPr/>
              </p:nvSpPr>
              <p:spPr>
                <a:xfrm>
                  <a:off x="2108200" y="47371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921000" y="3962400"/>
                  <a:ext cx="368300" cy="3810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4" name="Straight Arrow Connector 13"/>
              <p:cNvCxnSpPr/>
              <p:nvPr/>
            </p:nvCxnSpPr>
            <p:spPr>
              <a:xfrm rot="10800000" flipV="1">
                <a:off x="2743200" y="4243388"/>
                <a:ext cx="203201" cy="746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2522953" y="4114800"/>
                <a:ext cx="368300" cy="381000"/>
              </a:xfrm>
              <a:prstGeom prst="ellipse">
                <a:avLst/>
              </a:prstGeom>
              <a:solidFill>
                <a:schemeClr val="bg1"/>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041996" y="4443968"/>
                <a:ext cx="445367" cy="369332"/>
              </a:xfrm>
              <a:prstGeom prst="rect">
                <a:avLst/>
              </a:prstGeom>
              <a:noFill/>
            </p:spPr>
            <p:txBody>
              <a:bodyPr wrap="none" rtlCol="0">
                <a:spAutoFit/>
              </a:bodyPr>
              <a:lstStyle/>
              <a:p>
                <a:r>
                  <a:rPr lang="en-US" b="1" dirty="0" err="1" smtClean="0">
                    <a:latin typeface="Times New Roman"/>
                    <a:cs typeface="Times New Roman"/>
                  </a:rPr>
                  <a:t>V</a:t>
                </a:r>
                <a:r>
                  <a:rPr lang="en-US" b="1" baseline="-25000" dirty="0" err="1" smtClean="0">
                    <a:latin typeface="Times New Roman"/>
                    <a:cs typeface="Times New Roman"/>
                  </a:rPr>
                  <a:t>ij</a:t>
                </a:r>
                <a:endParaRPr lang="en-US" b="1" baseline="-25000" dirty="0">
                  <a:latin typeface="Times New Roman"/>
                  <a:cs typeface="Times New Roman"/>
                </a:endParaRPr>
              </a:p>
            </p:txBody>
          </p:sp>
        </p:grpSp>
        <p:sp>
          <p:nvSpPr>
            <p:cNvPr id="10" name="TextBox 9"/>
            <p:cNvSpPr txBox="1"/>
            <p:nvPr/>
          </p:nvSpPr>
          <p:spPr>
            <a:xfrm>
              <a:off x="4904852" y="7391400"/>
              <a:ext cx="327346" cy="369332"/>
            </a:xfrm>
            <a:prstGeom prst="rect">
              <a:avLst/>
            </a:prstGeom>
            <a:noFill/>
          </p:spPr>
          <p:txBody>
            <a:bodyPr wrap="none" rtlCol="0">
              <a:spAutoFit/>
            </a:bodyPr>
            <a:lstStyle/>
            <a:p>
              <a:r>
                <a:rPr lang="en-US" i="1" dirty="0" err="1" smtClean="0">
                  <a:latin typeface="Times New Roman"/>
                  <a:cs typeface="Times New Roman"/>
                </a:rPr>
                <a:t>i</a:t>
              </a:r>
              <a:endParaRPr lang="en-US" i="1" dirty="0">
                <a:latin typeface="Times New Roman"/>
                <a:cs typeface="Times New Roman"/>
              </a:endParaRPr>
            </a:p>
          </p:txBody>
        </p:sp>
        <p:sp>
          <p:nvSpPr>
            <p:cNvPr id="11" name="TextBox 10"/>
            <p:cNvSpPr txBox="1"/>
            <p:nvPr/>
          </p:nvSpPr>
          <p:spPr>
            <a:xfrm>
              <a:off x="5761584" y="6914634"/>
              <a:ext cx="347116" cy="369332"/>
            </a:xfrm>
            <a:prstGeom prst="rect">
              <a:avLst/>
            </a:prstGeom>
            <a:noFill/>
          </p:spPr>
          <p:txBody>
            <a:bodyPr wrap="none" rtlCol="0">
              <a:spAutoFit/>
            </a:bodyPr>
            <a:lstStyle/>
            <a:p>
              <a:r>
                <a:rPr lang="en-US" i="1" dirty="0" err="1" smtClean="0">
                  <a:latin typeface="Times New Roman"/>
                  <a:cs typeface="Times New Roman"/>
                </a:rPr>
                <a:t>j</a:t>
              </a:r>
              <a:endParaRPr lang="en-US" i="1" dirty="0">
                <a:latin typeface="Times New Roman"/>
                <a:cs typeface="Times New Roman"/>
              </a:endParaRPr>
            </a:p>
          </p:txBody>
        </p:sp>
      </p:grpSp>
      <p:sp>
        <p:nvSpPr>
          <p:cNvPr id="78" name="TextBox 77"/>
          <p:cNvSpPr txBox="1"/>
          <p:nvPr/>
        </p:nvSpPr>
        <p:spPr>
          <a:xfrm>
            <a:off x="665365" y="1377414"/>
            <a:ext cx="4801314" cy="646331"/>
          </a:xfrm>
          <a:prstGeom prst="rect">
            <a:avLst/>
          </a:prstGeom>
          <a:noFill/>
        </p:spPr>
        <p:txBody>
          <a:bodyPr wrap="none" rtlCol="0">
            <a:spAutoFit/>
          </a:bodyPr>
          <a:lstStyle/>
          <a:p>
            <a:pPr>
              <a:buFont typeface="Wingdings" charset="2"/>
              <a:buChar char="ü"/>
            </a:pPr>
            <a:r>
              <a:rPr lang="en-US" dirty="0" err="1" smtClean="0"/>
              <a:t>Sqrt</a:t>
            </a:r>
            <a:r>
              <a:rPr lang="en-US" dirty="0" smtClean="0"/>
              <a:t>() calculation is expensive. </a:t>
            </a:r>
          </a:p>
          <a:p>
            <a:pPr>
              <a:buFont typeface="Wingdings" charset="2"/>
              <a:buChar char="ü"/>
            </a:pPr>
            <a:r>
              <a:rPr lang="en-US" dirty="0" smtClean="0"/>
              <a:t>After one collision, all collisions is re</a:t>
            </a:r>
            <a:r>
              <a:rPr lang="en-US" dirty="0" smtClean="0"/>
              <a:t>-calculated.</a:t>
            </a:r>
            <a:endParaRPr lang="en-US" dirty="0"/>
          </a:p>
        </p:txBody>
      </p:sp>
      <p:sp>
        <p:nvSpPr>
          <p:cNvPr id="79" name="TextBox 78"/>
          <p:cNvSpPr txBox="1"/>
          <p:nvPr/>
        </p:nvSpPr>
        <p:spPr>
          <a:xfrm>
            <a:off x="444808" y="5247107"/>
            <a:ext cx="8575560" cy="923330"/>
          </a:xfrm>
          <a:prstGeom prst="rect">
            <a:avLst/>
          </a:prstGeom>
          <a:noFill/>
        </p:spPr>
        <p:txBody>
          <a:bodyPr wrap="none" rtlCol="0">
            <a:spAutoFit/>
          </a:bodyPr>
          <a:lstStyle/>
          <a:p>
            <a:r>
              <a:rPr lang="en-US" dirty="0" smtClean="0">
                <a:latin typeface="Gill Sans MT (Body)"/>
                <a:cs typeface="Gill Sans MT (Body)"/>
              </a:rPr>
              <a:t>For a given </a:t>
            </a:r>
            <a:r>
              <a:rPr lang="en-US" dirty="0" err="1" smtClean="0">
                <a:latin typeface="Gill Sans MT (Body)"/>
                <a:cs typeface="Gill Sans MT (Body)"/>
              </a:rPr>
              <a:t>Δt</a:t>
            </a:r>
            <a:r>
              <a:rPr lang="en-US" dirty="0" smtClean="0">
                <a:latin typeface="Gill Sans MT (Body)"/>
                <a:cs typeface="Gill Sans MT (Body)"/>
              </a:rPr>
              <a:t>, it is easy to quickly estimate whether two atom will collide within </a:t>
            </a:r>
            <a:r>
              <a:rPr lang="en-US" dirty="0" err="1" smtClean="0">
                <a:latin typeface="Gill Sans MT (Body)"/>
                <a:cs typeface="Gill Sans MT (Body)"/>
              </a:rPr>
              <a:t>Δt</a:t>
            </a:r>
            <a:r>
              <a:rPr lang="en-US" dirty="0" smtClean="0">
                <a:latin typeface="Gill Sans MT (Body)"/>
                <a:cs typeface="Gill Sans MT (Body)"/>
              </a:rPr>
              <a:t>.</a:t>
            </a:r>
          </a:p>
          <a:p>
            <a:endParaRPr lang="en-US" dirty="0" smtClean="0">
              <a:latin typeface="Gill Sans MT (Body)"/>
              <a:cs typeface="Gill Sans MT (Body)"/>
            </a:endParaRPr>
          </a:p>
          <a:p>
            <a:r>
              <a:rPr lang="en-US" dirty="0" err="1" smtClean="0">
                <a:latin typeface="Gill Sans MT (Body)"/>
                <a:cs typeface="Gill Sans MT (Body)"/>
              </a:rPr>
              <a:t>Δt</a:t>
            </a:r>
            <a:r>
              <a:rPr lang="en-US" dirty="0" smtClean="0">
                <a:latin typeface="Gill Sans MT (Body)"/>
                <a:cs typeface="Gill Sans MT (Body)"/>
              </a:rPr>
              <a:t> can be set as proportional to the atom’s average collision time.</a:t>
            </a:r>
          </a:p>
        </p:txBody>
      </p:sp>
      <p:sp>
        <p:nvSpPr>
          <p:cNvPr id="81" name="TextBox 80"/>
          <p:cNvSpPr txBox="1"/>
          <p:nvPr/>
        </p:nvSpPr>
        <p:spPr>
          <a:xfrm>
            <a:off x="595802" y="6413170"/>
            <a:ext cx="8209142" cy="261610"/>
          </a:xfrm>
          <a:prstGeom prst="rect">
            <a:avLst/>
          </a:prstGeom>
          <a:noFill/>
        </p:spPr>
        <p:txBody>
          <a:bodyPr wrap="none" rtlCol="0">
            <a:spAutoFit/>
          </a:bodyPr>
          <a:lstStyle/>
          <a:p>
            <a:r>
              <a:rPr lang="en-US" sz="1100" dirty="0" smtClean="0">
                <a:latin typeface="Times New Roman"/>
                <a:cs typeface="Times New Roman"/>
              </a:rPr>
              <a:t>Ding, F. &amp; Dokholyan, N.V., </a:t>
            </a:r>
            <a:r>
              <a:rPr lang="en-US" sz="1100" dirty="0">
                <a:latin typeface="Times New Roman"/>
                <a:cs typeface="Times New Roman"/>
              </a:rPr>
              <a:t>Discrete Molecular Dynamics Simulation of </a:t>
            </a:r>
            <a:r>
              <a:rPr lang="en-US" sz="1100" dirty="0" smtClean="0">
                <a:latin typeface="Times New Roman"/>
                <a:cs typeface="Times New Roman"/>
              </a:rPr>
              <a:t>Biomolecules; Dokholyan, N.; Ed.; Springer: Berlin, 2011; in press.</a:t>
            </a:r>
            <a:endParaRPr lang="en-US" sz="1100" b="1" dirty="0">
              <a:latin typeface="Times New Roman"/>
              <a:cs typeface="Times New Roman"/>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O(1) sorting algorithm</a:t>
            </a:r>
            <a:endParaRPr lang="en-US" dirty="0"/>
          </a:p>
        </p:txBody>
      </p:sp>
      <p:grpSp>
        <p:nvGrpSpPr>
          <p:cNvPr id="3" name="Group 2"/>
          <p:cNvGrpSpPr/>
          <p:nvPr/>
        </p:nvGrpSpPr>
        <p:grpSpPr>
          <a:xfrm>
            <a:off x="1411288" y="1675209"/>
            <a:ext cx="5410200" cy="3502818"/>
            <a:chOff x="874712" y="609600"/>
            <a:chExt cx="5410200" cy="3502818"/>
          </a:xfrm>
        </p:grpSpPr>
        <p:grpSp>
          <p:nvGrpSpPr>
            <p:cNvPr id="4" name="Group 31"/>
            <p:cNvGrpSpPr/>
            <p:nvPr/>
          </p:nvGrpSpPr>
          <p:grpSpPr>
            <a:xfrm>
              <a:off x="874712" y="609600"/>
              <a:ext cx="5410200" cy="3502818"/>
              <a:chOff x="874712" y="1752600"/>
              <a:chExt cx="5410200" cy="3502818"/>
            </a:xfrm>
          </p:grpSpPr>
          <p:grpSp>
            <p:nvGrpSpPr>
              <p:cNvPr id="6" name="Group 26"/>
              <p:cNvGrpSpPr/>
              <p:nvPr/>
            </p:nvGrpSpPr>
            <p:grpSpPr>
              <a:xfrm>
                <a:off x="874712" y="1752600"/>
                <a:ext cx="5410200" cy="2135188"/>
                <a:chOff x="762000" y="-76200"/>
                <a:chExt cx="5410200" cy="2135188"/>
              </a:xfrm>
            </p:grpSpPr>
            <p:cxnSp>
              <p:nvCxnSpPr>
                <p:cNvPr id="16" name="Straight Arrow Connector 15"/>
                <p:cNvCxnSpPr/>
                <p:nvPr/>
              </p:nvCxnSpPr>
              <p:spPr>
                <a:xfrm>
                  <a:off x="762000" y="303212"/>
                  <a:ext cx="5410200" cy="1588"/>
                </a:xfrm>
                <a:prstGeom prst="straightConnector1">
                  <a:avLst/>
                </a:prstGeom>
                <a:ln>
                  <a:solidFill>
                    <a:schemeClr val="tx1"/>
                  </a:solidFill>
                  <a:headEnd type="arrow" w="med" len="med"/>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90326" y="-76200"/>
                  <a:ext cx="1252280" cy="369332"/>
                </a:xfrm>
                <a:prstGeom prst="rect">
                  <a:avLst/>
                </a:prstGeom>
                <a:noFill/>
              </p:spPr>
              <p:txBody>
                <a:bodyPr wrap="square" rtlCol="0">
                  <a:spAutoFit/>
                </a:bodyPr>
                <a:lstStyle/>
                <a:p>
                  <a:r>
                    <a:rPr lang="en-US" i="1" dirty="0" err="1" smtClean="0"/>
                    <a:t>δt</a:t>
                  </a:r>
                  <a:r>
                    <a:rPr lang="en-US" dirty="0" smtClean="0"/>
                    <a:t>, </a:t>
                  </a:r>
                  <a:r>
                    <a:rPr lang="en-US" i="1" dirty="0" err="1" smtClean="0"/>
                    <a:t>N</a:t>
                  </a:r>
                  <a:r>
                    <a:rPr lang="en-US" i="1" baseline="-25000" dirty="0" err="1" smtClean="0"/>
                    <a:t>p</a:t>
                  </a:r>
                  <a:endParaRPr lang="en-US" i="1" baseline="-25000" dirty="0"/>
                </a:p>
              </p:txBody>
            </p:sp>
            <p:sp>
              <p:nvSpPr>
                <p:cNvPr id="18" name="TextBox 17"/>
                <p:cNvSpPr txBox="1"/>
                <p:nvPr/>
              </p:nvSpPr>
              <p:spPr>
                <a:xfrm flipH="1">
                  <a:off x="1676400" y="381000"/>
                  <a:ext cx="3276600" cy="369332"/>
                </a:xfrm>
                <a:prstGeom prst="rect">
                  <a:avLst/>
                </a:prstGeom>
                <a:noFill/>
              </p:spPr>
              <p:txBody>
                <a:bodyPr wrap="square" rtlCol="0">
                  <a:spAutoFit/>
                </a:bodyPr>
                <a:lstStyle/>
                <a:p>
                  <a:r>
                    <a:rPr lang="en-US" i="1" dirty="0" smtClean="0"/>
                    <a:t>Pt</a:t>
                  </a:r>
                  <a:r>
                    <a:rPr lang="en-US" dirty="0" smtClean="0"/>
                    <a:t>, “Current time”</a:t>
                  </a:r>
                  <a:endParaRPr lang="en-US" i="1" baseline="-25000" dirty="0" smtClean="0"/>
                </a:p>
              </p:txBody>
            </p:sp>
            <p:grpSp>
              <p:nvGrpSpPr>
                <p:cNvPr id="19" name="Group 18"/>
                <p:cNvGrpSpPr/>
                <p:nvPr/>
              </p:nvGrpSpPr>
              <p:grpSpPr>
                <a:xfrm>
                  <a:off x="762000" y="1143000"/>
                  <a:ext cx="5410200" cy="915988"/>
                  <a:chOff x="762000" y="1143000"/>
                  <a:chExt cx="5410200" cy="915988"/>
                </a:xfrm>
              </p:grpSpPr>
              <p:sp>
                <p:nvSpPr>
                  <p:cNvPr id="22" name="Rectangle 21"/>
                  <p:cNvSpPr/>
                  <p:nvPr/>
                </p:nvSpPr>
                <p:spPr>
                  <a:xfrm>
                    <a:off x="762000" y="1143000"/>
                    <a:ext cx="5410200" cy="914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5400000">
                    <a:off x="686991" y="1599803"/>
                    <a:ext cx="913606"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1066800" y="1600200"/>
                    <a:ext cx="914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5400000">
                    <a:off x="1447799" y="1600200"/>
                    <a:ext cx="914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2361406" y="1599406"/>
                    <a:ext cx="914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a:off x="2742803" y="1600597"/>
                    <a:ext cx="915194"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rot="5400000">
                    <a:off x="3124200" y="1600200"/>
                    <a:ext cx="91440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6200000" flipH="1">
                    <a:off x="3505200" y="1600199"/>
                    <a:ext cx="914400" cy="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0" name="Straight Arrow Connector 19"/>
                <p:cNvCxnSpPr/>
                <p:nvPr/>
              </p:nvCxnSpPr>
              <p:spPr>
                <a:xfrm rot="16200000" flipH="1">
                  <a:off x="2623064" y="933966"/>
                  <a:ext cx="392670" cy="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3886200" y="1600200"/>
                  <a:ext cx="914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7" name="Straight Connector 6"/>
              <p:cNvCxnSpPr/>
              <p:nvPr/>
            </p:nvCxnSpPr>
            <p:spPr>
              <a:xfrm rot="5400000">
                <a:off x="4406106" y="3428206"/>
                <a:ext cx="9144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2861044" y="4191000"/>
                <a:ext cx="533400" cy="381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b="1" i="1" dirty="0" err="1" smtClean="0">
                    <a:solidFill>
                      <a:schemeClr val="tx1"/>
                    </a:solidFill>
                  </a:rPr>
                  <a:t>C</a:t>
                </a:r>
                <a:r>
                  <a:rPr lang="en-US" b="1" i="1" baseline="-25000" dirty="0" err="1" smtClean="0">
                    <a:solidFill>
                      <a:schemeClr val="tx1"/>
                    </a:solidFill>
                  </a:rPr>
                  <a:t>i</a:t>
                </a:r>
                <a:r>
                  <a:rPr lang="en-US" b="1" i="1" dirty="0" smtClean="0">
                    <a:solidFill>
                      <a:schemeClr val="tx1"/>
                    </a:solidFill>
                  </a:rPr>
                  <a:t>, </a:t>
                </a:r>
                <a:r>
                  <a:rPr lang="en-US" b="1" i="1" dirty="0" err="1" smtClean="0">
                    <a:solidFill>
                      <a:schemeClr val="tx1"/>
                    </a:solidFill>
                  </a:rPr>
                  <a:t>t</a:t>
                </a:r>
                <a:r>
                  <a:rPr lang="en-US" b="1" i="1" baseline="-25000" dirty="0" err="1" smtClean="0">
                    <a:solidFill>
                      <a:schemeClr val="tx1"/>
                    </a:solidFill>
                  </a:rPr>
                  <a:t>i</a:t>
                </a:r>
                <a:endParaRPr lang="en-US" b="1" i="1" baseline="-25000" dirty="0">
                  <a:solidFill>
                    <a:schemeClr val="tx1"/>
                  </a:solidFill>
                </a:endParaRPr>
              </a:p>
            </p:txBody>
          </p:sp>
          <p:cxnSp>
            <p:nvCxnSpPr>
              <p:cNvPr id="9" name="Straight Arrow Connector 8"/>
              <p:cNvCxnSpPr/>
              <p:nvPr/>
            </p:nvCxnSpPr>
            <p:spPr>
              <a:xfrm rot="5400000">
                <a:off x="2979682" y="4039394"/>
                <a:ext cx="3032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3657600" y="4188618"/>
                <a:ext cx="533400" cy="381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b="1" i="1" dirty="0" err="1" smtClean="0">
                    <a:solidFill>
                      <a:schemeClr val="tx1"/>
                    </a:solidFill>
                  </a:rPr>
                  <a:t>C</a:t>
                </a:r>
                <a:r>
                  <a:rPr lang="en-US" b="1" i="1" baseline="-25000" dirty="0" err="1" smtClean="0">
                    <a:solidFill>
                      <a:schemeClr val="tx1"/>
                    </a:solidFill>
                  </a:rPr>
                  <a:t>j</a:t>
                </a:r>
                <a:r>
                  <a:rPr lang="en-US" b="1" i="1" dirty="0" smtClean="0">
                    <a:solidFill>
                      <a:schemeClr val="tx1"/>
                    </a:solidFill>
                  </a:rPr>
                  <a:t>, </a:t>
                </a:r>
                <a:r>
                  <a:rPr lang="en-US" b="1" i="1" dirty="0" err="1" smtClean="0">
                    <a:solidFill>
                      <a:schemeClr val="tx1"/>
                    </a:solidFill>
                  </a:rPr>
                  <a:t>t</a:t>
                </a:r>
                <a:r>
                  <a:rPr lang="en-US" b="1" i="1" baseline="-25000" dirty="0" err="1" smtClean="0">
                    <a:solidFill>
                      <a:schemeClr val="tx1"/>
                    </a:solidFill>
                  </a:rPr>
                  <a:t>j</a:t>
                </a:r>
                <a:endParaRPr lang="en-US" b="1" i="1" baseline="-25000" dirty="0">
                  <a:solidFill>
                    <a:schemeClr val="tx1"/>
                  </a:solidFill>
                </a:endParaRPr>
              </a:p>
            </p:txBody>
          </p:sp>
          <p:cxnSp>
            <p:nvCxnSpPr>
              <p:cNvPr id="11" name="Straight Arrow Connector 10"/>
              <p:cNvCxnSpPr/>
              <p:nvPr/>
            </p:nvCxnSpPr>
            <p:spPr>
              <a:xfrm rot="5400000">
                <a:off x="3776238" y="4037012"/>
                <a:ext cx="3032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657600" y="4874418"/>
                <a:ext cx="533400" cy="381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b="1" i="1" dirty="0" smtClean="0">
                    <a:solidFill>
                      <a:schemeClr val="tx1"/>
                    </a:solidFill>
                  </a:rPr>
                  <a:t>C</a:t>
                </a:r>
                <a:r>
                  <a:rPr lang="en-US" b="1" i="1" baseline="-25000" dirty="0" smtClean="0">
                    <a:solidFill>
                      <a:schemeClr val="tx1"/>
                    </a:solidFill>
                  </a:rPr>
                  <a:t>k</a:t>
                </a:r>
                <a:r>
                  <a:rPr lang="en-US" b="1" i="1" dirty="0" smtClean="0">
                    <a:solidFill>
                      <a:schemeClr val="tx1"/>
                    </a:solidFill>
                  </a:rPr>
                  <a:t>, </a:t>
                </a:r>
                <a:r>
                  <a:rPr lang="en-US" b="1" i="1" dirty="0" err="1" smtClean="0">
                    <a:solidFill>
                      <a:schemeClr val="tx1"/>
                    </a:solidFill>
                  </a:rPr>
                  <a:t>t</a:t>
                </a:r>
                <a:r>
                  <a:rPr lang="en-US" b="1" i="1" baseline="-25000" dirty="0" err="1" smtClean="0">
                    <a:solidFill>
                      <a:schemeClr val="tx1"/>
                    </a:solidFill>
                  </a:rPr>
                  <a:t>k</a:t>
                </a:r>
                <a:endParaRPr lang="en-US" b="1" i="1" baseline="-25000" dirty="0">
                  <a:solidFill>
                    <a:schemeClr val="tx1"/>
                  </a:solidFill>
                </a:endParaRPr>
              </a:p>
            </p:txBody>
          </p:sp>
          <p:cxnSp>
            <p:nvCxnSpPr>
              <p:cNvPr id="13" name="Straight Arrow Connector 12"/>
              <p:cNvCxnSpPr/>
              <p:nvPr/>
            </p:nvCxnSpPr>
            <p:spPr>
              <a:xfrm rot="5400000">
                <a:off x="3776238" y="4722812"/>
                <a:ext cx="3032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1600200" y="4191794"/>
                <a:ext cx="533400" cy="381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b="1" i="1" dirty="0" err="1" smtClean="0">
                    <a:solidFill>
                      <a:schemeClr val="tx1"/>
                    </a:solidFill>
                  </a:rPr>
                  <a:t>C</a:t>
                </a:r>
                <a:r>
                  <a:rPr lang="en-US" b="1" i="1" baseline="-25000" dirty="0" err="1" smtClean="0">
                    <a:solidFill>
                      <a:schemeClr val="tx1"/>
                    </a:solidFill>
                  </a:rPr>
                  <a:t>l</a:t>
                </a:r>
                <a:r>
                  <a:rPr lang="en-US" b="1" i="1" dirty="0" smtClean="0">
                    <a:solidFill>
                      <a:schemeClr val="tx1"/>
                    </a:solidFill>
                  </a:rPr>
                  <a:t>, </a:t>
                </a:r>
                <a:r>
                  <a:rPr lang="en-US" b="1" i="1" dirty="0" err="1" smtClean="0">
                    <a:solidFill>
                      <a:schemeClr val="tx1"/>
                    </a:solidFill>
                  </a:rPr>
                  <a:t>t</a:t>
                </a:r>
                <a:r>
                  <a:rPr lang="en-US" b="1" i="1" baseline="-25000" dirty="0" err="1" smtClean="0">
                    <a:solidFill>
                      <a:schemeClr val="tx1"/>
                    </a:solidFill>
                  </a:rPr>
                  <a:t>l</a:t>
                </a:r>
                <a:endParaRPr lang="en-US" b="1" i="1" baseline="-25000" dirty="0">
                  <a:solidFill>
                    <a:schemeClr val="tx1"/>
                  </a:solidFill>
                </a:endParaRPr>
              </a:p>
            </p:txBody>
          </p:sp>
          <p:cxnSp>
            <p:nvCxnSpPr>
              <p:cNvPr id="15" name="Straight Arrow Connector 14"/>
              <p:cNvCxnSpPr/>
              <p:nvPr/>
            </p:nvCxnSpPr>
            <p:spPr>
              <a:xfrm rot="5400000">
                <a:off x="1718838" y="4040188"/>
                <a:ext cx="3032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 name="TextBox 4"/>
            <p:cNvSpPr txBox="1"/>
            <p:nvPr/>
          </p:nvSpPr>
          <p:spPr>
            <a:xfrm>
              <a:off x="2133600" y="2057400"/>
              <a:ext cx="727444" cy="369332"/>
            </a:xfrm>
            <a:prstGeom prst="rect">
              <a:avLst/>
            </a:prstGeom>
            <a:noFill/>
          </p:spPr>
          <p:txBody>
            <a:bodyPr wrap="square" rtlCol="0">
              <a:spAutoFit/>
            </a:bodyPr>
            <a:lstStyle/>
            <a:p>
              <a:r>
                <a:rPr lang="en-US" dirty="0" smtClean="0"/>
                <a:t>……</a:t>
              </a:r>
              <a:endParaRPr lang="en-US" dirty="0"/>
            </a:p>
          </p:txBody>
        </p:sp>
      </p:grpSp>
      <p:sp>
        <p:nvSpPr>
          <p:cNvPr id="30" name="TextBox 29"/>
          <p:cNvSpPr txBox="1"/>
          <p:nvPr/>
        </p:nvSpPr>
        <p:spPr>
          <a:xfrm>
            <a:off x="616619" y="6412770"/>
            <a:ext cx="8486587" cy="261610"/>
          </a:xfrm>
          <a:prstGeom prst="rect">
            <a:avLst/>
          </a:prstGeom>
          <a:noFill/>
        </p:spPr>
        <p:txBody>
          <a:bodyPr wrap="none" rtlCol="0">
            <a:spAutoFit/>
          </a:bodyPr>
          <a:lstStyle/>
          <a:p>
            <a:r>
              <a:rPr lang="en-US" sz="1100" dirty="0">
                <a:latin typeface="Times New Roman"/>
                <a:cs typeface="Times New Roman"/>
              </a:rPr>
              <a:t>Paul, G. 2007. A complexity O(1) priority queue for event driven molecular dynamics simulations. Journal of Computational Physics 221:615-625</a:t>
            </a:r>
            <a:r>
              <a:rPr lang="en-US" sz="1100" dirty="0" smtClean="0">
                <a:latin typeface="Times New Roman"/>
                <a:cs typeface="Times New Roman"/>
              </a:rPr>
              <a:t>.</a:t>
            </a:r>
            <a:endParaRPr lang="en-US" sz="1100" dirty="0">
              <a:latin typeface="Times New Roman"/>
              <a:cs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Parallelization</a:t>
            </a:r>
            <a:endParaRPr lang="en-US" dirty="0"/>
          </a:p>
        </p:txBody>
      </p:sp>
      <p:grpSp>
        <p:nvGrpSpPr>
          <p:cNvPr id="3" name="Group 91"/>
          <p:cNvGrpSpPr>
            <a:grpSpLocks noChangeAspect="1"/>
          </p:cNvGrpSpPr>
          <p:nvPr/>
        </p:nvGrpSpPr>
        <p:grpSpPr>
          <a:xfrm>
            <a:off x="1040653" y="1510845"/>
            <a:ext cx="1999770" cy="1883801"/>
            <a:chOff x="1746828" y="685800"/>
            <a:chExt cx="2672772" cy="2517777"/>
          </a:xfrm>
        </p:grpSpPr>
        <p:grpSp>
          <p:nvGrpSpPr>
            <p:cNvPr id="4" name="Group 47"/>
            <p:cNvGrpSpPr/>
            <p:nvPr/>
          </p:nvGrpSpPr>
          <p:grpSpPr>
            <a:xfrm>
              <a:off x="1746828" y="685800"/>
              <a:ext cx="2672772" cy="2517777"/>
              <a:chOff x="1219200" y="685800"/>
              <a:chExt cx="2672772" cy="2517777"/>
            </a:xfrm>
            <a:effectLst/>
          </p:grpSpPr>
          <p:grpSp>
            <p:nvGrpSpPr>
              <p:cNvPr id="6" name="Group 29"/>
              <p:cNvGrpSpPr/>
              <p:nvPr/>
            </p:nvGrpSpPr>
            <p:grpSpPr>
              <a:xfrm>
                <a:off x="1219200" y="685801"/>
                <a:ext cx="2668588" cy="2517776"/>
                <a:chOff x="1219200" y="685801"/>
                <a:chExt cx="2668588" cy="2517776"/>
              </a:xfrm>
              <a:effectLst/>
            </p:grpSpPr>
            <p:cxnSp>
              <p:nvCxnSpPr>
                <p:cNvPr id="27" name="Straight Connector 2"/>
                <p:cNvCxnSpPr/>
                <p:nvPr/>
              </p:nvCxnSpPr>
              <p:spPr>
                <a:xfrm>
                  <a:off x="1219994" y="685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4"/>
                <p:cNvCxnSpPr/>
                <p:nvPr/>
              </p:nvCxnSpPr>
              <p:spPr>
                <a:xfrm rot="5400000">
                  <a:off x="-36512" y="1943895"/>
                  <a:ext cx="251301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6"/>
                <p:cNvCxnSpPr/>
                <p:nvPr/>
              </p:nvCxnSpPr>
              <p:spPr>
                <a:xfrm>
                  <a:off x="1219994" y="3201195"/>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2628503"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219994" y="19050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1274584" y="1944292"/>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36552"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1941908" y="1943498"/>
                  <a:ext cx="2516982"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219994" y="12954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219994" y="2590801"/>
                  <a:ext cx="26670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 name="Oval 25"/>
              <p:cNvSpPr/>
              <p:nvPr/>
            </p:nvSpPr>
            <p:spPr>
              <a:xfrm>
                <a:off x="2204027" y="1625606"/>
                <a:ext cx="316345" cy="304800"/>
              </a:xfrm>
              <a:prstGeom prst="ellipse">
                <a:avLst/>
              </a:prstGeom>
              <a:solidFill>
                <a:schemeClr val="bg1">
                  <a:lumMod val="7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26"/>
              <p:cNvSpPr/>
              <p:nvPr/>
            </p:nvSpPr>
            <p:spPr>
              <a:xfrm>
                <a:off x="1910772" y="13716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048238" y="19812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200638" y="22860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057400" y="9144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524000" y="14478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219200" y="6858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371600" y="2045855"/>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655455" y="15240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265055" y="1676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417455" y="9906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423227" y="2896395"/>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884055" y="9906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807855" y="19050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884055" y="22860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219200" y="1371600"/>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575627" y="2286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590800" y="26670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524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286000" y="2819400"/>
                <a:ext cx="316345" cy="304800"/>
              </a:xfrm>
              <a:prstGeom prst="ellipse">
                <a:avLst/>
              </a:prstGeom>
              <a:solidFill>
                <a:schemeClr val="bg1">
                  <a:lumMod val="8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Oval 4"/>
            <p:cNvSpPr/>
            <p:nvPr/>
          </p:nvSpPr>
          <p:spPr>
            <a:xfrm>
              <a:off x="3184240" y="750455"/>
              <a:ext cx="316345" cy="304800"/>
            </a:xfrm>
            <a:prstGeom prst="ellipse">
              <a:avLst/>
            </a:prstGeom>
            <a:solidFill>
              <a:schemeClr val="bg1">
                <a:lumMod val="75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484032" y="1162755"/>
            <a:ext cx="1895283" cy="369332"/>
          </a:xfrm>
          <a:prstGeom prst="rect">
            <a:avLst/>
          </a:prstGeom>
          <a:noFill/>
        </p:spPr>
        <p:txBody>
          <a:bodyPr wrap="none" rtlCol="0">
            <a:spAutoFit/>
          </a:bodyPr>
          <a:lstStyle/>
          <a:p>
            <a:r>
              <a:rPr lang="en-US" dirty="0" smtClean="0"/>
              <a:t>Divide &amp; Conquer</a:t>
            </a:r>
            <a:endParaRPr lang="en-US" dirty="0"/>
          </a:p>
        </p:txBody>
      </p:sp>
      <p:sp>
        <p:nvSpPr>
          <p:cNvPr id="38" name="TextBox 37"/>
          <p:cNvSpPr txBox="1"/>
          <p:nvPr/>
        </p:nvSpPr>
        <p:spPr>
          <a:xfrm>
            <a:off x="3178607" y="2904369"/>
            <a:ext cx="4694300" cy="430887"/>
          </a:xfrm>
          <a:prstGeom prst="rect">
            <a:avLst/>
          </a:prstGeom>
          <a:noFill/>
        </p:spPr>
        <p:txBody>
          <a:bodyPr wrap="square" rtlCol="0">
            <a:spAutoFit/>
          </a:bodyPr>
          <a:lstStyle/>
          <a:p>
            <a:r>
              <a:rPr lang="en-US" sz="1100" dirty="0" smtClean="0">
                <a:latin typeface="Times New Roman"/>
                <a:cs typeface="Times New Roman"/>
              </a:rPr>
              <a:t>Miller, S., and S. </a:t>
            </a:r>
            <a:r>
              <a:rPr lang="en-US" sz="1100" dirty="0" err="1" smtClean="0">
                <a:latin typeface="Times New Roman"/>
                <a:cs typeface="Times New Roman"/>
              </a:rPr>
              <a:t>Luding</a:t>
            </a:r>
            <a:r>
              <a:rPr lang="en-US" sz="1100" dirty="0" smtClean="0">
                <a:latin typeface="Times New Roman"/>
                <a:cs typeface="Times New Roman"/>
              </a:rPr>
              <a:t>. 2004. Event-driven molecular dynamics in parallel. Journal of Computational Physics 193:10. </a:t>
            </a:r>
            <a:endParaRPr lang="en-US" sz="1100" dirty="0">
              <a:latin typeface="Times New Roman"/>
              <a:cs typeface="Times New Roman"/>
            </a:endParaRPr>
          </a:p>
        </p:txBody>
      </p:sp>
      <p:sp>
        <p:nvSpPr>
          <p:cNvPr id="39" name="TextBox 38"/>
          <p:cNvSpPr txBox="1"/>
          <p:nvPr/>
        </p:nvSpPr>
        <p:spPr>
          <a:xfrm>
            <a:off x="503820" y="3373453"/>
            <a:ext cx="2125101" cy="369332"/>
          </a:xfrm>
          <a:prstGeom prst="rect">
            <a:avLst/>
          </a:prstGeom>
          <a:noFill/>
        </p:spPr>
        <p:txBody>
          <a:bodyPr wrap="none" rtlCol="0">
            <a:spAutoFit/>
          </a:bodyPr>
          <a:lstStyle/>
          <a:p>
            <a:r>
              <a:rPr lang="en-US" dirty="0" smtClean="0"/>
              <a:t>Multi-thread/Pipeline</a:t>
            </a:r>
            <a:endParaRPr lang="en-US" dirty="0"/>
          </a:p>
        </p:txBody>
      </p:sp>
      <p:graphicFrame>
        <p:nvGraphicFramePr>
          <p:cNvPr id="33794" name="Object 2"/>
          <p:cNvGraphicFramePr>
            <a:graphicFrameLocks noChangeAspect="1"/>
          </p:cNvGraphicFramePr>
          <p:nvPr/>
        </p:nvGraphicFramePr>
        <p:xfrm>
          <a:off x="1040646" y="3760680"/>
          <a:ext cx="5473700" cy="2006600"/>
        </p:xfrm>
        <a:graphic>
          <a:graphicData uri="http://schemas.openxmlformats.org/presentationml/2006/ole">
            <p:oleObj spid="_x0000_s33794" name="Document" r:id="rId4" imgW="5473700" imgH="2006600" progId="Word.Document.12">
              <p:link updateAutomatic="1"/>
            </p:oleObj>
          </a:graphicData>
        </a:graphic>
      </p:graphicFrame>
      <p:sp>
        <p:nvSpPr>
          <p:cNvPr id="42" name="TextBox 41"/>
          <p:cNvSpPr txBox="1"/>
          <p:nvPr/>
        </p:nvSpPr>
        <p:spPr>
          <a:xfrm>
            <a:off x="777574" y="5938979"/>
            <a:ext cx="8103354" cy="430887"/>
          </a:xfrm>
          <a:prstGeom prst="rect">
            <a:avLst/>
          </a:prstGeom>
          <a:noFill/>
        </p:spPr>
        <p:txBody>
          <a:bodyPr wrap="square" rtlCol="0">
            <a:spAutoFit/>
          </a:bodyPr>
          <a:lstStyle/>
          <a:p>
            <a:r>
              <a:rPr lang="en-US" sz="1100" dirty="0" err="1">
                <a:latin typeface="Times New Roman"/>
                <a:cs typeface="Times New Roman"/>
              </a:rPr>
              <a:t>Herbordt</a:t>
            </a:r>
            <a:r>
              <a:rPr lang="en-US" sz="1100" dirty="0">
                <a:latin typeface="Times New Roman"/>
                <a:cs typeface="Times New Roman"/>
              </a:rPr>
              <a:t>, M. C., M. A. Khan, and T. Dean. 2009. Parallel Discrete Event Simulation of Molecular Dynamics Through Event-Based Decomposition.</a:t>
            </a:r>
            <a:r>
              <a:rPr lang="en-US" sz="1100" dirty="0" smtClean="0">
                <a:latin typeface="Times New Roman"/>
                <a:cs typeface="Times New Roman"/>
              </a:rPr>
              <a:t> 2009</a:t>
            </a:r>
            <a:r>
              <a:rPr lang="en-US" sz="1100" dirty="0">
                <a:latin typeface="Times New Roman"/>
                <a:cs typeface="Times New Roman"/>
              </a:rPr>
              <a:t>. 20th IEEE International Conference, Boston, MA.</a:t>
            </a:r>
            <a:r>
              <a:rPr lang="en-US" sz="1100" dirty="0" smtClean="0">
                <a:latin typeface="Times New Roman"/>
                <a:cs typeface="Times New Roman"/>
              </a:rPr>
              <a:t> </a:t>
            </a:r>
            <a:endParaRPr lang="en-US" sz="1100" dirty="0">
              <a:latin typeface="Times New Roman"/>
              <a:cs typeface="Times New Roman"/>
            </a:endParaRPr>
          </a:p>
        </p:txBody>
      </p:sp>
      <p:sp>
        <p:nvSpPr>
          <p:cNvPr id="43" name="TextBox 42"/>
          <p:cNvSpPr txBox="1"/>
          <p:nvPr/>
        </p:nvSpPr>
        <p:spPr>
          <a:xfrm>
            <a:off x="592001" y="6398494"/>
            <a:ext cx="5173211" cy="261610"/>
          </a:xfrm>
          <a:prstGeom prst="rect">
            <a:avLst/>
          </a:prstGeom>
          <a:noFill/>
        </p:spPr>
        <p:txBody>
          <a:bodyPr wrap="none" rtlCol="0">
            <a:spAutoFit/>
          </a:bodyPr>
          <a:lstStyle/>
          <a:p>
            <a:r>
              <a:rPr lang="en-US" sz="1100" dirty="0" smtClean="0">
                <a:latin typeface="Times New Roman"/>
                <a:cs typeface="Times New Roman"/>
              </a:rPr>
              <a:t>D. </a:t>
            </a:r>
            <a:r>
              <a:rPr lang="en-US" sz="1100" dirty="0" err="1" smtClean="0">
                <a:latin typeface="Times New Roman"/>
                <a:cs typeface="Times New Roman"/>
              </a:rPr>
              <a:t>Shirvanyants</a:t>
            </a:r>
            <a:r>
              <a:rPr lang="en-US" sz="1100" dirty="0" smtClean="0">
                <a:latin typeface="Times New Roman"/>
                <a:cs typeface="Times New Roman"/>
              </a:rPr>
              <a:t>, F. Ding, D. </a:t>
            </a:r>
            <a:r>
              <a:rPr lang="en-US" sz="1100" dirty="0" err="1" smtClean="0">
                <a:latin typeface="Times New Roman"/>
                <a:cs typeface="Times New Roman"/>
              </a:rPr>
              <a:t>Tsao</a:t>
            </a:r>
            <a:r>
              <a:rPr lang="en-US" sz="1100" dirty="0" smtClean="0">
                <a:latin typeface="Times New Roman"/>
                <a:cs typeface="Times New Roman"/>
              </a:rPr>
              <a:t>, S. </a:t>
            </a:r>
            <a:r>
              <a:rPr lang="en-US" sz="1100" dirty="0" err="1" smtClean="0">
                <a:latin typeface="Times New Roman"/>
                <a:cs typeface="Times New Roman"/>
              </a:rPr>
              <a:t>Ramachandran</a:t>
            </a:r>
            <a:r>
              <a:rPr lang="en-US" sz="1100" dirty="0" smtClean="0">
                <a:latin typeface="Times New Roman"/>
                <a:cs typeface="Times New Roman"/>
              </a:rPr>
              <a:t>, &amp; N.V</a:t>
            </a:r>
            <a:r>
              <a:rPr lang="en-US" sz="1100" dirty="0">
                <a:latin typeface="Times New Roman"/>
                <a:cs typeface="Times New Roman"/>
              </a:rPr>
              <a:t>. </a:t>
            </a:r>
            <a:r>
              <a:rPr lang="en-US" sz="1100" dirty="0" smtClean="0">
                <a:latin typeface="Times New Roman"/>
                <a:cs typeface="Times New Roman"/>
              </a:rPr>
              <a:t>Dokholyan, </a:t>
            </a:r>
            <a:r>
              <a:rPr lang="en-US" sz="1100" i="1" dirty="0" smtClean="0">
                <a:latin typeface="Times New Roman"/>
                <a:cs typeface="Times New Roman"/>
              </a:rPr>
              <a:t>in preparation</a:t>
            </a:r>
            <a:endParaRPr lang="en-US" sz="1100" dirty="0">
              <a:latin typeface="Times New Roman"/>
              <a:cs typeface="Times New Roman"/>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489</TotalTime>
  <Words>2693</Words>
  <Application>Microsoft Macintosh PowerPoint</Application>
  <PresentationFormat>On-screen Show (4:3)</PresentationFormat>
  <Paragraphs>260</Paragraphs>
  <Slides>28</Slides>
  <Notes>13</Notes>
  <HiddenSlides>0</HiddenSlides>
  <MMClips>1</MMClips>
  <ScaleCrop>false</ScaleCrop>
  <HeadingPairs>
    <vt:vector size="8" baseType="variant">
      <vt:variant>
        <vt:lpstr>Design Template</vt:lpstr>
      </vt:variant>
      <vt:variant>
        <vt:i4>1</vt:i4>
      </vt:variant>
      <vt:variant>
        <vt:lpstr>Links</vt:lpstr>
      </vt:variant>
      <vt:variant>
        <vt:i4>2</vt:i4>
      </vt:variant>
      <vt:variant>
        <vt:lpstr>Embedded OLE Servers</vt:lpstr>
      </vt:variant>
      <vt:variant>
        <vt:i4>1</vt:i4>
      </vt:variant>
      <vt:variant>
        <vt:lpstr>Slide Titles</vt:lpstr>
      </vt:variant>
      <vt:variant>
        <vt:i4>28</vt:i4>
      </vt:variant>
    </vt:vector>
  </HeadingPairs>
  <TitlesOfParts>
    <vt:vector size="32" baseType="lpstr">
      <vt:lpstr>Origin</vt:lpstr>
      <vt:lpstr>???</vt:lpstr>
      <vt:lpstr>MacDisc:Users:fding:Dropbox:Sharing:David:DMD-benchmark:sdtrd-xxx11-suppl.doc!OLE_LINK1</vt:lpstr>
      <vt:lpstr>Equation</vt:lpstr>
      <vt:lpstr>Discrete Molecular Dynamics Simulations of Biomolecules </vt:lpstr>
      <vt:lpstr>DMD — A special type of MD</vt:lpstr>
      <vt:lpstr>Introduction to the DMD Algorithm</vt:lpstr>
      <vt:lpstr>DMD – A brief history</vt:lpstr>
      <vt:lpstr>Outline</vt:lpstr>
      <vt:lpstr>Sub-cells</vt:lpstr>
      <vt:lpstr>Reduce the expensive sqrt() calculations</vt:lpstr>
      <vt:lpstr>An O(1) sorting algorithm</vt:lpstr>
      <vt:lpstr>Parallelization</vt:lpstr>
      <vt:lpstr>Outline</vt:lpstr>
      <vt:lpstr>Time and length scales in Biology</vt:lpstr>
      <vt:lpstr>Multi-scale protein models</vt:lpstr>
      <vt:lpstr>Medusa forcefield</vt:lpstr>
      <vt:lpstr>Protein folding</vt:lpstr>
      <vt:lpstr>Protein folding using all-atom DMD with Medusa force field</vt:lpstr>
      <vt:lpstr>Direct observation of protein folding and unfolding</vt:lpstr>
      <vt:lpstr>Short Proteins: Vilin Headpiece and WW domain</vt:lpstr>
      <vt:lpstr>Longer Proteins: 50-90 amino acids</vt:lpstr>
      <vt:lpstr>Yet Even Longer Protein: 126 amino acids</vt:lpstr>
      <vt:lpstr>Mechanical Unfolding</vt:lpstr>
      <vt:lpstr>In silico pulling experiment</vt:lpstr>
      <vt:lpstr>Critical Force of unfolding</vt:lpstr>
      <vt:lpstr>Recapitulate the Fc of Filamin Ig domains</vt:lpstr>
      <vt:lpstr>Protein-peptide recognition</vt:lpstr>
      <vt:lpstr>Peptide binding by the PDZ domain</vt:lpstr>
      <vt:lpstr>Protein-peptide recognition sampled by DMD</vt:lpstr>
      <vt:lpstr>Summary</vt:lpstr>
      <vt:lpstr>Acknowledgements</vt:lpstr>
    </vt:vector>
  </TitlesOfParts>
  <Company>UNC-CH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Discrete Molecular Dynamics Simulations of Biomolecules </dc:title>
  <dc:creator>Feng Ding</dc:creator>
  <cp:lastModifiedBy>Feng Ding</cp:lastModifiedBy>
  <cp:revision>96</cp:revision>
  <dcterms:created xsi:type="dcterms:W3CDTF">2011-10-19T16:03:40Z</dcterms:created>
  <dcterms:modified xsi:type="dcterms:W3CDTF">2011-10-19T17:36:37Z</dcterms:modified>
</cp:coreProperties>
</file>