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8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5067" r:id="rId3"/>
    <p:sldMasterId id="2147485217" r:id="rId4"/>
    <p:sldMasterId id="2147485264" r:id="rId5"/>
    <p:sldMasterId id="2147485502" r:id="rId6"/>
    <p:sldMasterId id="2147485528" r:id="rId7"/>
    <p:sldMasterId id="2147485540" r:id="rId8"/>
    <p:sldMasterId id="2147485564" r:id="rId9"/>
  </p:sldMasterIdLst>
  <p:notesMasterIdLst>
    <p:notesMasterId r:id="rId41"/>
  </p:notesMasterIdLst>
  <p:handoutMasterIdLst>
    <p:handoutMasterId r:id="rId42"/>
  </p:handoutMasterIdLst>
  <p:sldIdLst>
    <p:sldId id="510" r:id="rId10"/>
    <p:sldId id="733" r:id="rId11"/>
    <p:sldId id="719" r:id="rId12"/>
    <p:sldId id="832" r:id="rId13"/>
    <p:sldId id="794" r:id="rId14"/>
    <p:sldId id="833" r:id="rId15"/>
    <p:sldId id="686" r:id="rId16"/>
    <p:sldId id="776" r:id="rId17"/>
    <p:sldId id="786" r:id="rId18"/>
    <p:sldId id="788" r:id="rId19"/>
    <p:sldId id="805" r:id="rId20"/>
    <p:sldId id="835" r:id="rId21"/>
    <p:sldId id="821" r:id="rId22"/>
    <p:sldId id="822" r:id="rId23"/>
    <p:sldId id="823" r:id="rId24"/>
    <p:sldId id="837" r:id="rId25"/>
    <p:sldId id="825" r:id="rId26"/>
    <p:sldId id="811" r:id="rId27"/>
    <p:sldId id="839" r:id="rId28"/>
    <p:sldId id="812" r:id="rId29"/>
    <p:sldId id="826" r:id="rId30"/>
    <p:sldId id="841" r:id="rId31"/>
    <p:sldId id="816" r:id="rId32"/>
    <p:sldId id="818" r:id="rId33"/>
    <p:sldId id="827" r:id="rId34"/>
    <p:sldId id="813" r:id="rId35"/>
    <p:sldId id="754" r:id="rId36"/>
    <p:sldId id="829" r:id="rId37"/>
    <p:sldId id="830" r:id="rId38"/>
    <p:sldId id="844" r:id="rId39"/>
    <p:sldId id="831" r:id="rId4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5pPr>
    <a:lvl6pPr marL="22860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6pPr>
    <a:lvl7pPr marL="27432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7pPr>
    <a:lvl8pPr marL="32004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8pPr>
    <a:lvl9pPr marL="36576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000000"/>
    <a:srgbClr val="99CCFF"/>
    <a:srgbClr val="CCFF99"/>
    <a:srgbClr val="FFFF99"/>
    <a:srgbClr val="F5FB05"/>
    <a:srgbClr val="FFFF00"/>
    <a:srgbClr val="C000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026" autoAdjust="0"/>
    <p:restoredTop sz="96221" autoAdjust="0"/>
  </p:normalViewPr>
  <p:slideViewPr>
    <p:cSldViewPr>
      <p:cViewPr>
        <p:scale>
          <a:sx n="122" d="100"/>
          <a:sy n="122" d="100"/>
        </p:scale>
        <p:origin x="144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E6FCE-1452-4A44-9B18-5AF20DA6C904}" type="datetimeFigureOut">
              <a:rPr lang="ko-KR" altLang="en-US" smtClean="0"/>
              <a:pPr/>
              <a:t>2018. 8. 10.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F4CB-FF25-42E7-85B5-9BD119BF95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01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3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8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124C11B-D954-4935-94E8-11395E674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84933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3169246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08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163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163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163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163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163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74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874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2FE90D18-CFAC-4B09-8C75-644A64513A74}" type="slidenum">
              <a:rPr lang="en-US" altLang="ko-KR">
                <a:solidFill>
                  <a:srgbClr val="000000"/>
                </a:solidFill>
              </a:rPr>
              <a:pPr/>
              <a:t>20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29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74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874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2FE90D18-CFAC-4B09-8C75-644A64513A74}" type="slidenum">
              <a:rPr lang="en-US" altLang="ko-KR">
                <a:solidFill>
                  <a:srgbClr val="000000"/>
                </a:solidFill>
              </a:rPr>
              <a:pPr/>
              <a:t>21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29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38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5038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B55D343D-EFCD-4FE2-9A82-954BF9748D5D}" type="slidenum">
              <a:rPr lang="en-US" altLang="ko-KR">
                <a:solidFill>
                  <a:prstClr val="black"/>
                </a:solidFill>
              </a:rPr>
              <a:pPr/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17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79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5079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7E46F719-DB25-4BB6-ADAF-A25A89E505F9}" type="slidenum">
              <a:rPr lang="en-US" altLang="ko-KR">
                <a:solidFill>
                  <a:prstClr val="black"/>
                </a:solidFill>
              </a:rPr>
              <a:pPr/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6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465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79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5079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7E46F719-DB25-4BB6-ADAF-A25A89E505F9}" type="slidenum">
              <a:rPr lang="en-US" altLang="ko-KR">
                <a:solidFill>
                  <a:prstClr val="black"/>
                </a:solidFill>
              </a:rPr>
              <a:pPr/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6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186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7670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06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417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16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23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5329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507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417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838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34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14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B071-D14A-41B9-8144-30170FCAD8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85F966F4-E085-4EF5-9D10-F465F308AD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78211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CCBD90DB-2D3A-4061-A168-9BF16DBE88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03741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3D8CD731-559E-46DE-8E77-27190E50AF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051621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71147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070E9522-F1C7-4BEC-A420-47F5EE569F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459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5E209E7E-18F8-444E-8C9E-957A93AE1C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616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B4BAC532-16AF-4301-9AD2-461C6C87DE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699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7900682C-AD8C-4ACF-B929-7D0C5505C9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04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8C650D12-1BB9-46DD-83DA-08B89637C8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098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23EC8CF4-D5EA-4B8F-9039-AB97614A0F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758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3BC9-B99C-4013-A8CD-C6136F62E1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88243658-C1A7-410D-A153-09D130D55F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238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38787940-BBBE-4B57-9DDE-AFE7302F5B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030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6DA7FBF0-F134-4E3D-8787-6E40E21BF4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0415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085664CF-7789-4E35-971F-E369164F3E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370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CE3A72E6-1E47-4AD0-A4CB-6652BB0284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840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fld id="{DED273D5-86FF-493D-B736-2C12E3FBCDB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63222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fld id="{97074301-176C-4EBA-BC51-70F54C1DEA39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8512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fld id="{8548FEE2-BF7C-4ECA-896A-4D2DB13A932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9462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fld id="{165879B5-37D2-41EA-9B38-BB2B1C84F5C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5579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fld id="{C37434DF-BE00-4B63-B6AA-60336541099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32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AF5E-E1D2-4417-973B-581DFA2706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fld id="{3C8781BC-6433-4623-A90D-8041EDA7E148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9143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fld id="{0CBF65B0-1E14-4117-8684-A5D756121F29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94470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fld id="{2B179B0A-931C-411F-9CA7-5F822A1D3E4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47476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fld id="{F036E8DA-88FB-4DD3-B6B4-D89C74DB309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9989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fld id="{4240EB1C-55B0-4B51-B931-55D42A94FD8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3888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/>
            </a:lvl1pPr>
          </a:lstStyle>
          <a:p>
            <a:fld id="{CF23A565-A6A3-43D3-BE59-32998E7DDC08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245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E671-5E30-410B-B1F0-D9B36CC6A8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60C0-C55B-45EA-8C71-3D683CB5DBF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B505-1E95-4E9F-9815-776D9E591E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F25E-8429-4B80-9281-6D3BE03DC2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69AB-717D-4349-9F32-651EE42085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C985-A850-49F0-8739-E75EA22CEF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1FF3-20A6-48B2-80A6-C5276CBF29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8FD83-7CC8-422F-BB31-F839E36B857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F296-AEEF-4440-939C-7B663BC844E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D6D8-9560-4528-AACA-98B56CD7761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EE0BD-3B99-4B96-95B0-DB62087B5FC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09DED-8D07-4A07-B5ED-D131DCC9412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7B69-82E8-4628-87ED-B2A9F9E284D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812A6-84C1-47D9-8E92-50260CD598D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EAF33-DE18-4843-850D-9713164BAD6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AC8C-A292-41D4-B36A-1736FF6F056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2F41-1B84-49A5-8BA0-2793B966EC5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8384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F0785CA0-3D8C-4D2C-8FF7-F64AD638B8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B95A1117-9FD6-4CAE-927C-9415A264E1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47E10E33-5034-4B57-8432-CF35EF359C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09E9600F-F34D-432F-8EBD-016267FE87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CB3857F0-575F-4F25-8FC6-D93E2C4D06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76EC7B7C-97AD-4B9A-93E4-EE47F73C1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682724A9-3F37-4990-9BC6-41874EED90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228FB78B-7D47-4923-8646-65A36F913C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AAAC8A23-20C2-4315-A32F-348FC59DF6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954C6A91-2E68-4460-80DA-78884F23C8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85B7A6EE-0AF7-4B0A-901A-75442CD0B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982C11DA-2FD6-42EF-AA2C-6278D6C03E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7B49-3F20-47B9-A218-54604EF2EAA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B071-D14A-41B9-8144-30170FCAD8A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3BC9-B99C-4013-A8CD-C6136F62E1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AF5E-E1D2-4417-973B-581DFA2706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E671-5E30-410B-B1F0-D9B36CC6A85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60C0-C55B-45EA-8C71-3D683CB5DBF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B505-1E95-4E9F-9815-776D9E591E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F25E-8429-4B80-9281-6D3BE03DC2D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69AB-717D-4349-9F32-651EE42085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C985-A850-49F0-8739-E75EA22CEFC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530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25482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37660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75123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2292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95296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32478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6099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7B49-3F20-47B9-A218-54604EF2EAA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5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B071-D14A-41B9-8144-30170FCAD8A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886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3BC9-B99C-4013-A8CD-C6136F62E1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092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AF5E-E1D2-4417-973B-581DFA2706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492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E671-5E30-410B-B1F0-D9B36CC6A85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51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60C0-C55B-45EA-8C71-3D683CB5DBF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72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B505-1E95-4E9F-9815-776D9E591E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305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F25E-8429-4B80-9281-6D3BE03DC2D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972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69AB-717D-4349-9F32-651EE42085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577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C985-A850-49F0-8739-E75EA22CEFC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750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F0785CA0-3D8C-4D2C-8FF7-F64AD638B8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968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B95A1117-9FD6-4CAE-927C-9415A264E1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2610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47E10E33-5034-4B57-8432-CF35EF359C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28242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09E9600F-F34D-432F-8EBD-016267FE87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08501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CB3857F0-575F-4F25-8FC6-D93E2C4D06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87029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76EC7B7C-97AD-4B9A-93E4-EE47F73C1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56349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682724A9-3F37-4990-9BC6-41874EED90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77444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228FB78B-7D47-4923-8646-65A36F913C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54205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AAAC8A23-20C2-4315-A32F-348FC59DF6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40251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954C6A91-2E68-4460-80DA-78884F23C8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46937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85B7A6EE-0AF7-4B0A-901A-75442CD0B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667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7B49-3F20-47B9-A218-54604EF2EA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982C11DA-2FD6-42EF-AA2C-6278D6C03E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01057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09061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39B87A5F-A4A4-4320-AC56-6656FAAACFD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074019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B7306368-4E6E-4DD5-B59C-163782111C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7333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BF03D25F-B646-4DC6-ACA0-0B5917BFF8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77042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759C9A72-484E-45FC-AF33-169ECD8368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53208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EDEB64F0-44B0-4CFE-8689-1F4F246ACF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77686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6825B66C-E6BB-4EAB-A901-EBFE649F89E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81970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BD729965-13AA-4ECA-AE70-494824F9F1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36608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1">
                <a:latin typeface="굴림" pitchFamily="50" charset="-127"/>
              </a:defRPr>
            </a:lvl1pPr>
          </a:lstStyle>
          <a:p>
            <a:fld id="{E9D99FFF-6058-4BCB-848A-93A6AA7417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7303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0.xml"/><Relationship Id="rId19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78.xml"/><Relationship Id="rId19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1.xml"/><Relationship Id="rId14" Type="http://schemas.openxmlformats.org/officeDocument/2006/relationships/theme" Target="../theme/theme6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3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89F428-BFC7-4CFE-A64C-06AE091CDA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1" r:id="rId1"/>
    <p:sldLayoutId id="2147484692" r:id="rId2"/>
    <p:sldLayoutId id="2147484693" r:id="rId3"/>
    <p:sldLayoutId id="2147484694" r:id="rId4"/>
    <p:sldLayoutId id="2147484695" r:id="rId5"/>
    <p:sldLayoutId id="2147484696" r:id="rId6"/>
    <p:sldLayoutId id="2147484697" r:id="rId7"/>
    <p:sldLayoutId id="2147484698" r:id="rId8"/>
    <p:sldLayoutId id="2147484661" r:id="rId9"/>
    <p:sldLayoutId id="2147484662" r:id="rId10"/>
    <p:sldLayoutId id="2147484663" r:id="rId11"/>
    <p:sldLayoutId id="2147484664" r:id="rId12"/>
    <p:sldLayoutId id="2147484665" r:id="rId13"/>
    <p:sldLayoutId id="2147484666" r:id="rId14"/>
    <p:sldLayoutId id="2147484667" r:id="rId15"/>
    <p:sldLayoutId id="2147484668" r:id="rId16"/>
    <p:sldLayoutId id="2147484669" r:id="rId17"/>
    <p:sldLayoutId id="2147484670" r:id="rId18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45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45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B825B1-910D-4DDF-9886-27BC9658E8B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2" r:id="rId6"/>
    <p:sldLayoutId id="2147484733" r:id="rId7"/>
    <p:sldLayoutId id="2147484734" r:id="rId8"/>
    <p:sldLayoutId id="2147484735" r:id="rId9"/>
    <p:sldLayoutId id="2147484736" r:id="rId10"/>
    <p:sldLayoutId id="2147484737" r:id="rId11"/>
    <p:sldLayoutId id="2147485576" r:id="rId1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98EFAB5-CA52-4D31-A802-4EE7227030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68" r:id="rId1"/>
    <p:sldLayoutId id="2147485069" r:id="rId2"/>
    <p:sldLayoutId id="2147485070" r:id="rId3"/>
    <p:sldLayoutId id="2147485071" r:id="rId4"/>
    <p:sldLayoutId id="2147485072" r:id="rId5"/>
    <p:sldLayoutId id="2147485073" r:id="rId6"/>
    <p:sldLayoutId id="2147485074" r:id="rId7"/>
    <p:sldLayoutId id="2147485075" r:id="rId8"/>
    <p:sldLayoutId id="2147485076" r:id="rId9"/>
    <p:sldLayoutId id="2147485077" r:id="rId10"/>
    <p:sldLayoutId id="2147485078" r:id="rId11"/>
    <p:sldLayoutId id="214748507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89F428-BFC7-4CFE-A64C-06AE091CDA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8" r:id="rId1"/>
    <p:sldLayoutId id="2147485219" r:id="rId2"/>
    <p:sldLayoutId id="2147485220" r:id="rId3"/>
    <p:sldLayoutId id="2147485221" r:id="rId4"/>
    <p:sldLayoutId id="2147485222" r:id="rId5"/>
    <p:sldLayoutId id="2147485223" r:id="rId6"/>
    <p:sldLayoutId id="2147485224" r:id="rId7"/>
    <p:sldLayoutId id="2147485225" r:id="rId8"/>
    <p:sldLayoutId id="2147485226" r:id="rId9"/>
    <p:sldLayoutId id="2147485227" r:id="rId10"/>
    <p:sldLayoutId id="2147485228" r:id="rId11"/>
    <p:sldLayoutId id="2147485229" r:id="rId12"/>
    <p:sldLayoutId id="2147485230" r:id="rId13"/>
    <p:sldLayoutId id="2147485231" r:id="rId14"/>
    <p:sldLayoutId id="2147485232" r:id="rId15"/>
    <p:sldLayoutId id="2147485233" r:id="rId16"/>
    <p:sldLayoutId id="2147485234" r:id="rId17"/>
    <p:sldLayoutId id="2147485235" r:id="rId18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89F428-BFC7-4CFE-A64C-06AE091CDA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5" r:id="rId1"/>
    <p:sldLayoutId id="2147485266" r:id="rId2"/>
    <p:sldLayoutId id="2147485267" r:id="rId3"/>
    <p:sldLayoutId id="2147485268" r:id="rId4"/>
    <p:sldLayoutId id="2147485269" r:id="rId5"/>
    <p:sldLayoutId id="2147485270" r:id="rId6"/>
    <p:sldLayoutId id="2147485271" r:id="rId7"/>
    <p:sldLayoutId id="2147485272" r:id="rId8"/>
    <p:sldLayoutId id="2147485273" r:id="rId9"/>
    <p:sldLayoutId id="2147485274" r:id="rId10"/>
    <p:sldLayoutId id="2147485275" r:id="rId11"/>
    <p:sldLayoutId id="2147485276" r:id="rId12"/>
    <p:sldLayoutId id="2147485277" r:id="rId13"/>
    <p:sldLayoutId id="2147485278" r:id="rId14"/>
    <p:sldLayoutId id="2147485279" r:id="rId15"/>
    <p:sldLayoutId id="2147485280" r:id="rId16"/>
    <p:sldLayoutId id="2147485281" r:id="rId17"/>
    <p:sldLayoutId id="2147485282" r:id="rId18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98EFAB5-CA52-4D31-A802-4EE7227030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2771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7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맑은 고딕" panose="020B0503020000020004" pitchFamily="50" charset="-127"/>
              </a:defRPr>
            </a:lvl1pPr>
          </a:lstStyle>
          <a:p>
            <a:pPr latinLnBrk="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latinLnBrk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latinLnBrk="0"/>
            <a:fld id="{E4004121-BDE3-4DDD-9D0A-840A1112C178}" type="slidenum">
              <a:rPr lang="en-US" altLang="ko-KR" smtClean="0">
                <a:ea typeface="굴림" pitchFamily="50" charset="-127"/>
              </a:rPr>
              <a:pPr latinLnBrk="0"/>
              <a:t>‹#›</a:t>
            </a:fld>
            <a:endParaRPr lang="en-US" altLang="ko-KR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541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9" r:id="rId1"/>
    <p:sldLayoutId id="2147485530" r:id="rId2"/>
    <p:sldLayoutId id="2147485531" r:id="rId3"/>
    <p:sldLayoutId id="2147485532" r:id="rId4"/>
    <p:sldLayoutId id="2147485533" r:id="rId5"/>
    <p:sldLayoutId id="2147485534" r:id="rId6"/>
    <p:sldLayoutId id="2147485535" r:id="rId7"/>
    <p:sldLayoutId id="2147485536" r:id="rId8"/>
    <p:sldLayoutId id="2147485537" r:id="rId9"/>
    <p:sldLayoutId id="2147485538" r:id="rId10"/>
    <p:sldLayoutId id="2147485539" r:id="rId11"/>
    <p:sldLayoutId id="2147485578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93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sz="1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3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sz="1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3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sz="1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51A9A6D-BAF8-4BD8-9F7A-F3B03552B9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6173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41" r:id="rId1"/>
    <p:sldLayoutId id="2147485542" r:id="rId2"/>
    <p:sldLayoutId id="2147485543" r:id="rId3"/>
    <p:sldLayoutId id="2147485544" r:id="rId4"/>
    <p:sldLayoutId id="2147485545" r:id="rId5"/>
    <p:sldLayoutId id="2147485546" r:id="rId6"/>
    <p:sldLayoutId id="2147485547" r:id="rId7"/>
    <p:sldLayoutId id="2147485548" r:id="rId8"/>
    <p:sldLayoutId id="2147485549" r:id="rId9"/>
    <p:sldLayoutId id="2147485550" r:id="rId10"/>
    <p:sldLayoutId id="21474855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867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5CD80DD4-12CB-4D54-B4D6-0968BAD037E4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2848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5" r:id="rId1"/>
    <p:sldLayoutId id="2147485566" r:id="rId2"/>
    <p:sldLayoutId id="2147485567" r:id="rId3"/>
    <p:sldLayoutId id="2147485568" r:id="rId4"/>
    <p:sldLayoutId id="2147485569" r:id="rId5"/>
    <p:sldLayoutId id="2147485570" r:id="rId6"/>
    <p:sldLayoutId id="2147485571" r:id="rId7"/>
    <p:sldLayoutId id="2147485572" r:id="rId8"/>
    <p:sldLayoutId id="2147485573" r:id="rId9"/>
    <p:sldLayoutId id="2147485574" r:id="rId10"/>
    <p:sldLayoutId id="2147485575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8.png"/><Relationship Id="rId5" Type="http://schemas.openxmlformats.org/officeDocument/2006/relationships/image" Target="../media/image210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4" Type="http://schemas.openxmlformats.org/officeDocument/2006/relationships/notesSlide" Target="../notesSlides/notesSlide12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0.wmf"/><Relationship Id="rId9" Type="http://schemas.openxmlformats.org/officeDocument/2006/relationships/image" Target="../media/image21.png"/><Relationship Id="rId1" Type="http://schemas.openxmlformats.org/officeDocument/2006/relationships/themeOverride" Target="../theme/themeOverride6.xml"/><Relationship Id="rId2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2.pn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3.pn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15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3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0.xml"/><Relationship Id="rId4" Type="http://schemas.openxmlformats.org/officeDocument/2006/relationships/notesSlide" Target="../notesSlides/notesSlide21.xml"/><Relationship Id="rId5" Type="http://schemas.openxmlformats.org/officeDocument/2006/relationships/oleObject" Target="../embeddings/oleObject5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37.wmf"/><Relationship Id="rId1" Type="http://schemas.openxmlformats.org/officeDocument/2006/relationships/themeOverride" Target="../theme/themeOverride10.xml"/><Relationship Id="rId2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3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3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4.pn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ygn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15883" y="116632"/>
            <a:ext cx="8839200" cy="127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latinLnBrk="0"/>
            <a:r>
              <a:rPr kumimoji="0" lang="en-US" altLang="ko-KR" sz="4800" b="1" dirty="0" smtClean="0">
                <a:solidFill>
                  <a:schemeClr val="bg1"/>
                </a:solidFill>
                <a:latin typeface="Arial" pitchFamily="34" charset="0"/>
                <a:ea typeface="굴림" pitchFamily="50" charset="-127"/>
              </a:rPr>
              <a:t>New Results from RENO</a:t>
            </a:r>
          </a:p>
        </p:txBody>
      </p:sp>
      <p:sp>
        <p:nvSpPr>
          <p:cNvPr id="2" name="AutoShape 4" descr="https://www.jyu.fi/en/congress/ndm15/welcome-to-neutrinos-and-dark-matter-congress/NDM15b.jpg"/>
          <p:cNvSpPr>
            <a:spLocks noChangeAspect="1" noChangeArrowheads="1"/>
          </p:cNvSpPr>
          <p:nvPr/>
        </p:nvSpPr>
        <p:spPr bwMode="auto">
          <a:xfrm>
            <a:off x="746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" name="Picture 6" descr="센터로고-짙은색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05513"/>
            <a:ext cx="34925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15616" y="1402110"/>
            <a:ext cx="6497637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2200" b="1" dirty="0" err="1" smtClean="0">
                <a:solidFill>
                  <a:schemeClr val="bg1"/>
                </a:solidFill>
                <a:latin typeface="Arial" pitchFamily="34" charset="0"/>
              </a:rPr>
              <a:t>Jee-Seung</a:t>
            </a:r>
            <a:r>
              <a:rPr lang="en-US" altLang="ko-KR" sz="2200" b="1" dirty="0" smtClean="0">
                <a:solidFill>
                  <a:schemeClr val="bg1"/>
                </a:solidFill>
                <a:latin typeface="Arial" pitchFamily="34" charset="0"/>
              </a:rPr>
              <a:t> Jang </a:t>
            </a:r>
            <a:r>
              <a:rPr lang="en-US" altLang="ko-KR" sz="2200" b="1" dirty="0">
                <a:solidFill>
                  <a:schemeClr val="bg1"/>
                </a:solidFill>
                <a:latin typeface="Arial" pitchFamily="34" charset="0"/>
              </a:rPr>
              <a:t>for the RENO Collaboration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2200" b="1" dirty="0" smtClean="0">
                <a:solidFill>
                  <a:schemeClr val="bg1"/>
                </a:solidFill>
                <a:latin typeface="Arial" pitchFamily="34" charset="0"/>
              </a:rPr>
              <a:t>GIST, Korea</a:t>
            </a:r>
            <a:endParaRPr lang="en-US" altLang="ko-KR" sz="2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11560" y="2380760"/>
            <a:ext cx="7652394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2000" b="1" dirty="0" err="1" smtClean="0">
                <a:solidFill>
                  <a:srgbClr val="FFFF00"/>
                </a:solidFill>
                <a:latin typeface="Arial" pitchFamily="34" charset="0"/>
              </a:rPr>
              <a:t>NuFact</a:t>
            </a:r>
            <a:r>
              <a:rPr lang="en-US" altLang="ko-KR" sz="20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altLang="ko-KR" sz="2000" b="1" dirty="0" smtClean="0">
                <a:solidFill>
                  <a:srgbClr val="FFFF00"/>
                </a:solidFill>
                <a:latin typeface="Arial" pitchFamily="34" charset="0"/>
              </a:rPr>
              <a:t>2018</a:t>
            </a:r>
            <a:endParaRPr lang="en-US" altLang="ko-KR" sz="2000" b="1" dirty="0">
              <a:solidFill>
                <a:srgbClr val="FFFF00"/>
              </a:solidFill>
              <a:latin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2000" b="1" dirty="0" smtClean="0">
                <a:solidFill>
                  <a:srgbClr val="FFFF00"/>
                </a:solidFill>
                <a:latin typeface="Arial" pitchFamily="34" charset="0"/>
              </a:rPr>
              <a:t>Blacksburg</a:t>
            </a:r>
            <a:r>
              <a:rPr lang="en-US" altLang="ko-KR" sz="2000" b="1" dirty="0" smtClean="0">
                <a:solidFill>
                  <a:srgbClr val="FFFF00"/>
                </a:solidFill>
                <a:latin typeface="Arial" pitchFamily="34" charset="0"/>
              </a:rPr>
              <a:t>, Virginia, Aug. </a:t>
            </a:r>
            <a:r>
              <a:rPr lang="en-US" altLang="ko-KR" sz="2000" b="1" dirty="0" smtClean="0">
                <a:solidFill>
                  <a:srgbClr val="FFFF00"/>
                </a:solidFill>
                <a:latin typeface="Arial" pitchFamily="34" charset="0"/>
              </a:rPr>
              <a:t>13</a:t>
            </a:r>
            <a:r>
              <a:rPr lang="en-US" altLang="ko-KR" sz="2000" b="1" dirty="0" smtClean="0">
                <a:solidFill>
                  <a:srgbClr val="FFFF00"/>
                </a:solidFill>
                <a:latin typeface="Arial" pitchFamily="34" charset="0"/>
              </a:rPr>
              <a:t>-18, </a:t>
            </a:r>
            <a:r>
              <a:rPr lang="en-US" altLang="ko-KR" sz="2000" b="1" dirty="0" smtClean="0">
                <a:solidFill>
                  <a:srgbClr val="FFFF00"/>
                </a:solidFill>
                <a:latin typeface="Arial" pitchFamily="34" charset="0"/>
              </a:rPr>
              <a:t>2018</a:t>
            </a:r>
            <a:endParaRPr lang="en-US" altLang="ko-KR" sz="2000" b="1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07" name="Rectangle 51"/>
          <p:cNvSpPr>
            <a:spLocks noChangeArrowheads="1"/>
          </p:cNvSpPr>
          <p:nvPr/>
        </p:nvSpPr>
        <p:spPr bwMode="auto">
          <a:xfrm>
            <a:off x="251520" y="233462"/>
            <a:ext cx="8496944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Survival probability of reactor antineutrinos</a:t>
            </a:r>
            <a:endParaRPr lang="ko-KR" altLang="en-US" sz="3000" b="1" baseline="30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11371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5882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09DED-8D07-4A07-B5ED-D131DCC9412E}" type="slidenum">
              <a:rPr lang="ko-KR" altLang="en-US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6" name="직사각형 5"/>
          <p:cNvSpPr/>
          <p:nvPr/>
        </p:nvSpPr>
        <p:spPr>
          <a:xfrm>
            <a:off x="5364088" y="1340768"/>
            <a:ext cx="2461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1938" indent="-261938" defTabSz="457200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10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RENO 2200 days</a:t>
            </a:r>
            <a:endParaRPr kumimoji="0" lang="en-US" altLang="ko-KR" sz="2400" b="1" spc="10" dirty="0">
              <a:solidFill>
                <a:schemeClr val="tx1"/>
              </a:solidFill>
              <a:latin typeface="Times New Roman" panose="02020603050405020304" pitchFamily="18" charset="0"/>
              <a:ea typeface="굴림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550402"/>
              </p:ext>
            </p:extLst>
          </p:nvPr>
        </p:nvGraphicFramePr>
        <p:xfrm>
          <a:off x="3347864" y="2102104"/>
          <a:ext cx="3711964" cy="707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53" name="Equation" r:id="rId5" imgW="2514240" imgH="466200" progId="Equation.3">
                  <p:embed/>
                </p:oleObj>
              </mc:Choice>
              <mc:Fallback>
                <p:oleObj name="Equation" r:id="rId5" imgW="2514240" imgH="46620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102104"/>
                        <a:ext cx="3711964" cy="707834"/>
                      </a:xfrm>
                      <a:prstGeom prst="rect">
                        <a:avLst/>
                      </a:prstGeom>
                      <a:solidFill>
                        <a:srgbClr val="FFFD88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1291803" y="577134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L/E-dependent</a:t>
            </a:r>
            <a:r>
              <a:rPr lang="en-US" altLang="ko-KR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disappearance </a:t>
            </a:r>
            <a:r>
              <a:rPr lang="en-US" altLang="ko-KR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reactor </a:t>
            </a:r>
            <a:r>
              <a:rPr lang="en-US" altLang="ko-KR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antineutrinos</a:t>
            </a:r>
            <a:endParaRPr lang="ko-KR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0" name="Rectangle 70"/>
          <p:cNvSpPr>
            <a:spLocks noChangeArrowheads="1"/>
          </p:cNvSpPr>
          <p:nvPr/>
        </p:nvSpPr>
        <p:spPr bwMode="auto">
          <a:xfrm>
            <a:off x="179512" y="116632"/>
            <a:ext cx="8784976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Comparison of </a:t>
            </a:r>
            <a:r>
              <a:rPr lang="en-US" altLang="ko-KR" sz="2800" b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altLang="ko-KR" sz="2800" b="1" baseline="-25000" dirty="0" smtClean="0">
                <a:solidFill>
                  <a:srgbClr val="000000"/>
                </a:solidFill>
                <a:latin typeface="Arial" charset="0"/>
              </a:rPr>
              <a:t>13 </a:t>
            </a:r>
            <a:r>
              <a:rPr lang="en-US" altLang="ko-KR" sz="2800" b="1" dirty="0" smtClean="0">
                <a:solidFill>
                  <a:srgbClr val="000000"/>
                </a:solidFill>
                <a:latin typeface="Arial" charset="0"/>
              </a:rPr>
              <a:t> and</a:t>
            </a:r>
            <a:r>
              <a:rPr lang="en-US" altLang="ko-KR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Arial" charset="0"/>
              </a:rPr>
              <a:t>|</a:t>
            </a:r>
            <a:r>
              <a:rPr lang="en-US" altLang="ko-KR" sz="2800" b="1" dirty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altLang="ko-KR" sz="2800" b="1" dirty="0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US" altLang="ko-KR" sz="2800" b="1" baseline="30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altLang="ko-KR" sz="2800" b="1" baseline="-25000" dirty="0">
                <a:solidFill>
                  <a:schemeClr val="tx1"/>
                </a:solidFill>
                <a:latin typeface="Arial" charset="0"/>
              </a:rPr>
              <a:t>ee</a:t>
            </a:r>
            <a:r>
              <a:rPr lang="en-US" altLang="ko-KR" sz="2800" b="1" dirty="0">
                <a:solidFill>
                  <a:schemeClr val="tx1"/>
                </a:solidFill>
                <a:latin typeface="Arial" charset="0"/>
              </a:rPr>
              <a:t>|</a:t>
            </a:r>
            <a:r>
              <a:rPr lang="en-US" altLang="ko-KR" sz="2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ko-KR" sz="3000" b="1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altLang="ko-KR" sz="30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858119"/>
            <a:ext cx="7600950" cy="584835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8FD83-7CC8-422F-BB31-F839E36B857B}" type="slidenum">
              <a:rPr lang="ko-KR" altLang="en-US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altLang="ko-K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5" name="직사각형 4"/>
          <p:cNvSpPr/>
          <p:nvPr/>
        </p:nvSpPr>
        <p:spPr>
          <a:xfrm>
            <a:off x="323528" y="2636912"/>
            <a:ext cx="8820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b="1" i="1" spc="1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Fuel </a:t>
            </a:r>
            <a:r>
              <a:rPr kumimoji="0" lang="en-US" altLang="ko-KR" b="1" i="1" spc="10" dirty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</a:t>
            </a:r>
            <a:r>
              <a:rPr kumimoji="0" lang="en-US" altLang="ko-KR" b="1" i="1" spc="1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omposition dependent</a:t>
            </a:r>
          </a:p>
          <a:p>
            <a:pPr algn="ctr"/>
            <a:r>
              <a:rPr kumimoji="0" lang="en-US" altLang="ko-KR" b="1" i="1" spc="10" dirty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a</a:t>
            </a:r>
            <a:r>
              <a:rPr kumimoji="0" lang="en-US" altLang="ko-KR" b="1" i="1" spc="1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nti-neutrino yield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2477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1"/>
          <p:cNvSpPr>
            <a:spLocks noChangeArrowheads="1"/>
          </p:cNvSpPr>
          <p:nvPr/>
        </p:nvSpPr>
        <p:spPr bwMode="auto">
          <a:xfrm>
            <a:off x="179958" y="188640"/>
            <a:ext cx="8856538" cy="563265"/>
          </a:xfrm>
          <a:prstGeom prst="rect">
            <a:avLst/>
          </a:prstGeom>
          <a:solidFill>
            <a:srgbClr val="33CC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dist="107763" dir="2700000" algn="ctr" rotWithShape="0">
              <a:srgbClr val="EEECE1"/>
            </a:outerShdw>
          </a:effec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fontAlgn="auto" latinLnBrk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ko-KR" sz="2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of Fuel Isotope Fraction</a:t>
            </a:r>
            <a:endParaRPr kumimoji="0" lang="ko-KR" altLang="en-US" sz="26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09" y="1761239"/>
            <a:ext cx="5040560" cy="4248231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altLang="ja-JP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1875709" y="6121113"/>
                <a:ext cx="5662972" cy="6765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 sz="1800" b="1" dirty="0" smtClean="0">
                    <a:solidFill>
                      <a:schemeClr val="tx1"/>
                    </a:solidFill>
                    <a:latin typeface="+mn-lt"/>
                  </a:rPr>
                  <a:t>Average fission fraction 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235</m:t>
                        </m:r>
                      </m:sub>
                    </m:sSub>
                  </m:oMath>
                </a14:m>
                <a:r>
                  <a:rPr lang="en-US" altLang="ko-KR" sz="1800" dirty="0" smtClean="0">
                    <a:solidFill>
                      <a:schemeClr val="tx1"/>
                    </a:solidFill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239</m:t>
                        </m:r>
                      </m:sub>
                    </m:sSub>
                  </m:oMath>
                </a14:m>
                <a:r>
                  <a:rPr lang="en-US" altLang="ko-KR" sz="1800" dirty="0" smtClean="0">
                    <a:solidFill>
                      <a:schemeClr val="tx1"/>
                    </a:solidFill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238</m:t>
                        </m:r>
                      </m:sub>
                    </m:sSub>
                  </m:oMath>
                </a14:m>
                <a:r>
                  <a:rPr lang="en-US" altLang="ko-KR" sz="1800" dirty="0" smtClean="0">
                    <a:solidFill>
                      <a:schemeClr val="tx1"/>
                    </a:solidFill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241</m:t>
                        </m:r>
                      </m:sub>
                    </m:sSub>
                  </m:oMath>
                </a14:m>
                <a:r>
                  <a:rPr lang="en-US" altLang="ko-KR" sz="1800" dirty="0" smtClean="0">
                    <a:solidFill>
                      <a:schemeClr val="tx1"/>
                    </a:solidFill>
                    <a:latin typeface="+mn-lt"/>
                  </a:rPr>
                  <a:t>= 0.573 : 0.299 : 0.073 : 0.055</a:t>
                </a:r>
                <a:endParaRPr lang="ko-KR" altLang="en-US" sz="18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709" y="6121113"/>
                <a:ext cx="5662972" cy="676532"/>
              </a:xfrm>
              <a:prstGeom prst="rect">
                <a:avLst/>
              </a:prstGeom>
              <a:blipFill rotWithShape="0">
                <a:blip r:embed="rId5"/>
                <a:stretch>
                  <a:fillRect l="-969" t="-4505" b="-90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텍스트 상자 4"/>
          <p:cNvSpPr txBox="1"/>
          <p:nvPr/>
        </p:nvSpPr>
        <p:spPr>
          <a:xfrm>
            <a:off x="78363" y="903215"/>
            <a:ext cx="9257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 smtClean="0"/>
              <a:t>Fission fraction data of each reactor core, is provided by the </a:t>
            </a:r>
            <a:r>
              <a:rPr kumimoji="1" lang="en-US" altLang="ko-KR" sz="2000" dirty="0" err="1" smtClean="0"/>
              <a:t>Hanbit</a:t>
            </a:r>
            <a:r>
              <a:rPr kumimoji="1" lang="en-US" altLang="ko-KR" sz="2000" dirty="0" smtClean="0"/>
              <a:t> nuclear power plant</a:t>
            </a:r>
            <a:r>
              <a:rPr lang="en-US" altLang="ko-KR" sz="2000" dirty="0"/>
              <a:t> </a:t>
            </a:r>
            <a:endParaRPr lang="en-US" altLang="ko-KR" sz="2000" dirty="0" smtClean="0"/>
          </a:p>
          <a:p>
            <a:r>
              <a:rPr lang="en-US" altLang="ko-KR" sz="2000" dirty="0" smtClean="0"/>
              <a:t>and average fission fraction of 6 reactors is used for this study. </a:t>
            </a:r>
            <a:endParaRPr kumimoji="1"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33810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1"/>
          <p:cNvSpPr>
            <a:spLocks noChangeArrowheads="1"/>
          </p:cNvSpPr>
          <p:nvPr/>
        </p:nvSpPr>
        <p:spPr bwMode="auto">
          <a:xfrm>
            <a:off x="179958" y="188640"/>
            <a:ext cx="8856538" cy="563265"/>
          </a:xfrm>
          <a:prstGeom prst="rect">
            <a:avLst/>
          </a:prstGeom>
          <a:solidFill>
            <a:srgbClr val="33CC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dist="107763" dir="2700000" algn="ctr" rotWithShape="0">
              <a:srgbClr val="EEECE1"/>
            </a:outerShdw>
          </a:effec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fontAlgn="auto" latinLnBrk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ko-KR" sz="2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Fuel-Composition Dependent Reactor Neutrino Yield </a:t>
            </a:r>
            <a:endParaRPr kumimoji="0" lang="ko-KR" altLang="en-US" sz="26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562660" y="6093296"/>
            <a:ext cx="2133600" cy="476250"/>
          </a:xfrm>
        </p:spPr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altLang="ja-JP" dirty="0">
              <a:solidFill>
                <a:schemeClr val="tx1"/>
              </a:solidFill>
            </a:endParaRPr>
          </a:p>
        </p:txBody>
      </p:sp>
      <p:graphicFrame>
        <p:nvGraphicFramePr>
          <p:cNvPr id="8499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374049"/>
              </p:ext>
            </p:extLst>
          </p:nvPr>
        </p:nvGraphicFramePr>
        <p:xfrm>
          <a:off x="6646948" y="2549636"/>
          <a:ext cx="14112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20" name="수식" r:id="rId5" imgW="787320" imgH="266400" progId="Equation.3">
                  <p:embed/>
                </p:oleObj>
              </mc:Choice>
              <mc:Fallback>
                <p:oleObj name="수식" r:id="rId5" imgW="78732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948" y="2549636"/>
                        <a:ext cx="141128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085302"/>
              </p:ext>
            </p:extLst>
          </p:nvPr>
        </p:nvGraphicFramePr>
        <p:xfrm>
          <a:off x="6588224" y="3132257"/>
          <a:ext cx="276241" cy="412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21" name="수식" r:id="rId7" imgW="177480" imgH="253800" progId="Equation.3">
                  <p:embed/>
                </p:oleObj>
              </mc:Choice>
              <mc:Fallback>
                <p:oleObj name="수식" r:id="rId7" imgW="17748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132257"/>
                        <a:ext cx="276241" cy="4127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73976" y="3132257"/>
            <a:ext cx="228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: time averaged fission fraction of isotope </a:t>
            </a:r>
            <a:r>
              <a:rPr lang="en-US" altLang="ko-KR" sz="1600" dirty="0" err="1" smtClean="0">
                <a:latin typeface="+mj-lt"/>
              </a:rPr>
              <a:t>i</a:t>
            </a:r>
            <a:endParaRPr lang="ko-KR" altLang="en-US" sz="1600" dirty="0">
              <a:latin typeface="+mj-lt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9"/>
          <a:srcRect l="1681" t="12366" r="1909" b="2933"/>
          <a:stretch/>
        </p:blipFill>
        <p:spPr>
          <a:xfrm>
            <a:off x="179958" y="1246156"/>
            <a:ext cx="6283482" cy="4170174"/>
          </a:xfrm>
          <a:prstGeom prst="rect">
            <a:avLst/>
          </a:prstGeom>
        </p:spPr>
      </p:pic>
      <p:sp>
        <p:nvSpPr>
          <p:cNvPr id="2" name="텍스트 상자 1"/>
          <p:cNvSpPr txBox="1"/>
          <p:nvPr/>
        </p:nvSpPr>
        <p:spPr>
          <a:xfrm>
            <a:off x="295486" y="5523741"/>
            <a:ext cx="8739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0033CC"/>
                </a:solidFill>
                <a:latin typeface="+mn-lt"/>
              </a:rPr>
              <a:t>N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+mn-lt"/>
              </a:rPr>
              <a:t>o fuel-dependent variation of IBD yield per fission is ruled out with 6.7 𝜎</a:t>
            </a:r>
            <a:endParaRPr kumimoji="1" lang="ko-KR" altLang="en-US" sz="24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6562660" y="1691837"/>
            <a:ext cx="271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mtClean="0">
                <a:solidFill>
                  <a:schemeClr val="tx1"/>
                </a:solidFill>
                <a:latin typeface="+mj-lt"/>
              </a:rPr>
              <a:t>Average of IBD 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yield</a:t>
            </a:r>
            <a:r>
              <a:rPr lang="ko-KR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per fission</a:t>
            </a:r>
            <a:endParaRPr lang="ko-KR" alt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5858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1"/>
          <p:cNvSpPr>
            <a:spLocks noChangeArrowheads="1"/>
          </p:cNvSpPr>
          <p:nvPr/>
        </p:nvSpPr>
        <p:spPr bwMode="auto">
          <a:xfrm>
            <a:off x="179958" y="188640"/>
            <a:ext cx="8856538" cy="563265"/>
          </a:xfrm>
          <a:prstGeom prst="rect">
            <a:avLst/>
          </a:prstGeom>
          <a:solidFill>
            <a:srgbClr val="33CC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dist="107763" dir="2700000" algn="ctr" rotWithShape="0">
              <a:srgbClr val="EEECE1"/>
            </a:outerShdw>
          </a:effec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>
              <a:buNone/>
            </a:pP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Best-fit result of IBD yields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 fission of </a:t>
            </a:r>
            <a:r>
              <a:rPr lang="en-US" altLang="ko-KR" sz="28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235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 (</a:t>
            </a:r>
            <a:r>
              <a:rPr lang="en-US" altLang="ko-KR" sz="28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239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Pu)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altLang="ja-JP"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l="2273" t="8955" r="1631" b="3438"/>
          <a:stretch/>
        </p:blipFill>
        <p:spPr>
          <a:xfrm>
            <a:off x="1938708" y="992529"/>
            <a:ext cx="5339037" cy="466275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67544" y="5890478"/>
            <a:ext cx="8477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400" baseline="30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235</a:t>
            </a:r>
            <a:r>
              <a:rPr lang="en-US" altLang="ko-KR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</a:t>
            </a:r>
            <a:r>
              <a:rPr lang="en-US" altLang="ko-KR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3.5</a:t>
            </a:r>
            <a:r>
              <a:rPr lang="en-US" altLang="ko-KR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 deficit relative to Huber-Mueller (H-M) prediction</a:t>
            </a:r>
          </a:p>
          <a:p>
            <a:pPr lvl="0"/>
            <a:r>
              <a:rPr lang="en-US" altLang="ko-KR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ko-KR" sz="2400" baseline="30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239</a:t>
            </a:r>
            <a:r>
              <a:rPr lang="en-US" altLang="ko-KR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Pu: 1.2</a:t>
            </a:r>
            <a:r>
              <a:rPr lang="en-US" altLang="ko-KR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 deficit</a:t>
            </a:r>
            <a:endParaRPr lang="en-US" altLang="ko-KR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76235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5" name="직사각형 4"/>
          <p:cNvSpPr/>
          <p:nvPr/>
        </p:nvSpPr>
        <p:spPr>
          <a:xfrm>
            <a:off x="323528" y="2636912"/>
            <a:ext cx="8820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b="1" i="1" spc="1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Fuel </a:t>
            </a:r>
            <a:r>
              <a:rPr kumimoji="0" lang="en-US" altLang="ko-KR" b="1" i="1" spc="10" dirty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</a:t>
            </a:r>
            <a:r>
              <a:rPr kumimoji="0" lang="en-US" altLang="ko-KR" b="1" i="1" spc="1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omposition dependent</a:t>
            </a:r>
          </a:p>
          <a:p>
            <a:pPr algn="ctr"/>
            <a:r>
              <a:rPr kumimoji="0" lang="en-US" altLang="ko-KR" b="1" i="1" spc="1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5 MeV excess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2166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1"/>
          <p:cNvSpPr>
            <a:spLocks noChangeArrowheads="1"/>
          </p:cNvSpPr>
          <p:nvPr/>
        </p:nvSpPr>
        <p:spPr bwMode="auto">
          <a:xfrm>
            <a:off x="179958" y="116632"/>
            <a:ext cx="8856538" cy="563265"/>
          </a:xfrm>
          <a:prstGeom prst="rect">
            <a:avLst/>
          </a:prstGeom>
          <a:solidFill>
            <a:srgbClr val="33CC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dist="107763" dir="2700000" algn="ctr" rotWithShape="0">
              <a:srgbClr val="EEECE1"/>
            </a:outerShdw>
          </a:effec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fontAlgn="auto" latinLnBrk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ko-KR" sz="2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IBD Yield Variation of 5 MeV Excess Region</a:t>
            </a:r>
            <a:endParaRPr kumimoji="0" lang="ko-KR" altLang="en-US" sz="26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 altLang="ja-JP">
              <a:solidFill>
                <a:schemeClr val="tx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l="2019" t="10655" r="1786" b="1723"/>
          <a:stretch/>
        </p:blipFill>
        <p:spPr>
          <a:xfrm>
            <a:off x="1283296" y="838577"/>
            <a:ext cx="6336704" cy="4806997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287462" y="5804255"/>
            <a:ext cx="8856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Weak </a:t>
            </a:r>
            <a:r>
              <a:rPr lang="en-US" altLang="ko-KR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indication of enhanced yield in 5 MeV excess region due to </a:t>
            </a:r>
            <a:r>
              <a:rPr lang="en-US" altLang="ko-KR" sz="24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235</a:t>
            </a:r>
            <a:r>
              <a:rPr lang="en-US" altLang="ko-KR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 isotope fraction increase…. </a:t>
            </a:r>
            <a:endParaRPr lang="ko-KR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62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41130"/>
            <a:ext cx="7162749" cy="4835996"/>
          </a:xfrm>
          <a:prstGeom prst="rect">
            <a:avLst/>
          </a:prstGeom>
        </p:spPr>
      </p:pic>
      <p:sp>
        <p:nvSpPr>
          <p:cNvPr id="20" name="Rectangle 51"/>
          <p:cNvSpPr>
            <a:spLocks noChangeArrowheads="1"/>
          </p:cNvSpPr>
          <p:nvPr/>
        </p:nvSpPr>
        <p:spPr bwMode="auto">
          <a:xfrm>
            <a:off x="179958" y="188640"/>
            <a:ext cx="8856538" cy="563265"/>
          </a:xfrm>
          <a:prstGeom prst="rect">
            <a:avLst/>
          </a:prstGeom>
          <a:solidFill>
            <a:srgbClr val="33CC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dist="107763" dir="2700000" algn="ctr" rotWithShape="0">
              <a:srgbClr val="EEECE1"/>
            </a:outerShdw>
          </a:effec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fontAlgn="auto" latinLnBrk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ko-KR" sz="2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of 5 MeV excess with </a:t>
            </a:r>
            <a:r>
              <a:rPr kumimoji="0" lang="en-US" altLang="ko-KR" sz="2600" b="1" kern="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kumimoji="0" lang="en-US" altLang="ko-KR" sz="2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isotope fraction</a:t>
            </a:r>
            <a:endParaRPr kumimoji="0" lang="ko-KR" altLang="en-US" sz="26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36"/>
              <p:cNvSpPr txBox="1">
                <a:spLocks noChangeArrowheads="1"/>
              </p:cNvSpPr>
              <p:nvPr/>
            </p:nvSpPr>
            <p:spPr bwMode="auto">
              <a:xfrm>
                <a:off x="5691942" y="3899722"/>
                <a:ext cx="2491366" cy="1022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45720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 defTabSz="4572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 defTabSz="4572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 defTabSz="4572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fontAlgn="auto" latinLnBrk="0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kumimoji="0" lang="en-US" altLang="ko-KR" sz="2000" kern="0" dirty="0">
                    <a:solidFill>
                      <a:srgbClr val="000000"/>
                    </a:solidFill>
                    <a:latin typeface="+mn-lt"/>
                  </a:rPr>
                  <a:t>(for constant)</a:t>
                </a:r>
                <a:endParaRPr kumimoji="0" lang="ko-KR" altLang="en-US" sz="2000" kern="0" dirty="0">
                  <a:solidFill>
                    <a:srgbClr val="000000"/>
                  </a:solidFill>
                  <a:latin typeface="+mn-lt"/>
                </a:endParaRPr>
              </a:p>
              <a:p>
                <a:pPr fontAlgn="auto" latinLnBrk="0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ko-K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ko-KR" altLang="en-US" sz="2000" i="1" dirty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altLang="ko-KR" sz="2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altLang="ko-KR" sz="2000" kern="0" dirty="0" smtClean="0">
                    <a:solidFill>
                      <a:srgbClr val="000000"/>
                    </a:solidFill>
                    <a:latin typeface="+mn-lt"/>
                  </a:rPr>
                  <a:t> = 6.58 (</a:t>
                </a:r>
                <a:r>
                  <a:rPr lang="en-US" altLang="ko-KR" sz="2000" dirty="0" smtClean="0">
                    <a:latin typeface="+mn-lt"/>
                    <a:cs typeface="Arial" panose="020B0604020202020204" pitchFamily="34" charset="0"/>
                  </a:rPr>
                  <a:t>2.6</a:t>
                </a:r>
                <a:r>
                  <a:rPr lang="en-US" altLang="ko-KR" sz="2000" dirty="0" smtClean="0">
                    <a:latin typeface="+mn-lt"/>
                    <a:cs typeface="Arial" panose="020B0604020202020204" pitchFamily="34" charset="0"/>
                    <a:sym typeface="Symbol"/>
                  </a:rPr>
                  <a:t>)</a:t>
                </a:r>
                <a:endParaRPr kumimoji="0" lang="en-US" altLang="ko-KR" sz="2000" kern="0" dirty="0" smtClean="0">
                  <a:latin typeface="+mn-lt"/>
                </a:endParaRPr>
              </a:p>
              <a:p>
                <a:pPr fontAlgn="auto" latinLnBrk="0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kumimoji="0" lang="en-US" altLang="ko-KR" sz="2000" kern="0" dirty="0" smtClean="0">
                    <a:solidFill>
                      <a:srgbClr val="000000"/>
                    </a:solidFill>
                    <a:latin typeface="+mn-lt"/>
                  </a:rPr>
                  <a:t>p-value = 0.010</a:t>
                </a:r>
              </a:p>
            </p:txBody>
          </p:sp>
        </mc:Choice>
        <mc:Fallback>
          <p:sp>
            <p:nvSpPr>
              <p:cNvPr id="23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1942" y="3899722"/>
                <a:ext cx="2491366" cy="1022652"/>
              </a:xfrm>
              <a:prstGeom prst="rect">
                <a:avLst/>
              </a:prstGeom>
              <a:blipFill rotWithShape="0">
                <a:blip r:embed="rId5"/>
                <a:stretch>
                  <a:fillRect l="-2696" t="-2994" b="-107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6325933" y="5470212"/>
            <a:ext cx="14811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fontAlgn="auto" latinLnBrk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ko-KR" sz="1600" kern="0" smtClean="0">
                <a:solidFill>
                  <a:srgbClr val="FF0000"/>
                </a:solidFill>
              </a:rPr>
              <a:t>(Beginning </a:t>
            </a:r>
          </a:p>
          <a:p>
            <a:pPr fontAlgn="auto" latinLnBrk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ko-KR" sz="1600" kern="0" smtClean="0">
                <a:solidFill>
                  <a:srgbClr val="FF0000"/>
                </a:solidFill>
              </a:rPr>
              <a:t>of reactor cycle)</a:t>
            </a:r>
          </a:p>
        </p:txBody>
      </p:sp>
      <p:sp>
        <p:nvSpPr>
          <p:cNvPr id="38" name="TextBox 39"/>
          <p:cNvSpPr txBox="1">
            <a:spLocks noChangeArrowheads="1"/>
          </p:cNvSpPr>
          <p:nvPr/>
        </p:nvSpPr>
        <p:spPr bwMode="auto">
          <a:xfrm>
            <a:off x="2089764" y="5391308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fontAlgn="auto" latinLnBrk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ko-KR" sz="1600" kern="0" dirty="0" smtClean="0">
                <a:solidFill>
                  <a:srgbClr val="FF0000"/>
                </a:solidFill>
              </a:rPr>
              <a:t>(End </a:t>
            </a:r>
          </a:p>
          <a:p>
            <a:pPr fontAlgn="auto" latinLnBrk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ko-KR" sz="1600" kern="0" dirty="0" smtClean="0">
                <a:solidFill>
                  <a:srgbClr val="FF0000"/>
                </a:solidFill>
              </a:rPr>
              <a:t>of reactor cycle)</a:t>
            </a:r>
          </a:p>
        </p:txBody>
      </p:sp>
      <p:cxnSp>
        <p:nvCxnSpPr>
          <p:cNvPr id="39" name="직선 화살표 연결선 38"/>
          <p:cNvCxnSpPr/>
          <p:nvPr/>
        </p:nvCxnSpPr>
        <p:spPr>
          <a:xfrm flipH="1">
            <a:off x="1513501" y="5683408"/>
            <a:ext cx="576263" cy="0"/>
          </a:xfrm>
          <a:prstGeom prst="straightConnector1">
            <a:avLst/>
          </a:prstGeom>
          <a:noFill/>
          <a:ln w="57150" cap="flat" cmpd="sng" algn="ctr">
            <a:solidFill>
              <a:srgbClr val="0066FF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" name="직선 화살표 연결선 39"/>
          <p:cNvCxnSpPr/>
          <p:nvPr/>
        </p:nvCxnSpPr>
        <p:spPr>
          <a:xfrm>
            <a:off x="7543545" y="5679762"/>
            <a:ext cx="639763" cy="0"/>
          </a:xfrm>
          <a:prstGeom prst="straightConnector1">
            <a:avLst/>
          </a:prstGeom>
          <a:noFill/>
          <a:ln w="57150" cap="flat" cmpd="sng" algn="ctr">
            <a:solidFill>
              <a:srgbClr val="0066FF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 altLang="ja-JP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5549" y="312829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+mn-lt"/>
              </a:rPr>
              <a:t>(2.545 +-0.065) %</a:t>
            </a:r>
            <a:endParaRPr lang="ko-KR" altLang="en-US" sz="2400" dirty="0">
              <a:latin typeface="+mn-lt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843785" y="60516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  <a:r>
              <a:rPr lang="en-US" altLang="ko-K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 i</a:t>
            </a:r>
            <a:r>
              <a:rPr lang="en-US" altLang="ko-KR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ndication of 5 MeV excess coming from </a:t>
            </a:r>
            <a:r>
              <a:rPr lang="en-US" altLang="ko-KR" sz="24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en-US" altLang="ko-KR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fuel isotope </a:t>
            </a:r>
            <a:r>
              <a:rPr lang="en-US" altLang="ko-KR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fission</a:t>
            </a:r>
            <a:endParaRPr lang="ko-KR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2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5" name="직사각형 4"/>
          <p:cNvSpPr/>
          <p:nvPr/>
        </p:nvSpPr>
        <p:spPr>
          <a:xfrm>
            <a:off x="323528" y="2636912"/>
            <a:ext cx="8820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b="1" i="1" spc="1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Absolute reactor neutrino flux and spectrum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9194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484437" y="4137025"/>
            <a:ext cx="6659561" cy="2720975"/>
            <a:chOff x="1565" y="2606"/>
            <a:chExt cx="4195" cy="1714"/>
          </a:xfrm>
        </p:grpSpPr>
        <p:pic>
          <p:nvPicPr>
            <p:cNvPr id="9" name="Picture 52" descr="YG-m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3" y="2606"/>
              <a:ext cx="2517" cy="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1565" y="3544"/>
              <a:ext cx="2268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atinLnBrk="0">
                <a:spcBef>
                  <a:spcPct val="50000"/>
                </a:spcBef>
              </a:pPr>
              <a:r>
                <a:rPr lang="en-US" altLang="ko-KR" sz="2000" b="1" dirty="0" err="1" smtClean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</a:rPr>
                <a:t>Hanbit</a:t>
              </a:r>
              <a:r>
                <a:rPr lang="en-US" altLang="ko-KR" sz="2000" b="1" dirty="0" smtClean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</a:rPr>
                <a:t> nuclear power plant in </a:t>
              </a:r>
              <a:r>
                <a:rPr lang="en-US" altLang="ko-KR" sz="2000" b="1" dirty="0" err="1" smtClean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</a:rPr>
                <a:t>YongGwang</a:t>
              </a:r>
              <a:r>
                <a:rPr lang="en-US" altLang="ko-KR" sz="2000" b="1" dirty="0" smtClean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</a:rPr>
                <a:t> </a:t>
              </a:r>
              <a:r>
                <a:rPr lang="en-US" altLang="ko-KR" sz="2000" b="1" dirty="0" smtClean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</a:rPr>
                <a:t>:</a:t>
              </a:r>
            </a:p>
            <a:p>
              <a:pPr latinLnBrk="0">
                <a:spcBef>
                  <a:spcPct val="50000"/>
                </a:spcBef>
              </a:pPr>
              <a:r>
                <a:rPr lang="en-US" altLang="ko-KR" sz="2000" b="1" dirty="0" smtClean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</a:rPr>
                <a:t>16.8 GW (6 reactors)       </a:t>
              </a:r>
              <a:endParaRPr lang="en-US" altLang="ko-KR" sz="2000" b="1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endParaRPr>
            </a:p>
          </p:txBody>
        </p:sp>
      </p:grpSp>
      <p:sp>
        <p:nvSpPr>
          <p:cNvPr id="181250" name="Text Box 3"/>
          <p:cNvSpPr txBox="1">
            <a:spLocks noChangeArrowheads="1"/>
          </p:cNvSpPr>
          <p:nvPr/>
        </p:nvSpPr>
        <p:spPr bwMode="auto">
          <a:xfrm>
            <a:off x="103315" y="2042323"/>
            <a:ext cx="838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buFont typeface="굴림" pitchFamily="50" charset="-127"/>
              <a:buNone/>
            </a:pPr>
            <a:r>
              <a:rPr lang="ja-JP" altLang="en-US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ja-JP" altLang="ko-KR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ja-JP" altLang="en-US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(</a:t>
            </a:r>
            <a:r>
              <a:rPr lang="en-US" altLang="ko-KR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8</a:t>
            </a: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institutions and </a:t>
            </a: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30 </a:t>
            </a:r>
            <a:r>
              <a:rPr lang="en-US" altLang="ko-KR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physicists</a:t>
            </a: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)</a:t>
            </a:r>
            <a:endParaRPr lang="en-US" altLang="ko-KR" sz="2000" dirty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latinLnBrk="0">
              <a:buFont typeface="굴림" pitchFamily="50" charset="-127"/>
              <a:buNone/>
            </a:pPr>
            <a:endParaRPr lang="en-US" altLang="ko-KR" sz="2000" dirty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latinLnBrk="0">
              <a:buFont typeface="Wingdings" pitchFamily="2" charset="2"/>
              <a:buChar char="§"/>
            </a:pPr>
            <a:r>
              <a:rPr lang="en-US" altLang="ko-KR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Chonnam</a:t>
            </a:r>
            <a:r>
              <a:rPr lang="en-US" altLang="ko-KR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National </a:t>
            </a: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University</a:t>
            </a:r>
            <a:endParaRPr lang="en-US" altLang="ja-JP" sz="2000" dirty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latinLnBrk="0">
              <a:buFont typeface="Wingdings" pitchFamily="2" charset="2"/>
              <a:buChar char="§"/>
            </a:pP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Dongshin</a:t>
            </a: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University</a:t>
            </a:r>
          </a:p>
          <a:p>
            <a:pPr latinLnBrk="0">
              <a:buFont typeface="Wingdings" pitchFamily="2" charset="2"/>
              <a:buChar char="§"/>
            </a:pPr>
            <a:r>
              <a:rPr lang="en-US" altLang="ja-JP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GIST</a:t>
            </a:r>
          </a:p>
          <a:p>
            <a:pPr latinLnBrk="0">
              <a:buFont typeface="Wingdings" pitchFamily="2" charset="2"/>
              <a:buChar char="§"/>
            </a:pP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KAIST</a:t>
            </a:r>
            <a:endParaRPr lang="en-US" altLang="ja-JP" sz="2000" dirty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latinLnBrk="0">
              <a:buFont typeface="Wingdings" pitchFamily="2" charset="2"/>
              <a:buChar char="§"/>
            </a:pP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Kyungpook</a:t>
            </a: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National </a:t>
            </a:r>
            <a:r>
              <a:rPr lang="en-US" altLang="ja-JP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University</a:t>
            </a:r>
            <a:endParaRPr lang="en-US" altLang="ko-KR" sz="2000" dirty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latinLnBrk="0">
              <a:buFont typeface="Wingdings" pitchFamily="2" charset="2"/>
              <a:buChar char="§"/>
            </a:pPr>
            <a:r>
              <a:rPr lang="en-US" altLang="ko-KR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Seoul National University</a:t>
            </a:r>
            <a:endParaRPr lang="en-US" altLang="ja-JP" sz="2000" dirty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latinLnBrk="0">
              <a:buFont typeface="Wingdings" pitchFamily="2" charset="2"/>
              <a:buChar char="§"/>
            </a:pP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Seoyeong</a:t>
            </a: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University</a:t>
            </a:r>
          </a:p>
          <a:p>
            <a:pPr latinLnBrk="0">
              <a:buFont typeface="Wingdings" pitchFamily="2" charset="2"/>
              <a:buChar char="§"/>
            </a:pP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Sungkyunkwan</a:t>
            </a: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University</a:t>
            </a:r>
          </a:p>
        </p:txBody>
      </p:sp>
      <p:pic>
        <p:nvPicPr>
          <p:cNvPr id="181251" name="Picture 4" descr="RENO로고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0"/>
            <a:ext cx="30956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49486"/>
            <a:ext cx="5146675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Arial" charset="0"/>
              </a:rPr>
              <a:t>RENO Collaboration</a:t>
            </a:r>
          </a:p>
        </p:txBody>
      </p:sp>
      <p:sp>
        <p:nvSpPr>
          <p:cNvPr id="7" name="Text Box 3092"/>
          <p:cNvSpPr txBox="1">
            <a:spLocks noChangeArrowheads="1"/>
          </p:cNvSpPr>
          <p:nvPr/>
        </p:nvSpPr>
        <p:spPr bwMode="auto">
          <a:xfrm>
            <a:off x="5256584" y="2178730"/>
            <a:ext cx="3779912" cy="1754326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Total cost : $10M</a:t>
            </a:r>
          </a:p>
          <a:p>
            <a:pPr fontAlgn="auto" latinLnBrk="0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Start of project : 2006</a:t>
            </a:r>
          </a:p>
          <a:p>
            <a:pPr marL="177800" indent="-177800" fontAlgn="auto" latinLnBrk="0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The first experiment running with both near &amp; far detectors from  Aug. 2011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483768" y="1311151"/>
            <a:ext cx="662473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chemeClr val="accent2"/>
                </a:solidFill>
                <a:latin typeface="Arial" pitchFamily="34" charset="0"/>
                <a:ea typeface="굴림" pitchFamily="50" charset="-127"/>
              </a:rPr>
              <a:t>R</a:t>
            </a:r>
            <a:r>
              <a:rPr lang="en-US" altLang="ko-KR" sz="2400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eactor </a:t>
            </a:r>
            <a:r>
              <a:rPr lang="en-US" altLang="ko-KR" sz="2400" b="1" dirty="0" smtClean="0">
                <a:solidFill>
                  <a:schemeClr val="accent2"/>
                </a:solidFill>
                <a:latin typeface="Arial" pitchFamily="34" charset="0"/>
                <a:ea typeface="굴림" pitchFamily="50" charset="-127"/>
              </a:rPr>
              <a:t>E</a:t>
            </a:r>
            <a:r>
              <a:rPr lang="en-US" altLang="ko-KR" sz="2400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xperiment for </a:t>
            </a:r>
            <a:r>
              <a:rPr lang="en-US" altLang="ko-KR" sz="2400" b="1" dirty="0" smtClean="0">
                <a:solidFill>
                  <a:schemeClr val="accent2"/>
                </a:solidFill>
                <a:latin typeface="Arial" pitchFamily="34" charset="0"/>
                <a:ea typeface="굴림" pitchFamily="50" charset="-127"/>
              </a:rPr>
              <a:t>N</a:t>
            </a:r>
            <a:r>
              <a:rPr lang="en-US" altLang="ko-KR" sz="2400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eutrino </a:t>
            </a:r>
            <a:r>
              <a:rPr lang="en-US" altLang="ko-KR" sz="2400" b="1" dirty="0" smtClean="0">
                <a:solidFill>
                  <a:schemeClr val="accent2"/>
                </a:solidFill>
                <a:latin typeface="Arial" pitchFamily="34" charset="0"/>
                <a:ea typeface="굴림" pitchFamily="50" charset="-127"/>
              </a:rPr>
              <a:t>O</a:t>
            </a:r>
            <a:r>
              <a:rPr lang="en-US" altLang="ko-KR" sz="2400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scillation</a:t>
            </a:r>
            <a:endParaRPr lang="en-US" altLang="ko-KR" sz="24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 bwMode="auto">
          <a:xfrm flipH="1">
            <a:off x="5868144" y="5618163"/>
            <a:ext cx="720080" cy="187101"/>
          </a:xfrm>
          <a:prstGeom prst="straightConnector1">
            <a:avLst/>
          </a:prstGeom>
          <a:solidFill>
            <a:srgbClr val="33CCCC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직선 화살표 연결선 7"/>
          <p:cNvCxnSpPr/>
          <p:nvPr/>
        </p:nvCxnSpPr>
        <p:spPr bwMode="auto">
          <a:xfrm flipH="1">
            <a:off x="4499992" y="5661248"/>
            <a:ext cx="2088232" cy="540761"/>
          </a:xfrm>
          <a:prstGeom prst="straightConnector1">
            <a:avLst/>
          </a:prstGeom>
          <a:solidFill>
            <a:srgbClr val="33CCCC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5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4" name="Rectangle 23"/>
          <p:cNvSpPr>
            <a:spLocks noChangeArrowheads="1"/>
          </p:cNvSpPr>
          <p:nvPr/>
        </p:nvSpPr>
        <p:spPr bwMode="auto">
          <a:xfrm>
            <a:off x="251520" y="63389"/>
            <a:ext cx="8669659" cy="576262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kumimoji="0" lang="en-US" altLang="ko-K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Measurement of Absolute Reactor Neutrino Flux</a:t>
            </a:r>
            <a:endParaRPr kumimoji="0" lang="ko-KR" alt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9965-13AA-4ECA-AE70-494824F9F19A}" type="slidenum">
              <a:rPr lang="en-US" altLang="ko-KR" smtClean="0"/>
              <a:pPr/>
              <a:t>20</a:t>
            </a:fld>
            <a:endParaRPr lang="en-US" altLang="ko-KR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918334"/>
              </p:ext>
            </p:extLst>
          </p:nvPr>
        </p:nvGraphicFramePr>
        <p:xfrm>
          <a:off x="3039522" y="850032"/>
          <a:ext cx="5638650" cy="1066800"/>
        </p:xfrm>
        <a:graphic>
          <a:graphicData uri="http://schemas.openxmlformats.org/drawingml/2006/table">
            <a:tbl>
              <a:tblPr firstRow="1" bandRow="1"/>
              <a:tblGrid>
                <a:gridCol w="5638650"/>
              </a:tblGrid>
              <a:tr h="2888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atinLnBrk="1"/>
                      <a:r>
                        <a:rPr lang="en-US" altLang="ko-K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/ Prediction,   RENO 2200 days at near detector</a:t>
                      </a:r>
                      <a:endParaRPr lang="ko-KR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5537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latinLnBrk="1"/>
                      <a:r>
                        <a:rPr kumimoji="0" lang="en-US" altLang="ko-KR" sz="2000" b="0" dirty="0" smtClean="0">
                          <a:solidFill>
                            <a:srgbClr val="99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0.924 +- 0.018 (for Huber + Mueller model)</a:t>
                      </a:r>
                    </a:p>
                    <a:p>
                      <a:pPr algn="l" latinLnBrk="1"/>
                      <a:r>
                        <a:rPr kumimoji="0" lang="en-US" altLang="ko-KR" sz="2000" b="0" dirty="0" smtClean="0">
                          <a:solidFill>
                            <a:srgbClr val="99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0.966 +- 0.019 (for ILL + Vogel model)</a:t>
                      </a:r>
                    </a:p>
                  </a:txBody>
                  <a:tcPr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4349" y="615055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just" fontAlgn="auto" latinLnBrk="0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1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 of observed reactor neutrino fluxes relative to the prediction (Huber + Mueller model) indicates an overestimated flux or possible oscillation to sterile neutrinos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60823" y="841111"/>
                <a:ext cx="2654984" cy="923330"/>
              </a:xfrm>
              <a:prstGeom prst="rect">
                <a:avLst/>
              </a:prstGeom>
              <a:noFill/>
              <a:ln w="12700"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</a:rPr>
                  <a:t>Cross section calculation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800" kern="0" noProof="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맑은 고딕" panose="020B0503020000020004" pitchFamily="50" charset="-127"/>
                  </a:rPr>
                  <a:t>Fayans</a:t>
                </a:r>
                <a:r>
                  <a:rPr kumimoji="0" lang="en-US" altLang="ko-KR" sz="1800" kern="0" noProof="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맑은 고딕" panose="020B0503020000020004" pitchFamily="50" charset="-127"/>
                  </a:rPr>
                  <a:t> 85</a:t>
                </a:r>
                <a:r>
                  <a: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</a:rPr>
                  <a:t> </a:t>
                </a:r>
                <a:r>
                  <a: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</a:rPr>
                  <a:t>formalism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0" lang="ko-KR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0" lang="en-US" altLang="ko-K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altLang="ko-KR" sz="1800" b="0" i="0" u="none" strike="noStrike" kern="1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= 880.2s (PDG2017)</a:t>
                </a: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23" y="841111"/>
                <a:ext cx="2654984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1831" t="-3922" r="-458" b="-8497"/>
                </a:stretch>
              </a:blipFill>
              <a:ln w="12700">
                <a:solidFill>
                  <a:sysClr val="windowText" lastClr="0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786446" y="300037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RENO Preliminary</a:t>
            </a:r>
            <a:endParaRPr lang="ko-KR" altLang="en-US" sz="18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/>
          <a:srcRect l="1721" t="11242" r="3955" b="2733"/>
          <a:stretch/>
        </p:blipFill>
        <p:spPr>
          <a:xfrm>
            <a:off x="658058" y="2191429"/>
            <a:ext cx="7406708" cy="39674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05075" y="2351693"/>
                <a:ext cx="59579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1800" b="1" dirty="0" smtClean="0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RENO 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altLang="ko-KR" sz="18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0" lang="en-US" altLang="ko-KR" sz="1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kumimoji="0" lang="en-US" altLang="ko-KR" sz="1800" b="1" i="1" baseline="-25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kumimoji="0" lang="en-US" altLang="ko-KR" sz="1800" b="1" dirty="0" smtClean="0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 = </a:t>
                </a:r>
                <a:r>
                  <a:rPr kumimoji="0" lang="en-US" altLang="ko-KR" sz="1800" b="1" dirty="0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(</a:t>
                </a:r>
                <a:r>
                  <a:rPr kumimoji="0" lang="en-US" altLang="ko-KR" sz="1800" b="1" dirty="0" smtClean="0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5.780 </a:t>
                </a:r>
                <a:r>
                  <a:rPr kumimoji="0" lang="en-US" altLang="ko-KR" sz="1800" b="1" dirty="0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+- 0.113) </a:t>
                </a:r>
                <a:r>
                  <a:rPr kumimoji="0" lang="en-US" altLang="ko-KR" sz="1800" b="1" dirty="0" smtClean="0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x 10</a:t>
                </a:r>
                <a:r>
                  <a:rPr kumimoji="0" lang="en-US" altLang="ko-KR" sz="1800" b="1" baseline="30000" dirty="0" smtClean="0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-43</a:t>
                </a:r>
                <a:r>
                  <a:rPr kumimoji="0" lang="en-US" altLang="ko-KR" sz="1800" b="1" dirty="0" smtClean="0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 cm</a:t>
                </a:r>
                <a:r>
                  <a:rPr kumimoji="0" lang="en-US" altLang="ko-KR" sz="1800" b="1" baseline="30000" dirty="0" smtClean="0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2</a:t>
                </a:r>
                <a:r>
                  <a:rPr kumimoji="0" lang="en-US" altLang="ko-KR" sz="1800" b="1" dirty="0" smtClean="0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/fission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1800" b="1" dirty="0" smtClean="0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H-M model 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altLang="ko-KR" sz="18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0" lang="en-US" altLang="ko-KR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kumimoji="0" lang="en-US" altLang="ko-KR" sz="1800" b="1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kumimoji="0" lang="en-US" altLang="ko-KR" sz="1800" b="1" dirty="0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 = (</a:t>
                </a:r>
                <a:r>
                  <a:rPr kumimoji="0" lang="en-US" altLang="ko-KR" sz="1800" b="1" dirty="0" smtClean="0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6.227 </a:t>
                </a:r>
                <a:r>
                  <a:rPr kumimoji="0" lang="en-US" altLang="ko-KR" sz="1800" b="1" dirty="0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+- 0.149) x 10</a:t>
                </a:r>
                <a:r>
                  <a:rPr kumimoji="0" lang="en-US" altLang="ko-KR" sz="1800" b="1" baseline="30000" dirty="0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-43</a:t>
                </a:r>
                <a:r>
                  <a:rPr kumimoji="0" lang="en-US" altLang="ko-KR" sz="1800" b="1" dirty="0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 cm</a:t>
                </a:r>
                <a:r>
                  <a:rPr kumimoji="0" lang="en-US" altLang="ko-KR" sz="1800" b="1" baseline="30000" dirty="0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2</a:t>
                </a:r>
                <a:r>
                  <a:rPr kumimoji="0" lang="en-US" altLang="ko-KR" sz="1800" b="1" dirty="0">
                    <a:solidFill>
                      <a:prstClr val="black"/>
                    </a:solidFill>
                    <a:latin typeface="Calibri" panose="020F0502020204030204"/>
                    <a:ea typeface="맑은 고딕"/>
                  </a:rPr>
                  <a:t>/fission</a:t>
                </a:r>
                <a:endParaRPr kumimoji="0" lang="ko-KR" altLang="en-US" sz="1800" b="1" dirty="0">
                  <a:solidFill>
                    <a:prstClr val="black"/>
                  </a:solidFill>
                  <a:latin typeface="Calibri" panose="020F0502020204030204"/>
                  <a:ea typeface="맑은 고딕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75" y="2351693"/>
                <a:ext cx="5957974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921"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2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4" name="Rectangle 23"/>
          <p:cNvSpPr>
            <a:spLocks noChangeArrowheads="1"/>
          </p:cNvSpPr>
          <p:nvPr/>
        </p:nvSpPr>
        <p:spPr bwMode="auto">
          <a:xfrm>
            <a:off x="251520" y="260450"/>
            <a:ext cx="8669659" cy="576262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latin typeface="Arial" charset="0"/>
              </a:rPr>
              <a:t>Unfolded Reactor Antineutrino Spectrum</a:t>
            </a:r>
            <a:endParaRPr kumimoji="0" lang="ko-KR" alt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9965-13AA-4ECA-AE70-494824F9F19A}" type="slidenum">
              <a:rPr lang="en-US" altLang="ko-KR" smtClean="0"/>
              <a:pPr/>
              <a:t>21</a:t>
            </a:fld>
            <a:endParaRPr lang="en-US" altLang="ko-KR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rcRect l="1806" t="10671" r="1555" b="2129"/>
          <a:stretch/>
        </p:blipFill>
        <p:spPr>
          <a:xfrm>
            <a:off x="4683839" y="1879676"/>
            <a:ext cx="4283944" cy="290453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/>
          <a:srcRect l="1566" t="10759" r="1556" b="2296"/>
          <a:stretch/>
        </p:blipFill>
        <p:spPr>
          <a:xfrm>
            <a:off x="127596" y="1902243"/>
            <a:ext cx="4294539" cy="28960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25500" y="1201332"/>
            <a:ext cx="3232504" cy="461665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</a:rPr>
              <a:t>Spectral comparison</a:t>
            </a:r>
            <a:endParaRPr kumimoji="0" lang="ko-KR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403" y="6010416"/>
            <a:ext cx="8535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en-US" altLang="ko-KR" sz="2400" dirty="0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Unfolding using iterative method in </a:t>
            </a:r>
            <a:r>
              <a:rPr kumimoji="0" lang="en-US" altLang="ko-KR" sz="2400" i="1" dirty="0" err="1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RooUnfold</a:t>
            </a:r>
            <a:endParaRPr kumimoji="0" lang="ko-KR" altLang="en-US" sz="2400" i="1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6075" y="4915245"/>
            <a:ext cx="3847841" cy="70788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</a:rPr>
              <a:t>* MC is normalized to data in the region excluding 3.6 &lt; </a:t>
            </a:r>
            <a:r>
              <a:rPr kumimoji="0" lang="en-US" altLang="ko-K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</a:rPr>
              <a:t>E</a:t>
            </a:r>
            <a:r>
              <a:rPr kumimoji="0" lang="en-US" altLang="ko-KR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</a:rPr>
              <a:t>p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</a:rPr>
              <a:t> &lt; 6.6 MeV</a:t>
            </a: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995" y="1016667"/>
            <a:ext cx="3710763" cy="830997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</a:rPr>
              <a:t>Measured spectrum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</a:rPr>
              <a:t>vs. H-M prediction</a:t>
            </a:r>
            <a:endParaRPr kumimoji="0" lang="ko-KR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200024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RENO Preliminary</a:t>
            </a:r>
            <a:endParaRPr lang="ko-KR" altLang="en-US" sz="18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200024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RENO Preliminary</a:t>
            </a:r>
            <a:endParaRPr lang="ko-KR" altLang="en-US" sz="18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2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  <p:sp>
        <p:nvSpPr>
          <p:cNvPr id="5" name="직사각형 4"/>
          <p:cNvSpPr/>
          <p:nvPr/>
        </p:nvSpPr>
        <p:spPr>
          <a:xfrm>
            <a:off x="323528" y="2636912"/>
            <a:ext cx="8820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b="1" i="1" spc="1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IBD events with delayed </a:t>
            </a:r>
          </a:p>
          <a:p>
            <a:pPr algn="ctr"/>
            <a:r>
              <a:rPr kumimoji="0" lang="en-US" altLang="ko-KR" b="1" i="1" spc="10" dirty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n</a:t>
            </a:r>
            <a:r>
              <a:rPr kumimoji="0" lang="en-US" altLang="ko-KR" b="1" i="1" spc="1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eutron captured by Hydrogen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5742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873648"/>
            <a:ext cx="51403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endParaRPr lang="en-US" altLang="ko-KR" sz="5400" b="1" baseline="-25000" dirty="0">
              <a:solidFill>
                <a:srgbClr val="0000CC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502789" name="TextBox 6"/>
          <p:cNvSpPr txBox="1">
            <a:spLocks noChangeArrowheads="1"/>
          </p:cNvSpPr>
          <p:nvPr/>
        </p:nvSpPr>
        <p:spPr bwMode="auto">
          <a:xfrm>
            <a:off x="285750" y="1179909"/>
            <a:ext cx="8559800" cy="1384995"/>
          </a:xfrm>
          <a:prstGeom prst="rect">
            <a:avLst/>
          </a:prstGeom>
          <a:solidFill>
            <a:srgbClr val="FEF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800" u="sng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Motivation: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800" dirty="0" smtClean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1. Independent measurement of </a:t>
            </a:r>
            <a:r>
              <a:rPr lang="en-US" altLang="ko-KR" sz="2400" dirty="0" smtClean="0">
                <a:solidFill>
                  <a:srgbClr val="000000"/>
                </a:solidFill>
                <a:latin typeface="Symbol" pitchFamily="18" charset="2"/>
                <a:ea typeface="굴림" pitchFamily="50" charset="-127"/>
                <a:cs typeface="Arial" pitchFamily="34" charset="0"/>
              </a:rPr>
              <a:t>q</a:t>
            </a:r>
            <a:r>
              <a:rPr lang="en-US" altLang="ko-KR" sz="2400" baseline="-25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13</a:t>
            </a:r>
            <a:r>
              <a:rPr lang="en-US" altLang="ko-KR" sz="24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and </a:t>
            </a:r>
            <a:r>
              <a:rPr kumimoji="0" lang="en-US" altLang="ko-KR" sz="24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|</a:t>
            </a:r>
            <a:r>
              <a:rPr kumimoji="0" lang="en-US" altLang="ko-KR" sz="2400" dirty="0" smtClean="0">
                <a:solidFill>
                  <a:srgbClr val="000000"/>
                </a:solidFill>
                <a:latin typeface="Symbol" panose="05050102010706020507" pitchFamily="18" charset="2"/>
                <a:ea typeface="굴림" pitchFamily="50" charset="-127"/>
                <a:cs typeface="Arial" pitchFamily="34" charset="0"/>
              </a:rPr>
              <a:t>D</a:t>
            </a:r>
            <a:r>
              <a:rPr kumimoji="0" lang="en-US" altLang="ko-KR" sz="24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</a:t>
            </a:r>
            <a:r>
              <a:rPr kumimoji="0" lang="en-US" altLang="ko-KR" sz="2400" baseline="-25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ee</a:t>
            </a:r>
            <a:r>
              <a:rPr kumimoji="0" lang="en-US" altLang="ko-KR" sz="2400" baseline="30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 </a:t>
            </a:r>
            <a:r>
              <a:rPr lang="en-US" altLang="ko-KR" sz="24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|.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2. Consistency and systematic check on reactor neutrinos.</a:t>
            </a:r>
          </a:p>
        </p:txBody>
      </p:sp>
      <p:pic>
        <p:nvPicPr>
          <p:cNvPr id="502790" name="Picture 5" descr="RENO_d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0" y="2980641"/>
            <a:ext cx="3565526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791" name="TextBox 19"/>
          <p:cNvSpPr txBox="1">
            <a:spLocks noChangeArrowheads="1"/>
          </p:cNvSpPr>
          <p:nvPr/>
        </p:nvSpPr>
        <p:spPr bwMode="auto">
          <a:xfrm>
            <a:off x="4643438" y="2792685"/>
            <a:ext cx="3840162" cy="369888"/>
          </a:xfrm>
          <a:prstGeom prst="rect">
            <a:avLst/>
          </a:prstGeom>
          <a:solidFill>
            <a:srgbClr val="FF86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800" b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n-H IBD Event Vertex Distribution</a:t>
            </a:r>
          </a:p>
        </p:txBody>
      </p:sp>
      <p:sp>
        <p:nvSpPr>
          <p:cNvPr id="502792" name="TextBox 20"/>
          <p:cNvSpPr txBox="1">
            <a:spLocks noChangeArrowheads="1"/>
          </p:cNvSpPr>
          <p:nvPr/>
        </p:nvSpPr>
        <p:spPr bwMode="auto">
          <a:xfrm>
            <a:off x="4613275" y="4332560"/>
            <a:ext cx="711200" cy="338138"/>
          </a:xfrm>
          <a:prstGeom prst="rect">
            <a:avLst/>
          </a:prstGeom>
          <a:solidFill>
            <a:srgbClr val="FFF9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60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target</a:t>
            </a:r>
          </a:p>
        </p:txBody>
      </p:sp>
      <p:sp>
        <p:nvSpPr>
          <p:cNvPr id="502793" name="TextBox 21"/>
          <p:cNvSpPr txBox="1">
            <a:spLocks noChangeArrowheads="1"/>
          </p:cNvSpPr>
          <p:nvPr/>
        </p:nvSpPr>
        <p:spPr bwMode="auto">
          <a:xfrm>
            <a:off x="6450013" y="4332560"/>
            <a:ext cx="1071562" cy="338138"/>
          </a:xfrm>
          <a:prstGeom prst="rect">
            <a:avLst/>
          </a:prstGeom>
          <a:solidFill>
            <a:srgbClr val="FFF9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600" smtClean="0">
                <a:solidFill>
                  <a:srgbClr val="000000"/>
                </a:solidFill>
                <a:latin typeface="Symbol" pitchFamily="18" charset="2"/>
                <a:ea typeface="굴림" pitchFamily="50" charset="-127"/>
              </a:rPr>
              <a:t>g</a:t>
            </a:r>
            <a:r>
              <a:rPr lang="en-US" altLang="ko-KR" sz="160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-</a:t>
            </a:r>
            <a:r>
              <a:rPr lang="en-US" altLang="ko-KR" sz="160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catcher</a:t>
            </a: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395536" y="305470"/>
            <a:ext cx="8424936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000" b="1" kern="0" dirty="0" smtClean="0">
                <a:solidFill>
                  <a:srgbClr val="000000"/>
                </a:solidFill>
                <a:latin typeface="Arial" charset="0"/>
              </a:rPr>
              <a:t>n-H IBD Analysis</a:t>
            </a:r>
            <a:r>
              <a:rPr kumimoji="0" lang="en-US" altLang="ko-KR" sz="2800" kern="0" spc="10" dirty="0" smtClean="0">
                <a:solidFill>
                  <a:srgbClr val="000000"/>
                </a:solidFill>
                <a:latin typeface="Symbol" panose="05050102010706020507" pitchFamily="18" charset="2"/>
                <a:ea typeface="굴림" pitchFamily="50" charset="-127"/>
                <a:cs typeface="Arial" pitchFamily="34" charset="0"/>
              </a:rPr>
              <a:t>|</a:t>
            </a:r>
            <a:endParaRPr kumimoji="0" lang="en-US" altLang="ko-KR" sz="30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73D5-86FF-493D-B736-2C12E3FBCDBB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3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TextBox 16"/>
          <p:cNvSpPr txBox="1">
            <a:spLocks noChangeArrowheads="1"/>
          </p:cNvSpPr>
          <p:nvPr/>
        </p:nvSpPr>
        <p:spPr bwMode="auto">
          <a:xfrm>
            <a:off x="1998663" y="10699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defTabSz="45720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defTabSz="4572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defTabSz="4572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defTabSz="4572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kumimoji="0" lang="en-US" altLang="ko-KR" sz="1800" smtClean="0">
              <a:solidFill>
                <a:srgbClr val="000000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10" name="Rectangle 70"/>
          <p:cNvSpPr>
            <a:spLocks noChangeArrowheads="1"/>
          </p:cNvSpPr>
          <p:nvPr/>
        </p:nvSpPr>
        <p:spPr bwMode="auto">
          <a:xfrm>
            <a:off x="961840" y="233363"/>
            <a:ext cx="7093135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000" b="1" dirty="0" smtClean="0">
                <a:solidFill>
                  <a:prstClr val="black"/>
                </a:solidFill>
                <a:latin typeface="Symbol" pitchFamily="18" charset="2"/>
                <a:ea typeface="MS PGothic" pitchFamily="34" charset="-128"/>
                <a:cs typeface="Symbol" pitchFamily="18" charset="2"/>
              </a:rPr>
              <a:t>q</a:t>
            </a:r>
            <a:r>
              <a:rPr lang="en-US" altLang="ko-KR" sz="3000" b="1" baseline="-25000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Symbol" pitchFamily="18" charset="2"/>
              </a:rPr>
              <a:t>13</a:t>
            </a:r>
            <a:r>
              <a:rPr lang="en-US" altLang="ko-KR" sz="3000" b="1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Symbol" pitchFamily="18" charset="2"/>
              </a:rPr>
              <a:t> </a:t>
            </a:r>
            <a:r>
              <a:rPr lang="en-US" altLang="ko-KR" sz="30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Symbol" pitchFamily="18" charset="2"/>
              </a:rPr>
              <a:t>Measurement with </a:t>
            </a:r>
            <a:r>
              <a:rPr lang="en-US" altLang="ko-KR" sz="3000" b="1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Symbol" pitchFamily="18" charset="2"/>
              </a:rPr>
              <a:t>n-H</a:t>
            </a:r>
            <a:endParaRPr kumimoji="0" lang="en-US" altLang="ko-KR" sz="3000" b="1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22612" name="Picture 20" descr="http://reno01.snu.ac.kr/~reno/wiki/images/d/da/NH_5Me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700808"/>
            <a:ext cx="899936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34498" y="5807585"/>
            <a:ext cx="6367097" cy="461665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kumimoji="0" lang="en-US" altLang="ko-KR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l-GR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kumimoji="0" lang="en-US" altLang="ko-KR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0.085±0.008(stat.)±0.012(syst.)</a:t>
            </a:r>
            <a:endParaRPr kumimoji="0" lang="ko-KR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81BC-6433-4623-A90D-8041EDA7E148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9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TextBox 16"/>
          <p:cNvSpPr txBox="1">
            <a:spLocks noChangeArrowheads="1"/>
          </p:cNvSpPr>
          <p:nvPr/>
        </p:nvSpPr>
        <p:spPr bwMode="auto">
          <a:xfrm>
            <a:off x="1998663" y="10699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defTabSz="45720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defTabSz="4572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defTabSz="4572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defTabSz="4572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kumimoji="0" lang="en-US" altLang="ko-KR" sz="1800" smtClean="0">
              <a:solidFill>
                <a:srgbClr val="000000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10" name="Rectangle 70"/>
          <p:cNvSpPr>
            <a:spLocks noChangeArrowheads="1"/>
          </p:cNvSpPr>
          <p:nvPr/>
        </p:nvSpPr>
        <p:spPr bwMode="auto">
          <a:xfrm>
            <a:off x="961840" y="233363"/>
            <a:ext cx="7093135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000" b="1" dirty="0" smtClean="0">
                <a:solidFill>
                  <a:prstClr val="black"/>
                </a:solidFill>
                <a:latin typeface="Symbol" pitchFamily="18" charset="2"/>
                <a:ea typeface="MS PGothic" pitchFamily="34" charset="-128"/>
                <a:cs typeface="Symbol" pitchFamily="18" charset="2"/>
              </a:rPr>
              <a:t>q</a:t>
            </a:r>
            <a:r>
              <a:rPr lang="en-US" altLang="ko-KR" sz="3000" b="1" baseline="-25000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Symbol" pitchFamily="18" charset="2"/>
              </a:rPr>
              <a:t>13</a:t>
            </a:r>
            <a:r>
              <a:rPr lang="en-US" altLang="ko-KR" sz="3000" b="1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Symbol" pitchFamily="18" charset="2"/>
              </a:rPr>
              <a:t> and </a:t>
            </a:r>
            <a:r>
              <a:rPr lang="en-US" altLang="ko-KR" sz="2800" b="1" dirty="0">
                <a:solidFill>
                  <a:schemeClr val="tx1"/>
                </a:solidFill>
                <a:latin typeface="Arial" charset="0"/>
              </a:rPr>
              <a:t>|</a:t>
            </a:r>
            <a:r>
              <a:rPr lang="en-US" altLang="ko-KR" sz="2800" b="1" dirty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altLang="ko-KR" sz="2800" b="1" dirty="0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US" altLang="ko-KR" sz="2800" b="1" baseline="30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altLang="ko-KR" sz="2800" b="1" baseline="-25000" dirty="0">
                <a:solidFill>
                  <a:schemeClr val="tx1"/>
                </a:solidFill>
                <a:latin typeface="Arial" charset="0"/>
              </a:rPr>
              <a:t>ee</a:t>
            </a:r>
            <a:r>
              <a:rPr lang="en-US" altLang="ko-KR" sz="2800" b="1" dirty="0">
                <a:solidFill>
                  <a:schemeClr val="tx1"/>
                </a:solidFill>
                <a:latin typeface="Arial" charset="0"/>
              </a:rPr>
              <a:t>| </a:t>
            </a:r>
            <a:r>
              <a:rPr lang="en-US" altLang="ko-KR" sz="3000" b="1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Symbol" pitchFamily="18" charset="2"/>
              </a:rPr>
              <a:t>Measurement </a:t>
            </a:r>
            <a:r>
              <a:rPr lang="en-US" altLang="ko-KR" sz="30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Symbol" pitchFamily="18" charset="2"/>
              </a:rPr>
              <a:t>with </a:t>
            </a:r>
            <a:r>
              <a:rPr lang="en-US" altLang="ko-KR" sz="3000" b="1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Symbol" pitchFamily="18" charset="2"/>
              </a:rPr>
              <a:t>n-H</a:t>
            </a:r>
            <a:endParaRPr kumimoji="0" lang="en-US" altLang="ko-KR" sz="30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4498" y="5807585"/>
            <a:ext cx="6367097" cy="461665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48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37126"/>
            <a:ext cx="7086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884" name="Picture 4" descr="http://reno01.snu.ac.kr/~reno/wiki/images/f/f2/NH_s1_rati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97967"/>
            <a:ext cx="6876364" cy="466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81BC-6433-4623-A90D-8041EDA7E148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121442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RENO Preliminary</a:t>
            </a:r>
            <a:endParaRPr lang="ko-KR" altLang="en-US" sz="18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11" name="개체 10"/>
          <p:cNvGraphicFramePr>
            <a:graphicFrameLocks noChangeAspect="1"/>
          </p:cNvGraphicFramePr>
          <p:nvPr/>
        </p:nvGraphicFramePr>
        <p:xfrm>
          <a:off x="1643042" y="5743422"/>
          <a:ext cx="5572164" cy="543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87" name="수식" r:id="rId6" imgW="2476440" imgH="241200" progId="Equation.3">
                  <p:embed/>
                </p:oleObj>
              </mc:Choice>
              <mc:Fallback>
                <p:oleObj name="수식" r:id="rId6" imgW="2476440" imgH="241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5743422"/>
                        <a:ext cx="5572164" cy="543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2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39" name="Rectangle 23"/>
          <p:cNvSpPr>
            <a:spLocks noChangeArrowheads="1"/>
          </p:cNvSpPr>
          <p:nvPr/>
        </p:nvSpPr>
        <p:spPr bwMode="auto">
          <a:xfrm>
            <a:off x="539750" y="116632"/>
            <a:ext cx="8015288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6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Summary </a:t>
            </a:r>
            <a:endParaRPr kumimoji="0" lang="en-US" altLang="ko-KR" sz="36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73826" y="3789040"/>
            <a:ext cx="8827330" cy="76944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22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First hint for correlation between 5 </a:t>
            </a:r>
            <a:r>
              <a:rPr kumimoji="0" lang="en-US" altLang="ko-KR" sz="2200" dirty="0" err="1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MeV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excess and </a:t>
            </a:r>
            <a:r>
              <a:rPr kumimoji="0" lang="en-US" altLang="ko-KR" sz="2200" baseline="300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235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U fission                                  fraction</a:t>
            </a:r>
            <a:endParaRPr kumimoji="0" lang="en-US" altLang="ko-KR" sz="2200" dirty="0" smtClean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79512" y="909881"/>
            <a:ext cx="8784976" cy="80021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ko-KR" altLang="en-US" sz="22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More precise measurement of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|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Symbol" panose="05050102010706020507" pitchFamily="18" charset="2"/>
                <a:ea typeface="굴림" pitchFamily="50" charset="-127"/>
                <a:cs typeface="Arial" pitchFamily="34" charset="0"/>
              </a:rPr>
              <a:t>D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</a:t>
            </a:r>
            <a:r>
              <a:rPr kumimoji="0" lang="en-US" altLang="ko-KR" sz="2200" baseline="-25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ee</a:t>
            </a:r>
            <a:r>
              <a:rPr kumimoji="0" lang="en-US" altLang="ko-KR" sz="2200" baseline="30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| and </a:t>
            </a:r>
            <a:r>
              <a:rPr lang="en-US" altLang="ja-JP" sz="2400" b="1" dirty="0" smtClean="0">
                <a:solidFill>
                  <a:schemeClr val="tx1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2400" baseline="-25000" dirty="0" smtClean="0">
                <a:solidFill>
                  <a:schemeClr val="tx1"/>
                </a:solidFill>
                <a:latin typeface="Arial" charset="0"/>
                <a:ea typeface="MS PGothic" pitchFamily="34" charset="-128"/>
              </a:rPr>
              <a:t>13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using 2200 days of data</a:t>
            </a:r>
          </a:p>
        </p:txBody>
      </p:sp>
      <p:sp>
        <p:nvSpPr>
          <p:cNvPr id="13" name="Text Box 3092"/>
          <p:cNvSpPr txBox="1">
            <a:spLocks noChangeArrowheads="1"/>
          </p:cNvSpPr>
          <p:nvPr/>
        </p:nvSpPr>
        <p:spPr bwMode="auto">
          <a:xfrm>
            <a:off x="7343074" y="1845222"/>
            <a:ext cx="1765430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latinLnBrk="0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1800" kern="0" dirty="0" smtClean="0">
                <a:solidFill>
                  <a:sysClr val="windowText" lastClr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7.6 </a:t>
            </a:r>
            <a:r>
              <a:rPr kumimoji="0" lang="en-US" altLang="ko-KR" sz="1800" kern="0" dirty="0">
                <a:solidFill>
                  <a:sysClr val="windowText" lastClr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% precision </a:t>
            </a:r>
          </a:p>
        </p:txBody>
      </p:sp>
      <p:sp>
        <p:nvSpPr>
          <p:cNvPr id="16" name="Text Box 3092"/>
          <p:cNvSpPr txBox="1">
            <a:spLocks noChangeArrowheads="1"/>
          </p:cNvSpPr>
          <p:nvPr/>
        </p:nvSpPr>
        <p:spPr bwMode="auto">
          <a:xfrm>
            <a:off x="7322554" y="2348880"/>
            <a:ext cx="1785950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latinLnBrk="0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1800" kern="0" dirty="0" smtClean="0">
                <a:solidFill>
                  <a:sysClr val="windowText" lastClr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5.2 </a:t>
            </a:r>
            <a:r>
              <a:rPr kumimoji="0" lang="en-US" altLang="ko-KR" sz="1800" kern="0" dirty="0">
                <a:solidFill>
                  <a:sysClr val="windowText" lastClr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% precision 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37158" y="4699098"/>
            <a:ext cx="8820472" cy="430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ko-KR" altLang="en-US" sz="22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Measured absolute reactor neutrino flux </a:t>
            </a:r>
            <a:r>
              <a:rPr kumimoji="0" lang="en-US" altLang="ko-KR" sz="22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: </a:t>
            </a:r>
            <a:r>
              <a:rPr kumimoji="0" lang="en-US" altLang="ko-KR" sz="2200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R= 0.924±0.018 (H-M) </a:t>
            </a:r>
            <a:endParaRPr kumimoji="0" lang="en-US" altLang="ko-KR" sz="2200" dirty="0">
              <a:solidFill>
                <a:srgbClr val="0033CC"/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44016" y="5270602"/>
            <a:ext cx="8820472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ko-KR" altLang="en-US" sz="22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Measurement of |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Symbol" panose="05050102010706020507" pitchFamily="18" charset="2"/>
                <a:ea typeface="굴림" pitchFamily="50" charset="-127"/>
                <a:cs typeface="Arial" pitchFamily="34" charset="0"/>
              </a:rPr>
              <a:t>D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</a:t>
            </a:r>
            <a:r>
              <a:rPr kumimoji="0" lang="en-US" altLang="ko-KR" sz="2200" baseline="-25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ee</a:t>
            </a:r>
            <a:r>
              <a:rPr kumimoji="0" lang="en-US" altLang="ko-KR" sz="2200" baseline="30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| and </a:t>
            </a:r>
            <a:r>
              <a:rPr lang="en-US" altLang="ja-JP" sz="2400" b="1" dirty="0" smtClean="0">
                <a:solidFill>
                  <a:schemeClr val="tx1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2400" baseline="-25000" dirty="0" smtClean="0">
                <a:solidFill>
                  <a:schemeClr val="tx1"/>
                </a:solidFill>
                <a:latin typeface="Arial" charset="0"/>
                <a:ea typeface="MS PGothic" pitchFamily="34" charset="-128"/>
              </a:rPr>
              <a:t>13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using n-H IBD analysis </a:t>
            </a:r>
            <a:endParaRPr kumimoji="0" lang="en-US" altLang="ko-KR" sz="2200" dirty="0">
              <a:solidFill>
                <a:srgbClr val="B9B9E7">
                  <a:lumMod val="50000"/>
                </a:srgbClr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43658-C1A7-410D-A153-09D130D55F3F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37158" y="5881262"/>
            <a:ext cx="8784976" cy="76944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  <a:sym typeface="Wingdings" panose="05000000000000000000" pitchFamily="2" charset="2"/>
              </a:rPr>
              <a:t> additional 2~3 years of data taking under consideration to improve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Symbol" panose="05050102010706020507" pitchFamily="18" charset="2"/>
                <a:ea typeface="굴림" pitchFamily="50" charset="-127"/>
                <a:cs typeface="Arial" pitchFamily="34" charset="0"/>
              </a:rPr>
              <a:t>D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</a:t>
            </a:r>
            <a:r>
              <a:rPr kumimoji="0" lang="en-US" altLang="ko-KR" sz="2200" baseline="-25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ee</a:t>
            </a:r>
            <a:r>
              <a:rPr kumimoji="0" lang="en-US" altLang="ko-KR" sz="2200" baseline="30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accuracy and the fuel dependent IBD yield.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2252" y="1821430"/>
            <a:ext cx="5685893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ko-KR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altLang="ko-K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ko-K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ko-K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0.0896±0.0048(stat.)±0.0047(syst.)</a:t>
            </a:r>
            <a:endParaRPr lang="ko-KR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251" y="2350041"/>
            <a:ext cx="6261957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ko-KR" sz="2200" dirty="0" smtClean="0">
                <a:latin typeface="굴림"/>
                <a:ea typeface="굴림"/>
                <a:cs typeface="Times New Roman" panose="02020603050405020304" pitchFamily="18" charset="0"/>
              </a:rPr>
              <a:t>△</a:t>
            </a:r>
            <a:r>
              <a:rPr lang="en-US" altLang="ko-K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ko-KR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ko-KR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= 2.68±0.12(stat.)±0.07(syst.) (×10</a:t>
            </a:r>
            <a:r>
              <a:rPr lang="en-US" altLang="ko-KR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ko-K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</a:t>
            </a:r>
            <a:r>
              <a:rPr lang="en-US" altLang="ko-KR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664757"/>
              </p:ext>
            </p:extLst>
          </p:nvPr>
        </p:nvGraphicFramePr>
        <p:xfrm>
          <a:off x="6170847" y="1873959"/>
          <a:ext cx="1143012" cy="311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27" name="수식" r:id="rId5" imgW="634680" imgH="177480" progId="Equation.3">
                  <p:embed/>
                </p:oleObj>
              </mc:Choice>
              <mc:Fallback>
                <p:oleObj name="수식" r:id="rId5" imgW="634680" imgH="177480" progId="Equation.3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847" y="1873959"/>
                        <a:ext cx="1143012" cy="311857"/>
                      </a:xfrm>
                      <a:prstGeom prst="rect">
                        <a:avLst/>
                      </a:prstGeom>
                      <a:solidFill>
                        <a:srgbClr val="D0FF6E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785407"/>
              </p:ext>
            </p:extLst>
          </p:nvPr>
        </p:nvGraphicFramePr>
        <p:xfrm>
          <a:off x="6444208" y="2408086"/>
          <a:ext cx="857257" cy="314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28" name="수식" r:id="rId7" imgW="469800" imgH="177480" progId="Equation.3">
                  <p:embed/>
                </p:oleObj>
              </mc:Choice>
              <mc:Fallback>
                <p:oleObj name="수식" r:id="rId7" imgW="469800" imgH="177480" progId="Equation.3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2408086"/>
                        <a:ext cx="857257" cy="314795"/>
                      </a:xfrm>
                      <a:prstGeom prst="rect">
                        <a:avLst/>
                      </a:prstGeom>
                      <a:solidFill>
                        <a:srgbClr val="D0FF6E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73826" y="2875583"/>
            <a:ext cx="8827330" cy="76944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22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Fuel composition dependent reactor antineutrino</a:t>
            </a:r>
            <a:r>
              <a:rPr kumimoji="0" lang="ko-KR" altLang="en-US" sz="22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yield : No fuel dependent IBD yield is ruled out at 6.7 𝜎 </a:t>
            </a:r>
            <a:endParaRPr kumimoji="0" lang="en-US" altLang="ko-KR" sz="2200" dirty="0" smtClean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67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3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852936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endParaRPr lang="ko-KR" altLang="en-US" sz="6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BE671-5E30-410B-B1F0-D9B36CC6A85E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32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97016"/>
            <a:ext cx="4320480" cy="284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6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55" y="836712"/>
            <a:ext cx="4386157" cy="287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239" name="Rectangle 23"/>
          <p:cNvSpPr>
            <a:spLocks noChangeArrowheads="1"/>
          </p:cNvSpPr>
          <p:nvPr/>
        </p:nvSpPr>
        <p:spPr bwMode="auto">
          <a:xfrm>
            <a:off x="899592" y="116632"/>
            <a:ext cx="7416824" cy="576064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RENO Data-taking Status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sp>
        <p:nvSpPr>
          <p:cNvPr id="8" name="Text Box 3092"/>
          <p:cNvSpPr txBox="1">
            <a:spLocks noChangeArrowheads="1"/>
          </p:cNvSpPr>
          <p:nvPr/>
        </p:nvSpPr>
        <p:spPr bwMode="auto">
          <a:xfrm>
            <a:off x="35496" y="1117774"/>
            <a:ext cx="4680520" cy="95410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  <a:defRPr/>
            </a:pPr>
            <a:r>
              <a:rPr kumimoji="0" lang="ko-KR" altLang="en-US" sz="1800" dirty="0" smtClean="0">
                <a:solidFill>
                  <a:srgbClr val="CCCCFF">
                    <a:lumMod val="50000"/>
                  </a:srgbClr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1800" dirty="0" smtClean="0">
                <a:solidFill>
                  <a:srgbClr val="CCCCFF">
                    <a:lumMod val="50000"/>
                  </a:srgbClr>
                </a:solidFill>
                <a:latin typeface="Helvetica" pitchFamily="34" charset="0"/>
                <a:ea typeface="굴림" pitchFamily="50" charset="-127"/>
              </a:rPr>
              <a:t>Data taking began on Aug. 1, 2011 with both near and far detectors. </a:t>
            </a:r>
          </a:p>
          <a:p>
            <a:pPr marL="261938" indent="-261938" eaLnBrk="0" latinLnBrk="0" hangingPunct="0">
              <a:defRPr/>
            </a:pPr>
            <a:r>
              <a:rPr kumimoji="0" lang="en-US" altLang="ko-KR" sz="1800" dirty="0" smtClean="0">
                <a:solidFill>
                  <a:srgbClr val="CCCCFF">
                    <a:lumMod val="50000"/>
                  </a:srgbClr>
                </a:solidFill>
                <a:latin typeface="Helvetica" pitchFamily="34" charset="0"/>
                <a:ea typeface="굴림" pitchFamily="50" charset="-127"/>
              </a:rPr>
              <a:t>    (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DAQ efficiency : ~95%)</a:t>
            </a:r>
            <a:endParaRPr kumimoji="0" lang="en-US" altLang="ko-KR" sz="1800" dirty="0">
              <a:solidFill>
                <a:srgbClr val="CCCCFF">
                  <a:lumMod val="50000"/>
                </a:srgbClr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9" name="Text Box 3092"/>
          <p:cNvSpPr txBox="1">
            <a:spLocks noChangeArrowheads="1"/>
          </p:cNvSpPr>
          <p:nvPr/>
        </p:nvSpPr>
        <p:spPr bwMode="auto">
          <a:xfrm>
            <a:off x="35496" y="2210668"/>
            <a:ext cx="4680520" cy="92333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A (220 days)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: </a:t>
            </a:r>
            <a:r>
              <a:rPr kumimoji="0" lang="en-US" altLang="ko-KR" sz="1800" b="1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First </a:t>
            </a:r>
            <a:r>
              <a:rPr lang="en-US" altLang="ja-JP" sz="1800" b="1" dirty="0" smtClean="0">
                <a:solidFill>
                  <a:srgbClr val="FF6600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1800" b="1" baseline="-25000" dirty="0" smtClean="0">
                <a:solidFill>
                  <a:srgbClr val="FF6600"/>
                </a:solidFill>
                <a:latin typeface="Arial" charset="0"/>
                <a:ea typeface="MS PGothic" pitchFamily="34" charset="-128"/>
              </a:rPr>
              <a:t>13</a:t>
            </a:r>
            <a:r>
              <a:rPr kumimoji="0" lang="en-US" altLang="ko-KR" sz="1800" b="1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 result</a:t>
            </a: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[11 Aug, 2011~26 Mar, 2012]</a:t>
            </a: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PRL 108, 191802 (2012)</a:t>
            </a:r>
            <a:endParaRPr kumimoji="0" lang="en-US" altLang="ko-KR" sz="1800" dirty="0">
              <a:solidFill>
                <a:srgbClr val="000000"/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17" name="Text Box 3092"/>
          <p:cNvSpPr txBox="1">
            <a:spLocks noChangeArrowheads="1"/>
          </p:cNvSpPr>
          <p:nvPr/>
        </p:nvSpPr>
        <p:spPr bwMode="auto">
          <a:xfrm>
            <a:off x="35496" y="3278014"/>
            <a:ext cx="4680520" cy="150810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20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1800" b="1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B</a:t>
            </a:r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(~500 days)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: </a:t>
            </a:r>
            <a:r>
              <a:rPr kumimoji="0" lang="en-US" altLang="ko-KR" sz="18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rPr>
              <a:t>Recent results</a:t>
            </a:r>
            <a:endParaRPr kumimoji="0" lang="en-US" altLang="ko-KR" sz="1800" b="1" dirty="0" smtClean="0">
              <a:solidFill>
                <a:srgbClr val="FF0000"/>
              </a:solidFill>
              <a:latin typeface="Helvetica" pitchFamily="34" charset="0"/>
              <a:ea typeface="굴림" pitchFamily="50" charset="-127"/>
            </a:endParaRPr>
          </a:p>
          <a:p>
            <a:pPr eaLnBrk="0" latinLnBrk="0" hangingPunct="0"/>
            <a:r>
              <a:rPr kumimoji="0" lang="en-US" altLang="ko-KR" sz="1800" b="1" dirty="0">
                <a:solidFill>
                  <a:srgbClr val="FF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1800" b="1" dirty="0" smtClean="0">
                <a:solidFill>
                  <a:srgbClr val="FF0000"/>
                </a:solidFill>
                <a:latin typeface="Helvetica" pitchFamily="34" charset="0"/>
                <a:ea typeface="굴림" pitchFamily="50" charset="-127"/>
              </a:rPr>
              <a:t>   </a:t>
            </a:r>
            <a:r>
              <a:rPr kumimoji="0" lang="en-US" altLang="ko-KR" sz="1800" b="1" dirty="0" err="1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Rate+shape</a:t>
            </a:r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analysis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(</a:t>
            </a:r>
            <a:r>
              <a:rPr lang="en-US" altLang="ja-JP" sz="1800" b="1" dirty="0" smtClean="0">
                <a:solidFill>
                  <a:srgbClr val="FF0000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1800" b="1" baseline="-250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13 </a:t>
            </a:r>
            <a:r>
              <a:rPr lang="en-US" altLang="ja-JP" sz="1800" b="1" baseline="-25000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kumimoji="0" lang="en-US" altLang="ko-KR" sz="1800" b="1" dirty="0" smtClean="0">
                <a:solidFill>
                  <a:srgbClr val="FF0000"/>
                </a:solidFill>
                <a:latin typeface="Helvetica" pitchFamily="34" charset="0"/>
                <a:ea typeface="굴림" pitchFamily="50" charset="-127"/>
              </a:rPr>
              <a:t>and |</a:t>
            </a:r>
            <a:r>
              <a:rPr kumimoji="0" lang="en-US" altLang="ko-KR" sz="1800" b="1" dirty="0" smtClean="0">
                <a:solidFill>
                  <a:srgbClr val="FF0000"/>
                </a:solidFill>
                <a:latin typeface="Symbol" panose="05050102010706020507" pitchFamily="18" charset="2"/>
                <a:ea typeface="굴림" pitchFamily="50" charset="-127"/>
              </a:rPr>
              <a:t>D</a:t>
            </a:r>
            <a:r>
              <a:rPr kumimoji="0" lang="en-US" altLang="ko-KR" sz="1800" b="1" dirty="0" smtClean="0">
                <a:solidFill>
                  <a:srgbClr val="FF0000"/>
                </a:solidFill>
                <a:latin typeface="Helvetica" pitchFamily="34" charset="0"/>
                <a:ea typeface="굴림" pitchFamily="50" charset="-127"/>
              </a:rPr>
              <a:t>m</a:t>
            </a:r>
            <a:r>
              <a:rPr kumimoji="0" lang="en-US" altLang="ko-KR" sz="1800" b="1" baseline="-25000" dirty="0" smtClean="0">
                <a:solidFill>
                  <a:srgbClr val="FF0000"/>
                </a:solidFill>
                <a:latin typeface="Helvetica" pitchFamily="34" charset="0"/>
                <a:ea typeface="굴림" pitchFamily="50" charset="-127"/>
              </a:rPr>
              <a:t>ee</a:t>
            </a:r>
            <a:r>
              <a:rPr kumimoji="0" lang="en-US" altLang="ko-KR" sz="1800" b="1" baseline="30000" dirty="0" smtClean="0">
                <a:solidFill>
                  <a:srgbClr val="FF0000"/>
                </a:solidFill>
                <a:latin typeface="Helvetica" pitchFamily="34" charset="0"/>
                <a:ea typeface="굴림" pitchFamily="50" charset="-127"/>
              </a:rPr>
              <a:t>2</a:t>
            </a:r>
            <a:r>
              <a:rPr kumimoji="0" lang="en-US" altLang="ko-KR" sz="1800" b="1" dirty="0">
                <a:solidFill>
                  <a:srgbClr val="FF0000"/>
                </a:solidFill>
                <a:latin typeface="Helvetica" pitchFamily="34" charset="0"/>
                <a:ea typeface="굴림" pitchFamily="50" charset="-127"/>
              </a:rPr>
              <a:t> |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)</a:t>
            </a:r>
            <a:endParaRPr kumimoji="0" lang="en-US" altLang="ko-KR" sz="1800" b="1" dirty="0" smtClean="0">
              <a:solidFill>
                <a:srgbClr val="0033CC"/>
              </a:solidFill>
              <a:latin typeface="Helvetica" pitchFamily="34" charset="0"/>
              <a:ea typeface="굴림" pitchFamily="50" charset="-127"/>
            </a:endParaRP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[11 Aug, 2011~21 Jan, 2013]</a:t>
            </a:r>
          </a:p>
          <a:p>
            <a:pPr eaLnBrk="0" latinLnBrk="0" hangingPunct="0"/>
            <a:r>
              <a:rPr kumimoji="0" lang="en-US" altLang="ko-KR" sz="18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→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PRL </a:t>
            </a:r>
            <a:r>
              <a:rPr kumimoji="0" lang="en-US" altLang="ko-KR" sz="18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116, 211801 (2016)</a:t>
            </a:r>
          </a:p>
          <a:p>
            <a:pPr eaLnBrk="0" latinLnBrk="0" hangingPunct="0"/>
            <a:r>
              <a:rPr kumimoji="0" lang="en-US" altLang="ko-KR" sz="18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accepted </a:t>
            </a:r>
            <a:r>
              <a:rPr kumimoji="0" lang="en-US" altLang="ko-KR" sz="18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to PRD (arXiv:1610.04326)</a:t>
            </a:r>
            <a:endParaRPr kumimoji="0" lang="en-US" altLang="ko-KR" sz="1800" dirty="0" smtClean="0">
              <a:solidFill>
                <a:srgbClr val="000000"/>
              </a:solidFill>
              <a:latin typeface="Helvetica" pitchFamily="34" charset="0"/>
              <a:ea typeface="굴림" pitchFamily="50" charset="-127"/>
            </a:endParaRPr>
          </a:p>
        </p:txBody>
      </p:sp>
      <p:grpSp>
        <p:nvGrpSpPr>
          <p:cNvPr id="29" name="그룹 4"/>
          <p:cNvGrpSpPr>
            <a:grpSpLocks/>
          </p:cNvGrpSpPr>
          <p:nvPr/>
        </p:nvGrpSpPr>
        <p:grpSpPr bwMode="auto">
          <a:xfrm>
            <a:off x="5241919" y="1743075"/>
            <a:ext cx="3794577" cy="3918173"/>
            <a:chOff x="5241549" y="1743075"/>
            <a:chExt cx="3794573" cy="3919425"/>
          </a:xfrm>
        </p:grpSpPr>
        <p:sp>
          <p:nvSpPr>
            <p:cNvPr id="40" name="TextBox 39"/>
            <p:cNvSpPr txBox="1"/>
            <p:nvPr/>
          </p:nvSpPr>
          <p:spPr>
            <a:xfrm>
              <a:off x="5290935" y="1743075"/>
              <a:ext cx="504824" cy="4621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kern="0" dirty="0">
                  <a:solidFill>
                    <a:prstClr val="black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A</a:t>
              </a:r>
              <a:endParaRPr kumimoji="0" lang="ko-KR" altLang="en-US" sz="2400" b="1" kern="0" dirty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cxnSp>
          <p:nvCxnSpPr>
            <p:cNvPr id="41" name="직선 연결선 60"/>
            <p:cNvCxnSpPr>
              <a:cxnSpLocks noChangeShapeType="1"/>
            </p:cNvCxnSpPr>
            <p:nvPr/>
          </p:nvCxnSpPr>
          <p:spPr bwMode="auto">
            <a:xfrm>
              <a:off x="5241549" y="2204864"/>
              <a:ext cx="438149" cy="321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직선 연결선 70"/>
            <p:cNvCxnSpPr>
              <a:cxnSpLocks noChangeShapeType="1"/>
            </p:cNvCxnSpPr>
            <p:nvPr/>
          </p:nvCxnSpPr>
          <p:spPr bwMode="auto">
            <a:xfrm>
              <a:off x="5294889" y="5662500"/>
              <a:ext cx="3741233" cy="0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prstDash val="sysDash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4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83F960C0-C55B-45EA-8C71-3D683CB5DBF3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  <p:cxnSp>
        <p:nvCxnSpPr>
          <p:cNvPr id="37" name="Straight Arrow Connector 9"/>
          <p:cNvCxnSpPr/>
          <p:nvPr/>
        </p:nvCxnSpPr>
        <p:spPr>
          <a:xfrm flipV="1">
            <a:off x="9036496" y="3284984"/>
            <a:ext cx="0" cy="36933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TextBox 37"/>
          <p:cNvSpPr txBox="1"/>
          <p:nvPr/>
        </p:nvSpPr>
        <p:spPr>
          <a:xfrm>
            <a:off x="8532440" y="3532946"/>
            <a:ext cx="668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2000" dirty="0" smtClean="0">
                <a:solidFill>
                  <a:srgbClr val="FF0000"/>
                </a:solidFill>
                <a:latin typeface="Calibri"/>
                <a:ea typeface="굴림"/>
              </a:rPr>
              <a:t>Now</a:t>
            </a:r>
            <a:endParaRPr kumimoji="0" lang="en-US" sz="2000" dirty="0">
              <a:solidFill>
                <a:srgbClr val="FF0000"/>
              </a:solidFill>
              <a:latin typeface="Calibri"/>
              <a:ea typeface="굴림"/>
            </a:endParaRPr>
          </a:p>
        </p:txBody>
      </p:sp>
      <p:cxnSp>
        <p:nvCxnSpPr>
          <p:cNvPr id="55" name="직선 연결선 54"/>
          <p:cNvCxnSpPr/>
          <p:nvPr/>
        </p:nvCxnSpPr>
        <p:spPr bwMode="auto">
          <a:xfrm>
            <a:off x="5237975" y="2924944"/>
            <a:ext cx="84619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580112" y="246327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ko-KR" alt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092"/>
          <p:cNvSpPr txBox="1">
            <a:spLocks noChangeArrowheads="1"/>
          </p:cNvSpPr>
          <p:nvPr/>
        </p:nvSpPr>
        <p:spPr bwMode="auto">
          <a:xfrm>
            <a:off x="35496" y="5006206"/>
            <a:ext cx="4680520" cy="123110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20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C (~2200 days)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: </a:t>
            </a:r>
            <a:r>
              <a:rPr kumimoji="0" lang="en-US" altLang="ko-KR" sz="18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rPr>
              <a:t>New results</a:t>
            </a:r>
            <a:endParaRPr kumimoji="0" lang="en-US" altLang="ko-KR" sz="1800" b="1" dirty="0" smtClean="0">
              <a:solidFill>
                <a:srgbClr val="FF0000"/>
              </a:solidFill>
              <a:latin typeface="Helvetica" pitchFamily="34" charset="0"/>
              <a:ea typeface="굴림" pitchFamily="50" charset="-127"/>
            </a:endParaRPr>
          </a:p>
          <a:p>
            <a:pPr eaLnBrk="0" latinLnBrk="0" hangingPunct="0"/>
            <a:r>
              <a:rPr kumimoji="0" lang="en-US" altLang="ko-KR" sz="1800" b="1" dirty="0">
                <a:solidFill>
                  <a:srgbClr val="FF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1800" b="1" dirty="0" smtClean="0">
                <a:solidFill>
                  <a:srgbClr val="FF0000"/>
                </a:solidFill>
                <a:latin typeface="Helvetica" pitchFamily="34" charset="0"/>
                <a:ea typeface="굴림" pitchFamily="50" charset="-127"/>
              </a:rPr>
              <a:t>   </a:t>
            </a:r>
            <a:r>
              <a:rPr kumimoji="0" lang="en-US" altLang="ko-KR" sz="1800" b="1" dirty="0" err="1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Rate+shape</a:t>
            </a:r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analysis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(</a:t>
            </a:r>
            <a:r>
              <a:rPr lang="en-US" altLang="ja-JP" sz="1800" b="1" dirty="0" smtClean="0">
                <a:solidFill>
                  <a:srgbClr val="FF0000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1800" b="1" baseline="-250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13 </a:t>
            </a:r>
            <a:r>
              <a:rPr lang="en-US" altLang="ja-JP" sz="1800" b="1" baseline="-25000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kumimoji="0" lang="en-US" altLang="ko-KR" sz="1800" b="1" dirty="0" smtClean="0">
                <a:solidFill>
                  <a:srgbClr val="FF0000"/>
                </a:solidFill>
                <a:latin typeface="Helvetica" pitchFamily="34" charset="0"/>
                <a:ea typeface="굴림" pitchFamily="50" charset="-127"/>
              </a:rPr>
              <a:t>and |</a:t>
            </a:r>
            <a:r>
              <a:rPr kumimoji="0" lang="en-US" altLang="ko-KR" sz="1800" b="1" dirty="0" smtClean="0">
                <a:solidFill>
                  <a:srgbClr val="FF0000"/>
                </a:solidFill>
                <a:latin typeface="Symbol" panose="05050102010706020507" pitchFamily="18" charset="2"/>
                <a:ea typeface="굴림" pitchFamily="50" charset="-127"/>
              </a:rPr>
              <a:t>D</a:t>
            </a:r>
            <a:r>
              <a:rPr kumimoji="0" lang="en-US" altLang="ko-KR" sz="1800" b="1" dirty="0" smtClean="0">
                <a:solidFill>
                  <a:srgbClr val="FF0000"/>
                </a:solidFill>
                <a:latin typeface="Helvetica" pitchFamily="34" charset="0"/>
                <a:ea typeface="굴림" pitchFamily="50" charset="-127"/>
              </a:rPr>
              <a:t>m</a:t>
            </a:r>
            <a:r>
              <a:rPr kumimoji="0" lang="en-US" altLang="ko-KR" sz="1800" b="1" baseline="-25000" dirty="0" smtClean="0">
                <a:solidFill>
                  <a:srgbClr val="FF0000"/>
                </a:solidFill>
                <a:latin typeface="Helvetica" pitchFamily="34" charset="0"/>
                <a:ea typeface="굴림" pitchFamily="50" charset="-127"/>
              </a:rPr>
              <a:t>ee</a:t>
            </a:r>
            <a:r>
              <a:rPr kumimoji="0" lang="en-US" altLang="ko-KR" sz="1800" b="1" baseline="30000" dirty="0" smtClean="0">
                <a:solidFill>
                  <a:srgbClr val="FF0000"/>
                </a:solidFill>
                <a:latin typeface="Helvetica" pitchFamily="34" charset="0"/>
                <a:ea typeface="굴림" pitchFamily="50" charset="-127"/>
              </a:rPr>
              <a:t>2</a:t>
            </a:r>
            <a:r>
              <a:rPr kumimoji="0" lang="en-US" altLang="ko-KR" sz="1800" b="1" dirty="0">
                <a:solidFill>
                  <a:srgbClr val="FF0000"/>
                </a:solidFill>
                <a:latin typeface="Helvetica" pitchFamily="34" charset="0"/>
                <a:ea typeface="굴림" pitchFamily="50" charset="-127"/>
              </a:rPr>
              <a:t> |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)</a:t>
            </a:r>
            <a:endParaRPr kumimoji="0" lang="en-US" altLang="ko-KR" sz="1800" b="1" dirty="0" smtClean="0">
              <a:solidFill>
                <a:srgbClr val="0033CC"/>
              </a:solidFill>
              <a:latin typeface="Helvetica" pitchFamily="34" charset="0"/>
              <a:ea typeface="굴림" pitchFamily="50" charset="-127"/>
            </a:endParaRP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[11 Aug, 2011~7 Feb, 2018]</a:t>
            </a:r>
          </a:p>
          <a:p>
            <a:pPr eaLnBrk="0" latinLnBrk="0" hangingPunct="0"/>
            <a:r>
              <a:rPr kumimoji="0" lang="en-US" altLang="ko-KR" sz="18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→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submitted to PRL (arXiv:1806.00248)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6084169" y="5229200"/>
            <a:ext cx="2782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kern="0" dirty="0" smtClean="0">
                <a:solidFill>
                  <a:srgbClr val="0000FF"/>
                </a:solidFill>
                <a:latin typeface="Arial" pitchFamily="34" charset="0"/>
                <a:ea typeface="맑은 고딕"/>
                <a:cs typeface="Arial" pitchFamily="34" charset="0"/>
              </a:rPr>
              <a:t>C (new results)</a:t>
            </a:r>
            <a:r>
              <a:rPr kumimoji="0" lang="ko-KR" altLang="en-US" sz="2400" b="1" kern="0" dirty="0" smtClean="0">
                <a:solidFill>
                  <a:srgbClr val="0000FF"/>
                </a:solidFill>
                <a:latin typeface="Arial" pitchFamily="34" charset="0"/>
                <a:ea typeface="맑은 고딕"/>
                <a:cs typeface="Arial" pitchFamily="34" charset="0"/>
              </a:rPr>
              <a:t> </a:t>
            </a:r>
            <a:r>
              <a:rPr kumimoji="0" lang="ko-KR" altLang="en-US" sz="2200" b="1" kern="0" dirty="0" smtClean="0">
                <a:solidFill>
                  <a:srgbClr val="0000FF"/>
                </a:solidFill>
                <a:latin typeface="Arial" pitchFamily="34" charset="0"/>
                <a:ea typeface="맑은 고딕"/>
                <a:cs typeface="Arial" pitchFamily="34" charset="0"/>
              </a:rPr>
              <a:t> </a:t>
            </a:r>
            <a:endParaRPr kumimoji="0" lang="ko-KR" altLang="en-US" sz="2200" b="1" kern="0" dirty="0">
              <a:solidFill>
                <a:srgbClr val="0000FF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89160" y="332656"/>
            <a:ext cx="8015288" cy="576064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Measured Spectra of IBD Prompt Signal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03" y="5273332"/>
            <a:ext cx="4475077" cy="1107996"/>
          </a:xfrm>
          <a:prstGeom prst="rect">
            <a:avLst/>
          </a:prstGeom>
          <a:solidFill>
            <a:srgbClr val="FFFCB6"/>
          </a:solidFill>
          <a:ln w="38100" cmpd="sng">
            <a:noFill/>
          </a:ln>
        </p:spPr>
        <p:txBody>
          <a:bodyPr wrap="square" rtlCol="0"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Near Live time   =  1807.88 days</a:t>
            </a:r>
          </a:p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of IBD candidate  =   850,666</a:t>
            </a:r>
          </a:p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of background =  17,233 (</a:t>
            </a:r>
            <a:r>
              <a:rPr kumimoji="0" lang="en-US" sz="2200" dirty="0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2.0 %</a:t>
            </a:r>
            <a:r>
              <a:rPr kumimoji="0"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2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8907" y="5273332"/>
            <a:ext cx="4307589" cy="1107996"/>
          </a:xfrm>
          <a:prstGeom prst="rect">
            <a:avLst/>
          </a:prstGeom>
          <a:solidFill>
            <a:srgbClr val="FFFCB6"/>
          </a:solidFill>
          <a:ln w="38100" cmpd="sng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 Live time   =  2193.04 days</a:t>
            </a:r>
          </a:p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of IBD candidate =  103,212</a:t>
            </a:r>
          </a:p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of background =  4,879 (</a:t>
            </a:r>
            <a:r>
              <a:rPr kumimoji="0" lang="en-US" sz="2200" dirty="0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4.8 %</a:t>
            </a:r>
            <a:r>
              <a:rPr kumimoji="0" 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2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4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54327"/>
            <a:ext cx="4519354" cy="292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03647" y="3833172"/>
            <a:ext cx="10801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~2.5%</a:t>
            </a:r>
            <a:endParaRPr lang="en-US" altLang="ko-KR" sz="2000" b="1" dirty="0">
              <a:solidFill>
                <a:srgbClr val="0033CC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pic>
        <p:nvPicPr>
          <p:cNvPr id="6246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04" y="2028785"/>
            <a:ext cx="4555728" cy="295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40152" y="3833172"/>
            <a:ext cx="10801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~2.5%</a:t>
            </a:r>
            <a:endParaRPr lang="en-US" altLang="ko-KR" sz="2000" b="1" dirty="0">
              <a:solidFill>
                <a:srgbClr val="0033CC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455" y="123729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excess</a:t>
            </a:r>
            <a:r>
              <a:rPr lang="en-US" altLang="ko-KR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5 MeV</a:t>
            </a:r>
            <a:endParaRPr lang="ko-KR" alt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960C0-C55B-45EA-8C71-3D683CB5DBF3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  <p:sp>
        <p:nvSpPr>
          <p:cNvPr id="13" name="직사각형 12"/>
          <p:cNvSpPr/>
          <p:nvPr/>
        </p:nvSpPr>
        <p:spPr>
          <a:xfrm>
            <a:off x="2699792" y="1691516"/>
            <a:ext cx="1895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1938" indent="-261938" defTabSz="457200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b="1" spc="10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RENO 2200 days</a:t>
            </a:r>
            <a:endParaRPr kumimoji="0" lang="en-US" altLang="ko-KR" sz="1800" b="1" spc="10" dirty="0">
              <a:solidFill>
                <a:schemeClr val="tx1"/>
              </a:solidFill>
              <a:latin typeface="Times New Roman" panose="02020603050405020304" pitchFamily="18" charset="0"/>
              <a:ea typeface="굴림" pitchFamily="50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164288" y="1691516"/>
            <a:ext cx="1895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1938" indent="-261938" defTabSz="457200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b="1" spc="10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RENO 2200 days</a:t>
            </a:r>
            <a:endParaRPr kumimoji="0" lang="en-US" altLang="ko-KR" sz="1800" b="1" spc="10" dirty="0">
              <a:solidFill>
                <a:schemeClr val="tx1"/>
              </a:solidFill>
              <a:latin typeface="Times New Roman" panose="02020603050405020304" pitchFamily="18" charset="0"/>
              <a:ea typeface="굴림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468313" y="116632"/>
            <a:ext cx="8208141" cy="576064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RENO Experimental Set-up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그룹 38"/>
          <p:cNvGrpSpPr>
            <a:grpSpLocks/>
          </p:cNvGrpSpPr>
          <p:nvPr/>
        </p:nvGrpSpPr>
        <p:grpSpPr bwMode="auto">
          <a:xfrm>
            <a:off x="468313" y="836613"/>
            <a:ext cx="8459787" cy="5989637"/>
            <a:chOff x="468313" y="836613"/>
            <a:chExt cx="8459440" cy="5989637"/>
          </a:xfrm>
        </p:grpSpPr>
        <p:pic>
          <p:nvPicPr>
            <p:cNvPr id="183301" name="그림 1" descr="영광원전위성사진00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8313" y="836613"/>
              <a:ext cx="8280400" cy="598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3302" name="Text Box 7"/>
            <p:cNvSpPr txBox="1">
              <a:spLocks noChangeArrowheads="1"/>
            </p:cNvSpPr>
            <p:nvPr/>
          </p:nvSpPr>
          <p:spPr bwMode="auto">
            <a:xfrm>
              <a:off x="7020272" y="5877272"/>
              <a:ext cx="1907481" cy="3968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0">
                <a:spcBef>
                  <a:spcPct val="50000"/>
                </a:spcBef>
              </a:pPr>
              <a:r>
                <a:rPr lang="en-US" altLang="ko-KR" sz="2000">
                  <a:solidFill>
                    <a:srgbClr val="FFFFFF"/>
                  </a:solidFill>
                  <a:latin typeface="Arial" pitchFamily="34" charset="0"/>
                  <a:ea typeface="굴림" pitchFamily="50" charset="-127"/>
                </a:rPr>
                <a:t>Far Detector</a:t>
              </a:r>
            </a:p>
          </p:txBody>
        </p:sp>
        <p:pic>
          <p:nvPicPr>
            <p:cNvPr id="18330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88224" y="6021288"/>
              <a:ext cx="315466" cy="45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330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1844824"/>
              <a:ext cx="315466" cy="45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3305" name="Text Box 7"/>
            <p:cNvSpPr txBox="1">
              <a:spLocks noChangeArrowheads="1"/>
            </p:cNvSpPr>
            <p:nvPr/>
          </p:nvSpPr>
          <p:spPr bwMode="auto">
            <a:xfrm>
              <a:off x="2915816" y="1375941"/>
              <a:ext cx="1907481" cy="3968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0">
                <a:spcBef>
                  <a:spcPct val="50000"/>
                </a:spcBef>
              </a:pPr>
              <a:r>
                <a:rPr lang="en-US" altLang="ko-KR" sz="2000" dirty="0">
                  <a:solidFill>
                    <a:srgbClr val="FFFFFF"/>
                  </a:solidFill>
                  <a:latin typeface="Arial" pitchFamily="34" charset="0"/>
                  <a:ea typeface="굴림" pitchFamily="50" charset="-127"/>
                </a:rPr>
                <a:t>Near Detector</a:t>
              </a:r>
            </a:p>
          </p:txBody>
        </p:sp>
        <p:sp>
          <p:nvSpPr>
            <p:cNvPr id="183306" name="Oval 9"/>
            <p:cNvSpPr>
              <a:spLocks noChangeArrowheads="1"/>
            </p:cNvSpPr>
            <p:nvPr/>
          </p:nvSpPr>
          <p:spPr bwMode="auto">
            <a:xfrm>
              <a:off x="2411760" y="3573016"/>
              <a:ext cx="216024" cy="216024"/>
            </a:xfrm>
            <a:prstGeom prst="ellipse">
              <a:avLst/>
            </a:prstGeom>
            <a:solidFill>
              <a:srgbClr val="FFFF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307" name="Oval 9"/>
            <p:cNvSpPr>
              <a:spLocks noChangeArrowheads="1"/>
            </p:cNvSpPr>
            <p:nvPr/>
          </p:nvSpPr>
          <p:spPr bwMode="auto">
            <a:xfrm>
              <a:off x="2987824" y="3140968"/>
              <a:ext cx="216024" cy="216024"/>
            </a:xfrm>
            <a:prstGeom prst="ellipse">
              <a:avLst/>
            </a:prstGeom>
            <a:solidFill>
              <a:srgbClr val="FFFF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308" name="Oval 9"/>
            <p:cNvSpPr>
              <a:spLocks noChangeArrowheads="1"/>
            </p:cNvSpPr>
            <p:nvPr/>
          </p:nvSpPr>
          <p:spPr bwMode="auto">
            <a:xfrm>
              <a:off x="3491880" y="2780928"/>
              <a:ext cx="216024" cy="216024"/>
            </a:xfrm>
            <a:prstGeom prst="ellipse">
              <a:avLst/>
            </a:prstGeom>
            <a:solidFill>
              <a:srgbClr val="FFFF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309" name="Oval 9"/>
            <p:cNvSpPr>
              <a:spLocks noChangeArrowheads="1"/>
            </p:cNvSpPr>
            <p:nvPr/>
          </p:nvSpPr>
          <p:spPr bwMode="auto">
            <a:xfrm>
              <a:off x="4067944" y="2348880"/>
              <a:ext cx="216024" cy="216024"/>
            </a:xfrm>
            <a:prstGeom prst="ellipse">
              <a:avLst/>
            </a:prstGeom>
            <a:solidFill>
              <a:srgbClr val="FFFF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310" name="Oval 9"/>
            <p:cNvSpPr>
              <a:spLocks noChangeArrowheads="1"/>
            </p:cNvSpPr>
            <p:nvPr/>
          </p:nvSpPr>
          <p:spPr bwMode="auto">
            <a:xfrm>
              <a:off x="4716016" y="1916832"/>
              <a:ext cx="216024" cy="216024"/>
            </a:xfrm>
            <a:prstGeom prst="ellipse">
              <a:avLst/>
            </a:prstGeom>
            <a:solidFill>
              <a:srgbClr val="FFFF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83311" name="Oval 9"/>
            <p:cNvSpPr>
              <a:spLocks noChangeArrowheads="1"/>
            </p:cNvSpPr>
            <p:nvPr/>
          </p:nvSpPr>
          <p:spPr bwMode="auto">
            <a:xfrm>
              <a:off x="5292080" y="1484784"/>
              <a:ext cx="216024" cy="216024"/>
            </a:xfrm>
            <a:prstGeom prst="ellipse">
              <a:avLst/>
            </a:prstGeom>
            <a:solidFill>
              <a:srgbClr val="FFFF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solidFill>
                  <a:srgbClr val="000000"/>
                </a:solidFill>
              </a:endParaRPr>
            </a:p>
          </p:txBody>
        </p:sp>
        <p:cxnSp>
          <p:nvCxnSpPr>
            <p:cNvPr id="183312" name="직선 연결선 26"/>
            <p:cNvCxnSpPr>
              <a:cxnSpLocks noChangeShapeType="1"/>
            </p:cNvCxnSpPr>
            <p:nvPr/>
          </p:nvCxnSpPr>
          <p:spPr bwMode="auto">
            <a:xfrm rot="16200000" flipH="1">
              <a:off x="3144604" y="2805505"/>
              <a:ext cx="3948628" cy="2938611"/>
            </a:xfrm>
            <a:prstGeom prst="line">
              <a:avLst/>
            </a:prstGeom>
            <a:noFill/>
            <a:ln w="317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 rot="3180000">
              <a:off x="4378175" y="4253877"/>
              <a:ext cx="949325" cy="369873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sz="1800" dirty="0" smtClean="0">
                  <a:solidFill>
                    <a:srgbClr val="000000"/>
                  </a:solidFill>
                  <a:latin typeface="Arial" charset="0"/>
                  <a:ea typeface="굴림" pitchFamily="50" charset="-127"/>
                </a:rPr>
                <a:t>1383m</a:t>
              </a:r>
              <a:endParaRPr lang="en-US" altLang="ko-KR" sz="1800" dirty="0">
                <a:solidFill>
                  <a:srgbClr val="000000"/>
                </a:solidFill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 rot="3180000">
              <a:off x="2802616" y="2150277"/>
              <a:ext cx="949325" cy="369873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sz="1800" dirty="0" smtClean="0">
                  <a:solidFill>
                    <a:srgbClr val="000000"/>
                  </a:solidFill>
                  <a:latin typeface="Arial" charset="0"/>
                  <a:ea typeface="굴림" pitchFamily="50" charset="-127"/>
                </a:rPr>
                <a:t>294m</a:t>
              </a:r>
              <a:endParaRPr lang="en-US" altLang="ko-KR" sz="1800" dirty="0">
                <a:solidFill>
                  <a:srgbClr val="000000"/>
                </a:solidFill>
                <a:latin typeface="Arial" charset="0"/>
                <a:ea typeface="굴림" pitchFamily="50" charset="-127"/>
              </a:endParaRPr>
            </a:p>
          </p:txBody>
        </p:sp>
      </p:grpSp>
      <p:pic>
        <p:nvPicPr>
          <p:cNvPr id="18330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84850"/>
            <a:ext cx="597693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131841" y="980728"/>
            <a:ext cx="1440159" cy="396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120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m.w.e</a:t>
            </a: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.</a:t>
            </a:r>
            <a:endParaRPr lang="en-US" altLang="ko-KR" sz="2000" dirty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236296" y="6237312"/>
            <a:ext cx="1440159" cy="396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450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m.w.e</a:t>
            </a: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.</a:t>
            </a:r>
            <a:endParaRPr lang="en-US" altLang="ko-KR" sz="2000" dirty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그룹 49"/>
          <p:cNvGrpSpPr>
            <a:grpSpLocks/>
          </p:cNvGrpSpPr>
          <p:nvPr/>
        </p:nvGrpSpPr>
        <p:grpSpPr bwMode="auto">
          <a:xfrm>
            <a:off x="250825" y="2924175"/>
            <a:ext cx="2478088" cy="3286125"/>
            <a:chOff x="251520" y="2924944"/>
            <a:chExt cx="2477042" cy="3284984"/>
          </a:xfrm>
        </p:grpSpPr>
        <p:pic>
          <p:nvPicPr>
            <p:cNvPr id="33832" name="Picture 6" descr="RENO검출기-개요도-ne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789040"/>
              <a:ext cx="2477042" cy="242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3092"/>
            <p:cNvSpPr txBox="1">
              <a:spLocks noChangeArrowheads="1"/>
            </p:cNvSpPr>
            <p:nvPr/>
          </p:nvSpPr>
          <p:spPr bwMode="auto">
            <a:xfrm>
              <a:off x="683138" y="2924944"/>
              <a:ext cx="1367847" cy="369204"/>
            </a:xfrm>
            <a:prstGeom prst="rect">
              <a:avLst/>
            </a:prstGeom>
            <a:solidFill>
              <a:srgbClr val="A0E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ja-JP" sz="1800" dirty="0">
                  <a:latin typeface="Arial" pitchFamily="34" charset="0"/>
                  <a:ea typeface="MS PGothic" pitchFamily="34" charset="-128"/>
                </a:rPr>
                <a:t>Accidentals</a:t>
              </a:r>
              <a:endParaRPr lang="en-US" altLang="ko-KR" sz="1800" kern="0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3794" name="Rectangle 23"/>
          <p:cNvSpPr>
            <a:spLocks noChangeArrowheads="1"/>
          </p:cNvSpPr>
          <p:nvPr/>
        </p:nvSpPr>
        <p:spPr bwMode="auto">
          <a:xfrm>
            <a:off x="1236663" y="101600"/>
            <a:ext cx="6719887" cy="66357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altLang="ko-KR" sz="4000" b="1">
                <a:solidFill>
                  <a:srgbClr val="FFFFFF"/>
                </a:solidFill>
                <a:latin typeface="Helvetica" charset="0"/>
                <a:ea typeface="굴림" charset="-127"/>
              </a:rPr>
              <a:t>Backgrounds</a:t>
            </a:r>
          </a:p>
        </p:txBody>
      </p:sp>
      <p:sp>
        <p:nvSpPr>
          <p:cNvPr id="18" name="Text Box 3092"/>
          <p:cNvSpPr txBox="1">
            <a:spLocks noChangeArrowheads="1"/>
          </p:cNvSpPr>
          <p:nvPr/>
        </p:nvSpPr>
        <p:spPr bwMode="auto">
          <a:xfrm>
            <a:off x="250825" y="1006475"/>
            <a:ext cx="8569325" cy="163036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000" kern="0" dirty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ko-KR" sz="2000" kern="0" dirty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>Accidental coincidence 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between prompt and delayed signals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000" kern="0" dirty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ko-KR" sz="2000" kern="0" dirty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>Fast neutrons 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produced by </a:t>
            </a:r>
            <a:r>
              <a:rPr lang="en-US" altLang="ko-KR" sz="2000" kern="0" dirty="0" err="1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muons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,  from surrounding rocks and inside  detector   (n scattering : prompt,    n capture : delayed)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000" kern="0" dirty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ko-KR" sz="2000" b="1" kern="0" baseline="30000" dirty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>9</a:t>
            </a:r>
            <a:r>
              <a:rPr lang="en-US" altLang="ko-KR" sz="2000" b="1" kern="0" dirty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>Li/</a:t>
            </a:r>
            <a:r>
              <a:rPr lang="en-US" altLang="ko-KR" sz="2000" b="1" kern="0" baseline="30000" dirty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r>
              <a:rPr lang="en-US" altLang="ko-KR" sz="2000" b="1" kern="0" dirty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>He </a:t>
            </a:r>
            <a:r>
              <a:rPr lang="en-US" altLang="ko-KR" sz="2000" kern="0" dirty="0">
                <a:solidFill>
                  <a:srgbClr val="0033CC"/>
                </a:solidFill>
                <a:latin typeface="Symbol" pitchFamily="18" charset="2"/>
                <a:ea typeface="+mn-ea"/>
                <a:cs typeface="Arial" pitchFamily="34" charset="0"/>
              </a:rPr>
              <a:t>b</a:t>
            </a:r>
            <a:r>
              <a:rPr lang="en-US" altLang="ko-KR" sz="2000" kern="0" dirty="0">
                <a:solidFill>
                  <a:srgbClr val="0033CC"/>
                </a:solidFill>
                <a:latin typeface="Arial" pitchFamily="34" charset="0"/>
                <a:ea typeface="+mn-ea"/>
                <a:cs typeface="Arial" pitchFamily="34" charset="0"/>
              </a:rPr>
              <a:t>-n followers 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produced by cosmic </a:t>
            </a:r>
            <a:r>
              <a:rPr lang="en-US" altLang="ko-KR" sz="2000" kern="0" dirty="0" err="1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muon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ko-KR" sz="2000" kern="0" dirty="0" err="1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spallation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                                 </a:t>
            </a:r>
            <a:endParaRPr lang="en-US" altLang="ko-KR" sz="2000" b="1" dirty="0">
              <a:solidFill>
                <a:srgbClr val="0033CC"/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33796" name="그룹 61"/>
          <p:cNvGrpSpPr>
            <a:grpSpLocks/>
          </p:cNvGrpSpPr>
          <p:nvPr/>
        </p:nvGrpSpPr>
        <p:grpSpPr bwMode="auto">
          <a:xfrm>
            <a:off x="1547813" y="3357563"/>
            <a:ext cx="1152525" cy="3311525"/>
            <a:chOff x="1547664" y="3356992"/>
            <a:chExt cx="1152128" cy="3312368"/>
          </a:xfrm>
        </p:grpSpPr>
        <p:cxnSp>
          <p:nvCxnSpPr>
            <p:cNvPr id="33830" name="직선 화살표 연결선 23"/>
            <p:cNvCxnSpPr>
              <a:cxnSpLocks noChangeShapeType="1"/>
            </p:cNvCxnSpPr>
            <p:nvPr/>
          </p:nvCxnSpPr>
          <p:spPr bwMode="auto">
            <a:xfrm flipH="1">
              <a:off x="2483768" y="3356992"/>
              <a:ext cx="216024" cy="3312368"/>
            </a:xfrm>
            <a:prstGeom prst="straightConnector1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 type="arrow" w="med" len="lg"/>
            </a:ln>
          </p:spPr>
        </p:cxnSp>
        <p:cxnSp>
          <p:nvCxnSpPr>
            <p:cNvPr id="33831" name="직선 화살표 연결선 26"/>
            <p:cNvCxnSpPr>
              <a:cxnSpLocks noChangeShapeType="1"/>
            </p:cNvCxnSpPr>
            <p:nvPr/>
          </p:nvCxnSpPr>
          <p:spPr bwMode="auto">
            <a:xfrm flipH="1">
              <a:off x="1547664" y="4869160"/>
              <a:ext cx="1080120" cy="432048"/>
            </a:xfrm>
            <a:prstGeom prst="straightConnector1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arrow" w="med" len="lg"/>
            </a:ln>
          </p:spPr>
        </p:cxnSp>
      </p:grpSp>
      <p:cxnSp>
        <p:nvCxnSpPr>
          <p:cNvPr id="33797" name="직선 화살표 연결선 36"/>
          <p:cNvCxnSpPr>
            <a:cxnSpLocks noChangeShapeType="1"/>
          </p:cNvCxnSpPr>
          <p:nvPr/>
        </p:nvCxnSpPr>
        <p:spPr bwMode="auto">
          <a:xfrm>
            <a:off x="323850" y="4508500"/>
            <a:ext cx="1008063" cy="433388"/>
          </a:xfrm>
          <a:prstGeom prst="straightConnector1">
            <a:avLst/>
          </a:prstGeom>
          <a:noFill/>
          <a:ln w="34925">
            <a:solidFill>
              <a:srgbClr val="FF6600"/>
            </a:solidFill>
            <a:round/>
            <a:headEnd/>
            <a:tailEnd type="arrow" w="med" len="lg"/>
          </a:ln>
        </p:spPr>
      </p:cxnSp>
      <p:grpSp>
        <p:nvGrpSpPr>
          <p:cNvPr id="33798" name="그룹 60"/>
          <p:cNvGrpSpPr>
            <a:grpSpLocks/>
          </p:cNvGrpSpPr>
          <p:nvPr/>
        </p:nvGrpSpPr>
        <p:grpSpPr bwMode="auto">
          <a:xfrm>
            <a:off x="6372225" y="2924175"/>
            <a:ext cx="2476500" cy="3286125"/>
            <a:chOff x="6372200" y="2924944"/>
            <a:chExt cx="2477042" cy="3284984"/>
          </a:xfrm>
        </p:grpSpPr>
        <p:pic>
          <p:nvPicPr>
            <p:cNvPr id="33828" name="Picture 6" descr="RENO검출기-개요도-ne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3789040"/>
              <a:ext cx="2477042" cy="242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 Box 3092"/>
            <p:cNvSpPr txBox="1">
              <a:spLocks noChangeArrowheads="1"/>
            </p:cNvSpPr>
            <p:nvPr/>
          </p:nvSpPr>
          <p:spPr bwMode="auto">
            <a:xfrm>
              <a:off x="6443654" y="2924944"/>
              <a:ext cx="2305554" cy="369204"/>
            </a:xfrm>
            <a:prstGeom prst="rect">
              <a:avLst/>
            </a:prstGeom>
            <a:solidFill>
              <a:srgbClr val="A0E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ko-KR" sz="1800" baseline="30000" dirty="0">
                  <a:latin typeface="Arial" pitchFamily="34" charset="0"/>
                  <a:ea typeface="MS PGothic" pitchFamily="34" charset="-128"/>
                </a:rPr>
                <a:t>9</a:t>
              </a:r>
              <a:r>
                <a:rPr lang="en-US" altLang="ko-KR" sz="1800" dirty="0">
                  <a:latin typeface="Arial" pitchFamily="34" charset="0"/>
                  <a:ea typeface="MS PGothic" pitchFamily="34" charset="-128"/>
                </a:rPr>
                <a:t>Li/</a:t>
              </a:r>
              <a:r>
                <a:rPr lang="en-US" altLang="ko-KR" sz="1800" baseline="30000" dirty="0">
                  <a:latin typeface="Arial" pitchFamily="34" charset="0"/>
                  <a:ea typeface="MS PGothic" pitchFamily="34" charset="-128"/>
                </a:rPr>
                <a:t>8</a:t>
              </a:r>
              <a:r>
                <a:rPr lang="en-US" altLang="ko-KR" sz="1800" dirty="0">
                  <a:latin typeface="Arial" pitchFamily="34" charset="0"/>
                  <a:ea typeface="MS PGothic" pitchFamily="34" charset="-128"/>
                </a:rPr>
                <a:t>He</a:t>
              </a:r>
              <a:r>
                <a:rPr lang="en-US" altLang="ko-KR" sz="1800" kern="0" dirty="0">
                  <a:latin typeface="Symbol" pitchFamily="18" charset="2"/>
                  <a:ea typeface="+mn-ea"/>
                  <a:cs typeface="Arial" pitchFamily="34" charset="0"/>
                </a:rPr>
                <a:t> b</a:t>
              </a:r>
              <a:r>
                <a:rPr lang="en-US" altLang="ko-KR" sz="1800" kern="0" dirty="0">
                  <a:latin typeface="Arial" pitchFamily="34" charset="0"/>
                  <a:ea typeface="+mn-ea"/>
                  <a:cs typeface="Arial" pitchFamily="34" charset="0"/>
                </a:rPr>
                <a:t>-n followers</a:t>
              </a:r>
              <a:r>
                <a:rPr lang="en-US" altLang="ko-KR" sz="1800" dirty="0">
                  <a:latin typeface="Arial" pitchFamily="34" charset="0"/>
                  <a:ea typeface="MS PGothic" pitchFamily="34" charset="-128"/>
                </a:rPr>
                <a:t>  </a:t>
              </a:r>
              <a:endParaRPr lang="en-US" altLang="ko-KR" sz="1800" kern="0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3799" name="그룹 59"/>
          <p:cNvGrpSpPr>
            <a:grpSpLocks/>
          </p:cNvGrpSpPr>
          <p:nvPr/>
        </p:nvGrpSpPr>
        <p:grpSpPr bwMode="auto">
          <a:xfrm>
            <a:off x="3348038" y="2924175"/>
            <a:ext cx="2476500" cy="3286125"/>
            <a:chOff x="3347864" y="2924944"/>
            <a:chExt cx="2477042" cy="3284984"/>
          </a:xfrm>
        </p:grpSpPr>
        <p:pic>
          <p:nvPicPr>
            <p:cNvPr id="33826" name="Picture 6" descr="RENO검출기-개요도-ne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3789040"/>
              <a:ext cx="2477042" cy="242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 Box 3092"/>
            <p:cNvSpPr txBox="1">
              <a:spLocks noChangeArrowheads="1"/>
            </p:cNvSpPr>
            <p:nvPr/>
          </p:nvSpPr>
          <p:spPr bwMode="auto">
            <a:xfrm>
              <a:off x="3708305" y="2924944"/>
              <a:ext cx="1583084" cy="369204"/>
            </a:xfrm>
            <a:prstGeom prst="rect">
              <a:avLst/>
            </a:prstGeom>
            <a:solidFill>
              <a:srgbClr val="A0E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ko-KR" sz="1800" dirty="0">
                  <a:latin typeface="Arial" pitchFamily="34" charset="0"/>
                  <a:ea typeface="MS PGothic" pitchFamily="34" charset="-128"/>
                </a:rPr>
                <a:t>Fast neutrons</a:t>
              </a:r>
              <a:endParaRPr lang="en-US" altLang="ko-KR" sz="1800" kern="0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3800" name="그룹 63"/>
          <p:cNvGrpSpPr>
            <a:grpSpLocks/>
          </p:cNvGrpSpPr>
          <p:nvPr/>
        </p:nvGrpSpPr>
        <p:grpSpPr bwMode="auto">
          <a:xfrm>
            <a:off x="4572000" y="3500438"/>
            <a:ext cx="1152525" cy="3313112"/>
            <a:chOff x="4572000" y="3501008"/>
            <a:chExt cx="1152128" cy="3312368"/>
          </a:xfrm>
        </p:grpSpPr>
        <p:cxnSp>
          <p:nvCxnSpPr>
            <p:cNvPr id="33824" name="직선 화살표 연결선 24"/>
            <p:cNvCxnSpPr>
              <a:cxnSpLocks noChangeShapeType="1"/>
            </p:cNvCxnSpPr>
            <p:nvPr/>
          </p:nvCxnSpPr>
          <p:spPr bwMode="auto">
            <a:xfrm flipH="1">
              <a:off x="5508104" y="3501008"/>
              <a:ext cx="216024" cy="3312368"/>
            </a:xfrm>
            <a:prstGeom prst="straightConnector1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 type="arrow" w="med" len="lg"/>
            </a:ln>
          </p:spPr>
        </p:cxnSp>
        <p:cxnSp>
          <p:nvCxnSpPr>
            <p:cNvPr id="33825" name="직선 화살표 연결선 41"/>
            <p:cNvCxnSpPr>
              <a:cxnSpLocks noChangeShapeType="1"/>
            </p:cNvCxnSpPr>
            <p:nvPr/>
          </p:nvCxnSpPr>
          <p:spPr bwMode="auto">
            <a:xfrm flipH="1">
              <a:off x="4572000" y="4509120"/>
              <a:ext cx="1080120" cy="432048"/>
            </a:xfrm>
            <a:prstGeom prst="straightConnector1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arrow" w="med" len="lg"/>
            </a:ln>
          </p:spPr>
        </p:cxnSp>
      </p:grpSp>
      <p:cxnSp>
        <p:nvCxnSpPr>
          <p:cNvPr id="33801" name="직선 화살표 연결선 43"/>
          <p:cNvCxnSpPr>
            <a:cxnSpLocks noChangeShapeType="1"/>
          </p:cNvCxnSpPr>
          <p:nvPr/>
        </p:nvCxnSpPr>
        <p:spPr bwMode="auto">
          <a:xfrm flipH="1" flipV="1">
            <a:off x="4284663" y="4868863"/>
            <a:ext cx="287337" cy="73025"/>
          </a:xfrm>
          <a:prstGeom prst="straightConnector1">
            <a:avLst/>
          </a:prstGeom>
          <a:noFill/>
          <a:ln w="34925">
            <a:solidFill>
              <a:srgbClr val="FF6600"/>
            </a:solidFill>
            <a:round/>
            <a:headEnd/>
            <a:tailEnd type="arrow" w="med" len="med"/>
          </a:ln>
        </p:spPr>
      </p:cxnSp>
      <p:cxnSp>
        <p:nvCxnSpPr>
          <p:cNvPr id="33802" name="직선 화살표 연결선 47"/>
          <p:cNvCxnSpPr>
            <a:cxnSpLocks noChangeShapeType="1"/>
          </p:cNvCxnSpPr>
          <p:nvPr/>
        </p:nvCxnSpPr>
        <p:spPr bwMode="auto">
          <a:xfrm flipH="1">
            <a:off x="4284663" y="4941888"/>
            <a:ext cx="287337" cy="358775"/>
          </a:xfrm>
          <a:prstGeom prst="straightConnector1">
            <a:avLst/>
          </a:prstGeom>
          <a:noFill/>
          <a:ln w="34925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33803" name="직선 화살표 연결선 62"/>
          <p:cNvCxnSpPr>
            <a:cxnSpLocks noChangeShapeType="1"/>
          </p:cNvCxnSpPr>
          <p:nvPr/>
        </p:nvCxnSpPr>
        <p:spPr bwMode="auto">
          <a:xfrm>
            <a:off x="7380288" y="5013325"/>
            <a:ext cx="331787" cy="381000"/>
          </a:xfrm>
          <a:prstGeom prst="straightConnector1">
            <a:avLst/>
          </a:prstGeom>
          <a:noFill/>
          <a:ln w="34925">
            <a:solidFill>
              <a:srgbClr val="0033CC"/>
            </a:solidFill>
            <a:round/>
            <a:headEnd/>
            <a:tailEnd type="arrow" w="med" len="med"/>
          </a:ln>
        </p:spPr>
      </p:cxnSp>
      <p:grpSp>
        <p:nvGrpSpPr>
          <p:cNvPr id="33804" name="그룹 83"/>
          <p:cNvGrpSpPr>
            <a:grpSpLocks/>
          </p:cNvGrpSpPr>
          <p:nvPr/>
        </p:nvGrpSpPr>
        <p:grpSpPr bwMode="auto">
          <a:xfrm>
            <a:off x="7235825" y="3429000"/>
            <a:ext cx="215900" cy="3313113"/>
            <a:chOff x="7236296" y="3140968"/>
            <a:chExt cx="216024" cy="3312368"/>
          </a:xfrm>
        </p:grpSpPr>
        <p:cxnSp>
          <p:nvCxnSpPr>
            <p:cNvPr id="33822" name="직선 화살표 연결선 25"/>
            <p:cNvCxnSpPr>
              <a:cxnSpLocks noChangeShapeType="1"/>
            </p:cNvCxnSpPr>
            <p:nvPr/>
          </p:nvCxnSpPr>
          <p:spPr bwMode="auto">
            <a:xfrm flipH="1">
              <a:off x="7236296" y="3140968"/>
              <a:ext cx="216024" cy="3312368"/>
            </a:xfrm>
            <a:prstGeom prst="straightConnector1">
              <a:avLst/>
            </a:prstGeom>
            <a:noFill/>
            <a:ln w="34925">
              <a:solidFill>
                <a:srgbClr val="FF6600"/>
              </a:solidFill>
              <a:round/>
              <a:headEnd/>
              <a:tailEnd type="arrow" w="med" len="lg"/>
            </a:ln>
          </p:spPr>
        </p:cxnSp>
        <p:sp>
          <p:nvSpPr>
            <p:cNvPr id="33823" name="타원 57"/>
            <p:cNvSpPr>
              <a:spLocks noChangeArrowheads="1"/>
            </p:cNvSpPr>
            <p:nvPr/>
          </p:nvSpPr>
          <p:spPr bwMode="auto">
            <a:xfrm>
              <a:off x="7308304" y="4653136"/>
              <a:ext cx="117727" cy="144016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defTabSz="914400"/>
              <a:endParaRPr kumimoji="1" lang="ko-KR" altLang="en-US">
                <a:latin typeface="Arial" charset="0"/>
              </a:endParaRPr>
            </a:p>
          </p:txBody>
        </p:sp>
      </p:grpSp>
      <p:cxnSp>
        <p:nvCxnSpPr>
          <p:cNvPr id="33805" name="직선 화살표 연결선 58"/>
          <p:cNvCxnSpPr>
            <a:cxnSpLocks noChangeShapeType="1"/>
          </p:cNvCxnSpPr>
          <p:nvPr/>
        </p:nvCxnSpPr>
        <p:spPr bwMode="auto">
          <a:xfrm>
            <a:off x="7426325" y="5013325"/>
            <a:ext cx="385763" cy="71438"/>
          </a:xfrm>
          <a:prstGeom prst="straightConnector1">
            <a:avLst/>
          </a:prstGeom>
          <a:noFill/>
          <a:ln w="34925">
            <a:solidFill>
              <a:srgbClr val="FF6600"/>
            </a:solidFill>
            <a:round/>
            <a:headEnd/>
            <a:tailEnd type="arrow" w="med" len="med"/>
          </a:ln>
        </p:spPr>
      </p:cxnSp>
      <p:sp>
        <p:nvSpPr>
          <p:cNvPr id="21" name="Date Placeholder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Sunny Seo, SNU</a:t>
            </a:r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Seminar @ CERN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36F77DD6-782C-A14D-9E38-D8B8E8AAE3EE}" type="slidenum">
              <a:rPr lang="en-US" altLang="x-none">
                <a:solidFill>
                  <a:srgbClr val="898989"/>
                </a:solidFill>
              </a:rPr>
              <a:pPr/>
              <a:t>30</a:t>
            </a:fld>
            <a:endParaRPr lang="en-US" altLang="x-none">
              <a:solidFill>
                <a:srgbClr val="898989"/>
              </a:solidFill>
            </a:endParaRPr>
          </a:p>
        </p:txBody>
      </p:sp>
      <p:sp>
        <p:nvSpPr>
          <p:cNvPr id="33809" name="TextBox 28"/>
          <p:cNvSpPr txBox="1">
            <a:spLocks noChangeArrowheads="1"/>
          </p:cNvSpPr>
          <p:nvPr/>
        </p:nvSpPr>
        <p:spPr bwMode="auto">
          <a:xfrm>
            <a:off x="2290763" y="3219450"/>
            <a:ext cx="36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x-none" sz="2400" b="1">
                <a:solidFill>
                  <a:srgbClr val="FF6600"/>
                </a:solidFill>
                <a:latin typeface="Symbol" charset="2"/>
              </a:rPr>
              <a:t>m</a:t>
            </a:r>
          </a:p>
        </p:txBody>
      </p:sp>
      <p:sp>
        <p:nvSpPr>
          <p:cNvPr id="33810" name="TextBox 59"/>
          <p:cNvSpPr txBox="1">
            <a:spLocks noChangeArrowheads="1"/>
          </p:cNvSpPr>
          <p:nvPr/>
        </p:nvSpPr>
        <p:spPr bwMode="auto">
          <a:xfrm>
            <a:off x="5316538" y="3219450"/>
            <a:ext cx="36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x-none" sz="2400" b="1">
                <a:solidFill>
                  <a:srgbClr val="FF6600"/>
                </a:solidFill>
                <a:latin typeface="Symbol" charset="2"/>
              </a:rPr>
              <a:t>m</a:t>
            </a:r>
          </a:p>
        </p:txBody>
      </p:sp>
      <p:sp>
        <p:nvSpPr>
          <p:cNvPr id="33811" name="TextBox 60"/>
          <p:cNvSpPr txBox="1">
            <a:spLocks noChangeArrowheads="1"/>
          </p:cNvSpPr>
          <p:nvPr/>
        </p:nvSpPr>
        <p:spPr bwMode="auto">
          <a:xfrm>
            <a:off x="7037388" y="3236913"/>
            <a:ext cx="36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x-none" sz="2400" b="1">
                <a:solidFill>
                  <a:srgbClr val="FF6600"/>
                </a:solidFill>
                <a:latin typeface="Symbol" charset="2"/>
              </a:rPr>
              <a:t>m</a:t>
            </a:r>
          </a:p>
        </p:txBody>
      </p:sp>
      <p:sp>
        <p:nvSpPr>
          <p:cNvPr id="33812" name="TextBox 29"/>
          <p:cNvSpPr txBox="1">
            <a:spLocks noChangeArrowheads="1"/>
          </p:cNvSpPr>
          <p:nvPr/>
        </p:nvSpPr>
        <p:spPr bwMode="auto">
          <a:xfrm>
            <a:off x="215900" y="4459288"/>
            <a:ext cx="311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x-none" sz="2400" b="1">
                <a:solidFill>
                  <a:srgbClr val="FF6600"/>
                </a:solidFill>
                <a:latin typeface="Symbol" charset="2"/>
              </a:rPr>
              <a:t>g</a:t>
            </a:r>
          </a:p>
        </p:txBody>
      </p:sp>
      <p:sp>
        <p:nvSpPr>
          <p:cNvPr id="33813" name="TextBox 30"/>
          <p:cNvSpPr txBox="1">
            <a:spLocks noChangeArrowheads="1"/>
          </p:cNvSpPr>
          <p:nvPr/>
        </p:nvSpPr>
        <p:spPr bwMode="auto">
          <a:xfrm>
            <a:off x="1108075" y="5062538"/>
            <a:ext cx="54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x-none" sz="2400" b="1">
                <a:solidFill>
                  <a:srgbClr val="2F28FF"/>
                </a:solidFill>
              </a:rPr>
              <a:t>Gd</a:t>
            </a:r>
          </a:p>
        </p:txBody>
      </p:sp>
      <p:sp>
        <p:nvSpPr>
          <p:cNvPr id="33814" name="TextBox 61"/>
          <p:cNvSpPr txBox="1">
            <a:spLocks noChangeArrowheads="1"/>
          </p:cNvSpPr>
          <p:nvPr/>
        </p:nvSpPr>
        <p:spPr bwMode="auto">
          <a:xfrm>
            <a:off x="4265613" y="5086350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x-none" sz="2400" b="1">
                <a:solidFill>
                  <a:srgbClr val="2F28FF"/>
                </a:solidFill>
              </a:rPr>
              <a:t>Gd</a:t>
            </a:r>
          </a:p>
        </p:txBody>
      </p:sp>
      <p:sp>
        <p:nvSpPr>
          <p:cNvPr id="33815" name="TextBox 63"/>
          <p:cNvSpPr txBox="1">
            <a:spLocks noChangeArrowheads="1"/>
          </p:cNvSpPr>
          <p:nvPr/>
        </p:nvSpPr>
        <p:spPr bwMode="auto">
          <a:xfrm>
            <a:off x="7635875" y="5084763"/>
            <a:ext cx="54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x-none" sz="2400" b="1">
                <a:solidFill>
                  <a:srgbClr val="2F28FF"/>
                </a:solidFill>
              </a:rPr>
              <a:t>Gd</a:t>
            </a:r>
          </a:p>
        </p:txBody>
      </p:sp>
      <p:sp>
        <p:nvSpPr>
          <p:cNvPr id="33816" name="TextBox 35"/>
          <p:cNvSpPr txBox="1">
            <a:spLocks noChangeArrowheads="1"/>
          </p:cNvSpPr>
          <p:nvPr/>
        </p:nvSpPr>
        <p:spPr bwMode="auto">
          <a:xfrm>
            <a:off x="4083050" y="4424363"/>
            <a:ext cx="349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x-none" sz="2400" b="1">
                <a:solidFill>
                  <a:srgbClr val="FF6600"/>
                </a:solidFill>
              </a:rPr>
              <a:t>p</a:t>
            </a:r>
          </a:p>
        </p:txBody>
      </p:sp>
      <p:sp>
        <p:nvSpPr>
          <p:cNvPr id="33817" name="TextBox 37"/>
          <p:cNvSpPr txBox="1">
            <a:spLocks noChangeArrowheads="1"/>
          </p:cNvSpPr>
          <p:nvPr/>
        </p:nvSpPr>
        <p:spPr bwMode="auto">
          <a:xfrm>
            <a:off x="5170488" y="4502150"/>
            <a:ext cx="35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x-none" sz="2400" b="1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3818" name="TextBox 64"/>
          <p:cNvSpPr txBox="1">
            <a:spLocks noChangeArrowheads="1"/>
          </p:cNvSpPr>
          <p:nvPr/>
        </p:nvSpPr>
        <p:spPr bwMode="auto">
          <a:xfrm>
            <a:off x="2068513" y="4575175"/>
            <a:ext cx="35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x-none" sz="2400" b="1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3819" name="TextBox 38"/>
          <p:cNvSpPr txBox="1">
            <a:spLocks noChangeArrowheads="1"/>
          </p:cNvSpPr>
          <p:nvPr/>
        </p:nvSpPr>
        <p:spPr bwMode="auto">
          <a:xfrm>
            <a:off x="7724775" y="480695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x-none" sz="2400" b="1">
                <a:solidFill>
                  <a:srgbClr val="FF6600"/>
                </a:solidFill>
              </a:rPr>
              <a:t>e</a:t>
            </a:r>
          </a:p>
        </p:txBody>
      </p:sp>
      <p:sp>
        <p:nvSpPr>
          <p:cNvPr id="33820" name="TextBox 68"/>
          <p:cNvSpPr txBox="1">
            <a:spLocks noChangeArrowheads="1"/>
          </p:cNvSpPr>
          <p:nvPr/>
        </p:nvSpPr>
        <p:spPr bwMode="auto">
          <a:xfrm>
            <a:off x="7329488" y="5092700"/>
            <a:ext cx="349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x-none" sz="2400" b="1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3821" name="TextBox 39"/>
          <p:cNvSpPr txBox="1">
            <a:spLocks noChangeArrowheads="1"/>
          </p:cNvSpPr>
          <p:nvPr/>
        </p:nvSpPr>
        <p:spPr bwMode="auto">
          <a:xfrm>
            <a:off x="7297738" y="4535488"/>
            <a:ext cx="54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x-none" sz="2800" b="1" baseline="30000">
                <a:solidFill>
                  <a:srgbClr val="0000FF"/>
                </a:solidFill>
              </a:rPr>
              <a:t>9</a:t>
            </a:r>
            <a:r>
              <a:rPr lang="en-US" altLang="x-none" sz="2800" b="1">
                <a:solidFill>
                  <a:srgbClr val="0000FF"/>
                </a:solidFill>
              </a:rPr>
              <a:t>Li</a:t>
            </a:r>
          </a:p>
        </p:txBody>
      </p:sp>
    </p:spTree>
    <p:extLst>
      <p:ext uri="{BB962C8B-B14F-4D97-AF65-F5344CB8AC3E}">
        <p14:creationId xmlns:p14="http://schemas.microsoft.com/office/powerpoint/2010/main" val="10725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179512" y="332656"/>
            <a:ext cx="8784976" cy="576064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latin typeface="Arial" charset="0"/>
              </a:rPr>
              <a:t>Correlation of 5 MeV Excess with Reactor Power</a:t>
            </a:r>
            <a:endParaRPr lang="ko-KR" alt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t="15286" r="1807" b="1392"/>
          <a:stretch>
            <a:fillRect/>
          </a:stretch>
        </p:blipFill>
        <p:spPr bwMode="auto">
          <a:xfrm>
            <a:off x="0" y="1627188"/>
            <a:ext cx="6081713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254500" y="3494088"/>
            <a:ext cx="1635125" cy="64611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kern="0" dirty="0">
                <a:solidFill>
                  <a:srgbClr val="FF0000"/>
                </a:solidFill>
                <a:latin typeface="Calibri"/>
                <a:ea typeface="맑은 고딕"/>
              </a:rPr>
              <a:t>All the six reactors are on</a:t>
            </a:r>
            <a:endParaRPr kumimoji="0" lang="ko-KR" altLang="en-US" sz="1800" kern="0" dirty="0">
              <a:solidFill>
                <a:srgbClr val="FF0000"/>
              </a:solidFill>
              <a:latin typeface="Calibri"/>
              <a:ea typeface="맑은 고딕"/>
            </a:endParaRPr>
          </a:p>
        </p:txBody>
      </p:sp>
      <p:cxnSp>
        <p:nvCxnSpPr>
          <p:cNvPr id="25" name="직선 화살표 연결선 5"/>
          <p:cNvCxnSpPr>
            <a:cxnSpLocks noChangeShapeType="1"/>
          </p:cNvCxnSpPr>
          <p:nvPr/>
        </p:nvCxnSpPr>
        <p:spPr bwMode="auto">
          <a:xfrm flipH="1" flipV="1">
            <a:off x="4602163" y="3019425"/>
            <a:ext cx="215900" cy="4746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955675" y="3446463"/>
            <a:ext cx="1636713" cy="64611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kern="0" dirty="0">
                <a:solidFill>
                  <a:srgbClr val="FF0000"/>
                </a:solidFill>
                <a:latin typeface="Calibri"/>
                <a:ea typeface="맑은 고딕"/>
              </a:rPr>
              <a:t>two or three reactors are off</a:t>
            </a:r>
            <a:endParaRPr kumimoji="0" lang="ko-KR" altLang="en-US" sz="1800" kern="0" dirty="0">
              <a:solidFill>
                <a:srgbClr val="FF0000"/>
              </a:solidFill>
              <a:latin typeface="Calibri"/>
              <a:ea typeface="맑은 고딕"/>
            </a:endParaRPr>
          </a:p>
        </p:txBody>
      </p:sp>
      <p:cxnSp>
        <p:nvCxnSpPr>
          <p:cNvPr id="28" name="직선 화살표 연결선 12"/>
          <p:cNvCxnSpPr>
            <a:cxnSpLocks noChangeShapeType="1"/>
          </p:cNvCxnSpPr>
          <p:nvPr/>
        </p:nvCxnSpPr>
        <p:spPr bwMode="auto">
          <a:xfrm>
            <a:off x="2301875" y="4092575"/>
            <a:ext cx="165100" cy="2206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1255713" y="2068513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black"/>
              </a:solidFill>
              <a:latin typeface="Calibri"/>
              <a:ea typeface="굴림" pitchFamily="50" charset="-127"/>
            </a:endParaRPr>
          </a:p>
        </p:txBody>
      </p:sp>
      <p:grpSp>
        <p:nvGrpSpPr>
          <p:cNvPr id="31" name="그룹 3"/>
          <p:cNvGrpSpPr>
            <a:grpSpLocks/>
          </p:cNvGrpSpPr>
          <p:nvPr/>
        </p:nvGrpSpPr>
        <p:grpSpPr bwMode="auto">
          <a:xfrm>
            <a:off x="6276975" y="2081213"/>
            <a:ext cx="2903538" cy="1784350"/>
            <a:chOff x="6277630" y="1412776"/>
            <a:chExt cx="2902882" cy="1785104"/>
          </a:xfrm>
        </p:grpSpPr>
        <p:sp>
          <p:nvSpPr>
            <p:cNvPr id="32" name="Right Arrow 3"/>
            <p:cNvSpPr/>
            <p:nvPr/>
          </p:nvSpPr>
          <p:spPr>
            <a:xfrm>
              <a:off x="6277630" y="2140158"/>
              <a:ext cx="750718" cy="484392"/>
            </a:xfrm>
            <a:prstGeom prst="rightArrow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kern="0">
                <a:solidFill>
                  <a:prstClr val="white"/>
                </a:solidFill>
                <a:latin typeface="Calibri"/>
                <a:ea typeface="굴림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3441" y="1412776"/>
              <a:ext cx="2287071" cy="17851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200" b="1" dirty="0">
                  <a:solidFill>
                    <a:srgbClr val="0033CC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5 MeV excess </a:t>
              </a:r>
            </a:p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200" b="1" dirty="0">
                  <a:solidFill>
                    <a:srgbClr val="0033CC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has a clear </a:t>
              </a:r>
            </a:p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200" b="1" dirty="0">
                  <a:solidFill>
                    <a:srgbClr val="0033CC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correlation</a:t>
              </a:r>
            </a:p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200" b="1" dirty="0">
                  <a:solidFill>
                    <a:srgbClr val="0033CC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with reactor </a:t>
              </a:r>
            </a:p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200" b="1" dirty="0">
                  <a:solidFill>
                    <a:srgbClr val="0033CC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thermal power !</a:t>
              </a:r>
            </a:p>
          </p:txBody>
        </p:sp>
      </p:grpSp>
      <p:grpSp>
        <p:nvGrpSpPr>
          <p:cNvPr id="34" name="그룹 2"/>
          <p:cNvGrpSpPr>
            <a:grpSpLocks/>
          </p:cNvGrpSpPr>
          <p:nvPr/>
        </p:nvGrpSpPr>
        <p:grpSpPr bwMode="auto">
          <a:xfrm>
            <a:off x="5991225" y="4184650"/>
            <a:ext cx="3278188" cy="1579563"/>
            <a:chOff x="5990995" y="3516178"/>
            <a:chExt cx="3278649" cy="1579683"/>
          </a:xfrm>
        </p:grpSpPr>
        <p:sp>
          <p:nvSpPr>
            <p:cNvPr id="35" name="TextBox 34"/>
            <p:cNvSpPr txBox="1"/>
            <p:nvPr/>
          </p:nvSpPr>
          <p:spPr>
            <a:xfrm>
              <a:off x="5990995" y="4325865"/>
              <a:ext cx="3278649" cy="769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200" b="1" kern="0" dirty="0">
                  <a:solidFill>
                    <a:srgbClr val="FF660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The 5 MeV excess comes from reactors!</a:t>
              </a:r>
            </a:p>
          </p:txBody>
        </p:sp>
        <p:sp>
          <p:nvSpPr>
            <p:cNvPr id="36" name="아래쪽 화살표 1"/>
            <p:cNvSpPr>
              <a:spLocks noChangeArrowheads="1"/>
            </p:cNvSpPr>
            <p:nvPr/>
          </p:nvSpPr>
          <p:spPr bwMode="auto">
            <a:xfrm>
              <a:off x="7504675" y="3516178"/>
              <a:ext cx="531934" cy="704909"/>
            </a:xfrm>
            <a:prstGeom prst="downArrow">
              <a:avLst>
                <a:gd name="adj1" fmla="val 50000"/>
                <a:gd name="adj2" fmla="val 50001"/>
              </a:avLst>
            </a:prstGeom>
            <a:solidFill>
              <a:srgbClr val="4F81BD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9pPr>
            </a:lstStyle>
            <a:p>
              <a:pPr fontAlgn="auto" latinLnBrk="0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kumimoji="0" lang="ko-KR" altLang="en-US" sz="1800" kern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3851920" y="1412875"/>
            <a:ext cx="2242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1938" indent="-261938" defTabSz="457200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spc="10" dirty="0">
                <a:solidFill>
                  <a:prstClr val="black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1400 days of data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n-US" altLang="ja-JP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403350" y="116632"/>
            <a:ext cx="6553200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Detection of Anti-neutrino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324" name="Picture 6" descr="RENO검출기-개요도-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375" y="3005620"/>
            <a:ext cx="3905626" cy="381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27816"/>
              </p:ext>
            </p:extLst>
          </p:nvPr>
        </p:nvGraphicFramePr>
        <p:xfrm>
          <a:off x="5238374" y="1080384"/>
          <a:ext cx="3896693" cy="189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005"/>
                <a:gridCol w="936104"/>
                <a:gridCol w="991811"/>
                <a:gridCol w="895773"/>
              </a:tblGrid>
              <a:tr h="41085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Inner 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Detector</a:t>
                      </a:r>
                      <a:endParaRPr lang="ko-KR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Outer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Detector</a:t>
                      </a:r>
                      <a:endParaRPr lang="ko-KR" altLang="en-US" sz="1400" dirty="0"/>
                    </a:p>
                  </a:txBody>
                  <a:tcPr/>
                </a:tc>
              </a:tr>
              <a:tr h="47630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354 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10” PMTs</a:t>
                      </a:r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67 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10”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PMTs</a:t>
                      </a:r>
                      <a:endParaRPr lang="ko-KR" altLang="en-US" sz="1200" dirty="0"/>
                    </a:p>
                  </a:txBody>
                  <a:tcPr/>
                </a:tc>
              </a:tr>
              <a:tr h="9038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(Target)</a:t>
                      </a:r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1200" dirty="0" err="1" smtClean="0"/>
                        <a:t>Gd</a:t>
                      </a:r>
                      <a:r>
                        <a:rPr lang="en-US" altLang="ko-KR" sz="1200" dirty="0" smtClean="0"/>
                        <a:t>-LS</a:t>
                      </a:r>
                      <a:r>
                        <a:rPr lang="en-US" altLang="ko-KR" sz="1200" baseline="0" dirty="0" smtClean="0"/>
                        <a:t> </a:t>
                      </a:r>
                    </a:p>
                    <a:p>
                      <a:pPr algn="ctr" latinLnBrk="1"/>
                      <a:r>
                        <a:rPr lang="en-US" altLang="ko-KR" sz="1200" baseline="0" dirty="0" smtClean="0"/>
                        <a:t>16.5 tons</a:t>
                      </a:r>
                      <a:endParaRPr lang="en-US" altLang="ko-K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(𝛾 Catcher)</a:t>
                      </a:r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1200" dirty="0" smtClean="0"/>
                        <a:t>LS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30 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(Buffer)</a:t>
                      </a:r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1200" dirty="0" smtClean="0"/>
                        <a:t>Mineral Oil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65 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(Veto)</a:t>
                      </a:r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1200" dirty="0" smtClean="0"/>
                        <a:t>Water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350 tons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3979"/>
            <a:ext cx="3329489" cy="298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텍스트 상자 12"/>
          <p:cNvSpPr txBox="1"/>
          <p:nvPr/>
        </p:nvSpPr>
        <p:spPr>
          <a:xfrm>
            <a:off x="293627" y="1384698"/>
            <a:ext cx="2337206" cy="72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Invers Beta Decay</a:t>
            </a:r>
          </a:p>
          <a:p>
            <a:r>
              <a:rPr kumimoji="1" lang="en-US" altLang="ko-KR" sz="2000" dirty="0" smtClean="0"/>
              <a:t>(IBD)</a:t>
            </a:r>
            <a:endParaRPr kumimoji="1" lang="ko-KR" altLang="en-US" sz="2000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" y="3888852"/>
            <a:ext cx="5132688" cy="293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07" name="Rectangle 51"/>
          <p:cNvSpPr>
            <a:spLocks noChangeArrowheads="1"/>
          </p:cNvSpPr>
          <p:nvPr/>
        </p:nvSpPr>
        <p:spPr bwMode="auto">
          <a:xfrm>
            <a:off x="539552" y="188640"/>
            <a:ext cx="8015288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New RENO Results</a:t>
            </a:r>
            <a:endParaRPr lang="ko-KR" alt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15008" y="1077704"/>
            <a:ext cx="8784976" cy="163121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lvl="0" indent="-261938" eaLnBrk="0" latinLnBrk="0" hangingPunct="0"/>
            <a:r>
              <a:rPr kumimoji="0" lang="en-US" altLang="ko-KR" sz="2400" i="1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kumimoji="0" lang="en-US" altLang="ko-KR" sz="18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■</a:t>
            </a:r>
            <a:r>
              <a:rPr kumimoji="0" lang="en-US" altLang="ko-KR" sz="24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kumimoji="0" lang="en-US" altLang="ko-KR" sz="2400" spc="1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Precise measurement of </a:t>
            </a:r>
            <a:r>
              <a:rPr kumimoji="0" lang="en-US" altLang="ko-KR" sz="2400" spc="10" dirty="0" smtClean="0">
                <a:solidFill>
                  <a:srgbClr val="FF66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|</a:t>
            </a:r>
            <a:r>
              <a:rPr kumimoji="0" lang="en-US" altLang="ko-KR" sz="2400" spc="10" dirty="0" smtClean="0">
                <a:solidFill>
                  <a:srgbClr val="FF6600"/>
                </a:solidFill>
                <a:latin typeface="Symbol" panose="05050102010706020507" pitchFamily="18" charset="2"/>
                <a:ea typeface="굴림" pitchFamily="50" charset="-127"/>
                <a:cs typeface="Arial" pitchFamily="34" charset="0"/>
              </a:rPr>
              <a:t>D</a:t>
            </a:r>
            <a:r>
              <a:rPr kumimoji="0" lang="en-US" altLang="ko-KR" sz="2400" spc="10" dirty="0" smtClean="0">
                <a:solidFill>
                  <a:srgbClr val="FF66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</a:t>
            </a:r>
            <a:r>
              <a:rPr kumimoji="0" lang="en-US" altLang="ko-KR" sz="2400" spc="10" baseline="-25000" dirty="0" smtClean="0">
                <a:solidFill>
                  <a:srgbClr val="FF66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ee</a:t>
            </a:r>
            <a:r>
              <a:rPr kumimoji="0" lang="en-US" altLang="ko-KR" sz="2400" spc="10" baseline="30000" dirty="0" smtClean="0">
                <a:solidFill>
                  <a:srgbClr val="FF66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 </a:t>
            </a:r>
            <a:r>
              <a:rPr kumimoji="0" lang="en-US" altLang="ko-KR" sz="2400" spc="10" dirty="0" smtClean="0">
                <a:solidFill>
                  <a:srgbClr val="FF66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| </a:t>
            </a:r>
            <a:r>
              <a:rPr kumimoji="0" lang="en-US" altLang="ko-KR" sz="2400" spc="1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and</a:t>
            </a:r>
            <a:r>
              <a:rPr kumimoji="0" lang="en-US" altLang="ko-KR" sz="2400" spc="10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lang="en-US" altLang="ja-JP" sz="2600" b="1" dirty="0">
                <a:solidFill>
                  <a:srgbClr val="FF6600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2600" b="1" baseline="-25000" dirty="0">
                <a:solidFill>
                  <a:srgbClr val="FF6600"/>
                </a:solidFill>
                <a:latin typeface="Arial" charset="0"/>
                <a:ea typeface="MS PGothic" pitchFamily="34" charset="-128"/>
              </a:rPr>
              <a:t>13</a:t>
            </a:r>
            <a:r>
              <a:rPr lang="en-US" altLang="ja-JP" sz="2600" b="1" baseline="-25000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kumimoji="0" lang="en-US" altLang="ko-KR" sz="2400" spc="10" baseline="30000" dirty="0">
                <a:solidFill>
                  <a:srgbClr val="FF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kumimoji="0" lang="en-US" altLang="ko-KR" sz="24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using ~2200 days of data (Aug. 2011 – Feb 2018)</a:t>
            </a:r>
          </a:p>
          <a:p>
            <a:pPr lvl="0" latinLnBrk="0">
              <a:spcBef>
                <a:spcPct val="50000"/>
              </a:spcBef>
              <a:defRPr/>
            </a:pPr>
            <a:r>
              <a:rPr lang="en-US" altLang="ko-KR" sz="2000" dirty="0" smtClean="0">
                <a:solidFill>
                  <a:srgbClr val="0066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“Measurement </a:t>
            </a:r>
            <a:r>
              <a:rPr lang="en-US" altLang="ko-KR" sz="2000" dirty="0">
                <a:solidFill>
                  <a:srgbClr val="0066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of </a:t>
            </a:r>
            <a:r>
              <a:rPr lang="en-US" altLang="ko-KR" sz="2000" dirty="0" smtClean="0">
                <a:solidFill>
                  <a:srgbClr val="0066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Reactor </a:t>
            </a:r>
            <a:r>
              <a:rPr lang="en-US" altLang="ko-KR" sz="2000" dirty="0">
                <a:solidFill>
                  <a:srgbClr val="0066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Antineutrino </a:t>
            </a:r>
            <a:r>
              <a:rPr lang="en-US" altLang="ko-KR" sz="2000" dirty="0" smtClean="0">
                <a:solidFill>
                  <a:srgbClr val="0066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Oscillation Amplitude and Frequency at RENO” 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submitted to PRL (arXiv:1806.00248)</a:t>
            </a:r>
            <a:endParaRPr kumimoji="0" lang="en-US" altLang="ko-KR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79512" y="5143512"/>
            <a:ext cx="8820472" cy="89255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/>
            <a:r>
              <a:rPr kumimoji="0" lang="en-US" altLang="ko-KR" sz="18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■</a:t>
            </a:r>
            <a:r>
              <a:rPr kumimoji="0" lang="en-US" altLang="ko-KR" sz="24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Independent measurement of </a:t>
            </a:r>
            <a:r>
              <a:rPr kumimoji="0" lang="en-US" altLang="ko-KR" sz="2800" spc="1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|</a:t>
            </a:r>
            <a:r>
              <a:rPr kumimoji="0" lang="en-US" altLang="ko-KR" sz="2800" spc="10" dirty="0" smtClean="0">
                <a:solidFill>
                  <a:schemeClr val="tx1"/>
                </a:solidFill>
                <a:latin typeface="Symbol" panose="05050102010706020507" pitchFamily="18" charset="2"/>
                <a:ea typeface="굴림" pitchFamily="50" charset="-127"/>
                <a:cs typeface="Arial" pitchFamily="34" charset="0"/>
              </a:rPr>
              <a:t>D</a:t>
            </a:r>
            <a:r>
              <a:rPr kumimoji="0" lang="en-US" altLang="ko-KR" sz="2800" spc="1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</a:t>
            </a:r>
            <a:r>
              <a:rPr kumimoji="0" lang="en-US" altLang="ko-KR" sz="2800" spc="10" baseline="-250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ee</a:t>
            </a:r>
            <a:r>
              <a:rPr kumimoji="0" lang="en-US" altLang="ko-KR" sz="2800" spc="10" baseline="300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 </a:t>
            </a:r>
            <a:r>
              <a:rPr kumimoji="0" lang="en-US" altLang="ko-KR" sz="2800" spc="1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| and </a:t>
            </a:r>
            <a:r>
              <a:rPr lang="en-US" altLang="ja-JP" sz="2600" b="1" dirty="0" smtClean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2600" b="1" baseline="-250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13</a:t>
            </a:r>
            <a:r>
              <a:rPr kumimoji="0" lang="en-US" altLang="ko-KR" sz="24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with </a:t>
            </a:r>
          </a:p>
          <a:p>
            <a:pPr marL="261938" indent="-261938" eaLnBrk="0" latinLnBrk="0" hangingPunct="0"/>
            <a:r>
              <a:rPr kumimoji="0" lang="en-US" altLang="ko-KR" sz="24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</a:t>
            </a:r>
            <a:r>
              <a:rPr kumimoji="0" lang="en-US" altLang="ko-KR" sz="2400" spc="10" dirty="0" smtClean="0">
                <a:solidFill>
                  <a:srgbClr val="FF66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delayed n-H signals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53988" y="4396095"/>
            <a:ext cx="8810500" cy="46166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latinLnBrk="0">
              <a:spcBef>
                <a:spcPct val="50000"/>
              </a:spcBef>
              <a:defRPr/>
            </a:pPr>
            <a:r>
              <a:rPr kumimoji="0" lang="en-US" altLang="ko-KR" sz="18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■</a:t>
            </a:r>
            <a:r>
              <a:rPr kumimoji="0" lang="en-US" altLang="ko-KR" sz="24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kumimoji="0"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</a:t>
            </a:r>
            <a:r>
              <a:rPr kumimoji="0"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kumimoji="0" lang="en-US" altLang="ja-JP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reactor neutrino </a:t>
            </a:r>
            <a:r>
              <a:rPr kumimoji="0" lang="en-US" altLang="ja-JP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and spectrum</a:t>
            </a:r>
            <a:endParaRPr kumimoji="0" lang="en-US" altLang="ko-KR" sz="2000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79512" y="3020759"/>
            <a:ext cx="8784976" cy="107721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/>
            <a:r>
              <a:rPr kumimoji="0" lang="en-US" altLang="ko-KR" sz="18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■</a:t>
            </a:r>
            <a:r>
              <a:rPr kumimoji="0" lang="en-US" altLang="ko-KR" sz="24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Fuel-composition dependent reactor antineutrino yield </a:t>
            </a:r>
            <a:r>
              <a:rPr kumimoji="0" lang="en-US" altLang="ko-KR" sz="24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  <a:sym typeface="Wingdings" panose="05000000000000000000" pitchFamily="2" charset="2"/>
              </a:rPr>
              <a:t> </a:t>
            </a:r>
          </a:p>
          <a:p>
            <a:pPr marL="261938" indent="-261938" eaLnBrk="0" latinLnBrk="0" hangingPunct="0"/>
            <a:r>
              <a:rPr lang="en-US" altLang="ko-KR" sz="2000" dirty="0" smtClean="0">
                <a:solidFill>
                  <a:srgbClr val="0066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“Fuel-composition dependent reactor antineutrino yield and spectrum at </a:t>
            </a:r>
          </a:p>
          <a:p>
            <a:pPr marL="261938" indent="-261938" eaLnBrk="0" latinLnBrk="0" hangingPunct="0"/>
            <a:r>
              <a:rPr lang="en-US" altLang="ko-KR" sz="2000" dirty="0" smtClean="0">
                <a:solidFill>
                  <a:srgbClr val="0066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RENO” </a:t>
            </a:r>
            <a:r>
              <a:rPr lang="en-US" altLang="ko-KR" sz="20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 submitted to PRL 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kumimoji="0" lang="en-US" altLang="ko-KR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arXiv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1806.00574)</a:t>
            </a:r>
            <a:endParaRPr kumimoji="0" lang="en-US" altLang="ko-KR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altLang="ja-JP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8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5" name="직사각형 4"/>
          <p:cNvSpPr/>
          <p:nvPr/>
        </p:nvSpPr>
        <p:spPr>
          <a:xfrm>
            <a:off x="323528" y="2636912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ko-KR" b="1" i="1" spc="1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Measurement </a:t>
            </a:r>
            <a:r>
              <a:rPr kumimoji="0" lang="en-US" altLang="ko-KR" b="1" i="1" spc="10" dirty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of </a:t>
            </a:r>
            <a:r>
              <a:rPr kumimoji="0" lang="en-US" altLang="ko-KR" b="1" i="1" spc="10" dirty="0">
                <a:solidFill>
                  <a:srgbClr val="FF66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|</a:t>
            </a:r>
            <a:r>
              <a:rPr kumimoji="0" lang="en-US" altLang="ko-KR" b="1" i="1" spc="10" dirty="0">
                <a:solidFill>
                  <a:srgbClr val="FF6600"/>
                </a:solidFill>
                <a:latin typeface="Symbol" panose="05050102010706020507" pitchFamily="18" charset="2"/>
                <a:ea typeface="굴림" pitchFamily="50" charset="-127"/>
                <a:cs typeface="Arial" pitchFamily="34" charset="0"/>
              </a:rPr>
              <a:t>D</a:t>
            </a:r>
            <a:r>
              <a:rPr kumimoji="0" lang="en-US" altLang="ko-KR" b="1" i="1" spc="10" dirty="0">
                <a:solidFill>
                  <a:srgbClr val="FF66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</a:t>
            </a:r>
            <a:r>
              <a:rPr kumimoji="0" lang="en-US" altLang="ko-KR" b="1" i="1" spc="10" baseline="-25000" dirty="0">
                <a:solidFill>
                  <a:srgbClr val="FF66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ee</a:t>
            </a:r>
            <a:r>
              <a:rPr kumimoji="0" lang="en-US" altLang="ko-KR" b="1" i="1" spc="10" baseline="30000" dirty="0">
                <a:solidFill>
                  <a:srgbClr val="FF66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 </a:t>
            </a:r>
            <a:r>
              <a:rPr kumimoji="0" lang="en-US" altLang="ko-KR" b="1" i="1" spc="10" dirty="0">
                <a:solidFill>
                  <a:srgbClr val="FF66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| </a:t>
            </a:r>
            <a:r>
              <a:rPr kumimoji="0" lang="en-US" altLang="ko-KR" b="1" i="1" spc="10" dirty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and</a:t>
            </a:r>
            <a:r>
              <a:rPr kumimoji="0" lang="en-US" altLang="ko-KR" b="1" i="1" spc="10" dirty="0">
                <a:solidFill>
                  <a:srgbClr val="FF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lang="en-US" altLang="ja-JP" sz="4800" b="1" i="1" dirty="0">
                <a:solidFill>
                  <a:srgbClr val="FF6600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4800" b="1" i="1" baseline="-25000" dirty="0">
                <a:solidFill>
                  <a:srgbClr val="FF6600"/>
                </a:solidFill>
                <a:latin typeface="Arial" charset="0"/>
                <a:ea typeface="MS PGothic" pitchFamily="34" charset="-128"/>
              </a:rPr>
              <a:t>13</a:t>
            </a:r>
            <a:r>
              <a:rPr lang="en-US" altLang="ja-JP" sz="4800" b="1" i="1" baseline="-25000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 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1796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87539" y="278603"/>
            <a:ext cx="8015288" cy="100110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Spectral shape of </a:t>
            </a:r>
          </a:p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observed and expected IBD </a:t>
            </a:r>
            <a:r>
              <a:rPr kumimoji="0" lang="en-US" altLang="ko-KR" sz="3000" b="1" dirty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p</a:t>
            </a: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rompt </a:t>
            </a:r>
            <a:r>
              <a:rPr kumimoji="0" lang="en-US" altLang="ko-KR" sz="3000" b="1" dirty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s</a:t>
            </a: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ignal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pic>
        <p:nvPicPr>
          <p:cNvPr id="624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35627"/>
            <a:ext cx="4519354" cy="292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03647" y="3914472"/>
            <a:ext cx="10801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~2.5%</a:t>
            </a:r>
            <a:endParaRPr lang="en-US" altLang="ko-KR" sz="2000" b="1" dirty="0">
              <a:solidFill>
                <a:srgbClr val="0033CC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pic>
        <p:nvPicPr>
          <p:cNvPr id="6246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04" y="2110085"/>
            <a:ext cx="4555728" cy="295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40152" y="3914472"/>
            <a:ext cx="10801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~2.5%</a:t>
            </a:r>
            <a:endParaRPr lang="en-US" altLang="ko-KR" sz="2000" b="1" dirty="0">
              <a:solidFill>
                <a:srgbClr val="0033CC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699792" y="1772816"/>
            <a:ext cx="1895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1938" indent="-261938" defTabSz="457200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b="1" spc="10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RENO 2200 days</a:t>
            </a:r>
            <a:endParaRPr kumimoji="0" lang="en-US" altLang="ko-KR" sz="1800" b="1" spc="10" dirty="0">
              <a:solidFill>
                <a:schemeClr val="tx1"/>
              </a:solidFill>
              <a:latin typeface="Times New Roman" panose="02020603050405020304" pitchFamily="18" charset="0"/>
              <a:ea typeface="굴림" pitchFamily="50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164288" y="1772816"/>
            <a:ext cx="1895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1938" indent="-261938" defTabSz="457200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b="1" spc="10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RENO 2200 days</a:t>
            </a:r>
            <a:endParaRPr kumimoji="0" lang="en-US" altLang="ko-KR" sz="1800" b="1" spc="10" dirty="0">
              <a:solidFill>
                <a:schemeClr val="tx1"/>
              </a:solidFill>
              <a:latin typeface="Times New Roman" panose="02020603050405020304" pitchFamily="18" charset="0"/>
              <a:ea typeface="굴림" pitchFamily="50" charset="-127"/>
              <a:cs typeface="Times New Roman" panose="02020603050405020304" pitchFamily="18" charset="0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2811231" y="5776228"/>
            <a:ext cx="4466287" cy="584775"/>
          </a:xfrm>
          <a:prstGeom prst="rect">
            <a:avLst/>
          </a:prstGeom>
          <a:solidFill>
            <a:srgbClr val="FFFB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ko-KR" sz="32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excess at 5 MeV</a:t>
            </a:r>
            <a:endParaRPr lang="ko-KR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 flipH="1" flipV="1">
            <a:off x="2774356" y="4197278"/>
            <a:ext cx="1407460" cy="1296144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V="1">
            <a:off x="6037530" y="4197278"/>
            <a:ext cx="1239988" cy="1296144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07" name="Rectangle 51"/>
          <p:cNvSpPr>
            <a:spLocks noChangeArrowheads="1"/>
          </p:cNvSpPr>
          <p:nvPr/>
        </p:nvSpPr>
        <p:spPr bwMode="auto">
          <a:xfrm>
            <a:off x="251520" y="116632"/>
            <a:ext cx="8496944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Spectral shape of Far / Near</a:t>
            </a:r>
            <a:endParaRPr lang="en-US" altLang="ko-KR" sz="3000" b="1" baseline="30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34279"/>
            <a:ext cx="6168178" cy="418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121844" y="1493133"/>
            <a:ext cx="2084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1938" indent="-261938" defTabSz="457200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10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RENO 2200 days</a:t>
            </a:r>
            <a:endParaRPr kumimoji="0" lang="en-US" altLang="ko-KR" sz="2000" b="1" spc="10" dirty="0">
              <a:solidFill>
                <a:schemeClr val="tx1"/>
              </a:solidFill>
              <a:latin typeface="Times New Roman" panose="02020603050405020304" pitchFamily="18" charset="0"/>
              <a:ea typeface="굴림" pitchFamily="50" charset="-127"/>
              <a:cs typeface="Times New Roman" panose="02020603050405020304" pitchFamily="18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305200" y="5771346"/>
            <a:ext cx="6590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Energy-dependent disappearance </a:t>
            </a:r>
            <a:r>
              <a:rPr lang="en-US" altLang="ko-KR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endParaRPr lang="en-US" altLang="ko-KR" sz="280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reactor antineutrinos</a:t>
            </a:r>
            <a:endParaRPr lang="ko-KR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79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07" name="Rectangle 51"/>
          <p:cNvSpPr>
            <a:spLocks noChangeArrowheads="1"/>
          </p:cNvSpPr>
          <p:nvPr/>
        </p:nvSpPr>
        <p:spPr bwMode="auto">
          <a:xfrm>
            <a:off x="899592" y="161454"/>
            <a:ext cx="7416824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Allow regions for</a:t>
            </a: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ko-KR" sz="3200" b="1" dirty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altLang="ko-KR" sz="3200" b="1" baseline="-25000" dirty="0">
                <a:solidFill>
                  <a:srgbClr val="000000"/>
                </a:solidFill>
                <a:latin typeface="Arial" charset="0"/>
              </a:rPr>
              <a:t>13 </a:t>
            </a:r>
            <a:r>
              <a:rPr lang="en-US" altLang="ko-KR" sz="3200" b="1" dirty="0">
                <a:solidFill>
                  <a:srgbClr val="000000"/>
                </a:solidFill>
                <a:latin typeface="Arial" charset="0"/>
              </a:rPr>
              <a:t> and</a:t>
            </a:r>
            <a:r>
              <a:rPr lang="en-US" altLang="ko-KR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ko-KR" sz="3200" b="1" dirty="0">
                <a:solidFill>
                  <a:schemeClr val="tx1"/>
                </a:solidFill>
                <a:latin typeface="Arial" charset="0"/>
              </a:rPr>
              <a:t>|</a:t>
            </a:r>
            <a:r>
              <a:rPr lang="en-US" altLang="ko-KR" sz="3200" b="1" dirty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altLang="ko-KR" sz="3200" b="1" dirty="0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US" altLang="ko-KR" sz="3200" b="1" baseline="30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altLang="ko-KR" sz="3200" b="1" baseline="-25000" dirty="0">
                <a:solidFill>
                  <a:schemeClr val="tx1"/>
                </a:solidFill>
                <a:latin typeface="Arial" charset="0"/>
              </a:rPr>
              <a:t>ee</a:t>
            </a:r>
            <a:r>
              <a:rPr lang="en-US" altLang="ko-KR" sz="3200" b="1" dirty="0">
                <a:solidFill>
                  <a:schemeClr val="tx1"/>
                </a:solidFill>
                <a:latin typeface="Arial" charset="0"/>
              </a:rPr>
              <a:t>| </a:t>
            </a:r>
            <a:endParaRPr lang="ko-KR" altLang="en-US" sz="3000" b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C7B7C-97AD-4B9A-93E4-EE47F73C1FD6}" type="slidenum">
              <a:rPr lang="en-US" altLang="ja-JP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altLang="ja-JP">
              <a:solidFill>
                <a:schemeClr val="tx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2" y="908719"/>
            <a:ext cx="6685979" cy="480921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123728" y="4437112"/>
            <a:ext cx="2084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1938" indent="-261938" defTabSz="457200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10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RENO 2200 days</a:t>
            </a:r>
            <a:endParaRPr kumimoji="0" lang="en-US" altLang="ko-KR" sz="2000" b="1" spc="10" dirty="0">
              <a:solidFill>
                <a:schemeClr val="tx1"/>
              </a:solidFill>
              <a:latin typeface="Times New Roman" panose="02020603050405020304" pitchFamily="18" charset="0"/>
              <a:ea typeface="굴림" pitchFamily="50" charset="-127"/>
              <a:cs typeface="Times New Roman" panose="02020603050405020304" pitchFamily="18" charset="0"/>
            </a:endParaRPr>
          </a:p>
        </p:txBody>
      </p:sp>
      <p:sp>
        <p:nvSpPr>
          <p:cNvPr id="9" name="Text Box 3092"/>
          <p:cNvSpPr txBox="1">
            <a:spLocks noChangeArrowheads="1"/>
          </p:cNvSpPr>
          <p:nvPr/>
        </p:nvSpPr>
        <p:spPr bwMode="auto">
          <a:xfrm>
            <a:off x="6975868" y="5805264"/>
            <a:ext cx="1194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20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(± 7.6%)</a:t>
            </a:r>
            <a:r>
              <a:rPr kumimoji="0" lang="en-US" altLang="ko-KR" sz="2000" kern="0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kumimoji="0" lang="en-US" altLang="ko-KR" sz="20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 Box 3092"/>
          <p:cNvSpPr txBox="1">
            <a:spLocks noChangeArrowheads="1"/>
          </p:cNvSpPr>
          <p:nvPr/>
        </p:nvSpPr>
        <p:spPr bwMode="auto">
          <a:xfrm>
            <a:off x="7242700" y="6305330"/>
            <a:ext cx="1361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20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(± 5.2 %)</a:t>
            </a:r>
            <a:r>
              <a:rPr kumimoji="0" lang="en-US" altLang="ko-KR" sz="2000" kern="0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kumimoji="0" lang="en-US" altLang="ko-KR" sz="20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545956" y="5805264"/>
            <a:ext cx="636709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ko-K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ko-KR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0.0896±0.0048(stat.)±0.0047(syst.)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545956" y="6305330"/>
            <a:ext cx="676875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ko-KR" sz="2400" dirty="0" smtClean="0">
                <a:latin typeface="굴림"/>
                <a:ea typeface="굴림"/>
                <a:cs typeface="Times New Roman" panose="02020603050405020304" pitchFamily="18" charset="0"/>
              </a:rPr>
              <a:t>△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ko-KR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ko-K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= 2.68±0.12(stat.)±0.07(syst.) (</a:t>
            </a: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ko-K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</a:t>
            </a:r>
            <a:r>
              <a:rPr lang="en-US" altLang="ko-K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21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標準デザイン">
  <a:themeElements>
    <a:clrScheme name="標準デザイン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標準デザイン">
  <a:themeElements>
    <a:clrScheme name="標準デザイン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標準デザイン">
  <a:themeElements>
    <a:clrScheme name="1_標準デザイン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標準デザイン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10.xml><?xml version="1.0" encoding="utf-8"?>
<a:themeOverride xmlns:a="http://schemas.openxmlformats.org/drawingml/2006/main">
  <a:clrScheme name="1_標準デザイン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2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95230</TotalTime>
  <Words>1279</Words>
  <Application>Microsoft Macintosh PowerPoint</Application>
  <PresentationFormat>화면 슬라이드 쇼(4:3)</PresentationFormat>
  <Paragraphs>255</Paragraphs>
  <Slides>31</Slides>
  <Notes>25</Notes>
  <HiddenSlides>0</HiddenSlides>
  <MMClips>0</MMClips>
  <ScaleCrop>false</ScaleCrop>
  <HeadingPairs>
    <vt:vector size="8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9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31</vt:i4>
      </vt:variant>
    </vt:vector>
  </HeadingPairs>
  <TitlesOfParts>
    <vt:vector size="55" baseType="lpstr">
      <vt:lpstr>굴림</vt:lpstr>
      <vt:lpstr>맑은 고딕</vt:lpstr>
      <vt:lpstr>Cambria Math</vt:lpstr>
      <vt:lpstr>ＭＳ Ｐゴシック</vt:lpstr>
      <vt:lpstr>휴먼모음T</vt:lpstr>
      <vt:lpstr>Arial</vt:lpstr>
      <vt:lpstr>Arial Unicode MS</vt:lpstr>
      <vt:lpstr>Calibri</vt:lpstr>
      <vt:lpstr>Helvetica</vt:lpstr>
      <vt:lpstr>MS PGothic</vt:lpstr>
      <vt:lpstr>Symbol</vt:lpstr>
      <vt:lpstr>Times New Roman</vt:lpstr>
      <vt:lpstr>Wingdings</vt:lpstr>
      <vt:lpstr>기본 디자인</vt:lpstr>
      <vt:lpstr>3_기본 디자인</vt:lpstr>
      <vt:lpstr>標準デザイン</vt:lpstr>
      <vt:lpstr>4_기본 디자인</vt:lpstr>
      <vt:lpstr>1_기본 디자인</vt:lpstr>
      <vt:lpstr>3_標準デザイン</vt:lpstr>
      <vt:lpstr>13_Office Theme</vt:lpstr>
      <vt:lpstr>4_標準デザイン</vt:lpstr>
      <vt:lpstr>2_Office 테마</vt:lpstr>
      <vt:lpstr>Equation</vt:lpstr>
      <vt:lpstr>수식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ksb</dc:creator>
  <cp:lastModifiedBy>Microsoft Office 사용자</cp:lastModifiedBy>
  <cp:revision>996</cp:revision>
  <dcterms:created xsi:type="dcterms:W3CDTF">2005-06-13T13:59:41Z</dcterms:created>
  <dcterms:modified xsi:type="dcterms:W3CDTF">2018-08-13T11:18:01Z</dcterms:modified>
</cp:coreProperties>
</file>