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4" r:id="rId2"/>
    <p:sldMasterId id="2147483777" r:id="rId3"/>
    <p:sldMasterId id="2147483789" r:id="rId4"/>
    <p:sldMasterId id="2147483804" r:id="rId5"/>
  </p:sldMasterIdLst>
  <p:notesMasterIdLst>
    <p:notesMasterId r:id="rId52"/>
  </p:notesMasterIdLst>
  <p:handoutMasterIdLst>
    <p:handoutMasterId r:id="rId53"/>
  </p:handoutMasterIdLst>
  <p:sldIdLst>
    <p:sldId id="469" r:id="rId6"/>
    <p:sldId id="573" r:id="rId7"/>
    <p:sldId id="563" r:id="rId8"/>
    <p:sldId id="569" r:id="rId9"/>
    <p:sldId id="570" r:id="rId10"/>
    <p:sldId id="571" r:id="rId11"/>
    <p:sldId id="572" r:id="rId12"/>
    <p:sldId id="581" r:id="rId13"/>
    <p:sldId id="582" r:id="rId14"/>
    <p:sldId id="500" r:id="rId15"/>
    <p:sldId id="575" r:id="rId16"/>
    <p:sldId id="589" r:id="rId17"/>
    <p:sldId id="487" r:id="rId18"/>
    <p:sldId id="535" r:id="rId19"/>
    <p:sldId id="583" r:id="rId20"/>
    <p:sldId id="539" r:id="rId21"/>
    <p:sldId id="559" r:id="rId22"/>
    <p:sldId id="541" r:id="rId23"/>
    <p:sldId id="554" r:id="rId24"/>
    <p:sldId id="544" r:id="rId25"/>
    <p:sldId id="545" r:id="rId26"/>
    <p:sldId id="546" r:id="rId27"/>
    <p:sldId id="576" r:id="rId28"/>
    <p:sldId id="550" r:id="rId29"/>
    <p:sldId id="555" r:id="rId30"/>
    <p:sldId id="593" r:id="rId31"/>
    <p:sldId id="584" r:id="rId32"/>
    <p:sldId id="586" r:id="rId33"/>
    <p:sldId id="597" r:id="rId34"/>
    <p:sldId id="568" r:id="rId35"/>
    <p:sldId id="558" r:id="rId36"/>
    <p:sldId id="518" r:id="rId37"/>
    <p:sldId id="594" r:id="rId38"/>
    <p:sldId id="595" r:id="rId39"/>
    <p:sldId id="596" r:id="rId40"/>
    <p:sldId id="591" r:id="rId41"/>
    <p:sldId id="578" r:id="rId42"/>
    <p:sldId id="579" r:id="rId43"/>
    <p:sldId id="580" r:id="rId44"/>
    <p:sldId id="592" r:id="rId45"/>
    <p:sldId id="552" r:id="rId46"/>
    <p:sldId id="549" r:id="rId47"/>
    <p:sldId id="542" r:id="rId48"/>
    <p:sldId id="566" r:id="rId49"/>
    <p:sldId id="543" r:id="rId50"/>
    <p:sldId id="585" r:id="rId51"/>
  </p:sldIdLst>
  <p:sldSz cx="12192000" cy="6858000"/>
  <p:notesSz cx="6797675" cy="99282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13231F-5C0D-6C48-991F-0814E758C71D}">
          <p14:sldIdLst>
            <p14:sldId id="469"/>
            <p14:sldId id="573"/>
            <p14:sldId id="563"/>
            <p14:sldId id="569"/>
            <p14:sldId id="570"/>
            <p14:sldId id="571"/>
            <p14:sldId id="572"/>
            <p14:sldId id="581"/>
            <p14:sldId id="582"/>
            <p14:sldId id="500"/>
            <p14:sldId id="575"/>
            <p14:sldId id="589"/>
            <p14:sldId id="487"/>
            <p14:sldId id="535"/>
            <p14:sldId id="583"/>
            <p14:sldId id="539"/>
            <p14:sldId id="559"/>
            <p14:sldId id="541"/>
            <p14:sldId id="554"/>
            <p14:sldId id="544"/>
            <p14:sldId id="545"/>
            <p14:sldId id="546"/>
            <p14:sldId id="576"/>
            <p14:sldId id="550"/>
            <p14:sldId id="555"/>
            <p14:sldId id="593"/>
            <p14:sldId id="584"/>
            <p14:sldId id="586"/>
            <p14:sldId id="597"/>
            <p14:sldId id="568"/>
            <p14:sldId id="558"/>
            <p14:sldId id="518"/>
            <p14:sldId id="594"/>
            <p14:sldId id="595"/>
            <p14:sldId id="596"/>
            <p14:sldId id="591"/>
            <p14:sldId id="578"/>
            <p14:sldId id="579"/>
            <p14:sldId id="580"/>
            <p14:sldId id="592"/>
            <p14:sldId id="552"/>
            <p14:sldId id="549"/>
            <p14:sldId id="542"/>
            <p14:sldId id="566"/>
            <p14:sldId id="543"/>
            <p14:sldId id="5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4B0"/>
    <a:srgbClr val="4F81BD"/>
    <a:srgbClr val="FF0000"/>
    <a:srgbClr val="A0A0A0"/>
    <a:srgbClr val="17C206"/>
    <a:srgbClr val="5151B9"/>
    <a:srgbClr val="000097"/>
    <a:srgbClr val="2E2EFF"/>
    <a:srgbClr val="FF4444"/>
    <a:srgbClr val="77C4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84" autoAdjust="0"/>
    <p:restoredTop sz="93096" autoAdjust="0"/>
  </p:normalViewPr>
  <p:slideViewPr>
    <p:cSldViewPr snapToGrid="0" snapToObjects="1">
      <p:cViewPr varScale="1">
        <p:scale>
          <a:sx n="71" d="100"/>
          <a:sy n="71" d="100"/>
        </p:scale>
        <p:origin x="672" y="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50444" y="0"/>
            <a:ext cx="2945659" cy="496412"/>
          </a:xfrm>
          <a:prstGeom prst="rect">
            <a:avLst/>
          </a:prstGeom>
        </p:spPr>
        <p:txBody>
          <a:bodyPr vert="horz" lIns="91440" tIns="45720" rIns="91440" bIns="45720" rtlCol="0"/>
          <a:lstStyle>
            <a:lvl1pPr algn="r">
              <a:defRPr sz="1200"/>
            </a:lvl1pPr>
          </a:lstStyle>
          <a:p>
            <a:fld id="{4B5ED013-6C45-2048-9533-874BD3EB882B}" type="datetimeFigureOut">
              <a:rPr lang="fr-FR" smtClean="0"/>
              <a:t>17/08/2018</a:t>
            </a:fld>
            <a:endParaRPr lang="en-US"/>
          </a:p>
        </p:txBody>
      </p:sp>
      <p:sp>
        <p:nvSpPr>
          <p:cNvPr id="4" name="Espace réservé du pied de page 3"/>
          <p:cNvSpPr>
            <a:spLocks noGrp="1"/>
          </p:cNvSpPr>
          <p:nvPr>
            <p:ph type="ftr" sz="quarter" idx="2"/>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50444" y="9430091"/>
            <a:ext cx="2945659" cy="496412"/>
          </a:xfrm>
          <a:prstGeom prst="rect">
            <a:avLst/>
          </a:prstGeom>
        </p:spPr>
        <p:txBody>
          <a:bodyPr vert="horz" lIns="91440" tIns="45720" rIns="91440" bIns="45720" rtlCol="0" anchor="b"/>
          <a:lstStyle>
            <a:lvl1pPr algn="r">
              <a:defRPr sz="1200"/>
            </a:lvl1pPr>
          </a:lstStyle>
          <a:p>
            <a:fld id="{D512255D-3E22-9F4D-86C7-6109B4051BEB}" type="slidenum">
              <a:rPr lang="en-US" smtClean="0"/>
              <a:t>‹#›</a:t>
            </a:fld>
            <a:endParaRPr lang="en-US"/>
          </a:p>
        </p:txBody>
      </p:sp>
    </p:spTree>
    <p:extLst>
      <p:ext uri="{BB962C8B-B14F-4D97-AF65-F5344CB8AC3E}">
        <p14:creationId xmlns:p14="http://schemas.microsoft.com/office/powerpoint/2010/main" val="33608152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FA2BB384-555D-E745-8B2E-782018C8B8E5}" type="datetimeFigureOut">
              <a:rPr lang="fr-FR" smtClean="0"/>
              <a:t>17/08/2018</a:t>
            </a:fld>
            <a:endParaRPr lang="en-US"/>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79768" y="4715907"/>
            <a:ext cx="5438140" cy="4467702"/>
          </a:xfrm>
          <a:prstGeom prst="rect">
            <a:avLst/>
          </a:prstGeom>
        </p:spPr>
        <p:txBody>
          <a:bodyPr vert="horz" lIns="91440" tIns="45720" rIns="91440" bIns="45720" rtlCol="0"/>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6" name="Espace réservé du pied de page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08D58BEB-34B8-CC40-BBA8-762ACFCEEE13}" type="slidenum">
              <a:rPr lang="en-US" smtClean="0"/>
              <a:t>‹#›</a:t>
            </a:fld>
            <a:endParaRPr lang="en-US"/>
          </a:p>
        </p:txBody>
      </p:sp>
    </p:spTree>
    <p:extLst>
      <p:ext uri="{BB962C8B-B14F-4D97-AF65-F5344CB8AC3E}">
        <p14:creationId xmlns:p14="http://schemas.microsoft.com/office/powerpoint/2010/main" val="23884415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a:t>
            </a:fld>
            <a:endParaRPr lang="en-US"/>
          </a:p>
        </p:txBody>
      </p:sp>
    </p:spTree>
    <p:extLst>
      <p:ext uri="{BB962C8B-B14F-4D97-AF65-F5344CB8AC3E}">
        <p14:creationId xmlns:p14="http://schemas.microsoft.com/office/powerpoint/2010/main" val="66529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6</a:t>
            </a:fld>
            <a:endParaRPr lang="en-US"/>
          </a:p>
        </p:txBody>
      </p:sp>
    </p:spTree>
    <p:extLst>
      <p:ext uri="{BB962C8B-B14F-4D97-AF65-F5344CB8AC3E}">
        <p14:creationId xmlns:p14="http://schemas.microsoft.com/office/powerpoint/2010/main" val="99289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13</a:t>
            </a:fld>
            <a:endParaRPr lang="en-US"/>
          </a:p>
        </p:txBody>
      </p:sp>
    </p:spTree>
    <p:extLst>
      <p:ext uri="{BB962C8B-B14F-4D97-AF65-F5344CB8AC3E}">
        <p14:creationId xmlns:p14="http://schemas.microsoft.com/office/powerpoint/2010/main" val="137149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19</a:t>
            </a:fld>
            <a:endParaRPr lang="en-US"/>
          </a:p>
        </p:txBody>
      </p:sp>
    </p:spTree>
    <p:extLst>
      <p:ext uri="{BB962C8B-B14F-4D97-AF65-F5344CB8AC3E}">
        <p14:creationId xmlns:p14="http://schemas.microsoft.com/office/powerpoint/2010/main" val="102615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20</a:t>
            </a:fld>
            <a:endParaRPr lang="en-US"/>
          </a:p>
        </p:txBody>
      </p:sp>
    </p:spTree>
    <p:extLst>
      <p:ext uri="{BB962C8B-B14F-4D97-AF65-F5344CB8AC3E}">
        <p14:creationId xmlns:p14="http://schemas.microsoft.com/office/powerpoint/2010/main" val="253781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22</a:t>
            </a:fld>
            <a:endParaRPr lang="en-US"/>
          </a:p>
        </p:txBody>
      </p:sp>
    </p:spTree>
    <p:extLst>
      <p:ext uri="{BB962C8B-B14F-4D97-AF65-F5344CB8AC3E}">
        <p14:creationId xmlns:p14="http://schemas.microsoft.com/office/powerpoint/2010/main" val="1488554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58BEB-34B8-CC40-BBA8-762ACFCEEE13}" type="slidenum">
              <a:rPr lang="en-US" smtClean="0"/>
              <a:t>29</a:t>
            </a:fld>
            <a:endParaRPr lang="en-US"/>
          </a:p>
        </p:txBody>
      </p:sp>
    </p:spTree>
    <p:extLst>
      <p:ext uri="{BB962C8B-B14F-4D97-AF65-F5344CB8AC3E}">
        <p14:creationId xmlns:p14="http://schemas.microsoft.com/office/powerpoint/2010/main" val="89204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F734D4-7744-4A3F-B8B1-68F03F15C299}" type="slidenum">
              <a:rPr lang="zh-CN" altLang="en-US" smtClean="0"/>
              <a:t>43</a:t>
            </a:fld>
            <a:endParaRPr lang="zh-CN" altLang="en-US"/>
          </a:p>
        </p:txBody>
      </p:sp>
    </p:spTree>
    <p:extLst>
      <p:ext uri="{BB962C8B-B14F-4D97-AF65-F5344CB8AC3E}">
        <p14:creationId xmlns:p14="http://schemas.microsoft.com/office/powerpoint/2010/main" val="1642526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r>
              <a:rPr lang="en-US" smtClean="0">
                <a:solidFill>
                  <a:prstClr val="black">
                    <a:tint val="75000"/>
                  </a:prstClr>
                </a:solidFill>
              </a:rPr>
              <a:t>16-Aug-18</a:t>
            </a:r>
            <a:endParaRPr lang="en-GB"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atin typeface="+mn-lt"/>
              </a:defRPr>
            </a:lvl1pPr>
          </a:lstStyle>
          <a:p>
            <a:r>
              <a:rPr lang="en-GB" smtClean="0">
                <a:solidFill>
                  <a:prstClr val="black">
                    <a:tint val="75000"/>
                  </a:prstClr>
                </a:solidFill>
              </a:rPr>
              <a:t>NV-EMuS/nufact18</a:t>
            </a:r>
            <a:endParaRPr lang="en-GB"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4027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98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45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26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801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896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744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2259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4600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2949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509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99662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178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061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0938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675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2622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0E5CC1C-A90F-4178-82F5-6EF90800C495}" type="datetimeFigureOut">
              <a:rPr lang="zh-CN" altLang="en-US" smtClean="0">
                <a:solidFill>
                  <a:prstClr val="black">
                    <a:tint val="75000"/>
                  </a:prstClr>
                </a:solidFill>
              </a:rPr>
              <a:pPr/>
              <a:t>2018/8/17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1777F92-2977-441E-AD64-93A76687780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3652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4098" name="Rectangle 2"/>
          <p:cNvSpPr>
            <a:spLocks noGrp="1" noChangeArrowheads="1"/>
          </p:cNvSpPr>
          <p:nvPr>
            <p:ph type="ctrTitle"/>
          </p:nvPr>
        </p:nvSpPr>
        <p:spPr>
          <a:xfrm>
            <a:off x="869951" y="1482726"/>
            <a:ext cx="10363200" cy="1470025"/>
          </a:xfrm>
        </p:spPr>
        <p:txBody>
          <a:bodyPr/>
          <a:lstStyle>
            <a:lvl1pPr>
              <a:defRPr sz="4800" b="1">
                <a:latin typeface="Arial" pitchFamily="34" charset="0"/>
                <a:cs typeface="Arial" pitchFamily="34" charset="0"/>
              </a:defRPr>
            </a:lvl1pPr>
          </a:lstStyle>
          <a:p>
            <a:r>
              <a:rPr lang="en-US" dirty="0"/>
              <a:t>Click to edit Master title style</a:t>
            </a:r>
          </a:p>
        </p:txBody>
      </p:sp>
      <p:sp>
        <p:nvSpPr>
          <p:cNvPr id="64409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b="0">
                <a:latin typeface="Arial" pitchFamily="34" charset="0"/>
                <a:cs typeface="Arial" pitchFamily="34" charset="0"/>
              </a:defRPr>
            </a:lvl1pPr>
          </a:lstStyle>
          <a:p>
            <a:r>
              <a:rPr lang="en-US" dirty="0"/>
              <a:t>Click to edit Master subtitle style</a:t>
            </a:r>
          </a:p>
        </p:txBody>
      </p:sp>
      <p:sp>
        <p:nvSpPr>
          <p:cNvPr id="5" name="Rectangle 21"/>
          <p:cNvSpPr txBox="1">
            <a:spLocks noChangeArrowheads="1"/>
          </p:cNvSpPr>
          <p:nvPr userDrawn="1"/>
        </p:nvSpPr>
        <p:spPr bwMode="auto">
          <a:xfrm>
            <a:off x="914400" y="6481142"/>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4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08BE3B5F-2EFC-4664-918C-74D721CBE30A}" type="datetime1">
              <a:rPr lang="en-GB" sz="1400" smtClean="0">
                <a:solidFill>
                  <a:srgbClr val="000000"/>
                </a:solidFill>
              </a:rPr>
              <a:pPr fontAlgn="base">
                <a:spcBef>
                  <a:spcPct val="0"/>
                </a:spcBef>
                <a:spcAft>
                  <a:spcPct val="0"/>
                </a:spcAft>
                <a:defRPr/>
              </a:pPr>
              <a:t>17/08/2018</a:t>
            </a:fld>
            <a:endParaRPr lang="en-US" sz="1400" dirty="0">
              <a:solidFill>
                <a:srgbClr val="000000"/>
              </a:solidFill>
            </a:endParaRPr>
          </a:p>
        </p:txBody>
      </p:sp>
    </p:spTree>
    <p:extLst>
      <p:ext uri="{BB962C8B-B14F-4D97-AF65-F5344CB8AC3E}">
        <p14:creationId xmlns:p14="http://schemas.microsoft.com/office/powerpoint/2010/main" val="166310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1"/>
          <p:cNvSpPr txBox="1">
            <a:spLocks noChangeArrowheads="1"/>
          </p:cNvSpPr>
          <p:nvPr userDrawn="1"/>
        </p:nvSpPr>
        <p:spPr bwMode="auto">
          <a:xfrm>
            <a:off x="914400" y="6481142"/>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4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08BE3B5F-2EFC-4664-918C-74D721CBE30A}" type="datetime1">
              <a:rPr lang="en-GB" sz="1400" smtClean="0">
                <a:solidFill>
                  <a:srgbClr val="000000"/>
                </a:solidFill>
              </a:rPr>
              <a:pPr fontAlgn="base">
                <a:spcBef>
                  <a:spcPct val="0"/>
                </a:spcBef>
                <a:spcAft>
                  <a:spcPct val="0"/>
                </a:spcAft>
                <a:defRPr/>
              </a:pPr>
              <a:t>17/08/2018</a:t>
            </a:fld>
            <a:endParaRPr lang="en-US" sz="1400" dirty="0">
              <a:solidFill>
                <a:srgbClr val="000000"/>
              </a:solidFill>
            </a:endParaRPr>
          </a:p>
        </p:txBody>
      </p:sp>
      <p:sp>
        <p:nvSpPr>
          <p:cNvPr id="6" name="Rectangle 21"/>
          <p:cNvSpPr txBox="1">
            <a:spLocks noChangeArrowheads="1"/>
          </p:cNvSpPr>
          <p:nvPr userDrawn="1"/>
        </p:nvSpPr>
        <p:spPr bwMode="auto">
          <a:xfrm>
            <a:off x="8496267" y="6481142"/>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4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2E7B09F-AC62-4403-8697-2EE6A8D32C6F}" type="slidenum">
              <a:rPr lang="en-US" sz="1400" smtClean="0">
                <a:solidFill>
                  <a:srgbClr val="000000"/>
                </a:solidFill>
              </a:rPr>
              <a:pPr algn="r" fontAlgn="base">
                <a:spcBef>
                  <a:spcPct val="0"/>
                </a:spcBef>
                <a:spcAft>
                  <a:spcPct val="0"/>
                </a:spcAft>
                <a:defRPr/>
              </a:pPr>
              <a:t>‹#›</a:t>
            </a:fld>
            <a:r>
              <a:rPr lang="en-US" sz="1400" dirty="0" smtClean="0">
                <a:solidFill>
                  <a:srgbClr val="000000"/>
                </a:solidFill>
              </a:rPr>
              <a:t>/3</a:t>
            </a:r>
            <a:endParaRPr lang="en-US" sz="1400" dirty="0">
              <a:solidFill>
                <a:srgbClr val="000000"/>
              </a:solidFill>
            </a:endParaRPr>
          </a:p>
        </p:txBody>
      </p:sp>
    </p:spTree>
    <p:extLst>
      <p:ext uri="{BB962C8B-B14F-4D97-AF65-F5344CB8AC3E}">
        <p14:creationId xmlns:p14="http://schemas.microsoft.com/office/powerpoint/2010/main" val="132575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7755" y="1379494"/>
            <a:ext cx="10363200" cy="1660268"/>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831279" y="3227989"/>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noChangeArrowheads="1"/>
          </p:cNvSpPr>
          <p:nvPr>
            <p:ph type="sldNum" sz="quarter" idx="10"/>
          </p:nvPr>
        </p:nvSpPr>
        <p:spPr>
          <a:ln/>
        </p:spPr>
        <p:txBody>
          <a:bodyPr/>
          <a:lstStyle>
            <a:lvl1pPr>
              <a:defRPr/>
            </a:lvl1pPr>
          </a:lstStyle>
          <a:p>
            <a:pPr>
              <a:defRPr/>
            </a:pPr>
            <a:fld id="{637B049B-66AD-48F4-9632-B7F1ECCF1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70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800100"/>
            <a:ext cx="5080000" cy="5524500"/>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800100"/>
            <a:ext cx="5080000" cy="5524500"/>
          </a:xfrm>
        </p:spPr>
        <p:txBody>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1"/>
          <p:cNvSpPr>
            <a:spLocks noGrp="1" noChangeArrowheads="1"/>
          </p:cNvSpPr>
          <p:nvPr>
            <p:ph type="sldNum" sz="quarter" idx="10"/>
          </p:nvPr>
        </p:nvSpPr>
        <p:spPr>
          <a:ln/>
        </p:spPr>
        <p:txBody>
          <a:bodyPr/>
          <a:lstStyle>
            <a:lvl1pPr>
              <a:defRPr/>
            </a:lvl1pPr>
          </a:lstStyle>
          <a:p>
            <a:pPr>
              <a:defRPr/>
            </a:pPr>
            <a:fld id="{0518FB84-71D5-41F7-A6DA-255237DEC2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65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20-June-18</a:t>
            </a:r>
            <a:endParaRPr lang="en-US"/>
          </a:p>
        </p:txBody>
      </p:sp>
      <p:sp>
        <p:nvSpPr>
          <p:cNvPr id="3" name="Footer Placeholder 2"/>
          <p:cNvSpPr>
            <a:spLocks noGrp="1"/>
          </p:cNvSpPr>
          <p:nvPr>
            <p:ph type="ftr" sz="quarter" idx="11"/>
          </p:nvPr>
        </p:nvSpPr>
        <p:spPr/>
        <p:txBody>
          <a:bodyPr/>
          <a:lstStyle/>
          <a:p>
            <a:r>
              <a:rPr lang="en-US" smtClean="0"/>
              <a:t>NV-EMuS/CHEP2018</a:t>
            </a:r>
            <a:endParaRPr lang="en-US"/>
          </a:p>
        </p:txBody>
      </p:sp>
      <p:sp>
        <p:nvSpPr>
          <p:cNvPr id="4" name="Slide Number Placeholder 3"/>
          <p:cNvSpPr>
            <a:spLocks noGrp="1"/>
          </p:cNvSpPr>
          <p:nvPr>
            <p:ph type="sldNum" sz="quarter" idx="12"/>
          </p:nvPr>
        </p:nvSpPr>
        <p:spPr/>
        <p:txBody>
          <a:bodyPr/>
          <a:lstStyle/>
          <a:p>
            <a:fld id="{2A236F4C-ADB9-45B8-B837-3FB97A30501F}" type="slidenum">
              <a:rPr lang="en-US" smtClean="0"/>
              <a:t>‹#›</a:t>
            </a:fld>
            <a:endParaRPr lang="en-US"/>
          </a:p>
        </p:txBody>
      </p:sp>
    </p:spTree>
    <p:extLst>
      <p:ext uri="{BB962C8B-B14F-4D97-AF65-F5344CB8AC3E}">
        <p14:creationId xmlns:p14="http://schemas.microsoft.com/office/powerpoint/2010/main" val="3728908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1405" y="0"/>
            <a:ext cx="10972800" cy="790832"/>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840260"/>
            <a:ext cx="5386917" cy="76611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1655805"/>
            <a:ext cx="5386917" cy="447035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61562" y="818421"/>
            <a:ext cx="5389033" cy="775601"/>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063049" y="1668162"/>
            <a:ext cx="5519352" cy="4458001"/>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21"/>
          <p:cNvSpPr>
            <a:spLocks noGrp="1" noChangeArrowheads="1"/>
          </p:cNvSpPr>
          <p:nvPr>
            <p:ph type="sldNum" sz="quarter" idx="10"/>
          </p:nvPr>
        </p:nvSpPr>
        <p:spPr>
          <a:ln/>
        </p:spPr>
        <p:txBody>
          <a:bodyPr/>
          <a:lstStyle>
            <a:lvl1pPr>
              <a:defRPr/>
            </a:lvl1pPr>
          </a:lstStyle>
          <a:p>
            <a:pPr>
              <a:defRPr/>
            </a:pPr>
            <a:fld id="{5812A8A0-0A8A-4AF7-8C6F-8CC0307F1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30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0379" y="0"/>
            <a:ext cx="9084772" cy="647700"/>
          </a:xfr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Rectangle 21"/>
          <p:cNvSpPr>
            <a:spLocks noGrp="1" noChangeArrowheads="1"/>
          </p:cNvSpPr>
          <p:nvPr>
            <p:ph type="sldNum" sz="quarter" idx="10"/>
          </p:nvPr>
        </p:nvSpPr>
        <p:spPr>
          <a:ln/>
        </p:spPr>
        <p:txBody>
          <a:bodyPr/>
          <a:lstStyle>
            <a:lvl1pPr>
              <a:defRPr/>
            </a:lvl1pPr>
          </a:lstStyle>
          <a:p>
            <a:pPr>
              <a:defRPr/>
            </a:pPr>
            <a:fld id="{3EF06D2C-E861-4931-A2D0-8445588D32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932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a:ln/>
        </p:spPr>
        <p:txBody>
          <a:bodyPr/>
          <a:lstStyle>
            <a:lvl1pPr>
              <a:defRPr/>
            </a:lvl1pPr>
          </a:lstStyle>
          <a:p>
            <a:pPr>
              <a:defRPr/>
            </a:pPr>
            <a:fld id="{56F71D55-07AD-4803-B443-A7CA5BF47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015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sldNum" sz="quarter" idx="10"/>
          </p:nvPr>
        </p:nvSpPr>
        <p:spPr>
          <a:ln/>
        </p:spPr>
        <p:txBody>
          <a:bodyPr/>
          <a:lstStyle>
            <a:lvl1pPr>
              <a:defRPr/>
            </a:lvl1pPr>
          </a:lstStyle>
          <a:p>
            <a:pPr>
              <a:defRPr/>
            </a:pPr>
            <a:fld id="{046B9248-0EA6-4221-8041-D22641688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74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sldNum" sz="quarter" idx="10"/>
          </p:nvPr>
        </p:nvSpPr>
        <p:spPr>
          <a:ln/>
        </p:spPr>
        <p:txBody>
          <a:bodyPr/>
          <a:lstStyle>
            <a:lvl1pPr>
              <a:defRPr/>
            </a:lvl1pPr>
          </a:lstStyle>
          <a:p>
            <a:pPr>
              <a:defRPr/>
            </a:pPr>
            <a:fld id="{CA12470B-DD32-4F16-8C83-650B4992F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1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sldNum" sz="quarter" idx="10"/>
          </p:nvPr>
        </p:nvSpPr>
        <p:spPr>
          <a:ln/>
        </p:spPr>
        <p:txBody>
          <a:bodyPr/>
          <a:lstStyle>
            <a:lvl1pPr>
              <a:defRPr/>
            </a:lvl1pPr>
          </a:lstStyle>
          <a:p>
            <a:pPr>
              <a:defRPr/>
            </a:pPr>
            <a:fld id="{46412982-7199-441B-9E98-BAB2F2F939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59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2568" y="0"/>
            <a:ext cx="2595033"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7467" y="0"/>
            <a:ext cx="7581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sldNum" sz="quarter" idx="10"/>
          </p:nvPr>
        </p:nvSpPr>
        <p:spPr>
          <a:ln/>
        </p:spPr>
        <p:txBody>
          <a:bodyPr/>
          <a:lstStyle>
            <a:lvl1pPr>
              <a:defRPr/>
            </a:lvl1pPr>
          </a:lstStyle>
          <a:p>
            <a:pPr>
              <a:defRPr/>
            </a:pPr>
            <a:fld id="{CCDA6A86-0886-4D25-8C73-57BA812878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96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97467" y="0"/>
            <a:ext cx="9827684" cy="647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800100"/>
            <a:ext cx="5080000" cy="552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800100"/>
            <a:ext cx="5080000" cy="5524500"/>
          </a:xfrm>
        </p:spPr>
        <p:txBody>
          <a:bodyPr/>
          <a:lstStyle/>
          <a:p>
            <a:pPr lvl="0"/>
            <a:endParaRPr lang="en-US" noProof="0" smtClean="0"/>
          </a:p>
        </p:txBody>
      </p:sp>
      <p:sp>
        <p:nvSpPr>
          <p:cNvPr id="5" name="Rectangle 21"/>
          <p:cNvSpPr>
            <a:spLocks noGrp="1" noChangeArrowheads="1"/>
          </p:cNvSpPr>
          <p:nvPr>
            <p:ph type="sldNum" sz="quarter" idx="10"/>
          </p:nvPr>
        </p:nvSpPr>
        <p:spPr>
          <a:ln/>
        </p:spPr>
        <p:txBody>
          <a:bodyPr/>
          <a:lstStyle>
            <a:lvl1pPr>
              <a:defRPr/>
            </a:lvl1pPr>
          </a:lstStyle>
          <a:p>
            <a:pPr>
              <a:defRPr/>
            </a:pPr>
            <a:fld id="{1B76B300-94C0-49ED-8800-CFA7A61CE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368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7" y="0"/>
            <a:ext cx="9827684" cy="6477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914400" y="800100"/>
            <a:ext cx="5080000" cy="5524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800100"/>
            <a:ext cx="5080000" cy="552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sldNum" sz="quarter" idx="10"/>
          </p:nvPr>
        </p:nvSpPr>
        <p:spPr>
          <a:ln/>
        </p:spPr>
        <p:txBody>
          <a:bodyPr/>
          <a:lstStyle>
            <a:lvl1pPr>
              <a:defRPr/>
            </a:lvl1pPr>
          </a:lstStyle>
          <a:p>
            <a:pPr>
              <a:defRPr/>
            </a:pPr>
            <a:fld id="{5F4E5ABF-3A28-47BB-94AB-C3106FE43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60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7467" y="0"/>
            <a:ext cx="9827684" cy="647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800100"/>
            <a:ext cx="10363200" cy="5524500"/>
          </a:xfrm>
        </p:spPr>
        <p:txBody>
          <a:bodyPr/>
          <a:lstStyle/>
          <a:p>
            <a:pPr lvl="0"/>
            <a:endParaRPr lang="en-US" noProof="0" smtClean="0"/>
          </a:p>
        </p:txBody>
      </p:sp>
      <p:sp>
        <p:nvSpPr>
          <p:cNvPr id="4" name="Rectangle 21"/>
          <p:cNvSpPr>
            <a:spLocks noGrp="1" noChangeArrowheads="1"/>
          </p:cNvSpPr>
          <p:nvPr>
            <p:ph type="sldNum" sz="quarter" idx="10"/>
          </p:nvPr>
        </p:nvSpPr>
        <p:spPr>
          <a:ln/>
        </p:spPr>
        <p:txBody>
          <a:bodyPr/>
          <a:lstStyle>
            <a:lvl1pPr>
              <a:defRPr/>
            </a:lvl1pPr>
          </a:lstStyle>
          <a:p>
            <a:pPr>
              <a:defRPr/>
            </a:pPr>
            <a:fld id="{EB012FC5-3AC9-48BF-A64A-5101BFD5D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498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137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1074401" y="6477001"/>
            <a:ext cx="184731" cy="227755"/>
          </a:xfrm>
          <a:prstGeom prst="rect">
            <a:avLst/>
          </a:prstGeom>
          <a:noFill/>
          <a:ln w="9525" algn="ctr">
            <a:noFill/>
            <a:miter lim="800000"/>
            <a:headEnd/>
            <a:tailEnd/>
          </a:ln>
          <a:effectLst/>
        </p:spPr>
        <p:txBody>
          <a:bodyPr wrap="none">
            <a:spAutoFit/>
          </a:bodyPr>
          <a:lstStyle/>
          <a:p>
            <a:pPr defTabSz="914400" fontAlgn="base">
              <a:lnSpc>
                <a:spcPct val="88000"/>
              </a:lnSpc>
              <a:spcBef>
                <a:spcPct val="0"/>
              </a:spcBef>
              <a:spcAft>
                <a:spcPct val="0"/>
              </a:spcAft>
              <a:defRPr/>
            </a:pPr>
            <a:endParaRPr lang="zh-CN" altLang="zh-CN" sz="1000">
              <a:solidFill>
                <a:srgbClr val="808080"/>
              </a:solidFill>
              <a:latin typeface="Impact" pitchFamily="34" charset="0"/>
            </a:endParaRPr>
          </a:p>
        </p:txBody>
      </p:sp>
      <p:sp>
        <p:nvSpPr>
          <p:cNvPr id="217091" name="Rectangle 3"/>
          <p:cNvSpPr>
            <a:spLocks noGrp="1" noChangeArrowheads="1"/>
          </p:cNvSpPr>
          <p:nvPr>
            <p:ph type="ctrTitle"/>
          </p:nvPr>
        </p:nvSpPr>
        <p:spPr>
          <a:xfrm>
            <a:off x="914400" y="2339976"/>
            <a:ext cx="103632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828800" y="3886200"/>
            <a:ext cx="85344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extLst>
      <p:ext uri="{BB962C8B-B14F-4D97-AF65-F5344CB8AC3E}">
        <p14:creationId xmlns:p14="http://schemas.microsoft.com/office/powerpoint/2010/main" val="239602182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980728"/>
            <a:ext cx="8331200" cy="457200"/>
          </a:xfrm>
        </p:spPr>
        <p:txBody>
          <a:bodyPr/>
          <a:lstStyle>
            <a:lvl1pPr>
              <a:defRPr sz="26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812800" y="2852936"/>
            <a:ext cx="10852151" cy="354786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50D9F352-FD94-4807-AE9E-611DE2884463}" type="slidenum">
              <a:rPr lang="en-US" altLang="zh-CN"/>
              <a:pPr>
                <a:defRPr/>
              </a:pPr>
              <a:t>‹#›</a:t>
            </a:fld>
            <a:endParaRPr lang="en-US" altLang="zh-CN"/>
          </a:p>
        </p:txBody>
      </p:sp>
    </p:spTree>
    <p:extLst>
      <p:ext uri="{BB962C8B-B14F-4D97-AF65-F5344CB8AC3E}">
        <p14:creationId xmlns:p14="http://schemas.microsoft.com/office/powerpoint/2010/main" val="5610738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08661A6D-0BE8-4926-A3CB-869BE67852F4}" type="slidenum">
              <a:rPr lang="en-US" altLang="zh-CN"/>
              <a:pPr>
                <a:defRPr/>
              </a:pPr>
              <a:t>‹#›</a:t>
            </a:fld>
            <a:endParaRPr lang="en-US" altLang="zh-CN"/>
          </a:p>
        </p:txBody>
      </p:sp>
    </p:spTree>
    <p:extLst>
      <p:ext uri="{BB962C8B-B14F-4D97-AF65-F5344CB8AC3E}">
        <p14:creationId xmlns:p14="http://schemas.microsoft.com/office/powerpoint/2010/main" val="18047974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2801" y="1447800"/>
            <a:ext cx="5323417"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39418" y="1447800"/>
            <a:ext cx="532553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pPr>
              <a:defRPr/>
            </a:pPr>
            <a:fld id="{087A3009-2E07-4C53-8F77-E034F8E69181}" type="slidenum">
              <a:rPr lang="en-US" altLang="zh-CN"/>
              <a:pPr>
                <a:defRPr/>
              </a:pPr>
              <a:t>‹#›</a:t>
            </a:fld>
            <a:endParaRPr lang="en-US" altLang="zh-CN"/>
          </a:p>
        </p:txBody>
      </p:sp>
    </p:spTree>
    <p:extLst>
      <p:ext uri="{BB962C8B-B14F-4D97-AF65-F5344CB8AC3E}">
        <p14:creationId xmlns:p14="http://schemas.microsoft.com/office/powerpoint/2010/main" val="133458487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pPr>
              <a:defRPr/>
            </a:pPr>
            <a:fld id="{4D6D34ED-F126-4416-ADC0-CD2D8783AC16}" type="slidenum">
              <a:rPr lang="en-US" altLang="zh-CN"/>
              <a:pPr>
                <a:defRPr/>
              </a:pPr>
              <a:t>‹#›</a:t>
            </a:fld>
            <a:endParaRPr lang="en-US" altLang="zh-CN"/>
          </a:p>
        </p:txBody>
      </p:sp>
    </p:spTree>
    <p:extLst>
      <p:ext uri="{BB962C8B-B14F-4D97-AF65-F5344CB8AC3E}">
        <p14:creationId xmlns:p14="http://schemas.microsoft.com/office/powerpoint/2010/main" val="67668785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pPr>
              <a:defRPr/>
            </a:pPr>
            <a:fld id="{15C2FEFB-DED4-478F-A8C5-19A4F9DA134B}" type="slidenum">
              <a:rPr lang="en-US" altLang="zh-CN"/>
              <a:pPr>
                <a:defRPr/>
              </a:pPr>
              <a:t>‹#›</a:t>
            </a:fld>
            <a:endParaRPr lang="en-US" altLang="zh-CN"/>
          </a:p>
        </p:txBody>
      </p:sp>
    </p:spTree>
    <p:extLst>
      <p:ext uri="{BB962C8B-B14F-4D97-AF65-F5344CB8AC3E}">
        <p14:creationId xmlns:p14="http://schemas.microsoft.com/office/powerpoint/2010/main" val="429135527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EFCD09C4-77C1-4ECB-8989-7EF4ED8527F4}" type="slidenum">
              <a:rPr lang="en-US" altLang="zh-CN"/>
              <a:pPr>
                <a:defRPr/>
              </a:pPr>
              <a:t>‹#›</a:t>
            </a:fld>
            <a:endParaRPr lang="en-US" altLang="zh-CN"/>
          </a:p>
        </p:txBody>
      </p:sp>
    </p:spTree>
    <p:extLst>
      <p:ext uri="{BB962C8B-B14F-4D97-AF65-F5344CB8AC3E}">
        <p14:creationId xmlns:p14="http://schemas.microsoft.com/office/powerpoint/2010/main" val="242779261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1FE89555-F5C3-4348-9BFE-99E931101B36}" type="slidenum">
              <a:rPr lang="en-US" altLang="zh-CN"/>
              <a:pPr>
                <a:defRPr/>
              </a:pPr>
              <a:t>‹#›</a:t>
            </a:fld>
            <a:endParaRPr lang="en-US" altLang="zh-CN"/>
          </a:p>
        </p:txBody>
      </p:sp>
    </p:spTree>
    <p:extLst>
      <p:ext uri="{BB962C8B-B14F-4D97-AF65-F5344CB8AC3E}">
        <p14:creationId xmlns:p14="http://schemas.microsoft.com/office/powerpoint/2010/main" val="231669661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CCD82825-C507-4EF0-8FA3-334999202DE7}" type="slidenum">
              <a:rPr lang="en-US" altLang="zh-CN"/>
              <a:pPr>
                <a:defRPr/>
              </a:pPr>
              <a:t>‹#›</a:t>
            </a:fld>
            <a:endParaRPr lang="en-US" altLang="zh-CN"/>
          </a:p>
        </p:txBody>
      </p:sp>
    </p:spTree>
    <p:extLst>
      <p:ext uri="{BB962C8B-B14F-4D97-AF65-F5344CB8AC3E}">
        <p14:creationId xmlns:p14="http://schemas.microsoft.com/office/powerpoint/2010/main" val="56208166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EBB7C9DE-CC5A-48BC-8379-20C05F5BD493}" type="slidenum">
              <a:rPr lang="en-US" altLang="zh-CN"/>
              <a:pPr>
                <a:defRPr/>
              </a:pPr>
              <a:t>‹#›</a:t>
            </a:fld>
            <a:endParaRPr lang="en-US" altLang="zh-CN"/>
          </a:p>
        </p:txBody>
      </p:sp>
    </p:spTree>
    <p:extLst>
      <p:ext uri="{BB962C8B-B14F-4D97-AF65-F5344CB8AC3E}">
        <p14:creationId xmlns:p14="http://schemas.microsoft.com/office/powerpoint/2010/main" val="16788041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88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53500" y="838200"/>
            <a:ext cx="2711451"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2801" y="838200"/>
            <a:ext cx="7937500"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CB3A2E51-3B44-4094-B7C2-65FE04114AA1}" type="slidenum">
              <a:rPr lang="en-US" altLang="zh-CN"/>
              <a:pPr>
                <a:defRPr/>
              </a:pPr>
              <a:t>‹#›</a:t>
            </a:fld>
            <a:endParaRPr lang="en-US" altLang="zh-CN"/>
          </a:p>
        </p:txBody>
      </p:sp>
    </p:spTree>
    <p:extLst>
      <p:ext uri="{BB962C8B-B14F-4D97-AF65-F5344CB8AC3E}">
        <p14:creationId xmlns:p14="http://schemas.microsoft.com/office/powerpoint/2010/main" val="180783842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63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23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32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5AD9C7-BCFF-4853-AA2C-D9CF7C456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357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smtClean="0">
                <a:solidFill>
                  <a:prstClr val="black">
                    <a:tint val="75000"/>
                  </a:prstClr>
                </a:solidFill>
              </a:rPr>
              <a:t>16-Aug-18</a:t>
            </a:r>
            <a:endParaRPr lang="en-GB" dirty="0">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r>
              <a:rPr lang="en-GB" smtClean="0">
                <a:solidFill>
                  <a:prstClr val="black">
                    <a:tint val="75000"/>
                  </a:prstClr>
                </a:solidFill>
              </a:rPr>
              <a:t>NV-EMuS/nufact18</a:t>
            </a:r>
            <a:endParaRPr lang="en-GB"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52906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776" r:id="rId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16-Aug-18</a:t>
            </a:r>
            <a:endParaRPr lang="en-GB"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NV-EMuS/nufact18</a:t>
            </a:r>
            <a:endParaRPr lang="en-GB"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2C032-9A84-454D-A7B4-C9367E883E3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4856018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0E5CC1C-A90F-4178-82F5-6EF90800C495}" type="datetimeFigureOut">
              <a:rPr lang="zh-CN" altLang="en-US" smtClean="0">
                <a:solidFill>
                  <a:prstClr val="black">
                    <a:tint val="75000"/>
                  </a:prstClr>
                </a:solidFill>
              </a:rPr>
              <a:pPr defTabSz="914400"/>
              <a:t>2018/8/17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1777F92-2977-441E-AD64-93A766877809}"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79533496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title"/>
          </p:nvPr>
        </p:nvSpPr>
        <p:spPr bwMode="auto">
          <a:xfrm>
            <a:off x="897467" y="0"/>
            <a:ext cx="9827684" cy="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15"/>
          <p:cNvSpPr>
            <a:spLocks noGrp="1" noChangeArrowheads="1"/>
          </p:cNvSpPr>
          <p:nvPr>
            <p:ph type="body" idx="1"/>
          </p:nvPr>
        </p:nvSpPr>
        <p:spPr bwMode="auto">
          <a:xfrm>
            <a:off x="914400" y="800100"/>
            <a:ext cx="10363200"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Line 17"/>
          <p:cNvSpPr>
            <a:spLocks noChangeShapeType="1"/>
          </p:cNvSpPr>
          <p:nvPr userDrawn="1"/>
        </p:nvSpPr>
        <p:spPr bwMode="auto">
          <a:xfrm>
            <a:off x="914400" y="714375"/>
            <a:ext cx="10363200" cy="0"/>
          </a:xfrm>
          <a:prstGeom prst="line">
            <a:avLst/>
          </a:prstGeom>
          <a:noFill/>
          <a:ln w="76200">
            <a:solidFill>
              <a:schemeClr val="accent2"/>
            </a:solidFill>
            <a:round/>
            <a:headEnd/>
            <a:tailEnd/>
          </a:ln>
          <a:extLst>
            <a:ext uri="{909E8E84-426E-40dd-AFC4-6F175D3DCCD1}">
              <a14:hiddenFill xmlns:a14="http://schemas.microsoft.com/office/drawing/2010/main" xmlns="">
                <a:noFill/>
              </a14:hiddenFill>
            </a:ext>
          </a:extLst>
        </p:spPr>
        <p:txBody>
          <a:bodyPr/>
          <a:lstStyle/>
          <a:p>
            <a:pPr algn="ctr" defTabSz="914400" fontAlgn="base">
              <a:spcBef>
                <a:spcPct val="0"/>
              </a:spcBef>
              <a:spcAft>
                <a:spcPct val="0"/>
              </a:spcAft>
            </a:pPr>
            <a:endParaRPr lang="en-US" sz="1600">
              <a:solidFill>
                <a:srgbClr val="000000"/>
              </a:solidFill>
            </a:endParaRPr>
          </a:p>
        </p:txBody>
      </p:sp>
      <p:sp>
        <p:nvSpPr>
          <p:cNvPr id="1045" name="Rectangle 21"/>
          <p:cNvSpPr>
            <a:spLocks noGrp="1" noChangeArrowheads="1"/>
          </p:cNvSpPr>
          <p:nvPr>
            <p:ph type="sldNum" sz="quarter" idx="4"/>
          </p:nvPr>
        </p:nvSpPr>
        <p:spPr bwMode="auto">
          <a:xfrm>
            <a:off x="914400" y="6481142"/>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defTabSz="914400" fontAlgn="base">
              <a:spcBef>
                <a:spcPct val="0"/>
              </a:spcBef>
              <a:spcAft>
                <a:spcPct val="0"/>
              </a:spcAft>
              <a:defRPr/>
            </a:pPr>
            <a:fld id="{08BE3B5F-2EFC-4664-918C-74D721CBE30A}" type="datetime1">
              <a:rPr lang="en-GB" smtClean="0">
                <a:solidFill>
                  <a:srgbClr val="000000"/>
                </a:solidFill>
              </a:rPr>
              <a:pPr defTabSz="914400" fontAlgn="base">
                <a:spcBef>
                  <a:spcPct val="0"/>
                </a:spcBef>
                <a:spcAft>
                  <a:spcPct val="0"/>
                </a:spcAft>
                <a:defRPr/>
              </a:pPr>
              <a:t>17/08/2018</a:t>
            </a:fld>
            <a:endParaRPr lang="en-US" dirty="0">
              <a:solidFill>
                <a:srgbClr val="000000"/>
              </a:solidFill>
            </a:endParaRPr>
          </a:p>
        </p:txBody>
      </p:sp>
      <p:sp>
        <p:nvSpPr>
          <p:cNvPr id="6" name="Rectangle 21"/>
          <p:cNvSpPr txBox="1">
            <a:spLocks noChangeArrowheads="1"/>
          </p:cNvSpPr>
          <p:nvPr userDrawn="1"/>
        </p:nvSpPr>
        <p:spPr bwMode="auto">
          <a:xfrm>
            <a:off x="4673600" y="6481142"/>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400" dirty="0" err="1" smtClean="0">
                <a:solidFill>
                  <a:srgbClr val="000000"/>
                </a:solidFill>
              </a:rPr>
              <a:t>Yingpeng</a:t>
            </a:r>
            <a:r>
              <a:rPr lang="en-US" sz="1400" dirty="0" smtClean="0">
                <a:solidFill>
                  <a:srgbClr val="000000"/>
                </a:solidFill>
              </a:rPr>
              <a:t> Song</a:t>
            </a:r>
            <a:endParaRPr lang="en-US" sz="1400" dirty="0">
              <a:solidFill>
                <a:srgbClr val="000000"/>
              </a:solidFill>
            </a:endParaRPr>
          </a:p>
        </p:txBody>
      </p:sp>
    </p:spTree>
    <p:extLst>
      <p:ext uri="{BB962C8B-B14F-4D97-AF65-F5344CB8AC3E}">
        <p14:creationId xmlns:p14="http://schemas.microsoft.com/office/powerpoint/2010/main" val="375052883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p:txStyles>
    <p:titleStyle>
      <a:lvl1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9pPr>
    </p:titleStyle>
    <p:bodyStyle>
      <a:lvl1pPr marL="0" indent="0" algn="l" rtl="0" eaLnBrk="0" fontAlgn="base" hangingPunct="0">
        <a:spcBef>
          <a:spcPct val="20000"/>
        </a:spcBef>
        <a:spcAft>
          <a:spcPct val="0"/>
        </a:spcAft>
        <a:buFont typeface="Wingdings" pitchFamily="2" charset="2"/>
        <a:buNone/>
        <a:defRPr sz="2400" b="0">
          <a:solidFill>
            <a:schemeClr val="tx1"/>
          </a:solidFill>
          <a:latin typeface="+mn-lt"/>
          <a:ea typeface="+mn-ea"/>
          <a:cs typeface="+mn-cs"/>
        </a:defRPr>
      </a:lvl1pPr>
      <a:lvl2pPr marL="800100" indent="-342900" algn="l" rtl="0" eaLnBrk="0" fontAlgn="base" hangingPunct="0">
        <a:spcBef>
          <a:spcPct val="20000"/>
        </a:spcBef>
        <a:spcAft>
          <a:spcPct val="0"/>
        </a:spcAft>
        <a:buClrTx/>
        <a:buSzPct val="80000"/>
        <a:buFont typeface="Wingdings" panose="05000000000000000000" pitchFamily="2" charset="2"/>
        <a:buChar char="l"/>
        <a:defRPr sz="2000">
          <a:solidFill>
            <a:schemeClr val="accent2"/>
          </a:solidFill>
          <a:latin typeface="+mn-lt"/>
        </a:defRPr>
      </a:lvl2pPr>
      <a:lvl3pPr marL="1143000" indent="-228600" algn="l" rtl="0" eaLnBrk="0" fontAlgn="base" hangingPunct="0">
        <a:spcBef>
          <a:spcPct val="20000"/>
        </a:spcBef>
        <a:spcAft>
          <a:spcPct val="0"/>
        </a:spcAft>
        <a:buClr>
          <a:srgbClr val="0033CC"/>
        </a:buClr>
        <a:buSzPct val="150000"/>
        <a:buChar char="•"/>
        <a:defRPr>
          <a:solidFill>
            <a:srgbClr val="CC0000"/>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2800" y="838200"/>
            <a:ext cx="833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812800" y="1447800"/>
            <a:ext cx="1085215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10972801" y="6524626"/>
            <a:ext cx="404284"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4D5E68"/>
                </a:solidFill>
                <a:latin typeface="Impact" pitchFamily="34" charset="0"/>
                <a:ea typeface="宋体" pitchFamily="2" charset="-122"/>
              </a:defRPr>
            </a:lvl1pPr>
          </a:lstStyle>
          <a:p>
            <a:pPr defTabSz="914400" fontAlgn="base">
              <a:spcBef>
                <a:spcPct val="0"/>
              </a:spcBef>
              <a:spcAft>
                <a:spcPct val="0"/>
              </a:spcAft>
              <a:defRPr/>
            </a:pPr>
            <a:fld id="{E039F960-ECE4-42B8-9ED1-393ED15D0FF0}" type="slidenum">
              <a:rPr lang="en-US" altLang="zh-CN" smtClean="0"/>
              <a:pPr defTabSz="914400" fontAlgn="base">
                <a:spcBef>
                  <a:spcPct val="0"/>
                </a:spcBef>
                <a:spcAft>
                  <a:spcPct val="0"/>
                </a:spcAft>
                <a:defRPr/>
              </a:pPr>
              <a:t>‹#›</a:t>
            </a:fld>
            <a:endParaRPr lang="en-US" altLang="zh-CN"/>
          </a:p>
        </p:txBody>
      </p:sp>
      <p:sp>
        <p:nvSpPr>
          <p:cNvPr id="216070" name="Rectangle 6"/>
          <p:cNvSpPr>
            <a:spLocks noChangeArrowheads="1"/>
          </p:cNvSpPr>
          <p:nvPr/>
        </p:nvSpPr>
        <p:spPr bwMode="auto">
          <a:xfrm>
            <a:off x="10496552" y="6513514"/>
            <a:ext cx="679449" cy="192087"/>
          </a:xfrm>
          <a:prstGeom prst="rect">
            <a:avLst/>
          </a:prstGeom>
          <a:noFill/>
          <a:ln w="9525">
            <a:noFill/>
            <a:miter lim="800000"/>
            <a:headEnd/>
            <a:tailEnd/>
          </a:ln>
          <a:effectLst/>
        </p:spPr>
        <p:txBody>
          <a:bodyPr/>
          <a:lstStyle/>
          <a:p>
            <a:pPr algn="r" defTabSz="914400" eaLnBrk="0" fontAlgn="base" hangingPunct="0">
              <a:spcBef>
                <a:spcPct val="0"/>
              </a:spcBef>
              <a:spcAft>
                <a:spcPct val="0"/>
              </a:spcAft>
              <a:defRPr/>
            </a:pPr>
            <a:r>
              <a:rPr lang="en-US" altLang="zh-CN" sz="900">
                <a:solidFill>
                  <a:srgbClr val="4D5E68"/>
                </a:solidFill>
                <a:latin typeface="Impact" pitchFamily="34" charset="0"/>
              </a:rPr>
              <a:t>Page</a:t>
            </a:r>
          </a:p>
        </p:txBody>
      </p:sp>
      <p:sp>
        <p:nvSpPr>
          <p:cNvPr id="216071" name="Rectangle 7"/>
          <p:cNvSpPr>
            <a:spLocks noChangeArrowheads="1"/>
          </p:cNvSpPr>
          <p:nvPr/>
        </p:nvSpPr>
        <p:spPr bwMode="auto">
          <a:xfrm>
            <a:off x="624417" y="6524625"/>
            <a:ext cx="5080000" cy="192088"/>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zh-CN" altLang="en-US" sz="900">
                <a:solidFill>
                  <a:srgbClr val="FFFFFF"/>
                </a:solidFill>
                <a:latin typeface="Impact" pitchFamily="34" charset="0"/>
              </a:rPr>
              <a:t>散裂中子源进展汇报  </a:t>
            </a:r>
            <a:fld id="{1E90D562-15B5-4A62-A774-704A070B651F}" type="datetime4">
              <a:rPr lang="en-US" sz="900">
                <a:solidFill>
                  <a:srgbClr val="FFFFFF"/>
                </a:solidFill>
                <a:latin typeface="Impact" pitchFamily="34" charset="0"/>
              </a:rPr>
              <a:pPr defTabSz="914400" eaLnBrk="0" fontAlgn="base" hangingPunct="0">
                <a:spcBef>
                  <a:spcPct val="0"/>
                </a:spcBef>
                <a:spcAft>
                  <a:spcPct val="0"/>
                </a:spcAft>
                <a:defRPr/>
              </a:pPr>
              <a:t>August 17, 2018</a:t>
            </a:fld>
            <a:endParaRPr lang="zh-CN" altLang="en-US" sz="900">
              <a:solidFill>
                <a:srgbClr val="FFFFFF"/>
              </a:solidFill>
              <a:latin typeface="Impact" pitchFamily="34" charset="0"/>
            </a:endParaRPr>
          </a:p>
        </p:txBody>
      </p:sp>
    </p:spTree>
    <p:extLst>
      <p:ext uri="{BB962C8B-B14F-4D97-AF65-F5344CB8AC3E}">
        <p14:creationId xmlns:p14="http://schemas.microsoft.com/office/powerpoint/2010/main" val="25677733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tags" Target="../tags/tag4.xml"/><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8.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image" Target="../media/image88.w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133" y="1596806"/>
            <a:ext cx="8229600" cy="1850120"/>
          </a:xfrm>
        </p:spPr>
        <p:txBody>
          <a:bodyPr>
            <a:normAutofit/>
          </a:bodyPr>
          <a:lstStyle/>
          <a:p>
            <a:r>
              <a:rPr lang="en-US" sz="2800" dirty="0">
                <a:solidFill>
                  <a:schemeClr val="accent6"/>
                </a:solidFill>
              </a:rPr>
              <a:t>Experimental Muon Source (EMuS) </a:t>
            </a:r>
            <a:br>
              <a:rPr lang="en-US" sz="2800" dirty="0">
                <a:solidFill>
                  <a:schemeClr val="accent6"/>
                </a:solidFill>
              </a:rPr>
            </a:br>
            <a:r>
              <a:rPr lang="en-US" sz="2800" dirty="0">
                <a:solidFill>
                  <a:schemeClr val="accent6"/>
                </a:solidFill>
              </a:rPr>
              <a:t>		Target Systems Studies			</a:t>
            </a:r>
          </a:p>
        </p:txBody>
      </p:sp>
      <p:sp>
        <p:nvSpPr>
          <p:cNvPr id="6" name="TextBox 5"/>
          <p:cNvSpPr txBox="1"/>
          <p:nvPr/>
        </p:nvSpPr>
        <p:spPr>
          <a:xfrm>
            <a:off x="3352801" y="3057920"/>
            <a:ext cx="6103457" cy="523220"/>
          </a:xfrm>
          <a:prstGeom prst="rect">
            <a:avLst/>
          </a:prstGeom>
          <a:noFill/>
        </p:spPr>
        <p:txBody>
          <a:bodyPr wrap="square" rtlCol="0">
            <a:spAutoFit/>
          </a:bodyPr>
          <a:lstStyle/>
          <a:p>
            <a:r>
              <a:rPr lang="en-US" sz="2800" dirty="0"/>
              <a:t>Nikos Vassilopoulos IHEP, CAS</a:t>
            </a:r>
          </a:p>
        </p:txBody>
      </p:sp>
      <p:sp>
        <p:nvSpPr>
          <p:cNvPr id="7" name="Title 1"/>
          <p:cNvSpPr txBox="1">
            <a:spLocks/>
          </p:cNvSpPr>
          <p:nvPr/>
        </p:nvSpPr>
        <p:spPr>
          <a:xfrm>
            <a:off x="1968648" y="3044158"/>
            <a:ext cx="8229600" cy="1666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accent6"/>
              </a:solidFill>
            </a:endParaRPr>
          </a:p>
        </p:txBody>
      </p:sp>
      <p:sp>
        <p:nvSpPr>
          <p:cNvPr id="8" name="Title 1"/>
          <p:cNvSpPr txBox="1">
            <a:spLocks/>
          </p:cNvSpPr>
          <p:nvPr/>
        </p:nvSpPr>
        <p:spPr>
          <a:xfrm>
            <a:off x="1751617" y="2068539"/>
            <a:ext cx="8229600" cy="16661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accent6"/>
              </a:solidFill>
            </a:endParaRPr>
          </a:p>
        </p:txBody>
      </p:sp>
      <p:pic>
        <p:nvPicPr>
          <p:cNvPr id="10" name="Image 6" descr="Screen Shot 2015-07-07 at 4.42.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767" y="220465"/>
            <a:ext cx="3448899" cy="626433"/>
          </a:xfrm>
          <a:prstGeom prst="rect">
            <a:avLst/>
          </a:prstGeom>
          <a:effectLst>
            <a:outerShdw blurRad="12700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9327" y="975679"/>
            <a:ext cx="1383777" cy="483727"/>
          </a:xfrm>
          <a:prstGeom prst="rect">
            <a:avLst/>
          </a:prstGeom>
          <a:effectLst>
            <a:outerShdw blurRad="1270000" dist="50800" dir="5400000" algn="ctr" rotWithShape="0">
              <a:srgbClr val="000000">
                <a:alpha val="43137"/>
              </a:srgbClr>
            </a:outerShdw>
          </a:effectLst>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244" b="-1"/>
          <a:stretch/>
        </p:blipFill>
        <p:spPr>
          <a:xfrm>
            <a:off x="9030019" y="3942237"/>
            <a:ext cx="2770520" cy="2232781"/>
          </a:xfrm>
          <a:prstGeom prst="rect">
            <a:avLst/>
          </a:prstGeom>
          <a:effectLst>
            <a:outerShdw blurRad="1270000" dist="50800" dir="5400000" algn="ctr" rotWithShape="0">
              <a:srgbClr val="000000">
                <a:alpha val="43137"/>
              </a:srgb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7636" y="4343822"/>
            <a:ext cx="2617286" cy="1429610"/>
          </a:xfrm>
          <a:prstGeom prst="rect">
            <a:avLst/>
          </a:prstGeom>
          <a:effectLst>
            <a:outerShdw blurRad="1270000" dist="50800" dir="5400000" algn="ctr" rotWithShape="0">
              <a:srgbClr val="000000">
                <a:alpha val="43137"/>
              </a:srgbClr>
            </a:outerShdw>
          </a:effectLst>
        </p:spPr>
      </p:pic>
      <p:sp>
        <p:nvSpPr>
          <p:cNvPr id="11" name="Date Placeholder 10"/>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2" name="Footer Placeholder 11"/>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5" name="Slide Number Placeholder 14"/>
          <p:cNvSpPr>
            <a:spLocks noGrp="1"/>
          </p:cNvSpPr>
          <p:nvPr>
            <p:ph type="sldNum" sz="quarter" idx="12"/>
          </p:nvPr>
        </p:nvSpPr>
        <p:spPr/>
        <p:txBody>
          <a:bodyPr/>
          <a:lstStyle/>
          <a:p>
            <a:fld id="{0092C032-9A84-454D-A7B4-C9367E883E3A}" type="slidenum">
              <a:rPr lang="en-GB" smtClean="0">
                <a:solidFill>
                  <a:prstClr val="black">
                    <a:tint val="75000"/>
                  </a:prstClr>
                </a:solidFill>
              </a:rPr>
              <a:pPr/>
              <a:t>1</a:t>
            </a:fld>
            <a:endParaRPr lang="en-GB" dirty="0">
              <a:solidFill>
                <a:prstClr val="black">
                  <a:tint val="75000"/>
                </a:prstClr>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409" y="4183148"/>
            <a:ext cx="4424471" cy="1750961"/>
          </a:xfrm>
          <a:prstGeom prst="rect">
            <a:avLst/>
          </a:prstGeom>
          <a:effectLst>
            <a:outerShdw blurRad="1270000" dist="50800" dir="5400000" algn="ctr" rotWithShape="0">
              <a:srgbClr val="000000">
                <a:alpha val="43137"/>
              </a:srgb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749" y="436376"/>
            <a:ext cx="3048000" cy="768096"/>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91644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88160" y="2581594"/>
            <a:ext cx="8229600" cy="9953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6"/>
                </a:solidFill>
              </a:rPr>
              <a:t>Muon and pion capture: 4-coils/3-steps Superconducting Adiabatic Solenoid </a:t>
            </a:r>
          </a:p>
        </p:txBody>
      </p:sp>
      <p:sp>
        <p:nvSpPr>
          <p:cNvPr id="9" name="Date Placeholder 8"/>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0" name="Footer Placeholder 9"/>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1" name="Slide Number Placeholder 10"/>
          <p:cNvSpPr>
            <a:spLocks noGrp="1"/>
          </p:cNvSpPr>
          <p:nvPr>
            <p:ph type="sldNum" sz="quarter" idx="12"/>
          </p:nvPr>
        </p:nvSpPr>
        <p:spPr/>
        <p:txBody>
          <a:bodyPr/>
          <a:lstStyle/>
          <a:p>
            <a:fld id="{0092C032-9A84-454D-A7B4-C9367E883E3A}" type="slidenum">
              <a:rPr lang="en-GB" smtClean="0">
                <a:solidFill>
                  <a:prstClr val="black">
                    <a:tint val="75000"/>
                  </a:prstClr>
                </a:solidFill>
              </a:rPr>
              <a:pPr/>
              <a:t>10</a:t>
            </a:fld>
            <a:endParaRPr lang="en-GB" dirty="0">
              <a:solidFill>
                <a:prstClr val="black">
                  <a:tint val="75000"/>
                </a:prstClr>
              </a:solidFill>
            </a:endParaRPr>
          </a:p>
        </p:txBody>
      </p:sp>
    </p:spTree>
    <p:extLst>
      <p:ext uri="{BB962C8B-B14F-4D97-AF65-F5344CB8AC3E}">
        <p14:creationId xmlns:p14="http://schemas.microsoft.com/office/powerpoint/2010/main" val="1526858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2252"/>
          <a:stretch/>
        </p:blipFill>
        <p:spPr>
          <a:xfrm>
            <a:off x="1968646" y="211380"/>
            <a:ext cx="8005489" cy="3266942"/>
          </a:xfrm>
          <a:prstGeom prst="rect">
            <a:avLst/>
          </a:prstGeom>
          <a:effectLst>
            <a:outerShdw blurRad="1270000" dist="50800" dir="5400000" algn="ctr" rotWithShape="0">
              <a:srgbClr val="000000">
                <a:alpha val="43137"/>
              </a:srgbClr>
            </a:outerShdw>
          </a:effectLst>
        </p:spPr>
      </p:pic>
      <p:sp>
        <p:nvSpPr>
          <p:cNvPr id="3" name="Date Placeholder 2"/>
          <p:cNvSpPr>
            <a:spLocks noGrp="1"/>
          </p:cNvSpPr>
          <p:nvPr>
            <p:ph type="dt" sz="half" idx="10"/>
          </p:nvPr>
        </p:nvSpPr>
        <p:spPr>
          <a:xfrm>
            <a:off x="1981200" y="6510680"/>
            <a:ext cx="2133600" cy="365125"/>
          </a:xfrm>
        </p:spPr>
        <p:txBody>
          <a:bodyPr/>
          <a:lstStyle/>
          <a:p>
            <a:r>
              <a:rPr lang="en-US" dirty="0" smtClean="0">
                <a:solidFill>
                  <a:prstClr val="black">
                    <a:tint val="75000"/>
                  </a:prstClr>
                </a:solidFill>
              </a:rPr>
              <a:t>20-June-18</a:t>
            </a:r>
            <a:endParaRPr lang="en-GB" dirty="0">
              <a:solidFill>
                <a:prstClr val="black">
                  <a:tint val="75000"/>
                </a:prstClr>
              </a:solidFill>
            </a:endParaRPr>
          </a:p>
        </p:txBody>
      </p:sp>
      <p:sp>
        <p:nvSpPr>
          <p:cNvPr id="4" name="Footer Placeholder 3"/>
          <p:cNvSpPr>
            <a:spLocks noGrp="1"/>
          </p:cNvSpPr>
          <p:nvPr>
            <p:ph type="ftr" sz="quarter" idx="11"/>
          </p:nvPr>
        </p:nvSpPr>
        <p:spPr>
          <a:xfrm>
            <a:off x="4663440" y="6503098"/>
            <a:ext cx="2895600" cy="365125"/>
          </a:xfrm>
        </p:spPr>
        <p:txBody>
          <a:bodyPr/>
          <a:lstStyle/>
          <a:p>
            <a:r>
              <a:rPr lang="en-GB" dirty="0" smtClean="0">
                <a:solidFill>
                  <a:prstClr val="black">
                    <a:tint val="75000"/>
                  </a:prstClr>
                </a:solidFill>
              </a:rPr>
              <a:t>NV-EMuS/CHEP2018</a:t>
            </a:r>
            <a:endParaRPr lang="en-GB" dirty="0">
              <a:solidFill>
                <a:prstClr val="black">
                  <a:tint val="75000"/>
                </a:prstClr>
              </a:solidFill>
            </a:endParaRPr>
          </a:p>
        </p:txBody>
      </p:sp>
      <p:sp>
        <p:nvSpPr>
          <p:cNvPr id="5" name="Slide Number Placeholder 4"/>
          <p:cNvSpPr>
            <a:spLocks noGrp="1"/>
          </p:cNvSpPr>
          <p:nvPr>
            <p:ph type="sldNum" sz="quarter" idx="12"/>
          </p:nvPr>
        </p:nvSpPr>
        <p:spPr>
          <a:xfrm>
            <a:off x="8077200" y="6510679"/>
            <a:ext cx="2133600" cy="365125"/>
          </a:xfrm>
        </p:spPr>
        <p:txBody>
          <a:bodyPr/>
          <a:lstStyle/>
          <a:p>
            <a:fld id="{0092C032-9A84-454D-A7B4-C9367E883E3A}" type="slidenum">
              <a:rPr lang="en-GB" smtClean="0">
                <a:solidFill>
                  <a:prstClr val="black">
                    <a:tint val="75000"/>
                  </a:prstClr>
                </a:solidFill>
              </a:rPr>
              <a:pPr/>
              <a:t>11</a:t>
            </a:fld>
            <a:endParaRPr lang="en-GB" dirty="0">
              <a:solidFill>
                <a:prstClr val="black">
                  <a:tint val="75000"/>
                </a:prstClr>
              </a:solidFill>
            </a:endParaRPr>
          </a:p>
        </p:txBody>
      </p:sp>
      <p:sp>
        <p:nvSpPr>
          <p:cNvPr id="10" name="Rectangle 9"/>
          <p:cNvSpPr/>
          <p:nvPr/>
        </p:nvSpPr>
        <p:spPr>
          <a:xfrm>
            <a:off x="1659181" y="5266376"/>
            <a:ext cx="8904117" cy="1169551"/>
          </a:xfrm>
          <a:prstGeom prst="rect">
            <a:avLst/>
          </a:prstGeom>
          <a:ln>
            <a:solidFill>
              <a:schemeClr val="accent1"/>
            </a:solidFill>
          </a:ln>
        </p:spPr>
        <p:txBody>
          <a:bodyPr wrap="square">
            <a:spAutoFit/>
          </a:bodyPr>
          <a:lstStyle/>
          <a:p>
            <a:r>
              <a:rPr lang="en-US" sz="1400" dirty="0"/>
              <a:t>Superconducting Capture Adiabatic Solenoid: </a:t>
            </a:r>
          </a:p>
          <a:p>
            <a:pPr marL="457200" indent="-457200">
              <a:buFont typeface="+mj-lt"/>
              <a:buAutoNum type="arabicPeriod"/>
            </a:pPr>
            <a:r>
              <a:rPr lang="en-US" sz="1400" dirty="0"/>
              <a:t>Forward spent-proton extraction, proton beam &amp; target tilted in respect to magnetic axis, </a:t>
            </a:r>
            <a:r>
              <a:rPr lang="el-GR" sz="1400" dirty="0"/>
              <a:t>θ</a:t>
            </a:r>
            <a:r>
              <a:rPr lang="en-US" sz="1400" dirty="0"/>
              <a:t>p = 15</a:t>
            </a:r>
            <a:r>
              <a:rPr lang="en-US" sz="1400" baseline="30000" dirty="0"/>
              <a:t>o</a:t>
            </a:r>
            <a:r>
              <a:rPr lang="en-US" sz="1400" dirty="0"/>
              <a:t> </a:t>
            </a:r>
          </a:p>
          <a:p>
            <a:pPr marL="457200" indent="-457200">
              <a:buFont typeface="+mj-lt"/>
              <a:buAutoNum type="arabicPeriod"/>
            </a:pPr>
            <a:r>
              <a:rPr lang="en-US" sz="1400" dirty="0"/>
              <a:t>4-coils/3-steps design, NbTi-Al coils, adiabatic taper </a:t>
            </a:r>
          </a:p>
          <a:p>
            <a:pPr marL="457200" indent="-457200">
              <a:buFont typeface="+mj-lt"/>
              <a:buAutoNum type="arabicPeriod"/>
            </a:pPr>
            <a:r>
              <a:rPr lang="en-US" sz="1400" dirty="0" smtClean="0"/>
              <a:t>Graphite </a:t>
            </a:r>
            <a:r>
              <a:rPr lang="en-US" sz="1400" dirty="0"/>
              <a:t>target with conical shape</a:t>
            </a:r>
          </a:p>
          <a:p>
            <a:pPr marL="457200" indent="-457200">
              <a:buFont typeface="+mj-lt"/>
              <a:buAutoNum type="arabicPeriod"/>
            </a:pPr>
            <a:r>
              <a:rPr lang="en-US" sz="1400" dirty="0"/>
              <a:t>Adiabatic </a:t>
            </a:r>
            <a:r>
              <a:rPr lang="en-US" sz="1400" dirty="0" smtClean="0"/>
              <a:t>1 -&gt; 0.5 </a:t>
            </a:r>
            <a:r>
              <a:rPr lang="en-US" sz="1400" dirty="0"/>
              <a:t>T </a:t>
            </a:r>
            <a:r>
              <a:rPr lang="en-US" sz="1400" dirty="0" smtClean="0"/>
              <a:t>for surface </a:t>
            </a:r>
            <a:r>
              <a:rPr lang="en-US" sz="1400" dirty="0"/>
              <a:t>muon capture, </a:t>
            </a:r>
            <a:r>
              <a:rPr lang="en-US" sz="1400" dirty="0" smtClean="0"/>
              <a:t>5 -&gt; 3 </a:t>
            </a:r>
            <a:r>
              <a:rPr lang="en-US" sz="1400" dirty="0"/>
              <a:t>T </a:t>
            </a:r>
            <a:r>
              <a:rPr lang="en-US" sz="1400" dirty="0" smtClean="0"/>
              <a:t>for </a:t>
            </a:r>
            <a:r>
              <a:rPr lang="en-US" sz="1400" dirty="0"/>
              <a:t>pions</a:t>
            </a:r>
          </a:p>
        </p:txBody>
      </p:sp>
      <p:cxnSp>
        <p:nvCxnSpPr>
          <p:cNvPr id="11" name="Straight Arrow Connector 10"/>
          <p:cNvCxnSpPr/>
          <p:nvPr/>
        </p:nvCxnSpPr>
        <p:spPr>
          <a:xfrm>
            <a:off x="5663154" y="1844852"/>
            <a:ext cx="761022" cy="244805"/>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57954" y="2089657"/>
            <a:ext cx="896877" cy="276999"/>
          </a:xfrm>
          <a:prstGeom prst="rect">
            <a:avLst/>
          </a:prstGeom>
          <a:noFill/>
        </p:spPr>
        <p:txBody>
          <a:bodyPr wrap="square" rtlCol="0">
            <a:spAutoFit/>
          </a:bodyPr>
          <a:lstStyle/>
          <a:p>
            <a:r>
              <a:rPr lang="en-US" sz="1200" dirty="0">
                <a:solidFill>
                  <a:srgbClr val="FF0000"/>
                </a:solidFill>
              </a:rPr>
              <a:t>~52% </a:t>
            </a:r>
          </a:p>
        </p:txBody>
      </p:sp>
      <p:cxnSp>
        <p:nvCxnSpPr>
          <p:cNvPr id="13" name="Straight Arrow Connector 12"/>
          <p:cNvCxnSpPr/>
          <p:nvPr/>
        </p:nvCxnSpPr>
        <p:spPr>
          <a:xfrm>
            <a:off x="7127940" y="2273457"/>
            <a:ext cx="2116114" cy="578825"/>
          </a:xfrm>
          <a:prstGeom prst="straightConnector1">
            <a:avLst/>
          </a:prstGeom>
          <a:ln w="12700">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38576" y="1557784"/>
            <a:ext cx="744114" cy="276999"/>
          </a:xfrm>
          <a:prstGeom prst="rect">
            <a:avLst/>
          </a:prstGeom>
          <a:noFill/>
        </p:spPr>
        <p:txBody>
          <a:bodyPr wrap="none" rtlCol="0">
            <a:spAutoFit/>
          </a:bodyPr>
          <a:lstStyle/>
          <a:p>
            <a:r>
              <a:rPr lang="en-US" sz="1200" dirty="0">
                <a:solidFill>
                  <a:srgbClr val="FF0000"/>
                </a:solidFill>
              </a:rPr>
              <a:t>p 100% </a:t>
            </a:r>
          </a:p>
        </p:txBody>
      </p:sp>
      <p:sp>
        <p:nvSpPr>
          <p:cNvPr id="16" name="内容占位符 2"/>
          <p:cNvSpPr txBox="1">
            <a:spLocks/>
          </p:cNvSpPr>
          <p:nvPr/>
        </p:nvSpPr>
        <p:spPr>
          <a:xfrm>
            <a:off x="1581524" y="3587201"/>
            <a:ext cx="8442960" cy="28038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zh-CN" sz="1400" dirty="0"/>
              <a:t>Conductor —Aluminum stabilized NbTi Rutherford cable by Chinese industry:</a:t>
            </a:r>
            <a:endParaRPr lang="en-US" altLang="zh-CN" sz="1400" dirty="0">
              <a:latin typeface="Comic Sans MS" panose="030F0702030302020204" pitchFamily="66" charset="0"/>
            </a:endParaRPr>
          </a:p>
          <a:p>
            <a:pPr marL="0" indent="0">
              <a:buClr>
                <a:schemeClr val="accent5"/>
              </a:buClr>
              <a:buNone/>
            </a:pPr>
            <a:endParaRPr lang="en-US" altLang="zh-CN" dirty="0">
              <a:latin typeface="Comic Sans MS" panose="030F0702030302020204" pitchFamily="66" charset="0"/>
            </a:endParaRPr>
          </a:p>
          <a:p>
            <a:endParaRPr lang="zh-CN" altLang="en-US" dirty="0">
              <a:latin typeface="Comic Sans MS" panose="030F0702030302020204" pitchFamily="66" charset="0"/>
            </a:endParaRPr>
          </a:p>
        </p:txBody>
      </p:sp>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9445" t="45166" r="41056" b="45001"/>
          <a:stretch/>
        </p:blipFill>
        <p:spPr>
          <a:xfrm>
            <a:off x="2345430" y="4005665"/>
            <a:ext cx="2031683" cy="505778"/>
          </a:xfrm>
          <a:prstGeom prst="rect">
            <a:avLst/>
          </a:prstGeom>
          <a:effectLst>
            <a:outerShdw blurRad="1270000" dist="50800" dir="5400000" algn="ctr" rotWithShape="0">
              <a:srgbClr val="000000">
                <a:alpha val="43137"/>
              </a:srgbClr>
            </a:outerShdw>
          </a:effectLst>
        </p:spPr>
      </p:pic>
      <p:graphicFrame>
        <p:nvGraphicFramePr>
          <p:cNvPr id="18" name="Object 22"/>
          <p:cNvGraphicFramePr>
            <a:graphicFrameLocks noChangeAspect="1"/>
          </p:cNvGraphicFramePr>
          <p:nvPr>
            <p:extLst>
              <p:ext uri="{D42A27DB-BD31-4B8C-83A1-F6EECF244321}">
                <p14:modId xmlns:p14="http://schemas.microsoft.com/office/powerpoint/2010/main" val="1909940569"/>
              </p:ext>
            </p:extLst>
          </p:nvPr>
        </p:nvGraphicFramePr>
        <p:xfrm>
          <a:off x="4673101" y="3959180"/>
          <a:ext cx="2259806" cy="353974"/>
        </p:xfrm>
        <a:graphic>
          <a:graphicData uri="http://schemas.openxmlformats.org/presentationml/2006/ole">
            <mc:AlternateContent xmlns:mc="http://schemas.openxmlformats.org/markup-compatibility/2006">
              <mc:Choice xmlns:v="urn:schemas-microsoft-com:vml" Requires="v">
                <p:oleObj spid="_x0000_s6199" name="Image" r:id="rId5" imgW="8862851" imgH="1389538" progId="Photoshop.Image.9">
                  <p:embed/>
                </p:oleObj>
              </mc:Choice>
              <mc:Fallback>
                <p:oleObj name="Image" r:id="rId5" imgW="8862851" imgH="1389538"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101" y="3959180"/>
                        <a:ext cx="2259806" cy="353974"/>
                      </a:xfrm>
                      <a:prstGeom prst="rect">
                        <a:avLst/>
                      </a:prstGeom>
                      <a:noFill/>
                      <a:ln>
                        <a:noFill/>
                      </a:ln>
                      <a:effectLst/>
                    </p:spPr>
                  </p:pic>
                </p:oleObj>
              </mc:Fallback>
            </mc:AlternateContent>
          </a:graphicData>
        </a:graphic>
      </p:graphicFrame>
      <p:sp>
        <p:nvSpPr>
          <p:cNvPr id="20" name="文本框 2"/>
          <p:cNvSpPr txBox="1">
            <a:spLocks noChangeArrowheads="1"/>
          </p:cNvSpPr>
          <p:nvPr/>
        </p:nvSpPr>
        <p:spPr bwMode="auto">
          <a:xfrm>
            <a:off x="2041519" y="4673857"/>
            <a:ext cx="1039304"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Aluminum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1" name="直接箭头连接符 6"/>
          <p:cNvCxnSpPr/>
          <p:nvPr/>
        </p:nvCxnSpPr>
        <p:spPr>
          <a:xfrm flipV="1">
            <a:off x="2219889" y="2507687"/>
            <a:ext cx="183926" cy="381785"/>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2" name="文本框 2"/>
          <p:cNvSpPr txBox="1">
            <a:spLocks noChangeArrowheads="1"/>
          </p:cNvSpPr>
          <p:nvPr/>
        </p:nvSpPr>
        <p:spPr bwMode="auto">
          <a:xfrm>
            <a:off x="3165074" y="4673857"/>
            <a:ext cx="1708140"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3" name="直接箭头连接符 11"/>
          <p:cNvCxnSpPr/>
          <p:nvPr/>
        </p:nvCxnSpPr>
        <p:spPr>
          <a:xfrm flipH="1" flipV="1">
            <a:off x="2678155" y="4283492"/>
            <a:ext cx="168504" cy="381786"/>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4" name="Picture 4" descr="CIMG1612.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99294" y="3910960"/>
            <a:ext cx="2390775" cy="695188"/>
          </a:xfrm>
          <a:prstGeom prst="rect">
            <a:avLst/>
          </a:prstGeom>
          <a:effectLst>
            <a:outerShdw blurRad="1270000" dist="50800" dir="5400000" algn="ctr" rotWithShape="0">
              <a:srgbClr val="000000">
                <a:alpha val="43137"/>
              </a:srgbClr>
            </a:outerShdw>
          </a:effectLst>
        </p:spPr>
      </p:pic>
      <p:sp>
        <p:nvSpPr>
          <p:cNvPr id="25" name="文本框 2"/>
          <p:cNvSpPr txBox="1">
            <a:spLocks noChangeArrowheads="1"/>
          </p:cNvSpPr>
          <p:nvPr/>
        </p:nvSpPr>
        <p:spPr bwMode="auto">
          <a:xfrm>
            <a:off x="5074488" y="4616887"/>
            <a:ext cx="1734238" cy="500137"/>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Cross section of 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6" name="直接箭头连接符 15"/>
          <p:cNvCxnSpPr/>
          <p:nvPr/>
        </p:nvCxnSpPr>
        <p:spPr>
          <a:xfrm flipV="1">
            <a:off x="5803004" y="4284927"/>
            <a:ext cx="0" cy="26845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文本框 2"/>
          <p:cNvSpPr txBox="1">
            <a:spLocks noChangeArrowheads="1"/>
          </p:cNvSpPr>
          <p:nvPr/>
        </p:nvSpPr>
        <p:spPr bwMode="auto">
          <a:xfrm>
            <a:off x="7727648" y="4722323"/>
            <a:ext cx="1762421" cy="284693"/>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spAutoFit/>
          </a:bodyPr>
          <a:lstStyle/>
          <a:p>
            <a:pPr algn="just" defTabSz="685800"/>
            <a:r>
              <a:rPr lang="en-US" sz="1400" kern="100" dirty="0">
                <a:solidFill>
                  <a:prstClr val="black"/>
                </a:solidFill>
                <a:latin typeface="Comic Sans MS" panose="030F0702030302020204" pitchFamily="66" charset="0"/>
                <a:ea typeface="宋体" panose="02010600030101010101" pitchFamily="2" charset="-122"/>
                <a:cs typeface="Times New Roman" panose="02020603050405020304" pitchFamily="18" charset="0"/>
              </a:rPr>
              <a:t>Rutherford cable </a:t>
            </a:r>
            <a:endParaRPr lang="zh-CN" altLang="en-US" sz="1400" kern="100" dirty="0">
              <a:solidFill>
                <a:prstClr val="black"/>
              </a:solidFill>
              <a:latin typeface="Comic Sans MS" panose="030F0702030302020204" pitchFamily="66" charset="0"/>
              <a:cs typeface="Times New Roman" panose="02020603050405020304" pitchFamily="18" charset="0"/>
            </a:endParaRPr>
          </a:p>
        </p:txBody>
      </p:sp>
      <p:cxnSp>
        <p:nvCxnSpPr>
          <p:cNvPr id="28" name="直接箭头连接符 19"/>
          <p:cNvCxnSpPr/>
          <p:nvPr/>
        </p:nvCxnSpPr>
        <p:spPr>
          <a:xfrm flipV="1">
            <a:off x="8583060" y="4453870"/>
            <a:ext cx="0" cy="268452"/>
          </a:xfrm>
          <a:prstGeom prst="straightConnector1">
            <a:avLst/>
          </a:pr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9169704">
            <a:off x="9590204" y="3458375"/>
            <a:ext cx="1707519" cy="307777"/>
          </a:xfrm>
          <a:prstGeom prst="rect">
            <a:avLst/>
          </a:prstGeom>
          <a:noFill/>
        </p:spPr>
        <p:txBody>
          <a:bodyPr wrap="none" rtlCol="0">
            <a:spAutoFit/>
          </a:bodyPr>
          <a:lstStyle/>
          <a:p>
            <a:r>
              <a:rPr lang="en-US" sz="1400" dirty="0" smtClean="0"/>
              <a:t>Hou Zhilong/IHEP</a:t>
            </a:r>
            <a:endParaRPr lang="en-US" sz="1400" dirty="0"/>
          </a:p>
        </p:txBody>
      </p:sp>
    </p:spTree>
    <p:extLst>
      <p:ext uri="{BB962C8B-B14F-4D97-AF65-F5344CB8AC3E}">
        <p14:creationId xmlns:p14="http://schemas.microsoft.com/office/powerpoint/2010/main" val="1387717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stretch>
            <a:fillRect/>
          </a:stretch>
        </p:blipFill>
        <p:spPr>
          <a:xfrm>
            <a:off x="6888567" y="3559346"/>
            <a:ext cx="4187103" cy="3149140"/>
          </a:xfrm>
          <a:prstGeom prst="rect">
            <a:avLst/>
          </a:prstGeom>
          <a:ln>
            <a:solidFill>
              <a:schemeClr val="tx1"/>
            </a:solidFill>
          </a:ln>
          <a:effectLst>
            <a:outerShdw blurRad="1270000" dist="50800" dir="5400000" algn="ctr" rotWithShape="0">
              <a:srgbClr val="000000">
                <a:alpha val="43137"/>
              </a:srgbClr>
            </a:outerShdw>
          </a:effectLst>
        </p:spPr>
      </p:pic>
      <p:sp>
        <p:nvSpPr>
          <p:cNvPr id="2" name="标题 1"/>
          <p:cNvSpPr>
            <a:spLocks noGrp="1"/>
          </p:cNvSpPr>
          <p:nvPr>
            <p:ph type="title"/>
          </p:nvPr>
        </p:nvSpPr>
        <p:spPr>
          <a:xfrm>
            <a:off x="1564412" y="64888"/>
            <a:ext cx="10515600" cy="521566"/>
          </a:xfrm>
        </p:spPr>
        <p:txBody>
          <a:bodyPr>
            <a:noAutofit/>
          </a:bodyPr>
          <a:lstStyle/>
          <a:p>
            <a:r>
              <a:rPr lang="en-US" altLang="zh-CN" sz="2400" dirty="0" smtClean="0">
                <a:solidFill>
                  <a:schemeClr val="accent6"/>
                </a:solidFill>
              </a:rPr>
              <a:t>Peak Field 5 T (Slower taper), thermo-mechanical studies on-going</a:t>
            </a:r>
            <a:endParaRPr lang="zh-CN" altLang="en-US" sz="2400" dirty="0"/>
          </a:p>
        </p:txBody>
      </p:sp>
      <p:graphicFrame>
        <p:nvGraphicFramePr>
          <p:cNvPr id="5" name="内容占位符 3"/>
          <p:cNvGraphicFramePr>
            <a:graphicFrameLocks/>
          </p:cNvGraphicFramePr>
          <p:nvPr>
            <p:extLst>
              <p:ext uri="{D42A27DB-BD31-4B8C-83A1-F6EECF244321}">
                <p14:modId xmlns:p14="http://schemas.microsoft.com/office/powerpoint/2010/main" val="1653439107"/>
              </p:ext>
            </p:extLst>
          </p:nvPr>
        </p:nvGraphicFramePr>
        <p:xfrm>
          <a:off x="4524754" y="611622"/>
          <a:ext cx="6879362" cy="2592389"/>
        </p:xfrm>
        <a:graphic>
          <a:graphicData uri="http://schemas.openxmlformats.org/drawingml/2006/table">
            <a:tbl>
              <a:tblPr firstRow="1" firstCol="1" bandRow="1">
                <a:effectLst>
                  <a:outerShdw blurRad="1270000" dist="50800" dir="5400000" algn="ctr" rotWithShape="0">
                    <a:srgbClr val="000000">
                      <a:alpha val="43137"/>
                    </a:srgbClr>
                  </a:outerShdw>
                </a:effectLst>
                <a:tableStyleId>{5C22544A-7EE6-4342-B048-85BDC9FD1C3A}</a:tableStyleId>
              </a:tblPr>
              <a:tblGrid>
                <a:gridCol w="982766"/>
                <a:gridCol w="982766"/>
                <a:gridCol w="982766"/>
                <a:gridCol w="982766"/>
                <a:gridCol w="982766"/>
                <a:gridCol w="982766"/>
                <a:gridCol w="982766"/>
              </a:tblGrid>
              <a:tr h="639905">
                <a:tc>
                  <a:txBody>
                    <a:bodyPr/>
                    <a:lstStyle/>
                    <a:p>
                      <a:pPr algn="ctr">
                        <a:spcAft>
                          <a:spcPts val="0"/>
                        </a:spcAft>
                      </a:pPr>
                      <a:r>
                        <a:rPr lang="en-US" sz="1400" kern="0" dirty="0">
                          <a:effectLst/>
                        </a:rPr>
                        <a:t>coil</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Rmin</a:t>
                      </a:r>
                      <a:r>
                        <a:rPr lang="en-US" sz="1400" kern="0" baseline="0" dirty="0" smtClean="0">
                          <a:effectLst/>
                        </a:rPr>
                        <a:t> </a:t>
                      </a:r>
                      <a:r>
                        <a:rPr lang="en-US" sz="1400" kern="0" dirty="0" smtClean="0">
                          <a:effectLst/>
                        </a:rPr>
                        <a:t>(m</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Rmax (m</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Zmin</a:t>
                      </a:r>
                      <a:r>
                        <a:rPr lang="en-US" sz="1400" kern="0" baseline="0" dirty="0" smtClean="0">
                          <a:effectLst/>
                        </a:rPr>
                        <a:t> </a:t>
                      </a:r>
                      <a:r>
                        <a:rPr lang="en-US" sz="1400" kern="0" dirty="0" smtClean="0">
                          <a:effectLst/>
                        </a:rPr>
                        <a:t>(m</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Zmax</a:t>
                      </a:r>
                      <a:r>
                        <a:rPr lang="en-US" sz="1400" kern="0" baseline="0" dirty="0" smtClean="0">
                          <a:effectLst/>
                        </a:rPr>
                        <a:t> </a:t>
                      </a:r>
                      <a:r>
                        <a:rPr lang="en-US" sz="1400" kern="0" dirty="0" smtClean="0">
                          <a:effectLst/>
                        </a:rPr>
                        <a:t>(m</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J (A/mm^2</a:t>
                      </a:r>
                      <a:r>
                        <a:rPr lang="en-US" sz="1400" kern="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Layer</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ctr">
                        <a:spcAft>
                          <a:spcPts val="0"/>
                        </a:spcAft>
                      </a:pPr>
                      <a:r>
                        <a:rPr lang="en-US" sz="1400" kern="0" dirty="0">
                          <a:effectLst/>
                        </a:rPr>
                        <a:t>01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a:t>
                      </a:r>
                      <a:r>
                        <a:rPr lang="en-US" altLang="zh-CN" sz="1400" kern="0" dirty="0" smtClean="0">
                          <a:effectLst/>
                        </a:rPr>
                        <a:t>50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smtClean="0">
                          <a:effectLst/>
                        </a:rPr>
                        <a:t>0.5918</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-0.986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smtClean="0">
                          <a:effectLst/>
                        </a:rPr>
                        <a:t>50.55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a:effectLst/>
                          <a:latin typeface="+mn-lt"/>
                          <a:ea typeface="+mn-ea"/>
                          <a:cs typeface="+mn-cs"/>
                        </a:rPr>
                        <a:t>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ctr">
                        <a:spcAft>
                          <a:spcPts val="0"/>
                        </a:spcAft>
                      </a:pPr>
                      <a:r>
                        <a:rPr lang="en-US" sz="1400" kern="0">
                          <a:effectLst/>
                        </a:rPr>
                        <a:t>02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0.5</a:t>
                      </a:r>
                      <a:r>
                        <a:rPr lang="en-US" altLang="zh-CN" sz="1400" kern="0" dirty="0" smtClean="0">
                          <a:effectLst/>
                        </a:rPr>
                        <a:t>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0.6</a:t>
                      </a:r>
                      <a:r>
                        <a:rPr lang="en-US" altLang="zh-CN" sz="1400" kern="0" dirty="0" smtClean="0">
                          <a:effectLst/>
                        </a:rPr>
                        <a:t>5</a:t>
                      </a:r>
                      <a:r>
                        <a:rPr lang="en-US" sz="1400" kern="0" dirty="0" smtClean="0">
                          <a:effectLst/>
                        </a:rPr>
                        <a:t>18</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-1.05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-1.436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smtClean="0">
                          <a:effectLst/>
                        </a:rPr>
                        <a:t>50.55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ctr">
                        <a:spcAft>
                          <a:spcPts val="0"/>
                        </a:spcAft>
                      </a:pPr>
                      <a:r>
                        <a:rPr lang="en-US" sz="1400" kern="0">
                          <a:effectLst/>
                        </a:rPr>
                        <a:t>03</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0.64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0.7165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-1.846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smtClean="0">
                          <a:effectLst/>
                        </a:rPr>
                        <a:t>50.55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ctr">
                        <a:spcAft>
                          <a:spcPts val="0"/>
                        </a:spcAft>
                      </a:pPr>
                      <a:r>
                        <a:rPr lang="en-US" sz="1400" kern="0">
                          <a:effectLst/>
                        </a:rPr>
                        <a:t>04</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0.72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0.7965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-1.91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-2.23</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altLang="zh-CN" sz="1400" kern="0" dirty="0" smtClean="0">
                          <a:effectLst/>
                          <a:latin typeface="+mn-lt"/>
                          <a:ea typeface="+mn-ea"/>
                          <a:cs typeface="+mn-cs"/>
                        </a:rPr>
                        <a:t>50.55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ctr">
                        <a:spcAft>
                          <a:spcPts val="0"/>
                        </a:spcAft>
                      </a:pPr>
                      <a:r>
                        <a:rPr lang="en-US" sz="1400" kern="0">
                          <a:effectLst/>
                        </a:rPr>
                        <a:t>05</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0.23</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0.24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-2.38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-2.68</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130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endParaRPr lang="zh-CN" sz="1400" kern="100" dirty="0">
                        <a:effectLst/>
                        <a:latin typeface="Calibri" panose="020F0502020204030204" pitchFamily="34" charset="0"/>
                      </a:endParaRPr>
                    </a:p>
                  </a:txBody>
                  <a:tcPr marL="68555" marR="68555" marT="9532" marB="0" anchor="ctr"/>
                </a:tc>
              </a:tr>
              <a:tr h="325414">
                <a:tc>
                  <a:txBody>
                    <a:bodyPr/>
                    <a:lstStyle/>
                    <a:p>
                      <a:pPr algn="ctr">
                        <a:spcAft>
                          <a:spcPts val="0"/>
                        </a:spcAft>
                      </a:pPr>
                      <a:r>
                        <a:rPr lang="en-US" sz="1400" kern="0" dirty="0">
                          <a:effectLst/>
                        </a:rPr>
                        <a:t>06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0.23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smtClean="0">
                          <a:effectLst/>
                        </a:rPr>
                        <a:t>0.246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-2.7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a:effectLst/>
                        </a:rPr>
                        <a:t>-3.2</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spcAft>
                          <a:spcPts val="0"/>
                        </a:spcAft>
                      </a:pPr>
                      <a:r>
                        <a:rPr lang="en-US" sz="1400" kern="0" dirty="0">
                          <a:effectLst/>
                        </a:rPr>
                        <a:t>130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ctr"/>
                      <a:endParaRPr lang="zh-CN" sz="1400" kern="100" dirty="0">
                        <a:effectLst/>
                        <a:latin typeface="Calibri" panose="020F0502020204030204" pitchFamily="34" charset="0"/>
                      </a:endParaRPr>
                    </a:p>
                  </a:txBody>
                  <a:tcPr marL="68555" marR="68555" marT="9532" marB="0" anchor="ctr"/>
                </a:tc>
              </a:tr>
            </a:tbl>
          </a:graphicData>
        </a:graphic>
      </p:graphicFrame>
      <p:pic>
        <p:nvPicPr>
          <p:cNvPr id="9" name="图片 8"/>
          <p:cNvPicPr>
            <a:picLocks noChangeAspect="1"/>
          </p:cNvPicPr>
          <p:nvPr/>
        </p:nvPicPr>
        <p:blipFill>
          <a:blip r:embed="rId3"/>
          <a:stretch>
            <a:fillRect/>
          </a:stretch>
        </p:blipFill>
        <p:spPr>
          <a:xfrm>
            <a:off x="298436" y="737765"/>
            <a:ext cx="3403627" cy="2563068"/>
          </a:xfrm>
          <a:prstGeom prst="rect">
            <a:avLst/>
          </a:prstGeom>
          <a:ln>
            <a:solidFill>
              <a:schemeClr val="tx1"/>
            </a:solidFill>
          </a:ln>
          <a:effectLst>
            <a:outerShdw blurRad="1270000" dist="50800" dir="5400000" algn="ctr" rotWithShape="0">
              <a:srgbClr val="000000">
                <a:alpha val="43137"/>
              </a:srgbClr>
            </a:outerShdw>
          </a:effectLst>
        </p:spPr>
      </p:pic>
      <p:pic>
        <p:nvPicPr>
          <p:cNvPr id="11" name="图片 14"/>
          <p:cNvPicPr>
            <a:picLocks noChangeAspect="1"/>
          </p:cNvPicPr>
          <p:nvPr/>
        </p:nvPicPr>
        <p:blipFill>
          <a:blip r:embed="rId4"/>
          <a:stretch>
            <a:fillRect/>
          </a:stretch>
        </p:blipFill>
        <p:spPr>
          <a:xfrm>
            <a:off x="1310626" y="3609116"/>
            <a:ext cx="4110826" cy="3096566"/>
          </a:xfrm>
          <a:prstGeom prst="rect">
            <a:avLst/>
          </a:prstGeom>
          <a:ln>
            <a:solidFill>
              <a:schemeClr val="tx1"/>
            </a:solidFill>
          </a:ln>
          <a:effectLst>
            <a:outerShdw blurRad="1270000" dist="50800" dir="5400000" algn="ctr" rotWithShape="0">
              <a:srgbClr val="000000">
                <a:alpha val="43137"/>
              </a:srgbClr>
            </a:outerShdw>
          </a:effectLst>
        </p:spPr>
      </p:pic>
      <p:sp>
        <p:nvSpPr>
          <p:cNvPr id="14" name="矩形 7"/>
          <p:cNvSpPr>
            <a:spLocks noChangeArrowheads="1"/>
          </p:cNvSpPr>
          <p:nvPr/>
        </p:nvSpPr>
        <p:spPr bwMode="auto">
          <a:xfrm>
            <a:off x="2519377" y="4061643"/>
            <a:ext cx="2805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400" dirty="0" smtClean="0">
                <a:latin typeface="+mn-lt"/>
              </a:rPr>
              <a:t>Usum</a:t>
            </a:r>
            <a:r>
              <a:rPr lang="en-US" altLang="zh-CN" sz="1400" baseline="-25000" dirty="0">
                <a:latin typeface="+mn-lt"/>
              </a:rPr>
              <a:t>max</a:t>
            </a:r>
            <a:r>
              <a:rPr lang="en-US" altLang="zh-CN" sz="1400" dirty="0" smtClean="0">
                <a:latin typeface="+mn-lt"/>
              </a:rPr>
              <a:t> = 6.84 mm</a:t>
            </a:r>
            <a:endParaRPr lang="en-US" altLang="zh-CN" sz="1400" dirty="0">
              <a:latin typeface="+mn-lt"/>
            </a:endParaRPr>
          </a:p>
        </p:txBody>
      </p:sp>
      <p:sp>
        <p:nvSpPr>
          <p:cNvPr id="4" name="Rectangle 3"/>
          <p:cNvSpPr/>
          <p:nvPr/>
        </p:nvSpPr>
        <p:spPr>
          <a:xfrm>
            <a:off x="1299196" y="3312769"/>
            <a:ext cx="4185761" cy="307777"/>
          </a:xfrm>
          <a:prstGeom prst="rect">
            <a:avLst/>
          </a:prstGeom>
          <a:solidFill>
            <a:schemeClr val="bg1"/>
          </a:solidFill>
        </p:spPr>
        <p:txBody>
          <a:bodyPr wrap="none">
            <a:spAutoFit/>
          </a:bodyPr>
          <a:lstStyle/>
          <a:p>
            <a:r>
              <a:rPr lang="en-US" altLang="zh-CN" sz="1400" dirty="0">
                <a:ea typeface="宋体" panose="02010600030101010101" pitchFamily="2" charset="-122"/>
              </a:rPr>
              <a:t>Displacement</a:t>
            </a:r>
            <a:r>
              <a:rPr lang="en-US" altLang="zh-CN" sz="1400" dirty="0"/>
              <a:t> </a:t>
            </a:r>
            <a:r>
              <a:rPr lang="en-US" altLang="zh-CN" sz="1400" dirty="0">
                <a:ea typeface="宋体" panose="02010600030101010101" pitchFamily="2" charset="-122"/>
              </a:rPr>
              <a:t>after excited @ 5 T Slower taper</a:t>
            </a:r>
            <a:endParaRPr lang="zh-CN" altLang="en-US" sz="1400" dirty="0">
              <a:ea typeface="宋体" panose="02010600030101010101" pitchFamily="2" charset="-122"/>
            </a:endParaRPr>
          </a:p>
        </p:txBody>
      </p:sp>
      <p:sp>
        <p:nvSpPr>
          <p:cNvPr id="15" name="矩形 3"/>
          <p:cNvSpPr/>
          <p:nvPr/>
        </p:nvSpPr>
        <p:spPr>
          <a:xfrm>
            <a:off x="634999" y="485069"/>
            <a:ext cx="2662908" cy="307777"/>
          </a:xfrm>
          <a:prstGeom prst="rect">
            <a:avLst/>
          </a:prstGeom>
          <a:solidFill>
            <a:schemeClr val="bg1"/>
          </a:solidFill>
        </p:spPr>
        <p:txBody>
          <a:bodyPr wrap="none">
            <a:spAutoFit/>
          </a:bodyPr>
          <a:lstStyle/>
          <a:p>
            <a:r>
              <a:rPr lang="en-US" altLang="zh-CN" sz="1400" dirty="0"/>
              <a:t>Peak Field </a:t>
            </a:r>
            <a:r>
              <a:rPr lang="en-US" altLang="zh-CN" sz="1400" dirty="0" smtClean="0"/>
              <a:t>5 T(Slower </a:t>
            </a:r>
            <a:r>
              <a:rPr lang="en-US" altLang="zh-CN" sz="1400" dirty="0"/>
              <a:t>taper)</a:t>
            </a:r>
            <a:endParaRPr lang="zh-CN" altLang="en-US" sz="1400" dirty="0"/>
          </a:p>
        </p:txBody>
      </p:sp>
      <p:sp>
        <p:nvSpPr>
          <p:cNvPr id="16" name="矩形 6"/>
          <p:cNvSpPr/>
          <p:nvPr/>
        </p:nvSpPr>
        <p:spPr>
          <a:xfrm>
            <a:off x="7137588" y="3312769"/>
            <a:ext cx="3689060" cy="307777"/>
          </a:xfrm>
          <a:prstGeom prst="rect">
            <a:avLst/>
          </a:prstGeom>
          <a:solidFill>
            <a:schemeClr val="bg1"/>
          </a:solidFill>
        </p:spPr>
        <p:txBody>
          <a:bodyPr wrap="square">
            <a:spAutoFit/>
          </a:bodyPr>
          <a:lstStyle/>
          <a:p>
            <a:r>
              <a:rPr lang="en-US" altLang="zh-CN" sz="1400" dirty="0">
                <a:ea typeface="宋体" panose="02010600030101010101" pitchFamily="2" charset="-122"/>
              </a:rPr>
              <a:t>Stress</a:t>
            </a:r>
            <a:r>
              <a:rPr lang="en-US" altLang="zh-CN" sz="1400" dirty="0" smtClean="0"/>
              <a:t>  </a:t>
            </a:r>
            <a:r>
              <a:rPr lang="en-US" altLang="zh-CN" sz="1400" dirty="0" smtClean="0">
                <a:ea typeface="宋体" panose="02010600030101010101" pitchFamily="2" charset="-122"/>
              </a:rPr>
              <a:t>after </a:t>
            </a:r>
            <a:r>
              <a:rPr lang="en-US" altLang="zh-CN" sz="1400" dirty="0">
                <a:ea typeface="宋体" panose="02010600030101010101" pitchFamily="2" charset="-122"/>
              </a:rPr>
              <a:t>excited@ 5 T Slower </a:t>
            </a:r>
            <a:r>
              <a:rPr lang="en-US" altLang="zh-CN" sz="1400" dirty="0" smtClean="0">
                <a:ea typeface="宋体" panose="02010600030101010101" pitchFamily="2" charset="-122"/>
              </a:rPr>
              <a:t>taper</a:t>
            </a:r>
            <a:endParaRPr lang="zh-CN" altLang="en-US" sz="1400" dirty="0">
              <a:ea typeface="宋体" panose="02010600030101010101" pitchFamily="2" charset="-122"/>
            </a:endParaRPr>
          </a:p>
        </p:txBody>
      </p:sp>
      <p:sp>
        <p:nvSpPr>
          <p:cNvPr id="17" name="矩形 14"/>
          <p:cNvSpPr>
            <a:spLocks noChangeArrowheads="1"/>
          </p:cNvSpPr>
          <p:nvPr/>
        </p:nvSpPr>
        <p:spPr bwMode="auto">
          <a:xfrm>
            <a:off x="8680199" y="3975494"/>
            <a:ext cx="1743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FontTx/>
              <a:buNone/>
            </a:pPr>
            <a:r>
              <a:rPr lang="en-US" altLang="zh-CN" sz="1400" dirty="0"/>
              <a:t>Seqv</a:t>
            </a:r>
            <a:r>
              <a:rPr lang="en-US" altLang="zh-CN" sz="1400" baseline="-25000" dirty="0"/>
              <a:t>max</a:t>
            </a:r>
            <a:r>
              <a:rPr lang="en-US" altLang="zh-CN" sz="1400" dirty="0"/>
              <a:t> </a:t>
            </a:r>
            <a:r>
              <a:rPr lang="en-US" altLang="zh-CN" sz="1400" dirty="0" smtClean="0"/>
              <a:t>=145 </a:t>
            </a:r>
            <a:r>
              <a:rPr lang="en-US" altLang="zh-CN" sz="1400" dirty="0"/>
              <a:t>Mpa</a:t>
            </a:r>
          </a:p>
        </p:txBody>
      </p:sp>
      <p:cxnSp>
        <p:nvCxnSpPr>
          <p:cNvPr id="7" name="Straight Arrow Connector 6"/>
          <p:cNvCxnSpPr/>
          <p:nvPr/>
        </p:nvCxnSpPr>
        <p:spPr>
          <a:xfrm flipH="1">
            <a:off x="2000250" y="4352182"/>
            <a:ext cx="1391826" cy="539858"/>
          </a:xfrm>
          <a:prstGeom prst="straightConnector1">
            <a:avLst/>
          </a:prstGeom>
          <a:ln>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9552180" y="4300169"/>
            <a:ext cx="197610" cy="1049071"/>
          </a:xfrm>
          <a:prstGeom prst="straightConnector1">
            <a:avLst/>
          </a:prstGeom>
          <a:ln>
            <a:solidFill>
              <a:srgbClr val="FF0000"/>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9169704">
            <a:off x="5134033" y="4868530"/>
            <a:ext cx="1707519" cy="307777"/>
          </a:xfrm>
          <a:prstGeom prst="rect">
            <a:avLst/>
          </a:prstGeom>
          <a:noFill/>
        </p:spPr>
        <p:txBody>
          <a:bodyPr wrap="none" rtlCol="0">
            <a:spAutoFit/>
          </a:bodyPr>
          <a:lstStyle/>
          <a:p>
            <a:r>
              <a:rPr lang="en-US" sz="1400" dirty="0" smtClean="0"/>
              <a:t>Hou Zhilong/IHEP</a:t>
            </a:r>
            <a:endParaRPr lang="en-US" sz="1400" dirty="0"/>
          </a:p>
        </p:txBody>
      </p:sp>
    </p:spTree>
    <p:extLst>
      <p:ext uri="{BB962C8B-B14F-4D97-AF65-F5344CB8AC3E}">
        <p14:creationId xmlns:p14="http://schemas.microsoft.com/office/powerpoint/2010/main" val="32609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内容占位符 3">
            <a:extLst>
              <a:ext uri="{FF2B5EF4-FFF2-40B4-BE49-F238E27FC236}">
                <a16:creationId xmlns:a16="http://schemas.microsoft.com/office/drawing/2014/main" xmlns="" id="{509AA888-928E-4018-9ABA-05B72AA1A1D0}"/>
              </a:ext>
            </a:extLst>
          </p:cNvPr>
          <p:cNvPicPr>
            <a:picLocks noChangeAspect="1"/>
          </p:cNvPicPr>
          <p:nvPr/>
        </p:nvPicPr>
        <p:blipFill>
          <a:blip r:embed="rId3"/>
          <a:stretch>
            <a:fillRect/>
          </a:stretch>
        </p:blipFill>
        <p:spPr>
          <a:xfrm>
            <a:off x="1478567" y="1090212"/>
            <a:ext cx="6142725" cy="4351338"/>
          </a:xfrm>
          <a:prstGeom prst="rect">
            <a:avLst/>
          </a:prstGeom>
          <a:effectLst>
            <a:outerShdw blurRad="1270000" dist="50800" dir="5400000" algn="ctr" rotWithShape="0">
              <a:srgbClr val="000000">
                <a:alpha val="43137"/>
              </a:srgbClr>
            </a:outerShdw>
          </a:effectLst>
        </p:spPr>
      </p:pic>
      <p:cxnSp>
        <p:nvCxnSpPr>
          <p:cNvPr id="11" name="Straight Arrow Connector 10"/>
          <p:cNvCxnSpPr/>
          <p:nvPr/>
        </p:nvCxnSpPr>
        <p:spPr>
          <a:xfrm flipV="1">
            <a:off x="1223107" y="3430404"/>
            <a:ext cx="1262899" cy="320336"/>
          </a:xfrm>
          <a:prstGeom prst="straightConnector1">
            <a:avLst/>
          </a:prstGeom>
          <a:ln w="22225">
            <a:solidFill>
              <a:srgbClr val="FF0000"/>
            </a:solidFill>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81480" y="1997504"/>
            <a:ext cx="1376869" cy="276999"/>
          </a:xfrm>
          <a:prstGeom prst="rect">
            <a:avLst/>
          </a:prstGeom>
          <a:noFill/>
          <a:effectLst>
            <a:outerShdw blurRad="1270000" dist="50800" dir="5400000" algn="ctr" rotWithShape="0">
              <a:srgbClr val="000000">
                <a:alpha val="43137"/>
              </a:srgbClr>
            </a:outerShdw>
          </a:effectLst>
        </p:spPr>
        <p:txBody>
          <a:bodyPr wrap="square" rtlCol="0">
            <a:spAutoFit/>
          </a:bodyPr>
          <a:lstStyle/>
          <a:p>
            <a:r>
              <a:rPr lang="en-US" sz="1200" dirty="0" smtClean="0">
                <a:solidFill>
                  <a:srgbClr val="FF0000"/>
                </a:solidFill>
              </a:rPr>
              <a:t>protons ~52</a:t>
            </a:r>
            <a:r>
              <a:rPr lang="en-US" sz="1200" dirty="0">
                <a:solidFill>
                  <a:srgbClr val="FF0000"/>
                </a:solidFill>
              </a:rPr>
              <a:t>% </a:t>
            </a:r>
          </a:p>
        </p:txBody>
      </p:sp>
      <p:cxnSp>
        <p:nvCxnSpPr>
          <p:cNvPr id="13" name="Straight Arrow Connector 12"/>
          <p:cNvCxnSpPr/>
          <p:nvPr/>
        </p:nvCxnSpPr>
        <p:spPr>
          <a:xfrm flipV="1">
            <a:off x="3773072" y="2270087"/>
            <a:ext cx="2899213" cy="822749"/>
          </a:xfrm>
          <a:prstGeom prst="straightConnector1">
            <a:avLst/>
          </a:prstGeom>
          <a:ln w="22225">
            <a:solidFill>
              <a:srgbClr val="FF0000"/>
            </a:solidFill>
            <a:prstDash val="dash"/>
            <a:tailEnd type="triangle"/>
          </a:ln>
          <a:effectLst>
            <a:outerShdw blurRad="1270000" dist="50800" dir="5400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9711" y="3906549"/>
            <a:ext cx="1205779" cy="276999"/>
          </a:xfrm>
          <a:prstGeom prst="rect">
            <a:avLst/>
          </a:prstGeom>
          <a:noFill/>
          <a:effectLst>
            <a:outerShdw blurRad="1270000" dist="50800" dir="5400000" algn="ctr" rotWithShape="0">
              <a:srgbClr val="000000">
                <a:alpha val="43137"/>
              </a:srgbClr>
            </a:outerShdw>
          </a:effectLst>
        </p:spPr>
        <p:txBody>
          <a:bodyPr wrap="none" rtlCol="0">
            <a:spAutoFit/>
          </a:bodyPr>
          <a:lstStyle/>
          <a:p>
            <a:r>
              <a:rPr lang="en-US" sz="1200" dirty="0" smtClean="0">
                <a:solidFill>
                  <a:srgbClr val="FF0000"/>
                </a:solidFill>
              </a:rPr>
              <a:t>protons </a:t>
            </a:r>
            <a:r>
              <a:rPr lang="en-US" sz="1200" dirty="0">
                <a:solidFill>
                  <a:srgbClr val="FF0000"/>
                </a:solidFill>
              </a:rPr>
              <a:t>100% </a:t>
            </a:r>
          </a:p>
        </p:txBody>
      </p:sp>
      <p:sp>
        <p:nvSpPr>
          <p:cNvPr id="30" name="左大括号 4">
            <a:extLst>
              <a:ext uri="{FF2B5EF4-FFF2-40B4-BE49-F238E27FC236}">
                <a16:creationId xmlns:a16="http://schemas.microsoft.com/office/drawing/2014/main" xmlns="" id="{B5CBCEA5-6283-4564-8DF8-3F47C2BFE050}"/>
              </a:ext>
            </a:extLst>
          </p:cNvPr>
          <p:cNvSpPr/>
          <p:nvPr/>
        </p:nvSpPr>
        <p:spPr>
          <a:xfrm>
            <a:off x="1745542" y="2677713"/>
            <a:ext cx="135467" cy="338667"/>
          </a:xfrm>
          <a:prstGeom prst="leftBrace">
            <a:avLst/>
          </a:prstGeom>
          <a:ln w="28575">
            <a:solidFill>
              <a:srgbClr val="92AC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左大括号 5">
            <a:extLst>
              <a:ext uri="{FF2B5EF4-FFF2-40B4-BE49-F238E27FC236}">
                <a16:creationId xmlns:a16="http://schemas.microsoft.com/office/drawing/2014/main" xmlns="" id="{4DA22369-8E8E-4562-B65C-AC373844EB00}"/>
              </a:ext>
            </a:extLst>
          </p:cNvPr>
          <p:cNvSpPr/>
          <p:nvPr/>
        </p:nvSpPr>
        <p:spPr>
          <a:xfrm rot="16200000">
            <a:off x="5821650" y="5250521"/>
            <a:ext cx="191294" cy="702733"/>
          </a:xfrm>
          <a:prstGeom prst="leftBrace">
            <a:avLst/>
          </a:prstGeom>
          <a:ln w="28575">
            <a:solidFill>
              <a:srgbClr val="92AC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1ACA9"/>
              </a:solidFill>
            </a:endParaRPr>
          </a:p>
        </p:txBody>
      </p:sp>
      <p:sp>
        <p:nvSpPr>
          <p:cNvPr id="32" name="左大括号 6">
            <a:extLst>
              <a:ext uri="{FF2B5EF4-FFF2-40B4-BE49-F238E27FC236}">
                <a16:creationId xmlns:a16="http://schemas.microsoft.com/office/drawing/2014/main" xmlns="" id="{F78C1254-43FD-4E4B-8D73-46FD30D6CCA6}"/>
              </a:ext>
            </a:extLst>
          </p:cNvPr>
          <p:cNvSpPr/>
          <p:nvPr/>
        </p:nvSpPr>
        <p:spPr>
          <a:xfrm>
            <a:off x="5378644" y="3016379"/>
            <a:ext cx="152400" cy="533400"/>
          </a:xfrm>
          <a:prstGeom prst="leftBrace">
            <a:avLst/>
          </a:prstGeom>
          <a:ln w="28575">
            <a:solidFill>
              <a:srgbClr val="92AC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直接连接符 8">
            <a:extLst>
              <a:ext uri="{FF2B5EF4-FFF2-40B4-BE49-F238E27FC236}">
                <a16:creationId xmlns:a16="http://schemas.microsoft.com/office/drawing/2014/main" xmlns="" id="{0B7DCFEC-CD97-4D0E-AF13-8906E28E9005}"/>
              </a:ext>
            </a:extLst>
          </p:cNvPr>
          <p:cNvCxnSpPr>
            <a:cxnSpLocks/>
          </p:cNvCxnSpPr>
          <p:nvPr/>
        </p:nvCxnSpPr>
        <p:spPr>
          <a:xfrm>
            <a:off x="5557464" y="3980520"/>
            <a:ext cx="8467" cy="1461031"/>
          </a:xfrm>
          <a:prstGeom prst="line">
            <a:avLst/>
          </a:prstGeom>
          <a:ln w="28575">
            <a:solidFill>
              <a:srgbClr val="92ACA9"/>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9">
            <a:extLst>
              <a:ext uri="{FF2B5EF4-FFF2-40B4-BE49-F238E27FC236}">
                <a16:creationId xmlns:a16="http://schemas.microsoft.com/office/drawing/2014/main" xmlns="" id="{1BA3DBD6-98E6-4887-9163-837A3577E3BC}"/>
              </a:ext>
            </a:extLst>
          </p:cNvPr>
          <p:cNvCxnSpPr>
            <a:cxnSpLocks/>
          </p:cNvCxnSpPr>
          <p:nvPr/>
        </p:nvCxnSpPr>
        <p:spPr>
          <a:xfrm>
            <a:off x="6268664" y="3980520"/>
            <a:ext cx="0" cy="1461031"/>
          </a:xfrm>
          <a:prstGeom prst="line">
            <a:avLst/>
          </a:prstGeom>
          <a:ln w="28575">
            <a:solidFill>
              <a:srgbClr val="92ACA9"/>
            </a:solidFill>
            <a:prstDash val="dash"/>
          </a:ln>
        </p:spPr>
        <p:style>
          <a:lnRef idx="1">
            <a:schemeClr val="accent1"/>
          </a:lnRef>
          <a:fillRef idx="0">
            <a:schemeClr val="accent1"/>
          </a:fillRef>
          <a:effectRef idx="0">
            <a:schemeClr val="accent1"/>
          </a:effectRef>
          <a:fontRef idx="minor">
            <a:schemeClr val="tx1"/>
          </a:fontRef>
        </p:style>
      </p:cxnSp>
      <p:sp>
        <p:nvSpPr>
          <p:cNvPr id="35" name="文本框 12">
            <a:extLst>
              <a:ext uri="{FF2B5EF4-FFF2-40B4-BE49-F238E27FC236}">
                <a16:creationId xmlns:a16="http://schemas.microsoft.com/office/drawing/2014/main" xmlns="" id="{C65EE110-4486-40AF-A7EA-2DF2CAEB735B}"/>
              </a:ext>
            </a:extLst>
          </p:cNvPr>
          <p:cNvSpPr txBox="1"/>
          <p:nvPr/>
        </p:nvSpPr>
        <p:spPr>
          <a:xfrm>
            <a:off x="140823" y="2536366"/>
            <a:ext cx="1892063" cy="523220"/>
          </a:xfrm>
          <a:prstGeom prst="rect">
            <a:avLst/>
          </a:prstGeom>
          <a:noFill/>
        </p:spPr>
        <p:txBody>
          <a:bodyPr wrap="square" rtlCol="0">
            <a:spAutoFit/>
          </a:bodyPr>
          <a:lstStyle/>
          <a:p>
            <a:r>
              <a:rPr lang="en-US" sz="1400" dirty="0">
                <a:solidFill>
                  <a:srgbClr val="92ACA9"/>
                </a:solidFill>
              </a:rPr>
              <a:t>CS1 shield thickness: </a:t>
            </a:r>
            <a:r>
              <a:rPr lang="en-US" sz="1400" dirty="0" smtClean="0">
                <a:solidFill>
                  <a:srgbClr val="92ACA9"/>
                </a:solidFill>
              </a:rPr>
              <a:t>25 </a:t>
            </a:r>
            <a:r>
              <a:rPr lang="en-US" sz="1400" dirty="0">
                <a:solidFill>
                  <a:srgbClr val="92ACA9"/>
                </a:solidFill>
              </a:rPr>
              <a:t>cm</a:t>
            </a:r>
          </a:p>
        </p:txBody>
      </p:sp>
      <p:sp>
        <p:nvSpPr>
          <p:cNvPr id="36" name="文本框 13">
            <a:extLst>
              <a:ext uri="{FF2B5EF4-FFF2-40B4-BE49-F238E27FC236}">
                <a16:creationId xmlns:a16="http://schemas.microsoft.com/office/drawing/2014/main" xmlns="" id="{E8568B79-9311-4200-A355-2C40AC1404FF}"/>
              </a:ext>
            </a:extLst>
          </p:cNvPr>
          <p:cNvSpPr txBox="1"/>
          <p:nvPr/>
        </p:nvSpPr>
        <p:spPr>
          <a:xfrm>
            <a:off x="5443886" y="3030070"/>
            <a:ext cx="1774354" cy="523220"/>
          </a:xfrm>
          <a:prstGeom prst="rect">
            <a:avLst/>
          </a:prstGeom>
          <a:noFill/>
        </p:spPr>
        <p:txBody>
          <a:bodyPr wrap="square" rtlCol="0">
            <a:spAutoFit/>
          </a:bodyPr>
          <a:lstStyle/>
          <a:p>
            <a:r>
              <a:rPr lang="en-US" sz="1400" dirty="0">
                <a:solidFill>
                  <a:srgbClr val="92ADAB"/>
                </a:solidFill>
              </a:rPr>
              <a:t>MS1-shield </a:t>
            </a:r>
          </a:p>
          <a:p>
            <a:r>
              <a:rPr lang="en-US" sz="1400" dirty="0">
                <a:solidFill>
                  <a:srgbClr val="92ADAB"/>
                </a:solidFill>
              </a:rPr>
              <a:t>aperture: </a:t>
            </a:r>
            <a:r>
              <a:rPr lang="en-US" sz="1400" dirty="0" smtClean="0">
                <a:solidFill>
                  <a:srgbClr val="92ADAB"/>
                </a:solidFill>
              </a:rPr>
              <a:t>25 </a:t>
            </a:r>
            <a:r>
              <a:rPr lang="en-US" sz="1400" dirty="0">
                <a:solidFill>
                  <a:srgbClr val="92ADAB"/>
                </a:solidFill>
              </a:rPr>
              <a:t>cm</a:t>
            </a:r>
          </a:p>
        </p:txBody>
      </p:sp>
      <p:sp>
        <p:nvSpPr>
          <p:cNvPr id="37" name="文本框 13">
            <a:extLst>
              <a:ext uri="{FF2B5EF4-FFF2-40B4-BE49-F238E27FC236}">
                <a16:creationId xmlns:a16="http://schemas.microsoft.com/office/drawing/2014/main" xmlns="" id="{E8568B79-9311-4200-A355-2C40AC1404FF}"/>
              </a:ext>
            </a:extLst>
          </p:cNvPr>
          <p:cNvSpPr txBox="1"/>
          <p:nvPr/>
        </p:nvSpPr>
        <p:spPr>
          <a:xfrm>
            <a:off x="7446353" y="2953248"/>
            <a:ext cx="1808989" cy="523220"/>
          </a:xfrm>
          <a:prstGeom prst="rect">
            <a:avLst/>
          </a:prstGeom>
          <a:noFill/>
        </p:spPr>
        <p:txBody>
          <a:bodyPr wrap="square" rtlCol="0">
            <a:spAutoFit/>
          </a:bodyPr>
          <a:lstStyle/>
          <a:p>
            <a:r>
              <a:rPr lang="en-US" sz="1400" dirty="0">
                <a:solidFill>
                  <a:srgbClr val="B01010"/>
                </a:solidFill>
              </a:rPr>
              <a:t>MS1 aperture:</a:t>
            </a:r>
          </a:p>
          <a:p>
            <a:r>
              <a:rPr lang="en-US" sz="1400" dirty="0">
                <a:solidFill>
                  <a:srgbClr val="B01010"/>
                </a:solidFill>
              </a:rPr>
              <a:t>25-30 cm </a:t>
            </a:r>
          </a:p>
        </p:txBody>
      </p:sp>
      <p:sp>
        <p:nvSpPr>
          <p:cNvPr id="38" name="左大括号 6">
            <a:extLst>
              <a:ext uri="{FF2B5EF4-FFF2-40B4-BE49-F238E27FC236}">
                <a16:creationId xmlns:a16="http://schemas.microsoft.com/office/drawing/2014/main" xmlns="" id="{F78C1254-43FD-4E4B-8D73-46FD30D6CCA6}"/>
              </a:ext>
            </a:extLst>
          </p:cNvPr>
          <p:cNvSpPr/>
          <p:nvPr/>
        </p:nvSpPr>
        <p:spPr>
          <a:xfrm rot="10800000">
            <a:off x="7250793" y="3007351"/>
            <a:ext cx="152400" cy="533400"/>
          </a:xfrm>
          <a:prstGeom prst="leftBrace">
            <a:avLst/>
          </a:prstGeom>
          <a:ln w="28575">
            <a:solidFill>
              <a:srgbClr val="AC1F1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文本框 12">
            <a:extLst>
              <a:ext uri="{FF2B5EF4-FFF2-40B4-BE49-F238E27FC236}">
                <a16:creationId xmlns:a16="http://schemas.microsoft.com/office/drawing/2014/main" xmlns="" id="{C65EE110-4486-40AF-A7EA-2DF2CAEB735B}"/>
              </a:ext>
            </a:extLst>
          </p:cNvPr>
          <p:cNvSpPr txBox="1"/>
          <p:nvPr/>
        </p:nvSpPr>
        <p:spPr>
          <a:xfrm>
            <a:off x="2507427" y="1648355"/>
            <a:ext cx="1197832" cy="307777"/>
          </a:xfrm>
          <a:prstGeom prst="rect">
            <a:avLst/>
          </a:prstGeom>
          <a:noFill/>
        </p:spPr>
        <p:txBody>
          <a:bodyPr wrap="square" rtlCol="0">
            <a:spAutoFit/>
          </a:bodyPr>
          <a:lstStyle/>
          <a:p>
            <a:r>
              <a:rPr lang="en-US" sz="1400" dirty="0">
                <a:solidFill>
                  <a:srgbClr val="92ACA9"/>
                </a:solidFill>
              </a:rPr>
              <a:t>Tungsten</a:t>
            </a:r>
          </a:p>
        </p:txBody>
      </p:sp>
      <p:cxnSp>
        <p:nvCxnSpPr>
          <p:cNvPr id="40" name="Straight Arrow Connector 39"/>
          <p:cNvCxnSpPr/>
          <p:nvPr/>
        </p:nvCxnSpPr>
        <p:spPr>
          <a:xfrm flipH="1">
            <a:off x="2824065" y="2009048"/>
            <a:ext cx="105193" cy="657202"/>
          </a:xfrm>
          <a:prstGeom prst="straightConnector1">
            <a:avLst/>
          </a:prstGeom>
          <a:ln>
            <a:solidFill>
              <a:srgbClr val="92ACA9"/>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Isosceles Triangle 1"/>
          <p:cNvSpPr/>
          <p:nvPr/>
        </p:nvSpPr>
        <p:spPr>
          <a:xfrm rot="4500000">
            <a:off x="2998309" y="2896460"/>
            <a:ext cx="300598" cy="718702"/>
          </a:xfrm>
          <a:prstGeom prst="triangle">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文本框 14">
            <a:extLst>
              <a:ext uri="{FF2B5EF4-FFF2-40B4-BE49-F238E27FC236}">
                <a16:creationId xmlns:a16="http://schemas.microsoft.com/office/drawing/2014/main" xmlns="" id="{3CDF52BF-62A2-4E2D-8324-378A836E8540}"/>
              </a:ext>
            </a:extLst>
          </p:cNvPr>
          <p:cNvSpPr txBox="1"/>
          <p:nvPr/>
        </p:nvSpPr>
        <p:spPr>
          <a:xfrm>
            <a:off x="4014293" y="5643073"/>
            <a:ext cx="2657992" cy="307777"/>
          </a:xfrm>
          <a:prstGeom prst="rect">
            <a:avLst/>
          </a:prstGeom>
          <a:noFill/>
        </p:spPr>
        <p:txBody>
          <a:bodyPr wrap="square" rtlCol="0">
            <a:spAutoFit/>
          </a:bodyPr>
          <a:lstStyle/>
          <a:p>
            <a:r>
              <a:rPr lang="en-US" sz="1400" dirty="0">
                <a:solidFill>
                  <a:srgbClr val="92ACA9"/>
                </a:solidFill>
              </a:rPr>
              <a:t>MS1-shield thickness: 45 </a:t>
            </a:r>
            <a:r>
              <a:rPr lang="en-US" sz="1400" dirty="0" smtClean="0">
                <a:solidFill>
                  <a:srgbClr val="92ACA9"/>
                </a:solidFill>
              </a:rPr>
              <a:t>cm</a:t>
            </a:r>
            <a:endParaRPr lang="en-US" sz="1400" dirty="0">
              <a:solidFill>
                <a:srgbClr val="92ACA9"/>
              </a:solidFill>
            </a:endParaRPr>
          </a:p>
        </p:txBody>
      </p:sp>
      <p:sp>
        <p:nvSpPr>
          <p:cNvPr id="45" name="Title 1"/>
          <p:cNvSpPr>
            <a:spLocks noGrp="1"/>
          </p:cNvSpPr>
          <p:nvPr>
            <p:ph type="title"/>
          </p:nvPr>
        </p:nvSpPr>
        <p:spPr>
          <a:xfrm>
            <a:off x="929641" y="197236"/>
            <a:ext cx="10119360" cy="734323"/>
          </a:xfrm>
        </p:spPr>
        <p:txBody>
          <a:bodyPr>
            <a:noAutofit/>
          </a:bodyPr>
          <a:lstStyle/>
          <a:p>
            <a:pPr algn="l"/>
            <a:r>
              <a:rPr lang="el-GR" sz="2400" dirty="0" smtClean="0">
                <a:solidFill>
                  <a:schemeClr val="accent6"/>
                </a:solidFill>
              </a:rPr>
              <a:t>μ</a:t>
            </a:r>
            <a:r>
              <a:rPr lang="en-US" sz="2400" dirty="0" smtClean="0">
                <a:solidFill>
                  <a:schemeClr val="accent6"/>
                </a:solidFill>
              </a:rPr>
              <a:t>SR physics: EMuS Full scheme with SC capture solenoid at 1 -&gt; 0.5 T </a:t>
            </a:r>
            <a:endParaRPr lang="en-US" sz="2400" dirty="0">
              <a:solidFill>
                <a:schemeClr val="accent6"/>
              </a:solidFill>
            </a:endParaRPr>
          </a:p>
        </p:txBody>
      </p:sp>
      <p:cxnSp>
        <p:nvCxnSpPr>
          <p:cNvPr id="47" name="Straight Arrow Connector 46"/>
          <p:cNvCxnSpPr/>
          <p:nvPr/>
        </p:nvCxnSpPr>
        <p:spPr>
          <a:xfrm flipV="1">
            <a:off x="3167714" y="3059586"/>
            <a:ext cx="410061" cy="108071"/>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3123169" y="3335297"/>
            <a:ext cx="535726" cy="95107"/>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453864" y="3167658"/>
            <a:ext cx="579432" cy="65456"/>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4546680" y="2828500"/>
            <a:ext cx="401072" cy="276999"/>
          </a:xfrm>
          <a:prstGeom prst="rect">
            <a:avLst/>
          </a:prstGeom>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sp>
        <p:nvSpPr>
          <p:cNvPr id="58" name="Rectangle 57"/>
          <p:cNvSpPr/>
          <p:nvPr/>
        </p:nvSpPr>
        <p:spPr>
          <a:xfrm>
            <a:off x="3672303" y="3310287"/>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59" name="Rectangle 58"/>
          <p:cNvSpPr/>
          <p:nvPr/>
        </p:nvSpPr>
        <p:spPr>
          <a:xfrm>
            <a:off x="3513976" y="2891897"/>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cxnSp>
        <p:nvCxnSpPr>
          <p:cNvPr id="60" name="Straight Arrow Connector 59"/>
          <p:cNvCxnSpPr/>
          <p:nvPr/>
        </p:nvCxnSpPr>
        <p:spPr>
          <a:xfrm>
            <a:off x="4647778" y="3079606"/>
            <a:ext cx="603179" cy="136657"/>
          </a:xfrm>
          <a:prstGeom prst="straightConnector1">
            <a:avLst/>
          </a:prstGeom>
          <a:ln w="22225">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5075439" y="2897458"/>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65" name="Rectangle 64"/>
          <p:cNvSpPr/>
          <p:nvPr/>
        </p:nvSpPr>
        <p:spPr>
          <a:xfrm>
            <a:off x="4264822" y="3639459"/>
            <a:ext cx="401072" cy="276999"/>
          </a:xfrm>
          <a:prstGeom prst="rect">
            <a:avLst/>
          </a:prstGeom>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cxnSp>
        <p:nvCxnSpPr>
          <p:cNvPr id="66" name="Straight Arrow Connector 65"/>
          <p:cNvCxnSpPr/>
          <p:nvPr/>
        </p:nvCxnSpPr>
        <p:spPr>
          <a:xfrm flipV="1">
            <a:off x="4287430" y="3413509"/>
            <a:ext cx="489239" cy="290439"/>
          </a:xfrm>
          <a:prstGeom prst="straightConnector1">
            <a:avLst/>
          </a:prstGeom>
          <a:ln w="22225">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4627272" y="3442213"/>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pic>
        <p:nvPicPr>
          <p:cNvPr id="73" name="Picture 72"/>
          <p:cNvPicPr>
            <a:picLocks noChangeAspect="1"/>
          </p:cNvPicPr>
          <p:nvPr/>
        </p:nvPicPr>
        <p:blipFill rotWithShape="1">
          <a:blip r:embed="rId4">
            <a:extLst>
              <a:ext uri="{28A0092B-C50C-407E-A947-70E740481C1C}">
                <a14:useLocalDpi xmlns:a14="http://schemas.microsoft.com/office/drawing/2010/main" val="0"/>
              </a:ext>
            </a:extLst>
          </a:blip>
          <a:srcRect l="59242" t="32908" b="13741"/>
          <a:stretch/>
        </p:blipFill>
        <p:spPr>
          <a:xfrm>
            <a:off x="9091211" y="3639459"/>
            <a:ext cx="1639790" cy="1477592"/>
          </a:xfrm>
          <a:prstGeom prst="rect">
            <a:avLst/>
          </a:prstGeom>
          <a:effectLst>
            <a:outerShdw blurRad="1270000" dist="50800" dir="5400000" algn="ctr" rotWithShape="0">
              <a:srgbClr val="000000">
                <a:alpha val="43137"/>
              </a:srgbClr>
            </a:outerShdw>
          </a:effectLst>
        </p:spPr>
      </p:pic>
      <p:cxnSp>
        <p:nvCxnSpPr>
          <p:cNvPr id="78" name="Straight Arrow Connector 77"/>
          <p:cNvCxnSpPr/>
          <p:nvPr/>
        </p:nvCxnSpPr>
        <p:spPr>
          <a:xfrm flipH="1" flipV="1">
            <a:off x="2306686" y="3233114"/>
            <a:ext cx="490399" cy="97965"/>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2239871" y="2947926"/>
            <a:ext cx="385042" cy="276999"/>
          </a:xfrm>
          <a:prstGeom prst="rect">
            <a:avLst/>
          </a:prstGeom>
        </p:spPr>
        <p:txBody>
          <a:bodyPr wrap="square">
            <a:spAutoFit/>
          </a:bodyPr>
          <a:lstStyle/>
          <a:p>
            <a:r>
              <a:rPr lang="el-GR" sz="1200" dirty="0"/>
              <a:t>μ</a:t>
            </a:r>
            <a:r>
              <a:rPr lang="en-US" altLang="zh-CN" sz="1200" dirty="0"/>
              <a:t>+</a:t>
            </a:r>
            <a:r>
              <a:rPr lang="zh-CN" altLang="en-US" sz="1200" dirty="0"/>
              <a:t> </a:t>
            </a:r>
            <a:endParaRPr lang="en-US" sz="1200" dirty="0"/>
          </a:p>
        </p:txBody>
      </p:sp>
      <p:sp>
        <p:nvSpPr>
          <p:cNvPr id="82" name="Rectangle 81"/>
          <p:cNvSpPr/>
          <p:nvPr/>
        </p:nvSpPr>
        <p:spPr>
          <a:xfrm>
            <a:off x="1969726" y="2792717"/>
            <a:ext cx="401072" cy="276999"/>
          </a:xfrm>
          <a:prstGeom prst="rect">
            <a:avLst/>
          </a:prstGeom>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cxnSp>
        <p:nvCxnSpPr>
          <p:cNvPr id="83" name="Straight Arrow Connector 82"/>
          <p:cNvCxnSpPr/>
          <p:nvPr/>
        </p:nvCxnSpPr>
        <p:spPr>
          <a:xfrm flipH="1">
            <a:off x="1445396" y="3057189"/>
            <a:ext cx="680556" cy="152156"/>
          </a:xfrm>
          <a:prstGeom prst="straightConnector1">
            <a:avLst/>
          </a:prstGeom>
          <a:ln w="22225">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1200199" y="3168896"/>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pic>
        <p:nvPicPr>
          <p:cNvPr id="43" name="Picture 42"/>
          <p:cNvPicPr>
            <a:picLocks noChangeAspect="1"/>
          </p:cNvPicPr>
          <p:nvPr/>
        </p:nvPicPr>
        <p:blipFill rotWithShape="1">
          <a:blip r:embed="rId5">
            <a:extLst>
              <a:ext uri="{28A0092B-C50C-407E-A947-70E740481C1C}">
                <a14:useLocalDpi xmlns:a14="http://schemas.microsoft.com/office/drawing/2010/main" val="0"/>
              </a:ext>
            </a:extLst>
          </a:blip>
          <a:srcRect l="3016" r="-1"/>
          <a:stretch/>
        </p:blipFill>
        <p:spPr>
          <a:xfrm>
            <a:off x="8392532" y="1419882"/>
            <a:ext cx="2309741" cy="1500017"/>
          </a:xfrm>
          <a:prstGeom prst="rect">
            <a:avLst/>
          </a:prstGeom>
          <a:effectLst>
            <a:outerShdw blurRad="1270000" dist="50800" dir="5400000" algn="ctr" rotWithShape="0">
              <a:srgbClr val="000000">
                <a:alpha val="43137"/>
              </a:srgbClr>
            </a:outerShdw>
          </a:effectLst>
        </p:spPr>
      </p:pic>
      <p:sp>
        <p:nvSpPr>
          <p:cNvPr id="9" name="Date Placeholder 8"/>
          <p:cNvSpPr>
            <a:spLocks noGrp="1"/>
          </p:cNvSpPr>
          <p:nvPr>
            <p:ph type="dt" sz="half" idx="10"/>
          </p:nvPr>
        </p:nvSpPr>
        <p:spPr>
          <a:xfrm>
            <a:off x="609600" y="6484751"/>
            <a:ext cx="2844800" cy="365125"/>
          </a:xfrm>
        </p:spPr>
        <p:txBody>
          <a:bodyPr/>
          <a:lstStyle/>
          <a:p>
            <a:r>
              <a:rPr lang="en-US" dirty="0" smtClean="0">
                <a:solidFill>
                  <a:prstClr val="black">
                    <a:tint val="75000"/>
                  </a:prstClr>
                </a:solidFill>
              </a:rPr>
              <a:t>16-Aug-18</a:t>
            </a:r>
            <a:endParaRPr lang="en-GB" dirty="0">
              <a:solidFill>
                <a:prstClr val="black">
                  <a:tint val="75000"/>
                </a:prstClr>
              </a:solidFill>
            </a:endParaRPr>
          </a:p>
        </p:txBody>
      </p:sp>
      <p:sp>
        <p:nvSpPr>
          <p:cNvPr id="10" name="Footer Placeholder 9"/>
          <p:cNvSpPr>
            <a:spLocks noGrp="1"/>
          </p:cNvSpPr>
          <p:nvPr>
            <p:ph type="ftr" sz="quarter" idx="11"/>
          </p:nvPr>
        </p:nvSpPr>
        <p:spPr>
          <a:xfrm>
            <a:off x="4165600" y="6484751"/>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5" name="Slide Number Placeholder 14"/>
          <p:cNvSpPr>
            <a:spLocks noGrp="1"/>
          </p:cNvSpPr>
          <p:nvPr>
            <p:ph type="sldNum" sz="quarter" idx="12"/>
          </p:nvPr>
        </p:nvSpPr>
        <p:spPr>
          <a:xfrm>
            <a:off x="8737600" y="6484751"/>
            <a:ext cx="2844800" cy="365125"/>
          </a:xfrm>
        </p:spPr>
        <p:txBody>
          <a:bodyPr/>
          <a:lstStyle/>
          <a:p>
            <a:fld id="{0092C032-9A84-454D-A7B4-C9367E883E3A}" type="slidenum">
              <a:rPr lang="en-GB" smtClean="0">
                <a:solidFill>
                  <a:prstClr val="black">
                    <a:tint val="75000"/>
                  </a:prstClr>
                </a:solidFill>
              </a:rPr>
              <a:pPr/>
              <a:t>13</a:t>
            </a:fld>
            <a:endParaRPr lang="en-GB" dirty="0">
              <a:solidFill>
                <a:prstClr val="black">
                  <a:tint val="75000"/>
                </a:prstClr>
              </a:solidFill>
            </a:endParaRPr>
          </a:p>
        </p:txBody>
      </p:sp>
    </p:spTree>
    <p:extLst>
      <p:ext uri="{BB962C8B-B14F-4D97-AF65-F5344CB8AC3E}">
        <p14:creationId xmlns:p14="http://schemas.microsoft.com/office/powerpoint/2010/main" val="542731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7453" y="1350760"/>
            <a:ext cx="2491956" cy="2301439"/>
          </a:xfrm>
          <a:prstGeom prst="rect">
            <a:avLst/>
          </a:prstGeom>
          <a:effectLst>
            <a:outerShdw blurRad="1270000" dist="50800" dir="5400000" algn="ctr" rotWithShape="0">
              <a:srgbClr val="000000">
                <a:alpha val="43137"/>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060" y="1381242"/>
            <a:ext cx="2461473" cy="2270957"/>
          </a:xfrm>
          <a:prstGeom prst="rect">
            <a:avLst/>
          </a:prstGeom>
          <a:effectLst>
            <a:outerShdw blurRad="1270000" dist="50800" dir="5400000" algn="ctr" rotWithShape="0">
              <a:srgbClr val="000000">
                <a:alpha val="43137"/>
              </a:srgbClr>
            </a:outerShdw>
          </a:effectLst>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016" r="-1"/>
          <a:stretch/>
        </p:blipFill>
        <p:spPr>
          <a:xfrm>
            <a:off x="1262032" y="4244332"/>
            <a:ext cx="3764022" cy="2444472"/>
          </a:xfrm>
          <a:prstGeom prst="rect">
            <a:avLst/>
          </a:prstGeom>
          <a:effectLst>
            <a:outerShdw blurRad="1270000" dist="50800" dir="5400000" algn="ctr" rotWithShape="0">
              <a:srgbClr val="000000">
                <a:alpha val="43137"/>
              </a:srgbClr>
            </a:outerShdw>
          </a:effectLst>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009" t="4268" b="2986"/>
          <a:stretch/>
        </p:blipFill>
        <p:spPr>
          <a:xfrm>
            <a:off x="379886" y="520838"/>
            <a:ext cx="4525354" cy="2968487"/>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1308684" y="3347264"/>
            <a:ext cx="3330616" cy="1115690"/>
          </a:xfrm>
          <a:prstGeom prst="rect">
            <a:avLst/>
          </a:prstGeom>
          <a:gradFill flip="none" rotWithShape="1">
            <a:gsLst>
              <a:gs pos="0">
                <a:schemeClr val="accent6"/>
              </a:gs>
              <a:gs pos="100000">
                <a:schemeClr val="bg1"/>
              </a:gs>
            </a:gsLst>
            <a:lin ang="0" scaled="1"/>
            <a:tileRect/>
          </a:gradFill>
        </p:spPr>
        <p:txBody>
          <a:bodyPr wrap="square" rtlCol="0">
            <a:spAutoFit/>
          </a:bodyPr>
          <a:lstStyle/>
          <a:p>
            <a:r>
              <a:rPr lang="en-US" sz="1200" dirty="0" smtClean="0"/>
              <a:t>conical target for </a:t>
            </a:r>
            <a:r>
              <a:rPr lang="el-GR" sz="1200" dirty="0" smtClean="0"/>
              <a:t>μ</a:t>
            </a:r>
            <a:r>
              <a:rPr lang="en-US" sz="1200" dirty="0" smtClean="0"/>
              <a:t>SR polarization and </a:t>
            </a:r>
            <a:r>
              <a:rPr lang="en-US" sz="1200" smtClean="0"/>
              <a:t>radiation issues</a:t>
            </a:r>
            <a:endParaRPr lang="en-US" sz="1200" dirty="0" smtClean="0"/>
          </a:p>
          <a:p>
            <a:pPr marL="285750" indent="-285750">
              <a:buFont typeface="Arial" panose="020B0604020202020204" pitchFamily="34" charset="0"/>
              <a:buChar char="•"/>
            </a:pPr>
            <a:r>
              <a:rPr lang="en-US" sz="1050" dirty="0" smtClean="0"/>
              <a:t>Gr or SiC</a:t>
            </a:r>
          </a:p>
          <a:p>
            <a:pPr marL="285750" indent="-285750">
              <a:buFont typeface="Arial" panose="020B0604020202020204" pitchFamily="34" charset="0"/>
              <a:buChar char="•"/>
            </a:pPr>
            <a:r>
              <a:rPr lang="en-US" sz="1050" dirty="0" smtClean="0"/>
              <a:t>r1 = 4.5 </a:t>
            </a:r>
            <a:r>
              <a:rPr lang="en-US" sz="1050" dirty="0"/>
              <a:t>cm , (9</a:t>
            </a:r>
            <a:r>
              <a:rPr lang="el-GR" sz="1050" dirty="0"/>
              <a:t>σ</a:t>
            </a:r>
            <a:r>
              <a:rPr lang="en-US" sz="1050" baseline="-25000" dirty="0"/>
              <a:t>b</a:t>
            </a:r>
            <a:r>
              <a:rPr lang="en-US" sz="1050" dirty="0" smtClean="0"/>
              <a:t>), r2 = </a:t>
            </a:r>
            <a:r>
              <a:rPr lang="en-US" sz="1050" dirty="0"/>
              <a:t>0.5 cm </a:t>
            </a:r>
            <a:r>
              <a:rPr lang="en-US" sz="1050" dirty="0" smtClean="0"/>
              <a:t>((</a:t>
            </a:r>
            <a:r>
              <a:rPr lang="el-GR" sz="1050" dirty="0" smtClean="0"/>
              <a:t>σ</a:t>
            </a:r>
            <a:r>
              <a:rPr lang="en-US" sz="1050" baseline="-25000" dirty="0"/>
              <a:t>b</a:t>
            </a:r>
            <a:r>
              <a:rPr lang="en-US" sz="1050" dirty="0"/>
              <a:t>)</a:t>
            </a:r>
            <a:endParaRPr lang="en-US" sz="1050" dirty="0" smtClean="0"/>
          </a:p>
          <a:p>
            <a:pPr marL="285750" indent="-285750">
              <a:buFont typeface="Arial" panose="020B0604020202020204" pitchFamily="34" charset="0"/>
              <a:buChar char="•"/>
            </a:pPr>
            <a:r>
              <a:rPr lang="en-US" sz="1050" dirty="0" smtClean="0"/>
              <a:t>L = 30 cm</a:t>
            </a:r>
          </a:p>
          <a:p>
            <a:pPr marL="285750" indent="-285750">
              <a:buFont typeface="Arial" panose="020B0604020202020204" pitchFamily="34" charset="0"/>
              <a:buChar char="•"/>
            </a:pPr>
            <a:r>
              <a:rPr lang="en-US" sz="1050" dirty="0" smtClean="0"/>
              <a:t>Fully optimized @ r2 = 6 cm </a:t>
            </a:r>
            <a:r>
              <a:rPr lang="en-US" sz="1100" dirty="0" smtClean="0"/>
              <a:t>(12</a:t>
            </a:r>
            <a:r>
              <a:rPr lang="el-GR" sz="1100" dirty="0" smtClean="0"/>
              <a:t>σ</a:t>
            </a:r>
            <a:r>
              <a:rPr lang="en-US" sz="1100" baseline="-25000" dirty="0"/>
              <a:t>b</a:t>
            </a:r>
            <a:r>
              <a:rPr lang="en-US" sz="1100" dirty="0"/>
              <a:t>)</a:t>
            </a:r>
          </a:p>
        </p:txBody>
      </p:sp>
      <p:sp>
        <p:nvSpPr>
          <p:cNvPr id="2" name="Title 1"/>
          <p:cNvSpPr>
            <a:spLocks noGrp="1"/>
          </p:cNvSpPr>
          <p:nvPr>
            <p:ph type="title"/>
          </p:nvPr>
        </p:nvSpPr>
        <p:spPr>
          <a:xfrm>
            <a:off x="930539" y="54071"/>
            <a:ext cx="10972800" cy="466767"/>
          </a:xfrm>
        </p:spPr>
        <p:txBody>
          <a:bodyPr>
            <a:normAutofit/>
          </a:bodyPr>
          <a:lstStyle/>
          <a:p>
            <a:r>
              <a:rPr lang="el-GR" sz="2400" dirty="0" smtClean="0">
                <a:solidFill>
                  <a:schemeClr val="accent6"/>
                </a:solidFill>
              </a:rPr>
              <a:t>μ</a:t>
            </a:r>
            <a:r>
              <a:rPr lang="en-US" sz="2400" dirty="0" smtClean="0">
                <a:solidFill>
                  <a:schemeClr val="accent6"/>
                </a:solidFill>
              </a:rPr>
              <a:t>SR: </a:t>
            </a:r>
            <a:r>
              <a:rPr lang="el-GR" sz="2400" dirty="0" smtClean="0">
                <a:solidFill>
                  <a:schemeClr val="accent6"/>
                </a:solidFill>
              </a:rPr>
              <a:t>μ+ </a:t>
            </a:r>
            <a:r>
              <a:rPr lang="en-US" sz="2400" dirty="0" smtClean="0">
                <a:solidFill>
                  <a:schemeClr val="accent6"/>
                </a:solidFill>
              </a:rPr>
              <a:t>with 25 ≤ P (MeV/c) ≤ 29.8, at 1, 2.5 -&gt; 0.5 T</a:t>
            </a:r>
            <a:endParaRPr lang="en-US" sz="2400" dirty="0">
              <a:solidFill>
                <a:schemeClr val="accent6"/>
              </a:solidFill>
            </a:endParaRPr>
          </a:p>
        </p:txBody>
      </p:sp>
      <p:sp>
        <p:nvSpPr>
          <p:cNvPr id="11" name="Isosceles Triangle 10"/>
          <p:cNvSpPr/>
          <p:nvPr/>
        </p:nvSpPr>
        <p:spPr>
          <a:xfrm rot="5400000">
            <a:off x="4091644" y="3550673"/>
            <a:ext cx="300598" cy="614475"/>
          </a:xfrm>
          <a:prstGeom prst="triangle">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046356461"/>
              </p:ext>
            </p:extLst>
          </p:nvPr>
        </p:nvGraphicFramePr>
        <p:xfrm>
          <a:off x="5933623" y="4121158"/>
          <a:ext cx="5323879" cy="1950720"/>
        </p:xfrm>
        <a:graphic>
          <a:graphicData uri="http://schemas.openxmlformats.org/drawingml/2006/table">
            <a:tbl>
              <a:tblPr firstRow="1" bandRow="1">
                <a:tableStyleId>{5940675A-B579-460E-94D1-54222C63F5DA}</a:tableStyleId>
              </a:tblPr>
              <a:tblGrid>
                <a:gridCol w="2209663"/>
                <a:gridCol w="778554"/>
                <a:gridCol w="778554"/>
                <a:gridCol w="778554"/>
                <a:gridCol w="778554"/>
              </a:tblGrid>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selection </a:t>
                      </a:r>
                      <a:r>
                        <a:rPr lang="el-GR" sz="1000" dirty="0" smtClean="0">
                          <a:solidFill>
                            <a:srgbClr val="C00000"/>
                          </a:solidFill>
                        </a:rPr>
                        <a:t>ε</a:t>
                      </a:r>
                      <a:r>
                        <a:rPr lang="en-US" sz="1000" baseline="-25000" dirty="0" smtClean="0">
                          <a:solidFill>
                            <a:srgbClr val="C00000"/>
                          </a:solidFill>
                        </a:rPr>
                        <a:t>x </a:t>
                      </a:r>
                      <a:r>
                        <a:rPr lang="en-US" sz="1000" dirty="0" smtClean="0">
                          <a:solidFill>
                            <a:srgbClr val="C00000"/>
                          </a:solidFill>
                        </a:rPr>
                        <a:t> = </a:t>
                      </a:r>
                      <a:r>
                        <a:rPr lang="el-GR" sz="1000" dirty="0" smtClean="0">
                          <a:solidFill>
                            <a:srgbClr val="C00000"/>
                          </a:solidFill>
                        </a:rPr>
                        <a:t>ε</a:t>
                      </a:r>
                      <a:r>
                        <a:rPr lang="en-US" sz="1000" baseline="-25000" dirty="0" smtClean="0">
                          <a:solidFill>
                            <a:srgbClr val="C00000"/>
                          </a:solidFill>
                        </a:rPr>
                        <a:t>y</a:t>
                      </a:r>
                      <a:r>
                        <a:rPr lang="en-US" sz="1000" dirty="0" smtClean="0">
                          <a:solidFill>
                            <a:srgbClr val="C00000"/>
                          </a:solidFill>
                        </a:rPr>
                        <a:t> </a:t>
                      </a:r>
                      <a:r>
                        <a:rPr lang="el-GR" sz="1000" dirty="0" smtClean="0">
                          <a:solidFill>
                            <a:srgbClr val="C00000"/>
                          </a:solidFill>
                        </a:rPr>
                        <a:t>(π </a:t>
                      </a:r>
                      <a:r>
                        <a:rPr lang="en-US" sz="1000" dirty="0" smtClean="0">
                          <a:solidFill>
                            <a:srgbClr val="C00000"/>
                          </a:solidFill>
                        </a:rPr>
                        <a:t>mm mrad</a:t>
                      </a:r>
                      <a:r>
                        <a:rPr lang="el-GR" sz="1000" dirty="0" smtClean="0">
                          <a:solidFill>
                            <a:srgbClr val="C00000"/>
                          </a:solidFill>
                        </a:rPr>
                        <a:t>)</a:t>
                      </a:r>
                      <a:endParaRPr lang="en-US" sz="1000" baseline="0" dirty="0" smtClean="0">
                        <a:solidFill>
                          <a:srgbClr val="C00000"/>
                        </a:solidFill>
                      </a:endParaRPr>
                    </a:p>
                  </a:txBody>
                  <a:tcPr anchor="ctr">
                    <a:solidFill>
                      <a:schemeClr val="accent3"/>
                    </a:solidFill>
                  </a:tcPr>
                </a:tc>
                <a:tc gridSpan="4">
                  <a:txBody>
                    <a:bodyPr/>
                    <a:lstStyle/>
                    <a:p>
                      <a:pPr algn="ctr"/>
                      <a:r>
                        <a:rPr lang="en-US" sz="1000" dirty="0" smtClean="0">
                          <a:solidFill>
                            <a:srgbClr val="C00000"/>
                          </a:solidFill>
                        </a:rPr>
                        <a:t>10000</a:t>
                      </a:r>
                      <a:r>
                        <a:rPr lang="en-US" sz="1000" baseline="0" dirty="0" smtClean="0">
                          <a:solidFill>
                            <a:srgbClr val="C00000"/>
                          </a:solidFill>
                        </a:rPr>
                        <a:t> </a:t>
                      </a:r>
                      <a:endParaRPr lang="en-US" sz="10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solidFill>
                            <a:srgbClr val="C00000"/>
                          </a:solidFill>
                        </a:rPr>
                        <a:t>Target</a:t>
                      </a:r>
                    </a:p>
                  </a:txBody>
                  <a:tcPr anchor="ctr">
                    <a:solidFill>
                      <a:schemeClr val="accent3"/>
                    </a:solidFill>
                  </a:tcPr>
                </a:tc>
                <a:tc gridSpan="2">
                  <a:txBody>
                    <a:bodyPr/>
                    <a:lstStyle/>
                    <a:p>
                      <a:pPr algn="ctr"/>
                      <a:r>
                        <a:rPr lang="en-US" sz="1000" baseline="0" dirty="0" smtClean="0">
                          <a:solidFill>
                            <a:srgbClr val="C00000"/>
                          </a:solidFill>
                        </a:rPr>
                        <a:t> 1 T</a:t>
                      </a:r>
                      <a:endParaRPr lang="en-US" sz="1000" dirty="0">
                        <a:solidFill>
                          <a:srgbClr val="C00000"/>
                        </a:solidFill>
                      </a:endParaRPr>
                    </a:p>
                  </a:txBody>
                  <a:tcPr anchor="ctr">
                    <a:solidFill>
                      <a:schemeClr val="accent3"/>
                    </a:solidFill>
                  </a:tcPr>
                </a:tc>
                <a:tc hMerge="1">
                  <a:txBody>
                    <a:bodyPr/>
                    <a:lstStyle/>
                    <a:p>
                      <a:endParaRPr lang="en-US"/>
                    </a:p>
                  </a:txBody>
                  <a:tcPr/>
                </a:tc>
                <a:tc gridSpan="2">
                  <a:txBody>
                    <a:bodyPr/>
                    <a:lstStyle/>
                    <a:p>
                      <a:pPr algn="ctr"/>
                      <a:r>
                        <a:rPr lang="en-US" sz="1000" dirty="0" smtClean="0">
                          <a:solidFill>
                            <a:srgbClr val="C00000"/>
                          </a:solidFill>
                        </a:rPr>
                        <a:t>2.5</a:t>
                      </a:r>
                      <a:r>
                        <a:rPr lang="en-US" sz="1000" baseline="0" dirty="0" smtClean="0">
                          <a:solidFill>
                            <a:srgbClr val="C00000"/>
                          </a:solidFill>
                        </a:rPr>
                        <a:t> T</a:t>
                      </a:r>
                      <a:endParaRPr lang="en-US" sz="1000" dirty="0">
                        <a:solidFill>
                          <a:srgbClr val="C00000"/>
                        </a:solidFill>
                      </a:endParaRPr>
                    </a:p>
                  </a:txBody>
                  <a:tcPr anchor="ctr">
                    <a:solidFill>
                      <a:schemeClr val="accent3"/>
                    </a:solidFill>
                  </a:tcPr>
                </a:tc>
                <a:tc hMerge="1">
                  <a:txBody>
                    <a:bodyPr/>
                    <a:lstStyle/>
                    <a:p>
                      <a:endParaRPr lang="en-US"/>
                    </a:p>
                  </a:txBody>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solidFill>
                            <a:srgbClr val="C00000"/>
                          </a:solidFill>
                        </a:rPr>
                        <a:t>target radii r1/r2 (cm)</a:t>
                      </a:r>
                    </a:p>
                  </a:txBody>
                  <a:tcPr anchor="ctr">
                    <a:solidFill>
                      <a:schemeClr val="accent3"/>
                    </a:solidFill>
                  </a:tcPr>
                </a:tc>
                <a:tc gridSpan="2">
                  <a:txBody>
                    <a:bodyPr/>
                    <a:lstStyle/>
                    <a:p>
                      <a:pPr algn="ctr"/>
                      <a:r>
                        <a:rPr lang="en-US" sz="1000" dirty="0" smtClean="0">
                          <a:solidFill>
                            <a:srgbClr val="C00000"/>
                          </a:solidFill>
                        </a:rPr>
                        <a:t>4.5/0.5</a:t>
                      </a:r>
                      <a:endParaRPr lang="en-US" sz="1000" dirty="0">
                        <a:solidFill>
                          <a:srgbClr val="C00000"/>
                        </a:solidFill>
                      </a:endParaRPr>
                    </a:p>
                  </a:txBody>
                  <a:tcPr anchor="ctr">
                    <a:solidFill>
                      <a:schemeClr val="accent3"/>
                    </a:solidFill>
                  </a:tcPr>
                </a:tc>
                <a:tc hMerge="1">
                  <a:txBody>
                    <a:bodyPr/>
                    <a:lstStyle/>
                    <a:p>
                      <a:pPr algn="ctr"/>
                      <a:endParaRPr lang="en-US" sz="1200" dirty="0">
                        <a:solidFill>
                          <a:srgbClr val="C00000"/>
                        </a:solidFill>
                      </a:endParaRPr>
                    </a:p>
                  </a:txBody>
                  <a:tcPr anchor="ctr">
                    <a:solidFill>
                      <a:schemeClr val="accent3"/>
                    </a:solidFill>
                  </a:tcPr>
                </a:tc>
                <a:tc gridSpan="2">
                  <a:txBody>
                    <a:bodyPr/>
                    <a:lstStyle/>
                    <a:p>
                      <a:pPr algn="ctr"/>
                      <a:r>
                        <a:rPr lang="en-US" sz="1000" dirty="0" smtClean="0">
                          <a:solidFill>
                            <a:srgbClr val="C00000"/>
                          </a:solidFill>
                        </a:rPr>
                        <a:t>4.5/0.25</a:t>
                      </a:r>
                      <a:endParaRPr lang="en-US" sz="1000" dirty="0">
                        <a:solidFill>
                          <a:srgbClr val="C00000"/>
                        </a:solidFill>
                      </a:endParaRPr>
                    </a:p>
                  </a:txBody>
                  <a:tcPr anchor="ctr">
                    <a:solidFill>
                      <a:schemeClr val="accent3"/>
                    </a:solidFill>
                  </a:tcPr>
                </a:tc>
                <a:tc hMerge="1">
                  <a:txBody>
                    <a:bodyPr/>
                    <a:lstStyle/>
                    <a:p>
                      <a:pPr algn="ctr"/>
                      <a:endParaRPr lang="en-US" sz="1200" dirty="0">
                        <a:solidFill>
                          <a:srgbClr val="C00000"/>
                        </a:solidFill>
                      </a:endParaRPr>
                    </a:p>
                  </a:txBody>
                  <a:tcPr anchor="ctr">
                    <a:solidFill>
                      <a:schemeClr val="accent3"/>
                    </a:solidFill>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solidFill>
                            <a:srgbClr val="C00000"/>
                          </a:solidFill>
                        </a:rPr>
                        <a:t>target material</a:t>
                      </a:r>
                    </a:p>
                  </a:txBody>
                  <a:tcPr anchor="ctr">
                    <a:solidFill>
                      <a:schemeClr val="accent3"/>
                    </a:solidFill>
                  </a:tcPr>
                </a:tc>
                <a:tc>
                  <a:txBody>
                    <a:bodyPr/>
                    <a:lstStyle/>
                    <a:p>
                      <a:pPr algn="ctr"/>
                      <a:r>
                        <a:rPr lang="en-US" sz="1000" dirty="0" smtClean="0">
                          <a:solidFill>
                            <a:srgbClr val="C00000"/>
                          </a:solidFill>
                        </a:rPr>
                        <a:t>Gr</a:t>
                      </a:r>
                      <a:endParaRPr lang="en-US" sz="1000" dirty="0">
                        <a:solidFill>
                          <a:srgbClr val="C00000"/>
                        </a:solidFill>
                      </a:endParaRPr>
                    </a:p>
                  </a:txBody>
                  <a:tcPr anchor="ctr">
                    <a:solidFill>
                      <a:schemeClr val="accent3"/>
                    </a:solidFill>
                  </a:tcPr>
                </a:tc>
                <a:tc>
                  <a:txBody>
                    <a:bodyPr/>
                    <a:lstStyle/>
                    <a:p>
                      <a:pPr algn="ctr"/>
                      <a:r>
                        <a:rPr lang="en-US" sz="1000" dirty="0" smtClean="0">
                          <a:solidFill>
                            <a:srgbClr val="C00000"/>
                          </a:solidFill>
                        </a:rPr>
                        <a:t>SiC</a:t>
                      </a:r>
                      <a:endParaRPr lang="en-US" sz="1000" dirty="0">
                        <a:solidFill>
                          <a:srgbClr val="C00000"/>
                        </a:solidFill>
                      </a:endParaRPr>
                    </a:p>
                  </a:txBody>
                  <a:tcPr anchor="ctr">
                    <a:solidFill>
                      <a:schemeClr val="accent3"/>
                    </a:solidFill>
                  </a:tcPr>
                </a:tc>
                <a:tc>
                  <a:txBody>
                    <a:bodyPr/>
                    <a:lstStyle/>
                    <a:p>
                      <a:pPr algn="ctr"/>
                      <a:r>
                        <a:rPr lang="en-US" sz="1000" dirty="0" smtClean="0">
                          <a:solidFill>
                            <a:srgbClr val="C00000"/>
                          </a:solidFill>
                        </a:rPr>
                        <a:t>Gr</a:t>
                      </a:r>
                      <a:endParaRPr lang="en-US" sz="1000" dirty="0">
                        <a:solidFill>
                          <a:srgbClr val="C00000"/>
                        </a:solidFill>
                      </a:endParaRPr>
                    </a:p>
                  </a:txBody>
                  <a:tcPr anchor="ctr">
                    <a:solidFill>
                      <a:schemeClr val="accent3"/>
                    </a:solidFill>
                  </a:tcPr>
                </a:tc>
                <a:tc>
                  <a:txBody>
                    <a:bodyPr/>
                    <a:lstStyle/>
                    <a:p>
                      <a:pPr algn="ctr"/>
                      <a:r>
                        <a:rPr lang="en-US" sz="1000" dirty="0" smtClean="0">
                          <a:solidFill>
                            <a:srgbClr val="C00000"/>
                          </a:solidFill>
                        </a:rPr>
                        <a:t>SiC</a:t>
                      </a:r>
                      <a:endParaRPr lang="en-US" sz="1000" dirty="0">
                        <a:solidFill>
                          <a:srgbClr val="C00000"/>
                        </a:solidFill>
                      </a:endParaRPr>
                    </a:p>
                  </a:txBody>
                  <a:tcPr anchor="ctr">
                    <a:solidFill>
                      <a:schemeClr val="accent3"/>
                    </a:solidFill>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intensity (x10</a:t>
                      </a:r>
                      <a:r>
                        <a:rPr lang="en-US" sz="1000" baseline="30000" dirty="0" smtClean="0">
                          <a:solidFill>
                            <a:schemeClr val="tx1"/>
                          </a:solidFill>
                        </a:rPr>
                        <a:t>6</a:t>
                      </a:r>
                      <a:r>
                        <a:rPr lang="en-US" sz="1000" baseline="0" dirty="0" smtClean="0">
                          <a:solidFill>
                            <a:schemeClr val="tx1"/>
                          </a:solidFill>
                        </a:rPr>
                        <a:t>) </a:t>
                      </a:r>
                      <a:r>
                        <a:rPr lang="el-GR" sz="1000" baseline="0" dirty="0" smtClean="0">
                          <a:solidFill>
                            <a:schemeClr val="tx1"/>
                          </a:solidFill>
                        </a:rPr>
                        <a:t>μ/</a:t>
                      </a:r>
                      <a:r>
                        <a:rPr lang="en-US" sz="1000" baseline="0" dirty="0" smtClean="0">
                          <a:solidFill>
                            <a:schemeClr val="tx1"/>
                          </a:solidFill>
                        </a:rPr>
                        <a:t>sec  </a:t>
                      </a:r>
                    </a:p>
                  </a:txBody>
                  <a:tcPr anchor="ctr">
                    <a:solidFill>
                      <a:schemeClr val="accent3"/>
                    </a:solidFill>
                  </a:tcPr>
                </a:tc>
                <a:tc>
                  <a:txBody>
                    <a:bodyPr/>
                    <a:lstStyle/>
                    <a:p>
                      <a:pPr algn="ctr"/>
                      <a:r>
                        <a:rPr lang="en-US" sz="1000" dirty="0" smtClean="0"/>
                        <a:t>7</a:t>
                      </a:r>
                      <a:endParaRPr lang="en-US" sz="1000" dirty="0"/>
                    </a:p>
                  </a:txBody>
                  <a:tcPr anchor="ctr">
                    <a:solidFill>
                      <a:schemeClr val="accent3"/>
                    </a:solidFill>
                  </a:tcPr>
                </a:tc>
                <a:tc>
                  <a:txBody>
                    <a:bodyPr/>
                    <a:lstStyle/>
                    <a:p>
                      <a:pPr algn="ctr"/>
                      <a:r>
                        <a:rPr lang="en-US" sz="1000" dirty="0" smtClean="0"/>
                        <a:t>7</a:t>
                      </a:r>
                      <a:endParaRPr lang="en-US" sz="1000" dirty="0"/>
                    </a:p>
                  </a:txBody>
                  <a:tcPr anchor="ctr">
                    <a:solidFill>
                      <a:schemeClr val="accent3"/>
                    </a:solidFill>
                  </a:tcPr>
                </a:tc>
                <a:tc>
                  <a:txBody>
                    <a:bodyPr/>
                    <a:lstStyle/>
                    <a:p>
                      <a:pPr algn="ctr"/>
                      <a:r>
                        <a:rPr lang="en-US" sz="1000" dirty="0" smtClean="0"/>
                        <a:t>18</a:t>
                      </a:r>
                      <a:endParaRPr lang="en-US" sz="1000" dirty="0"/>
                    </a:p>
                  </a:txBody>
                  <a:tcPr anchor="ctr">
                    <a:solidFill>
                      <a:schemeClr val="accent3"/>
                    </a:solidFill>
                  </a:tcPr>
                </a:tc>
                <a:tc>
                  <a:txBody>
                    <a:bodyPr/>
                    <a:lstStyle/>
                    <a:p>
                      <a:pPr algn="ctr"/>
                      <a:r>
                        <a:rPr lang="en-US" sz="1000" dirty="0" smtClean="0"/>
                        <a:t>22</a:t>
                      </a:r>
                      <a:endParaRPr lang="en-US" sz="1000" dirty="0"/>
                    </a:p>
                  </a:txBody>
                  <a:tcPr anchor="ctr">
                    <a:solidFill>
                      <a:schemeClr val="accent3"/>
                    </a:solidFill>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polarization </a:t>
                      </a:r>
                      <a:endParaRPr lang="en-US" sz="1000" baseline="0" dirty="0" smtClean="0">
                        <a:solidFill>
                          <a:schemeClr val="tx1"/>
                        </a:solidFill>
                      </a:endParaRPr>
                    </a:p>
                  </a:txBody>
                  <a:tcPr anchor="ctr">
                    <a:solidFill>
                      <a:schemeClr val="accent3"/>
                    </a:solidFill>
                  </a:tcPr>
                </a:tc>
                <a:tc>
                  <a:txBody>
                    <a:bodyPr/>
                    <a:lstStyle/>
                    <a:p>
                      <a:pPr algn="ctr"/>
                      <a:r>
                        <a:rPr lang="en-US" sz="1000" dirty="0" smtClean="0"/>
                        <a:t>-0.83</a:t>
                      </a:r>
                      <a:endParaRPr lang="en-US" sz="1000" dirty="0"/>
                    </a:p>
                  </a:txBody>
                  <a:tcPr anchor="ctr">
                    <a:solidFill>
                      <a:schemeClr val="accent3"/>
                    </a:solidFill>
                  </a:tcPr>
                </a:tc>
                <a:tc>
                  <a:txBody>
                    <a:bodyPr/>
                    <a:lstStyle/>
                    <a:p>
                      <a:pPr algn="ctr"/>
                      <a:r>
                        <a:rPr lang="en-US" sz="1000" dirty="0" smtClean="0"/>
                        <a:t>-0.85</a:t>
                      </a:r>
                      <a:endParaRPr lang="en-US" sz="1000" dirty="0"/>
                    </a:p>
                  </a:txBody>
                  <a:tcPr anchor="ctr">
                    <a:solidFill>
                      <a:schemeClr val="accent3"/>
                    </a:solidFill>
                  </a:tcPr>
                </a:tc>
                <a:tc>
                  <a:txBody>
                    <a:bodyPr/>
                    <a:lstStyle/>
                    <a:p>
                      <a:pPr algn="ctr"/>
                      <a:r>
                        <a:rPr lang="en-US" sz="1000" dirty="0" smtClean="0"/>
                        <a:t>-0.62</a:t>
                      </a:r>
                      <a:endParaRPr lang="en-US" sz="1000" dirty="0"/>
                    </a:p>
                  </a:txBody>
                  <a:tcPr anchor="ctr">
                    <a:solidFill>
                      <a:schemeClr val="accent3"/>
                    </a:solidFill>
                  </a:tcPr>
                </a:tc>
                <a:tc>
                  <a:txBody>
                    <a:bodyPr/>
                    <a:lstStyle/>
                    <a:p>
                      <a:pPr algn="ctr"/>
                      <a:r>
                        <a:rPr lang="en-US" sz="1000" dirty="0" smtClean="0"/>
                        <a:t>-0.60</a:t>
                      </a:r>
                      <a:endParaRPr lang="en-US" sz="1000" dirty="0"/>
                    </a:p>
                  </a:txBody>
                  <a:tcPr anchor="ctr">
                    <a:solidFill>
                      <a:schemeClr val="accent3"/>
                    </a:solidFill>
                  </a:tcPr>
                </a:tc>
              </a:tr>
              <a:tr h="2157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solidFill>
                            <a:schemeClr val="tx1"/>
                          </a:solidFill>
                        </a:rPr>
                        <a:t>surface muon purity </a:t>
                      </a:r>
                      <a:r>
                        <a:rPr lang="en-US" sz="1000" dirty="0" smtClean="0">
                          <a:solidFill>
                            <a:schemeClr val="tx1"/>
                          </a:solidFill>
                        </a:rPr>
                        <a:t>(%)</a:t>
                      </a:r>
                      <a:endParaRPr lang="en-US" sz="1000" baseline="0" dirty="0" smtClean="0">
                        <a:solidFill>
                          <a:schemeClr val="tx1"/>
                        </a:solidFill>
                      </a:endParaRPr>
                    </a:p>
                  </a:txBody>
                  <a:tcPr anchor="ctr">
                    <a:solidFill>
                      <a:schemeClr val="accent3"/>
                    </a:solidFill>
                  </a:tcPr>
                </a:tc>
                <a:tc>
                  <a:txBody>
                    <a:bodyPr/>
                    <a:lstStyle/>
                    <a:p>
                      <a:pPr algn="ctr"/>
                      <a:r>
                        <a:rPr lang="en-US" sz="1000" dirty="0" smtClean="0"/>
                        <a:t>86</a:t>
                      </a:r>
                      <a:endParaRPr lang="en-US" sz="1000" dirty="0"/>
                    </a:p>
                  </a:txBody>
                  <a:tcPr anchor="ctr">
                    <a:solidFill>
                      <a:schemeClr val="accent3"/>
                    </a:solidFill>
                  </a:tcPr>
                </a:tc>
                <a:tc>
                  <a:txBody>
                    <a:bodyPr/>
                    <a:lstStyle/>
                    <a:p>
                      <a:pPr algn="ctr"/>
                      <a:r>
                        <a:rPr lang="en-US" sz="1000" dirty="0" smtClean="0"/>
                        <a:t>85</a:t>
                      </a:r>
                      <a:endParaRPr lang="en-US" sz="1000" dirty="0"/>
                    </a:p>
                  </a:txBody>
                  <a:tcPr anchor="ctr">
                    <a:solidFill>
                      <a:schemeClr val="accent3"/>
                    </a:solidFill>
                  </a:tcPr>
                </a:tc>
                <a:tc>
                  <a:txBody>
                    <a:bodyPr/>
                    <a:lstStyle/>
                    <a:p>
                      <a:pPr algn="ctr"/>
                      <a:r>
                        <a:rPr lang="en-US" sz="1000" dirty="0" smtClean="0"/>
                        <a:t>68</a:t>
                      </a:r>
                      <a:endParaRPr lang="en-US" sz="1000" dirty="0"/>
                    </a:p>
                  </a:txBody>
                  <a:tcPr anchor="ctr">
                    <a:solidFill>
                      <a:schemeClr val="accent3"/>
                    </a:solidFill>
                  </a:tcPr>
                </a:tc>
                <a:tc>
                  <a:txBody>
                    <a:bodyPr/>
                    <a:lstStyle/>
                    <a:p>
                      <a:pPr algn="ctr"/>
                      <a:r>
                        <a:rPr lang="en-US" sz="1000" dirty="0" smtClean="0"/>
                        <a:t>65</a:t>
                      </a:r>
                      <a:endParaRPr lang="en-US" sz="1000" dirty="0"/>
                    </a:p>
                  </a:txBody>
                  <a:tcPr anchor="ctr">
                    <a:solidFill>
                      <a:schemeClr val="accent3"/>
                    </a:solidFill>
                  </a:tcPr>
                </a:tc>
              </a:tr>
              <a:tr h="215777">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stat. errors</a:t>
                      </a:r>
                      <a:r>
                        <a:rPr lang="en-US" sz="1000" baseline="0" dirty="0" smtClean="0">
                          <a:solidFill>
                            <a:schemeClr val="tx1"/>
                          </a:solidFill>
                        </a:rPr>
                        <a:t> for both intensity and  polarization &lt; 5% </a:t>
                      </a:r>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r>
            </a:tbl>
          </a:graphicData>
        </a:graphic>
      </p:graphicFrame>
      <p:sp>
        <p:nvSpPr>
          <p:cNvPr id="18" name="TextBox 17"/>
          <p:cNvSpPr txBox="1"/>
          <p:nvPr/>
        </p:nvSpPr>
        <p:spPr>
          <a:xfrm>
            <a:off x="5943580" y="907364"/>
            <a:ext cx="5354359" cy="461665"/>
          </a:xfrm>
          <a:prstGeom prst="rect">
            <a:avLst/>
          </a:prstGeom>
          <a:solidFill>
            <a:schemeClr val="bg1"/>
          </a:solidFill>
        </p:spPr>
        <p:txBody>
          <a:bodyPr wrap="square" rtlCol="0">
            <a:spAutoFit/>
          </a:bodyPr>
          <a:lstStyle/>
          <a:p>
            <a:r>
              <a:rPr lang="en-US" sz="1200" dirty="0" smtClean="0"/>
              <a:t>total </a:t>
            </a:r>
            <a:r>
              <a:rPr lang="el-GR" sz="1200" dirty="0" smtClean="0"/>
              <a:t>μ+</a:t>
            </a:r>
            <a:r>
              <a:rPr lang="en-US" sz="1200" dirty="0" smtClean="0"/>
              <a:t> and their polarization as function of larger conical radius r1 in terms of proton beam size </a:t>
            </a:r>
            <a:r>
              <a:rPr lang="el-GR" sz="1200" dirty="0"/>
              <a:t>σ</a:t>
            </a:r>
            <a:r>
              <a:rPr lang="en-US" sz="1200" baseline="-25000" dirty="0" smtClean="0"/>
              <a:t>b.</a:t>
            </a:r>
            <a:r>
              <a:rPr lang="en-US" sz="1200" dirty="0" smtClean="0"/>
              <a:t> with small radius r2 = 0.5 cm  for Graphite   </a:t>
            </a:r>
            <a:endParaRPr lang="en-US" sz="1200" dirty="0"/>
          </a:p>
        </p:txBody>
      </p:sp>
      <p:sp>
        <p:nvSpPr>
          <p:cNvPr id="23" name="TextBox 22"/>
          <p:cNvSpPr txBox="1"/>
          <p:nvPr/>
        </p:nvSpPr>
        <p:spPr>
          <a:xfrm rot="16200000">
            <a:off x="925876" y="4466805"/>
            <a:ext cx="513282" cy="246221"/>
          </a:xfrm>
          <a:prstGeom prst="rect">
            <a:avLst/>
          </a:prstGeom>
          <a:solidFill>
            <a:schemeClr val="bg1"/>
          </a:solidFill>
        </p:spPr>
        <p:txBody>
          <a:bodyPr wrap="none" rtlCol="0">
            <a:spAutoFit/>
          </a:bodyPr>
          <a:lstStyle/>
          <a:p>
            <a:r>
              <a:rPr lang="en-US" sz="1000" dirty="0" smtClean="0"/>
              <a:t>Bz(T)</a:t>
            </a:r>
            <a:endParaRPr lang="en-US" sz="1000" dirty="0"/>
          </a:p>
        </p:txBody>
      </p:sp>
      <p:sp>
        <p:nvSpPr>
          <p:cNvPr id="24" name="TextBox 23"/>
          <p:cNvSpPr txBox="1"/>
          <p:nvPr/>
        </p:nvSpPr>
        <p:spPr>
          <a:xfrm>
            <a:off x="4405917" y="6508573"/>
            <a:ext cx="445956" cy="246221"/>
          </a:xfrm>
          <a:prstGeom prst="rect">
            <a:avLst/>
          </a:prstGeom>
          <a:solidFill>
            <a:schemeClr val="bg1"/>
          </a:solidFill>
        </p:spPr>
        <p:txBody>
          <a:bodyPr wrap="none" rtlCol="0">
            <a:spAutoFit/>
          </a:bodyPr>
          <a:lstStyle/>
          <a:p>
            <a:r>
              <a:rPr lang="en-US" sz="1000" dirty="0" smtClean="0"/>
              <a:t>z(m)</a:t>
            </a:r>
            <a:endParaRPr lang="en-US" sz="1000" dirty="0"/>
          </a:p>
        </p:txBody>
      </p:sp>
      <p:sp>
        <p:nvSpPr>
          <p:cNvPr id="9" name="Footer Placeholder 8"/>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0092C032-9A84-454D-A7B4-C9367E883E3A}" type="slidenum">
              <a:rPr lang="en-GB" smtClean="0">
                <a:solidFill>
                  <a:prstClr val="black">
                    <a:tint val="75000"/>
                  </a:prstClr>
                </a:solidFill>
              </a:rPr>
              <a:pPr/>
              <a:t>14</a:t>
            </a:fld>
            <a:endParaRPr lang="en-GB" dirty="0">
              <a:solidFill>
                <a:prstClr val="black">
                  <a:tint val="75000"/>
                </a:prstClr>
              </a:solidFill>
            </a:endParaRPr>
          </a:p>
        </p:txBody>
      </p:sp>
      <p:sp>
        <p:nvSpPr>
          <p:cNvPr id="5" name="TextBox 4"/>
          <p:cNvSpPr txBox="1"/>
          <p:nvPr/>
        </p:nvSpPr>
        <p:spPr>
          <a:xfrm rot="16200000">
            <a:off x="5653907" y="1618606"/>
            <a:ext cx="441146" cy="246221"/>
          </a:xfrm>
          <a:prstGeom prst="rect">
            <a:avLst/>
          </a:prstGeom>
          <a:solidFill>
            <a:schemeClr val="bg1"/>
          </a:solidFill>
        </p:spPr>
        <p:txBody>
          <a:bodyPr wrap="none" rtlCol="0">
            <a:spAutoFit/>
          </a:bodyPr>
          <a:lstStyle/>
          <a:p>
            <a:r>
              <a:rPr lang="el-GR" sz="1000" dirty="0" smtClean="0"/>
              <a:t>μ</a:t>
            </a:r>
            <a:r>
              <a:rPr lang="en-US" sz="1000" dirty="0" smtClean="0"/>
              <a:t>+/s</a:t>
            </a:r>
            <a:endParaRPr lang="en-US" sz="1000" dirty="0"/>
          </a:p>
        </p:txBody>
      </p:sp>
      <p:sp>
        <p:nvSpPr>
          <p:cNvPr id="19" name="TextBox 18"/>
          <p:cNvSpPr txBox="1"/>
          <p:nvPr/>
        </p:nvSpPr>
        <p:spPr>
          <a:xfrm rot="16200000">
            <a:off x="8111967" y="2040346"/>
            <a:ext cx="1198671" cy="246221"/>
          </a:xfrm>
          <a:prstGeom prst="rect">
            <a:avLst/>
          </a:prstGeom>
          <a:solidFill>
            <a:schemeClr val="bg1"/>
          </a:solidFill>
        </p:spPr>
        <p:txBody>
          <a:bodyPr wrap="square" rtlCol="0">
            <a:spAutoFit/>
          </a:bodyPr>
          <a:lstStyle/>
          <a:p>
            <a:r>
              <a:rPr lang="en-US" sz="1000" dirty="0" smtClean="0"/>
              <a:t>Polarization (%)</a:t>
            </a:r>
            <a:endParaRPr lang="en-US" sz="1000" dirty="0"/>
          </a:p>
        </p:txBody>
      </p:sp>
      <p:sp>
        <p:nvSpPr>
          <p:cNvPr id="20" name="TextBox 19"/>
          <p:cNvSpPr txBox="1"/>
          <p:nvPr/>
        </p:nvSpPr>
        <p:spPr>
          <a:xfrm>
            <a:off x="7244456" y="3623856"/>
            <a:ext cx="1088760" cy="246221"/>
          </a:xfrm>
          <a:prstGeom prst="rect">
            <a:avLst/>
          </a:prstGeom>
          <a:solidFill>
            <a:schemeClr val="bg1"/>
          </a:solidFill>
        </p:spPr>
        <p:txBody>
          <a:bodyPr wrap="none" rtlCol="0">
            <a:spAutoFit/>
          </a:bodyPr>
          <a:lstStyle/>
          <a:p>
            <a:r>
              <a:rPr lang="en-US" sz="1000" dirty="0" smtClean="0"/>
              <a:t>r1 (</a:t>
            </a:r>
            <a:r>
              <a:rPr lang="el-GR" sz="1000" dirty="0" smtClean="0"/>
              <a:t>σ</a:t>
            </a:r>
            <a:r>
              <a:rPr lang="en-US" sz="1000" baseline="-25000" dirty="0" smtClean="0"/>
              <a:t>b</a:t>
            </a:r>
            <a:r>
              <a:rPr lang="en-US" sz="1000" dirty="0" smtClean="0"/>
              <a:t> = 0.5 </a:t>
            </a:r>
            <a:r>
              <a:rPr lang="en-US" sz="1000" dirty="0"/>
              <a:t>c</a:t>
            </a:r>
            <a:r>
              <a:rPr lang="en-US" sz="1000" dirty="0" smtClean="0"/>
              <a:t>m)</a:t>
            </a:r>
            <a:endParaRPr lang="en-US" sz="1000" dirty="0"/>
          </a:p>
        </p:txBody>
      </p:sp>
      <p:sp>
        <p:nvSpPr>
          <p:cNvPr id="22" name="TextBox 21"/>
          <p:cNvSpPr txBox="1"/>
          <p:nvPr/>
        </p:nvSpPr>
        <p:spPr>
          <a:xfrm>
            <a:off x="10013431" y="3590909"/>
            <a:ext cx="1088760" cy="246221"/>
          </a:xfrm>
          <a:prstGeom prst="rect">
            <a:avLst/>
          </a:prstGeom>
          <a:solidFill>
            <a:schemeClr val="bg1"/>
          </a:solidFill>
        </p:spPr>
        <p:txBody>
          <a:bodyPr wrap="none" rtlCol="0">
            <a:spAutoFit/>
          </a:bodyPr>
          <a:lstStyle/>
          <a:p>
            <a:r>
              <a:rPr lang="en-US" sz="1000" dirty="0" smtClean="0"/>
              <a:t>r1 (</a:t>
            </a:r>
            <a:r>
              <a:rPr lang="el-GR" sz="1000" dirty="0" smtClean="0"/>
              <a:t>σ</a:t>
            </a:r>
            <a:r>
              <a:rPr lang="en-US" sz="1000" baseline="-25000" dirty="0" smtClean="0"/>
              <a:t>b</a:t>
            </a:r>
            <a:r>
              <a:rPr lang="en-US" sz="1000" dirty="0" smtClean="0"/>
              <a:t> = 0.5 </a:t>
            </a:r>
            <a:r>
              <a:rPr lang="en-US" sz="1000" dirty="0"/>
              <a:t>c</a:t>
            </a:r>
            <a:r>
              <a:rPr lang="en-US" sz="1000" dirty="0" smtClean="0"/>
              <a:t>m)</a:t>
            </a:r>
            <a:endParaRPr lang="en-US" sz="1000" dirty="0"/>
          </a:p>
        </p:txBody>
      </p:sp>
      <p:cxnSp>
        <p:nvCxnSpPr>
          <p:cNvPr id="15" name="Straight Connector 14"/>
          <p:cNvCxnSpPr/>
          <p:nvPr/>
        </p:nvCxnSpPr>
        <p:spPr>
          <a:xfrm>
            <a:off x="7397192" y="1527199"/>
            <a:ext cx="0" cy="1946448"/>
          </a:xfrm>
          <a:prstGeom prst="line">
            <a:avLst/>
          </a:prstGeom>
          <a:ln w="222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203573" y="1580037"/>
            <a:ext cx="0" cy="1893610"/>
          </a:xfrm>
          <a:prstGeom prst="line">
            <a:avLst/>
          </a:prstGeom>
          <a:ln w="22225">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265597" y="1828624"/>
            <a:ext cx="293670" cy="338554"/>
          </a:xfrm>
          <a:prstGeom prst="rect">
            <a:avLst/>
          </a:prstGeom>
          <a:noFill/>
        </p:spPr>
        <p:txBody>
          <a:bodyPr wrap="none" rtlCol="0">
            <a:spAutoFit/>
          </a:bodyPr>
          <a:lstStyle/>
          <a:p>
            <a:r>
              <a:rPr lang="en-US" sz="1600" dirty="0" smtClean="0"/>
              <a:t>*</a:t>
            </a:r>
            <a:endParaRPr lang="en-US" sz="1600" dirty="0"/>
          </a:p>
        </p:txBody>
      </p:sp>
      <p:sp>
        <p:nvSpPr>
          <p:cNvPr id="30" name="TextBox 29"/>
          <p:cNvSpPr txBox="1"/>
          <p:nvPr/>
        </p:nvSpPr>
        <p:spPr>
          <a:xfrm>
            <a:off x="10057196" y="2083614"/>
            <a:ext cx="293670" cy="338554"/>
          </a:xfrm>
          <a:prstGeom prst="rect">
            <a:avLst/>
          </a:prstGeom>
          <a:noFill/>
        </p:spPr>
        <p:txBody>
          <a:bodyPr wrap="none" rtlCol="0">
            <a:spAutoFit/>
          </a:bodyPr>
          <a:lstStyle/>
          <a:p>
            <a:r>
              <a:rPr lang="en-US" sz="1600" dirty="0" smtClean="0"/>
              <a:t>*</a:t>
            </a:r>
            <a:endParaRPr lang="en-US" sz="1600" dirty="0"/>
          </a:p>
        </p:txBody>
      </p:sp>
      <p:sp>
        <p:nvSpPr>
          <p:cNvPr id="6" name="Date Placeholder 5"/>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Tree>
    <p:extLst>
      <p:ext uri="{BB962C8B-B14F-4D97-AF65-F5344CB8AC3E}">
        <p14:creationId xmlns:p14="http://schemas.microsoft.com/office/powerpoint/2010/main" val="3422701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859" y="237447"/>
            <a:ext cx="10972800" cy="717906"/>
          </a:xfrm>
        </p:spPr>
        <p:txBody>
          <a:bodyPr>
            <a:normAutofit fontScale="90000"/>
          </a:bodyPr>
          <a:lstStyle/>
          <a:p>
            <a:r>
              <a:rPr lang="en-US" sz="2400" dirty="0" smtClean="0">
                <a:solidFill>
                  <a:schemeClr val="accent6"/>
                </a:solidFill>
              </a:rPr>
              <a:t>Insert target for Full scheme: SR: </a:t>
            </a:r>
            <a:r>
              <a:rPr lang="el-GR" sz="2400" dirty="0" smtClean="0">
                <a:solidFill>
                  <a:schemeClr val="accent6"/>
                </a:solidFill>
              </a:rPr>
              <a:t>μ+ </a:t>
            </a:r>
            <a:r>
              <a:rPr lang="en-US" sz="2400" dirty="0" smtClean="0">
                <a:solidFill>
                  <a:schemeClr val="accent6"/>
                </a:solidFill>
              </a:rPr>
              <a:t>with 25 ≤ P (MeV/c) ≤ 29.8</a:t>
            </a:r>
            <a:br>
              <a:rPr lang="en-US" sz="2400" dirty="0" smtClean="0">
                <a:solidFill>
                  <a:schemeClr val="accent6"/>
                </a:solidFill>
              </a:rPr>
            </a:br>
            <a:r>
              <a:rPr lang="en-US" sz="2400" dirty="0" smtClean="0">
                <a:solidFill>
                  <a:schemeClr val="accent6"/>
                </a:solidFill>
              </a:rPr>
              <a:t>(complementary for highly polarized beam)</a:t>
            </a:r>
            <a:endParaRPr lang="en-US" sz="2400" dirty="0">
              <a:solidFill>
                <a:schemeClr val="accent6"/>
              </a:solidFill>
            </a:endParaRPr>
          </a:p>
        </p:txBody>
      </p:sp>
      <p:sp>
        <p:nvSpPr>
          <p:cNvPr id="8" name="Date Placeholder 7"/>
          <p:cNvSpPr>
            <a:spLocks noGrp="1"/>
          </p:cNvSpPr>
          <p:nvPr>
            <p:ph type="dt" sz="half" idx="10"/>
          </p:nvPr>
        </p:nvSpPr>
        <p:spPr>
          <a:xfrm>
            <a:off x="609600" y="6493511"/>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9" name="Footer Placeholder 8"/>
          <p:cNvSpPr>
            <a:spLocks noGrp="1"/>
          </p:cNvSpPr>
          <p:nvPr>
            <p:ph type="ftr" sz="quarter" idx="11"/>
          </p:nvPr>
        </p:nvSpPr>
        <p:spPr>
          <a:xfrm>
            <a:off x="4165600" y="6493511"/>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0" name="Slide Number Placeholder 9"/>
          <p:cNvSpPr>
            <a:spLocks noGrp="1"/>
          </p:cNvSpPr>
          <p:nvPr>
            <p:ph type="sldNum" sz="quarter" idx="12"/>
          </p:nvPr>
        </p:nvSpPr>
        <p:spPr>
          <a:xfrm>
            <a:off x="8737600" y="6493511"/>
            <a:ext cx="2844800" cy="365125"/>
          </a:xfrm>
        </p:spPr>
        <p:txBody>
          <a:bodyPr/>
          <a:lstStyle/>
          <a:p>
            <a:fld id="{0092C032-9A84-454D-A7B4-C9367E883E3A}" type="slidenum">
              <a:rPr lang="en-GB" smtClean="0">
                <a:solidFill>
                  <a:prstClr val="black">
                    <a:tint val="75000"/>
                  </a:prstClr>
                </a:solidFill>
              </a:rPr>
              <a:pPr/>
              <a:t>15</a:t>
            </a:fld>
            <a:endParaRPr lang="en-GB" dirty="0">
              <a:solidFill>
                <a:prstClr val="black">
                  <a:tint val="75000"/>
                </a:prstClr>
              </a:solidFill>
            </a:endParaRPr>
          </a:p>
        </p:txBody>
      </p:sp>
      <p:graphicFrame>
        <p:nvGraphicFramePr>
          <p:cNvPr id="19" name="Table 18"/>
          <p:cNvGraphicFramePr>
            <a:graphicFrameLocks noGrp="1"/>
          </p:cNvGraphicFramePr>
          <p:nvPr>
            <p:extLst/>
          </p:nvPr>
        </p:nvGraphicFramePr>
        <p:xfrm>
          <a:off x="7711086" y="1961542"/>
          <a:ext cx="3600802" cy="1947878"/>
        </p:xfrm>
        <a:graphic>
          <a:graphicData uri="http://schemas.openxmlformats.org/drawingml/2006/table">
            <a:tbl>
              <a:tblPr firstRow="1" bandRow="1">
                <a:tableStyleId>{5940675A-B579-460E-94D1-54222C63F5DA}</a:tableStyleId>
              </a:tblPr>
              <a:tblGrid>
                <a:gridCol w="1800401"/>
                <a:gridCol w="1800401"/>
              </a:tblGrid>
              <a:tr h="0">
                <a:tc>
                  <a:txBody>
                    <a:bodyPr/>
                    <a:lstStyle/>
                    <a:p>
                      <a:pPr algn="ctr"/>
                      <a:r>
                        <a:rPr lang="en-US" sz="1000" baseline="0" dirty="0" smtClean="0">
                          <a:solidFill>
                            <a:srgbClr val="C00000"/>
                          </a:solidFill>
                        </a:rPr>
                        <a:t>Target material</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Slab Gr,</a:t>
                      </a:r>
                      <a:r>
                        <a:rPr lang="en-US" sz="1000" baseline="0" dirty="0" smtClean="0">
                          <a:solidFill>
                            <a:srgbClr val="C00000"/>
                          </a:solidFill>
                        </a:rPr>
                        <a:t>  W</a:t>
                      </a:r>
                      <a:r>
                        <a:rPr lang="en-US" sz="1000" dirty="0" smtClean="0">
                          <a:solidFill>
                            <a:srgbClr val="C00000"/>
                          </a:solidFill>
                        </a:rPr>
                        <a:t>idth = 8 </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r>
              <a:tr h="332438">
                <a:tc>
                  <a:txBody>
                    <a:bodyPr/>
                    <a:lstStyle/>
                    <a:p>
                      <a:pPr algn="ctr"/>
                      <a:r>
                        <a:rPr lang="el-GR" sz="1000" baseline="0" dirty="0" smtClean="0">
                          <a:solidFill>
                            <a:srgbClr val="C00000"/>
                          </a:solidFill>
                        </a:rPr>
                        <a:t>ε</a:t>
                      </a:r>
                      <a:r>
                        <a:rPr lang="en-US" sz="1000" baseline="0" dirty="0" smtClean="0">
                          <a:solidFill>
                            <a:srgbClr val="C00000"/>
                          </a:solidFill>
                        </a:rPr>
                        <a:t> </a:t>
                      </a:r>
                      <a:r>
                        <a:rPr lang="el-GR" sz="1000" baseline="0" dirty="0" smtClean="0">
                          <a:solidFill>
                            <a:srgbClr val="C00000"/>
                          </a:solidFill>
                        </a:rPr>
                        <a:t>(</a:t>
                      </a:r>
                      <a:r>
                        <a:rPr lang="el-GR" sz="1000" dirty="0" smtClean="0">
                          <a:solidFill>
                            <a:srgbClr val="C00000"/>
                          </a:solidFill>
                        </a:rPr>
                        <a:t>π </a:t>
                      </a:r>
                      <a:r>
                        <a:rPr lang="en-US" sz="1000" dirty="0" smtClean="0">
                          <a:solidFill>
                            <a:srgbClr val="C00000"/>
                          </a:solidFill>
                        </a:rPr>
                        <a:t>mm mrad</a:t>
                      </a:r>
                      <a:r>
                        <a:rPr lang="el-GR" sz="1000" dirty="0" smtClean="0">
                          <a:solidFill>
                            <a:srgbClr val="C00000"/>
                          </a:solidFill>
                        </a:rPr>
                        <a:t>)</a:t>
                      </a:r>
                      <a:endParaRPr lang="en-US" sz="1000" baseline="30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4500</a:t>
                      </a:r>
                    </a:p>
                  </a:txBody>
                  <a:tcPr anchor="ctr">
                    <a:solidFill>
                      <a:schemeClr val="accent3"/>
                    </a:solidFill>
                  </a:tcPr>
                </a:tc>
              </a:tr>
              <a:tr h="191870">
                <a:tc>
                  <a:txBody>
                    <a:bodyPr/>
                    <a:lstStyle/>
                    <a:p>
                      <a:pPr algn="ctr"/>
                      <a:r>
                        <a:rPr lang="en-US" sz="1000" baseline="0" dirty="0" smtClean="0">
                          <a:solidFill>
                            <a:srgbClr val="C00000"/>
                          </a:solidFill>
                        </a:rPr>
                        <a:t>Target, (Height x Length)</a:t>
                      </a:r>
                    </a:p>
                  </a:txBody>
                  <a:tcPr anchor="ctr">
                    <a:solidFill>
                      <a:schemeClr val="accent3"/>
                    </a:solidFill>
                  </a:tcPr>
                </a:tc>
                <a:tc>
                  <a:txBody>
                    <a:bodyPr/>
                    <a:lstStyle/>
                    <a:p>
                      <a:pPr algn="ctr"/>
                      <a:r>
                        <a:rPr lang="en-US" sz="1000" dirty="0" smtClean="0">
                          <a:solidFill>
                            <a:srgbClr val="C00000"/>
                          </a:solidFill>
                        </a:rPr>
                        <a:t>6x6</a:t>
                      </a:r>
                    </a:p>
                  </a:txBody>
                  <a:tcPr anchor="ctr">
                    <a:solidFill>
                      <a:schemeClr val="accent3"/>
                    </a:solidFill>
                  </a:tcPr>
                </a:tc>
              </a:tr>
              <a:tr h="191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intensity (x10</a:t>
                      </a:r>
                      <a:r>
                        <a:rPr lang="en-US" sz="1000" baseline="30000" dirty="0" smtClean="0">
                          <a:solidFill>
                            <a:schemeClr val="tx1"/>
                          </a:solidFill>
                        </a:rPr>
                        <a:t>6</a:t>
                      </a:r>
                      <a:r>
                        <a:rPr lang="en-US" sz="1000" baseline="0" dirty="0" smtClean="0">
                          <a:solidFill>
                            <a:schemeClr val="tx1"/>
                          </a:solidFill>
                        </a:rPr>
                        <a:t>) </a:t>
                      </a:r>
                      <a:r>
                        <a:rPr lang="el-GR" sz="1000" baseline="0" dirty="0" smtClean="0">
                          <a:solidFill>
                            <a:schemeClr val="tx1"/>
                          </a:solidFill>
                        </a:rPr>
                        <a:t>μ/</a:t>
                      </a:r>
                      <a:r>
                        <a:rPr lang="en-US" sz="1000" baseline="0" dirty="0" smtClean="0">
                          <a:solidFill>
                            <a:schemeClr val="tx1"/>
                          </a:solidFill>
                        </a:rPr>
                        <a:t>sec  </a:t>
                      </a:r>
                    </a:p>
                  </a:txBody>
                  <a:tcPr anchor="ctr">
                    <a:solidFill>
                      <a:schemeClr val="accent3"/>
                    </a:solidFill>
                  </a:tcPr>
                </a:tc>
                <a:tc>
                  <a:txBody>
                    <a:bodyPr/>
                    <a:lstStyle/>
                    <a:p>
                      <a:pPr algn="ctr"/>
                      <a:r>
                        <a:rPr lang="en-US" sz="1000" dirty="0" smtClean="0"/>
                        <a:t>2.9</a:t>
                      </a:r>
                      <a:endParaRPr lang="en-US" sz="1000" dirty="0"/>
                    </a:p>
                  </a:txBody>
                  <a:tcPr anchor="ctr">
                    <a:solidFill>
                      <a:schemeClr val="accent3"/>
                    </a:solidFill>
                  </a:tcPr>
                </a:tc>
              </a:tr>
              <a:tr h="191870">
                <a:tc>
                  <a:txBody>
                    <a:bodyPr/>
                    <a:lstStyle/>
                    <a:p>
                      <a:pPr algn="ctr"/>
                      <a:r>
                        <a:rPr lang="en-US" sz="1000" dirty="0" smtClean="0"/>
                        <a:t>polarization</a:t>
                      </a:r>
                      <a:endParaRPr lang="en-US" sz="1000" dirty="0"/>
                    </a:p>
                  </a:txBody>
                  <a:tcPr anchor="ctr">
                    <a:solidFill>
                      <a:schemeClr val="accent3"/>
                    </a:solidFill>
                  </a:tcPr>
                </a:tc>
                <a:tc>
                  <a:txBody>
                    <a:bodyPr/>
                    <a:lstStyle/>
                    <a:p>
                      <a:pPr algn="ctr"/>
                      <a:r>
                        <a:rPr lang="en-US" sz="1000" dirty="0" smtClean="0"/>
                        <a:t>-0.96</a:t>
                      </a:r>
                      <a:endParaRPr lang="en-US" sz="1000" dirty="0"/>
                    </a:p>
                  </a:txBody>
                  <a:tcPr anchor="ctr">
                    <a:solidFill>
                      <a:schemeClr val="accent3"/>
                    </a:solidFill>
                  </a:tcPr>
                </a:tc>
              </a:tr>
              <a:tr h="191870">
                <a:tc>
                  <a:txBody>
                    <a:bodyPr/>
                    <a:lstStyle/>
                    <a:p>
                      <a:pPr algn="ctr"/>
                      <a:r>
                        <a:rPr lang="en-US" sz="1000" dirty="0" smtClean="0"/>
                        <a:t>surface muon purity</a:t>
                      </a:r>
                      <a:r>
                        <a:rPr lang="el-GR" sz="1000" dirty="0" smtClean="0"/>
                        <a:t> (%)</a:t>
                      </a:r>
                      <a:endParaRPr lang="en-US" sz="1000" dirty="0"/>
                    </a:p>
                  </a:txBody>
                  <a:tcPr anchor="ctr">
                    <a:solidFill>
                      <a:schemeClr val="accent3"/>
                    </a:solidFill>
                  </a:tcPr>
                </a:tc>
                <a:tc>
                  <a:txBody>
                    <a:bodyPr/>
                    <a:lstStyle/>
                    <a:p>
                      <a:pPr algn="ctr"/>
                      <a:r>
                        <a:rPr lang="en-US" sz="1000" dirty="0" smtClean="0"/>
                        <a:t>98</a:t>
                      </a:r>
                      <a:endParaRPr lang="en-US" sz="1000" dirty="0"/>
                    </a:p>
                  </a:txBody>
                  <a:tcPr anchor="ctr">
                    <a:solidFill>
                      <a:schemeClr val="accent3"/>
                    </a:solidFill>
                  </a:tcPr>
                </a:tc>
              </a:tr>
              <a:tr h="191870">
                <a:tc>
                  <a:txBody>
                    <a:bodyPr/>
                    <a:lstStyle/>
                    <a:p>
                      <a:pPr algn="ctr"/>
                      <a:r>
                        <a:rPr lang="en-US" sz="1000" dirty="0" smtClean="0"/>
                        <a:t>statistical</a:t>
                      </a:r>
                      <a:r>
                        <a:rPr lang="en-US" sz="1000" baseline="0" dirty="0" smtClean="0"/>
                        <a:t> error</a:t>
                      </a:r>
                      <a:endParaRPr lang="en-US" sz="1000" dirty="0"/>
                    </a:p>
                  </a:txBody>
                  <a:tcPr anchor="ctr">
                    <a:solidFill>
                      <a:schemeClr val="accent3"/>
                    </a:solidFill>
                  </a:tcPr>
                </a:tc>
                <a:tc>
                  <a:txBody>
                    <a:bodyPr/>
                    <a:lstStyle/>
                    <a:p>
                      <a:pPr algn="l"/>
                      <a:r>
                        <a:rPr lang="en-US" sz="1000" dirty="0" smtClean="0"/>
                        <a:t>&lt; 2% on intensity,</a:t>
                      </a:r>
                      <a:r>
                        <a:rPr lang="en-US" sz="1000" baseline="0" dirty="0" smtClean="0"/>
                        <a:t>  </a:t>
                      </a:r>
                    </a:p>
                    <a:p>
                      <a:pPr algn="l"/>
                      <a:r>
                        <a:rPr lang="en-US" sz="1000" baseline="0" dirty="0" smtClean="0"/>
                        <a:t>&lt; 1% on polarization</a:t>
                      </a:r>
                      <a:endParaRPr lang="en-US" sz="1000" dirty="0"/>
                    </a:p>
                  </a:txBody>
                  <a:tcPr anchor="ctr">
                    <a:solidFill>
                      <a:schemeClr val="accent3"/>
                    </a:solidFill>
                  </a:tcPr>
                </a:tc>
              </a:tr>
            </a:tbl>
          </a:graphicData>
        </a:graphic>
      </p:graphicFrame>
      <p:sp>
        <p:nvSpPr>
          <p:cNvPr id="7" name="TextBox 6"/>
          <p:cNvSpPr txBox="1"/>
          <p:nvPr/>
        </p:nvSpPr>
        <p:spPr>
          <a:xfrm>
            <a:off x="7440575" y="4745479"/>
            <a:ext cx="4141825" cy="1169551"/>
          </a:xfrm>
          <a:prstGeom prst="rect">
            <a:avLst/>
          </a:prstGeom>
          <a:gradFill>
            <a:gsLst>
              <a:gs pos="0">
                <a:schemeClr val="accent6"/>
              </a:gs>
              <a:gs pos="100000">
                <a:schemeClr val="bg1"/>
              </a:gs>
            </a:gsLst>
            <a:lin ang="0" scaled="1"/>
          </a:gradFill>
          <a:effectLst>
            <a:outerShdw blurRad="1270000" dist="50800" dir="5400000" algn="ctr" rotWithShape="0">
              <a:srgbClr val="000000">
                <a:alpha val="43137"/>
              </a:srgbClr>
            </a:outerShdw>
          </a:effectLst>
        </p:spPr>
        <p:txBody>
          <a:bodyPr wrap="square" rtlCol="0">
            <a:spAutoFit/>
          </a:bodyPr>
          <a:lstStyle/>
          <a:p>
            <a:r>
              <a:rPr lang="en-US" sz="1400" dirty="0" smtClean="0"/>
              <a:t>small target size due to proton’s beam multiple  scattering </a:t>
            </a:r>
          </a:p>
          <a:p>
            <a:pPr marL="285750" indent="-285750">
              <a:buFont typeface="Arial" panose="020B0604020202020204" pitchFamily="34" charset="0"/>
              <a:buChar char="•"/>
            </a:pPr>
            <a:r>
              <a:rPr lang="en-US" sz="1400" dirty="0" smtClean="0"/>
              <a:t>Target Length less that 1 cm is foreseen</a:t>
            </a:r>
          </a:p>
          <a:p>
            <a:pPr marL="285750" indent="-285750">
              <a:buFont typeface="Arial" panose="020B0604020202020204" pitchFamily="34" charset="0"/>
              <a:buChar char="•"/>
            </a:pPr>
            <a:r>
              <a:rPr lang="en-US" sz="1400" dirty="0" smtClean="0"/>
              <a:t>Tilted to minimize proton interaction and keeping similar rate, to be studied</a:t>
            </a:r>
            <a:endParaRPr lang="en-US" sz="1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18" y="1091637"/>
            <a:ext cx="6788178" cy="3905649"/>
          </a:xfrm>
          <a:prstGeom prst="rect">
            <a:avLst/>
          </a:prstGeom>
          <a:effectLst>
            <a:outerShdw blurRad="1270000" dist="50800" dir="5400000" algn="ctr" rotWithShape="0">
              <a:srgbClr val="000000">
                <a:alpha val="43137"/>
              </a:srgbClr>
            </a:outerShdw>
          </a:effectLst>
        </p:spPr>
      </p:pic>
      <p:sp>
        <p:nvSpPr>
          <p:cNvPr id="11" name="Rectangle 10"/>
          <p:cNvSpPr/>
          <p:nvPr/>
        </p:nvSpPr>
        <p:spPr>
          <a:xfrm rot="1740000">
            <a:off x="1801368" y="3594252"/>
            <a:ext cx="176376" cy="622398"/>
          </a:xfrm>
          <a:prstGeom prst="rect">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500" y="4282013"/>
            <a:ext cx="2846775" cy="2277420"/>
          </a:xfrm>
          <a:prstGeom prst="rect">
            <a:avLst/>
          </a:prstGeom>
          <a:effectLst>
            <a:outerShdw blurRad="1270000" dist="50800" dir="5400000" algn="ctr" rotWithShape="0">
              <a:srgbClr val="000000">
                <a:alpha val="43137"/>
              </a:srgbClr>
            </a:outerShdw>
          </a:effectLst>
        </p:spPr>
      </p:pic>
      <p:cxnSp>
        <p:nvCxnSpPr>
          <p:cNvPr id="4" name="Straight Arrow Connector 3"/>
          <p:cNvCxnSpPr/>
          <p:nvPr/>
        </p:nvCxnSpPr>
        <p:spPr>
          <a:xfrm>
            <a:off x="2274570" y="3590515"/>
            <a:ext cx="1946910" cy="2055905"/>
          </a:xfrm>
          <a:prstGeom prst="straightConnector1">
            <a:avLst/>
          </a:prstGeom>
          <a:ln>
            <a:solidFill>
              <a:srgbClr val="A0A0A0"/>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064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t="5714" b="6621"/>
          <a:stretch/>
        </p:blipFill>
        <p:spPr>
          <a:xfrm>
            <a:off x="214639" y="1016336"/>
            <a:ext cx="4854361" cy="3246783"/>
          </a:xfrm>
          <a:prstGeom prst="rect">
            <a:avLst/>
          </a:prstGeom>
          <a:effectLst>
            <a:outerShdw blurRad="1270000" dist="50800" dir="5400000" algn="ctr" rotWithShape="0">
              <a:srgbClr val="000000">
                <a:alpha val="43137"/>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012" y="1229785"/>
            <a:ext cx="6429037" cy="4092354"/>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1154582" y="4242965"/>
            <a:ext cx="3330616" cy="1754326"/>
          </a:xfrm>
          <a:prstGeom prst="rect">
            <a:avLst/>
          </a:prstGeom>
          <a:gradFill flip="none" rotWithShape="1">
            <a:gsLst>
              <a:gs pos="0">
                <a:schemeClr val="accent6"/>
              </a:gs>
              <a:gs pos="100000">
                <a:schemeClr val="bg1"/>
              </a:gs>
            </a:gsLst>
            <a:lin ang="0" scaled="1"/>
            <a:tileRect/>
          </a:gradFill>
        </p:spPr>
        <p:txBody>
          <a:bodyPr wrap="square" rtlCol="0">
            <a:spAutoFit/>
          </a:bodyPr>
          <a:lstStyle/>
          <a:p>
            <a:r>
              <a:rPr lang="en-US" sz="1200" dirty="0" smtClean="0"/>
              <a:t>Conical as </a:t>
            </a:r>
            <a:r>
              <a:rPr lang="el-GR" sz="1200" dirty="0"/>
              <a:t>μ</a:t>
            </a:r>
            <a:r>
              <a:rPr lang="en-US" sz="1200" dirty="0" smtClean="0"/>
              <a:t>SR</a:t>
            </a:r>
          </a:p>
          <a:p>
            <a:pPr marL="171450" indent="-171450">
              <a:buFont typeface="Arial" panose="020B0604020202020204" pitchFamily="34" charset="0"/>
              <a:buChar char="•"/>
            </a:pPr>
            <a:r>
              <a:rPr lang="en-US" sz="1200" dirty="0" smtClean="0"/>
              <a:t>Graphite</a:t>
            </a:r>
          </a:p>
          <a:p>
            <a:pPr marL="171450" indent="-171450">
              <a:buFont typeface="Arial" panose="020B0604020202020204" pitchFamily="34" charset="0"/>
              <a:buChar char="•"/>
            </a:pPr>
            <a:r>
              <a:rPr lang="en-US" sz="1200" dirty="0" smtClean="0"/>
              <a:t>r1 = 4.5 cm (9</a:t>
            </a:r>
            <a:r>
              <a:rPr lang="el-GR" sz="1200" dirty="0" smtClean="0"/>
              <a:t>σ</a:t>
            </a:r>
            <a:r>
              <a:rPr lang="en-US" sz="1200" baseline="-25000" dirty="0"/>
              <a:t>b</a:t>
            </a:r>
            <a:r>
              <a:rPr lang="en-US" sz="1200" dirty="0" smtClean="0"/>
              <a:t>), r2 = 0.5 cm (</a:t>
            </a:r>
            <a:r>
              <a:rPr lang="el-GR" sz="1200" dirty="0"/>
              <a:t>σ</a:t>
            </a:r>
            <a:r>
              <a:rPr lang="en-US" sz="1200" baseline="-25000" dirty="0"/>
              <a:t>b</a:t>
            </a:r>
            <a:r>
              <a:rPr lang="en-US" sz="1200" dirty="0" smtClean="0"/>
              <a:t>)</a:t>
            </a:r>
          </a:p>
          <a:p>
            <a:pPr marL="171450" indent="-171450">
              <a:buFont typeface="Arial" panose="020B0604020202020204" pitchFamily="34" charset="0"/>
              <a:buChar char="•"/>
            </a:pPr>
            <a:r>
              <a:rPr lang="en-US" sz="1200" dirty="0" smtClean="0"/>
              <a:t>L = 30 cm</a:t>
            </a:r>
          </a:p>
          <a:p>
            <a:endParaRPr lang="en-US" sz="1200" dirty="0" smtClean="0"/>
          </a:p>
          <a:p>
            <a:r>
              <a:rPr lang="en-US" sz="1200" dirty="0" smtClean="0"/>
              <a:t>or Cylindrical, best case</a:t>
            </a:r>
          </a:p>
          <a:p>
            <a:pPr marL="171450" indent="-171450">
              <a:buFont typeface="Arial" panose="020B0604020202020204" pitchFamily="34" charset="0"/>
              <a:buChar char="•"/>
            </a:pPr>
            <a:r>
              <a:rPr lang="en-US" sz="1200" dirty="0" smtClean="0"/>
              <a:t>Graphite</a:t>
            </a:r>
          </a:p>
          <a:p>
            <a:pPr marL="171450" indent="-171450">
              <a:buFont typeface="Arial" panose="020B0604020202020204" pitchFamily="34" charset="0"/>
              <a:buChar char="•"/>
            </a:pPr>
            <a:r>
              <a:rPr lang="en-US" sz="1200" dirty="0" smtClean="0"/>
              <a:t>R = 2 cm (4</a:t>
            </a:r>
            <a:r>
              <a:rPr lang="el-GR" sz="1200" dirty="0" smtClean="0"/>
              <a:t>σ</a:t>
            </a:r>
            <a:r>
              <a:rPr lang="en-US" sz="1200" baseline="-25000" dirty="0" smtClean="0"/>
              <a:t>b</a:t>
            </a:r>
            <a:r>
              <a:rPr lang="en-US" sz="1200" dirty="0" smtClean="0"/>
              <a:t>)</a:t>
            </a:r>
          </a:p>
          <a:p>
            <a:pPr marL="171450" indent="-171450">
              <a:buFont typeface="Arial" panose="020B0604020202020204" pitchFamily="34" charset="0"/>
              <a:buChar char="•"/>
            </a:pPr>
            <a:r>
              <a:rPr lang="en-US" sz="1200" dirty="0" smtClean="0"/>
              <a:t>L = 30 cm</a:t>
            </a:r>
            <a:endParaRPr lang="en-US" sz="1200" dirty="0"/>
          </a:p>
        </p:txBody>
      </p:sp>
      <p:sp>
        <p:nvSpPr>
          <p:cNvPr id="2" name="Title 1"/>
          <p:cNvSpPr>
            <a:spLocks noGrp="1"/>
          </p:cNvSpPr>
          <p:nvPr>
            <p:ph type="title"/>
          </p:nvPr>
        </p:nvSpPr>
        <p:spPr>
          <a:xfrm>
            <a:off x="514615" y="175195"/>
            <a:ext cx="11463129" cy="683578"/>
          </a:xfrm>
        </p:spPr>
        <p:txBody>
          <a:bodyPr>
            <a:noAutofit/>
          </a:bodyPr>
          <a:lstStyle/>
          <a:p>
            <a:r>
              <a:rPr lang="el-GR" sz="2400" dirty="0" smtClean="0">
                <a:solidFill>
                  <a:schemeClr val="accent6"/>
                </a:solidFill>
              </a:rPr>
              <a:t>μ</a:t>
            </a:r>
            <a:r>
              <a:rPr lang="en-US" sz="2400" dirty="0" smtClean="0">
                <a:solidFill>
                  <a:schemeClr val="accent6"/>
                </a:solidFill>
              </a:rPr>
              <a:t>SR: </a:t>
            </a:r>
            <a:r>
              <a:rPr lang="el-GR" sz="2400" dirty="0">
                <a:solidFill>
                  <a:schemeClr val="accent6"/>
                </a:solidFill>
              </a:rPr>
              <a:t>π+ </a:t>
            </a:r>
            <a:r>
              <a:rPr lang="en-US" sz="2400" dirty="0" smtClean="0">
                <a:solidFill>
                  <a:schemeClr val="accent6"/>
                </a:solidFill>
              </a:rPr>
              <a:t>capture for decay muons @ 5 T</a:t>
            </a:r>
            <a:br>
              <a:rPr lang="en-US" sz="2400" dirty="0" smtClean="0">
                <a:solidFill>
                  <a:schemeClr val="accent6"/>
                </a:solidFill>
              </a:rPr>
            </a:br>
            <a:r>
              <a:rPr lang="en-US" sz="2400" dirty="0" smtClean="0">
                <a:solidFill>
                  <a:schemeClr val="accent6"/>
                </a:solidFill>
              </a:rPr>
              <a:t>conical vs cylinder targets with Graphite</a:t>
            </a:r>
            <a:endParaRPr lang="en-US" sz="2400" dirty="0">
              <a:solidFill>
                <a:schemeClr val="accent6"/>
              </a:solidFill>
            </a:endParaRPr>
          </a:p>
        </p:txBody>
      </p:sp>
      <p:sp>
        <p:nvSpPr>
          <p:cNvPr id="11" name="Isosceles Triangle 10"/>
          <p:cNvSpPr/>
          <p:nvPr/>
        </p:nvSpPr>
        <p:spPr>
          <a:xfrm rot="5400000">
            <a:off x="3264262" y="4115503"/>
            <a:ext cx="300598" cy="614475"/>
          </a:xfrm>
          <a:prstGeom prst="triangle">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26815" y="5396158"/>
            <a:ext cx="694984" cy="185530"/>
          </a:xfrm>
          <a:prstGeom prst="rect">
            <a:avLst/>
          </a:prstGeom>
          <a:solidFill>
            <a:srgbClr val="8358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12"/>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4" name="Footer Placeholder 13"/>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0092C032-9A84-454D-A7B4-C9367E883E3A}" type="slidenum">
              <a:rPr lang="en-GB" smtClean="0">
                <a:solidFill>
                  <a:prstClr val="black">
                    <a:tint val="75000"/>
                  </a:prstClr>
                </a:solidFill>
              </a:rPr>
              <a:pPr/>
              <a:t>16</a:t>
            </a:fld>
            <a:endParaRPr lang="en-GB" dirty="0">
              <a:solidFill>
                <a:prstClr val="black">
                  <a:tint val="75000"/>
                </a:prstClr>
              </a:solidFill>
            </a:endParaRPr>
          </a:p>
        </p:txBody>
      </p:sp>
      <p:sp>
        <p:nvSpPr>
          <p:cNvPr id="18" name="TextBox 17"/>
          <p:cNvSpPr txBox="1"/>
          <p:nvPr/>
        </p:nvSpPr>
        <p:spPr>
          <a:xfrm rot="16200000">
            <a:off x="4897330" y="1833417"/>
            <a:ext cx="1039067" cy="246221"/>
          </a:xfrm>
          <a:prstGeom prst="rect">
            <a:avLst/>
          </a:prstGeom>
          <a:solidFill>
            <a:schemeClr val="bg1"/>
          </a:solidFill>
        </p:spPr>
        <p:txBody>
          <a:bodyPr wrap="none" rtlCol="0">
            <a:spAutoFit/>
          </a:bodyPr>
          <a:lstStyle/>
          <a:p>
            <a:r>
              <a:rPr lang="el-GR" sz="1000" dirty="0" smtClean="0"/>
              <a:t>π</a:t>
            </a:r>
            <a:r>
              <a:rPr lang="en-US" sz="1000" baseline="30000" dirty="0" smtClean="0"/>
              <a:t>+</a:t>
            </a:r>
            <a:r>
              <a:rPr lang="en-US" sz="1000" dirty="0" smtClean="0"/>
              <a:t> / 2 MeV / s</a:t>
            </a:r>
            <a:endParaRPr lang="en-US" sz="1000" dirty="0"/>
          </a:p>
        </p:txBody>
      </p:sp>
      <p:sp>
        <p:nvSpPr>
          <p:cNvPr id="20" name="TextBox 19"/>
          <p:cNvSpPr txBox="1"/>
          <p:nvPr/>
        </p:nvSpPr>
        <p:spPr>
          <a:xfrm>
            <a:off x="11087220" y="5278883"/>
            <a:ext cx="662361" cy="246221"/>
          </a:xfrm>
          <a:prstGeom prst="rect">
            <a:avLst/>
          </a:prstGeom>
          <a:solidFill>
            <a:schemeClr val="bg1"/>
          </a:solidFill>
        </p:spPr>
        <p:txBody>
          <a:bodyPr wrap="none" rtlCol="0">
            <a:spAutoFit/>
          </a:bodyPr>
          <a:lstStyle/>
          <a:p>
            <a:r>
              <a:rPr lang="en-US" sz="1000" dirty="0" smtClean="0"/>
              <a:t>P GeV/c</a:t>
            </a:r>
            <a:endParaRPr lang="en-US" sz="1000" dirty="0"/>
          </a:p>
        </p:txBody>
      </p:sp>
      <p:cxnSp>
        <p:nvCxnSpPr>
          <p:cNvPr id="5" name="Straight Connector 4"/>
          <p:cNvCxnSpPr/>
          <p:nvPr/>
        </p:nvCxnSpPr>
        <p:spPr>
          <a:xfrm>
            <a:off x="6484703" y="1999445"/>
            <a:ext cx="1229360" cy="0"/>
          </a:xfrm>
          <a:prstGeom prst="line">
            <a:avLst/>
          </a:prstGeom>
          <a:ln w="22225">
            <a:solidFill>
              <a:srgbClr val="FF4444"/>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827182" y="1860945"/>
            <a:ext cx="1196161" cy="276999"/>
          </a:xfrm>
          <a:prstGeom prst="rect">
            <a:avLst/>
          </a:prstGeom>
          <a:noFill/>
        </p:spPr>
        <p:txBody>
          <a:bodyPr wrap="none" rtlCol="0">
            <a:spAutoFit/>
          </a:bodyPr>
          <a:lstStyle/>
          <a:p>
            <a:r>
              <a:rPr lang="en-US" sz="1200" dirty="0" smtClean="0">
                <a:solidFill>
                  <a:srgbClr val="FF4444"/>
                </a:solidFill>
              </a:rPr>
              <a:t>conical as </a:t>
            </a:r>
            <a:r>
              <a:rPr lang="el-GR" sz="1200" dirty="0" smtClean="0">
                <a:solidFill>
                  <a:srgbClr val="FF4444"/>
                </a:solidFill>
              </a:rPr>
              <a:t>μ</a:t>
            </a:r>
            <a:r>
              <a:rPr lang="en-US" sz="1200" dirty="0" smtClean="0">
                <a:solidFill>
                  <a:srgbClr val="FF4444"/>
                </a:solidFill>
              </a:rPr>
              <a:t>SR</a:t>
            </a:r>
            <a:endParaRPr lang="en-US" sz="1200" dirty="0">
              <a:solidFill>
                <a:srgbClr val="FF4444"/>
              </a:solidFill>
            </a:endParaRPr>
          </a:p>
        </p:txBody>
      </p:sp>
      <p:sp>
        <p:nvSpPr>
          <p:cNvPr id="7" name="TextBox 6"/>
          <p:cNvSpPr txBox="1"/>
          <p:nvPr/>
        </p:nvSpPr>
        <p:spPr>
          <a:xfrm>
            <a:off x="10057172" y="1857819"/>
            <a:ext cx="1564852" cy="461665"/>
          </a:xfrm>
          <a:prstGeom prst="rect">
            <a:avLst/>
          </a:prstGeom>
          <a:noFill/>
        </p:spPr>
        <p:txBody>
          <a:bodyPr wrap="none" rtlCol="0">
            <a:spAutoFit/>
          </a:bodyPr>
          <a:lstStyle/>
          <a:p>
            <a:r>
              <a:rPr lang="en-US" sz="1200" dirty="0" smtClean="0"/>
              <a:t>5 -&gt; 3 T</a:t>
            </a:r>
            <a:endParaRPr lang="en-US" sz="1200" dirty="0"/>
          </a:p>
          <a:p>
            <a:r>
              <a:rPr lang="en-US" sz="1200" dirty="0" smtClean="0"/>
              <a:t>100000 </a:t>
            </a:r>
            <a:r>
              <a:rPr lang="el-GR" sz="1200" dirty="0" smtClean="0"/>
              <a:t>π</a:t>
            </a:r>
            <a:r>
              <a:rPr lang="en-US" sz="1200" dirty="0" smtClean="0"/>
              <a:t> mm mrad</a:t>
            </a:r>
            <a:endParaRPr lang="en-US" sz="1200" dirty="0"/>
          </a:p>
        </p:txBody>
      </p:sp>
      <p:cxnSp>
        <p:nvCxnSpPr>
          <p:cNvPr id="26" name="Straight Connector 25"/>
          <p:cNvCxnSpPr/>
          <p:nvPr/>
        </p:nvCxnSpPr>
        <p:spPr>
          <a:xfrm>
            <a:off x="6484703" y="2239427"/>
            <a:ext cx="1229360" cy="0"/>
          </a:xfrm>
          <a:prstGeom prst="line">
            <a:avLst/>
          </a:prstGeom>
          <a:ln w="22225">
            <a:solidFill>
              <a:srgbClr val="2E2EFF"/>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7182" y="2100927"/>
            <a:ext cx="1204176" cy="276999"/>
          </a:xfrm>
          <a:prstGeom prst="rect">
            <a:avLst/>
          </a:prstGeom>
          <a:noFill/>
        </p:spPr>
        <p:txBody>
          <a:bodyPr wrap="none" rtlCol="0">
            <a:spAutoFit/>
          </a:bodyPr>
          <a:lstStyle/>
          <a:p>
            <a:r>
              <a:rPr lang="en-US" sz="1200" dirty="0" smtClean="0">
                <a:solidFill>
                  <a:srgbClr val="2E2EFF"/>
                </a:solidFill>
              </a:rPr>
              <a:t>cylidrical best</a:t>
            </a:r>
            <a:endParaRPr lang="en-US" sz="1200" dirty="0">
              <a:solidFill>
                <a:srgbClr val="2E2EFF"/>
              </a:solidFill>
            </a:endParaRPr>
          </a:p>
        </p:txBody>
      </p:sp>
      <p:sp>
        <p:nvSpPr>
          <p:cNvPr id="21" name="TextBox 20"/>
          <p:cNvSpPr txBox="1"/>
          <p:nvPr/>
        </p:nvSpPr>
        <p:spPr>
          <a:xfrm>
            <a:off x="6532009" y="5676554"/>
            <a:ext cx="4307589" cy="523220"/>
          </a:xfrm>
          <a:prstGeom prst="rect">
            <a:avLst/>
          </a:prstGeom>
          <a:gradFill>
            <a:gsLst>
              <a:gs pos="0">
                <a:schemeClr val="accent6"/>
              </a:gs>
              <a:gs pos="100000">
                <a:schemeClr val="bg1"/>
              </a:gs>
            </a:gsLst>
            <a:lin ang="0" scaled="1"/>
          </a:gradFill>
        </p:spPr>
        <p:txBody>
          <a:bodyPr wrap="none" rtlCol="0">
            <a:spAutoFit/>
          </a:bodyPr>
          <a:lstStyle/>
          <a:p>
            <a:r>
              <a:rPr lang="el-GR" sz="1400" dirty="0"/>
              <a:t>μ</a:t>
            </a:r>
            <a:r>
              <a:rPr lang="en-US" sz="1400" dirty="0" smtClean="0"/>
              <a:t>SR target is optimized for best pion production </a:t>
            </a:r>
          </a:p>
          <a:p>
            <a:r>
              <a:rPr lang="en-US" sz="1400" dirty="0" smtClean="0"/>
              <a:t>related to decay muons and neutrinos </a:t>
            </a:r>
            <a:endParaRPr lang="en-US" sz="1400" dirty="0"/>
          </a:p>
        </p:txBody>
      </p:sp>
    </p:spTree>
    <p:extLst>
      <p:ext uri="{BB962C8B-B14F-4D97-AF65-F5344CB8AC3E}">
        <p14:creationId xmlns:p14="http://schemas.microsoft.com/office/powerpoint/2010/main" val="896209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053" b="4794"/>
          <a:stretch/>
        </p:blipFill>
        <p:spPr>
          <a:xfrm>
            <a:off x="6009005" y="1421260"/>
            <a:ext cx="4556900" cy="3108495"/>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1154582" y="4789986"/>
            <a:ext cx="3011018" cy="830997"/>
          </a:xfrm>
          <a:prstGeom prst="rect">
            <a:avLst/>
          </a:prstGeom>
          <a:gradFill flip="none" rotWithShape="1">
            <a:gsLst>
              <a:gs pos="0">
                <a:schemeClr val="accent6"/>
              </a:gs>
              <a:gs pos="100000">
                <a:schemeClr val="bg1"/>
              </a:gs>
            </a:gsLst>
            <a:lin ang="0" scaled="1"/>
            <a:tileRect/>
          </a:gradFill>
        </p:spPr>
        <p:txBody>
          <a:bodyPr wrap="square" rtlCol="0">
            <a:spAutoFit/>
          </a:bodyPr>
          <a:lstStyle/>
          <a:p>
            <a:r>
              <a:rPr lang="en-US" sz="1200" dirty="0" smtClean="0"/>
              <a:t>Conical as </a:t>
            </a:r>
            <a:r>
              <a:rPr lang="el-GR" sz="1200" dirty="0" smtClean="0"/>
              <a:t>μ</a:t>
            </a:r>
            <a:r>
              <a:rPr lang="en-US" sz="1200" dirty="0" smtClean="0"/>
              <a:t>SR</a:t>
            </a:r>
          </a:p>
          <a:p>
            <a:pPr marL="171450" indent="-171450">
              <a:buFont typeface="Arial" panose="020B0604020202020204" pitchFamily="34" charset="0"/>
              <a:buChar char="•"/>
            </a:pPr>
            <a:r>
              <a:rPr lang="en-US" sz="1200" dirty="0" smtClean="0"/>
              <a:t>Graphite</a:t>
            </a:r>
          </a:p>
          <a:p>
            <a:pPr marL="171450" indent="-171450">
              <a:buFont typeface="Arial" panose="020B0604020202020204" pitchFamily="34" charset="0"/>
              <a:buChar char="•"/>
            </a:pPr>
            <a:r>
              <a:rPr lang="en-US" sz="1200" dirty="0" smtClean="0"/>
              <a:t>r1 = 4.5 cm (9</a:t>
            </a:r>
            <a:r>
              <a:rPr lang="el-GR" sz="1200" dirty="0" smtClean="0"/>
              <a:t>σ</a:t>
            </a:r>
            <a:r>
              <a:rPr lang="en-US" sz="1200" baseline="-25000" dirty="0"/>
              <a:t>b</a:t>
            </a:r>
            <a:r>
              <a:rPr lang="en-US" sz="1200" dirty="0" smtClean="0"/>
              <a:t>), r2 = 0.5 cm (</a:t>
            </a:r>
            <a:r>
              <a:rPr lang="el-GR" sz="1200" dirty="0"/>
              <a:t>σ</a:t>
            </a:r>
            <a:r>
              <a:rPr lang="en-US" sz="1200" baseline="-25000" dirty="0"/>
              <a:t>b</a:t>
            </a:r>
            <a:r>
              <a:rPr lang="en-US" sz="1200" dirty="0" smtClean="0"/>
              <a:t>)</a:t>
            </a:r>
          </a:p>
          <a:p>
            <a:pPr marL="171450" indent="-171450">
              <a:buFont typeface="Arial" panose="020B0604020202020204" pitchFamily="34" charset="0"/>
              <a:buChar char="•"/>
            </a:pPr>
            <a:r>
              <a:rPr lang="en-US" sz="1200" dirty="0" smtClean="0"/>
              <a:t>L = 30 cm</a:t>
            </a:r>
          </a:p>
        </p:txBody>
      </p:sp>
      <p:sp>
        <p:nvSpPr>
          <p:cNvPr id="2" name="Title 1"/>
          <p:cNvSpPr>
            <a:spLocks noGrp="1"/>
          </p:cNvSpPr>
          <p:nvPr>
            <p:ph type="title"/>
          </p:nvPr>
        </p:nvSpPr>
        <p:spPr>
          <a:xfrm>
            <a:off x="514615" y="96016"/>
            <a:ext cx="11463129" cy="683578"/>
          </a:xfrm>
        </p:spPr>
        <p:txBody>
          <a:bodyPr>
            <a:noAutofit/>
          </a:bodyPr>
          <a:lstStyle/>
          <a:p>
            <a:r>
              <a:rPr lang="el-GR" sz="2400" dirty="0" smtClean="0">
                <a:solidFill>
                  <a:schemeClr val="accent6"/>
                </a:solidFill>
              </a:rPr>
              <a:t>μ</a:t>
            </a:r>
            <a:r>
              <a:rPr lang="en-US" sz="2400" dirty="0" smtClean="0">
                <a:solidFill>
                  <a:schemeClr val="accent6"/>
                </a:solidFill>
              </a:rPr>
              <a:t>SR: </a:t>
            </a:r>
            <a:r>
              <a:rPr lang="el-GR" sz="2400" dirty="0">
                <a:solidFill>
                  <a:schemeClr val="accent6"/>
                </a:solidFill>
              </a:rPr>
              <a:t>π+ </a:t>
            </a:r>
            <a:r>
              <a:rPr lang="en-US" sz="2400" dirty="0" smtClean="0">
                <a:solidFill>
                  <a:schemeClr val="accent6"/>
                </a:solidFill>
              </a:rPr>
              <a:t>capture for decay muons @ 5 T</a:t>
            </a:r>
            <a:endParaRPr lang="en-US" sz="2400" dirty="0">
              <a:solidFill>
                <a:schemeClr val="accent6"/>
              </a:solidFill>
            </a:endParaRPr>
          </a:p>
        </p:txBody>
      </p:sp>
      <p:sp>
        <p:nvSpPr>
          <p:cNvPr id="11" name="Isosceles Triangle 10"/>
          <p:cNvSpPr/>
          <p:nvPr/>
        </p:nvSpPr>
        <p:spPr>
          <a:xfrm rot="5400000">
            <a:off x="3264262" y="4662524"/>
            <a:ext cx="300598" cy="614475"/>
          </a:xfrm>
          <a:prstGeom prst="triangle">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360262" y="1154647"/>
            <a:ext cx="3265638" cy="276999"/>
          </a:xfrm>
          <a:prstGeom prst="rect">
            <a:avLst/>
          </a:prstGeom>
          <a:solidFill>
            <a:schemeClr val="bg1"/>
          </a:solidFill>
          <a:effectLst/>
        </p:spPr>
        <p:txBody>
          <a:bodyPr wrap="none" rtlCol="0">
            <a:spAutoFit/>
          </a:bodyPr>
          <a:lstStyle/>
          <a:p>
            <a:r>
              <a:rPr lang="en-US" sz="1200" dirty="0"/>
              <a:t>a</a:t>
            </a:r>
            <a:r>
              <a:rPr lang="en-US" sz="1200" dirty="0" smtClean="0"/>
              <a:t>verage muon momentum from pion decays </a:t>
            </a:r>
            <a:endParaRPr lang="en-US" sz="1200"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2246"/>
          <a:stretch/>
        </p:blipFill>
        <p:spPr>
          <a:xfrm>
            <a:off x="6430307" y="5269093"/>
            <a:ext cx="3492545" cy="511556"/>
          </a:xfrm>
          <a:prstGeom prst="rect">
            <a:avLst/>
          </a:prstGeom>
          <a:ln>
            <a:noFill/>
          </a:ln>
          <a:effectLst>
            <a:outerShdw blurRad="1270000" dist="50800" dir="5400000" algn="ctr" rotWithShape="0">
              <a:srgbClr val="000000">
                <a:alpha val="43137"/>
              </a:srgbClr>
            </a:outerShdw>
          </a:effectLst>
        </p:spPr>
      </p:pic>
      <p:sp>
        <p:nvSpPr>
          <p:cNvPr id="19" name="TextBox 18"/>
          <p:cNvSpPr txBox="1"/>
          <p:nvPr/>
        </p:nvSpPr>
        <p:spPr>
          <a:xfrm>
            <a:off x="9250680" y="3477414"/>
            <a:ext cx="2652659" cy="461665"/>
          </a:xfrm>
          <a:prstGeom prst="rect">
            <a:avLst/>
          </a:prstGeom>
          <a:solidFill>
            <a:srgbClr val="7FE368"/>
          </a:solidFill>
        </p:spPr>
        <p:txBody>
          <a:bodyPr wrap="square" rtlCol="0">
            <a:spAutoFit/>
          </a:bodyPr>
          <a:lstStyle/>
          <a:p>
            <a:r>
              <a:rPr lang="en-US" sz="1200" dirty="0" smtClean="0"/>
              <a:t>decay muons require pion capture momentum at </a:t>
            </a:r>
            <a:r>
              <a:rPr lang="en-US" sz="1100" dirty="0" smtClean="0"/>
              <a:t>128 and 225 MeV/c </a:t>
            </a:r>
            <a:endParaRPr lang="en-US" sz="1100" dirty="0"/>
          </a:p>
        </p:txBody>
      </p:sp>
      <p:sp>
        <p:nvSpPr>
          <p:cNvPr id="29" name="TextBox 28"/>
          <p:cNvSpPr txBox="1"/>
          <p:nvPr/>
        </p:nvSpPr>
        <p:spPr>
          <a:xfrm>
            <a:off x="8577508" y="5636832"/>
            <a:ext cx="2508498" cy="461665"/>
          </a:xfrm>
          <a:prstGeom prst="rect">
            <a:avLst/>
          </a:prstGeom>
          <a:solidFill>
            <a:schemeClr val="bg1"/>
          </a:solidFill>
        </p:spPr>
        <p:txBody>
          <a:bodyPr wrap="square" rtlCol="0">
            <a:spAutoFit/>
          </a:bodyPr>
          <a:lstStyle/>
          <a:p>
            <a:r>
              <a:rPr lang="en-US" sz="1200" dirty="0" smtClean="0"/>
              <a:t>+ or – reflects spin direction of “forward” and “backward” muon </a:t>
            </a:r>
            <a:endParaRPr lang="en-US" sz="1200" dirty="0"/>
          </a:p>
        </p:txBody>
      </p:sp>
      <p:sp>
        <p:nvSpPr>
          <p:cNvPr id="30" name="TextBox 29"/>
          <p:cNvSpPr txBox="1"/>
          <p:nvPr/>
        </p:nvSpPr>
        <p:spPr>
          <a:xfrm rot="16200000">
            <a:off x="4939160" y="2300798"/>
            <a:ext cx="1874231" cy="276999"/>
          </a:xfrm>
          <a:prstGeom prst="rect">
            <a:avLst/>
          </a:prstGeom>
          <a:solidFill>
            <a:schemeClr val="bg1"/>
          </a:solidFill>
        </p:spPr>
        <p:txBody>
          <a:bodyPr wrap="none" rtlCol="0">
            <a:spAutoFit/>
          </a:bodyPr>
          <a:lstStyle/>
          <a:p>
            <a:r>
              <a:rPr lang="en-US" sz="1200" dirty="0" smtClean="0"/>
              <a:t>muon momentum MeV/c</a:t>
            </a:r>
            <a:endParaRPr lang="en-US" sz="1200" dirty="0"/>
          </a:p>
        </p:txBody>
      </p:sp>
      <p:sp>
        <p:nvSpPr>
          <p:cNvPr id="31" name="TextBox 30"/>
          <p:cNvSpPr txBox="1"/>
          <p:nvPr/>
        </p:nvSpPr>
        <p:spPr>
          <a:xfrm>
            <a:off x="8748814" y="4524752"/>
            <a:ext cx="1798890" cy="276999"/>
          </a:xfrm>
          <a:prstGeom prst="rect">
            <a:avLst/>
          </a:prstGeom>
          <a:solidFill>
            <a:schemeClr val="bg1"/>
          </a:solidFill>
        </p:spPr>
        <p:txBody>
          <a:bodyPr wrap="none" rtlCol="0">
            <a:spAutoFit/>
          </a:bodyPr>
          <a:lstStyle/>
          <a:p>
            <a:r>
              <a:rPr lang="en-US" sz="1200" dirty="0" smtClean="0"/>
              <a:t>pion momentum MeV/c</a:t>
            </a:r>
            <a:endParaRPr lang="en-US" sz="1200" dirty="0"/>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t="5714" b="6621"/>
          <a:stretch/>
        </p:blipFill>
        <p:spPr>
          <a:xfrm>
            <a:off x="214639" y="1016336"/>
            <a:ext cx="4854361" cy="3246783"/>
          </a:xfrm>
          <a:prstGeom prst="rect">
            <a:avLst/>
          </a:prstGeom>
          <a:effectLst>
            <a:outerShdw blurRad="1270000" dist="50800" dir="5400000" algn="ctr" rotWithShape="0">
              <a:srgbClr val="000000">
                <a:alpha val="43137"/>
              </a:srgbClr>
            </a:outerShdw>
          </a:effectLst>
        </p:spPr>
      </p:pic>
      <p:sp>
        <p:nvSpPr>
          <p:cNvPr id="13" name="Date Placeholder 12"/>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4" name="Footer Placeholder 13"/>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0092C032-9A84-454D-A7B4-C9367E883E3A}" type="slidenum">
              <a:rPr lang="en-GB" smtClean="0">
                <a:solidFill>
                  <a:prstClr val="black">
                    <a:tint val="75000"/>
                  </a:prstClr>
                </a:solidFill>
              </a:rPr>
              <a:pPr/>
              <a:t>17</a:t>
            </a:fld>
            <a:endParaRPr lang="en-GB" dirty="0">
              <a:solidFill>
                <a:prstClr val="black">
                  <a:tint val="75000"/>
                </a:prstClr>
              </a:solidFill>
            </a:endParaRPr>
          </a:p>
        </p:txBody>
      </p:sp>
    </p:spTree>
    <p:extLst>
      <p:ext uri="{BB962C8B-B14F-4D97-AF65-F5344CB8AC3E}">
        <p14:creationId xmlns:p14="http://schemas.microsoft.com/office/powerpoint/2010/main" val="2463090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t="4361" b="7255"/>
          <a:stretch/>
        </p:blipFill>
        <p:spPr>
          <a:xfrm>
            <a:off x="39226" y="508589"/>
            <a:ext cx="3811085" cy="2569929"/>
          </a:xfrm>
          <a:prstGeom prst="rect">
            <a:avLst/>
          </a:prstGeom>
          <a:effectLst>
            <a:outerShdw blurRad="1270000" dist="50800" dir="5400000" algn="ctr" rotWithShape="0">
              <a:srgbClr val="000000">
                <a:alpha val="43137"/>
              </a:srgbClr>
            </a:outerShdw>
          </a:effectLst>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5389" t="6472" b="7701"/>
          <a:stretch/>
        </p:blipFill>
        <p:spPr>
          <a:xfrm>
            <a:off x="232360" y="3528125"/>
            <a:ext cx="3424819" cy="2167670"/>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1463489" y="145235"/>
            <a:ext cx="9265021" cy="568180"/>
          </a:xfrm>
        </p:spPr>
        <p:txBody>
          <a:bodyPr>
            <a:noAutofit/>
          </a:bodyPr>
          <a:lstStyle/>
          <a:p>
            <a:r>
              <a:rPr lang="el-GR" sz="2000" dirty="0" smtClean="0">
                <a:solidFill>
                  <a:srgbClr val="FF0000"/>
                </a:solidFill>
              </a:rPr>
              <a:t>π</a:t>
            </a:r>
            <a:r>
              <a:rPr lang="el-GR" sz="2000" dirty="0">
                <a:solidFill>
                  <a:srgbClr val="FF0000"/>
                </a:solidFill>
              </a:rPr>
              <a:t>+ </a:t>
            </a:r>
            <a:r>
              <a:rPr lang="en-US" sz="2000" dirty="0" smtClean="0">
                <a:solidFill>
                  <a:srgbClr val="FF0000"/>
                </a:solidFill>
              </a:rPr>
              <a:t>capture for decay muons </a:t>
            </a:r>
            <a:r>
              <a:rPr lang="el-GR" sz="2000" dirty="0" smtClean="0">
                <a:solidFill>
                  <a:srgbClr val="FF0000"/>
                </a:solidFill>
              </a:rPr>
              <a:t>μ+</a:t>
            </a:r>
            <a:r>
              <a:rPr lang="en-US" sz="2000" dirty="0" smtClean="0">
                <a:solidFill>
                  <a:srgbClr val="FF0000"/>
                </a:solidFill>
              </a:rPr>
              <a:t> : change the field intensity and shape </a:t>
            </a:r>
            <a:br>
              <a:rPr lang="en-US" sz="2000" dirty="0" smtClean="0">
                <a:solidFill>
                  <a:srgbClr val="FF0000"/>
                </a:solidFill>
              </a:rPr>
            </a:br>
            <a:r>
              <a:rPr lang="en-US" sz="2000" dirty="0" smtClean="0">
                <a:solidFill>
                  <a:srgbClr val="FF0000"/>
                </a:solidFill>
              </a:rPr>
              <a:t>in order to collect required pions</a:t>
            </a:r>
            <a:endParaRPr lang="en-US" sz="2000" dirty="0">
              <a:solidFill>
                <a:srgbClr val="FF0000"/>
              </a:solidFill>
            </a:endParaRPr>
          </a:p>
        </p:txBody>
      </p:sp>
      <p:sp>
        <p:nvSpPr>
          <p:cNvPr id="22" name="TextBox 21"/>
          <p:cNvSpPr txBox="1"/>
          <p:nvPr/>
        </p:nvSpPr>
        <p:spPr>
          <a:xfrm>
            <a:off x="366006" y="3252367"/>
            <a:ext cx="1614545" cy="276999"/>
          </a:xfrm>
          <a:prstGeom prst="rect">
            <a:avLst/>
          </a:prstGeom>
          <a:solidFill>
            <a:schemeClr val="bg1"/>
          </a:solidFill>
        </p:spPr>
        <p:txBody>
          <a:bodyPr wrap="none" rtlCol="0">
            <a:spAutoFit/>
          </a:bodyPr>
          <a:lstStyle/>
          <a:p>
            <a:r>
              <a:rPr lang="en-US" sz="1200" dirty="0" smtClean="0"/>
              <a:t>5 T taper variations</a:t>
            </a:r>
            <a:endParaRPr lang="en-US" sz="1200" dirty="0"/>
          </a:p>
        </p:txBody>
      </p:sp>
      <p:sp>
        <p:nvSpPr>
          <p:cNvPr id="6" name="TextBox 5"/>
          <p:cNvSpPr txBox="1"/>
          <p:nvPr/>
        </p:nvSpPr>
        <p:spPr>
          <a:xfrm rot="16200000">
            <a:off x="-133530" y="3790485"/>
            <a:ext cx="513282" cy="246221"/>
          </a:xfrm>
          <a:prstGeom prst="rect">
            <a:avLst/>
          </a:prstGeom>
          <a:solidFill>
            <a:schemeClr val="bg1"/>
          </a:solidFill>
        </p:spPr>
        <p:txBody>
          <a:bodyPr wrap="none" rtlCol="0">
            <a:spAutoFit/>
          </a:bodyPr>
          <a:lstStyle/>
          <a:p>
            <a:r>
              <a:rPr lang="en-US" sz="1000" dirty="0" smtClean="0"/>
              <a:t>Bz(T)</a:t>
            </a:r>
            <a:endParaRPr lang="en-US" sz="1000" dirty="0"/>
          </a:p>
        </p:txBody>
      </p:sp>
      <p:sp>
        <p:nvSpPr>
          <p:cNvPr id="23" name="TextBox 22"/>
          <p:cNvSpPr txBox="1"/>
          <p:nvPr/>
        </p:nvSpPr>
        <p:spPr>
          <a:xfrm>
            <a:off x="2908008" y="5562169"/>
            <a:ext cx="445956" cy="246221"/>
          </a:xfrm>
          <a:prstGeom prst="rect">
            <a:avLst/>
          </a:prstGeom>
          <a:solidFill>
            <a:schemeClr val="bg1"/>
          </a:solidFill>
        </p:spPr>
        <p:txBody>
          <a:bodyPr wrap="none" rtlCol="0">
            <a:spAutoFit/>
          </a:bodyPr>
          <a:lstStyle/>
          <a:p>
            <a:r>
              <a:rPr lang="en-US" sz="1000" dirty="0" smtClean="0"/>
              <a:t>z(m)</a:t>
            </a:r>
            <a:endParaRPr lang="en-US" sz="1000" dirty="0"/>
          </a:p>
        </p:txBody>
      </p:sp>
      <p:sp>
        <p:nvSpPr>
          <p:cNvPr id="10" name="TextBox 9"/>
          <p:cNvSpPr txBox="1"/>
          <p:nvPr/>
        </p:nvSpPr>
        <p:spPr>
          <a:xfrm>
            <a:off x="2414380" y="3842654"/>
            <a:ext cx="740908" cy="276999"/>
          </a:xfrm>
          <a:prstGeom prst="rect">
            <a:avLst/>
          </a:prstGeom>
          <a:solidFill>
            <a:schemeClr val="bg1"/>
          </a:solidFill>
        </p:spPr>
        <p:txBody>
          <a:bodyPr wrap="none" rtlCol="0">
            <a:spAutoFit/>
          </a:bodyPr>
          <a:lstStyle/>
          <a:p>
            <a:r>
              <a:rPr lang="en-US" sz="1200" dirty="0" smtClean="0"/>
              <a:t>5 -&gt; 3 T</a:t>
            </a:r>
            <a:endParaRPr lang="en-US" sz="12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568" y="1023324"/>
            <a:ext cx="7811177" cy="4458086"/>
          </a:xfrm>
          <a:prstGeom prst="rect">
            <a:avLst/>
          </a:prstGeom>
          <a:effectLst>
            <a:outerShdw blurRad="1270000" dist="50800" dir="5400000" algn="ctr" rotWithShape="0">
              <a:srgbClr val="000000">
                <a:alpha val="43137"/>
              </a:srgbClr>
            </a:outerShdw>
          </a:effectLst>
        </p:spPr>
      </p:pic>
      <p:graphicFrame>
        <p:nvGraphicFramePr>
          <p:cNvPr id="32" name="Table 31"/>
          <p:cNvGraphicFramePr>
            <a:graphicFrameLocks noGrp="1"/>
          </p:cNvGraphicFramePr>
          <p:nvPr>
            <p:extLst>
              <p:ext uri="{D42A27DB-BD31-4B8C-83A1-F6EECF244321}">
                <p14:modId xmlns:p14="http://schemas.microsoft.com/office/powerpoint/2010/main" val="1328814723"/>
              </p:ext>
            </p:extLst>
          </p:nvPr>
        </p:nvGraphicFramePr>
        <p:xfrm>
          <a:off x="5851801" y="5573388"/>
          <a:ext cx="4649558" cy="731520"/>
        </p:xfrm>
        <a:graphic>
          <a:graphicData uri="http://schemas.openxmlformats.org/drawingml/2006/table">
            <a:tbl>
              <a:tblPr firstRow="1" bandRow="1">
                <a:tableStyleId>{5940675A-B579-460E-94D1-54222C63F5DA}</a:tableStyleId>
              </a:tblPr>
              <a:tblGrid>
                <a:gridCol w="1650731"/>
                <a:gridCol w="449366"/>
                <a:gridCol w="504390"/>
                <a:gridCol w="476877"/>
                <a:gridCol w="504390"/>
                <a:gridCol w="559414"/>
                <a:gridCol w="504390"/>
              </a:tblGrid>
              <a:tr h="213535">
                <a:tc>
                  <a:txBody>
                    <a:bodyPr/>
                    <a:lstStyle/>
                    <a:p>
                      <a:pPr algn="ctr"/>
                      <a:r>
                        <a:rPr lang="en-US" sz="1000" baseline="0" dirty="0" smtClean="0"/>
                        <a:t>P ± 10% (MeV/c)</a:t>
                      </a:r>
                      <a:endParaRPr lang="en-US" sz="1000" dirty="0"/>
                    </a:p>
                  </a:txBody>
                  <a:tcPr anchor="ctr">
                    <a:solidFill>
                      <a:schemeClr val="accent3"/>
                    </a:solidFill>
                  </a:tcPr>
                </a:tc>
                <a:tc gridSpan="3">
                  <a:txBody>
                    <a:bodyPr/>
                    <a:lstStyle/>
                    <a:p>
                      <a:pPr algn="ctr"/>
                      <a:r>
                        <a:rPr lang="en-US" sz="1000" dirty="0" smtClean="0"/>
                        <a:t>128</a:t>
                      </a:r>
                      <a:endParaRPr lang="en-US" sz="1000" dirty="0"/>
                    </a:p>
                  </a:txBody>
                  <a:tcPr anchor="ctr">
                    <a:solidFill>
                      <a:schemeClr val="accent3"/>
                    </a:solidFill>
                  </a:tcPr>
                </a:tc>
                <a:tc hMerge="1">
                  <a:txBody>
                    <a:bodyPr/>
                    <a:lstStyle/>
                    <a:p>
                      <a:endParaRPr lang="en-US"/>
                    </a:p>
                  </a:txBody>
                  <a:tcPr/>
                </a:tc>
                <a:tc hMerge="1">
                  <a:txBody>
                    <a:bodyPr/>
                    <a:lstStyle/>
                    <a:p>
                      <a:endParaRPr lang="en-US"/>
                    </a:p>
                  </a:txBody>
                  <a:tcPr/>
                </a:tc>
                <a:tc gridSpan="3">
                  <a:txBody>
                    <a:bodyPr/>
                    <a:lstStyle/>
                    <a:p>
                      <a:pPr algn="ctr"/>
                      <a:r>
                        <a:rPr lang="en-US" sz="1000" dirty="0" smtClean="0"/>
                        <a:t>225</a:t>
                      </a:r>
                      <a:endParaRPr lang="en-US" sz="1000" dirty="0"/>
                    </a:p>
                  </a:txBody>
                  <a:tcPr anchor="ctr">
                    <a:solidFill>
                      <a:schemeClr val="accent3"/>
                    </a:solidFill>
                  </a:tcPr>
                </a:tc>
                <a:tc hMerge="1">
                  <a:txBody>
                    <a:bodyPr/>
                    <a:lstStyle/>
                    <a:p>
                      <a:endParaRPr lang="en-US"/>
                    </a:p>
                  </a:txBody>
                  <a:tcPr/>
                </a:tc>
                <a:tc hMerge="1">
                  <a:txBody>
                    <a:bodyPr/>
                    <a:lstStyle/>
                    <a:p>
                      <a:endParaRPr lang="en-US"/>
                    </a:p>
                  </a:txBody>
                  <a:tcPr/>
                </a:tc>
              </a:tr>
              <a:tr h="213535">
                <a:tc>
                  <a:txBody>
                    <a:bodyPr/>
                    <a:lstStyle/>
                    <a:p>
                      <a:pPr algn="ctr"/>
                      <a:r>
                        <a:rPr lang="en-US" sz="1000" dirty="0" smtClean="0"/>
                        <a:t>Taper (T)</a:t>
                      </a:r>
                      <a:endParaRPr lang="en-US" sz="1000" dirty="0"/>
                    </a:p>
                  </a:txBody>
                  <a:tcPr anchor="ctr">
                    <a:solidFill>
                      <a:schemeClr val="accent3"/>
                    </a:solidFill>
                  </a:tcPr>
                </a:tc>
                <a:tc>
                  <a:txBody>
                    <a:bodyPr/>
                    <a:lstStyle/>
                    <a:p>
                      <a:pPr algn="ctr"/>
                      <a:r>
                        <a:rPr lang="en-US" sz="1000" dirty="0" smtClean="0"/>
                        <a:t>4f</a:t>
                      </a:r>
                      <a:endParaRPr lang="en-US" sz="1000" dirty="0"/>
                    </a:p>
                  </a:txBody>
                  <a:tcPr anchor="ctr">
                    <a:solidFill>
                      <a:schemeClr val="accent3"/>
                    </a:solidFill>
                  </a:tcPr>
                </a:tc>
                <a:tc>
                  <a:txBody>
                    <a:bodyPr/>
                    <a:lstStyle/>
                    <a:p>
                      <a:pPr algn="ctr"/>
                      <a:r>
                        <a:rPr lang="en-US" sz="1000" dirty="0" smtClean="0"/>
                        <a:t>4.5f</a:t>
                      </a:r>
                      <a:endParaRPr lang="en-US" sz="1000" dirty="0"/>
                    </a:p>
                  </a:txBody>
                  <a:tcPr anchor="ctr">
                    <a:solidFill>
                      <a:schemeClr val="accent3"/>
                    </a:solidFill>
                  </a:tcPr>
                </a:tc>
                <a:tc>
                  <a:txBody>
                    <a:bodyPr/>
                    <a:lstStyle/>
                    <a:p>
                      <a:pPr algn="ctr"/>
                      <a:r>
                        <a:rPr lang="en-US" sz="1000" dirty="0" smtClean="0"/>
                        <a:t>5f</a:t>
                      </a:r>
                      <a:endParaRPr lang="en-US" sz="1000" dirty="0"/>
                    </a:p>
                  </a:txBody>
                  <a:tcPr anchor="ctr">
                    <a:solidFill>
                      <a:schemeClr val="accent3"/>
                    </a:solidFill>
                  </a:tcPr>
                </a:tc>
                <a:tc>
                  <a:txBody>
                    <a:bodyPr/>
                    <a:lstStyle/>
                    <a:p>
                      <a:pPr algn="ctr"/>
                      <a:r>
                        <a:rPr lang="en-US" sz="1000" dirty="0" smtClean="0"/>
                        <a:t>4f</a:t>
                      </a:r>
                      <a:endParaRPr lang="en-US" sz="1000" dirty="0"/>
                    </a:p>
                  </a:txBody>
                  <a:tcPr anchor="ctr">
                    <a:solidFill>
                      <a:schemeClr val="accent3"/>
                    </a:solidFill>
                  </a:tcPr>
                </a:tc>
                <a:tc>
                  <a:txBody>
                    <a:bodyPr/>
                    <a:lstStyle/>
                    <a:p>
                      <a:pPr algn="ctr"/>
                      <a:r>
                        <a:rPr lang="en-US" sz="1000" dirty="0" smtClean="0"/>
                        <a:t>4.5f</a:t>
                      </a:r>
                      <a:endParaRPr lang="en-US" sz="1000" dirty="0"/>
                    </a:p>
                  </a:txBody>
                  <a:tcPr anchor="ctr">
                    <a:solidFill>
                      <a:schemeClr val="accent3"/>
                    </a:solidFill>
                  </a:tcPr>
                </a:tc>
                <a:tc>
                  <a:txBody>
                    <a:bodyPr/>
                    <a:lstStyle/>
                    <a:p>
                      <a:pPr algn="ctr"/>
                      <a:r>
                        <a:rPr lang="en-US" sz="1000" dirty="0" smtClean="0"/>
                        <a:t>5f</a:t>
                      </a:r>
                      <a:endParaRPr lang="en-US" sz="1000" dirty="0"/>
                    </a:p>
                  </a:txBody>
                  <a:tcPr anchor="ctr">
                    <a:solidFill>
                      <a:schemeClr val="accent3"/>
                    </a:solidFill>
                  </a:tcPr>
                </a:tc>
              </a:tr>
              <a:tr h="213535">
                <a:tc>
                  <a:txBody>
                    <a:bodyPr/>
                    <a:lstStyle/>
                    <a:p>
                      <a:pPr algn="ctr"/>
                      <a:r>
                        <a:rPr lang="en-US" sz="1000" dirty="0" smtClean="0"/>
                        <a:t>i x </a:t>
                      </a:r>
                      <a:r>
                        <a:rPr lang="en-US" sz="1000" baseline="0" dirty="0" smtClean="0"/>
                        <a:t>10</a:t>
                      </a:r>
                      <a:r>
                        <a:rPr lang="en-US" sz="1000" baseline="30000" dirty="0" smtClean="0"/>
                        <a:t>9 </a:t>
                      </a:r>
                      <a:r>
                        <a:rPr lang="en-US" sz="1000" baseline="0" dirty="0" smtClean="0"/>
                        <a:t>(</a:t>
                      </a:r>
                      <a:r>
                        <a:rPr lang="el-GR" sz="1000" dirty="0" smtClean="0"/>
                        <a:t>π+</a:t>
                      </a:r>
                      <a:r>
                        <a:rPr lang="en-US" sz="1000" dirty="0" smtClean="0"/>
                        <a:t> /sec)</a:t>
                      </a:r>
                      <a:endParaRPr lang="en-US" sz="1000" dirty="0"/>
                    </a:p>
                  </a:txBody>
                  <a:tcPr anchor="ctr">
                    <a:solidFill>
                      <a:schemeClr val="accent3"/>
                    </a:solidFill>
                  </a:tcPr>
                </a:tc>
                <a:tc>
                  <a:txBody>
                    <a:bodyPr/>
                    <a:lstStyle/>
                    <a:p>
                      <a:pPr algn="ctr"/>
                      <a:r>
                        <a:rPr lang="en-US" sz="1000" dirty="0" smtClean="0"/>
                        <a:t>8.6</a:t>
                      </a:r>
                      <a:endParaRPr lang="en-US" sz="1000" dirty="0"/>
                    </a:p>
                  </a:txBody>
                  <a:tcPr anchor="ctr">
                    <a:solidFill>
                      <a:schemeClr val="accent3"/>
                    </a:solidFill>
                  </a:tcPr>
                </a:tc>
                <a:tc>
                  <a:txBody>
                    <a:bodyPr/>
                    <a:lstStyle/>
                    <a:p>
                      <a:pPr algn="ctr"/>
                      <a:r>
                        <a:rPr lang="en-US" sz="1000" dirty="0" smtClean="0"/>
                        <a:t>9.7</a:t>
                      </a:r>
                      <a:endParaRPr lang="en-US" sz="1000" dirty="0"/>
                    </a:p>
                  </a:txBody>
                  <a:tcPr anchor="ctr">
                    <a:solidFill>
                      <a:schemeClr val="accent3"/>
                    </a:solidFill>
                  </a:tcPr>
                </a:tc>
                <a:tc>
                  <a:txBody>
                    <a:bodyPr/>
                    <a:lstStyle/>
                    <a:p>
                      <a:pPr algn="ctr"/>
                      <a:r>
                        <a:rPr lang="en-US" sz="1000" dirty="0" smtClean="0"/>
                        <a:t>12</a:t>
                      </a:r>
                      <a:endParaRPr lang="en-US" sz="1000" dirty="0"/>
                    </a:p>
                  </a:txBody>
                  <a:tcPr anchor="ctr">
                    <a:solidFill>
                      <a:schemeClr val="accent3"/>
                    </a:solidFill>
                  </a:tcPr>
                </a:tc>
                <a:tc>
                  <a:txBody>
                    <a:bodyPr/>
                    <a:lstStyle/>
                    <a:p>
                      <a:pPr algn="ctr"/>
                      <a:r>
                        <a:rPr lang="en-US" sz="1000" dirty="0" smtClean="0"/>
                        <a:t>19</a:t>
                      </a:r>
                      <a:endParaRPr lang="en-US" sz="1000" dirty="0"/>
                    </a:p>
                  </a:txBody>
                  <a:tcPr anchor="ctr">
                    <a:solidFill>
                      <a:schemeClr val="accent3"/>
                    </a:solidFill>
                  </a:tcPr>
                </a:tc>
                <a:tc>
                  <a:txBody>
                    <a:bodyPr/>
                    <a:lstStyle/>
                    <a:p>
                      <a:pPr algn="ctr"/>
                      <a:r>
                        <a:rPr lang="en-US" sz="1000" dirty="0" smtClean="0"/>
                        <a:t>20</a:t>
                      </a:r>
                      <a:endParaRPr lang="en-US" sz="1000" dirty="0"/>
                    </a:p>
                  </a:txBody>
                  <a:tcPr anchor="ctr">
                    <a:solidFill>
                      <a:schemeClr val="accent3"/>
                    </a:solidFill>
                  </a:tcPr>
                </a:tc>
                <a:tc>
                  <a:txBody>
                    <a:bodyPr/>
                    <a:lstStyle/>
                    <a:p>
                      <a:pPr algn="ctr"/>
                      <a:r>
                        <a:rPr lang="en-US" sz="1000" dirty="0" smtClean="0"/>
                        <a:t>13</a:t>
                      </a:r>
                      <a:endParaRPr lang="en-US" sz="1000" dirty="0"/>
                    </a:p>
                  </a:txBody>
                  <a:tcPr anchor="ctr">
                    <a:solidFill>
                      <a:schemeClr val="accent3"/>
                    </a:solidFill>
                  </a:tcPr>
                </a:tc>
              </a:tr>
            </a:tbl>
          </a:graphicData>
        </a:graphic>
      </p:graphicFrame>
      <p:sp>
        <p:nvSpPr>
          <p:cNvPr id="11" name="Date Placeholder 10"/>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2" name="Footer Placeholder 11"/>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4" name="Slide Number Placeholder 13"/>
          <p:cNvSpPr>
            <a:spLocks noGrp="1"/>
          </p:cNvSpPr>
          <p:nvPr>
            <p:ph type="sldNum" sz="quarter" idx="12"/>
          </p:nvPr>
        </p:nvSpPr>
        <p:spPr/>
        <p:txBody>
          <a:bodyPr/>
          <a:lstStyle/>
          <a:p>
            <a:fld id="{0092C032-9A84-454D-A7B4-C9367E883E3A}" type="slidenum">
              <a:rPr lang="en-GB" smtClean="0">
                <a:solidFill>
                  <a:prstClr val="black">
                    <a:tint val="75000"/>
                  </a:prstClr>
                </a:solidFill>
              </a:rPr>
              <a:pPr/>
              <a:t>18</a:t>
            </a:fld>
            <a:endParaRPr lang="en-GB" dirty="0">
              <a:solidFill>
                <a:prstClr val="black">
                  <a:tint val="75000"/>
                </a:prstClr>
              </a:solidFill>
            </a:endParaRPr>
          </a:p>
        </p:txBody>
      </p:sp>
    </p:spTree>
    <p:extLst>
      <p:ext uri="{BB962C8B-B14F-4D97-AF65-F5344CB8AC3E}">
        <p14:creationId xmlns:p14="http://schemas.microsoft.com/office/powerpoint/2010/main" val="819107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33" y="273151"/>
            <a:ext cx="7601303" cy="734499"/>
          </a:xfrm>
        </p:spPr>
        <p:txBody>
          <a:bodyPr>
            <a:noAutofit/>
          </a:bodyPr>
          <a:lstStyle/>
          <a:p>
            <a:pPr algn="l"/>
            <a:r>
              <a:rPr lang="en-US" sz="2200" dirty="0">
                <a:solidFill>
                  <a:schemeClr val="accent6"/>
                </a:solidFill>
              </a:rPr>
              <a:t>Neutrino </a:t>
            </a:r>
            <a:r>
              <a:rPr lang="en-US" sz="2200" dirty="0" smtClean="0">
                <a:solidFill>
                  <a:schemeClr val="accent6"/>
                </a:solidFill>
              </a:rPr>
              <a:t>beam for cross sections </a:t>
            </a:r>
            <a:br>
              <a:rPr lang="en-US" sz="2200" dirty="0" smtClean="0">
                <a:solidFill>
                  <a:schemeClr val="accent6"/>
                </a:solidFill>
              </a:rPr>
            </a:br>
            <a:r>
              <a:rPr lang="en-US" sz="2200" dirty="0" smtClean="0">
                <a:solidFill>
                  <a:schemeClr val="accent6"/>
                </a:solidFill>
              </a:rPr>
              <a:t>due to lack </a:t>
            </a:r>
            <a:r>
              <a:rPr lang="en-US" sz="2200" dirty="0">
                <a:solidFill>
                  <a:schemeClr val="accent6"/>
                </a:solidFill>
              </a:rPr>
              <a:t>of </a:t>
            </a:r>
            <a:r>
              <a:rPr lang="en-US" sz="2200" dirty="0" smtClean="0">
                <a:solidFill>
                  <a:schemeClr val="accent6"/>
                </a:solidFill>
              </a:rPr>
              <a:t>recent measurements </a:t>
            </a:r>
            <a:r>
              <a:rPr lang="en-US" sz="2200" dirty="0">
                <a:solidFill>
                  <a:schemeClr val="accent6"/>
                </a:solidFill>
              </a:rPr>
              <a:t>at low energies </a:t>
            </a:r>
          </a:p>
        </p:txBody>
      </p:sp>
      <p:sp>
        <p:nvSpPr>
          <p:cNvPr id="30" name="Title 1"/>
          <p:cNvSpPr txBox="1">
            <a:spLocks/>
          </p:cNvSpPr>
          <p:nvPr/>
        </p:nvSpPr>
        <p:spPr>
          <a:xfrm>
            <a:off x="295590" y="3714319"/>
            <a:ext cx="3484372" cy="91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000" dirty="0">
                <a:latin typeface="+mn-lt"/>
              </a:rPr>
              <a:t>Simulation parameters</a:t>
            </a:r>
          </a:p>
          <a:p>
            <a:pPr marL="285750" indent="-285750" algn="l">
              <a:buFont typeface="Arial" panose="020B0604020202020204" pitchFamily="34" charset="0"/>
              <a:buChar char="•"/>
            </a:pPr>
            <a:r>
              <a:rPr lang="en-US" sz="1000" dirty="0">
                <a:latin typeface="+mn-lt"/>
              </a:rPr>
              <a:t>d</a:t>
            </a:r>
            <a:r>
              <a:rPr lang="en-US" sz="1000" dirty="0" smtClean="0">
                <a:latin typeface="+mn-lt"/>
              </a:rPr>
              <a:t>etector at </a:t>
            </a:r>
            <a:r>
              <a:rPr lang="en-US" sz="1000" dirty="0">
                <a:latin typeface="+mn-lt"/>
              </a:rPr>
              <a:t>3 m downstream of decay tunnel</a:t>
            </a:r>
          </a:p>
          <a:p>
            <a:pPr marL="285750" indent="-285750" algn="l">
              <a:buFont typeface="Arial" panose="020B0604020202020204" pitchFamily="34" charset="0"/>
              <a:buChar char="•"/>
            </a:pPr>
            <a:r>
              <a:rPr lang="en-US" sz="1000" dirty="0">
                <a:latin typeface="+mn-lt"/>
              </a:rPr>
              <a:t>100 % </a:t>
            </a:r>
            <a:r>
              <a:rPr lang="el-GR" sz="1000" dirty="0">
                <a:latin typeface="+mn-lt"/>
              </a:rPr>
              <a:t>π</a:t>
            </a:r>
            <a:r>
              <a:rPr lang="el-GR" sz="1000" baseline="30000" dirty="0">
                <a:latin typeface="+mn-lt"/>
              </a:rPr>
              <a:t>+</a:t>
            </a:r>
            <a:r>
              <a:rPr lang="en-US" sz="1000" dirty="0">
                <a:latin typeface="+mn-lt"/>
              </a:rPr>
              <a:t>/</a:t>
            </a:r>
            <a:r>
              <a:rPr lang="el-GR" sz="1000" dirty="0">
                <a:latin typeface="+mn-lt"/>
              </a:rPr>
              <a:t>π</a:t>
            </a:r>
            <a:r>
              <a:rPr lang="en-US" sz="1000" baseline="30000" dirty="0">
                <a:latin typeface="+mn-lt"/>
              </a:rPr>
              <a:t>- </a:t>
            </a:r>
            <a:r>
              <a:rPr lang="en-US" sz="1000" dirty="0">
                <a:latin typeface="+mn-lt"/>
              </a:rPr>
              <a:t>separation</a:t>
            </a:r>
          </a:p>
          <a:p>
            <a:pPr marL="285750" indent="-285750" algn="l">
              <a:buFont typeface="Arial" panose="020B0604020202020204" pitchFamily="34" charset="0"/>
              <a:buChar char="•"/>
            </a:pPr>
            <a:r>
              <a:rPr lang="en-US" sz="1000" dirty="0">
                <a:latin typeface="+mn-lt"/>
              </a:rPr>
              <a:t>d</a:t>
            </a:r>
            <a:r>
              <a:rPr lang="en-US" sz="1000" dirty="0" smtClean="0">
                <a:latin typeface="+mn-lt"/>
              </a:rPr>
              <a:t>ecay </a:t>
            </a:r>
            <a:r>
              <a:rPr lang="en-US" sz="1000" dirty="0">
                <a:latin typeface="+mn-lt"/>
              </a:rPr>
              <a:t>tunnel: L = 25 m, aperture = 30 cm</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707" y="1298923"/>
            <a:ext cx="3540157" cy="3105480"/>
          </a:xfrm>
          <a:prstGeom prst="rect">
            <a:avLst/>
          </a:prstGeom>
          <a:effectLst>
            <a:outerShdw blurRad="1270000" dist="50800" dir="5400000" algn="ctr" rotWithShape="0">
              <a:srgbClr val="000000">
                <a:alpha val="43137"/>
              </a:srgbClr>
            </a:outerShdw>
          </a:effectLst>
        </p:spPr>
      </p:pic>
      <p:sp>
        <p:nvSpPr>
          <p:cNvPr id="32" name="TextBox 31"/>
          <p:cNvSpPr txBox="1"/>
          <p:nvPr/>
        </p:nvSpPr>
        <p:spPr>
          <a:xfrm>
            <a:off x="5527015" y="2194866"/>
            <a:ext cx="333746" cy="276999"/>
          </a:xfrm>
          <a:prstGeom prst="rect">
            <a:avLst/>
          </a:prstGeom>
          <a:noFill/>
        </p:spPr>
        <p:txBody>
          <a:bodyPr wrap="square" rtlCol="0">
            <a:spAutoFit/>
          </a:bodyPr>
          <a:lstStyle/>
          <a:p>
            <a:r>
              <a:rPr lang="el-GR" sz="1200" dirty="0">
                <a:solidFill>
                  <a:srgbClr val="FF0000"/>
                </a:solidFill>
              </a:rPr>
              <a:t>ν</a:t>
            </a:r>
            <a:r>
              <a:rPr lang="el-GR" sz="1200" baseline="-25000" dirty="0">
                <a:solidFill>
                  <a:srgbClr val="FF0000"/>
                </a:solidFill>
              </a:rPr>
              <a:t>μ</a:t>
            </a:r>
            <a:endParaRPr lang="en-US" sz="1200" dirty="0">
              <a:solidFill>
                <a:srgbClr val="FF0000"/>
              </a:solidFill>
            </a:endParaRPr>
          </a:p>
        </p:txBody>
      </p:sp>
      <p:sp>
        <p:nvSpPr>
          <p:cNvPr id="33" name="TextBox 32"/>
          <p:cNvSpPr txBox="1"/>
          <p:nvPr/>
        </p:nvSpPr>
        <p:spPr>
          <a:xfrm>
            <a:off x="6277158" y="2553551"/>
            <a:ext cx="333746" cy="276999"/>
          </a:xfrm>
          <a:prstGeom prst="rect">
            <a:avLst/>
          </a:prstGeom>
          <a:noFill/>
        </p:spPr>
        <p:txBody>
          <a:bodyPr wrap="square" rtlCol="0">
            <a:spAutoFit/>
          </a:bodyPr>
          <a:lstStyle/>
          <a:p>
            <a:r>
              <a:rPr lang="el-GR" sz="1200" dirty="0">
                <a:solidFill>
                  <a:srgbClr val="1E1EA5"/>
                </a:solidFill>
              </a:rPr>
              <a:t>ν</a:t>
            </a:r>
            <a:r>
              <a:rPr lang="en-US" sz="1200" baseline="-25000" dirty="0">
                <a:solidFill>
                  <a:srgbClr val="1E1EA5"/>
                </a:solidFill>
              </a:rPr>
              <a:t>e</a:t>
            </a:r>
            <a:endParaRPr lang="en-US" sz="1200" dirty="0">
              <a:solidFill>
                <a:srgbClr val="1E1EA5"/>
              </a:solidFill>
            </a:endParaRPr>
          </a:p>
        </p:txBody>
      </p:sp>
      <p:sp>
        <p:nvSpPr>
          <p:cNvPr id="34" name="TextBox 33"/>
          <p:cNvSpPr txBox="1"/>
          <p:nvPr/>
        </p:nvSpPr>
        <p:spPr>
          <a:xfrm>
            <a:off x="5518127" y="2108125"/>
            <a:ext cx="248786" cy="276999"/>
          </a:xfrm>
          <a:prstGeom prst="rect">
            <a:avLst/>
          </a:prstGeom>
          <a:noFill/>
        </p:spPr>
        <p:txBody>
          <a:bodyPr wrap="none" rtlCol="0">
            <a:spAutoFit/>
          </a:bodyPr>
          <a:lstStyle/>
          <a:p>
            <a:r>
              <a:rPr lang="el-GR" sz="1200" dirty="0">
                <a:solidFill>
                  <a:srgbClr val="FF0000"/>
                </a:solidFill>
              </a:rPr>
              <a:t>-</a:t>
            </a:r>
            <a:endParaRPr lang="en-US" sz="1200" dirty="0">
              <a:solidFill>
                <a:srgbClr val="FF0000"/>
              </a:solidFill>
            </a:endParaRPr>
          </a:p>
        </p:txBody>
      </p:sp>
      <p:sp>
        <p:nvSpPr>
          <p:cNvPr id="35" name="TextBox 34"/>
          <p:cNvSpPr txBox="1"/>
          <p:nvPr/>
        </p:nvSpPr>
        <p:spPr>
          <a:xfrm>
            <a:off x="5752159" y="1462834"/>
            <a:ext cx="1997581" cy="276999"/>
          </a:xfrm>
          <a:prstGeom prst="rect">
            <a:avLst/>
          </a:prstGeom>
          <a:noFill/>
        </p:spPr>
        <p:txBody>
          <a:bodyPr wrap="square" rtlCol="0">
            <a:spAutoFit/>
          </a:bodyPr>
          <a:lstStyle/>
          <a:p>
            <a:r>
              <a:rPr lang="en-US" sz="1200" dirty="0"/>
              <a:t>Flux </a:t>
            </a:r>
            <a:r>
              <a:rPr lang="el-GR" sz="1200" dirty="0"/>
              <a:t>ν</a:t>
            </a:r>
            <a:r>
              <a:rPr lang="el-GR" sz="1200" baseline="-25000" dirty="0"/>
              <a:t>μ</a:t>
            </a:r>
            <a:r>
              <a:rPr lang="en-US" sz="1200" baseline="-25000" dirty="0"/>
              <a:t> </a:t>
            </a:r>
            <a:r>
              <a:rPr lang="en-US" sz="1200" dirty="0"/>
              <a:t> , </a:t>
            </a:r>
            <a:r>
              <a:rPr lang="el-GR" sz="1200" dirty="0"/>
              <a:t>&lt;</a:t>
            </a:r>
            <a:r>
              <a:rPr lang="en-US" sz="1200" dirty="0"/>
              <a:t>E</a:t>
            </a:r>
            <a:r>
              <a:rPr lang="el-GR" sz="1200" baseline="-25000" dirty="0"/>
              <a:t>ν</a:t>
            </a:r>
            <a:r>
              <a:rPr lang="el-GR" sz="1200" dirty="0"/>
              <a:t>&gt; ~ </a:t>
            </a:r>
            <a:r>
              <a:rPr lang="en-US" sz="1200" dirty="0"/>
              <a:t>200</a:t>
            </a:r>
            <a:r>
              <a:rPr lang="el-GR" sz="1200" dirty="0"/>
              <a:t> </a:t>
            </a:r>
            <a:r>
              <a:rPr lang="en-US" sz="1200" dirty="0"/>
              <a:t>MeV</a:t>
            </a:r>
            <a:r>
              <a:rPr lang="el-GR" sz="1200" dirty="0"/>
              <a:t> </a:t>
            </a:r>
            <a:endParaRPr lang="en-US" sz="1200" dirty="0"/>
          </a:p>
        </p:txBody>
      </p:sp>
      <p:graphicFrame>
        <p:nvGraphicFramePr>
          <p:cNvPr id="38" name="Table 37"/>
          <p:cNvGraphicFramePr>
            <a:graphicFrameLocks noGrp="1"/>
          </p:cNvGraphicFramePr>
          <p:nvPr>
            <p:extLst>
              <p:ext uri="{D42A27DB-BD31-4B8C-83A1-F6EECF244321}">
                <p14:modId xmlns:p14="http://schemas.microsoft.com/office/powerpoint/2010/main" val="4114746182"/>
              </p:ext>
            </p:extLst>
          </p:nvPr>
        </p:nvGraphicFramePr>
        <p:xfrm>
          <a:off x="498445" y="4772695"/>
          <a:ext cx="5268470" cy="1524000"/>
        </p:xfrm>
        <a:graphic>
          <a:graphicData uri="http://schemas.openxmlformats.org/drawingml/2006/table">
            <a:tbl>
              <a:tblPr firstRow="1" bandRow="1">
                <a:tableStyleId>{5940675A-B579-460E-94D1-54222C63F5DA}</a:tableStyleId>
              </a:tblPr>
              <a:tblGrid>
                <a:gridCol w="1053694"/>
                <a:gridCol w="1053694"/>
                <a:gridCol w="1053694"/>
                <a:gridCol w="1053694"/>
                <a:gridCol w="1053694"/>
              </a:tblGrid>
              <a:tr h="158782">
                <a:tc rowSpan="2">
                  <a:txBody>
                    <a:bodyPr/>
                    <a:lstStyle/>
                    <a:p>
                      <a:pPr algn="ctr"/>
                      <a:r>
                        <a:rPr lang="en-US" sz="1000" dirty="0" smtClean="0"/>
                        <a:t>1-8% </a:t>
                      </a:r>
                    </a:p>
                    <a:p>
                      <a:pPr algn="ctr"/>
                      <a:r>
                        <a:rPr lang="en-US" sz="1000" dirty="0" smtClean="0"/>
                        <a:t>stat. error,</a:t>
                      </a:r>
                    </a:p>
                    <a:p>
                      <a:pPr algn="ctr"/>
                      <a:r>
                        <a:rPr lang="en-US" sz="1000" dirty="0" smtClean="0"/>
                        <a:t>FLUKA</a:t>
                      </a:r>
                      <a:endParaRPr lang="en-US" sz="1000" dirty="0"/>
                    </a:p>
                  </a:txBody>
                  <a:tcPr anchor="ctr">
                    <a:solidFill>
                      <a:schemeClr val="accent3"/>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smtClean="0"/>
                        <a:t>Ν</a:t>
                      </a:r>
                      <a:r>
                        <a:rPr lang="en-US" sz="1000" baseline="-25000" dirty="0" smtClean="0"/>
                        <a:t> </a:t>
                      </a:r>
                      <a:r>
                        <a:rPr lang="el-GR" sz="1000" baseline="-25000" dirty="0" smtClean="0"/>
                        <a:t>ν</a:t>
                      </a:r>
                      <a:r>
                        <a:rPr lang="en-US" sz="1000" baseline="0" dirty="0" smtClean="0"/>
                        <a:t> (x10</a:t>
                      </a:r>
                      <a:r>
                        <a:rPr lang="en-US" sz="1000" baseline="30000" dirty="0" smtClean="0"/>
                        <a:t>16</a:t>
                      </a:r>
                      <a:r>
                        <a:rPr lang="en-US" sz="1000" baseline="0" dirty="0" smtClean="0"/>
                        <a:t>) / m</a:t>
                      </a:r>
                      <a:r>
                        <a:rPr lang="en-US" sz="1000" baseline="30000" dirty="0" smtClean="0"/>
                        <a:t>2 </a:t>
                      </a:r>
                      <a:r>
                        <a:rPr lang="en-US" sz="1000" baseline="0" dirty="0" smtClean="0"/>
                        <a:t> / 200 days </a:t>
                      </a:r>
                      <a:endParaRPr lang="en-US" sz="1000" dirty="0" smtClean="0"/>
                    </a:p>
                  </a:txBody>
                  <a:tcPr anchor="ctr">
                    <a:solidFill>
                      <a:schemeClr val="accent3"/>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aseline="0" dirty="0" smtClean="0"/>
                        <a:t>CC / ton / 200 days </a:t>
                      </a:r>
                      <a:endParaRPr lang="en-US" sz="1000" dirty="0" smtClean="0"/>
                    </a:p>
                  </a:txBody>
                  <a:tcPr anchor="ctr">
                    <a:solidFill>
                      <a:schemeClr val="accent3"/>
                    </a:solidFill>
                  </a:tcPr>
                </a:tc>
                <a:tc hMerge="1">
                  <a:txBody>
                    <a:bodyPr/>
                    <a:lstStyle/>
                    <a:p>
                      <a:endParaRPr lang="en-US"/>
                    </a:p>
                  </a:txBody>
                  <a:tcPr/>
                </a:tc>
              </a:tr>
              <a:tr h="158782">
                <a:tc v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&gt;</a:t>
                      </a:r>
                      <a:r>
                        <a:rPr lang="en-US" sz="1000" baseline="0" dirty="0" smtClean="0"/>
                        <a:t> 53 MeV</a:t>
                      </a:r>
                      <a:endParaRPr lang="en-US" sz="1000" dirty="0" smtClean="0"/>
                    </a:p>
                  </a:txBody>
                  <a:tcPr anchor="ctr">
                    <a:solidFill>
                      <a:schemeClr val="accent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t>%</a:t>
                      </a:r>
                    </a:p>
                  </a:txBody>
                  <a:tcPr anchor="ctr">
                    <a:solidFill>
                      <a:schemeClr val="accent3"/>
                    </a:solidFill>
                  </a:tcPr>
                </a:tc>
                <a:tc>
                  <a:txBody>
                    <a:bodyPr/>
                    <a:lstStyle/>
                    <a:p>
                      <a:pPr algn="ctr"/>
                      <a:endParaRPr lang="en-US" sz="1000" dirty="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r>
              <a:tr h="1587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smtClean="0"/>
                        <a:t>ν</a:t>
                      </a:r>
                      <a:r>
                        <a:rPr lang="el-GR" sz="1000" baseline="-25000" dirty="0" smtClean="0"/>
                        <a:t>μ</a:t>
                      </a:r>
                      <a:endParaRPr lang="en-US" sz="1000" dirty="0" smtClean="0"/>
                    </a:p>
                  </a:txBody>
                  <a:tcPr anchor="ctr">
                    <a:solidFill>
                      <a:schemeClr val="accent3"/>
                    </a:solidFill>
                  </a:tcPr>
                </a:tc>
                <a:tc>
                  <a:txBody>
                    <a:bodyPr/>
                    <a:lstStyle/>
                    <a:p>
                      <a:pPr algn="ctr"/>
                      <a:r>
                        <a:rPr lang="en-US" sz="1000" dirty="0" smtClean="0"/>
                        <a:t>3.78</a:t>
                      </a:r>
                      <a:endParaRPr lang="en-US" sz="1000" dirty="0"/>
                    </a:p>
                  </a:txBody>
                  <a:tcPr anchor="ctr">
                    <a:solidFill>
                      <a:schemeClr val="accent3"/>
                    </a:solidFill>
                  </a:tcPr>
                </a:tc>
                <a:tc>
                  <a:txBody>
                    <a:bodyPr/>
                    <a:lstStyle/>
                    <a:p>
                      <a:pPr algn="ctr"/>
                      <a:r>
                        <a:rPr lang="en-US" sz="1000" dirty="0" smtClean="0"/>
                        <a:t>94.5</a:t>
                      </a:r>
                      <a:endParaRPr lang="en-US" sz="1000" dirty="0"/>
                    </a:p>
                  </a:txBody>
                  <a:tcPr anchor="ctr">
                    <a:solidFill>
                      <a:schemeClr val="accent3"/>
                    </a:solidFill>
                  </a:tcPr>
                </a:tc>
                <a:tc>
                  <a:txBody>
                    <a:bodyPr/>
                    <a:lstStyle/>
                    <a:p>
                      <a:pPr algn="ctr"/>
                      <a:r>
                        <a:rPr lang="en-US" sz="1000" dirty="0" smtClean="0">
                          <a:solidFill>
                            <a:schemeClr val="tx1"/>
                          </a:solidFill>
                        </a:rPr>
                        <a:t>959</a:t>
                      </a:r>
                      <a:endParaRPr lang="en-US" sz="1000" dirty="0">
                        <a:solidFill>
                          <a:schemeClr val="tx1"/>
                        </a:solidFill>
                      </a:endParaRPr>
                    </a:p>
                  </a:txBody>
                  <a:tcPr anchor="ctr">
                    <a:solidFill>
                      <a:schemeClr val="accent3"/>
                    </a:solidFill>
                  </a:tcPr>
                </a:tc>
                <a:tc>
                  <a:txBody>
                    <a:bodyPr/>
                    <a:lstStyle/>
                    <a:p>
                      <a:pPr algn="ctr"/>
                      <a:r>
                        <a:rPr lang="en-US" sz="1000" dirty="0" smtClean="0">
                          <a:solidFill>
                            <a:schemeClr val="tx1"/>
                          </a:solidFill>
                        </a:rPr>
                        <a:t>96.5</a:t>
                      </a:r>
                      <a:endParaRPr lang="en-US" sz="1000" dirty="0">
                        <a:solidFill>
                          <a:schemeClr val="tx1"/>
                        </a:solidFill>
                      </a:endParaRPr>
                    </a:p>
                  </a:txBody>
                  <a:tcPr anchor="ctr">
                    <a:solidFill>
                      <a:schemeClr val="accent3"/>
                    </a:solidFill>
                  </a:tcPr>
                </a:tc>
              </a:tr>
              <a:tr h="1587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smtClean="0"/>
                        <a:t>ν</a:t>
                      </a:r>
                      <a:r>
                        <a:rPr lang="el-GR" sz="1000" baseline="-25000" dirty="0" smtClean="0"/>
                        <a:t>μ</a:t>
                      </a:r>
                      <a:endParaRPr lang="en-US" sz="1000" dirty="0" smtClean="0"/>
                    </a:p>
                  </a:txBody>
                  <a:tcPr anchor="ctr">
                    <a:solidFill>
                      <a:schemeClr val="accent3"/>
                    </a:solidFill>
                  </a:tcPr>
                </a:tc>
                <a:tc>
                  <a:txBody>
                    <a:bodyPr/>
                    <a:lstStyle/>
                    <a:p>
                      <a:pPr algn="ctr"/>
                      <a:r>
                        <a:rPr lang="en-US" sz="1000" dirty="0" smtClean="0"/>
                        <a:t>0.13</a:t>
                      </a:r>
                      <a:endParaRPr lang="en-US" sz="1000" dirty="0"/>
                    </a:p>
                  </a:txBody>
                  <a:tcPr anchor="ctr">
                    <a:solidFill>
                      <a:schemeClr val="accent3"/>
                    </a:solidFill>
                  </a:tcPr>
                </a:tc>
                <a:tc>
                  <a:txBody>
                    <a:bodyPr/>
                    <a:lstStyle/>
                    <a:p>
                      <a:pPr algn="ctr"/>
                      <a:r>
                        <a:rPr lang="en-US" sz="1000" dirty="0" smtClean="0"/>
                        <a:t>3.2</a:t>
                      </a:r>
                      <a:endParaRPr lang="en-US" sz="1000" dirty="0"/>
                    </a:p>
                  </a:txBody>
                  <a:tcPr anchor="ctr">
                    <a:solidFill>
                      <a:schemeClr val="accent3"/>
                    </a:solidFill>
                  </a:tcPr>
                </a:tc>
                <a:tc>
                  <a:txBody>
                    <a:bodyPr/>
                    <a:lstStyle/>
                    <a:p>
                      <a:pPr algn="ctr"/>
                      <a:r>
                        <a:rPr lang="en-US" sz="1000" dirty="0" smtClean="0">
                          <a:solidFill>
                            <a:schemeClr val="tx1"/>
                          </a:solidFill>
                        </a:rPr>
                        <a:t>10</a:t>
                      </a:r>
                      <a:endParaRPr lang="en-US" sz="1000" dirty="0">
                        <a:solidFill>
                          <a:schemeClr val="tx1"/>
                        </a:solidFill>
                      </a:endParaRPr>
                    </a:p>
                  </a:txBody>
                  <a:tcPr anchor="ctr">
                    <a:solidFill>
                      <a:schemeClr val="accent3"/>
                    </a:solidFill>
                  </a:tcPr>
                </a:tc>
                <a:tc>
                  <a:txBody>
                    <a:bodyPr/>
                    <a:lstStyle/>
                    <a:p>
                      <a:pPr algn="ctr"/>
                      <a:r>
                        <a:rPr lang="en-US" sz="1000" dirty="0" smtClean="0">
                          <a:solidFill>
                            <a:schemeClr val="tx1"/>
                          </a:solidFill>
                        </a:rPr>
                        <a:t>1</a:t>
                      </a:r>
                      <a:endParaRPr lang="en-US" sz="1000" dirty="0">
                        <a:solidFill>
                          <a:schemeClr val="tx1"/>
                        </a:solidFill>
                      </a:endParaRPr>
                    </a:p>
                  </a:txBody>
                  <a:tcPr anchor="ctr">
                    <a:solidFill>
                      <a:schemeClr val="accent3"/>
                    </a:solidFill>
                  </a:tcPr>
                </a:tc>
              </a:tr>
              <a:tr h="1587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smtClean="0"/>
                        <a:t>ν</a:t>
                      </a:r>
                      <a:r>
                        <a:rPr lang="en-US" sz="1000" baseline="-25000" dirty="0" smtClean="0"/>
                        <a:t>e</a:t>
                      </a:r>
                      <a:endParaRPr lang="en-US" sz="1000" dirty="0" smtClean="0"/>
                    </a:p>
                  </a:txBody>
                  <a:tcPr anchor="ctr">
                    <a:solidFill>
                      <a:schemeClr val="accent3"/>
                    </a:solidFill>
                  </a:tcPr>
                </a:tc>
                <a:tc>
                  <a:txBody>
                    <a:bodyPr/>
                    <a:lstStyle/>
                    <a:p>
                      <a:pPr algn="ctr"/>
                      <a:r>
                        <a:rPr lang="en-US" sz="1000" dirty="0" smtClean="0"/>
                        <a:t>0.09</a:t>
                      </a:r>
                      <a:endParaRPr lang="en-US" sz="1000" dirty="0"/>
                    </a:p>
                  </a:txBody>
                  <a:tcPr anchor="ctr">
                    <a:solidFill>
                      <a:schemeClr val="accent3"/>
                    </a:solidFill>
                  </a:tcPr>
                </a:tc>
                <a:tc>
                  <a:txBody>
                    <a:bodyPr/>
                    <a:lstStyle/>
                    <a:p>
                      <a:pPr algn="ctr"/>
                      <a:r>
                        <a:rPr lang="en-US" sz="1000" dirty="0" smtClean="0"/>
                        <a:t>2.3</a:t>
                      </a:r>
                      <a:endParaRPr lang="en-US" sz="1000" dirty="0"/>
                    </a:p>
                  </a:txBody>
                  <a:tcPr anchor="ctr">
                    <a:solidFill>
                      <a:schemeClr val="accent3"/>
                    </a:solidFill>
                  </a:tcPr>
                </a:tc>
                <a:tc>
                  <a:txBody>
                    <a:bodyPr/>
                    <a:lstStyle/>
                    <a:p>
                      <a:pPr algn="ctr"/>
                      <a:r>
                        <a:rPr lang="en-US" sz="1000" dirty="0" smtClean="0">
                          <a:solidFill>
                            <a:schemeClr val="tx1"/>
                          </a:solidFill>
                        </a:rPr>
                        <a:t>25</a:t>
                      </a:r>
                      <a:endParaRPr lang="en-US" sz="1000" dirty="0">
                        <a:solidFill>
                          <a:schemeClr val="tx1"/>
                        </a:solidFill>
                      </a:endParaRPr>
                    </a:p>
                  </a:txBody>
                  <a:tcPr anchor="ctr">
                    <a:solidFill>
                      <a:schemeClr val="accent3"/>
                    </a:solidFill>
                  </a:tcPr>
                </a:tc>
                <a:tc>
                  <a:txBody>
                    <a:bodyPr/>
                    <a:lstStyle/>
                    <a:p>
                      <a:pPr algn="ctr"/>
                      <a:r>
                        <a:rPr lang="en-US" sz="1000" dirty="0" smtClean="0">
                          <a:solidFill>
                            <a:schemeClr val="tx1"/>
                          </a:solidFill>
                        </a:rPr>
                        <a:t>2.5</a:t>
                      </a:r>
                      <a:endParaRPr lang="en-US" sz="1000" dirty="0">
                        <a:solidFill>
                          <a:schemeClr val="tx1"/>
                        </a:solidFill>
                      </a:endParaRPr>
                    </a:p>
                  </a:txBody>
                  <a:tcPr anchor="ctr">
                    <a:solidFill>
                      <a:schemeClr val="accent3"/>
                    </a:solidFill>
                  </a:tcPr>
                </a:tc>
              </a:tr>
              <a:tr h="15878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smtClean="0"/>
                        <a:t>ν</a:t>
                      </a:r>
                      <a:r>
                        <a:rPr lang="en-US" sz="1000" baseline="-25000" dirty="0" smtClean="0"/>
                        <a:t>e</a:t>
                      </a:r>
                      <a:endParaRPr lang="en-US" sz="1000" dirty="0" smtClean="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c>
                  <a:txBody>
                    <a:bodyPr/>
                    <a:lstStyle/>
                    <a:p>
                      <a:pPr algn="ctr"/>
                      <a:r>
                        <a:rPr lang="en-US" sz="1000" dirty="0" smtClean="0">
                          <a:solidFill>
                            <a:schemeClr val="tx1"/>
                          </a:solidFill>
                        </a:rPr>
                        <a:t>0.004</a:t>
                      </a:r>
                      <a:endParaRPr lang="en-US" sz="1000" dirty="0">
                        <a:solidFill>
                          <a:schemeClr val="tx1"/>
                        </a:solidFill>
                      </a:endParaRPr>
                    </a:p>
                  </a:txBody>
                  <a:tcPr anchor="ctr">
                    <a:solidFill>
                      <a:schemeClr val="accent3"/>
                    </a:solidFill>
                  </a:tcPr>
                </a:tc>
                <a:tc>
                  <a:txBody>
                    <a:bodyPr/>
                    <a:lstStyle/>
                    <a:p>
                      <a:pPr algn="ctr"/>
                      <a:r>
                        <a:rPr lang="en-US" sz="1000" dirty="0" smtClean="0">
                          <a:solidFill>
                            <a:schemeClr val="tx1"/>
                          </a:solidFill>
                        </a:rPr>
                        <a:t>-</a:t>
                      </a:r>
                      <a:endParaRPr lang="en-US" sz="1000" dirty="0">
                        <a:solidFill>
                          <a:schemeClr val="tx1"/>
                        </a:solidFill>
                      </a:endParaRPr>
                    </a:p>
                  </a:txBody>
                  <a:tcPr anchor="ctr">
                    <a:solidFill>
                      <a:schemeClr val="accent3"/>
                    </a:solidFill>
                  </a:tcPr>
                </a:tc>
              </a:tr>
            </a:tbl>
          </a:graphicData>
        </a:graphic>
      </p:graphicFrame>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516" y="1323511"/>
            <a:ext cx="3484631" cy="3102005"/>
          </a:xfrm>
          <a:prstGeom prst="rect">
            <a:avLst/>
          </a:prstGeom>
          <a:effectLst>
            <a:outerShdw blurRad="1270000" dist="50800" dir="5400000" algn="ctr" rotWithShape="0">
              <a:srgbClr val="000000">
                <a:alpha val="43137"/>
              </a:srgbClr>
            </a:outerShdw>
          </a:effectLst>
        </p:spPr>
      </p:pic>
      <p:sp>
        <p:nvSpPr>
          <p:cNvPr id="40" name="TextBox 39"/>
          <p:cNvSpPr txBox="1"/>
          <p:nvPr/>
        </p:nvSpPr>
        <p:spPr>
          <a:xfrm>
            <a:off x="9695436" y="2164299"/>
            <a:ext cx="333746" cy="276999"/>
          </a:xfrm>
          <a:prstGeom prst="rect">
            <a:avLst/>
          </a:prstGeom>
          <a:noFill/>
        </p:spPr>
        <p:txBody>
          <a:bodyPr wrap="square" rtlCol="0">
            <a:spAutoFit/>
          </a:bodyPr>
          <a:lstStyle/>
          <a:p>
            <a:r>
              <a:rPr lang="el-GR" sz="1200" dirty="0">
                <a:solidFill>
                  <a:schemeClr val="tx2"/>
                </a:solidFill>
              </a:rPr>
              <a:t>ν</a:t>
            </a:r>
            <a:r>
              <a:rPr lang="en-US" sz="1200" baseline="-25000" dirty="0">
                <a:solidFill>
                  <a:schemeClr val="tx2"/>
                </a:solidFill>
              </a:rPr>
              <a:t>e</a:t>
            </a:r>
            <a:endParaRPr lang="en-US" sz="1200" dirty="0">
              <a:solidFill>
                <a:schemeClr val="tx2"/>
              </a:solidFill>
            </a:endParaRPr>
          </a:p>
        </p:txBody>
      </p:sp>
      <p:sp>
        <p:nvSpPr>
          <p:cNvPr id="41" name="TextBox 40"/>
          <p:cNvSpPr txBox="1"/>
          <p:nvPr/>
        </p:nvSpPr>
        <p:spPr>
          <a:xfrm>
            <a:off x="9520446" y="2673811"/>
            <a:ext cx="248786" cy="276999"/>
          </a:xfrm>
          <a:prstGeom prst="rect">
            <a:avLst/>
          </a:prstGeom>
          <a:noFill/>
        </p:spPr>
        <p:txBody>
          <a:bodyPr wrap="none" rtlCol="0">
            <a:spAutoFit/>
          </a:bodyPr>
          <a:lstStyle/>
          <a:p>
            <a:r>
              <a:rPr lang="el-GR" sz="1200" dirty="0">
                <a:solidFill>
                  <a:srgbClr val="FF0000"/>
                </a:solidFill>
              </a:rPr>
              <a:t>-</a:t>
            </a:r>
            <a:endParaRPr lang="en-US" sz="1200" dirty="0">
              <a:solidFill>
                <a:srgbClr val="FF0000"/>
              </a:solidFill>
            </a:endParaRPr>
          </a:p>
        </p:txBody>
      </p:sp>
      <p:sp>
        <p:nvSpPr>
          <p:cNvPr id="43" name="TextBox 42"/>
          <p:cNvSpPr txBox="1"/>
          <p:nvPr/>
        </p:nvSpPr>
        <p:spPr>
          <a:xfrm>
            <a:off x="9968990" y="1461991"/>
            <a:ext cx="1839158" cy="276999"/>
          </a:xfrm>
          <a:prstGeom prst="rect">
            <a:avLst/>
          </a:prstGeom>
          <a:noFill/>
        </p:spPr>
        <p:txBody>
          <a:bodyPr wrap="square" rtlCol="0">
            <a:spAutoFit/>
          </a:bodyPr>
          <a:lstStyle/>
          <a:p>
            <a:r>
              <a:rPr lang="en-US" sz="1200" dirty="0"/>
              <a:t>CC </a:t>
            </a:r>
            <a:r>
              <a:rPr lang="el-GR" sz="1200" dirty="0"/>
              <a:t>ν</a:t>
            </a:r>
            <a:r>
              <a:rPr lang="el-GR" sz="1200" baseline="-25000" dirty="0"/>
              <a:t>μ</a:t>
            </a:r>
            <a:r>
              <a:rPr lang="en-US" sz="1200" dirty="0"/>
              <a:t> , &lt;E</a:t>
            </a:r>
            <a:r>
              <a:rPr lang="el-GR" sz="1200" baseline="-25000" dirty="0"/>
              <a:t>ν</a:t>
            </a:r>
            <a:r>
              <a:rPr lang="en-US" sz="1200" dirty="0"/>
              <a:t>&gt; ~ 300 MeV</a:t>
            </a:r>
          </a:p>
        </p:txBody>
      </p:sp>
      <p:sp>
        <p:nvSpPr>
          <p:cNvPr id="44" name="TextBox 43"/>
          <p:cNvSpPr txBox="1"/>
          <p:nvPr/>
        </p:nvSpPr>
        <p:spPr>
          <a:xfrm>
            <a:off x="9528563" y="2757159"/>
            <a:ext cx="333746" cy="276999"/>
          </a:xfrm>
          <a:prstGeom prst="rect">
            <a:avLst/>
          </a:prstGeom>
          <a:noFill/>
        </p:spPr>
        <p:txBody>
          <a:bodyPr wrap="square" rtlCol="0">
            <a:spAutoFit/>
          </a:bodyPr>
          <a:lstStyle/>
          <a:p>
            <a:r>
              <a:rPr lang="el-GR" sz="1200" dirty="0">
                <a:solidFill>
                  <a:srgbClr val="FF0000"/>
                </a:solidFill>
              </a:rPr>
              <a:t>ν</a:t>
            </a:r>
            <a:r>
              <a:rPr lang="el-GR" sz="1200" baseline="-25000" dirty="0">
                <a:solidFill>
                  <a:srgbClr val="FF0000"/>
                </a:solidFill>
              </a:rPr>
              <a:t>μ</a:t>
            </a:r>
            <a:endParaRPr lang="en-US" sz="1200" dirty="0">
              <a:solidFill>
                <a:srgbClr val="FF0000"/>
              </a:solidFill>
            </a:endParaRPr>
          </a:p>
        </p:txBody>
      </p:sp>
      <p:sp>
        <p:nvSpPr>
          <p:cNvPr id="9" name="TextBox 8"/>
          <p:cNvSpPr txBox="1"/>
          <p:nvPr/>
        </p:nvSpPr>
        <p:spPr>
          <a:xfrm>
            <a:off x="878722" y="5483928"/>
            <a:ext cx="248786" cy="276999"/>
          </a:xfrm>
          <a:prstGeom prst="rect">
            <a:avLst/>
          </a:prstGeom>
          <a:noFill/>
        </p:spPr>
        <p:txBody>
          <a:bodyPr wrap="none" rtlCol="0">
            <a:spAutoFit/>
          </a:bodyPr>
          <a:lstStyle/>
          <a:p>
            <a:r>
              <a:rPr lang="en-US" sz="1200" dirty="0"/>
              <a:t>-</a:t>
            </a:r>
            <a:endParaRPr lang="en-US" sz="1000" dirty="0"/>
          </a:p>
        </p:txBody>
      </p:sp>
      <p:sp>
        <p:nvSpPr>
          <p:cNvPr id="46" name="TextBox 45"/>
          <p:cNvSpPr txBox="1"/>
          <p:nvPr/>
        </p:nvSpPr>
        <p:spPr>
          <a:xfrm>
            <a:off x="870616" y="5974281"/>
            <a:ext cx="248786" cy="276999"/>
          </a:xfrm>
          <a:prstGeom prst="rect">
            <a:avLst/>
          </a:prstGeom>
          <a:noFill/>
        </p:spPr>
        <p:txBody>
          <a:bodyPr wrap="none" rtlCol="0">
            <a:spAutoFit/>
          </a:bodyPr>
          <a:lstStyle/>
          <a:p>
            <a:r>
              <a:rPr lang="en-US" sz="1200" dirty="0"/>
              <a:t>-</a:t>
            </a:r>
          </a:p>
        </p:txBody>
      </p:sp>
      <p:sp>
        <p:nvSpPr>
          <p:cNvPr id="10" name="Rectangle 9"/>
          <p:cNvSpPr/>
          <p:nvPr/>
        </p:nvSpPr>
        <p:spPr>
          <a:xfrm>
            <a:off x="6361381" y="4714487"/>
            <a:ext cx="5446767" cy="1200329"/>
          </a:xfrm>
          <a:prstGeom prst="rect">
            <a:avLst/>
          </a:prstGeom>
          <a:solidFill>
            <a:schemeClr val="bg1"/>
          </a:solidFill>
          <a:ln>
            <a:noFill/>
          </a:ln>
          <a:effectLst>
            <a:outerShdw blurRad="1270000" dist="50800" dir="5400000" algn="ctr" rotWithShape="0">
              <a:srgbClr val="000000">
                <a:alpha val="43137"/>
              </a:srgbClr>
            </a:outerShdw>
          </a:effectLst>
        </p:spPr>
        <p:txBody>
          <a:bodyPr wrap="square">
            <a:spAutoFit/>
          </a:bodyPr>
          <a:lstStyle/>
          <a:p>
            <a:pPr marL="228600" indent="-228600">
              <a:buFont typeface="+mj-lt"/>
              <a:buAutoNum type="arabicPeriod"/>
            </a:pPr>
            <a:r>
              <a:rPr lang="en-US" sz="1200" dirty="0"/>
              <a:t>CC </a:t>
            </a:r>
            <a:r>
              <a:rPr lang="el-GR" sz="1200" dirty="0"/>
              <a:t>ν</a:t>
            </a:r>
            <a:r>
              <a:rPr lang="el-GR" sz="1200" baseline="-25000" dirty="0"/>
              <a:t>μ</a:t>
            </a:r>
            <a:r>
              <a:rPr lang="el-GR" sz="1200" dirty="0"/>
              <a:t> </a:t>
            </a:r>
            <a:r>
              <a:rPr lang="en-US" sz="1200" dirty="0"/>
              <a:t> at </a:t>
            </a:r>
            <a:r>
              <a:rPr lang="el-GR" sz="1200" dirty="0"/>
              <a:t>&lt;</a:t>
            </a:r>
            <a:r>
              <a:rPr lang="en-US" sz="1200" dirty="0"/>
              <a:t>E</a:t>
            </a:r>
            <a:r>
              <a:rPr lang="el-GR" sz="1200" baseline="-25000" dirty="0"/>
              <a:t>ν</a:t>
            </a:r>
            <a:r>
              <a:rPr lang="el-GR" sz="1200" dirty="0"/>
              <a:t>&gt; =</a:t>
            </a:r>
            <a:r>
              <a:rPr lang="en-US" sz="1200" dirty="0"/>
              <a:t> 300 MeV at EMuS  </a:t>
            </a:r>
          </a:p>
          <a:p>
            <a:pPr marL="228600" indent="-228600">
              <a:buFont typeface="+mj-lt"/>
              <a:buAutoNum type="arabicPeriod"/>
            </a:pPr>
            <a:r>
              <a:rPr lang="en-US" sz="1200" dirty="0"/>
              <a:t>~ 1000 CC events / ton / year at CSNS – I </a:t>
            </a:r>
          </a:p>
          <a:p>
            <a:pPr marL="228600" indent="-228600">
              <a:buFont typeface="+mj-lt"/>
              <a:buAutoNum type="arabicPeriod"/>
            </a:pPr>
            <a:r>
              <a:rPr lang="en-US" sz="1200" dirty="0"/>
              <a:t>x 50 with capture system</a:t>
            </a:r>
            <a:r>
              <a:rPr lang="el-GR" sz="1200" dirty="0"/>
              <a:t> </a:t>
            </a:r>
            <a:r>
              <a:rPr lang="en-US" sz="1200" dirty="0"/>
              <a:t>and decay channel upgrades at CSNS-I</a:t>
            </a:r>
            <a:r>
              <a:rPr lang="el-GR" sz="1200" dirty="0"/>
              <a:t>Ι</a:t>
            </a:r>
            <a:endParaRPr lang="en-US" sz="1200" dirty="0"/>
          </a:p>
          <a:p>
            <a:pPr marL="228600" indent="-228600">
              <a:buFont typeface="+mj-lt"/>
              <a:buAutoNum type="arabicPeriod"/>
            </a:pPr>
            <a:r>
              <a:rPr lang="en-US" sz="1200" dirty="0"/>
              <a:t>Preliminary study for the muon beam shows severe reduction in neutrino </a:t>
            </a:r>
            <a:r>
              <a:rPr lang="en-US" sz="1200" dirty="0" smtClean="0"/>
              <a:t>flux</a:t>
            </a:r>
          </a:p>
          <a:p>
            <a:pPr marL="228600" indent="-228600">
              <a:buFont typeface="+mj-lt"/>
              <a:buAutoNum type="arabicPeriod"/>
            </a:pPr>
            <a:r>
              <a:rPr lang="en-US" sz="1200" dirty="0"/>
              <a:t>Detector performance analysis needed in order to investigate its value </a:t>
            </a:r>
          </a:p>
        </p:txBody>
      </p:sp>
      <p:sp>
        <p:nvSpPr>
          <p:cNvPr id="11" name="Date Placeholder 10"/>
          <p:cNvSpPr>
            <a:spLocks noGrp="1"/>
          </p:cNvSpPr>
          <p:nvPr>
            <p:ph type="dt" sz="half" idx="10"/>
          </p:nvPr>
        </p:nvSpPr>
        <p:spPr>
          <a:xfrm>
            <a:off x="611236" y="6473827"/>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2" name="Footer Placeholder 11"/>
          <p:cNvSpPr>
            <a:spLocks noGrp="1"/>
          </p:cNvSpPr>
          <p:nvPr>
            <p:ph type="ftr" sz="quarter" idx="11"/>
          </p:nvPr>
        </p:nvSpPr>
        <p:spPr>
          <a:xfrm>
            <a:off x="4167236" y="6473827"/>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3" name="Slide Number Placeholder 12"/>
          <p:cNvSpPr>
            <a:spLocks noGrp="1"/>
          </p:cNvSpPr>
          <p:nvPr>
            <p:ph type="sldNum" sz="quarter" idx="12"/>
          </p:nvPr>
        </p:nvSpPr>
        <p:spPr>
          <a:xfrm>
            <a:off x="8739236" y="6473827"/>
            <a:ext cx="2844800" cy="365125"/>
          </a:xfrm>
        </p:spPr>
        <p:txBody>
          <a:bodyPr/>
          <a:lstStyle/>
          <a:p>
            <a:fld id="{0092C032-9A84-454D-A7B4-C9367E883E3A}" type="slidenum">
              <a:rPr lang="en-GB" smtClean="0">
                <a:solidFill>
                  <a:prstClr val="black">
                    <a:tint val="75000"/>
                  </a:prstClr>
                </a:solidFill>
              </a:rPr>
              <a:pPr/>
              <a:t>19</a:t>
            </a:fld>
            <a:endParaRPr lang="en-GB" dirty="0">
              <a:solidFill>
                <a:prstClr val="black">
                  <a:tint val="75000"/>
                </a:prstClr>
              </a:solidFill>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47" y="1568041"/>
            <a:ext cx="3726461" cy="2035462"/>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319583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6" descr="图片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327" y="247160"/>
            <a:ext cx="6887119" cy="366284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270000" dist="50800" dir="5400000" algn="ctr" rotWithShape="0">
              <a:srgbClr val="000000">
                <a:alpha val="43137"/>
              </a:srgbClr>
            </a:outerShdw>
          </a:effectLst>
          <a:extLst/>
        </p:spPr>
      </p:pic>
      <p:sp>
        <p:nvSpPr>
          <p:cNvPr id="11266" name="灯片编号占位符 3"/>
          <p:cNvSpPr txBox="1">
            <a:spLocks noGrp="1"/>
          </p:cNvSpPr>
          <p:nvPr/>
        </p:nvSpPr>
        <p:spPr bwMode="auto">
          <a:xfrm>
            <a:off x="9731376" y="6648769"/>
            <a:ext cx="469081" cy="15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30000"/>
              </a:spcBef>
              <a:spcAft>
                <a:spcPct val="20000"/>
              </a:spcAft>
              <a:buClr>
                <a:schemeClr val="tx1"/>
              </a:buClr>
              <a:buChar char="•"/>
              <a:defRPr sz="21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buChar char="–"/>
              <a:defRPr sz="19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buChar char="§"/>
              <a:defRPr sz="2400" b="1">
                <a:solidFill>
                  <a:srgbClr val="4D5E68"/>
                </a:solidFill>
                <a:latin typeface="Arial" pitchFamily="34" charset="0"/>
                <a:ea typeface="宋体" pitchFamily="2" charset="-122"/>
              </a:defRPr>
            </a:lvl3pPr>
            <a:lvl4pPr marL="1600200" indent="-228600" eaLnBrk="0" hangingPunct="0">
              <a:spcBef>
                <a:spcPct val="20000"/>
              </a:spcBef>
              <a:buChar char="–"/>
              <a:defRPr sz="2000" b="1">
                <a:solidFill>
                  <a:srgbClr val="4D5E68"/>
                </a:solidFill>
                <a:latin typeface="Arial" pitchFamily="34" charset="0"/>
                <a:ea typeface="宋体" pitchFamily="2" charset="-122"/>
              </a:defRPr>
            </a:lvl4pPr>
            <a:lvl5pPr marL="2057400" indent="-228600" eaLnBrk="0" hangingPunct="0">
              <a:spcBef>
                <a:spcPct val="20000"/>
              </a:spcBef>
              <a:buChar char="»"/>
              <a:defRPr sz="2000"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9pPr>
          </a:lstStyle>
          <a:p>
            <a:pPr algn="r">
              <a:lnSpc>
                <a:spcPct val="100000"/>
              </a:lnSpc>
              <a:spcBef>
                <a:spcPct val="0"/>
              </a:spcBef>
              <a:spcAft>
                <a:spcPct val="0"/>
              </a:spcAft>
              <a:buClrTx/>
              <a:buFontTx/>
              <a:buNone/>
            </a:pPr>
            <a:endParaRPr lang="en-US" altLang="zh-CN" sz="1800" b="0" dirty="0">
              <a:solidFill>
                <a:srgbClr val="4D5E68"/>
              </a:solidFill>
              <a:latin typeface="+mn-lt"/>
              <a:ea typeface="Arial Unicode MS" pitchFamily="34" charset="-122"/>
              <a:cs typeface="Arial Unicode MS" pitchFamily="34" charset="-122"/>
            </a:endParaRPr>
          </a:p>
        </p:txBody>
      </p:sp>
      <p:sp>
        <p:nvSpPr>
          <p:cNvPr id="11276" name="TextBox 17"/>
          <p:cNvSpPr txBox="1">
            <a:spLocks noChangeArrowheads="1"/>
          </p:cNvSpPr>
          <p:nvPr/>
        </p:nvSpPr>
        <p:spPr bwMode="auto">
          <a:xfrm>
            <a:off x="4199754" y="3288760"/>
            <a:ext cx="2954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30000"/>
              </a:spcBef>
              <a:spcAft>
                <a:spcPct val="20000"/>
              </a:spcAft>
              <a:buClr>
                <a:schemeClr val="tx1"/>
              </a:buClr>
              <a:buChar char="•"/>
              <a:defRPr sz="21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buChar char="–"/>
              <a:defRPr sz="19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buChar char="§"/>
              <a:defRPr sz="2400" b="1">
                <a:solidFill>
                  <a:srgbClr val="4D5E68"/>
                </a:solidFill>
                <a:latin typeface="Arial" pitchFamily="34" charset="0"/>
                <a:ea typeface="宋体" pitchFamily="2" charset="-122"/>
              </a:defRPr>
            </a:lvl3pPr>
            <a:lvl4pPr marL="1600200" indent="-228600" eaLnBrk="0" hangingPunct="0">
              <a:spcBef>
                <a:spcPct val="20000"/>
              </a:spcBef>
              <a:buChar char="–"/>
              <a:defRPr sz="2000" b="1">
                <a:solidFill>
                  <a:srgbClr val="4D5E68"/>
                </a:solidFill>
                <a:latin typeface="Arial" pitchFamily="34" charset="0"/>
                <a:ea typeface="宋体" pitchFamily="2" charset="-122"/>
              </a:defRPr>
            </a:lvl4pPr>
            <a:lvl5pPr marL="2057400" indent="-228600" eaLnBrk="0" hangingPunct="0">
              <a:spcBef>
                <a:spcPct val="20000"/>
              </a:spcBef>
              <a:buChar char="»"/>
              <a:defRPr sz="2000"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9pPr>
          </a:lstStyle>
          <a:p>
            <a:pPr>
              <a:lnSpc>
                <a:spcPct val="100000"/>
              </a:lnSpc>
              <a:spcBef>
                <a:spcPct val="0"/>
              </a:spcBef>
              <a:spcAft>
                <a:spcPct val="0"/>
              </a:spcAft>
              <a:buClrTx/>
              <a:buFontTx/>
              <a:buNone/>
            </a:pPr>
            <a:r>
              <a:rPr lang="en-US" altLang="zh-CN" sz="1800" dirty="0">
                <a:solidFill>
                  <a:srgbClr val="FFFF00"/>
                </a:solidFill>
                <a:latin typeface="+mn-lt"/>
                <a:ea typeface="+mn-ea"/>
              </a:rPr>
              <a:t>2009-05 (Artist design)</a:t>
            </a:r>
            <a:endParaRPr lang="zh-CN" altLang="en-US" sz="1800" dirty="0">
              <a:solidFill>
                <a:srgbClr val="FFFF00"/>
              </a:solidFill>
              <a:latin typeface="+mn-lt"/>
              <a:ea typeface="+mn-ea"/>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850" y="4169339"/>
            <a:ext cx="6230332" cy="2465621"/>
          </a:xfrm>
          <a:prstGeom prst="rect">
            <a:avLst/>
          </a:prstGeom>
          <a:effectLst>
            <a:outerShdw blurRad="1270000" dist="50800" dir="5400000" algn="ctr" rotWithShape="0">
              <a:srgbClr val="000000">
                <a:alpha val="43137"/>
              </a:srgbClr>
            </a:outerShdw>
          </a:effectLst>
        </p:spPr>
      </p:pic>
      <p:sp>
        <p:nvSpPr>
          <p:cNvPr id="11" name="TextBox 17"/>
          <p:cNvSpPr txBox="1">
            <a:spLocks noChangeArrowheads="1"/>
          </p:cNvSpPr>
          <p:nvPr/>
        </p:nvSpPr>
        <p:spPr bwMode="auto">
          <a:xfrm>
            <a:off x="10440949" y="6051792"/>
            <a:ext cx="1110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30000"/>
              </a:spcBef>
              <a:spcAft>
                <a:spcPct val="20000"/>
              </a:spcAft>
              <a:buClr>
                <a:schemeClr val="tx1"/>
              </a:buClr>
              <a:buChar char="•"/>
              <a:defRPr sz="21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buChar char="–"/>
              <a:defRPr sz="19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buChar char="§"/>
              <a:defRPr sz="2400" b="1">
                <a:solidFill>
                  <a:srgbClr val="4D5E68"/>
                </a:solidFill>
                <a:latin typeface="Arial" pitchFamily="34" charset="0"/>
                <a:ea typeface="宋体" pitchFamily="2" charset="-122"/>
              </a:defRPr>
            </a:lvl3pPr>
            <a:lvl4pPr marL="1600200" indent="-228600" eaLnBrk="0" hangingPunct="0">
              <a:spcBef>
                <a:spcPct val="20000"/>
              </a:spcBef>
              <a:buChar char="–"/>
              <a:defRPr sz="2000" b="1">
                <a:solidFill>
                  <a:srgbClr val="4D5E68"/>
                </a:solidFill>
                <a:latin typeface="Arial" pitchFamily="34" charset="0"/>
                <a:ea typeface="宋体" pitchFamily="2" charset="-122"/>
              </a:defRPr>
            </a:lvl4pPr>
            <a:lvl5pPr marL="2057400" indent="-228600" eaLnBrk="0" hangingPunct="0">
              <a:spcBef>
                <a:spcPct val="20000"/>
              </a:spcBef>
              <a:buChar char="»"/>
              <a:defRPr sz="2000"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pitchFamily="34" charset="0"/>
                <a:ea typeface="宋体" pitchFamily="2" charset="-122"/>
              </a:defRPr>
            </a:lvl9pPr>
          </a:lstStyle>
          <a:p>
            <a:pPr>
              <a:lnSpc>
                <a:spcPct val="100000"/>
              </a:lnSpc>
              <a:spcBef>
                <a:spcPct val="0"/>
              </a:spcBef>
              <a:spcAft>
                <a:spcPct val="0"/>
              </a:spcAft>
              <a:buClrTx/>
              <a:buFontTx/>
              <a:buNone/>
            </a:pPr>
            <a:r>
              <a:rPr lang="en-US" altLang="zh-CN" sz="1800" dirty="0" smtClean="0">
                <a:solidFill>
                  <a:srgbClr val="FFFF00"/>
                </a:solidFill>
                <a:latin typeface="+mn-lt"/>
                <a:ea typeface="+mn-ea"/>
              </a:rPr>
              <a:t>Today</a:t>
            </a:r>
            <a:endParaRPr lang="zh-CN" altLang="en-US" sz="1800" dirty="0">
              <a:solidFill>
                <a:srgbClr val="FFFF00"/>
              </a:solidFill>
              <a:latin typeface="+mn-lt"/>
              <a:ea typeface="+mn-ea"/>
            </a:endParaRPr>
          </a:p>
        </p:txBody>
      </p:sp>
    </p:spTree>
    <p:extLst>
      <p:ext uri="{BB962C8B-B14F-4D97-AF65-F5344CB8AC3E}">
        <p14:creationId xmlns:p14="http://schemas.microsoft.com/office/powerpoint/2010/main" val="143127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560" y="3788049"/>
            <a:ext cx="4319933" cy="2701007"/>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93"/>
          <a:stretch/>
        </p:blipFill>
        <p:spPr>
          <a:xfrm>
            <a:off x="6004560" y="938357"/>
            <a:ext cx="4272785" cy="2734947"/>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341930" y="16454"/>
            <a:ext cx="11461576" cy="887188"/>
          </a:xfrm>
        </p:spPr>
        <p:txBody>
          <a:bodyPr>
            <a:normAutofit/>
          </a:bodyPr>
          <a:lstStyle/>
          <a:p>
            <a:r>
              <a:rPr lang="en-US" sz="2000" dirty="0" smtClean="0">
                <a:solidFill>
                  <a:srgbClr val="FF0000"/>
                </a:solidFill>
              </a:rPr>
              <a:t>Systematics from monte-carlos: </a:t>
            </a:r>
            <a:r>
              <a:rPr lang="el-GR" sz="2000" dirty="0" smtClean="0">
                <a:solidFill>
                  <a:srgbClr val="FF0000"/>
                </a:solidFill>
              </a:rPr>
              <a:t>π+ </a:t>
            </a:r>
            <a:r>
              <a:rPr lang="en-US" sz="2000" dirty="0" smtClean="0">
                <a:solidFill>
                  <a:srgbClr val="FF0000"/>
                </a:solidFill>
              </a:rPr>
              <a:t>and </a:t>
            </a:r>
            <a:r>
              <a:rPr lang="el-GR" sz="2000" dirty="0" smtClean="0">
                <a:solidFill>
                  <a:srgbClr val="FF0000"/>
                </a:solidFill>
              </a:rPr>
              <a:t>π</a:t>
            </a:r>
            <a:r>
              <a:rPr lang="en-US" sz="2000" dirty="0" smtClean="0">
                <a:solidFill>
                  <a:srgbClr val="FF0000"/>
                </a:solidFill>
              </a:rPr>
              <a:t>- with FLUKA and G4 (BERTINI, INCL)</a:t>
            </a:r>
            <a:r>
              <a:rPr lang="el-GR" sz="2000" dirty="0" smtClean="0">
                <a:solidFill>
                  <a:srgbClr val="FF0000"/>
                </a:solidFill>
              </a:rPr>
              <a:t> </a:t>
            </a:r>
            <a:r>
              <a:rPr lang="zh-CN" altLang="en-US" sz="2000" dirty="0" smtClean="0">
                <a:solidFill>
                  <a:srgbClr val="FF0000"/>
                </a:solidFill>
              </a:rPr>
              <a:t> </a:t>
            </a:r>
            <a:r>
              <a:rPr lang="en-US" altLang="zh-CN" sz="2000" dirty="0" smtClean="0">
                <a:solidFill>
                  <a:srgbClr val="FF0000"/>
                </a:solidFill>
              </a:rPr>
              <a:t>at MS1, 5 </a:t>
            </a:r>
            <a:r>
              <a:rPr lang="el-GR" altLang="zh-CN" sz="2000" dirty="0" smtClean="0">
                <a:solidFill>
                  <a:srgbClr val="FF0000"/>
                </a:solidFill>
              </a:rPr>
              <a:t>Τ</a:t>
            </a:r>
            <a:endParaRPr lang="en-US" sz="2000" dirty="0">
              <a:solidFill>
                <a:srgbClr val="FF0000"/>
              </a:solidFill>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7027"/>
          <a:stretch/>
        </p:blipFill>
        <p:spPr>
          <a:xfrm>
            <a:off x="863591" y="3706464"/>
            <a:ext cx="4198714" cy="2723602"/>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1099297" y="3465412"/>
            <a:ext cx="3281668" cy="307777"/>
          </a:xfrm>
          <a:prstGeom prst="rect">
            <a:avLst/>
          </a:prstGeom>
          <a:solidFill>
            <a:schemeClr val="bg1"/>
          </a:solidFill>
        </p:spPr>
        <p:txBody>
          <a:bodyPr wrap="none" rtlCol="0">
            <a:spAutoFit/>
          </a:bodyPr>
          <a:lstStyle/>
          <a:p>
            <a:r>
              <a:rPr lang="en-US" sz="1400" dirty="0" smtClean="0"/>
              <a:t>Same baseline 5T taper used on both</a:t>
            </a:r>
            <a:endParaRPr lang="en-US" sz="1400" dirty="0"/>
          </a:p>
        </p:txBody>
      </p:sp>
      <p:sp>
        <p:nvSpPr>
          <p:cNvPr id="15" name="TextBox 14"/>
          <p:cNvSpPr txBox="1"/>
          <p:nvPr/>
        </p:nvSpPr>
        <p:spPr>
          <a:xfrm>
            <a:off x="8047762" y="1194850"/>
            <a:ext cx="907621" cy="338554"/>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smtClean="0"/>
              <a:t> </a:t>
            </a:r>
            <a:r>
              <a:rPr lang="el-GR" sz="1600" dirty="0" smtClean="0"/>
              <a:t>π+</a:t>
            </a:r>
            <a:r>
              <a:rPr lang="en-US" sz="1600" dirty="0" smtClean="0"/>
              <a:t>, 5 T</a:t>
            </a:r>
            <a:endParaRPr lang="en-US" sz="1600" dirty="0"/>
          </a:p>
        </p:txBody>
      </p:sp>
      <p:sp>
        <p:nvSpPr>
          <p:cNvPr id="18" name="TextBox 17"/>
          <p:cNvSpPr txBox="1"/>
          <p:nvPr/>
        </p:nvSpPr>
        <p:spPr>
          <a:xfrm>
            <a:off x="7709774" y="1664555"/>
            <a:ext cx="1478290" cy="646331"/>
          </a:xfrm>
          <a:prstGeom prst="rect">
            <a:avLst/>
          </a:prstGeom>
          <a:noFill/>
        </p:spPr>
        <p:txBody>
          <a:bodyPr wrap="none" rtlCol="0">
            <a:spAutoFit/>
          </a:bodyPr>
          <a:lstStyle/>
          <a:p>
            <a:r>
              <a:rPr lang="en-US" sz="1200" dirty="0" smtClean="0">
                <a:solidFill>
                  <a:srgbClr val="FF0000"/>
                </a:solidFill>
              </a:rPr>
              <a:t>FLUKA = 1.7x10</a:t>
            </a:r>
            <a:r>
              <a:rPr lang="en-US" sz="1200" baseline="30000" dirty="0" smtClean="0">
                <a:solidFill>
                  <a:srgbClr val="FF0000"/>
                </a:solidFill>
              </a:rPr>
              <a:t>11</a:t>
            </a:r>
            <a:endParaRPr lang="en-US" sz="1200" dirty="0" smtClean="0">
              <a:solidFill>
                <a:srgbClr val="FF0000"/>
              </a:solidFill>
            </a:endParaRPr>
          </a:p>
          <a:p>
            <a:r>
              <a:rPr lang="en-US" sz="1200" dirty="0" smtClean="0">
                <a:solidFill>
                  <a:srgbClr val="5353BA"/>
                </a:solidFill>
              </a:rPr>
              <a:t>G4 (bert) = 2x10</a:t>
            </a:r>
            <a:r>
              <a:rPr lang="en-US" sz="1200" baseline="30000" dirty="0" smtClean="0">
                <a:solidFill>
                  <a:srgbClr val="5353BA"/>
                </a:solidFill>
              </a:rPr>
              <a:t>11</a:t>
            </a:r>
          </a:p>
          <a:p>
            <a:r>
              <a:rPr lang="en-US" sz="1200" dirty="0">
                <a:solidFill>
                  <a:srgbClr val="5353BA"/>
                </a:solidFill>
              </a:rPr>
              <a:t>G4 </a:t>
            </a:r>
            <a:r>
              <a:rPr lang="en-US" sz="1200" dirty="0" smtClean="0">
                <a:solidFill>
                  <a:srgbClr val="5353BA"/>
                </a:solidFill>
              </a:rPr>
              <a:t>(incl) </a:t>
            </a:r>
            <a:r>
              <a:rPr lang="en-US" sz="1200" dirty="0">
                <a:solidFill>
                  <a:srgbClr val="5353BA"/>
                </a:solidFill>
              </a:rPr>
              <a:t>= </a:t>
            </a:r>
            <a:r>
              <a:rPr lang="en-US" sz="1200" dirty="0" smtClean="0">
                <a:solidFill>
                  <a:srgbClr val="5353BA"/>
                </a:solidFill>
              </a:rPr>
              <a:t>2x10</a:t>
            </a:r>
            <a:r>
              <a:rPr lang="en-US" sz="1200" baseline="30000" dirty="0" smtClean="0">
                <a:solidFill>
                  <a:srgbClr val="5353BA"/>
                </a:solidFill>
              </a:rPr>
              <a:t>11</a:t>
            </a:r>
            <a:endParaRPr lang="en-US" sz="1200" dirty="0">
              <a:solidFill>
                <a:srgbClr val="5353BA"/>
              </a:solidFill>
            </a:endParaRPr>
          </a:p>
        </p:txBody>
      </p:sp>
      <p:sp>
        <p:nvSpPr>
          <p:cNvPr id="19" name="TextBox 18"/>
          <p:cNvSpPr txBox="1"/>
          <p:nvPr/>
        </p:nvSpPr>
        <p:spPr>
          <a:xfrm>
            <a:off x="7979059" y="4022222"/>
            <a:ext cx="893193" cy="338554"/>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smtClean="0"/>
              <a:t> </a:t>
            </a:r>
            <a:r>
              <a:rPr lang="el-GR" sz="1600" dirty="0" smtClean="0"/>
              <a:t>π</a:t>
            </a:r>
            <a:r>
              <a:rPr lang="en-US" sz="1600" dirty="0" smtClean="0"/>
              <a:t>-, 5 T</a:t>
            </a:r>
            <a:endParaRPr lang="en-US" sz="1600" dirty="0"/>
          </a:p>
        </p:txBody>
      </p:sp>
      <p:sp>
        <p:nvSpPr>
          <p:cNvPr id="20" name="TextBox 19"/>
          <p:cNvSpPr txBox="1"/>
          <p:nvPr/>
        </p:nvSpPr>
        <p:spPr>
          <a:xfrm>
            <a:off x="7626516" y="4415538"/>
            <a:ext cx="1611339" cy="646331"/>
          </a:xfrm>
          <a:prstGeom prst="rect">
            <a:avLst/>
          </a:prstGeom>
          <a:noFill/>
        </p:spPr>
        <p:txBody>
          <a:bodyPr wrap="none" rtlCol="0">
            <a:spAutoFit/>
          </a:bodyPr>
          <a:lstStyle/>
          <a:p>
            <a:r>
              <a:rPr lang="en-US" sz="1200" dirty="0" smtClean="0">
                <a:solidFill>
                  <a:srgbClr val="FF0000"/>
                </a:solidFill>
              </a:rPr>
              <a:t>FLUKA = 0.9x10</a:t>
            </a:r>
            <a:r>
              <a:rPr lang="en-US" sz="1200" baseline="30000" dirty="0" smtClean="0">
                <a:solidFill>
                  <a:srgbClr val="FF0000"/>
                </a:solidFill>
              </a:rPr>
              <a:t>11</a:t>
            </a:r>
            <a:endParaRPr lang="en-US" sz="1200" dirty="0" smtClean="0">
              <a:solidFill>
                <a:srgbClr val="FF0000"/>
              </a:solidFill>
            </a:endParaRPr>
          </a:p>
          <a:p>
            <a:r>
              <a:rPr lang="en-US" sz="1200" dirty="0" smtClean="0">
                <a:solidFill>
                  <a:srgbClr val="5353BA"/>
                </a:solidFill>
              </a:rPr>
              <a:t>G4 (bert) = 0.7x10</a:t>
            </a:r>
            <a:r>
              <a:rPr lang="en-US" sz="1200" baseline="30000" dirty="0" smtClean="0">
                <a:solidFill>
                  <a:srgbClr val="5353BA"/>
                </a:solidFill>
              </a:rPr>
              <a:t>11</a:t>
            </a:r>
          </a:p>
          <a:p>
            <a:r>
              <a:rPr lang="en-US" sz="1200" dirty="0">
                <a:solidFill>
                  <a:srgbClr val="5353BA"/>
                </a:solidFill>
              </a:rPr>
              <a:t>G4 </a:t>
            </a:r>
            <a:r>
              <a:rPr lang="en-US" sz="1200" dirty="0" smtClean="0">
                <a:solidFill>
                  <a:srgbClr val="5353BA"/>
                </a:solidFill>
              </a:rPr>
              <a:t>(incl) </a:t>
            </a:r>
            <a:r>
              <a:rPr lang="en-US" sz="1200" dirty="0">
                <a:solidFill>
                  <a:srgbClr val="5353BA"/>
                </a:solidFill>
              </a:rPr>
              <a:t>= </a:t>
            </a:r>
            <a:r>
              <a:rPr lang="en-US" sz="1200" dirty="0" smtClean="0">
                <a:solidFill>
                  <a:srgbClr val="5353BA"/>
                </a:solidFill>
              </a:rPr>
              <a:t>0.9x10</a:t>
            </a:r>
            <a:r>
              <a:rPr lang="en-US" sz="1200" baseline="30000" dirty="0" smtClean="0">
                <a:solidFill>
                  <a:srgbClr val="5353BA"/>
                </a:solidFill>
              </a:rPr>
              <a:t>11</a:t>
            </a:r>
            <a:endParaRPr lang="en-US" sz="1200" dirty="0">
              <a:solidFill>
                <a:srgbClr val="5353BA"/>
              </a:solidFill>
            </a:endParaRPr>
          </a:p>
        </p:txBody>
      </p:sp>
      <p:sp>
        <p:nvSpPr>
          <p:cNvPr id="21" name="TextBox 20"/>
          <p:cNvSpPr txBox="1"/>
          <p:nvPr/>
        </p:nvSpPr>
        <p:spPr>
          <a:xfrm rot="16200000">
            <a:off x="5269249" y="1393596"/>
            <a:ext cx="1210588" cy="276999"/>
          </a:xfrm>
          <a:prstGeom prst="rect">
            <a:avLst/>
          </a:prstGeom>
          <a:solidFill>
            <a:schemeClr val="bg1"/>
          </a:solidFill>
        </p:spPr>
        <p:txBody>
          <a:bodyPr wrap="none" rtlCol="0">
            <a:spAutoFit/>
          </a:bodyPr>
          <a:lstStyle/>
          <a:p>
            <a:r>
              <a:rPr lang="el-GR" sz="1200" dirty="0"/>
              <a:t>π</a:t>
            </a:r>
            <a:r>
              <a:rPr lang="el-GR" sz="1200" baseline="30000" dirty="0" smtClean="0"/>
              <a:t>+</a:t>
            </a:r>
            <a:r>
              <a:rPr lang="en-US" sz="1200" dirty="0" smtClean="0"/>
              <a:t> / 2 MeV / s</a:t>
            </a:r>
            <a:endParaRPr lang="en-US" sz="1200" dirty="0"/>
          </a:p>
        </p:txBody>
      </p:sp>
      <p:sp>
        <p:nvSpPr>
          <p:cNvPr id="22" name="TextBox 21"/>
          <p:cNvSpPr txBox="1"/>
          <p:nvPr/>
        </p:nvSpPr>
        <p:spPr>
          <a:xfrm>
            <a:off x="9297884" y="3477907"/>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5" name="TextBox 24"/>
          <p:cNvSpPr txBox="1"/>
          <p:nvPr/>
        </p:nvSpPr>
        <p:spPr>
          <a:xfrm rot="16200000">
            <a:off x="5278593" y="4370237"/>
            <a:ext cx="1204176" cy="276999"/>
          </a:xfrm>
          <a:prstGeom prst="rect">
            <a:avLst/>
          </a:prstGeom>
          <a:solidFill>
            <a:schemeClr val="bg1"/>
          </a:solidFill>
        </p:spPr>
        <p:txBody>
          <a:bodyPr wrap="none" rtlCol="0">
            <a:spAutoFit/>
          </a:bodyPr>
          <a:lstStyle/>
          <a:p>
            <a:r>
              <a:rPr lang="el-GR" sz="1200" dirty="0" smtClean="0"/>
              <a:t>π</a:t>
            </a:r>
            <a:r>
              <a:rPr lang="el-GR" sz="1200" baseline="30000" dirty="0" smtClean="0"/>
              <a:t>-</a:t>
            </a:r>
            <a:r>
              <a:rPr lang="en-US" sz="1200" dirty="0" smtClean="0"/>
              <a:t> / 2 MeV / s</a:t>
            </a:r>
            <a:endParaRPr lang="en-US" sz="1200" dirty="0"/>
          </a:p>
        </p:txBody>
      </p:sp>
      <p:sp>
        <p:nvSpPr>
          <p:cNvPr id="27" name="TextBox 26"/>
          <p:cNvSpPr txBox="1"/>
          <p:nvPr/>
        </p:nvSpPr>
        <p:spPr>
          <a:xfrm>
            <a:off x="9414782" y="6442083"/>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9" name="TextBox 8"/>
          <p:cNvSpPr txBox="1"/>
          <p:nvPr/>
        </p:nvSpPr>
        <p:spPr>
          <a:xfrm>
            <a:off x="10452441" y="3322475"/>
            <a:ext cx="1598515" cy="830997"/>
          </a:xfrm>
          <a:prstGeom prst="rect">
            <a:avLst/>
          </a:prstGeom>
          <a:gradFill>
            <a:gsLst>
              <a:gs pos="0">
                <a:schemeClr val="accent6"/>
              </a:gs>
              <a:gs pos="100000">
                <a:schemeClr val="bg1"/>
              </a:gs>
            </a:gsLst>
            <a:lin ang="0" scaled="1"/>
          </a:gradFill>
        </p:spPr>
        <p:txBody>
          <a:bodyPr wrap="none" rtlCol="0">
            <a:spAutoFit/>
          </a:bodyPr>
          <a:lstStyle/>
          <a:p>
            <a:r>
              <a:rPr lang="en-US" sz="1200" dirty="0" smtClean="0"/>
              <a:t>Ratio </a:t>
            </a:r>
            <a:r>
              <a:rPr lang="el-GR" sz="1200" dirty="0" smtClean="0"/>
              <a:t>π+/π-</a:t>
            </a:r>
            <a:r>
              <a:rPr lang="en-US" sz="1200" dirty="0" smtClean="0"/>
              <a:t>:</a:t>
            </a:r>
          </a:p>
          <a:p>
            <a:pPr marL="285750" indent="-285750">
              <a:buFont typeface="Arial" panose="020B0604020202020204" pitchFamily="34" charset="0"/>
              <a:buChar char="•"/>
            </a:pPr>
            <a:r>
              <a:rPr lang="en-US" sz="1200" dirty="0" smtClean="0">
                <a:solidFill>
                  <a:srgbClr val="FF4545"/>
                </a:solidFill>
              </a:rPr>
              <a:t> FL = 1.9</a:t>
            </a:r>
          </a:p>
          <a:p>
            <a:pPr marL="285750" indent="-285750">
              <a:buFont typeface="Arial" panose="020B0604020202020204" pitchFamily="34" charset="0"/>
              <a:buChar char="•"/>
            </a:pPr>
            <a:r>
              <a:rPr lang="en-US" sz="1200" dirty="0" smtClean="0">
                <a:solidFill>
                  <a:srgbClr val="3636AF"/>
                </a:solidFill>
              </a:rPr>
              <a:t> G4 (bert) = 2.9</a:t>
            </a:r>
          </a:p>
          <a:p>
            <a:pPr marL="285750" indent="-285750">
              <a:buFont typeface="Arial" panose="020B0604020202020204" pitchFamily="34" charset="0"/>
              <a:buChar char="•"/>
            </a:pPr>
            <a:r>
              <a:rPr lang="en-US" sz="1200" dirty="0" smtClean="0">
                <a:solidFill>
                  <a:srgbClr val="3636AF"/>
                </a:solidFill>
              </a:rPr>
              <a:t> G4 (incl) = 2.2</a:t>
            </a:r>
            <a:endParaRPr lang="el-GR" sz="1200" dirty="0" smtClean="0">
              <a:solidFill>
                <a:srgbClr val="3636AF"/>
              </a:solidFill>
            </a:endParaRPr>
          </a:p>
        </p:txBody>
      </p:sp>
      <p:sp>
        <p:nvSpPr>
          <p:cNvPr id="11" name="TextBox 10"/>
          <p:cNvSpPr txBox="1"/>
          <p:nvPr/>
        </p:nvSpPr>
        <p:spPr>
          <a:xfrm>
            <a:off x="1411110" y="5611086"/>
            <a:ext cx="4324933" cy="830997"/>
          </a:xfrm>
          <a:prstGeom prst="rect">
            <a:avLst/>
          </a:prstGeom>
          <a:gradFill flip="none" rotWithShape="1">
            <a:gsLst>
              <a:gs pos="0">
                <a:schemeClr val="accent6"/>
              </a:gs>
              <a:gs pos="100000">
                <a:schemeClr val="bg1"/>
              </a:gs>
            </a:gsLst>
            <a:lin ang="0" scaled="1"/>
            <a:tileRect/>
          </a:gradFill>
        </p:spPr>
        <p:txBody>
          <a:bodyPr wrap="square" rtlCol="0">
            <a:spAutoFit/>
          </a:bodyPr>
          <a:lstStyle/>
          <a:p>
            <a:pPr marL="285750" indent="-285750">
              <a:buFont typeface="Arial" panose="020B0604020202020204" pitchFamily="34" charset="0"/>
              <a:buChar char="•"/>
            </a:pPr>
            <a:r>
              <a:rPr lang="en-US" sz="1200" dirty="0" smtClean="0"/>
              <a:t>Total pions are similar with FLUKA and G4 (BERTINI)</a:t>
            </a:r>
          </a:p>
          <a:p>
            <a:pPr marL="285750" indent="-285750">
              <a:buFont typeface="Arial" panose="020B0604020202020204" pitchFamily="34" charset="0"/>
              <a:buChar char="•"/>
            </a:pPr>
            <a:r>
              <a:rPr lang="en-US" sz="1200" dirty="0" smtClean="0"/>
              <a:t>G4(INCL) produces more pions</a:t>
            </a:r>
          </a:p>
          <a:p>
            <a:pPr marL="285750" indent="-285750">
              <a:buFont typeface="Arial" panose="020B0604020202020204" pitchFamily="34" charset="0"/>
              <a:buChar char="•"/>
            </a:pPr>
            <a:r>
              <a:rPr lang="en-US" sz="1200" dirty="0"/>
              <a:t>T</a:t>
            </a:r>
            <a:r>
              <a:rPr lang="en-US" sz="1200" dirty="0" smtClean="0"/>
              <a:t>he distribution at the high momentum peak is similar </a:t>
            </a:r>
          </a:p>
          <a:p>
            <a:pPr marL="285750" indent="-285750">
              <a:buFont typeface="Arial" panose="020B0604020202020204" pitchFamily="34" charset="0"/>
              <a:buChar char="•"/>
            </a:pPr>
            <a:r>
              <a:rPr lang="en-US" sz="1200" dirty="0" smtClean="0"/>
              <a:t>FLUKA predicts a ratio </a:t>
            </a:r>
            <a:r>
              <a:rPr lang="el-GR" sz="1200" dirty="0" smtClean="0"/>
              <a:t>π+/π-</a:t>
            </a:r>
            <a:r>
              <a:rPr lang="en-US" sz="1200" dirty="0" smtClean="0"/>
              <a:t>  = 2</a:t>
            </a:r>
          </a:p>
        </p:txBody>
      </p:sp>
      <p:cxnSp>
        <p:nvCxnSpPr>
          <p:cNvPr id="23" name="Straight Connector 22"/>
          <p:cNvCxnSpPr/>
          <p:nvPr/>
        </p:nvCxnSpPr>
        <p:spPr>
          <a:xfrm>
            <a:off x="10536345" y="1556886"/>
            <a:ext cx="644145" cy="0"/>
          </a:xfrm>
          <a:prstGeom prst="line">
            <a:avLst/>
          </a:prstGeom>
          <a:ln>
            <a:solidFill>
              <a:srgbClr val="5353BA"/>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566824" y="1806480"/>
            <a:ext cx="644145" cy="0"/>
          </a:xfrm>
          <a:prstGeom prst="line">
            <a:avLst/>
          </a:prstGeom>
          <a:ln>
            <a:solidFill>
              <a:srgbClr val="5353BA"/>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210641" y="1372220"/>
            <a:ext cx="843501" cy="307777"/>
          </a:xfrm>
          <a:prstGeom prst="rect">
            <a:avLst/>
          </a:prstGeom>
          <a:noFill/>
        </p:spPr>
        <p:txBody>
          <a:bodyPr wrap="none" rtlCol="0">
            <a:spAutoFit/>
          </a:bodyPr>
          <a:lstStyle/>
          <a:p>
            <a:r>
              <a:rPr lang="en-US" sz="1400" dirty="0" smtClean="0">
                <a:solidFill>
                  <a:srgbClr val="5353BA"/>
                </a:solidFill>
              </a:rPr>
              <a:t>G4 bert</a:t>
            </a:r>
            <a:endParaRPr lang="en-US" sz="1400" dirty="0">
              <a:solidFill>
                <a:srgbClr val="5353BA"/>
              </a:solidFill>
            </a:endParaRPr>
          </a:p>
        </p:txBody>
      </p:sp>
      <p:sp>
        <p:nvSpPr>
          <p:cNvPr id="30" name="TextBox 29"/>
          <p:cNvSpPr txBox="1"/>
          <p:nvPr/>
        </p:nvSpPr>
        <p:spPr>
          <a:xfrm>
            <a:off x="11210969" y="1652591"/>
            <a:ext cx="702436" cy="307777"/>
          </a:xfrm>
          <a:prstGeom prst="rect">
            <a:avLst/>
          </a:prstGeom>
          <a:noFill/>
        </p:spPr>
        <p:txBody>
          <a:bodyPr wrap="none" rtlCol="0">
            <a:spAutoFit/>
          </a:bodyPr>
          <a:lstStyle/>
          <a:p>
            <a:r>
              <a:rPr lang="en-US" sz="1400" dirty="0" smtClean="0">
                <a:solidFill>
                  <a:srgbClr val="5353BA"/>
                </a:solidFill>
              </a:rPr>
              <a:t>G4incl</a:t>
            </a:r>
            <a:endParaRPr lang="en-US" sz="1400" dirty="0">
              <a:solidFill>
                <a:srgbClr val="5353BA"/>
              </a:solidFill>
            </a:endParaRPr>
          </a:p>
        </p:txBody>
      </p:sp>
      <p:sp>
        <p:nvSpPr>
          <p:cNvPr id="26" name="Date Placeholder 25"/>
          <p:cNvSpPr>
            <a:spLocks noGrp="1"/>
          </p:cNvSpPr>
          <p:nvPr>
            <p:ph type="dt" sz="half" idx="10"/>
          </p:nvPr>
        </p:nvSpPr>
        <p:spPr>
          <a:xfrm>
            <a:off x="609600" y="6496205"/>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31" name="Footer Placeholder 30"/>
          <p:cNvSpPr>
            <a:spLocks noGrp="1"/>
          </p:cNvSpPr>
          <p:nvPr>
            <p:ph type="ftr" sz="quarter" idx="11"/>
          </p:nvPr>
        </p:nvSpPr>
        <p:spPr>
          <a:xfrm>
            <a:off x="4165600" y="6496205"/>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32" name="Slide Number Placeholder 31"/>
          <p:cNvSpPr>
            <a:spLocks noGrp="1"/>
          </p:cNvSpPr>
          <p:nvPr>
            <p:ph type="sldNum" sz="quarter" idx="12"/>
          </p:nvPr>
        </p:nvSpPr>
        <p:spPr>
          <a:xfrm>
            <a:off x="8737600" y="6496205"/>
            <a:ext cx="2844800" cy="365125"/>
          </a:xfrm>
        </p:spPr>
        <p:txBody>
          <a:bodyPr/>
          <a:lstStyle/>
          <a:p>
            <a:fld id="{0092C032-9A84-454D-A7B4-C9367E883E3A}" type="slidenum">
              <a:rPr lang="en-GB" smtClean="0">
                <a:solidFill>
                  <a:prstClr val="black">
                    <a:tint val="75000"/>
                  </a:prstClr>
                </a:solidFill>
              </a:rPr>
              <a:pPr/>
              <a:t>20</a:t>
            </a:fld>
            <a:endParaRPr lang="en-GB" dirty="0">
              <a:solidFill>
                <a:prstClr val="black">
                  <a:tint val="75000"/>
                </a:prstClr>
              </a:solidFill>
            </a:endParaRPr>
          </a:p>
        </p:txBody>
      </p:sp>
      <p:sp>
        <p:nvSpPr>
          <p:cNvPr id="33" name="TextBox 32"/>
          <p:cNvSpPr txBox="1"/>
          <p:nvPr/>
        </p:nvSpPr>
        <p:spPr>
          <a:xfrm>
            <a:off x="10277345" y="5939893"/>
            <a:ext cx="1319592" cy="246221"/>
          </a:xfrm>
          <a:prstGeom prst="rect">
            <a:avLst/>
          </a:prstGeom>
          <a:noFill/>
        </p:spPr>
        <p:txBody>
          <a:bodyPr wrap="none" rtlCol="0">
            <a:spAutoFit/>
          </a:bodyPr>
          <a:lstStyle/>
          <a:p>
            <a:r>
              <a:rPr lang="en-US" sz="1000" dirty="0" smtClean="0">
                <a:solidFill>
                  <a:srgbClr val="5151B9"/>
                </a:solidFill>
              </a:rPr>
              <a:t>G4: Song Yingpeng </a:t>
            </a:r>
            <a:endParaRPr lang="en-US" sz="1000" dirty="0">
              <a:solidFill>
                <a:srgbClr val="5151B9"/>
              </a:solidFill>
            </a:endParaRPr>
          </a:p>
        </p:txBody>
      </p:sp>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t="5714" b="6621"/>
          <a:stretch/>
        </p:blipFill>
        <p:spPr>
          <a:xfrm>
            <a:off x="968870" y="808535"/>
            <a:ext cx="3698859" cy="2473939"/>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77748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65" y="106017"/>
            <a:ext cx="10972800" cy="482430"/>
          </a:xfrm>
        </p:spPr>
        <p:txBody>
          <a:bodyPr>
            <a:normAutofit/>
          </a:bodyPr>
          <a:lstStyle/>
          <a:p>
            <a:r>
              <a:rPr lang="en-US" sz="2400" dirty="0" smtClean="0">
                <a:solidFill>
                  <a:srgbClr val="FF0000"/>
                </a:solidFill>
              </a:rPr>
              <a:t>FLUKA vs </a:t>
            </a:r>
            <a:r>
              <a:rPr lang="en-US" sz="2400" dirty="0">
                <a:solidFill>
                  <a:srgbClr val="FF0000"/>
                </a:solidFill>
              </a:rPr>
              <a:t>MARS vs HARP</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073" y="628202"/>
            <a:ext cx="7132938" cy="5479255"/>
          </a:xfrm>
          <a:prstGeom prst="rect">
            <a:avLst/>
          </a:prstGeom>
          <a:effectLst>
            <a:outerShdw blurRad="1270000" dist="50800" dir="5400000" algn="ctr" rotWithShape="0">
              <a:srgbClr val="000000">
                <a:alpha val="43137"/>
              </a:srgbClr>
            </a:outerShdw>
          </a:effectLst>
        </p:spPr>
      </p:pic>
      <p:sp>
        <p:nvSpPr>
          <p:cNvPr id="7" name="Rectangle 6"/>
          <p:cNvSpPr/>
          <p:nvPr/>
        </p:nvSpPr>
        <p:spPr>
          <a:xfrm>
            <a:off x="3692942" y="6117579"/>
            <a:ext cx="5684569" cy="307777"/>
          </a:xfrm>
          <a:prstGeom prst="rect">
            <a:avLst/>
          </a:prstGeom>
          <a:gradFill>
            <a:gsLst>
              <a:gs pos="0">
                <a:schemeClr val="accent6"/>
              </a:gs>
              <a:gs pos="100000">
                <a:schemeClr val="bg1"/>
              </a:gs>
            </a:gsLst>
            <a:lin ang="0" scaled="1"/>
          </a:gradFill>
          <a:effectLst>
            <a:outerShdw blurRad="1270000" dist="50800" dir="5400000" algn="ctr" rotWithShape="0">
              <a:srgbClr val="000000">
                <a:alpha val="43137"/>
              </a:srgbClr>
            </a:outerShdw>
          </a:effectLst>
        </p:spPr>
        <p:txBody>
          <a:bodyPr wrap="none">
            <a:spAutoFit/>
          </a:bodyPr>
          <a:lstStyle/>
          <a:p>
            <a:r>
              <a:rPr lang="en-US" sz="1400" dirty="0"/>
              <a:t>FLUKA is in agreement with MARS and HARP </a:t>
            </a:r>
            <a:r>
              <a:rPr lang="en-US" sz="1400" dirty="0" smtClean="0"/>
              <a:t>data @ E</a:t>
            </a:r>
            <a:r>
              <a:rPr lang="en-US" sz="1400" baseline="-25000" dirty="0" smtClean="0"/>
              <a:t>k</a:t>
            </a:r>
            <a:r>
              <a:rPr lang="en-US" sz="1400" dirty="0" smtClean="0"/>
              <a:t> = 2.2 GeV</a:t>
            </a:r>
            <a:endParaRPr lang="en-US" sz="1400" dirty="0"/>
          </a:p>
        </p:txBody>
      </p:sp>
      <p:sp>
        <p:nvSpPr>
          <p:cNvPr id="11" name="Date Placeholder 10"/>
          <p:cNvSpPr>
            <a:spLocks noGrp="1"/>
          </p:cNvSpPr>
          <p:nvPr>
            <p:ph type="dt" sz="half" idx="10"/>
          </p:nvPr>
        </p:nvSpPr>
        <p:spPr>
          <a:xfrm>
            <a:off x="609600" y="6466384"/>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2" name="Footer Placeholder 11"/>
          <p:cNvSpPr>
            <a:spLocks noGrp="1"/>
          </p:cNvSpPr>
          <p:nvPr>
            <p:ph type="ftr" sz="quarter" idx="11"/>
          </p:nvPr>
        </p:nvSpPr>
        <p:spPr>
          <a:xfrm>
            <a:off x="4165600" y="6466384"/>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3" name="Slide Number Placeholder 12"/>
          <p:cNvSpPr>
            <a:spLocks noGrp="1"/>
          </p:cNvSpPr>
          <p:nvPr>
            <p:ph type="sldNum" sz="quarter" idx="12"/>
          </p:nvPr>
        </p:nvSpPr>
        <p:spPr>
          <a:xfrm>
            <a:off x="8737600" y="6466384"/>
            <a:ext cx="2844800" cy="365125"/>
          </a:xfrm>
        </p:spPr>
        <p:txBody>
          <a:bodyPr/>
          <a:lstStyle/>
          <a:p>
            <a:fld id="{0092C032-9A84-454D-A7B4-C9367E883E3A}" type="slidenum">
              <a:rPr lang="en-GB" smtClean="0">
                <a:solidFill>
                  <a:prstClr val="black">
                    <a:tint val="75000"/>
                  </a:prstClr>
                </a:solidFill>
              </a:rPr>
              <a:pPr/>
              <a:t>21</a:t>
            </a:fld>
            <a:endParaRPr lang="en-GB" dirty="0">
              <a:solidFill>
                <a:prstClr val="black">
                  <a:tint val="75000"/>
                </a:prstClr>
              </a:solidFill>
            </a:endParaRPr>
          </a:p>
        </p:txBody>
      </p:sp>
    </p:spTree>
    <p:extLst>
      <p:ext uri="{BB962C8B-B14F-4D97-AF65-F5344CB8AC3E}">
        <p14:creationId xmlns:p14="http://schemas.microsoft.com/office/powerpoint/2010/main" val="1796577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373" y="3650814"/>
            <a:ext cx="4388606" cy="2749233"/>
          </a:xfrm>
          <a:prstGeom prst="rect">
            <a:avLst/>
          </a:prstGeom>
          <a:effectLst>
            <a:outerShdw blurRad="1270000" dist="50800" dir="5400000" algn="ctr" rotWithShape="0">
              <a:srgbClr val="000000">
                <a:alpha val="43137"/>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372" y="840256"/>
            <a:ext cx="4388606" cy="2794692"/>
          </a:xfrm>
          <a:prstGeom prst="rect">
            <a:avLst/>
          </a:prstGeom>
          <a:effectLst>
            <a:outerShdw blurRad="1270000" dist="50800" dir="5400000" algn="ctr" rotWithShape="0">
              <a:srgbClr val="000000">
                <a:alpha val="43137"/>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79" y="3803966"/>
            <a:ext cx="3977737" cy="2596081"/>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609600" y="16454"/>
            <a:ext cx="10972800" cy="887188"/>
          </a:xfrm>
        </p:spPr>
        <p:txBody>
          <a:bodyPr>
            <a:normAutofit/>
          </a:bodyPr>
          <a:lstStyle/>
          <a:p>
            <a:r>
              <a:rPr lang="en-US" sz="2000" dirty="0">
                <a:solidFill>
                  <a:srgbClr val="FF0000"/>
                </a:solidFill>
              </a:rPr>
              <a:t>Systematics from monte-carlos: </a:t>
            </a:r>
            <a:r>
              <a:rPr lang="el-GR" sz="2000" dirty="0" smtClean="0">
                <a:solidFill>
                  <a:srgbClr val="FF0000"/>
                </a:solidFill>
              </a:rPr>
              <a:t>μ+ </a:t>
            </a:r>
            <a:r>
              <a:rPr lang="en-US" sz="2000" dirty="0" smtClean="0">
                <a:solidFill>
                  <a:srgbClr val="FF0000"/>
                </a:solidFill>
              </a:rPr>
              <a:t>and </a:t>
            </a:r>
            <a:r>
              <a:rPr lang="el-GR" sz="2000" dirty="0">
                <a:solidFill>
                  <a:srgbClr val="FF0000"/>
                </a:solidFill>
              </a:rPr>
              <a:t>μ</a:t>
            </a:r>
            <a:r>
              <a:rPr lang="en-US" sz="2000" dirty="0" smtClean="0">
                <a:solidFill>
                  <a:srgbClr val="FF0000"/>
                </a:solidFill>
              </a:rPr>
              <a:t>- with FLUKA and G4 (BERTINI)</a:t>
            </a:r>
            <a:r>
              <a:rPr lang="el-GR" sz="2000" dirty="0" smtClean="0">
                <a:solidFill>
                  <a:srgbClr val="FF0000"/>
                </a:solidFill>
              </a:rPr>
              <a:t> </a:t>
            </a:r>
            <a:r>
              <a:rPr lang="zh-CN" altLang="en-US" sz="2000" dirty="0" smtClean="0">
                <a:solidFill>
                  <a:srgbClr val="FF0000"/>
                </a:solidFill>
              </a:rPr>
              <a:t> </a:t>
            </a:r>
            <a:r>
              <a:rPr lang="en-US" altLang="zh-CN" sz="2000" dirty="0" smtClean="0">
                <a:solidFill>
                  <a:srgbClr val="FF0000"/>
                </a:solidFill>
              </a:rPr>
              <a:t>at MS1, </a:t>
            </a:r>
            <a:r>
              <a:rPr lang="el-GR" altLang="zh-CN" sz="2000" dirty="0" smtClean="0">
                <a:solidFill>
                  <a:srgbClr val="FF0000"/>
                </a:solidFill>
              </a:rPr>
              <a:t>1</a:t>
            </a:r>
            <a:r>
              <a:rPr lang="en-US" altLang="zh-CN" sz="2000" dirty="0" smtClean="0">
                <a:solidFill>
                  <a:srgbClr val="FF0000"/>
                </a:solidFill>
              </a:rPr>
              <a:t> </a:t>
            </a:r>
            <a:r>
              <a:rPr lang="el-GR" altLang="zh-CN" sz="2000" dirty="0" smtClean="0">
                <a:solidFill>
                  <a:srgbClr val="FF0000"/>
                </a:solidFill>
              </a:rPr>
              <a:t>Τ</a:t>
            </a:r>
            <a:endParaRPr lang="en-US" sz="2000" dirty="0">
              <a:solidFill>
                <a:srgbClr val="FF0000"/>
              </a:solidFill>
            </a:endParaRPr>
          </a:p>
        </p:txBody>
      </p:sp>
      <p:sp>
        <p:nvSpPr>
          <p:cNvPr id="12" name="TextBox 11"/>
          <p:cNvSpPr txBox="1"/>
          <p:nvPr/>
        </p:nvSpPr>
        <p:spPr>
          <a:xfrm>
            <a:off x="1099297" y="3526372"/>
            <a:ext cx="2821606" cy="276999"/>
          </a:xfrm>
          <a:prstGeom prst="rect">
            <a:avLst/>
          </a:prstGeom>
          <a:solidFill>
            <a:schemeClr val="bg1"/>
          </a:solidFill>
        </p:spPr>
        <p:txBody>
          <a:bodyPr wrap="none" rtlCol="0">
            <a:spAutoFit/>
          </a:bodyPr>
          <a:lstStyle/>
          <a:p>
            <a:r>
              <a:rPr lang="en-US" sz="1200" dirty="0" smtClean="0"/>
              <a:t>Same baseline </a:t>
            </a:r>
            <a:r>
              <a:rPr lang="el-GR" sz="1200" dirty="0" smtClean="0"/>
              <a:t>1</a:t>
            </a:r>
            <a:r>
              <a:rPr lang="en-US" sz="1200" dirty="0" smtClean="0"/>
              <a:t>T taper used on both</a:t>
            </a:r>
            <a:endParaRPr lang="en-US" sz="1200" dirty="0"/>
          </a:p>
        </p:txBody>
      </p:sp>
      <p:sp>
        <p:nvSpPr>
          <p:cNvPr id="15" name="TextBox 14"/>
          <p:cNvSpPr txBox="1"/>
          <p:nvPr/>
        </p:nvSpPr>
        <p:spPr>
          <a:xfrm>
            <a:off x="7719219" y="1152513"/>
            <a:ext cx="1018381" cy="338554"/>
          </a:xfrm>
          <a:prstGeom prst="rect">
            <a:avLst/>
          </a:prstGeom>
          <a:solidFill>
            <a:schemeClr val="bg1"/>
          </a:solidFill>
          <a:effectLst>
            <a:outerShdw blurRad="660400" dist="50800" dir="5400000" algn="ctr" rotWithShape="0">
              <a:srgbClr val="000000">
                <a:alpha val="43137"/>
              </a:srgbClr>
            </a:outerShdw>
          </a:effectLst>
        </p:spPr>
        <p:txBody>
          <a:bodyPr wrap="square" rtlCol="0">
            <a:spAutoFit/>
          </a:bodyPr>
          <a:lstStyle/>
          <a:p>
            <a:r>
              <a:rPr lang="en-US" sz="1400" dirty="0" smtClean="0"/>
              <a:t> </a:t>
            </a:r>
            <a:r>
              <a:rPr lang="el-GR" sz="1600" dirty="0"/>
              <a:t>μ</a:t>
            </a:r>
            <a:r>
              <a:rPr lang="el-GR" sz="1600" dirty="0" smtClean="0"/>
              <a:t>+</a:t>
            </a:r>
            <a:r>
              <a:rPr lang="en-US" sz="1600" dirty="0" smtClean="0"/>
              <a:t>, </a:t>
            </a:r>
            <a:r>
              <a:rPr lang="el-GR" sz="1600" dirty="0" smtClean="0"/>
              <a:t>1</a:t>
            </a:r>
            <a:r>
              <a:rPr lang="en-US" sz="1600" dirty="0" smtClean="0"/>
              <a:t> T</a:t>
            </a:r>
            <a:endParaRPr lang="en-US" sz="1600" dirty="0"/>
          </a:p>
        </p:txBody>
      </p:sp>
      <p:sp>
        <p:nvSpPr>
          <p:cNvPr id="18" name="TextBox 17"/>
          <p:cNvSpPr txBox="1"/>
          <p:nvPr/>
        </p:nvSpPr>
        <p:spPr>
          <a:xfrm>
            <a:off x="7462100" y="1556480"/>
            <a:ext cx="1399742" cy="461665"/>
          </a:xfrm>
          <a:prstGeom prst="rect">
            <a:avLst/>
          </a:prstGeom>
          <a:noFill/>
        </p:spPr>
        <p:txBody>
          <a:bodyPr wrap="none" rtlCol="0">
            <a:spAutoFit/>
          </a:bodyPr>
          <a:lstStyle/>
          <a:p>
            <a:r>
              <a:rPr lang="en-US" sz="1200" dirty="0" smtClean="0">
                <a:solidFill>
                  <a:srgbClr val="FF0000"/>
                </a:solidFill>
              </a:rPr>
              <a:t>FLUKA = </a:t>
            </a:r>
            <a:r>
              <a:rPr lang="el-GR" sz="1200" dirty="0" smtClean="0">
                <a:solidFill>
                  <a:srgbClr val="FF0000"/>
                </a:solidFill>
              </a:rPr>
              <a:t>2</a:t>
            </a:r>
            <a:r>
              <a:rPr lang="en-US" sz="1200" dirty="0" smtClean="0">
                <a:solidFill>
                  <a:srgbClr val="FF0000"/>
                </a:solidFill>
              </a:rPr>
              <a:t>.</a:t>
            </a:r>
            <a:r>
              <a:rPr lang="el-GR" sz="1200" dirty="0" smtClean="0">
                <a:solidFill>
                  <a:srgbClr val="FF0000"/>
                </a:solidFill>
              </a:rPr>
              <a:t>2</a:t>
            </a:r>
            <a:r>
              <a:rPr lang="en-US" sz="1200" dirty="0" smtClean="0">
                <a:solidFill>
                  <a:srgbClr val="FF0000"/>
                </a:solidFill>
              </a:rPr>
              <a:t>x10</a:t>
            </a:r>
            <a:r>
              <a:rPr lang="el-GR" sz="1200" baseline="30000" dirty="0">
                <a:solidFill>
                  <a:srgbClr val="FF0000"/>
                </a:solidFill>
              </a:rPr>
              <a:t>9</a:t>
            </a:r>
            <a:endParaRPr lang="en-US" sz="1200" dirty="0" smtClean="0">
              <a:solidFill>
                <a:srgbClr val="FF0000"/>
              </a:solidFill>
            </a:endParaRPr>
          </a:p>
          <a:p>
            <a:r>
              <a:rPr lang="en-US" sz="1200" dirty="0" smtClean="0">
                <a:solidFill>
                  <a:srgbClr val="5353BA"/>
                </a:solidFill>
              </a:rPr>
              <a:t>   G4 = 2</a:t>
            </a:r>
            <a:r>
              <a:rPr lang="el-GR" sz="1200" dirty="0" smtClean="0">
                <a:solidFill>
                  <a:srgbClr val="5353BA"/>
                </a:solidFill>
              </a:rPr>
              <a:t>.9</a:t>
            </a:r>
            <a:r>
              <a:rPr lang="en-US" sz="1200" dirty="0" smtClean="0">
                <a:solidFill>
                  <a:srgbClr val="5353BA"/>
                </a:solidFill>
              </a:rPr>
              <a:t>x10</a:t>
            </a:r>
            <a:r>
              <a:rPr lang="el-GR" sz="1200" baseline="30000" dirty="0">
                <a:solidFill>
                  <a:srgbClr val="5353BA"/>
                </a:solidFill>
              </a:rPr>
              <a:t>9</a:t>
            </a:r>
            <a:r>
              <a:rPr lang="en-US" sz="1200" dirty="0" smtClean="0">
                <a:solidFill>
                  <a:srgbClr val="5353BA"/>
                </a:solidFill>
              </a:rPr>
              <a:t> </a:t>
            </a:r>
            <a:endParaRPr lang="en-US" sz="1200" dirty="0">
              <a:solidFill>
                <a:srgbClr val="5353BA"/>
              </a:solidFill>
            </a:endParaRPr>
          </a:p>
        </p:txBody>
      </p:sp>
      <p:sp>
        <p:nvSpPr>
          <p:cNvPr id="19" name="TextBox 18"/>
          <p:cNvSpPr txBox="1"/>
          <p:nvPr/>
        </p:nvSpPr>
        <p:spPr>
          <a:xfrm>
            <a:off x="7667123" y="3889460"/>
            <a:ext cx="856325" cy="369332"/>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dirty="0" smtClean="0"/>
              <a:t> </a:t>
            </a:r>
            <a:r>
              <a:rPr lang="el-GR" sz="1600" dirty="0"/>
              <a:t>μ</a:t>
            </a:r>
            <a:r>
              <a:rPr lang="en-US" sz="1600" dirty="0" smtClean="0"/>
              <a:t>-, </a:t>
            </a:r>
            <a:r>
              <a:rPr lang="el-GR" sz="1600" dirty="0" smtClean="0"/>
              <a:t>1</a:t>
            </a:r>
            <a:r>
              <a:rPr lang="en-US" sz="1600" dirty="0" smtClean="0"/>
              <a:t> </a:t>
            </a:r>
            <a:r>
              <a:rPr lang="el-GR" sz="1600" dirty="0" smtClean="0"/>
              <a:t>Τ</a:t>
            </a:r>
            <a:endParaRPr lang="en-US" sz="1600" dirty="0"/>
          </a:p>
        </p:txBody>
      </p:sp>
      <p:sp>
        <p:nvSpPr>
          <p:cNvPr id="20" name="TextBox 19"/>
          <p:cNvSpPr txBox="1"/>
          <p:nvPr/>
        </p:nvSpPr>
        <p:spPr>
          <a:xfrm>
            <a:off x="7462100" y="4489093"/>
            <a:ext cx="1348446" cy="461665"/>
          </a:xfrm>
          <a:prstGeom prst="rect">
            <a:avLst/>
          </a:prstGeom>
          <a:noFill/>
        </p:spPr>
        <p:txBody>
          <a:bodyPr wrap="none" rtlCol="0">
            <a:spAutoFit/>
          </a:bodyPr>
          <a:lstStyle/>
          <a:p>
            <a:r>
              <a:rPr lang="en-US" sz="1200" dirty="0" smtClean="0">
                <a:solidFill>
                  <a:srgbClr val="FF0000"/>
                </a:solidFill>
              </a:rPr>
              <a:t>FLUKA = </a:t>
            </a:r>
            <a:r>
              <a:rPr lang="el-GR" sz="1200" dirty="0">
                <a:solidFill>
                  <a:srgbClr val="FF0000"/>
                </a:solidFill>
              </a:rPr>
              <a:t>1</a:t>
            </a:r>
            <a:r>
              <a:rPr lang="en-US" sz="1200" dirty="0" smtClean="0">
                <a:solidFill>
                  <a:srgbClr val="FF0000"/>
                </a:solidFill>
              </a:rPr>
              <a:t>.</a:t>
            </a:r>
            <a:r>
              <a:rPr lang="el-GR" sz="1200" dirty="0" smtClean="0">
                <a:solidFill>
                  <a:srgbClr val="FF0000"/>
                </a:solidFill>
              </a:rPr>
              <a:t>1</a:t>
            </a:r>
            <a:r>
              <a:rPr lang="en-US" sz="1200" dirty="0" smtClean="0">
                <a:solidFill>
                  <a:srgbClr val="FF0000"/>
                </a:solidFill>
              </a:rPr>
              <a:t>x10</a:t>
            </a:r>
            <a:r>
              <a:rPr lang="el-GR" sz="1200" baseline="30000" dirty="0" smtClean="0">
                <a:solidFill>
                  <a:srgbClr val="FF0000"/>
                </a:solidFill>
              </a:rPr>
              <a:t>9</a:t>
            </a:r>
            <a:endParaRPr lang="en-US" sz="1200" dirty="0" smtClean="0">
              <a:solidFill>
                <a:srgbClr val="FF0000"/>
              </a:solidFill>
            </a:endParaRPr>
          </a:p>
          <a:p>
            <a:r>
              <a:rPr lang="en-US" sz="1200" dirty="0" smtClean="0">
                <a:solidFill>
                  <a:srgbClr val="5353BA"/>
                </a:solidFill>
              </a:rPr>
              <a:t>   G4 = </a:t>
            </a:r>
            <a:r>
              <a:rPr lang="el-GR" sz="1200" dirty="0" smtClean="0">
                <a:solidFill>
                  <a:srgbClr val="5353BA"/>
                </a:solidFill>
              </a:rPr>
              <a:t>0.8</a:t>
            </a:r>
            <a:r>
              <a:rPr lang="en-US" sz="1200" dirty="0" smtClean="0">
                <a:solidFill>
                  <a:srgbClr val="5353BA"/>
                </a:solidFill>
              </a:rPr>
              <a:t>x10</a:t>
            </a:r>
            <a:r>
              <a:rPr lang="el-GR" sz="1200" baseline="30000" dirty="0" smtClean="0">
                <a:solidFill>
                  <a:srgbClr val="5353BA"/>
                </a:solidFill>
              </a:rPr>
              <a:t>9</a:t>
            </a:r>
            <a:endParaRPr lang="en-US" sz="1200" dirty="0">
              <a:solidFill>
                <a:srgbClr val="5353BA"/>
              </a:solidFill>
            </a:endParaRPr>
          </a:p>
        </p:txBody>
      </p:sp>
      <p:sp>
        <p:nvSpPr>
          <p:cNvPr id="21" name="TextBox 20"/>
          <p:cNvSpPr txBox="1"/>
          <p:nvPr/>
        </p:nvSpPr>
        <p:spPr>
          <a:xfrm rot="16200000">
            <a:off x="5256093" y="1316217"/>
            <a:ext cx="1194558" cy="276999"/>
          </a:xfrm>
          <a:prstGeom prst="rect">
            <a:avLst/>
          </a:prstGeom>
          <a:solidFill>
            <a:schemeClr val="bg1"/>
          </a:solidFill>
        </p:spPr>
        <p:txBody>
          <a:bodyPr wrap="none" rtlCol="0">
            <a:spAutoFit/>
          </a:bodyPr>
          <a:lstStyle/>
          <a:p>
            <a:r>
              <a:rPr lang="el-GR" sz="1200" dirty="0"/>
              <a:t>μ</a:t>
            </a:r>
            <a:r>
              <a:rPr lang="el-GR" sz="1200" baseline="30000" dirty="0" smtClean="0"/>
              <a:t>+</a:t>
            </a:r>
            <a:r>
              <a:rPr lang="en-US" sz="1200" dirty="0" smtClean="0"/>
              <a:t> / 2 MeV / s</a:t>
            </a:r>
            <a:endParaRPr lang="en-US" sz="1200" dirty="0"/>
          </a:p>
        </p:txBody>
      </p:sp>
      <p:sp>
        <p:nvSpPr>
          <p:cNvPr id="22" name="TextBox 21"/>
          <p:cNvSpPr txBox="1"/>
          <p:nvPr/>
        </p:nvSpPr>
        <p:spPr>
          <a:xfrm>
            <a:off x="9276713" y="3400528"/>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5" name="TextBox 24"/>
          <p:cNvSpPr txBox="1"/>
          <p:nvPr/>
        </p:nvSpPr>
        <p:spPr>
          <a:xfrm rot="16200000">
            <a:off x="5265437" y="4292858"/>
            <a:ext cx="1188146" cy="276999"/>
          </a:xfrm>
          <a:prstGeom prst="rect">
            <a:avLst/>
          </a:prstGeom>
          <a:solidFill>
            <a:schemeClr val="bg1"/>
          </a:solidFill>
        </p:spPr>
        <p:txBody>
          <a:bodyPr wrap="none" rtlCol="0">
            <a:spAutoFit/>
          </a:bodyPr>
          <a:lstStyle/>
          <a:p>
            <a:r>
              <a:rPr lang="el-GR" sz="1200" dirty="0"/>
              <a:t>μ</a:t>
            </a:r>
            <a:r>
              <a:rPr lang="el-GR" sz="1200" baseline="30000" dirty="0" smtClean="0"/>
              <a:t>-</a:t>
            </a:r>
            <a:r>
              <a:rPr lang="en-US" sz="1200" dirty="0" smtClean="0"/>
              <a:t> / 2 MeV / s</a:t>
            </a:r>
            <a:endParaRPr lang="en-US" sz="1200" dirty="0"/>
          </a:p>
        </p:txBody>
      </p:sp>
      <p:sp>
        <p:nvSpPr>
          <p:cNvPr id="27" name="TextBox 26"/>
          <p:cNvSpPr txBox="1"/>
          <p:nvPr/>
        </p:nvSpPr>
        <p:spPr>
          <a:xfrm>
            <a:off x="9485040" y="6343414"/>
            <a:ext cx="756938" cy="276999"/>
          </a:xfrm>
          <a:prstGeom prst="rect">
            <a:avLst/>
          </a:prstGeom>
          <a:solidFill>
            <a:schemeClr val="bg1"/>
          </a:solidFill>
        </p:spPr>
        <p:txBody>
          <a:bodyPr wrap="none" rtlCol="0">
            <a:spAutoFit/>
          </a:bodyPr>
          <a:lstStyle/>
          <a:p>
            <a:r>
              <a:rPr lang="en-US" sz="1200" dirty="0" smtClean="0"/>
              <a:t>P GeV/c</a:t>
            </a:r>
            <a:endParaRPr lang="en-US" sz="1200" dirty="0"/>
          </a:p>
        </p:txBody>
      </p:sp>
      <p:sp>
        <p:nvSpPr>
          <p:cNvPr id="24" name="TextBox 23"/>
          <p:cNvSpPr txBox="1"/>
          <p:nvPr/>
        </p:nvSpPr>
        <p:spPr>
          <a:xfrm>
            <a:off x="10485377" y="3312260"/>
            <a:ext cx="1071127" cy="646331"/>
          </a:xfrm>
          <a:prstGeom prst="rect">
            <a:avLst/>
          </a:prstGeom>
          <a:gradFill>
            <a:gsLst>
              <a:gs pos="0">
                <a:schemeClr val="accent6"/>
              </a:gs>
              <a:gs pos="100000">
                <a:schemeClr val="bg1"/>
              </a:gs>
            </a:gsLst>
            <a:lin ang="0" scaled="1"/>
          </a:gradFill>
        </p:spPr>
        <p:txBody>
          <a:bodyPr wrap="none" rtlCol="0">
            <a:spAutoFit/>
          </a:bodyPr>
          <a:lstStyle/>
          <a:p>
            <a:r>
              <a:rPr lang="en-US" sz="1200" dirty="0" smtClean="0"/>
              <a:t>Ratio </a:t>
            </a:r>
            <a:r>
              <a:rPr lang="el-GR" sz="1200" dirty="0" smtClean="0"/>
              <a:t>μ</a:t>
            </a:r>
            <a:r>
              <a:rPr lang="el-GR" sz="1200" dirty="0"/>
              <a:t>+</a:t>
            </a:r>
            <a:r>
              <a:rPr lang="el-GR" sz="1200" dirty="0" smtClean="0"/>
              <a:t>/μ-</a:t>
            </a:r>
            <a:endParaRPr lang="en-US" sz="1200" dirty="0" smtClean="0"/>
          </a:p>
          <a:p>
            <a:pPr marL="285750" indent="-285750">
              <a:buFont typeface="Arial" panose="020B0604020202020204" pitchFamily="34" charset="0"/>
              <a:buChar char="•"/>
            </a:pPr>
            <a:r>
              <a:rPr lang="en-US" sz="1200" dirty="0" smtClean="0">
                <a:solidFill>
                  <a:srgbClr val="FF4545"/>
                </a:solidFill>
              </a:rPr>
              <a:t>FL = 2</a:t>
            </a:r>
          </a:p>
          <a:p>
            <a:pPr marL="285750" indent="-285750">
              <a:buFont typeface="Arial" panose="020B0604020202020204" pitchFamily="34" charset="0"/>
              <a:buChar char="•"/>
            </a:pPr>
            <a:r>
              <a:rPr lang="en-US" sz="1200" dirty="0" smtClean="0">
                <a:solidFill>
                  <a:srgbClr val="3636AF"/>
                </a:solidFill>
              </a:rPr>
              <a:t>G4 = 3.6</a:t>
            </a:r>
            <a:endParaRPr lang="el-GR" sz="1200" dirty="0" smtClean="0">
              <a:solidFill>
                <a:srgbClr val="3636AF"/>
              </a:solidFill>
            </a:endParaRPr>
          </a:p>
        </p:txBody>
      </p:sp>
      <p:sp>
        <p:nvSpPr>
          <p:cNvPr id="26" name="TextBox 25"/>
          <p:cNvSpPr txBox="1"/>
          <p:nvPr/>
        </p:nvSpPr>
        <p:spPr>
          <a:xfrm>
            <a:off x="495456" y="4669893"/>
            <a:ext cx="4649012" cy="1015663"/>
          </a:xfrm>
          <a:prstGeom prst="rect">
            <a:avLst/>
          </a:prstGeom>
          <a:gradFill flip="none" rotWithShape="1">
            <a:gsLst>
              <a:gs pos="0">
                <a:schemeClr val="accent6"/>
              </a:gs>
              <a:gs pos="100000">
                <a:schemeClr val="bg1"/>
              </a:gs>
            </a:gsLst>
            <a:lin ang="0" scaled="1"/>
            <a:tileRect/>
          </a:gradFill>
        </p:spPr>
        <p:txBody>
          <a:bodyPr wrap="square" rtlCol="0">
            <a:spAutoFit/>
          </a:bodyPr>
          <a:lstStyle/>
          <a:p>
            <a:r>
              <a:rPr lang="en-US" sz="1200" dirty="0" smtClean="0"/>
              <a:t>For surface muons</a:t>
            </a:r>
            <a:r>
              <a:rPr lang="el-GR" sz="1200" dirty="0" smtClean="0"/>
              <a:t> </a:t>
            </a:r>
            <a:endParaRPr lang="en-US" sz="1200" dirty="0" smtClean="0"/>
          </a:p>
          <a:p>
            <a:pPr marL="285750" indent="-285750">
              <a:buFont typeface="Arial" panose="020B0604020202020204" pitchFamily="34" charset="0"/>
              <a:buChar char="•"/>
            </a:pPr>
            <a:r>
              <a:rPr lang="en-US" sz="1200" dirty="0" smtClean="0"/>
              <a:t>FLUKA -25%</a:t>
            </a:r>
          </a:p>
          <a:p>
            <a:pPr marL="285750" indent="-285750">
              <a:buFont typeface="Arial" panose="020B0604020202020204" pitchFamily="34" charset="0"/>
              <a:buChar char="•"/>
            </a:pPr>
            <a:r>
              <a:rPr lang="en-US" sz="1200" dirty="0" smtClean="0"/>
              <a:t>FLUKA predicts again a ratio </a:t>
            </a:r>
            <a:r>
              <a:rPr lang="el-GR" sz="1200" dirty="0" smtClean="0"/>
              <a:t>μ+/</a:t>
            </a:r>
            <a:r>
              <a:rPr lang="el-GR" sz="1200" dirty="0"/>
              <a:t>μ</a:t>
            </a:r>
            <a:r>
              <a:rPr lang="el-GR" sz="1200" dirty="0" smtClean="0"/>
              <a:t>-</a:t>
            </a:r>
            <a:r>
              <a:rPr lang="en-US" sz="1200" dirty="0" smtClean="0"/>
              <a:t>  = 2</a:t>
            </a:r>
          </a:p>
          <a:p>
            <a:pPr marL="285750" indent="-285750">
              <a:buFont typeface="Arial" panose="020B0604020202020204" pitchFamily="34" charset="0"/>
              <a:buChar char="•"/>
            </a:pPr>
            <a:r>
              <a:rPr lang="en-US" sz="1200" dirty="0" smtClean="0"/>
              <a:t>Momenta distribution similar</a:t>
            </a:r>
          </a:p>
          <a:p>
            <a:pPr marL="285750" indent="-285750">
              <a:buFont typeface="Arial" panose="020B0604020202020204" pitchFamily="34" charset="0"/>
              <a:buChar char="•"/>
            </a:pPr>
            <a:r>
              <a:rPr lang="en-US" sz="1200" dirty="0" smtClean="0"/>
              <a:t>Both codex could be used keeping in mind the difference </a:t>
            </a:r>
          </a:p>
        </p:txBody>
      </p:sp>
      <p:sp>
        <p:nvSpPr>
          <p:cNvPr id="16" name="Date Placeholder 15"/>
          <p:cNvSpPr>
            <a:spLocks noGrp="1"/>
          </p:cNvSpPr>
          <p:nvPr>
            <p:ph type="dt" sz="half" idx="10"/>
          </p:nvPr>
        </p:nvSpPr>
        <p:spPr>
          <a:xfrm>
            <a:off x="609600" y="6447785"/>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7" name="Footer Placeholder 16"/>
          <p:cNvSpPr>
            <a:spLocks noGrp="1"/>
          </p:cNvSpPr>
          <p:nvPr>
            <p:ph type="ftr" sz="quarter" idx="11"/>
          </p:nvPr>
        </p:nvSpPr>
        <p:spPr>
          <a:xfrm>
            <a:off x="4165600" y="6447785"/>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23" name="Slide Number Placeholder 22"/>
          <p:cNvSpPr>
            <a:spLocks noGrp="1"/>
          </p:cNvSpPr>
          <p:nvPr>
            <p:ph type="sldNum" sz="quarter" idx="12"/>
          </p:nvPr>
        </p:nvSpPr>
        <p:spPr>
          <a:xfrm>
            <a:off x="8737600" y="6447785"/>
            <a:ext cx="2844800" cy="365125"/>
          </a:xfrm>
        </p:spPr>
        <p:txBody>
          <a:bodyPr/>
          <a:lstStyle/>
          <a:p>
            <a:fld id="{0092C032-9A84-454D-A7B4-C9367E883E3A}" type="slidenum">
              <a:rPr lang="en-GB" smtClean="0">
                <a:solidFill>
                  <a:prstClr val="black">
                    <a:tint val="75000"/>
                  </a:prstClr>
                </a:solidFill>
              </a:rPr>
              <a:pPr/>
              <a:t>22</a:t>
            </a:fld>
            <a:endParaRPr lang="en-GB" dirty="0">
              <a:solidFill>
                <a:prstClr val="black">
                  <a:tint val="75000"/>
                </a:prstClr>
              </a:solidFill>
            </a:endParaRPr>
          </a:p>
        </p:txBody>
      </p:sp>
      <p:sp>
        <p:nvSpPr>
          <p:cNvPr id="29" name="TextBox 28"/>
          <p:cNvSpPr txBox="1"/>
          <p:nvPr/>
        </p:nvSpPr>
        <p:spPr>
          <a:xfrm>
            <a:off x="10361144" y="5942631"/>
            <a:ext cx="1319592" cy="246221"/>
          </a:xfrm>
          <a:prstGeom prst="rect">
            <a:avLst/>
          </a:prstGeom>
          <a:noFill/>
        </p:spPr>
        <p:txBody>
          <a:bodyPr wrap="none" rtlCol="0">
            <a:spAutoFit/>
          </a:bodyPr>
          <a:lstStyle/>
          <a:p>
            <a:r>
              <a:rPr lang="en-US" sz="1000" dirty="0" smtClean="0">
                <a:solidFill>
                  <a:srgbClr val="000097"/>
                </a:solidFill>
              </a:rPr>
              <a:t>G4: Song Yingpeng </a:t>
            </a:r>
            <a:endParaRPr lang="en-US" sz="1000" dirty="0">
              <a:solidFill>
                <a:srgbClr val="000097"/>
              </a:solidFill>
            </a:endParaRPr>
          </a:p>
        </p:txBody>
      </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2009" t="4268" b="2986"/>
          <a:stretch/>
        </p:blipFill>
        <p:spPr>
          <a:xfrm>
            <a:off x="1014852" y="795479"/>
            <a:ext cx="3911164" cy="2565598"/>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19860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093" y="78454"/>
            <a:ext cx="3078480" cy="724493"/>
          </a:xfrm>
        </p:spPr>
        <p:txBody>
          <a:bodyPr>
            <a:normAutofit/>
          </a:bodyPr>
          <a:lstStyle/>
          <a:p>
            <a:pPr algn="l"/>
            <a:r>
              <a:rPr lang="en-US" sz="2800" dirty="0">
                <a:solidFill>
                  <a:schemeClr val="accent6"/>
                </a:solidFill>
              </a:rPr>
              <a:t>Radiation issues</a:t>
            </a:r>
          </a:p>
        </p:txBody>
      </p:sp>
      <p:sp>
        <p:nvSpPr>
          <p:cNvPr id="3" name="Date Placeholder 2"/>
          <p:cNvSpPr>
            <a:spLocks noGrp="1"/>
          </p:cNvSpPr>
          <p:nvPr>
            <p:ph type="dt" sz="half" idx="10"/>
          </p:nvPr>
        </p:nvSpPr>
        <p:spPr>
          <a:xfrm>
            <a:off x="1981200" y="6489066"/>
            <a:ext cx="2133600" cy="365125"/>
          </a:xfrm>
        </p:spPr>
        <p:txBody>
          <a:bodyPr/>
          <a:lstStyle/>
          <a:p>
            <a:r>
              <a:rPr lang="en-US" smtClean="0">
                <a:solidFill>
                  <a:prstClr val="black">
                    <a:tint val="75000"/>
                  </a:prstClr>
                </a:solidFill>
              </a:rPr>
              <a:t>20-June-18</a:t>
            </a:r>
            <a:endParaRPr lang="en-GB" dirty="0">
              <a:solidFill>
                <a:prstClr val="black">
                  <a:tint val="75000"/>
                </a:prstClr>
              </a:solidFill>
            </a:endParaRPr>
          </a:p>
        </p:txBody>
      </p:sp>
      <p:sp>
        <p:nvSpPr>
          <p:cNvPr id="4" name="Footer Placeholder 3"/>
          <p:cNvSpPr>
            <a:spLocks noGrp="1"/>
          </p:cNvSpPr>
          <p:nvPr>
            <p:ph type="ftr" sz="quarter" idx="11"/>
          </p:nvPr>
        </p:nvSpPr>
        <p:spPr>
          <a:xfrm>
            <a:off x="4648200" y="6489066"/>
            <a:ext cx="2895600" cy="365125"/>
          </a:xfrm>
        </p:spPr>
        <p:txBody>
          <a:bodyPr/>
          <a:lstStyle/>
          <a:p>
            <a:r>
              <a:rPr lang="en-GB" smtClean="0">
                <a:solidFill>
                  <a:prstClr val="black">
                    <a:tint val="75000"/>
                  </a:prstClr>
                </a:solidFill>
              </a:rPr>
              <a:t>NV-EMuS/CHEP2018</a:t>
            </a:r>
            <a:endParaRPr lang="en-GB" dirty="0">
              <a:solidFill>
                <a:prstClr val="black">
                  <a:tint val="75000"/>
                </a:prstClr>
              </a:solidFill>
            </a:endParaRPr>
          </a:p>
        </p:txBody>
      </p:sp>
      <p:sp>
        <p:nvSpPr>
          <p:cNvPr id="5" name="Slide Number Placeholder 4"/>
          <p:cNvSpPr>
            <a:spLocks noGrp="1"/>
          </p:cNvSpPr>
          <p:nvPr>
            <p:ph type="sldNum" sz="quarter" idx="12"/>
          </p:nvPr>
        </p:nvSpPr>
        <p:spPr>
          <a:xfrm>
            <a:off x="8077200" y="6489066"/>
            <a:ext cx="2133600" cy="365125"/>
          </a:xfrm>
        </p:spPr>
        <p:txBody>
          <a:bodyPr/>
          <a:lstStyle/>
          <a:p>
            <a:fld id="{0092C032-9A84-454D-A7B4-C9367E883E3A}" type="slidenum">
              <a:rPr lang="en-GB" smtClean="0">
                <a:solidFill>
                  <a:prstClr val="black">
                    <a:tint val="75000"/>
                  </a:prstClr>
                </a:solidFill>
              </a:rPr>
              <a:pPr/>
              <a:t>23</a:t>
            </a:fld>
            <a:endParaRPr lang="en-GB" dirty="0">
              <a:solidFill>
                <a:prstClr val="black">
                  <a:tint val="75000"/>
                </a:prstClr>
              </a:solidFill>
            </a:endParaRPr>
          </a:p>
        </p:txBody>
      </p:sp>
      <p:pic>
        <p:nvPicPr>
          <p:cNvPr id="8" name="内容占位符 5">
            <a:extLst>
              <a:ext uri="{FF2B5EF4-FFF2-40B4-BE49-F238E27FC236}">
                <a16:creationId xmlns="" xmlns:a16="http://schemas.microsoft.com/office/drawing/2014/main" id="{089365F9-6A2F-4332-AF4F-E883E5C432C6}"/>
              </a:ext>
            </a:extLst>
          </p:cNvPr>
          <p:cNvPicPr>
            <a:picLocks noChangeAspect="1"/>
          </p:cNvPicPr>
          <p:nvPr/>
        </p:nvPicPr>
        <p:blipFill rotWithShape="1">
          <a:blip r:embed="rId2"/>
          <a:srcRect t="12569"/>
          <a:stretch/>
        </p:blipFill>
        <p:spPr>
          <a:xfrm>
            <a:off x="1007384" y="3128841"/>
            <a:ext cx="2661775" cy="1385604"/>
          </a:xfrm>
          <a:prstGeom prst="rect">
            <a:avLst/>
          </a:prstGeom>
          <a:effectLst>
            <a:outerShdw blurRad="1270000" dist="50800" dir="5400000" algn="ctr" rotWithShape="0">
              <a:srgbClr val="000000">
                <a:alpha val="43137"/>
              </a:srgbClr>
            </a:outerShdw>
          </a:effectLst>
        </p:spPr>
      </p:pic>
      <p:sp>
        <p:nvSpPr>
          <p:cNvPr id="9" name="文本框 2">
            <a:extLst>
              <a:ext uri="{FF2B5EF4-FFF2-40B4-BE49-F238E27FC236}">
                <a16:creationId xmlns="" xmlns:a16="http://schemas.microsoft.com/office/drawing/2014/main" id="{0EE34C72-C80A-46E0-AC67-F5CDBCBD4AF3}"/>
              </a:ext>
            </a:extLst>
          </p:cNvPr>
          <p:cNvSpPr txBox="1"/>
          <p:nvPr/>
        </p:nvSpPr>
        <p:spPr>
          <a:xfrm rot="16200000">
            <a:off x="273460" y="3643229"/>
            <a:ext cx="1190847" cy="276999"/>
          </a:xfrm>
          <a:prstGeom prst="rect">
            <a:avLst/>
          </a:prstGeom>
          <a:solidFill>
            <a:schemeClr val="bg1"/>
          </a:solidFill>
        </p:spPr>
        <p:txBody>
          <a:bodyPr wrap="square" rtlCol="0">
            <a:spAutoFit/>
          </a:bodyPr>
          <a:lstStyle/>
          <a:p>
            <a:r>
              <a:rPr lang="en-US" sz="1200" dirty="0"/>
              <a:t>Dose (MGy/y)</a:t>
            </a:r>
          </a:p>
        </p:txBody>
      </p:sp>
      <p:sp>
        <p:nvSpPr>
          <p:cNvPr id="10" name="文本框 4">
            <a:extLst>
              <a:ext uri="{FF2B5EF4-FFF2-40B4-BE49-F238E27FC236}">
                <a16:creationId xmlns="" xmlns:a16="http://schemas.microsoft.com/office/drawing/2014/main" id="{DB12F7A1-CB27-4A25-8128-67F2A9E931AB}"/>
              </a:ext>
            </a:extLst>
          </p:cNvPr>
          <p:cNvSpPr txBox="1"/>
          <p:nvPr/>
        </p:nvSpPr>
        <p:spPr>
          <a:xfrm>
            <a:off x="1556233" y="4463013"/>
            <a:ext cx="1565957" cy="276999"/>
          </a:xfrm>
          <a:prstGeom prst="rect">
            <a:avLst/>
          </a:prstGeom>
          <a:solidFill>
            <a:schemeClr val="bg1"/>
          </a:solidFill>
        </p:spPr>
        <p:txBody>
          <a:bodyPr wrap="square" rtlCol="0">
            <a:spAutoFit/>
          </a:bodyPr>
          <a:lstStyle/>
          <a:p>
            <a:r>
              <a:rPr lang="en-US" sz="1200" dirty="0"/>
              <a:t>SC1 Thickness (cm)</a:t>
            </a:r>
          </a:p>
        </p:txBody>
      </p:sp>
      <p:sp>
        <p:nvSpPr>
          <p:cNvPr id="11" name="TextBox 10"/>
          <p:cNvSpPr txBox="1"/>
          <p:nvPr/>
        </p:nvSpPr>
        <p:spPr>
          <a:xfrm>
            <a:off x="730383" y="2379663"/>
            <a:ext cx="4057521" cy="369332"/>
          </a:xfrm>
          <a:prstGeom prst="rect">
            <a:avLst/>
          </a:prstGeom>
          <a:solidFill>
            <a:schemeClr val="bg1"/>
          </a:solidFill>
        </p:spPr>
        <p:txBody>
          <a:bodyPr wrap="none" rtlCol="0">
            <a:spAutoFit/>
          </a:bodyPr>
          <a:lstStyle/>
          <a:p>
            <a:r>
              <a:rPr lang="en-US" dirty="0"/>
              <a:t>Shielding optimization for insulator:</a:t>
            </a:r>
          </a:p>
        </p:txBody>
      </p:sp>
      <p:cxnSp>
        <p:nvCxnSpPr>
          <p:cNvPr id="13" name="Straight Connector 12"/>
          <p:cNvCxnSpPr/>
          <p:nvPr/>
        </p:nvCxnSpPr>
        <p:spPr>
          <a:xfrm>
            <a:off x="2234099" y="3209480"/>
            <a:ext cx="1" cy="1156098"/>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394682" y="2853962"/>
            <a:ext cx="1994237" cy="461665"/>
          </a:xfrm>
          <a:prstGeom prst="rect">
            <a:avLst/>
          </a:prstGeom>
          <a:solidFill>
            <a:schemeClr val="bg1"/>
          </a:solidFill>
        </p:spPr>
        <p:txBody>
          <a:bodyPr wrap="square" rtlCol="0">
            <a:spAutoFit/>
          </a:bodyPr>
          <a:lstStyle/>
          <a:p>
            <a:r>
              <a:rPr lang="en-US" sz="1200" dirty="0"/>
              <a:t>Insulator dose limit: 0.7MGy/y </a:t>
            </a:r>
          </a:p>
        </p:txBody>
      </p:sp>
      <p:cxnSp>
        <p:nvCxnSpPr>
          <p:cNvPr id="20" name="Straight Connector 19"/>
          <p:cNvCxnSpPr/>
          <p:nvPr/>
        </p:nvCxnSpPr>
        <p:spPr>
          <a:xfrm>
            <a:off x="2282327" y="4941628"/>
            <a:ext cx="1" cy="1156098"/>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22" name="内容占位符 3">
            <a:extLst>
              <a:ext uri="{FF2B5EF4-FFF2-40B4-BE49-F238E27FC236}">
                <a16:creationId xmlns="" xmlns:a16="http://schemas.microsoft.com/office/drawing/2014/main" id="{A8A4C900-DDCE-4304-81FC-B35974B06D31}"/>
              </a:ext>
            </a:extLst>
          </p:cNvPr>
          <p:cNvPicPr>
            <a:picLocks noChangeAspect="1"/>
          </p:cNvPicPr>
          <p:nvPr/>
        </p:nvPicPr>
        <p:blipFill rotWithShape="1">
          <a:blip r:embed="rId3"/>
          <a:srcRect t="12178"/>
          <a:stretch/>
        </p:blipFill>
        <p:spPr>
          <a:xfrm>
            <a:off x="986778" y="4808825"/>
            <a:ext cx="2698486" cy="1415958"/>
          </a:xfrm>
          <a:prstGeom prst="rect">
            <a:avLst/>
          </a:prstGeom>
          <a:effectLst>
            <a:outerShdw blurRad="1270000" dist="50800" dir="5400000" algn="ctr" rotWithShape="0">
              <a:srgbClr val="000000">
                <a:alpha val="43137"/>
              </a:srgbClr>
            </a:outerShdw>
          </a:effectLst>
        </p:spPr>
      </p:pic>
      <p:sp>
        <p:nvSpPr>
          <p:cNvPr id="24" name="文本框 2">
            <a:extLst>
              <a:ext uri="{FF2B5EF4-FFF2-40B4-BE49-F238E27FC236}">
                <a16:creationId xmlns="" xmlns:a16="http://schemas.microsoft.com/office/drawing/2014/main" id="{0EE34C72-C80A-46E0-AC67-F5CDBCBD4AF3}"/>
              </a:ext>
            </a:extLst>
          </p:cNvPr>
          <p:cNvSpPr txBox="1"/>
          <p:nvPr/>
        </p:nvSpPr>
        <p:spPr>
          <a:xfrm rot="16200000">
            <a:off x="319632" y="5367883"/>
            <a:ext cx="1190847" cy="276999"/>
          </a:xfrm>
          <a:prstGeom prst="rect">
            <a:avLst/>
          </a:prstGeom>
          <a:solidFill>
            <a:schemeClr val="bg1"/>
          </a:solidFill>
        </p:spPr>
        <p:txBody>
          <a:bodyPr wrap="square" rtlCol="0">
            <a:spAutoFit/>
          </a:bodyPr>
          <a:lstStyle/>
          <a:p>
            <a:r>
              <a:rPr lang="en-US" sz="1200" dirty="0"/>
              <a:t>Dose (MGy/y)</a:t>
            </a:r>
          </a:p>
        </p:txBody>
      </p:sp>
      <p:cxnSp>
        <p:nvCxnSpPr>
          <p:cNvPr id="28" name="Straight Connector 27"/>
          <p:cNvCxnSpPr/>
          <p:nvPr/>
        </p:nvCxnSpPr>
        <p:spPr>
          <a:xfrm>
            <a:off x="2293903" y="4910958"/>
            <a:ext cx="1" cy="1156098"/>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文本框 4">
            <a:extLst>
              <a:ext uri="{FF2B5EF4-FFF2-40B4-BE49-F238E27FC236}">
                <a16:creationId xmlns="" xmlns:a16="http://schemas.microsoft.com/office/drawing/2014/main" id="{DB12F7A1-CB27-4A25-8128-67F2A9E931AB}"/>
              </a:ext>
            </a:extLst>
          </p:cNvPr>
          <p:cNvSpPr txBox="1"/>
          <p:nvPr/>
        </p:nvSpPr>
        <p:spPr>
          <a:xfrm>
            <a:off x="1578402" y="6180583"/>
            <a:ext cx="1643125" cy="276999"/>
          </a:xfrm>
          <a:prstGeom prst="rect">
            <a:avLst/>
          </a:prstGeom>
          <a:solidFill>
            <a:schemeClr val="bg1"/>
          </a:solidFill>
          <a:effectLst/>
        </p:spPr>
        <p:txBody>
          <a:bodyPr wrap="square" rtlCol="0">
            <a:spAutoFit/>
          </a:bodyPr>
          <a:lstStyle/>
          <a:p>
            <a:r>
              <a:rPr lang="en-US" sz="1200" dirty="0"/>
              <a:t>MS1 aperture (cm)</a:t>
            </a:r>
          </a:p>
        </p:txBody>
      </p:sp>
      <p:sp>
        <p:nvSpPr>
          <p:cNvPr id="30" name="文本框 4">
            <a:extLst>
              <a:ext uri="{FF2B5EF4-FFF2-40B4-BE49-F238E27FC236}">
                <a16:creationId xmlns="" xmlns:a16="http://schemas.microsoft.com/office/drawing/2014/main" id="{DB12F7A1-CB27-4A25-8128-67F2A9E931AB}"/>
              </a:ext>
            </a:extLst>
          </p:cNvPr>
          <p:cNvSpPr txBox="1"/>
          <p:nvPr/>
        </p:nvSpPr>
        <p:spPr>
          <a:xfrm>
            <a:off x="2893453" y="3590507"/>
            <a:ext cx="1826043" cy="276999"/>
          </a:xfrm>
          <a:prstGeom prst="rect">
            <a:avLst/>
          </a:prstGeom>
          <a:solidFill>
            <a:schemeClr val="bg1"/>
          </a:solidFill>
        </p:spPr>
        <p:txBody>
          <a:bodyPr wrap="square" rtlCol="0">
            <a:spAutoFit/>
          </a:bodyPr>
          <a:lstStyle/>
          <a:p>
            <a:r>
              <a:rPr lang="en-US" sz="1200" dirty="0"/>
              <a:t>SC1 Thickness = 22 cm</a:t>
            </a:r>
          </a:p>
        </p:txBody>
      </p:sp>
      <p:sp>
        <p:nvSpPr>
          <p:cNvPr id="31" name="文本框 4">
            <a:extLst>
              <a:ext uri="{FF2B5EF4-FFF2-40B4-BE49-F238E27FC236}">
                <a16:creationId xmlns="" xmlns:a16="http://schemas.microsoft.com/office/drawing/2014/main" id="{DB12F7A1-CB27-4A25-8128-67F2A9E931AB}"/>
              </a:ext>
            </a:extLst>
          </p:cNvPr>
          <p:cNvSpPr txBox="1"/>
          <p:nvPr/>
        </p:nvSpPr>
        <p:spPr>
          <a:xfrm>
            <a:off x="3115126" y="4928367"/>
            <a:ext cx="1810487" cy="461665"/>
          </a:xfrm>
          <a:prstGeom prst="rect">
            <a:avLst/>
          </a:prstGeom>
          <a:solidFill>
            <a:schemeClr val="bg1"/>
          </a:solidFill>
          <a:effectLst/>
        </p:spPr>
        <p:txBody>
          <a:bodyPr wrap="square" rtlCol="0">
            <a:spAutoFit/>
          </a:bodyPr>
          <a:lstStyle/>
          <a:p>
            <a:r>
              <a:rPr lang="en-US" sz="1200" dirty="0"/>
              <a:t>MS1 aperture = 25 cm</a:t>
            </a:r>
          </a:p>
          <a:p>
            <a:r>
              <a:rPr lang="en-US" sz="1200" dirty="0"/>
              <a:t>for 45 cm thickness</a:t>
            </a:r>
          </a:p>
        </p:txBody>
      </p:sp>
      <p:pic>
        <p:nvPicPr>
          <p:cNvPr id="32" name="图片 5">
            <a:extLst>
              <a:ext uri="{FF2B5EF4-FFF2-40B4-BE49-F238E27FC236}">
                <a16:creationId xmlns:lc="http://schemas.openxmlformats.org/drawingml/2006/lockedCanvas" xmlns:a16="http://schemas.microsoft.com/office/drawing/2014/main" xmlns="" id="{683B3901-ED5D-4CD2-A9FC-3B5C3F425D70}"/>
              </a:ext>
            </a:extLst>
          </p:cNvPr>
          <p:cNvPicPr>
            <a:picLocks noChangeAspect="1"/>
          </p:cNvPicPr>
          <p:nvPr/>
        </p:nvPicPr>
        <p:blipFill rotWithShape="1">
          <a:blip r:embed="rId4"/>
          <a:srcRect l="5253" t="10026" r="3011" b="4999"/>
          <a:stretch/>
        </p:blipFill>
        <p:spPr>
          <a:xfrm>
            <a:off x="6975677" y="3221866"/>
            <a:ext cx="4132161" cy="2696901"/>
          </a:xfrm>
          <a:prstGeom prst="rect">
            <a:avLst/>
          </a:prstGeom>
          <a:effectLst>
            <a:outerShdw blurRad="1270000" dist="50800" dir="5400000" algn="ctr" rotWithShape="0">
              <a:srgbClr val="000000">
                <a:alpha val="43137"/>
              </a:srgbClr>
            </a:outerShdw>
          </a:effectLst>
        </p:spPr>
      </p:pic>
      <p:sp>
        <p:nvSpPr>
          <p:cNvPr id="33" name="TextBox 32"/>
          <p:cNvSpPr txBox="1"/>
          <p:nvPr/>
        </p:nvSpPr>
        <p:spPr>
          <a:xfrm rot="20883790">
            <a:off x="4755768" y="4303844"/>
            <a:ext cx="1680268" cy="307777"/>
          </a:xfrm>
          <a:prstGeom prst="rect">
            <a:avLst/>
          </a:prstGeom>
          <a:noFill/>
        </p:spPr>
        <p:txBody>
          <a:bodyPr wrap="none" rtlCol="0">
            <a:spAutoFit/>
          </a:bodyPr>
          <a:lstStyle/>
          <a:p>
            <a:r>
              <a:rPr lang="en-US" sz="1400" dirty="0"/>
              <a:t>Zhao Guang/IHEP</a:t>
            </a:r>
          </a:p>
        </p:txBody>
      </p:sp>
      <p:sp>
        <p:nvSpPr>
          <p:cNvPr id="23" name="TextBox 22"/>
          <p:cNvSpPr txBox="1"/>
          <p:nvPr/>
        </p:nvSpPr>
        <p:spPr>
          <a:xfrm>
            <a:off x="595612" y="797496"/>
            <a:ext cx="5631942"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Low power densities on coils &lt; 1 mW/cm</a:t>
            </a:r>
            <a:r>
              <a:rPr lang="en-US" sz="1400" baseline="30000" dirty="0"/>
              <a:t>3</a:t>
            </a:r>
          </a:p>
          <a:p>
            <a:pPr marL="285750" indent="-285750">
              <a:buFont typeface="Arial" panose="020B0604020202020204" pitchFamily="34" charset="0"/>
              <a:buChar char="•"/>
            </a:pPr>
            <a:r>
              <a:rPr lang="en-US" sz="1400" dirty="0"/>
              <a:t>neutron flux &lt; 2x10</a:t>
            </a:r>
            <a:r>
              <a:rPr lang="en-US" sz="1400" baseline="30000" dirty="0"/>
              <a:t>21</a:t>
            </a:r>
            <a:r>
              <a:rPr lang="en-US" sz="1400" dirty="0"/>
              <a:t> n/m</a:t>
            </a:r>
            <a:r>
              <a:rPr lang="en-US" sz="1400" baseline="30000" dirty="0"/>
              <a:t>2</a:t>
            </a:r>
            <a:r>
              <a:rPr lang="en-US" sz="1400" dirty="0"/>
              <a:t>/y</a:t>
            </a:r>
          </a:p>
          <a:p>
            <a:pPr marL="285750" indent="-285750">
              <a:buFont typeface="Arial" panose="020B0604020202020204" pitchFamily="34" charset="0"/>
              <a:buChar char="•"/>
            </a:pPr>
            <a:r>
              <a:rPr lang="en-US" sz="1400" dirty="0"/>
              <a:t>Resistivity increase for Al at NbTi wire is solved by 3-month thermal cycling to room temperature </a:t>
            </a:r>
          </a:p>
          <a:p>
            <a:pPr marL="285750" indent="-285750">
              <a:buFont typeface="Arial" panose="020B0604020202020204" pitchFamily="34" charset="0"/>
              <a:buChar char="•"/>
            </a:pPr>
            <a:r>
              <a:rPr lang="en-US" sz="1400" dirty="0"/>
              <a:t>Radiation degradation of the insulator for NbTi-Al wire is solved by optimizing the W-shielding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361" y="289388"/>
            <a:ext cx="3409277" cy="2362865"/>
          </a:xfrm>
          <a:prstGeom prst="rect">
            <a:avLst/>
          </a:prstGeom>
          <a:effectLst>
            <a:outerShdw blurRad="1028700" dist="50800" dir="5400000" algn="ctr" rotWithShape="0">
              <a:srgbClr val="000000">
                <a:alpha val="43137"/>
              </a:srgbClr>
            </a:outerShdw>
          </a:effectLst>
        </p:spPr>
      </p:pic>
    </p:spTree>
    <p:extLst>
      <p:ext uri="{BB962C8B-B14F-4D97-AF65-F5344CB8AC3E}">
        <p14:creationId xmlns:p14="http://schemas.microsoft.com/office/powerpoint/2010/main" val="1863422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652177" y="890657"/>
            <a:ext cx="5934813" cy="2779000"/>
          </a:xfrm>
          <a:prstGeom prst="rect">
            <a:avLst/>
          </a:prstGeom>
          <a:solidFill>
            <a:schemeClr val="bg1"/>
          </a:solidFill>
          <a:ln>
            <a:no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1124" y="32562"/>
            <a:ext cx="6363148" cy="672035"/>
          </a:xfrm>
        </p:spPr>
        <p:txBody>
          <a:bodyPr>
            <a:normAutofit fontScale="90000"/>
          </a:bodyPr>
          <a:lstStyle/>
          <a:p>
            <a:r>
              <a:rPr lang="en-US" sz="2400" dirty="0" smtClean="0">
                <a:solidFill>
                  <a:schemeClr val="accent6"/>
                </a:solidFill>
              </a:rPr>
              <a:t>“Baby” scheme, target outside collector</a:t>
            </a:r>
            <a:br>
              <a:rPr lang="en-US" sz="2400" dirty="0" smtClean="0">
                <a:solidFill>
                  <a:schemeClr val="accent6"/>
                </a:solidFill>
              </a:rPr>
            </a:br>
            <a:r>
              <a:rPr lang="en-US" altLang="zh-CN" sz="2400" dirty="0" smtClean="0">
                <a:solidFill>
                  <a:schemeClr val="accent6"/>
                </a:solidFill>
              </a:rPr>
              <a:t>only </a:t>
            </a:r>
            <a:r>
              <a:rPr lang="en-US" altLang="zh-CN" sz="2400" dirty="0" smtClean="0">
                <a:solidFill>
                  <a:schemeClr val="accent6"/>
                </a:solidFill>
              </a:rPr>
              <a:t>for </a:t>
            </a:r>
            <a:r>
              <a:rPr lang="en-US" altLang="zh-CN" sz="2400" dirty="0">
                <a:solidFill>
                  <a:schemeClr val="accent6"/>
                </a:solidFill>
              </a:rPr>
              <a:t>surface muons</a:t>
            </a:r>
            <a:endParaRPr lang="en-US" sz="2400" dirty="0">
              <a:solidFill>
                <a:schemeClr val="accent6"/>
              </a:solidFill>
            </a:endParaRPr>
          </a:p>
        </p:txBody>
      </p:sp>
      <p:sp>
        <p:nvSpPr>
          <p:cNvPr id="6" name="TextBox 5"/>
          <p:cNvSpPr txBox="1"/>
          <p:nvPr/>
        </p:nvSpPr>
        <p:spPr>
          <a:xfrm>
            <a:off x="6806528" y="1870663"/>
            <a:ext cx="4426674" cy="954107"/>
          </a:xfrm>
          <a:prstGeom prst="rect">
            <a:avLst/>
          </a:prstGeom>
          <a:solidFill>
            <a:schemeClr val="bg1"/>
          </a:solidFill>
          <a:ln>
            <a:noFill/>
          </a:ln>
          <a:effectLst>
            <a:outerShdw blurRad="1270000" dist="50800" dir="5400000" algn="ctr" rotWithShape="0">
              <a:srgbClr val="000000">
                <a:alpha val="43137"/>
              </a:srgbClr>
            </a:outerShdw>
          </a:effectLst>
        </p:spPr>
        <p:txBody>
          <a:bodyPr wrap="square" rtlCol="0">
            <a:spAutoFit/>
          </a:bodyPr>
          <a:lstStyle/>
          <a:p>
            <a:pPr marL="285750" indent="-285750">
              <a:buFont typeface="Arial" panose="020B0604020202020204" pitchFamily="34" charset="0"/>
              <a:buChar char="•"/>
            </a:pPr>
            <a:r>
              <a:rPr lang="en-US" sz="1400" dirty="0"/>
              <a:t>Sideway </a:t>
            </a:r>
            <a:r>
              <a:rPr lang="el-GR" sz="1400" dirty="0"/>
              <a:t>μ</a:t>
            </a:r>
            <a:r>
              <a:rPr lang="en-US" sz="1400" dirty="0"/>
              <a:t>SR collection at 90</a:t>
            </a:r>
            <a:r>
              <a:rPr lang="en-US" sz="1400" baseline="30000" dirty="0"/>
              <a:t>0</a:t>
            </a:r>
            <a:r>
              <a:rPr lang="en-US" sz="1400" dirty="0"/>
              <a:t> </a:t>
            </a:r>
            <a:r>
              <a:rPr lang="en-US" sz="1400" dirty="0" smtClean="0"/>
              <a:t>with </a:t>
            </a:r>
            <a:r>
              <a:rPr lang="en-US" sz="1400" dirty="0"/>
              <a:t>respect to the primary proton </a:t>
            </a:r>
            <a:r>
              <a:rPr lang="en-US" sz="1400" dirty="0" smtClean="0"/>
              <a:t>beam direction</a:t>
            </a:r>
            <a:endParaRPr lang="en-US" sz="1400" dirty="0"/>
          </a:p>
          <a:p>
            <a:pPr marL="285750" indent="-285750">
              <a:buFont typeface="Arial" panose="020B0604020202020204" pitchFamily="34" charset="0"/>
              <a:buChar char="•"/>
            </a:pPr>
            <a:r>
              <a:rPr lang="en-US" sz="1400" dirty="0"/>
              <a:t>Quadrupole system low acceptance collector</a:t>
            </a:r>
          </a:p>
          <a:p>
            <a:pPr marL="285750" indent="-285750">
              <a:buFont typeface="Arial" panose="020B0604020202020204" pitchFamily="34" charset="0"/>
              <a:buChar char="•"/>
            </a:pPr>
            <a:r>
              <a:rPr lang="en-US" sz="1400" dirty="0"/>
              <a:t>No SC solenoid</a:t>
            </a:r>
          </a:p>
        </p:txBody>
      </p:sp>
      <p:sp>
        <p:nvSpPr>
          <p:cNvPr id="34" name="TextBox 33"/>
          <p:cNvSpPr txBox="1"/>
          <p:nvPr/>
        </p:nvSpPr>
        <p:spPr>
          <a:xfrm>
            <a:off x="1329132" y="3891423"/>
            <a:ext cx="6793857" cy="430887"/>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l-GR" sz="1100" dirty="0" smtClean="0"/>
              <a:t>μ</a:t>
            </a:r>
            <a:r>
              <a:rPr lang="en-US" sz="1100" dirty="0" smtClean="0"/>
              <a:t>SR muons collection maximized when proton beam semi-interacting with target’s upstream surface due its Gaussian form: </a:t>
            </a:r>
            <a:r>
              <a:rPr lang="en-US" sz="1100" dirty="0" smtClean="0">
                <a:solidFill>
                  <a:srgbClr val="C00000"/>
                </a:solidFill>
              </a:rPr>
              <a:t>Gaussian beam </a:t>
            </a:r>
            <a:r>
              <a:rPr lang="en-US" sz="1100" dirty="0">
                <a:solidFill>
                  <a:srgbClr val="C00000"/>
                </a:solidFill>
              </a:rPr>
              <a:t>maximum </a:t>
            </a:r>
            <a:r>
              <a:rPr lang="en-US" sz="1100" dirty="0" smtClean="0">
                <a:solidFill>
                  <a:srgbClr val="C00000"/>
                </a:solidFill>
              </a:rPr>
              <a:t>3</a:t>
            </a:r>
            <a:r>
              <a:rPr lang="el-GR" sz="1100" dirty="0" smtClean="0">
                <a:solidFill>
                  <a:srgbClr val="C00000"/>
                </a:solidFill>
              </a:rPr>
              <a:t>σ</a:t>
            </a:r>
            <a:r>
              <a:rPr lang="en-US" sz="1100" baseline="-25000" dirty="0">
                <a:solidFill>
                  <a:srgbClr val="C00000"/>
                </a:solidFill>
              </a:rPr>
              <a:t>b</a:t>
            </a:r>
            <a:r>
              <a:rPr lang="en-US" sz="1100" baseline="-25000" dirty="0" smtClean="0">
                <a:solidFill>
                  <a:srgbClr val="C00000"/>
                </a:solidFill>
              </a:rPr>
              <a:t> </a:t>
            </a:r>
            <a:r>
              <a:rPr lang="en-US" sz="1100" dirty="0" smtClean="0">
                <a:solidFill>
                  <a:srgbClr val="C00000"/>
                </a:solidFill>
              </a:rPr>
              <a:t> </a:t>
            </a:r>
            <a:r>
              <a:rPr lang="en-US" sz="1100" dirty="0">
                <a:solidFill>
                  <a:srgbClr val="C00000"/>
                </a:solidFill>
              </a:rPr>
              <a:t>from </a:t>
            </a:r>
            <a:r>
              <a:rPr lang="en-US" sz="1100" dirty="0" smtClean="0">
                <a:solidFill>
                  <a:srgbClr val="C00000"/>
                </a:solidFill>
              </a:rPr>
              <a:t>target’s center with target width 8</a:t>
            </a:r>
            <a:r>
              <a:rPr lang="el-GR" sz="1100" dirty="0" smtClean="0">
                <a:solidFill>
                  <a:srgbClr val="C00000"/>
                </a:solidFill>
              </a:rPr>
              <a:t>σ</a:t>
            </a:r>
            <a:r>
              <a:rPr lang="en-US" sz="1100" baseline="-25000" dirty="0" smtClean="0">
                <a:solidFill>
                  <a:srgbClr val="C00000"/>
                </a:solidFill>
              </a:rPr>
              <a:t>b</a:t>
            </a:r>
            <a:endParaRPr lang="en-US" sz="1100" dirty="0">
              <a:solidFill>
                <a:srgbClr val="C00000"/>
              </a:solidFill>
            </a:endParaRPr>
          </a:p>
        </p:txBody>
      </p:sp>
      <p:sp>
        <p:nvSpPr>
          <p:cNvPr id="17" name="Date Placeholder 16"/>
          <p:cNvSpPr>
            <a:spLocks noGrp="1"/>
          </p:cNvSpPr>
          <p:nvPr>
            <p:ph type="dt" sz="half" idx="10"/>
          </p:nvPr>
        </p:nvSpPr>
        <p:spPr>
          <a:xfrm>
            <a:off x="609600" y="6553078"/>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8" name="Footer Placeholder 17"/>
          <p:cNvSpPr>
            <a:spLocks noGrp="1"/>
          </p:cNvSpPr>
          <p:nvPr>
            <p:ph type="ftr" sz="quarter" idx="11"/>
          </p:nvPr>
        </p:nvSpPr>
        <p:spPr>
          <a:xfrm>
            <a:off x="4165600" y="6553078"/>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22" name="Slide Number Placeholder 21"/>
          <p:cNvSpPr>
            <a:spLocks noGrp="1"/>
          </p:cNvSpPr>
          <p:nvPr>
            <p:ph type="sldNum" sz="quarter" idx="12"/>
          </p:nvPr>
        </p:nvSpPr>
        <p:spPr>
          <a:xfrm>
            <a:off x="8737600" y="6553078"/>
            <a:ext cx="2844800" cy="365125"/>
          </a:xfrm>
        </p:spPr>
        <p:txBody>
          <a:bodyPr/>
          <a:lstStyle/>
          <a:p>
            <a:fld id="{0092C032-9A84-454D-A7B4-C9367E883E3A}" type="slidenum">
              <a:rPr lang="en-GB" smtClean="0">
                <a:solidFill>
                  <a:prstClr val="black">
                    <a:tint val="75000"/>
                  </a:prstClr>
                </a:solidFill>
              </a:rPr>
              <a:pPr/>
              <a:t>24</a:t>
            </a:fld>
            <a:endParaRPr lang="en-GB" dirty="0">
              <a:solidFill>
                <a:prstClr val="black">
                  <a:tint val="75000"/>
                </a:prstClr>
              </a:solidFill>
            </a:endParaRPr>
          </a:p>
        </p:txBody>
      </p:sp>
      <p:cxnSp>
        <p:nvCxnSpPr>
          <p:cNvPr id="43" name="Straight Arrow Connector 42"/>
          <p:cNvCxnSpPr/>
          <p:nvPr/>
        </p:nvCxnSpPr>
        <p:spPr>
          <a:xfrm flipH="1">
            <a:off x="1131791" y="1338571"/>
            <a:ext cx="290513" cy="130435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a:xfrm rot="733911">
            <a:off x="2831101" y="2093854"/>
            <a:ext cx="1615133" cy="973532"/>
          </a:xfrm>
          <a:prstGeom prst="roundRect">
            <a:avLst/>
          </a:prstGeom>
          <a:solidFill>
            <a:schemeClr val="accent1"/>
          </a:solidFill>
          <a:ln>
            <a:noFill/>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Quads</a:t>
            </a:r>
          </a:p>
        </p:txBody>
      </p:sp>
      <p:sp>
        <p:nvSpPr>
          <p:cNvPr id="47" name="Rectangle 46"/>
          <p:cNvSpPr/>
          <p:nvPr/>
        </p:nvSpPr>
        <p:spPr>
          <a:xfrm rot="780000">
            <a:off x="1117666" y="1494734"/>
            <a:ext cx="312249" cy="833018"/>
          </a:xfrm>
          <a:prstGeom prst="rect">
            <a:avLst/>
          </a:prstGeom>
          <a:solidFill>
            <a:schemeClr val="tx1"/>
          </a:solidFill>
          <a:ln>
            <a:noFill/>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rot="1740000">
            <a:off x="1137274" y="1538652"/>
            <a:ext cx="312249" cy="833018"/>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667593" y="2585212"/>
            <a:ext cx="1779654" cy="338554"/>
          </a:xfrm>
          <a:prstGeom prst="rect">
            <a:avLst/>
          </a:prstGeom>
          <a:noFill/>
        </p:spPr>
        <p:txBody>
          <a:bodyPr wrap="none" rtlCol="0">
            <a:spAutoFit/>
          </a:bodyPr>
          <a:lstStyle/>
          <a:p>
            <a:r>
              <a:rPr lang="en-US" sz="1600" dirty="0" smtClean="0">
                <a:solidFill>
                  <a:schemeClr val="accent1"/>
                </a:solidFill>
              </a:rPr>
              <a:t>+ muon beam line</a:t>
            </a:r>
            <a:endParaRPr lang="en-US" sz="1600" dirty="0">
              <a:solidFill>
                <a:schemeClr val="accent1"/>
              </a:solidFill>
            </a:endParaRPr>
          </a:p>
        </p:txBody>
      </p:sp>
      <p:sp>
        <p:nvSpPr>
          <p:cNvPr id="51" name="TextBox 50"/>
          <p:cNvSpPr txBox="1"/>
          <p:nvPr/>
        </p:nvSpPr>
        <p:spPr>
          <a:xfrm>
            <a:off x="1079946" y="1072472"/>
            <a:ext cx="293670" cy="338554"/>
          </a:xfrm>
          <a:prstGeom prst="rect">
            <a:avLst/>
          </a:prstGeom>
          <a:noFill/>
        </p:spPr>
        <p:txBody>
          <a:bodyPr wrap="none" rtlCol="0">
            <a:spAutoFit/>
          </a:bodyPr>
          <a:lstStyle/>
          <a:p>
            <a:r>
              <a:rPr lang="en-US" sz="1600" dirty="0" smtClean="0">
                <a:solidFill>
                  <a:srgbClr val="FF0000"/>
                </a:solidFill>
              </a:rPr>
              <a:t>p</a:t>
            </a:r>
            <a:endParaRPr lang="en-US" sz="1600" dirty="0">
              <a:solidFill>
                <a:srgbClr val="FF0000"/>
              </a:solidFill>
            </a:endParaRPr>
          </a:p>
        </p:txBody>
      </p:sp>
      <p:sp>
        <p:nvSpPr>
          <p:cNvPr id="52" name="Right Arrow 51"/>
          <p:cNvSpPr/>
          <p:nvPr/>
        </p:nvSpPr>
        <p:spPr>
          <a:xfrm rot="802975">
            <a:off x="1652156" y="1961189"/>
            <a:ext cx="978408" cy="441500"/>
          </a:xfrm>
          <a:prstGeom prst="rightArrow">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2009399" y="1571661"/>
            <a:ext cx="357790" cy="338554"/>
          </a:xfrm>
          <a:prstGeom prst="rect">
            <a:avLst/>
          </a:prstGeom>
          <a:noFill/>
        </p:spPr>
        <p:txBody>
          <a:bodyPr wrap="none" rtlCol="0">
            <a:spAutoFit/>
          </a:bodyPr>
          <a:lstStyle/>
          <a:p>
            <a:r>
              <a:rPr lang="el-GR" sz="1600" dirty="0" smtClean="0">
                <a:solidFill>
                  <a:srgbClr val="FF0000"/>
                </a:solidFill>
              </a:rPr>
              <a:t>μ</a:t>
            </a:r>
            <a:r>
              <a:rPr lang="el-GR" sz="1600" baseline="30000" dirty="0" smtClean="0">
                <a:solidFill>
                  <a:srgbClr val="FF0000"/>
                </a:solidFill>
              </a:rPr>
              <a:t>+</a:t>
            </a:r>
            <a:endParaRPr lang="en-US" sz="1600" baseline="30000" dirty="0">
              <a:solidFill>
                <a:srgbClr val="FF0000"/>
              </a:solidFill>
            </a:endParaRPr>
          </a:p>
        </p:txBody>
      </p:sp>
      <p:cxnSp>
        <p:nvCxnSpPr>
          <p:cNvPr id="55" name="Straight Connector 54"/>
          <p:cNvCxnSpPr/>
          <p:nvPr/>
        </p:nvCxnSpPr>
        <p:spPr>
          <a:xfrm flipH="1">
            <a:off x="2664847" y="2113297"/>
            <a:ext cx="95880" cy="4673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442721" y="1613981"/>
            <a:ext cx="859531" cy="338554"/>
          </a:xfrm>
          <a:prstGeom prst="rect">
            <a:avLst/>
          </a:prstGeom>
          <a:noFill/>
        </p:spPr>
        <p:txBody>
          <a:bodyPr wrap="none" rtlCol="0">
            <a:spAutoFit/>
          </a:bodyPr>
          <a:lstStyle/>
          <a:p>
            <a:r>
              <a:rPr lang="en-US" sz="1600" dirty="0" smtClean="0"/>
              <a:t>window</a:t>
            </a:r>
            <a:endParaRPr lang="en-US" sz="1600" dirty="0"/>
          </a:p>
        </p:txBody>
      </p:sp>
      <p:cxnSp>
        <p:nvCxnSpPr>
          <p:cNvPr id="26" name="Straight Arrow Connector 25"/>
          <p:cNvCxnSpPr/>
          <p:nvPr/>
        </p:nvCxnSpPr>
        <p:spPr>
          <a:xfrm>
            <a:off x="789096" y="1853953"/>
            <a:ext cx="2312028" cy="591918"/>
          </a:xfrm>
          <a:prstGeom prst="straightConnector1">
            <a:avLst/>
          </a:prstGeom>
          <a:ln>
            <a:solidFill>
              <a:schemeClr val="tx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9319578" y="4961257"/>
            <a:ext cx="266420" cy="276999"/>
          </a:xfrm>
          <a:prstGeom prst="rect">
            <a:avLst/>
          </a:prstGeom>
          <a:noFill/>
        </p:spPr>
        <p:txBody>
          <a:bodyPr wrap="none" rtlCol="0">
            <a:spAutoFit/>
          </a:bodyPr>
          <a:lstStyle/>
          <a:p>
            <a:r>
              <a:rPr lang="en-US" sz="1200" dirty="0">
                <a:solidFill>
                  <a:srgbClr val="FF0000"/>
                </a:solidFill>
              </a:rPr>
              <a:t>p</a:t>
            </a:r>
          </a:p>
        </p:txBody>
      </p:sp>
      <p:sp>
        <p:nvSpPr>
          <p:cNvPr id="99" name="Rectangle 98"/>
          <p:cNvSpPr/>
          <p:nvPr/>
        </p:nvSpPr>
        <p:spPr>
          <a:xfrm>
            <a:off x="8161792" y="4736004"/>
            <a:ext cx="914400" cy="914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a:off x="7846108" y="5168568"/>
            <a:ext cx="148916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8160549" y="5813864"/>
            <a:ext cx="1392197" cy="261610"/>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000" dirty="0"/>
              <a:t>r</a:t>
            </a:r>
            <a:r>
              <a:rPr lang="en-US" sz="1000" dirty="0" smtClean="0"/>
              <a:t>ectangular </a:t>
            </a:r>
            <a:r>
              <a:rPr lang="en-US" sz="1050" dirty="0" smtClean="0"/>
              <a:t>target</a:t>
            </a:r>
            <a:endParaRPr lang="en-US" sz="1050" dirty="0"/>
          </a:p>
        </p:txBody>
      </p:sp>
      <p:sp>
        <p:nvSpPr>
          <p:cNvPr id="102" name="Rectangle 101"/>
          <p:cNvSpPr/>
          <p:nvPr/>
        </p:nvSpPr>
        <p:spPr>
          <a:xfrm>
            <a:off x="9631649" y="4727761"/>
            <a:ext cx="371203" cy="914402"/>
          </a:xfrm>
          <a:prstGeom prst="rect">
            <a:avLst/>
          </a:prstGeom>
          <a:solidFill>
            <a:schemeClr val="tx1"/>
          </a:solidFill>
          <a:ln>
            <a:solidFill>
              <a:schemeClr val="tx1"/>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9815158" y="5053235"/>
            <a:ext cx="296091"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p:cNvSpPr txBox="1"/>
          <p:nvPr/>
        </p:nvSpPr>
        <p:spPr>
          <a:xfrm>
            <a:off x="9704478" y="4776236"/>
            <a:ext cx="266420" cy="276999"/>
          </a:xfrm>
          <a:prstGeom prst="rect">
            <a:avLst/>
          </a:prstGeom>
          <a:noFill/>
          <a:effectLst/>
        </p:spPr>
        <p:txBody>
          <a:bodyPr wrap="none" rtlCol="0">
            <a:spAutoFit/>
          </a:bodyPr>
          <a:lstStyle/>
          <a:p>
            <a:r>
              <a:rPr lang="en-US" sz="1200" dirty="0">
                <a:solidFill>
                  <a:srgbClr val="FF0000"/>
                </a:solidFill>
              </a:rPr>
              <a:t>p</a:t>
            </a:r>
          </a:p>
        </p:txBody>
      </p:sp>
      <p:cxnSp>
        <p:nvCxnSpPr>
          <p:cNvPr id="105" name="Straight Arrow Connector 104"/>
          <p:cNvCxnSpPr/>
          <p:nvPr/>
        </p:nvCxnSpPr>
        <p:spPr>
          <a:xfrm flipV="1">
            <a:off x="10002852" y="4970372"/>
            <a:ext cx="414725" cy="17391"/>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10018107" y="5447452"/>
            <a:ext cx="535726" cy="95107"/>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0016410" y="4789417"/>
            <a:ext cx="579432" cy="65456"/>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8" name="Rectangle 107"/>
          <p:cNvSpPr/>
          <p:nvPr/>
        </p:nvSpPr>
        <p:spPr>
          <a:xfrm>
            <a:off x="10213330" y="4981648"/>
            <a:ext cx="401072" cy="276999"/>
          </a:xfrm>
          <a:prstGeom prst="rect">
            <a:avLst/>
          </a:prstGeom>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sp>
        <p:nvSpPr>
          <p:cNvPr id="109" name="Rectangle 108"/>
          <p:cNvSpPr/>
          <p:nvPr/>
        </p:nvSpPr>
        <p:spPr>
          <a:xfrm>
            <a:off x="10408914" y="4831873"/>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cxnSp>
        <p:nvCxnSpPr>
          <p:cNvPr id="110" name="Straight Arrow Connector 109"/>
          <p:cNvCxnSpPr/>
          <p:nvPr/>
        </p:nvCxnSpPr>
        <p:spPr>
          <a:xfrm>
            <a:off x="10314428" y="5232754"/>
            <a:ext cx="607246" cy="41384"/>
          </a:xfrm>
          <a:prstGeom prst="straightConnector1">
            <a:avLst/>
          </a:prstGeom>
          <a:ln w="22225">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10729153" y="4970635"/>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112" name="Rectangle 111"/>
          <p:cNvSpPr/>
          <p:nvPr/>
        </p:nvSpPr>
        <p:spPr>
          <a:xfrm>
            <a:off x="10532376" y="5275273"/>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113" name="TextBox 112"/>
          <p:cNvSpPr txBox="1"/>
          <p:nvPr/>
        </p:nvSpPr>
        <p:spPr>
          <a:xfrm>
            <a:off x="10434062" y="3896885"/>
            <a:ext cx="1279517" cy="461665"/>
          </a:xfrm>
          <a:prstGeom prst="rect">
            <a:avLst/>
          </a:prstGeom>
          <a:solidFill>
            <a:schemeClr val="bg1"/>
          </a:solidFill>
        </p:spPr>
        <p:txBody>
          <a:bodyPr wrap="none" rtlCol="0">
            <a:spAutoFit/>
          </a:bodyPr>
          <a:lstStyle/>
          <a:p>
            <a:r>
              <a:rPr lang="en-US" sz="1200" dirty="0"/>
              <a:t>c</a:t>
            </a:r>
            <a:r>
              <a:rPr lang="en-US" sz="1200" dirty="0" smtClean="0"/>
              <a:t>ollection plane</a:t>
            </a:r>
          </a:p>
          <a:p>
            <a:r>
              <a:rPr lang="en-US" sz="1200" dirty="0"/>
              <a:t> </a:t>
            </a:r>
            <a:r>
              <a:rPr lang="en-US" sz="1200" dirty="0" smtClean="0"/>
              <a:t>   r= 16cm</a:t>
            </a:r>
            <a:endParaRPr lang="en-US" sz="1200" dirty="0"/>
          </a:p>
        </p:txBody>
      </p:sp>
      <p:cxnSp>
        <p:nvCxnSpPr>
          <p:cNvPr id="114" name="Straight Arrow Connector 113"/>
          <p:cNvCxnSpPr/>
          <p:nvPr/>
        </p:nvCxnSpPr>
        <p:spPr>
          <a:xfrm>
            <a:off x="9970898" y="5933989"/>
            <a:ext cx="1469855" cy="21361"/>
          </a:xfrm>
          <a:prstGeom prst="straightConnector1">
            <a:avLst/>
          </a:prstGeom>
          <a:ln>
            <a:solidFill>
              <a:schemeClr val="tx1">
                <a:alpha val="98000"/>
              </a:schemeClr>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11257499" y="4535893"/>
            <a:ext cx="131961" cy="1247144"/>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p:cNvSpPr txBox="1"/>
          <p:nvPr/>
        </p:nvSpPr>
        <p:spPr>
          <a:xfrm>
            <a:off x="10417577" y="5672379"/>
            <a:ext cx="580608" cy="261610"/>
          </a:xfrm>
          <a:prstGeom prst="rect">
            <a:avLst/>
          </a:prstGeom>
          <a:solidFill>
            <a:schemeClr val="bg1"/>
          </a:solidFill>
          <a:effectLst/>
        </p:spPr>
        <p:txBody>
          <a:bodyPr wrap="none" rtlCol="0">
            <a:spAutoFit/>
          </a:bodyPr>
          <a:lstStyle/>
          <a:p>
            <a:r>
              <a:rPr lang="en-US" sz="1100" dirty="0" smtClean="0"/>
              <a:t>60 cm</a:t>
            </a:r>
            <a:endParaRPr lang="en-US" sz="1100" dirty="0"/>
          </a:p>
        </p:txBody>
      </p:sp>
      <p:sp>
        <p:nvSpPr>
          <p:cNvPr id="117" name="TextBox 116"/>
          <p:cNvSpPr txBox="1"/>
          <p:nvPr/>
        </p:nvSpPr>
        <p:spPr>
          <a:xfrm>
            <a:off x="8335596" y="4592214"/>
            <a:ext cx="559769" cy="246221"/>
          </a:xfrm>
          <a:prstGeom prst="rect">
            <a:avLst/>
          </a:prstGeom>
          <a:solidFill>
            <a:schemeClr val="bg1"/>
          </a:solidFill>
        </p:spPr>
        <p:txBody>
          <a:bodyPr wrap="none" rtlCol="0">
            <a:spAutoFit/>
          </a:bodyPr>
          <a:lstStyle/>
          <a:p>
            <a:r>
              <a:rPr lang="en-US" sz="1000" dirty="0" smtClean="0"/>
              <a:t>length</a:t>
            </a:r>
            <a:endParaRPr lang="en-US" sz="1000" dirty="0"/>
          </a:p>
        </p:txBody>
      </p:sp>
      <p:sp>
        <p:nvSpPr>
          <p:cNvPr id="118" name="TextBox 117"/>
          <p:cNvSpPr txBox="1"/>
          <p:nvPr/>
        </p:nvSpPr>
        <p:spPr>
          <a:xfrm rot="16200000">
            <a:off x="7754348" y="5061851"/>
            <a:ext cx="566181" cy="246221"/>
          </a:xfrm>
          <a:prstGeom prst="rect">
            <a:avLst/>
          </a:prstGeom>
          <a:solidFill>
            <a:schemeClr val="bg1"/>
          </a:solidFill>
        </p:spPr>
        <p:txBody>
          <a:bodyPr wrap="none" rtlCol="0">
            <a:spAutoFit/>
          </a:bodyPr>
          <a:lstStyle/>
          <a:p>
            <a:r>
              <a:rPr lang="en-US" sz="1000" dirty="0" smtClean="0"/>
              <a:t>height</a:t>
            </a:r>
            <a:endParaRPr lang="en-US" sz="1000" dirty="0"/>
          </a:p>
        </p:txBody>
      </p:sp>
      <p:sp>
        <p:nvSpPr>
          <p:cNvPr id="119" name="TextBox 118"/>
          <p:cNvSpPr txBox="1"/>
          <p:nvPr/>
        </p:nvSpPr>
        <p:spPr>
          <a:xfrm>
            <a:off x="9546478" y="4529630"/>
            <a:ext cx="518091" cy="246221"/>
          </a:xfrm>
          <a:prstGeom prst="rect">
            <a:avLst/>
          </a:prstGeom>
          <a:solidFill>
            <a:schemeClr val="bg1"/>
          </a:solidFill>
        </p:spPr>
        <p:txBody>
          <a:bodyPr wrap="none" rtlCol="0">
            <a:spAutoFit/>
          </a:bodyPr>
          <a:lstStyle/>
          <a:p>
            <a:r>
              <a:rPr lang="en-US" sz="1000" dirty="0" smtClean="0"/>
              <a:t>width</a:t>
            </a:r>
            <a:endParaRPr lang="en-US" sz="1000" dirty="0"/>
          </a:p>
        </p:txBody>
      </p:sp>
      <p:graphicFrame>
        <p:nvGraphicFramePr>
          <p:cNvPr id="42" name="Table 41"/>
          <p:cNvGraphicFramePr>
            <a:graphicFrameLocks noGrp="1"/>
          </p:cNvGraphicFramePr>
          <p:nvPr>
            <p:extLst>
              <p:ext uri="{D42A27DB-BD31-4B8C-83A1-F6EECF244321}">
                <p14:modId xmlns:p14="http://schemas.microsoft.com/office/powerpoint/2010/main" val="2039733739"/>
              </p:ext>
            </p:extLst>
          </p:nvPr>
        </p:nvGraphicFramePr>
        <p:xfrm>
          <a:off x="1105057" y="4459801"/>
          <a:ext cx="6002023" cy="2103120"/>
        </p:xfrm>
        <a:graphic>
          <a:graphicData uri="http://schemas.openxmlformats.org/drawingml/2006/table">
            <a:tbl>
              <a:tblPr firstRow="1" bandRow="1">
                <a:tableStyleId>{5940675A-B579-460E-94D1-54222C63F5DA}</a:tableStyleId>
              </a:tblPr>
              <a:tblGrid>
                <a:gridCol w="1931118"/>
                <a:gridCol w="814181"/>
                <a:gridCol w="814181"/>
                <a:gridCol w="814181"/>
                <a:gridCol w="814181"/>
                <a:gridCol w="814181"/>
              </a:tblGrid>
              <a:tr h="14295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Target</a:t>
                      </a:r>
                      <a:r>
                        <a:rPr lang="en-US" sz="1000" baseline="0" dirty="0" smtClean="0">
                          <a:solidFill>
                            <a:srgbClr val="C00000"/>
                          </a:solidFill>
                        </a:rPr>
                        <a:t> </a:t>
                      </a:r>
                      <a:endParaRPr lang="en-US" sz="1000" dirty="0" smtClean="0">
                        <a:solidFill>
                          <a:srgbClr val="C00000"/>
                        </a:solidFill>
                      </a:endParaRPr>
                    </a:p>
                  </a:txBody>
                  <a:tcPr anchor="ctr">
                    <a:solidFill>
                      <a:schemeClr val="accent3"/>
                    </a:solidFill>
                  </a:tcPr>
                </a:tc>
                <a:tc gridSpan="5">
                  <a:txBody>
                    <a:bodyPr/>
                    <a:lstStyle/>
                    <a:p>
                      <a:pPr algn="ctr"/>
                      <a:r>
                        <a:rPr lang="en-US" sz="1000" dirty="0" smtClean="0">
                          <a:solidFill>
                            <a:srgbClr val="C00000"/>
                          </a:solidFill>
                        </a:rPr>
                        <a:t>   Slab Gr – side : 24x24 cm2, width = 8 </a:t>
                      </a:r>
                      <a:r>
                        <a:rPr lang="el-GR" sz="1000" dirty="0" smtClean="0">
                          <a:solidFill>
                            <a:srgbClr val="C00000"/>
                          </a:solidFill>
                        </a:rPr>
                        <a:t>σ</a:t>
                      </a:r>
                      <a:r>
                        <a:rPr lang="en-US" sz="1000" baseline="-25000" dirty="0" smtClean="0">
                          <a:solidFill>
                            <a:srgbClr val="C00000"/>
                          </a:solidFill>
                        </a:rPr>
                        <a:t>p</a:t>
                      </a:r>
                      <a:endParaRPr lang="en-US" sz="10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863">
                <a:tc>
                  <a:txBody>
                    <a:bodyPr/>
                    <a:lstStyle/>
                    <a:p>
                      <a:pPr algn="ctr"/>
                      <a:r>
                        <a:rPr lang="el-GR" sz="1000" dirty="0" smtClean="0">
                          <a:solidFill>
                            <a:srgbClr val="C00000"/>
                          </a:solidFill>
                        </a:rPr>
                        <a:t>ε</a:t>
                      </a:r>
                      <a:r>
                        <a:rPr lang="en-US" sz="1000" baseline="-25000" dirty="0" smtClean="0">
                          <a:solidFill>
                            <a:srgbClr val="C00000"/>
                          </a:solidFill>
                        </a:rPr>
                        <a:t>x </a:t>
                      </a:r>
                      <a:r>
                        <a:rPr lang="en-US" sz="1000" dirty="0" smtClean="0">
                          <a:solidFill>
                            <a:srgbClr val="C00000"/>
                          </a:solidFill>
                        </a:rPr>
                        <a:t> = </a:t>
                      </a:r>
                      <a:r>
                        <a:rPr lang="el-GR" sz="1000" dirty="0" smtClean="0">
                          <a:solidFill>
                            <a:srgbClr val="C00000"/>
                          </a:solidFill>
                        </a:rPr>
                        <a:t>ε</a:t>
                      </a:r>
                      <a:r>
                        <a:rPr lang="en-US" sz="1000" baseline="-25000" dirty="0" smtClean="0">
                          <a:solidFill>
                            <a:srgbClr val="C00000"/>
                          </a:solidFill>
                        </a:rPr>
                        <a:t>y</a:t>
                      </a:r>
                      <a:r>
                        <a:rPr lang="en-US" sz="1000" baseline="0" dirty="0" smtClean="0">
                          <a:solidFill>
                            <a:srgbClr val="C00000"/>
                          </a:solidFill>
                        </a:rPr>
                        <a:t> </a:t>
                      </a:r>
                      <a:r>
                        <a:rPr lang="el-GR" sz="1000" dirty="0" smtClean="0">
                          <a:solidFill>
                            <a:srgbClr val="C00000"/>
                          </a:solidFill>
                        </a:rPr>
                        <a:t>π </a:t>
                      </a:r>
                      <a:r>
                        <a:rPr lang="en-US" sz="1000" dirty="0" smtClean="0">
                          <a:solidFill>
                            <a:srgbClr val="C00000"/>
                          </a:solidFill>
                        </a:rPr>
                        <a:t>mm mrad</a:t>
                      </a: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4500</a:t>
                      </a:r>
                    </a:p>
                  </a:txBody>
                  <a:tcPr anchor="ctr">
                    <a:solidFill>
                      <a:schemeClr val="accent3"/>
                    </a:solidFill>
                  </a:tcPr>
                </a:tc>
                <a:tc hMerge="1">
                  <a:txBody>
                    <a:bodyPr/>
                    <a:lstStyle/>
                    <a:p>
                      <a:pPr algn="ct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tc>
              </a:tr>
              <a:tr h="186863">
                <a:tc>
                  <a:txBody>
                    <a:bodyPr/>
                    <a:lstStyle/>
                    <a:p>
                      <a:pPr algn="ctr"/>
                      <a:r>
                        <a:rPr lang="en-US" sz="1000" dirty="0" smtClean="0">
                          <a:solidFill>
                            <a:srgbClr val="C00000"/>
                          </a:solidFill>
                        </a:rPr>
                        <a:t>Selection</a:t>
                      </a:r>
                      <a:endParaRPr lang="en-US" sz="1000" dirty="0">
                        <a:solidFill>
                          <a:srgbClr val="C00000"/>
                        </a:solidFill>
                      </a:endParaRPr>
                    </a:p>
                  </a:txBody>
                  <a:tcPr anchor="ctr">
                    <a:solidFill>
                      <a:schemeClr val="accent3"/>
                    </a:solidFill>
                  </a:tcP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000" dirty="0" smtClean="0">
                          <a:solidFill>
                            <a:srgbClr val="C00000"/>
                          </a:solidFill>
                        </a:rPr>
                        <a:t>μ</a:t>
                      </a:r>
                      <a:r>
                        <a:rPr lang="en-US" sz="1000" dirty="0" smtClean="0">
                          <a:solidFill>
                            <a:srgbClr val="C00000"/>
                          </a:solidFill>
                        </a:rPr>
                        <a:t>SR - </a:t>
                      </a:r>
                      <a:r>
                        <a:rPr lang="el-GR" sz="1000" dirty="0" smtClean="0">
                          <a:solidFill>
                            <a:srgbClr val="C00000"/>
                          </a:solidFill>
                        </a:rPr>
                        <a:t>μ</a:t>
                      </a:r>
                      <a:r>
                        <a:rPr lang="el-GR" sz="1000" baseline="30000" dirty="0" smtClean="0">
                          <a:solidFill>
                            <a:srgbClr val="C00000"/>
                          </a:solidFill>
                        </a:rPr>
                        <a:t>+</a:t>
                      </a:r>
                      <a:r>
                        <a:rPr lang="en-US" sz="1000" dirty="0" smtClean="0">
                          <a:solidFill>
                            <a:srgbClr val="C00000"/>
                          </a:solidFill>
                        </a:rPr>
                        <a:t>  25 &lt; P &lt; 29.8 MeV/c</a:t>
                      </a: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6863">
                <a:tc>
                  <a:txBody>
                    <a:bodyPr/>
                    <a:lstStyle/>
                    <a:p>
                      <a:pPr algn="ctr"/>
                      <a:r>
                        <a:rPr lang="en-US" sz="1000" dirty="0" smtClean="0">
                          <a:solidFill>
                            <a:srgbClr val="C00000"/>
                          </a:solidFill>
                        </a:rPr>
                        <a:t>p</a:t>
                      </a:r>
                      <a:r>
                        <a:rPr lang="en-US" sz="1000" baseline="0" dirty="0" smtClean="0">
                          <a:solidFill>
                            <a:srgbClr val="C00000"/>
                          </a:solidFill>
                        </a:rPr>
                        <a:t> displacement from target’s center</a:t>
                      </a:r>
                      <a:endParaRPr lang="en-US" sz="1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0</a:t>
                      </a:r>
                      <a:r>
                        <a:rPr lang="el-GR" sz="1000" dirty="0" smtClean="0">
                          <a:solidFill>
                            <a:srgbClr val="C00000"/>
                          </a:solidFill>
                        </a:rPr>
                        <a:t>σ</a:t>
                      </a:r>
                      <a:r>
                        <a:rPr lang="en-US" sz="1000" baseline="-25000" dirty="0" smtClean="0">
                          <a:solidFill>
                            <a:srgbClr val="C00000"/>
                          </a:solidFill>
                        </a:rPr>
                        <a:t>p</a:t>
                      </a:r>
                      <a:r>
                        <a:rPr lang="en-US" sz="1000" baseline="0" dirty="0" smtClean="0">
                          <a:solidFill>
                            <a:srgbClr val="C00000"/>
                          </a:solidFill>
                        </a:rPr>
                        <a:t> </a:t>
                      </a:r>
                      <a:endParaRPr lang="en-US" sz="1000" dirty="0" smtClean="0">
                        <a:solidFill>
                          <a:srgbClr val="C00000"/>
                        </a:solidFill>
                      </a:endParaRPr>
                    </a:p>
                  </a:txBody>
                  <a:tcPr anchor="ctr">
                    <a:solidFill>
                      <a:schemeClr val="accent3"/>
                    </a:solidFill>
                  </a:tcPr>
                </a:tc>
                <a:tc>
                  <a:txBody>
                    <a:bodyPr/>
                    <a:lstStyle/>
                    <a:p>
                      <a:pPr algn="ctr"/>
                      <a:r>
                        <a:rPr lang="en-US" sz="1000" dirty="0" smtClean="0">
                          <a:solidFill>
                            <a:srgbClr val="C00000"/>
                          </a:solidFill>
                        </a:rPr>
                        <a:t>1</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2</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3</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4</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r>
              <a:tr h="18686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intensity (x10</a:t>
                      </a:r>
                      <a:r>
                        <a:rPr lang="en-US" sz="1000" baseline="30000" dirty="0" smtClean="0">
                          <a:solidFill>
                            <a:schemeClr val="tx1"/>
                          </a:solidFill>
                        </a:rPr>
                        <a:t>6</a:t>
                      </a:r>
                      <a:r>
                        <a:rPr lang="en-US" sz="1000" baseline="0" dirty="0" smtClean="0">
                          <a:solidFill>
                            <a:schemeClr val="tx1"/>
                          </a:solidFill>
                        </a:rPr>
                        <a:t>) </a:t>
                      </a:r>
                      <a:r>
                        <a:rPr lang="el-GR" sz="1000" baseline="0" dirty="0" smtClean="0">
                          <a:solidFill>
                            <a:schemeClr val="tx1"/>
                          </a:solidFill>
                        </a:rPr>
                        <a:t>μ/</a:t>
                      </a:r>
                      <a:r>
                        <a:rPr lang="en-US" sz="1000" baseline="0" dirty="0" smtClean="0">
                          <a:solidFill>
                            <a:schemeClr val="tx1"/>
                          </a:solidFill>
                        </a:rPr>
                        <a:t>sec  </a:t>
                      </a:r>
                    </a:p>
                  </a:txBody>
                  <a:tcPr anchor="ctr">
                    <a:solidFill>
                      <a:schemeClr val="accent3"/>
                    </a:solidFill>
                  </a:tcPr>
                </a:tc>
                <a:tc>
                  <a:txBody>
                    <a:bodyPr/>
                    <a:lstStyle/>
                    <a:p>
                      <a:pPr algn="ctr"/>
                      <a:r>
                        <a:rPr lang="en-US" sz="1000" dirty="0" smtClean="0"/>
                        <a:t>2</a:t>
                      </a:r>
                      <a:endParaRPr lang="en-US" sz="1000" dirty="0"/>
                    </a:p>
                  </a:txBody>
                  <a:tcPr anchor="ctr">
                    <a:solidFill>
                      <a:schemeClr val="accent3"/>
                    </a:solidFill>
                  </a:tcPr>
                </a:tc>
                <a:tc>
                  <a:txBody>
                    <a:bodyPr/>
                    <a:lstStyle/>
                    <a:p>
                      <a:pPr algn="ctr"/>
                      <a:r>
                        <a:rPr lang="en-US" sz="1000" dirty="0" smtClean="0"/>
                        <a:t>2.5</a:t>
                      </a:r>
                      <a:endParaRPr lang="en-US" sz="1000" dirty="0"/>
                    </a:p>
                  </a:txBody>
                  <a:tcPr anchor="ctr">
                    <a:solidFill>
                      <a:schemeClr val="accent3"/>
                    </a:solidFill>
                  </a:tcPr>
                </a:tc>
                <a:tc>
                  <a:txBody>
                    <a:bodyPr/>
                    <a:lstStyle/>
                    <a:p>
                      <a:pPr algn="ctr"/>
                      <a:r>
                        <a:rPr lang="en-US" sz="1000" dirty="0" smtClean="0"/>
                        <a:t>3</a:t>
                      </a:r>
                      <a:endParaRPr lang="en-US" sz="1000" dirty="0"/>
                    </a:p>
                  </a:txBody>
                  <a:tcPr anchor="ctr">
                    <a:solidFill>
                      <a:schemeClr val="accent3"/>
                    </a:solidFill>
                  </a:tcPr>
                </a:tc>
                <a:tc>
                  <a:txBody>
                    <a:bodyPr/>
                    <a:lstStyle/>
                    <a:p>
                      <a:pPr algn="ctr"/>
                      <a:r>
                        <a:rPr lang="en-US" sz="1000" dirty="0" smtClean="0"/>
                        <a:t>3.4</a:t>
                      </a:r>
                      <a:endParaRPr lang="en-US" sz="1000" dirty="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r>
              <a:tr h="186863">
                <a:tc>
                  <a:txBody>
                    <a:bodyPr/>
                    <a:lstStyle/>
                    <a:p>
                      <a:pPr algn="ctr"/>
                      <a:r>
                        <a:rPr lang="en-US" sz="1000" dirty="0" smtClean="0"/>
                        <a:t>polarization</a:t>
                      </a:r>
                      <a:endParaRPr lang="en-US" sz="1000" dirty="0"/>
                    </a:p>
                  </a:txBody>
                  <a:tcPr anchor="ctr">
                    <a:solidFill>
                      <a:schemeClr val="accent3"/>
                    </a:solidFill>
                  </a:tcPr>
                </a:tc>
                <a:tc>
                  <a:txBody>
                    <a:bodyPr/>
                    <a:lstStyle/>
                    <a:p>
                      <a:pPr algn="ctr"/>
                      <a:r>
                        <a:rPr lang="en-US" sz="1000" dirty="0" smtClean="0"/>
                        <a:t>-0.91</a:t>
                      </a:r>
                      <a:endParaRPr lang="en-US" sz="1000" dirty="0"/>
                    </a:p>
                  </a:txBody>
                  <a:tcPr anchor="ctr">
                    <a:solidFill>
                      <a:schemeClr val="accent3"/>
                    </a:solidFill>
                  </a:tcPr>
                </a:tc>
                <a:tc>
                  <a:txBody>
                    <a:bodyPr/>
                    <a:lstStyle/>
                    <a:p>
                      <a:pPr algn="ctr"/>
                      <a:r>
                        <a:rPr lang="en-US" sz="1000" dirty="0" smtClean="0"/>
                        <a:t>-0.91</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r>
              <a:tr h="186863">
                <a:tc>
                  <a:txBody>
                    <a:bodyPr/>
                    <a:lstStyle/>
                    <a:p>
                      <a:pPr algn="ctr"/>
                      <a:r>
                        <a:rPr lang="en-US" sz="1000" dirty="0" smtClean="0"/>
                        <a:t>Surface muon purity</a:t>
                      </a:r>
                      <a:r>
                        <a:rPr lang="en-US" sz="1000" baseline="0" dirty="0" smtClean="0"/>
                        <a:t> (%)</a:t>
                      </a:r>
                      <a:endParaRPr lang="en-US" sz="1000" dirty="0"/>
                    </a:p>
                  </a:txBody>
                  <a:tcPr anchor="ctr">
                    <a:solidFill>
                      <a:schemeClr val="accent3"/>
                    </a:solidFill>
                  </a:tcPr>
                </a:tc>
                <a:tc>
                  <a:txBody>
                    <a:bodyPr/>
                    <a:lstStyle/>
                    <a:p>
                      <a:pPr algn="ctr"/>
                      <a:r>
                        <a:rPr lang="en-US" sz="1000" dirty="0" smtClean="0"/>
                        <a:t>93</a:t>
                      </a:r>
                      <a:endParaRPr lang="en-US" sz="1000" dirty="0"/>
                    </a:p>
                  </a:txBody>
                  <a:tcPr anchor="ctr">
                    <a:solidFill>
                      <a:schemeClr val="accent3"/>
                    </a:solidFill>
                  </a:tcPr>
                </a:tc>
                <a:tc>
                  <a:txBody>
                    <a:bodyPr/>
                    <a:lstStyle/>
                    <a:p>
                      <a:pPr algn="ctr"/>
                      <a:r>
                        <a:rPr lang="en-US" sz="1000" dirty="0" smtClean="0"/>
                        <a:t>93</a:t>
                      </a:r>
                      <a:endParaRPr lang="en-US" sz="1000" dirty="0"/>
                    </a:p>
                  </a:txBody>
                  <a:tcPr anchor="ctr">
                    <a:solidFill>
                      <a:schemeClr val="accent3"/>
                    </a:solidFill>
                  </a:tcPr>
                </a:tc>
                <a:tc>
                  <a:txBody>
                    <a:bodyPr/>
                    <a:lstStyle/>
                    <a:p>
                      <a:pPr algn="ctr"/>
                      <a:r>
                        <a:rPr lang="en-US" sz="1000" dirty="0" smtClean="0"/>
                        <a:t>95</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c>
                  <a:txBody>
                    <a:bodyPr/>
                    <a:lstStyle/>
                    <a:p>
                      <a:pPr algn="ctr"/>
                      <a:r>
                        <a:rPr lang="en-US" sz="1000" dirty="0" smtClean="0"/>
                        <a:t>-</a:t>
                      </a:r>
                      <a:endParaRPr lang="en-US" sz="1000" dirty="0"/>
                    </a:p>
                  </a:txBody>
                  <a:tcPr anchor="ctr">
                    <a:solidFill>
                      <a:schemeClr val="accent3"/>
                    </a:solidFill>
                  </a:tcPr>
                </a:tc>
              </a:tr>
              <a:tr h="186863">
                <a:tc gridSpan="6">
                  <a:txBody>
                    <a:bodyPr/>
                    <a:lstStyle/>
                    <a:p>
                      <a:pPr algn="ctr"/>
                      <a:r>
                        <a:rPr lang="en-US" sz="1000" dirty="0" smtClean="0"/>
                        <a:t>stat. error</a:t>
                      </a:r>
                      <a:r>
                        <a:rPr lang="en-US" sz="1000" baseline="0" dirty="0" smtClean="0"/>
                        <a:t> ~ 1% / 0.4% for intensity / polarization </a:t>
                      </a:r>
                      <a:endParaRPr lang="en-US" sz="1000" dirty="0"/>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706583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360" t="4786" r="7072" b="3320"/>
          <a:stretch/>
        </p:blipFill>
        <p:spPr>
          <a:xfrm>
            <a:off x="7725388" y="960878"/>
            <a:ext cx="4147193" cy="2406396"/>
          </a:xfrm>
          <a:prstGeom prst="rect">
            <a:avLst/>
          </a:prstGeom>
          <a:effectLst>
            <a:outerShdw blurRad="1270000" dist="50800" dir="5400000" algn="ctr" rotWithShape="0">
              <a:srgbClr val="000000">
                <a:alpha val="43137"/>
              </a:srgbClr>
            </a:outerShdw>
          </a:effectLst>
        </p:spPr>
      </p:pic>
      <p:pic>
        <p:nvPicPr>
          <p:cNvPr id="45" name="图片 10"/>
          <p:cNvPicPr>
            <a:picLocks noChangeAspect="1"/>
          </p:cNvPicPr>
          <p:nvPr/>
        </p:nvPicPr>
        <p:blipFill>
          <a:blip r:embed="rId3"/>
          <a:stretch>
            <a:fillRect/>
          </a:stretch>
        </p:blipFill>
        <p:spPr>
          <a:xfrm>
            <a:off x="4404161" y="937762"/>
            <a:ext cx="2589451" cy="2581468"/>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1483540" y="32562"/>
            <a:ext cx="7980732" cy="672035"/>
          </a:xfrm>
        </p:spPr>
        <p:txBody>
          <a:bodyPr>
            <a:normAutofit/>
          </a:bodyPr>
          <a:lstStyle/>
          <a:p>
            <a:r>
              <a:rPr lang="en-US" sz="2400" dirty="0" smtClean="0">
                <a:solidFill>
                  <a:schemeClr val="accent6"/>
                </a:solidFill>
              </a:rPr>
              <a:t>“Baby” scheme, </a:t>
            </a:r>
            <a:r>
              <a:rPr lang="el-GR" sz="2400" dirty="0">
                <a:solidFill>
                  <a:schemeClr val="accent6"/>
                </a:solidFill>
              </a:rPr>
              <a:t>μ</a:t>
            </a:r>
            <a:r>
              <a:rPr lang="en-US" sz="2400" dirty="0">
                <a:solidFill>
                  <a:schemeClr val="accent6"/>
                </a:solidFill>
              </a:rPr>
              <a:t>SR - </a:t>
            </a:r>
            <a:r>
              <a:rPr lang="el-GR" sz="2400" dirty="0">
                <a:solidFill>
                  <a:schemeClr val="accent6"/>
                </a:solidFill>
              </a:rPr>
              <a:t>μ</a:t>
            </a:r>
            <a:r>
              <a:rPr lang="el-GR" sz="2400" baseline="30000" dirty="0">
                <a:solidFill>
                  <a:schemeClr val="accent6"/>
                </a:solidFill>
              </a:rPr>
              <a:t>+</a:t>
            </a:r>
            <a:r>
              <a:rPr lang="en-US" sz="2400" dirty="0">
                <a:solidFill>
                  <a:schemeClr val="accent6"/>
                </a:solidFill>
              </a:rPr>
              <a:t>  25 &lt; P (MeV/c) &lt; 29.8</a:t>
            </a:r>
          </a:p>
        </p:txBody>
      </p:sp>
      <p:sp>
        <p:nvSpPr>
          <p:cNvPr id="8" name="TextBox 7"/>
          <p:cNvSpPr txBox="1"/>
          <p:nvPr/>
        </p:nvSpPr>
        <p:spPr>
          <a:xfrm>
            <a:off x="2419335" y="2002410"/>
            <a:ext cx="266420" cy="276999"/>
          </a:xfrm>
          <a:prstGeom prst="rect">
            <a:avLst/>
          </a:prstGeom>
          <a:noFill/>
        </p:spPr>
        <p:txBody>
          <a:bodyPr wrap="none" rtlCol="0">
            <a:spAutoFit/>
          </a:bodyPr>
          <a:lstStyle/>
          <a:p>
            <a:r>
              <a:rPr lang="en-US" sz="1200" dirty="0">
                <a:solidFill>
                  <a:srgbClr val="FF0000"/>
                </a:solidFill>
              </a:rPr>
              <a:t>p</a:t>
            </a:r>
          </a:p>
        </p:txBody>
      </p:sp>
      <p:sp>
        <p:nvSpPr>
          <p:cNvPr id="9" name="Rectangle 8"/>
          <p:cNvSpPr/>
          <p:nvPr/>
        </p:nvSpPr>
        <p:spPr>
          <a:xfrm>
            <a:off x="1261549" y="1777157"/>
            <a:ext cx="914400" cy="914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991585" y="2209721"/>
            <a:ext cx="148916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37728" y="1049942"/>
            <a:ext cx="1392197" cy="253916"/>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000" dirty="0"/>
              <a:t>r</a:t>
            </a:r>
            <a:r>
              <a:rPr lang="en-US" sz="1000" dirty="0" smtClean="0"/>
              <a:t>ectangular </a:t>
            </a:r>
            <a:r>
              <a:rPr lang="en-US" sz="1050" dirty="0" smtClean="0"/>
              <a:t>target</a:t>
            </a:r>
            <a:endParaRPr lang="en-US" sz="1050" dirty="0"/>
          </a:p>
        </p:txBody>
      </p:sp>
      <p:sp>
        <p:nvSpPr>
          <p:cNvPr id="19" name="Rectangle 18"/>
          <p:cNvSpPr/>
          <p:nvPr/>
        </p:nvSpPr>
        <p:spPr>
          <a:xfrm>
            <a:off x="2731406" y="1795418"/>
            <a:ext cx="371203" cy="914402"/>
          </a:xfrm>
          <a:prstGeom prst="rect">
            <a:avLst/>
          </a:prstGeom>
          <a:solidFill>
            <a:schemeClr val="tx1"/>
          </a:solidFill>
          <a:ln>
            <a:solidFill>
              <a:schemeClr val="tx1"/>
            </a:solidFill>
          </a:ln>
          <a:effectLst>
            <a:outerShdw blurRad="1270000" dist="50800" dir="54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914915" y="2120892"/>
            <a:ext cx="296091"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804235" y="1843893"/>
            <a:ext cx="266420" cy="276999"/>
          </a:xfrm>
          <a:prstGeom prst="rect">
            <a:avLst/>
          </a:prstGeom>
          <a:noFill/>
        </p:spPr>
        <p:txBody>
          <a:bodyPr wrap="none" rtlCol="0">
            <a:spAutoFit/>
          </a:bodyPr>
          <a:lstStyle/>
          <a:p>
            <a:r>
              <a:rPr lang="en-US" sz="1200" dirty="0">
                <a:solidFill>
                  <a:srgbClr val="FF0000"/>
                </a:solidFill>
              </a:rPr>
              <a:t>p</a:t>
            </a:r>
          </a:p>
        </p:txBody>
      </p:sp>
      <p:cxnSp>
        <p:nvCxnSpPr>
          <p:cNvPr id="27" name="Straight Arrow Connector 26"/>
          <p:cNvCxnSpPr/>
          <p:nvPr/>
        </p:nvCxnSpPr>
        <p:spPr>
          <a:xfrm flipV="1">
            <a:off x="3102609" y="2038029"/>
            <a:ext cx="414725" cy="17391"/>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117864" y="2515109"/>
            <a:ext cx="535726" cy="95107"/>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116167" y="1857074"/>
            <a:ext cx="579432" cy="65456"/>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313087" y="2049305"/>
            <a:ext cx="401072" cy="276999"/>
          </a:xfrm>
          <a:prstGeom prst="rect">
            <a:avLst/>
          </a:prstGeom>
        </p:spPr>
        <p:txBody>
          <a:bodyPr wrap="none">
            <a:spAutoFit/>
          </a:bodyPr>
          <a:lstStyle/>
          <a:p>
            <a:r>
              <a:rPr lang="el-GR" altLang="zh-CN" sz="1200" dirty="0" smtClean="0"/>
              <a:t>π</a:t>
            </a:r>
            <a:r>
              <a:rPr lang="en-US" altLang="zh-CN" sz="1200" dirty="0" smtClean="0"/>
              <a:t>+</a:t>
            </a:r>
            <a:r>
              <a:rPr lang="zh-CN" altLang="en-US" sz="1200" dirty="0" smtClean="0"/>
              <a:t> </a:t>
            </a:r>
            <a:endParaRPr lang="en-US" sz="1200" dirty="0"/>
          </a:p>
        </p:txBody>
      </p:sp>
      <p:sp>
        <p:nvSpPr>
          <p:cNvPr id="31" name="Rectangle 30"/>
          <p:cNvSpPr/>
          <p:nvPr/>
        </p:nvSpPr>
        <p:spPr>
          <a:xfrm>
            <a:off x="3508671" y="1899530"/>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cxnSp>
        <p:nvCxnSpPr>
          <p:cNvPr id="32" name="Straight Arrow Connector 31"/>
          <p:cNvCxnSpPr/>
          <p:nvPr/>
        </p:nvCxnSpPr>
        <p:spPr>
          <a:xfrm>
            <a:off x="3414185" y="2287159"/>
            <a:ext cx="607246" cy="41384"/>
          </a:xfrm>
          <a:prstGeom prst="straightConnector1">
            <a:avLst/>
          </a:prstGeom>
          <a:ln w="22225">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828910" y="2011788"/>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35" name="Rectangle 34"/>
          <p:cNvSpPr/>
          <p:nvPr/>
        </p:nvSpPr>
        <p:spPr>
          <a:xfrm>
            <a:off x="3632133" y="2329678"/>
            <a:ext cx="385042" cy="276999"/>
          </a:xfrm>
          <a:prstGeom prst="rect">
            <a:avLst/>
          </a:prstGeom>
        </p:spPr>
        <p:txBody>
          <a:bodyPr wrap="none">
            <a:spAutoFit/>
          </a:bodyPr>
          <a:lstStyle/>
          <a:p>
            <a:r>
              <a:rPr lang="el-GR" sz="1200" dirty="0"/>
              <a:t>μ</a:t>
            </a:r>
            <a:r>
              <a:rPr lang="en-US" altLang="zh-CN" sz="1200" dirty="0"/>
              <a:t>+</a:t>
            </a:r>
            <a:r>
              <a:rPr lang="zh-CN" altLang="en-US" sz="1200" dirty="0"/>
              <a:t> </a:t>
            </a:r>
            <a:endParaRPr lang="en-US" sz="1200" dirty="0"/>
          </a:p>
        </p:txBody>
      </p:sp>
      <p:sp>
        <p:nvSpPr>
          <p:cNvPr id="46" name="TextBox 45"/>
          <p:cNvSpPr txBox="1"/>
          <p:nvPr/>
        </p:nvSpPr>
        <p:spPr>
          <a:xfrm>
            <a:off x="5756157" y="3223233"/>
            <a:ext cx="1858907" cy="400110"/>
          </a:xfrm>
          <a:prstGeom prst="rect">
            <a:avLst/>
          </a:prstGeom>
          <a:solidFill>
            <a:srgbClr val="77C403"/>
          </a:solidFill>
          <a:effectLst>
            <a:outerShdw blurRad="1270000" dist="50800" dir="5400000" algn="ctr" rotWithShape="0">
              <a:srgbClr val="000000">
                <a:alpha val="43137"/>
              </a:srgbClr>
            </a:outerShdw>
          </a:effectLst>
        </p:spPr>
        <p:txBody>
          <a:bodyPr wrap="square" rtlCol="0">
            <a:spAutoFit/>
          </a:bodyPr>
          <a:lstStyle/>
          <a:p>
            <a:r>
              <a:rPr lang="en-US" sz="1000" dirty="0" smtClean="0"/>
              <a:t>Available “good” magnetic field radius = 16 cm</a:t>
            </a:r>
            <a:endParaRPr lang="en-US" sz="1000" dirty="0"/>
          </a:p>
        </p:txBody>
      </p:sp>
      <p:cxnSp>
        <p:nvCxnSpPr>
          <p:cNvPr id="50" name="Straight Arrow Connector 49"/>
          <p:cNvCxnSpPr>
            <a:stCxn id="46" idx="0"/>
          </p:cNvCxnSpPr>
          <p:nvPr/>
        </p:nvCxnSpPr>
        <p:spPr>
          <a:xfrm flipH="1" flipV="1">
            <a:off x="5756157" y="2278341"/>
            <a:ext cx="929454" cy="944892"/>
          </a:xfrm>
          <a:prstGeom prst="straightConnector1">
            <a:avLst/>
          </a:prstGeom>
          <a:ln w="22225">
            <a:solidFill>
              <a:srgbClr val="77C403"/>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38" name="Table 37"/>
          <p:cNvGraphicFramePr>
            <a:graphicFrameLocks noGrp="1"/>
          </p:cNvGraphicFramePr>
          <p:nvPr>
            <p:extLst>
              <p:ext uri="{D42A27DB-BD31-4B8C-83A1-F6EECF244321}">
                <p14:modId xmlns:p14="http://schemas.microsoft.com/office/powerpoint/2010/main" val="1377513905"/>
              </p:ext>
            </p:extLst>
          </p:nvPr>
        </p:nvGraphicFramePr>
        <p:xfrm>
          <a:off x="5047728" y="4300250"/>
          <a:ext cx="6085723" cy="1950720"/>
        </p:xfrm>
        <a:graphic>
          <a:graphicData uri="http://schemas.openxmlformats.org/drawingml/2006/table">
            <a:tbl>
              <a:tblPr firstRow="1" bandRow="1">
                <a:tableStyleId>{5940675A-B579-460E-94D1-54222C63F5DA}</a:tableStyleId>
              </a:tblPr>
              <a:tblGrid>
                <a:gridCol w="1625233"/>
                <a:gridCol w="743415"/>
                <a:gridCol w="743415"/>
                <a:gridCol w="743415"/>
                <a:gridCol w="743415"/>
                <a:gridCol w="743415"/>
                <a:gridCol w="743415"/>
              </a:tblGrid>
              <a:tr h="191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Target</a:t>
                      </a:r>
                      <a:r>
                        <a:rPr lang="en-US" sz="1000" baseline="0" dirty="0" smtClean="0">
                          <a:solidFill>
                            <a:srgbClr val="C00000"/>
                          </a:solidFill>
                        </a:rPr>
                        <a:t> </a:t>
                      </a:r>
                      <a:endParaRPr lang="en-US" sz="1000" dirty="0" smtClean="0">
                        <a:solidFill>
                          <a:srgbClr val="C00000"/>
                        </a:solidFill>
                      </a:endParaRPr>
                    </a:p>
                  </a:txBody>
                  <a:tcPr anchor="ctr">
                    <a:solidFill>
                      <a:schemeClr val="accent3"/>
                    </a:solidFill>
                  </a:tcPr>
                </a:tc>
                <a:tc gridSpan="6">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                        Slab, Height</a:t>
                      </a:r>
                      <a:r>
                        <a:rPr lang="en-US" sz="1000" baseline="0" dirty="0" smtClean="0">
                          <a:solidFill>
                            <a:srgbClr val="C00000"/>
                          </a:solidFill>
                        </a:rPr>
                        <a:t> x Length = </a:t>
                      </a:r>
                      <a:r>
                        <a:rPr lang="en-US" sz="1000" dirty="0" smtClean="0">
                          <a:solidFill>
                            <a:srgbClr val="C00000"/>
                          </a:solidFill>
                        </a:rPr>
                        <a:t>24x24 cm2, Width = 8 </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1870">
                <a:tc>
                  <a:txBody>
                    <a:bodyPr/>
                    <a:lstStyle/>
                    <a:p>
                      <a:pPr algn="ctr"/>
                      <a:r>
                        <a:rPr lang="el-GR" sz="1000" baseline="0" dirty="0" smtClean="0">
                          <a:solidFill>
                            <a:srgbClr val="C00000"/>
                          </a:solidFill>
                        </a:rPr>
                        <a:t>ε</a:t>
                      </a:r>
                      <a:r>
                        <a:rPr lang="en-US" sz="1000" baseline="0" dirty="0" smtClean="0">
                          <a:solidFill>
                            <a:srgbClr val="C00000"/>
                          </a:solidFill>
                        </a:rPr>
                        <a:t> </a:t>
                      </a:r>
                      <a:r>
                        <a:rPr lang="el-GR" sz="1000" baseline="0" dirty="0" smtClean="0">
                          <a:solidFill>
                            <a:srgbClr val="C00000"/>
                          </a:solidFill>
                        </a:rPr>
                        <a:t>(</a:t>
                      </a:r>
                      <a:r>
                        <a:rPr lang="el-GR" sz="1000" dirty="0" smtClean="0">
                          <a:solidFill>
                            <a:srgbClr val="C00000"/>
                          </a:solidFill>
                        </a:rPr>
                        <a:t>π </a:t>
                      </a:r>
                      <a:r>
                        <a:rPr lang="en-US" sz="1000" dirty="0" smtClean="0">
                          <a:solidFill>
                            <a:srgbClr val="C00000"/>
                          </a:solidFill>
                        </a:rPr>
                        <a:t>mm mrad</a:t>
                      </a:r>
                      <a:r>
                        <a:rPr lang="el-GR" sz="1000" dirty="0" smtClean="0">
                          <a:solidFill>
                            <a:srgbClr val="C00000"/>
                          </a:solidFill>
                        </a:rPr>
                        <a:t>)</a:t>
                      </a:r>
                      <a:endParaRPr lang="en-US" sz="1000" baseline="30000" dirty="0" smtClean="0">
                        <a:solidFill>
                          <a:srgbClr val="C00000"/>
                        </a:solidFill>
                      </a:endParaRPr>
                    </a:p>
                  </a:txBody>
                  <a:tcPr anchor="ctr">
                    <a:solidFill>
                      <a:schemeClr val="accent3"/>
                    </a:solidFill>
                  </a:tcPr>
                </a:tc>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4500</a:t>
                      </a: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r>
              <a:tr h="191870">
                <a:tc>
                  <a:txBody>
                    <a:bodyPr/>
                    <a:lstStyle/>
                    <a:p>
                      <a:pPr algn="ctr"/>
                      <a:r>
                        <a:rPr lang="en-US" sz="1000" baseline="0" dirty="0" smtClean="0">
                          <a:solidFill>
                            <a:srgbClr val="C00000"/>
                          </a:solidFill>
                        </a:rPr>
                        <a:t>material</a:t>
                      </a:r>
                    </a:p>
                  </a:txBody>
                  <a:tcPr anchor="ctr">
                    <a:solidFill>
                      <a:schemeClr val="accent3"/>
                    </a:solidFill>
                  </a:tcPr>
                </a:tc>
                <a:tc>
                  <a:txBody>
                    <a:bodyPr/>
                    <a:lstStyle/>
                    <a:p>
                      <a:pPr algn="ctr"/>
                      <a:r>
                        <a:rPr lang="en-US" sz="1000" dirty="0" smtClean="0">
                          <a:solidFill>
                            <a:srgbClr val="C00000"/>
                          </a:solidFill>
                        </a:rPr>
                        <a:t>Gr</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SiC</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Be</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Ti</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Cu</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W</a:t>
                      </a:r>
                    </a:p>
                  </a:txBody>
                  <a:tcPr anchor="ctr">
                    <a:solidFill>
                      <a:schemeClr val="accent3"/>
                    </a:solidFill>
                  </a:tcPr>
                </a:tc>
              </a:tr>
              <a:tr h="191870">
                <a:tc>
                  <a:txBody>
                    <a:bodyPr/>
                    <a:lstStyle/>
                    <a:p>
                      <a:pPr algn="ctr"/>
                      <a:r>
                        <a:rPr lang="en-US" sz="1000" baseline="0" dirty="0" smtClean="0">
                          <a:solidFill>
                            <a:srgbClr val="C00000"/>
                          </a:solidFill>
                        </a:rPr>
                        <a:t>L</a:t>
                      </a:r>
                      <a:r>
                        <a:rPr lang="en-US" sz="1000" baseline="-25000" dirty="0" smtClean="0">
                          <a:solidFill>
                            <a:srgbClr val="C00000"/>
                          </a:solidFill>
                        </a:rPr>
                        <a:t>t</a:t>
                      </a:r>
                      <a:r>
                        <a:rPr lang="en-US" sz="1000" baseline="0" dirty="0" smtClean="0">
                          <a:solidFill>
                            <a:srgbClr val="C00000"/>
                          </a:solidFill>
                        </a:rPr>
                        <a:t> / </a:t>
                      </a:r>
                      <a:r>
                        <a:rPr lang="el-GR" sz="1000" baseline="0" dirty="0" smtClean="0">
                          <a:solidFill>
                            <a:srgbClr val="C00000"/>
                          </a:solidFill>
                        </a:rPr>
                        <a:t>λ</a:t>
                      </a:r>
                      <a:r>
                        <a:rPr lang="el-GR" sz="1000" baseline="-25000" dirty="0" smtClean="0">
                          <a:solidFill>
                            <a:srgbClr val="C00000"/>
                          </a:solidFill>
                        </a:rPr>
                        <a:t>Ι</a:t>
                      </a:r>
                      <a:r>
                        <a:rPr lang="en-US" sz="1000" baseline="-25000" dirty="0" smtClean="0">
                          <a:solidFill>
                            <a:srgbClr val="C00000"/>
                          </a:solidFill>
                        </a:rPr>
                        <a:t> </a:t>
                      </a:r>
                      <a:endParaRPr lang="en-US" sz="1000" baseline="0" dirty="0" smtClean="0">
                        <a:solidFill>
                          <a:srgbClr val="C00000"/>
                        </a:solidFill>
                      </a:endParaRPr>
                    </a:p>
                  </a:txBody>
                  <a:tcPr anchor="ctr">
                    <a:solidFill>
                      <a:schemeClr val="accent3"/>
                    </a:solidFill>
                  </a:tcPr>
                </a:tc>
                <a:tc>
                  <a:txBody>
                    <a:bodyPr/>
                    <a:lstStyle/>
                    <a:p>
                      <a:pPr algn="ctr"/>
                      <a:r>
                        <a:rPr lang="en-US" sz="1000" dirty="0" smtClean="0">
                          <a:solidFill>
                            <a:srgbClr val="C00000"/>
                          </a:solidFill>
                        </a:rPr>
                        <a:t>0.5</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000" dirty="0" smtClean="0">
                          <a:solidFill>
                            <a:srgbClr val="C00000"/>
                          </a:solidFill>
                        </a:rPr>
                        <a:t>-</a:t>
                      </a:r>
                      <a:endParaRPr lang="en-US" sz="10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0.57</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0.86</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1.6</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2.4</a:t>
                      </a:r>
                    </a:p>
                  </a:txBody>
                  <a:tcPr anchor="ctr">
                    <a:solidFill>
                      <a:schemeClr val="accent3"/>
                    </a:solidFill>
                  </a:tcPr>
                </a:tc>
              </a:tr>
              <a:tr h="191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intensity</a:t>
                      </a:r>
                      <a:r>
                        <a:rPr lang="en-US" sz="1000" baseline="0" dirty="0" smtClean="0">
                          <a:solidFill>
                            <a:schemeClr val="tx1"/>
                          </a:solidFill>
                        </a:rPr>
                        <a:t> </a:t>
                      </a:r>
                      <a:r>
                        <a:rPr lang="en-US" sz="1000" dirty="0" smtClean="0">
                          <a:solidFill>
                            <a:schemeClr val="tx1"/>
                          </a:solidFill>
                        </a:rPr>
                        <a:t>(x10</a:t>
                      </a:r>
                      <a:r>
                        <a:rPr lang="en-US" sz="1000" baseline="30000" dirty="0" smtClean="0">
                          <a:solidFill>
                            <a:schemeClr val="tx1"/>
                          </a:solidFill>
                        </a:rPr>
                        <a:t>6</a:t>
                      </a:r>
                      <a:r>
                        <a:rPr lang="en-US" sz="1000" baseline="0" dirty="0" smtClean="0">
                          <a:solidFill>
                            <a:schemeClr val="tx1"/>
                          </a:solidFill>
                        </a:rPr>
                        <a:t>) </a:t>
                      </a:r>
                      <a:r>
                        <a:rPr lang="el-GR" sz="1000" baseline="0" dirty="0" smtClean="0">
                          <a:solidFill>
                            <a:schemeClr val="tx1"/>
                          </a:solidFill>
                        </a:rPr>
                        <a:t>μ/</a:t>
                      </a:r>
                      <a:r>
                        <a:rPr lang="en-US" sz="1000" baseline="0" dirty="0" smtClean="0">
                          <a:solidFill>
                            <a:schemeClr val="tx1"/>
                          </a:solidFill>
                        </a:rPr>
                        <a:t>sec  </a:t>
                      </a:r>
                    </a:p>
                  </a:txBody>
                  <a:tcPr anchor="ctr">
                    <a:solidFill>
                      <a:schemeClr val="accent3"/>
                    </a:solidFill>
                  </a:tcPr>
                </a:tc>
                <a:tc>
                  <a:txBody>
                    <a:bodyPr/>
                    <a:lstStyle/>
                    <a:p>
                      <a:pPr algn="ctr"/>
                      <a:r>
                        <a:rPr lang="en-US" sz="1000" dirty="0" smtClean="0"/>
                        <a:t>3.4</a:t>
                      </a:r>
                      <a:endParaRPr lang="en-US" sz="1000" dirty="0"/>
                    </a:p>
                  </a:txBody>
                  <a:tcPr anchor="ctr">
                    <a:solidFill>
                      <a:schemeClr val="accent3"/>
                    </a:solidFill>
                  </a:tcPr>
                </a:tc>
                <a:tc>
                  <a:txBody>
                    <a:bodyPr/>
                    <a:lstStyle/>
                    <a:p>
                      <a:pPr algn="ctr"/>
                      <a:r>
                        <a:rPr lang="en-US" sz="1000" dirty="0" smtClean="0"/>
                        <a:t>5.4</a:t>
                      </a:r>
                      <a:endParaRPr lang="en-US" sz="1000" dirty="0"/>
                    </a:p>
                  </a:txBody>
                  <a:tcPr anchor="ctr">
                    <a:solidFill>
                      <a:schemeClr val="accent3"/>
                    </a:solidFill>
                  </a:tcPr>
                </a:tc>
                <a:tc>
                  <a:txBody>
                    <a:bodyPr/>
                    <a:lstStyle/>
                    <a:p>
                      <a:pPr algn="ctr"/>
                      <a:r>
                        <a:rPr lang="en-US" sz="1000" dirty="0" smtClean="0"/>
                        <a:t>4.5</a:t>
                      </a:r>
                      <a:endParaRPr lang="en-US" sz="1000" dirty="0"/>
                    </a:p>
                  </a:txBody>
                  <a:tcPr anchor="ctr">
                    <a:solidFill>
                      <a:schemeClr val="accent3"/>
                    </a:solidFill>
                  </a:tcPr>
                </a:tc>
                <a:tc>
                  <a:txBody>
                    <a:bodyPr/>
                    <a:lstStyle/>
                    <a:p>
                      <a:pPr algn="ctr"/>
                      <a:r>
                        <a:rPr lang="en-US" sz="1000" dirty="0" smtClean="0"/>
                        <a:t>5.5</a:t>
                      </a:r>
                      <a:endParaRPr lang="en-US" sz="1000" dirty="0"/>
                    </a:p>
                  </a:txBody>
                  <a:tcPr anchor="ctr">
                    <a:solidFill>
                      <a:schemeClr val="accent3"/>
                    </a:solidFill>
                  </a:tcPr>
                </a:tc>
                <a:tc>
                  <a:txBody>
                    <a:bodyPr/>
                    <a:lstStyle/>
                    <a:p>
                      <a:pPr algn="ctr"/>
                      <a:r>
                        <a:rPr lang="en-US" sz="1000" dirty="0" smtClean="0"/>
                        <a:t>9.4</a:t>
                      </a:r>
                      <a:endParaRPr lang="en-US" sz="1000" dirty="0"/>
                    </a:p>
                  </a:txBody>
                  <a:tcPr anchor="ctr">
                    <a:solidFill>
                      <a:schemeClr val="accent3"/>
                    </a:solidFill>
                  </a:tcPr>
                </a:tc>
                <a:tc>
                  <a:txBody>
                    <a:bodyPr/>
                    <a:lstStyle/>
                    <a:p>
                      <a:pPr algn="ctr"/>
                      <a:r>
                        <a:rPr lang="en-US" sz="1000" dirty="0" smtClean="0"/>
                        <a:t>8.5</a:t>
                      </a:r>
                      <a:endParaRPr lang="en-US" sz="1000" dirty="0"/>
                    </a:p>
                  </a:txBody>
                  <a:tcPr anchor="ctr">
                    <a:solidFill>
                      <a:schemeClr val="accent3"/>
                    </a:solidFill>
                  </a:tcPr>
                </a:tc>
              </a:tr>
              <a:tr h="191870">
                <a:tc>
                  <a:txBody>
                    <a:bodyPr/>
                    <a:lstStyle/>
                    <a:p>
                      <a:pPr algn="ctr"/>
                      <a:r>
                        <a:rPr lang="en-US" sz="1000" dirty="0" smtClean="0"/>
                        <a:t>polarization</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c>
                  <a:txBody>
                    <a:bodyPr/>
                    <a:lstStyle/>
                    <a:p>
                      <a:pPr algn="ctr"/>
                      <a:r>
                        <a:rPr lang="en-US" sz="1000" dirty="0" smtClean="0"/>
                        <a:t>-0.92</a:t>
                      </a:r>
                      <a:endParaRPr lang="en-US" sz="1000" dirty="0"/>
                    </a:p>
                  </a:txBody>
                  <a:tcPr anchor="ctr">
                    <a:solidFill>
                      <a:schemeClr val="accent3"/>
                    </a:solidFill>
                  </a:tcPr>
                </a:tc>
              </a:tr>
              <a:tr h="191870">
                <a:tc>
                  <a:txBody>
                    <a:bodyPr/>
                    <a:lstStyle/>
                    <a:p>
                      <a:pPr algn="ctr"/>
                      <a:r>
                        <a:rPr lang="en-US" sz="1000" dirty="0" smtClean="0"/>
                        <a:t>surface muon purity</a:t>
                      </a:r>
                      <a:r>
                        <a:rPr lang="el-GR" sz="1000" dirty="0" smtClean="0"/>
                        <a:t> (%)</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c>
                  <a:txBody>
                    <a:bodyPr/>
                    <a:lstStyle/>
                    <a:p>
                      <a:pPr algn="ctr"/>
                      <a:r>
                        <a:rPr lang="en-US" sz="1000" dirty="0" smtClean="0"/>
                        <a:t>97</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r>
              <a:tr h="191870">
                <a:tc>
                  <a:txBody>
                    <a:bodyPr/>
                    <a:lstStyle/>
                    <a:p>
                      <a:pPr algn="ctr"/>
                      <a:r>
                        <a:rPr lang="en-US" sz="1000" dirty="0" smtClean="0"/>
                        <a:t>statistical</a:t>
                      </a:r>
                      <a:r>
                        <a:rPr lang="en-US" sz="1000" baseline="0" dirty="0" smtClean="0"/>
                        <a:t> error</a:t>
                      </a:r>
                      <a:endParaRPr lang="en-US" sz="1000" dirty="0"/>
                    </a:p>
                  </a:txBody>
                  <a:tcPr anchor="ctr">
                    <a:solidFill>
                      <a:schemeClr val="accent3"/>
                    </a:solidFill>
                  </a:tcPr>
                </a:tc>
                <a:tc gridSpan="6">
                  <a:txBody>
                    <a:bodyPr/>
                    <a:lstStyle/>
                    <a:p>
                      <a:pPr algn="ctr"/>
                      <a:r>
                        <a:rPr lang="en-US" sz="1000" dirty="0" smtClean="0"/>
                        <a:t>&lt; 2% on intensity,</a:t>
                      </a:r>
                      <a:r>
                        <a:rPr lang="en-US" sz="1000" baseline="0" dirty="0" smtClean="0"/>
                        <a:t> &lt; 1% on polarization</a:t>
                      </a:r>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r>
            </a:tbl>
          </a:graphicData>
        </a:graphic>
      </p:graphicFrame>
      <p:cxnSp>
        <p:nvCxnSpPr>
          <p:cNvPr id="5" name="Straight Arrow Connector 4"/>
          <p:cNvCxnSpPr/>
          <p:nvPr/>
        </p:nvCxnSpPr>
        <p:spPr>
          <a:xfrm>
            <a:off x="3101124" y="3221148"/>
            <a:ext cx="2655033" cy="1"/>
          </a:xfrm>
          <a:prstGeom prst="straightConnector1">
            <a:avLst/>
          </a:prstGeom>
          <a:ln>
            <a:solidFill>
              <a:schemeClr val="tx1">
                <a:alpha val="98000"/>
              </a:schemeClr>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46626" y="3234700"/>
            <a:ext cx="580608" cy="261610"/>
          </a:xfrm>
          <a:prstGeom prst="rect">
            <a:avLst/>
          </a:prstGeom>
          <a:solidFill>
            <a:schemeClr val="bg1"/>
          </a:solidFill>
        </p:spPr>
        <p:txBody>
          <a:bodyPr wrap="none" rtlCol="0">
            <a:spAutoFit/>
          </a:bodyPr>
          <a:lstStyle/>
          <a:p>
            <a:r>
              <a:rPr lang="en-US" sz="1100" dirty="0" smtClean="0"/>
              <a:t>60 cm</a:t>
            </a:r>
            <a:endParaRPr lang="en-US" sz="1100" dirty="0"/>
          </a:p>
        </p:txBody>
      </p:sp>
      <p:graphicFrame>
        <p:nvGraphicFramePr>
          <p:cNvPr id="41" name="Table 40"/>
          <p:cNvGraphicFramePr>
            <a:graphicFrameLocks noGrp="1"/>
          </p:cNvGraphicFramePr>
          <p:nvPr>
            <p:extLst>
              <p:ext uri="{D42A27DB-BD31-4B8C-83A1-F6EECF244321}">
                <p14:modId xmlns:p14="http://schemas.microsoft.com/office/powerpoint/2010/main" val="1284768307"/>
              </p:ext>
            </p:extLst>
          </p:nvPr>
        </p:nvGraphicFramePr>
        <p:xfrm>
          <a:off x="406097" y="3998747"/>
          <a:ext cx="3858011" cy="1947878"/>
        </p:xfrm>
        <a:graphic>
          <a:graphicData uri="http://schemas.openxmlformats.org/drawingml/2006/table">
            <a:tbl>
              <a:tblPr firstRow="1" bandRow="1">
                <a:tableStyleId>{5940675A-B579-460E-94D1-54222C63F5DA}</a:tableStyleId>
              </a:tblPr>
              <a:tblGrid>
                <a:gridCol w="1909401"/>
                <a:gridCol w="592604"/>
                <a:gridCol w="678003"/>
                <a:gridCol w="678003"/>
              </a:tblGrid>
              <a:tr h="0">
                <a:tc>
                  <a:txBody>
                    <a:bodyPr/>
                    <a:lstStyle/>
                    <a:p>
                      <a:pPr algn="ctr"/>
                      <a:r>
                        <a:rPr lang="en-US" sz="1000" baseline="0" dirty="0" smtClean="0">
                          <a:solidFill>
                            <a:srgbClr val="C00000"/>
                          </a:solidFill>
                        </a:rPr>
                        <a:t>Target material</a:t>
                      </a:r>
                    </a:p>
                  </a:txBody>
                  <a:tcPr anchor="ctr">
                    <a:solidFill>
                      <a:schemeClr val="accent3"/>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Slab Gr,</a:t>
                      </a:r>
                      <a:r>
                        <a:rPr lang="en-US" sz="1000" baseline="0" dirty="0" smtClean="0">
                          <a:solidFill>
                            <a:srgbClr val="C00000"/>
                          </a:solidFill>
                        </a:rPr>
                        <a:t>  W</a:t>
                      </a:r>
                      <a:r>
                        <a:rPr lang="en-US" sz="1000" dirty="0" smtClean="0">
                          <a:solidFill>
                            <a:srgbClr val="C00000"/>
                          </a:solidFill>
                        </a:rPr>
                        <a:t>idth = 8 </a:t>
                      </a:r>
                      <a:r>
                        <a:rPr lang="el-GR" sz="1000" dirty="0" smtClean="0">
                          <a:solidFill>
                            <a:srgbClr val="C00000"/>
                          </a:solidFill>
                        </a:rPr>
                        <a:t>σ</a:t>
                      </a:r>
                      <a:r>
                        <a:rPr lang="en-US" sz="1000" baseline="-25000" dirty="0" smtClean="0">
                          <a:solidFill>
                            <a:srgbClr val="C00000"/>
                          </a:solidFill>
                        </a:rPr>
                        <a:t>p</a:t>
                      </a:r>
                      <a:endParaRPr lang="en-US" sz="10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solidFill>
                      <a:schemeClr val="accent3"/>
                    </a:solidFill>
                  </a:tcPr>
                </a:tc>
                <a:tc hMerge="1">
                  <a:txBody>
                    <a:bodyPr/>
                    <a:lstStyle/>
                    <a:p>
                      <a:endParaRPr lang="en-US"/>
                    </a:p>
                  </a:txBody>
                  <a:tcPr/>
                </a:tc>
              </a:tr>
              <a:tr h="332438">
                <a:tc>
                  <a:txBody>
                    <a:bodyPr/>
                    <a:lstStyle/>
                    <a:p>
                      <a:pPr algn="ctr"/>
                      <a:r>
                        <a:rPr lang="el-GR" sz="1000" baseline="0" dirty="0" smtClean="0">
                          <a:solidFill>
                            <a:srgbClr val="C00000"/>
                          </a:solidFill>
                        </a:rPr>
                        <a:t>ε</a:t>
                      </a:r>
                      <a:r>
                        <a:rPr lang="en-US" sz="1000" baseline="0" dirty="0" smtClean="0">
                          <a:solidFill>
                            <a:srgbClr val="C00000"/>
                          </a:solidFill>
                        </a:rPr>
                        <a:t> </a:t>
                      </a:r>
                      <a:r>
                        <a:rPr lang="el-GR" sz="1000" baseline="0" dirty="0" smtClean="0">
                          <a:solidFill>
                            <a:srgbClr val="C00000"/>
                          </a:solidFill>
                        </a:rPr>
                        <a:t>(</a:t>
                      </a:r>
                      <a:r>
                        <a:rPr lang="el-GR" sz="1000" dirty="0" smtClean="0">
                          <a:solidFill>
                            <a:srgbClr val="C00000"/>
                          </a:solidFill>
                        </a:rPr>
                        <a:t>π </a:t>
                      </a:r>
                      <a:r>
                        <a:rPr lang="en-US" sz="1000" dirty="0" smtClean="0">
                          <a:solidFill>
                            <a:srgbClr val="C00000"/>
                          </a:solidFill>
                        </a:rPr>
                        <a:t>mm mrad</a:t>
                      </a:r>
                      <a:r>
                        <a:rPr lang="el-GR" sz="1000" dirty="0" smtClean="0">
                          <a:solidFill>
                            <a:srgbClr val="C00000"/>
                          </a:solidFill>
                        </a:rPr>
                        <a:t>)</a:t>
                      </a:r>
                      <a:endParaRPr lang="en-US" sz="1000" baseline="30000" dirty="0" smtClean="0">
                        <a:solidFill>
                          <a:srgbClr val="C00000"/>
                        </a:solidFill>
                      </a:endParaRPr>
                    </a:p>
                  </a:txBody>
                  <a:tcPr anchor="ctr">
                    <a:solidFill>
                      <a:schemeClr val="accent3"/>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4500</a:t>
                      </a: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C00000"/>
                        </a:solidFill>
                      </a:endParaRPr>
                    </a:p>
                  </a:txBody>
                  <a:tcPr anchor="ctr"/>
                </a:tc>
              </a:tr>
              <a:tr h="191870">
                <a:tc>
                  <a:txBody>
                    <a:bodyPr/>
                    <a:lstStyle/>
                    <a:p>
                      <a:pPr algn="ctr"/>
                      <a:r>
                        <a:rPr lang="en-US" sz="1000" baseline="0" dirty="0" smtClean="0">
                          <a:solidFill>
                            <a:srgbClr val="C00000"/>
                          </a:solidFill>
                        </a:rPr>
                        <a:t>Target, (Height x Length)</a:t>
                      </a:r>
                    </a:p>
                  </a:txBody>
                  <a:tcPr anchor="ctr">
                    <a:solidFill>
                      <a:schemeClr val="accent3"/>
                    </a:solidFill>
                  </a:tcPr>
                </a:tc>
                <a:tc>
                  <a:txBody>
                    <a:bodyPr/>
                    <a:lstStyle/>
                    <a:p>
                      <a:pPr algn="ctr"/>
                      <a:r>
                        <a:rPr lang="en-US" sz="1000" dirty="0" smtClean="0">
                          <a:solidFill>
                            <a:srgbClr val="C00000"/>
                          </a:solidFill>
                        </a:rPr>
                        <a:t>6x6</a:t>
                      </a:r>
                    </a:p>
                  </a:txBody>
                  <a:tcPr anchor="ctr">
                    <a:solidFill>
                      <a:schemeClr val="accent3"/>
                    </a:solidFill>
                  </a:tcPr>
                </a:tc>
                <a:tc>
                  <a:txBody>
                    <a:bodyPr/>
                    <a:lstStyle/>
                    <a:p>
                      <a:pPr algn="ctr"/>
                      <a:r>
                        <a:rPr lang="en-US" sz="1000" dirty="0" smtClean="0">
                          <a:solidFill>
                            <a:srgbClr val="C00000"/>
                          </a:solidFill>
                        </a:rPr>
                        <a:t>12x12</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C00000"/>
                          </a:solidFill>
                        </a:rPr>
                        <a:t>24x24</a:t>
                      </a:r>
                    </a:p>
                  </a:txBody>
                  <a:tcPr anchor="ctr">
                    <a:solidFill>
                      <a:schemeClr val="accent3"/>
                    </a:solidFill>
                  </a:tcPr>
                </a:tc>
              </a:tr>
              <a:tr h="1918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intensity (x10</a:t>
                      </a:r>
                      <a:r>
                        <a:rPr lang="en-US" sz="1000" baseline="30000" dirty="0" smtClean="0">
                          <a:solidFill>
                            <a:schemeClr val="tx1"/>
                          </a:solidFill>
                        </a:rPr>
                        <a:t>6</a:t>
                      </a:r>
                      <a:r>
                        <a:rPr lang="en-US" sz="1000" baseline="0" dirty="0" smtClean="0">
                          <a:solidFill>
                            <a:schemeClr val="tx1"/>
                          </a:solidFill>
                        </a:rPr>
                        <a:t>) </a:t>
                      </a:r>
                      <a:r>
                        <a:rPr lang="el-GR" sz="1000" baseline="0" dirty="0" smtClean="0">
                          <a:solidFill>
                            <a:schemeClr val="tx1"/>
                          </a:solidFill>
                        </a:rPr>
                        <a:t>μ/</a:t>
                      </a:r>
                      <a:r>
                        <a:rPr lang="en-US" sz="1000" baseline="0" dirty="0" smtClean="0">
                          <a:solidFill>
                            <a:schemeClr val="tx1"/>
                          </a:solidFill>
                        </a:rPr>
                        <a:t>sec  </a:t>
                      </a:r>
                    </a:p>
                  </a:txBody>
                  <a:tcPr anchor="ctr">
                    <a:solidFill>
                      <a:schemeClr val="accent3"/>
                    </a:solidFill>
                  </a:tcPr>
                </a:tc>
                <a:tc>
                  <a:txBody>
                    <a:bodyPr/>
                    <a:lstStyle/>
                    <a:p>
                      <a:pPr algn="ctr"/>
                      <a:r>
                        <a:rPr lang="en-US" sz="1000" dirty="0" smtClean="0"/>
                        <a:t>2.9</a:t>
                      </a:r>
                      <a:endParaRPr lang="en-US" sz="1000" dirty="0"/>
                    </a:p>
                  </a:txBody>
                  <a:tcPr anchor="ctr">
                    <a:solidFill>
                      <a:schemeClr val="accent3"/>
                    </a:solidFill>
                  </a:tcPr>
                </a:tc>
                <a:tc>
                  <a:txBody>
                    <a:bodyPr/>
                    <a:lstStyle/>
                    <a:p>
                      <a:pPr algn="ctr"/>
                      <a:r>
                        <a:rPr lang="en-US" sz="1000" dirty="0" smtClean="0"/>
                        <a:t>3.3</a:t>
                      </a:r>
                      <a:endParaRPr lang="en-US" sz="1000" dirty="0"/>
                    </a:p>
                  </a:txBody>
                  <a:tcPr anchor="ctr">
                    <a:solidFill>
                      <a:schemeClr val="accent3"/>
                    </a:solidFill>
                  </a:tcPr>
                </a:tc>
                <a:tc>
                  <a:txBody>
                    <a:bodyPr/>
                    <a:lstStyle/>
                    <a:p>
                      <a:pPr algn="ctr"/>
                      <a:r>
                        <a:rPr lang="en-US" sz="1000" dirty="0" smtClean="0"/>
                        <a:t>3.4</a:t>
                      </a:r>
                      <a:endParaRPr lang="en-US" sz="1000" dirty="0"/>
                    </a:p>
                  </a:txBody>
                  <a:tcPr anchor="ctr">
                    <a:solidFill>
                      <a:schemeClr val="accent3"/>
                    </a:solidFill>
                  </a:tcPr>
                </a:tc>
              </a:tr>
              <a:tr h="191870">
                <a:tc>
                  <a:txBody>
                    <a:bodyPr/>
                    <a:lstStyle/>
                    <a:p>
                      <a:pPr algn="ctr"/>
                      <a:r>
                        <a:rPr lang="en-US" sz="1000" dirty="0" smtClean="0"/>
                        <a:t>polarization</a:t>
                      </a:r>
                      <a:endParaRPr lang="en-US" sz="1000" dirty="0"/>
                    </a:p>
                  </a:txBody>
                  <a:tcPr anchor="ctr">
                    <a:solidFill>
                      <a:schemeClr val="accent3"/>
                    </a:solidFill>
                  </a:tcPr>
                </a:tc>
                <a:tc>
                  <a:txBody>
                    <a:bodyPr/>
                    <a:lstStyle/>
                    <a:p>
                      <a:pPr algn="ctr"/>
                      <a:r>
                        <a:rPr lang="en-US" sz="1000" dirty="0" smtClean="0"/>
                        <a:t>-0.96</a:t>
                      </a:r>
                      <a:endParaRPr lang="en-US" sz="1000" dirty="0"/>
                    </a:p>
                  </a:txBody>
                  <a:tcPr anchor="ctr">
                    <a:solidFill>
                      <a:schemeClr val="accent3"/>
                    </a:solidFill>
                  </a:tcPr>
                </a:tc>
                <a:tc>
                  <a:txBody>
                    <a:bodyPr/>
                    <a:lstStyle/>
                    <a:p>
                      <a:pPr algn="ctr"/>
                      <a:r>
                        <a:rPr lang="en-US" sz="1000" dirty="0" smtClean="0"/>
                        <a:t>-0.96</a:t>
                      </a:r>
                      <a:endParaRPr lang="en-US" sz="1000" dirty="0"/>
                    </a:p>
                  </a:txBody>
                  <a:tcPr anchor="ctr">
                    <a:solidFill>
                      <a:schemeClr val="accent3"/>
                    </a:solidFill>
                  </a:tcPr>
                </a:tc>
                <a:tc>
                  <a:txBody>
                    <a:bodyPr/>
                    <a:lstStyle/>
                    <a:p>
                      <a:pPr algn="ctr"/>
                      <a:r>
                        <a:rPr lang="en-US" sz="1000" dirty="0" smtClean="0"/>
                        <a:t>-0.94</a:t>
                      </a:r>
                      <a:endParaRPr lang="en-US" sz="1000" dirty="0"/>
                    </a:p>
                  </a:txBody>
                  <a:tcPr anchor="ctr">
                    <a:solidFill>
                      <a:schemeClr val="accent3"/>
                    </a:solidFill>
                  </a:tcPr>
                </a:tc>
              </a:tr>
              <a:tr h="191870">
                <a:tc>
                  <a:txBody>
                    <a:bodyPr/>
                    <a:lstStyle/>
                    <a:p>
                      <a:pPr algn="ctr"/>
                      <a:r>
                        <a:rPr lang="en-US" sz="1000" dirty="0" smtClean="0"/>
                        <a:t>surface muon purity</a:t>
                      </a:r>
                      <a:r>
                        <a:rPr lang="el-GR" sz="1000" dirty="0" smtClean="0"/>
                        <a:t> (%)</a:t>
                      </a:r>
                      <a:endParaRPr lang="en-US" sz="1000" dirty="0"/>
                    </a:p>
                  </a:txBody>
                  <a:tcPr anchor="ctr">
                    <a:solidFill>
                      <a:schemeClr val="accent3"/>
                    </a:solidFill>
                  </a:tcPr>
                </a:tc>
                <a:tc>
                  <a:txBody>
                    <a:bodyPr/>
                    <a:lstStyle/>
                    <a:p>
                      <a:pPr algn="ctr"/>
                      <a:r>
                        <a:rPr lang="en-US" sz="1000" dirty="0" smtClean="0"/>
                        <a:t>98</a:t>
                      </a:r>
                      <a:endParaRPr lang="en-US" sz="1000" dirty="0"/>
                    </a:p>
                  </a:txBody>
                  <a:tcPr anchor="ctr">
                    <a:solidFill>
                      <a:schemeClr val="accent3"/>
                    </a:solidFill>
                  </a:tcPr>
                </a:tc>
                <a:tc>
                  <a:txBody>
                    <a:bodyPr/>
                    <a:lstStyle/>
                    <a:p>
                      <a:pPr algn="ctr"/>
                      <a:r>
                        <a:rPr lang="en-US" sz="1000" dirty="0" smtClean="0"/>
                        <a:t>97</a:t>
                      </a:r>
                      <a:endParaRPr lang="en-US" sz="1000" dirty="0"/>
                    </a:p>
                  </a:txBody>
                  <a:tcPr anchor="ctr">
                    <a:solidFill>
                      <a:schemeClr val="accent3"/>
                    </a:solidFill>
                  </a:tcPr>
                </a:tc>
                <a:tc>
                  <a:txBody>
                    <a:bodyPr/>
                    <a:lstStyle/>
                    <a:p>
                      <a:pPr algn="ctr"/>
                      <a:r>
                        <a:rPr lang="en-US" sz="1000" dirty="0" smtClean="0"/>
                        <a:t>96</a:t>
                      </a:r>
                      <a:endParaRPr lang="en-US" sz="1000" dirty="0"/>
                    </a:p>
                  </a:txBody>
                  <a:tcPr anchor="ctr">
                    <a:solidFill>
                      <a:schemeClr val="accent3"/>
                    </a:solidFill>
                  </a:tcPr>
                </a:tc>
              </a:tr>
              <a:tr h="191870">
                <a:tc>
                  <a:txBody>
                    <a:bodyPr/>
                    <a:lstStyle/>
                    <a:p>
                      <a:pPr algn="ctr"/>
                      <a:r>
                        <a:rPr lang="en-US" sz="1000" dirty="0" smtClean="0"/>
                        <a:t>statistical</a:t>
                      </a:r>
                      <a:r>
                        <a:rPr lang="en-US" sz="1000" baseline="0" dirty="0" smtClean="0"/>
                        <a:t> error</a:t>
                      </a:r>
                      <a:endParaRPr lang="en-US" sz="1000" dirty="0"/>
                    </a:p>
                  </a:txBody>
                  <a:tcPr anchor="ctr">
                    <a:solidFill>
                      <a:schemeClr val="accent3"/>
                    </a:solidFill>
                  </a:tcPr>
                </a:tc>
                <a:tc gridSpan="3">
                  <a:txBody>
                    <a:bodyPr/>
                    <a:lstStyle/>
                    <a:p>
                      <a:pPr algn="l"/>
                      <a:r>
                        <a:rPr lang="en-US" sz="1000" dirty="0" smtClean="0"/>
                        <a:t>&lt; 2% on intensity,</a:t>
                      </a:r>
                      <a:r>
                        <a:rPr lang="en-US" sz="1000" baseline="0" dirty="0" smtClean="0"/>
                        <a:t> </a:t>
                      </a:r>
                    </a:p>
                    <a:p>
                      <a:pPr algn="l"/>
                      <a:r>
                        <a:rPr lang="en-US" sz="1000" baseline="0" dirty="0" smtClean="0"/>
                        <a:t>&lt; 1% on polarization</a:t>
                      </a:r>
                      <a:endParaRPr lang="en-US" sz="1000" dirty="0"/>
                    </a:p>
                  </a:txBody>
                  <a:tcPr anchor="ctr">
                    <a:solidFill>
                      <a:schemeClr val="accent3"/>
                    </a:solidFill>
                  </a:tcPr>
                </a:tc>
                <a:tc hMerge="1">
                  <a:txBody>
                    <a:bodyPr/>
                    <a:lstStyle/>
                    <a:p>
                      <a:pPr algn="l"/>
                      <a:endParaRPr lang="en-US" sz="1000" dirty="0"/>
                    </a:p>
                  </a:txBody>
                  <a:tcPr anchor="ctr">
                    <a:solidFill>
                      <a:schemeClr val="accent3"/>
                    </a:solidFill>
                  </a:tcPr>
                </a:tc>
                <a:tc hMerge="1">
                  <a:txBody>
                    <a:bodyPr/>
                    <a:lstStyle/>
                    <a:p>
                      <a:pPr algn="ctr"/>
                      <a:endParaRPr lang="en-US" sz="1000" dirty="0"/>
                    </a:p>
                  </a:txBody>
                  <a:tcPr anchor="ctr">
                    <a:solidFill>
                      <a:schemeClr val="accent3"/>
                    </a:solidFill>
                  </a:tcPr>
                </a:tc>
              </a:tr>
            </a:tbl>
          </a:graphicData>
        </a:graphic>
      </p:graphicFrame>
      <p:sp>
        <p:nvSpPr>
          <p:cNvPr id="11" name="TextBox 10"/>
          <p:cNvSpPr txBox="1"/>
          <p:nvPr/>
        </p:nvSpPr>
        <p:spPr>
          <a:xfrm>
            <a:off x="5723012" y="4022953"/>
            <a:ext cx="3063659" cy="276999"/>
          </a:xfrm>
          <a:prstGeom prst="rect">
            <a:avLst/>
          </a:prstGeom>
          <a:solidFill>
            <a:schemeClr val="bg1"/>
          </a:solidFill>
        </p:spPr>
        <p:txBody>
          <a:bodyPr wrap="none" rtlCol="0">
            <a:spAutoFit/>
          </a:bodyPr>
          <a:lstStyle/>
          <a:p>
            <a:r>
              <a:rPr lang="en-US" sz="1200" dirty="0" smtClean="0"/>
              <a:t>different target materiel performances</a:t>
            </a:r>
            <a:endParaRPr lang="en-US" sz="1200" dirty="0"/>
          </a:p>
        </p:txBody>
      </p:sp>
      <p:sp>
        <p:nvSpPr>
          <p:cNvPr id="42" name="TextBox 41"/>
          <p:cNvSpPr txBox="1"/>
          <p:nvPr/>
        </p:nvSpPr>
        <p:spPr>
          <a:xfrm>
            <a:off x="337462" y="3745954"/>
            <a:ext cx="3499676" cy="276999"/>
          </a:xfrm>
          <a:prstGeom prst="rect">
            <a:avLst/>
          </a:prstGeom>
          <a:solidFill>
            <a:schemeClr val="bg1"/>
          </a:solidFill>
        </p:spPr>
        <p:txBody>
          <a:bodyPr wrap="none" rtlCol="0">
            <a:spAutoFit/>
          </a:bodyPr>
          <a:lstStyle/>
          <a:p>
            <a:r>
              <a:rPr lang="en-US" sz="1200" dirty="0" smtClean="0"/>
              <a:t>different Graphite target sizes performances</a:t>
            </a:r>
            <a:endParaRPr lang="en-US" sz="1200" dirty="0"/>
          </a:p>
        </p:txBody>
      </p:sp>
      <p:sp>
        <p:nvSpPr>
          <p:cNvPr id="39" name="TextBox 38"/>
          <p:cNvSpPr txBox="1"/>
          <p:nvPr/>
        </p:nvSpPr>
        <p:spPr>
          <a:xfrm>
            <a:off x="9516296" y="3519230"/>
            <a:ext cx="2300630" cy="738664"/>
          </a:xfrm>
          <a:prstGeom prst="rect">
            <a:avLst/>
          </a:prstGeom>
          <a:gradFill flip="none" rotWithShape="1">
            <a:gsLst>
              <a:gs pos="0">
                <a:schemeClr val="accent6"/>
              </a:gs>
              <a:gs pos="100000">
                <a:schemeClr val="bg1"/>
              </a:gs>
            </a:gsLst>
            <a:lin ang="0" scaled="1"/>
            <a:tileRect/>
          </a:gradFill>
        </p:spPr>
        <p:txBody>
          <a:bodyPr wrap="none" rtlCol="0">
            <a:spAutoFit/>
          </a:bodyPr>
          <a:lstStyle/>
          <a:p>
            <a:r>
              <a:rPr lang="el-GR" sz="1400" dirty="0" smtClean="0"/>
              <a:t>μ</a:t>
            </a:r>
            <a:r>
              <a:rPr lang="en-US" sz="1400" dirty="0" smtClean="0"/>
              <a:t>SR </a:t>
            </a:r>
            <a:r>
              <a:rPr lang="en-US" sz="1400" dirty="0"/>
              <a:t>@ 4500 </a:t>
            </a:r>
            <a:r>
              <a:rPr lang="el-GR" sz="1400" dirty="0"/>
              <a:t>π </a:t>
            </a:r>
            <a:r>
              <a:rPr lang="en-US" sz="1400" dirty="0"/>
              <a:t>mm mrad </a:t>
            </a:r>
            <a:endParaRPr lang="en-US" sz="1400" dirty="0" smtClean="0"/>
          </a:p>
          <a:p>
            <a:pPr marL="285750" indent="-285750">
              <a:buFont typeface="Arial" panose="020B0604020202020204" pitchFamily="34" charset="0"/>
              <a:buChar char="•"/>
            </a:pPr>
            <a:r>
              <a:rPr lang="el-GR" sz="1400" dirty="0" smtClean="0"/>
              <a:t>μ</a:t>
            </a:r>
            <a:r>
              <a:rPr lang="el-GR" sz="1400" baseline="30000" dirty="0" smtClean="0"/>
              <a:t>+</a:t>
            </a:r>
            <a:r>
              <a:rPr lang="en-US" sz="1400" dirty="0" smtClean="0"/>
              <a:t>/s: max for Cu ~ 10</a:t>
            </a:r>
            <a:r>
              <a:rPr lang="en-US" sz="1400" baseline="30000" dirty="0" smtClean="0"/>
              <a:t>7</a:t>
            </a:r>
            <a:endParaRPr lang="en-US" sz="1400" dirty="0" smtClean="0"/>
          </a:p>
          <a:p>
            <a:pPr marL="285750" indent="-285750">
              <a:buFont typeface="Arial" panose="020B0604020202020204" pitchFamily="34" charset="0"/>
              <a:buChar char="•"/>
            </a:pPr>
            <a:r>
              <a:rPr lang="en-US" sz="1400" dirty="0" smtClean="0"/>
              <a:t>polarization: 94%</a:t>
            </a:r>
          </a:p>
        </p:txBody>
      </p:sp>
      <p:sp>
        <p:nvSpPr>
          <p:cNvPr id="13" name="TextBox 12"/>
          <p:cNvSpPr txBox="1"/>
          <p:nvPr/>
        </p:nvSpPr>
        <p:spPr>
          <a:xfrm>
            <a:off x="1931993" y="5925567"/>
            <a:ext cx="2820505" cy="646331"/>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200" dirty="0" smtClean="0"/>
              <a:t>12x12cm2 is similar to 24x24cm2 due to small emittance selection/ quadrupole acceptance</a:t>
            </a:r>
            <a:endParaRPr lang="en-US" sz="1200" dirty="0"/>
          </a:p>
        </p:txBody>
      </p:sp>
      <p:sp>
        <p:nvSpPr>
          <p:cNvPr id="17" name="Date Placeholder 16"/>
          <p:cNvSpPr>
            <a:spLocks noGrp="1"/>
          </p:cNvSpPr>
          <p:nvPr>
            <p:ph type="dt" sz="half" idx="10"/>
          </p:nvPr>
        </p:nvSpPr>
        <p:spPr>
          <a:xfrm>
            <a:off x="609600" y="6553078"/>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8" name="Footer Placeholder 17"/>
          <p:cNvSpPr>
            <a:spLocks noGrp="1"/>
          </p:cNvSpPr>
          <p:nvPr>
            <p:ph type="ftr" sz="quarter" idx="11"/>
          </p:nvPr>
        </p:nvSpPr>
        <p:spPr>
          <a:xfrm>
            <a:off x="4165600" y="6553078"/>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22" name="Slide Number Placeholder 21"/>
          <p:cNvSpPr>
            <a:spLocks noGrp="1"/>
          </p:cNvSpPr>
          <p:nvPr>
            <p:ph type="sldNum" sz="quarter" idx="12"/>
          </p:nvPr>
        </p:nvSpPr>
        <p:spPr>
          <a:xfrm>
            <a:off x="8737600" y="6553078"/>
            <a:ext cx="2844800" cy="365125"/>
          </a:xfrm>
        </p:spPr>
        <p:txBody>
          <a:bodyPr/>
          <a:lstStyle/>
          <a:p>
            <a:fld id="{0092C032-9A84-454D-A7B4-C9367E883E3A}" type="slidenum">
              <a:rPr lang="en-GB" smtClean="0">
                <a:solidFill>
                  <a:prstClr val="black">
                    <a:tint val="75000"/>
                  </a:prstClr>
                </a:solidFill>
              </a:rPr>
              <a:pPr/>
              <a:t>25</a:t>
            </a:fld>
            <a:endParaRPr lang="en-GB" dirty="0">
              <a:solidFill>
                <a:prstClr val="black">
                  <a:tint val="75000"/>
                </a:prstClr>
              </a:solidFill>
            </a:endParaRPr>
          </a:p>
        </p:txBody>
      </p:sp>
      <p:sp>
        <p:nvSpPr>
          <p:cNvPr id="43" name="TextBox 42"/>
          <p:cNvSpPr txBox="1"/>
          <p:nvPr/>
        </p:nvSpPr>
        <p:spPr>
          <a:xfrm>
            <a:off x="1453581" y="1584357"/>
            <a:ext cx="559769" cy="246221"/>
          </a:xfrm>
          <a:prstGeom prst="rect">
            <a:avLst/>
          </a:prstGeom>
          <a:solidFill>
            <a:schemeClr val="bg1"/>
          </a:solidFill>
        </p:spPr>
        <p:txBody>
          <a:bodyPr wrap="none" rtlCol="0">
            <a:spAutoFit/>
          </a:bodyPr>
          <a:lstStyle/>
          <a:p>
            <a:r>
              <a:rPr lang="en-US" sz="1000" dirty="0" smtClean="0"/>
              <a:t>length</a:t>
            </a:r>
            <a:endParaRPr lang="en-US" sz="1000" dirty="0"/>
          </a:p>
        </p:txBody>
      </p:sp>
      <p:sp>
        <p:nvSpPr>
          <p:cNvPr id="44" name="TextBox 43"/>
          <p:cNvSpPr txBox="1"/>
          <p:nvPr/>
        </p:nvSpPr>
        <p:spPr>
          <a:xfrm rot="16200000">
            <a:off x="872333" y="2053994"/>
            <a:ext cx="566181" cy="246221"/>
          </a:xfrm>
          <a:prstGeom prst="rect">
            <a:avLst/>
          </a:prstGeom>
          <a:solidFill>
            <a:schemeClr val="bg1"/>
          </a:solidFill>
        </p:spPr>
        <p:txBody>
          <a:bodyPr wrap="none" rtlCol="0">
            <a:spAutoFit/>
          </a:bodyPr>
          <a:lstStyle/>
          <a:p>
            <a:r>
              <a:rPr lang="en-US" sz="1000" dirty="0" smtClean="0"/>
              <a:t>height</a:t>
            </a:r>
            <a:endParaRPr lang="en-US" sz="1000" dirty="0"/>
          </a:p>
        </p:txBody>
      </p:sp>
      <p:sp>
        <p:nvSpPr>
          <p:cNvPr id="47" name="TextBox 46"/>
          <p:cNvSpPr txBox="1"/>
          <p:nvPr/>
        </p:nvSpPr>
        <p:spPr>
          <a:xfrm>
            <a:off x="2664463" y="1582733"/>
            <a:ext cx="518091" cy="246221"/>
          </a:xfrm>
          <a:prstGeom prst="rect">
            <a:avLst/>
          </a:prstGeom>
          <a:solidFill>
            <a:schemeClr val="bg1"/>
          </a:solidFill>
        </p:spPr>
        <p:txBody>
          <a:bodyPr wrap="none" rtlCol="0">
            <a:spAutoFit/>
          </a:bodyPr>
          <a:lstStyle/>
          <a:p>
            <a:r>
              <a:rPr lang="en-US" sz="1000" dirty="0" smtClean="0"/>
              <a:t>width</a:t>
            </a:r>
            <a:endParaRPr lang="en-US" sz="1000" dirty="0"/>
          </a:p>
        </p:txBody>
      </p:sp>
      <p:sp>
        <p:nvSpPr>
          <p:cNvPr id="48" name="TextBox 47"/>
          <p:cNvSpPr txBox="1"/>
          <p:nvPr/>
        </p:nvSpPr>
        <p:spPr>
          <a:xfrm>
            <a:off x="7858979" y="1003836"/>
            <a:ext cx="2258952" cy="276999"/>
          </a:xfrm>
          <a:prstGeom prst="rect">
            <a:avLst/>
          </a:prstGeom>
          <a:solidFill>
            <a:schemeClr val="bg1"/>
          </a:solidFill>
          <a:effectLst>
            <a:outerShdw blurRad="1155700" dist="50800" dir="5400000" algn="ctr" rotWithShape="0">
              <a:srgbClr val="000000">
                <a:alpha val="43137"/>
              </a:srgbClr>
            </a:outerShdw>
          </a:effectLst>
        </p:spPr>
        <p:txBody>
          <a:bodyPr wrap="none" rtlCol="0">
            <a:spAutoFit/>
          </a:bodyPr>
          <a:lstStyle/>
          <a:p>
            <a:r>
              <a:rPr lang="el-GR" sz="1200" dirty="0" smtClean="0"/>
              <a:t>μ</a:t>
            </a:r>
            <a:r>
              <a:rPr lang="en-US" sz="1200" dirty="0" smtClean="0"/>
              <a:t>SR beamline by Zhou Luping</a:t>
            </a:r>
            <a:endParaRPr lang="en-US" sz="1200" dirty="0"/>
          </a:p>
        </p:txBody>
      </p:sp>
    </p:spTree>
    <p:extLst>
      <p:ext uri="{BB962C8B-B14F-4D97-AF65-F5344CB8AC3E}">
        <p14:creationId xmlns:p14="http://schemas.microsoft.com/office/powerpoint/2010/main" val="2857884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603" y="493338"/>
            <a:ext cx="2438611" cy="2462997"/>
          </a:xfrm>
          <a:prstGeom prst="rect">
            <a:avLst/>
          </a:prstGeom>
          <a:effectLst>
            <a:outerShdw blurRad="1270000" dist="50800" dir="5400000" algn="ctr" rotWithShape="0">
              <a:srgbClr val="000000">
                <a:alpha val="43137"/>
              </a:srgb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71538" y="492662"/>
            <a:ext cx="2560542" cy="2505673"/>
          </a:xfrm>
          <a:prstGeom prst="rect">
            <a:avLst/>
          </a:prstGeom>
          <a:effectLst>
            <a:outerShdw blurRad="1270000" dist="50800" dir="5400000" algn="ctr" rotWithShape="0">
              <a:srgbClr val="000000">
                <a:alpha val="43137"/>
              </a:srgbClr>
            </a:outerShdw>
          </a:effectLst>
        </p:spPr>
      </p:pic>
      <p:pic>
        <p:nvPicPr>
          <p:cNvPr id="10" name="图片 9"/>
          <p:cNvPicPr>
            <a:picLocks noChangeAspect="1"/>
          </p:cNvPicPr>
          <p:nvPr/>
        </p:nvPicPr>
        <p:blipFill>
          <a:blip r:embed="rId5"/>
          <a:srcRect b="21079"/>
          <a:stretch>
            <a:fillRect/>
          </a:stretch>
        </p:blipFill>
        <p:spPr>
          <a:xfrm>
            <a:off x="789305" y="4629533"/>
            <a:ext cx="6333490" cy="789305"/>
          </a:xfrm>
          <a:prstGeom prst="rect">
            <a:avLst/>
          </a:prstGeom>
          <a:effectLst>
            <a:outerShdw blurRad="1270000" dist="50800" dir="5400000" algn="ctr" rotWithShape="0">
              <a:srgbClr val="000000">
                <a:alpha val="43137"/>
              </a:srgbClr>
            </a:outerShdw>
          </a:effectLst>
        </p:spPr>
      </p:pic>
      <p:sp>
        <p:nvSpPr>
          <p:cNvPr id="4" name="文本框 3"/>
          <p:cNvSpPr txBox="1"/>
          <p:nvPr/>
        </p:nvSpPr>
        <p:spPr>
          <a:xfrm>
            <a:off x="4515327" y="3009684"/>
            <a:ext cx="3161346" cy="307777"/>
          </a:xfrm>
          <a:prstGeom prst="rect">
            <a:avLst/>
          </a:prstGeom>
          <a:solidFill>
            <a:schemeClr val="bg1"/>
          </a:solidFill>
        </p:spPr>
        <p:txBody>
          <a:bodyPr wrap="square" rtlCol="0" anchor="t">
            <a:spAutoFit/>
          </a:bodyPr>
          <a:lstStyle/>
          <a:p>
            <a:r>
              <a:rPr lang="en-US" altLang="zh-CN" sz="1400" dirty="0">
                <a:sym typeface="+mn-ea"/>
              </a:rPr>
              <a:t>Q</a:t>
            </a:r>
            <a:r>
              <a:rPr lang="zh-CN" altLang="en-US" sz="1400" dirty="0">
                <a:sym typeface="+mn-ea"/>
              </a:rPr>
              <a:t>uadrupole</a:t>
            </a:r>
            <a:r>
              <a:rPr lang="zh-CN" altLang="en-US" sz="1400" dirty="0"/>
              <a:t> model for simulation</a:t>
            </a:r>
          </a:p>
        </p:txBody>
      </p:sp>
      <p:sp>
        <p:nvSpPr>
          <p:cNvPr id="5" name="文本框 4"/>
          <p:cNvSpPr txBox="1"/>
          <p:nvPr/>
        </p:nvSpPr>
        <p:spPr>
          <a:xfrm>
            <a:off x="1862491" y="5432808"/>
            <a:ext cx="3591048" cy="307777"/>
          </a:xfrm>
          <a:prstGeom prst="rect">
            <a:avLst/>
          </a:prstGeom>
          <a:solidFill>
            <a:schemeClr val="bg1"/>
          </a:solidFill>
        </p:spPr>
        <p:txBody>
          <a:bodyPr wrap="none" rtlCol="0" anchor="t">
            <a:spAutoFit/>
          </a:bodyPr>
          <a:lstStyle/>
          <a:p>
            <a:r>
              <a:rPr lang="en-US" altLang="zh-CN" sz="1400" dirty="0">
                <a:solidFill>
                  <a:schemeClr val="tx1"/>
                </a:solidFill>
                <a:sym typeface="+mn-ea"/>
              </a:rPr>
              <a:t>Absorbed dose rate of epoxy map</a:t>
            </a:r>
            <a:r>
              <a:rPr lang="en-US" altLang="zh-CN" sz="1400" dirty="0" smtClean="0">
                <a:solidFill>
                  <a:schemeClr val="tx1"/>
                </a:solidFill>
                <a:sym typeface="+mn-ea"/>
              </a:rPr>
              <a:t>( Gy/s</a:t>
            </a:r>
            <a:r>
              <a:rPr lang="en-US" altLang="zh-CN" sz="1400" dirty="0">
                <a:solidFill>
                  <a:schemeClr val="tx1"/>
                </a:solidFill>
                <a:sym typeface="+mn-ea"/>
              </a:rPr>
              <a:t>)</a:t>
            </a:r>
          </a:p>
        </p:txBody>
      </p:sp>
      <p:sp>
        <p:nvSpPr>
          <p:cNvPr id="8" name="文本框 7"/>
          <p:cNvSpPr txBox="1"/>
          <p:nvPr/>
        </p:nvSpPr>
        <p:spPr>
          <a:xfrm>
            <a:off x="7799188" y="3793078"/>
            <a:ext cx="4184015" cy="2462213"/>
          </a:xfrm>
          <a:prstGeom prst="rect">
            <a:avLst/>
          </a:prstGeom>
          <a:noFill/>
        </p:spPr>
        <p:txBody>
          <a:bodyPr wrap="square" rtlCol="0" anchor="t">
            <a:spAutoFit/>
          </a:bodyPr>
          <a:lstStyle/>
          <a:p>
            <a:pPr marL="285750" indent="-285750" algn="l">
              <a:buFont typeface="Arial" panose="020B0604020202020204" pitchFamily="34" charset="0"/>
              <a:buChar char="•"/>
            </a:pPr>
            <a:r>
              <a:rPr lang="en-US" altLang="zh-CN" sz="1400" dirty="0" smtClean="0">
                <a:solidFill>
                  <a:srgbClr val="4F81BD"/>
                </a:solidFill>
                <a:sym typeface="+mn-ea"/>
              </a:rPr>
              <a:t>The </a:t>
            </a:r>
            <a:r>
              <a:rPr lang="en-US" altLang="zh-CN" sz="1400" dirty="0">
                <a:solidFill>
                  <a:srgbClr val="4F81BD"/>
                </a:solidFill>
                <a:sym typeface="+mn-ea"/>
              </a:rPr>
              <a:t>maximum absorbed dose rate of </a:t>
            </a:r>
            <a:r>
              <a:rPr lang="en-US" altLang="zh-CN" sz="1400" dirty="0" smtClean="0">
                <a:solidFill>
                  <a:srgbClr val="4F81BD"/>
                </a:solidFill>
                <a:sym typeface="+mn-ea"/>
              </a:rPr>
              <a:t>on </a:t>
            </a:r>
            <a:r>
              <a:rPr lang="en-US" altLang="zh-CN" sz="1400" dirty="0">
                <a:solidFill>
                  <a:srgbClr val="4F81BD"/>
                </a:solidFill>
                <a:sym typeface="+mn-ea"/>
              </a:rPr>
              <a:t>the first quadrupole is 0.109 </a:t>
            </a:r>
            <a:r>
              <a:rPr lang="en-US" altLang="zh-CN" sz="1400" dirty="0" smtClean="0">
                <a:solidFill>
                  <a:srgbClr val="4F81BD"/>
                </a:solidFill>
                <a:sym typeface="+mn-ea"/>
              </a:rPr>
              <a:t>Gy/s (1.96 MGy/y), in </a:t>
            </a:r>
            <a:r>
              <a:rPr lang="en-US" altLang="zh-CN" sz="1400" dirty="0">
                <a:solidFill>
                  <a:srgbClr val="4F81BD"/>
                </a:solidFill>
                <a:sym typeface="+mn-ea"/>
              </a:rPr>
              <a:t>the case of  incident proton beam power is 5 </a:t>
            </a:r>
            <a:r>
              <a:rPr lang="en-US" altLang="zh-CN" sz="1400" dirty="0" smtClean="0">
                <a:solidFill>
                  <a:srgbClr val="4F81BD"/>
                </a:solidFill>
                <a:sym typeface="+mn-ea"/>
              </a:rPr>
              <a:t>kW. On epoxy is ~ an order of magnitude less </a:t>
            </a:r>
          </a:p>
          <a:p>
            <a:pPr marL="285750" indent="-285750" algn="l">
              <a:buFont typeface="Arial" panose="020B0604020202020204" pitchFamily="34" charset="0"/>
              <a:buChar char="•"/>
            </a:pPr>
            <a:endParaRPr lang="en-US" altLang="zh-CN" sz="1400" dirty="0">
              <a:solidFill>
                <a:srgbClr val="4F81BD"/>
              </a:solidFill>
              <a:sym typeface="+mn-ea"/>
            </a:endParaRPr>
          </a:p>
          <a:p>
            <a:pPr marL="285750" indent="-285750" algn="l">
              <a:buFont typeface="Arial" panose="020B0604020202020204" pitchFamily="34" charset="0"/>
              <a:buChar char="•"/>
            </a:pPr>
            <a:r>
              <a:rPr lang="en-US" altLang="zh-CN" sz="1400" dirty="0" smtClean="0">
                <a:solidFill>
                  <a:srgbClr val="4F81BD"/>
                </a:solidFill>
                <a:sym typeface="+mn-ea"/>
              </a:rPr>
              <a:t>It </a:t>
            </a:r>
            <a:r>
              <a:rPr lang="en-US" altLang="zh-CN" sz="1400" dirty="0">
                <a:solidFill>
                  <a:srgbClr val="4F81BD"/>
                </a:solidFill>
                <a:sym typeface="+mn-ea"/>
              </a:rPr>
              <a:t>can be seen that a square area is formed in the figure, and the absorbed dose in the area is significantly larger than that outside the area, this is because the target area has a </a:t>
            </a:r>
            <a:r>
              <a:rPr lang="en-US" altLang="zh-CN" sz="1400" dirty="0" smtClean="0">
                <a:solidFill>
                  <a:srgbClr val="4F81BD"/>
                </a:solidFill>
                <a:sym typeface="+mn-ea"/>
              </a:rPr>
              <a:t>30 cm </a:t>
            </a:r>
            <a:r>
              <a:rPr lang="en-US" altLang="zh-CN" sz="1400" dirty="0">
                <a:solidFill>
                  <a:srgbClr val="4F81BD"/>
                </a:solidFill>
                <a:sym typeface="+mn-ea"/>
              </a:rPr>
              <a:t>thick concrete </a:t>
            </a:r>
            <a:r>
              <a:rPr lang="en-US" altLang="zh-CN" sz="1400" dirty="0" smtClean="0">
                <a:solidFill>
                  <a:srgbClr val="4F81BD"/>
                </a:solidFill>
                <a:sym typeface="+mn-ea"/>
              </a:rPr>
              <a:t>shield</a:t>
            </a:r>
            <a:endParaRPr lang="en-US" altLang="zh-CN" sz="1400" dirty="0">
              <a:solidFill>
                <a:srgbClr val="4F81BD"/>
              </a:solidFill>
              <a:sym typeface="+mn-ea"/>
            </a:endParaRPr>
          </a:p>
        </p:txBody>
      </p:sp>
      <p:pic>
        <p:nvPicPr>
          <p:cNvPr id="9" name="图片 8"/>
          <p:cNvPicPr>
            <a:picLocks noChangeAspect="1"/>
          </p:cNvPicPr>
          <p:nvPr/>
        </p:nvPicPr>
        <p:blipFill>
          <a:blip r:embed="rId6"/>
          <a:stretch>
            <a:fillRect/>
          </a:stretch>
        </p:blipFill>
        <p:spPr>
          <a:xfrm rot="5400000">
            <a:off x="8483172" y="574881"/>
            <a:ext cx="2466975" cy="2466975"/>
          </a:xfrm>
          <a:prstGeom prst="rect">
            <a:avLst/>
          </a:prstGeom>
          <a:effectLst>
            <a:outerShdw blurRad="1270000" dist="50800" dir="5400000" algn="ctr" rotWithShape="0">
              <a:srgbClr val="000000">
                <a:alpha val="43137"/>
              </a:srgbClr>
            </a:outerShdw>
          </a:effectLst>
        </p:spPr>
      </p:pic>
      <p:sp>
        <p:nvSpPr>
          <p:cNvPr id="2" name="TextBox 1"/>
          <p:cNvSpPr txBox="1"/>
          <p:nvPr/>
        </p:nvSpPr>
        <p:spPr>
          <a:xfrm rot="20623815">
            <a:off x="5118190" y="3606833"/>
            <a:ext cx="1327608" cy="523220"/>
          </a:xfrm>
          <a:prstGeom prst="rect">
            <a:avLst/>
          </a:prstGeom>
          <a:noFill/>
        </p:spPr>
        <p:txBody>
          <a:bodyPr wrap="none" rtlCol="0">
            <a:spAutoFit/>
          </a:bodyPr>
          <a:lstStyle/>
          <a:p>
            <a:r>
              <a:rPr lang="en-US" sz="1400" dirty="0" smtClean="0"/>
              <a:t>Mu Qili/IHEP</a:t>
            </a:r>
          </a:p>
          <a:p>
            <a:r>
              <a:rPr lang="en-US" sz="1400" dirty="0" smtClean="0"/>
              <a:t>preliminary</a:t>
            </a:r>
            <a:endParaRPr lang="en-US" sz="1400" dirty="0"/>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r>
              <a:rPr lang="en-US" dirty="0" smtClean="0">
                <a:solidFill>
                  <a:prstClr val="black">
                    <a:tint val="75000"/>
                  </a:prstClr>
                </a:solidFill>
              </a:rPr>
              <a:t> </a:t>
            </a:r>
            <a:fld id="{B15AD9C7-BCFF-4853-AA2C-D9CF7C4564CC}" type="slidenum">
              <a:rPr lang="en-US" smtClean="0">
                <a:solidFill>
                  <a:prstClr val="black">
                    <a:tint val="75000"/>
                  </a:prstClr>
                </a:solidFill>
              </a:rPr>
              <a:pPr/>
              <a:t>26</a:t>
            </a:fld>
            <a:endParaRPr lang="en-US" dirty="0">
              <a:solidFill>
                <a:prstClr val="black">
                  <a:tint val="75000"/>
                </a:prstClr>
              </a:solidFill>
            </a:endParaRPr>
          </a:p>
        </p:txBody>
      </p:sp>
      <p:sp>
        <p:nvSpPr>
          <p:cNvPr id="15" name="文本框 11"/>
          <p:cNvSpPr txBox="1"/>
          <p:nvPr/>
        </p:nvSpPr>
        <p:spPr>
          <a:xfrm>
            <a:off x="789306" y="3009684"/>
            <a:ext cx="3113353" cy="307777"/>
          </a:xfrm>
          <a:prstGeom prst="rect">
            <a:avLst/>
          </a:prstGeom>
          <a:solidFill>
            <a:schemeClr val="bg1"/>
          </a:solidFill>
        </p:spPr>
        <p:txBody>
          <a:bodyPr wrap="none" rtlCol="0" anchor="t">
            <a:spAutoFit/>
          </a:bodyPr>
          <a:lstStyle/>
          <a:p>
            <a:pPr algn="l"/>
            <a:r>
              <a:rPr lang="en-US" altLang="zh-CN" sz="1400" dirty="0">
                <a:solidFill>
                  <a:schemeClr val="tx1"/>
                </a:solidFill>
                <a:latin typeface="+mj-lt"/>
                <a:ea typeface="+mj-ea"/>
                <a:cs typeface="+mj-cs"/>
                <a:sym typeface="+mn-ea"/>
              </a:rPr>
              <a:t>Target area geometric distribution</a:t>
            </a:r>
          </a:p>
        </p:txBody>
      </p:sp>
      <p:sp>
        <p:nvSpPr>
          <p:cNvPr id="19" name="Right Arrow 18"/>
          <p:cNvSpPr/>
          <p:nvPr/>
        </p:nvSpPr>
        <p:spPr>
          <a:xfrm>
            <a:off x="8865124" y="139579"/>
            <a:ext cx="1703070" cy="213767"/>
          </a:xfrm>
          <a:prstGeom prst="rightArrow">
            <a:avLst/>
          </a:prstGeom>
          <a:solidFill>
            <a:srgbClr val="EFE4B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文本框 11"/>
          <p:cNvSpPr txBox="1"/>
          <p:nvPr/>
        </p:nvSpPr>
        <p:spPr>
          <a:xfrm>
            <a:off x="8998353" y="401874"/>
            <a:ext cx="1436612" cy="307777"/>
          </a:xfrm>
          <a:prstGeom prst="rect">
            <a:avLst/>
          </a:prstGeom>
          <a:solidFill>
            <a:schemeClr val="bg1"/>
          </a:solidFill>
        </p:spPr>
        <p:txBody>
          <a:bodyPr wrap="none" rtlCol="0" anchor="t">
            <a:spAutoFit/>
          </a:bodyPr>
          <a:lstStyle/>
          <a:p>
            <a:pPr algn="l"/>
            <a:r>
              <a:rPr lang="en-US" altLang="zh-CN" sz="1400" dirty="0" smtClean="0">
                <a:solidFill>
                  <a:schemeClr val="tx1"/>
                </a:solidFill>
                <a:latin typeface="+mj-lt"/>
                <a:ea typeface="+mj-ea"/>
                <a:cs typeface="+mj-cs"/>
                <a:sym typeface="+mn-ea"/>
              </a:rPr>
              <a:t>Beam direction</a:t>
            </a:r>
            <a:endParaRPr lang="en-US" altLang="zh-CN" sz="1400" dirty="0">
              <a:solidFill>
                <a:schemeClr val="tx1"/>
              </a:solidFill>
              <a:latin typeface="+mj-lt"/>
              <a:ea typeface="+mj-ea"/>
              <a:cs typeface="+mj-cs"/>
              <a:sym typeface="+mn-ea"/>
            </a:endParaRPr>
          </a:p>
        </p:txBody>
      </p:sp>
    </p:spTree>
    <p:custDataLst>
      <p:tags r:id="rId1"/>
    </p:custDataLst>
    <p:extLst>
      <p:ext uri="{BB962C8B-B14F-4D97-AF65-F5344CB8AC3E}">
        <p14:creationId xmlns:p14="http://schemas.microsoft.com/office/powerpoint/2010/main" val="2923984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886700" cy="984646"/>
          </a:xfrm>
        </p:spPr>
        <p:txBody>
          <a:bodyPr>
            <a:normAutofit/>
          </a:bodyPr>
          <a:lstStyle/>
          <a:p>
            <a:pPr algn="l"/>
            <a:r>
              <a:rPr lang="en-US" sz="2400" dirty="0">
                <a:solidFill>
                  <a:schemeClr val="accent6"/>
                </a:solidFill>
              </a:rPr>
              <a:t> </a:t>
            </a:r>
            <a:r>
              <a:rPr lang="el-GR" sz="2400" dirty="0">
                <a:solidFill>
                  <a:schemeClr val="accent6"/>
                </a:solidFill>
              </a:rPr>
              <a:t>μ</a:t>
            </a:r>
            <a:r>
              <a:rPr lang="en-US" sz="2400" dirty="0">
                <a:solidFill>
                  <a:schemeClr val="accent6"/>
                </a:solidFill>
              </a:rPr>
              <a:t>SR mode schematics</a:t>
            </a:r>
          </a:p>
        </p:txBody>
      </p:sp>
      <p:pic>
        <p:nvPicPr>
          <p:cNvPr id="7" name="Picture 6"/>
          <p:cNvPicPr>
            <a:picLocks noChangeAspect="1"/>
          </p:cNvPicPr>
          <p:nvPr/>
        </p:nvPicPr>
        <p:blipFill>
          <a:blip r:embed="rId2"/>
          <a:stretch>
            <a:fillRect/>
          </a:stretch>
        </p:blipFill>
        <p:spPr>
          <a:xfrm>
            <a:off x="2416609" y="984646"/>
            <a:ext cx="3396382" cy="2386176"/>
          </a:xfrm>
          <a:prstGeom prst="rect">
            <a:avLst/>
          </a:prstGeom>
          <a:ln>
            <a:solidFill>
              <a:srgbClr val="FF0000"/>
            </a:solidFill>
          </a:ln>
          <a:effectLst>
            <a:outerShdw blurRad="1270000" dist="50800" dir="5400000" algn="ctr" rotWithShape="0">
              <a:srgbClr val="000000">
                <a:alpha val="43137"/>
              </a:srgbClr>
            </a:outerShdw>
          </a:effectLst>
        </p:spPr>
      </p:pic>
      <p:sp>
        <p:nvSpPr>
          <p:cNvPr id="13" name="TextBox 12"/>
          <p:cNvSpPr txBox="1"/>
          <p:nvPr/>
        </p:nvSpPr>
        <p:spPr>
          <a:xfrm>
            <a:off x="3032120" y="1040426"/>
            <a:ext cx="2303836" cy="276999"/>
          </a:xfrm>
          <a:prstGeom prst="rect">
            <a:avLst/>
          </a:prstGeom>
          <a:noFill/>
        </p:spPr>
        <p:txBody>
          <a:bodyPr wrap="none" rtlCol="0">
            <a:spAutoFit/>
          </a:bodyPr>
          <a:lstStyle/>
          <a:p>
            <a:r>
              <a:rPr lang="en-US" sz="1200" dirty="0"/>
              <a:t>SC adiabatic capture solenoid</a:t>
            </a:r>
          </a:p>
        </p:txBody>
      </p:sp>
      <p:sp>
        <p:nvSpPr>
          <p:cNvPr id="14" name="TextBox 13"/>
          <p:cNvSpPr txBox="1"/>
          <p:nvPr/>
        </p:nvSpPr>
        <p:spPr>
          <a:xfrm>
            <a:off x="3284629" y="1502115"/>
            <a:ext cx="3300904" cy="276999"/>
          </a:xfrm>
          <a:prstGeom prst="rect">
            <a:avLst/>
          </a:prstGeom>
          <a:noFill/>
        </p:spPr>
        <p:txBody>
          <a:bodyPr wrap="none" rtlCol="0">
            <a:spAutoFit/>
          </a:bodyPr>
          <a:lstStyle/>
          <a:p>
            <a:r>
              <a:rPr lang="en-US" sz="1200" dirty="0"/>
              <a:t>Charge/momentum selection for </a:t>
            </a:r>
            <a:r>
              <a:rPr lang="el-GR" sz="1200" dirty="0"/>
              <a:t>μ</a:t>
            </a:r>
            <a:r>
              <a:rPr lang="en-US" sz="1200" dirty="0"/>
              <a:t>SR muons</a:t>
            </a:r>
          </a:p>
        </p:txBody>
      </p:sp>
      <p:sp>
        <p:nvSpPr>
          <p:cNvPr id="15" name="TextBox 14"/>
          <p:cNvSpPr txBox="1"/>
          <p:nvPr/>
        </p:nvSpPr>
        <p:spPr>
          <a:xfrm>
            <a:off x="5178720" y="1977680"/>
            <a:ext cx="1976823" cy="461665"/>
          </a:xfrm>
          <a:prstGeom prst="rect">
            <a:avLst/>
          </a:prstGeom>
          <a:noFill/>
        </p:spPr>
        <p:txBody>
          <a:bodyPr wrap="none" rtlCol="0">
            <a:spAutoFit/>
          </a:bodyPr>
          <a:lstStyle/>
          <a:p>
            <a:r>
              <a:rPr lang="en-US" sz="1200" dirty="0"/>
              <a:t>2</a:t>
            </a:r>
            <a:r>
              <a:rPr lang="en-US" sz="1200" baseline="30000" dirty="0"/>
              <a:t>nd</a:t>
            </a:r>
            <a:r>
              <a:rPr lang="en-US" sz="1200" dirty="0"/>
              <a:t> momentum selection, </a:t>
            </a:r>
          </a:p>
          <a:p>
            <a:r>
              <a:rPr lang="el-GR" sz="1200" dirty="0"/>
              <a:t>μ</a:t>
            </a:r>
            <a:r>
              <a:rPr lang="en-US" sz="1200" dirty="0"/>
              <a:t>SR muons separation</a:t>
            </a:r>
          </a:p>
        </p:txBody>
      </p:sp>
      <p:sp>
        <p:nvSpPr>
          <p:cNvPr id="16" name="TextBox 15"/>
          <p:cNvSpPr txBox="1"/>
          <p:nvPr/>
        </p:nvSpPr>
        <p:spPr>
          <a:xfrm>
            <a:off x="5359859" y="2524353"/>
            <a:ext cx="2021707" cy="276999"/>
          </a:xfrm>
          <a:prstGeom prst="rect">
            <a:avLst/>
          </a:prstGeom>
          <a:noFill/>
        </p:spPr>
        <p:txBody>
          <a:bodyPr wrap="none" rtlCol="0">
            <a:spAutoFit/>
          </a:bodyPr>
          <a:lstStyle/>
          <a:p>
            <a:r>
              <a:rPr lang="el-GR" sz="1200" dirty="0"/>
              <a:t>μ</a:t>
            </a:r>
            <a:r>
              <a:rPr lang="en-US" sz="1200" dirty="0"/>
              <a:t>SR beamline to detector</a:t>
            </a:r>
          </a:p>
        </p:txBody>
      </p:sp>
      <p:sp>
        <p:nvSpPr>
          <p:cNvPr id="17" name="TextBox 16"/>
          <p:cNvSpPr txBox="1"/>
          <p:nvPr/>
        </p:nvSpPr>
        <p:spPr>
          <a:xfrm>
            <a:off x="3038532" y="1309990"/>
            <a:ext cx="1465466" cy="276999"/>
          </a:xfrm>
          <a:prstGeom prst="rect">
            <a:avLst/>
          </a:prstGeom>
          <a:noFill/>
        </p:spPr>
        <p:txBody>
          <a:bodyPr wrap="none" rtlCol="0">
            <a:spAutoFit/>
          </a:bodyPr>
          <a:lstStyle/>
          <a:p>
            <a:r>
              <a:rPr lang="en-US" sz="1200" dirty="0"/>
              <a:t>Matching solenoid</a:t>
            </a:r>
          </a:p>
        </p:txBody>
      </p:sp>
      <p:pic>
        <p:nvPicPr>
          <p:cNvPr id="18" name="Picture 17"/>
          <p:cNvPicPr>
            <a:picLocks noChangeAspect="1"/>
          </p:cNvPicPr>
          <p:nvPr/>
        </p:nvPicPr>
        <p:blipFill>
          <a:blip r:embed="rId3"/>
          <a:stretch>
            <a:fillRect/>
          </a:stretch>
        </p:blipFill>
        <p:spPr>
          <a:xfrm>
            <a:off x="7356323" y="1543918"/>
            <a:ext cx="2406848" cy="1637898"/>
          </a:xfrm>
          <a:prstGeom prst="rect">
            <a:avLst/>
          </a:prstGeom>
          <a:effectLst>
            <a:outerShdw blurRad="1270000" dist="50800" dir="5400000" algn="ctr" rotWithShape="0">
              <a:srgbClr val="000000">
                <a:alpha val="43137"/>
              </a:srgbClr>
            </a:outerShdw>
          </a:effectLst>
        </p:spPr>
      </p:pic>
      <p:sp>
        <p:nvSpPr>
          <p:cNvPr id="19" name="TextBox 18"/>
          <p:cNvSpPr txBox="1"/>
          <p:nvPr/>
        </p:nvSpPr>
        <p:spPr>
          <a:xfrm>
            <a:off x="3993138" y="1727623"/>
            <a:ext cx="3142207" cy="276999"/>
          </a:xfrm>
          <a:prstGeom prst="rect">
            <a:avLst/>
          </a:prstGeom>
          <a:noFill/>
        </p:spPr>
        <p:txBody>
          <a:bodyPr wrap="none" rtlCol="0">
            <a:spAutoFit/>
          </a:bodyPr>
          <a:lstStyle/>
          <a:p>
            <a:r>
              <a:rPr lang="en-US" sz="1200" dirty="0"/>
              <a:t>5.6 m superconducting transport solenoid</a:t>
            </a:r>
          </a:p>
        </p:txBody>
      </p:sp>
      <p:sp>
        <p:nvSpPr>
          <p:cNvPr id="20" name="TextBox 19"/>
          <p:cNvSpPr txBox="1"/>
          <p:nvPr/>
        </p:nvSpPr>
        <p:spPr>
          <a:xfrm>
            <a:off x="7096595" y="1091092"/>
            <a:ext cx="3467414" cy="461665"/>
          </a:xfrm>
          <a:prstGeom prst="rect">
            <a:avLst/>
          </a:prstGeom>
          <a:solidFill>
            <a:schemeClr val="bg1"/>
          </a:solidFill>
        </p:spPr>
        <p:txBody>
          <a:bodyPr wrap="square" rtlCol="0">
            <a:spAutoFit/>
          </a:bodyPr>
          <a:lstStyle/>
          <a:p>
            <a:r>
              <a:rPr lang="en-US" sz="1200" dirty="0"/>
              <a:t>Adiabatic capture and transport field </a:t>
            </a:r>
          </a:p>
          <a:p>
            <a:r>
              <a:rPr lang="en-US" sz="1200" dirty="0"/>
              <a:t>for </a:t>
            </a:r>
            <a:r>
              <a:rPr lang="el-GR" sz="1200" dirty="0"/>
              <a:t>μ</a:t>
            </a:r>
            <a:r>
              <a:rPr lang="en-US" sz="1200" dirty="0"/>
              <a:t>SR</a:t>
            </a:r>
          </a:p>
        </p:txBody>
      </p:sp>
      <p:sp>
        <p:nvSpPr>
          <p:cNvPr id="21" name="Title 1"/>
          <p:cNvSpPr txBox="1">
            <a:spLocks/>
          </p:cNvSpPr>
          <p:nvPr/>
        </p:nvSpPr>
        <p:spPr>
          <a:xfrm>
            <a:off x="1620890" y="3250895"/>
            <a:ext cx="7886700" cy="9846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accent6"/>
                </a:solidFill>
              </a:rPr>
              <a:t> decay muon/pion mode schematics</a:t>
            </a:r>
          </a:p>
        </p:txBody>
      </p:sp>
      <p:pic>
        <p:nvPicPr>
          <p:cNvPr id="22" name="Picture 21"/>
          <p:cNvPicPr>
            <a:picLocks noChangeAspect="1"/>
          </p:cNvPicPr>
          <p:nvPr/>
        </p:nvPicPr>
        <p:blipFill>
          <a:blip r:embed="rId4"/>
          <a:stretch>
            <a:fillRect/>
          </a:stretch>
        </p:blipFill>
        <p:spPr>
          <a:xfrm>
            <a:off x="2416609" y="4156611"/>
            <a:ext cx="3396382" cy="2251949"/>
          </a:xfrm>
          <a:prstGeom prst="rect">
            <a:avLst/>
          </a:prstGeom>
          <a:effectLst>
            <a:outerShdw blurRad="1270000" dist="50800" dir="5400000" algn="ctr" rotWithShape="0">
              <a:srgbClr val="000000">
                <a:alpha val="43137"/>
              </a:srgbClr>
            </a:outerShdw>
          </a:effectLst>
        </p:spPr>
      </p:pic>
      <p:sp>
        <p:nvSpPr>
          <p:cNvPr id="24" name="TextBox 23"/>
          <p:cNvSpPr txBox="1"/>
          <p:nvPr/>
        </p:nvSpPr>
        <p:spPr>
          <a:xfrm>
            <a:off x="3802889" y="4782663"/>
            <a:ext cx="3103735" cy="276999"/>
          </a:xfrm>
          <a:prstGeom prst="rect">
            <a:avLst/>
          </a:prstGeom>
          <a:noFill/>
        </p:spPr>
        <p:txBody>
          <a:bodyPr wrap="none" rtlCol="0">
            <a:spAutoFit/>
          </a:bodyPr>
          <a:lstStyle/>
          <a:p>
            <a:r>
              <a:rPr lang="en-US" sz="1200" dirty="0"/>
              <a:t>25 m superconducting transport solenoid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431" y="4499853"/>
            <a:ext cx="2422082" cy="1740871"/>
          </a:xfrm>
          <a:prstGeom prst="rect">
            <a:avLst/>
          </a:prstGeom>
          <a:effectLst>
            <a:outerShdw blurRad="1270000" dist="50800" dir="5400000" algn="ctr" rotWithShape="0">
              <a:srgbClr val="000000">
                <a:alpha val="43137"/>
              </a:srgbClr>
            </a:outerShdw>
          </a:effectLst>
        </p:spPr>
      </p:pic>
      <p:sp>
        <p:nvSpPr>
          <p:cNvPr id="25" name="TextBox 24"/>
          <p:cNvSpPr txBox="1"/>
          <p:nvPr/>
        </p:nvSpPr>
        <p:spPr>
          <a:xfrm>
            <a:off x="7096594" y="4235542"/>
            <a:ext cx="3568606" cy="461665"/>
          </a:xfrm>
          <a:prstGeom prst="rect">
            <a:avLst/>
          </a:prstGeom>
          <a:solidFill>
            <a:schemeClr val="bg1"/>
          </a:solidFill>
        </p:spPr>
        <p:txBody>
          <a:bodyPr wrap="none" rtlCol="0">
            <a:spAutoFit/>
          </a:bodyPr>
          <a:lstStyle/>
          <a:p>
            <a:r>
              <a:rPr lang="en-US" sz="1200" dirty="0"/>
              <a:t>Adiabatic capture and transport field for pions</a:t>
            </a:r>
          </a:p>
          <a:p>
            <a:r>
              <a:rPr lang="en-US" sz="1200" dirty="0"/>
              <a:t>and decay muons </a:t>
            </a:r>
          </a:p>
        </p:txBody>
      </p:sp>
      <p:pic>
        <p:nvPicPr>
          <p:cNvPr id="26" name="Picture 25"/>
          <p:cNvPicPr>
            <a:picLocks noChangeAspect="1"/>
          </p:cNvPicPr>
          <p:nvPr/>
        </p:nvPicPr>
        <p:blipFill rotWithShape="1">
          <a:blip r:embed="rId2"/>
          <a:srcRect l="69955" t="48182" r="-1"/>
          <a:stretch/>
        </p:blipFill>
        <p:spPr>
          <a:xfrm rot="941918">
            <a:off x="3220781" y="4935358"/>
            <a:ext cx="459409" cy="556655"/>
          </a:xfrm>
          <a:prstGeom prst="rect">
            <a:avLst/>
          </a:prstGeom>
          <a:effectLst/>
        </p:spPr>
      </p:pic>
      <p:sp>
        <p:nvSpPr>
          <p:cNvPr id="10" name="TextBox 9"/>
          <p:cNvSpPr txBox="1"/>
          <p:nvPr/>
        </p:nvSpPr>
        <p:spPr>
          <a:xfrm>
            <a:off x="2379616" y="5441805"/>
            <a:ext cx="1483098" cy="276999"/>
          </a:xfrm>
          <a:prstGeom prst="rect">
            <a:avLst/>
          </a:prstGeom>
          <a:noFill/>
        </p:spPr>
        <p:txBody>
          <a:bodyPr wrap="none" rtlCol="0">
            <a:spAutoFit/>
          </a:bodyPr>
          <a:lstStyle/>
          <a:p>
            <a:r>
              <a:rPr lang="el-GR" sz="1200" dirty="0"/>
              <a:t>μ</a:t>
            </a:r>
            <a:r>
              <a:rPr lang="en-US" sz="1200" dirty="0"/>
              <a:t>SR muon section</a:t>
            </a:r>
          </a:p>
        </p:txBody>
      </p:sp>
      <p:sp>
        <p:nvSpPr>
          <p:cNvPr id="27" name="TextBox 26"/>
          <p:cNvSpPr txBox="1"/>
          <p:nvPr/>
        </p:nvSpPr>
        <p:spPr>
          <a:xfrm>
            <a:off x="4290838" y="4963623"/>
            <a:ext cx="1535998" cy="276999"/>
          </a:xfrm>
          <a:prstGeom prst="rect">
            <a:avLst/>
          </a:prstGeom>
          <a:noFill/>
        </p:spPr>
        <p:txBody>
          <a:bodyPr wrap="none" rtlCol="0">
            <a:spAutoFit/>
          </a:bodyPr>
          <a:lstStyle/>
          <a:p>
            <a:r>
              <a:rPr lang="en-US" sz="1200" dirty="0"/>
              <a:t>pion decay section </a:t>
            </a:r>
          </a:p>
        </p:txBody>
      </p:sp>
      <p:sp>
        <p:nvSpPr>
          <p:cNvPr id="28" name="TextBox 27"/>
          <p:cNvSpPr txBox="1"/>
          <p:nvPr/>
        </p:nvSpPr>
        <p:spPr>
          <a:xfrm>
            <a:off x="4002838" y="6035522"/>
            <a:ext cx="1632178" cy="276999"/>
          </a:xfrm>
          <a:prstGeom prst="rect">
            <a:avLst/>
          </a:prstGeom>
          <a:noFill/>
        </p:spPr>
        <p:txBody>
          <a:bodyPr wrap="none" rtlCol="0">
            <a:spAutoFit/>
          </a:bodyPr>
          <a:lstStyle/>
          <a:p>
            <a:r>
              <a:rPr lang="en-US" sz="1200" dirty="0"/>
              <a:t>Decay muon section </a:t>
            </a:r>
          </a:p>
        </p:txBody>
      </p:sp>
      <p:sp>
        <p:nvSpPr>
          <p:cNvPr id="29" name="TextBox 28"/>
          <p:cNvSpPr txBox="1"/>
          <p:nvPr/>
        </p:nvSpPr>
        <p:spPr>
          <a:xfrm>
            <a:off x="2881638" y="4420383"/>
            <a:ext cx="3793026" cy="276999"/>
          </a:xfrm>
          <a:prstGeom prst="rect">
            <a:avLst/>
          </a:prstGeom>
          <a:noFill/>
        </p:spPr>
        <p:txBody>
          <a:bodyPr wrap="none" rtlCol="0">
            <a:spAutoFit/>
          </a:bodyPr>
          <a:lstStyle/>
          <a:p>
            <a:r>
              <a:rPr lang="en-US" sz="1200" dirty="0"/>
              <a:t>Charge/momentum selection for pion/decay muons</a:t>
            </a:r>
          </a:p>
        </p:txBody>
      </p:sp>
      <p:sp>
        <p:nvSpPr>
          <p:cNvPr id="30" name="TextBox 29"/>
          <p:cNvSpPr txBox="1"/>
          <p:nvPr/>
        </p:nvSpPr>
        <p:spPr>
          <a:xfrm>
            <a:off x="5507758" y="5336821"/>
            <a:ext cx="1172116" cy="461665"/>
          </a:xfrm>
          <a:prstGeom prst="rect">
            <a:avLst/>
          </a:prstGeom>
          <a:noFill/>
        </p:spPr>
        <p:txBody>
          <a:bodyPr wrap="none" rtlCol="0">
            <a:spAutoFit/>
          </a:bodyPr>
          <a:lstStyle/>
          <a:p>
            <a:r>
              <a:rPr lang="en-US" sz="1200" dirty="0"/>
              <a:t>2</a:t>
            </a:r>
            <a:r>
              <a:rPr lang="en-US" sz="1200" baseline="30000" dirty="0"/>
              <a:t>nd</a:t>
            </a:r>
            <a:r>
              <a:rPr lang="en-US" sz="1200" dirty="0"/>
              <a:t> selection, </a:t>
            </a:r>
          </a:p>
          <a:p>
            <a:r>
              <a:rPr lang="en-US" sz="1200" dirty="0"/>
              <a:t>decay muons</a:t>
            </a:r>
          </a:p>
        </p:txBody>
      </p:sp>
      <p:cxnSp>
        <p:nvCxnSpPr>
          <p:cNvPr id="33" name="Straight Arrow Connector 32"/>
          <p:cNvCxnSpPr>
            <a:stCxn id="7" idx="2"/>
          </p:cNvCxnSpPr>
          <p:nvPr/>
        </p:nvCxnSpPr>
        <p:spPr>
          <a:xfrm flipH="1">
            <a:off x="3450484" y="3370823"/>
            <a:ext cx="664316" cy="853975"/>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20883790">
            <a:off x="7728984" y="6254052"/>
            <a:ext cx="1337226" cy="307777"/>
          </a:xfrm>
          <a:prstGeom prst="rect">
            <a:avLst/>
          </a:prstGeom>
          <a:noFill/>
        </p:spPr>
        <p:txBody>
          <a:bodyPr wrap="none" rtlCol="0">
            <a:spAutoFit/>
          </a:bodyPr>
          <a:lstStyle/>
          <a:p>
            <a:r>
              <a:rPr lang="en-US" sz="1400" dirty="0"/>
              <a:t>Y. Song/IHEP</a:t>
            </a:r>
          </a:p>
        </p:txBody>
      </p:sp>
      <p:sp>
        <p:nvSpPr>
          <p:cNvPr id="9" name="Rectangle 8"/>
          <p:cNvSpPr/>
          <p:nvPr/>
        </p:nvSpPr>
        <p:spPr>
          <a:xfrm>
            <a:off x="2259106" y="4066391"/>
            <a:ext cx="1543783" cy="173209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100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25240" y="386443"/>
            <a:ext cx="6015990" cy="850106"/>
          </a:xfrm>
        </p:spPr>
        <p:txBody>
          <a:bodyPr>
            <a:normAutofit/>
          </a:bodyPr>
          <a:lstStyle/>
          <a:p>
            <a:pPr algn="l"/>
            <a:r>
              <a:rPr lang="en-US" altLang="zh-CN" sz="2400" kern="100" dirty="0">
                <a:solidFill>
                  <a:schemeClr val="accent6"/>
                </a:solidFill>
                <a:ea typeface="宋体"/>
              </a:rPr>
              <a:t>EMuS performance and comparisons</a:t>
            </a:r>
            <a:endParaRPr lang="zh-CN" altLang="en-US" sz="2400" dirty="0">
              <a:solidFill>
                <a:schemeClr val="accent6"/>
              </a:solidFill>
            </a:endParaRPr>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42" y="1433384"/>
            <a:ext cx="8375608" cy="4912756"/>
          </a:xfrm>
          <a:prstGeom prst="rect">
            <a:avLst/>
          </a:prstGeom>
          <a:noFill/>
          <a:ln>
            <a:noFill/>
          </a:ln>
          <a:effectLst>
            <a:outerShdw blurRad="1270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04" y="164570"/>
            <a:ext cx="2220856" cy="1621577"/>
          </a:xfrm>
          <a:prstGeom prst="rect">
            <a:avLst/>
          </a:prstGeom>
        </p:spPr>
      </p:pic>
    </p:spTree>
    <p:extLst>
      <p:ext uri="{BB962C8B-B14F-4D97-AF65-F5344CB8AC3E}">
        <p14:creationId xmlns:p14="http://schemas.microsoft.com/office/powerpoint/2010/main" val="3678196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8" y="233947"/>
            <a:ext cx="10972800" cy="563562"/>
          </a:xfrm>
        </p:spPr>
        <p:txBody>
          <a:bodyPr>
            <a:normAutofit/>
          </a:bodyPr>
          <a:lstStyle/>
          <a:p>
            <a:r>
              <a:rPr lang="en-US" sz="2400" dirty="0" smtClean="0">
                <a:solidFill>
                  <a:schemeClr val="accent6"/>
                </a:solidFill>
              </a:rPr>
              <a:t>Conclusions on muon/pion collection and neutrinos</a:t>
            </a:r>
            <a:endParaRPr lang="en-US" sz="2400" dirty="0">
              <a:solidFill>
                <a:schemeClr val="accent6"/>
              </a:solidFill>
            </a:endParaRPr>
          </a:p>
        </p:txBody>
      </p:sp>
      <p:sp>
        <p:nvSpPr>
          <p:cNvPr id="3" name="Date Placeholder 2"/>
          <p:cNvSpPr>
            <a:spLocks noGrp="1"/>
          </p:cNvSpPr>
          <p:nvPr>
            <p:ph type="dt" sz="half" idx="10"/>
          </p:nvPr>
        </p:nvSpPr>
        <p:spPr>
          <a:xfrm>
            <a:off x="609600" y="6478906"/>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4" name="Footer Placeholder 3"/>
          <p:cNvSpPr>
            <a:spLocks noGrp="1"/>
          </p:cNvSpPr>
          <p:nvPr>
            <p:ph type="ftr" sz="quarter" idx="11"/>
          </p:nvPr>
        </p:nvSpPr>
        <p:spPr>
          <a:xfrm>
            <a:off x="4165600" y="6478906"/>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5" name="Slide Number Placeholder 4"/>
          <p:cNvSpPr>
            <a:spLocks noGrp="1"/>
          </p:cNvSpPr>
          <p:nvPr>
            <p:ph type="sldNum" sz="quarter" idx="12"/>
          </p:nvPr>
        </p:nvSpPr>
        <p:spPr>
          <a:xfrm>
            <a:off x="8737600" y="6478906"/>
            <a:ext cx="2844800" cy="365125"/>
          </a:xfrm>
        </p:spPr>
        <p:txBody>
          <a:bodyPr/>
          <a:lstStyle/>
          <a:p>
            <a:fld id="{0092C032-9A84-454D-A7B4-C9367E883E3A}" type="slidenum">
              <a:rPr lang="en-GB" smtClean="0">
                <a:solidFill>
                  <a:prstClr val="black">
                    <a:tint val="75000"/>
                  </a:prstClr>
                </a:solidFill>
              </a:rPr>
              <a:pPr/>
              <a:t>29</a:t>
            </a:fld>
            <a:endParaRPr lang="en-GB" dirty="0">
              <a:solidFill>
                <a:prstClr val="black">
                  <a:tint val="75000"/>
                </a:prstClr>
              </a:solidFill>
            </a:endParaRPr>
          </a:p>
        </p:txBody>
      </p:sp>
      <p:sp>
        <p:nvSpPr>
          <p:cNvPr id="6" name="TextBox 5"/>
          <p:cNvSpPr txBox="1"/>
          <p:nvPr/>
        </p:nvSpPr>
        <p:spPr>
          <a:xfrm>
            <a:off x="370118" y="1203253"/>
            <a:ext cx="7939994" cy="2462213"/>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smtClean="0"/>
              <a:t>Full scheme with 4-coils/3-steps SC solenoid:</a:t>
            </a:r>
          </a:p>
          <a:p>
            <a:pPr marL="285750" indent="-285750">
              <a:buFont typeface="Arial" panose="020B0604020202020204" pitchFamily="34" charset="0"/>
              <a:buChar char="•"/>
            </a:pPr>
            <a:r>
              <a:rPr lang="en-US" sz="1400" dirty="0" smtClean="0"/>
              <a:t>SC solenoid has been designed</a:t>
            </a:r>
          </a:p>
          <a:p>
            <a:pPr marL="285750" indent="-285750">
              <a:buFont typeface="Arial" panose="020B0604020202020204" pitchFamily="34" charset="0"/>
              <a:buChar char="•"/>
            </a:pPr>
            <a:r>
              <a:rPr lang="en-US" sz="1400" dirty="0"/>
              <a:t>Radiation analysis shows the feasibility of the SC </a:t>
            </a:r>
            <a:r>
              <a:rPr lang="en-US" sz="1400" dirty="0" smtClean="0"/>
              <a:t>solenoid</a:t>
            </a:r>
          </a:p>
          <a:p>
            <a:pPr marL="285750" indent="-285750">
              <a:buFont typeface="Arial" panose="020B0604020202020204" pitchFamily="34" charset="0"/>
              <a:buChar char="•"/>
            </a:pPr>
            <a:r>
              <a:rPr lang="el-GR" sz="1400" dirty="0" smtClean="0"/>
              <a:t>μ</a:t>
            </a:r>
            <a:r>
              <a:rPr lang="en-US" sz="1400" dirty="0"/>
              <a:t>SR </a:t>
            </a:r>
            <a:r>
              <a:rPr lang="en-US" sz="1400" dirty="0" smtClean="0"/>
              <a:t>physics with surface muons</a:t>
            </a:r>
            <a:endParaRPr lang="en-US" sz="1400" dirty="0"/>
          </a:p>
          <a:p>
            <a:pPr marL="742950" lvl="1" indent="-285750">
              <a:buFont typeface="Arial" panose="020B0604020202020204" pitchFamily="34" charset="0"/>
              <a:buChar char="•"/>
            </a:pPr>
            <a:r>
              <a:rPr lang="en-US" sz="1400" dirty="0" smtClean="0"/>
              <a:t>7x10</a:t>
            </a:r>
            <a:r>
              <a:rPr lang="en-US" sz="1400" baseline="30000" dirty="0" smtClean="0"/>
              <a:t>6</a:t>
            </a:r>
            <a:r>
              <a:rPr lang="en-US" sz="1400" dirty="0" smtClean="0"/>
              <a:t> </a:t>
            </a:r>
            <a:r>
              <a:rPr lang="el-GR" sz="1400" dirty="0" smtClean="0"/>
              <a:t>μ+/</a:t>
            </a:r>
            <a:r>
              <a:rPr lang="en-US" sz="1400" dirty="0" smtClean="0"/>
              <a:t>s with 85% polarization and 86% surface muon purity @ 10000 </a:t>
            </a:r>
            <a:r>
              <a:rPr lang="el-GR" sz="1400" dirty="0" smtClean="0"/>
              <a:t>π</a:t>
            </a:r>
            <a:r>
              <a:rPr lang="en-US" sz="1400" dirty="0" smtClean="0"/>
              <a:t> mm mrad</a:t>
            </a:r>
          </a:p>
          <a:p>
            <a:pPr marL="742950" lvl="1" indent="-285750">
              <a:buFont typeface="Arial" panose="020B0604020202020204" pitchFamily="34" charset="0"/>
              <a:buChar char="•"/>
            </a:pPr>
            <a:r>
              <a:rPr lang="en-US" sz="1400" dirty="0" smtClean="0"/>
              <a:t>1 -&gt; 0.5 T is best for polarization, </a:t>
            </a:r>
            <a:r>
              <a:rPr lang="en-US" sz="1400" dirty="0"/>
              <a:t>85</a:t>
            </a:r>
            <a:r>
              <a:rPr lang="en-US" sz="1400" dirty="0" smtClean="0"/>
              <a:t>%</a:t>
            </a:r>
          </a:p>
          <a:p>
            <a:r>
              <a:rPr lang="en-US" sz="1400" dirty="0" smtClean="0"/>
              <a:t>Decay muons</a:t>
            </a:r>
          </a:p>
          <a:p>
            <a:pPr marL="742950" lvl="1" indent="-285750">
              <a:buFont typeface="Arial" panose="020B0604020202020204" pitchFamily="34" charset="0"/>
              <a:buChar char="•"/>
            </a:pPr>
            <a:r>
              <a:rPr lang="en-US" sz="1400" dirty="0" smtClean="0"/>
              <a:t>5 T for 128 MeV/c, and 4.5 or 4 T for 225 MeV/c pion capture</a:t>
            </a:r>
          </a:p>
          <a:p>
            <a:pPr marL="742950" lvl="1" indent="-285750">
              <a:buFont typeface="Arial" panose="020B0604020202020204" pitchFamily="34" charset="0"/>
              <a:buChar char="•"/>
            </a:pPr>
            <a:r>
              <a:rPr lang="en-US" sz="1400" dirty="0" smtClean="0"/>
              <a:t>pion rates ~  10</a:t>
            </a:r>
            <a:r>
              <a:rPr lang="en-US" sz="1400" baseline="30000" dirty="0" smtClean="0"/>
              <a:t>10</a:t>
            </a:r>
            <a:r>
              <a:rPr lang="en-US" sz="1400" dirty="0" smtClean="0"/>
              <a:t> </a:t>
            </a:r>
            <a:r>
              <a:rPr lang="el-GR" sz="1400" dirty="0" smtClean="0"/>
              <a:t>π+</a:t>
            </a:r>
            <a:r>
              <a:rPr lang="en-US" sz="1400" dirty="0" smtClean="0"/>
              <a:t>/s </a:t>
            </a:r>
            <a:r>
              <a:rPr lang="en-US" sz="1400" dirty="0"/>
              <a:t>@ </a:t>
            </a:r>
            <a:r>
              <a:rPr lang="en-US" sz="1400" dirty="0" smtClean="0"/>
              <a:t>100000 </a:t>
            </a:r>
            <a:r>
              <a:rPr lang="el-GR" sz="1400" dirty="0"/>
              <a:t>π</a:t>
            </a:r>
            <a:r>
              <a:rPr lang="en-US" sz="1400" dirty="0"/>
              <a:t> mm </a:t>
            </a:r>
            <a:r>
              <a:rPr lang="en-US" sz="1400" dirty="0" smtClean="0"/>
              <a:t>mrad</a:t>
            </a:r>
          </a:p>
          <a:p>
            <a:pPr marL="285750" indent="-285750">
              <a:buFont typeface="Arial" panose="020B0604020202020204" pitchFamily="34" charset="0"/>
              <a:buChar char="•"/>
            </a:pPr>
            <a:r>
              <a:rPr lang="en-US" sz="1400" dirty="0" smtClean="0"/>
              <a:t>Neutrinos</a:t>
            </a:r>
          </a:p>
          <a:p>
            <a:pPr marL="742950" lvl="1" indent="-285750">
              <a:buFont typeface="Arial" panose="020B0604020202020204" pitchFamily="34" charset="0"/>
              <a:buChar char="•"/>
            </a:pPr>
            <a:r>
              <a:rPr lang="en-US" sz="1400" dirty="0"/>
              <a:t>~ 1000 CC events / ton / year at CSNS – I </a:t>
            </a:r>
            <a:r>
              <a:rPr lang="en-US" sz="1400" dirty="0" smtClean="0"/>
              <a:t> @ &lt;E&gt; = 300 MeV </a:t>
            </a:r>
            <a:endParaRPr lang="en-US" sz="1400" dirty="0"/>
          </a:p>
        </p:txBody>
      </p:sp>
      <p:sp>
        <p:nvSpPr>
          <p:cNvPr id="8" name="TextBox 7"/>
          <p:cNvSpPr txBox="1"/>
          <p:nvPr/>
        </p:nvSpPr>
        <p:spPr>
          <a:xfrm>
            <a:off x="1623741" y="4211222"/>
            <a:ext cx="8944518" cy="954107"/>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400" dirty="0" smtClean="0"/>
              <a:t>Baby scheme “quadrupole” with target outside collector and sideways collection</a:t>
            </a:r>
          </a:p>
          <a:p>
            <a:pPr marL="285750" indent="-285750">
              <a:buFont typeface="Arial" panose="020B0604020202020204" pitchFamily="34" charset="0"/>
              <a:buChar char="•"/>
            </a:pPr>
            <a:r>
              <a:rPr lang="el-GR" sz="1400" dirty="0" smtClean="0"/>
              <a:t>μ</a:t>
            </a:r>
            <a:r>
              <a:rPr lang="en-US" sz="1400" dirty="0"/>
              <a:t>SR </a:t>
            </a:r>
            <a:r>
              <a:rPr lang="en-US" sz="1400" dirty="0" smtClean="0"/>
              <a:t>physics with surface muons</a:t>
            </a:r>
            <a:endParaRPr lang="en-US" sz="1400" dirty="0"/>
          </a:p>
          <a:p>
            <a:pPr marL="742950" lvl="1" indent="-285750">
              <a:buFont typeface="Arial" panose="020B0604020202020204" pitchFamily="34" charset="0"/>
              <a:buChar char="•"/>
            </a:pPr>
            <a:r>
              <a:rPr lang="en-US" sz="1400" dirty="0" smtClean="0"/>
              <a:t>Graphite, 3.3x10</a:t>
            </a:r>
            <a:r>
              <a:rPr lang="en-US" sz="1400" baseline="30000" dirty="0" smtClean="0"/>
              <a:t>6</a:t>
            </a:r>
            <a:r>
              <a:rPr lang="en-US" sz="1400" dirty="0" smtClean="0"/>
              <a:t> </a:t>
            </a:r>
            <a:r>
              <a:rPr lang="el-GR" sz="1400" dirty="0" smtClean="0"/>
              <a:t>μ+/</a:t>
            </a:r>
            <a:r>
              <a:rPr lang="en-US" sz="1400" dirty="0" smtClean="0"/>
              <a:t>s with 96% polarization and 97% surface muon </a:t>
            </a:r>
            <a:r>
              <a:rPr lang="en-US" sz="1400" dirty="0"/>
              <a:t>purity @ 4500 </a:t>
            </a:r>
            <a:r>
              <a:rPr lang="el-GR" sz="1400" dirty="0"/>
              <a:t>π</a:t>
            </a:r>
            <a:r>
              <a:rPr lang="en-US" sz="1400" dirty="0"/>
              <a:t> mm </a:t>
            </a:r>
            <a:r>
              <a:rPr lang="en-US" sz="1400" dirty="0" smtClean="0"/>
              <a:t>mrad</a:t>
            </a:r>
          </a:p>
          <a:p>
            <a:pPr marL="742950" lvl="1" indent="-285750">
              <a:buFont typeface="Arial" panose="020B0604020202020204" pitchFamily="34" charset="0"/>
              <a:buChar char="•"/>
            </a:pPr>
            <a:r>
              <a:rPr lang="en-US" sz="1400" dirty="0" smtClean="0"/>
              <a:t>Copper, </a:t>
            </a:r>
            <a:r>
              <a:rPr lang="en-US" sz="1400" dirty="0"/>
              <a:t>9.2x10</a:t>
            </a:r>
            <a:r>
              <a:rPr lang="en-US" sz="1400" baseline="30000" dirty="0"/>
              <a:t>6</a:t>
            </a:r>
            <a:r>
              <a:rPr lang="en-US" sz="1400" dirty="0"/>
              <a:t> </a:t>
            </a:r>
            <a:r>
              <a:rPr lang="el-GR" sz="1400" dirty="0"/>
              <a:t>μ+/</a:t>
            </a:r>
            <a:r>
              <a:rPr lang="en-US" sz="1400" dirty="0" smtClean="0"/>
              <a:t>s</a:t>
            </a:r>
          </a:p>
        </p:txBody>
      </p:sp>
      <p:sp>
        <p:nvSpPr>
          <p:cNvPr id="9" name="TextBox 8"/>
          <p:cNvSpPr txBox="1"/>
          <p:nvPr/>
        </p:nvSpPr>
        <p:spPr>
          <a:xfrm>
            <a:off x="5613220" y="5711085"/>
            <a:ext cx="5969180" cy="523220"/>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pPr marL="285750" indent="-285750">
              <a:buFont typeface="Arial" panose="020B0604020202020204" pitchFamily="34" charset="0"/>
              <a:buChar char="•"/>
            </a:pPr>
            <a:r>
              <a:rPr lang="el-GR" sz="1400" dirty="0" smtClean="0"/>
              <a:t>μ</a:t>
            </a:r>
            <a:r>
              <a:rPr lang="en-US" sz="1400" dirty="0" smtClean="0"/>
              <a:t>SR and decay muons beamlines almost there, are being optimized</a:t>
            </a:r>
          </a:p>
          <a:p>
            <a:pPr marL="285750" indent="-285750">
              <a:buFont typeface="Arial" panose="020B0604020202020204" pitchFamily="34" charset="0"/>
              <a:buChar char="•"/>
            </a:pPr>
            <a:r>
              <a:rPr lang="en-US" sz="1400" dirty="0" smtClean="0"/>
              <a:t>Proton </a:t>
            </a:r>
            <a:r>
              <a:rPr lang="en-US" sz="1400" dirty="0"/>
              <a:t>b</a:t>
            </a:r>
            <a:r>
              <a:rPr lang="en-US" sz="1400" dirty="0" smtClean="0"/>
              <a:t>eam dump and collimation under study</a:t>
            </a:r>
            <a:endParaRPr lang="en-US" sz="1400" dirty="0"/>
          </a:p>
        </p:txBody>
      </p:sp>
    </p:spTree>
    <p:extLst>
      <p:ext uri="{BB962C8B-B14F-4D97-AF65-F5344CB8AC3E}">
        <p14:creationId xmlns:p14="http://schemas.microsoft.com/office/powerpoint/2010/main" val="105994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104"/>
            <a:ext cx="10972800" cy="1143000"/>
          </a:xfrm>
        </p:spPr>
        <p:txBody>
          <a:bodyPr>
            <a:normAutofit/>
          </a:bodyPr>
          <a:lstStyle/>
          <a:p>
            <a:r>
              <a:rPr lang="en-US" sz="2400" dirty="0" smtClean="0">
                <a:solidFill>
                  <a:schemeClr val="accent6"/>
                </a:solidFill>
              </a:rPr>
              <a:t>layout</a:t>
            </a:r>
            <a:endParaRPr lang="en-US" sz="2400" dirty="0">
              <a:solidFill>
                <a:schemeClr val="accent6"/>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3</a:t>
            </a:fld>
            <a:endParaRPr lang="en-GB" dirty="0">
              <a:solidFill>
                <a:prstClr val="black">
                  <a:tint val="75000"/>
                </a:prstClr>
              </a:solidFill>
            </a:endParaRPr>
          </a:p>
        </p:txBody>
      </p:sp>
      <p:sp>
        <p:nvSpPr>
          <p:cNvPr id="6" name="TextBox 5"/>
          <p:cNvSpPr txBox="1"/>
          <p:nvPr/>
        </p:nvSpPr>
        <p:spPr>
          <a:xfrm>
            <a:off x="828040" y="1417638"/>
            <a:ext cx="9336210" cy="2308324"/>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pPr marL="285750" indent="-285750">
              <a:buFont typeface="Arial" panose="020B0604020202020204" pitchFamily="34" charset="0"/>
              <a:buChar char="•"/>
            </a:pPr>
            <a:r>
              <a:rPr lang="en-US" sz="1600" dirty="0" smtClean="0"/>
              <a:t>Short CSNS and HEPA description</a:t>
            </a:r>
          </a:p>
          <a:p>
            <a:pPr marL="285750" indent="-285750">
              <a:buFont typeface="Arial" panose="020B0604020202020204" pitchFamily="34" charset="0"/>
              <a:buChar char="•"/>
            </a:pPr>
            <a:r>
              <a:rPr lang="en-US" sz="1600" dirty="0" smtClean="0"/>
              <a:t>EMuS layout</a:t>
            </a:r>
          </a:p>
          <a:p>
            <a:pPr marL="285750" indent="-285750">
              <a:buFont typeface="Arial" panose="020B0604020202020204" pitchFamily="34" charset="0"/>
              <a:buChar char="•"/>
            </a:pPr>
            <a:r>
              <a:rPr lang="en-US" sz="1600" dirty="0" smtClean="0"/>
              <a:t>Full scheme: muon </a:t>
            </a:r>
            <a:r>
              <a:rPr lang="en-US" sz="1600" dirty="0"/>
              <a:t>and pion </a:t>
            </a:r>
            <a:r>
              <a:rPr lang="en-US" sz="1600" dirty="0" smtClean="0"/>
              <a:t>capture with </a:t>
            </a:r>
            <a:r>
              <a:rPr lang="en-US" sz="1600" dirty="0"/>
              <a:t>4-coils/3-steps Superconducting Adiabatic </a:t>
            </a:r>
            <a:r>
              <a:rPr lang="en-US" sz="1600" dirty="0" smtClean="0"/>
              <a:t>Solenoid</a:t>
            </a:r>
          </a:p>
          <a:p>
            <a:pPr marL="742950" lvl="1" indent="-285750">
              <a:buFont typeface="Arial" panose="020B0604020202020204" pitchFamily="34" charset="0"/>
              <a:buChar char="•"/>
            </a:pPr>
            <a:r>
              <a:rPr lang="el-GR" sz="1600" dirty="0" smtClean="0"/>
              <a:t>μ+ </a:t>
            </a:r>
            <a:r>
              <a:rPr lang="en-US" sz="1600" dirty="0" smtClean="0"/>
              <a:t>capture,</a:t>
            </a:r>
            <a:r>
              <a:rPr lang="el-GR" sz="1600" dirty="0" smtClean="0"/>
              <a:t> </a:t>
            </a:r>
            <a:r>
              <a:rPr lang="en-US" sz="1600" dirty="0" smtClean="0"/>
              <a:t>25 ≤ P (MeV/c) ≤ 29.8 </a:t>
            </a:r>
          </a:p>
          <a:p>
            <a:pPr marL="742950" lvl="1" indent="-285750">
              <a:buFont typeface="Arial" panose="020B0604020202020204" pitchFamily="34" charset="0"/>
              <a:buChar char="•"/>
            </a:pPr>
            <a:r>
              <a:rPr lang="en-US" sz="1600" dirty="0" smtClean="0"/>
              <a:t>insert target</a:t>
            </a:r>
          </a:p>
          <a:p>
            <a:pPr marL="742950" lvl="1" indent="-285750">
              <a:buFont typeface="Arial" panose="020B0604020202020204" pitchFamily="34" charset="0"/>
              <a:buChar char="•"/>
            </a:pPr>
            <a:r>
              <a:rPr lang="el-GR" sz="1600" dirty="0" smtClean="0"/>
              <a:t>π</a:t>
            </a:r>
            <a:r>
              <a:rPr lang="el-GR" sz="1600" dirty="0"/>
              <a:t>+ </a:t>
            </a:r>
            <a:r>
              <a:rPr lang="en-US" sz="1600" dirty="0"/>
              <a:t>capture for decay </a:t>
            </a:r>
            <a:r>
              <a:rPr lang="en-US" sz="1600" dirty="0" smtClean="0"/>
              <a:t>muons</a:t>
            </a:r>
          </a:p>
          <a:p>
            <a:pPr marL="742950" lvl="1" indent="-285750">
              <a:buFont typeface="Arial" panose="020B0604020202020204" pitchFamily="34" charset="0"/>
              <a:buChar char="•"/>
            </a:pPr>
            <a:r>
              <a:rPr lang="en-US" sz="1600" dirty="0"/>
              <a:t>Neutrino beam for cross sections</a:t>
            </a:r>
            <a:endParaRPr lang="en-US" sz="1600" dirty="0" smtClean="0"/>
          </a:p>
          <a:p>
            <a:pPr marL="285750" indent="-285750">
              <a:buFont typeface="Arial" panose="020B0604020202020204" pitchFamily="34" charset="0"/>
              <a:buChar char="•"/>
            </a:pPr>
            <a:r>
              <a:rPr lang="en-US" sz="1600" dirty="0" smtClean="0"/>
              <a:t>Systematics </a:t>
            </a:r>
            <a:r>
              <a:rPr lang="en-US" sz="1600" dirty="0"/>
              <a:t>from </a:t>
            </a:r>
            <a:r>
              <a:rPr lang="en-US" sz="1600" dirty="0" smtClean="0"/>
              <a:t>monte-carlos: </a:t>
            </a:r>
            <a:r>
              <a:rPr lang="en-US" sz="1600" dirty="0"/>
              <a:t>FLUKA and G4 (BERTINI, INCL</a:t>
            </a:r>
            <a:r>
              <a:rPr lang="en-US" sz="1600" dirty="0" smtClean="0"/>
              <a:t>)</a:t>
            </a:r>
          </a:p>
          <a:p>
            <a:pPr marL="285750" indent="-285750">
              <a:buFont typeface="Arial" panose="020B0604020202020204" pitchFamily="34" charset="0"/>
              <a:buChar char="•"/>
            </a:pPr>
            <a:r>
              <a:rPr lang="en-US" altLang="zh-CN" sz="1600" dirty="0" smtClean="0"/>
              <a:t>Quadrupole-”Baby scheme”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016" y="4009390"/>
            <a:ext cx="3866784" cy="2112109"/>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3189945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118" y="6302306"/>
            <a:ext cx="8229600" cy="557505"/>
          </a:xfrm>
        </p:spPr>
        <p:txBody>
          <a:bodyPr>
            <a:normAutofit/>
          </a:bodyPr>
          <a:lstStyle/>
          <a:p>
            <a:pPr algn="r"/>
            <a:r>
              <a:rPr lang="en-US" sz="2400" dirty="0"/>
              <a:t>thanks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118" y="1764251"/>
            <a:ext cx="3263167" cy="1782402"/>
          </a:xfrm>
          <a:prstGeom prst="rect">
            <a:avLst/>
          </a:prstGeom>
          <a:effectLst>
            <a:outerShdw blurRad="1270000" dist="50800" dir="5400000" algn="ctr" rotWithShape="0">
              <a:srgbClr val="000000">
                <a:alpha val="43137"/>
              </a:srgbClr>
            </a:outerShdw>
          </a:effectLst>
        </p:spPr>
      </p:pic>
      <p:pic>
        <p:nvPicPr>
          <p:cNvPr id="8" name="Picture 2" descr="E:\JobSummary\Pictures\Neutrino\MOMENT\neutr6a_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389" y="4124694"/>
            <a:ext cx="4806093" cy="2177612"/>
          </a:xfrm>
          <a:prstGeom prst="rect">
            <a:avLst/>
          </a:prstGeom>
          <a:noFill/>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114340" y="2920881"/>
            <a:ext cx="2616422" cy="1200329"/>
          </a:xfrm>
          <a:prstGeom prst="rect">
            <a:avLst/>
          </a:prstGeom>
          <a:solidFill>
            <a:schemeClr val="bg1"/>
          </a:solidFill>
          <a:effectLst>
            <a:outerShdw blurRad="1270000" dist="50800" dir="5400000" algn="ctr" rotWithShape="0">
              <a:srgbClr val="000000">
                <a:alpha val="43137"/>
              </a:srgbClr>
            </a:outerShdw>
          </a:effectLst>
        </p:spPr>
        <p:txBody>
          <a:bodyPr wrap="none" rtlCol="0">
            <a:spAutoFit/>
          </a:bodyPr>
          <a:lstStyle/>
          <a:p>
            <a:r>
              <a:rPr lang="en-US" sz="1400" dirty="0"/>
              <a:t>MOMENT at future:</a:t>
            </a:r>
          </a:p>
          <a:p>
            <a:pPr marL="457200" indent="-457200">
              <a:buFont typeface="Arial" panose="020B0604020202020204" pitchFamily="34" charset="0"/>
              <a:buChar char="•"/>
            </a:pPr>
            <a:r>
              <a:rPr lang="en-US" sz="1400" dirty="0"/>
              <a:t>15 MW cw-proton beam</a:t>
            </a:r>
          </a:p>
          <a:p>
            <a:pPr marL="457200" indent="-457200">
              <a:buFont typeface="Arial" panose="020B0604020202020204" pitchFamily="34" charset="0"/>
              <a:buChar char="•"/>
            </a:pPr>
            <a:r>
              <a:rPr lang="en-US" sz="1400" dirty="0"/>
              <a:t>Leptonic CP-violation </a:t>
            </a:r>
          </a:p>
          <a:p>
            <a:pPr marL="457200" indent="-457200">
              <a:buFont typeface="Arial" panose="020B0604020202020204" pitchFamily="34" charset="0"/>
              <a:buChar char="•"/>
            </a:pPr>
            <a:r>
              <a:rPr lang="en-US" sz="1400" dirty="0"/>
              <a:t>DAR</a:t>
            </a:r>
          </a:p>
          <a:p>
            <a:pPr marL="457200" indent="-457200">
              <a:buFont typeface="Arial" panose="020B0604020202020204" pitchFamily="34" charset="0"/>
              <a:buChar char="•"/>
            </a:pPr>
            <a:r>
              <a:rPr lang="en-US" sz="1400" dirty="0"/>
              <a:t>CC-NSI</a:t>
            </a:r>
          </a:p>
        </p:txBody>
      </p:sp>
      <p:sp>
        <p:nvSpPr>
          <p:cNvPr id="10" name="Right Arrow 9"/>
          <p:cNvSpPr/>
          <p:nvPr/>
        </p:nvSpPr>
        <p:spPr>
          <a:xfrm rot="1826174">
            <a:off x="6033317" y="3361072"/>
            <a:ext cx="815387" cy="319949"/>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490336" y="4330883"/>
            <a:ext cx="3264369" cy="1169551"/>
          </a:xfrm>
          <a:prstGeom prst="rect">
            <a:avLst/>
          </a:prstGeom>
          <a:solidFill>
            <a:schemeClr val="bg1"/>
          </a:solidFill>
          <a:effectLst>
            <a:outerShdw blurRad="1270000" dist="50800" dir="5400000" algn="ctr" rotWithShape="0">
              <a:srgbClr val="000000">
                <a:alpha val="43137"/>
              </a:srgbClr>
            </a:outerShdw>
          </a:effectLst>
        </p:spPr>
        <p:txBody>
          <a:bodyPr wrap="square" rtlCol="0">
            <a:spAutoFit/>
          </a:bodyPr>
          <a:lstStyle/>
          <a:p>
            <a:r>
              <a:rPr lang="en-US" sz="1400" dirty="0"/>
              <a:t>EMuS as R&amp;D for MOMENT:</a:t>
            </a:r>
          </a:p>
          <a:p>
            <a:pPr marL="342900" indent="-342900">
              <a:buFont typeface="Arial" panose="020B0604020202020204" pitchFamily="34" charset="0"/>
              <a:buChar char="•"/>
            </a:pPr>
            <a:r>
              <a:rPr lang="en-US" sz="1400" dirty="0"/>
              <a:t>MW Capture system </a:t>
            </a:r>
          </a:p>
          <a:p>
            <a:pPr marL="342900" indent="-342900">
              <a:buFont typeface="Arial" panose="020B0604020202020204" pitchFamily="34" charset="0"/>
              <a:buChar char="•"/>
            </a:pPr>
            <a:r>
              <a:rPr lang="en-US" sz="1400" dirty="0"/>
              <a:t>Pion transport/decay</a:t>
            </a:r>
          </a:p>
          <a:p>
            <a:pPr marL="342900" indent="-342900">
              <a:buFont typeface="Arial" panose="020B0604020202020204" pitchFamily="34" charset="0"/>
              <a:buChar char="•"/>
            </a:pPr>
            <a:r>
              <a:rPr lang="en-US" sz="1400" dirty="0"/>
              <a:t>Charge separation</a:t>
            </a:r>
          </a:p>
          <a:p>
            <a:pPr marL="342900" indent="-342900">
              <a:buFont typeface="Arial" panose="020B0604020202020204" pitchFamily="34" charset="0"/>
              <a:buChar char="•"/>
            </a:pPr>
            <a:r>
              <a:rPr lang="en-US" sz="1400" dirty="0"/>
              <a:t>Muon transport/decay channels</a:t>
            </a:r>
          </a:p>
        </p:txBody>
      </p:sp>
      <p:sp>
        <p:nvSpPr>
          <p:cNvPr id="12" name="Rectangle 11"/>
          <p:cNvSpPr/>
          <p:nvPr/>
        </p:nvSpPr>
        <p:spPr>
          <a:xfrm>
            <a:off x="458042" y="414661"/>
            <a:ext cx="4444805" cy="954107"/>
          </a:xfrm>
          <a:prstGeom prst="rect">
            <a:avLst/>
          </a:prstGeom>
          <a:solidFill>
            <a:schemeClr val="bg1"/>
          </a:solidFill>
          <a:effectLst>
            <a:outerShdw blurRad="1270000" dist="50800" dir="5400000" algn="ctr" rotWithShape="0">
              <a:srgbClr val="000000">
                <a:alpha val="43137"/>
              </a:srgbClr>
            </a:outerShdw>
          </a:effectLst>
        </p:spPr>
        <p:txBody>
          <a:bodyPr wrap="square">
            <a:spAutoFit/>
          </a:bodyPr>
          <a:lstStyle/>
          <a:p>
            <a:r>
              <a:rPr lang="en-US" altLang="zh-CN" sz="1400" dirty="0">
                <a:solidFill>
                  <a:srgbClr val="FF0000"/>
                </a:solidFill>
              </a:rPr>
              <a:t>EMuS innovation: </a:t>
            </a:r>
          </a:p>
          <a:p>
            <a:pPr marL="285750" indent="-285750">
              <a:buFont typeface="Arial" panose="020B0604020202020204" pitchFamily="34" charset="0"/>
              <a:buChar char="•"/>
            </a:pPr>
            <a:r>
              <a:rPr lang="en-US" altLang="zh-CN" sz="1400" dirty="0">
                <a:solidFill>
                  <a:srgbClr val="FF0000"/>
                </a:solidFill>
              </a:rPr>
              <a:t>Unique SC capture solenoid (5T max.)</a:t>
            </a:r>
          </a:p>
          <a:p>
            <a:pPr marL="285750" indent="-285750">
              <a:buFont typeface="Arial" panose="020B0604020202020204" pitchFamily="34" charset="0"/>
              <a:buChar char="•"/>
            </a:pPr>
            <a:r>
              <a:rPr lang="en-US" altLang="zh-CN" sz="1400" dirty="0">
                <a:solidFill>
                  <a:srgbClr val="FF0000"/>
                </a:solidFill>
              </a:rPr>
              <a:t>Forward capture &amp; spent proton extraction</a:t>
            </a:r>
          </a:p>
          <a:p>
            <a:pPr marL="285750" indent="-285750">
              <a:buFont typeface="Arial" panose="020B0604020202020204" pitchFamily="34" charset="0"/>
              <a:buChar char="•"/>
            </a:pPr>
            <a:r>
              <a:rPr lang="en-US" altLang="zh-CN" sz="1400" dirty="0">
                <a:solidFill>
                  <a:srgbClr val="FF0000"/>
                </a:solidFill>
              </a:rPr>
              <a:t>Coils will be made by Chinese industry </a:t>
            </a:r>
          </a:p>
        </p:txBody>
      </p:sp>
      <p:cxnSp>
        <p:nvCxnSpPr>
          <p:cNvPr id="14" name="Straight Arrow Connector 13"/>
          <p:cNvCxnSpPr>
            <a:stCxn id="11" idx="0"/>
            <a:endCxn id="6" idx="2"/>
          </p:cNvCxnSpPr>
          <p:nvPr/>
        </p:nvCxnSpPr>
        <p:spPr>
          <a:xfrm flipV="1">
            <a:off x="3122521" y="3546654"/>
            <a:ext cx="704181" cy="784229"/>
          </a:xfrm>
          <a:prstGeom prst="straightConnector1">
            <a:avLst/>
          </a:prstGeom>
          <a:ln w="254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3"/>
            <a:endCxn id="8" idx="1"/>
          </p:cNvCxnSpPr>
          <p:nvPr/>
        </p:nvCxnSpPr>
        <p:spPr>
          <a:xfrm>
            <a:off x="4754705" y="4915659"/>
            <a:ext cx="1791684" cy="297841"/>
          </a:xfrm>
          <a:prstGeom prst="straightConnector1">
            <a:avLst/>
          </a:prstGeom>
          <a:ln w="25400">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pic>
        <p:nvPicPr>
          <p:cNvPr id="15" name="Image 6" descr="Screen Shot 2015-07-07 at 4.42.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80" y="631204"/>
            <a:ext cx="3448899" cy="626433"/>
          </a:xfrm>
          <a:prstGeom prst="rect">
            <a:avLst/>
          </a:prstGeom>
          <a:effectLst>
            <a:outerShdw blurRad="1270000" dist="38100" dir="2700000" algn="tl" rotWithShape="0">
              <a:srgbClr val="000000">
                <a:alpha val="43000"/>
              </a:srgb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4340" y="1386418"/>
            <a:ext cx="1383777" cy="483727"/>
          </a:xfrm>
          <a:prstGeom prst="rect">
            <a:avLst/>
          </a:prstGeom>
          <a:effectLst>
            <a:outerShdw blurRad="1270000" dist="50800" dir="5400000" algn="ctr" rotWithShape="0">
              <a:srgbClr val="000000">
                <a:alpha val="43137"/>
              </a:srgbClr>
            </a:outerShdw>
          </a:effectLst>
        </p:spPr>
      </p:pic>
    </p:spTree>
    <p:extLst>
      <p:ext uri="{BB962C8B-B14F-4D97-AF65-F5344CB8AC3E}">
        <p14:creationId xmlns:p14="http://schemas.microsoft.com/office/powerpoint/2010/main" val="2295104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2164398"/>
            <a:ext cx="10972800" cy="1143000"/>
          </a:xfrm>
        </p:spPr>
        <p:txBody>
          <a:bodyPr/>
          <a:lstStyle/>
          <a:p>
            <a:r>
              <a:rPr lang="en-US" dirty="0" smtClean="0"/>
              <a:t>extra</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31</a:t>
            </a:fld>
            <a:endParaRPr lang="en-GB" dirty="0">
              <a:solidFill>
                <a:prstClr val="black">
                  <a:tint val="75000"/>
                </a:prstClr>
              </a:solidFill>
            </a:endParaRPr>
          </a:p>
        </p:txBody>
      </p:sp>
    </p:spTree>
    <p:extLst>
      <p:ext uri="{BB962C8B-B14F-4D97-AF65-F5344CB8AC3E}">
        <p14:creationId xmlns:p14="http://schemas.microsoft.com/office/powerpoint/2010/main" val="1906219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420"/>
            <a:ext cx="8229600" cy="1143000"/>
          </a:xfrm>
        </p:spPr>
        <p:txBody>
          <a:bodyPr>
            <a:noAutofit/>
          </a:bodyPr>
          <a:lstStyle/>
          <a:p>
            <a:r>
              <a:rPr lang="en-US" sz="2800" dirty="0">
                <a:solidFill>
                  <a:schemeClr val="accent6"/>
                </a:solidFill>
              </a:rPr>
              <a:t>muon yields as function of target tilt and length (exit of 1</a:t>
            </a:r>
            <a:r>
              <a:rPr lang="en-US" sz="2800" baseline="30000" dirty="0">
                <a:solidFill>
                  <a:schemeClr val="accent6"/>
                </a:solidFill>
              </a:rPr>
              <a:t>st</a:t>
            </a:r>
            <a:r>
              <a:rPr lang="en-US" sz="2800" dirty="0">
                <a:solidFill>
                  <a:schemeClr val="accent6"/>
                </a:solidFill>
              </a:rPr>
              <a:t> coil, no-shield)</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9641"/>
          <a:stretch/>
        </p:blipFill>
        <p:spPr>
          <a:xfrm>
            <a:off x="7010401" y="1563481"/>
            <a:ext cx="3432033" cy="2834549"/>
          </a:xfrm>
          <a:prstGeom prst="rect">
            <a:avLst/>
          </a:prstGeom>
          <a:effectLst>
            <a:outerShdw blurRad="1231900" dist="50800" dir="5400000" algn="ctr" rotWithShape="0">
              <a:srgbClr val="000000">
                <a:alpha val="43137"/>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479" y="1162993"/>
            <a:ext cx="4973334" cy="3509680"/>
          </a:xfrm>
          <a:prstGeom prst="rect">
            <a:avLst/>
          </a:prstGeom>
          <a:effectLst>
            <a:outerShdw blurRad="1231900" dist="50800" dir="5400000" algn="ctr" rotWithShape="0">
              <a:srgbClr val="000000">
                <a:alpha val="43137"/>
              </a:srgbClr>
            </a:outerShdw>
          </a:effectLst>
        </p:spPr>
      </p:pic>
      <p:sp>
        <p:nvSpPr>
          <p:cNvPr id="3" name="TextBox 2"/>
          <p:cNvSpPr txBox="1"/>
          <p:nvPr/>
        </p:nvSpPr>
        <p:spPr>
          <a:xfrm>
            <a:off x="4003998" y="5328669"/>
            <a:ext cx="4666662" cy="646331"/>
          </a:xfrm>
          <a:prstGeom prst="rect">
            <a:avLst/>
          </a:prstGeom>
          <a:gradFill flip="none" rotWithShape="1">
            <a:gsLst>
              <a:gs pos="0">
                <a:schemeClr val="accent3"/>
              </a:gs>
              <a:gs pos="100000">
                <a:schemeClr val="bg1"/>
              </a:gs>
            </a:gsLst>
            <a:lin ang="0" scaled="1"/>
            <a:tileRect/>
          </a:gradFill>
        </p:spPr>
        <p:txBody>
          <a:bodyPr wrap="none" rtlCol="0">
            <a:spAutoFit/>
          </a:bodyPr>
          <a:lstStyle/>
          <a:p>
            <a:pPr marL="285750" indent="-285750">
              <a:buFont typeface="Arial" panose="020B0604020202020204" pitchFamily="34" charset="0"/>
              <a:buChar char="•"/>
            </a:pPr>
            <a:r>
              <a:rPr lang="en-US" dirty="0">
                <a:solidFill>
                  <a:prstClr val="black"/>
                </a:solidFill>
              </a:rPr>
              <a:t>Total surface muons 10</a:t>
            </a:r>
            <a:r>
              <a:rPr lang="en-US" baseline="30000" dirty="0">
                <a:solidFill>
                  <a:prstClr val="black"/>
                </a:solidFill>
              </a:rPr>
              <a:t>8</a:t>
            </a:r>
            <a:r>
              <a:rPr lang="en-US" dirty="0">
                <a:solidFill>
                  <a:prstClr val="black"/>
                </a:solidFill>
              </a:rPr>
              <a:t> / second</a:t>
            </a:r>
          </a:p>
          <a:p>
            <a:pPr marL="285750" indent="-285750">
              <a:buFont typeface="Arial" panose="020B0604020202020204" pitchFamily="34" charset="0"/>
              <a:buChar char="•"/>
            </a:pPr>
            <a:r>
              <a:rPr lang="en-US" dirty="0">
                <a:solidFill>
                  <a:prstClr val="black"/>
                </a:solidFill>
              </a:rPr>
              <a:t>Polarization along beam axis ~ 80-82% </a:t>
            </a:r>
          </a:p>
        </p:txBody>
      </p:sp>
      <p:sp>
        <p:nvSpPr>
          <p:cNvPr id="7" name="TextBox 6"/>
          <p:cNvSpPr txBox="1"/>
          <p:nvPr/>
        </p:nvSpPr>
        <p:spPr>
          <a:xfrm>
            <a:off x="9265258" y="3325072"/>
            <a:ext cx="474810" cy="338554"/>
          </a:xfrm>
          <a:prstGeom prst="rect">
            <a:avLst/>
          </a:prstGeom>
          <a:noFill/>
        </p:spPr>
        <p:txBody>
          <a:bodyPr wrap="none" rtlCol="0">
            <a:spAutoFit/>
          </a:bodyPr>
          <a:lstStyle/>
          <a:p>
            <a:r>
              <a:rPr lang="en-US" sz="1600" dirty="0">
                <a:solidFill>
                  <a:prstClr val="black"/>
                </a:solidFill>
              </a:rPr>
              <a:t>15</a:t>
            </a:r>
            <a:r>
              <a:rPr lang="en-US" sz="1600" baseline="30000" dirty="0">
                <a:solidFill>
                  <a:prstClr val="black"/>
                </a:solidFill>
              </a:rPr>
              <a:t>o</a:t>
            </a:r>
            <a:endParaRPr lang="en-US" sz="1600" dirty="0">
              <a:solidFill>
                <a:prstClr val="black"/>
              </a:solidFill>
            </a:endParaRPr>
          </a:p>
        </p:txBody>
      </p:sp>
      <p:sp>
        <p:nvSpPr>
          <p:cNvPr id="10" name="TextBox 9"/>
          <p:cNvSpPr txBox="1"/>
          <p:nvPr/>
        </p:nvSpPr>
        <p:spPr>
          <a:xfrm>
            <a:off x="7597742" y="1237179"/>
            <a:ext cx="2257349" cy="369332"/>
          </a:xfrm>
          <a:prstGeom prst="rect">
            <a:avLst/>
          </a:prstGeom>
          <a:noFill/>
        </p:spPr>
        <p:txBody>
          <a:bodyPr wrap="none" rtlCol="0">
            <a:spAutoFit/>
          </a:bodyPr>
          <a:lstStyle/>
          <a:p>
            <a:r>
              <a:rPr lang="en-US" dirty="0">
                <a:solidFill>
                  <a:prstClr val="black"/>
                </a:solidFill>
              </a:rPr>
              <a:t>For baseline target</a:t>
            </a:r>
          </a:p>
        </p:txBody>
      </p:sp>
      <p:sp>
        <p:nvSpPr>
          <p:cNvPr id="14" name="Date Placeholder 13"/>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5" name="Footer Placeholder 14"/>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6" name="Slide Number Placeholder 15"/>
          <p:cNvSpPr>
            <a:spLocks noGrp="1"/>
          </p:cNvSpPr>
          <p:nvPr>
            <p:ph type="sldNum" sz="quarter" idx="12"/>
          </p:nvPr>
        </p:nvSpPr>
        <p:spPr/>
        <p:txBody>
          <a:bodyPr/>
          <a:lstStyle/>
          <a:p>
            <a:fld id="{0092C032-9A84-454D-A7B4-C9367E883E3A}" type="slidenum">
              <a:rPr lang="en-GB" smtClean="0">
                <a:solidFill>
                  <a:prstClr val="black">
                    <a:tint val="75000"/>
                  </a:prstClr>
                </a:solidFill>
              </a:rPr>
              <a:pPr/>
              <a:t>32</a:t>
            </a:fld>
            <a:endParaRPr lang="en-GB" dirty="0">
              <a:solidFill>
                <a:prstClr val="black">
                  <a:tint val="75000"/>
                </a:prstClr>
              </a:solidFill>
            </a:endParaRPr>
          </a:p>
        </p:txBody>
      </p:sp>
    </p:spTree>
    <p:extLst>
      <p:ext uri="{BB962C8B-B14F-4D97-AF65-F5344CB8AC3E}">
        <p14:creationId xmlns:p14="http://schemas.microsoft.com/office/powerpoint/2010/main" val="2700282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33</a:t>
            </a:fld>
            <a:endParaRPr lang="en-US" altLang="zh-CN"/>
          </a:p>
        </p:txBody>
      </p:sp>
      <p:sp>
        <p:nvSpPr>
          <p:cNvPr id="11" name="TextBox 3"/>
          <p:cNvSpPr txBox="1"/>
          <p:nvPr/>
        </p:nvSpPr>
        <p:spPr>
          <a:xfrm>
            <a:off x="1919536" y="789222"/>
            <a:ext cx="8639976" cy="461665"/>
          </a:xfrm>
          <a:prstGeom prst="rect">
            <a:avLst/>
          </a:prstGeom>
          <a:noFill/>
        </p:spPr>
        <p:txBody>
          <a:bodyPr wrap="square" rtlCol="0">
            <a:spAutoFit/>
          </a:bodyPr>
          <a:lstStyle/>
          <a:p>
            <a:pPr algn="ctr" defTabSz="914400" fontAlgn="base">
              <a:spcBef>
                <a:spcPct val="0"/>
              </a:spcBef>
              <a:spcAft>
                <a:spcPct val="0"/>
              </a:spcAft>
            </a:pPr>
            <a:r>
              <a:rPr lang="en-US" altLang="zh-CN" sz="2400" b="1" dirty="0">
                <a:solidFill>
                  <a:srgbClr val="FF0000"/>
                </a:solidFill>
                <a:ea typeface="华文新魏" pitchFamily="2" charset="-122"/>
              </a:rPr>
              <a:t>Proton extraction from RTBT</a:t>
            </a:r>
            <a:endParaRPr lang="zh-CN" altLang="en-US" sz="2400" b="1" dirty="0">
              <a:solidFill>
                <a:srgbClr val="FF0000"/>
              </a:solidFill>
              <a:ea typeface="华文新魏" pitchFamily="2" charset="-122"/>
            </a:endParaRPr>
          </a:p>
        </p:txBody>
      </p:sp>
      <p:pic>
        <p:nvPicPr>
          <p:cNvPr id="14" name="内容占位符 3"/>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437" y="4205125"/>
            <a:ext cx="2520280" cy="2603980"/>
          </a:xfrm>
          <a:prstGeom prst="rect">
            <a:avLst/>
          </a:prstGeom>
        </p:spPr>
      </p:pic>
      <p:pic>
        <p:nvPicPr>
          <p:cNvPr id="17" name="图片 16"/>
          <p:cNvPicPr>
            <a:picLocks noChangeAspect="1"/>
          </p:cNvPicPr>
          <p:nvPr/>
        </p:nvPicPr>
        <p:blipFill>
          <a:blip r:embed="rId3"/>
          <a:stretch>
            <a:fillRect/>
          </a:stretch>
        </p:blipFill>
        <p:spPr>
          <a:xfrm>
            <a:off x="2327437" y="1181519"/>
            <a:ext cx="3600000" cy="1580198"/>
          </a:xfrm>
          <a:prstGeom prst="rect">
            <a:avLst/>
          </a:prstGeom>
        </p:spPr>
      </p:pic>
      <p:grpSp>
        <p:nvGrpSpPr>
          <p:cNvPr id="19" name="组合 18"/>
          <p:cNvGrpSpPr/>
          <p:nvPr/>
        </p:nvGrpSpPr>
        <p:grpSpPr>
          <a:xfrm>
            <a:off x="6670912" y="1541253"/>
            <a:ext cx="3447118" cy="1779890"/>
            <a:chOff x="2531828" y="1086885"/>
            <a:chExt cx="2322708" cy="1576648"/>
          </a:xfrm>
        </p:grpSpPr>
        <p:grpSp>
          <p:nvGrpSpPr>
            <p:cNvPr id="20" name="组合 19"/>
            <p:cNvGrpSpPr/>
            <p:nvPr/>
          </p:nvGrpSpPr>
          <p:grpSpPr>
            <a:xfrm>
              <a:off x="2531828" y="1086885"/>
              <a:ext cx="2322708" cy="1575389"/>
              <a:chOff x="2531828" y="1086885"/>
              <a:chExt cx="2322708" cy="1575389"/>
            </a:xfrm>
          </p:grpSpPr>
          <p:cxnSp>
            <p:nvCxnSpPr>
              <p:cNvPr id="27" name="直接连接符 26"/>
              <p:cNvCxnSpPr/>
              <p:nvPr/>
            </p:nvCxnSpPr>
            <p:spPr>
              <a:xfrm>
                <a:off x="2670458" y="1301398"/>
                <a:ext cx="0" cy="429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965968" y="1301398"/>
                <a:ext cx="0" cy="429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2670458" y="1327104"/>
                <a:ext cx="341091"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文本框 55"/>
              <p:cNvSpPr txBox="1"/>
              <p:nvPr/>
            </p:nvSpPr>
            <p:spPr>
              <a:xfrm>
                <a:off x="2587545" y="1086885"/>
                <a:ext cx="371778" cy="22492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050" dirty="0">
                    <a:solidFill>
                      <a:srgbClr val="000000"/>
                    </a:solidFill>
                  </a:rPr>
                  <a:t>40 </a:t>
                </a:r>
                <a:r>
                  <a:rPr lang="en-US" altLang="zh-CN" sz="1050" dirty="0" err="1">
                    <a:solidFill>
                      <a:srgbClr val="000000"/>
                    </a:solidFill>
                  </a:rPr>
                  <a:t>ms</a:t>
                </a:r>
                <a:endParaRPr lang="zh-CN" altLang="en-US" sz="1050" dirty="0">
                  <a:solidFill>
                    <a:srgbClr val="000000"/>
                  </a:solidFill>
                </a:endParaRPr>
              </a:p>
            </p:txBody>
          </p:sp>
          <p:sp>
            <p:nvSpPr>
              <p:cNvPr id="31" name="文本框 31"/>
              <p:cNvSpPr txBox="1"/>
              <p:nvPr/>
            </p:nvSpPr>
            <p:spPr>
              <a:xfrm>
                <a:off x="3319425" y="1677835"/>
                <a:ext cx="847405" cy="424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400" dirty="0">
                    <a:solidFill>
                      <a:srgbClr val="000000"/>
                    </a:solidFill>
                  </a:rPr>
                  <a:t>……</a:t>
                </a:r>
                <a:endParaRPr lang="zh-CN" altLang="en-US" sz="2400" dirty="0">
                  <a:solidFill>
                    <a:srgbClr val="000000"/>
                  </a:solidFill>
                </a:endParaRPr>
              </a:p>
            </p:txBody>
          </p:sp>
          <p:sp>
            <p:nvSpPr>
              <p:cNvPr id="32" name="矩形 31"/>
              <p:cNvSpPr/>
              <p:nvPr/>
            </p:nvSpPr>
            <p:spPr>
              <a:xfrm>
                <a:off x="2771444"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3" name="矩形 32"/>
              <p:cNvSpPr/>
              <p:nvPr/>
            </p:nvSpPr>
            <p:spPr>
              <a:xfrm>
                <a:off x="2671372"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4" name="矩形 33"/>
              <p:cNvSpPr/>
              <p:nvPr/>
            </p:nvSpPr>
            <p:spPr>
              <a:xfrm>
                <a:off x="3067777"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5" name="矩形 34"/>
              <p:cNvSpPr/>
              <p:nvPr/>
            </p:nvSpPr>
            <p:spPr>
              <a:xfrm>
                <a:off x="2967705"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6" name="矩形 35"/>
              <p:cNvSpPr/>
              <p:nvPr/>
            </p:nvSpPr>
            <p:spPr>
              <a:xfrm>
                <a:off x="3359078"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7" name="矩形 36"/>
              <p:cNvSpPr/>
              <p:nvPr/>
            </p:nvSpPr>
            <p:spPr>
              <a:xfrm>
                <a:off x="3259006" y="1728095"/>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8" name="矩形 37"/>
              <p:cNvSpPr/>
              <p:nvPr/>
            </p:nvSpPr>
            <p:spPr>
              <a:xfrm>
                <a:off x="4200801"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39" name="矩形 38"/>
              <p:cNvSpPr/>
              <p:nvPr/>
            </p:nvSpPr>
            <p:spPr>
              <a:xfrm>
                <a:off x="4100729"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40" name="矩形 39"/>
              <p:cNvSpPr/>
              <p:nvPr/>
            </p:nvSpPr>
            <p:spPr>
              <a:xfrm>
                <a:off x="4497134"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41" name="矩形 40"/>
              <p:cNvSpPr/>
              <p:nvPr/>
            </p:nvSpPr>
            <p:spPr>
              <a:xfrm>
                <a:off x="4397062"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42" name="矩形 41"/>
              <p:cNvSpPr/>
              <p:nvPr/>
            </p:nvSpPr>
            <p:spPr>
              <a:xfrm>
                <a:off x="4788435"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43" name="矩形 42"/>
              <p:cNvSpPr/>
              <p:nvPr/>
            </p:nvSpPr>
            <p:spPr>
              <a:xfrm>
                <a:off x="4688363" y="1724790"/>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cxnSp>
            <p:nvCxnSpPr>
              <p:cNvPr id="44" name="直接连接符 43"/>
              <p:cNvCxnSpPr/>
              <p:nvPr/>
            </p:nvCxnSpPr>
            <p:spPr>
              <a:xfrm>
                <a:off x="2662905" y="2204961"/>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2780418" y="2204961"/>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2640871" y="2370214"/>
                <a:ext cx="15056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2531828" y="2437352"/>
                <a:ext cx="397700" cy="224922"/>
              </a:xfrm>
              <a:prstGeom prst="rect">
                <a:avLst/>
              </a:prstGeom>
              <a:noFill/>
            </p:spPr>
            <p:txBody>
              <a:bodyPr wrap="none" rtlCol="0">
                <a:spAutoFit/>
              </a:bodyPr>
              <a:lstStyle/>
              <a:p>
                <a:pPr algn="ctr" defTabSz="914400" fontAlgn="base">
                  <a:spcBef>
                    <a:spcPct val="0"/>
                  </a:spcBef>
                  <a:spcAft>
                    <a:spcPct val="0"/>
                  </a:spcAft>
                </a:pPr>
                <a:r>
                  <a:rPr lang="en-US" altLang="zh-CN" sz="1050" dirty="0">
                    <a:solidFill>
                      <a:srgbClr val="000000"/>
                    </a:solidFill>
                  </a:rPr>
                  <a:t>410 ns</a:t>
                </a:r>
                <a:endParaRPr lang="zh-CN" altLang="en-US" sz="1050" dirty="0">
                  <a:solidFill>
                    <a:srgbClr val="000000"/>
                  </a:solidFill>
                </a:endParaRPr>
              </a:p>
            </p:txBody>
          </p:sp>
        </p:grpSp>
        <p:cxnSp>
          <p:nvCxnSpPr>
            <p:cNvPr id="21" name="直接连接符 20"/>
            <p:cNvCxnSpPr/>
            <p:nvPr/>
          </p:nvCxnSpPr>
          <p:spPr>
            <a:xfrm>
              <a:off x="3256650" y="2226780"/>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330095" y="2226780"/>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本框 61"/>
            <p:cNvSpPr txBox="1"/>
            <p:nvPr/>
          </p:nvSpPr>
          <p:spPr>
            <a:xfrm>
              <a:off x="3025312" y="2438611"/>
              <a:ext cx="424704" cy="22492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050" dirty="0">
                  <a:solidFill>
                    <a:srgbClr val="000000"/>
                  </a:solidFill>
                </a:rPr>
                <a:t>~ 70 ns</a:t>
              </a:r>
              <a:endParaRPr lang="zh-CN" altLang="en-US" sz="1050" dirty="0">
                <a:solidFill>
                  <a:srgbClr val="000000"/>
                </a:solidFill>
              </a:endParaRPr>
            </a:p>
          </p:txBody>
        </p:sp>
        <p:cxnSp>
          <p:nvCxnSpPr>
            <p:cNvPr id="24" name="直接箭头连接符 23"/>
            <p:cNvCxnSpPr/>
            <p:nvPr/>
          </p:nvCxnSpPr>
          <p:spPr>
            <a:xfrm>
              <a:off x="3322470" y="2413759"/>
              <a:ext cx="178805" cy="0"/>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086053" y="2413759"/>
              <a:ext cx="178805" cy="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3208630" y="2413759"/>
              <a:ext cx="178805" cy="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6537162" y="4538711"/>
            <a:ext cx="3580867" cy="1238452"/>
            <a:chOff x="2240597" y="3853958"/>
            <a:chExt cx="3852986" cy="1704179"/>
          </a:xfrm>
        </p:grpSpPr>
        <p:cxnSp>
          <p:nvCxnSpPr>
            <p:cNvPr id="49" name="直接连接符 48"/>
            <p:cNvCxnSpPr/>
            <p:nvPr/>
          </p:nvCxnSpPr>
          <p:spPr>
            <a:xfrm>
              <a:off x="2613440" y="4113097"/>
              <a:ext cx="0" cy="429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235423" y="4138803"/>
              <a:ext cx="0" cy="4296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a:off x="2613440" y="4138803"/>
              <a:ext cx="61878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文本框 55"/>
            <p:cNvSpPr txBox="1"/>
            <p:nvPr/>
          </p:nvSpPr>
          <p:spPr>
            <a:xfrm>
              <a:off x="2533415" y="3853958"/>
              <a:ext cx="674750" cy="34940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050" dirty="0">
                  <a:solidFill>
                    <a:srgbClr val="000000"/>
                  </a:solidFill>
                </a:rPr>
                <a:t>400 </a:t>
              </a:r>
              <a:r>
                <a:rPr lang="en-US" altLang="zh-CN" sz="1050" dirty="0" err="1">
                  <a:solidFill>
                    <a:srgbClr val="000000"/>
                  </a:solidFill>
                </a:rPr>
                <a:t>ms</a:t>
              </a:r>
              <a:endParaRPr lang="zh-CN" altLang="en-US" sz="1050" dirty="0">
                <a:solidFill>
                  <a:srgbClr val="000000"/>
                </a:solidFill>
              </a:endParaRPr>
            </a:p>
          </p:txBody>
        </p:sp>
        <p:sp>
          <p:nvSpPr>
            <p:cNvPr id="53" name="矩形 52"/>
            <p:cNvSpPr/>
            <p:nvPr/>
          </p:nvSpPr>
          <p:spPr>
            <a:xfrm>
              <a:off x="3232224" y="4539794"/>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54" name="矩形 53"/>
            <p:cNvSpPr/>
            <p:nvPr/>
          </p:nvSpPr>
          <p:spPr>
            <a:xfrm>
              <a:off x="2614354" y="4539794"/>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55" name="文本框 31"/>
            <p:cNvSpPr txBox="1"/>
            <p:nvPr/>
          </p:nvSpPr>
          <p:spPr>
            <a:xfrm>
              <a:off x="3819571" y="4359459"/>
              <a:ext cx="1108013" cy="6352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400" dirty="0">
                  <a:solidFill>
                    <a:srgbClr val="000000"/>
                  </a:solidFill>
                </a:rPr>
                <a:t>……</a:t>
              </a:r>
              <a:endParaRPr lang="zh-CN" altLang="en-US" sz="2400" dirty="0">
                <a:solidFill>
                  <a:srgbClr val="000000"/>
                </a:solidFill>
              </a:endParaRPr>
            </a:p>
          </p:txBody>
        </p:sp>
        <p:cxnSp>
          <p:nvCxnSpPr>
            <p:cNvPr id="56" name="直接连接符 55"/>
            <p:cNvCxnSpPr/>
            <p:nvPr/>
          </p:nvCxnSpPr>
          <p:spPr>
            <a:xfrm>
              <a:off x="2610268" y="5027921"/>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2672696" y="5027921"/>
              <a:ext cx="0" cy="25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文本框 61"/>
            <p:cNvSpPr txBox="1"/>
            <p:nvPr/>
          </p:nvSpPr>
          <p:spPr>
            <a:xfrm>
              <a:off x="2240597" y="5208734"/>
              <a:ext cx="678199" cy="34940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ltLang="zh-CN" sz="1050" dirty="0">
                  <a:solidFill>
                    <a:srgbClr val="000000"/>
                  </a:solidFill>
                </a:rPr>
                <a:t>~ 70 ns</a:t>
              </a:r>
              <a:endParaRPr lang="zh-CN" altLang="en-US" sz="1050" dirty="0">
                <a:solidFill>
                  <a:srgbClr val="000000"/>
                </a:solidFill>
              </a:endParaRPr>
            </a:p>
          </p:txBody>
        </p:sp>
        <p:cxnSp>
          <p:nvCxnSpPr>
            <p:cNvPr id="59" name="直接箭头连接符 58"/>
            <p:cNvCxnSpPr/>
            <p:nvPr/>
          </p:nvCxnSpPr>
          <p:spPr>
            <a:xfrm>
              <a:off x="2676088" y="5214900"/>
              <a:ext cx="178805" cy="0"/>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2439671" y="5214900"/>
              <a:ext cx="178805" cy="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2562248" y="5214900"/>
              <a:ext cx="178805" cy="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850094" y="4535119"/>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63" name="矩形 62"/>
            <p:cNvSpPr/>
            <p:nvPr/>
          </p:nvSpPr>
          <p:spPr>
            <a:xfrm>
              <a:off x="5409612" y="4559491"/>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64" name="矩形 63"/>
            <p:cNvSpPr/>
            <p:nvPr/>
          </p:nvSpPr>
          <p:spPr>
            <a:xfrm>
              <a:off x="4791742" y="4559491"/>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sp>
          <p:nvSpPr>
            <p:cNvPr id="65" name="矩形 64"/>
            <p:cNvSpPr/>
            <p:nvPr/>
          </p:nvSpPr>
          <p:spPr>
            <a:xfrm>
              <a:off x="6027482" y="4554816"/>
              <a:ext cx="66101" cy="4737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zh-CN" altLang="en-US">
                <a:solidFill>
                  <a:srgbClr val="FF0000"/>
                </a:solidFill>
              </a:endParaRPr>
            </a:p>
          </p:txBody>
        </p:sp>
      </p:grpSp>
      <p:sp>
        <p:nvSpPr>
          <p:cNvPr id="66" name="文本框 65"/>
          <p:cNvSpPr txBox="1"/>
          <p:nvPr/>
        </p:nvSpPr>
        <p:spPr>
          <a:xfrm>
            <a:off x="6937360" y="3241798"/>
            <a:ext cx="3126130" cy="461665"/>
          </a:xfrm>
          <a:prstGeom prst="rect">
            <a:avLst/>
          </a:prstGeom>
          <a:noFill/>
        </p:spPr>
        <p:txBody>
          <a:bodyPr wrap="square" rtlCol="0">
            <a:spAutoFit/>
          </a:bodyPr>
          <a:lstStyle/>
          <a:p>
            <a:pPr algn="ctr" defTabSz="914400" fontAlgn="base">
              <a:spcBef>
                <a:spcPct val="0"/>
              </a:spcBef>
              <a:spcAft>
                <a:spcPct val="0"/>
              </a:spcAft>
            </a:pPr>
            <a:r>
              <a:rPr lang="en-US" altLang="zh-CN" sz="1200" dirty="0">
                <a:solidFill>
                  <a:srgbClr val="000000"/>
                </a:solidFill>
              </a:rPr>
              <a:t>Proton beam structure in RTBT</a:t>
            </a:r>
          </a:p>
          <a:p>
            <a:pPr algn="ctr" defTabSz="914400" fontAlgn="base">
              <a:spcBef>
                <a:spcPct val="0"/>
              </a:spcBef>
              <a:spcAft>
                <a:spcPct val="0"/>
              </a:spcAft>
            </a:pPr>
            <a:r>
              <a:rPr lang="en-US" altLang="zh-CN" sz="1200" dirty="0">
                <a:solidFill>
                  <a:srgbClr val="000000"/>
                </a:solidFill>
              </a:rPr>
              <a:t> (25 Hz, two bunches in one pulse) </a:t>
            </a:r>
          </a:p>
        </p:txBody>
      </p:sp>
      <p:sp>
        <p:nvSpPr>
          <p:cNvPr id="67" name="文本框 66"/>
          <p:cNvSpPr txBox="1"/>
          <p:nvPr/>
        </p:nvSpPr>
        <p:spPr>
          <a:xfrm>
            <a:off x="6771062" y="5847656"/>
            <a:ext cx="3634015" cy="461665"/>
          </a:xfrm>
          <a:prstGeom prst="rect">
            <a:avLst/>
          </a:prstGeom>
          <a:noFill/>
        </p:spPr>
        <p:txBody>
          <a:bodyPr wrap="square" rtlCol="0">
            <a:spAutoFit/>
          </a:bodyPr>
          <a:lstStyle/>
          <a:p>
            <a:pPr algn="ctr" defTabSz="914400" fontAlgn="base">
              <a:spcBef>
                <a:spcPct val="0"/>
              </a:spcBef>
              <a:spcAft>
                <a:spcPct val="0"/>
              </a:spcAft>
            </a:pPr>
            <a:r>
              <a:rPr lang="en-US" altLang="zh-CN" sz="1200" dirty="0">
                <a:solidFill>
                  <a:srgbClr val="000000"/>
                </a:solidFill>
              </a:rPr>
              <a:t>Proton beam structure transported to </a:t>
            </a:r>
            <a:r>
              <a:rPr lang="en-US" altLang="zh-CN" sz="1200" b="1" dirty="0" err="1">
                <a:solidFill>
                  <a:srgbClr val="000000"/>
                </a:solidFill>
              </a:rPr>
              <a:t>EMuS</a:t>
            </a:r>
            <a:r>
              <a:rPr lang="en-US" altLang="zh-CN" sz="1200" b="1" dirty="0">
                <a:solidFill>
                  <a:srgbClr val="000000"/>
                </a:solidFill>
              </a:rPr>
              <a:t> target</a:t>
            </a:r>
          </a:p>
          <a:p>
            <a:pPr algn="ctr" defTabSz="914400" fontAlgn="base">
              <a:spcBef>
                <a:spcPct val="0"/>
              </a:spcBef>
              <a:spcAft>
                <a:spcPct val="0"/>
              </a:spcAft>
            </a:pPr>
            <a:r>
              <a:rPr lang="en-US" altLang="zh-CN" sz="1200" dirty="0">
                <a:solidFill>
                  <a:srgbClr val="000000"/>
                </a:solidFill>
              </a:rPr>
              <a:t>(2.5 Hz, one bunches in one pulse)</a:t>
            </a:r>
          </a:p>
        </p:txBody>
      </p:sp>
      <p:sp>
        <p:nvSpPr>
          <p:cNvPr id="68" name="下箭头 67"/>
          <p:cNvSpPr/>
          <p:nvPr/>
        </p:nvSpPr>
        <p:spPr>
          <a:xfrm>
            <a:off x="7696235" y="3911977"/>
            <a:ext cx="62562" cy="353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400">
              <a:solidFill>
                <a:srgbClr val="FFFFFF"/>
              </a:solidFill>
            </a:endParaRPr>
          </a:p>
        </p:txBody>
      </p:sp>
      <p:sp>
        <p:nvSpPr>
          <p:cNvPr id="69" name="文本框 68"/>
          <p:cNvSpPr txBox="1"/>
          <p:nvPr/>
        </p:nvSpPr>
        <p:spPr>
          <a:xfrm>
            <a:off x="7706924" y="3892521"/>
            <a:ext cx="2356567" cy="430887"/>
          </a:xfrm>
          <a:prstGeom prst="rect">
            <a:avLst/>
          </a:prstGeom>
          <a:noFill/>
        </p:spPr>
        <p:txBody>
          <a:bodyPr wrap="square" rtlCol="0">
            <a:spAutoFit/>
          </a:bodyPr>
          <a:lstStyle/>
          <a:p>
            <a:pPr algn="ctr" defTabSz="914400" fontAlgn="base">
              <a:spcBef>
                <a:spcPct val="0"/>
              </a:spcBef>
              <a:spcAft>
                <a:spcPct val="0"/>
              </a:spcAft>
            </a:pPr>
            <a:r>
              <a:rPr lang="en-US" altLang="zh-CN" sz="1100" dirty="0">
                <a:solidFill>
                  <a:srgbClr val="000000"/>
                </a:solidFill>
              </a:rPr>
              <a:t>Extracting one bunch in every 10 pulses from RTBT to </a:t>
            </a:r>
            <a:r>
              <a:rPr lang="en-US" altLang="zh-CN" sz="1100" dirty="0" err="1">
                <a:solidFill>
                  <a:srgbClr val="000000"/>
                </a:solidFill>
              </a:rPr>
              <a:t>EMuS</a:t>
            </a:r>
            <a:endParaRPr lang="en-US" altLang="zh-CN" sz="1100" dirty="0">
              <a:solidFill>
                <a:srgbClr val="000000"/>
              </a:solidFill>
            </a:endParaRPr>
          </a:p>
        </p:txBody>
      </p:sp>
      <p:pic>
        <p:nvPicPr>
          <p:cNvPr id="3" name="图片 2"/>
          <p:cNvPicPr>
            <a:picLocks noChangeAspect="1"/>
          </p:cNvPicPr>
          <p:nvPr/>
        </p:nvPicPr>
        <p:blipFill>
          <a:blip r:embed="rId4"/>
          <a:stretch>
            <a:fillRect/>
          </a:stretch>
        </p:blipFill>
        <p:spPr>
          <a:xfrm>
            <a:off x="2261884" y="2649111"/>
            <a:ext cx="3834117" cy="1294118"/>
          </a:xfrm>
          <a:prstGeom prst="rect">
            <a:avLst/>
          </a:prstGeom>
        </p:spPr>
      </p:pic>
      <p:sp>
        <p:nvSpPr>
          <p:cNvPr id="70" name="文本框 32"/>
          <p:cNvSpPr txBox="1"/>
          <p:nvPr/>
        </p:nvSpPr>
        <p:spPr>
          <a:xfrm>
            <a:off x="2682703" y="3926026"/>
            <a:ext cx="3244734" cy="286232"/>
          </a:xfrm>
          <a:prstGeom prst="rect">
            <a:avLst/>
          </a:prstGeom>
          <a:noFill/>
        </p:spPr>
        <p:txBody>
          <a:bodyPr wrap="none" rtlCol="0">
            <a:spAutoFit/>
          </a:bodyPr>
          <a:lstStyle>
            <a:defPPr>
              <a:defRPr lang="zh-CN"/>
            </a:defPPr>
            <a:lvl1pPr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1pPr>
            <a:lvl2pPr marL="4572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2pPr>
            <a:lvl3pPr marL="9144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3pPr>
            <a:lvl4pPr marL="13716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4pPr>
            <a:lvl5pPr marL="1828800" algn="l" rtl="0" eaLnBrk="0" fontAlgn="base" hangingPunct="0">
              <a:lnSpc>
                <a:spcPct val="90000"/>
              </a:lnSpc>
              <a:spcBef>
                <a:spcPct val="0"/>
              </a:spcBef>
              <a:spcAft>
                <a:spcPct val="0"/>
              </a:spcAft>
              <a:defRPr sz="2800" b="1" kern="1200">
                <a:solidFill>
                  <a:schemeClr val="tx1"/>
                </a:solidFill>
                <a:latin typeface="黑体" pitchFamily="49" charset="-122"/>
                <a:ea typeface="黑体" pitchFamily="49" charset="-122"/>
                <a:cs typeface="+mn-cs"/>
              </a:defRPr>
            </a:lvl5pPr>
            <a:lvl6pPr marL="2286000" algn="l" defTabSz="914400" rtl="0" eaLnBrk="1" latinLnBrk="0" hangingPunct="1">
              <a:defRPr sz="2800" b="1" kern="1200">
                <a:solidFill>
                  <a:schemeClr val="tx1"/>
                </a:solidFill>
                <a:latin typeface="黑体" pitchFamily="49" charset="-122"/>
                <a:ea typeface="黑体" pitchFamily="49" charset="-122"/>
                <a:cs typeface="+mn-cs"/>
              </a:defRPr>
            </a:lvl6pPr>
            <a:lvl7pPr marL="2743200" algn="l" defTabSz="914400" rtl="0" eaLnBrk="1" latinLnBrk="0" hangingPunct="1">
              <a:defRPr sz="2800" b="1" kern="1200">
                <a:solidFill>
                  <a:schemeClr val="tx1"/>
                </a:solidFill>
                <a:latin typeface="黑体" pitchFamily="49" charset="-122"/>
                <a:ea typeface="黑体" pitchFamily="49" charset="-122"/>
                <a:cs typeface="+mn-cs"/>
              </a:defRPr>
            </a:lvl7pPr>
            <a:lvl8pPr marL="3200400" algn="l" defTabSz="914400" rtl="0" eaLnBrk="1" latinLnBrk="0" hangingPunct="1">
              <a:defRPr sz="2800" b="1" kern="1200">
                <a:solidFill>
                  <a:schemeClr val="tx1"/>
                </a:solidFill>
                <a:latin typeface="黑体" pitchFamily="49" charset="-122"/>
                <a:ea typeface="黑体" pitchFamily="49" charset="-122"/>
                <a:cs typeface="+mn-cs"/>
              </a:defRPr>
            </a:lvl8pPr>
            <a:lvl9pPr marL="3657600" algn="l" defTabSz="914400" rtl="0" eaLnBrk="1" latinLnBrk="0" hangingPunct="1">
              <a:defRPr sz="2800" b="1" kern="1200">
                <a:solidFill>
                  <a:schemeClr val="tx1"/>
                </a:solidFill>
                <a:latin typeface="黑体" pitchFamily="49" charset="-122"/>
                <a:ea typeface="黑体" pitchFamily="49" charset="-122"/>
                <a:cs typeface="+mn-cs"/>
              </a:defRPr>
            </a:lvl9pPr>
          </a:lstStyle>
          <a:p>
            <a:pPr defTabSz="914400"/>
            <a:r>
              <a:rPr lang="en-US" altLang="zh-CN" sz="1400" b="0" dirty="0">
                <a:solidFill>
                  <a:srgbClr val="000000"/>
                </a:solidFill>
                <a:latin typeface="Arial"/>
              </a:rPr>
              <a:t>Layout of proton extraction from RTBT</a:t>
            </a:r>
          </a:p>
        </p:txBody>
      </p:sp>
    </p:spTree>
    <p:extLst>
      <p:ext uri="{BB962C8B-B14F-4D97-AF65-F5344CB8AC3E}">
        <p14:creationId xmlns:p14="http://schemas.microsoft.com/office/powerpoint/2010/main" val="424561654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34</a:t>
            </a:fld>
            <a:endParaRPr lang="en-US" altLang="zh-CN"/>
          </a:p>
        </p:txBody>
      </p:sp>
      <p:pic>
        <p:nvPicPr>
          <p:cNvPr id="56" name="图片 55"/>
          <p:cNvPicPr>
            <a:picLocks noChangeAspect="1"/>
          </p:cNvPicPr>
          <p:nvPr/>
        </p:nvPicPr>
        <p:blipFill>
          <a:blip r:embed="rId2"/>
          <a:stretch>
            <a:fillRect/>
          </a:stretch>
        </p:blipFill>
        <p:spPr>
          <a:xfrm>
            <a:off x="7529264" y="1196753"/>
            <a:ext cx="2743200" cy="4126183"/>
          </a:xfrm>
          <a:prstGeom prst="rect">
            <a:avLst/>
          </a:prstGeom>
        </p:spPr>
      </p:pic>
      <p:pic>
        <p:nvPicPr>
          <p:cNvPr id="57" name="图片 56"/>
          <p:cNvPicPr>
            <a:picLocks noChangeAspect="1"/>
          </p:cNvPicPr>
          <p:nvPr/>
        </p:nvPicPr>
        <p:blipFill>
          <a:blip r:embed="rId3"/>
          <a:stretch>
            <a:fillRect/>
          </a:stretch>
        </p:blipFill>
        <p:spPr>
          <a:xfrm>
            <a:off x="4223792" y="1196752"/>
            <a:ext cx="2743156" cy="4212704"/>
          </a:xfrm>
          <a:prstGeom prst="rect">
            <a:avLst/>
          </a:prstGeom>
        </p:spPr>
      </p:pic>
      <p:pic>
        <p:nvPicPr>
          <p:cNvPr id="58" name="内容占位符 3"/>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2" y="1916832"/>
            <a:ext cx="2718044" cy="2808312"/>
          </a:xfrm>
          <a:prstGeom prst="rect">
            <a:avLst/>
          </a:prstGeom>
        </p:spPr>
      </p:pic>
      <p:sp>
        <p:nvSpPr>
          <p:cNvPr id="59" name="矩形 58"/>
          <p:cNvSpPr/>
          <p:nvPr/>
        </p:nvSpPr>
        <p:spPr>
          <a:xfrm>
            <a:off x="2423592" y="775822"/>
            <a:ext cx="7031092" cy="461665"/>
          </a:xfrm>
          <a:prstGeom prst="rect">
            <a:avLst/>
          </a:prstGeom>
        </p:spPr>
        <p:txBody>
          <a:bodyPr wrap="none">
            <a:spAutoFit/>
          </a:bodyPr>
          <a:lstStyle>
            <a:defPPr>
              <a:defRPr lang="zh-CN"/>
            </a:defPPr>
            <a:lvl1pPr algn="ctr" rtl="0" fontAlgn="base">
              <a:spcBef>
                <a:spcPct val="0"/>
              </a:spcBef>
              <a:spcAft>
                <a:spcPct val="0"/>
              </a:spcAft>
              <a:defRPr sz="1400" kern="1200">
                <a:solidFill>
                  <a:schemeClr val="tx1"/>
                </a:solidFill>
                <a:latin typeface="Arial" charset="0"/>
                <a:ea typeface="宋体" charset="-122"/>
                <a:cs typeface="+mn-cs"/>
              </a:defRPr>
            </a:lvl1pPr>
            <a:lvl2pPr marL="457200" algn="ctr" rtl="0" fontAlgn="base">
              <a:spcBef>
                <a:spcPct val="0"/>
              </a:spcBef>
              <a:spcAft>
                <a:spcPct val="0"/>
              </a:spcAft>
              <a:defRPr sz="1400" kern="1200">
                <a:solidFill>
                  <a:schemeClr val="tx1"/>
                </a:solidFill>
                <a:latin typeface="Arial" charset="0"/>
                <a:ea typeface="宋体" charset="-122"/>
                <a:cs typeface="+mn-cs"/>
              </a:defRPr>
            </a:lvl2pPr>
            <a:lvl3pPr marL="914400" algn="ctr" rtl="0" fontAlgn="base">
              <a:spcBef>
                <a:spcPct val="0"/>
              </a:spcBef>
              <a:spcAft>
                <a:spcPct val="0"/>
              </a:spcAft>
              <a:defRPr sz="1400" kern="1200">
                <a:solidFill>
                  <a:schemeClr val="tx1"/>
                </a:solidFill>
                <a:latin typeface="Arial" charset="0"/>
                <a:ea typeface="宋体" charset="-122"/>
                <a:cs typeface="+mn-cs"/>
              </a:defRPr>
            </a:lvl3pPr>
            <a:lvl4pPr marL="1371600" algn="ctr" rtl="0" fontAlgn="base">
              <a:spcBef>
                <a:spcPct val="0"/>
              </a:spcBef>
              <a:spcAft>
                <a:spcPct val="0"/>
              </a:spcAft>
              <a:defRPr sz="1400" kern="1200">
                <a:solidFill>
                  <a:schemeClr val="tx1"/>
                </a:solidFill>
                <a:latin typeface="Arial" charset="0"/>
                <a:ea typeface="宋体" charset="-122"/>
                <a:cs typeface="+mn-cs"/>
              </a:defRPr>
            </a:lvl4pPr>
            <a:lvl5pPr marL="1828800" algn="ctr" rtl="0" fontAlgn="base">
              <a:spcBef>
                <a:spcPct val="0"/>
              </a:spcBef>
              <a:spcAft>
                <a:spcPct val="0"/>
              </a:spcAft>
              <a:defRPr sz="1400" kern="1200">
                <a:solidFill>
                  <a:schemeClr val="tx1"/>
                </a:solidFill>
                <a:latin typeface="Arial" charset="0"/>
                <a:ea typeface="宋体" charset="-122"/>
                <a:cs typeface="+mn-cs"/>
              </a:defRPr>
            </a:lvl5pPr>
            <a:lvl6pPr marL="2286000" algn="l" defTabSz="914400" rtl="0" eaLnBrk="1" latinLnBrk="0" hangingPunct="1">
              <a:defRPr sz="1400" kern="1200">
                <a:solidFill>
                  <a:schemeClr val="tx1"/>
                </a:solidFill>
                <a:latin typeface="Arial" charset="0"/>
                <a:ea typeface="宋体" charset="-122"/>
                <a:cs typeface="+mn-cs"/>
              </a:defRPr>
            </a:lvl6pPr>
            <a:lvl7pPr marL="2743200" algn="l" defTabSz="914400" rtl="0" eaLnBrk="1" latinLnBrk="0" hangingPunct="1">
              <a:defRPr sz="1400" kern="1200">
                <a:solidFill>
                  <a:schemeClr val="tx1"/>
                </a:solidFill>
                <a:latin typeface="Arial" charset="0"/>
                <a:ea typeface="宋体" charset="-122"/>
                <a:cs typeface="+mn-cs"/>
              </a:defRPr>
            </a:lvl7pPr>
            <a:lvl8pPr marL="3200400" algn="l" defTabSz="914400" rtl="0" eaLnBrk="1" latinLnBrk="0" hangingPunct="1">
              <a:defRPr sz="1400" kern="1200">
                <a:solidFill>
                  <a:schemeClr val="tx1"/>
                </a:solidFill>
                <a:latin typeface="Arial" charset="0"/>
                <a:ea typeface="宋体" charset="-122"/>
                <a:cs typeface="+mn-cs"/>
              </a:defRPr>
            </a:lvl8pPr>
            <a:lvl9pPr marL="3657600" algn="l" defTabSz="914400" rtl="0" eaLnBrk="1" latinLnBrk="0" hangingPunct="1">
              <a:defRPr sz="1400" kern="1200">
                <a:solidFill>
                  <a:schemeClr val="tx1"/>
                </a:solidFill>
                <a:latin typeface="Arial" charset="0"/>
                <a:ea typeface="宋体" charset="-122"/>
                <a:cs typeface="+mn-cs"/>
              </a:defRPr>
            </a:lvl9pPr>
          </a:lstStyle>
          <a:p>
            <a:pPr algn="l"/>
            <a:r>
              <a:rPr lang="en-US" altLang="zh-CN" sz="2400" dirty="0">
                <a:solidFill>
                  <a:srgbClr val="FF0000"/>
                </a:solidFill>
                <a:latin typeface="+mn-lt"/>
                <a:ea typeface="华文新魏" pitchFamily="2" charset="-122"/>
              </a:rPr>
              <a:t>Lattice adjusting of proton transport line in HEPEA</a:t>
            </a:r>
            <a:endParaRPr lang="zh-CN" altLang="en-US" sz="2400" dirty="0">
              <a:solidFill>
                <a:srgbClr val="FF0000"/>
              </a:solidFill>
              <a:latin typeface="+mn-lt"/>
              <a:ea typeface="华文新魏" pitchFamily="2" charset="-122"/>
            </a:endParaRPr>
          </a:p>
        </p:txBody>
      </p:sp>
      <p:sp>
        <p:nvSpPr>
          <p:cNvPr id="60" name="文本框 59"/>
          <p:cNvSpPr txBox="1"/>
          <p:nvPr/>
        </p:nvSpPr>
        <p:spPr>
          <a:xfrm>
            <a:off x="2063553" y="4913411"/>
            <a:ext cx="1980029" cy="369332"/>
          </a:xfrm>
          <a:prstGeom prst="rect">
            <a:avLst/>
          </a:prstGeom>
          <a:noFill/>
        </p:spPr>
        <p:txBody>
          <a:bodyPr wrap="none" rtlCol="0">
            <a:spAutoFit/>
          </a:bodyPr>
          <a:lstStyle/>
          <a:p>
            <a:r>
              <a:rPr lang="en-US" altLang="zh-CN" dirty="0"/>
              <a:t>Layout of HEPEA</a:t>
            </a:r>
            <a:endParaRPr lang="zh-CN" altLang="en-US" dirty="0"/>
          </a:p>
        </p:txBody>
      </p:sp>
      <p:sp>
        <p:nvSpPr>
          <p:cNvPr id="61" name="文本框 60"/>
          <p:cNvSpPr txBox="1"/>
          <p:nvPr/>
        </p:nvSpPr>
        <p:spPr>
          <a:xfrm>
            <a:off x="4079777" y="5350126"/>
            <a:ext cx="3283977" cy="276999"/>
          </a:xfrm>
          <a:prstGeom prst="rect">
            <a:avLst/>
          </a:prstGeom>
          <a:noFill/>
        </p:spPr>
        <p:txBody>
          <a:bodyPr wrap="none" rtlCol="0">
            <a:spAutoFit/>
          </a:bodyPr>
          <a:lstStyle/>
          <a:p>
            <a:r>
              <a:rPr lang="en-US" altLang="zh-CN" sz="1200" dirty="0"/>
              <a:t>Transport line lattice of old version (version 1)</a:t>
            </a:r>
            <a:endParaRPr lang="zh-CN" altLang="en-US" sz="1200" dirty="0"/>
          </a:p>
        </p:txBody>
      </p:sp>
      <p:sp>
        <p:nvSpPr>
          <p:cNvPr id="62" name="文本框 61"/>
          <p:cNvSpPr txBox="1"/>
          <p:nvPr/>
        </p:nvSpPr>
        <p:spPr>
          <a:xfrm>
            <a:off x="7343592" y="5348144"/>
            <a:ext cx="3360921" cy="276999"/>
          </a:xfrm>
          <a:prstGeom prst="rect">
            <a:avLst/>
          </a:prstGeom>
          <a:noFill/>
        </p:spPr>
        <p:txBody>
          <a:bodyPr wrap="none" rtlCol="0">
            <a:spAutoFit/>
          </a:bodyPr>
          <a:lstStyle/>
          <a:p>
            <a:r>
              <a:rPr lang="en-US" altLang="zh-CN" sz="1200" dirty="0"/>
              <a:t>Transport line lattice of new version (version 2)</a:t>
            </a:r>
            <a:endParaRPr lang="zh-CN" altLang="en-US" sz="1200" dirty="0"/>
          </a:p>
        </p:txBody>
      </p:sp>
      <p:sp>
        <p:nvSpPr>
          <p:cNvPr id="63" name="文本框 62"/>
          <p:cNvSpPr txBox="1"/>
          <p:nvPr/>
        </p:nvSpPr>
        <p:spPr>
          <a:xfrm>
            <a:off x="1775520" y="5930117"/>
            <a:ext cx="9843400" cy="646331"/>
          </a:xfrm>
          <a:prstGeom prst="rect">
            <a:avLst/>
          </a:prstGeom>
          <a:noFill/>
        </p:spPr>
        <p:txBody>
          <a:bodyPr wrap="none" rtlCol="0">
            <a:spAutoFit/>
          </a:bodyPr>
          <a:lstStyle/>
          <a:p>
            <a:pPr marL="285750" indent="-285750">
              <a:buFont typeface="Arial" panose="020B0604020202020204" pitchFamily="34" charset="0"/>
              <a:buChar char="•"/>
            </a:pPr>
            <a:r>
              <a:rPr lang="en-US" altLang="zh-CN" dirty="0"/>
              <a:t>Lattice adjusting: be compatible to the layout of HEPEA</a:t>
            </a:r>
          </a:p>
          <a:p>
            <a:pPr marL="285750" indent="-285750">
              <a:buFont typeface="Arial" panose="020B0604020202020204" pitchFamily="34" charset="0"/>
              <a:buChar char="•"/>
            </a:pPr>
            <a:r>
              <a:rPr lang="en-US" altLang="zh-CN" dirty="0"/>
              <a:t>Bending magnet adjusting: reduce magnet series and make the magnet field less than 1.2 T</a:t>
            </a:r>
            <a:endParaRPr lang="zh-CN" altLang="en-US" dirty="0"/>
          </a:p>
        </p:txBody>
      </p:sp>
    </p:spTree>
    <p:extLst>
      <p:ext uri="{BB962C8B-B14F-4D97-AF65-F5344CB8AC3E}">
        <p14:creationId xmlns:p14="http://schemas.microsoft.com/office/powerpoint/2010/main" val="104569968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EFCD09C4-77C1-4ECB-8989-7EF4ED8527F4}" type="slidenum">
              <a:rPr lang="en-US" altLang="zh-CN" smtClean="0"/>
              <a:pPr>
                <a:defRPr/>
              </a:pPr>
              <a:t>35</a:t>
            </a:fld>
            <a:endParaRPr lang="en-US" altLang="zh-CN"/>
          </a:p>
        </p:txBody>
      </p:sp>
      <p:pic>
        <p:nvPicPr>
          <p:cNvPr id="3" name="图片 2"/>
          <p:cNvPicPr>
            <a:picLocks noChangeAspect="1"/>
          </p:cNvPicPr>
          <p:nvPr/>
        </p:nvPicPr>
        <p:blipFill>
          <a:blip r:embed="rId2"/>
          <a:stretch>
            <a:fillRect/>
          </a:stretch>
        </p:blipFill>
        <p:spPr>
          <a:xfrm>
            <a:off x="3215680" y="1628800"/>
            <a:ext cx="2448272" cy="3816828"/>
          </a:xfrm>
          <a:prstGeom prst="rect">
            <a:avLst/>
          </a:prstGeom>
        </p:spPr>
      </p:pic>
      <p:pic>
        <p:nvPicPr>
          <p:cNvPr id="4" name="图片 3"/>
          <p:cNvPicPr>
            <a:picLocks noChangeAspect="1"/>
          </p:cNvPicPr>
          <p:nvPr/>
        </p:nvPicPr>
        <p:blipFill>
          <a:blip r:embed="rId3"/>
          <a:stretch>
            <a:fillRect/>
          </a:stretch>
        </p:blipFill>
        <p:spPr>
          <a:xfrm>
            <a:off x="5807969" y="1811098"/>
            <a:ext cx="2993143" cy="3634530"/>
          </a:xfrm>
          <a:prstGeom prst="rect">
            <a:avLst/>
          </a:prstGeom>
        </p:spPr>
      </p:pic>
      <p:pic>
        <p:nvPicPr>
          <p:cNvPr id="5" name="图片 4"/>
          <p:cNvPicPr>
            <a:picLocks noChangeAspect="1"/>
          </p:cNvPicPr>
          <p:nvPr/>
        </p:nvPicPr>
        <p:blipFill>
          <a:blip r:embed="rId4"/>
          <a:stretch>
            <a:fillRect/>
          </a:stretch>
        </p:blipFill>
        <p:spPr>
          <a:xfrm>
            <a:off x="5447929" y="3933056"/>
            <a:ext cx="939191" cy="998460"/>
          </a:xfrm>
          <a:prstGeom prst="rect">
            <a:avLst/>
          </a:prstGeom>
        </p:spPr>
      </p:pic>
      <p:sp>
        <p:nvSpPr>
          <p:cNvPr id="11" name="TextBox 3"/>
          <p:cNvSpPr txBox="1"/>
          <p:nvPr/>
        </p:nvSpPr>
        <p:spPr>
          <a:xfrm>
            <a:off x="2565077" y="896876"/>
            <a:ext cx="7373874" cy="400110"/>
          </a:xfrm>
          <a:prstGeom prst="rect">
            <a:avLst/>
          </a:prstGeom>
          <a:noFill/>
        </p:spPr>
        <p:txBody>
          <a:bodyPr wrap="square" rtlCol="0">
            <a:spAutoFit/>
          </a:bodyPr>
          <a:lstStyle/>
          <a:p>
            <a:pPr algn="l"/>
            <a:r>
              <a:rPr lang="en-US" altLang="zh-CN" sz="2000" b="1" dirty="0">
                <a:solidFill>
                  <a:srgbClr val="FF0000"/>
                </a:solidFill>
                <a:ea typeface="华文新魏" pitchFamily="2" charset="-122"/>
              </a:rPr>
              <a:t>Simulation of proton extraction from target station</a:t>
            </a:r>
          </a:p>
        </p:txBody>
      </p:sp>
    </p:spTree>
    <p:extLst>
      <p:ext uri="{BB962C8B-B14F-4D97-AF65-F5344CB8AC3E}">
        <p14:creationId xmlns:p14="http://schemas.microsoft.com/office/powerpoint/2010/main" val="214647950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805" y="91993"/>
            <a:ext cx="10515600" cy="631907"/>
          </a:xfrm>
        </p:spPr>
        <p:txBody>
          <a:bodyPr>
            <a:normAutofit fontScale="90000"/>
          </a:bodyPr>
          <a:lstStyle/>
          <a:p>
            <a:r>
              <a:rPr lang="en-US" altLang="zh-CN" dirty="0"/>
              <a:t>Summary</a:t>
            </a:r>
            <a:endParaRPr lang="zh-CN" altLang="en-US" dirty="0"/>
          </a:p>
        </p:txBody>
      </p:sp>
      <p:sp>
        <p:nvSpPr>
          <p:cNvPr id="3" name="内容占位符 2"/>
          <p:cNvSpPr>
            <a:spLocks noGrp="1"/>
          </p:cNvSpPr>
          <p:nvPr>
            <p:ph idx="1"/>
          </p:nvPr>
        </p:nvSpPr>
        <p:spPr>
          <a:xfrm>
            <a:off x="307975" y="1399540"/>
            <a:ext cx="11505211" cy="4620260"/>
          </a:xfrm>
        </p:spPr>
        <p:txBody>
          <a:bodyPr>
            <a:normAutofit/>
          </a:bodyPr>
          <a:lstStyle/>
          <a:p>
            <a:pPr algn="just"/>
            <a:r>
              <a:rPr lang="en-US" altLang="zh-CN" sz="2000" kern="0" dirty="0"/>
              <a:t>To</a:t>
            </a:r>
            <a:r>
              <a:rPr lang="en-US" altLang="zh-CN" sz="2000" kern="0" dirty="0" smtClean="0"/>
              <a:t> higher field, peak field of baseline model and faster model are 4.87 T and 4.52 T respectively,</a:t>
            </a:r>
            <a:r>
              <a:rPr lang="en-US" altLang="zh-CN" sz="2000" kern="100" dirty="0">
                <a:cs typeface="Times New Roman" panose="02020603050405020304" pitchFamily="18" charset="0"/>
              </a:rPr>
              <a:t> </a:t>
            </a:r>
            <a:r>
              <a:rPr lang="en-US" altLang="zh-CN" sz="2000" kern="100" dirty="0" smtClean="0">
                <a:cs typeface="Times New Roman" panose="02020603050405020304" pitchFamily="18" charset="0"/>
              </a:rPr>
              <a:t>field </a:t>
            </a:r>
            <a:r>
              <a:rPr lang="en-US" altLang="zh-CN" sz="2000" kern="100" dirty="0">
                <a:cs typeface="Times New Roman" panose="02020603050405020304" pitchFamily="18" charset="0"/>
              </a:rPr>
              <a:t>at axis of matching </a:t>
            </a:r>
            <a:r>
              <a:rPr lang="en-US" altLang="zh-CN" sz="2000" kern="100" dirty="0" smtClean="0">
                <a:cs typeface="Times New Roman" panose="02020603050405020304" pitchFamily="18" charset="0"/>
              </a:rPr>
              <a:t>coil are 2.5 T,  2.2 T and 2.1 T </a:t>
            </a:r>
            <a:r>
              <a:rPr lang="en-US" altLang="zh-CN" sz="2000" kern="0" dirty="0" smtClean="0"/>
              <a:t>respectively</a:t>
            </a:r>
            <a:r>
              <a:rPr lang="en-US" altLang="zh-CN" sz="2000" kern="100" dirty="0" smtClean="0">
                <a:cs typeface="Times New Roman" panose="02020603050405020304" pitchFamily="18" charset="0"/>
              </a:rPr>
              <a:t> </a:t>
            </a:r>
            <a:r>
              <a:rPr lang="en-US" altLang="zh-CN" sz="2000" kern="0" dirty="0" smtClean="0"/>
              <a:t>. </a:t>
            </a:r>
            <a:r>
              <a:rPr lang="en-US" altLang="zh-CN" sz="2000" kern="0" dirty="0"/>
              <a:t>T</a:t>
            </a:r>
            <a:r>
              <a:rPr lang="en-US" altLang="zh-CN" sz="2000" kern="0" dirty="0" smtClean="0"/>
              <a:t>he current of the CS2 and CS3 are decreased, the current of the CS1 and CS4 can’t be increased to  requirement, which was restricted by the property of the superconducting cable, so the field at axis of matching coil is difficult to reach 3 T. There will be one way,  increasing the layer of the CS4 . But in </a:t>
            </a:r>
            <a:r>
              <a:rPr lang="en-US" altLang="zh-CN" sz="2000" dirty="0">
                <a:solidFill>
                  <a:schemeClr val="accent6"/>
                </a:solidFill>
              </a:rPr>
              <a:t>Peak Field 5 T(Slower taper</a:t>
            </a:r>
            <a:r>
              <a:rPr lang="en-US" altLang="zh-CN" sz="2000" dirty="0" smtClean="0">
                <a:solidFill>
                  <a:schemeClr val="accent6"/>
                </a:solidFill>
              </a:rPr>
              <a:t>)</a:t>
            </a:r>
            <a:r>
              <a:rPr lang="zh-CN" altLang="en-US" sz="2000" dirty="0" smtClean="0">
                <a:solidFill>
                  <a:schemeClr val="accent6"/>
                </a:solidFill>
              </a:rPr>
              <a:t>，</a:t>
            </a:r>
            <a:r>
              <a:rPr lang="en-US" altLang="zh-CN" sz="2000" kern="0" dirty="0" smtClean="0"/>
              <a:t>the current of CS4 need be decreased. Four coil need be excited respectively, which maybe cause quench easily in higher field model.</a:t>
            </a:r>
          </a:p>
          <a:p>
            <a:pPr algn="just">
              <a:spcAft>
                <a:spcPts val="0"/>
              </a:spcAft>
            </a:pPr>
            <a:r>
              <a:rPr lang="en-US" altLang="zh-CN" sz="2000" kern="0" dirty="0" smtClean="0"/>
              <a:t>The length from peak field to inflection point is about 1.6 m in slower taper model and baseline model. </a:t>
            </a:r>
          </a:p>
          <a:p>
            <a:pPr algn="just"/>
            <a:r>
              <a:rPr lang="en-US" altLang="zh-CN" sz="2000" kern="0" dirty="0"/>
              <a:t>The length from peak field to inflection point is </a:t>
            </a:r>
            <a:r>
              <a:rPr lang="en-US" altLang="zh-CN" sz="2000" kern="0" dirty="0" smtClean="0"/>
              <a:t>about 1.0 </a:t>
            </a:r>
            <a:r>
              <a:rPr lang="en-US" altLang="zh-CN" sz="2000" kern="0" dirty="0"/>
              <a:t>m in </a:t>
            </a:r>
            <a:r>
              <a:rPr lang="en-US" altLang="zh-CN" sz="2000" kern="0" dirty="0" smtClean="0"/>
              <a:t>faster model. </a:t>
            </a:r>
          </a:p>
          <a:p>
            <a:pPr algn="just"/>
            <a:r>
              <a:rPr lang="en-US" altLang="zh-CN" sz="2000" kern="0" dirty="0" smtClean="0"/>
              <a:t>There is a pit in faster model.</a:t>
            </a:r>
          </a:p>
          <a:p>
            <a:pPr algn="just"/>
            <a:r>
              <a:rPr lang="en-US" altLang="zh-CN" sz="2000" kern="0" dirty="0" smtClean="0"/>
              <a:t>The shear strength of cable have not matched with the requirement(20 Mpa), the result of 1.5 m cable is very good, but the result of 10 m cable is inconsistent.</a:t>
            </a:r>
            <a:endParaRPr lang="en-US" altLang="zh-CN" sz="2000" kern="0" dirty="0"/>
          </a:p>
        </p:txBody>
      </p:sp>
      <p:sp>
        <p:nvSpPr>
          <p:cNvPr id="4" name="AutoShape 2" descr="https://ihep.ac.cn/coremail/s?func=mbox:getMessageData&amp;mid=1:1tbiAQMEAVl754VvawAAmD&amp;part=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AutoShape 4" descr="https://ihep.ac.cn/coremail/s?func=mbox:getMessageData&amp;mid=1:1tbiAQMEAVl754VvawAAmD&amp;part=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6" descr="https://ihep.ac.cn/coremail/s?func=mbox:getMessageData&amp;mid=1:1tbiAQMEAVl754VvawAAmD&amp;part=3"/>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120028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055" y="69562"/>
            <a:ext cx="10515600" cy="521566"/>
          </a:xfrm>
        </p:spPr>
        <p:txBody>
          <a:bodyPr>
            <a:normAutofit fontScale="90000"/>
          </a:bodyPr>
          <a:lstStyle/>
          <a:p>
            <a:r>
              <a:rPr lang="en-US" altLang="zh-CN" dirty="0" smtClean="0">
                <a:solidFill>
                  <a:schemeClr val="accent6"/>
                </a:solidFill>
              </a:rPr>
              <a:t>Peak Field 5 T(Slower taper)</a:t>
            </a:r>
            <a:endParaRPr lang="zh-CN" altLang="en-US" dirty="0"/>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56" y="755139"/>
            <a:ext cx="6643254" cy="2254925"/>
          </a:xfrm>
        </p:spPr>
      </p:pic>
      <p:graphicFrame>
        <p:nvGraphicFramePr>
          <p:cNvPr id="5" name="内容占位符 3"/>
          <p:cNvGraphicFramePr>
            <a:graphicFrameLocks/>
          </p:cNvGraphicFramePr>
          <p:nvPr>
            <p:extLst/>
          </p:nvPr>
        </p:nvGraphicFramePr>
        <p:xfrm>
          <a:off x="6733310" y="711988"/>
          <a:ext cx="5346700" cy="2592389"/>
        </p:xfrm>
        <a:graphic>
          <a:graphicData uri="http://schemas.openxmlformats.org/drawingml/2006/table">
            <a:tbl>
              <a:tblPr firstRow="1" firstCol="1" bandRow="1">
                <a:tableStyleId>{5C22544A-7EE6-4342-B048-85BDC9FD1C3A}</a:tableStyleId>
              </a:tblPr>
              <a:tblGrid>
                <a:gridCol w="486478"/>
                <a:gridCol w="713677"/>
                <a:gridCol w="783876"/>
                <a:gridCol w="737076"/>
                <a:gridCol w="813524"/>
                <a:gridCol w="880868"/>
                <a:gridCol w="931201"/>
              </a:tblGrid>
              <a:tr h="639905">
                <a:tc>
                  <a:txBody>
                    <a:bodyPr/>
                    <a:lstStyle/>
                    <a:p>
                      <a:pPr algn="just">
                        <a:spcAft>
                          <a:spcPts val="0"/>
                        </a:spcAft>
                      </a:pPr>
                      <a:r>
                        <a:rPr lang="en-US" sz="1800" kern="0" dirty="0">
                          <a:effectLst/>
                        </a:rPr>
                        <a:t>coil</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Rmin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Rmax</a:t>
                      </a:r>
                      <a:endParaRPr lang="en-US" sz="1800" kern="0" dirty="0" smtClean="0">
                        <a:effectLst/>
                      </a:endParaRP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Zmax</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J(A/</a:t>
                      </a:r>
                    </a:p>
                    <a:p>
                      <a:pPr algn="just">
                        <a:spcAft>
                          <a:spcPts val="0"/>
                        </a:spcAft>
                      </a:pPr>
                      <a:r>
                        <a:rPr lang="en-US" sz="1800" kern="0" dirty="0" smtClean="0">
                          <a:effectLst/>
                        </a:rPr>
                        <a:t>mm^2</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Layer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a:t>
                      </a:r>
                      <a:r>
                        <a:rPr lang="en-US" altLang="zh-CN" sz="1800" kern="0" dirty="0" smtClean="0">
                          <a:effectLst/>
                        </a:rPr>
                        <a:t>50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0.5918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-0.986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50.55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a:effectLst/>
                          <a:latin typeface="+mn-lt"/>
                          <a:ea typeface="+mn-ea"/>
                          <a:cs typeface="+mn-cs"/>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0.5</a:t>
                      </a:r>
                      <a:r>
                        <a:rPr lang="en-US" altLang="zh-CN" sz="1800" kern="0" dirty="0" smtClean="0">
                          <a:effectLst/>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a:t>
                      </a:r>
                      <a:r>
                        <a:rPr lang="en-US" altLang="zh-CN" sz="1800" kern="0" dirty="0" smtClean="0">
                          <a:effectLst/>
                        </a:rPr>
                        <a:t>5</a:t>
                      </a:r>
                      <a:r>
                        <a:rPr lang="en-US" sz="1800" kern="0" dirty="0" smtClean="0">
                          <a:effectLst/>
                        </a:rPr>
                        <a:t>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-1.436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50.55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0.7165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-1.846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50.55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04</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0.7965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-1.91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50.55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-2.38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-2.68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130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a:effectLst/>
                        <a:latin typeface="Calibri" panose="020F0502020204030204" pitchFamily="34" charset="0"/>
                      </a:endParaRPr>
                    </a:p>
                  </a:txBody>
                  <a:tcPr marL="68555" marR="68555" marT="9532" marB="0" anchor="ctr"/>
                </a:tc>
              </a:tr>
              <a:tr h="325414">
                <a:tc>
                  <a:txBody>
                    <a:bodyPr/>
                    <a:lstStyle/>
                    <a:p>
                      <a:pPr algn="just">
                        <a:spcAft>
                          <a:spcPts val="0"/>
                        </a:spcAft>
                      </a:pPr>
                      <a:r>
                        <a:rPr lang="en-US" sz="1800" kern="0" dirty="0">
                          <a:effectLst/>
                        </a:rPr>
                        <a:t>06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0.23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-2.7</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-3.2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130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dirty="0">
                        <a:effectLst/>
                        <a:latin typeface="Calibri" panose="020F0502020204030204" pitchFamily="34" charset="0"/>
                      </a:endParaRPr>
                    </a:p>
                  </a:txBody>
                  <a:tcPr marL="68555" marR="68555" marT="9532" marB="0" anchor="ctr"/>
                </a:tc>
              </a:tr>
            </a:tbl>
          </a:graphicData>
        </a:graphic>
      </p:graphicFrame>
      <p:pic>
        <p:nvPicPr>
          <p:cNvPr id="9" name="图片 8"/>
          <p:cNvPicPr>
            <a:picLocks noChangeAspect="1"/>
          </p:cNvPicPr>
          <p:nvPr/>
        </p:nvPicPr>
        <p:blipFill>
          <a:blip r:embed="rId3"/>
          <a:stretch>
            <a:fillRect/>
          </a:stretch>
        </p:blipFill>
        <p:spPr>
          <a:xfrm>
            <a:off x="993569" y="3174075"/>
            <a:ext cx="4453802" cy="3353892"/>
          </a:xfrm>
          <a:prstGeom prst="rect">
            <a:avLst/>
          </a:prstGeom>
        </p:spPr>
      </p:pic>
      <p:pic>
        <p:nvPicPr>
          <p:cNvPr id="10" name="图片 9"/>
          <p:cNvPicPr>
            <a:picLocks noChangeAspect="1"/>
          </p:cNvPicPr>
          <p:nvPr/>
        </p:nvPicPr>
        <p:blipFill>
          <a:blip r:embed="rId4"/>
          <a:stretch>
            <a:fillRect/>
          </a:stretch>
        </p:blipFill>
        <p:spPr>
          <a:xfrm>
            <a:off x="6443024" y="3413070"/>
            <a:ext cx="4458565" cy="3350174"/>
          </a:xfrm>
          <a:prstGeom prst="rect">
            <a:avLst/>
          </a:prstGeom>
        </p:spPr>
      </p:pic>
    </p:spTree>
    <p:extLst>
      <p:ext uri="{BB962C8B-B14F-4D97-AF65-F5344CB8AC3E}">
        <p14:creationId xmlns:p14="http://schemas.microsoft.com/office/powerpoint/2010/main" val="2392402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055" y="69562"/>
            <a:ext cx="10515600" cy="521566"/>
          </a:xfrm>
        </p:spPr>
        <p:txBody>
          <a:bodyPr>
            <a:normAutofit fontScale="90000"/>
          </a:bodyPr>
          <a:lstStyle/>
          <a:p>
            <a:r>
              <a:rPr lang="en-US" altLang="zh-CN" dirty="0" smtClean="0">
                <a:solidFill>
                  <a:schemeClr val="accent6"/>
                </a:solidFill>
              </a:rPr>
              <a:t>Peak Field 5 T(faster)</a:t>
            </a:r>
            <a:endParaRPr lang="zh-CN" altLang="en-US" dirty="0"/>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56" y="755139"/>
            <a:ext cx="6643254" cy="2254925"/>
          </a:xfrm>
        </p:spPr>
      </p:pic>
      <p:graphicFrame>
        <p:nvGraphicFramePr>
          <p:cNvPr id="5" name="内容占位符 3"/>
          <p:cNvGraphicFramePr>
            <a:graphicFrameLocks/>
          </p:cNvGraphicFramePr>
          <p:nvPr>
            <p:extLst/>
          </p:nvPr>
        </p:nvGraphicFramePr>
        <p:xfrm>
          <a:off x="6733310" y="124057"/>
          <a:ext cx="5346700" cy="2592389"/>
        </p:xfrm>
        <a:graphic>
          <a:graphicData uri="http://schemas.openxmlformats.org/drawingml/2006/table">
            <a:tbl>
              <a:tblPr firstRow="1" firstCol="1" bandRow="1">
                <a:tableStyleId>{5C22544A-7EE6-4342-B048-85BDC9FD1C3A}</a:tableStyleId>
              </a:tblPr>
              <a:tblGrid>
                <a:gridCol w="486478"/>
                <a:gridCol w="713677"/>
                <a:gridCol w="783876"/>
                <a:gridCol w="737076"/>
                <a:gridCol w="813524"/>
                <a:gridCol w="880868"/>
                <a:gridCol w="931201"/>
              </a:tblGrid>
              <a:tr h="639905">
                <a:tc>
                  <a:txBody>
                    <a:bodyPr/>
                    <a:lstStyle/>
                    <a:p>
                      <a:pPr algn="just">
                        <a:spcAft>
                          <a:spcPts val="0"/>
                        </a:spcAft>
                      </a:pPr>
                      <a:r>
                        <a:rPr lang="en-US" sz="1800" kern="0" dirty="0">
                          <a:effectLst/>
                        </a:rPr>
                        <a:t>coil</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Rmin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Rmax</a:t>
                      </a:r>
                      <a:endParaRPr lang="en-US" sz="1800" kern="0" dirty="0" smtClean="0">
                        <a:effectLst/>
                      </a:endParaRP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Zmax</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J(A/</a:t>
                      </a:r>
                    </a:p>
                    <a:p>
                      <a:pPr algn="just">
                        <a:spcAft>
                          <a:spcPts val="0"/>
                        </a:spcAft>
                      </a:pPr>
                      <a:r>
                        <a:rPr lang="en-US" sz="1800" kern="0" dirty="0" smtClean="0">
                          <a:effectLst/>
                        </a:rPr>
                        <a:t>mm^2</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Layer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a:t>
                      </a:r>
                      <a:r>
                        <a:rPr lang="en-US" altLang="zh-CN" sz="1800" kern="0" dirty="0" smtClean="0">
                          <a:effectLst/>
                        </a:rPr>
                        <a:t>50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0.5918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-0.986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52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a:effectLst/>
                          <a:latin typeface="+mn-lt"/>
                          <a:ea typeface="+mn-ea"/>
                          <a:cs typeface="+mn-cs"/>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0.5</a:t>
                      </a:r>
                      <a:r>
                        <a:rPr lang="en-US" altLang="zh-CN" sz="1800" kern="0" dirty="0" smtClean="0">
                          <a:effectLst/>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a:t>
                      </a:r>
                      <a:r>
                        <a:rPr lang="en-US" altLang="zh-CN" sz="1800" kern="0" dirty="0" smtClean="0">
                          <a:effectLst/>
                        </a:rPr>
                        <a:t>5</a:t>
                      </a:r>
                      <a:r>
                        <a:rPr lang="en-US" sz="1800" kern="0" dirty="0" smtClean="0">
                          <a:effectLst/>
                        </a:rPr>
                        <a:t>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-1.436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12.5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0.7165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-1.846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20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04</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0.7965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-1.91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54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-2.38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-2.68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110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a:effectLst/>
                        <a:latin typeface="Calibri" panose="020F0502020204030204" pitchFamily="34" charset="0"/>
                      </a:endParaRPr>
                    </a:p>
                  </a:txBody>
                  <a:tcPr marL="68555" marR="68555" marT="9532" marB="0" anchor="ctr"/>
                </a:tc>
              </a:tr>
              <a:tr h="325414">
                <a:tc>
                  <a:txBody>
                    <a:bodyPr/>
                    <a:lstStyle/>
                    <a:p>
                      <a:pPr algn="just">
                        <a:spcAft>
                          <a:spcPts val="0"/>
                        </a:spcAft>
                      </a:pPr>
                      <a:r>
                        <a:rPr lang="en-US" sz="1800" kern="0" dirty="0">
                          <a:effectLst/>
                        </a:rPr>
                        <a:t>06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0.23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-2.7</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-3.2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110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dirty="0">
                        <a:effectLst/>
                        <a:latin typeface="Calibri" panose="020F0502020204030204" pitchFamily="34" charset="0"/>
                      </a:endParaRPr>
                    </a:p>
                  </a:txBody>
                  <a:tcPr marL="68555" marR="68555" marT="9532" marB="0" anchor="ctr"/>
                </a:tc>
              </a:tr>
            </a:tbl>
          </a:graphicData>
        </a:graphic>
      </p:graphicFrame>
      <p:pic>
        <p:nvPicPr>
          <p:cNvPr id="13" name="图片 12"/>
          <p:cNvPicPr>
            <a:picLocks noChangeAspect="1"/>
          </p:cNvPicPr>
          <p:nvPr/>
        </p:nvPicPr>
        <p:blipFill>
          <a:blip r:embed="rId3"/>
          <a:stretch>
            <a:fillRect/>
          </a:stretch>
        </p:blipFill>
        <p:spPr>
          <a:xfrm>
            <a:off x="6267928" y="2912712"/>
            <a:ext cx="4963342" cy="3735593"/>
          </a:xfrm>
          <a:prstGeom prst="rect">
            <a:avLst/>
          </a:prstGeom>
        </p:spPr>
      </p:pic>
      <p:pic>
        <p:nvPicPr>
          <p:cNvPr id="4" name="图片 3"/>
          <p:cNvPicPr>
            <a:picLocks noChangeAspect="1"/>
          </p:cNvPicPr>
          <p:nvPr/>
        </p:nvPicPr>
        <p:blipFill>
          <a:blip r:embed="rId4"/>
          <a:stretch>
            <a:fillRect/>
          </a:stretch>
        </p:blipFill>
        <p:spPr>
          <a:xfrm>
            <a:off x="461815" y="2790617"/>
            <a:ext cx="5143584" cy="3857688"/>
          </a:xfrm>
          <a:prstGeom prst="rect">
            <a:avLst/>
          </a:prstGeom>
        </p:spPr>
      </p:pic>
    </p:spTree>
    <p:extLst>
      <p:ext uri="{BB962C8B-B14F-4D97-AF65-F5344CB8AC3E}">
        <p14:creationId xmlns:p14="http://schemas.microsoft.com/office/powerpoint/2010/main" val="399674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055" y="69562"/>
            <a:ext cx="10515600" cy="521566"/>
          </a:xfrm>
        </p:spPr>
        <p:txBody>
          <a:bodyPr>
            <a:normAutofit fontScale="90000"/>
          </a:bodyPr>
          <a:lstStyle/>
          <a:p>
            <a:r>
              <a:rPr lang="en-US" altLang="zh-CN" dirty="0" smtClean="0">
                <a:solidFill>
                  <a:schemeClr val="accent6"/>
                </a:solidFill>
              </a:rPr>
              <a:t>Peak Field 1 T(baseline)</a:t>
            </a:r>
            <a:endParaRPr lang="zh-CN" altLang="en-US" dirty="0"/>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056" y="755139"/>
            <a:ext cx="6643254" cy="2254925"/>
          </a:xfrm>
        </p:spPr>
      </p:pic>
      <p:graphicFrame>
        <p:nvGraphicFramePr>
          <p:cNvPr id="5" name="内容占位符 3"/>
          <p:cNvGraphicFramePr>
            <a:graphicFrameLocks/>
          </p:cNvGraphicFramePr>
          <p:nvPr>
            <p:extLst/>
          </p:nvPr>
        </p:nvGraphicFramePr>
        <p:xfrm>
          <a:off x="6733310" y="417675"/>
          <a:ext cx="5346700" cy="2592389"/>
        </p:xfrm>
        <a:graphic>
          <a:graphicData uri="http://schemas.openxmlformats.org/drawingml/2006/table">
            <a:tbl>
              <a:tblPr firstRow="1" firstCol="1" bandRow="1">
                <a:tableStyleId>{5C22544A-7EE6-4342-B048-85BDC9FD1C3A}</a:tableStyleId>
              </a:tblPr>
              <a:tblGrid>
                <a:gridCol w="486478"/>
                <a:gridCol w="713677"/>
                <a:gridCol w="783876"/>
                <a:gridCol w="737076"/>
                <a:gridCol w="813524"/>
                <a:gridCol w="880868"/>
                <a:gridCol w="931201"/>
              </a:tblGrid>
              <a:tr h="639905">
                <a:tc>
                  <a:txBody>
                    <a:bodyPr/>
                    <a:lstStyle/>
                    <a:p>
                      <a:pPr algn="just">
                        <a:spcAft>
                          <a:spcPts val="0"/>
                        </a:spcAft>
                      </a:pPr>
                      <a:r>
                        <a:rPr lang="en-US" sz="1800" kern="0" dirty="0">
                          <a:effectLst/>
                        </a:rPr>
                        <a:t>coil</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Rmin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err="1" smtClean="0">
                          <a:effectLst/>
                        </a:rPr>
                        <a:t>Rmax</a:t>
                      </a:r>
                      <a:endParaRPr lang="en-US" sz="1800" kern="0" dirty="0" smtClean="0">
                        <a:effectLst/>
                      </a:endParaRP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Zmin</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Zmax</a:t>
                      </a:r>
                    </a:p>
                    <a:p>
                      <a:pPr algn="just">
                        <a:spcAft>
                          <a:spcPts val="0"/>
                        </a:spcAft>
                      </a:pPr>
                      <a:r>
                        <a:rPr lang="en-US" sz="1800" kern="0" dirty="0" smtClean="0">
                          <a:effectLst/>
                        </a:rPr>
                        <a:t>(</a:t>
                      </a:r>
                      <a:r>
                        <a:rPr lang="en-US" sz="1800" kern="0" dirty="0">
                          <a:effectLst/>
                        </a:rPr>
                        <a:t>m)</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J(A/</a:t>
                      </a:r>
                    </a:p>
                    <a:p>
                      <a:pPr algn="just">
                        <a:spcAft>
                          <a:spcPts val="0"/>
                        </a:spcAft>
                      </a:pPr>
                      <a:r>
                        <a:rPr lang="en-US" sz="1800" kern="0" dirty="0" smtClean="0">
                          <a:effectLst/>
                        </a:rPr>
                        <a:t>mm^2</a:t>
                      </a:r>
                      <a:r>
                        <a:rPr lang="en-US" sz="1800" kern="0" dirty="0">
                          <a:effectLst/>
                        </a:rPr>
                        <a:t>)</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Layer</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a:t>
                      </a:r>
                      <a:r>
                        <a:rPr lang="en-US" altLang="zh-CN" sz="1800" kern="0" dirty="0" smtClean="0">
                          <a:effectLst/>
                        </a:rPr>
                        <a:t>50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0.5918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-0.986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10.5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a:effectLst/>
                          <a:latin typeface="+mn-lt"/>
                          <a:ea typeface="+mn-ea"/>
                          <a:cs typeface="+mn-cs"/>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0.5</a:t>
                      </a:r>
                      <a:r>
                        <a:rPr lang="en-US" altLang="zh-CN" sz="1800" kern="0" dirty="0" smtClean="0">
                          <a:effectLst/>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a:t>
                      </a:r>
                      <a:r>
                        <a:rPr lang="en-US" altLang="zh-CN" sz="1800" kern="0" dirty="0" smtClean="0">
                          <a:effectLst/>
                        </a:rPr>
                        <a:t>5</a:t>
                      </a:r>
                      <a:r>
                        <a:rPr lang="en-US" sz="1800" kern="0" dirty="0" smtClean="0">
                          <a:effectLst/>
                        </a:rPr>
                        <a:t>18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-1.436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8</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0.64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0.7165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-1.846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rPr>
                        <a:t>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04</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0.7965</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-1.91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altLang="zh-CN" sz="1800" kern="0" dirty="0" smtClean="0">
                          <a:effectLst/>
                          <a:latin typeface="+mn-lt"/>
                          <a:ea typeface="+mn-ea"/>
                          <a:cs typeface="+mn-cs"/>
                        </a:rPr>
                        <a:t>12</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r>
              <a:tr h="325414">
                <a:tc>
                  <a:txBody>
                    <a:bodyPr/>
                    <a:lstStyle/>
                    <a:p>
                      <a:pPr algn="just">
                        <a:spcAft>
                          <a:spcPts val="0"/>
                        </a:spcAft>
                      </a:pPr>
                      <a:r>
                        <a:rPr lang="en-US" sz="1800" kern="0">
                          <a:effectLst/>
                        </a:rPr>
                        <a:t>05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0.23</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-2.38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-2.68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26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a:effectLst/>
                        <a:latin typeface="Calibri" panose="020F0502020204030204" pitchFamily="34" charset="0"/>
                      </a:endParaRPr>
                    </a:p>
                  </a:txBody>
                  <a:tcPr marL="68555" marR="68555" marT="9532" marB="0" anchor="ctr"/>
                </a:tc>
              </a:tr>
              <a:tr h="325414">
                <a:tc>
                  <a:txBody>
                    <a:bodyPr/>
                    <a:lstStyle/>
                    <a:p>
                      <a:pPr algn="just">
                        <a:spcAft>
                          <a:spcPts val="0"/>
                        </a:spcAft>
                      </a:pPr>
                      <a:r>
                        <a:rPr lang="en-US" sz="1800" kern="0" dirty="0">
                          <a:effectLst/>
                        </a:rPr>
                        <a:t>06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a:effectLst/>
                        </a:rPr>
                        <a:t>0.23</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0.246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-2.7</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a:effectLst/>
                        </a:rPr>
                        <a:t>-3.2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pPr algn="just">
                        <a:spcAft>
                          <a:spcPts val="0"/>
                        </a:spcAft>
                      </a:pPr>
                      <a:r>
                        <a:rPr lang="en-US" sz="1800" kern="0" dirty="0" smtClean="0">
                          <a:effectLst/>
                        </a:rPr>
                        <a:t>26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55" marR="68555" marT="9532" marB="0" anchor="ctr"/>
                </a:tc>
                <a:tc>
                  <a:txBody>
                    <a:bodyPr/>
                    <a:lstStyle/>
                    <a:p>
                      <a:endParaRPr lang="zh-CN" sz="1800" kern="100" dirty="0">
                        <a:effectLst/>
                        <a:latin typeface="Calibri" panose="020F0502020204030204" pitchFamily="34" charset="0"/>
                      </a:endParaRPr>
                    </a:p>
                  </a:txBody>
                  <a:tcPr marL="68555" marR="68555" marT="9532" marB="0" anchor="ctr"/>
                </a:tc>
              </a:tr>
            </a:tbl>
          </a:graphicData>
        </a:graphic>
      </p:graphicFrame>
      <p:pic>
        <p:nvPicPr>
          <p:cNvPr id="3" name="图片 2"/>
          <p:cNvPicPr>
            <a:picLocks noChangeAspect="1"/>
          </p:cNvPicPr>
          <p:nvPr/>
        </p:nvPicPr>
        <p:blipFill>
          <a:blip r:embed="rId3"/>
          <a:stretch>
            <a:fillRect/>
          </a:stretch>
        </p:blipFill>
        <p:spPr>
          <a:xfrm>
            <a:off x="1090471" y="3010064"/>
            <a:ext cx="4859067" cy="3656415"/>
          </a:xfrm>
          <a:prstGeom prst="rect">
            <a:avLst/>
          </a:prstGeom>
        </p:spPr>
      </p:pic>
      <p:pic>
        <p:nvPicPr>
          <p:cNvPr id="4" name="图片 3"/>
          <p:cNvPicPr>
            <a:picLocks noChangeAspect="1"/>
          </p:cNvPicPr>
          <p:nvPr/>
        </p:nvPicPr>
        <p:blipFill>
          <a:blip r:embed="rId4"/>
          <a:stretch>
            <a:fillRect/>
          </a:stretch>
        </p:blipFill>
        <p:spPr>
          <a:xfrm>
            <a:off x="6733310" y="3272972"/>
            <a:ext cx="4580103" cy="3446496"/>
          </a:xfrm>
          <a:prstGeom prst="rect">
            <a:avLst/>
          </a:prstGeom>
        </p:spPr>
      </p:pic>
    </p:spTree>
    <p:extLst>
      <p:ext uri="{BB962C8B-B14F-4D97-AF65-F5344CB8AC3E}">
        <p14:creationId xmlns:p14="http://schemas.microsoft.com/office/powerpoint/2010/main" val="271198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extLst>
              <a:ext uri="{28A0092B-C50C-407E-A947-70E740481C1C}">
                <a14:useLocalDpi xmlns:a14="http://schemas.microsoft.com/office/drawing/2010/main" val="0"/>
              </a:ext>
            </a:extLst>
          </a:blip>
          <a:srcRect/>
          <a:stretch>
            <a:fillRect/>
          </a:stretch>
        </p:blipFill>
        <p:spPr bwMode="auto">
          <a:xfrm>
            <a:off x="5879976" y="2276872"/>
            <a:ext cx="4713009" cy="44190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130300" dist="50800" dir="5400000" algn="ctr" rotWithShape="0">
              <a:srgbClr val="000000">
                <a:alpha val="43137"/>
              </a:srgbClr>
            </a:outerShdw>
          </a:effectLst>
        </p:spPr>
      </p:pic>
      <p:sp>
        <p:nvSpPr>
          <p:cNvPr id="2" name="标题 1"/>
          <p:cNvSpPr>
            <a:spLocks noGrp="1"/>
          </p:cNvSpPr>
          <p:nvPr>
            <p:ph type="title"/>
          </p:nvPr>
        </p:nvSpPr>
        <p:spPr>
          <a:xfrm>
            <a:off x="1358831" y="337397"/>
            <a:ext cx="8579298" cy="850290"/>
          </a:xfrm>
        </p:spPr>
        <p:txBody>
          <a:bodyPr>
            <a:noAutofit/>
          </a:bodyPr>
          <a:lstStyle/>
          <a:p>
            <a:pPr algn="l"/>
            <a:r>
              <a:rPr lang="en-US" altLang="zh-CN" sz="2800" dirty="0">
                <a:solidFill>
                  <a:schemeClr val="accent6"/>
                </a:solidFill>
                <a:ea typeface="宋体" panose="02010600030101010101" pitchFamily="2" charset="-122"/>
              </a:rPr>
              <a:t>EMuS at CSNS </a:t>
            </a:r>
            <a:endParaRPr lang="zh-CN" altLang="en-US" sz="2800" dirty="0">
              <a:solidFill>
                <a:schemeClr val="accent6"/>
              </a:solidFill>
            </a:endParaRPr>
          </a:p>
        </p:txBody>
      </p:sp>
      <p:sp>
        <p:nvSpPr>
          <p:cNvPr id="3" name="内容占位符 2"/>
          <p:cNvSpPr>
            <a:spLocks noGrp="1"/>
          </p:cNvSpPr>
          <p:nvPr>
            <p:ph idx="1"/>
          </p:nvPr>
        </p:nvSpPr>
        <p:spPr>
          <a:xfrm>
            <a:off x="841984" y="1516262"/>
            <a:ext cx="10367484" cy="771555"/>
          </a:xfrm>
        </p:spPr>
        <p:txBody>
          <a:bodyPr>
            <a:noAutofit/>
          </a:bodyPr>
          <a:lstStyle/>
          <a:p>
            <a:pPr marL="266700" indent="-266700"/>
            <a:r>
              <a:rPr lang="en-US" altLang="zh-CN" sz="1600" dirty="0" smtClean="0"/>
              <a:t>China Spallation Neutron Source (CSNS) is a multidisciplinary research facility based on a high-power proton accelerator (run at 20 kW till end of July with data collected from neutron users)</a:t>
            </a:r>
            <a:endParaRPr lang="zh-CN" altLang="en-US" sz="2400" dirty="0"/>
          </a:p>
        </p:txBody>
      </p:sp>
      <p:sp>
        <p:nvSpPr>
          <p:cNvPr id="5" name="TextBox 4"/>
          <p:cNvSpPr txBox="1"/>
          <p:nvPr/>
        </p:nvSpPr>
        <p:spPr>
          <a:xfrm>
            <a:off x="817900" y="2066049"/>
            <a:ext cx="4205513" cy="2062103"/>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smtClean="0"/>
              <a:t>Largest </a:t>
            </a:r>
            <a:r>
              <a:rPr lang="en-US" altLang="zh-CN" sz="1600" dirty="0"/>
              <a:t>scientific facility in China (core facility: 1.86 B</a:t>
            </a:r>
            <a:r>
              <a:rPr lang="zh-CN" altLang="en-US" sz="1600" dirty="0"/>
              <a:t>￥</a:t>
            </a:r>
            <a:r>
              <a:rPr lang="en-US" altLang="zh-CN" sz="1600" dirty="0"/>
              <a:t>)</a:t>
            </a:r>
          </a:p>
          <a:p>
            <a:pPr marL="285750" indent="-285750">
              <a:buFont typeface="Arial" panose="020B0604020202020204" pitchFamily="34" charset="0"/>
              <a:buChar char="•"/>
            </a:pPr>
            <a:r>
              <a:rPr lang="en-US" altLang="zh-CN" sz="1600" dirty="0"/>
              <a:t>Phase-I: 100-kW accelerator, one target station, 3 neutron instruments</a:t>
            </a:r>
          </a:p>
          <a:p>
            <a:pPr marL="285750" indent="-285750">
              <a:buFont typeface="Arial" panose="020B0604020202020204" pitchFamily="34" charset="0"/>
              <a:buChar char="•"/>
            </a:pPr>
            <a:r>
              <a:rPr lang="en-US" altLang="zh-CN" sz="1600" dirty="0"/>
              <a:t>Upgrading: 500 kW, 20 neutron instruments (second target station)</a:t>
            </a:r>
          </a:p>
          <a:p>
            <a:pPr marL="285750" indent="-285750">
              <a:buFont typeface="Arial" panose="020B0604020202020204" pitchFamily="34" charset="0"/>
              <a:buChar char="•"/>
            </a:pPr>
            <a:r>
              <a:rPr lang="en-US" altLang="zh-CN" sz="1600" dirty="0"/>
              <a:t>Besides neutron scattering, other applications have also great potential</a:t>
            </a:r>
          </a:p>
        </p:txBody>
      </p:sp>
      <p:sp>
        <p:nvSpPr>
          <p:cNvPr id="8" name="任意多边形 7"/>
          <p:cNvSpPr/>
          <p:nvPr/>
        </p:nvSpPr>
        <p:spPr>
          <a:xfrm>
            <a:off x="5943600" y="2924944"/>
            <a:ext cx="3550920" cy="2682240"/>
          </a:xfrm>
          <a:custGeom>
            <a:avLst/>
            <a:gdLst>
              <a:gd name="connsiteX0" fmla="*/ 213360 w 3550920"/>
              <a:gd name="connsiteY0" fmla="*/ 30480 h 2682240"/>
              <a:gd name="connsiteX1" fmla="*/ 213360 w 3550920"/>
              <a:gd name="connsiteY1" fmla="*/ 30480 h 2682240"/>
              <a:gd name="connsiteX2" fmla="*/ 868680 w 3550920"/>
              <a:gd name="connsiteY2" fmla="*/ 45720 h 2682240"/>
              <a:gd name="connsiteX3" fmla="*/ 960120 w 3550920"/>
              <a:gd name="connsiteY3" fmla="*/ 60960 h 2682240"/>
              <a:gd name="connsiteX4" fmla="*/ 1219200 w 3550920"/>
              <a:gd name="connsiteY4" fmla="*/ 76200 h 2682240"/>
              <a:gd name="connsiteX5" fmla="*/ 1661160 w 3550920"/>
              <a:gd name="connsiteY5" fmla="*/ 76200 h 2682240"/>
              <a:gd name="connsiteX6" fmla="*/ 1783080 w 3550920"/>
              <a:gd name="connsiteY6" fmla="*/ 15240 h 2682240"/>
              <a:gd name="connsiteX7" fmla="*/ 1844040 w 3550920"/>
              <a:gd name="connsiteY7" fmla="*/ 0 h 2682240"/>
              <a:gd name="connsiteX8" fmla="*/ 1859280 w 3550920"/>
              <a:gd name="connsiteY8" fmla="*/ 45720 h 2682240"/>
              <a:gd name="connsiteX9" fmla="*/ 2819400 w 3550920"/>
              <a:gd name="connsiteY9" fmla="*/ 563880 h 2682240"/>
              <a:gd name="connsiteX10" fmla="*/ 3383280 w 3550920"/>
              <a:gd name="connsiteY10" fmla="*/ 563880 h 2682240"/>
              <a:gd name="connsiteX11" fmla="*/ 3550920 w 3550920"/>
              <a:gd name="connsiteY11" fmla="*/ 1310640 h 2682240"/>
              <a:gd name="connsiteX12" fmla="*/ 3535680 w 3550920"/>
              <a:gd name="connsiteY12" fmla="*/ 1965960 h 2682240"/>
              <a:gd name="connsiteX13" fmla="*/ 2941320 w 3550920"/>
              <a:gd name="connsiteY13" fmla="*/ 2255520 h 2682240"/>
              <a:gd name="connsiteX14" fmla="*/ 853440 w 3550920"/>
              <a:gd name="connsiteY14" fmla="*/ 2407920 h 2682240"/>
              <a:gd name="connsiteX15" fmla="*/ 15240 w 3550920"/>
              <a:gd name="connsiteY15" fmla="*/ 2682240 h 2682240"/>
              <a:gd name="connsiteX16" fmla="*/ 0 w 3550920"/>
              <a:gd name="connsiteY16" fmla="*/ 1981200 h 2682240"/>
              <a:gd name="connsiteX17" fmla="*/ 883920 w 3550920"/>
              <a:gd name="connsiteY17" fmla="*/ 2103120 h 2682240"/>
              <a:gd name="connsiteX18" fmla="*/ 1905000 w 3550920"/>
              <a:gd name="connsiteY18" fmla="*/ 2087880 h 2682240"/>
              <a:gd name="connsiteX19" fmla="*/ 1828800 w 3550920"/>
              <a:gd name="connsiteY19" fmla="*/ 579120 h 2682240"/>
              <a:gd name="connsiteX20" fmla="*/ 243840 w 3550920"/>
              <a:gd name="connsiteY20" fmla="*/ 533400 h 2682240"/>
              <a:gd name="connsiteX21" fmla="*/ 243840 w 3550920"/>
              <a:gd name="connsiteY21" fmla="*/ 533400 h 2682240"/>
              <a:gd name="connsiteX22" fmla="*/ 213360 w 3550920"/>
              <a:gd name="connsiteY22" fmla="*/ 30480 h 268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0920" h="2682240">
                <a:moveTo>
                  <a:pt x="213360" y="30480"/>
                </a:moveTo>
                <a:lnTo>
                  <a:pt x="213360" y="30480"/>
                </a:lnTo>
                <a:lnTo>
                  <a:pt x="868680" y="45720"/>
                </a:lnTo>
                <a:cubicBezTo>
                  <a:pt x="899555" y="46980"/>
                  <a:pt x="929336" y="58283"/>
                  <a:pt x="960120" y="60960"/>
                </a:cubicBezTo>
                <a:cubicBezTo>
                  <a:pt x="1046304" y="68454"/>
                  <a:pt x="1132840" y="71120"/>
                  <a:pt x="1219200" y="76200"/>
                </a:cubicBezTo>
                <a:cubicBezTo>
                  <a:pt x="1385071" y="117668"/>
                  <a:pt x="1370861" y="120185"/>
                  <a:pt x="1661160" y="76200"/>
                </a:cubicBezTo>
                <a:cubicBezTo>
                  <a:pt x="1706084" y="69393"/>
                  <a:pt x="1742440" y="35560"/>
                  <a:pt x="1783080" y="15240"/>
                </a:cubicBezTo>
                <a:cubicBezTo>
                  <a:pt x="1801814" y="5873"/>
                  <a:pt x="1823720" y="5080"/>
                  <a:pt x="1844040" y="0"/>
                </a:cubicBezTo>
                <a:lnTo>
                  <a:pt x="1859280" y="45720"/>
                </a:lnTo>
                <a:lnTo>
                  <a:pt x="2819400" y="563880"/>
                </a:lnTo>
                <a:lnTo>
                  <a:pt x="3383280" y="563880"/>
                </a:lnTo>
                <a:lnTo>
                  <a:pt x="3550920" y="1310640"/>
                </a:lnTo>
                <a:lnTo>
                  <a:pt x="3535680" y="1965960"/>
                </a:lnTo>
                <a:lnTo>
                  <a:pt x="2941320" y="2255520"/>
                </a:lnTo>
                <a:lnTo>
                  <a:pt x="853440" y="2407920"/>
                </a:lnTo>
                <a:lnTo>
                  <a:pt x="15240" y="2682240"/>
                </a:lnTo>
                <a:lnTo>
                  <a:pt x="0" y="1981200"/>
                </a:lnTo>
                <a:lnTo>
                  <a:pt x="883920" y="2103120"/>
                </a:lnTo>
                <a:lnTo>
                  <a:pt x="1905000" y="2087880"/>
                </a:lnTo>
                <a:lnTo>
                  <a:pt x="1828800" y="579120"/>
                </a:lnTo>
                <a:lnTo>
                  <a:pt x="243840" y="533400"/>
                </a:lnTo>
                <a:lnTo>
                  <a:pt x="243840" y="533400"/>
                </a:lnTo>
                <a:lnTo>
                  <a:pt x="213360" y="30480"/>
                </a:lnTo>
                <a:close/>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729427" y="638083"/>
            <a:ext cx="3863558" cy="400110"/>
          </a:xfrm>
          <a:prstGeom prst="rect">
            <a:avLst/>
          </a:prstGeom>
          <a:noFill/>
          <a:ln>
            <a:solidFill>
              <a:schemeClr val="accent1">
                <a:shade val="50000"/>
              </a:schemeClr>
            </a:solidFill>
          </a:ln>
        </p:spPr>
        <p:txBody>
          <a:bodyPr wrap="none" rtlCol="0">
            <a:spAutoFit/>
          </a:bodyPr>
          <a:lstStyle/>
          <a:p>
            <a:r>
              <a:rPr lang="en-US" altLang="zh-CN" sz="2000" dirty="0"/>
              <a:t>CSNS jointly by IHEP and IOP</a:t>
            </a:r>
            <a:endParaRPr lang="zh-CN" altLang="en-US" sz="2000" dirty="0"/>
          </a:p>
        </p:txBody>
      </p:sp>
      <p:sp>
        <p:nvSpPr>
          <p:cNvPr id="7" name="Date Placeholder 6"/>
          <p:cNvSpPr>
            <a:spLocks noGrp="1"/>
          </p:cNvSpPr>
          <p:nvPr>
            <p:ph type="dt" sz="half" idx="10"/>
          </p:nvPr>
        </p:nvSpPr>
        <p:spPr/>
        <p:txBody>
          <a:bodyPr/>
          <a:lstStyle/>
          <a:p>
            <a:r>
              <a:rPr lang="en-US" smtClean="0">
                <a:solidFill>
                  <a:prstClr val="black">
                    <a:tint val="75000"/>
                  </a:prstClr>
                </a:solidFill>
              </a:rPr>
              <a:t>20-June-18</a:t>
            </a:r>
            <a:endParaRPr lang="en-GB"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0092C032-9A84-454D-A7B4-C9367E883E3A}" type="slidenum">
              <a:rPr lang="en-GB" smtClean="0">
                <a:solidFill>
                  <a:prstClr val="black">
                    <a:tint val="75000"/>
                  </a:prstClr>
                </a:solidFill>
              </a:rPr>
              <a:pPr/>
              <a:t>4</a:t>
            </a:fld>
            <a:endParaRPr lang="en-GB" dirty="0">
              <a:solidFill>
                <a:prstClr val="black">
                  <a:tint val="75000"/>
                </a:prstClr>
              </a:solidFill>
            </a:endParaRPr>
          </a:p>
        </p:txBody>
      </p:sp>
      <p:graphicFrame>
        <p:nvGraphicFramePr>
          <p:cNvPr id="11" name="Tableau 28"/>
          <p:cNvGraphicFramePr>
            <a:graphicFrameLocks noGrp="1"/>
          </p:cNvGraphicFramePr>
          <p:nvPr>
            <p:extLst>
              <p:ext uri="{D42A27DB-BD31-4B8C-83A1-F6EECF244321}">
                <p14:modId xmlns:p14="http://schemas.microsoft.com/office/powerpoint/2010/main" val="1861946280"/>
              </p:ext>
            </p:extLst>
          </p:nvPr>
        </p:nvGraphicFramePr>
        <p:xfrm>
          <a:off x="1552308" y="4609831"/>
          <a:ext cx="3627986" cy="1463040"/>
        </p:xfrm>
        <a:graphic>
          <a:graphicData uri="http://schemas.openxmlformats.org/drawingml/2006/table">
            <a:tbl>
              <a:tblPr firstRow="1" firstCol="1" lastCol="1" bandRow="1" bandCol="1">
                <a:effectLst/>
                <a:tableStyleId>{3C2FFA5D-87B4-456A-9821-1D502468CF0F}</a:tableStyleId>
              </a:tblPr>
              <a:tblGrid>
                <a:gridCol w="1990845">
                  <a:extLst>
                    <a:ext uri="{9D8B030D-6E8A-4147-A177-3AD203B41FA5}">
                      <a16:colId xmlns="" xmlns:a16="http://schemas.microsoft.com/office/drawing/2014/main" val="20000"/>
                    </a:ext>
                  </a:extLst>
                </a:gridCol>
                <a:gridCol w="763929"/>
                <a:gridCol w="873212">
                  <a:extLst>
                    <a:ext uri="{9D8B030D-6E8A-4147-A177-3AD203B41FA5}">
                      <a16:colId xmlns="" xmlns:a16="http://schemas.microsoft.com/office/drawing/2014/main" val="20001"/>
                    </a:ext>
                  </a:extLst>
                </a:gridCol>
              </a:tblGrid>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Parameters</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CSNS-I</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CSNS-II</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0"/>
                  </a:ext>
                </a:extLst>
              </a:tr>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Beam power (kW)</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100</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500</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r>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RCS Energy (GeV)</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1.6</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1.6</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1"/>
                  </a:ext>
                </a:extLst>
              </a:tr>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Beam current (</a:t>
                      </a:r>
                      <a:r>
                        <a:rPr lang="el-GR" sz="1200" b="0" kern="800" dirty="0">
                          <a:solidFill>
                            <a:schemeClr val="tx1"/>
                          </a:solidFill>
                          <a:effectLst/>
                          <a:latin typeface="+mn-lt"/>
                          <a:ea typeface="宋体" panose="02010600030101010101" pitchFamily="2" charset="-122"/>
                        </a:rPr>
                        <a:t>μA)</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62.5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smtClean="0">
                          <a:solidFill>
                            <a:schemeClr val="tx1"/>
                          </a:solidFill>
                          <a:effectLst/>
                          <a:latin typeface="+mn-lt"/>
                          <a:ea typeface="宋体" panose="02010600030101010101" pitchFamily="2" charset="-122"/>
                        </a:rPr>
                        <a:t>312.5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2"/>
                  </a:ext>
                </a:extLst>
              </a:tr>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Repetition rate (Hz)</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3"/>
                  </a:ext>
                </a:extLst>
              </a:tr>
              <a:tr h="159203">
                <a:tc>
                  <a:txBody>
                    <a:bodyPr/>
                    <a:lstStyle/>
                    <a:p>
                      <a:pPr algn="l">
                        <a:spcBef>
                          <a:spcPts val="100"/>
                        </a:spcBef>
                        <a:spcAft>
                          <a:spcPts val="100"/>
                        </a:spcAft>
                      </a:pPr>
                      <a:r>
                        <a:rPr lang="en-GB" sz="1200" b="0" kern="800" dirty="0">
                          <a:solidFill>
                            <a:schemeClr val="tx1"/>
                          </a:solidFill>
                          <a:effectLst/>
                          <a:latin typeface="+mn-lt"/>
                          <a:ea typeface="宋体" panose="02010600030101010101" pitchFamily="2" charset="-122"/>
                        </a:rPr>
                        <a:t>Linac Energy [MeV]</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80</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250</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5"/>
                  </a:ext>
                </a:extLst>
              </a:tr>
              <a:tr h="159203">
                <a:tc>
                  <a:txBody>
                    <a:bodyPr/>
                    <a:lstStyle/>
                    <a:p>
                      <a:pPr algn="l">
                        <a:spcBef>
                          <a:spcPts val="100"/>
                        </a:spcBef>
                        <a:spcAft>
                          <a:spcPts val="100"/>
                        </a:spcAft>
                      </a:pPr>
                      <a:r>
                        <a:rPr lang="en-US" sz="1200" b="0" kern="800" dirty="0">
                          <a:solidFill>
                            <a:schemeClr val="tx1"/>
                          </a:solidFill>
                          <a:effectLst/>
                          <a:latin typeface="+mn-lt"/>
                          <a:ea typeface="宋体" panose="02010600030101010101" pitchFamily="2" charset="-122"/>
                        </a:rPr>
                        <a:t>EMuS power (kW)</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a:solidFill>
                            <a:schemeClr val="tx1"/>
                          </a:solidFill>
                          <a:effectLst/>
                          <a:latin typeface="+mn-lt"/>
                          <a:ea typeface="宋体" panose="02010600030101010101" pitchFamily="2" charset="-122"/>
                        </a:rPr>
                        <a:t>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kern="800" dirty="0" smtClean="0">
                          <a:solidFill>
                            <a:schemeClr val="tx1"/>
                          </a:solidFill>
                          <a:effectLst/>
                          <a:latin typeface="+mn-lt"/>
                          <a:ea typeface="宋体" panose="02010600030101010101" pitchFamily="2" charset="-122"/>
                        </a:rPr>
                        <a:t>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 xmlns:a16="http://schemas.microsoft.com/office/drawing/2014/main" val="10006"/>
                  </a:ext>
                </a:extLst>
              </a:tr>
              <a:tr h="159203">
                <a:tc>
                  <a:txBody>
                    <a:bodyPr/>
                    <a:lstStyle/>
                    <a:p>
                      <a:pPr algn="l">
                        <a:spcBef>
                          <a:spcPts val="100"/>
                        </a:spcBef>
                        <a:spcAft>
                          <a:spcPts val="100"/>
                        </a:spcAft>
                      </a:pPr>
                      <a:r>
                        <a:rPr lang="en-GB" sz="1200" b="0" dirty="0" smtClean="0">
                          <a:solidFill>
                            <a:schemeClr val="tx1"/>
                          </a:solidFill>
                          <a:effectLst/>
                          <a:latin typeface="+mn-lt"/>
                          <a:ea typeface="宋体" panose="02010600030101010101" pitchFamily="2" charset="-122"/>
                        </a:rPr>
                        <a:t>EMuS repletion rate</a:t>
                      </a:r>
                      <a:r>
                        <a:rPr lang="en-GB" sz="1200" b="0" baseline="0" dirty="0" smtClean="0">
                          <a:solidFill>
                            <a:schemeClr val="tx1"/>
                          </a:solidFill>
                          <a:effectLst/>
                          <a:latin typeface="+mn-lt"/>
                          <a:ea typeface="宋体" panose="02010600030101010101" pitchFamily="2" charset="-122"/>
                        </a:rPr>
                        <a:t> </a:t>
                      </a:r>
                      <a:r>
                        <a:rPr lang="en-GB" sz="1200" b="0" dirty="0" smtClean="0">
                          <a:solidFill>
                            <a:schemeClr val="tx1"/>
                          </a:solidFill>
                          <a:effectLst/>
                          <a:latin typeface="+mn-lt"/>
                          <a:ea typeface="宋体" panose="02010600030101010101" pitchFamily="2" charset="-122"/>
                        </a:rPr>
                        <a:t>(Hz)</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dirty="0" smtClean="0">
                          <a:solidFill>
                            <a:schemeClr val="tx1"/>
                          </a:solidFill>
                          <a:effectLst/>
                          <a:latin typeface="+mn-lt"/>
                          <a:ea typeface="宋体" panose="02010600030101010101" pitchFamily="2" charset="-122"/>
                        </a:rPr>
                        <a:t>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p>
                      <a:pPr algn="ctr">
                        <a:spcBef>
                          <a:spcPts val="100"/>
                        </a:spcBef>
                        <a:spcAft>
                          <a:spcPts val="100"/>
                        </a:spcAft>
                      </a:pPr>
                      <a:r>
                        <a:rPr lang="en-GB" sz="1200" b="0" dirty="0" smtClean="0">
                          <a:solidFill>
                            <a:schemeClr val="tx1"/>
                          </a:solidFill>
                          <a:effectLst/>
                          <a:latin typeface="+mn-lt"/>
                          <a:ea typeface="宋体" panose="02010600030101010101" pitchFamily="2" charset="-122"/>
                        </a:rPr>
                        <a:t>2.5</a:t>
                      </a:r>
                      <a:endParaRPr lang="en-GB" sz="1200" b="0" dirty="0">
                        <a:solidFill>
                          <a:schemeClr val="tx1"/>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r>
            </a:tbl>
          </a:graphicData>
        </a:graphic>
      </p:graphicFrame>
    </p:spTree>
    <p:extLst>
      <p:ext uri="{BB962C8B-B14F-4D97-AF65-F5344CB8AC3E}">
        <p14:creationId xmlns:p14="http://schemas.microsoft.com/office/powerpoint/2010/main" val="3870113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5003" y="139495"/>
            <a:ext cx="12096997" cy="699954"/>
          </a:xfrm>
        </p:spPr>
        <p:txBody>
          <a:bodyPr>
            <a:noAutofit/>
          </a:bodyPr>
          <a:lstStyle/>
          <a:p>
            <a:pPr lvl="1" algn="l" rtl="0">
              <a:lnSpc>
                <a:spcPct val="90000"/>
              </a:lnSpc>
              <a:spcBef>
                <a:spcPct val="0"/>
              </a:spcBef>
            </a:pPr>
            <a:r>
              <a:rPr lang="en-US" altLang="zh-CN" sz="4400" kern="1200" dirty="0">
                <a:solidFill>
                  <a:schemeClr val="tx1"/>
                </a:solidFill>
                <a:latin typeface="+mj-lt"/>
                <a:ea typeface="+mj-ea"/>
                <a:cs typeface="+mj-cs"/>
              </a:rPr>
              <a:t>Magnet design for the target </a:t>
            </a:r>
            <a:r>
              <a:rPr lang="en-US" altLang="zh-CN" sz="4400" kern="1200" dirty="0" smtClean="0">
                <a:solidFill>
                  <a:schemeClr val="tx1"/>
                </a:solidFill>
                <a:latin typeface="+mj-lt"/>
                <a:ea typeface="+mj-ea"/>
                <a:cs typeface="+mj-cs"/>
              </a:rPr>
              <a:t>station</a:t>
            </a:r>
            <a:r>
              <a:rPr lang="en-US" altLang="zh-CN" sz="3600" kern="1200" dirty="0" smtClean="0">
                <a:solidFill>
                  <a:schemeClr val="tx1"/>
                </a:solidFill>
                <a:latin typeface="+mj-lt"/>
                <a:ea typeface="+mj-ea"/>
                <a:cs typeface="+mj-cs"/>
              </a:rPr>
              <a:t>—</a:t>
            </a:r>
            <a:r>
              <a:rPr lang="en-US" altLang="zh-CN" sz="2800" kern="1200" dirty="0">
                <a:solidFill>
                  <a:schemeClr val="tx1"/>
                </a:solidFill>
                <a:latin typeface="+mj-lt"/>
                <a:ea typeface="+mj-ea"/>
                <a:cs typeface="+mj-cs"/>
              </a:rPr>
              <a:t>Thermal</a:t>
            </a:r>
            <a:r>
              <a:rPr lang="en-US" altLang="zh-CN" sz="2800" kern="1200" dirty="0" smtClean="0">
                <a:solidFill>
                  <a:schemeClr val="tx1"/>
                </a:solidFill>
                <a:latin typeface="+mj-lt"/>
                <a:ea typeface="+mj-ea"/>
                <a:cs typeface="+mj-cs"/>
              </a:rPr>
              <a:t> Analysis</a:t>
            </a:r>
            <a:endParaRPr lang="zh-CN" altLang="en-US" sz="2800" kern="1200" dirty="0">
              <a:solidFill>
                <a:schemeClr val="tx1"/>
              </a:solidFill>
              <a:latin typeface="+mj-lt"/>
              <a:ea typeface="+mj-ea"/>
              <a:cs typeface="+mj-cs"/>
            </a:endParaRPr>
          </a:p>
        </p:txBody>
      </p:sp>
      <p:sp>
        <p:nvSpPr>
          <p:cNvPr id="7" name="矩形 6"/>
          <p:cNvSpPr/>
          <p:nvPr/>
        </p:nvSpPr>
        <p:spPr>
          <a:xfrm>
            <a:off x="280041" y="828987"/>
            <a:ext cx="5251329" cy="461665"/>
          </a:xfrm>
          <a:prstGeom prst="rect">
            <a:avLst/>
          </a:prstGeom>
        </p:spPr>
        <p:txBody>
          <a:bodyPr wrap="square">
            <a:spAutoFit/>
          </a:bodyPr>
          <a:lstStyle/>
          <a:p>
            <a:r>
              <a:rPr lang="en-US" altLang="zh-CN" sz="2400" b="1" dirty="0" smtClean="0">
                <a:latin typeface="CMR10"/>
                <a:ea typeface="宋体" panose="02010600030101010101" pitchFamily="2" charset="-122"/>
              </a:rPr>
              <a:t>Temperature </a:t>
            </a:r>
            <a:r>
              <a:rPr lang="en-US" altLang="zh-CN" sz="2400" b="1" dirty="0" err="1" smtClean="0">
                <a:latin typeface="CMR10"/>
                <a:ea typeface="宋体" panose="02010600030101010101" pitchFamily="2" charset="-122"/>
              </a:rPr>
              <a:t>nephogram</a:t>
            </a:r>
            <a:r>
              <a:rPr lang="en-US" altLang="zh-CN" sz="2400" b="1" dirty="0" smtClean="0">
                <a:latin typeface="CMR10"/>
                <a:ea typeface="宋体" panose="02010600030101010101" pitchFamily="2" charset="-122"/>
              </a:rPr>
              <a:t>   </a:t>
            </a:r>
            <a:endParaRPr lang="zh-CN" altLang="en-US" sz="2400" b="1" dirty="0">
              <a:latin typeface="CMR10"/>
              <a:ea typeface="宋体" panose="02010600030101010101" pitchFamily="2" charset="-122"/>
            </a:endParaRPr>
          </a:p>
        </p:txBody>
      </p:sp>
      <p:sp>
        <p:nvSpPr>
          <p:cNvPr id="10" name="矩形 7"/>
          <p:cNvSpPr>
            <a:spLocks noChangeArrowheads="1"/>
          </p:cNvSpPr>
          <p:nvPr/>
        </p:nvSpPr>
        <p:spPr bwMode="auto">
          <a:xfrm>
            <a:off x="335541" y="4915346"/>
            <a:ext cx="59687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600" b="1" dirty="0" smtClean="0">
                <a:latin typeface="CMR10"/>
              </a:rPr>
              <a:t>Thermal load</a:t>
            </a:r>
            <a:r>
              <a:rPr lang="zh-CN" altLang="en-US" sz="1600" b="1" dirty="0" smtClean="0">
                <a:latin typeface="CMR10"/>
              </a:rPr>
              <a:t>：</a:t>
            </a:r>
            <a:r>
              <a:rPr lang="en-US" altLang="zh-CN" sz="1600" b="1" dirty="0" smtClean="0">
                <a:latin typeface="CMR10"/>
              </a:rPr>
              <a:t>irradiation heat</a:t>
            </a:r>
            <a:r>
              <a:rPr lang="zh-CN" altLang="en-US" sz="1600" b="1" dirty="0" smtClean="0">
                <a:latin typeface="CMR10"/>
              </a:rPr>
              <a:t>（</a:t>
            </a:r>
            <a:r>
              <a:rPr lang="en-US" altLang="zh-CN" sz="1600" b="1" dirty="0" err="1" smtClean="0">
                <a:latin typeface="CMR10"/>
              </a:rPr>
              <a:t>unincluding</a:t>
            </a:r>
            <a:r>
              <a:rPr lang="en-US" altLang="zh-CN" sz="1600" b="1" dirty="0" smtClean="0">
                <a:latin typeface="CMR10"/>
              </a:rPr>
              <a:t> heat by conduction</a:t>
            </a:r>
            <a:r>
              <a:rPr lang="zh-CN" altLang="en-US" sz="1600" b="1" dirty="0" smtClean="0">
                <a:latin typeface="CMR10"/>
              </a:rPr>
              <a:t>，</a:t>
            </a:r>
            <a:r>
              <a:rPr lang="en-US" altLang="zh-CN" sz="1600" b="1" dirty="0" smtClean="0">
                <a:latin typeface="CMR10"/>
              </a:rPr>
              <a:t>radiation or convection </a:t>
            </a:r>
            <a:r>
              <a:rPr lang="zh-CN" altLang="en-US" sz="1600" b="1" dirty="0" smtClean="0">
                <a:latin typeface="CMR10"/>
              </a:rPr>
              <a:t>）</a:t>
            </a:r>
            <a:endParaRPr lang="en-US" altLang="zh-CN" sz="1600" b="1" dirty="0" smtClean="0">
              <a:latin typeface="CMR10"/>
            </a:endParaRPr>
          </a:p>
          <a:p>
            <a:pPr>
              <a:lnSpc>
                <a:spcPct val="100000"/>
              </a:lnSpc>
              <a:spcBef>
                <a:spcPct val="0"/>
              </a:spcBef>
              <a:buFontTx/>
              <a:buNone/>
            </a:pPr>
            <a:r>
              <a:rPr lang="en-US" altLang="zh-CN" sz="1600" b="1" dirty="0" smtClean="0">
                <a:latin typeface="CMR10"/>
              </a:rPr>
              <a:t>Cs1</a:t>
            </a:r>
            <a:r>
              <a:rPr lang="zh-CN" altLang="en-US" sz="1600" b="1" dirty="0" smtClean="0">
                <a:latin typeface="CMR10"/>
              </a:rPr>
              <a:t>：</a:t>
            </a:r>
            <a:r>
              <a:rPr lang="en-US" altLang="zh-CN" sz="1600" b="1" dirty="0" smtClean="0">
                <a:latin typeface="CMR10"/>
              </a:rPr>
              <a:t>11.11 w</a:t>
            </a:r>
            <a:r>
              <a:rPr lang="zh-CN" altLang="en-US" sz="1600" b="1" dirty="0" smtClean="0">
                <a:latin typeface="CMR10"/>
              </a:rPr>
              <a:t>，</a:t>
            </a:r>
            <a:r>
              <a:rPr lang="en-US" altLang="zh-CN" sz="1600" b="1" dirty="0" smtClean="0">
                <a:latin typeface="CMR10"/>
              </a:rPr>
              <a:t>Cs2</a:t>
            </a:r>
            <a:r>
              <a:rPr lang="zh-CN" altLang="en-US" sz="1600" b="1" dirty="0" smtClean="0">
                <a:latin typeface="CMR10"/>
              </a:rPr>
              <a:t>：</a:t>
            </a:r>
            <a:r>
              <a:rPr lang="en-US" altLang="zh-CN" sz="1600" b="1" dirty="0" smtClean="0">
                <a:latin typeface="CMR10"/>
              </a:rPr>
              <a:t>9.04 w</a:t>
            </a:r>
            <a:r>
              <a:rPr lang="zh-CN" altLang="en-US" sz="1600" b="1" dirty="0" smtClean="0">
                <a:latin typeface="CMR10"/>
              </a:rPr>
              <a:t>，</a:t>
            </a:r>
            <a:r>
              <a:rPr lang="en-US" altLang="zh-CN" sz="1600" b="1" dirty="0" smtClean="0">
                <a:latin typeface="CMR10"/>
              </a:rPr>
              <a:t>Cs3</a:t>
            </a:r>
            <a:r>
              <a:rPr lang="zh-CN" altLang="en-US" sz="1600" b="1" dirty="0" smtClean="0">
                <a:latin typeface="CMR10"/>
              </a:rPr>
              <a:t>：</a:t>
            </a:r>
            <a:r>
              <a:rPr lang="en-US" altLang="zh-CN" sz="1600" b="1" dirty="0" smtClean="0">
                <a:latin typeface="CMR10"/>
              </a:rPr>
              <a:t>7.12 w</a:t>
            </a:r>
            <a:r>
              <a:rPr lang="zh-CN" altLang="en-US" sz="1600" b="1" dirty="0" smtClean="0">
                <a:latin typeface="CMR10"/>
              </a:rPr>
              <a:t>，</a:t>
            </a:r>
            <a:r>
              <a:rPr lang="en-US" altLang="zh-CN" sz="1600" b="1" dirty="0" smtClean="0">
                <a:latin typeface="CMR10"/>
              </a:rPr>
              <a:t>Cs4</a:t>
            </a:r>
            <a:r>
              <a:rPr lang="zh-CN" altLang="en-US" sz="1600" b="1" dirty="0" smtClean="0">
                <a:latin typeface="CMR10"/>
              </a:rPr>
              <a:t>：</a:t>
            </a:r>
            <a:r>
              <a:rPr lang="en-US" altLang="zh-CN" sz="1600" b="1" dirty="0" smtClean="0">
                <a:latin typeface="CMR10"/>
              </a:rPr>
              <a:t>6.61 w</a:t>
            </a:r>
          </a:p>
          <a:p>
            <a:pPr>
              <a:lnSpc>
                <a:spcPct val="100000"/>
              </a:lnSpc>
              <a:spcBef>
                <a:spcPct val="0"/>
              </a:spcBef>
              <a:buFontTx/>
              <a:buNone/>
            </a:pPr>
            <a:r>
              <a:rPr lang="en-US" altLang="zh-CN" sz="1600" b="1" dirty="0" smtClean="0">
                <a:latin typeface="CMR10"/>
              </a:rPr>
              <a:t>Cold source: 4.5 k</a:t>
            </a:r>
            <a:r>
              <a:rPr lang="en-US" altLang="zh-CN" sz="1600" b="1" dirty="0">
                <a:latin typeface="CMR10"/>
              </a:rPr>
              <a:t> </a:t>
            </a:r>
            <a:r>
              <a:rPr lang="en-US" altLang="zh-CN" sz="1600" b="1" dirty="0" smtClean="0">
                <a:latin typeface="CMR10"/>
              </a:rPr>
              <a:t>two-phase helium forced-flow cooling</a:t>
            </a:r>
          </a:p>
          <a:p>
            <a:pPr>
              <a:lnSpc>
                <a:spcPct val="100000"/>
              </a:lnSpc>
              <a:spcBef>
                <a:spcPct val="0"/>
              </a:spcBef>
              <a:buFontTx/>
              <a:buNone/>
            </a:pPr>
            <a:r>
              <a:rPr lang="en-US" altLang="zh-CN" sz="1600" b="1" kern="100" dirty="0" smtClean="0">
                <a:latin typeface="CMR10"/>
              </a:rPr>
              <a:t>Maximum temperature: 5.35 K</a:t>
            </a:r>
            <a:endParaRPr lang="en-US" altLang="zh-CN" sz="1600" kern="100" dirty="0"/>
          </a:p>
        </p:txBody>
      </p:sp>
      <p:sp>
        <p:nvSpPr>
          <p:cNvPr id="11" name="矩形 10"/>
          <p:cNvSpPr>
            <a:spLocks noChangeArrowheads="1"/>
          </p:cNvSpPr>
          <p:nvPr/>
        </p:nvSpPr>
        <p:spPr bwMode="auto">
          <a:xfrm>
            <a:off x="6565900" y="5266279"/>
            <a:ext cx="4711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FontTx/>
              <a:buNone/>
            </a:pPr>
            <a:r>
              <a:rPr lang="en-US" altLang="zh-CN" sz="2000" b="1" dirty="0" smtClean="0">
                <a:latin typeface="CMR10"/>
              </a:rPr>
              <a:t>Non-uniform thermal load along the circumference</a:t>
            </a:r>
            <a:endParaRPr lang="en-US" altLang="zh-CN" sz="2000" b="1" dirty="0">
              <a:latin typeface="CMR10"/>
            </a:endParaRPr>
          </a:p>
        </p:txBody>
      </p:sp>
      <p:sp>
        <p:nvSpPr>
          <p:cNvPr id="5" name="AutoShape 4" descr="https://ihep.ac.cn/coremail/s?func=mbox:getMessageData&amp;mid=1:1tbiAQMEAVl754VvawAAmD&amp;part=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6" descr="https://ihep.ac.cn/coremail/s?func=mbox:getMessageData&amp;mid=1:1tbiAQMEAVl754VvawAAmD&amp;part=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8" descr="https://ihep.ac.cn/coremail/s?func=mbox:getMessageData&amp;mid=1:1tbiAQMEAVl754VvawAAmD&amp;part=3"/>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11" descr="图片包含 天空&#10;&#10;已生成极高可信度的说明">
            <a:extLst>
              <a:ext uri="{FF2B5EF4-FFF2-40B4-BE49-F238E27FC236}">
                <a16:creationId xmlns="" xmlns:a16="http://schemas.microsoft.com/office/drawing/2014/main" id="{104CB986-5865-4792-BCD3-466753B8A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270017"/>
            <a:ext cx="5863244" cy="3645329"/>
          </a:xfrm>
          <a:prstGeom prst="rect">
            <a:avLst/>
          </a:prstGeom>
        </p:spPr>
      </p:pic>
      <p:pic>
        <p:nvPicPr>
          <p:cNvPr id="15" name="图片 14" descr="图片包含 天空&#10;&#10;已生成极高可信度的说明">
            <a:extLst>
              <a:ext uri="{FF2B5EF4-FFF2-40B4-BE49-F238E27FC236}">
                <a16:creationId xmlns="" xmlns:a16="http://schemas.microsoft.com/office/drawing/2014/main" id="{85D9D953-0288-4F02-ABAD-7B8D4B6AF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279" y="1270017"/>
            <a:ext cx="5621021" cy="3511510"/>
          </a:xfrm>
          <a:prstGeom prst="rect">
            <a:avLst/>
          </a:prstGeom>
        </p:spPr>
      </p:pic>
    </p:spTree>
    <p:extLst>
      <p:ext uri="{BB962C8B-B14F-4D97-AF65-F5344CB8AC3E}">
        <p14:creationId xmlns:p14="http://schemas.microsoft.com/office/powerpoint/2010/main" val="29147646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620" y="1569068"/>
            <a:ext cx="7891996" cy="4931515"/>
          </a:xfrm>
          <a:prstGeom prst="rect">
            <a:avLst/>
          </a:prstGeom>
          <a:effectLst>
            <a:outerShdw blurRad="1270000" dist="50800" dir="5400000" algn="ctr" rotWithShape="0">
              <a:srgbClr val="000000">
                <a:alpha val="43137"/>
              </a:srgbClr>
            </a:outerShdw>
          </a:effectLst>
        </p:spPr>
      </p:pic>
      <p:cxnSp>
        <p:nvCxnSpPr>
          <p:cNvPr id="8" name="Straight Connector 7"/>
          <p:cNvCxnSpPr/>
          <p:nvPr/>
        </p:nvCxnSpPr>
        <p:spPr>
          <a:xfrm flipV="1">
            <a:off x="3739814" y="2823440"/>
            <a:ext cx="717631" cy="1157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218243" y="2297002"/>
            <a:ext cx="1220206" cy="338554"/>
          </a:xfrm>
          <a:prstGeom prst="rect">
            <a:avLst/>
          </a:prstGeom>
          <a:solidFill>
            <a:schemeClr val="bg1"/>
          </a:solidFill>
        </p:spPr>
        <p:txBody>
          <a:bodyPr wrap="none" rtlCol="0">
            <a:spAutoFit/>
          </a:bodyPr>
          <a:lstStyle/>
          <a:p>
            <a:r>
              <a:rPr lang="el-GR" sz="1600" dirty="0"/>
              <a:t>μ</a:t>
            </a:r>
            <a:r>
              <a:rPr lang="el-GR" sz="1600" baseline="30000" dirty="0"/>
              <a:t>+</a:t>
            </a:r>
            <a:r>
              <a:rPr lang="el-GR" sz="1600" dirty="0"/>
              <a:t>/</a:t>
            </a:r>
            <a:r>
              <a:rPr lang="en-US" sz="1600" dirty="0"/>
              <a:t>s/2MeV</a:t>
            </a:r>
            <a:endParaRPr lang="en-US" sz="1600" baseline="30000" dirty="0"/>
          </a:p>
        </p:txBody>
      </p:sp>
      <p:sp>
        <p:nvSpPr>
          <p:cNvPr id="10" name="TextBox 9"/>
          <p:cNvSpPr txBox="1"/>
          <p:nvPr/>
        </p:nvSpPr>
        <p:spPr>
          <a:xfrm>
            <a:off x="8649051" y="6432223"/>
            <a:ext cx="1080745" cy="338554"/>
          </a:xfrm>
          <a:prstGeom prst="rect">
            <a:avLst/>
          </a:prstGeom>
          <a:solidFill>
            <a:schemeClr val="bg1"/>
          </a:solidFill>
        </p:spPr>
        <p:txBody>
          <a:bodyPr wrap="none" rtlCol="0">
            <a:spAutoFit/>
          </a:bodyPr>
          <a:lstStyle/>
          <a:p>
            <a:r>
              <a:rPr lang="en-US" sz="1600" dirty="0"/>
              <a:t>P(MeV/c)</a:t>
            </a:r>
          </a:p>
        </p:txBody>
      </p:sp>
      <p:sp>
        <p:nvSpPr>
          <p:cNvPr id="11" name="TextBox 10"/>
          <p:cNvSpPr txBox="1"/>
          <p:nvPr/>
        </p:nvSpPr>
        <p:spPr>
          <a:xfrm>
            <a:off x="4572822" y="2647234"/>
            <a:ext cx="1330814" cy="338554"/>
          </a:xfrm>
          <a:prstGeom prst="rect">
            <a:avLst/>
          </a:prstGeom>
          <a:noFill/>
        </p:spPr>
        <p:txBody>
          <a:bodyPr wrap="none" rtlCol="0">
            <a:spAutoFit/>
          </a:bodyPr>
          <a:lstStyle/>
          <a:p>
            <a:r>
              <a:rPr lang="en-US" sz="1600" dirty="0"/>
              <a:t>Total muons</a:t>
            </a:r>
          </a:p>
        </p:txBody>
      </p:sp>
      <p:cxnSp>
        <p:nvCxnSpPr>
          <p:cNvPr id="13" name="Straight Connector 12"/>
          <p:cNvCxnSpPr/>
          <p:nvPr/>
        </p:nvCxnSpPr>
        <p:spPr>
          <a:xfrm flipV="1">
            <a:off x="3738665" y="3277036"/>
            <a:ext cx="717631" cy="11575"/>
          </a:xfrm>
          <a:prstGeom prst="line">
            <a:avLst/>
          </a:prstGeom>
          <a:ln w="19050">
            <a:solidFill>
              <a:srgbClr val="FF5B5B"/>
            </a:solidFill>
            <a:prstDash val="solid"/>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2823" y="3019554"/>
            <a:ext cx="2116285" cy="584775"/>
          </a:xfrm>
          <a:prstGeom prst="rect">
            <a:avLst/>
          </a:prstGeom>
          <a:noFill/>
        </p:spPr>
        <p:txBody>
          <a:bodyPr wrap="none" rtlCol="0">
            <a:spAutoFit/>
          </a:bodyPr>
          <a:lstStyle/>
          <a:p>
            <a:r>
              <a:rPr lang="en-US" sz="1600" dirty="0">
                <a:solidFill>
                  <a:srgbClr val="FF0000"/>
                </a:solidFill>
              </a:rPr>
              <a:t>Only surface muons </a:t>
            </a:r>
          </a:p>
          <a:p>
            <a:r>
              <a:rPr lang="en-US" sz="1600" dirty="0">
                <a:solidFill>
                  <a:srgbClr val="FF0000"/>
                </a:solidFill>
              </a:rPr>
              <a:t>from DAR at target</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524" y="684702"/>
            <a:ext cx="3347144" cy="2108437"/>
          </a:xfrm>
          <a:prstGeom prst="rect">
            <a:avLst/>
          </a:prstGeom>
          <a:effectLst>
            <a:outerShdw blurRad="1270000" dist="50800" dir="5400000" algn="ctr" rotWithShape="0">
              <a:srgbClr val="000000">
                <a:alpha val="43137"/>
              </a:srgbClr>
            </a:outerShdw>
          </a:effectLst>
        </p:spPr>
      </p:pic>
      <p:cxnSp>
        <p:nvCxnSpPr>
          <p:cNvPr id="23" name="Straight Arrow Connector 22"/>
          <p:cNvCxnSpPr/>
          <p:nvPr/>
        </p:nvCxnSpPr>
        <p:spPr>
          <a:xfrm flipV="1">
            <a:off x="5042607" y="1594605"/>
            <a:ext cx="3768815" cy="345973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345696" y="721801"/>
            <a:ext cx="881973" cy="338554"/>
          </a:xfrm>
          <a:prstGeom prst="rect">
            <a:avLst/>
          </a:prstGeom>
          <a:noFill/>
        </p:spPr>
        <p:txBody>
          <a:bodyPr wrap="none" rtlCol="0">
            <a:spAutoFit/>
          </a:bodyPr>
          <a:lstStyle/>
          <a:p>
            <a:r>
              <a:rPr lang="en-US" sz="1600" dirty="0"/>
              <a:t>1-&gt;0.5T</a:t>
            </a:r>
          </a:p>
        </p:txBody>
      </p:sp>
      <p:sp>
        <p:nvSpPr>
          <p:cNvPr id="17" name="Title 1"/>
          <p:cNvSpPr>
            <a:spLocks noGrp="1"/>
          </p:cNvSpPr>
          <p:nvPr>
            <p:ph type="title"/>
          </p:nvPr>
        </p:nvSpPr>
        <p:spPr>
          <a:xfrm>
            <a:off x="1524000" y="96442"/>
            <a:ext cx="8818880" cy="700722"/>
          </a:xfrm>
        </p:spPr>
        <p:txBody>
          <a:bodyPr>
            <a:noAutofit/>
          </a:bodyPr>
          <a:lstStyle/>
          <a:p>
            <a:r>
              <a:rPr lang="el-GR" sz="2800" dirty="0">
                <a:solidFill>
                  <a:schemeClr val="accent6"/>
                </a:solidFill>
              </a:rPr>
              <a:t>μ</a:t>
            </a:r>
            <a:r>
              <a:rPr lang="en-US" sz="2800" dirty="0">
                <a:solidFill>
                  <a:schemeClr val="accent6"/>
                </a:solidFill>
              </a:rPr>
              <a:t>SR and decay muons at matching solenoid entrance</a:t>
            </a:r>
          </a:p>
        </p:txBody>
      </p:sp>
      <p:sp>
        <p:nvSpPr>
          <p:cNvPr id="15" name="TextBox 14"/>
          <p:cNvSpPr txBox="1"/>
          <p:nvPr/>
        </p:nvSpPr>
        <p:spPr>
          <a:xfrm>
            <a:off x="3007938" y="5147549"/>
            <a:ext cx="2861681" cy="830997"/>
          </a:xfrm>
          <a:prstGeom prst="rect">
            <a:avLst/>
          </a:prstGeom>
          <a:solidFill>
            <a:schemeClr val="accent3"/>
          </a:solidFill>
          <a:effectLst>
            <a:outerShdw blurRad="1270000" dist="50800" dir="5400000" algn="ctr" rotWithShape="0">
              <a:srgbClr val="000000">
                <a:alpha val="43137"/>
              </a:srgbClr>
            </a:outerShdw>
          </a:effectLst>
        </p:spPr>
        <p:txBody>
          <a:bodyPr wrap="none" rtlCol="0">
            <a:spAutoFit/>
          </a:bodyPr>
          <a:lstStyle/>
          <a:p>
            <a:r>
              <a:rPr lang="en-US" altLang="zh-CN" sz="1200" u="sng" dirty="0"/>
              <a:t>Beam operation modes (independent):</a:t>
            </a:r>
          </a:p>
          <a:p>
            <a:pPr marL="342900" indent="-342900">
              <a:buAutoNum type="arabicPeriod"/>
            </a:pPr>
            <a:r>
              <a:rPr lang="en-US" altLang="zh-CN" sz="1200" dirty="0"/>
              <a:t>Surface muon mode (baseline)</a:t>
            </a:r>
          </a:p>
          <a:p>
            <a:pPr marL="800100" lvl="1" indent="-342900">
              <a:buFont typeface="+mj-lt"/>
              <a:buAutoNum type="alphaLcParenR"/>
            </a:pPr>
            <a:r>
              <a:rPr lang="en-US" altLang="zh-CN" sz="1200" dirty="0"/>
              <a:t>Ref. P</a:t>
            </a:r>
            <a:r>
              <a:rPr lang="el-GR" altLang="zh-CN" sz="1200" dirty="0"/>
              <a:t>μ</a:t>
            </a:r>
            <a:r>
              <a:rPr lang="en-US" altLang="zh-CN" sz="1200" dirty="0"/>
              <a:t>=29 MeV/c</a:t>
            </a:r>
          </a:p>
          <a:p>
            <a:pPr marL="800100" lvl="1" indent="-342900">
              <a:buFont typeface="+mj-lt"/>
              <a:buAutoNum type="alphaLcParenR"/>
            </a:pPr>
            <a:r>
              <a:rPr lang="en-US" altLang="zh-CN" sz="1200" dirty="0"/>
              <a:t>Momentum spread: &lt;±5%</a:t>
            </a:r>
          </a:p>
        </p:txBody>
      </p:sp>
      <p:sp>
        <p:nvSpPr>
          <p:cNvPr id="7" name="Date Placeholder 6"/>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2" name="Footer Placeholder 11"/>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8" name="Slide Number Placeholder 17"/>
          <p:cNvSpPr>
            <a:spLocks noGrp="1"/>
          </p:cNvSpPr>
          <p:nvPr>
            <p:ph type="sldNum" sz="quarter" idx="12"/>
          </p:nvPr>
        </p:nvSpPr>
        <p:spPr/>
        <p:txBody>
          <a:bodyPr/>
          <a:lstStyle/>
          <a:p>
            <a:fld id="{0092C032-9A84-454D-A7B4-C9367E883E3A}" type="slidenum">
              <a:rPr lang="en-GB" smtClean="0">
                <a:solidFill>
                  <a:prstClr val="black">
                    <a:tint val="75000"/>
                  </a:prstClr>
                </a:solidFill>
              </a:rPr>
              <a:pPr/>
              <a:t>41</a:t>
            </a:fld>
            <a:endParaRPr lang="en-GB" dirty="0">
              <a:solidFill>
                <a:prstClr val="black">
                  <a:tint val="75000"/>
                </a:prstClr>
              </a:solidFill>
            </a:endParaRPr>
          </a:p>
        </p:txBody>
      </p:sp>
    </p:spTree>
    <p:extLst>
      <p:ext uri="{BB962C8B-B14F-4D97-AF65-F5344CB8AC3E}">
        <p14:creationId xmlns:p14="http://schemas.microsoft.com/office/powerpoint/2010/main" val="3076572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523" y="128937"/>
            <a:ext cx="8229600" cy="813382"/>
          </a:xfrm>
        </p:spPr>
        <p:txBody>
          <a:bodyPr>
            <a:normAutofit fontScale="90000"/>
          </a:bodyPr>
          <a:lstStyle/>
          <a:p>
            <a:r>
              <a:rPr lang="en-US" sz="2400" dirty="0">
                <a:solidFill>
                  <a:schemeClr val="accent6"/>
                </a:solidFill>
              </a:rPr>
              <a:t>Reduced target width</a:t>
            </a:r>
            <a:br>
              <a:rPr lang="en-US" sz="2400" dirty="0">
                <a:solidFill>
                  <a:schemeClr val="accent6"/>
                </a:solidFill>
              </a:rPr>
            </a:br>
            <a:r>
              <a:rPr lang="el-GR" sz="2400" dirty="0">
                <a:solidFill>
                  <a:schemeClr val="accent6"/>
                </a:solidFill>
              </a:rPr>
              <a:t>σ</a:t>
            </a:r>
            <a:r>
              <a:rPr lang="en-US" sz="2400" baseline="-25000" dirty="0">
                <a:solidFill>
                  <a:schemeClr val="accent6"/>
                </a:solidFill>
              </a:rPr>
              <a:t>p </a:t>
            </a:r>
            <a:r>
              <a:rPr lang="en-US" sz="2400" dirty="0">
                <a:solidFill>
                  <a:schemeClr val="accent6"/>
                </a:solidFill>
              </a:rPr>
              <a:t>= 5 mm, 5 kW, less neutrons</a:t>
            </a:r>
          </a:p>
        </p:txBody>
      </p:sp>
      <p:sp>
        <p:nvSpPr>
          <p:cNvPr id="78" name="Rectangle 77"/>
          <p:cNvSpPr/>
          <p:nvPr/>
        </p:nvSpPr>
        <p:spPr>
          <a:xfrm>
            <a:off x="2820225" y="5013656"/>
            <a:ext cx="914400" cy="914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a:off x="2550261" y="5446220"/>
            <a:ext cx="148916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885376" y="5026187"/>
            <a:ext cx="266420" cy="276999"/>
          </a:xfrm>
          <a:prstGeom prst="rect">
            <a:avLst/>
          </a:prstGeom>
          <a:noFill/>
        </p:spPr>
        <p:txBody>
          <a:bodyPr wrap="none" rtlCol="0">
            <a:spAutoFit/>
          </a:bodyPr>
          <a:lstStyle/>
          <a:p>
            <a:r>
              <a:rPr lang="en-US" sz="1200" dirty="0">
                <a:solidFill>
                  <a:srgbClr val="FF0000"/>
                </a:solidFill>
              </a:rPr>
              <a:t>p</a:t>
            </a:r>
          </a:p>
        </p:txBody>
      </p:sp>
      <p:cxnSp>
        <p:nvCxnSpPr>
          <p:cNvPr id="81" name="Straight Arrow Connector 80"/>
          <p:cNvCxnSpPr/>
          <p:nvPr/>
        </p:nvCxnSpPr>
        <p:spPr>
          <a:xfrm flipV="1">
            <a:off x="2766517" y="4942014"/>
            <a:ext cx="975284" cy="1"/>
          </a:xfrm>
          <a:prstGeom prst="straightConnector1">
            <a:avLst/>
          </a:prstGeom>
          <a:ln>
            <a:solidFill>
              <a:schemeClr val="tx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802474" y="4650703"/>
            <a:ext cx="922047" cy="276999"/>
          </a:xfrm>
          <a:prstGeom prst="rect">
            <a:avLst/>
          </a:prstGeom>
          <a:noFill/>
        </p:spPr>
        <p:txBody>
          <a:bodyPr wrap="none" rtlCol="0">
            <a:spAutoFit/>
          </a:bodyPr>
          <a:lstStyle/>
          <a:p>
            <a:r>
              <a:rPr lang="el-GR" sz="1200" dirty="0"/>
              <a:t>λ</a:t>
            </a:r>
            <a:r>
              <a:rPr lang="el-GR" sz="1200" baseline="-25000" dirty="0"/>
              <a:t>Ι</a:t>
            </a:r>
            <a:r>
              <a:rPr lang="en-US" sz="1200" dirty="0"/>
              <a:t> = 48 cm</a:t>
            </a:r>
          </a:p>
        </p:txBody>
      </p:sp>
      <p:cxnSp>
        <p:nvCxnSpPr>
          <p:cNvPr id="83" name="Straight Arrow Connector 82"/>
          <p:cNvCxnSpPr/>
          <p:nvPr/>
        </p:nvCxnSpPr>
        <p:spPr>
          <a:xfrm flipV="1">
            <a:off x="2476458" y="5022448"/>
            <a:ext cx="7176" cy="867370"/>
          </a:xfrm>
          <a:prstGeom prst="straightConnector1">
            <a:avLst/>
          </a:prstGeom>
          <a:ln>
            <a:solidFill>
              <a:schemeClr val="tx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rot="16200000">
            <a:off x="1963318" y="5272885"/>
            <a:ext cx="688009" cy="276999"/>
          </a:xfrm>
          <a:prstGeom prst="rect">
            <a:avLst/>
          </a:prstGeom>
          <a:noFill/>
        </p:spPr>
        <p:txBody>
          <a:bodyPr wrap="square" rtlCol="0">
            <a:spAutoFit/>
          </a:bodyPr>
          <a:lstStyle/>
          <a:p>
            <a:r>
              <a:rPr lang="en-US" sz="1200" dirty="0"/>
              <a:t>48 cm</a:t>
            </a:r>
          </a:p>
        </p:txBody>
      </p:sp>
      <p:cxnSp>
        <p:nvCxnSpPr>
          <p:cNvPr id="85" name="Straight Connector 84"/>
          <p:cNvCxnSpPr/>
          <p:nvPr/>
        </p:nvCxnSpPr>
        <p:spPr>
          <a:xfrm>
            <a:off x="8298002" y="4624902"/>
            <a:ext cx="0" cy="184014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7792314" y="4341875"/>
            <a:ext cx="1293944" cy="276999"/>
          </a:xfrm>
          <a:prstGeom prst="rect">
            <a:avLst/>
          </a:prstGeom>
          <a:noFill/>
        </p:spPr>
        <p:txBody>
          <a:bodyPr wrap="none" rtlCol="0">
            <a:spAutoFit/>
          </a:bodyPr>
          <a:lstStyle/>
          <a:p>
            <a:r>
              <a:rPr lang="en-US" sz="1200" dirty="0">
                <a:solidFill>
                  <a:schemeClr val="accent1"/>
                </a:solidFill>
              </a:rPr>
              <a:t>Collection plane</a:t>
            </a:r>
          </a:p>
        </p:txBody>
      </p:sp>
      <p:cxnSp>
        <p:nvCxnSpPr>
          <p:cNvPr id="87" name="Straight Arrow Connector 86"/>
          <p:cNvCxnSpPr/>
          <p:nvPr/>
        </p:nvCxnSpPr>
        <p:spPr>
          <a:xfrm>
            <a:off x="7247876" y="6381141"/>
            <a:ext cx="707055" cy="5094"/>
          </a:xfrm>
          <a:prstGeom prst="straightConnector1">
            <a:avLst/>
          </a:prstGeom>
          <a:ln>
            <a:solidFill>
              <a:schemeClr val="accent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405248" y="6088941"/>
            <a:ext cx="593432" cy="276999"/>
          </a:xfrm>
          <a:prstGeom prst="rect">
            <a:avLst/>
          </a:prstGeom>
          <a:noFill/>
        </p:spPr>
        <p:txBody>
          <a:bodyPr wrap="none" rtlCol="0">
            <a:spAutoFit/>
          </a:bodyPr>
          <a:lstStyle/>
          <a:p>
            <a:r>
              <a:rPr lang="en-US" sz="1200" dirty="0">
                <a:solidFill>
                  <a:schemeClr val="accent1"/>
                </a:solidFill>
              </a:rPr>
              <a:t>15 cm</a:t>
            </a:r>
          </a:p>
        </p:txBody>
      </p:sp>
      <p:sp>
        <p:nvSpPr>
          <p:cNvPr id="89" name="TextBox 88"/>
          <p:cNvSpPr txBox="1"/>
          <p:nvPr/>
        </p:nvSpPr>
        <p:spPr>
          <a:xfrm>
            <a:off x="8318458" y="5052489"/>
            <a:ext cx="2249334" cy="461665"/>
          </a:xfrm>
          <a:prstGeom prst="rect">
            <a:avLst/>
          </a:prstGeom>
          <a:noFill/>
        </p:spPr>
        <p:txBody>
          <a:bodyPr wrap="none" rtlCol="0">
            <a:spAutoFit/>
          </a:bodyPr>
          <a:lstStyle/>
          <a:p>
            <a:r>
              <a:rPr lang="el-GR" sz="1200" dirty="0">
                <a:solidFill>
                  <a:schemeClr val="accent1"/>
                </a:solidFill>
              </a:rPr>
              <a:t>μ</a:t>
            </a:r>
            <a:r>
              <a:rPr lang="el-GR" sz="1200" baseline="30000" dirty="0">
                <a:solidFill>
                  <a:schemeClr val="accent1"/>
                </a:solidFill>
              </a:rPr>
              <a:t>+</a:t>
            </a:r>
            <a:r>
              <a:rPr lang="en-US" sz="1200" dirty="0">
                <a:solidFill>
                  <a:schemeClr val="accent1"/>
                </a:solidFill>
              </a:rPr>
              <a:t>  27 &lt; P &lt; 29.8 MeV/c</a:t>
            </a:r>
          </a:p>
          <a:p>
            <a:r>
              <a:rPr lang="el-GR" sz="1200" dirty="0">
                <a:solidFill>
                  <a:schemeClr val="accent1"/>
                </a:solidFill>
              </a:rPr>
              <a:t>ε</a:t>
            </a:r>
            <a:r>
              <a:rPr lang="en-US" sz="1200" baseline="-25000" dirty="0">
                <a:solidFill>
                  <a:schemeClr val="accent1"/>
                </a:solidFill>
              </a:rPr>
              <a:t>x </a:t>
            </a:r>
            <a:r>
              <a:rPr lang="en-US" sz="1200" dirty="0">
                <a:solidFill>
                  <a:schemeClr val="accent1"/>
                </a:solidFill>
              </a:rPr>
              <a:t> = </a:t>
            </a:r>
            <a:r>
              <a:rPr lang="el-GR" sz="1200" dirty="0">
                <a:solidFill>
                  <a:schemeClr val="accent1"/>
                </a:solidFill>
              </a:rPr>
              <a:t>ε</a:t>
            </a:r>
            <a:r>
              <a:rPr lang="en-US" sz="1200" baseline="-25000" dirty="0">
                <a:solidFill>
                  <a:schemeClr val="accent1"/>
                </a:solidFill>
              </a:rPr>
              <a:t>y</a:t>
            </a:r>
            <a:r>
              <a:rPr lang="en-US" sz="1200" dirty="0">
                <a:solidFill>
                  <a:schemeClr val="accent1"/>
                </a:solidFill>
              </a:rPr>
              <a:t>  = 100000 </a:t>
            </a:r>
            <a:r>
              <a:rPr lang="el-GR" sz="1200" dirty="0">
                <a:solidFill>
                  <a:schemeClr val="accent1"/>
                </a:solidFill>
              </a:rPr>
              <a:t>π </a:t>
            </a:r>
            <a:r>
              <a:rPr lang="en-US" sz="1200" dirty="0">
                <a:solidFill>
                  <a:schemeClr val="accent1"/>
                </a:solidFill>
              </a:rPr>
              <a:t>mm mrad</a:t>
            </a:r>
          </a:p>
        </p:txBody>
      </p:sp>
      <p:sp>
        <p:nvSpPr>
          <p:cNvPr id="99" name="Rectangle 98"/>
          <p:cNvSpPr/>
          <p:nvPr/>
        </p:nvSpPr>
        <p:spPr>
          <a:xfrm>
            <a:off x="6464031" y="5007340"/>
            <a:ext cx="371203"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543035" y="5350232"/>
            <a:ext cx="296091"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6578365" y="4992337"/>
            <a:ext cx="266420" cy="276999"/>
          </a:xfrm>
          <a:prstGeom prst="rect">
            <a:avLst/>
          </a:prstGeom>
          <a:noFill/>
        </p:spPr>
        <p:txBody>
          <a:bodyPr wrap="none" rtlCol="0">
            <a:spAutoFit/>
          </a:bodyPr>
          <a:lstStyle/>
          <a:p>
            <a:r>
              <a:rPr lang="en-US" sz="1200" dirty="0">
                <a:solidFill>
                  <a:srgbClr val="FF0000"/>
                </a:solidFill>
              </a:rPr>
              <a:t>p</a:t>
            </a:r>
          </a:p>
        </p:txBody>
      </p:sp>
      <p:cxnSp>
        <p:nvCxnSpPr>
          <p:cNvPr id="109" name="Straight Arrow Connector 108"/>
          <p:cNvCxnSpPr/>
          <p:nvPr/>
        </p:nvCxnSpPr>
        <p:spPr>
          <a:xfrm flipV="1">
            <a:off x="7358826" y="4972224"/>
            <a:ext cx="666349" cy="15418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7379902" y="5481015"/>
            <a:ext cx="722857"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7358825" y="5820940"/>
            <a:ext cx="666349" cy="9822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985498" y="5011128"/>
            <a:ext cx="341071"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025023" y="5345286"/>
            <a:ext cx="296091"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6060991" y="4996125"/>
            <a:ext cx="266420" cy="276999"/>
          </a:xfrm>
          <a:prstGeom prst="rect">
            <a:avLst/>
          </a:prstGeom>
          <a:noFill/>
        </p:spPr>
        <p:txBody>
          <a:bodyPr wrap="none" rtlCol="0">
            <a:spAutoFit/>
          </a:bodyPr>
          <a:lstStyle/>
          <a:p>
            <a:r>
              <a:rPr lang="en-US" sz="1200" dirty="0">
                <a:solidFill>
                  <a:srgbClr val="FF0000"/>
                </a:solidFill>
              </a:rPr>
              <a:t>p</a:t>
            </a:r>
          </a:p>
        </p:txBody>
      </p:sp>
      <p:sp>
        <p:nvSpPr>
          <p:cNvPr id="38" name="Rectangle 37"/>
          <p:cNvSpPr/>
          <p:nvPr/>
        </p:nvSpPr>
        <p:spPr>
          <a:xfrm>
            <a:off x="5596810" y="5022763"/>
            <a:ext cx="287317"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590228" y="5343535"/>
            <a:ext cx="298712"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583714" y="5008810"/>
            <a:ext cx="266420" cy="276999"/>
          </a:xfrm>
          <a:prstGeom prst="rect">
            <a:avLst/>
          </a:prstGeom>
          <a:noFill/>
        </p:spPr>
        <p:txBody>
          <a:bodyPr wrap="none" rtlCol="0">
            <a:spAutoFit/>
          </a:bodyPr>
          <a:lstStyle/>
          <a:p>
            <a:r>
              <a:rPr lang="en-US" sz="1200" dirty="0">
                <a:solidFill>
                  <a:srgbClr val="FF0000"/>
                </a:solidFill>
              </a:rPr>
              <a:t>p</a:t>
            </a:r>
          </a:p>
        </p:txBody>
      </p:sp>
      <p:sp>
        <p:nvSpPr>
          <p:cNvPr id="42" name="Rectangle 41"/>
          <p:cNvSpPr/>
          <p:nvPr/>
        </p:nvSpPr>
        <p:spPr>
          <a:xfrm>
            <a:off x="5244849" y="5016835"/>
            <a:ext cx="230913"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43" name="Oval 42"/>
          <p:cNvSpPr/>
          <p:nvPr/>
        </p:nvSpPr>
        <p:spPr>
          <a:xfrm>
            <a:off x="5192767" y="5340533"/>
            <a:ext cx="296091" cy="28738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5218893" y="5010541"/>
            <a:ext cx="266420" cy="276999"/>
          </a:xfrm>
          <a:prstGeom prst="rect">
            <a:avLst/>
          </a:prstGeom>
          <a:noFill/>
        </p:spPr>
        <p:txBody>
          <a:bodyPr wrap="none" rtlCol="0">
            <a:spAutoFit/>
          </a:bodyPr>
          <a:lstStyle/>
          <a:p>
            <a:r>
              <a:rPr lang="en-US" sz="1200" dirty="0">
                <a:solidFill>
                  <a:srgbClr val="FF0000"/>
                </a:solidFill>
              </a:rPr>
              <a:t>p</a:t>
            </a:r>
          </a:p>
        </p:txBody>
      </p:sp>
      <p:sp>
        <p:nvSpPr>
          <p:cNvPr id="46" name="Rectangle 45"/>
          <p:cNvSpPr/>
          <p:nvPr/>
        </p:nvSpPr>
        <p:spPr>
          <a:xfrm>
            <a:off x="4529550" y="5020827"/>
            <a:ext cx="153607"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47" name="Oval 46"/>
          <p:cNvSpPr/>
          <p:nvPr/>
        </p:nvSpPr>
        <p:spPr>
          <a:xfrm>
            <a:off x="4387643" y="5335320"/>
            <a:ext cx="296091" cy="2704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343668" y="4987911"/>
            <a:ext cx="266420" cy="276999"/>
          </a:xfrm>
          <a:prstGeom prst="rect">
            <a:avLst/>
          </a:prstGeom>
          <a:noFill/>
        </p:spPr>
        <p:txBody>
          <a:bodyPr wrap="none" rtlCol="0">
            <a:spAutoFit/>
          </a:bodyPr>
          <a:lstStyle/>
          <a:p>
            <a:r>
              <a:rPr lang="en-US" sz="1200" dirty="0">
                <a:solidFill>
                  <a:srgbClr val="FF0000"/>
                </a:solidFill>
              </a:rPr>
              <a:t>p</a:t>
            </a:r>
          </a:p>
        </p:txBody>
      </p:sp>
      <p:sp>
        <p:nvSpPr>
          <p:cNvPr id="49" name="Rectangle 48"/>
          <p:cNvSpPr/>
          <p:nvPr/>
        </p:nvSpPr>
        <p:spPr>
          <a:xfrm>
            <a:off x="4892025" y="5022507"/>
            <a:ext cx="205868" cy="91440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sp>
        <p:nvSpPr>
          <p:cNvPr id="51" name="Oval 50"/>
          <p:cNvSpPr/>
          <p:nvPr/>
        </p:nvSpPr>
        <p:spPr>
          <a:xfrm>
            <a:off x="4802379" y="5336744"/>
            <a:ext cx="296091" cy="27046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829201" y="4988392"/>
            <a:ext cx="266420" cy="276999"/>
          </a:xfrm>
          <a:prstGeom prst="rect">
            <a:avLst/>
          </a:prstGeom>
          <a:noFill/>
        </p:spPr>
        <p:txBody>
          <a:bodyPr wrap="none" rtlCol="0">
            <a:spAutoFit/>
          </a:bodyPr>
          <a:lstStyle/>
          <a:p>
            <a:r>
              <a:rPr lang="en-US" sz="1200" dirty="0">
                <a:solidFill>
                  <a:srgbClr val="FF0000"/>
                </a:solidFill>
              </a:rPr>
              <a:t>p</a:t>
            </a:r>
          </a:p>
        </p:txBody>
      </p:sp>
      <p:sp>
        <p:nvSpPr>
          <p:cNvPr id="56" name="TextBox 55"/>
          <p:cNvSpPr txBox="1"/>
          <p:nvPr/>
        </p:nvSpPr>
        <p:spPr>
          <a:xfrm>
            <a:off x="6277186" y="4652404"/>
            <a:ext cx="744890" cy="276999"/>
          </a:xfrm>
          <a:prstGeom prst="rect">
            <a:avLst/>
          </a:prstGeom>
          <a:noFill/>
        </p:spPr>
        <p:txBody>
          <a:bodyPr wrap="square" rtlCol="0">
            <a:spAutoFit/>
          </a:bodyPr>
          <a:lstStyle/>
          <a:p>
            <a:r>
              <a:rPr lang="en-US" sz="1200" dirty="0"/>
              <a:t> w = 8</a:t>
            </a:r>
            <a:r>
              <a:rPr lang="el-GR" sz="1200" dirty="0"/>
              <a:t>σ</a:t>
            </a:r>
            <a:r>
              <a:rPr lang="en-US" sz="1200" baseline="-25000" dirty="0"/>
              <a:t>p</a:t>
            </a:r>
            <a:endParaRPr lang="en-US" sz="1200" dirty="0"/>
          </a:p>
        </p:txBody>
      </p:sp>
      <p:cxnSp>
        <p:nvCxnSpPr>
          <p:cNvPr id="57" name="Straight Arrow Connector 56"/>
          <p:cNvCxnSpPr/>
          <p:nvPr/>
        </p:nvCxnSpPr>
        <p:spPr>
          <a:xfrm>
            <a:off x="6438993" y="4940914"/>
            <a:ext cx="396241" cy="0"/>
          </a:xfrm>
          <a:prstGeom prst="straightConnector1">
            <a:avLst/>
          </a:prstGeom>
          <a:ln>
            <a:solidFill>
              <a:schemeClr val="tx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753353" y="4653777"/>
            <a:ext cx="1261683" cy="276999"/>
          </a:xfrm>
          <a:prstGeom prst="rect">
            <a:avLst/>
          </a:prstGeom>
          <a:noFill/>
        </p:spPr>
        <p:txBody>
          <a:bodyPr wrap="square" rtlCol="0">
            <a:spAutoFit/>
          </a:bodyPr>
          <a:lstStyle/>
          <a:p>
            <a:r>
              <a:rPr lang="en-US" sz="1200" dirty="0"/>
              <a:t> target w = 3</a:t>
            </a:r>
            <a:r>
              <a:rPr lang="el-GR" sz="1200" dirty="0"/>
              <a:t>σ</a:t>
            </a:r>
            <a:r>
              <a:rPr lang="en-US" sz="1200" baseline="-25000" dirty="0"/>
              <a:t>p</a:t>
            </a:r>
            <a:endParaRPr lang="en-US" sz="1200" dirty="0"/>
          </a:p>
        </p:txBody>
      </p:sp>
      <p:cxnSp>
        <p:nvCxnSpPr>
          <p:cNvPr id="59" name="Straight Arrow Connector 58"/>
          <p:cNvCxnSpPr/>
          <p:nvPr/>
        </p:nvCxnSpPr>
        <p:spPr>
          <a:xfrm>
            <a:off x="4406138" y="4943454"/>
            <a:ext cx="396241" cy="0"/>
          </a:xfrm>
          <a:prstGeom prst="straightConnector1">
            <a:avLst/>
          </a:prstGeom>
          <a:ln>
            <a:solidFill>
              <a:schemeClr val="tx1"/>
            </a:solidFill>
            <a:prstDash val="dash"/>
            <a:headEnd type="triangle"/>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60" name="Table 59"/>
          <p:cNvGraphicFramePr>
            <a:graphicFrameLocks noGrp="1"/>
          </p:cNvGraphicFramePr>
          <p:nvPr>
            <p:extLst/>
          </p:nvPr>
        </p:nvGraphicFramePr>
        <p:xfrm>
          <a:off x="2386227" y="1343212"/>
          <a:ext cx="7031914" cy="2743200"/>
        </p:xfrm>
        <a:graphic>
          <a:graphicData uri="http://schemas.openxmlformats.org/drawingml/2006/table">
            <a:tbl>
              <a:tblPr firstRow="1" bandRow="1">
                <a:tableStyleId>{5940675A-B579-460E-94D1-54222C63F5DA}</a:tableStyleId>
              </a:tblPr>
              <a:tblGrid>
                <a:gridCol w="1817698"/>
                <a:gridCol w="869036"/>
                <a:gridCol w="869036"/>
                <a:gridCol w="869036"/>
                <a:gridCol w="869036"/>
                <a:gridCol w="869036"/>
                <a:gridCol w="869036"/>
              </a:tblGrid>
              <a:tr h="178741">
                <a:tc gridSpan="7">
                  <a:txBody>
                    <a:bodyPr/>
                    <a:lstStyle/>
                    <a:p>
                      <a:pPr algn="ctr"/>
                      <a:r>
                        <a:rPr lang="en-US" sz="1200" dirty="0" smtClean="0">
                          <a:solidFill>
                            <a:srgbClr val="C00000"/>
                          </a:solidFill>
                        </a:rPr>
                        <a:t>FLUKA</a:t>
                      </a:r>
                      <a:r>
                        <a:rPr lang="en-US" sz="1200" baseline="0" dirty="0" smtClean="0">
                          <a:solidFill>
                            <a:srgbClr val="C00000"/>
                          </a:solidFill>
                        </a:rPr>
                        <a:t> simulation - preliminary</a:t>
                      </a:r>
                    </a:p>
                  </a:txBody>
                  <a:tcPr anchor="ctr">
                    <a:solidFill>
                      <a:schemeClr val="accent3"/>
                    </a:solidFill>
                  </a:tcPr>
                </a:tc>
                <a:tc hMerge="1">
                  <a:txBody>
                    <a:bodyPr/>
                    <a:lstStyle/>
                    <a:p>
                      <a:pPr algn="ctr"/>
                      <a:endParaRPr lang="en-US" sz="14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aseline="0" dirty="0" smtClean="0">
                        <a:solidFill>
                          <a:srgbClr val="C00000"/>
                        </a:solidFill>
                      </a:endParaRPr>
                    </a:p>
                  </a:txBody>
                  <a:tcPr anchor="ctr">
                    <a:solidFill>
                      <a:schemeClr val="accent3"/>
                    </a:solidFill>
                  </a:tcPr>
                </a:tc>
              </a:tr>
              <a:tr h="1787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Target</a:t>
                      </a:r>
                      <a:r>
                        <a:rPr lang="en-US" sz="1200" baseline="0" dirty="0" smtClean="0">
                          <a:solidFill>
                            <a:srgbClr val="C00000"/>
                          </a:solidFill>
                        </a:rPr>
                        <a:t> </a:t>
                      </a:r>
                      <a:endParaRPr lang="en-US" sz="1200" dirty="0" smtClean="0">
                        <a:solidFill>
                          <a:srgbClr val="C00000"/>
                        </a:solidFill>
                      </a:endParaRPr>
                    </a:p>
                  </a:txBody>
                  <a:tcPr anchor="ctr">
                    <a:solidFill>
                      <a:schemeClr val="accent3"/>
                    </a:solidFill>
                  </a:tcPr>
                </a:tc>
                <a:tc gridSpan="6">
                  <a:txBody>
                    <a:bodyPr/>
                    <a:lstStyle/>
                    <a:p>
                      <a:pPr algn="ctr"/>
                      <a:r>
                        <a:rPr lang="en-US" sz="1200" dirty="0" smtClean="0">
                          <a:solidFill>
                            <a:srgbClr val="C00000"/>
                          </a:solidFill>
                        </a:rPr>
                        <a:t> Slab Gr – side : 48x48 cm2, width = 8</a:t>
                      </a:r>
                      <a:r>
                        <a:rPr lang="el-GR" sz="1200" dirty="0" smtClean="0">
                          <a:solidFill>
                            <a:srgbClr val="C00000"/>
                          </a:solidFill>
                        </a:rPr>
                        <a:t>σ</a:t>
                      </a:r>
                      <a:r>
                        <a:rPr lang="en-US" sz="1200" baseline="-25000" dirty="0" smtClean="0">
                          <a:solidFill>
                            <a:srgbClr val="C00000"/>
                          </a:solidFill>
                        </a:rPr>
                        <a:t>p</a:t>
                      </a:r>
                      <a:endParaRPr lang="en-US" sz="1200" dirty="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dirty="0">
                        <a:solidFill>
                          <a:srgbClr val="C00000"/>
                        </a:solidFill>
                      </a:endParaRPr>
                    </a:p>
                  </a:txBody>
                  <a:tcPr anchor="ctr">
                    <a:solidFill>
                      <a:schemeClr val="accent3"/>
                    </a:solidFill>
                  </a:tcPr>
                </a:tc>
              </a:tr>
              <a:tr h="178741">
                <a:tc>
                  <a:txBody>
                    <a:bodyPr/>
                    <a:lstStyle/>
                    <a:p>
                      <a:pPr algn="ctr"/>
                      <a:r>
                        <a:rPr lang="en-US" sz="1200" dirty="0" smtClean="0">
                          <a:solidFill>
                            <a:srgbClr val="C00000"/>
                          </a:solidFill>
                        </a:rPr>
                        <a:t>Selection</a:t>
                      </a:r>
                      <a:endParaRPr lang="en-US" sz="1200" dirty="0">
                        <a:solidFill>
                          <a:srgbClr val="C00000"/>
                        </a:solidFill>
                      </a:endParaRPr>
                    </a:p>
                  </a:txBody>
                  <a:tcPr anchor="ctr">
                    <a:solidFill>
                      <a:schemeClr val="accent3"/>
                    </a:solidFill>
                  </a:tcPr>
                </a:tc>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200" dirty="0" smtClean="0">
                          <a:solidFill>
                            <a:srgbClr val="C00000"/>
                          </a:solidFill>
                        </a:rPr>
                        <a:t>μ</a:t>
                      </a:r>
                      <a:r>
                        <a:rPr lang="en-US" sz="1200" dirty="0" smtClean="0">
                          <a:solidFill>
                            <a:srgbClr val="C00000"/>
                          </a:solidFill>
                        </a:rPr>
                        <a:t>SR - </a:t>
                      </a:r>
                      <a:r>
                        <a:rPr lang="el-GR" sz="1200" dirty="0" smtClean="0">
                          <a:solidFill>
                            <a:srgbClr val="C00000"/>
                          </a:solidFill>
                        </a:rPr>
                        <a:t>μ</a:t>
                      </a:r>
                      <a:r>
                        <a:rPr lang="el-GR" sz="1200" baseline="30000" dirty="0" smtClean="0">
                          <a:solidFill>
                            <a:srgbClr val="C00000"/>
                          </a:solidFill>
                        </a:rPr>
                        <a:t>+</a:t>
                      </a:r>
                      <a:r>
                        <a:rPr lang="en-US" sz="1200" dirty="0" smtClean="0">
                          <a:solidFill>
                            <a:srgbClr val="C00000"/>
                          </a:solidFill>
                        </a:rPr>
                        <a:t>  27 &lt; P &lt; 29.8 MeV/c</a:t>
                      </a:r>
                    </a:p>
                  </a:txBody>
                  <a:tcPr anchor="ctr">
                    <a:solidFill>
                      <a:schemeClr val="accent3"/>
                    </a:solidFill>
                  </a:tcPr>
                </a:tc>
                <a:tc hMerge="1">
                  <a:txBody>
                    <a:bodyPr/>
                    <a:lstStyle/>
                    <a:p>
                      <a:endParaRPr lang="en-US"/>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r>
              <a:tr h="178741">
                <a:tc>
                  <a:txBody>
                    <a:bodyPr/>
                    <a:lstStyle/>
                    <a:p>
                      <a:pPr algn="ctr"/>
                      <a:r>
                        <a:rPr lang="en-US" sz="1200" dirty="0" smtClean="0">
                          <a:solidFill>
                            <a:srgbClr val="C00000"/>
                          </a:solidFill>
                        </a:rPr>
                        <a:t>p</a:t>
                      </a:r>
                      <a:r>
                        <a:rPr lang="en-US" sz="1200" baseline="0" dirty="0" smtClean="0">
                          <a:solidFill>
                            <a:srgbClr val="C00000"/>
                          </a:solidFill>
                        </a:rPr>
                        <a:t> displacement</a:t>
                      </a:r>
                      <a:endParaRPr lang="en-US" sz="1200" dirty="0" smtClean="0">
                        <a:solidFill>
                          <a:srgbClr val="C00000"/>
                        </a:solidFill>
                      </a:endParaRPr>
                    </a:p>
                  </a:txBody>
                  <a:tcPr anchor="ctr">
                    <a:solidFill>
                      <a:schemeClr val="accent3"/>
                    </a:solidFill>
                  </a:tcPr>
                </a:tc>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c hMerge="1">
                  <a:txBody>
                    <a:bodyPr/>
                    <a:lstStyle/>
                    <a:p>
                      <a:pPr algn="ctr"/>
                      <a:endParaRPr lang="en-US" sz="12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C00000"/>
                        </a:solidFill>
                      </a:endParaRPr>
                    </a:p>
                  </a:txBody>
                  <a:tcPr anchor="ctr">
                    <a:solidFill>
                      <a:schemeClr val="accent3"/>
                    </a:solidFill>
                  </a:tcPr>
                </a:tc>
              </a:tr>
              <a:tr h="178741">
                <a:tc>
                  <a:txBody>
                    <a:bodyPr/>
                    <a:lstStyle/>
                    <a:p>
                      <a:pPr algn="ctr"/>
                      <a:r>
                        <a:rPr lang="en-US" sz="1200" dirty="0" smtClean="0">
                          <a:solidFill>
                            <a:srgbClr val="C00000"/>
                          </a:solidFill>
                        </a:rPr>
                        <a:t>Target</a:t>
                      </a:r>
                      <a:r>
                        <a:rPr lang="en-US" sz="1200" baseline="0" dirty="0" smtClean="0">
                          <a:solidFill>
                            <a:srgbClr val="C00000"/>
                          </a:solidFill>
                        </a:rPr>
                        <a:t> width (</a:t>
                      </a:r>
                      <a:r>
                        <a:rPr lang="el-GR" sz="1200" dirty="0" smtClean="0">
                          <a:solidFill>
                            <a:srgbClr val="C00000"/>
                          </a:solidFill>
                        </a:rPr>
                        <a:t>σ</a:t>
                      </a:r>
                      <a:r>
                        <a:rPr lang="en-US" sz="1200" baseline="-25000" dirty="0" smtClean="0">
                          <a:solidFill>
                            <a:srgbClr val="C00000"/>
                          </a:solidFill>
                        </a:rPr>
                        <a:t>p</a:t>
                      </a:r>
                      <a:r>
                        <a:rPr lang="en-US" sz="1200" baseline="0" dirty="0" smtClean="0">
                          <a:solidFill>
                            <a:srgbClr val="C00000"/>
                          </a:solidFill>
                        </a:rPr>
                        <a:t>)</a:t>
                      </a:r>
                      <a:endParaRPr lang="en-US" sz="1200" dirty="0" smtClean="0">
                        <a:solidFill>
                          <a:srgbClr val="C00000"/>
                        </a:solidFill>
                      </a:endParaRP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3</a:t>
                      </a:r>
                    </a:p>
                  </a:txBody>
                  <a:tcPr anchor="ctr">
                    <a:solidFill>
                      <a:schemeClr val="accent3"/>
                    </a:solidFill>
                  </a:tcPr>
                </a:tc>
                <a:tc>
                  <a:txBody>
                    <a:bodyPr/>
                    <a:lstStyle/>
                    <a:p>
                      <a:pPr algn="ctr"/>
                      <a:r>
                        <a:rPr lang="en-US" sz="1200" dirty="0" smtClean="0">
                          <a:solidFill>
                            <a:srgbClr val="C00000"/>
                          </a:solidFill>
                        </a:rPr>
                        <a:t>4</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5</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6</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7</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8</a:t>
                      </a:r>
                    </a:p>
                  </a:txBody>
                  <a:tcPr anchor="ctr">
                    <a:solidFill>
                      <a:schemeClr val="accent3"/>
                    </a:solidFill>
                  </a:tcPr>
                </a:tc>
              </a:tr>
              <a:tr h="178741">
                <a:tc>
                  <a:txBody>
                    <a:bodyPr/>
                    <a:lstStyle/>
                    <a:p>
                      <a:pPr algn="ctr"/>
                      <a:r>
                        <a:rPr lang="el-GR" sz="1200" dirty="0" smtClean="0">
                          <a:solidFill>
                            <a:srgbClr val="C00000"/>
                          </a:solidFill>
                        </a:rPr>
                        <a:t>ε</a:t>
                      </a:r>
                      <a:r>
                        <a:rPr lang="en-US" sz="1200" baseline="-25000" dirty="0" smtClean="0">
                          <a:solidFill>
                            <a:srgbClr val="C00000"/>
                          </a:solidFill>
                        </a:rPr>
                        <a:t>x </a:t>
                      </a:r>
                      <a:r>
                        <a:rPr lang="en-US" sz="1200" dirty="0" smtClean="0">
                          <a:solidFill>
                            <a:srgbClr val="C00000"/>
                          </a:solidFill>
                        </a:rPr>
                        <a:t> = </a:t>
                      </a:r>
                      <a:r>
                        <a:rPr lang="el-GR" sz="1200" dirty="0" smtClean="0">
                          <a:solidFill>
                            <a:srgbClr val="C00000"/>
                          </a:solidFill>
                        </a:rPr>
                        <a:t>ε</a:t>
                      </a:r>
                      <a:r>
                        <a:rPr lang="en-US" sz="1200" baseline="-25000" dirty="0" smtClean="0">
                          <a:solidFill>
                            <a:srgbClr val="C00000"/>
                          </a:solidFill>
                        </a:rPr>
                        <a:t>y</a:t>
                      </a:r>
                      <a:r>
                        <a:rPr lang="en-US" sz="1200" baseline="0" dirty="0" smtClean="0">
                          <a:solidFill>
                            <a:srgbClr val="C00000"/>
                          </a:solidFill>
                        </a:rPr>
                        <a:t> </a:t>
                      </a:r>
                      <a:r>
                        <a:rPr lang="el-GR" sz="1200" dirty="0" smtClean="0">
                          <a:solidFill>
                            <a:srgbClr val="C00000"/>
                          </a:solidFill>
                        </a:rPr>
                        <a:t>π </a:t>
                      </a:r>
                      <a:r>
                        <a:rPr lang="en-US" sz="1200" dirty="0" smtClean="0">
                          <a:solidFill>
                            <a:srgbClr val="C00000"/>
                          </a:solidFill>
                        </a:rPr>
                        <a:t>mm mrad</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100000</a:t>
                      </a:r>
                    </a:p>
                  </a:txBody>
                  <a:tcPr anchor="ctr">
                    <a:solidFill>
                      <a:schemeClr val="accent3"/>
                    </a:solidFill>
                  </a:tcPr>
                </a:tc>
                <a:tc>
                  <a:txBody>
                    <a:bodyPr/>
                    <a:lstStyle/>
                    <a:p>
                      <a:pPr algn="ctr"/>
                      <a:r>
                        <a:rPr lang="en-US" sz="1200" dirty="0" smtClean="0">
                          <a:solidFill>
                            <a:srgbClr val="C00000"/>
                          </a:solidFill>
                        </a:rPr>
                        <a:t>100000</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100000</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100000</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100000</a:t>
                      </a:r>
                    </a:p>
                  </a:txBody>
                  <a:tcPr anchor="c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C00000"/>
                          </a:solidFill>
                        </a:rPr>
                        <a:t>100000</a:t>
                      </a:r>
                    </a:p>
                  </a:txBody>
                  <a:tcPr anchor="ctr">
                    <a:solidFill>
                      <a:schemeClr val="accent3"/>
                    </a:solidFill>
                  </a:tcPr>
                </a:tc>
              </a:tr>
              <a:tr h="23832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i(x10</a:t>
                      </a:r>
                      <a:r>
                        <a:rPr lang="en-US" sz="1200" baseline="30000" dirty="0" smtClean="0">
                          <a:solidFill>
                            <a:schemeClr val="tx1"/>
                          </a:solidFill>
                        </a:rPr>
                        <a:t>6</a:t>
                      </a:r>
                      <a:r>
                        <a:rPr lang="en-US" sz="1200" baseline="0" dirty="0" smtClean="0">
                          <a:solidFill>
                            <a:schemeClr val="tx1"/>
                          </a:solidFill>
                        </a:rPr>
                        <a:t>) </a:t>
                      </a:r>
                      <a:r>
                        <a:rPr lang="el-GR" sz="1200" baseline="0" dirty="0" smtClean="0">
                          <a:solidFill>
                            <a:schemeClr val="tx1"/>
                          </a:solidFill>
                        </a:rPr>
                        <a:t>μ/</a:t>
                      </a:r>
                      <a:r>
                        <a:rPr lang="en-US" sz="1200" baseline="0" dirty="0" smtClean="0">
                          <a:solidFill>
                            <a:schemeClr val="tx1"/>
                          </a:solidFill>
                        </a:rPr>
                        <a:t>sec  </a:t>
                      </a:r>
                    </a:p>
                  </a:txBody>
                  <a:tcPr anchor="ctr">
                    <a:solidFill>
                      <a:schemeClr val="accent3"/>
                    </a:solidFill>
                  </a:tcPr>
                </a:tc>
                <a:tc>
                  <a:txBody>
                    <a:bodyPr/>
                    <a:lstStyle/>
                    <a:p>
                      <a:pPr algn="ctr"/>
                      <a:r>
                        <a:rPr lang="en-US" sz="1200" dirty="0" smtClean="0"/>
                        <a:t>100</a:t>
                      </a:r>
                      <a:endParaRPr lang="en-US" sz="1200" dirty="0"/>
                    </a:p>
                  </a:txBody>
                  <a:tcPr anchor="ctr">
                    <a:solidFill>
                      <a:schemeClr val="accent3"/>
                    </a:solidFill>
                  </a:tcPr>
                </a:tc>
                <a:tc>
                  <a:txBody>
                    <a:bodyPr/>
                    <a:lstStyle/>
                    <a:p>
                      <a:pPr algn="ctr"/>
                      <a:r>
                        <a:rPr lang="en-US" sz="1200" dirty="0" smtClean="0"/>
                        <a:t>180</a:t>
                      </a:r>
                      <a:endParaRPr lang="en-US" sz="1200" dirty="0"/>
                    </a:p>
                  </a:txBody>
                  <a:tcPr anchor="ctr">
                    <a:solidFill>
                      <a:schemeClr val="accent3"/>
                    </a:solidFill>
                  </a:tcPr>
                </a:tc>
                <a:tc>
                  <a:txBody>
                    <a:bodyPr/>
                    <a:lstStyle/>
                    <a:p>
                      <a:pPr algn="ctr"/>
                      <a:r>
                        <a:rPr lang="en-US" sz="1200" dirty="0" smtClean="0"/>
                        <a:t>215</a:t>
                      </a:r>
                      <a:endParaRPr lang="en-US" sz="1200" dirty="0"/>
                    </a:p>
                  </a:txBody>
                  <a:tcPr anchor="ctr">
                    <a:solidFill>
                      <a:schemeClr val="accent3"/>
                    </a:solidFill>
                  </a:tcPr>
                </a:tc>
                <a:tc>
                  <a:txBody>
                    <a:bodyPr/>
                    <a:lstStyle/>
                    <a:p>
                      <a:pPr algn="ctr"/>
                      <a:r>
                        <a:rPr lang="en-US" sz="1200" dirty="0" smtClean="0"/>
                        <a:t>215</a:t>
                      </a:r>
                      <a:endParaRPr lang="en-US" sz="1200" dirty="0"/>
                    </a:p>
                  </a:txBody>
                  <a:tcPr anchor="ctr">
                    <a:solidFill>
                      <a:schemeClr val="accent3"/>
                    </a:solidFill>
                  </a:tcPr>
                </a:tc>
                <a:tc>
                  <a:txBody>
                    <a:bodyPr/>
                    <a:lstStyle/>
                    <a:p>
                      <a:pPr algn="ctr"/>
                      <a:r>
                        <a:rPr lang="en-US" sz="1200" dirty="0" smtClean="0"/>
                        <a:t>222</a:t>
                      </a:r>
                      <a:endParaRPr lang="en-US" sz="1200" dirty="0"/>
                    </a:p>
                  </a:txBody>
                  <a:tcPr anchor="ctr">
                    <a:solidFill>
                      <a:schemeClr val="accent3"/>
                    </a:solidFill>
                  </a:tcPr>
                </a:tc>
                <a:tc>
                  <a:txBody>
                    <a:bodyPr/>
                    <a:lstStyle/>
                    <a:p>
                      <a:pPr algn="ctr"/>
                      <a:r>
                        <a:rPr lang="en-US" sz="1200" dirty="0" smtClean="0"/>
                        <a:t>225</a:t>
                      </a:r>
                      <a:endParaRPr lang="en-US" sz="1200" dirty="0"/>
                    </a:p>
                  </a:txBody>
                  <a:tcPr anchor="ctr">
                    <a:solidFill>
                      <a:schemeClr val="accent3"/>
                    </a:solidFill>
                  </a:tcPr>
                </a:tc>
              </a:tr>
              <a:tr h="238322">
                <a:tc>
                  <a:txBody>
                    <a:bodyPr/>
                    <a:lstStyle/>
                    <a:p>
                      <a:pPr algn="ctr"/>
                      <a:r>
                        <a:rPr lang="en-US" sz="1200" dirty="0" smtClean="0"/>
                        <a:t>&lt;Polz&gt;</a:t>
                      </a:r>
                      <a:endParaRPr lang="en-US" sz="1200" dirty="0"/>
                    </a:p>
                  </a:txBody>
                  <a:tcPr anchor="ctr">
                    <a:solidFill>
                      <a:schemeClr val="accent3"/>
                    </a:solidFill>
                  </a:tcPr>
                </a:tc>
                <a:tc>
                  <a:txBody>
                    <a:bodyPr/>
                    <a:lstStyle/>
                    <a:p>
                      <a:pPr algn="ctr"/>
                      <a:r>
                        <a:rPr lang="en-US" sz="1200" dirty="0" smtClean="0"/>
                        <a:t>.77</a:t>
                      </a:r>
                      <a:endParaRPr lang="en-US" sz="1200" dirty="0"/>
                    </a:p>
                  </a:txBody>
                  <a:tcPr anchor="ctr">
                    <a:solidFill>
                      <a:schemeClr val="accent3"/>
                    </a:solidFill>
                  </a:tcPr>
                </a:tc>
                <a:tc>
                  <a:txBody>
                    <a:bodyPr/>
                    <a:lstStyle/>
                    <a:p>
                      <a:pPr algn="ctr"/>
                      <a:r>
                        <a:rPr lang="en-US" sz="1200" dirty="0" smtClean="0"/>
                        <a:t>.78</a:t>
                      </a:r>
                      <a:endParaRPr lang="en-US" sz="1200" dirty="0"/>
                    </a:p>
                  </a:txBody>
                  <a:tcPr anchor="ctr">
                    <a:solidFill>
                      <a:schemeClr val="accent3"/>
                    </a:solidFill>
                  </a:tcPr>
                </a:tc>
                <a:tc>
                  <a:txBody>
                    <a:bodyPr/>
                    <a:lstStyle/>
                    <a:p>
                      <a:pPr algn="ctr"/>
                      <a:r>
                        <a:rPr lang="en-US" sz="1200" dirty="0" smtClean="0"/>
                        <a:t>.76</a:t>
                      </a:r>
                      <a:endParaRPr lang="en-US" sz="1200" dirty="0"/>
                    </a:p>
                  </a:txBody>
                  <a:tcPr anchor="ctr">
                    <a:solidFill>
                      <a:schemeClr val="accent3"/>
                    </a:solidFill>
                  </a:tcPr>
                </a:tc>
                <a:tc>
                  <a:txBody>
                    <a:bodyPr/>
                    <a:lstStyle/>
                    <a:p>
                      <a:pPr algn="ctr"/>
                      <a:r>
                        <a:rPr lang="en-US" sz="1200" dirty="0" smtClean="0"/>
                        <a:t>.77</a:t>
                      </a:r>
                      <a:endParaRPr lang="en-US" sz="1200" dirty="0"/>
                    </a:p>
                  </a:txBody>
                  <a:tcPr anchor="ctr">
                    <a:solidFill>
                      <a:schemeClr val="accent3"/>
                    </a:solidFill>
                  </a:tcPr>
                </a:tc>
                <a:tc>
                  <a:txBody>
                    <a:bodyPr/>
                    <a:lstStyle/>
                    <a:p>
                      <a:pPr algn="ctr"/>
                      <a:r>
                        <a:rPr lang="en-US" sz="1200" dirty="0" smtClean="0"/>
                        <a:t>.77</a:t>
                      </a:r>
                      <a:endParaRPr lang="en-US" sz="1200" dirty="0"/>
                    </a:p>
                  </a:txBody>
                  <a:tcPr anchor="ctr">
                    <a:solidFill>
                      <a:schemeClr val="accent3"/>
                    </a:solidFill>
                  </a:tcPr>
                </a:tc>
                <a:tc>
                  <a:txBody>
                    <a:bodyPr/>
                    <a:lstStyle/>
                    <a:p>
                      <a:pPr algn="ctr"/>
                      <a:r>
                        <a:rPr lang="en-US" sz="1200" dirty="0" smtClean="0"/>
                        <a:t>.74</a:t>
                      </a:r>
                      <a:endParaRPr lang="en-US" sz="1200" dirty="0"/>
                    </a:p>
                  </a:txBody>
                  <a:tcPr anchor="ctr">
                    <a:solidFill>
                      <a:schemeClr val="accent3"/>
                    </a:solidFill>
                  </a:tcPr>
                </a:tc>
              </a:tr>
              <a:tr h="178741">
                <a:tc gridSpan="7">
                  <a:txBody>
                    <a:bodyPr/>
                    <a:lstStyle/>
                    <a:p>
                      <a:pPr algn="ctr"/>
                      <a:r>
                        <a:rPr lang="en-US" sz="1200" dirty="0" smtClean="0"/>
                        <a:t>Stat. error</a:t>
                      </a:r>
                      <a:r>
                        <a:rPr lang="en-US" sz="1200" baseline="0" dirty="0" smtClean="0"/>
                        <a:t> ~ 1% / 0.4% for i / &lt;Pol&gt;</a:t>
                      </a: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c hMerge="1">
                  <a:txBody>
                    <a:bodyPr/>
                    <a:lstStyle/>
                    <a:p>
                      <a:pPr algn="ctr"/>
                      <a:endParaRPr lang="en-US" sz="1200" dirty="0"/>
                    </a:p>
                  </a:txBody>
                  <a:tcPr anchor="ctr">
                    <a:solidFill>
                      <a:schemeClr val="accent3"/>
                    </a:solidFill>
                  </a:tcPr>
                </a:tc>
              </a:tr>
              <a:tr h="178741">
                <a:tc gridSpan="7">
                  <a:txBody>
                    <a:bodyPr/>
                    <a:lstStyle/>
                    <a:p>
                      <a:pPr algn="ctr"/>
                      <a:r>
                        <a:rPr lang="en-US" sz="1200" dirty="0" smtClean="0"/>
                        <a:t>Surface muon beam</a:t>
                      </a:r>
                      <a:r>
                        <a:rPr lang="en-US" sz="1200" baseline="0" dirty="0" smtClean="0"/>
                        <a:t> purity ~ 92-95%</a:t>
                      </a:r>
                      <a:endParaRPr lang="en-US" sz="1200" dirty="0"/>
                    </a:p>
                  </a:txBody>
                  <a:tcPr anchor="c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dirty="0"/>
                    </a:p>
                  </a:txBody>
                  <a:tcPr anchor="ctr">
                    <a:solidFill>
                      <a:schemeClr val="accent3"/>
                    </a:solidFill>
                  </a:tcPr>
                </a:tc>
              </a:tr>
            </a:tbl>
          </a:graphicData>
        </a:graphic>
      </p:graphicFrame>
      <p:sp>
        <p:nvSpPr>
          <p:cNvPr id="61" name="TextBox 60"/>
          <p:cNvSpPr txBox="1"/>
          <p:nvPr/>
        </p:nvSpPr>
        <p:spPr>
          <a:xfrm>
            <a:off x="4845633" y="4674127"/>
            <a:ext cx="425377" cy="276999"/>
          </a:xfrm>
          <a:prstGeom prst="rect">
            <a:avLst/>
          </a:prstGeom>
          <a:noFill/>
        </p:spPr>
        <p:txBody>
          <a:bodyPr wrap="square" rtlCol="0">
            <a:spAutoFit/>
          </a:bodyPr>
          <a:lstStyle/>
          <a:p>
            <a:r>
              <a:rPr lang="en-US" sz="1200" dirty="0"/>
              <a:t>4</a:t>
            </a:r>
            <a:r>
              <a:rPr lang="el-GR" sz="1200" dirty="0"/>
              <a:t>σ</a:t>
            </a:r>
            <a:r>
              <a:rPr lang="en-US" sz="1200" baseline="-25000" dirty="0"/>
              <a:t>p</a:t>
            </a:r>
            <a:endParaRPr lang="en-US" sz="1200" dirty="0"/>
          </a:p>
        </p:txBody>
      </p:sp>
      <p:sp>
        <p:nvSpPr>
          <p:cNvPr id="62" name="TextBox 61"/>
          <p:cNvSpPr txBox="1"/>
          <p:nvPr/>
        </p:nvSpPr>
        <p:spPr>
          <a:xfrm>
            <a:off x="5173682" y="4682742"/>
            <a:ext cx="425377" cy="276999"/>
          </a:xfrm>
          <a:prstGeom prst="rect">
            <a:avLst/>
          </a:prstGeom>
          <a:noFill/>
        </p:spPr>
        <p:txBody>
          <a:bodyPr wrap="square" rtlCol="0">
            <a:spAutoFit/>
          </a:bodyPr>
          <a:lstStyle/>
          <a:p>
            <a:r>
              <a:rPr lang="en-US" sz="1200" dirty="0"/>
              <a:t>5</a:t>
            </a:r>
            <a:r>
              <a:rPr lang="el-GR" sz="1200" dirty="0"/>
              <a:t>σ</a:t>
            </a:r>
            <a:r>
              <a:rPr lang="en-US" sz="1200" baseline="-25000" dirty="0"/>
              <a:t>p</a:t>
            </a:r>
            <a:endParaRPr lang="en-US" sz="1200" dirty="0"/>
          </a:p>
        </p:txBody>
      </p:sp>
      <p:sp>
        <p:nvSpPr>
          <p:cNvPr id="63" name="TextBox 62"/>
          <p:cNvSpPr txBox="1"/>
          <p:nvPr/>
        </p:nvSpPr>
        <p:spPr>
          <a:xfrm>
            <a:off x="5523761" y="4665015"/>
            <a:ext cx="425377" cy="276999"/>
          </a:xfrm>
          <a:prstGeom prst="rect">
            <a:avLst/>
          </a:prstGeom>
          <a:noFill/>
        </p:spPr>
        <p:txBody>
          <a:bodyPr wrap="square" rtlCol="0">
            <a:spAutoFit/>
          </a:bodyPr>
          <a:lstStyle/>
          <a:p>
            <a:r>
              <a:rPr lang="en-US" sz="1200" dirty="0"/>
              <a:t>6</a:t>
            </a:r>
            <a:r>
              <a:rPr lang="el-GR" sz="1200" dirty="0"/>
              <a:t>σ</a:t>
            </a:r>
            <a:r>
              <a:rPr lang="en-US" sz="1200" baseline="-25000" dirty="0"/>
              <a:t>p</a:t>
            </a:r>
            <a:endParaRPr lang="en-US" sz="1200" dirty="0"/>
          </a:p>
        </p:txBody>
      </p:sp>
      <p:sp>
        <p:nvSpPr>
          <p:cNvPr id="64" name="TextBox 63"/>
          <p:cNvSpPr txBox="1"/>
          <p:nvPr/>
        </p:nvSpPr>
        <p:spPr>
          <a:xfrm>
            <a:off x="5927108" y="4662684"/>
            <a:ext cx="425377" cy="276999"/>
          </a:xfrm>
          <a:prstGeom prst="rect">
            <a:avLst/>
          </a:prstGeom>
          <a:noFill/>
        </p:spPr>
        <p:txBody>
          <a:bodyPr wrap="square" rtlCol="0">
            <a:spAutoFit/>
          </a:bodyPr>
          <a:lstStyle/>
          <a:p>
            <a:r>
              <a:rPr lang="en-US" sz="1200" dirty="0"/>
              <a:t>7</a:t>
            </a:r>
            <a:r>
              <a:rPr lang="el-GR" sz="1200" dirty="0"/>
              <a:t>σ</a:t>
            </a:r>
            <a:r>
              <a:rPr lang="en-US" sz="1200" baseline="-25000" dirty="0"/>
              <a:t>p</a:t>
            </a:r>
            <a:endParaRPr lang="en-US" sz="1200" dirty="0"/>
          </a:p>
        </p:txBody>
      </p:sp>
      <p:sp>
        <p:nvSpPr>
          <p:cNvPr id="65" name="TextBox 64"/>
          <p:cNvSpPr txBox="1"/>
          <p:nvPr/>
        </p:nvSpPr>
        <p:spPr>
          <a:xfrm>
            <a:off x="5652908" y="4143392"/>
            <a:ext cx="663964" cy="276999"/>
          </a:xfrm>
          <a:prstGeom prst="rect">
            <a:avLst/>
          </a:prstGeom>
          <a:noFill/>
        </p:spPr>
        <p:txBody>
          <a:bodyPr wrap="none" rtlCol="0">
            <a:spAutoFit/>
          </a:bodyPr>
          <a:lstStyle/>
          <a:p>
            <a:r>
              <a:rPr lang="en-US" sz="1200" dirty="0">
                <a:solidFill>
                  <a:srgbClr val="FF0000"/>
                </a:solidFill>
              </a:rPr>
              <a:t>better</a:t>
            </a:r>
          </a:p>
        </p:txBody>
      </p:sp>
      <p:sp>
        <p:nvSpPr>
          <p:cNvPr id="66" name="Right Brace 65"/>
          <p:cNvSpPr/>
          <p:nvPr/>
        </p:nvSpPr>
        <p:spPr>
          <a:xfrm rot="16200000">
            <a:off x="5885275" y="3918329"/>
            <a:ext cx="199233" cy="1224056"/>
          </a:xfrm>
          <a:prstGeom prst="righ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9" name="Date Placeholder 8"/>
          <p:cNvSpPr>
            <a:spLocks noGrp="1"/>
          </p:cNvSpPr>
          <p:nvPr>
            <p:ph type="dt" sz="half" idx="10"/>
          </p:nvPr>
        </p:nvSpPr>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0" name="Footer Placeholder 9"/>
          <p:cNvSpPr>
            <a:spLocks noGrp="1"/>
          </p:cNvSpPr>
          <p:nvPr>
            <p:ph type="ftr" sz="quarter" idx="11"/>
          </p:nvPr>
        </p:nvSpPr>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1" name="Slide Number Placeholder 10"/>
          <p:cNvSpPr>
            <a:spLocks noGrp="1"/>
          </p:cNvSpPr>
          <p:nvPr>
            <p:ph type="sldNum" sz="quarter" idx="12"/>
          </p:nvPr>
        </p:nvSpPr>
        <p:spPr/>
        <p:txBody>
          <a:bodyPr/>
          <a:lstStyle/>
          <a:p>
            <a:fld id="{0092C032-9A84-454D-A7B4-C9367E883E3A}" type="slidenum">
              <a:rPr lang="en-GB" smtClean="0">
                <a:solidFill>
                  <a:prstClr val="black">
                    <a:tint val="75000"/>
                  </a:prstClr>
                </a:solidFill>
              </a:rPr>
              <a:pPr/>
              <a:t>42</a:t>
            </a:fld>
            <a:endParaRPr lang="en-GB" dirty="0">
              <a:solidFill>
                <a:prstClr val="black">
                  <a:tint val="75000"/>
                </a:prstClr>
              </a:solidFill>
            </a:endParaRPr>
          </a:p>
        </p:txBody>
      </p:sp>
    </p:spTree>
    <p:extLst>
      <p:ext uri="{BB962C8B-B14F-4D97-AF65-F5344CB8AC3E}">
        <p14:creationId xmlns:p14="http://schemas.microsoft.com/office/powerpoint/2010/main" val="10966244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3"/>
            </p:custDataLst>
          </p:nvPr>
        </p:nvSpPr>
        <p:spPr>
          <a:xfrm>
            <a:off x="1203914" y="2891208"/>
            <a:ext cx="1859369" cy="523219"/>
          </a:xfrm>
          <a:prstGeom prst="rect">
            <a:avLst/>
          </a:prstGeom>
          <a:noFill/>
        </p:spPr>
        <p:txBody>
          <a:bodyPr wrap="square" rtlCol="0">
            <a:normAutofit/>
          </a:bodyPr>
          <a:lstStyle>
            <a:defPPr>
              <a:defRPr lang="zh-CN"/>
            </a:defPPr>
            <a:lvl1pPr algn="ctr">
              <a:defRPr sz="2800">
                <a:solidFill>
                  <a:schemeClr val="bg1"/>
                </a:solidFill>
                <a:latin typeface="Impact" panose="020B0806030902050204" pitchFamily="34" charset="0"/>
              </a:defRPr>
            </a:lvl1pPr>
          </a:lstStyle>
          <a:p>
            <a:r>
              <a:rPr lang="en-US" altLang="zh-CN">
                <a:latin typeface="+mj-lt"/>
                <a:ea typeface="+mj-ea"/>
                <a:cs typeface="+mj-cs"/>
              </a:rPr>
              <a:t>CONTENTS</a:t>
            </a:r>
          </a:p>
        </p:txBody>
      </p:sp>
      <p:sp>
        <p:nvSpPr>
          <p:cNvPr id="10" name="标题 1"/>
          <p:cNvSpPr>
            <a:spLocks noGrp="1"/>
          </p:cNvSpPr>
          <p:nvPr>
            <p:custDataLst>
              <p:tags r:id="rId4"/>
            </p:custDataLst>
          </p:nvPr>
        </p:nvSpPr>
        <p:spPr>
          <a:xfrm>
            <a:off x="720725" y="523240"/>
            <a:ext cx="10563225" cy="898525"/>
          </a:xfrm>
          <a:prstGeom prst="rect">
            <a:avLst/>
          </a:prstGeom>
        </p:spPr>
        <p:txBody>
          <a:bodyPr vert="horz" lIns="91440" tIns="45720" rIns="91440" bIns="45720" rtlCol="0" anchor="ctr" anchorCtr="0">
            <a:normAutofit fontScale="97500"/>
          </a:bodyPr>
          <a:lstStyle>
            <a:lvl1pPr algn="l" defTabSz="914400" rtl="0" eaLnBrk="1" latinLnBrk="0" hangingPunct="1">
              <a:lnSpc>
                <a:spcPct val="90000"/>
              </a:lnSpc>
              <a:spcBef>
                <a:spcPct val="0"/>
              </a:spcBef>
              <a:buNone/>
              <a:defRPr sz="4000" kern="1200">
                <a:solidFill>
                  <a:schemeClr val="tx1">
                    <a:lumMod val="65000"/>
                    <a:lumOff val="35000"/>
                  </a:schemeClr>
                </a:solidFill>
                <a:latin typeface="+mj-lt"/>
                <a:ea typeface="+mj-ea"/>
                <a:cs typeface="+mj-cs"/>
              </a:defRPr>
            </a:lvl1pPr>
          </a:lstStyle>
          <a:p>
            <a:r>
              <a:rPr lang="en-US">
                <a:solidFill>
                  <a:schemeClr val="accent5">
                    <a:lumMod val="50000"/>
                  </a:schemeClr>
                </a:solidFill>
              </a:rPr>
              <a:t>1.</a:t>
            </a:r>
            <a:r>
              <a:rPr lang="en-US" altLang="zh-CN">
                <a:solidFill>
                  <a:schemeClr val="accent5">
                    <a:lumMod val="50000"/>
                  </a:schemeClr>
                </a:solidFill>
              </a:rPr>
              <a:t>Absorbed dose rate of epoxy on </a:t>
            </a:r>
            <a:r>
              <a:rPr lang="en-US" altLang="zh-CN">
                <a:solidFill>
                  <a:schemeClr val="accent5">
                    <a:lumMod val="50000"/>
                  </a:schemeClr>
                </a:solidFill>
                <a:sym typeface="+mn-ea"/>
              </a:rPr>
              <a:t>1st quadrupole </a:t>
            </a:r>
            <a:endParaRPr lang="en-US" altLang="zh-CN"/>
          </a:p>
        </p:txBody>
      </p:sp>
      <p:graphicFrame>
        <p:nvGraphicFramePr>
          <p:cNvPr id="4" name="对象 3"/>
          <p:cNvGraphicFramePr/>
          <p:nvPr/>
        </p:nvGraphicFramePr>
        <p:xfrm>
          <a:off x="560705" y="1553210"/>
          <a:ext cx="5362575" cy="4312920"/>
        </p:xfrm>
        <a:graphic>
          <a:graphicData uri="http://schemas.openxmlformats.org/presentationml/2006/ole">
            <mc:AlternateContent xmlns:mc="http://schemas.openxmlformats.org/markup-compatibility/2006">
              <mc:Choice xmlns:v="urn:schemas-microsoft-com:vml" Requires="v">
                <p:oleObj spid="_x0000_s4309" r:id="rId7" imgW="5724525" imgH="4629150" progId="Paint.Picture">
                  <p:embed/>
                </p:oleObj>
              </mc:Choice>
              <mc:Fallback>
                <p:oleObj r:id="rId7" imgW="5724525" imgH="4629150" progId="Paint.Picture">
                  <p:embed/>
                  <p:pic>
                    <p:nvPicPr>
                      <p:cNvPr id="0" name=""/>
                      <p:cNvPicPr/>
                      <p:nvPr/>
                    </p:nvPicPr>
                    <p:blipFill>
                      <a:blip r:embed="rId8"/>
                      <a:stretch>
                        <a:fillRect/>
                      </a:stretch>
                    </p:blipFill>
                    <p:spPr>
                      <a:xfrm>
                        <a:off x="560705" y="1553210"/>
                        <a:ext cx="5362575" cy="4312920"/>
                      </a:xfrm>
                      <a:prstGeom prst="rect">
                        <a:avLst/>
                      </a:prstGeom>
                    </p:spPr>
                  </p:pic>
                </p:oleObj>
              </mc:Fallback>
            </mc:AlternateContent>
          </a:graphicData>
        </a:graphic>
      </p:graphicFrame>
      <p:pic>
        <p:nvPicPr>
          <p:cNvPr id="11" name="图片 10"/>
          <p:cNvPicPr>
            <a:picLocks noChangeAspect="1"/>
          </p:cNvPicPr>
          <p:nvPr/>
        </p:nvPicPr>
        <p:blipFill>
          <a:blip r:embed="rId9"/>
          <a:stretch>
            <a:fillRect/>
          </a:stretch>
        </p:blipFill>
        <p:spPr>
          <a:xfrm>
            <a:off x="6542405" y="1553210"/>
            <a:ext cx="4325620" cy="4312285"/>
          </a:xfrm>
          <a:prstGeom prst="rect">
            <a:avLst/>
          </a:prstGeom>
        </p:spPr>
      </p:pic>
      <p:sp>
        <p:nvSpPr>
          <p:cNvPr id="12" name="文本框 11"/>
          <p:cNvSpPr txBox="1"/>
          <p:nvPr/>
        </p:nvSpPr>
        <p:spPr>
          <a:xfrm>
            <a:off x="1896745" y="5991225"/>
            <a:ext cx="3573780" cy="368300"/>
          </a:xfrm>
          <a:prstGeom prst="rect">
            <a:avLst/>
          </a:prstGeom>
          <a:noFill/>
        </p:spPr>
        <p:txBody>
          <a:bodyPr wrap="none" rtlCol="0" anchor="t">
            <a:spAutoFit/>
          </a:bodyPr>
          <a:lstStyle/>
          <a:p>
            <a:pPr algn="l"/>
            <a:r>
              <a:rPr lang="en-US" altLang="zh-CN">
                <a:solidFill>
                  <a:schemeClr val="tx1"/>
                </a:solidFill>
                <a:latin typeface="+mj-lt"/>
                <a:ea typeface="+mj-ea"/>
                <a:cs typeface="+mj-cs"/>
                <a:sym typeface="+mn-ea"/>
              </a:rPr>
              <a:t>Target area geometric distribution</a:t>
            </a:r>
          </a:p>
        </p:txBody>
      </p:sp>
      <p:sp>
        <p:nvSpPr>
          <p:cNvPr id="13" name="文本框 12"/>
          <p:cNvSpPr txBox="1"/>
          <p:nvPr/>
        </p:nvSpPr>
        <p:spPr>
          <a:xfrm>
            <a:off x="6967855" y="5991225"/>
            <a:ext cx="3474720" cy="368300"/>
          </a:xfrm>
          <a:prstGeom prst="rect">
            <a:avLst/>
          </a:prstGeom>
          <a:noFill/>
        </p:spPr>
        <p:txBody>
          <a:bodyPr wrap="square" rtlCol="0" anchor="t">
            <a:spAutoFit/>
          </a:bodyPr>
          <a:lstStyle/>
          <a:p>
            <a:r>
              <a:rPr lang="zh-CN" altLang="en-US"/>
              <a:t>The first quadrupole  structure</a:t>
            </a:r>
          </a:p>
        </p:txBody>
      </p:sp>
      <p:sp>
        <p:nvSpPr>
          <p:cNvPr id="6" name="Date Placeholder 5"/>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B15AD9C7-BCFF-4853-AA2C-D9CF7C4564CC}" type="slidenum">
              <a:rPr lang="en-US" smtClean="0">
                <a:solidFill>
                  <a:prstClr val="black">
                    <a:tint val="75000"/>
                  </a:prstClr>
                </a:solidFill>
              </a:rPr>
              <a:pPr/>
              <a:t>43</a:t>
            </a:fld>
            <a:endParaRPr lang="en-US">
              <a:solidFill>
                <a:prstClr val="black">
                  <a:tint val="75000"/>
                </a:prstClr>
              </a:solidFill>
            </a:endParaRPr>
          </a:p>
        </p:txBody>
      </p:sp>
      <p:sp>
        <p:nvSpPr>
          <p:cNvPr id="14" name="TextBox 13"/>
          <p:cNvSpPr txBox="1"/>
          <p:nvPr/>
        </p:nvSpPr>
        <p:spPr>
          <a:xfrm>
            <a:off x="10442575" y="5330299"/>
            <a:ext cx="641522" cy="276999"/>
          </a:xfrm>
          <a:prstGeom prst="rect">
            <a:avLst/>
          </a:prstGeom>
          <a:noFill/>
        </p:spPr>
        <p:txBody>
          <a:bodyPr wrap="none" rtlCol="0">
            <a:spAutoFit/>
          </a:bodyPr>
          <a:lstStyle/>
          <a:p>
            <a:r>
              <a:rPr lang="en-US" sz="1200" dirty="0" smtClean="0"/>
              <a:t>Mu Qili</a:t>
            </a:r>
            <a:endParaRPr lang="en-US" sz="1200" dirty="0"/>
          </a:p>
        </p:txBody>
      </p:sp>
    </p:spTree>
    <p:custDataLst>
      <p:tags r:id="rId2"/>
    </p:custDataLst>
    <p:extLst>
      <p:ext uri="{BB962C8B-B14F-4D97-AF65-F5344CB8AC3E}">
        <p14:creationId xmlns:p14="http://schemas.microsoft.com/office/powerpoint/2010/main" val="3834166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6745" y="190500"/>
            <a:ext cx="11269980" cy="863600"/>
          </a:xfrm>
        </p:spPr>
        <p:txBody>
          <a:bodyPr>
            <a:normAutofit fontScale="90000"/>
          </a:bodyPr>
          <a:lstStyle/>
          <a:p>
            <a:r>
              <a:rPr lang="en-US" altLang="zh-CN"/>
              <a:t>2.</a:t>
            </a:r>
            <a:r>
              <a:rPr lang="zh-CN" altLang="en-US"/>
              <a:t>parameters of targets hitt</a:t>
            </a:r>
            <a:r>
              <a:rPr lang="en-US" altLang="zh-CN"/>
              <a:t>ed</a:t>
            </a:r>
            <a:r>
              <a:rPr lang="zh-CN" altLang="en-US"/>
              <a:t> by proton beam</a:t>
            </a:r>
            <a:r>
              <a:rPr lang="en-US" altLang="zh-CN"/>
              <a:t>(beam power=5kW)</a:t>
            </a:r>
          </a:p>
        </p:txBody>
      </p:sp>
      <p:pic>
        <p:nvPicPr>
          <p:cNvPr id="7" name="内容占位符 6"/>
          <p:cNvPicPr>
            <a:picLocks noGrp="1" noChangeAspect="1"/>
          </p:cNvPicPr>
          <p:nvPr>
            <p:ph idx="1"/>
          </p:nvPr>
        </p:nvPicPr>
        <p:blipFill>
          <a:blip r:embed="rId2"/>
          <a:stretch>
            <a:fillRect/>
          </a:stretch>
        </p:blipFill>
        <p:spPr>
          <a:xfrm>
            <a:off x="626745" y="1054100"/>
            <a:ext cx="8980170" cy="4632960"/>
          </a:xfrm>
          <a:prstGeom prst="rect">
            <a:avLst/>
          </a:prstGeom>
        </p:spPr>
      </p:pic>
      <p:sp>
        <p:nvSpPr>
          <p:cNvPr id="8" name="文本框 7"/>
          <p:cNvSpPr txBox="1"/>
          <p:nvPr/>
        </p:nvSpPr>
        <p:spPr>
          <a:xfrm>
            <a:off x="9606915" y="1324610"/>
            <a:ext cx="2291080" cy="645160"/>
          </a:xfrm>
          <a:prstGeom prst="rect">
            <a:avLst/>
          </a:prstGeom>
          <a:noFill/>
        </p:spPr>
        <p:txBody>
          <a:bodyPr wrap="none" rtlCol="0" anchor="t">
            <a:spAutoFit/>
          </a:bodyPr>
          <a:lstStyle/>
          <a:p>
            <a:pPr algn="l"/>
            <a:r>
              <a:rPr lang="en-US" altLang="zh-CN"/>
              <a:t>note:surface muon's</a:t>
            </a:r>
          </a:p>
          <a:p>
            <a:pPr algn="l"/>
            <a:r>
              <a:rPr lang="en-US" altLang="zh-CN"/>
              <a:t>energy is 0-4.12MeV</a:t>
            </a:r>
          </a:p>
        </p:txBody>
      </p:sp>
      <p:sp>
        <p:nvSpPr>
          <p:cNvPr id="5" name="TextBox 4"/>
          <p:cNvSpPr txBox="1"/>
          <p:nvPr/>
        </p:nvSpPr>
        <p:spPr>
          <a:xfrm>
            <a:off x="10588487" y="5687060"/>
            <a:ext cx="641522" cy="276999"/>
          </a:xfrm>
          <a:prstGeom prst="rect">
            <a:avLst/>
          </a:prstGeom>
          <a:noFill/>
        </p:spPr>
        <p:txBody>
          <a:bodyPr wrap="none" rtlCol="0">
            <a:spAutoFit/>
          </a:bodyPr>
          <a:lstStyle/>
          <a:p>
            <a:r>
              <a:rPr lang="en-US" sz="1200" dirty="0" smtClean="0"/>
              <a:t>Mu Qili</a:t>
            </a:r>
            <a:endParaRPr lang="en-US" sz="1200" dirty="0"/>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5AD9C7-BCFF-4853-AA2C-D9CF7C4564CC}"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882243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p:nvPr/>
        </p:nvGraphicFramePr>
        <p:xfrm>
          <a:off x="521335" y="918845"/>
          <a:ext cx="2842260" cy="2902585"/>
        </p:xfrm>
        <a:graphic>
          <a:graphicData uri="http://schemas.openxmlformats.org/presentationml/2006/ole">
            <mc:AlternateContent xmlns:mc="http://schemas.openxmlformats.org/markup-compatibility/2006">
              <mc:Choice xmlns:v="urn:schemas-microsoft-com:vml" Requires="v">
                <p:oleObj spid="_x0000_s5330" r:id="rId4" imgW="3990975" imgH="4019550" progId="Paint.Picture">
                  <p:embed/>
                </p:oleObj>
              </mc:Choice>
              <mc:Fallback>
                <p:oleObj r:id="rId4" imgW="3990975" imgH="4019550" progId="Paint.Picture">
                  <p:embed/>
                  <p:pic>
                    <p:nvPicPr>
                      <p:cNvPr id="0" name=""/>
                      <p:cNvPicPr/>
                      <p:nvPr/>
                    </p:nvPicPr>
                    <p:blipFill>
                      <a:blip r:embed="rId5"/>
                      <a:stretch>
                        <a:fillRect/>
                      </a:stretch>
                    </p:blipFill>
                    <p:spPr>
                      <a:xfrm>
                        <a:off x="521335" y="918845"/>
                        <a:ext cx="2842260" cy="2902585"/>
                      </a:xfrm>
                      <a:prstGeom prst="rect">
                        <a:avLst/>
                      </a:prstGeom>
                    </p:spPr>
                  </p:pic>
                </p:oleObj>
              </mc:Fallback>
            </mc:AlternateContent>
          </a:graphicData>
        </a:graphic>
      </p:graphicFrame>
      <p:sp>
        <p:nvSpPr>
          <p:cNvPr id="4" name="文本框 3"/>
          <p:cNvSpPr txBox="1"/>
          <p:nvPr/>
        </p:nvSpPr>
        <p:spPr>
          <a:xfrm>
            <a:off x="172085" y="3821430"/>
            <a:ext cx="3882390" cy="368300"/>
          </a:xfrm>
          <a:prstGeom prst="rect">
            <a:avLst/>
          </a:prstGeom>
          <a:noFill/>
        </p:spPr>
        <p:txBody>
          <a:bodyPr wrap="square" rtlCol="0" anchor="t">
            <a:spAutoFit/>
          </a:bodyPr>
          <a:lstStyle/>
          <a:p>
            <a:r>
              <a:rPr lang="en-US" altLang="zh-CN">
                <a:sym typeface="+mn-ea"/>
              </a:rPr>
              <a:t>Q</a:t>
            </a:r>
            <a:r>
              <a:rPr lang="zh-CN" altLang="en-US">
                <a:sym typeface="+mn-ea"/>
              </a:rPr>
              <a:t>uadrupole</a:t>
            </a:r>
            <a:r>
              <a:rPr lang="zh-CN" altLang="en-US"/>
              <a:t> model for simulation</a:t>
            </a:r>
          </a:p>
        </p:txBody>
      </p:sp>
      <p:sp>
        <p:nvSpPr>
          <p:cNvPr id="5" name="文本框 4"/>
          <p:cNvSpPr txBox="1"/>
          <p:nvPr/>
        </p:nvSpPr>
        <p:spPr>
          <a:xfrm>
            <a:off x="1847850" y="5546090"/>
            <a:ext cx="4234180" cy="368300"/>
          </a:xfrm>
          <a:prstGeom prst="rect">
            <a:avLst/>
          </a:prstGeom>
          <a:noFill/>
        </p:spPr>
        <p:txBody>
          <a:bodyPr wrap="none" rtlCol="0" anchor="t">
            <a:spAutoFit/>
          </a:bodyPr>
          <a:lstStyle/>
          <a:p>
            <a:r>
              <a:rPr lang="en-US" altLang="zh-CN">
                <a:solidFill>
                  <a:schemeClr val="tx1"/>
                </a:solidFill>
                <a:sym typeface="+mn-ea"/>
              </a:rPr>
              <a:t>Absorbed dose rate of epoxy map(Gy/s)</a:t>
            </a:r>
          </a:p>
        </p:txBody>
      </p:sp>
      <p:sp>
        <p:nvSpPr>
          <p:cNvPr id="8" name="文本框 7"/>
          <p:cNvSpPr txBox="1"/>
          <p:nvPr/>
        </p:nvSpPr>
        <p:spPr>
          <a:xfrm>
            <a:off x="7367270" y="1564005"/>
            <a:ext cx="4184015" cy="2861310"/>
          </a:xfrm>
          <a:prstGeom prst="rect">
            <a:avLst/>
          </a:prstGeom>
          <a:noFill/>
        </p:spPr>
        <p:txBody>
          <a:bodyPr wrap="square" rtlCol="0" anchor="t">
            <a:spAutoFit/>
          </a:bodyPr>
          <a:lstStyle/>
          <a:p>
            <a:pPr algn="l">
              <a:buNone/>
            </a:pPr>
            <a:r>
              <a:rPr lang="en-US" altLang="zh-CN" dirty="0">
                <a:solidFill>
                  <a:schemeClr val="accent5">
                    <a:lumMod val="50000"/>
                  </a:schemeClr>
                </a:solidFill>
                <a:sym typeface="+mn-ea"/>
              </a:rPr>
              <a:t>1.The maximum absorbed dose rate of epoxy on the first quadrupole is 0.109 </a:t>
            </a:r>
            <a:r>
              <a:rPr lang="en-US" altLang="zh-CN" dirty="0" err="1">
                <a:solidFill>
                  <a:schemeClr val="accent5">
                    <a:lumMod val="50000"/>
                  </a:schemeClr>
                </a:solidFill>
                <a:sym typeface="+mn-ea"/>
              </a:rPr>
              <a:t>Gy</a:t>
            </a:r>
            <a:r>
              <a:rPr lang="en-US" altLang="zh-CN" dirty="0">
                <a:solidFill>
                  <a:schemeClr val="accent5">
                    <a:lumMod val="50000"/>
                  </a:schemeClr>
                </a:solidFill>
                <a:sym typeface="+mn-ea"/>
              </a:rPr>
              <a:t>/s(1.96e6Gy/y),in the case of  incident proton beam power is 5 kW.</a:t>
            </a:r>
          </a:p>
          <a:p>
            <a:pPr algn="l">
              <a:buNone/>
            </a:pPr>
            <a:r>
              <a:rPr lang="en-US" altLang="zh-CN" dirty="0">
                <a:solidFill>
                  <a:schemeClr val="accent5">
                    <a:lumMod val="50000"/>
                  </a:schemeClr>
                </a:solidFill>
                <a:sym typeface="+mn-ea"/>
              </a:rPr>
              <a:t>2.It can be seen that a square area is formed in the figure, and the absorbed dose in the area is significantly larger than that outside the area, this is because the target area has a 30cm thick concrete shield.</a:t>
            </a:r>
          </a:p>
        </p:txBody>
      </p:sp>
      <p:pic>
        <p:nvPicPr>
          <p:cNvPr id="9" name="图片 8"/>
          <p:cNvPicPr>
            <a:picLocks noChangeAspect="1"/>
          </p:cNvPicPr>
          <p:nvPr/>
        </p:nvPicPr>
        <p:blipFill>
          <a:blip r:embed="rId6"/>
          <a:stretch>
            <a:fillRect/>
          </a:stretch>
        </p:blipFill>
        <p:spPr>
          <a:xfrm rot="5400000">
            <a:off x="4511675" y="2158365"/>
            <a:ext cx="2466975" cy="2466975"/>
          </a:xfrm>
          <a:prstGeom prst="rect">
            <a:avLst/>
          </a:prstGeom>
        </p:spPr>
      </p:pic>
      <p:pic>
        <p:nvPicPr>
          <p:cNvPr id="10" name="图片 9"/>
          <p:cNvPicPr>
            <a:picLocks noChangeAspect="1"/>
          </p:cNvPicPr>
          <p:nvPr/>
        </p:nvPicPr>
        <p:blipFill>
          <a:blip r:embed="rId7"/>
          <a:srcRect b="21079"/>
          <a:stretch>
            <a:fillRect/>
          </a:stretch>
        </p:blipFill>
        <p:spPr>
          <a:xfrm>
            <a:off x="521335" y="4756785"/>
            <a:ext cx="6333490" cy="789305"/>
          </a:xfrm>
          <a:prstGeom prst="rect">
            <a:avLst/>
          </a:prstGeom>
        </p:spPr>
      </p:pic>
      <p:sp>
        <p:nvSpPr>
          <p:cNvPr id="11" name="右箭头 10"/>
          <p:cNvSpPr/>
          <p:nvPr/>
        </p:nvSpPr>
        <p:spPr>
          <a:xfrm>
            <a:off x="4879975" y="1724025"/>
            <a:ext cx="1882140" cy="236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075555" y="1461135"/>
            <a:ext cx="1490980" cy="368300"/>
          </a:xfrm>
          <a:prstGeom prst="rect">
            <a:avLst/>
          </a:prstGeom>
          <a:noFill/>
        </p:spPr>
        <p:txBody>
          <a:bodyPr wrap="none" rtlCol="0" anchor="t">
            <a:spAutoFit/>
          </a:bodyPr>
          <a:lstStyle/>
          <a:p>
            <a:r>
              <a:rPr lang="en-US">
                <a:sym typeface="+mn-ea"/>
              </a:rPr>
              <a:t>Proton beam</a:t>
            </a:r>
            <a:endParaRPr lang="en-US"/>
          </a:p>
        </p:txBody>
      </p:sp>
      <p:sp>
        <p:nvSpPr>
          <p:cNvPr id="2" name="TextBox 1"/>
          <p:cNvSpPr txBox="1"/>
          <p:nvPr/>
        </p:nvSpPr>
        <p:spPr>
          <a:xfrm>
            <a:off x="9581322" y="4756785"/>
            <a:ext cx="641522" cy="276999"/>
          </a:xfrm>
          <a:prstGeom prst="rect">
            <a:avLst/>
          </a:prstGeom>
          <a:noFill/>
        </p:spPr>
        <p:txBody>
          <a:bodyPr wrap="none" rtlCol="0">
            <a:spAutoFit/>
          </a:bodyPr>
          <a:lstStyle/>
          <a:p>
            <a:r>
              <a:rPr lang="en-US" sz="1200" dirty="0" smtClean="0"/>
              <a:t>Mu Qili</a:t>
            </a:r>
            <a:endParaRPr lang="en-US" sz="1200" dirty="0"/>
          </a:p>
        </p:txBody>
      </p:sp>
      <p:sp>
        <p:nvSpPr>
          <p:cNvPr id="3" name="Date Placeholder 2"/>
          <p:cNvSpPr>
            <a:spLocks noGrp="1"/>
          </p:cNvSpPr>
          <p:nvPr>
            <p:ph type="dt" sz="half" idx="10"/>
          </p:nvPr>
        </p:nvSpPr>
        <p:spPr/>
        <p:txBody>
          <a:bodyPr/>
          <a:lstStyle/>
          <a:p>
            <a:r>
              <a:rPr lang="en-US" altLang="zh-CN" smtClean="0">
                <a:solidFill>
                  <a:prstClr val="black">
                    <a:tint val="75000"/>
                  </a:prstClr>
                </a:solidFill>
              </a:rPr>
              <a:t>16-Aug-18</a:t>
            </a:r>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NV-EMuS/nufact18</a:t>
            </a:r>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B15AD9C7-BCFF-4853-AA2C-D9CF7C4564CC}" type="slidenum">
              <a:rPr lang="en-US" smtClean="0">
                <a:solidFill>
                  <a:prstClr val="black">
                    <a:tint val="75000"/>
                  </a:prstClr>
                </a:solidFill>
              </a:rPr>
              <a:pPr/>
              <a:t>45</a:t>
            </a:fld>
            <a:endParaRPr lang="en-US">
              <a:solidFill>
                <a:prstClr val="black">
                  <a:tint val="75000"/>
                </a:prstClr>
              </a:solidFill>
            </a:endParaRPr>
          </a:p>
        </p:txBody>
      </p:sp>
    </p:spTree>
    <p:custDataLst>
      <p:tags r:id="rId2"/>
    </p:custDataLst>
    <p:extLst>
      <p:ext uri="{BB962C8B-B14F-4D97-AF65-F5344CB8AC3E}">
        <p14:creationId xmlns:p14="http://schemas.microsoft.com/office/powerpoint/2010/main" val="3928586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r>
              <a:rPr lang="en-US" dirty="0" smtClean="0"/>
              <a:t>ecay </a:t>
            </a:r>
            <a:r>
              <a:rPr lang="en-US" dirty="0" err="1" smtClean="0"/>
              <a:t>muon</a:t>
            </a:r>
            <a:r>
              <a:rPr lang="en-US" dirty="0" smtClean="0"/>
              <a:t> </a:t>
            </a:r>
            <a:endParaRPr lang="en-US" dirty="0"/>
          </a:p>
        </p:txBody>
      </p:sp>
      <p:sp>
        <p:nvSpPr>
          <p:cNvPr id="3" name="Content Placeholder 2"/>
          <p:cNvSpPr>
            <a:spLocks noGrp="1"/>
          </p:cNvSpPr>
          <p:nvPr>
            <p:ph idx="1"/>
          </p:nvPr>
        </p:nvSpPr>
        <p:spPr/>
        <p:txBody>
          <a:bodyPr/>
          <a:lstStyle/>
          <a:p>
            <a:r>
              <a:rPr lang="en-US" altLang="zh-CN" dirty="0" smtClean="0"/>
              <a:t>Beam</a:t>
            </a:r>
            <a:r>
              <a:rPr lang="zh-CN" altLang="en-US" dirty="0" smtClean="0"/>
              <a:t> </a:t>
            </a:r>
            <a:r>
              <a:rPr lang="en-US" dirty="0" smtClean="0"/>
              <a:t>parameters of different decay </a:t>
            </a:r>
            <a:r>
              <a:rPr lang="en-US" dirty="0" err="1" smtClean="0"/>
              <a:t>muon</a:t>
            </a:r>
            <a:r>
              <a:rPr lang="en-US" dirty="0" smtClean="0"/>
              <a:t> sources</a:t>
            </a:r>
          </a:p>
        </p:txBody>
      </p:sp>
      <p:graphicFrame>
        <p:nvGraphicFramePr>
          <p:cNvPr id="4" name="Table 3"/>
          <p:cNvGraphicFramePr>
            <a:graphicFrameLocks noGrp="1"/>
          </p:cNvGraphicFramePr>
          <p:nvPr>
            <p:extLst/>
          </p:nvPr>
        </p:nvGraphicFramePr>
        <p:xfrm>
          <a:off x="2567608" y="1556793"/>
          <a:ext cx="7128792" cy="4464495"/>
        </p:xfrm>
        <a:graphic>
          <a:graphicData uri="http://schemas.openxmlformats.org/drawingml/2006/table">
            <a:tbl>
              <a:tblPr firstRow="1" bandRow="1">
                <a:tableStyleId>{5940675A-B579-460E-94D1-54222C63F5DA}</a:tableStyleId>
              </a:tblPr>
              <a:tblGrid>
                <a:gridCol w="2008593"/>
                <a:gridCol w="1231767"/>
                <a:gridCol w="1296144"/>
                <a:gridCol w="1296144"/>
                <a:gridCol w="1296144"/>
              </a:tblGrid>
              <a:tr h="556131">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dirty="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EMuS</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μE1</a:t>
                      </a:r>
                      <a:r>
                        <a:rPr lang="en-US" altLang="zh-CN" sz="1800" dirty="0" smtClean="0">
                          <a:effectLst/>
                          <a:latin typeface="Times New Roman"/>
                          <a:ea typeface="ＭＳ 明朝"/>
                          <a:cs typeface="Times New Roman"/>
                        </a:rPr>
                        <a:t>@PSI</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RIKEN-RAL</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tLang="zh-CN" sz="1800" dirty="0" smtClean="0">
                          <a:effectLst/>
                          <a:latin typeface="Times New Roman"/>
                          <a:ea typeface="ＭＳ 明朝"/>
                          <a:cs typeface="Times New Roman"/>
                        </a:rPr>
                        <a:t>D-Line@J-PARC</a:t>
                      </a:r>
                      <a:endParaRPr lang="en-US" sz="1800" dirty="0">
                        <a:effectLst/>
                        <a:latin typeface="Times New Roman"/>
                        <a:ea typeface="ＭＳ 明朝"/>
                        <a:cs typeface="Times New Roman"/>
                      </a:endParaRPr>
                    </a:p>
                  </a:txBody>
                  <a:tcPr marL="68580" marR="68580" marT="0" marB="0" anchor="ctr" anchorCtr="1"/>
                </a:tc>
              </a:tr>
              <a:tr h="556131">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Proton beam power (MW)</a:t>
                      </a:r>
                      <a:endParaRPr lang="en-US" sz="1800" dirty="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mn-ea"/>
                          <a:cs typeface="Times New Roman"/>
                        </a:rPr>
                        <a:t>0.005</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1.3</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0.16</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1.0</a:t>
                      </a:r>
                      <a:endParaRPr lang="en-US" sz="1800" dirty="0">
                        <a:effectLst/>
                        <a:latin typeface="Times New Roman"/>
                        <a:ea typeface="ＭＳ 明朝"/>
                        <a:cs typeface="Times New Roman"/>
                      </a:endParaRPr>
                    </a:p>
                  </a:txBody>
                  <a:tcPr marL="68580" marR="68580" marT="0" marB="0" anchor="ctr" anchorCtr="1"/>
                </a:tc>
              </a:tr>
              <a:tr h="556131">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μ momentum range (MeV/c)</a:t>
                      </a:r>
                      <a:endParaRPr lang="en-US" sz="1800" dirty="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50-130</a:t>
                      </a:r>
                      <a:endParaRPr lang="en-US" sz="1800" dirty="0">
                        <a:effectLst/>
                        <a:latin typeface="Times New Roman"/>
                        <a:ea typeface="ＭＳ 明朝"/>
                        <a:cs typeface="Times New Roman"/>
                      </a:endParaRPr>
                    </a:p>
                  </a:txBody>
                  <a:tcPr marL="68580" marR="68580" marT="0" marB="0" anchor="ctr" anchorCtr="1"/>
                </a:tc>
                <a:tc>
                  <a:txBody>
                    <a:bodyPr/>
                    <a:lstStyle/>
                    <a:p>
                      <a:r>
                        <a:rPr lang="en-US" sz="1800" kern="1200" dirty="0" smtClean="0">
                          <a:solidFill>
                            <a:schemeClr val="tx1"/>
                          </a:solidFill>
                          <a:effectLst/>
                          <a:latin typeface="Times New Roman"/>
                          <a:ea typeface="+mn-ea"/>
                          <a:cs typeface="Times New Roman"/>
                        </a:rPr>
                        <a:t>85-125</a:t>
                      </a:r>
                      <a:endParaRPr lang="en-US" sz="1800" kern="1200" dirty="0">
                        <a:solidFill>
                          <a:schemeClr val="tx1"/>
                        </a:solidFill>
                        <a:effectLst/>
                        <a:latin typeface="Times New Roman"/>
                        <a:ea typeface="+mn-ea"/>
                        <a:cs typeface="Times New Roman"/>
                      </a:endParaRPr>
                    </a:p>
                  </a:txBody>
                  <a:tcPr marL="68580" marR="68580" marT="0" marB="0" anchor="ctr" anchorCtr="1"/>
                </a:tc>
                <a:tc>
                  <a:txBody>
                    <a:bodyPr/>
                    <a:lstStyle/>
                    <a:p>
                      <a:r>
                        <a:rPr lang="en-US" dirty="0" smtClean="0">
                          <a:latin typeface="Times New Roman"/>
                          <a:cs typeface="Times New Roman"/>
                        </a:rPr>
                        <a:t>65-120</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33-</a:t>
                      </a:r>
                      <a:r>
                        <a:rPr lang="en-US" altLang="zh-CN" dirty="0" smtClean="0">
                          <a:latin typeface="Times New Roman"/>
                          <a:cs typeface="Times New Roman"/>
                        </a:rPr>
                        <a:t>250</a:t>
                      </a:r>
                      <a:endParaRPr lang="en-US" dirty="0">
                        <a:latin typeface="Times New Roman"/>
                        <a:cs typeface="Times New Roman"/>
                      </a:endParaRPr>
                    </a:p>
                  </a:txBody>
                  <a:tcPr marL="68580" marR="68580" marT="0" marB="0" anchor="ctr" anchorCtr="1"/>
                </a:tc>
              </a:tr>
              <a:tr h="556131">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effectLst/>
                          <a:latin typeface="Times New Roman"/>
                          <a:cs typeface="Times New Roman"/>
                        </a:rPr>
                        <a:t>Intensity (1E6/s)</a:t>
                      </a:r>
                      <a:endParaRPr lang="en-US" sz="1800" dirty="0">
                        <a:effectLst/>
                        <a:latin typeface="Times New Roman"/>
                        <a:ea typeface="ＭＳ 明朝"/>
                        <a:cs typeface="Times New Roman"/>
                      </a:endParaRPr>
                    </a:p>
                  </a:txBody>
                  <a:tcPr marL="68580" marR="68580" marT="0" marB="0" anchor="ctr"/>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42</a:t>
                      </a:r>
                      <a:endParaRPr lang="en-US" sz="1800" dirty="0">
                        <a:effectLst/>
                        <a:latin typeface="Times New Roman"/>
                        <a:ea typeface="ＭＳ 明朝"/>
                        <a:cs typeface="Times New Roman"/>
                      </a:endParaRPr>
                    </a:p>
                  </a:txBody>
                  <a:tcPr marL="68580" marR="68580" marT="0" marB="0" anchor="ctr" anchorCtr="1"/>
                </a:tc>
                <a:tc>
                  <a:txBody>
                    <a:bodyPr/>
                    <a:lstStyle/>
                    <a:p>
                      <a:r>
                        <a:rPr lang="en-US" sz="1800" kern="1200" dirty="0" smtClean="0">
                          <a:solidFill>
                            <a:schemeClr val="tx1"/>
                          </a:solidFill>
                          <a:effectLst/>
                          <a:latin typeface="Times New Roman"/>
                          <a:ea typeface="+mn-ea"/>
                          <a:cs typeface="Times New Roman"/>
                        </a:rPr>
                        <a:t>240</a:t>
                      </a:r>
                      <a:endParaRPr lang="en-US" sz="1800" kern="1200" dirty="0">
                        <a:solidFill>
                          <a:schemeClr val="tx1"/>
                        </a:solidFill>
                        <a:effectLst/>
                        <a:latin typeface="Times New Roman"/>
                        <a:ea typeface="+mn-ea"/>
                        <a:cs typeface="Times New Roman"/>
                      </a:endParaRPr>
                    </a:p>
                  </a:txBody>
                  <a:tcPr marL="68580" marR="68580" marT="0" marB="0" anchor="ctr" anchorCtr="1"/>
                </a:tc>
                <a:tc>
                  <a:txBody>
                    <a:bodyPr/>
                    <a:lstStyle/>
                    <a:p>
                      <a:r>
                        <a:rPr lang="en-US" dirty="0" smtClean="0">
                          <a:latin typeface="Times New Roman"/>
                          <a:cs typeface="Times New Roman"/>
                        </a:rPr>
                        <a:t>1</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10</a:t>
                      </a:r>
                      <a:endParaRPr lang="en-US" dirty="0">
                        <a:latin typeface="Times New Roman"/>
                        <a:cs typeface="Times New Roman"/>
                      </a:endParaRPr>
                    </a:p>
                  </a:txBody>
                  <a:tcPr marL="68580" marR="68580" marT="0" marB="0" anchor="ctr" anchorCtr="1"/>
                </a:tc>
              </a:tr>
              <a:tr h="556131">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effectLst/>
                          <a:latin typeface="Times New Roman"/>
                          <a:cs typeface="Times New Roman"/>
                        </a:rPr>
                        <a:t>Polarization </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cs typeface="Times New Roman"/>
                        </a:rPr>
                        <a:t>0.68</a:t>
                      </a:r>
                    </a:p>
                  </a:txBody>
                  <a:tcPr marL="68580" marR="68580" marT="0" marB="0" anchor="ctr" anchorCtr="1"/>
                </a:tc>
                <a:tc>
                  <a:txBody>
                    <a:bodyPr/>
                    <a:lstStyle/>
                    <a:p>
                      <a:r>
                        <a:rPr lang="en-US" dirty="0" smtClean="0">
                          <a:latin typeface="Times New Roman"/>
                          <a:cs typeface="Times New Roman"/>
                        </a:rPr>
                        <a:t>~0.75</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≥0.8</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a:t>
                      </a:r>
                      <a:r>
                        <a:rPr lang="en-US" dirty="0" smtClean="0">
                          <a:solidFill>
                            <a:srgbClr val="FF0000"/>
                          </a:solidFill>
                          <a:latin typeface="Times New Roman"/>
                          <a:cs typeface="Times New Roman"/>
                        </a:rPr>
                        <a:t>0.8</a:t>
                      </a:r>
                      <a:endParaRPr lang="en-US" dirty="0">
                        <a:solidFill>
                          <a:srgbClr val="FF0000"/>
                        </a:solidFill>
                        <a:latin typeface="Times New Roman"/>
                        <a:cs typeface="Times New Roman"/>
                      </a:endParaRPr>
                    </a:p>
                  </a:txBody>
                  <a:tcPr marL="68580" marR="68580" marT="0" marB="0" anchor="ctr" anchorCtr="1"/>
                </a:tc>
              </a:tr>
              <a:tr h="556131">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effectLst/>
                          <a:latin typeface="Times New Roman"/>
                          <a:cs typeface="Times New Roman"/>
                        </a:rPr>
                        <a:t>IP2 (1E6/s)</a:t>
                      </a:r>
                      <a:endParaRPr lang="en-US" sz="1800" dirty="0">
                        <a:effectLst/>
                        <a:latin typeface="Times New Roman"/>
                        <a:ea typeface="ＭＳ 明朝"/>
                        <a:cs typeface="Times New Roman"/>
                      </a:endParaRPr>
                    </a:p>
                  </a:txBody>
                  <a:tcPr marL="68580" marR="68580" marT="0" marB="0" anchor="ctr" anchorCtr="1"/>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19</a:t>
                      </a:r>
                      <a:endParaRPr lang="en-US" sz="1800" dirty="0">
                        <a:effectLst/>
                        <a:latin typeface="Times New Roman"/>
                        <a:ea typeface="ＭＳ 明朝"/>
                        <a:cs typeface="Times New Roman"/>
                      </a:endParaRPr>
                    </a:p>
                  </a:txBody>
                  <a:tcPr marL="68580" marR="68580" marT="0" marB="0" anchor="ctr" anchorCtr="1"/>
                </a:tc>
                <a:tc>
                  <a:txBody>
                    <a:bodyPr/>
                    <a:lstStyle/>
                    <a:p>
                      <a:r>
                        <a:rPr lang="en-US" dirty="0" smtClean="0">
                          <a:latin typeface="Times New Roman"/>
                          <a:cs typeface="Times New Roman"/>
                        </a:rPr>
                        <a:t>180</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0.8</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8</a:t>
                      </a:r>
                      <a:endParaRPr lang="en-US" dirty="0">
                        <a:latin typeface="Times New Roman"/>
                        <a:cs typeface="Times New Roman"/>
                      </a:endParaRPr>
                    </a:p>
                  </a:txBody>
                  <a:tcPr marL="68580" marR="68580" marT="0" marB="0" anchor="ctr" anchorCtr="1"/>
                </a:tc>
              </a:tr>
              <a:tr h="375903">
                <a:tc>
                  <a:txBody>
                    <a:bodyPr/>
                    <a:lstStyle/>
                    <a:p>
                      <a:pPr algn="ct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err="1">
                          <a:effectLst/>
                          <a:latin typeface="Times New Roman"/>
                          <a:cs typeface="Times New Roman"/>
                        </a:rPr>
                        <a:t>dp</a:t>
                      </a:r>
                      <a:r>
                        <a:rPr lang="en-US" sz="1800" dirty="0">
                          <a:effectLst/>
                          <a:latin typeface="Times New Roman"/>
                          <a:cs typeface="Times New Roman"/>
                        </a:rPr>
                        <a:t>/p (FWHM)</a:t>
                      </a:r>
                      <a:endParaRPr lang="en-US" sz="1800" dirty="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14.1%</a:t>
                      </a:r>
                      <a:endParaRPr lang="en-US" sz="1800" dirty="0">
                        <a:effectLst/>
                        <a:latin typeface="Times New Roman"/>
                        <a:ea typeface="ＭＳ 明朝"/>
                        <a:cs typeface="Times New Roman"/>
                      </a:endParaRPr>
                    </a:p>
                  </a:txBody>
                  <a:tcPr marL="68580" marR="68580" marT="0" marB="0" anchor="ctr" anchorCtr="1"/>
                </a:tc>
                <a:tc>
                  <a:txBody>
                    <a:bodyPr/>
                    <a:lstStyle/>
                    <a:p>
                      <a:r>
                        <a:rPr lang="en-US" dirty="0" smtClean="0">
                          <a:latin typeface="Times New Roman"/>
                          <a:cs typeface="Times New Roman"/>
                        </a:rPr>
                        <a:t>3%</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10%</a:t>
                      </a:r>
                      <a:endParaRPr lang="en-US" dirty="0">
                        <a:latin typeface="Times New Roman"/>
                        <a:cs typeface="Times New Roman"/>
                      </a:endParaRPr>
                    </a:p>
                  </a:txBody>
                  <a:tcPr marL="68580" marR="68580" marT="0" marB="0" anchor="ctr" anchorCtr="1"/>
                </a:tc>
                <a:tc>
                  <a:txBody>
                    <a:bodyPr/>
                    <a:lstStyle/>
                    <a:p>
                      <a:r>
                        <a:rPr lang="en-US" dirty="0" smtClean="0">
                          <a:solidFill>
                            <a:srgbClr val="FF0000"/>
                          </a:solidFill>
                          <a:latin typeface="Times New Roman"/>
                          <a:cs typeface="Times New Roman"/>
                        </a:rPr>
                        <a:t>15%</a:t>
                      </a:r>
                      <a:endParaRPr lang="en-US" dirty="0">
                        <a:solidFill>
                          <a:srgbClr val="FF0000"/>
                        </a:solidFill>
                        <a:latin typeface="Times New Roman"/>
                        <a:cs typeface="Times New Roman"/>
                      </a:endParaRPr>
                    </a:p>
                  </a:txBody>
                  <a:tcPr marL="68580" marR="68580" marT="0" marB="0" anchor="ctr" anchorCtr="1"/>
                </a:tc>
              </a:tr>
              <a:tr h="375903">
                <a:tc>
                  <a:txBody>
                    <a:bodyPr/>
                    <a:lstStyle/>
                    <a:p>
                      <a:pPr marL="0" marR="0" indent="0" algn="ctr" defTabSz="914400" rtl="0" eaLnBrk="1" fontAlgn="auto" latinLnBrk="0" hangingPunct="1">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dirty="0" smtClean="0">
                          <a:effectLst/>
                          <a:latin typeface="Times New Roman"/>
                          <a:cs typeface="Times New Roman"/>
                        </a:rPr>
                        <a:t>x (FWHM)</a:t>
                      </a:r>
                      <a:endParaRPr lang="en-US" sz="1800" dirty="0" smtClean="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60mm</a:t>
                      </a:r>
                      <a:endParaRPr lang="en-US" sz="1800" dirty="0">
                        <a:effectLst/>
                        <a:latin typeface="Times New Roman"/>
                        <a:ea typeface="ＭＳ 明朝"/>
                        <a:cs typeface="Times New Roman"/>
                      </a:endParaRPr>
                    </a:p>
                  </a:txBody>
                  <a:tcPr marL="68580" marR="68580" marT="0" marB="0" anchor="ctr" anchorCtr="1"/>
                </a:tc>
                <a:tc>
                  <a:txBody>
                    <a:bodyPr/>
                    <a:lstStyle/>
                    <a:p>
                      <a:r>
                        <a:rPr lang="en-US" dirty="0" smtClean="0">
                          <a:latin typeface="Times New Roman"/>
                          <a:cs typeface="Times New Roman"/>
                        </a:rPr>
                        <a:t>39mm</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~30mm</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~35mm</a:t>
                      </a:r>
                      <a:endParaRPr lang="en-US" dirty="0">
                        <a:latin typeface="Times New Roman"/>
                        <a:cs typeface="Times New Roman"/>
                      </a:endParaRPr>
                    </a:p>
                  </a:txBody>
                  <a:tcPr marL="68580" marR="68580" marT="0" marB="0" anchor="ctr" anchorCtr="1"/>
                </a:tc>
              </a:tr>
              <a:tr h="375903">
                <a:tc>
                  <a:txBody>
                    <a:bodyPr/>
                    <a:lstStyle/>
                    <a:p>
                      <a:pPr marL="0" marR="0" indent="0" algn="ctr" defTabSz="914400" rtl="0" eaLnBrk="1" fontAlgn="auto" latinLnBrk="0" hangingPunct="1">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800" dirty="0" smtClean="0">
                          <a:effectLst/>
                          <a:latin typeface="Times New Roman"/>
                          <a:ea typeface="+mn-ea"/>
                          <a:cs typeface="Times New Roman"/>
                        </a:rPr>
                        <a:t>y </a:t>
                      </a:r>
                      <a:r>
                        <a:rPr lang="en-US" sz="1800" dirty="0" smtClean="0">
                          <a:effectLst/>
                          <a:latin typeface="Times New Roman"/>
                          <a:cs typeface="Times New Roman"/>
                        </a:rPr>
                        <a:t>(FWHM)</a:t>
                      </a:r>
                      <a:endParaRPr lang="en-US" sz="1800" dirty="0" smtClean="0">
                        <a:effectLst/>
                        <a:latin typeface="Times New Roman"/>
                        <a:ea typeface="ＭＳ 明朝"/>
                        <a:cs typeface="Times New Roman"/>
                      </a:endParaRPr>
                    </a:p>
                  </a:txBody>
                  <a:tcPr marL="68580" marR="68580" marT="0" marB="0"/>
                </a:tc>
                <a:tc>
                  <a:txBody>
                    <a:bodyPr/>
                    <a:lstStyle/>
                    <a:p>
                      <a:pPr>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smtClean="0">
                          <a:effectLst/>
                          <a:latin typeface="Times New Roman"/>
                          <a:ea typeface="ＭＳ 明朝"/>
                          <a:cs typeface="Times New Roman"/>
                        </a:rPr>
                        <a:t>76mm</a:t>
                      </a:r>
                      <a:endParaRPr lang="en-US" sz="1800" dirty="0">
                        <a:effectLst/>
                        <a:latin typeface="Times New Roman"/>
                        <a:ea typeface="ＭＳ 明朝"/>
                        <a:cs typeface="Times New Roman"/>
                      </a:endParaRPr>
                    </a:p>
                  </a:txBody>
                  <a:tcPr marL="68580" marR="68580" marT="0" marB="0" anchor="ctr" anchorCtr="1"/>
                </a:tc>
                <a:tc>
                  <a:txBody>
                    <a:bodyPr/>
                    <a:lstStyle/>
                    <a:p>
                      <a:r>
                        <a:rPr lang="en-US" dirty="0" smtClean="0">
                          <a:latin typeface="Times New Roman"/>
                          <a:cs typeface="Times New Roman"/>
                        </a:rPr>
                        <a:t>25mm</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~30mm</a:t>
                      </a:r>
                      <a:endParaRPr lang="en-US" dirty="0">
                        <a:latin typeface="Times New Roman"/>
                        <a:cs typeface="Times New Roman"/>
                      </a:endParaRPr>
                    </a:p>
                  </a:txBody>
                  <a:tcPr marL="68580" marR="68580" marT="0" marB="0" anchor="ctr" anchorCtr="1"/>
                </a:tc>
                <a:tc>
                  <a:txBody>
                    <a:bodyPr/>
                    <a:lstStyle/>
                    <a:p>
                      <a:r>
                        <a:rPr lang="en-US" dirty="0" smtClean="0">
                          <a:latin typeface="Times New Roman"/>
                          <a:cs typeface="Times New Roman"/>
                        </a:rPr>
                        <a:t>~35mm</a:t>
                      </a:r>
                      <a:endParaRPr lang="en-US" dirty="0">
                        <a:latin typeface="Times New Roman"/>
                        <a:cs typeface="Times New Roman"/>
                      </a:endParaRPr>
                    </a:p>
                  </a:txBody>
                  <a:tcPr marL="68580" marR="68580" marT="0" marB="0" anchor="ctr" anchorCtr="1"/>
                </a:tc>
              </a:tr>
            </a:tbl>
          </a:graphicData>
        </a:graphic>
      </p:graphicFrame>
    </p:spTree>
    <p:extLst>
      <p:ext uri="{BB962C8B-B14F-4D97-AF65-F5344CB8AC3E}">
        <p14:creationId xmlns:p14="http://schemas.microsoft.com/office/powerpoint/2010/main" val="3210461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2"/>
          <a:stretch>
            <a:fillRect/>
          </a:stretch>
        </p:blipFill>
        <p:spPr>
          <a:xfrm rot="10800000">
            <a:off x="5920459" y="58489"/>
            <a:ext cx="5908867" cy="4686611"/>
          </a:xfrm>
          <a:prstGeom prst="rect">
            <a:avLst/>
          </a:prstGeom>
          <a:effectLst>
            <a:outerShdw blurRad="1270000" dist="50800" dir="5400000" algn="ctr" rotWithShape="0">
              <a:srgbClr val="000000">
                <a:alpha val="43137"/>
              </a:srgbClr>
            </a:outerShdw>
          </a:effec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61" y="2808398"/>
            <a:ext cx="6268256" cy="3728357"/>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336485" y="123467"/>
            <a:ext cx="4676706" cy="538162"/>
          </a:xfrm>
        </p:spPr>
        <p:txBody>
          <a:bodyPr>
            <a:noAutofit/>
          </a:bodyPr>
          <a:lstStyle/>
          <a:p>
            <a:pPr algn="l"/>
            <a:r>
              <a:rPr lang="en-US" sz="2800" dirty="0" smtClean="0">
                <a:solidFill>
                  <a:schemeClr val="accent6"/>
                </a:solidFill>
              </a:rPr>
              <a:t>Layout of </a:t>
            </a:r>
            <a:r>
              <a:rPr lang="en-US" sz="2800" dirty="0">
                <a:solidFill>
                  <a:schemeClr val="accent6"/>
                </a:solidFill>
              </a:rPr>
              <a:t>EMuS at CSNS</a:t>
            </a:r>
          </a:p>
        </p:txBody>
      </p:sp>
      <p:sp>
        <p:nvSpPr>
          <p:cNvPr id="13" name="TextBox 12"/>
          <p:cNvSpPr txBox="1"/>
          <p:nvPr/>
        </p:nvSpPr>
        <p:spPr>
          <a:xfrm>
            <a:off x="701974" y="732666"/>
            <a:ext cx="4311217" cy="2123658"/>
          </a:xfrm>
          <a:prstGeom prst="rect">
            <a:avLst/>
          </a:prstGeom>
          <a:solidFill>
            <a:schemeClr val="accent3"/>
          </a:solidFill>
          <a:effectLst>
            <a:outerShdw blurRad="1270000" dist="50800" dir="5400000" algn="ctr" rotWithShape="0">
              <a:srgbClr val="000000">
                <a:alpha val="43137"/>
              </a:srgbClr>
            </a:outerShdw>
          </a:effectLst>
        </p:spPr>
        <p:txBody>
          <a:bodyPr wrap="square" rtlCol="0">
            <a:spAutoFit/>
          </a:bodyPr>
          <a:lstStyle/>
          <a:p>
            <a:r>
              <a:rPr lang="en-US" altLang="zh-CN" sz="1200" u="sng" dirty="0" smtClean="0"/>
              <a:t>Secondary beam </a:t>
            </a:r>
            <a:r>
              <a:rPr lang="en-US" altLang="zh-CN" sz="1200" u="sng" dirty="0"/>
              <a:t>operation modes (independent):</a:t>
            </a:r>
          </a:p>
          <a:p>
            <a:pPr marL="342900" indent="-342900">
              <a:buAutoNum type="arabicPeriod"/>
            </a:pPr>
            <a:r>
              <a:rPr lang="en-US" altLang="zh-CN" sz="1200" dirty="0"/>
              <a:t>Surface muon mode (baseline)</a:t>
            </a:r>
          </a:p>
          <a:p>
            <a:pPr marL="800100" lvl="1" indent="-342900">
              <a:buFont typeface="+mj-lt"/>
              <a:buAutoNum type="alphaLcParenR"/>
            </a:pPr>
            <a:r>
              <a:rPr lang="en-US" altLang="zh-CN" sz="1200" dirty="0" smtClean="0"/>
              <a:t>Ref</a:t>
            </a:r>
            <a:r>
              <a:rPr lang="en-US" altLang="zh-CN" sz="1200" dirty="0"/>
              <a:t>. P</a:t>
            </a:r>
            <a:r>
              <a:rPr lang="el-GR" altLang="zh-CN" sz="1200" dirty="0"/>
              <a:t>μ</a:t>
            </a:r>
            <a:r>
              <a:rPr lang="en-US" altLang="zh-CN" sz="1200" dirty="0" smtClean="0"/>
              <a:t>=25-29.8 </a:t>
            </a:r>
            <a:r>
              <a:rPr lang="en-US" altLang="zh-CN" sz="1200" dirty="0"/>
              <a:t>MeV/c</a:t>
            </a:r>
          </a:p>
          <a:p>
            <a:pPr marL="342900" indent="-342900">
              <a:buAutoNum type="arabicPeriod"/>
            </a:pPr>
            <a:r>
              <a:rPr lang="en-US" altLang="zh-CN" sz="1200" dirty="0"/>
              <a:t>Decay muon mode</a:t>
            </a:r>
          </a:p>
          <a:p>
            <a:pPr marL="800100" lvl="1" indent="-342900">
              <a:buFont typeface="+mj-lt"/>
              <a:buAutoNum type="alphaLcParenR"/>
            </a:pPr>
            <a:r>
              <a:rPr lang="en-US" altLang="zh-CN" sz="1200" dirty="0" smtClean="0"/>
              <a:t>Ref. P</a:t>
            </a:r>
            <a:r>
              <a:rPr lang="el-GR" altLang="zh-CN" sz="1200" dirty="0" smtClean="0"/>
              <a:t>μ</a:t>
            </a:r>
            <a:r>
              <a:rPr lang="en-US" altLang="zh-CN" sz="1200" dirty="0" smtClean="0"/>
              <a:t> = 60, 120 MeV</a:t>
            </a:r>
          </a:p>
          <a:p>
            <a:pPr marL="800100" lvl="1" indent="-342900">
              <a:buFont typeface="+mj-lt"/>
              <a:buAutoNum type="alphaLcParenR"/>
            </a:pPr>
            <a:r>
              <a:rPr lang="en-US" altLang="zh-CN" sz="1200" dirty="0" smtClean="0"/>
              <a:t>Captured pions ref</a:t>
            </a:r>
            <a:r>
              <a:rPr lang="en-US" altLang="zh-CN" sz="1200" dirty="0"/>
              <a:t>. </a:t>
            </a:r>
            <a:r>
              <a:rPr lang="en-US" altLang="zh-CN" sz="1200" dirty="0" smtClean="0"/>
              <a:t>P</a:t>
            </a:r>
            <a:r>
              <a:rPr lang="el-GR" altLang="zh-CN" sz="1200" dirty="0"/>
              <a:t>π</a:t>
            </a:r>
            <a:r>
              <a:rPr lang="el-GR" altLang="zh-CN" sz="1200" dirty="0" smtClean="0"/>
              <a:t> </a:t>
            </a:r>
            <a:r>
              <a:rPr lang="en-US" altLang="zh-CN" sz="1200" dirty="0" smtClean="0"/>
              <a:t>= 128, 225 MeV/c depending on capture field</a:t>
            </a:r>
            <a:endParaRPr lang="zh-CN" altLang="en-US" sz="1200" dirty="0"/>
          </a:p>
          <a:p>
            <a:pPr marL="800100" lvl="1" indent="-342900">
              <a:buFont typeface="+mj-lt"/>
              <a:buAutoNum type="alphaLcParenR"/>
            </a:pPr>
            <a:r>
              <a:rPr lang="en-US" altLang="zh-CN" sz="1200" dirty="0" smtClean="0"/>
              <a:t>Momentum </a:t>
            </a:r>
            <a:r>
              <a:rPr lang="en-US" altLang="zh-CN" sz="1200" dirty="0"/>
              <a:t>spread: &lt;± 10%</a:t>
            </a:r>
          </a:p>
          <a:p>
            <a:pPr marL="342900" indent="-342900">
              <a:buAutoNum type="arabicPeriod"/>
            </a:pPr>
            <a:r>
              <a:rPr lang="en-US" altLang="zh-CN" sz="1200" dirty="0" smtClean="0"/>
              <a:t>Neutrino </a:t>
            </a:r>
            <a:r>
              <a:rPr lang="en-US" altLang="zh-CN" sz="1200" dirty="0"/>
              <a:t>mode (optional)</a:t>
            </a:r>
          </a:p>
          <a:p>
            <a:pPr marL="800100" lvl="1" indent="-342900">
              <a:buFont typeface="+mj-lt"/>
              <a:buAutoNum type="alphaLcParenR"/>
            </a:pPr>
            <a:r>
              <a:rPr lang="en-US" altLang="zh-CN" sz="1200" dirty="0"/>
              <a:t>Wide energy spectra </a:t>
            </a:r>
          </a:p>
          <a:p>
            <a:pPr marL="800100" lvl="1" indent="-342900">
              <a:buFont typeface="+mj-lt"/>
              <a:buAutoNum type="alphaLcParenR"/>
            </a:pPr>
            <a:r>
              <a:rPr lang="en-US" altLang="zh-CN" sz="1200" dirty="0"/>
              <a:t>Ref. P</a:t>
            </a:r>
            <a:r>
              <a:rPr lang="el-GR" altLang="zh-CN" sz="1200" dirty="0"/>
              <a:t>π</a:t>
            </a:r>
            <a:r>
              <a:rPr lang="en-US" altLang="zh-CN" sz="1200" dirty="0"/>
              <a:t>=300-500 MeV/c</a:t>
            </a:r>
          </a:p>
        </p:txBody>
      </p:sp>
      <p:sp>
        <p:nvSpPr>
          <p:cNvPr id="21" name="Rectangle 20"/>
          <p:cNvSpPr/>
          <p:nvPr/>
        </p:nvSpPr>
        <p:spPr>
          <a:xfrm>
            <a:off x="2857583" y="5882728"/>
            <a:ext cx="444203" cy="468272"/>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062787" y="5882728"/>
            <a:ext cx="1632178" cy="307777"/>
          </a:xfrm>
          <a:prstGeom prst="rect">
            <a:avLst/>
          </a:prstGeom>
          <a:noFill/>
        </p:spPr>
        <p:txBody>
          <a:bodyPr wrap="none" rtlCol="0">
            <a:spAutoFit/>
          </a:bodyPr>
          <a:lstStyle/>
          <a:p>
            <a:r>
              <a:rPr lang="el-GR" sz="1400" dirty="0">
                <a:latin typeface="Arial" panose="020B0604020202020204" pitchFamily="34" charset="0"/>
                <a:cs typeface="Arial" panose="020B0604020202020204" pitchFamily="34" charset="0"/>
              </a:rPr>
              <a:t>μ</a:t>
            </a:r>
            <a:r>
              <a:rPr lang="en-US" sz="1400" dirty="0">
                <a:latin typeface="Arial" panose="020B0604020202020204" pitchFamily="34" charset="0"/>
                <a:cs typeface="Arial" panose="020B0604020202020204" pitchFamily="34" charset="0"/>
              </a:rPr>
              <a:t>SR spectrometer</a:t>
            </a:r>
          </a:p>
        </p:txBody>
      </p:sp>
      <p:sp>
        <p:nvSpPr>
          <p:cNvPr id="12" name="内容占位符 2"/>
          <p:cNvSpPr txBox="1">
            <a:spLocks/>
          </p:cNvSpPr>
          <p:nvPr/>
        </p:nvSpPr>
        <p:spPr>
          <a:xfrm>
            <a:off x="6575569" y="4859038"/>
            <a:ext cx="5345305" cy="1868617"/>
          </a:xfrm>
          <a:prstGeom prst="rect">
            <a:avLst/>
          </a:prstGeom>
          <a:solidFill>
            <a:schemeClr val="accent3"/>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zh-CN" sz="1200" dirty="0" smtClean="0"/>
              <a:t>Proton</a:t>
            </a:r>
            <a:r>
              <a:rPr kumimoji="1" lang="zh-CN" altLang="en-US" sz="1200" dirty="0" smtClean="0"/>
              <a:t> </a:t>
            </a:r>
            <a:r>
              <a:rPr kumimoji="1" lang="en-US" altLang="zh-CN" sz="1200" dirty="0" smtClean="0"/>
              <a:t>beamline</a:t>
            </a:r>
          </a:p>
          <a:p>
            <a:pPr marL="266700" indent="-266700"/>
            <a:r>
              <a:rPr kumimoji="1" lang="en-US" altLang="zh-CN" sz="1200" dirty="0" smtClean="0"/>
              <a:t>Baseline</a:t>
            </a:r>
            <a:r>
              <a:rPr kumimoji="1" lang="zh-CN" altLang="en-US" sz="1200" dirty="0" smtClean="0"/>
              <a:t> </a:t>
            </a:r>
            <a:r>
              <a:rPr kumimoji="1" lang="en-US" altLang="zh-CN" sz="1200" dirty="0" smtClean="0"/>
              <a:t>design</a:t>
            </a:r>
            <a:r>
              <a:rPr kumimoji="1" lang="zh-CN" altLang="en-US" sz="1200" dirty="0" smtClean="0"/>
              <a:t> </a:t>
            </a:r>
            <a:r>
              <a:rPr kumimoji="1" lang="en-US" altLang="zh-CN" sz="1200" dirty="0" smtClean="0"/>
              <a:t>completed</a:t>
            </a:r>
          </a:p>
          <a:p>
            <a:pPr marL="266700" indent="-266700"/>
            <a:r>
              <a:rPr kumimoji="1" lang="en-US" altLang="zh-CN" sz="1200" dirty="0" smtClean="0"/>
              <a:t>Beam</a:t>
            </a:r>
            <a:r>
              <a:rPr kumimoji="1" lang="zh-CN" altLang="en-US" sz="1200" dirty="0" smtClean="0"/>
              <a:t> </a:t>
            </a:r>
            <a:r>
              <a:rPr kumimoji="1" lang="en-US" altLang="zh-CN" sz="1200" dirty="0" smtClean="0"/>
              <a:t>dump</a:t>
            </a:r>
            <a:r>
              <a:rPr kumimoji="1" lang="zh-CN" altLang="en-US" sz="1200" dirty="0" smtClean="0"/>
              <a:t> </a:t>
            </a:r>
            <a:r>
              <a:rPr kumimoji="1" lang="en-US" altLang="zh-CN" sz="1200" dirty="0" smtClean="0"/>
              <a:t>is being designed</a:t>
            </a:r>
            <a:r>
              <a:rPr kumimoji="1" lang="zh-CN" altLang="en-US" sz="1200" dirty="0" smtClean="0"/>
              <a:t> </a:t>
            </a:r>
            <a:r>
              <a:rPr kumimoji="1" lang="en-US" altLang="zh-CN" sz="1200" dirty="0" smtClean="0"/>
              <a:t>for</a:t>
            </a:r>
            <a:r>
              <a:rPr kumimoji="1" lang="zh-CN" altLang="en-US" sz="1200" dirty="0" smtClean="0"/>
              <a:t> </a:t>
            </a:r>
            <a:r>
              <a:rPr kumimoji="1" lang="en-US" altLang="zh-CN" sz="1200" dirty="0" smtClean="0"/>
              <a:t>different</a:t>
            </a:r>
            <a:r>
              <a:rPr kumimoji="1" lang="zh-CN" altLang="en-US" sz="1200" dirty="0" smtClean="0"/>
              <a:t> </a:t>
            </a:r>
            <a:r>
              <a:rPr kumimoji="1" lang="en-US" altLang="zh-CN" sz="1200" dirty="0" smtClean="0"/>
              <a:t>modes</a:t>
            </a:r>
          </a:p>
          <a:p>
            <a:pPr marL="0" indent="0">
              <a:buNone/>
            </a:pPr>
            <a:r>
              <a:rPr kumimoji="1" lang="en-US" altLang="zh-CN" sz="1200" dirty="0" smtClean="0"/>
              <a:t>Full </a:t>
            </a:r>
            <a:r>
              <a:rPr kumimoji="1" lang="en-US" altLang="zh-CN" sz="1200" dirty="0"/>
              <a:t>scheme: Superconducting</a:t>
            </a:r>
            <a:r>
              <a:rPr kumimoji="1" lang="zh-CN" altLang="en-US" sz="1200" dirty="0"/>
              <a:t> </a:t>
            </a:r>
            <a:r>
              <a:rPr kumimoji="1" lang="en-US" altLang="zh-CN" sz="1200" dirty="0"/>
              <a:t>beamlines</a:t>
            </a:r>
          </a:p>
          <a:p>
            <a:pPr marL="266700" indent="-266700"/>
            <a:r>
              <a:rPr kumimoji="1" lang="en-US" altLang="zh-CN" sz="1200" dirty="0"/>
              <a:t>Surface</a:t>
            </a:r>
            <a:r>
              <a:rPr kumimoji="1" lang="zh-CN" altLang="en-US" sz="1200" dirty="0"/>
              <a:t> </a:t>
            </a:r>
            <a:r>
              <a:rPr kumimoji="1" lang="en-US" altLang="zh-CN" sz="1200" dirty="0"/>
              <a:t>muon</a:t>
            </a:r>
            <a:r>
              <a:rPr kumimoji="1" lang="zh-CN" altLang="en-US" sz="1200" dirty="0"/>
              <a:t> </a:t>
            </a:r>
            <a:r>
              <a:rPr kumimoji="1" lang="en-US" altLang="zh-CN" sz="1200" dirty="0"/>
              <a:t>beamline</a:t>
            </a:r>
            <a:r>
              <a:rPr kumimoji="1" lang="zh-CN" altLang="en-US" sz="1200" dirty="0"/>
              <a:t> </a:t>
            </a:r>
            <a:r>
              <a:rPr kumimoji="1" lang="en-US" altLang="zh-CN" sz="1200" dirty="0"/>
              <a:t>designed</a:t>
            </a:r>
            <a:r>
              <a:rPr kumimoji="1" lang="zh-CN" altLang="en-US" sz="1200" dirty="0"/>
              <a:t> </a:t>
            </a:r>
            <a:r>
              <a:rPr kumimoji="1" lang="en-US" altLang="zh-CN" sz="1200" dirty="0"/>
              <a:t>for</a:t>
            </a:r>
            <a:r>
              <a:rPr kumimoji="1" lang="zh-CN" altLang="en-US" sz="1200" dirty="0"/>
              <a:t> </a:t>
            </a:r>
            <a:r>
              <a:rPr kumimoji="1" lang="en-US" altLang="zh-CN" sz="1200" dirty="0"/>
              <a:t>3</a:t>
            </a:r>
            <a:r>
              <a:rPr kumimoji="1" lang="zh-CN" altLang="en-US" sz="1200" dirty="0"/>
              <a:t> </a:t>
            </a:r>
            <a:r>
              <a:rPr kumimoji="1" lang="en-US" altLang="zh-CN" sz="1200" dirty="0"/>
              <a:t>experimental</a:t>
            </a:r>
            <a:r>
              <a:rPr kumimoji="1" lang="zh-CN" altLang="en-US" sz="1200" dirty="0"/>
              <a:t> </a:t>
            </a:r>
            <a:r>
              <a:rPr kumimoji="1" lang="en-US" altLang="zh-CN" sz="1200" dirty="0" smtClean="0"/>
              <a:t>areas</a:t>
            </a:r>
          </a:p>
          <a:p>
            <a:pPr marL="133350" indent="-258763">
              <a:buFont typeface="Arial" panose="020B0604020202020204" pitchFamily="34" charset="0"/>
              <a:buChar char="•"/>
            </a:pPr>
            <a:r>
              <a:rPr kumimoji="1" lang="en-US" altLang="zh-CN" sz="1200" dirty="0" smtClean="0"/>
              <a:t>Decay</a:t>
            </a:r>
            <a:r>
              <a:rPr kumimoji="1" lang="zh-CN" altLang="en-US" sz="1200" dirty="0" smtClean="0"/>
              <a:t> </a:t>
            </a:r>
            <a:r>
              <a:rPr kumimoji="1" lang="en-US" altLang="zh-CN" sz="1200" dirty="0" smtClean="0"/>
              <a:t>muon</a:t>
            </a:r>
            <a:r>
              <a:rPr kumimoji="1" lang="zh-CN" altLang="en-US" sz="1200" dirty="0" smtClean="0"/>
              <a:t> </a:t>
            </a:r>
            <a:r>
              <a:rPr kumimoji="1" lang="en-US" altLang="zh-CN" sz="1200" dirty="0" smtClean="0"/>
              <a:t>beamline</a:t>
            </a:r>
            <a:r>
              <a:rPr kumimoji="1" lang="zh-CN" altLang="en-US" sz="1200" dirty="0" smtClean="0"/>
              <a:t> </a:t>
            </a:r>
            <a:r>
              <a:rPr kumimoji="1" lang="en-US" altLang="zh-CN" sz="1200" dirty="0" smtClean="0"/>
              <a:t>designed</a:t>
            </a:r>
            <a:r>
              <a:rPr kumimoji="1" lang="zh-CN" altLang="en-US" sz="1200" dirty="0" smtClean="0"/>
              <a:t> </a:t>
            </a:r>
            <a:r>
              <a:rPr kumimoji="1" lang="en-US" altLang="zh-CN" sz="1200" dirty="0" smtClean="0"/>
              <a:t>for</a:t>
            </a:r>
            <a:r>
              <a:rPr kumimoji="1" lang="zh-CN" altLang="en-US" sz="1200" dirty="0" smtClean="0"/>
              <a:t> </a:t>
            </a:r>
            <a:r>
              <a:rPr kumimoji="1" lang="en-US" altLang="zh-CN" sz="1200" dirty="0" smtClean="0"/>
              <a:t>muon</a:t>
            </a:r>
            <a:r>
              <a:rPr kumimoji="1" lang="zh-CN" altLang="en-US" sz="1200" dirty="0" smtClean="0"/>
              <a:t> </a:t>
            </a:r>
            <a:r>
              <a:rPr kumimoji="1" lang="en-US" altLang="zh-CN" sz="1200" dirty="0" smtClean="0"/>
              <a:t>momentum</a:t>
            </a:r>
            <a:r>
              <a:rPr kumimoji="1" lang="zh-CN" altLang="en-US" sz="1200" dirty="0" smtClean="0"/>
              <a:t> </a:t>
            </a:r>
            <a:r>
              <a:rPr kumimoji="1" lang="en-US" altLang="zh-CN" sz="1200" dirty="0" smtClean="0"/>
              <a:t>up</a:t>
            </a:r>
            <a:r>
              <a:rPr kumimoji="1" lang="zh-CN" altLang="en-US" sz="1200" dirty="0" smtClean="0"/>
              <a:t> </a:t>
            </a:r>
            <a:r>
              <a:rPr kumimoji="1" lang="en-US" altLang="zh-CN" sz="1200" dirty="0" smtClean="0"/>
              <a:t>to</a:t>
            </a:r>
            <a:r>
              <a:rPr kumimoji="1" lang="zh-CN" altLang="en-US" sz="1200" dirty="0" smtClean="0"/>
              <a:t> </a:t>
            </a:r>
            <a:r>
              <a:rPr kumimoji="1" lang="en-US" altLang="zh-CN" sz="1200" dirty="0" smtClean="0"/>
              <a:t>450</a:t>
            </a:r>
            <a:r>
              <a:rPr kumimoji="1" lang="zh-CN" altLang="en-US" sz="1200" dirty="0" smtClean="0"/>
              <a:t> </a:t>
            </a:r>
            <a:r>
              <a:rPr kumimoji="1" lang="en-US" altLang="zh-CN" sz="1200" dirty="0" smtClean="0"/>
              <a:t>MeV/c</a:t>
            </a:r>
          </a:p>
          <a:p>
            <a:pPr marL="0" indent="0">
              <a:buNone/>
            </a:pPr>
            <a:r>
              <a:rPr kumimoji="1" lang="en-US" altLang="zh-CN" sz="1200" dirty="0" smtClean="0"/>
              <a:t>Baby </a:t>
            </a:r>
            <a:r>
              <a:rPr kumimoji="1" lang="en-US" altLang="zh-CN" sz="1200" dirty="0" smtClean="0"/>
              <a:t>scheme: </a:t>
            </a:r>
            <a:r>
              <a:rPr kumimoji="1" lang="en-US" altLang="zh-CN" sz="1200" dirty="0"/>
              <a:t>room</a:t>
            </a:r>
            <a:r>
              <a:rPr kumimoji="1" lang="zh-CN" altLang="en-US" sz="1200" dirty="0"/>
              <a:t> </a:t>
            </a:r>
            <a:r>
              <a:rPr kumimoji="1" lang="en-US" altLang="zh-CN" sz="1200" dirty="0"/>
              <a:t>temperature</a:t>
            </a:r>
            <a:r>
              <a:rPr kumimoji="1" lang="zh-CN" altLang="en-US" sz="1200" dirty="0"/>
              <a:t> </a:t>
            </a:r>
            <a:r>
              <a:rPr kumimoji="1" lang="en-US" altLang="zh-CN" sz="1200" dirty="0"/>
              <a:t>surface</a:t>
            </a:r>
            <a:r>
              <a:rPr kumimoji="1" lang="zh-CN" altLang="en-US" sz="1200" dirty="0"/>
              <a:t> </a:t>
            </a:r>
            <a:r>
              <a:rPr kumimoji="1" lang="en-US" altLang="zh-CN" sz="1200" dirty="0"/>
              <a:t>muon</a:t>
            </a:r>
            <a:r>
              <a:rPr kumimoji="1" lang="zh-CN" altLang="en-US" sz="1200" dirty="0"/>
              <a:t> </a:t>
            </a:r>
            <a:r>
              <a:rPr kumimoji="1" lang="en-US" altLang="zh-CN" sz="1200" dirty="0"/>
              <a:t>beamline</a:t>
            </a:r>
          </a:p>
          <a:p>
            <a:pPr marL="274638" lvl="1" indent="-274638">
              <a:buFont typeface="Arial" panose="020B0604020202020204" pitchFamily="34" charset="0"/>
              <a:buChar char="•"/>
            </a:pPr>
            <a:r>
              <a:rPr kumimoji="1" lang="en-US" altLang="zh-CN" sz="1200" dirty="0" smtClean="0"/>
              <a:t>Beamline</a:t>
            </a:r>
            <a:r>
              <a:rPr kumimoji="1" lang="zh-CN" altLang="en-US" sz="1200" dirty="0" smtClean="0"/>
              <a:t> </a:t>
            </a:r>
            <a:r>
              <a:rPr kumimoji="1" lang="en-US" altLang="zh-CN" sz="1200" dirty="0"/>
              <a:t>perpendicular</a:t>
            </a:r>
            <a:r>
              <a:rPr kumimoji="1" lang="zh-CN" altLang="en-US" sz="1200" dirty="0"/>
              <a:t> </a:t>
            </a:r>
            <a:r>
              <a:rPr kumimoji="1" lang="en-US" altLang="zh-CN" sz="1200" dirty="0"/>
              <a:t>to</a:t>
            </a:r>
            <a:r>
              <a:rPr kumimoji="1" lang="zh-CN" altLang="en-US" sz="1200" dirty="0"/>
              <a:t> </a:t>
            </a:r>
            <a:r>
              <a:rPr kumimoji="1" lang="en-US" altLang="zh-CN" sz="1200" dirty="0"/>
              <a:t>the</a:t>
            </a:r>
            <a:r>
              <a:rPr kumimoji="1" lang="zh-CN" altLang="en-US" sz="1200" dirty="0"/>
              <a:t> </a:t>
            </a:r>
            <a:r>
              <a:rPr kumimoji="1" lang="en-US" altLang="zh-CN" sz="1200" dirty="0"/>
              <a:t>proton</a:t>
            </a:r>
            <a:r>
              <a:rPr kumimoji="1" lang="zh-CN" altLang="en-US" sz="1200" dirty="0"/>
              <a:t> </a:t>
            </a:r>
            <a:r>
              <a:rPr kumimoji="1" lang="en-US" altLang="zh-CN" sz="1200" dirty="0"/>
              <a:t>beamline</a:t>
            </a:r>
          </a:p>
          <a:p>
            <a:pPr marL="0" indent="0">
              <a:buNone/>
            </a:pPr>
            <a:endParaRPr kumimoji="1" lang="zh-CN" altLang="en-US" sz="1200" dirty="0"/>
          </a:p>
        </p:txBody>
      </p:sp>
      <p:sp>
        <p:nvSpPr>
          <p:cNvPr id="7" name="Rectangle 6"/>
          <p:cNvSpPr/>
          <p:nvPr/>
        </p:nvSpPr>
        <p:spPr>
          <a:xfrm>
            <a:off x="7273269" y="2371024"/>
            <a:ext cx="1731835" cy="135602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289386" y="3419270"/>
            <a:ext cx="673582" cy="307777"/>
          </a:xfrm>
          <a:prstGeom prst="rect">
            <a:avLst/>
          </a:prstGeom>
          <a:noFill/>
        </p:spPr>
        <p:txBody>
          <a:bodyPr wrap="none" rtlCol="0">
            <a:spAutoFit/>
          </a:bodyPr>
          <a:lstStyle/>
          <a:p>
            <a:r>
              <a:rPr lang="en-US" sz="1400" dirty="0" smtClean="0">
                <a:solidFill>
                  <a:srgbClr val="FF0000"/>
                </a:solidFill>
              </a:rPr>
              <a:t>EMuS</a:t>
            </a:r>
            <a:endParaRPr lang="en-US" sz="1400" dirty="0">
              <a:solidFill>
                <a:srgbClr val="FF0000"/>
              </a:solidFill>
            </a:endParaRPr>
          </a:p>
        </p:txBody>
      </p:sp>
      <p:sp>
        <p:nvSpPr>
          <p:cNvPr id="9" name="TextBox 8"/>
          <p:cNvSpPr txBox="1"/>
          <p:nvPr/>
        </p:nvSpPr>
        <p:spPr>
          <a:xfrm>
            <a:off x="3301786" y="2904250"/>
            <a:ext cx="3009157" cy="276999"/>
          </a:xfrm>
          <a:prstGeom prst="rect">
            <a:avLst/>
          </a:prstGeom>
          <a:noFill/>
        </p:spPr>
        <p:txBody>
          <a:bodyPr wrap="none" rtlCol="0">
            <a:spAutoFit/>
          </a:bodyPr>
          <a:lstStyle/>
          <a:p>
            <a:r>
              <a:rPr lang="en-US" sz="1200" dirty="0" smtClean="0">
                <a:solidFill>
                  <a:srgbClr val="FF0000"/>
                </a:solidFill>
              </a:rPr>
              <a:t>Full scheme/Superconducting beam line</a:t>
            </a:r>
            <a:endParaRPr lang="en-US" sz="1200" dirty="0">
              <a:solidFill>
                <a:srgbClr val="FF0000"/>
              </a:solidFill>
            </a:endParaRPr>
          </a:p>
        </p:txBody>
      </p:sp>
    </p:spTree>
    <p:extLst>
      <p:ext uri="{BB962C8B-B14F-4D97-AF65-F5344CB8AC3E}">
        <p14:creationId xmlns:p14="http://schemas.microsoft.com/office/powerpoint/2010/main" val="3548267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9906"/>
          <a:stretch/>
        </p:blipFill>
        <p:spPr>
          <a:xfrm>
            <a:off x="833382" y="3990125"/>
            <a:ext cx="2295636" cy="2423435"/>
          </a:xfrm>
          <a:prstGeom prst="rect">
            <a:avLst/>
          </a:prstGeom>
          <a:effectLst>
            <a:outerShdw blurRad="1270000" dist="50800" dir="5400000" algn="ctr" rotWithShape="0">
              <a:srgbClr val="000000">
                <a:alpha val="43137"/>
              </a:srgbClr>
            </a:outerShdw>
          </a:effectLst>
        </p:spPr>
      </p:pic>
      <p:sp>
        <p:nvSpPr>
          <p:cNvPr id="2" name="Title 1"/>
          <p:cNvSpPr>
            <a:spLocks noGrp="1"/>
          </p:cNvSpPr>
          <p:nvPr>
            <p:ph type="title"/>
          </p:nvPr>
        </p:nvSpPr>
        <p:spPr>
          <a:xfrm>
            <a:off x="2374414" y="69847"/>
            <a:ext cx="9047304" cy="501364"/>
          </a:xfrm>
        </p:spPr>
        <p:txBody>
          <a:bodyPr>
            <a:noAutofit/>
          </a:bodyPr>
          <a:lstStyle/>
          <a:p>
            <a:pPr algn="l"/>
            <a:r>
              <a:rPr lang="el-GR" sz="2400" dirty="0" smtClean="0">
                <a:solidFill>
                  <a:schemeClr val="accent6"/>
                </a:solidFill>
              </a:rPr>
              <a:t>μ</a:t>
            </a:r>
            <a:r>
              <a:rPr lang="en-US" sz="2400" dirty="0" smtClean="0">
                <a:solidFill>
                  <a:schemeClr val="accent6"/>
                </a:solidFill>
              </a:rPr>
              <a:t>SR muons for </a:t>
            </a:r>
            <a:r>
              <a:rPr lang="en-US" sz="2400" dirty="0">
                <a:solidFill>
                  <a:schemeClr val="accent6"/>
                </a:solidFill>
              </a:rPr>
              <a:t>EMuS, the first muon source in China</a:t>
            </a:r>
          </a:p>
        </p:txBody>
      </p:sp>
      <p:sp>
        <p:nvSpPr>
          <p:cNvPr id="6" name="Content Placeholder 2"/>
          <p:cNvSpPr txBox="1">
            <a:spLocks/>
          </p:cNvSpPr>
          <p:nvPr/>
        </p:nvSpPr>
        <p:spPr>
          <a:xfrm>
            <a:off x="394894" y="1640584"/>
            <a:ext cx="11026824" cy="136535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t>It is primarily intended for muon science </a:t>
            </a:r>
            <a:r>
              <a:rPr lang="en-GB" sz="1400" dirty="0" smtClean="0"/>
              <a:t>related to </a:t>
            </a:r>
            <a:r>
              <a:rPr lang="el-GR" sz="1400" dirty="0"/>
              <a:t>μ</a:t>
            </a:r>
            <a:r>
              <a:rPr lang="en-US" sz="1400" dirty="0"/>
              <a:t>SR techniques in </a:t>
            </a:r>
            <a:r>
              <a:rPr lang="en-US" sz="1400" dirty="0" smtClean="0"/>
              <a:t>matter physics </a:t>
            </a:r>
            <a:r>
              <a:rPr lang="en-US" sz="1400" dirty="0"/>
              <a:t>and </a:t>
            </a:r>
            <a:r>
              <a:rPr lang="en-US" sz="1400" dirty="0" smtClean="0"/>
              <a:t>chemistry Concerning </a:t>
            </a:r>
            <a:r>
              <a:rPr lang="el-GR" sz="1400" dirty="0" smtClean="0"/>
              <a:t>μ</a:t>
            </a:r>
            <a:r>
              <a:rPr lang="en-US" sz="1400" dirty="0" smtClean="0"/>
              <a:t>SR muons: </a:t>
            </a:r>
          </a:p>
          <a:p>
            <a:pPr lvl="1"/>
            <a:r>
              <a:rPr lang="en-US" altLang="zh-CN" sz="1400" dirty="0"/>
              <a:t>surface </a:t>
            </a:r>
            <a:r>
              <a:rPr lang="en-US" altLang="zh-CN" sz="1400" dirty="0" smtClean="0"/>
              <a:t>muons: </a:t>
            </a:r>
            <a:r>
              <a:rPr lang="el-GR" sz="1400" dirty="0" smtClean="0"/>
              <a:t>μ</a:t>
            </a:r>
            <a:r>
              <a:rPr lang="en-US" altLang="zh-CN" sz="1400" dirty="0"/>
              <a:t>+</a:t>
            </a:r>
            <a:r>
              <a:rPr lang="zh-CN" altLang="en-US" sz="1400" dirty="0"/>
              <a:t> </a:t>
            </a:r>
            <a:r>
              <a:rPr lang="en-US" altLang="zh-CN" sz="1400" dirty="0"/>
              <a:t>from </a:t>
            </a:r>
            <a:r>
              <a:rPr lang="el-GR" altLang="zh-CN" sz="1400" dirty="0"/>
              <a:t>π+</a:t>
            </a:r>
            <a:r>
              <a:rPr lang="en-US" altLang="zh-CN" sz="1400" dirty="0"/>
              <a:t> decaying at </a:t>
            </a:r>
            <a:r>
              <a:rPr lang="en-US" altLang="zh-CN" sz="1400" dirty="0" smtClean="0"/>
              <a:t>rest inside target or at its surface, P ≤ 29.8 MeV/c, 100% polarization</a:t>
            </a:r>
          </a:p>
          <a:p>
            <a:pPr lvl="1"/>
            <a:r>
              <a:rPr lang="en-US" altLang="zh-CN" sz="1400" dirty="0"/>
              <a:t>cloud </a:t>
            </a:r>
            <a:r>
              <a:rPr lang="en-US" altLang="zh-CN" sz="1400" dirty="0" smtClean="0"/>
              <a:t>muons that are background by causing beam depolarization: </a:t>
            </a:r>
            <a:r>
              <a:rPr lang="en-US" sz="1400" dirty="0" smtClean="0"/>
              <a:t>any </a:t>
            </a:r>
            <a:r>
              <a:rPr lang="el-GR" sz="1400" dirty="0" smtClean="0"/>
              <a:t>μ</a:t>
            </a:r>
            <a:r>
              <a:rPr lang="en-US" altLang="zh-CN" sz="1400" dirty="0" smtClean="0"/>
              <a:t>+ </a:t>
            </a:r>
            <a:r>
              <a:rPr lang="en-US" sz="1400" dirty="0" smtClean="0"/>
              <a:t>with P </a:t>
            </a:r>
            <a:r>
              <a:rPr lang="en-US" altLang="zh-CN" sz="1400" dirty="0" smtClean="0"/>
              <a:t> ≤  </a:t>
            </a:r>
            <a:r>
              <a:rPr lang="en-US" sz="1400" dirty="0" smtClean="0"/>
              <a:t>29.8 MeV/c produced from </a:t>
            </a:r>
            <a:r>
              <a:rPr lang="el-GR" altLang="zh-CN" sz="1400" dirty="0" smtClean="0"/>
              <a:t>π+</a:t>
            </a:r>
            <a:r>
              <a:rPr lang="en-US" altLang="zh-CN" sz="1400" dirty="0" smtClean="0"/>
              <a:t> decaying in flight near the target</a:t>
            </a:r>
          </a:p>
          <a:p>
            <a:pPr lvl="1"/>
            <a:r>
              <a:rPr lang="en-US" altLang="zh-CN" sz="1400" dirty="0"/>
              <a:t>decay muons </a:t>
            </a:r>
            <a:r>
              <a:rPr lang="en-US" altLang="zh-CN" sz="1400" dirty="0" smtClean="0"/>
              <a:t>that are also s</a:t>
            </a:r>
            <a:r>
              <a:rPr lang="en-US" sz="1400" dirty="0" smtClean="0"/>
              <a:t>ignal, </a:t>
            </a:r>
            <a:r>
              <a:rPr lang="el-GR" sz="1400" dirty="0" smtClean="0"/>
              <a:t>μ</a:t>
            </a:r>
            <a:r>
              <a:rPr lang="en-US" altLang="zh-CN" sz="1400" dirty="0" smtClean="0"/>
              <a:t>+</a:t>
            </a:r>
            <a:r>
              <a:rPr lang="zh-CN" altLang="en-US" sz="1400" dirty="0" smtClean="0"/>
              <a:t> </a:t>
            </a:r>
            <a:r>
              <a:rPr lang="en-US" altLang="zh-CN" sz="1400" dirty="0" smtClean="0"/>
              <a:t>from </a:t>
            </a:r>
            <a:r>
              <a:rPr lang="el-GR" altLang="zh-CN" sz="1400" dirty="0" smtClean="0"/>
              <a:t>π+</a:t>
            </a:r>
            <a:r>
              <a:rPr lang="en-US" altLang="zh-CN" sz="1400" dirty="0" smtClean="0"/>
              <a:t> decaying in flight, which can be used also for material science</a:t>
            </a:r>
            <a:endParaRPr lang="en-US" altLang="zh-CN" sz="1400" dirty="0"/>
          </a:p>
        </p:txBody>
      </p:sp>
      <p:sp>
        <p:nvSpPr>
          <p:cNvPr id="8" name="Rectangle 7"/>
          <p:cNvSpPr/>
          <p:nvPr/>
        </p:nvSpPr>
        <p:spPr>
          <a:xfrm>
            <a:off x="1964411" y="654050"/>
            <a:ext cx="7905825" cy="584775"/>
          </a:xfrm>
          <a:prstGeom prst="rect">
            <a:avLst/>
          </a:prstGeom>
          <a:ln>
            <a:solidFill>
              <a:schemeClr val="accent1"/>
            </a:solidFill>
          </a:ln>
        </p:spPr>
        <p:txBody>
          <a:bodyPr wrap="square">
            <a:spAutoFit/>
          </a:bodyPr>
          <a:lstStyle/>
          <a:p>
            <a:r>
              <a:rPr lang="en-GB" sz="1600" dirty="0"/>
              <a:t>The high intensity muon source project EMuS is foreseen at CSNS and is being optimized </a:t>
            </a:r>
            <a:r>
              <a:rPr lang="en-GB" sz="1600" dirty="0" smtClean="0"/>
              <a:t>for both </a:t>
            </a:r>
            <a:r>
              <a:rPr lang="en-GB" sz="1600" dirty="0"/>
              <a:t>muon and </a:t>
            </a:r>
            <a:r>
              <a:rPr lang="en-GB" sz="1600" dirty="0" smtClean="0"/>
              <a:t>neutrino </a:t>
            </a:r>
            <a:r>
              <a:rPr lang="en-GB" sz="1600" dirty="0"/>
              <a:t>experiments</a:t>
            </a:r>
            <a:endParaRPr lang="en-US" sz="16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3990125"/>
            <a:ext cx="2749732" cy="2498941"/>
          </a:xfrm>
          <a:prstGeom prst="rect">
            <a:avLst/>
          </a:prstGeom>
          <a:effectLst>
            <a:outerShdw blurRad="1270000" dist="50800" dir="5400000" algn="ctr" rotWithShape="0">
              <a:srgbClr val="000000">
                <a:alpha val="43137"/>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196" y="4168473"/>
            <a:ext cx="2452821" cy="2373953"/>
          </a:xfrm>
          <a:prstGeom prst="rect">
            <a:avLst/>
          </a:prstGeom>
          <a:effectLst>
            <a:outerShdw blurRad="1270000" dist="50800" dir="5400000" algn="ctr" rotWithShape="0">
              <a:srgbClr val="000000">
                <a:alpha val="43137"/>
              </a:srgbClr>
            </a:outerShdw>
          </a:effectLst>
        </p:spPr>
      </p:pic>
      <p:sp>
        <p:nvSpPr>
          <p:cNvPr id="12" name="TextBox 11"/>
          <p:cNvSpPr txBox="1"/>
          <p:nvPr/>
        </p:nvSpPr>
        <p:spPr>
          <a:xfrm>
            <a:off x="5037115" y="3861089"/>
            <a:ext cx="1760418" cy="523220"/>
          </a:xfrm>
          <a:prstGeom prst="rect">
            <a:avLst/>
          </a:prstGeom>
          <a:solidFill>
            <a:schemeClr val="bg1"/>
          </a:solidFill>
        </p:spPr>
        <p:txBody>
          <a:bodyPr wrap="none" rtlCol="0">
            <a:spAutoFit/>
          </a:bodyPr>
          <a:lstStyle/>
          <a:p>
            <a:r>
              <a:rPr lang="en-US" sz="1400" dirty="0"/>
              <a:t>100 % polarisation </a:t>
            </a:r>
          </a:p>
          <a:p>
            <a:r>
              <a:rPr lang="en-US" sz="1400" dirty="0"/>
              <a:t>due to DAR </a:t>
            </a:r>
            <a:r>
              <a:rPr lang="en-US" sz="1400" dirty="0" smtClean="0"/>
              <a:t>pions</a:t>
            </a:r>
            <a:r>
              <a:rPr lang="el-GR" sz="1400" dirty="0" smtClean="0"/>
              <a:t> </a:t>
            </a:r>
            <a:endParaRPr lang="en-US" sz="1400" dirty="0"/>
          </a:p>
        </p:txBody>
      </p:sp>
      <p:sp>
        <p:nvSpPr>
          <p:cNvPr id="13" name="TextBox 12"/>
          <p:cNvSpPr txBox="1"/>
          <p:nvPr/>
        </p:nvSpPr>
        <p:spPr>
          <a:xfrm>
            <a:off x="8811925" y="3701805"/>
            <a:ext cx="2156360" cy="523220"/>
          </a:xfrm>
          <a:prstGeom prst="rect">
            <a:avLst/>
          </a:prstGeom>
          <a:solidFill>
            <a:schemeClr val="bg1"/>
          </a:solidFill>
        </p:spPr>
        <p:txBody>
          <a:bodyPr wrap="none" rtlCol="0">
            <a:spAutoFit/>
          </a:bodyPr>
          <a:lstStyle/>
          <a:p>
            <a:r>
              <a:rPr lang="en-US" sz="1400" dirty="0"/>
              <a:t>Asymmetrical decay </a:t>
            </a:r>
          </a:p>
          <a:p>
            <a:r>
              <a:rPr lang="en-US" sz="1400" dirty="0"/>
              <a:t>due to week interaction</a:t>
            </a:r>
          </a:p>
        </p:txBody>
      </p:sp>
      <p:sp>
        <p:nvSpPr>
          <p:cNvPr id="14" name="TextBox 13"/>
          <p:cNvSpPr txBox="1"/>
          <p:nvPr/>
        </p:nvSpPr>
        <p:spPr>
          <a:xfrm>
            <a:off x="3807740" y="3328754"/>
            <a:ext cx="4602542" cy="338554"/>
          </a:xfrm>
          <a:prstGeom prst="rect">
            <a:avLst/>
          </a:prstGeom>
          <a:noFill/>
          <a:ln>
            <a:solidFill>
              <a:schemeClr val="accent1"/>
            </a:solidFill>
          </a:ln>
        </p:spPr>
        <p:txBody>
          <a:bodyPr wrap="none" rtlCol="0">
            <a:spAutoFit/>
          </a:bodyPr>
          <a:lstStyle/>
          <a:p>
            <a:r>
              <a:rPr lang="el-GR" sz="1600" dirty="0"/>
              <a:t>μ</a:t>
            </a:r>
            <a:r>
              <a:rPr lang="en-US" sz="1600" dirty="0"/>
              <a:t>SR </a:t>
            </a:r>
            <a:r>
              <a:rPr lang="en-US" sz="1600" dirty="0" smtClean="0"/>
              <a:t>muons from DAR, produced only at target</a:t>
            </a:r>
            <a:endParaRPr lang="en-US" sz="1600" dirty="0"/>
          </a:p>
        </p:txBody>
      </p:sp>
      <p:sp>
        <p:nvSpPr>
          <p:cNvPr id="17" name="Date Placeholder 16"/>
          <p:cNvSpPr>
            <a:spLocks noGrp="1"/>
          </p:cNvSpPr>
          <p:nvPr>
            <p:ph type="dt" sz="half" idx="10"/>
          </p:nvPr>
        </p:nvSpPr>
        <p:spPr>
          <a:xfrm>
            <a:off x="609600" y="6553814"/>
            <a:ext cx="2844800" cy="365125"/>
          </a:xfrm>
        </p:spPr>
        <p:txBody>
          <a:bodyPr/>
          <a:lstStyle/>
          <a:p>
            <a:r>
              <a:rPr lang="en-US" dirty="0" smtClean="0">
                <a:solidFill>
                  <a:prstClr val="black">
                    <a:tint val="75000"/>
                  </a:prstClr>
                </a:solidFill>
              </a:rPr>
              <a:t>16-Aug-18</a:t>
            </a:r>
            <a:endParaRPr lang="en-GB" dirty="0">
              <a:solidFill>
                <a:prstClr val="black">
                  <a:tint val="75000"/>
                </a:prstClr>
              </a:solidFill>
            </a:endParaRPr>
          </a:p>
        </p:txBody>
      </p:sp>
      <p:sp>
        <p:nvSpPr>
          <p:cNvPr id="18" name="Footer Placeholder 17"/>
          <p:cNvSpPr>
            <a:spLocks noGrp="1"/>
          </p:cNvSpPr>
          <p:nvPr>
            <p:ph type="ftr" sz="quarter" idx="11"/>
          </p:nvPr>
        </p:nvSpPr>
        <p:spPr>
          <a:xfrm>
            <a:off x="4165600" y="6553814"/>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9" name="Slide Number Placeholder 18"/>
          <p:cNvSpPr>
            <a:spLocks noGrp="1"/>
          </p:cNvSpPr>
          <p:nvPr>
            <p:ph type="sldNum" sz="quarter" idx="12"/>
          </p:nvPr>
        </p:nvSpPr>
        <p:spPr>
          <a:xfrm>
            <a:off x="8737600" y="6553814"/>
            <a:ext cx="2844800" cy="365125"/>
          </a:xfrm>
        </p:spPr>
        <p:txBody>
          <a:bodyPr/>
          <a:lstStyle/>
          <a:p>
            <a:fld id="{0092C032-9A84-454D-A7B4-C9367E883E3A}" type="slidenum">
              <a:rPr lang="en-GB" smtClean="0">
                <a:solidFill>
                  <a:prstClr val="black">
                    <a:tint val="75000"/>
                  </a:prstClr>
                </a:solidFill>
              </a:rPr>
              <a:pPr/>
              <a:t>6</a:t>
            </a:fld>
            <a:endParaRPr lang="en-GB" dirty="0">
              <a:solidFill>
                <a:prstClr val="black">
                  <a:tint val="75000"/>
                </a:prstClr>
              </a:solidFill>
            </a:endParaRPr>
          </a:p>
        </p:txBody>
      </p:sp>
    </p:spTree>
    <p:extLst>
      <p:ext uri="{BB962C8B-B14F-4D97-AF65-F5344CB8AC3E}">
        <p14:creationId xmlns:p14="http://schemas.microsoft.com/office/powerpoint/2010/main" val="2856321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468" y="4443469"/>
            <a:ext cx="2716467" cy="2040555"/>
          </a:xfrm>
          <a:prstGeom prst="rect">
            <a:avLst/>
          </a:prstGeom>
          <a:effectLst>
            <a:outerShdw blurRad="1270000" dist="50800" dir="5400000" algn="ctr" rotWithShape="0">
              <a:srgbClr val="000000">
                <a:alpha val="43137"/>
              </a:srgbClr>
            </a:outerShdw>
          </a:effectLst>
        </p:spPr>
      </p:pic>
      <p:sp>
        <p:nvSpPr>
          <p:cNvPr id="8" name="Content Placeholder 2"/>
          <p:cNvSpPr txBox="1">
            <a:spLocks/>
          </p:cNvSpPr>
          <p:nvPr/>
        </p:nvSpPr>
        <p:spPr>
          <a:xfrm>
            <a:off x="938747" y="1387830"/>
            <a:ext cx="9962616" cy="51472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EMuS could </a:t>
            </a:r>
            <a:r>
              <a:rPr lang="en-GB" sz="1400" dirty="0"/>
              <a:t>act as a high power targetry and accelerator R&amp;D platform for MOMENT, a future muon-decay medium-baseline neutrino beam facility in China</a:t>
            </a:r>
            <a:r>
              <a:rPr lang="en-US" sz="1400" dirty="0"/>
              <a:t> </a:t>
            </a:r>
          </a:p>
        </p:txBody>
      </p:sp>
      <p:sp>
        <p:nvSpPr>
          <p:cNvPr id="9" name="Rectangle 8"/>
          <p:cNvSpPr/>
          <p:nvPr/>
        </p:nvSpPr>
        <p:spPr>
          <a:xfrm>
            <a:off x="938747" y="761197"/>
            <a:ext cx="9519703" cy="523220"/>
          </a:xfrm>
          <a:prstGeom prst="rect">
            <a:avLst/>
          </a:prstGeom>
        </p:spPr>
        <p:txBody>
          <a:bodyPr wrap="square">
            <a:spAutoFit/>
          </a:bodyPr>
          <a:lstStyle/>
          <a:p>
            <a:pPr marL="342900" indent="-342900">
              <a:buFont typeface="Arial" panose="020B0604020202020204" pitchFamily="34" charset="0"/>
              <a:buChar char="•"/>
            </a:pPr>
            <a:r>
              <a:rPr lang="en-US" sz="1400" dirty="0"/>
              <a:t>The neutrino beam is an option under investigation. </a:t>
            </a:r>
            <a:r>
              <a:rPr lang="en-US" sz="1400" dirty="0">
                <a:solidFill>
                  <a:prstClr val="black"/>
                </a:solidFill>
              </a:rPr>
              <a:t>Motivation of the neutrino beam is the lack of recent cross sections measurements at lower energies</a:t>
            </a:r>
            <a:endParaRPr lang="en-US" sz="1600" dirty="0"/>
          </a:p>
        </p:txBody>
      </p:sp>
      <p:sp>
        <p:nvSpPr>
          <p:cNvPr id="17" name="TextBox 16"/>
          <p:cNvSpPr txBox="1"/>
          <p:nvPr/>
        </p:nvSpPr>
        <p:spPr>
          <a:xfrm>
            <a:off x="3330312" y="4159805"/>
            <a:ext cx="2808782" cy="307777"/>
          </a:xfrm>
          <a:prstGeom prst="rect">
            <a:avLst/>
          </a:prstGeom>
          <a:solidFill>
            <a:schemeClr val="bg1"/>
          </a:solidFill>
        </p:spPr>
        <p:txBody>
          <a:bodyPr wrap="none" rtlCol="0">
            <a:spAutoFit/>
          </a:bodyPr>
          <a:lstStyle/>
          <a:p>
            <a:r>
              <a:rPr lang="en-US" sz="1400" dirty="0"/>
              <a:t>Novel waterfall granular target</a:t>
            </a:r>
          </a:p>
        </p:txBody>
      </p:sp>
      <p:pic>
        <p:nvPicPr>
          <p:cNvPr id="19" name="Picture 2" descr="E:\JobSummary\Pictures\Neutrino\MOMENT\neutr6a_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941" y="2312345"/>
            <a:ext cx="3908085" cy="1770730"/>
          </a:xfrm>
          <a:prstGeom prst="rect">
            <a:avLst/>
          </a:prstGeom>
          <a:noFill/>
          <a:effectLst>
            <a:outerShdw blurRad="1270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259789" y="2144849"/>
            <a:ext cx="904415" cy="276999"/>
          </a:xfrm>
          <a:prstGeom prst="rect">
            <a:avLst/>
          </a:prstGeom>
          <a:solidFill>
            <a:schemeClr val="bg1"/>
          </a:solidFill>
        </p:spPr>
        <p:txBody>
          <a:bodyPr wrap="none" rtlCol="0">
            <a:spAutoFit/>
          </a:bodyPr>
          <a:lstStyle/>
          <a:p>
            <a:r>
              <a:rPr lang="en-US" sz="1200" dirty="0"/>
              <a:t>MOMENT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464" y="2273225"/>
            <a:ext cx="4200808" cy="2946021"/>
          </a:xfrm>
          <a:prstGeom prst="rect">
            <a:avLst/>
          </a:prstGeom>
          <a:effectLst>
            <a:outerShdw blurRad="1257300" dist="50800" dir="5400000" algn="ctr" rotWithShape="0">
              <a:srgbClr val="000000">
                <a:alpha val="43137"/>
              </a:srgbClr>
            </a:outerShdw>
          </a:effectLst>
        </p:spPr>
      </p:pic>
      <p:sp>
        <p:nvSpPr>
          <p:cNvPr id="12" name="Title 1"/>
          <p:cNvSpPr>
            <a:spLocks noGrp="1"/>
          </p:cNvSpPr>
          <p:nvPr>
            <p:ph type="title"/>
          </p:nvPr>
        </p:nvSpPr>
        <p:spPr>
          <a:xfrm>
            <a:off x="3564899" y="120100"/>
            <a:ext cx="4362450" cy="501364"/>
          </a:xfrm>
        </p:spPr>
        <p:txBody>
          <a:bodyPr>
            <a:noAutofit/>
          </a:bodyPr>
          <a:lstStyle/>
          <a:p>
            <a:pPr algn="l"/>
            <a:r>
              <a:rPr lang="en-US" sz="2400" dirty="0" smtClean="0">
                <a:solidFill>
                  <a:schemeClr val="accent6"/>
                </a:solidFill>
              </a:rPr>
              <a:t>Other applications for EMuS</a:t>
            </a:r>
            <a:endParaRPr lang="en-US" sz="2400" dirty="0">
              <a:solidFill>
                <a:schemeClr val="accent6"/>
              </a:solidFill>
            </a:endParaRPr>
          </a:p>
        </p:txBody>
      </p:sp>
      <p:sp>
        <p:nvSpPr>
          <p:cNvPr id="10" name="Date Placeholder 9"/>
          <p:cNvSpPr>
            <a:spLocks noGrp="1"/>
          </p:cNvSpPr>
          <p:nvPr>
            <p:ph type="dt" sz="half" idx="10"/>
          </p:nvPr>
        </p:nvSpPr>
        <p:spPr>
          <a:xfrm>
            <a:off x="609600" y="6492875"/>
            <a:ext cx="2844800" cy="365125"/>
          </a:xfrm>
        </p:spPr>
        <p:txBody>
          <a:bodyPr/>
          <a:lstStyle/>
          <a:p>
            <a:r>
              <a:rPr lang="en-US" smtClean="0">
                <a:solidFill>
                  <a:prstClr val="black">
                    <a:tint val="75000"/>
                  </a:prstClr>
                </a:solidFill>
              </a:rPr>
              <a:t>16-Aug-18</a:t>
            </a:r>
            <a:endParaRPr lang="en-GB" dirty="0">
              <a:solidFill>
                <a:prstClr val="black">
                  <a:tint val="75000"/>
                </a:prstClr>
              </a:solidFill>
            </a:endParaRPr>
          </a:p>
        </p:txBody>
      </p:sp>
      <p:sp>
        <p:nvSpPr>
          <p:cNvPr id="11" name="Footer Placeholder 10"/>
          <p:cNvSpPr>
            <a:spLocks noGrp="1"/>
          </p:cNvSpPr>
          <p:nvPr>
            <p:ph type="ftr" sz="quarter" idx="11"/>
          </p:nvPr>
        </p:nvSpPr>
        <p:spPr>
          <a:xfrm>
            <a:off x="4165600" y="6492875"/>
            <a:ext cx="3860800" cy="365125"/>
          </a:xfrm>
        </p:spPr>
        <p:txBody>
          <a:bodyPr/>
          <a:lstStyle/>
          <a:p>
            <a:r>
              <a:rPr lang="en-GB" smtClean="0">
                <a:solidFill>
                  <a:prstClr val="black">
                    <a:tint val="75000"/>
                  </a:prstClr>
                </a:solidFill>
              </a:rPr>
              <a:t>NV-EMuS/nufact18</a:t>
            </a:r>
            <a:endParaRPr lang="en-GB" dirty="0">
              <a:solidFill>
                <a:prstClr val="black">
                  <a:tint val="75000"/>
                </a:prstClr>
              </a:solidFill>
            </a:endParaRPr>
          </a:p>
        </p:txBody>
      </p:sp>
      <p:sp>
        <p:nvSpPr>
          <p:cNvPr id="13" name="Slide Number Placeholder 12"/>
          <p:cNvSpPr>
            <a:spLocks noGrp="1"/>
          </p:cNvSpPr>
          <p:nvPr>
            <p:ph type="sldNum" sz="quarter" idx="12"/>
          </p:nvPr>
        </p:nvSpPr>
        <p:spPr>
          <a:xfrm>
            <a:off x="8737600" y="6492875"/>
            <a:ext cx="2844800" cy="365125"/>
          </a:xfrm>
        </p:spPr>
        <p:txBody>
          <a:bodyPr/>
          <a:lstStyle/>
          <a:p>
            <a:fld id="{0092C032-9A84-454D-A7B4-C9367E883E3A}" type="slidenum">
              <a:rPr lang="en-GB" smtClean="0">
                <a:solidFill>
                  <a:prstClr val="black">
                    <a:tint val="75000"/>
                  </a:prstClr>
                </a:solidFill>
              </a:rPr>
              <a:pPr/>
              <a:t>7</a:t>
            </a:fld>
            <a:endParaRPr lang="en-GB" dirty="0">
              <a:solidFill>
                <a:prstClr val="black">
                  <a:tint val="75000"/>
                </a:prstClr>
              </a:solidFill>
            </a:endParaRPr>
          </a:p>
        </p:txBody>
      </p:sp>
    </p:spTree>
    <p:extLst>
      <p:ext uri="{BB962C8B-B14F-4D97-AF65-F5344CB8AC3E}">
        <p14:creationId xmlns:p14="http://schemas.microsoft.com/office/powerpoint/2010/main" val="1478354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20-June-18</a:t>
            </a:r>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NV-EMuS/CHEP2018</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92C032-9A84-454D-A7B4-C9367E883E3A}" type="slidenum">
              <a:rPr lang="en-GB" smtClean="0">
                <a:solidFill>
                  <a:prstClr val="black">
                    <a:tint val="75000"/>
                  </a:prstClr>
                </a:solidFill>
              </a:rPr>
              <a:pPr/>
              <a:t>8</a:t>
            </a:fld>
            <a:endParaRPr lang="en-GB" dirty="0">
              <a:solidFill>
                <a:prstClr val="black">
                  <a:tint val="75000"/>
                </a:prstClr>
              </a:solidFill>
            </a:endParaRPr>
          </a:p>
        </p:txBody>
      </p:sp>
      <p:sp>
        <p:nvSpPr>
          <p:cNvPr id="6" name="Title 1"/>
          <p:cNvSpPr>
            <a:spLocks noGrp="1"/>
          </p:cNvSpPr>
          <p:nvPr>
            <p:ph type="title"/>
          </p:nvPr>
        </p:nvSpPr>
        <p:spPr>
          <a:xfrm>
            <a:off x="2164080" y="2449507"/>
            <a:ext cx="8229600" cy="904019"/>
          </a:xfrm>
        </p:spPr>
        <p:txBody>
          <a:bodyPr>
            <a:noAutofit/>
          </a:bodyPr>
          <a:lstStyle/>
          <a:p>
            <a:r>
              <a:rPr lang="en-US" sz="2800" dirty="0">
                <a:solidFill>
                  <a:schemeClr val="accent6"/>
                </a:solidFill>
              </a:rPr>
              <a:t>Layout of the primary proton beam </a:t>
            </a:r>
            <a:br>
              <a:rPr lang="en-US" sz="2800" dirty="0">
                <a:solidFill>
                  <a:schemeClr val="accent6"/>
                </a:solidFill>
              </a:rPr>
            </a:br>
            <a:r>
              <a:rPr lang="en-US" sz="2800" dirty="0" smtClean="0">
                <a:solidFill>
                  <a:schemeClr val="accent6"/>
                </a:solidFill>
              </a:rPr>
              <a:t>just before </a:t>
            </a:r>
            <a:r>
              <a:rPr lang="en-US" sz="2800" dirty="0">
                <a:solidFill>
                  <a:schemeClr val="accent6"/>
                </a:solidFill>
              </a:rPr>
              <a:t>muon and pion capture</a:t>
            </a:r>
          </a:p>
        </p:txBody>
      </p:sp>
    </p:spTree>
    <p:extLst>
      <p:ext uri="{BB962C8B-B14F-4D97-AF65-F5344CB8AC3E}">
        <p14:creationId xmlns:p14="http://schemas.microsoft.com/office/powerpoint/2010/main" val="2307033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8"/>
          <p:cNvGrpSpPr/>
          <p:nvPr/>
        </p:nvGrpSpPr>
        <p:grpSpPr>
          <a:xfrm>
            <a:off x="1149267" y="1463015"/>
            <a:ext cx="2214538" cy="2822423"/>
            <a:chOff x="365764" y="1683476"/>
            <a:chExt cx="3344228" cy="3563247"/>
          </a:xfrm>
          <a:effectLst>
            <a:outerShdw blurRad="1270000" dist="50800" dir="5400000" algn="ctr" rotWithShape="0">
              <a:srgbClr val="000000">
                <a:alpha val="43137"/>
              </a:srgbClr>
            </a:outerShdw>
          </a:effectLst>
        </p:grpSpPr>
        <p:pic>
          <p:nvPicPr>
            <p:cNvPr id="42"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3333" t="6000" r="8445"/>
            <a:stretch/>
          </p:blipFill>
          <p:spPr>
            <a:xfrm>
              <a:off x="365764" y="1683476"/>
              <a:ext cx="3344228" cy="3563247"/>
            </a:xfrm>
            <a:prstGeom prst="rect">
              <a:avLst/>
            </a:prstGeom>
          </p:spPr>
        </p:pic>
        <p:sp>
          <p:nvSpPr>
            <p:cNvPr id="43" name="矩形 37"/>
            <p:cNvSpPr/>
            <p:nvPr/>
          </p:nvSpPr>
          <p:spPr>
            <a:xfrm rot="477517">
              <a:off x="1126434" y="2899951"/>
              <a:ext cx="336813" cy="137995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图片 22"/>
          <p:cNvPicPr>
            <a:picLocks noChangeAspect="1"/>
          </p:cNvPicPr>
          <p:nvPr/>
        </p:nvPicPr>
        <p:blipFill>
          <a:blip r:embed="rId3"/>
          <a:stretch>
            <a:fillRect/>
          </a:stretch>
        </p:blipFill>
        <p:spPr>
          <a:xfrm rot="16200000">
            <a:off x="6735711" y="-422927"/>
            <a:ext cx="1650344" cy="6583040"/>
          </a:xfrm>
          <a:prstGeom prst="rect">
            <a:avLst/>
          </a:prstGeom>
          <a:effectLst>
            <a:outerShdw blurRad="1270000" dist="50800" dir="5400000" algn="ctr" rotWithShape="0">
              <a:srgbClr val="000000">
                <a:alpha val="43137"/>
              </a:srgbClr>
            </a:outerShdw>
          </a:effectLst>
        </p:spPr>
      </p:pic>
      <p:cxnSp>
        <p:nvCxnSpPr>
          <p:cNvPr id="45" name="直接连接符 24"/>
          <p:cNvCxnSpPr/>
          <p:nvPr/>
        </p:nvCxnSpPr>
        <p:spPr>
          <a:xfrm>
            <a:off x="14302349" y="3175301"/>
            <a:ext cx="0" cy="733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箭头连接符 27"/>
          <p:cNvCxnSpPr/>
          <p:nvPr/>
        </p:nvCxnSpPr>
        <p:spPr>
          <a:xfrm>
            <a:off x="6935583" y="2881644"/>
            <a:ext cx="3732549"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文本框 29"/>
          <p:cNvSpPr txBox="1"/>
          <p:nvPr/>
        </p:nvSpPr>
        <p:spPr>
          <a:xfrm>
            <a:off x="8449740" y="3367154"/>
            <a:ext cx="720069" cy="307777"/>
          </a:xfrm>
          <a:prstGeom prst="rect">
            <a:avLst/>
          </a:prstGeom>
          <a:noFill/>
        </p:spPr>
        <p:txBody>
          <a:bodyPr wrap="none" rtlCol="0">
            <a:spAutoFit/>
          </a:bodyPr>
          <a:lstStyle/>
          <a:p>
            <a:r>
              <a:rPr lang="en-US" altLang="zh-CN" sz="1400" dirty="0">
                <a:solidFill>
                  <a:srgbClr val="FF0000"/>
                </a:solidFill>
              </a:rPr>
              <a:t>10.4 m</a:t>
            </a:r>
            <a:endParaRPr lang="zh-CN" altLang="en-US" sz="1400" dirty="0">
              <a:solidFill>
                <a:srgbClr val="FF0000"/>
              </a:solidFill>
            </a:endParaRPr>
          </a:p>
        </p:txBody>
      </p:sp>
      <p:cxnSp>
        <p:nvCxnSpPr>
          <p:cNvPr id="48" name="直接箭头连接符 36"/>
          <p:cNvCxnSpPr/>
          <p:nvPr/>
        </p:nvCxnSpPr>
        <p:spPr>
          <a:xfrm>
            <a:off x="10040199" y="2043421"/>
            <a:ext cx="627932" cy="6990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39"/>
          <p:cNvSpPr txBox="1"/>
          <p:nvPr/>
        </p:nvSpPr>
        <p:spPr>
          <a:xfrm>
            <a:off x="6775043" y="1238012"/>
            <a:ext cx="3140603" cy="523220"/>
          </a:xfrm>
          <a:prstGeom prst="rect">
            <a:avLst/>
          </a:prstGeom>
          <a:noFill/>
        </p:spPr>
        <p:txBody>
          <a:bodyPr wrap="none" rtlCol="0">
            <a:spAutoFit/>
          </a:bodyPr>
          <a:lstStyle/>
          <a:p>
            <a:r>
              <a:rPr lang="en-US" altLang="zh-CN" sz="1400" dirty="0"/>
              <a:t>Beam spot at center of main target</a:t>
            </a:r>
          </a:p>
          <a:p>
            <a:r>
              <a:rPr lang="el-GR" altLang="zh-CN" sz="1400" dirty="0"/>
              <a:t>σ</a:t>
            </a:r>
            <a:r>
              <a:rPr lang="en-US" altLang="zh-CN" sz="1400" dirty="0"/>
              <a:t>x = </a:t>
            </a:r>
            <a:r>
              <a:rPr lang="el-GR" altLang="zh-CN" sz="1400" dirty="0"/>
              <a:t>σ</a:t>
            </a:r>
            <a:r>
              <a:rPr lang="en-US" altLang="zh-CN" sz="1400" dirty="0"/>
              <a:t>y = 5 mm (10 mm optional)</a:t>
            </a:r>
            <a:endParaRPr lang="zh-CN" altLang="en-US" sz="1400" dirty="0"/>
          </a:p>
        </p:txBody>
      </p:sp>
      <p:cxnSp>
        <p:nvCxnSpPr>
          <p:cNvPr id="51" name="直接箭头连接符 41"/>
          <p:cNvCxnSpPr/>
          <p:nvPr/>
        </p:nvCxnSpPr>
        <p:spPr>
          <a:xfrm>
            <a:off x="4609163" y="2502189"/>
            <a:ext cx="0" cy="480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42"/>
          <p:cNvCxnSpPr/>
          <p:nvPr/>
        </p:nvCxnSpPr>
        <p:spPr>
          <a:xfrm>
            <a:off x="5277518" y="2502188"/>
            <a:ext cx="0" cy="480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43"/>
          <p:cNvCxnSpPr/>
          <p:nvPr/>
        </p:nvCxnSpPr>
        <p:spPr>
          <a:xfrm>
            <a:off x="4609164" y="2502187"/>
            <a:ext cx="668355" cy="1"/>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44"/>
          <p:cNvCxnSpPr/>
          <p:nvPr/>
        </p:nvCxnSpPr>
        <p:spPr>
          <a:xfrm>
            <a:off x="4943340" y="1700272"/>
            <a:ext cx="0" cy="801915"/>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文本框 45"/>
          <p:cNvSpPr txBox="1"/>
          <p:nvPr/>
        </p:nvSpPr>
        <p:spPr>
          <a:xfrm>
            <a:off x="4275722" y="1309126"/>
            <a:ext cx="1346844" cy="307777"/>
          </a:xfrm>
          <a:prstGeom prst="rect">
            <a:avLst/>
          </a:prstGeom>
          <a:noFill/>
        </p:spPr>
        <p:txBody>
          <a:bodyPr wrap="none" rtlCol="0">
            <a:spAutoFit/>
          </a:bodyPr>
          <a:lstStyle/>
          <a:p>
            <a:r>
              <a:rPr lang="en-US" altLang="zh-CN" sz="1400" dirty="0"/>
              <a:t>Focus doublet</a:t>
            </a:r>
            <a:endParaRPr lang="zh-CN" altLang="en-US" sz="1400" dirty="0"/>
          </a:p>
        </p:txBody>
      </p:sp>
      <p:cxnSp>
        <p:nvCxnSpPr>
          <p:cNvPr id="56" name="直接箭头连接符 46"/>
          <p:cNvCxnSpPr/>
          <p:nvPr/>
        </p:nvCxnSpPr>
        <p:spPr>
          <a:xfrm>
            <a:off x="5894991" y="2502189"/>
            <a:ext cx="0" cy="480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47"/>
          <p:cNvCxnSpPr/>
          <p:nvPr/>
        </p:nvCxnSpPr>
        <p:spPr>
          <a:xfrm>
            <a:off x="6210805" y="2502188"/>
            <a:ext cx="0" cy="480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48"/>
          <p:cNvCxnSpPr/>
          <p:nvPr/>
        </p:nvCxnSpPr>
        <p:spPr>
          <a:xfrm>
            <a:off x="5894991" y="2502186"/>
            <a:ext cx="315814" cy="0"/>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49"/>
          <p:cNvCxnSpPr/>
          <p:nvPr/>
        </p:nvCxnSpPr>
        <p:spPr>
          <a:xfrm>
            <a:off x="6063915" y="1700272"/>
            <a:ext cx="0" cy="801915"/>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文本框 50"/>
          <p:cNvSpPr txBox="1"/>
          <p:nvPr/>
        </p:nvSpPr>
        <p:spPr>
          <a:xfrm>
            <a:off x="5596898" y="1223067"/>
            <a:ext cx="1128983" cy="523220"/>
          </a:xfrm>
          <a:prstGeom prst="rect">
            <a:avLst/>
          </a:prstGeom>
          <a:noFill/>
        </p:spPr>
        <p:txBody>
          <a:bodyPr wrap="square" rtlCol="0">
            <a:spAutoFit/>
          </a:bodyPr>
          <a:lstStyle/>
          <a:p>
            <a:r>
              <a:rPr lang="en-US" altLang="zh-CN" sz="1400" dirty="0"/>
              <a:t>Correction dipoles</a:t>
            </a:r>
            <a:endParaRPr lang="zh-CN" altLang="en-US" sz="1400" dirty="0"/>
          </a:p>
        </p:txBody>
      </p:sp>
      <p:sp>
        <p:nvSpPr>
          <p:cNvPr id="62" name="TextBox 61"/>
          <p:cNvSpPr txBox="1"/>
          <p:nvPr/>
        </p:nvSpPr>
        <p:spPr>
          <a:xfrm>
            <a:off x="9269958" y="1722826"/>
            <a:ext cx="1175322" cy="369332"/>
          </a:xfrm>
          <a:prstGeom prst="rect">
            <a:avLst/>
          </a:prstGeom>
          <a:noFill/>
        </p:spPr>
        <p:txBody>
          <a:bodyPr wrap="none" rtlCol="0">
            <a:spAutoFit/>
          </a:bodyPr>
          <a:lstStyle/>
          <a:p>
            <a:r>
              <a:rPr lang="en-US" dirty="0"/>
              <a:t> </a:t>
            </a:r>
            <a:r>
              <a:rPr lang="en-US" sz="1400" dirty="0"/>
              <a:t>beam dump</a:t>
            </a:r>
          </a:p>
        </p:txBody>
      </p:sp>
      <p:pic>
        <p:nvPicPr>
          <p:cNvPr id="68" name="Picture 67"/>
          <p:cNvPicPr>
            <a:picLocks noChangeAspect="1"/>
          </p:cNvPicPr>
          <p:nvPr/>
        </p:nvPicPr>
        <p:blipFill rotWithShape="1">
          <a:blip r:embed="rId4">
            <a:extLst>
              <a:ext uri="{28A0092B-C50C-407E-A947-70E740481C1C}">
                <a14:useLocalDpi xmlns:a14="http://schemas.microsoft.com/office/drawing/2010/main" val="0"/>
              </a:ext>
            </a:extLst>
          </a:blip>
          <a:srcRect t="10181" b="3391"/>
          <a:stretch/>
        </p:blipFill>
        <p:spPr>
          <a:xfrm>
            <a:off x="4692087" y="3941393"/>
            <a:ext cx="5976044" cy="2591195"/>
          </a:xfrm>
          <a:prstGeom prst="rect">
            <a:avLst/>
          </a:prstGeom>
          <a:effectLst>
            <a:outerShdw blurRad="1270000" dist="50800" dir="5400000" algn="ctr" rotWithShape="0">
              <a:srgbClr val="000000">
                <a:alpha val="43137"/>
              </a:srgbClr>
            </a:outerShdw>
          </a:effectLst>
        </p:spPr>
      </p:pic>
      <p:sp>
        <p:nvSpPr>
          <p:cNvPr id="70" name="TextBox 69"/>
          <p:cNvSpPr txBox="1"/>
          <p:nvPr/>
        </p:nvSpPr>
        <p:spPr>
          <a:xfrm rot="20433196">
            <a:off x="1829723" y="5680224"/>
            <a:ext cx="1617751" cy="307777"/>
          </a:xfrm>
          <a:prstGeom prst="rect">
            <a:avLst/>
          </a:prstGeom>
          <a:noFill/>
        </p:spPr>
        <p:txBody>
          <a:bodyPr wrap="none" rtlCol="0">
            <a:spAutoFit/>
          </a:bodyPr>
          <a:lstStyle/>
          <a:p>
            <a:r>
              <a:rPr lang="en-US" sz="1400" dirty="0"/>
              <a:t>Yukai Chen/IHEP</a:t>
            </a:r>
          </a:p>
        </p:txBody>
      </p:sp>
      <p:sp>
        <p:nvSpPr>
          <p:cNvPr id="28" name="TextBox 27"/>
          <p:cNvSpPr txBox="1"/>
          <p:nvPr/>
        </p:nvSpPr>
        <p:spPr>
          <a:xfrm>
            <a:off x="2336800" y="126298"/>
            <a:ext cx="7703399" cy="1077218"/>
          </a:xfrm>
          <a:prstGeom prst="rect">
            <a:avLst/>
          </a:prstGeom>
          <a:noFill/>
          <a:ln>
            <a:solidFill>
              <a:schemeClr val="accent1"/>
            </a:solidFill>
          </a:ln>
        </p:spPr>
        <p:txBody>
          <a:bodyPr wrap="square" rtlCol="0">
            <a:spAutoFit/>
          </a:bodyPr>
          <a:lstStyle/>
          <a:p>
            <a:r>
              <a:rPr lang="en-US" sz="1600" dirty="0">
                <a:solidFill>
                  <a:schemeClr val="accent6"/>
                </a:solidFill>
              </a:rPr>
              <a:t>Novel proton extraction and particle capture downstream of the SC</a:t>
            </a:r>
          </a:p>
          <a:p>
            <a:pPr marL="285750" indent="-285750">
              <a:buFont typeface="Arial" panose="020B0604020202020204" pitchFamily="34" charset="0"/>
              <a:buChar char="•"/>
            </a:pPr>
            <a:r>
              <a:rPr lang="en-US" sz="1600" dirty="0">
                <a:solidFill>
                  <a:schemeClr val="accent6"/>
                </a:solidFill>
              </a:rPr>
              <a:t>Extraction between 4</a:t>
            </a:r>
            <a:r>
              <a:rPr lang="en-US" sz="1600" baseline="30000" dirty="0">
                <a:solidFill>
                  <a:schemeClr val="accent6"/>
                </a:solidFill>
              </a:rPr>
              <a:t>th</a:t>
            </a:r>
            <a:r>
              <a:rPr lang="en-US" sz="1600" dirty="0">
                <a:solidFill>
                  <a:schemeClr val="accent6"/>
                </a:solidFill>
              </a:rPr>
              <a:t>-coil and matching solenoid</a:t>
            </a:r>
          </a:p>
          <a:p>
            <a:pPr marL="285750" indent="-285750">
              <a:buFont typeface="Arial" panose="020B0604020202020204" pitchFamily="34" charset="0"/>
              <a:buChar char="•"/>
            </a:pPr>
            <a:r>
              <a:rPr lang="en-US" sz="1600" dirty="0"/>
              <a:t>In order to address the deflection of the spent-protons from the CS field and guide them to the dump, two correction dipoles are </a:t>
            </a:r>
            <a:r>
              <a:rPr lang="en-US" sz="1600" dirty="0" smtClean="0"/>
              <a:t>needed under study)</a:t>
            </a:r>
            <a:endParaRPr lang="en-US" sz="1600" dirty="0"/>
          </a:p>
        </p:txBody>
      </p:sp>
      <p:cxnSp>
        <p:nvCxnSpPr>
          <p:cNvPr id="3" name="Straight Arrow Connector 2"/>
          <p:cNvCxnSpPr/>
          <p:nvPr/>
        </p:nvCxnSpPr>
        <p:spPr>
          <a:xfrm>
            <a:off x="6935583" y="3367154"/>
            <a:ext cx="3732548" cy="0"/>
          </a:xfrm>
          <a:prstGeom prst="straightConnector1">
            <a:avLst/>
          </a:prstGeom>
          <a:ln w="127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3615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897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l"/>
  <p:tag name="KSO_WM_SLIDE_LAYOUT_CNT" val="1_1"/>
  <p:tag name="KSO_WM_SLIDE_TYPE" val="contents"/>
  <p:tag name="KSO_WM_SLIDE_SUBTYPE" val="diag"/>
  <p:tag name="KSO_WM_BEAUTIFY_FLAG" val="#wm#"/>
  <p:tag name="KSO_WM_COMBINE_RELATE_SLIDE_ID" val="background20185106_2"/>
  <p:tag name="KSO_WM_TEMPLATE_CATEGORY" val="custom"/>
  <p:tag name="KSO_WM_TEMPLATE_INDEX" val="20188978"/>
  <p:tag name="KSO_WM_SLIDE_ID" val="custom20188978_2"/>
  <p:tag name="KSO_WM_SLIDE_INDEX" val="2"/>
  <p:tag name="KSO_WM_DIAGRAM_GROUP_CODE" val="l1-1"/>
  <p:tag name="KSO_WM_TEMPLATE_SUBCATEGORY" val="combine"/>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8978"/>
  <p:tag name="KSO_WM_UNIT_TYPE" val="a"/>
  <p:tag name="KSO_WM_UNIT_INDEX" val="1"/>
  <p:tag name="KSO_WM_UNIT_LAYERLEVEL" val="1"/>
  <p:tag name="KSO_WM_UNIT_ISCONTENTSTITLE" val="1"/>
  <p:tag name="KSO_WM_UNIT_VALUE" val="6"/>
  <p:tag name="KSO_WM_UNIT_HIGHLIGHT" val="0"/>
  <p:tag name="KSO_WM_UNIT_COMPATIBLE" val="0"/>
  <p:tag name="KSO_WM_UNIT_CLEAR" val="0"/>
  <p:tag name="KSO_WM_BEAUTIFY_FLAG" val="#wm#"/>
  <p:tag name="KSO_WM_TAG_VERSION" val="1.0"/>
  <p:tag name="KSO_WM_DIAGRAM_GROUP_CODE" val="l1_1"/>
  <p:tag name="KSO_WM_UNIT_ID" val="custom20188978_2*a*1"/>
  <p:tag name="KSO_WM_UNIT_PRESET_TEXT" val="CONTENTS"/>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8978"/>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BEAUTIFY_FLAG" val="#wm#"/>
  <p:tag name="KSO_WM_TAG_VERSION" val="1.0"/>
  <p:tag name="KSO_WM_UNIT_ID" val="custom20188978_3*a*1"/>
  <p:tag name="KSO_WM_UNIT_PRESET_TEXT" val="阶段工作回顾"/>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8978"/>
</p:tagLst>
</file>

<file path=ppt/theme/theme1.xml><?xml version="1.0" encoding="utf-8"?>
<a:theme xmlns:a="http://schemas.openxmlformats.org/drawingml/2006/main" name="1_GothicSimpl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经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3CC"/>
        </a:solidFill>
        <a:ln w="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3CC"/>
        </a:solidFill>
        <a:ln w="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42841</TotalTime>
  <Words>4087</Words>
  <Application>Microsoft Office PowerPoint</Application>
  <PresentationFormat>Widescreen</PresentationFormat>
  <Paragraphs>1038</Paragraphs>
  <Slides>46</Slides>
  <Notes>8</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2</vt:i4>
      </vt:variant>
      <vt:variant>
        <vt:lpstr>Slide Titles</vt:lpstr>
      </vt:variant>
      <vt:variant>
        <vt:i4>46</vt:i4>
      </vt:variant>
    </vt:vector>
  </HeadingPairs>
  <TitlesOfParts>
    <vt:vector size="66" baseType="lpstr">
      <vt:lpstr>Arial Unicode MS</vt:lpstr>
      <vt:lpstr>CMR10</vt:lpstr>
      <vt:lpstr>ＭＳ 明朝</vt:lpstr>
      <vt:lpstr>华文新魏</vt:lpstr>
      <vt:lpstr>宋体</vt:lpstr>
      <vt:lpstr>黑体</vt:lpstr>
      <vt:lpstr>Arial</vt:lpstr>
      <vt:lpstr>Calibri</vt:lpstr>
      <vt:lpstr>Calibri Light</vt:lpstr>
      <vt:lpstr>Comic Sans MS</vt:lpstr>
      <vt:lpstr>Impact</vt:lpstr>
      <vt:lpstr>Times New Roman</vt:lpstr>
      <vt:lpstr>Wingdings</vt:lpstr>
      <vt:lpstr>1_GothicSimple</vt:lpstr>
      <vt:lpstr>2_Office 主题​​</vt:lpstr>
      <vt:lpstr>Office 主题</vt:lpstr>
      <vt:lpstr>1_Default Design</vt:lpstr>
      <vt:lpstr>1_CSNS讲演稿母板</vt:lpstr>
      <vt:lpstr>Image</vt:lpstr>
      <vt:lpstr>Bitmap Image</vt:lpstr>
      <vt:lpstr>Experimental Muon Source (EMuS)    Target Systems Studies   </vt:lpstr>
      <vt:lpstr>PowerPoint Presentation</vt:lpstr>
      <vt:lpstr>layout</vt:lpstr>
      <vt:lpstr>EMuS at CSNS </vt:lpstr>
      <vt:lpstr>Layout of EMuS at CSNS</vt:lpstr>
      <vt:lpstr>μSR muons for EMuS, the first muon source in China</vt:lpstr>
      <vt:lpstr>Other applications for EMuS</vt:lpstr>
      <vt:lpstr>Layout of the primary proton beam  just before muon and pion capture</vt:lpstr>
      <vt:lpstr>PowerPoint Presentation</vt:lpstr>
      <vt:lpstr>PowerPoint Presentation</vt:lpstr>
      <vt:lpstr>PowerPoint Presentation</vt:lpstr>
      <vt:lpstr>Peak Field 5 T (Slower taper), thermo-mechanical studies on-going</vt:lpstr>
      <vt:lpstr>μSR physics: EMuS Full scheme with SC capture solenoid at 1 -&gt; 0.5 T </vt:lpstr>
      <vt:lpstr>μSR: μ+ with 25 ≤ P (MeV/c) ≤ 29.8, at 1, 2.5 -&gt; 0.5 T</vt:lpstr>
      <vt:lpstr>Insert target for Full scheme: SR: μ+ with 25 ≤ P (MeV/c) ≤ 29.8 (complementary for highly polarized beam)</vt:lpstr>
      <vt:lpstr>μSR: π+ capture for decay muons @ 5 T conical vs cylinder targets with Graphite</vt:lpstr>
      <vt:lpstr>μSR: π+ capture for decay muons @ 5 T</vt:lpstr>
      <vt:lpstr>π+ capture for decay muons μ+ : change the field intensity and shape  in order to collect required pions</vt:lpstr>
      <vt:lpstr>Neutrino beam for cross sections  due to lack of recent measurements at low energies </vt:lpstr>
      <vt:lpstr>Systematics from monte-carlos: π+ and π- with FLUKA and G4 (BERTINI, INCL)  at MS1, 5 Τ</vt:lpstr>
      <vt:lpstr>FLUKA vs MARS vs HARP</vt:lpstr>
      <vt:lpstr>Systematics from monte-carlos: μ+ and μ- with FLUKA and G4 (BERTINI)  at MS1, 1 Τ</vt:lpstr>
      <vt:lpstr>Radiation issues</vt:lpstr>
      <vt:lpstr>“Baby” scheme, target outside collector only for surface muons</vt:lpstr>
      <vt:lpstr>“Baby” scheme, μSR - μ+  25 &lt; P (MeV/c) &lt; 29.8</vt:lpstr>
      <vt:lpstr>PowerPoint Presentation</vt:lpstr>
      <vt:lpstr> μSR mode schematics</vt:lpstr>
      <vt:lpstr>EMuS performance and comparisons</vt:lpstr>
      <vt:lpstr>Conclusions on muon/pion collection and neutrinos</vt:lpstr>
      <vt:lpstr>thanks</vt:lpstr>
      <vt:lpstr>extra</vt:lpstr>
      <vt:lpstr>muon yields as function of target tilt and length (exit of 1st coil, no-shield)</vt:lpstr>
      <vt:lpstr>PowerPoint Presentation</vt:lpstr>
      <vt:lpstr>PowerPoint Presentation</vt:lpstr>
      <vt:lpstr>PowerPoint Presentation</vt:lpstr>
      <vt:lpstr>Summary</vt:lpstr>
      <vt:lpstr>Peak Field 5 T(Slower taper)</vt:lpstr>
      <vt:lpstr>Peak Field 5 T(faster)</vt:lpstr>
      <vt:lpstr>Peak Field 1 T(baseline)</vt:lpstr>
      <vt:lpstr>Magnet design for the target station—Thermal Analysis</vt:lpstr>
      <vt:lpstr>μSR and decay muons at matching solenoid entrance</vt:lpstr>
      <vt:lpstr>Reduced target width σp = 5 mm, 5 kW, less neutrons</vt:lpstr>
      <vt:lpstr>PowerPoint Presentation</vt:lpstr>
      <vt:lpstr>2.parameters of targets hitted by proton beam(beam power=5kW)</vt:lpstr>
      <vt:lpstr>PowerPoint Presentation</vt:lpstr>
      <vt:lpstr>Decay muon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production at target</dc:title>
  <dc:subject/>
  <dc:creator>Nikos Vassilopoulos</dc:creator>
  <cp:keywords/>
  <dc:description/>
  <cp:lastModifiedBy>nikos</cp:lastModifiedBy>
  <cp:revision>3569</cp:revision>
  <cp:lastPrinted>2016-06-08T08:24:44Z</cp:lastPrinted>
  <dcterms:created xsi:type="dcterms:W3CDTF">2015-04-15T07:29:12Z</dcterms:created>
  <dcterms:modified xsi:type="dcterms:W3CDTF">2018-08-16T17:56:09Z</dcterms:modified>
  <cp:category/>
</cp:coreProperties>
</file>