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300" r:id="rId2"/>
    <p:sldId id="298" r:id="rId3"/>
    <p:sldId id="257" r:id="rId4"/>
    <p:sldId id="296" r:id="rId5"/>
    <p:sldId id="258" r:id="rId6"/>
    <p:sldId id="261" r:id="rId7"/>
    <p:sldId id="317" r:id="rId8"/>
    <p:sldId id="260" r:id="rId9"/>
    <p:sldId id="265" r:id="rId10"/>
    <p:sldId id="264" r:id="rId11"/>
    <p:sldId id="302" r:id="rId12"/>
    <p:sldId id="262" r:id="rId13"/>
    <p:sldId id="316" r:id="rId14"/>
    <p:sldId id="318" r:id="rId15"/>
    <p:sldId id="304" r:id="rId16"/>
    <p:sldId id="269" r:id="rId17"/>
    <p:sldId id="268" r:id="rId18"/>
    <p:sldId id="319" r:id="rId19"/>
    <p:sldId id="273" r:id="rId20"/>
    <p:sldId id="308" r:id="rId21"/>
    <p:sldId id="276" r:id="rId22"/>
    <p:sldId id="328" r:id="rId23"/>
    <p:sldId id="278" r:id="rId24"/>
    <p:sldId id="279" r:id="rId25"/>
    <p:sldId id="280" r:id="rId26"/>
    <p:sldId id="309" r:id="rId27"/>
    <p:sldId id="323" r:id="rId28"/>
    <p:sldId id="310" r:id="rId29"/>
    <p:sldId id="284" r:id="rId30"/>
    <p:sldId id="289" r:id="rId31"/>
    <p:sldId id="290" r:id="rId32"/>
    <p:sldId id="305" r:id="rId33"/>
    <p:sldId id="311" r:id="rId34"/>
    <p:sldId id="320" r:id="rId35"/>
    <p:sldId id="321" r:id="rId36"/>
    <p:sldId id="322" r:id="rId37"/>
    <p:sldId id="312" r:id="rId38"/>
    <p:sldId id="291" r:id="rId39"/>
    <p:sldId id="293" r:id="rId40"/>
    <p:sldId id="286" r:id="rId41"/>
    <p:sldId id="295" r:id="rId42"/>
    <p:sldId id="281" r:id="rId43"/>
    <p:sldId id="332" r:id="rId44"/>
    <p:sldId id="324" r:id="rId45"/>
    <p:sldId id="288" r:id="rId46"/>
    <p:sldId id="331" r:id="rId47"/>
    <p:sldId id="306" r:id="rId48"/>
    <p:sldId id="325" r:id="rId49"/>
    <p:sldId id="314" r:id="rId50"/>
    <p:sldId id="326" r:id="rId51"/>
    <p:sldId id="327" r:id="rId52"/>
    <p:sldId id="307" r:id="rId53"/>
    <p:sldId id="330" r:id="rId54"/>
    <p:sldId id="272" r:id="rId55"/>
    <p:sldId id="277" r:id="rId56"/>
    <p:sldId id="292" r:id="rId57"/>
    <p:sldId id="337" r:id="rId58"/>
    <p:sldId id="333" r:id="rId59"/>
    <p:sldId id="334" r:id="rId60"/>
    <p:sldId id="335" r:id="rId61"/>
    <p:sldId id="336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00FFCC"/>
    <a:srgbClr val="0000FF"/>
    <a:srgbClr val="3E6AA4"/>
    <a:srgbClr val="43447D"/>
    <a:srgbClr val="0033CC"/>
    <a:srgbClr val="00A44A"/>
    <a:srgbClr val="1217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9" y="8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10T04:24:19.66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2545 42,'-1391'0,"1385"0,0-2,0 1,0-1,1 1,-1-2,1 0,-1 0,0 0,-1-2,0 2,0 0,0 0,0 2,-2-2,-39-2,1 4,-20 4,-11 0,-679-3,756-2,-2 2,2 0,-1 0,1 0,-2 2,2-2,-1 0,1 1,0-1,-2 0,2 2,-1-1,0-1,1 2,-1-1,1 1,0-1,-1-1,1 2,0-1,-2 4,1-2,1 1,0-1,0 2,0-2,1 1,-2 1,2-2,-1 1,1 1,0-2,0 6,-1 122,6 12,-3-116,2-2,0 1,1-1,1 0,5 10,7 36,-15-59,-2 0,0 0,0 0,0 10,-1-11,0 1,2-2,-1 1,0-1,0 0,4 7,-2-2,1 1,-1-1,0 1,-2-1,1 17,-2 81,-1-68,2 31,-1-73,0 0,2-2,-2 2,0 0,1-1,0 1,-1-2,1 2,0-1,0 1,1-2,-1 1,0 1,0-2,0 1,0-1,1 1,0 1,-1-2,2-1,-2 2,0-1,1 1,1-1,-2-1,1 2,-1-2,2 1,-1-1,-1 0,3 0,7 2,0-1,1 0,0-2,-1 1,1-1,-2-1,21-2,2-4,-1-1,21-10,29-8,-55 21,2 3,-2 1,1 1,21 4,15 0,465-3,-525 0,-2 0,2 0,-2 0,0-2,2 2,-2-1,1 1,0-2,0 1,-1-1,0 1,1 0,0-1,-1 1,1-2,-2 1,3-1,-2-1,0 1,1-2,-1 2,-1-1,1-1,0 1,-1-1,1 1,-1-1,-1 1,2-1,-1-4,5-29,65-387,-69 417,-1 2,0 0,0 0,0 0,0-1,-1 1,0 0,0-2,0 2,0 3,-1 2,1-1,0 1,-1-1,0 1,1-2,-1 2,1-1,-1 1,-1-1,1 1,0 1,0-2,1 1,-1-1,-1 1,0 1,1-2,0 1,0 1,-1-2,1 2,0 0,0-1,-1 1,0 0,1 0,0-2,-1 2,0 0,-27-3,0 0,-1 3,-25 5,-16-2,-803-3,861 0,0 1,2 2,-8 2,-35 5,18-11,27-1,-1 1,2 1,-1 0,1 1,-2 1,2-1,-4 2,11-3,0 1,0 1,-2-1,2-1,0 2,0-1,0 1,-1-1,1 1,1-1,-1 1,0-1,0 2,1-1,-1-1,1 1,-2 1,2-2,-1 1,1 1,0-2,0 1,-1 1,1-2,0 2,0 11,0-1,0 1,1 8,0-4,2 379,-3-247,-1-147,1-1,0 1,0 0,0-2,1 2,-1-1,0 1,1-2,-1 2,1-2,-1 2,1-1,-1 1,1-2,1 1,-1 1,0-2,0 1,1 1,1-2,-1 1,1-1,-1 1,0-1,1 1,-1-2,0 1,1 1,-1-2,2 0,-2 0,0 0,3 0,169-2,-60 1,462 1,-555 1,0 1,8 4,-6-2,-1-1,5-1,94-2,-113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07T17:50:07.04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5982 127,'-4'3,"-1"0,0-1,1 1,-2-1,2 0,-2-1,1 1,-1-1,-13 4,-43 21,42-18,1 1,-2-1,0-1,-20 2,25-6,-1 1,2-2,0 0,-2-1,-4 0,19-1,1 0,0 0,0 0,-1 0,1-1,0 1,-1 0,1-1,0 1,-1-1,1 0,0 1,0-1,0 0,0 1,-1-1,2 0,-1 0,0 0,0 0,0 0,0 0,0-2,0 2,0-2,0 1,0-1,-1 0,2 1,-1-1,1 0,0 1,0-2,0-6,1-1,1-1,0 3,2-11,3-10,-6 21,1 0,0 0,1-1,1 1,-1 1,1-1,2-1,8-13,-14 24,1 1,-1-1,1 1,-1-1,0 1,0-1,0 1,0-1,0 1,0-1,0 1,-4 11,0 0,-2-2,-2 4,7-12,-2-7,1 1,-1-1,-1 1,2 0,-2 0,0 0,1 1,-1-2,-5-1,-1 1,1-1,-1 1,2 1,-2 0,0 0,0 1,-1 0,1 1,-7-1,-22 0,1 1,-13 3,-7 0,43-2,0 1,-1 0,1 1,-1 0,1 1,1 1,-1 0,0 1,5-2,1-1,-1 0,0 0,0-1,0 0,-3 0,-19 1,17 0,-1 1,2 1,0 0,-7 4,-33 8,-42 6,-6-5,53-10,1-2,0-2,-9-2,-950-3,525 3,463 0,0 1,0 1,-17 3,11-1,-23 1,-50 5,41-4,1-4,-6-1,-1463-2,1514 0,0 0,1-1,-1 0,1 0,0-1,0 0,0-1,0 0,0-1,0 0,5 1,-2 0,0 1,1 0,-1 0,1 1,-1-1,0 2,1 0,-4-1,-16 0,-24 3,8-1,-509-1,540 1,0 0,1 0,-1 1,0 1,-5 2,-31 6,43-10,1-1,1 1,-1 1,-1-1,1 0,1 1,-3-1,-19 9,9-7,12-3,-1 1,1-1,0 1,-1 0,1 0,-2 1,4-1,-1-1,1 1,0 0,0 0,0-1,0 1,1 0,-1 0,0 0,1 0,-1 0,0 0,1 0,-2 0,2-1,0 2,-1-1,1 0,0 0,-1 1,0 16,-1-1,2 1,1-1,0 4,1 23,-2-14,0 8,1-1,6 27,-4-42,-2 1,-1 21,2 24,4-29,-4-24,1-2,-1 13,-3-5,1-16,-1 0,1 1,0-1,1 1,-1-1,1 1,0-2,0 2,1-1,0 1,2 2,-1-2,-1-1,0 1,0 0,1 0,-2 1,0-2,0 1,0 0,-1 1,0 0,1 9,0-11,1 0,0-1,0 1,0-1,1 0,-1 0,2 0,-2 0,1 0,4 3,4 5,-8-8,-1-1,1 0,1 0,-1 0,1 0,0 0,0-1,-1 1,2-2,-1 1,1 0,-1 0,0-1,1 1,-1-1,5 0,8 2,1-1,1-1,16-1,-17 0,0 0,0 1,2 2,26 2,-1-2,1-1,38-4,-5 1,1796 1,-1850 1,-2 1,3 0,-2 1,24 0,1084-3,-1096 1,20 4,-16-1,9-2,482-1,-253-2,-46 13,-41-2,37-9,-199-1,-26-1,-1 1,1 0,0 1,0-1,-1 0,1 1,0-1,0 1,-1 0,0 0,2 0,-2 0,0 0,0 0,0 1,1-1,-1 1,0-1,0 1,0 0,-1 0,2 0,-1 0,-1-1,0 1,1 2,1-1,0 1,0-1,0 0,1 0,-1 0,1-1,-1 1,2-2,-2 1,2 0,-1 0,0 0,1-1,-1 1,0-1,1 0,-1 0,3 0,11 0,1 0,-1-1,0 0,4-2,23 0,723 2,-746-2,0 0,-1-2,1 0,-1 0,-1-2,8-3,-1 0,2 1,-11 2,1 1,0 0,-1 2,2-1,-4 1,0-1,0 1,0-3,-1 1,0-2,0 0,5-3,39-18,-34 20,1 0,0 1,2 1,-1 1,1 1,-1 2,1 0,-1 1,17 2,692 2,-402-4,-306-1,-19 2,-1-1,0 1,1 0,0 0,-2 1,2 0,5 2,-11-2,-2 0,1 0,0 0,-1 0,1-1,-1 2,2-1,-2 0,0 1,1-1,-1 1,0 0,0-1,0 1,0 0,-1 0,2-1,-1 1,-1 0,1 0,-1 0,0 0,1 1,0 7,-1 1,0 0,-1 9,1-5,0-2,0-9,0 1,0-1,0 1,-1-1,0 0,1 1,-3 1,2-4,1-1,-1 0,0 0,1 0,-1 0,0 1,0-1,0 0,0-1,0 1,-1 0,1 0,0 0,0-1,0 0,-1 1,1-1,0 1,0-1,-2 1,2-1,0 0,-1 0,1 1,0-1,-1 0,-1 0,-131-1,42-1,35 3,-51 7,54-4,0-2,-27-4,1 1,-17 2,-107-3,144-3,-36-8,8 0,49 10,-1 1,-36 3,7 1,-515-2,576-1,0 0,2 0,-2 0,1-1,0 0,-5-1,3 0,0 0,0 1,1 0,-7 0,-43-1,-53 4,29 0,-398-1,459 1,1 1,-6 1,-38 3,-274-5,164-2,155 2,2-1,-14 5,12-3,1 0,-11 0,-35-1,-52 7,67-5,0-1,-25-4,5 1,-322 1,361-1,-22-4,-23-1,-239 6,148 1,160-2,-1 0,-1 0,2-1,-1 0,1 0,-1 0,1 1,-1-2,0 0,-30-12,18 11,1 0,-1 1,-1 2,2-1,-16 1,-25 3,-12 2,-22 2,71-4,-1 1,-20 5,24-4,-1-1,-1-1,-16 1,-1217-4,1240 0,1 0,-15-3,-19-1,37 3,1 1,0-1,-1-1,1 0,-1 0,1 0,-2-1,-31-12,15 9,1-1,1-1,-1-1,2-2,-11-6,15 8,1 1,-2 0,0 0,-9 0,24 7,-2 0,0 1,1 0,-1 1,0-1,1 1,-1 0,1 1,0-1,-1 1,-5 1,12-1,0 0,0-1,0 1,-1 0,1 0,0 0,0 0,0 0,0 0,0 0,0 1,0-1,1 0,-1 0,1 1,-1-1,1 0,-2 1,2-1,0 1,0-1,-1 0,1 1,0-1,0 0,1 1,-1 0,0-1,0 1,0-1,0 1,-1-1,1 1,0-1,-1 1,1-1,0 1,-1-1,0 1,1-1,-1 0,0 1,0-1,0 0,0 0,-1 1,1-1,0 0,0-1,-1 1,1 0,-8 2,-1 0,1 0,0-1,0 0,-1 0,0-1,-6 0,-21 0,-16-3,2 1,-400 1,449 0,1 0,-1 0,0 0,1 0,-2 0,1 1,1-1,-1 0,1 1,-1-1,-1 1,2 0,-1-1,1 1,0 0,-1 0,0 1,0 0,0-1,1 1,1 0,-1-2,0 2,0 0,1 0,-1 0,1 0,-1 0,1-1,0 1,0 0,0 0,0 1,-6 32,4-29,1-1,0 1,0 0,0 0,1 0,0 0,0-1,1 1,0 1,0 1,0-8,-1 1,1 0,-1 0,1-1,-1 1,1-1,0 1,-1-1,2 1,-1-1,-1 1,1-1,0 0,0 0,-1 0,1 1,0-1,0 0,0 0,-1 0,1 0,0 0,1 0,-1 0,0 0,-1 0,1 0,0 0,0 0,0 0,-1-1,2 1,33-11,-29 9,51-21,-34 13,0 0,0 2,1 1,0 1,6-1,18 0,0 1,1 4,10 0,-46 2,0-1,2-1,-2 0,0 0,0-1,0-1,-1 0,1-1,9-3,-10 3,2 0,-1 1,0 1,0 0,4 0,70-6,-58 7,31-2,53 4,24-1,-127 1,0-1,0 0,0 0,0-1,-1-1,1 1,-1-1,5-2,-10 3,-1 0,0 0,1 0,-1 1,0-2,0 1,0-1,0 0,-1 1,0-1,0 0,1 0,-1-1,0 1,-1 0,1 0,-1 0,1-1,-1 1,0-1,-1 1,1-3,2-37,-2-1,-3-21,0 0,-10-191,12 248,0 4,-1 0,1 0,-1 0,1 1,-2-1,1 1,-1-4,1 6,0 0,0 0,0-1,1 1,-1 0,0 0,-1 0,1 1,0-1,-1 0,1 0,0 1,0-1,0 0,-1 1,0-1,1 1,-1-1,1 1,0 0,-1 0,1 0,0 0,-2 0,-95-5,2 0,-85 5,73 1,65-2,15 0,1 2,-12 1,24 0,2 1,0-1,1 2,-3 1,2-1,1 0,-1-1,1 0,-11 1,-66 6,50-5,-2 0,-28-2,45-4,15 0,0 1,1 0,-1 0,1 1,-1 0,-2 1,7 1,11 0,14-1,425-4,-221-4,853 4,-181 1,-230-29,-429 15,-94 13,-85 3,-50-2,0 0,-1 0,1 0,0-1,6-2,-4 1,0 0,0 1,2 0,195-13,-105 11,84-3,217 7,-360-2,-1-1,10-4,-11 1,0 3,25 0,323 4,-233-1,-153 0,1 1,-1-1,2 1,-2 0,0 0,1 1,-1 0,1-1,-1 1,-1 0,2 1,-2-1,1 1,0-1,-1 1,0 0,2 0,18 14,-22-15,1 0,0-1,-1 1,1 0,-1 0,2 0,-2 0,0-1,0 1,0 0,0 0,0 0,0 0,-1 2,7 35,-4-14,-1-8,1-1,-2 1,-1-1,0 1,-3 0,3-16,0 0,-1 0,1 1,0-1,-1 0,0 0,1 0,-1 0,0 0,1 0,-1 0,0 0,0 0,0 0,-1 0,1 0,0-1,0 1,0-1,0 0,0 1,0-1,0 1,0-1,-2 1,2-1,-1 0,-7 2,-1 0,2-1,-11 0,2 0,-55 5,1-4,-34-3,10-1,-498 2,568-1,-1-1,1-2,1 0,-6-2,4 1,0 0,-2 1,-12 1,-313 2,165 2,-807-1,975 2,13 0,7-2,0 0,0 1,0-1,0 0,0 0,0 0,0 0,0 1,0-1,1 0,-1 0,0 0,0 0,0 0,0 0,0 1,0-1,0 0,0 0,1 0,-1 0,0 0,0 0,0 0,0 0,0 0,0 1,1-1,-1 0,0 0,0 0,0 0,0 0,1 0,-1 0,0 0,0 0,0 0,0 0,1 0,62 15,25 3,60 5,90 1,-101-11,244 37,-348-45,1-1,-1-2,1-1,6-2,-25 2,2 0,-2 1,0 1,12 3,14 2,24 2,0-2,1-3,38-1,-44-5,0 2,1 2,33 7,-39-4,1-2,0-2,33-4,2 0,212 2,-289-1,-12 1,0 0,0-1,-1 1,1 0,1 0,-1 1,0-1,-1 0,2 0,-3 1,2-1,-2 0,1 1,-1-1,1 1,-1-1,1 1,-1-1,1 1,-1-1,1 1,-1-1,0 1,1-1,-1 1,0 0,0-1,0 1,1 0,-1-1,0 1,0 0,0-1,0 1,0 0,0-1,0 2,-2 51,1-32,1 1,1 1,-1-21,0-1,0 1,0-1,1 0,-1 1,1-1,-1 0,1 1,-1-1,1-1,1 1,-1 0,-1 1,1-1,0 0,0 0,0 0,0 0,0-1,1 1,-1 0,1 0,-1-1,1 1,-1-1,0 1,0-1,1 1,-1-1,2 0,-1 1,7 0,0-1,0 0,1 0,-1 0,2-2,9 1,94 1,-40 1,6-3,-74 1,-1 0,1 0,-2-1,2 1,-1-1,0 0,0 0,-1 0,2-1,-1 1,0-1,0 1,1-1,-1 1,1 1,0-1,0 1,0 0,37-2,-1 3,14 1,13 1,192-2,-634-7,213-2,-53-14,-41-4,-177 3,-258 20,48 1,-174-5,770 10,1 1,-32 6,-88 20,-17 3,86-21,-83-2,-97-10,105 0,148 1,0-2,1-1,-11-3,-33-3,-63-5,127 14,0 0,-1 0,1-1,-2 1,2 0,-1-1,1 0,0 1,-1-1,1 0,0 1,-1-1,0-1,1 2,1-1,-1 1,1-1,0 1,-1-1,1 0,0 1,-1-1,1 1,0-1,0 0,0 1,-1-1,1 0,0 0,0 1,0-1,0 0,0 1,0-1,1-2,0 0,0 0,0 2,0-2,1 1,0-1,0 1,-1-1,1 1,0 0,0 0,2-1,16-14,0 0,2 2,1 0,5-2,99-49,-125 65,43-22,1 4,0 1,3 1,-1 2,1 3,11-1,23 1,-1 2,0 4,67 2,-130 5,80-1,-2 4,46 9,-25 4,130 17,-159-24,72-3,-52-8,-17-1,10 5,-70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2079B5-C33F-4BED-98E9-931194E817E9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B015C5-F431-41D6-A019-1C307F1A0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08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Done at TRIUMF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015C5-F431-41D6-A019-1C307F1A0E7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74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4E953-A45F-4868-B8EF-403C3D3129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E14672-1E5B-48C8-8400-2E1975BC47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9766F-62F0-45A1-BACD-C3A166C36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BF9AA-1AE5-439A-B5AF-E993B856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5969F-B8CA-4F0E-B4DB-EC9563F76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75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8006A-634D-498D-92A6-4BEFA8529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85A1E3-A2E0-4AF8-80EC-AD17B71DD6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90A0D-D4FE-4E83-82FA-51466C369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99317-0953-445C-A3F4-04C8D379E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780EA-BB2D-4171-A725-DCE4FF2F4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91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DFDDDA-9C80-4B87-A9C4-6686BF437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BC3F95-5113-4B29-AA31-5D9B8546EC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B80AF-A062-4E43-A4CA-DFB97EB81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A27E7-428B-4EAD-8573-0C393D63A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B755F-1522-4553-B79D-C938E28FA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1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5431A-2EB2-43CE-97FD-EBB7D165E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E421C-9CA7-48B0-98C0-5D8C9AEB1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98833-F134-48CA-9270-A91B4B208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EDD3F-E79E-4778-BFE4-FAB0DA579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1B0A7-70E9-4016-9E88-18AE88CD8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345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BDF16-F8D3-41FE-AABA-5B9DC544B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A4CD3-5F16-4358-8280-2FDD2F01D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5219B-E835-40EA-BFA0-BF723ABD9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15076-4C58-4D1F-87E3-27DEF6BDF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82B56-6D81-4D2C-9319-B6D045B68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45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9EDB4-5AA4-4D5D-A027-1310DD1D3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EC07D-3A23-4BC0-937A-C1C7914719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DF7A31-1AC2-4F78-8CA9-5DA0E54CF2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9FC104-3913-4EBB-8108-3067A349B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9CC27E-D785-4D1D-B54C-53A0E0882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E8FBBB-C75F-4725-88FC-B1085C890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4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D60FD-CC90-4204-9BE8-ADA38A9C3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E36AF0-1F17-4BEB-B33F-B13626B3F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098F42-E828-443E-8F2C-B993C6F784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01DDCA-D0DF-4DA3-BA55-E84BA77377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2862E7-2348-4690-9A1E-D075BA3FBE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ADFB3C-AD80-4444-8934-9E8F4B5FA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44384B-9DA8-44A4-AA30-6BB9274F8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CCF1D2-1349-45C9-8EFC-DCF80C3BD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008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D3DEF-1F6B-4235-BB4C-A82AE6050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23119D-D456-43FB-BDC7-9D9E2A262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0E05B6-9B25-4D44-AF99-A8C41EB86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75D15F-8FDE-48D4-8D5C-D342D9FD1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51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6EE336-BAB0-49A9-A082-6FF24A067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536B85-0E98-476B-BA2A-85E7BEE67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E910BA-4BC3-4D70-9D59-8240744C4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06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2EE4A-EEBB-4D60-B573-6AC79B9CC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A22FCA-DCCE-4624-9F9C-942CAADAD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A637FF-7403-423C-BCE6-B99FA91803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3AE062-7E70-4AB0-B8A5-D2B22EAED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43D89-F3DD-4889-9510-6BCD55975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534138-D286-4ACD-A6FD-E213298D7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28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F9DF9-FA4C-40D4-A6DF-56FEAB7E6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4C89B4-9E64-41CE-8B39-A03B8F52FE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FAD55-B5C1-4AB0-8CB1-45986440F4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55401-BAD4-4539-8E92-AB55CB31F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3C7A15-1CD0-435D-A34A-D9EDFBA09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2D581E-DD58-4930-98EF-20EF5901F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68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151C9C-3717-444C-A7E6-6DEFD324E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295B3-1421-4CCD-A791-C7589EF6CC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26C73-37E9-4C8F-90FA-AA87A5BECA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4E694D-3F04-4D6A-9B8F-25326AB6C5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CD841-E835-4384-9DE9-8C4D01D461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9DC20-6041-452D-AAF2-FAC3C2FA8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50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image" Target="../media/image27.png"/><Relationship Id="rId7" Type="http://schemas.openxmlformats.org/officeDocument/2006/relationships/image" Target="../media/image190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10" Type="http://schemas.openxmlformats.org/officeDocument/2006/relationships/image" Target="../media/image221.png"/><Relationship Id="rId4" Type="http://schemas.openxmlformats.org/officeDocument/2006/relationships/image" Target="../media/image160.png"/><Relationship Id="rId9" Type="http://schemas.openxmlformats.org/officeDocument/2006/relationships/image" Target="../media/image2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33.png"/><Relationship Id="rId7" Type="http://schemas.openxmlformats.org/officeDocument/2006/relationships/image" Target="../media/image21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35.emf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emf"/><Relationship Id="rId4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https://www.overleaf.com/docs/13805097dmzkwtnsmdwr/atts/99573862" TargetMode="External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ibsimu.sourceforge.net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1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35.emf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1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35.emf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1807.03759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1710.09325" TargetMode="External"/><Relationship Id="rId4" Type="http://schemas.openxmlformats.org/officeDocument/2006/relationships/hyperlink" Target="https://arxiv.org/abs/1511.05130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12.09018" TargetMode="External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1710.00441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pdfs.semanticscholar.org/d5ab/aef43fb53195130f5f7932b53a70e677783d.pdf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emanticscholar.org/paper/Progress-in-Targeted-Alpha-Particle-Therapy.-What-Kozempel-Mokhodoeva/1da3a3bd5e1abeeaba4fbbc98aa5e789b9a5653b" TargetMode="External"/><Relationship Id="rId4" Type="http://schemas.openxmlformats.org/officeDocument/2006/relationships/hyperlink" Target="https://arxiv.org/abs/1807.06627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1807.06627" TargetMode="External"/><Relationship Id="rId3" Type="http://schemas.openxmlformats.org/officeDocument/2006/relationships/hyperlink" Target="https://arxiv.org/abs/1710.09325" TargetMode="External"/><Relationship Id="rId7" Type="http://schemas.openxmlformats.org/officeDocument/2006/relationships/hyperlink" Target="https://arxiv.org/abs/1805.00410" TargetMode="External"/><Relationship Id="rId2" Type="http://schemas.openxmlformats.org/officeDocument/2006/relationships/hyperlink" Target="https://arxiv.org/abs/1511.0513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710.00441" TargetMode="External"/><Relationship Id="rId5" Type="http://schemas.openxmlformats.org/officeDocument/2006/relationships/hyperlink" Target="https://arxiv.org/abs/1612.09018" TargetMode="External"/><Relationship Id="rId10" Type="http://schemas.openxmlformats.org/officeDocument/2006/relationships/image" Target="../media/image83.png"/><Relationship Id="rId4" Type="http://schemas.openxmlformats.org/officeDocument/2006/relationships/hyperlink" Target="https://arxiv.org/abs/1807.03759" TargetMode="External"/><Relationship Id="rId9" Type="http://schemas.openxmlformats.org/officeDocument/2006/relationships/hyperlink" Target="https://www.nevis.columbia.edu/daedalus/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4CE07-1510-42CB-93BE-DB70CB3AA3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" y="1122363"/>
            <a:ext cx="10131380" cy="2387600"/>
          </a:xfrm>
        </p:spPr>
        <p:txBody>
          <a:bodyPr/>
          <a:lstStyle/>
          <a:p>
            <a:r>
              <a:rPr lang="en-US" dirty="0"/>
              <a:t>The Injection System for IsoDAR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963730-4B82-49EC-9C10-CDC0B8D280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NuFact 2018</a:t>
            </a:r>
          </a:p>
          <a:p>
            <a:endParaRPr lang="en-US" dirty="0"/>
          </a:p>
          <a:p>
            <a:r>
              <a:rPr lang="en-US" sz="2000" dirty="0"/>
              <a:t>Joe Smolsky</a:t>
            </a:r>
          </a:p>
          <a:p>
            <a:r>
              <a:rPr lang="en-US" sz="2000" dirty="0"/>
              <a:t>17 August 2018</a:t>
            </a:r>
          </a:p>
        </p:txBody>
      </p:sp>
      <p:pic>
        <p:nvPicPr>
          <p:cNvPr id="1026" name="Picture 2" descr="MIT Logo">
            <a:extLst>
              <a:ext uri="{FF2B5EF4-FFF2-40B4-BE49-F238E27FC236}">
                <a16:creationId xmlns:a16="http://schemas.microsoft.com/office/drawing/2014/main" id="{99D694F6-A1E6-4605-A229-2AB70EF71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07" y="5523412"/>
            <a:ext cx="1014548" cy="10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496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19552-4AA5-469B-9525-E5C5439EAC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96178-387F-4BB5-BF7A-B289A0650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AD7AC-7667-4E08-9407-F1D2C6AE4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959DC20-6041-452D-AAF2-FAC3C2FA8225}" type="slidenum">
              <a:rPr lang="en-US" smtClean="0"/>
              <a:t>10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4CD39A-1D2D-47F3-8AD0-97FB20BBAB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69" t="54148" r="21555" b="10750"/>
          <a:stretch/>
        </p:blipFill>
        <p:spPr>
          <a:xfrm>
            <a:off x="179186" y="2026276"/>
            <a:ext cx="11833627" cy="425016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C31C5A5-0F8A-430C-A5EA-0DBD9D33E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186" y="184597"/>
            <a:ext cx="11833628" cy="1545465"/>
          </a:xfr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5 years @ KamLAND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F6B51B8-DD32-4DCF-B838-4BD1A126B456}"/>
                  </a:ext>
                </a:extLst>
              </p14:cNvPr>
              <p14:cNvContentPartPr/>
              <p14:nvPr/>
            </p14:nvContentPartPr>
            <p14:xfrm>
              <a:off x="6935686" y="4932608"/>
              <a:ext cx="916134" cy="425241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F6B51B8-DD32-4DCF-B838-4BD1A126B45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81690" y="4824587"/>
                <a:ext cx="1023766" cy="640922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78630A5-8DFF-4429-8E51-69E675F1EC0E}"/>
              </a:ext>
            </a:extLst>
          </p:cNvPr>
          <p:cNvSpPr txBox="1"/>
          <p:nvPr/>
        </p:nvSpPr>
        <p:spPr>
          <a:xfrm>
            <a:off x="8064613" y="4799528"/>
            <a:ext cx="3607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Check out Spencer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Axani’s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talk from WG5 for more details.</a:t>
            </a:r>
          </a:p>
        </p:txBody>
      </p:sp>
    </p:spTree>
    <p:extLst>
      <p:ext uri="{BB962C8B-B14F-4D97-AF65-F5344CB8AC3E}">
        <p14:creationId xmlns:p14="http://schemas.microsoft.com/office/powerpoint/2010/main" val="104224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19552-4AA5-469B-9525-E5C5439EA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96178-387F-4BB5-BF7A-B289A0650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AD7AC-7667-4E08-9407-F1D2C6AE4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11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4CD39A-1D2D-47F3-8AD0-97FB20BBAB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69" t="19841" r="21555" b="45488"/>
          <a:stretch/>
        </p:blipFill>
        <p:spPr>
          <a:xfrm>
            <a:off x="219711" y="1871216"/>
            <a:ext cx="11752577" cy="41691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B9D7E2C-C589-48E9-8442-E22F0AE721E1}"/>
                  </a:ext>
                </a:extLst>
              </p14:cNvPr>
              <p14:cNvContentPartPr/>
              <p14:nvPr/>
            </p14:nvContentPartPr>
            <p14:xfrm>
              <a:off x="6927235" y="2112135"/>
              <a:ext cx="3053892" cy="432866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B9D7E2C-C589-48E9-8442-E22F0AE721E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73235" y="2004009"/>
                <a:ext cx="3161532" cy="648758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04ACB4F8-FDDE-4859-BB04-5DB4D3152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id="{679DE066-7172-46C5-A9ED-E4C881C36629}"/>
              </a:ext>
            </a:extLst>
          </p:cNvPr>
          <p:cNvSpPr txBox="1">
            <a:spLocks/>
          </p:cNvSpPr>
          <p:nvPr/>
        </p:nvSpPr>
        <p:spPr>
          <a:xfrm>
            <a:off x="179186" y="184597"/>
            <a:ext cx="11833628" cy="1545465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/>
                </a:solidFill>
              </a:rPr>
              <a:t>5 years @ KamLAND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60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718EA-BC69-4FFF-AF48-DAC383C8E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37683" cy="1325563"/>
          </a:xfrm>
        </p:spPr>
        <p:txBody>
          <a:bodyPr/>
          <a:lstStyle/>
          <a:p>
            <a:r>
              <a:rPr lang="en-US" dirty="0"/>
              <a:t>Other possibilities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D2512A-9F73-4674-9933-332BB6F704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918952"/>
                <a:ext cx="5730025" cy="165566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Al sleeve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mode</a:t>
                </a:r>
              </a:p>
              <a:p>
                <a:r>
                  <a:rPr lang="en-US" dirty="0"/>
                  <a:t>Medical isotope production</a:t>
                </a:r>
              </a:p>
              <a:p>
                <a:r>
                  <a:rPr lang="en-US" dirty="0"/>
                  <a:t>Injector for DAE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ALUS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D2512A-9F73-4674-9933-332BB6F704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918952"/>
                <a:ext cx="5730025" cy="1655668"/>
              </a:xfrm>
              <a:blipFill>
                <a:blip r:embed="rId2"/>
                <a:stretch>
                  <a:fillRect l="-1917" t="-6273" b="-1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28D59-7229-4EDA-912F-75AB8A14D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0BCC3-18A6-4AD0-AD01-C58C81792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624AE-4D32-444A-88FE-13466637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12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5C8D546-3545-47B6-AC3C-E57093BCE7BD}"/>
              </a:ext>
            </a:extLst>
          </p:cNvPr>
          <p:cNvGrpSpPr/>
          <p:nvPr/>
        </p:nvGrpSpPr>
        <p:grpSpPr>
          <a:xfrm>
            <a:off x="6668663" y="528374"/>
            <a:ext cx="4456784" cy="5441955"/>
            <a:chOff x="7046443" y="575596"/>
            <a:chExt cx="4456784" cy="5441955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288A62CD-C871-48E4-ADDA-80124DDB7543}"/>
                </a:ext>
              </a:extLst>
            </p:cNvPr>
            <p:cNvGrpSpPr/>
            <p:nvPr/>
          </p:nvGrpSpPr>
          <p:grpSpPr>
            <a:xfrm>
              <a:off x="7046443" y="575596"/>
              <a:ext cx="3489993" cy="5441955"/>
              <a:chOff x="6749247" y="896358"/>
              <a:chExt cx="3489993" cy="5441955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68A63457-51B6-4026-BED6-C29A455244DC}"/>
                  </a:ext>
                </a:extLst>
              </p:cNvPr>
              <p:cNvGrpSpPr/>
              <p:nvPr/>
            </p:nvGrpSpPr>
            <p:grpSpPr>
              <a:xfrm>
                <a:off x="6749247" y="896358"/>
                <a:ext cx="3489993" cy="5441955"/>
                <a:chOff x="6749247" y="896358"/>
                <a:chExt cx="3489993" cy="5441955"/>
              </a:xfrm>
            </p:grpSpPr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19177C34-8FB0-458A-BD65-C5CF0283CF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3801130">
                  <a:off x="5822909" y="1921982"/>
                  <a:ext cx="5441955" cy="3390707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6E30F336-7AFF-42E9-A091-CF1575AF037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986042" y="3856142"/>
                      <a:ext cx="459100" cy="39164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6E30F336-7AFF-42E9-A091-CF1575AF037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986042" y="3856142"/>
                      <a:ext cx="459100" cy="391646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r="-17333" b="-468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11CD6DCC-7EFA-4F4D-AD24-99126B5E500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193451" y="5104341"/>
                      <a:ext cx="459100" cy="39164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11CD6DCC-7EFA-4F4D-AD24-99126B5E500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193451" y="5104341"/>
                      <a:ext cx="459100" cy="391646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r="-17333" b="-312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6" name="TextBox 45">
                      <a:extLst>
                        <a:ext uri="{FF2B5EF4-FFF2-40B4-BE49-F238E27FC236}">
                          <a16:creationId xmlns:a16="http://schemas.microsoft.com/office/drawing/2014/main" id="{6557327B-45B8-4291-93E7-7AE1F8AA61C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49247" y="4448756"/>
                      <a:ext cx="459100" cy="39164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46" name="TextBox 45">
                      <a:extLst>
                        <a:ext uri="{FF2B5EF4-FFF2-40B4-BE49-F238E27FC236}">
                          <a16:creationId xmlns:a16="http://schemas.microsoft.com/office/drawing/2014/main" id="{6557327B-45B8-4291-93E7-7AE1F8AA61C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49247" y="4448756"/>
                      <a:ext cx="459100" cy="391646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r="-17333" b="-307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7" name="TextBox 46">
                      <a:extLst>
                        <a:ext uri="{FF2B5EF4-FFF2-40B4-BE49-F238E27FC236}">
                          <a16:creationId xmlns:a16="http://schemas.microsoft.com/office/drawing/2014/main" id="{370945D9-558A-47BE-9024-FDCD32A2482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137504" y="3883397"/>
                      <a:ext cx="459100" cy="39164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47" name="TextBox 46">
                      <a:extLst>
                        <a:ext uri="{FF2B5EF4-FFF2-40B4-BE49-F238E27FC236}">
                          <a16:creationId xmlns:a16="http://schemas.microsoft.com/office/drawing/2014/main" id="{370945D9-558A-47BE-9024-FDCD32A2482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137504" y="3883397"/>
                      <a:ext cx="459100" cy="391646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r="-17333" b="-312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8" name="TextBox 47">
                      <a:extLst>
                        <a:ext uri="{FF2B5EF4-FFF2-40B4-BE49-F238E27FC236}">
                          <a16:creationId xmlns:a16="http://schemas.microsoft.com/office/drawing/2014/main" id="{F63991DD-CB7B-4AEC-9DE8-4B9D4E06A08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413240" y="4493869"/>
                      <a:ext cx="459100" cy="39164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48" name="TextBox 47">
                      <a:extLst>
                        <a:ext uri="{FF2B5EF4-FFF2-40B4-BE49-F238E27FC236}">
                          <a16:creationId xmlns:a16="http://schemas.microsoft.com/office/drawing/2014/main" id="{F63991DD-CB7B-4AEC-9DE8-4B9D4E06A08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413240" y="4493869"/>
                      <a:ext cx="459100" cy="391646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r="-17333" b="-312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9" name="TextBox 48">
                      <a:extLst>
                        <a:ext uri="{FF2B5EF4-FFF2-40B4-BE49-F238E27FC236}">
                          <a16:creationId xmlns:a16="http://schemas.microsoft.com/office/drawing/2014/main" id="{AD0D6DF8-BD4B-4D3B-BE0A-0A2968AE14B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978797" y="5084372"/>
                      <a:ext cx="459100" cy="39164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49" name="TextBox 48">
                      <a:extLst>
                        <a:ext uri="{FF2B5EF4-FFF2-40B4-BE49-F238E27FC236}">
                          <a16:creationId xmlns:a16="http://schemas.microsoft.com/office/drawing/2014/main" id="{AD0D6DF8-BD4B-4D3B-BE0A-0A2968AE14B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978797" y="5084372"/>
                      <a:ext cx="459100" cy="391646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r="-17333" b="-312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5AC50600-B72E-4544-8313-C4C2C9A85C4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618919" y="5300164"/>
                      <a:ext cx="459100" cy="39164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5AC50600-B72E-4544-8313-C4C2C9A85C4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618919" y="5300164"/>
                      <a:ext cx="459100" cy="391646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r="-17333" b="-468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301B97D5-1778-4CE7-BEF9-013C43D650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357600" y="4228720"/>
                <a:ext cx="311088" cy="2870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180538B5-E985-49B2-A63A-35ECB40C2B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87742" y="4694337"/>
                <a:ext cx="449730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E1F5E34E-C3EA-4830-812D-BCF206A073B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00547" y="4945762"/>
                <a:ext cx="307291" cy="26621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0CCD37EF-2CE3-4F78-8445-AC6A129C0F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52899" y="4212466"/>
                <a:ext cx="281618" cy="32392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4886ABDD-C768-47AB-8056-6E39CE6600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21526" y="4689692"/>
                <a:ext cx="489919" cy="850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9D3F568F-4A8E-4E83-970C-B320C9C2F0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54616" y="4877006"/>
                <a:ext cx="314596" cy="27836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BCC72037-5DED-4A94-A5D4-88BDEFCC17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1334" y="4945762"/>
                <a:ext cx="0" cy="3544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10099A3-C6F0-4732-AAE0-2F0A9A83D562}"/>
                </a:ext>
              </a:extLst>
            </p:cNvPr>
            <p:cNvSpPr txBox="1"/>
            <p:nvPr/>
          </p:nvSpPr>
          <p:spPr>
            <a:xfrm>
              <a:off x="9459078" y="4570531"/>
              <a:ext cx="20441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>
                      <a:lumMod val="50000"/>
                    </a:schemeClr>
                  </a:solidFill>
                  <a:latin typeface="Century" panose="02040604050505020304" pitchFamily="18" charset="0"/>
                </a:rPr>
                <a:t>IsoDAR cyclotron</a:t>
              </a:r>
            </a:p>
            <a:p>
              <a:r>
                <a:rPr lang="en-US" dirty="0">
                  <a:solidFill>
                    <a:schemeClr val="accent2">
                      <a:lumMod val="50000"/>
                    </a:schemeClr>
                  </a:solidFill>
                  <a:latin typeface="Century" panose="02040604050505020304" pitchFamily="18" charset="0"/>
                </a:rPr>
                <a:t>60 MeV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BE99AE4-E4A8-46BC-A82A-0AB9AA422BA0}"/>
                </a:ext>
              </a:extLst>
            </p:cNvPr>
            <p:cNvSpPr txBox="1"/>
            <p:nvPr/>
          </p:nvSpPr>
          <p:spPr>
            <a:xfrm>
              <a:off x="9036058" y="3469521"/>
              <a:ext cx="23984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Century" panose="02040604050505020304" pitchFamily="18" charset="0"/>
                </a:rPr>
                <a:t>Segmented cyclotron</a:t>
              </a:r>
            </a:p>
            <a:p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Century" panose="02040604050505020304" pitchFamily="18" charset="0"/>
                </a:rPr>
                <a:t>800 MeV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1BF2A90-9510-437A-BD33-5C7DF91A8C2D}"/>
              </a:ext>
            </a:extLst>
          </p:cNvPr>
          <p:cNvGrpSpPr/>
          <p:nvPr/>
        </p:nvGrpSpPr>
        <p:grpSpPr>
          <a:xfrm>
            <a:off x="2133658" y="3862075"/>
            <a:ext cx="2701328" cy="2512932"/>
            <a:chOff x="2133658" y="3862075"/>
            <a:chExt cx="2701328" cy="2512932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296CD77-63AD-4953-A4FF-FC541023262E}"/>
                </a:ext>
              </a:extLst>
            </p:cNvPr>
            <p:cNvSpPr/>
            <p:nvPr/>
          </p:nvSpPr>
          <p:spPr>
            <a:xfrm>
              <a:off x="2133658" y="5407261"/>
              <a:ext cx="2701328" cy="967746"/>
            </a:xfrm>
            <a:prstGeom prst="ellipse">
              <a:avLst/>
            </a:prstGeom>
            <a:solidFill>
              <a:srgbClr val="00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90D61A-F0AD-47DC-B865-A85B1B81D13C}"/>
                </a:ext>
              </a:extLst>
            </p:cNvPr>
            <p:cNvSpPr/>
            <p:nvPr/>
          </p:nvSpPr>
          <p:spPr>
            <a:xfrm>
              <a:off x="2133658" y="4330217"/>
              <a:ext cx="2701328" cy="1560917"/>
            </a:xfrm>
            <a:prstGeom prst="rect">
              <a:avLst/>
            </a:prstGeom>
            <a:solidFill>
              <a:srgbClr val="00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entury" panose="02040604050505020304" pitchFamily="18" charset="0"/>
              </a:endParaRPr>
            </a:p>
            <a:p>
              <a:pPr algn="ctr"/>
              <a:endParaRPr lang="en-US" dirty="0">
                <a:latin typeface="Century" panose="02040604050505020304" pitchFamily="18" charset="0"/>
              </a:endParaRPr>
            </a:p>
            <a:p>
              <a:pPr algn="ctr"/>
              <a:r>
                <a:rPr lang="en-US" dirty="0">
                  <a:latin typeface="Century" panose="02040604050505020304" pitchFamily="18" charset="0"/>
                </a:rPr>
                <a:t>20+ kiloton detector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84F6BE5-60E8-4B92-BC71-7FA505913AA9}"/>
                </a:ext>
              </a:extLst>
            </p:cNvPr>
            <p:cNvSpPr/>
            <p:nvPr/>
          </p:nvSpPr>
          <p:spPr>
            <a:xfrm>
              <a:off x="2133658" y="3862075"/>
              <a:ext cx="2701328" cy="96774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3447D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4E2F27-5DBE-4F06-8745-F5D08B119F64}"/>
              </a:ext>
            </a:extLst>
          </p:cNvPr>
          <p:cNvGrpSpPr/>
          <p:nvPr/>
        </p:nvGrpSpPr>
        <p:grpSpPr>
          <a:xfrm>
            <a:off x="5113806" y="4394273"/>
            <a:ext cx="1741477" cy="682007"/>
            <a:chOff x="5156736" y="4488719"/>
            <a:chExt cx="1741477" cy="682007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5653F23-8EB6-4129-97BD-585F753ABD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56736" y="4640687"/>
              <a:ext cx="1741477" cy="530039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5833894-D786-499B-847C-CBECA163AF3A}"/>
                </a:ext>
              </a:extLst>
            </p:cNvPr>
            <p:cNvSpPr txBox="1"/>
            <p:nvPr/>
          </p:nvSpPr>
          <p:spPr>
            <a:xfrm rot="20585118">
              <a:off x="5278108" y="4488719"/>
              <a:ext cx="1487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entury" panose="02040604050505020304" pitchFamily="18" charset="0"/>
                </a:rPr>
                <a:t>1.5 – 20 km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931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9948118-05A5-4312-8697-DE79638CA59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DAE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ALUS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9948118-05A5-4312-8697-DE79638CA5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>
            <a:extLst>
              <a:ext uri="{FF2B5EF4-FFF2-40B4-BE49-F238E27FC236}">
                <a16:creationId xmlns:a16="http://schemas.microsoft.com/office/drawing/2014/main" id="{336E6466-F749-4AB8-B886-C1A053A461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4284887" y="615726"/>
            <a:ext cx="7068913" cy="5262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89448-9706-454C-8CD1-BFFBCFCA2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EB026-74BB-430C-AB90-C095DBC4D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B6AF4-4357-40B0-A662-9742327C1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13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BA4BACC-8F94-4E4D-BD32-73990AD00DA2}"/>
                  </a:ext>
                </a:extLst>
              </p:cNvPr>
              <p:cNvSpPr txBox="1"/>
              <p:nvPr/>
            </p:nvSpPr>
            <p:spPr>
              <a:xfrm>
                <a:off x="838200" y="2001912"/>
                <a:ext cx="3000423" cy="3568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400" dirty="0">
                    <a:sym typeface="Wingdings" panose="05000000000000000000" pitchFamily="2" charset="2"/>
                  </a:rPr>
                  <a:t> decay-at-rest produces: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𝜇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𝜈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𝜇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400" b="0" dirty="0"/>
                  <a:t>Sensitive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dirty="0"/>
                  <a:t> oscillation wave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/>
                  <a:t>3 accelerators at different distances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/>
                  <a:t>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en-US" sz="2400" dirty="0"/>
                  <a:t> parameter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BA4BACC-8F94-4E4D-BD32-73990AD00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001912"/>
                <a:ext cx="3000423" cy="3568156"/>
              </a:xfrm>
              <a:prstGeom prst="rect">
                <a:avLst/>
              </a:prstGeom>
              <a:blipFill>
                <a:blip r:embed="rId4"/>
                <a:stretch>
                  <a:fillRect l="-2846" t="-1365" r="-7317" b="-2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6691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1D203-6240-4275-8FB5-3486DF0F6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beams from cyclotrons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C5F292-2A6A-408C-ADDB-3E93E410B3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40158" y="2023556"/>
                <a:ext cx="4692203" cy="3530961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Great for DAR experiments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Commercial cyclotrons typically accelerate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Commercial cyclotron currents ~1 mA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IsoDAR requires 10 mA of protons on target</a:t>
                </a:r>
                <a:endParaRPr lang="en-US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C5F292-2A6A-408C-ADDB-3E93E410B3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40158" y="2023556"/>
                <a:ext cx="4692203" cy="3530961"/>
              </a:xfrm>
              <a:blipFill>
                <a:blip r:embed="rId2"/>
                <a:stretch>
                  <a:fillRect l="-2338" t="-1727" b="-29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FF446-FB82-4A7F-ADE8-860971987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7CB12-8D2B-4486-AC15-BAB6FEE83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BF4271-DDC6-427D-900A-42035C935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70BAE9-5B6C-4327-BC09-0D9C25D41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613" y="1890078"/>
            <a:ext cx="4915201" cy="390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29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0E450-8CF7-4157-BB01-DCDB52B8C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365125"/>
            <a:ext cx="7772400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8E4CC-E177-40BE-927B-CA8B31A4D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1400" y="1825625"/>
            <a:ext cx="7772400" cy="4351338"/>
          </a:xfrm>
        </p:spPr>
        <p:txBody>
          <a:bodyPr/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IsoDAR experiments</a:t>
            </a:r>
          </a:p>
          <a:p>
            <a:r>
              <a:rPr lang="en-US" sz="3600" dirty="0"/>
              <a:t>Injection system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Cyclotron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Current research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Medical isotopes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05CA0-52F3-4F17-94A7-0842D8013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9B8C2-4857-450A-A77F-012F6B4B3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54E3B-8DAB-4946-8B2F-5BD1A6288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15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81CF52-CDF1-4DF1-B988-A2254D339B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" t="9967" r="3691" b="18250"/>
          <a:stretch/>
        </p:blipFill>
        <p:spPr>
          <a:xfrm>
            <a:off x="759168" y="4500508"/>
            <a:ext cx="4766553" cy="17217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A97C02-3408-42C7-8EE5-E6F2983F56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603" y="4373022"/>
            <a:ext cx="2715597" cy="2172478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028ED5A8-FC46-4C27-B32D-027A0541BB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667" t="21648" r="833" b="12777"/>
          <a:stretch/>
        </p:blipFill>
        <p:spPr>
          <a:xfrm>
            <a:off x="889510" y="1617339"/>
            <a:ext cx="2063902" cy="212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08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79F03-6F02-40DF-83BC-0ADA7AEE3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RFQ – Direct Injection Project (RFQ-DIP)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D0D20-4216-42C7-A789-08A416426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79DE1-6EA8-4244-8B51-836230A24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3F965-91EE-4B77-A5D8-D0D133A96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8EB16D4B-038E-4FFC-BC2D-7B087ED848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9" r="18254"/>
          <a:stretch/>
        </p:blipFill>
        <p:spPr>
          <a:xfrm>
            <a:off x="3578910" y="1619571"/>
            <a:ext cx="3966605" cy="29568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93E7FB-D3EB-4095-BD56-012B086DEB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" t="9967" r="3691" b="18250"/>
          <a:stretch/>
        </p:blipFill>
        <p:spPr>
          <a:xfrm>
            <a:off x="759168" y="4500508"/>
            <a:ext cx="4766553" cy="17217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E5CB47-8A70-4862-87C8-3B607FF271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603" y="4373022"/>
            <a:ext cx="2715597" cy="2172478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42D334A-9FDA-4F53-B50A-ED0D56498E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667" t="21648" r="833" b="12777"/>
          <a:stretch/>
        </p:blipFill>
        <p:spPr>
          <a:xfrm>
            <a:off x="889510" y="1617339"/>
            <a:ext cx="2063902" cy="2127609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E359F7D-B1BE-4086-8068-5CA19C9CA992}"/>
              </a:ext>
            </a:extLst>
          </p:cNvPr>
          <p:cNvCxnSpPr>
            <a:cxnSpLocks/>
          </p:cNvCxnSpPr>
          <p:nvPr/>
        </p:nvCxnSpPr>
        <p:spPr>
          <a:xfrm flipH="1">
            <a:off x="2665927" y="1979054"/>
            <a:ext cx="2807594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B6A05A2-53CE-4D5F-9476-5C650D758F2B}"/>
              </a:ext>
            </a:extLst>
          </p:cNvPr>
          <p:cNvCxnSpPr>
            <a:cxnSpLocks/>
          </p:cNvCxnSpPr>
          <p:nvPr/>
        </p:nvCxnSpPr>
        <p:spPr>
          <a:xfrm flipH="1">
            <a:off x="2846689" y="2863403"/>
            <a:ext cx="2730343" cy="1996225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D55EDB2-0A10-454F-B305-7AFCC1F874DE}"/>
              </a:ext>
            </a:extLst>
          </p:cNvPr>
          <p:cNvCxnSpPr>
            <a:cxnSpLocks/>
          </p:cNvCxnSpPr>
          <p:nvPr/>
        </p:nvCxnSpPr>
        <p:spPr>
          <a:xfrm>
            <a:off x="5875721" y="3250713"/>
            <a:ext cx="1738002" cy="1571736"/>
          </a:xfrm>
          <a:prstGeom prst="straightConnector1">
            <a:avLst/>
          </a:prstGeom>
          <a:ln w="28575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4255A59-6612-429A-8574-71578887DFE7}"/>
                  </a:ext>
                </a:extLst>
              </p:cNvPr>
              <p:cNvSpPr txBox="1"/>
              <p:nvPr/>
            </p:nvSpPr>
            <p:spPr>
              <a:xfrm>
                <a:off x="2756079" y="1422545"/>
                <a:ext cx="209640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2400" dirty="0">
                    <a:solidFill>
                      <a:schemeClr val="accent1"/>
                    </a:solidFill>
                    <a:latin typeface="Century" panose="02040604050505020304" pitchFamily="18" charset="0"/>
                  </a:rPr>
                  <a:t>ion source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4255A59-6612-429A-8574-71578887D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079" y="1422545"/>
                <a:ext cx="2096408" cy="461665"/>
              </a:xfrm>
              <a:prstGeom prst="rect">
                <a:avLst/>
              </a:prstGeom>
              <a:blipFill>
                <a:blip r:embed="rId6"/>
                <a:stretch>
                  <a:fillRect l="-581" t="-13158" r="-3779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DF40BF39-A28A-47F4-AB1E-2024C840F5FA}"/>
              </a:ext>
            </a:extLst>
          </p:cNvPr>
          <p:cNvSpPr txBox="1"/>
          <p:nvPr/>
        </p:nvSpPr>
        <p:spPr>
          <a:xfrm>
            <a:off x="7131513" y="4076748"/>
            <a:ext cx="5008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Century" panose="02040604050505020304" pitchFamily="18" charset="0"/>
              </a:rPr>
              <a:t>Spiral inflector and central region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164387-57AC-465B-A245-83605BBB2724}"/>
                  </a:ext>
                </a:extLst>
              </p:cNvPr>
              <p:cNvSpPr txBox="1"/>
              <p:nvPr/>
            </p:nvSpPr>
            <p:spPr>
              <a:xfrm>
                <a:off x="1981366" y="4481768"/>
                <a:ext cx="8701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𝑅𝐹𝑄</m:t>
                      </m:r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  <a:latin typeface="Century" panose="020406040505050203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164387-57AC-465B-A245-83605BBB2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366" y="4481768"/>
                <a:ext cx="870175" cy="461665"/>
              </a:xfrm>
              <a:prstGeom prst="rect">
                <a:avLst/>
              </a:prstGeom>
              <a:blipFill>
                <a:blip r:embed="rId7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2256A6A-0051-4693-B5D2-2814FEA79105}"/>
                  </a:ext>
                </a:extLst>
              </p:cNvPr>
              <p:cNvSpPr txBox="1"/>
              <p:nvPr/>
            </p:nvSpPr>
            <p:spPr>
              <a:xfrm>
                <a:off x="7912412" y="1570071"/>
                <a:ext cx="3966605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sz="2400" dirty="0"/>
                  <a:t> to reduce space-charge effects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RFQ for bunching, sorting, accelerating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Inflector for axial injection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2256A6A-0051-4693-B5D2-2814FEA791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2412" y="1570071"/>
                <a:ext cx="3966605" cy="1938992"/>
              </a:xfrm>
              <a:prstGeom prst="rect">
                <a:avLst/>
              </a:prstGeom>
              <a:blipFill>
                <a:blip r:embed="rId8"/>
                <a:stretch>
                  <a:fillRect l="-2151" t="-2516" r="-1843" b="-6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DD8FDDFA-3E84-41D5-82AF-4135FC10EBDA}"/>
              </a:ext>
            </a:extLst>
          </p:cNvPr>
          <p:cNvSpPr/>
          <p:nvPr/>
        </p:nvSpPr>
        <p:spPr>
          <a:xfrm>
            <a:off x="496516" y="1230644"/>
            <a:ext cx="2623181" cy="307144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1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BD5F5-2E3D-41F4-9A5A-180596136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Multi-cusp Ion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613E9B-835B-4460-B8AC-39A87B74A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3380" y="1706414"/>
            <a:ext cx="407831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Faraday cup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Extraction System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Magnets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Filament feedthroughs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Gas inlet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Water cooling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Insulator ring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CADF1-3576-495A-824D-1F5F88949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A2899-9910-43B0-ACB9-3E5BDC276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7F887-0FBE-4A95-9BC1-DD1BCB0DF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B427A4-0C2F-4EF2-900F-2824D00A9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66" y="1372850"/>
            <a:ext cx="4958699" cy="469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64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8B323FA-1D41-4D36-8C61-14A9D1E1259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dirty="0"/>
                  <a:t> production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8B323FA-1D41-4D36-8C61-14A9D1E125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4F8B3-C6DE-4317-8940-E786CF0A4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135" y="1892303"/>
            <a:ext cx="5129382" cy="392246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Hot tungsten filament ionizes hydrogen molecules</a:t>
            </a:r>
          </a:p>
          <a:p>
            <a:pPr>
              <a:spcAft>
                <a:spcPts val="1200"/>
              </a:spcAft>
            </a:pPr>
            <a:r>
              <a:rPr lang="en-US" dirty="0"/>
              <a:t>Plasma is confined by </a:t>
            </a:r>
            <a:r>
              <a:rPr lang="en-US" dirty="0" err="1"/>
              <a:t>SmCo</a:t>
            </a:r>
            <a:r>
              <a:rPr lang="en-US" dirty="0"/>
              <a:t> magnets</a:t>
            </a:r>
          </a:p>
          <a:p>
            <a:pPr>
              <a:spcAft>
                <a:spcPts val="1200"/>
              </a:spcAft>
            </a:pPr>
            <a:r>
              <a:rPr lang="en-US" dirty="0"/>
              <a:t>Small aperture allows ions to drift into extraction system</a:t>
            </a:r>
          </a:p>
          <a:p>
            <a:pPr>
              <a:spcAft>
                <a:spcPts val="1200"/>
              </a:spcAft>
            </a:pPr>
            <a:r>
              <a:rPr lang="en-US" dirty="0"/>
              <a:t>Design goal of 50 mA/cm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F2002-5D30-4D58-9329-8848B8D12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411E1-8B3C-41EF-848C-BCC1E5001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2FA9C-5F9B-43B0-97FE-138CCD21A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18</a:t>
            </a:fld>
            <a:endParaRPr lang="en-US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DCC33397-DA94-4368-BA2E-6D90F4D882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29763"/>
          <a:stretch/>
        </p:blipFill>
        <p:spPr>
          <a:xfrm>
            <a:off x="9231846" y="862780"/>
            <a:ext cx="2166323" cy="2464051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21426E22-5D2E-406C-9DFF-39D7602CC5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667" t="21648" r="833" b="12777"/>
          <a:stretch/>
        </p:blipFill>
        <p:spPr>
          <a:xfrm>
            <a:off x="6163569" y="760613"/>
            <a:ext cx="2588487" cy="26683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4511E5-2735-4389-8488-728005BE49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545" y="3684893"/>
            <a:ext cx="3789739" cy="23725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1E089F6-A37C-46A3-AB28-4E22F70DB8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9738" y="3642900"/>
            <a:ext cx="2744434" cy="232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61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23E0A-301E-4C78-AF21-28274F18D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501" y="1015651"/>
            <a:ext cx="4854262" cy="1325563"/>
          </a:xfrm>
        </p:spPr>
        <p:txBody>
          <a:bodyPr/>
          <a:lstStyle/>
          <a:p>
            <a:r>
              <a:rPr lang="en-US" u="sng" dirty="0"/>
              <a:t>Extraction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3918D-9D1F-49B6-8697-F4B3606D4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501" y="2167945"/>
            <a:ext cx="4206025" cy="34214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Modeled in </a:t>
            </a:r>
            <a:r>
              <a:rPr lang="en-US" dirty="0" err="1"/>
              <a:t>IBSimu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Electrodes left to right:</a:t>
            </a:r>
          </a:p>
          <a:p>
            <a:pPr lvl="1"/>
            <a:r>
              <a:rPr lang="en-US" dirty="0"/>
              <a:t>Plasma electrode: 15 kV</a:t>
            </a:r>
          </a:p>
          <a:p>
            <a:pPr lvl="1"/>
            <a:r>
              <a:rPr lang="en-US" dirty="0"/>
              <a:t>Puller: -5 kV</a:t>
            </a:r>
          </a:p>
          <a:p>
            <a:pPr lvl="1"/>
            <a:r>
              <a:rPr lang="en-US" dirty="0"/>
              <a:t>3 Lenses: 14.5, -5, 16 kV</a:t>
            </a:r>
          </a:p>
          <a:p>
            <a:pPr lvl="1"/>
            <a:r>
              <a:rPr lang="en-US" dirty="0"/>
              <a:t>RFQ entrance</a:t>
            </a:r>
          </a:p>
          <a:p>
            <a:pPr marL="0" indent="0">
              <a:buNone/>
            </a:pPr>
            <a:r>
              <a:rPr lang="en-US" dirty="0"/>
              <a:t>Slits allow compensation for small alignment errors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312CF-01AB-41A1-9F58-EF743A9A2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4F609-8CBA-42C4-9C59-18B5F1DA5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CEA9C-E125-4352-A828-D0AB02139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BEC573-283B-4110-A14E-60700AE07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638" y="240627"/>
            <a:ext cx="4258615" cy="3281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83DF5C-758A-48FB-BD89-132785CB8643}"/>
              </a:ext>
            </a:extLst>
          </p:cNvPr>
          <p:cNvSpPr txBox="1"/>
          <p:nvPr/>
        </p:nvSpPr>
        <p:spPr>
          <a:xfrm>
            <a:off x="6123081" y="470572"/>
            <a:ext cx="1962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217F6"/>
                </a:solidFill>
                <a:latin typeface="Century" panose="02040604050505020304" pitchFamily="18" charset="0"/>
              </a:rPr>
              <a:t>Slits for steering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F18741D-F462-49DD-92D5-BC06D9FFF1F5}"/>
              </a:ext>
            </a:extLst>
          </p:cNvPr>
          <p:cNvCxnSpPr>
            <a:cxnSpLocks/>
          </p:cNvCxnSpPr>
          <p:nvPr/>
        </p:nvCxnSpPr>
        <p:spPr>
          <a:xfrm>
            <a:off x="7173532" y="871470"/>
            <a:ext cx="0" cy="806962"/>
          </a:xfrm>
          <a:prstGeom prst="straightConnector1">
            <a:avLst/>
          </a:prstGeom>
          <a:ln w="57150">
            <a:solidFill>
              <a:srgbClr val="1217F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3F7AA85-112D-4216-9DAD-72DE4F5F7C8A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8085478" y="648388"/>
            <a:ext cx="985542" cy="6850"/>
          </a:xfrm>
          <a:prstGeom prst="straightConnector1">
            <a:avLst/>
          </a:prstGeom>
          <a:ln w="57150">
            <a:solidFill>
              <a:srgbClr val="1217F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igures/ext_with_labels.PNG">
            <a:extLst>
              <a:ext uri="{FF2B5EF4-FFF2-40B4-BE49-F238E27FC236}">
                <a16:creationId xmlns:a16="http://schemas.microsoft.com/office/drawing/2014/main" id="{CD442D32-919F-4A1E-9949-4A24B27D63D6}"/>
              </a:ext>
            </a:extLst>
          </p:cNvPr>
          <p:cNvPicPr>
            <a:picLocks noChangeAspect="1" noChangeArrowheads="1"/>
          </p:cNvPicPr>
          <p:nvPr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941" y="3689168"/>
            <a:ext cx="6702917" cy="251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9B9FA4-C98F-4D5F-A700-0D1691E603AE}"/>
              </a:ext>
            </a:extLst>
          </p:cNvPr>
          <p:cNvSpPr txBox="1"/>
          <p:nvPr/>
        </p:nvSpPr>
        <p:spPr>
          <a:xfrm>
            <a:off x="534168" y="5743019"/>
            <a:ext cx="3888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IBSImu</a:t>
            </a:r>
            <a:r>
              <a:rPr lang="en-US" dirty="0"/>
              <a:t>: </a:t>
            </a:r>
            <a:r>
              <a:rPr lang="en-US" dirty="0">
                <a:hlinkClick r:id="rId4"/>
              </a:rPr>
              <a:t>http://ibsimu.sourceforge.net/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1044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4CE07-1510-42CB-93BE-DB70CB3AA3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" y="1122363"/>
            <a:ext cx="10131380" cy="2387600"/>
          </a:xfrm>
        </p:spPr>
        <p:txBody>
          <a:bodyPr/>
          <a:lstStyle/>
          <a:p>
            <a:r>
              <a:rPr lang="en-US" dirty="0"/>
              <a:t>The Proton Driver for IsoDAR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963730-4B82-49EC-9C10-CDC0B8D280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NuFact 2018</a:t>
            </a:r>
          </a:p>
          <a:p>
            <a:endParaRPr lang="en-US" dirty="0"/>
          </a:p>
          <a:p>
            <a:r>
              <a:rPr lang="en-US" sz="2000" dirty="0"/>
              <a:t>Joe Smolsky</a:t>
            </a:r>
          </a:p>
          <a:p>
            <a:r>
              <a:rPr lang="en-US" sz="2000" dirty="0"/>
              <a:t>17 August 2018</a:t>
            </a:r>
          </a:p>
        </p:txBody>
      </p:sp>
      <p:pic>
        <p:nvPicPr>
          <p:cNvPr id="1026" name="Picture 2" descr="MIT Logo">
            <a:extLst>
              <a:ext uri="{FF2B5EF4-FFF2-40B4-BE49-F238E27FC236}">
                <a16:creationId xmlns:a16="http://schemas.microsoft.com/office/drawing/2014/main" id="{99D694F6-A1E6-4605-A229-2AB70EF71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07" y="5523412"/>
            <a:ext cx="1014548" cy="10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824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79F03-6F02-40DF-83BC-0ADA7AEE3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RFQ – Direct Injection Project (RFQ-DIP)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D0D20-4216-42C7-A789-08A416426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79DE1-6EA8-4244-8B51-836230A24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3F965-91EE-4B77-A5D8-D0D133A96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8EB16D4B-038E-4FFC-BC2D-7B087ED848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9" r="18254"/>
          <a:stretch/>
        </p:blipFill>
        <p:spPr>
          <a:xfrm>
            <a:off x="3578910" y="1619571"/>
            <a:ext cx="3966605" cy="29568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93E7FB-D3EB-4095-BD56-012B086DEB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" t="9967" r="3691" b="18250"/>
          <a:stretch/>
        </p:blipFill>
        <p:spPr>
          <a:xfrm>
            <a:off x="759168" y="4500508"/>
            <a:ext cx="4766553" cy="17217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E5CB47-8A70-4862-87C8-3B607FF271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603" y="4373022"/>
            <a:ext cx="2715597" cy="2172478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42D334A-9FDA-4F53-B50A-ED0D56498E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667" t="21648" r="833" b="12777"/>
          <a:stretch/>
        </p:blipFill>
        <p:spPr>
          <a:xfrm>
            <a:off x="889510" y="1617339"/>
            <a:ext cx="2063902" cy="2127609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E359F7D-B1BE-4086-8068-5CA19C9CA992}"/>
              </a:ext>
            </a:extLst>
          </p:cNvPr>
          <p:cNvCxnSpPr>
            <a:cxnSpLocks/>
          </p:cNvCxnSpPr>
          <p:nvPr/>
        </p:nvCxnSpPr>
        <p:spPr>
          <a:xfrm flipH="1">
            <a:off x="2665927" y="1979054"/>
            <a:ext cx="2807594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B6A05A2-53CE-4D5F-9476-5C650D758F2B}"/>
              </a:ext>
            </a:extLst>
          </p:cNvPr>
          <p:cNvCxnSpPr>
            <a:cxnSpLocks/>
          </p:cNvCxnSpPr>
          <p:nvPr/>
        </p:nvCxnSpPr>
        <p:spPr>
          <a:xfrm flipH="1">
            <a:off x="2846689" y="2863403"/>
            <a:ext cx="2730343" cy="1996225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D55EDB2-0A10-454F-B305-7AFCC1F874DE}"/>
              </a:ext>
            </a:extLst>
          </p:cNvPr>
          <p:cNvCxnSpPr>
            <a:cxnSpLocks/>
          </p:cNvCxnSpPr>
          <p:nvPr/>
        </p:nvCxnSpPr>
        <p:spPr>
          <a:xfrm>
            <a:off x="5875721" y="3250713"/>
            <a:ext cx="1738002" cy="1571736"/>
          </a:xfrm>
          <a:prstGeom prst="straightConnector1">
            <a:avLst/>
          </a:prstGeom>
          <a:ln w="28575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4255A59-6612-429A-8574-71578887DFE7}"/>
                  </a:ext>
                </a:extLst>
              </p:cNvPr>
              <p:cNvSpPr txBox="1"/>
              <p:nvPr/>
            </p:nvSpPr>
            <p:spPr>
              <a:xfrm>
                <a:off x="2756079" y="1422545"/>
                <a:ext cx="209640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2400" dirty="0">
                    <a:solidFill>
                      <a:schemeClr val="accent1"/>
                    </a:solidFill>
                    <a:latin typeface="Century" panose="02040604050505020304" pitchFamily="18" charset="0"/>
                  </a:rPr>
                  <a:t>ion source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4255A59-6612-429A-8574-71578887D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079" y="1422545"/>
                <a:ext cx="2096408" cy="461665"/>
              </a:xfrm>
              <a:prstGeom prst="rect">
                <a:avLst/>
              </a:prstGeom>
              <a:blipFill>
                <a:blip r:embed="rId6"/>
                <a:stretch>
                  <a:fillRect l="-581" t="-13158" r="-3779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DF40BF39-A28A-47F4-AB1E-2024C840F5FA}"/>
              </a:ext>
            </a:extLst>
          </p:cNvPr>
          <p:cNvSpPr txBox="1"/>
          <p:nvPr/>
        </p:nvSpPr>
        <p:spPr>
          <a:xfrm>
            <a:off x="7131513" y="4076748"/>
            <a:ext cx="4956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Century" panose="02040604050505020304" pitchFamily="18" charset="0"/>
              </a:rPr>
              <a:t>spiral inflector and central region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164387-57AC-465B-A245-83605BBB2724}"/>
                  </a:ext>
                </a:extLst>
              </p:cNvPr>
              <p:cNvSpPr txBox="1"/>
              <p:nvPr/>
            </p:nvSpPr>
            <p:spPr>
              <a:xfrm>
                <a:off x="1981366" y="4481768"/>
                <a:ext cx="8701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𝑅𝐹𝑄</m:t>
                      </m:r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  <a:latin typeface="Century" panose="020406040505050203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164387-57AC-465B-A245-83605BBB2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366" y="4481768"/>
                <a:ext cx="870175" cy="461665"/>
              </a:xfrm>
              <a:prstGeom prst="rect">
                <a:avLst/>
              </a:prstGeom>
              <a:blipFill>
                <a:blip r:embed="rId7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DD8FDDFA-3E84-41D5-82AF-4135FC10EBDA}"/>
              </a:ext>
            </a:extLst>
          </p:cNvPr>
          <p:cNvSpPr/>
          <p:nvPr/>
        </p:nvSpPr>
        <p:spPr>
          <a:xfrm rot="21200242">
            <a:off x="95199" y="4365803"/>
            <a:ext cx="6335232" cy="2009799"/>
          </a:xfrm>
          <a:prstGeom prst="ellipse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24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6654D-F80B-4E2E-A3AE-D65DFAC35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RFQ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592C61-C3BD-41D1-B81B-0C85D8347F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951" y="2136361"/>
                <a:ext cx="3819659" cy="2882211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sz="2400" u="sng" dirty="0"/>
                  <a:t>Advantages</a:t>
                </a:r>
              </a:p>
              <a:p>
                <a:r>
                  <a:rPr lang="en-US" sz="2400" dirty="0"/>
                  <a:t>Highly efficient bunching</a:t>
                </a:r>
              </a:p>
              <a:p>
                <a:r>
                  <a:rPr lang="en-US" sz="2400" dirty="0"/>
                  <a:t>High transmission/capture efficiency</a:t>
                </a:r>
              </a:p>
              <a:p>
                <a:r>
                  <a:rPr lang="en-US" sz="2400" dirty="0"/>
                  <a:t>Separate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sz="2400" dirty="0"/>
                  <a:t> from other species</a:t>
                </a:r>
              </a:p>
              <a:p>
                <a:r>
                  <a:rPr lang="en-US" sz="2400" dirty="0"/>
                  <a:t>Accelerate before injection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592C61-C3BD-41D1-B81B-0C85D8347F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951" y="2136361"/>
                <a:ext cx="3819659" cy="2882211"/>
              </a:xfrm>
              <a:blipFill>
                <a:blip r:embed="rId2"/>
                <a:stretch>
                  <a:fillRect l="-2392" t="-4017" r="-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0DCEF-5EC3-4BD8-881F-29B9FB980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F3C3B-DACE-4C54-8539-EA30DC05B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AD213-BD14-4A53-AE68-A6757F039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FC13EC-E493-4047-A34D-77EC6EC544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86"/>
          <a:stretch/>
        </p:blipFill>
        <p:spPr>
          <a:xfrm>
            <a:off x="5183685" y="2381977"/>
            <a:ext cx="6217337" cy="25869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2FB33A-F897-4B1F-89E0-1969FE96D201}"/>
              </a:ext>
            </a:extLst>
          </p:cNvPr>
          <p:cNvSpPr txBox="1"/>
          <p:nvPr/>
        </p:nvSpPr>
        <p:spPr>
          <a:xfrm>
            <a:off x="5237408" y="2035174"/>
            <a:ext cx="2841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Design Requirements</a:t>
            </a:r>
          </a:p>
        </p:txBody>
      </p:sp>
    </p:spTree>
    <p:extLst>
      <p:ext uri="{BB962C8B-B14F-4D97-AF65-F5344CB8AC3E}">
        <p14:creationId xmlns:p14="http://schemas.microsoft.com/office/powerpoint/2010/main" val="2132020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6654D-F80B-4E2E-A3AE-D65DFAC35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RFQ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592C61-C3BD-41D1-B81B-0C85D8347F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951" y="2136361"/>
                <a:ext cx="3819659" cy="2882211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sz="2400" u="sng" dirty="0"/>
                  <a:t>Advantages</a:t>
                </a:r>
              </a:p>
              <a:p>
                <a:r>
                  <a:rPr lang="en-US" sz="2400" dirty="0"/>
                  <a:t>Highly efficient bunching</a:t>
                </a:r>
              </a:p>
              <a:p>
                <a:r>
                  <a:rPr lang="en-US" sz="2400" dirty="0"/>
                  <a:t>High transmission/capture efficiency</a:t>
                </a:r>
              </a:p>
              <a:p>
                <a:r>
                  <a:rPr lang="en-US" sz="2400" dirty="0"/>
                  <a:t>Separate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sz="2400" dirty="0"/>
                  <a:t> from other species</a:t>
                </a:r>
              </a:p>
              <a:p>
                <a:r>
                  <a:rPr lang="en-US" sz="2400" dirty="0"/>
                  <a:t>Accelerate before injection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592C61-C3BD-41D1-B81B-0C85D8347F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951" y="2136361"/>
                <a:ext cx="3819659" cy="2882211"/>
              </a:xfrm>
              <a:blipFill>
                <a:blip r:embed="rId2"/>
                <a:stretch>
                  <a:fillRect l="-2392" t="-4017" r="-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0DCEF-5EC3-4BD8-881F-29B9FB980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F3C3B-DACE-4C54-8539-EA30DC05B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AD213-BD14-4A53-AE68-A6757F039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FC13EC-E493-4047-A34D-77EC6EC544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86"/>
          <a:stretch/>
        </p:blipFill>
        <p:spPr>
          <a:xfrm>
            <a:off x="5183685" y="2381977"/>
            <a:ext cx="6217337" cy="25869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2FB33A-F897-4B1F-89E0-1969FE96D201}"/>
              </a:ext>
            </a:extLst>
          </p:cNvPr>
          <p:cNvSpPr txBox="1"/>
          <p:nvPr/>
        </p:nvSpPr>
        <p:spPr>
          <a:xfrm>
            <a:off x="5237408" y="2035174"/>
            <a:ext cx="2841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Design Requirements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A94311A-B00C-4560-BE89-0F7A3FC9DFA9}"/>
              </a:ext>
            </a:extLst>
          </p:cNvPr>
          <p:cNvSpPr/>
          <p:nvPr/>
        </p:nvSpPr>
        <p:spPr>
          <a:xfrm>
            <a:off x="8817735" y="3970986"/>
            <a:ext cx="1820214" cy="7169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13B1B4-5FD2-490E-A285-462387DF750F}"/>
              </a:ext>
            </a:extLst>
          </p:cNvPr>
          <p:cNvSpPr txBox="1"/>
          <p:nvPr/>
        </p:nvSpPr>
        <p:spPr>
          <a:xfrm>
            <a:off x="2056327" y="4035380"/>
            <a:ext cx="6452315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Our RFQ is primarily for bunching and not acceleration.</a:t>
            </a:r>
          </a:p>
        </p:txBody>
      </p:sp>
    </p:spTree>
    <p:extLst>
      <p:ext uri="{BB962C8B-B14F-4D97-AF65-F5344CB8AC3E}">
        <p14:creationId xmlns:p14="http://schemas.microsoft.com/office/powerpoint/2010/main" val="1303716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EA5DF-C655-4605-9040-D95516690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4-vane, split-coaxial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56922E-C953-4D62-BBDC-EA6A72A3C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2DA1A-420D-433F-B344-92B359277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ED93E-38D9-4FAB-8447-BBFFE002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41C0D9-266C-4386-855A-20E8D9347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31" y="1909330"/>
            <a:ext cx="4372875" cy="3142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40E84A-18B0-4D70-B6CD-068C6D220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831" y="1857598"/>
            <a:ext cx="6287626" cy="324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2161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889A3-4253-4092-BE73-2F733DFE1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Rebunching</a:t>
            </a:r>
            <a:r>
              <a:rPr lang="en-US" dirty="0"/>
              <a:t> cell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33B4B-EBB7-4AE8-9D28-2294E07B6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A3B55-95AC-41B2-9675-BBBA6C15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4B8F2-4794-4BD6-A5BC-248AD00A0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24</a:t>
            </a:fld>
            <a:endParaRPr lang="en-US"/>
          </a:p>
        </p:txBody>
      </p:sp>
      <p:pic>
        <p:nvPicPr>
          <p:cNvPr id="7" name="그림 2">
            <a:extLst>
              <a:ext uri="{FF2B5EF4-FFF2-40B4-BE49-F238E27FC236}">
                <a16:creationId xmlns:a16="http://schemas.microsoft.com/office/drawing/2014/main" id="{C7407E9F-9193-4ACA-83C0-7D73E528C6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6" r="36667"/>
          <a:stretch/>
        </p:blipFill>
        <p:spPr>
          <a:xfrm>
            <a:off x="838200" y="1754747"/>
            <a:ext cx="3662293" cy="3962400"/>
          </a:xfrm>
          <a:prstGeom prst="rect">
            <a:avLst/>
          </a:prstGeom>
        </p:spPr>
      </p:pic>
      <p:pic>
        <p:nvPicPr>
          <p:cNvPr id="8" name="그림 5">
            <a:extLst>
              <a:ext uri="{FF2B5EF4-FFF2-40B4-BE49-F238E27FC236}">
                <a16:creationId xmlns:a16="http://schemas.microsoft.com/office/drawing/2014/main" id="{FACC0458-047B-4DF3-915C-71901970F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015" y="596483"/>
            <a:ext cx="5767798" cy="34668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F18F53-BF83-4E44-AC08-18F5FF70B060}"/>
              </a:ext>
            </a:extLst>
          </p:cNvPr>
          <p:cNvSpPr txBox="1"/>
          <p:nvPr/>
        </p:nvSpPr>
        <p:spPr>
          <a:xfrm>
            <a:off x="5173015" y="4517326"/>
            <a:ext cx="49527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Longitudinal focusing at end of RFQ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Adjustable parameter in design</a:t>
            </a:r>
          </a:p>
        </p:txBody>
      </p:sp>
    </p:spTree>
    <p:extLst>
      <p:ext uri="{BB962C8B-B14F-4D97-AF65-F5344CB8AC3E}">
        <p14:creationId xmlns:p14="http://schemas.microsoft.com/office/powerpoint/2010/main" val="36663962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77F09-7C80-4A7D-99DD-FF1BB3A2E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RFQ longitudinal E-field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5E171-FD79-455F-9925-96302456D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34CED-CDA4-4670-BF48-B9DAF5015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7D4BE-7497-44C5-85C1-6DE2C31A5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25</a:t>
            </a:fld>
            <a:endParaRPr lang="en-US"/>
          </a:p>
        </p:txBody>
      </p:sp>
      <p:grpSp>
        <p:nvGrpSpPr>
          <p:cNvPr id="7" name="그룹 9">
            <a:extLst>
              <a:ext uri="{FF2B5EF4-FFF2-40B4-BE49-F238E27FC236}">
                <a16:creationId xmlns:a16="http://schemas.microsoft.com/office/drawing/2014/main" id="{D853F80D-C2D4-43E3-8BD1-202049F2290B}"/>
              </a:ext>
            </a:extLst>
          </p:cNvPr>
          <p:cNvGrpSpPr/>
          <p:nvPr/>
        </p:nvGrpSpPr>
        <p:grpSpPr>
          <a:xfrm>
            <a:off x="968062" y="1923244"/>
            <a:ext cx="10255876" cy="4265054"/>
            <a:chOff x="0" y="1249680"/>
            <a:chExt cx="9144000" cy="3474720"/>
          </a:xfrm>
        </p:grpSpPr>
        <p:pic>
          <p:nvPicPr>
            <p:cNvPr id="8" name="그림 8">
              <a:extLst>
                <a:ext uri="{FF2B5EF4-FFF2-40B4-BE49-F238E27FC236}">
                  <a16:creationId xmlns:a16="http://schemas.microsoft.com/office/drawing/2014/main" id="{0E9AC325-7043-46B2-8B79-4598F1847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80160"/>
              <a:ext cx="9144000" cy="3444240"/>
            </a:xfrm>
            <a:prstGeom prst="rect">
              <a:avLst/>
            </a:prstGeom>
          </p:spPr>
        </p:pic>
        <p:sp>
          <p:nvSpPr>
            <p:cNvPr id="9" name="직사각형 6">
              <a:extLst>
                <a:ext uri="{FF2B5EF4-FFF2-40B4-BE49-F238E27FC236}">
                  <a16:creationId xmlns:a16="http://schemas.microsoft.com/office/drawing/2014/main" id="{5C394DC4-0457-4D65-83CD-0449C3F22E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7200" y="1676400"/>
              <a:ext cx="609600" cy="1828800"/>
            </a:xfrm>
            <a:prstGeom prst="rect">
              <a:avLst/>
            </a:prstGeom>
            <a:solidFill>
              <a:srgbClr val="CCFFFF">
                <a:alpha val="40000"/>
              </a:srgbClr>
            </a:solidFill>
            <a:ln w="19050" algn="ctr">
              <a:solidFill>
                <a:srgbClr val="993333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122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122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122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122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12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12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12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12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122" charset="-128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EA2E719F-CDF5-43B4-8B72-2DC1B62E38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75567" y="1249680"/>
              <a:ext cx="1768433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122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122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122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122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12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12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12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12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Geneva" pitchFamily="122" charset="-128"/>
                </a:defRPr>
              </a:lvl9pPr>
            </a:lstStyle>
            <a:p>
              <a:r>
                <a:rPr lang="en-US" altLang="ko-KR" sz="1800" dirty="0"/>
                <a:t>Re-bunching cell</a:t>
              </a:r>
              <a:endParaRPr lang="ko-KR" altLang="en-US" sz="18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411B685-E58F-4EA9-8069-D845333D4BE9}"/>
                </a:ext>
              </a:extLst>
            </p:cNvPr>
            <p:cNvSpPr txBox="1"/>
            <p:nvPr/>
          </p:nvSpPr>
          <p:spPr>
            <a:xfrm>
              <a:off x="1219200" y="1310491"/>
              <a:ext cx="382829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▬ </a:t>
              </a:r>
              <a:r>
                <a:rPr lang="en-US" altLang="ko-KR" sz="2000" dirty="0">
                  <a:solidFill>
                    <a:srgbClr val="FF0000"/>
                  </a:solidFill>
                </a:rPr>
                <a:t>w/   </a:t>
              </a:r>
              <a:r>
                <a:rPr lang="en-US" altLang="ko-KR" sz="2000" dirty="0" err="1">
                  <a:solidFill>
                    <a:srgbClr val="FF0000"/>
                  </a:solidFill>
                </a:rPr>
                <a:t>rebuncher</a:t>
              </a:r>
              <a:r>
                <a:rPr lang="en-US" altLang="ko-KR" sz="2000" dirty="0"/>
                <a:t>  </a:t>
              </a:r>
              <a:r>
                <a:rPr lang="en-US" altLang="ko-KR" sz="2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▬ </a:t>
              </a:r>
              <a:r>
                <a:rPr lang="en-US" altLang="ko-KR" sz="2000" dirty="0">
                  <a:solidFill>
                    <a:srgbClr val="0033CC"/>
                  </a:solidFill>
                </a:rPr>
                <a:t>w/o re-</a:t>
              </a:r>
              <a:r>
                <a:rPr lang="en-US" altLang="ko-KR" sz="2000" dirty="0" err="1">
                  <a:solidFill>
                    <a:srgbClr val="0033CC"/>
                  </a:solidFill>
                </a:rPr>
                <a:t>buncher</a:t>
              </a:r>
              <a:endParaRPr lang="en-US" altLang="ko-KR" sz="2000" dirty="0">
                <a:solidFill>
                  <a:srgbClr val="0033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5694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79F03-6F02-40DF-83BC-0ADA7AEE3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RFQ – Direct Injection Project (RFQ-DIP)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D0D20-4216-42C7-A789-08A416426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79DE1-6EA8-4244-8B51-836230A24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3F965-91EE-4B77-A5D8-D0D133A96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8EB16D4B-038E-4FFC-BC2D-7B087ED848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9" r="18254"/>
          <a:stretch/>
        </p:blipFill>
        <p:spPr>
          <a:xfrm>
            <a:off x="3578910" y="1619571"/>
            <a:ext cx="3966605" cy="29568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93E7FB-D3EB-4095-BD56-012B086DEB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" t="9967" r="3691" b="18250"/>
          <a:stretch/>
        </p:blipFill>
        <p:spPr>
          <a:xfrm>
            <a:off x="759168" y="4500508"/>
            <a:ext cx="4766553" cy="17217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E5CB47-8A70-4862-87C8-3B607FF271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603" y="4373022"/>
            <a:ext cx="2715597" cy="2172478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42D334A-9FDA-4F53-B50A-ED0D56498E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667" t="21648" r="833" b="12777"/>
          <a:stretch/>
        </p:blipFill>
        <p:spPr>
          <a:xfrm>
            <a:off x="889510" y="1617339"/>
            <a:ext cx="2063902" cy="2127609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E359F7D-B1BE-4086-8068-5CA19C9CA992}"/>
              </a:ext>
            </a:extLst>
          </p:cNvPr>
          <p:cNvCxnSpPr>
            <a:cxnSpLocks/>
          </p:cNvCxnSpPr>
          <p:nvPr/>
        </p:nvCxnSpPr>
        <p:spPr>
          <a:xfrm flipH="1">
            <a:off x="2665927" y="1979054"/>
            <a:ext cx="2807594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B6A05A2-53CE-4D5F-9476-5C650D758F2B}"/>
              </a:ext>
            </a:extLst>
          </p:cNvPr>
          <p:cNvCxnSpPr>
            <a:cxnSpLocks/>
          </p:cNvCxnSpPr>
          <p:nvPr/>
        </p:nvCxnSpPr>
        <p:spPr>
          <a:xfrm flipH="1">
            <a:off x="2846689" y="2863403"/>
            <a:ext cx="2730343" cy="1996225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D55EDB2-0A10-454F-B305-7AFCC1F874DE}"/>
              </a:ext>
            </a:extLst>
          </p:cNvPr>
          <p:cNvCxnSpPr>
            <a:cxnSpLocks/>
          </p:cNvCxnSpPr>
          <p:nvPr/>
        </p:nvCxnSpPr>
        <p:spPr>
          <a:xfrm>
            <a:off x="5875721" y="3250713"/>
            <a:ext cx="1738002" cy="1571736"/>
          </a:xfrm>
          <a:prstGeom prst="straightConnector1">
            <a:avLst/>
          </a:prstGeom>
          <a:ln w="28575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4255A59-6612-429A-8574-71578887DFE7}"/>
                  </a:ext>
                </a:extLst>
              </p:cNvPr>
              <p:cNvSpPr txBox="1"/>
              <p:nvPr/>
            </p:nvSpPr>
            <p:spPr>
              <a:xfrm>
                <a:off x="2756079" y="1422545"/>
                <a:ext cx="209640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2400" dirty="0">
                    <a:solidFill>
                      <a:schemeClr val="accent1"/>
                    </a:solidFill>
                    <a:latin typeface="Century" panose="02040604050505020304" pitchFamily="18" charset="0"/>
                  </a:rPr>
                  <a:t>ion source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4255A59-6612-429A-8574-71578887D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079" y="1422545"/>
                <a:ext cx="2096408" cy="461665"/>
              </a:xfrm>
              <a:prstGeom prst="rect">
                <a:avLst/>
              </a:prstGeom>
              <a:blipFill>
                <a:blip r:embed="rId6"/>
                <a:stretch>
                  <a:fillRect l="-581" t="-13158" r="-3779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DF40BF39-A28A-47F4-AB1E-2024C840F5FA}"/>
              </a:ext>
            </a:extLst>
          </p:cNvPr>
          <p:cNvSpPr txBox="1"/>
          <p:nvPr/>
        </p:nvSpPr>
        <p:spPr>
          <a:xfrm>
            <a:off x="7131513" y="4076748"/>
            <a:ext cx="4956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Century" panose="02040604050505020304" pitchFamily="18" charset="0"/>
              </a:rPr>
              <a:t>spiral inflector and central region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164387-57AC-465B-A245-83605BBB2724}"/>
                  </a:ext>
                </a:extLst>
              </p:cNvPr>
              <p:cNvSpPr txBox="1"/>
              <p:nvPr/>
            </p:nvSpPr>
            <p:spPr>
              <a:xfrm>
                <a:off x="1981366" y="4481768"/>
                <a:ext cx="8701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𝑅𝐹𝑄</m:t>
                      </m:r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  <a:latin typeface="Century" panose="020406040505050203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164387-57AC-465B-A245-83605BBB2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366" y="4481768"/>
                <a:ext cx="870175" cy="461665"/>
              </a:xfrm>
              <a:prstGeom prst="rect">
                <a:avLst/>
              </a:prstGeom>
              <a:blipFill>
                <a:blip r:embed="rId7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DD8FDDFA-3E84-41D5-82AF-4135FC10EBDA}"/>
              </a:ext>
            </a:extLst>
          </p:cNvPr>
          <p:cNvSpPr/>
          <p:nvPr/>
        </p:nvSpPr>
        <p:spPr>
          <a:xfrm rot="21200242">
            <a:off x="6234770" y="4478636"/>
            <a:ext cx="3990658" cy="2128900"/>
          </a:xfrm>
          <a:prstGeom prst="ellipse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8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5B9F1-AA81-466A-9F34-EDAC0575F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763" y="1633917"/>
            <a:ext cx="2295659" cy="1325563"/>
          </a:xfrm>
        </p:spPr>
        <p:txBody>
          <a:bodyPr/>
          <a:lstStyle/>
          <a:p>
            <a:r>
              <a:rPr lang="en-US" dirty="0"/>
              <a:t>RQF-DIP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12244-B0C9-42E8-A35D-E6992BAFC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763" y="2744832"/>
            <a:ext cx="3687914" cy="2390060"/>
          </a:xfrm>
        </p:spPr>
        <p:txBody>
          <a:bodyPr/>
          <a:lstStyle/>
          <a:p>
            <a:r>
              <a:rPr lang="en-US" dirty="0"/>
              <a:t>NSF funded</a:t>
            </a:r>
          </a:p>
          <a:p>
            <a:r>
              <a:rPr lang="en-US" dirty="0"/>
              <a:t>Demonstration of ion source, RFQ, spiral inflector system</a:t>
            </a:r>
          </a:p>
          <a:p>
            <a:r>
              <a:rPr lang="en-US" dirty="0"/>
              <a:t>1 MeV/</a:t>
            </a:r>
            <a:r>
              <a:rPr lang="en-US" dirty="0" err="1"/>
              <a:t>amu</a:t>
            </a:r>
            <a:r>
              <a:rPr lang="en-US" dirty="0"/>
              <a:t> cyclotron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7361A-EB7B-4539-BCB4-FC56766F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62E93-90A9-43F8-8655-33E65A07F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35262-AAC1-4013-99AA-AA4045DC4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27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C751E52-4592-4531-8E71-5DA0A5EAF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114" y="1313841"/>
            <a:ext cx="6969397" cy="397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442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8AC6C8DD-5167-4805-8004-905281EDA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MeV/</a:t>
            </a:r>
            <a:r>
              <a:rPr lang="en-US" dirty="0" err="1"/>
              <a:t>amu</a:t>
            </a:r>
            <a:r>
              <a:rPr lang="en-US" dirty="0"/>
              <a:t> cyclotron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17E16-BB9D-4570-8367-6DA9AA75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17019-DE03-4770-847E-B2CF582A6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78EDB-9070-41C8-93BE-C50DF52C6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28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F14F827-CC9C-4FD6-89C5-C21B025C5762}"/>
              </a:ext>
            </a:extLst>
          </p:cNvPr>
          <p:cNvGrpSpPr/>
          <p:nvPr/>
        </p:nvGrpSpPr>
        <p:grpSpPr>
          <a:xfrm>
            <a:off x="567744" y="1742940"/>
            <a:ext cx="3284112" cy="4168462"/>
            <a:chOff x="1030740" y="762975"/>
            <a:chExt cx="4493654" cy="553327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4CFF7CC-E074-43E4-87A4-D30B7615D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0740" y="3527614"/>
              <a:ext cx="4493654" cy="2768635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EFADB1A-3CD2-4840-BF6A-786ABEF6921C}"/>
                </a:ext>
              </a:extLst>
            </p:cNvPr>
            <p:cNvGrpSpPr/>
            <p:nvPr/>
          </p:nvGrpSpPr>
          <p:grpSpPr>
            <a:xfrm>
              <a:off x="1947487" y="762975"/>
              <a:ext cx="2784869" cy="2288846"/>
              <a:chOff x="1207581" y="3507346"/>
              <a:chExt cx="2784869" cy="2288846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88A5570B-86FB-4905-A1F5-74046A5C23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1015" r="42154"/>
              <a:stretch/>
            </p:blipFill>
            <p:spPr>
              <a:xfrm>
                <a:off x="1207581" y="3507346"/>
                <a:ext cx="2784869" cy="228884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4E7AFD1-CD6C-40C2-98E0-D1D3EA073C1B}"/>
                  </a:ext>
                </a:extLst>
              </p:cNvPr>
              <p:cNvSpPr/>
              <p:nvPr/>
            </p:nvSpPr>
            <p:spPr>
              <a:xfrm>
                <a:off x="3581400" y="4198513"/>
                <a:ext cx="411050" cy="10775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Arrow: Up-Down 17">
              <a:extLst>
                <a:ext uri="{FF2B5EF4-FFF2-40B4-BE49-F238E27FC236}">
                  <a16:creationId xmlns:a16="http://schemas.microsoft.com/office/drawing/2014/main" id="{851C0605-C653-497B-9F31-F2B0CF88327C}"/>
                </a:ext>
              </a:extLst>
            </p:cNvPr>
            <p:cNvSpPr/>
            <p:nvPr/>
          </p:nvSpPr>
          <p:spPr>
            <a:xfrm>
              <a:off x="2953554" y="2932692"/>
              <a:ext cx="386367" cy="675185"/>
            </a:xfrm>
            <a:prstGeom prst="upDown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5E60CE7A-18AA-49A3-B5D3-B06F422C00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87"/>
          <a:stretch/>
        </p:blipFill>
        <p:spPr>
          <a:xfrm>
            <a:off x="4387019" y="1963815"/>
            <a:ext cx="6847693" cy="372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533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5F725-1992-4853-A10D-D832EC8D5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Spiral Inflector and central region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779680-FB4C-4AC3-B9E8-846747C46AA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053330" y="2163651"/>
                <a:ext cx="4300470" cy="4013312"/>
              </a:xfrm>
            </p:spPr>
            <p:txBody>
              <a:bodyPr/>
              <a:lstStyle/>
              <a:p>
                <a:r>
                  <a:rPr lang="en-US" dirty="0"/>
                  <a:t>RFQ exit near spiral inflector entrance</a:t>
                </a:r>
              </a:p>
              <a:p>
                <a:r>
                  <a:rPr lang="en-US" dirty="0"/>
                  <a:t>Transverse focusing element</a:t>
                </a:r>
              </a:p>
              <a:p>
                <a:r>
                  <a:rPr lang="en-US" dirty="0"/>
                  <a:t>Turn beam 90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into cyclotron mid-plane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779680-FB4C-4AC3-B9E8-846747C46A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053330" y="2163651"/>
                <a:ext cx="4300470" cy="4013312"/>
              </a:xfrm>
              <a:blipFill>
                <a:blip r:embed="rId2"/>
                <a:stretch>
                  <a:fillRect l="-2550" t="-2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1FD89-3BF8-4383-BA9A-8E691543E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BBB35-EF41-4683-B7CA-106ED1FA5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FDAC0-EFA9-49A2-9F8B-CA40DA1BE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40CB4F-7F53-4149-8E2B-1EEFA8476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46" y="1594568"/>
            <a:ext cx="6182763" cy="366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1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0E450-8CF7-4157-BB01-DCDB52B8C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8E4CC-E177-40BE-927B-CA8B31A4D7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IsoDAR experiments</a:t>
            </a:r>
          </a:p>
          <a:p>
            <a:r>
              <a:rPr lang="en-US" dirty="0"/>
              <a:t>Injection system</a:t>
            </a:r>
          </a:p>
          <a:p>
            <a:r>
              <a:rPr lang="en-US" dirty="0"/>
              <a:t>Cyclotron</a:t>
            </a:r>
          </a:p>
          <a:p>
            <a:r>
              <a:rPr lang="en-US" dirty="0"/>
              <a:t>Current research</a:t>
            </a:r>
          </a:p>
          <a:p>
            <a:r>
              <a:rPr lang="en-US" dirty="0"/>
              <a:t>Medical isotopes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High intensity cyclotrons for neutrino physics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https://arxiv.org/abs/1807.03759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05CA0-52F3-4F17-94A7-0842D8013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9B8C2-4857-450A-A77F-012F6B4B3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54E3B-8DAB-4946-8B2F-5BD1A6288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655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A9EF1-E91B-4A0D-B3BD-940B7F1E6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81" y="1010398"/>
            <a:ext cx="4240369" cy="1325563"/>
          </a:xfrm>
        </p:spPr>
        <p:txBody>
          <a:bodyPr/>
          <a:lstStyle/>
          <a:p>
            <a:r>
              <a:rPr lang="en-US" dirty="0"/>
              <a:t>Spiral Inflector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DC4AFD5-05F9-421A-9DAF-A7EC04E7A6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5484" y="535311"/>
            <a:ext cx="5348361" cy="546877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0E9CF-5E79-4FA5-8BCD-9CC121F25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97E41-356F-462E-80F6-A175387C7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4E357-919D-4095-A3C6-F720470E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30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8E47FC-1AF8-4CB6-B2D5-D7BAA3860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81" y="1931831"/>
            <a:ext cx="5572038" cy="329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66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F3F3F-D9BE-4023-B0D2-64272763F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 region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58645-A6B6-4465-AE62-E9CD289C0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5239" y="4642458"/>
            <a:ext cx="5764446" cy="1132335"/>
          </a:xfrm>
        </p:spPr>
        <p:txBody>
          <a:bodyPr>
            <a:normAutofit/>
          </a:bodyPr>
          <a:lstStyle/>
          <a:p>
            <a:r>
              <a:rPr lang="en-US" dirty="0"/>
              <a:t>Collimators to scape halo particles</a:t>
            </a:r>
          </a:p>
          <a:p>
            <a:r>
              <a:rPr lang="en-US" dirty="0"/>
              <a:t> VP inserts for vertical focusing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9650E-CC74-468F-8CC0-E9507D53F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A5066-4EAD-4C3D-A79E-7BC63F5F3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BDF55-9953-4CE8-9D01-0120D81E0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31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26517F-9366-4D53-9132-BC9896EF1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540" y="649448"/>
            <a:ext cx="6385018" cy="3411454"/>
          </a:xfrm>
          <a:prstGeom prst="rect">
            <a:avLst/>
          </a:prstGeom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2C1F857E-2B9C-4165-9BA4-270522552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635" y="1385771"/>
            <a:ext cx="3428238" cy="43513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234640-F749-4B0C-9197-E6068003D957}"/>
              </a:ext>
            </a:extLst>
          </p:cNvPr>
          <p:cNvSpPr txBox="1"/>
          <p:nvPr/>
        </p:nvSpPr>
        <p:spPr>
          <a:xfrm>
            <a:off x="1922108" y="5646619"/>
            <a:ext cx="19127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entury" panose="02040604050505020304" pitchFamily="18" charset="0"/>
              </a:rPr>
              <a:t>INFN-Catania</a:t>
            </a:r>
          </a:p>
        </p:txBody>
      </p:sp>
    </p:spTree>
    <p:extLst>
      <p:ext uri="{BB962C8B-B14F-4D97-AF65-F5344CB8AC3E}">
        <p14:creationId xmlns:p14="http://schemas.microsoft.com/office/powerpoint/2010/main" val="38303211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0E450-8CF7-4157-BB01-DCDB52B8C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8E4CC-E177-40BE-927B-CA8B31A4D7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IsoDAR experiments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Injection system</a:t>
            </a:r>
          </a:p>
          <a:p>
            <a:r>
              <a:rPr lang="en-US" sz="3200" dirty="0"/>
              <a:t>Cyclotron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Current research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Medical isotopes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05CA0-52F3-4F17-94A7-0842D8013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9B8C2-4857-450A-A77F-012F6B4B3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54E3B-8DAB-4946-8B2F-5BD1A6288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8EF38C-4E04-4253-983F-8E9B64502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192" y="647893"/>
            <a:ext cx="6572664" cy="5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980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67770-73FE-413E-853B-B65CA15A3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974" y="368860"/>
            <a:ext cx="5257800" cy="1338817"/>
          </a:xfrm>
        </p:spPr>
        <p:txBody>
          <a:bodyPr/>
          <a:lstStyle/>
          <a:p>
            <a:r>
              <a:rPr lang="en-US" dirty="0"/>
              <a:t>Cyclotron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C6D41-557C-4562-9C45-44584E156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71136-E312-4E39-9839-FFB6F1711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83116-B1ED-4837-89F7-DF11CFB1F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33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584DEF-95F3-4CCE-8002-4F6EC7E47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161" y="695459"/>
            <a:ext cx="6192020" cy="50910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228F8D-0C5E-48D4-8B08-C7DF64E7F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64714"/>
            <a:ext cx="4377307" cy="43346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C07DCE-7238-4D58-AB4F-45DE6CDBF728}"/>
              </a:ext>
            </a:extLst>
          </p:cNvPr>
          <p:cNvSpPr txBox="1"/>
          <p:nvPr/>
        </p:nvSpPr>
        <p:spPr>
          <a:xfrm>
            <a:off x="897227" y="5836742"/>
            <a:ext cx="1102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Technical CDR: </a:t>
            </a:r>
            <a:r>
              <a:rPr lang="en-US" dirty="0">
                <a:hlinkClick r:id="rId4"/>
              </a:rPr>
              <a:t>https://arxiv.org/abs/1511.05130</a:t>
            </a:r>
            <a:r>
              <a:rPr lang="en-US" dirty="0"/>
              <a:t> 	Conventional CDR: </a:t>
            </a:r>
            <a:r>
              <a:rPr lang="en-US" dirty="0">
                <a:hlinkClick r:id="rId5"/>
              </a:rPr>
              <a:t>https://arxiv.org/abs/1710.09325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7874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7149C-EE7C-45FF-8CA1-69406ED4B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6355" y="1517494"/>
            <a:ext cx="5442398" cy="1325563"/>
          </a:xfrm>
        </p:spPr>
        <p:txBody>
          <a:bodyPr/>
          <a:lstStyle/>
          <a:p>
            <a:r>
              <a:rPr lang="en-US" dirty="0"/>
              <a:t>Segmentation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EE252-206F-4E40-93B7-160593E1D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6355" y="2667044"/>
            <a:ext cx="5442397" cy="22054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Designed for assembly within Kamioka mine</a:t>
            </a:r>
          </a:p>
          <a:p>
            <a:r>
              <a:rPr lang="en-US" dirty="0"/>
              <a:t>Size limited by mining tunnels</a:t>
            </a:r>
          </a:p>
          <a:p>
            <a:r>
              <a:rPr lang="en-US" dirty="0"/>
              <a:t>Weight restrictions due to transportation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73A6D-8F9F-4BDE-8AF3-F7FA12FBC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9079F-596A-4053-BB4F-77F169320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CAAF2-B11D-4F37-BE6F-0C64A460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098DEA-DB9B-4AF0-93A9-1FFFA1C5B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845" y="730677"/>
            <a:ext cx="4302000" cy="5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4883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DE7CE-9619-4B19-A1ED-9CD7A722A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2184042" cy="1325563"/>
          </a:xfrm>
        </p:spPr>
        <p:txBody>
          <a:bodyPr/>
          <a:lstStyle/>
          <a:p>
            <a:r>
              <a:rPr lang="en-US" dirty="0"/>
              <a:t>Split-coil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BC392-BAE4-454E-ACCC-C5A70A57E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5489" y="5549388"/>
            <a:ext cx="9078532" cy="559493"/>
          </a:xfrm>
        </p:spPr>
        <p:txBody>
          <a:bodyPr numCol="2">
            <a:normAutofit/>
          </a:bodyPr>
          <a:lstStyle/>
          <a:p>
            <a:r>
              <a:rPr lang="en-US" dirty="0"/>
              <a:t>Coils come in two pieces</a:t>
            </a:r>
          </a:p>
          <a:p>
            <a:r>
              <a:rPr lang="en-US" dirty="0"/>
              <a:t>No winding in mine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C30DE-D996-47B6-A577-D69D01FCC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7A7F0-3DC3-4938-BABD-D8423161F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3C56F-8509-4A53-9C73-4CC5AC238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35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DC8CCD-9F9A-44A3-8246-2C73E134D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489" y="817408"/>
            <a:ext cx="7876504" cy="446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601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A5569-2A41-4600-95E1-A6DB3BE5D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418" y="1058127"/>
            <a:ext cx="5257800" cy="1325563"/>
          </a:xfrm>
        </p:spPr>
        <p:txBody>
          <a:bodyPr/>
          <a:lstStyle/>
          <a:p>
            <a:r>
              <a:rPr lang="en-US" dirty="0"/>
              <a:t>Ion extraction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7746EB-DA8E-4610-94EC-A2A1AA076A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19418" y="2697554"/>
                <a:ext cx="5523964" cy="2651929"/>
              </a:xfrm>
            </p:spPr>
            <p:txBody>
              <a:bodyPr/>
              <a:lstStyle/>
              <a:p>
                <a:r>
                  <a:rPr lang="en-US" dirty="0"/>
                  <a:t>Septum at last turn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dirty="0"/>
                  <a:t>extraction</a:t>
                </a:r>
              </a:p>
              <a:p>
                <a:r>
                  <a:rPr lang="en-US" dirty="0"/>
                  <a:t>Use stripper foil to minimizes septum activation</a:t>
                </a:r>
              </a:p>
              <a:p>
                <a:r>
                  <a:rPr lang="en-US" dirty="0"/>
                  <a:t>Second foil to transport protons in MEBT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7746EB-DA8E-4610-94EC-A2A1AA076A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9418" y="2697554"/>
                <a:ext cx="5523964" cy="2651929"/>
              </a:xfrm>
              <a:blipFill>
                <a:blip r:embed="rId2"/>
                <a:stretch>
                  <a:fillRect l="-1985" t="-3908" r="-772" b="-64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DBF07-4B6D-4D58-8F2E-8F61CFBD9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EB49E-5CC0-42B4-866E-E69E15BFE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AC3BA-2BB5-4097-A5B6-2B8F038A3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36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5DBAF0-E01A-4F03-BAD8-2DAFCCE11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195" y="337400"/>
            <a:ext cx="3979751" cy="27670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2DFA54-A1DE-4A84-8946-10F31DF30A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24"/>
          <a:stretch/>
        </p:blipFill>
        <p:spPr>
          <a:xfrm>
            <a:off x="7074255" y="3142445"/>
            <a:ext cx="3455834" cy="323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71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0E450-8CF7-4157-BB01-DCDB52B8C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8E4CC-E177-40BE-927B-CA8B31A4D7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IsoDAR experiments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Injection system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Cyclotron</a:t>
            </a:r>
          </a:p>
          <a:p>
            <a:r>
              <a:rPr lang="en-US" sz="3200" dirty="0"/>
              <a:t>Current research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Medical isotopes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05CA0-52F3-4F17-94A7-0842D8013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9B8C2-4857-450A-A77F-012F6B4B3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54E3B-8DAB-4946-8B2F-5BD1A6288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37</a:t>
            </a:fld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D46DFDF-5315-4EAD-AE13-AD7A9B1E3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189" y="1077728"/>
            <a:ext cx="7305767" cy="416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223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AF52B-2BE5-49B0-9D01-E76CD7F23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 Source tests at MIT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8D610-102E-49A6-B8F0-1ECFAA229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919" y="1690688"/>
            <a:ext cx="4253248" cy="4351338"/>
          </a:xfrm>
        </p:spPr>
        <p:txBody>
          <a:bodyPr/>
          <a:lstStyle/>
          <a:p>
            <a:r>
              <a:rPr lang="en-US" dirty="0"/>
              <a:t>Preliminary source tests underway</a:t>
            </a:r>
          </a:p>
          <a:p>
            <a:r>
              <a:rPr lang="en-US" dirty="0"/>
              <a:t>Up to 27 mA/cm</a:t>
            </a:r>
            <a:r>
              <a:rPr lang="en-US" baseline="30000" dirty="0"/>
              <a:t>2</a:t>
            </a:r>
            <a:r>
              <a:rPr lang="en-US" dirty="0"/>
              <a:t> using tungsten filament</a:t>
            </a:r>
          </a:p>
          <a:p>
            <a:r>
              <a:rPr lang="en-US" dirty="0"/>
              <a:t>Emittance scanners in place</a:t>
            </a:r>
          </a:p>
          <a:p>
            <a:r>
              <a:rPr lang="en-US" dirty="0"/>
              <a:t>LEBT coming soon for species separation by mass and charge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C8D65-9558-46D2-A132-5EC463CB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BBB60-10B6-4BD5-BAB2-17B4F8E8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8B104-F265-4E2D-881F-F7F1B7EB6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38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5C6E31-504C-4693-95F8-3850247A9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9318" y="1328060"/>
            <a:ext cx="5369887" cy="402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653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71FCC-558F-4E39-BD70-B7040E19B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Emittance Test Scan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A6859-B122-4604-86BA-EB7AC638E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3470" y="1576633"/>
            <a:ext cx="3688131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900" dirty="0"/>
              <a:t>Beam: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900" dirty="0"/>
              <a:t>Mass: 2.0000 </a:t>
            </a:r>
            <a:r>
              <a:rPr lang="en-US" sz="900" dirty="0" err="1"/>
              <a:t>amu</a:t>
            </a:r>
            <a:r>
              <a:rPr lang="en-US" sz="900" dirty="0"/>
              <a:t> / 3.3211e-27 kg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900" dirty="0"/>
              <a:t>Charge: 1 e / 1.6022e-19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900" dirty="0"/>
              <a:t>Energy: 2.0000e+03 eV / 1.0000e+03 eV/</a:t>
            </a:r>
            <a:r>
              <a:rPr lang="en-US" sz="900" dirty="0" err="1"/>
              <a:t>amu</a:t>
            </a:r>
            <a:r>
              <a:rPr lang="en-US" sz="900" dirty="0"/>
              <a:t> / 3.2044e-16 J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900" dirty="0"/>
              <a:t>Velocity: 4.3928e+05 m/s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900" dirty="0"/>
              <a:t>Relativistic factors: Beta = 0.00147, Gamma = 1.00000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900" dirty="0"/>
              <a:t>Total current in scan: 2.8727e-01 </a:t>
            </a:r>
            <a:r>
              <a:rPr lang="en-US" sz="900" dirty="0" err="1"/>
              <a:t>uA</a:t>
            </a:r>
            <a:endParaRPr lang="en-US" sz="900" dirty="0"/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900" dirty="0"/>
              <a:t>----------------------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900" dirty="0"/>
              <a:t>Geometric Information: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900" dirty="0"/>
              <a:t>Mean position: 4.5982 mm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900" dirty="0"/>
              <a:t>Mean angle: -4.6014 mrad 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900" dirty="0"/>
              <a:t>RMS beam diameter: 4.0050 mm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900" dirty="0"/>
              <a:t>2RMS beam diameter: 8.0099 mm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900" dirty="0"/>
              <a:t>----------------------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900" dirty="0"/>
              <a:t>Emittances: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900" dirty="0"/>
              <a:t>RMS emittance: 24.51935 pi-mm-mrad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900" dirty="0"/>
              <a:t>4RMS emittance: 98.07740 pi-mm-mrad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900" dirty="0"/>
              <a:t>Normalized RMS emittance: 0.03593 pi-mm-mrad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900" dirty="0"/>
              <a:t>Normalized 4RMS emittance: 0.14371 pi-mm-mrad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900" dirty="0"/>
              <a:t>1RMS emittance includes 58.3 % of the beam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900" dirty="0"/>
              <a:t>4RMS emittance includes 97.3 % of the beam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900" dirty="0"/>
              <a:t>1RMS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900" dirty="0"/>
              <a:t>----------------------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900" dirty="0"/>
              <a:t>Twiss parameters: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900" dirty="0"/>
              <a:t>Alpha = -2.4632e+00       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900" dirty="0"/>
              <a:t>Beta = 1.6354e-01 mm/mrad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900" dirty="0"/>
              <a:t>Gamma = 4.3213e+01 mrad/mm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4D3E4-3CAD-4109-9164-61BAC56D9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CDC3C-8758-4359-BB4C-4F3A507A9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FBC9D-0DE4-4B7E-9E42-D4D178291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39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35CD9F-F73B-4689-AF27-753BBD86F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867" y="1268317"/>
            <a:ext cx="5572103" cy="496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93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0E450-8CF7-4157-BB01-DCDB52B8C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8E4CC-E177-40BE-927B-CA8B31A4D7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IsoDAR experiments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Injection system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Current status of injection system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Cyclotron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Medical isotopes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05CA0-52F3-4F17-94A7-0842D8013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9B8C2-4857-450A-A77F-012F6B4B3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54E3B-8DAB-4946-8B2F-5BD1A6288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91126F-F50B-4F96-BF49-44F09A044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788" y="2620700"/>
            <a:ext cx="7485431" cy="208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788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F05B7-B3A7-431C-8BC3-5E851CAD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178" y="1416528"/>
            <a:ext cx="4217173" cy="3247367"/>
          </a:xfrm>
        </p:spPr>
        <p:txBody>
          <a:bodyPr>
            <a:normAutofit/>
          </a:bodyPr>
          <a:lstStyle/>
          <a:p>
            <a:r>
              <a:rPr lang="en-US" dirty="0"/>
              <a:t>Extraction system results from IBSIMU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0DFAC-67B1-4A0E-8F73-F1F8185642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B7187C-6DC7-4239-9BDD-93F38E9AC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C47F1-FA65-4B5B-A283-5D6CF16D6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959DC20-6041-452D-AAF2-FAC3C2FA8225}" type="slidenum">
              <a:rPr lang="en-US" smtClean="0"/>
              <a:t>40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BFB880-E7A5-42E3-A1D1-1E2542194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536" y="2708295"/>
            <a:ext cx="6140309" cy="16877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FD133F-C791-4E6E-A7B4-CDE3ADC00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536" y="4533621"/>
            <a:ext cx="6140309" cy="16851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96FD4C-96F3-47E2-92B1-9862A1B1B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757" y="380718"/>
            <a:ext cx="5192638" cy="21900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17BC71-A212-42FD-B004-DCA180E7343C}"/>
              </a:ext>
            </a:extLst>
          </p:cNvPr>
          <p:cNvSpPr txBox="1"/>
          <p:nvPr/>
        </p:nvSpPr>
        <p:spPr>
          <a:xfrm>
            <a:off x="7532178" y="4063730"/>
            <a:ext cx="29519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Simulation color code</a:t>
            </a:r>
          </a:p>
          <a:p>
            <a:r>
              <a:rPr lang="en-US" sz="2400" dirty="0"/>
              <a:t>10 mA: </a:t>
            </a:r>
            <a:r>
              <a:rPr lang="en-US" sz="2400" dirty="0">
                <a:solidFill>
                  <a:srgbClr val="FF0000"/>
                </a:solidFill>
              </a:rPr>
              <a:t>red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0000FF"/>
                </a:solidFill>
              </a:rPr>
              <a:t>blue</a:t>
            </a:r>
          </a:p>
          <a:p>
            <a:r>
              <a:rPr lang="en-US" sz="2400" dirty="0"/>
              <a:t>20 mA: </a:t>
            </a:r>
            <a:r>
              <a:rPr lang="en-US" sz="2400" dirty="0">
                <a:solidFill>
                  <a:srgbClr val="00FFCC"/>
                </a:solidFill>
              </a:rPr>
              <a:t>cyan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CC00FF"/>
                </a:solidFill>
              </a:rPr>
              <a:t>magenta</a:t>
            </a:r>
          </a:p>
        </p:txBody>
      </p:sp>
    </p:spTree>
    <p:extLst>
      <p:ext uri="{BB962C8B-B14F-4D97-AF65-F5344CB8AC3E}">
        <p14:creationId xmlns:p14="http://schemas.microsoft.com/office/powerpoint/2010/main" val="10971926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75896-DC2D-432A-8A7F-702042394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627" y="2472046"/>
            <a:ext cx="3308797" cy="1773104"/>
          </a:xfrm>
        </p:spPr>
        <p:txBody>
          <a:bodyPr>
            <a:normAutofit/>
          </a:bodyPr>
          <a:lstStyle/>
          <a:p>
            <a:r>
              <a:rPr lang="en-US" sz="4000" dirty="0"/>
              <a:t>RFQ transport</a:t>
            </a:r>
            <a:br>
              <a:rPr lang="en-US" sz="4000" dirty="0"/>
            </a:br>
            <a:r>
              <a:rPr lang="en-US" sz="4000" dirty="0"/>
              <a:t>using TRACK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5F26094-710B-4B3B-849D-7E164E39EE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7311" y="1441697"/>
            <a:ext cx="7033182" cy="413759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D65C8-7876-4492-B60C-9F35D72ED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B9B65-1D67-45CE-9AD2-A7677C9D3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62881"/>
            <a:ext cx="4114800" cy="365125"/>
          </a:xfrm>
        </p:spPr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A453D-B72F-4C09-AFC0-FAC2173DA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41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C75E5A-4ADC-4C79-A177-B622D825E517}"/>
              </a:ext>
            </a:extLst>
          </p:cNvPr>
          <p:cNvSpPr txBox="1"/>
          <p:nvPr/>
        </p:nvSpPr>
        <p:spPr>
          <a:xfrm>
            <a:off x="9925318" y="3158543"/>
            <a:ext cx="856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10 mA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2B63BA-5553-4D52-A245-B4E44CB5D0E6}"/>
              </a:ext>
            </a:extLst>
          </p:cNvPr>
          <p:cNvSpPr txBox="1"/>
          <p:nvPr/>
        </p:nvSpPr>
        <p:spPr>
          <a:xfrm>
            <a:off x="9925318" y="5247086"/>
            <a:ext cx="856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20 mA</a:t>
            </a:r>
          </a:p>
        </p:txBody>
      </p:sp>
    </p:spTree>
    <p:extLst>
      <p:ext uri="{BB962C8B-B14F-4D97-AF65-F5344CB8AC3E}">
        <p14:creationId xmlns:p14="http://schemas.microsoft.com/office/powerpoint/2010/main" val="21435601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9FE872B-764B-4137-945E-0F9C1C7E0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Rebunching</a:t>
            </a:r>
            <a:r>
              <a:rPr lang="en-US" dirty="0"/>
              <a:t> cell effects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17742E8-EF5C-45BC-BCA0-A6A444306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903312"/>
            <a:ext cx="5157787" cy="823912"/>
          </a:xfrm>
        </p:spPr>
        <p:txBody>
          <a:bodyPr/>
          <a:lstStyle/>
          <a:p>
            <a:pPr algn="ctr"/>
            <a:r>
              <a:rPr lang="en-US" b="0" dirty="0"/>
              <a:t>Without </a:t>
            </a:r>
            <a:r>
              <a:rPr lang="en-US" b="0" dirty="0" err="1"/>
              <a:t>rebunching</a:t>
            </a:r>
            <a:endParaRPr lang="en-US" b="0" dirty="0"/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49DC84CD-1D61-4ED6-B9B2-5152858FA2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65805" y="1740449"/>
            <a:ext cx="3340652" cy="4602676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19D87D8-D1F8-405C-BC3B-B65070FE3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903312"/>
            <a:ext cx="5183188" cy="823912"/>
          </a:xfrm>
        </p:spPr>
        <p:txBody>
          <a:bodyPr/>
          <a:lstStyle/>
          <a:p>
            <a:pPr algn="ctr"/>
            <a:r>
              <a:rPr lang="en-US" b="0" dirty="0"/>
              <a:t>With </a:t>
            </a:r>
            <a:r>
              <a:rPr lang="en-US" b="0" dirty="0" err="1"/>
              <a:t>rebunching</a:t>
            </a:r>
            <a:endParaRPr lang="en-US" b="0" dirty="0"/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7136B307-AE2D-4CBF-BDDD-2907124BEBC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010918" y="1740449"/>
            <a:ext cx="3340652" cy="460267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EBC95-85E4-4A71-A60D-F719747A8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B11D4-975C-422B-923D-F5F35278A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525F8-2668-4586-BA15-2A5B7D317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42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6D9867-6566-48E7-8B74-BC8F7AC22341}"/>
              </a:ext>
            </a:extLst>
          </p:cNvPr>
          <p:cNvSpPr txBox="1"/>
          <p:nvPr/>
        </p:nvSpPr>
        <p:spPr>
          <a:xfrm>
            <a:off x="5658118" y="4091189"/>
            <a:ext cx="2879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 second slide with boxes</a:t>
            </a:r>
          </a:p>
        </p:txBody>
      </p:sp>
    </p:spTree>
    <p:extLst>
      <p:ext uri="{BB962C8B-B14F-4D97-AF65-F5344CB8AC3E}">
        <p14:creationId xmlns:p14="http://schemas.microsoft.com/office/powerpoint/2010/main" val="5980979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9FE872B-764B-4137-945E-0F9C1C7E0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Rebunching</a:t>
            </a:r>
            <a:r>
              <a:rPr lang="en-US" dirty="0"/>
              <a:t> cell effects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17742E8-EF5C-45BC-BCA0-A6A444306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903312"/>
            <a:ext cx="5157787" cy="823912"/>
          </a:xfrm>
        </p:spPr>
        <p:txBody>
          <a:bodyPr/>
          <a:lstStyle/>
          <a:p>
            <a:pPr algn="ctr"/>
            <a:r>
              <a:rPr lang="en-US" b="0" dirty="0"/>
              <a:t>Without </a:t>
            </a:r>
            <a:r>
              <a:rPr lang="en-US" b="0" dirty="0" err="1"/>
              <a:t>rebunching</a:t>
            </a:r>
            <a:endParaRPr lang="en-US" b="0" dirty="0"/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49DC84CD-1D61-4ED6-B9B2-5152858FA2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65805" y="1740449"/>
            <a:ext cx="3340652" cy="4602676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19D87D8-D1F8-405C-BC3B-B65070FE3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903312"/>
            <a:ext cx="5183188" cy="823912"/>
          </a:xfrm>
        </p:spPr>
        <p:txBody>
          <a:bodyPr/>
          <a:lstStyle/>
          <a:p>
            <a:pPr algn="ctr"/>
            <a:r>
              <a:rPr lang="en-US" b="0" dirty="0"/>
              <a:t>With </a:t>
            </a:r>
            <a:r>
              <a:rPr lang="en-US" b="0" dirty="0" err="1"/>
              <a:t>rebunching</a:t>
            </a:r>
            <a:endParaRPr lang="en-US" b="0" dirty="0"/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7136B307-AE2D-4CBF-BDDD-2907124BEBC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010918" y="1740449"/>
            <a:ext cx="3340652" cy="460267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EBC95-85E4-4A71-A60D-F719747A8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B11D4-975C-422B-923D-F5F35278A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525F8-2668-4586-BA15-2A5B7D317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43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41D55A-C686-42BF-B300-69C8DDA3A31C}"/>
              </a:ext>
            </a:extLst>
          </p:cNvPr>
          <p:cNvSpPr/>
          <p:nvPr/>
        </p:nvSpPr>
        <p:spPr>
          <a:xfrm>
            <a:off x="8736168" y="4911143"/>
            <a:ext cx="304801" cy="27904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E0B378-3ED3-41B7-A29E-30E5BA989998}"/>
              </a:ext>
            </a:extLst>
          </p:cNvPr>
          <p:cNvSpPr/>
          <p:nvPr/>
        </p:nvSpPr>
        <p:spPr>
          <a:xfrm>
            <a:off x="3376356" y="4926167"/>
            <a:ext cx="304801" cy="27904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979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23C6D6C-5FC0-40E1-8D82-65D200CCE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031" y="1908222"/>
            <a:ext cx="4038599" cy="1325563"/>
          </a:xfrm>
        </p:spPr>
        <p:txBody>
          <a:bodyPr/>
          <a:lstStyle/>
          <a:p>
            <a:r>
              <a:rPr lang="en-US" dirty="0"/>
              <a:t>RFQ output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16B7A4-3812-4415-A755-464E972C4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E507CE-6031-45AD-803B-CD1FFA610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25E80C-0ACF-4BE6-930A-7403E84BA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44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B8C5AB-2D4E-4C87-871F-2EAF40F73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031" y="2956484"/>
            <a:ext cx="4648199" cy="169200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0E10018-9742-4EAF-8EC0-97AA27F1E056}"/>
              </a:ext>
            </a:extLst>
          </p:cNvPr>
          <p:cNvGrpSpPr/>
          <p:nvPr/>
        </p:nvGrpSpPr>
        <p:grpSpPr>
          <a:xfrm>
            <a:off x="6024015" y="1621839"/>
            <a:ext cx="5638878" cy="3614322"/>
            <a:chOff x="5886641" y="1796230"/>
            <a:chExt cx="5638878" cy="361432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A254ACB-7782-4F07-A833-716E7B4E4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86641" y="1796230"/>
              <a:ext cx="5638878" cy="154995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2767671-585D-42B5-A5DC-63EEBD492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86641" y="3860598"/>
              <a:ext cx="5638878" cy="15499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07274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15CBB-8157-4841-AAB4-FE1DAD9FF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0907" y="2486476"/>
            <a:ext cx="3936642" cy="1325563"/>
          </a:xfrm>
        </p:spPr>
        <p:txBody>
          <a:bodyPr/>
          <a:lstStyle/>
          <a:p>
            <a:r>
              <a:rPr lang="en-US" dirty="0"/>
              <a:t>Spiral inflector simulation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C984E13-A747-40CB-9B80-5DBE9C764D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6528" y="625390"/>
            <a:ext cx="5875385" cy="522721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D3874-D901-481F-BC15-AEC38406D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B11A6-56F1-4BB2-B07D-28FF4EEA9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F2076-4681-4CC2-90C6-EA859CA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45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2A0B10-EB14-4BDB-AAE3-D78443DEC36E}"/>
              </a:ext>
            </a:extLst>
          </p:cNvPr>
          <p:cNvSpPr txBox="1"/>
          <p:nvPr/>
        </p:nvSpPr>
        <p:spPr>
          <a:xfrm>
            <a:off x="4370230" y="5514300"/>
            <a:ext cx="2054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Kinetic energy [keV]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7D072D-B74A-41EF-A3B0-4D2297C7357A}"/>
              </a:ext>
            </a:extLst>
          </p:cNvPr>
          <p:cNvSpPr txBox="1"/>
          <p:nvPr/>
        </p:nvSpPr>
        <p:spPr>
          <a:xfrm>
            <a:off x="6773682" y="4888118"/>
            <a:ext cx="53006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Spiral inflector: </a:t>
            </a:r>
            <a:r>
              <a:rPr lang="en-US" sz="2000" dirty="0">
                <a:hlinkClick r:id="rId3"/>
              </a:rPr>
              <a:t>https://arxiv.org/abs/1612.09018</a:t>
            </a:r>
            <a:endParaRPr lang="en-US" sz="2000" dirty="0"/>
          </a:p>
          <a:p>
            <a:r>
              <a:rPr lang="en-US" sz="2000" dirty="0"/>
              <a:t>Code paper: </a:t>
            </a:r>
            <a:r>
              <a:rPr lang="en-US" sz="2000" dirty="0">
                <a:hlinkClick r:id="rId4"/>
              </a:rPr>
              <a:t>https://arxiv.org/abs/1710.00441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69922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6B48D-8A43-4B83-B301-C9CE0D5C3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D785A-C579-46EB-8E51-A5C3DBE9F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7CA00-01BE-4A55-BE31-FCF50D948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46</a:t>
            </a:fld>
            <a:endParaRPr lang="en-US"/>
          </a:p>
        </p:txBody>
      </p:sp>
      <p:pic>
        <p:nvPicPr>
          <p:cNvPr id="7" name="Picture 6" descr="A close up of a colorful background&#10;&#10;Description generated with high confidence">
            <a:extLst>
              <a:ext uri="{FF2B5EF4-FFF2-40B4-BE49-F238E27FC236}">
                <a16:creationId xmlns:a16="http://schemas.microsoft.com/office/drawing/2014/main" id="{E7C94749-EAAC-4B2D-AC83-D9A07D21A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30" y="1506828"/>
            <a:ext cx="6946940" cy="34734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8B62E1B-652C-4EAF-ABB7-6C960CAA6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999" y="1506828"/>
            <a:ext cx="3500801" cy="815663"/>
          </a:xfrm>
        </p:spPr>
        <p:txBody>
          <a:bodyPr anchor="b">
            <a:normAutofit/>
          </a:bodyPr>
          <a:lstStyle/>
          <a:p>
            <a:r>
              <a:rPr lang="en-US" dirty="0"/>
              <a:t>Central region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8E2D02F-8A52-4637-AF15-8D8A3D571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7663" y="2646340"/>
            <a:ext cx="3500800" cy="2195183"/>
          </a:xfrm>
        </p:spPr>
        <p:txBody>
          <a:bodyPr>
            <a:normAutofit/>
          </a:bodyPr>
          <a:lstStyle/>
          <a:p>
            <a:r>
              <a:rPr lang="en-US" sz="2400" dirty="0"/>
              <a:t>AIMA </a:t>
            </a:r>
            <a:r>
              <a:rPr lang="en-US" sz="2400" dirty="0" err="1"/>
              <a:t>Developpement</a:t>
            </a:r>
            <a:r>
              <a:rPr lang="en-US" sz="2400" dirty="0"/>
              <a:t> simulations using Gaussian input</a:t>
            </a:r>
          </a:p>
          <a:p>
            <a:r>
              <a:rPr lang="en-US" sz="2400" dirty="0"/>
              <a:t>Design using simulation results in progress</a:t>
            </a:r>
          </a:p>
        </p:txBody>
      </p:sp>
    </p:spTree>
    <p:extLst>
      <p:ext uri="{BB962C8B-B14F-4D97-AF65-F5344CB8AC3E}">
        <p14:creationId xmlns:p14="http://schemas.microsoft.com/office/powerpoint/2010/main" val="9150372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0E450-8CF7-4157-BB01-DCDB52B8C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Outline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8E4CC-E177-40BE-927B-CA8B31A4D7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IsoDAR experiments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Injection system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Cyclotron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Current research</a:t>
            </a:r>
          </a:p>
          <a:p>
            <a:r>
              <a:rPr lang="en-US" sz="3200" dirty="0"/>
              <a:t>Medical isotopes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05CA0-52F3-4F17-94A7-0842D80131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9B8C2-4857-450A-A77F-012F6B4B3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54E3B-8DAB-4946-8B2F-5BD1A6288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959DC20-6041-452D-AAF2-FAC3C2FA8225}" type="slidenum">
              <a:rPr lang="en-US" smtClean="0"/>
              <a:t>47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BF9AE4-5ABA-4F47-9D20-0ECE360177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42"/>
          <a:stretch/>
        </p:blipFill>
        <p:spPr>
          <a:xfrm>
            <a:off x="6761409" y="407209"/>
            <a:ext cx="2335369" cy="569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091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72C85-DC98-49F5-9E51-9F3008AFE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/>
          </a:bodyPr>
          <a:lstStyle/>
          <a:p>
            <a:r>
              <a:rPr lang="en-US"/>
              <a:t>60 MeV protons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CADC8B-D10E-4644-8A4C-C2A98749BB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3274" y="2137893"/>
                <a:ext cx="5127029" cy="378541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~50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A of protons extracted to protect septum</a:t>
                </a:r>
              </a:p>
              <a:p>
                <a:r>
                  <a:rPr lang="en-US" dirty="0"/>
                  <a:t>Up to 4 stripping locations possible</a:t>
                </a:r>
              </a:p>
              <a:p>
                <a:r>
                  <a:rPr lang="en-US" dirty="0"/>
                  <a:t>Protons can be used to produce medical isotopes</a:t>
                </a:r>
              </a:p>
              <a:p>
                <a:r>
                  <a:rPr lang="en-US" dirty="0"/>
                  <a:t>Or also build machine dedicated to isotope production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CADC8B-D10E-4644-8A4C-C2A98749BB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3274" y="2137893"/>
                <a:ext cx="5127029" cy="3785419"/>
              </a:xfrm>
              <a:blipFill>
                <a:blip r:embed="rId2"/>
                <a:stretch>
                  <a:fillRect l="-2140" t="-2738" r="-2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6B2E8B9C-FA26-4D19-A284-21F12F72EA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6" r="1854" b="1"/>
          <a:stretch/>
        </p:blipFill>
        <p:spPr>
          <a:xfrm>
            <a:off x="6090613" y="640082"/>
            <a:ext cx="5461724" cy="5577837"/>
          </a:xfrm>
          <a:prstGeom prst="rect">
            <a:avLst/>
          </a:prstGeom>
          <a:effectLst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56DAE-297E-4837-A807-FF82E60493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3FCC6B-A59A-40F1-9588-089A7B096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53F96-B086-48A2-9F74-2A3B88D3C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959DC20-6041-452D-AAF2-FAC3C2FA8225}" type="slidenum">
              <a:rPr lang="en-US" smtClean="0"/>
              <a:pPr>
                <a:spcAft>
                  <a:spcPts val="600"/>
                </a:spcAft>
              </a:pPr>
              <a:t>48</a:t>
            </a:fld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566B08D-12E9-402E-98DF-B984D9821B49}"/>
              </a:ext>
            </a:extLst>
          </p:cNvPr>
          <p:cNvCxnSpPr/>
          <p:nvPr/>
        </p:nvCxnSpPr>
        <p:spPr>
          <a:xfrm flipV="1">
            <a:off x="4516192" y="2369713"/>
            <a:ext cx="2833352" cy="14037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8711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8323B-FAF1-4998-8869-8BB797F2E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Imaging: </a:t>
            </a:r>
            <a:r>
              <a:rPr lang="en-US" baseline="30000" dirty="0"/>
              <a:t>68</a:t>
            </a:r>
            <a:r>
              <a:rPr lang="en-US" dirty="0"/>
              <a:t>Ge/</a:t>
            </a:r>
            <a:r>
              <a:rPr lang="en-US" baseline="30000" dirty="0"/>
              <a:t> 68</a:t>
            </a:r>
            <a:r>
              <a:rPr lang="en-US" dirty="0"/>
              <a:t>Ga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308BF-30CB-4DB7-8FE9-BC8064E13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005" y="2169212"/>
            <a:ext cx="5571186" cy="2862285"/>
          </a:xfrm>
        </p:spPr>
        <p:txBody>
          <a:bodyPr/>
          <a:lstStyle/>
          <a:p>
            <a:r>
              <a:rPr lang="en-US" baseline="30000" dirty="0"/>
              <a:t>69</a:t>
            </a:r>
            <a:r>
              <a:rPr lang="en-US" dirty="0"/>
              <a:t>Ga/</a:t>
            </a:r>
            <a:r>
              <a:rPr lang="en-US" baseline="30000" dirty="0"/>
              <a:t>71</a:t>
            </a:r>
            <a:r>
              <a:rPr lang="en-US" dirty="0"/>
              <a:t>Ga + p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aseline="30000" dirty="0">
                <a:sym typeface="Wingdings" panose="05000000000000000000" pitchFamily="2" charset="2"/>
              </a:rPr>
              <a:t>68</a:t>
            </a:r>
            <a:r>
              <a:rPr lang="en-US" dirty="0">
                <a:sym typeface="Wingdings" panose="05000000000000000000" pitchFamily="2" charset="2"/>
              </a:rPr>
              <a:t>Ge </a:t>
            </a:r>
            <a:r>
              <a:rPr lang="en-US" baseline="30000" dirty="0">
                <a:sym typeface="Wingdings" panose="05000000000000000000" pitchFamily="2" charset="2"/>
              </a:rPr>
              <a:t> 68</a:t>
            </a:r>
            <a:r>
              <a:rPr lang="en-US" dirty="0">
                <a:sym typeface="Wingdings" panose="05000000000000000000" pitchFamily="2" charset="2"/>
              </a:rPr>
              <a:t>Ga</a:t>
            </a:r>
            <a:endParaRPr lang="en-US" dirty="0"/>
          </a:p>
          <a:p>
            <a:r>
              <a:rPr lang="en-US" dirty="0"/>
              <a:t>Similar uses as </a:t>
            </a:r>
            <a:r>
              <a:rPr lang="en-US" baseline="30000" dirty="0"/>
              <a:t>99</a:t>
            </a:r>
            <a:r>
              <a:rPr lang="en-US" dirty="0"/>
              <a:t>Mo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baseline="30000" dirty="0"/>
              <a:t> 99m</a:t>
            </a:r>
            <a:r>
              <a:rPr lang="en-US" dirty="0"/>
              <a:t>Tc</a:t>
            </a:r>
          </a:p>
          <a:p>
            <a:r>
              <a:rPr lang="en-US" dirty="0"/>
              <a:t>Longer parent half-life:</a:t>
            </a:r>
          </a:p>
          <a:p>
            <a:pPr marL="457200" lvl="1" indent="0">
              <a:buNone/>
            </a:pPr>
            <a:r>
              <a:rPr lang="en-US" dirty="0"/>
              <a:t>270 days vs. 66 hours</a:t>
            </a:r>
          </a:p>
          <a:p>
            <a:r>
              <a:rPr lang="en-US" dirty="0"/>
              <a:t>Shorter emitter half-life:</a:t>
            </a:r>
          </a:p>
          <a:p>
            <a:pPr marL="457200" lvl="1" indent="0">
              <a:buNone/>
            </a:pPr>
            <a:r>
              <a:rPr lang="en-US" dirty="0"/>
              <a:t>68 minutes vs. 6 hours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2B973-5B66-4A8D-94D6-EAE5B4B3E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4604D-B619-4E74-9F41-9AD4F871E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2353E-FF1F-4115-9406-2A236A4F8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49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E970BA-D369-4A49-B0EE-C4900DA4C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995" y="582759"/>
            <a:ext cx="4556109" cy="56924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E19DC5-D7E3-4DEE-9F53-14BA1CDEF467}"/>
              </a:ext>
            </a:extLst>
          </p:cNvPr>
          <p:cNvSpPr txBox="1"/>
          <p:nvPr/>
        </p:nvSpPr>
        <p:spPr>
          <a:xfrm>
            <a:off x="932005" y="5608387"/>
            <a:ext cx="3041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from: </a:t>
            </a:r>
            <a:r>
              <a:rPr lang="en-US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Semantic Scholar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4414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EF973-3F6C-4835-B7CA-4EABE644A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Isotope Decay-At-Rest (IsoDAR) setup</a:t>
            </a:r>
          </a:p>
        </p:txBody>
      </p:sp>
      <p:pic>
        <p:nvPicPr>
          <p:cNvPr id="4" name="그림 4">
            <a:extLst>
              <a:ext uri="{FF2B5EF4-FFF2-40B4-BE49-F238E27FC236}">
                <a16:creationId xmlns:a16="http://schemas.microsoft.com/office/drawing/2014/main" id="{D707884B-E693-43BF-8F3A-B6CE88AB7F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409" y="1690688"/>
            <a:ext cx="7798590" cy="36619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8AB0BC-B7B9-458D-A386-3CC1C9517968}"/>
              </a:ext>
            </a:extLst>
          </p:cNvPr>
          <p:cNvSpPr txBox="1"/>
          <p:nvPr/>
        </p:nvSpPr>
        <p:spPr>
          <a:xfrm>
            <a:off x="6493389" y="5269099"/>
            <a:ext cx="1398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entury" panose="02040604050505020304" pitchFamily="18" charset="0"/>
              </a:rPr>
              <a:t>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384DAD-F2E5-428D-B315-1C2CA654BBBF}"/>
                  </a:ext>
                </a:extLst>
              </p:cNvPr>
              <p:cNvSpPr txBox="1"/>
              <p:nvPr/>
            </p:nvSpPr>
            <p:spPr>
              <a:xfrm>
                <a:off x="3797140" y="4681230"/>
                <a:ext cx="2223753" cy="863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  <a:latin typeface="Century" panose="02040604050505020304" pitchFamily="18" charset="0"/>
                  </a:rPr>
                  <a:t>Decay-At-Rest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  <a:latin typeface="Century" panose="02040604050505020304" pitchFamily="18" charset="0"/>
                  </a:rPr>
                  <a:t> source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384DAD-F2E5-428D-B315-1C2CA654BB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7140" y="4681230"/>
                <a:ext cx="2223753" cy="863634"/>
              </a:xfrm>
              <a:prstGeom prst="rect">
                <a:avLst/>
              </a:prstGeom>
              <a:blipFill>
                <a:blip r:embed="rId3"/>
                <a:stretch>
                  <a:fillRect l="-4384" t="-5634" r="-7397" b="-11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8ADA525-729B-4848-AE62-86016BC295D8}"/>
              </a:ext>
            </a:extLst>
          </p:cNvPr>
          <p:cNvSpPr txBox="1"/>
          <p:nvPr/>
        </p:nvSpPr>
        <p:spPr>
          <a:xfrm>
            <a:off x="1291039" y="4219565"/>
            <a:ext cx="2090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entury" panose="02040604050505020304" pitchFamily="18" charset="0"/>
              </a:rPr>
              <a:t>Proton driver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59957E2-A7BB-4022-A9D8-30B0B1F01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3CE3935-AC5D-4C68-86BD-EA0ED9D90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8C8E02F-24EC-49C9-916C-0FE515A34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5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40F27B4-CA47-47C8-9E2D-84A3F8F00F03}"/>
                  </a:ext>
                </a:extLst>
              </p:cNvPr>
              <p:cNvSpPr txBox="1"/>
              <p:nvPr/>
            </p:nvSpPr>
            <p:spPr>
              <a:xfrm>
                <a:off x="8646014" y="1690688"/>
                <a:ext cx="3060879" cy="415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 high intensity proton beam is used to produce neutrinos near a kiloton scale detector.</a:t>
                </a:r>
              </a:p>
              <a:p>
                <a:endParaRPr lang="en-US" sz="2400" dirty="0"/>
              </a:p>
              <a:p>
                <a:r>
                  <a:rPr lang="en-US" sz="2400" u="sng" dirty="0"/>
                  <a:t>Physics</a:t>
                </a:r>
                <a:r>
                  <a:rPr lang="en-US" sz="2400" dirty="0"/>
                  <a:t>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Sterile neutrino search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2400" dirty="0"/>
                  <a:t> scattering</a:t>
                </a:r>
              </a:p>
              <a:p>
                <a:endParaRPr lang="en-US" sz="24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40F27B4-CA47-47C8-9E2D-84A3F8F00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6014" y="1690688"/>
                <a:ext cx="3060879" cy="4154984"/>
              </a:xfrm>
              <a:prstGeom prst="rect">
                <a:avLst/>
              </a:prstGeom>
              <a:blipFill>
                <a:blip r:embed="rId4"/>
                <a:stretch>
                  <a:fillRect l="-2988" t="-1173" r="-3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47888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6B4E0-4354-4818-B483-20E555CC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Therapy: </a:t>
            </a:r>
            <a:r>
              <a:rPr lang="en-US" baseline="30000"/>
              <a:t>225</a:t>
            </a:r>
            <a:r>
              <a:rPr lang="en-US"/>
              <a:t>Ac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7BAB11-B484-47A1-ABDB-B89F43B653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5473" y="2044566"/>
                <a:ext cx="5257800" cy="2514556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latin typeface="Cambria Math" panose="02040503050406030204" pitchFamily="18" charset="0"/>
                  </a:rPr>
                  <a:t>p + </a:t>
                </a:r>
                <a:r>
                  <a:rPr lang="en-US" baseline="30000" dirty="0">
                    <a:latin typeface="Cambria Math" panose="02040503050406030204" pitchFamily="18" charset="0"/>
                  </a:rPr>
                  <a:t>229</a:t>
                </a:r>
                <a:r>
                  <a:rPr lang="en-US" dirty="0">
                    <a:latin typeface="Cambria Math" panose="02040503050406030204" pitchFamily="18" charset="0"/>
                  </a:rPr>
                  <a:t>Th </a:t>
                </a:r>
                <a:r>
                  <a:rPr lang="en-US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 </a:t>
                </a:r>
                <a:r>
                  <a:rPr lang="en-US" baseline="30000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225</a:t>
                </a:r>
                <a:r>
                  <a:rPr lang="en-US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Ac  4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𝛼</m:t>
                    </m:r>
                  </m:oMath>
                </a14:m>
                <a:r>
                  <a:rPr lang="en-US" b="0" dirty="0">
                    <a:latin typeface="Cambria Math" panose="02040503050406030204" pitchFamily="18" charset="0"/>
                  </a:rPr>
                  <a:t>+</a:t>
                </a:r>
                <a:r>
                  <a:rPr lang="en-US" b="0" baseline="30000" dirty="0">
                    <a:latin typeface="Cambria Math" panose="02040503050406030204" pitchFamily="18" charset="0"/>
                  </a:rPr>
                  <a:t>209</a:t>
                </a:r>
                <a:r>
                  <a:rPr lang="en-US" b="0" dirty="0">
                    <a:latin typeface="Cambria Math" panose="02040503050406030204" pitchFamily="18" charset="0"/>
                  </a:rPr>
                  <a:t>Bi</a:t>
                </a:r>
              </a:p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Current targets </a:t>
                </a:r>
                <a:r>
                  <a:rPr lang="en-US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226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Ra from purified reactor waste</a:t>
                </a:r>
              </a:p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IsoDAR could exceed current production global rates</a:t>
                </a:r>
              </a:p>
              <a:p>
                <a:endParaRPr lang="en-US" b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7BAB11-B484-47A1-ABDB-B89F43B653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5473" y="2044566"/>
                <a:ext cx="5257800" cy="2514556"/>
              </a:xfrm>
              <a:blipFill>
                <a:blip r:embed="rId2"/>
                <a:stretch>
                  <a:fillRect l="-2086" t="-4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D507B-C270-4EA0-B76A-6BFE73CD5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6F19D-1578-459A-8E76-34CDC53E9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7BF45-30D9-4812-AF25-BA61DE81C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959DC20-6041-452D-AAF2-FAC3C2FA8225}" type="slidenum">
              <a:rPr lang="en-US" smtClean="0"/>
              <a:t>50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C672C7-0E50-4186-8F22-0C0D8991F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273" y="1694981"/>
            <a:ext cx="5307368" cy="35055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9AC0FE-9AC9-48C0-9865-C43D0A4ED80A}"/>
              </a:ext>
            </a:extLst>
          </p:cNvPr>
          <p:cNvSpPr txBox="1"/>
          <p:nvPr/>
        </p:nvSpPr>
        <p:spPr>
          <a:xfrm>
            <a:off x="915473" y="5588077"/>
            <a:ext cx="6568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Medical isotopes with IsoDAR: </a:t>
            </a:r>
            <a:r>
              <a:rPr lang="en-US" dirty="0">
                <a:hlinkClick r:id="rId4"/>
              </a:rPr>
              <a:t>https://arxiv.org/abs/1807.06627</a:t>
            </a:r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6E583F-DF25-4BB3-92B8-56627054B7C2}"/>
              </a:ext>
            </a:extLst>
          </p:cNvPr>
          <p:cNvSpPr txBox="1"/>
          <p:nvPr/>
        </p:nvSpPr>
        <p:spPr>
          <a:xfrm>
            <a:off x="8452834" y="5588077"/>
            <a:ext cx="2988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from: </a:t>
            </a:r>
            <a:r>
              <a:rPr lang="en-US" dirty="0">
                <a:hlinkClick r:id="rId5"/>
              </a:rPr>
              <a:t>Semantic Scholar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739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B3F1A-753A-449A-A671-975C8BF39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7670" y="649073"/>
            <a:ext cx="2799907" cy="1126959"/>
          </a:xfrm>
        </p:spPr>
        <p:txBody>
          <a:bodyPr anchor="b">
            <a:normAutofit/>
          </a:bodyPr>
          <a:lstStyle/>
          <a:p>
            <a:r>
              <a:rPr lang="en-US" dirty="0"/>
              <a:t>Summary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3E14CE73-2D6A-430A-ADBA-B31E26A251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9" r="18254"/>
          <a:stretch/>
        </p:blipFill>
        <p:spPr>
          <a:xfrm flipH="1">
            <a:off x="982028" y="1969098"/>
            <a:ext cx="4205115" cy="31395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6DFCF8-12B7-484F-BCF2-7F272E0072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657670" y="1882596"/>
                <a:ext cx="5816958" cy="4083855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IsoDAR is a definitive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400" dirty="0"/>
                  <a:t> search and study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400" b="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2400" dirty="0"/>
                  <a:t> scattering</a:t>
                </a:r>
              </a:p>
              <a:p>
                <a:r>
                  <a:rPr lang="en-US" sz="2400" dirty="0"/>
                  <a:t>IsoDAR can serve as an injector cyclotron for DAE</a:t>
                </a:r>
                <a14:m>
                  <m:oMath xmlns:m="http://schemas.openxmlformats.org/officeDocument/2006/math">
                    <m:r>
                      <a:rPr lang="en-US" sz="2400" b="0" i="1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2400" dirty="0"/>
                  <a:t>ALUS</a:t>
                </a:r>
              </a:p>
              <a:p>
                <a:r>
                  <a:rPr lang="en-US" sz="2400" dirty="0"/>
                  <a:t>Requires 10 mA of 60 MeV protons on target</a:t>
                </a:r>
              </a:p>
              <a:p>
                <a:r>
                  <a:rPr lang="en-US" sz="2400" dirty="0"/>
                  <a:t>RFQ-DIP uses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sz="2400" dirty="0"/>
                  <a:t>and RFQ axial injection system</a:t>
                </a:r>
              </a:p>
              <a:p>
                <a:r>
                  <a:rPr lang="en-US" sz="2400" dirty="0"/>
                  <a:t>Applications extend beyond particle physics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6DFCF8-12B7-484F-BCF2-7F272E0072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57670" y="1882596"/>
                <a:ext cx="5816958" cy="4083855"/>
              </a:xfrm>
              <a:blipFill>
                <a:blip r:embed="rId3"/>
                <a:stretch>
                  <a:fillRect l="-1363" t="-2090" r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59F36-A850-49EE-BB40-C8A090007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3467" y="6356350"/>
            <a:ext cx="7509933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NuFact 2018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22D93-A478-4750-A330-0C547CFB0F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66149" y="6356350"/>
            <a:ext cx="201057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8/17/2018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B4079-D1D8-485A-B16D-739772750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7596" y="6356350"/>
            <a:ext cx="616204" cy="365125"/>
          </a:xfrm>
          <a:prstGeom prst="ellipse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959DC20-6041-452D-AAF2-FAC3C2FA822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485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34403-E64D-48C2-B061-2A90FFA28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IsoDAR References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AF757AB-35F9-4BEB-84C9-7E7E6EDD49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58343"/>
                <a:ext cx="10701270" cy="461861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Technical CDR: </a:t>
                </a:r>
                <a:r>
                  <a:rPr lang="en-US" dirty="0">
                    <a:hlinkClick r:id="rId2"/>
                  </a:rPr>
                  <a:t>https://arxiv.org/abs/1511.05130</a:t>
                </a:r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r>
                  <a:rPr lang="en-US" dirty="0"/>
                  <a:t>Conventional CDR: </a:t>
                </a:r>
                <a:r>
                  <a:rPr lang="en-US" dirty="0">
                    <a:hlinkClick r:id="rId3"/>
                  </a:rPr>
                  <a:t>https://arxiv.org/abs/1710.09325</a:t>
                </a:r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r>
                  <a:rPr lang="en-US" dirty="0"/>
                  <a:t>High intensity cyclotrons: </a:t>
                </a:r>
                <a:r>
                  <a:rPr lang="en-US" dirty="0">
                    <a:cs typeface="Arial" panose="020B0604020202020204" pitchFamily="34" charset="0"/>
                    <a:hlinkClick r:id="rId4"/>
                  </a:rPr>
                  <a:t>https://arxiv.org/abs/1807.03759</a:t>
                </a:r>
                <a:r>
                  <a:rPr lang="en-US" dirty="0">
                    <a:cs typeface="Arial" panose="020B0604020202020204" pitchFamily="34" charset="0"/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dirty="0"/>
                  <a:t>Spiral inflector: </a:t>
                </a:r>
                <a:r>
                  <a:rPr lang="en-US" dirty="0">
                    <a:hlinkClick r:id="rId5"/>
                  </a:rPr>
                  <a:t>https://arxiv.org/abs/1612.09018</a:t>
                </a:r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r>
                  <a:rPr lang="en-US" dirty="0"/>
                  <a:t>		     </a:t>
                </a:r>
                <a:r>
                  <a:rPr lang="en-US" dirty="0">
                    <a:hlinkClick r:id="rId6"/>
                  </a:rPr>
                  <a:t>https://arxiv.org/abs/1710.00441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Sleeve optimization: </a:t>
                </a:r>
                <a:r>
                  <a:rPr lang="en-US" dirty="0">
                    <a:hlinkClick r:id="rId7"/>
                  </a:rPr>
                  <a:t>https://arxiv.org/abs/1805.00410</a:t>
                </a:r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r>
                  <a:rPr lang="en-US" dirty="0"/>
                  <a:t>Medical isotopes: </a:t>
                </a:r>
                <a:r>
                  <a:rPr lang="en-US" dirty="0">
                    <a:hlinkClick r:id="rId8"/>
                  </a:rPr>
                  <a:t>https://arxiv.org/abs/1807.06627</a:t>
                </a:r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DAE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ALUS/IsoDAR website: </a:t>
                </a:r>
                <a:r>
                  <a:rPr lang="en-US" dirty="0">
                    <a:hlinkClick r:id="rId9"/>
                  </a:rPr>
                  <a:t>https://www.nevis.columbia.edu/daedalus/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AF757AB-35F9-4BEB-84C9-7E7E6EDD49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58343"/>
                <a:ext cx="10701270" cy="4618619"/>
              </a:xfrm>
              <a:blipFill>
                <a:blip r:embed="rId10"/>
                <a:stretch>
                  <a:fillRect l="-1197" t="-2246" b="-2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77F59-0C32-43F5-85BB-D4F0CD251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AC422-24B8-4881-8A1E-6D9597A65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280B3-11CA-4AFA-8BBD-A19A1D61C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26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ndoor, person, building, floor&#10;&#10;Description generated with high confidence">
            <a:extLst>
              <a:ext uri="{FF2B5EF4-FFF2-40B4-BE49-F238E27FC236}">
                <a16:creationId xmlns:a16="http://schemas.microsoft.com/office/drawing/2014/main" id="{BF132619-F1EC-4936-AF7D-5B66EE9FE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553" y="0"/>
            <a:ext cx="8984893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6BC42-EC1A-40A0-9042-F7C0B5FB3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1ED66-9479-4CAD-93AB-A1995F518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CEF8E-5786-4BA1-90F8-971DCCC7A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53</a:t>
            </a:fld>
            <a:endParaRPr lang="en-US"/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22E639A6-8A27-4ED1-8B25-AD3217C8C7E7}"/>
              </a:ext>
            </a:extLst>
          </p:cNvPr>
          <p:cNvSpPr/>
          <p:nvPr/>
        </p:nvSpPr>
        <p:spPr>
          <a:xfrm rot="20272322" flipH="1">
            <a:off x="3452316" y="710206"/>
            <a:ext cx="1403055" cy="192828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?</a:t>
            </a:r>
            <a:endParaRPr lang="en-US" sz="36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6930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277DF57-FF1A-49A3-9302-51B4901438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5911" y="291921"/>
            <a:ext cx="5920177" cy="580776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A4A68-BC46-4F72-8269-FB6650054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F5D9E-4341-4476-8451-737F5FA77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68590-024E-49DF-9549-72A34B9BD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6755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9613B-92CE-4F5B-9ECC-54DB65EED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31937-ED09-406C-A055-E0FE0C69B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F5E86-C702-4D18-AD43-6F9AC8B87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55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F96025-C7D5-46D1-B614-AD8707EE6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029" y="297705"/>
            <a:ext cx="7981942" cy="605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259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8DFB8-73B7-4D3E-91CF-374CD165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059" y="2477516"/>
            <a:ext cx="3605011" cy="1325563"/>
          </a:xfrm>
        </p:spPr>
        <p:txBody>
          <a:bodyPr/>
          <a:lstStyle/>
          <a:p>
            <a:r>
              <a:rPr lang="en-US" dirty="0"/>
              <a:t>Ion source over-focused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7274D7-1761-434A-86B1-DD7B5466E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B3ED7-FA7D-4AD7-889B-E5A8AF099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A3EC5-2940-4C29-AB4D-39EC54BE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56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9004F7-27A5-48DE-9F32-2D3F97FB7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4197" y="459346"/>
            <a:ext cx="5064945" cy="536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5896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01440"/>
            <a:ext cx="4114800" cy="283464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117870"/>
            <a:ext cx="10515600" cy="1325563"/>
          </a:xfrm>
        </p:spPr>
        <p:txBody>
          <a:bodyPr/>
          <a:lstStyle/>
          <a:p>
            <a:r>
              <a:rPr lang="en-US" altLang="ko-KR" dirty="0"/>
              <a:t>Beam dynamics with re-</a:t>
            </a:r>
            <a:r>
              <a:rPr lang="en-US" altLang="ko-KR" dirty="0" err="1"/>
              <a:t>buncher</a:t>
            </a:r>
            <a:endParaRPr lang="ko-KR" altLang="en-US" dirty="0"/>
          </a:p>
        </p:txBody>
      </p:sp>
      <p:pic>
        <p:nvPicPr>
          <p:cNvPr id="5" name="그림 4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13" y="3901440"/>
            <a:ext cx="4114800" cy="2834640"/>
          </a:xfrm>
          <a:prstGeom prst="rect">
            <a:avLst/>
          </a:prstGeom>
        </p:spPr>
      </p:pic>
      <p:pic>
        <p:nvPicPr>
          <p:cNvPr id="6" name="그림 5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13" y="1066800"/>
            <a:ext cx="4114800" cy="2834640"/>
          </a:xfrm>
          <a:prstGeom prst="rect">
            <a:avLst/>
          </a:prstGeom>
        </p:spPr>
      </p:pic>
      <p:pic>
        <p:nvPicPr>
          <p:cNvPr id="9" name="그림 8"/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066800"/>
            <a:ext cx="4114800" cy="28346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01839" y="1066800"/>
            <a:ext cx="167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/>
              <a:t>w/o re-</a:t>
            </a:r>
            <a:r>
              <a:rPr lang="en-US" altLang="ko-KR" b="1" dirty="0" err="1"/>
              <a:t>buncher</a:t>
            </a:r>
            <a:endParaRPr lang="ko-KR" alt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621413" y="1066799"/>
            <a:ext cx="1560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/>
              <a:t>w/ re-</a:t>
            </a:r>
            <a:r>
              <a:rPr lang="en-US" altLang="ko-KR" b="1" dirty="0" err="1"/>
              <a:t>buncher</a:t>
            </a:r>
            <a:endParaRPr lang="ko-KR" alt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895601" y="3962401"/>
            <a:ext cx="167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/>
              <a:t>w/o re-</a:t>
            </a:r>
            <a:r>
              <a:rPr lang="en-US" altLang="ko-KR" b="1" dirty="0" err="1"/>
              <a:t>buncher</a:t>
            </a:r>
            <a:endParaRPr lang="ko-KR" alt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615175" y="3962400"/>
            <a:ext cx="1560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/>
              <a:t>w/ re-</a:t>
            </a:r>
            <a:r>
              <a:rPr lang="en-US" altLang="ko-KR" b="1" dirty="0" err="1"/>
              <a:t>buncher</a:t>
            </a:r>
            <a:endParaRPr lang="ko-KR" altLang="en-US" b="1" dirty="0"/>
          </a:p>
        </p:txBody>
      </p:sp>
      <p:sp>
        <p:nvSpPr>
          <p:cNvPr id="8" name="직사각형 7"/>
          <p:cNvSpPr/>
          <p:nvPr/>
        </p:nvSpPr>
        <p:spPr bwMode="auto">
          <a:xfrm>
            <a:off x="8382000" y="1143000"/>
            <a:ext cx="304800" cy="2286000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ko-KR" altLang="en-US" sz="2400">
              <a:latin typeface="Times" charset="0"/>
              <a:ea typeface="Geneva" charset="0"/>
            </a:endParaRPr>
          </a:p>
        </p:txBody>
      </p:sp>
      <p:sp>
        <p:nvSpPr>
          <p:cNvPr id="18" name="직사각형 17"/>
          <p:cNvSpPr/>
          <p:nvPr/>
        </p:nvSpPr>
        <p:spPr bwMode="auto">
          <a:xfrm>
            <a:off x="8382000" y="3939540"/>
            <a:ext cx="381000" cy="2308861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ko-KR" altLang="en-US" sz="2400">
              <a:latin typeface="Times" charset="0"/>
              <a:ea typeface="Geneva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84158" y="4648201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±2 %</a:t>
            </a:r>
          </a:p>
          <a:p>
            <a:r>
              <a:rPr lang="en-US" altLang="ko-KR" dirty="0"/>
              <a:t>55.17 %</a:t>
            </a:r>
            <a:endParaRPr lang="ko-KR" alt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884158" y="1752601"/>
            <a:ext cx="1032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± 20 </a:t>
            </a:r>
            <a:r>
              <a:rPr lang="en-US" altLang="ko-KR" dirty="0" err="1"/>
              <a:t>deg</a:t>
            </a:r>
            <a:endParaRPr lang="en-US" altLang="ko-KR" dirty="0"/>
          </a:p>
          <a:p>
            <a:r>
              <a:rPr lang="en-US" altLang="ko-KR" dirty="0"/>
              <a:t>44.57 %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dirty="0"/>
              <a:t>Jungbae Bahng, ICHEP 2018</a:t>
            </a:r>
          </a:p>
          <a:p>
            <a:pPr>
              <a:defRPr/>
            </a:pPr>
            <a:r>
              <a:rPr lang="en-US" altLang="ko-KR" dirty="0"/>
              <a:t>Page </a:t>
            </a:r>
            <a:fld id="{5E02A6A8-B875-49BA-8131-25E88F37465B}" type="slidenum">
              <a:rPr lang="en-US" altLang="ko-KR" smtClean="0"/>
              <a:pPr>
                <a:defRPr/>
              </a:pPr>
              <a:t>57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8281695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67250-71DD-4B15-9455-FAE5C8B10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9</a:t>
            </a:r>
            <a:r>
              <a:rPr lang="en-US" dirty="0"/>
              <a:t>Be target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CA1D7DA-1A4C-4177-A18F-EA8AB9BECA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4763" y="1690688"/>
            <a:ext cx="8144887" cy="450794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502B3-E704-4474-8E0A-78369CB3D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1C940-4135-4117-A3A5-AF3DD9201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75B04-4C6A-479F-8364-041EE9F0D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0994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B2044-17E2-4EDC-B32E-F9A2FA100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1612" y="365125"/>
            <a:ext cx="2892188" cy="5389681"/>
          </a:xfrm>
        </p:spPr>
        <p:txBody>
          <a:bodyPr/>
          <a:lstStyle/>
          <a:p>
            <a:r>
              <a:rPr lang="en-US" dirty="0"/>
              <a:t>Target, sleeve, shielding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AFC343D-0474-4E3F-9861-65E6113B3F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5584" y="636896"/>
            <a:ext cx="7298465" cy="523594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D0DA3D-BE98-4D20-94BE-DC05DDE62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BDF2B-19CB-4E7D-9CDF-E4FC2E8DC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D2160-03BD-459E-9BD9-0A2DD9BCC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656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1008D-5B7F-4402-AF90-620AFA26B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750"/>
            <a:ext cx="10515600" cy="1325563"/>
          </a:xfrm>
        </p:spPr>
        <p:txBody>
          <a:bodyPr/>
          <a:lstStyle/>
          <a:p>
            <a:r>
              <a:rPr lang="en-US" dirty="0"/>
              <a:t>Sterile neutrinos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E9F99-2BDB-4AA2-A702-AD187431F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D9A13-F5E7-49AD-AB1E-3AD955C6F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EBC6C-0DFB-4DE9-BAD0-96319874D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E49E6963-A877-405F-A084-572C2C977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223" y="964515"/>
            <a:ext cx="5055353" cy="492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CAA14B14-AECE-4F62-B67B-B8FA280E93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r="12052"/>
          <a:stretch/>
        </p:blipFill>
        <p:spPr bwMode="auto">
          <a:xfrm>
            <a:off x="1253543" y="4472121"/>
            <a:ext cx="2902040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979E1F-370E-41CE-A02A-F158A3DB70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16025"/>
                <a:ext cx="5257800" cy="4351338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SM neutrinos: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Interact weakly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Sterile neutrinos: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No standard model interactions</a:t>
                </a:r>
              </a:p>
              <a:p>
                <a:pPr lvl="1"/>
                <a:r>
                  <a:rPr lang="en-US" dirty="0"/>
                  <a:t>Mix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𝑆𝑀</m:t>
                        </m:r>
                      </m:sub>
                    </m:sSub>
                  </m:oMath>
                </a14:m>
                <a:r>
                  <a:rPr lang="en-US" dirty="0"/>
                  <a:t> flavors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979E1F-370E-41CE-A02A-F158A3DB70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16025"/>
                <a:ext cx="5257800" cy="4351338"/>
              </a:xfrm>
              <a:blipFill>
                <a:blip r:embed="rId4"/>
                <a:stretch>
                  <a:fillRect l="-2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E6B62FDC-6EDD-4037-A8B7-C8AEE506D4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04595">
            <a:off x="3236895" y="1356920"/>
            <a:ext cx="5066759" cy="374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1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7AFB9-0B64-4771-85C5-048B47299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in target and sleeve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4D632C3-9BF7-43A7-91C8-76D7A6D0EE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9379" y="1557696"/>
            <a:ext cx="9466564" cy="458514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320B6-4251-49C6-AECD-D5A09F582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669E7-E91F-429E-AE97-E1D0F648F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60E0D-0EBA-4C21-AAE0-DA1A54FB0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504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82EC643-8689-4730-93E5-B6DF0AE9B03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383406" y="2803525"/>
                <a:ext cx="3991377" cy="13255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dirty="0"/>
                  <a:t> production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82EC643-8689-4730-93E5-B6DF0AE9B0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83406" y="2803525"/>
                <a:ext cx="3991377" cy="13255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BF5040A-06B5-40DB-BCC7-42277440DA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85694" y="559355"/>
            <a:ext cx="5576572" cy="547479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B1095-F463-4CB3-B035-B68DD5F73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7D36E-1247-4A8B-8A47-5418D3660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F10DD-9DF3-4B70-802D-539E798D6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96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F49C9-2388-40AD-B346-D59F9265E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557" y="536453"/>
            <a:ext cx="298522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  </a:t>
            </a:r>
            <a:r>
              <a:rPr lang="en-US" sz="3600" u="sng" dirty="0"/>
              <a:t>Null results</a:t>
            </a:r>
            <a:r>
              <a:rPr lang="en-US" sz="3600" dirty="0"/>
              <a:t>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481D44-67CE-4235-A95A-CD3281959DA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73557" y="1495288"/>
                <a:ext cx="2617144" cy="181997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200" dirty="0"/>
                  <a:t>Disappearance:</a:t>
                </a:r>
              </a:p>
              <a:p>
                <a:r>
                  <a:rPr lang="en-US" sz="2200" dirty="0"/>
                  <a:t>IceCube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endParaRPr lang="en-US" sz="2200" dirty="0"/>
              </a:p>
              <a:p>
                <a:r>
                  <a:rPr lang="en-US" sz="2200" dirty="0"/>
                  <a:t>CDHS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endParaRPr lang="en-US" sz="2200" dirty="0"/>
              </a:p>
              <a:p>
                <a:r>
                  <a:rPr lang="en-US" sz="2200" dirty="0"/>
                  <a:t>KARMEN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481D44-67CE-4235-A95A-CD3281959D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73557" y="1495288"/>
                <a:ext cx="2617144" cy="1819972"/>
              </a:xfrm>
              <a:blipFill>
                <a:blip r:embed="rId2"/>
                <a:stretch>
                  <a:fillRect l="-3030" t="-4013" b="-1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2439D-4E0F-4E77-B123-4D9C9E280A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7ED76-756A-4EF8-9A0F-3966E875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1FC4A-C01B-4A8C-B6D4-9EB4A774A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959DC20-6041-452D-AAF2-FAC3C2FA8225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F74EDD-2B6D-4D94-9A4B-2932266363BB}"/>
              </a:ext>
            </a:extLst>
          </p:cNvPr>
          <p:cNvGrpSpPr/>
          <p:nvPr/>
        </p:nvGrpSpPr>
        <p:grpSpPr>
          <a:xfrm>
            <a:off x="3617414" y="1476820"/>
            <a:ext cx="1919104" cy="1878462"/>
            <a:chOff x="4667944" y="1283074"/>
            <a:chExt cx="3316316" cy="26448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17D38D7-2207-4447-940C-7B49B08DC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2726" y="1283074"/>
              <a:ext cx="3075233" cy="22591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D23A6BF-588C-4C6A-81F6-89D9DD226BCE}"/>
                    </a:ext>
                  </a:extLst>
                </p:cNvPr>
                <p:cNvSpPr txBox="1"/>
                <p:nvPr/>
              </p:nvSpPr>
              <p:spPr>
                <a:xfrm>
                  <a:off x="4667944" y="3535629"/>
                  <a:ext cx="3316316" cy="3922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Bahnschrift SemiBold Condensed" panose="020B0502040204020203" pitchFamily="34" charset="0"/>
                      <a:cs typeface="Arial" panose="020B0604020202020204" pitchFamily="34" charset="0"/>
                    </a:rPr>
                    <a:t>MiniBooNE: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𝝁</m:t>
                          </m:r>
                        </m:sub>
                      </m:sSub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</m:oMath>
                  </a14:m>
                  <a:r>
                    <a:rPr lang="en-US" sz="1600" dirty="0">
                      <a:latin typeface="Bahnschrift SemiBold Condensed" panose="020B0502040204020203" pitchFamily="34" charset="0"/>
                      <a:cs typeface="Arial" panose="020B0604020202020204" pitchFamily="34" charset="0"/>
                    </a:rPr>
                    <a:t>excess </a:t>
                  </a:r>
                  <a14:m>
                    <m:oMath xmlns:m="http://schemas.openxmlformats.org/officeDocument/2006/math"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𝝈</m:t>
                      </m:r>
                    </m:oMath>
                  </a14:m>
                  <a:endParaRPr lang="en-US" sz="1600" b="1" dirty="0">
                    <a:latin typeface="Bahnschrift SemiBold Condensed" panose="020B0502040204020203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D23A6BF-588C-4C6A-81F6-89D9DD226B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7944" y="3535629"/>
                  <a:ext cx="3316316" cy="392286"/>
                </a:xfrm>
                <a:prstGeom prst="rect">
                  <a:avLst/>
                </a:prstGeom>
                <a:blipFill>
                  <a:blip r:embed="rId4"/>
                  <a:stretch>
                    <a:fillRect l="-1408" t="-6780" b="-135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1F2FA4F-FF22-44B9-A784-6D8397C0CD04}"/>
              </a:ext>
            </a:extLst>
          </p:cNvPr>
          <p:cNvGrpSpPr/>
          <p:nvPr/>
        </p:nvGrpSpPr>
        <p:grpSpPr>
          <a:xfrm>
            <a:off x="777271" y="1499718"/>
            <a:ext cx="1974466" cy="1855564"/>
            <a:chOff x="730875" y="618084"/>
            <a:chExt cx="2550195" cy="2677538"/>
          </a:xfrm>
        </p:grpSpPr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94D03148-42FD-4995-A450-1239DCBB7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75" y="618084"/>
              <a:ext cx="2537266" cy="2412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8B30340-AFF2-4694-9FF4-88D182C8FC88}"/>
                    </a:ext>
                  </a:extLst>
                </p:cNvPr>
                <p:cNvSpPr txBox="1"/>
                <p:nvPr/>
              </p:nvSpPr>
              <p:spPr>
                <a:xfrm>
                  <a:off x="1041226" y="2937126"/>
                  <a:ext cx="2239844" cy="3584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Bahnschrift SemiBold Condensed" panose="020B0502040204020203" pitchFamily="34" charset="0"/>
                      <a:cs typeface="Arial" panose="020B0604020202020204" pitchFamily="34" charset="0"/>
                    </a:rPr>
                    <a:t>LSND: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e>
                          </m:acc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𝝁</m:t>
                          </m:r>
                        </m:sub>
                      </m:sSub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e>
                          </m:acc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</m:oMath>
                  </a14:m>
                  <a:r>
                    <a:rPr lang="en-US" sz="1600" dirty="0">
                      <a:latin typeface="Bahnschrift SemiBold Condensed" panose="020B0502040204020203" pitchFamily="34" charset="0"/>
                      <a:cs typeface="Arial" panose="020B0604020202020204" pitchFamily="34" charset="0"/>
                    </a:rPr>
                    <a:t> excess 3</a:t>
                  </a:r>
                  <a14:m>
                    <m:oMath xmlns:m="http://schemas.openxmlformats.org/officeDocument/2006/math"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𝝈</m:t>
                      </m:r>
                    </m:oMath>
                  </a14:m>
                  <a:endParaRPr lang="en-US" sz="1600" b="1" dirty="0">
                    <a:latin typeface="Bahnschrift SemiBold Condensed" panose="020B0502040204020203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8B30340-AFF2-4694-9FF4-88D182C8FC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1226" y="2937126"/>
                  <a:ext cx="2239844" cy="358496"/>
                </a:xfrm>
                <a:prstGeom prst="rect">
                  <a:avLst/>
                </a:prstGeom>
                <a:blipFill>
                  <a:blip r:embed="rId6"/>
                  <a:stretch>
                    <a:fillRect l="-1362" t="-6780" b="-135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0" name="Picture 6">
            <a:extLst>
              <a:ext uri="{FF2B5EF4-FFF2-40B4-BE49-F238E27FC236}">
                <a16:creationId xmlns:a16="http://schemas.microsoft.com/office/drawing/2014/main" id="{43B56419-BDA8-44C2-B6F5-29FD38A8D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79" y="3703738"/>
            <a:ext cx="3501469" cy="118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DA7ADE1-3148-4F59-8A02-D500644CDF96}"/>
                  </a:ext>
                </a:extLst>
              </p:cNvPr>
              <p:cNvSpPr txBox="1"/>
              <p:nvPr/>
            </p:nvSpPr>
            <p:spPr>
              <a:xfrm>
                <a:off x="407319" y="4888315"/>
                <a:ext cx="295465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Bahnschrift SemiBold Condensed" panose="020B0502040204020203" pitchFamily="34" charset="0"/>
                    <a:cs typeface="Arial" panose="020B0604020202020204" pitchFamily="34" charset="0"/>
                  </a:rPr>
                  <a:t>Reactors: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1600" dirty="0">
                    <a:latin typeface="Bahnschrift SemiBold Condensed" panose="020B0502040204020203" pitchFamily="34" charset="0"/>
                    <a:cs typeface="Arial" panose="020B0604020202020204" pitchFamily="34" charset="0"/>
                  </a:rPr>
                  <a:t> deficit </a:t>
                </a:r>
                <a14:m>
                  <m:oMath xmlns:m="http://schemas.openxmlformats.org/officeDocument/2006/math">
                    <m:r>
                      <a:rPr lang="en-US" sz="16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</m:oMath>
                </a14:m>
                <a:r>
                  <a:rPr lang="en-US" sz="1600" dirty="0">
                    <a:latin typeface="Bahnschrift SemiBold Condensed" panose="020B0502040204020203" pitchFamily="34" charset="0"/>
                    <a:cs typeface="Arial" panose="020B0604020202020204" pitchFamily="34" charset="0"/>
                  </a:rPr>
                  <a:t>- </a:t>
                </a:r>
                <a14:m>
                  <m:oMath xmlns:m="http://schemas.openxmlformats.org/officeDocument/2006/math">
                    <m:r>
                      <a:rPr lang="en-US" sz="1600" b="1" i="0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sz="1600" b="1" dirty="0">
                    <a:solidFill>
                      <a:srgbClr val="FF0000"/>
                    </a:solidFill>
                    <a:latin typeface="Bahnschrift SemiBold Condensed" panose="020B0502040204020203" pitchFamily="34" charset="0"/>
                    <a:cs typeface="Arial" panose="020B0604020202020204" pitchFamily="34" charset="0"/>
                  </a:rPr>
                  <a:t>	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DA7ADE1-3148-4F59-8A02-D500644CDF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19" y="4888315"/>
                <a:ext cx="2954655" cy="338554"/>
              </a:xfrm>
              <a:prstGeom prst="rect">
                <a:avLst/>
              </a:prstGeom>
              <a:blipFill>
                <a:blip r:embed="rId8"/>
                <a:stretch>
                  <a:fillRect l="-1237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itle 1">
            <a:extLst>
              <a:ext uri="{FF2B5EF4-FFF2-40B4-BE49-F238E27FC236}">
                <a16:creationId xmlns:a16="http://schemas.microsoft.com/office/drawing/2014/main" id="{C34E9455-4C48-4116-BE22-5FE431AAB47E}"/>
              </a:ext>
            </a:extLst>
          </p:cNvPr>
          <p:cNvSpPr txBox="1">
            <a:spLocks/>
          </p:cNvSpPr>
          <p:nvPr/>
        </p:nvSpPr>
        <p:spPr>
          <a:xfrm>
            <a:off x="5454196" y="225459"/>
            <a:ext cx="14017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Data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ABEAFEF-3E00-432E-967B-1365412EA9AC}"/>
              </a:ext>
            </a:extLst>
          </p:cNvPr>
          <p:cNvCxnSpPr>
            <a:cxnSpLocks/>
          </p:cNvCxnSpPr>
          <p:nvPr/>
        </p:nvCxnSpPr>
        <p:spPr>
          <a:xfrm flipH="1">
            <a:off x="8204912" y="2058786"/>
            <a:ext cx="33269" cy="13999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A666C8B-8F89-4591-9757-9CD09FE54998}"/>
              </a:ext>
            </a:extLst>
          </p:cNvPr>
          <p:cNvCxnSpPr>
            <a:cxnSpLocks/>
          </p:cNvCxnSpPr>
          <p:nvPr/>
        </p:nvCxnSpPr>
        <p:spPr>
          <a:xfrm flipH="1">
            <a:off x="7919426" y="2515989"/>
            <a:ext cx="33269" cy="13999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57F15D6-B1F2-4F15-8306-FD7A18408EC1}"/>
              </a:ext>
            </a:extLst>
          </p:cNvPr>
          <p:cNvCxnSpPr>
            <a:cxnSpLocks/>
          </p:cNvCxnSpPr>
          <p:nvPr/>
        </p:nvCxnSpPr>
        <p:spPr>
          <a:xfrm flipH="1">
            <a:off x="8303648" y="2951727"/>
            <a:ext cx="33269" cy="13999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ECFB9F9E-E613-431E-8E94-B57A25D4D7C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97" t="6414" r="1240" b="3415"/>
          <a:stretch/>
        </p:blipFill>
        <p:spPr>
          <a:xfrm>
            <a:off x="6099271" y="4003360"/>
            <a:ext cx="5988662" cy="157581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94FE7E4-CFCC-48EB-A1EF-3209ABD1D025}"/>
              </a:ext>
            </a:extLst>
          </p:cNvPr>
          <p:cNvSpPr txBox="1"/>
          <p:nvPr/>
        </p:nvSpPr>
        <p:spPr>
          <a:xfrm>
            <a:off x="6557992" y="5527804"/>
            <a:ext cx="28071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Bahnschrift SemiBold Condensed" panose="020B0502040204020203" pitchFamily="34" charset="0"/>
                <a:cs typeface="Arial" panose="020B0604020202020204" pitchFamily="34" charset="0"/>
              </a:rPr>
              <a:t>Neutrino oscillations + decay global fits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341AF34F-3922-4515-A8B0-3B6B33D09FEE}"/>
              </a:ext>
            </a:extLst>
          </p:cNvPr>
          <p:cNvSpPr txBox="1">
            <a:spLocks/>
          </p:cNvSpPr>
          <p:nvPr/>
        </p:nvSpPr>
        <p:spPr>
          <a:xfrm>
            <a:off x="1405148" y="536453"/>
            <a:ext cx="39956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	</a:t>
            </a:r>
            <a:r>
              <a:rPr lang="en-US" sz="3600" u="sng" dirty="0"/>
              <a:t>Anomalies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9E13241-9CBA-4DC2-816B-893EAB505A60}"/>
                  </a:ext>
                </a:extLst>
              </p:cNvPr>
              <p:cNvSpPr txBox="1"/>
              <p:nvPr/>
            </p:nvSpPr>
            <p:spPr>
              <a:xfrm>
                <a:off x="9149411" y="1434839"/>
                <a:ext cx="2539930" cy="1777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Appearance: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KARMEN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sz="2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NOMAD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sz="2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⋅⋅⋅</m:t>
                    </m:r>
                  </m:oMath>
                </a14:m>
                <a:endParaRPr lang="en-US" sz="22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9E13241-9CBA-4DC2-816B-893EAB505A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9411" y="1434839"/>
                <a:ext cx="2539930" cy="1777923"/>
              </a:xfrm>
              <a:prstGeom prst="rect">
                <a:avLst/>
              </a:prstGeom>
              <a:blipFill>
                <a:blip r:embed="rId10"/>
                <a:stretch>
                  <a:fillRect l="-3118" t="-20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itle 1">
            <a:extLst>
              <a:ext uri="{FF2B5EF4-FFF2-40B4-BE49-F238E27FC236}">
                <a16:creationId xmlns:a16="http://schemas.microsoft.com/office/drawing/2014/main" id="{1FF5C49F-A04D-4CD4-BF3E-BFE37DCC4612}"/>
              </a:ext>
            </a:extLst>
          </p:cNvPr>
          <p:cNvSpPr txBox="1">
            <a:spLocks/>
          </p:cNvSpPr>
          <p:nvPr/>
        </p:nvSpPr>
        <p:spPr>
          <a:xfrm>
            <a:off x="7598091" y="3053399"/>
            <a:ext cx="29852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  </a:t>
            </a:r>
            <a:r>
              <a:rPr lang="en-US" sz="3600" u="sng" dirty="0"/>
              <a:t>Global fits</a:t>
            </a:r>
            <a:r>
              <a:rPr lang="en-US" sz="3600" dirty="0"/>
              <a:t>	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D96F4A9-33E7-43F0-B3EE-C2DD487DDCD9}"/>
              </a:ext>
            </a:extLst>
          </p:cNvPr>
          <p:cNvGrpSpPr/>
          <p:nvPr/>
        </p:nvGrpSpPr>
        <p:grpSpPr>
          <a:xfrm>
            <a:off x="3649114" y="3641657"/>
            <a:ext cx="2396703" cy="2066646"/>
            <a:chOff x="3752675" y="3849433"/>
            <a:chExt cx="2204182" cy="18571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AE86C2E-5621-4618-91E1-744167254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752675" y="3849433"/>
              <a:ext cx="2204182" cy="166833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865540B-D562-48A7-BA1A-BED552B3870F}"/>
                </a:ext>
              </a:extLst>
            </p:cNvPr>
            <p:cNvSpPr txBox="1"/>
            <p:nvPr/>
          </p:nvSpPr>
          <p:spPr>
            <a:xfrm>
              <a:off x="4208795" y="4711247"/>
              <a:ext cx="16123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2">
                      <a:lumMod val="50000"/>
                    </a:schemeClr>
                  </a:solidFill>
                </a:rPr>
                <a:t>PRELIMINARY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2755A187-5489-4EFE-96B8-CFD59A6775A5}"/>
                    </a:ext>
                  </a:extLst>
                </p:cNvPr>
                <p:cNvSpPr txBox="1"/>
                <p:nvPr/>
              </p:nvSpPr>
              <p:spPr>
                <a:xfrm>
                  <a:off x="3833493" y="5367993"/>
                  <a:ext cx="203132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Bahnschrift SemiBold Condensed" panose="020B0502040204020203" pitchFamily="34" charset="0"/>
                      <a:cs typeface="Arial" panose="020B0604020202020204" pitchFamily="34" charset="0"/>
                    </a:rPr>
                    <a:t>DANSS: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</m:oMath>
                  </a14:m>
                  <a:r>
                    <a:rPr lang="en-US" sz="1600" dirty="0">
                      <a:latin typeface="Bahnschrift SemiBold Condensed" panose="020B0502040204020203" pitchFamily="34" charset="0"/>
                      <a:cs typeface="Arial" panose="020B0604020202020204" pitchFamily="34" charset="0"/>
                    </a:rPr>
                    <a:t> deficit</a:t>
                  </a:r>
                  <a:r>
                    <a:rPr lang="en-US" sz="1600" b="1" dirty="0">
                      <a:solidFill>
                        <a:srgbClr val="FF0000"/>
                      </a:solidFill>
                      <a:latin typeface="Bahnschrift SemiBold Condensed" panose="020B0502040204020203" pitchFamily="34" charset="0"/>
                      <a:cs typeface="Arial" panose="020B0604020202020204" pitchFamily="34" charset="0"/>
                    </a:rPr>
                    <a:t>	</a:t>
                  </a: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2755A187-5489-4EFE-96B8-CFD59A6775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3493" y="5367993"/>
                  <a:ext cx="2031325" cy="338554"/>
                </a:xfrm>
                <a:prstGeom prst="rect">
                  <a:avLst/>
                </a:prstGeom>
                <a:blipFill>
                  <a:blip r:embed="rId12"/>
                  <a:stretch>
                    <a:fillRect l="-1381" t="-4918" b="-114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1D0943C-EAE5-4B1B-A0BC-CE1EAD23326B}"/>
              </a:ext>
            </a:extLst>
          </p:cNvPr>
          <p:cNvCxnSpPr>
            <a:cxnSpLocks/>
          </p:cNvCxnSpPr>
          <p:nvPr/>
        </p:nvCxnSpPr>
        <p:spPr>
          <a:xfrm>
            <a:off x="4038600" y="4406760"/>
            <a:ext cx="188568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303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le 12">
                <a:extLst>
                  <a:ext uri="{FF2B5EF4-FFF2-40B4-BE49-F238E27FC236}">
                    <a16:creationId xmlns:a16="http://schemas.microsoft.com/office/drawing/2014/main" id="{E5E72100-94CF-4888-842E-8B7185C6100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err="1"/>
                  <a:t>IsoDAR@KamLAND</a:t>
                </a:r>
                <a:r>
                  <a:rPr lang="en-US" dirty="0"/>
                  <a:t> as a definitive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search</a:t>
                </a:r>
              </a:p>
            </p:txBody>
          </p:sp>
        </mc:Choice>
        <mc:Fallback xmlns="">
          <p:sp>
            <p:nvSpPr>
              <p:cNvPr id="13" name="Title 12">
                <a:extLst>
                  <a:ext uri="{FF2B5EF4-FFF2-40B4-BE49-F238E27FC236}">
                    <a16:creationId xmlns:a16="http://schemas.microsoft.com/office/drawing/2014/main" id="{E5E72100-94CF-4888-842E-8B7185C610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60EA98A8-95EC-4D1D-88A5-ED2D482BFD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59699" y="1795148"/>
                <a:ext cx="6728460" cy="1415022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60000"/>
                  </a:lnSpc>
                </a:pPr>
                <a:r>
                  <a:rPr lang="en-US" dirty="0"/>
                  <a:t>5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experiment for allowed regions</a:t>
                </a:r>
              </a:p>
              <a:p>
                <a:r>
                  <a:rPr lang="en-US" dirty="0"/>
                  <a:t>Distinguishes between 3+1 and 3+2 models</a:t>
                </a:r>
              </a:p>
            </p:txBody>
          </p:sp>
        </mc:Choice>
        <mc:Fallback xmlns="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60EA98A8-95EC-4D1D-88A5-ED2D482BFD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59699" y="1795148"/>
                <a:ext cx="6728460" cy="1415022"/>
              </a:xfrm>
              <a:blipFill>
                <a:blip r:embed="rId3"/>
                <a:stretch>
                  <a:fillRect l="-1630" r="-906" b="-2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5A94D-A229-4A5B-9F80-79F3A511D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50F34-354A-4ECE-8616-47D8F1FB9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0CA9F-A290-4E32-A91D-276CDEC92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DC20-6041-452D-AAF2-FAC3C2FA8225}" type="slidenum">
              <a:rPr lang="en-US" smtClean="0"/>
              <a:t>8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42E70D4-CF7E-422A-9D02-238961DD3A33}"/>
              </a:ext>
            </a:extLst>
          </p:cNvPr>
          <p:cNvGrpSpPr/>
          <p:nvPr/>
        </p:nvGrpSpPr>
        <p:grpSpPr>
          <a:xfrm>
            <a:off x="555889" y="1690688"/>
            <a:ext cx="4076700" cy="4389119"/>
            <a:chOff x="7237825" y="1757235"/>
            <a:chExt cx="4216328" cy="45643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657B182-5C4D-4003-B162-BC9515EE92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25" r="1403" b="1480"/>
            <a:stretch/>
          </p:blipFill>
          <p:spPr>
            <a:xfrm>
              <a:off x="7237825" y="1757235"/>
              <a:ext cx="4216328" cy="456438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51DD3F-D5C0-4024-B017-536D6C479795}"/>
                </a:ext>
              </a:extLst>
            </p:cNvPr>
            <p:cNvSpPr txBox="1"/>
            <p:nvPr/>
          </p:nvSpPr>
          <p:spPr>
            <a:xfrm>
              <a:off x="10044959" y="3244998"/>
              <a:ext cx="1328703" cy="1899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C600C7"/>
                  </a:solidFill>
                  <a:effectLst/>
                  <a:uFillTx/>
                  <a:sym typeface="Helvetica Neue"/>
                </a:rPr>
                <a:t>Collin et al.</a:t>
              </a:r>
            </a:p>
            <a:p>
              <a:pPr algn="ctr" defTabSz="584200" hangingPunct="0"/>
              <a:r>
                <a:rPr lang="en-US" sz="1600" dirty="0">
                  <a:solidFill>
                    <a:srgbClr val="C600C7"/>
                  </a:solidFill>
                  <a:sym typeface="Helvetica Neue"/>
                </a:rPr>
                <a:t>1607.00011</a:t>
              </a:r>
              <a:endParaRPr lang="en-US" sz="1600" b="0" dirty="0">
                <a:solidFill>
                  <a:srgbClr val="C600C7"/>
                </a:solidFill>
              </a:endParaRP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sz="1600" b="0" dirty="0">
                <a:solidFill>
                  <a:srgbClr val="C600C7"/>
                </a:solidFill>
              </a:endParaRP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sz="1600" b="0" dirty="0">
                <a:solidFill>
                  <a:srgbClr val="C600C7"/>
                </a:solidFill>
              </a:endParaRP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spc="0" normalizeH="0" baseline="0" dirty="0" err="1">
                  <a:ln>
                    <a:noFill/>
                  </a:ln>
                  <a:solidFill>
                    <a:srgbClr val="00A44A"/>
                  </a:solidFill>
                  <a:effectLst/>
                  <a:uFillTx/>
                  <a:sym typeface="Helvetica Neue"/>
                </a:rPr>
                <a:t>Dentler</a:t>
              </a:r>
              <a:r>
                <a:rPr lang="en-US" sz="1600" b="0" dirty="0">
                  <a:solidFill>
                    <a:srgbClr val="00A44A"/>
                  </a:solidFill>
                </a:rPr>
                <a:t> et al.</a:t>
              </a: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A44A"/>
                  </a:solidFill>
                  <a:effectLst/>
                  <a:uFillTx/>
                  <a:sym typeface="Helvetica Neue"/>
                </a:rPr>
                <a:t>1803.10661</a:t>
              </a: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spc="0" normalizeH="0" baseline="0" dirty="0">
                <a:ln>
                  <a:noFill/>
                </a:ln>
                <a:solidFill>
                  <a:srgbClr val="C600C7"/>
                </a:solidFill>
                <a:effectLst/>
                <a:uFillTx/>
                <a:sym typeface="Helvetica Neue"/>
              </a:endParaRPr>
            </a:p>
          </p:txBody>
        </p:sp>
      </p:grpSp>
      <p:pic>
        <p:nvPicPr>
          <p:cNvPr id="16" name="Content Placeholder 6">
            <a:extLst>
              <a:ext uri="{FF2B5EF4-FFF2-40B4-BE49-F238E27FC236}">
                <a16:creationId xmlns:a16="http://schemas.microsoft.com/office/drawing/2014/main" id="{0120AAFD-8019-44A0-9B78-B4691A84A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9829" y="3570292"/>
            <a:ext cx="6503971" cy="220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28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3336F-52A4-4A6A-9F64-142EDE960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573" y="373818"/>
            <a:ext cx="3647941" cy="1325563"/>
          </a:xfrm>
        </p:spPr>
        <p:txBody>
          <a:bodyPr/>
          <a:lstStyle/>
          <a:p>
            <a:r>
              <a:rPr lang="en-US" dirty="0"/>
              <a:t>IsoDAR sources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0CF9B5-1AC0-40D0-999C-9A34D7A258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76160"/>
                <a:ext cx="3257282" cy="4351338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u="sng" dirty="0"/>
                  <a:t>Production:</a:t>
                </a:r>
              </a:p>
              <a:p>
                <a:r>
                  <a:rPr lang="en-US" dirty="0"/>
                  <a:t>p + </a:t>
                </a:r>
                <a:r>
                  <a:rPr lang="en-US" baseline="30000" dirty="0"/>
                  <a:t>9</a:t>
                </a:r>
                <a:r>
                  <a:rPr lang="en-US" dirty="0"/>
                  <a:t>Be </a:t>
                </a:r>
                <a:r>
                  <a:rPr lang="en-US" dirty="0">
                    <a:sym typeface="Wingdings" panose="05000000000000000000" pitchFamily="2" charset="2"/>
                  </a:rPr>
                  <a:t> n </a:t>
                </a:r>
                <a:endParaRPr lang="en-US" dirty="0"/>
              </a:p>
              <a:p>
                <a:r>
                  <a:rPr lang="en-US" dirty="0"/>
                  <a:t>n + </a:t>
                </a:r>
                <a:r>
                  <a:rPr lang="en-US" baseline="30000" dirty="0"/>
                  <a:t>7</a:t>
                </a:r>
                <a:r>
                  <a:rPr lang="en-US" dirty="0"/>
                  <a:t>Li </a:t>
                </a:r>
                <a:r>
                  <a:rPr lang="en-US" dirty="0">
                    <a:sym typeface="Wingdings" panose="05000000000000000000" pitchFamily="2" charset="2"/>
                  </a:rPr>
                  <a:t> </a:t>
                </a:r>
                <a:r>
                  <a:rPr lang="en-US" baseline="30000" dirty="0">
                    <a:sym typeface="Wingdings" panose="05000000000000000000" pitchFamily="2" charset="2"/>
                  </a:rPr>
                  <a:t>8</a:t>
                </a:r>
                <a:r>
                  <a:rPr lang="en-US" dirty="0">
                    <a:sym typeface="Wingdings" panose="05000000000000000000" pitchFamily="2" charset="2"/>
                  </a:rPr>
                  <a:t>Li</a:t>
                </a:r>
              </a:p>
              <a:p>
                <a:r>
                  <a:rPr lang="en-US" baseline="30000" dirty="0">
                    <a:sym typeface="Wingdings" panose="05000000000000000000" pitchFamily="2" charset="2"/>
                  </a:rPr>
                  <a:t>8</a:t>
                </a:r>
                <a:r>
                  <a:rPr lang="en-US" dirty="0">
                    <a:sym typeface="Wingdings" panose="05000000000000000000" pitchFamily="2" charset="2"/>
                  </a:rPr>
                  <a:t>Li 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𝑒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b="0" i="1" u="sng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u="sng" dirty="0"/>
                  <a:t>Properties:</a:t>
                </a:r>
              </a:p>
              <a:p>
                <a:r>
                  <a:rPr lang="en-US" dirty="0"/>
                  <a:t>Pure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𝑒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~6.4-13 MeV</a:t>
                </a:r>
              </a:p>
              <a:p>
                <a:r>
                  <a:rPr lang="en-US" dirty="0"/>
                  <a:t>Isotropic: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0CF9B5-1AC0-40D0-999C-9A34D7A258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76160"/>
                <a:ext cx="3257282" cy="4351338"/>
              </a:xfrm>
              <a:blipFill>
                <a:blip r:embed="rId2"/>
                <a:stretch>
                  <a:fillRect l="-3933" t="-3081" b="-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65731-2D30-4951-9B28-37547842AB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8/17/2018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2D205-BA2E-4717-94DB-F0AB07EEC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NuFact 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0EEF1-A3F5-46DB-B984-34C827D07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959DC20-6041-452D-AAF2-FAC3C2FA8225}" type="slidenum">
              <a:rPr lang="en-US" smtClean="0"/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A2A076-BA42-4211-870A-48B0FAAD5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1878" y="1308746"/>
            <a:ext cx="8701333" cy="4686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2885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1560</Words>
  <Application>Microsoft Office PowerPoint</Application>
  <PresentationFormat>Widescreen</PresentationFormat>
  <Paragraphs>505</Paragraphs>
  <Slides>61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4" baseType="lpstr">
      <vt:lpstr>맑은 고딕</vt:lpstr>
      <vt:lpstr>Arial</vt:lpstr>
      <vt:lpstr>Bahnschrift SemiBold Condensed</vt:lpstr>
      <vt:lpstr>Calibri</vt:lpstr>
      <vt:lpstr>Calibri Light</vt:lpstr>
      <vt:lpstr>Cambria Math</vt:lpstr>
      <vt:lpstr>Century</vt:lpstr>
      <vt:lpstr>Comic Sans MS</vt:lpstr>
      <vt:lpstr>Geneva</vt:lpstr>
      <vt:lpstr>Helvetica Neue</vt:lpstr>
      <vt:lpstr>Times</vt:lpstr>
      <vt:lpstr>Wingdings</vt:lpstr>
      <vt:lpstr>Office Theme</vt:lpstr>
      <vt:lpstr>The Injection System for IsoDAR </vt:lpstr>
      <vt:lpstr>The Proton Driver for IsoDAR </vt:lpstr>
      <vt:lpstr>Outline</vt:lpstr>
      <vt:lpstr>Outline</vt:lpstr>
      <vt:lpstr>Isotope Decay-At-Rest (IsoDAR) setup</vt:lpstr>
      <vt:lpstr>Sterile neutrinos</vt:lpstr>
      <vt:lpstr>  Null results </vt:lpstr>
      <vt:lpstr>IsoDAR@KamLAND as a definitive ν_s search</vt:lpstr>
      <vt:lpstr>IsoDAR sources</vt:lpstr>
      <vt:lpstr>5 years @ KamLAND</vt:lpstr>
      <vt:lpstr>PowerPoint Presentation</vt:lpstr>
      <vt:lpstr>Other possibilities</vt:lpstr>
      <vt:lpstr>DAEδALUS</vt:lpstr>
      <vt:lpstr>Proton beams from cyclotrons</vt:lpstr>
      <vt:lpstr>Outline</vt:lpstr>
      <vt:lpstr>RFQ – Direct Injection Project (RFQ-DIP)</vt:lpstr>
      <vt:lpstr>Multi-cusp Ion Source</vt:lpstr>
      <vt:lpstr>H_2^+ production</vt:lpstr>
      <vt:lpstr>Extraction system</vt:lpstr>
      <vt:lpstr>RFQ – Direct Injection Project (RFQ-DIP)</vt:lpstr>
      <vt:lpstr>RFQ</vt:lpstr>
      <vt:lpstr>RFQ</vt:lpstr>
      <vt:lpstr>4-vane, split-coaxial design</vt:lpstr>
      <vt:lpstr>Rebunching cell</vt:lpstr>
      <vt:lpstr>RFQ longitudinal E-field</vt:lpstr>
      <vt:lpstr>RFQ – Direct Injection Project (RFQ-DIP)</vt:lpstr>
      <vt:lpstr>RQF-DIP</vt:lpstr>
      <vt:lpstr>1 MeV/amu cyclotron</vt:lpstr>
      <vt:lpstr>Spiral Inflector and central region</vt:lpstr>
      <vt:lpstr>Spiral Inflector</vt:lpstr>
      <vt:lpstr>Central region</vt:lpstr>
      <vt:lpstr>Outline</vt:lpstr>
      <vt:lpstr>Cyclotron design</vt:lpstr>
      <vt:lpstr>Segmentation</vt:lpstr>
      <vt:lpstr>Split-coil design</vt:lpstr>
      <vt:lpstr>Ion extraction</vt:lpstr>
      <vt:lpstr>Outline</vt:lpstr>
      <vt:lpstr>Ion Source tests at MIT</vt:lpstr>
      <vt:lpstr>Emittance Test Scan</vt:lpstr>
      <vt:lpstr>Extraction system results from IBSIMU</vt:lpstr>
      <vt:lpstr>RFQ transport using TRACK</vt:lpstr>
      <vt:lpstr>Rebunching cell effects</vt:lpstr>
      <vt:lpstr>Rebunching cell effects</vt:lpstr>
      <vt:lpstr>RFQ output</vt:lpstr>
      <vt:lpstr>Spiral inflector simulation</vt:lpstr>
      <vt:lpstr>Central region</vt:lpstr>
      <vt:lpstr>Outline</vt:lpstr>
      <vt:lpstr>60 MeV protons</vt:lpstr>
      <vt:lpstr>Imaging: 68Ge/ 68Ga</vt:lpstr>
      <vt:lpstr>Therapy: 225Ac</vt:lpstr>
      <vt:lpstr>Summary</vt:lpstr>
      <vt:lpstr>IsoDAR References</vt:lpstr>
      <vt:lpstr>PowerPoint Presentation</vt:lpstr>
      <vt:lpstr>PowerPoint Presentation</vt:lpstr>
      <vt:lpstr>PowerPoint Presentation</vt:lpstr>
      <vt:lpstr>Ion source over-focused</vt:lpstr>
      <vt:lpstr>Beam dynamics with re-buncher</vt:lpstr>
      <vt:lpstr>9Be target</vt:lpstr>
      <vt:lpstr>Target, sleeve, shielding</vt:lpstr>
      <vt:lpstr>Production in target and sleeve</vt:lpstr>
      <vt:lpstr>ν ̅ production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Injection System for IsoDAR </dc:title>
  <dc:creator>Joe Smolsky</dc:creator>
  <cp:lastModifiedBy>Joe Smolsky</cp:lastModifiedBy>
  <cp:revision>26</cp:revision>
  <dcterms:created xsi:type="dcterms:W3CDTF">2018-08-10T18:48:26Z</dcterms:created>
  <dcterms:modified xsi:type="dcterms:W3CDTF">2018-08-17T17:44:11Z</dcterms:modified>
</cp:coreProperties>
</file>