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40" r:id="rId2"/>
    <p:sldId id="354" r:id="rId3"/>
    <p:sldId id="352" r:id="rId4"/>
    <p:sldId id="353" r:id="rId5"/>
    <p:sldId id="278" r:id="rId6"/>
    <p:sldId id="328" r:id="rId7"/>
    <p:sldId id="282" r:id="rId8"/>
    <p:sldId id="336" r:id="rId9"/>
    <p:sldId id="341" r:id="rId10"/>
    <p:sldId id="315" r:id="rId11"/>
    <p:sldId id="316" r:id="rId12"/>
    <p:sldId id="331" r:id="rId13"/>
    <p:sldId id="337" r:id="rId14"/>
    <p:sldId id="321" r:id="rId15"/>
    <p:sldId id="343" r:id="rId16"/>
    <p:sldId id="310" r:id="rId17"/>
    <p:sldId id="351" r:id="rId18"/>
    <p:sldId id="312" r:id="rId19"/>
    <p:sldId id="313" r:id="rId20"/>
    <p:sldId id="288" r:id="rId21"/>
    <p:sldId id="329" r:id="rId22"/>
    <p:sldId id="345" r:id="rId23"/>
    <p:sldId id="318" r:id="rId24"/>
    <p:sldId id="319" r:id="rId25"/>
    <p:sldId id="344" r:id="rId26"/>
    <p:sldId id="332" r:id="rId27"/>
    <p:sldId id="338" r:id="rId28"/>
    <p:sldId id="335" r:id="rId29"/>
    <p:sldId id="333" r:id="rId30"/>
    <p:sldId id="334" r:id="rId31"/>
    <p:sldId id="34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25" autoAdjust="0"/>
    <p:restoredTop sz="99123" autoAdjust="0"/>
  </p:normalViewPr>
  <p:slideViewPr>
    <p:cSldViewPr>
      <p:cViewPr varScale="1">
        <p:scale>
          <a:sx n="69" d="100"/>
          <a:sy n="69" d="100"/>
        </p:scale>
        <p:origin x="-12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FBD28-B6B4-472A-930C-654497BD5044}" type="datetimeFigureOut">
              <a:rPr lang="en-GB" smtClean="0"/>
              <a:t>13/08/2018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11C2-18AB-41E4-A31F-F81786CF4E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2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4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120" y="8685632"/>
            <a:ext cx="2972280" cy="4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904" tIns="41952" rIns="83904" bIns="41952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9300" indent="-28733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52525" indent="-23018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14488" indent="-23018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74863" indent="-23018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320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892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464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9036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058E27A-A892-499C-8485-D51681F63A92}" type="slidenum">
              <a:rPr lang="en-GB" altLang="ja-JP" sz="2000">
                <a:solidFill>
                  <a:schemeClr val="tx1"/>
                </a:solidFill>
                <a:latin typeface="Comic Sans MS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GB" altLang="ja-JP" sz="20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54537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281" y="4342817"/>
            <a:ext cx="5474242" cy="40275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itchFamily="18" charset="0"/>
              </a:rPr>
              <a:t>Target exchange procedure</a:t>
            </a:r>
          </a:p>
          <a:p>
            <a:r>
              <a:rPr lang="en-GB" altLang="en-US" smtClean="0">
                <a:latin typeface="Times New Roman" pitchFamily="18" charset="0"/>
              </a:rPr>
              <a:t>Target exchanger platform on gimbal/spring system, positioned by dual jacks, X and Z rails allow carriage cross over for target removal installation.</a:t>
            </a:r>
          </a:p>
          <a:p>
            <a:r>
              <a:rPr lang="en-GB" altLang="en-US" smtClean="0">
                <a:latin typeface="Times New Roman" pitchFamily="18" charset="0"/>
              </a:rPr>
              <a:t>View of operators through RMA lead glass window.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0" y="8685632"/>
            <a:ext cx="2972280" cy="4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fld id="{AEACBEED-8D13-438D-B423-803AE7C6F375}" type="slidenum">
              <a:rPr lang="en-GB" altLang="en-US"/>
              <a:pPr eaLnBrk="1" hangingPunct="1"/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5A015A-F818-4B54-81DC-23E82954BEFE}" type="slidenum">
              <a:rPr lang="en-GB" alt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23</a:t>
            </a:fld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2k.org/news/logo/t2k_logo_small.pn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6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2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>
                <a:latin typeface="Comic Sans MS" pitchFamily="66" charset="0"/>
              </a:defRPr>
            </a:lvl1pPr>
            <a:lvl2pPr>
              <a:defRPr baseline="0">
                <a:latin typeface="Comic Sans MS" pitchFamily="66" charset="0"/>
              </a:defRPr>
            </a:lvl2pPr>
            <a:lvl3pPr>
              <a:defRPr baseline="0">
                <a:latin typeface="Comic Sans MS" pitchFamily="66" charset="0"/>
              </a:defRPr>
            </a:lvl3pPr>
            <a:lvl4pPr>
              <a:defRPr baseline="0">
                <a:latin typeface="Comic Sans MS" pitchFamily="66" charset="0"/>
              </a:defRPr>
            </a:lvl4pPr>
            <a:lvl5pPr>
              <a:defRPr baseline="0"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10" descr="logo_r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1724" y="6357616"/>
            <a:ext cx="2663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9830" y="6473504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logo_white.gif">
            <a:hlinkClick r:id="rId3" tooltip="T2K_logo_small.png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" y="6204173"/>
            <a:ext cx="1259990" cy="62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ocuments and Settings\kami\デスクトップ\epi-2006anl\jparclogo1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6256489"/>
            <a:ext cx="720080" cy="57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7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4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5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2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4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7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WGXz5QHFH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b68c0482-c617-42c7-9b18-bc37f3593ead@fed.cclrc.ac.uk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8740"/>
            <a:ext cx="7569976" cy="505095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68106" y="188639"/>
            <a:ext cx="7200900" cy="1260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1"/>
                </a:solidFill>
              </a:rPr>
              <a:t>T2K Target and Beam Window Upgrades for 1.3 MW Operation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348880"/>
            <a:ext cx="7668852" cy="279031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GB" sz="3200" b="1" dirty="0"/>
              <a:t>Chris </a:t>
            </a:r>
            <a:r>
              <a:rPr lang="en-GB" sz="3200" b="1" dirty="0" err="1" smtClean="0"/>
              <a:t>Densham</a:t>
            </a:r>
            <a:r>
              <a:rPr lang="en-GB" sz="3200" b="1" dirty="0" smtClean="0"/>
              <a:t> </a:t>
            </a:r>
          </a:p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GB" sz="2400" dirty="0" smtClean="0"/>
              <a:t>(STFC Rutherford Appleton Laboratory)</a:t>
            </a:r>
          </a:p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GB" sz="2400" dirty="0" smtClean="0"/>
              <a:t>On behalf of T2K Collaboration</a:t>
            </a:r>
            <a:endParaRPr lang="en-GB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4286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DF1011B-45E0-4089-8470-B950279DDECA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1026" name="Picture 2" descr="C:\Users\cjd47\Desktop\KEK-logo-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338059"/>
            <a:ext cx="819827" cy="4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6170339"/>
            <a:ext cx="501853" cy="6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1438" y="80963"/>
            <a:ext cx="9001125" cy="971550"/>
          </a:xfrm>
        </p:spPr>
        <p:txBody>
          <a:bodyPr>
            <a:normAutofit fontScale="90000"/>
          </a:bodyPr>
          <a:lstStyle/>
          <a:p>
            <a:r>
              <a:rPr lang="en-GB" altLang="en-US" sz="4000" smtClean="0"/>
              <a:t>Simulations of target @ 1.3MW</a:t>
            </a:r>
            <a:br>
              <a:rPr lang="en-GB" altLang="en-US" sz="4000" smtClean="0"/>
            </a:br>
            <a:r>
              <a:rPr lang="en-GB" altLang="en-US" sz="3200" smtClean="0"/>
              <a:t>Increased beam power, flow rate &amp; pressure</a:t>
            </a:r>
            <a:endParaRPr lang="en-GB" altLang="en-US" sz="400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07950" y="1125538"/>
            <a:ext cx="8928100" cy="4679950"/>
          </a:xfrm>
        </p:spPr>
        <p:txBody>
          <a:bodyPr/>
          <a:lstStyle/>
          <a:p>
            <a:r>
              <a:rPr lang="en-GB" altLang="en-US" sz="2400" smtClean="0"/>
              <a:t>60g/s @ 5.9bar (5barG outlet) – 1.3MW beam power</a:t>
            </a:r>
          </a:p>
          <a:p>
            <a:endParaRPr lang="en-GB" altLang="en-US" sz="2400" smtClean="0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073275"/>
            <a:ext cx="43068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5754688" y="2911475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FF0000"/>
                </a:solidFill>
                <a:latin typeface="Arial" pitchFamily="34" charset="0"/>
              </a:rPr>
              <a:t>Damaged graphite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FF0000"/>
                </a:solidFill>
                <a:latin typeface="Arial" pitchFamily="34" charset="0"/>
              </a:rPr>
              <a:t>Thermal conductivity 1/4 </a:t>
            </a:r>
          </a:p>
        </p:txBody>
      </p:sp>
      <p:pic>
        <p:nvPicPr>
          <p:cNvPr id="8" name="Content Placeholder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180748"/>
            <a:ext cx="4176464" cy="326447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411760" y="2921071"/>
            <a:ext cx="2189838" cy="3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 smtClean="0">
                <a:solidFill>
                  <a:srgbClr val="FF0000"/>
                </a:solidFill>
                <a:latin typeface="Arial" pitchFamily="34" charset="0"/>
              </a:rPr>
              <a:t>Helium flow lines</a:t>
            </a:r>
            <a:endParaRPr lang="en-GB" altLang="en-US" sz="18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143000"/>
          </a:xfrm>
        </p:spPr>
        <p:txBody>
          <a:bodyPr/>
          <a:lstStyle/>
          <a:p>
            <a:r>
              <a:rPr lang="en-GB" altLang="en-US" smtClean="0"/>
              <a:t>Summary of cooling simulations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475341"/>
              </p:ext>
            </p:extLst>
          </p:nvPr>
        </p:nvGraphicFramePr>
        <p:xfrm>
          <a:off x="109538" y="908718"/>
          <a:ext cx="8915400" cy="1545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5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35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3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77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354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82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443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942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Flow rate [g/s]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Outlet Pressure [bar]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Beam power [kW]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Pressure drop [bar]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velocity [m/s]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Target core temp </a:t>
                      </a:r>
                      <a:endParaRPr lang="en-US" sz="1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</a:rPr>
                        <a:t>damaged) </a:t>
                      </a:r>
                      <a:r>
                        <a:rPr lang="en-US" sz="1400" u="none" strike="noStrike" dirty="0" smtClean="0">
                          <a:effectLst/>
                        </a:rPr>
                        <a:t>[K]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Target core temp (new</a:t>
                      </a:r>
                      <a:r>
                        <a:rPr lang="en-GB" sz="1400" u="none" strike="noStrike">
                          <a:effectLst/>
                        </a:rPr>
                        <a:t>) </a:t>
                      </a:r>
                      <a:r>
                        <a:rPr lang="en-GB" sz="1400" u="none" strike="noStrike" smtClean="0">
                          <a:effectLst/>
                        </a:rPr>
                        <a:t>[K]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32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0.9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750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0.73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560</a:t>
                      </a: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1025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894.1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0.9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1300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1.93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960.3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1.39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952.3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1.09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951.1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1300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0.88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425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1182.6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951.9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67" name="TextBox 7"/>
          <p:cNvSpPr txBox="1">
            <a:spLocks noChangeArrowheads="1"/>
          </p:cNvSpPr>
          <p:nvPr/>
        </p:nvSpPr>
        <p:spPr bwMode="auto">
          <a:xfrm>
            <a:off x="3854613" y="2584773"/>
            <a:ext cx="51768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Existing plant can deliver cooling power for 900 kW operation.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>
                <a:solidFill>
                  <a:srgbClr val="FF0000"/>
                </a:solidFill>
                <a:latin typeface="Arial" pitchFamily="34" charset="0"/>
              </a:rPr>
              <a:t>For 1.3MW beam @ 5bar and 60g/s, the </a:t>
            </a:r>
            <a:r>
              <a:rPr lang="en-GB" altLang="en-US" sz="1600" dirty="0" smtClean="0">
                <a:solidFill>
                  <a:srgbClr val="FF0000"/>
                </a:solidFill>
                <a:latin typeface="Arial" pitchFamily="34" charset="0"/>
              </a:rPr>
              <a:t>velocity and </a:t>
            </a:r>
            <a:r>
              <a:rPr lang="en-GB" altLang="en-US" sz="1600" dirty="0">
                <a:solidFill>
                  <a:srgbClr val="FF0000"/>
                </a:solidFill>
                <a:latin typeface="Arial" pitchFamily="34" charset="0"/>
              </a:rPr>
              <a:t>pressure drop are comparable to </a:t>
            </a:r>
            <a:r>
              <a:rPr lang="en-GB" altLang="en-US" sz="1600" dirty="0" smtClean="0">
                <a:solidFill>
                  <a:srgbClr val="FF0000"/>
                </a:solidFill>
                <a:latin typeface="Arial" pitchFamily="34" charset="0"/>
              </a:rPr>
              <a:t>750 kW </a:t>
            </a:r>
            <a:r>
              <a:rPr lang="en-GB" altLang="en-US" sz="1600" dirty="0">
                <a:solidFill>
                  <a:srgbClr val="FF0000"/>
                </a:solidFill>
                <a:latin typeface="Arial" pitchFamily="34" charset="0"/>
              </a:rPr>
              <a:t>design.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 smtClean="0">
                <a:solidFill>
                  <a:srgbClr val="000000"/>
                </a:solidFill>
                <a:latin typeface="Arial" pitchFamily="34" charset="0"/>
              </a:rPr>
              <a:t>Need to upgrade plant to operate at higher pressure.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 smtClean="0">
                <a:solidFill>
                  <a:srgbClr val="000000"/>
                </a:solidFill>
                <a:latin typeface="Arial" pitchFamily="34" charset="0"/>
              </a:rPr>
              <a:t>Some target modifications </a:t>
            </a: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needed to operate at higher pressure (e.g. window geometry, weld design, target pipes – bellows &amp; isolators)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Target will run slightly hotter. Need high helium purity to avoid oxidation. (New target will withstand vacuum load to enable helium back fill)</a:t>
            </a:r>
          </a:p>
        </p:txBody>
      </p:sp>
      <p:sp>
        <p:nvSpPr>
          <p:cNvPr id="21568" name="TextBox 9"/>
          <p:cNvSpPr txBox="1">
            <a:spLocks noChangeArrowheads="1"/>
          </p:cNvSpPr>
          <p:nvPr/>
        </p:nvSpPr>
        <p:spPr bwMode="auto">
          <a:xfrm>
            <a:off x="467544" y="2473590"/>
            <a:ext cx="2989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200" dirty="0">
                <a:solidFill>
                  <a:srgbClr val="000000"/>
                </a:solidFill>
                <a:latin typeface="Arial" pitchFamily="34" charset="0"/>
              </a:rPr>
              <a:t>NOTE: speed of sound in He ~1000m/s </a:t>
            </a:r>
          </a:p>
        </p:txBody>
      </p:sp>
      <p:pic>
        <p:nvPicPr>
          <p:cNvPr id="21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8" y="2800350"/>
            <a:ext cx="3673475" cy="275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3559175" y="3276600"/>
            <a:ext cx="473075" cy="239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920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Target window re-optimisation for 5 bar operation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488832" cy="3096344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032448" cy="25922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35896" y="40050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j-lt"/>
              </a:rPr>
              <a:t>Parameterised re-optimisation of </a:t>
            </a:r>
            <a:r>
              <a:rPr lang="en-GB" b="1" dirty="0" smtClean="0">
                <a:latin typeface="+mj-lt"/>
              </a:rPr>
              <a:t>upstream</a:t>
            </a:r>
            <a:r>
              <a:rPr lang="en-GB" dirty="0" smtClean="0">
                <a:latin typeface="+mj-lt"/>
              </a:rPr>
              <a:t> window</a:t>
            </a:r>
            <a:endParaRPr lang="en-GB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558924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j-lt"/>
              </a:rPr>
              <a:t>Downstream</a:t>
            </a:r>
            <a:r>
              <a:rPr lang="en-GB" dirty="0" smtClean="0">
                <a:latin typeface="+mj-lt"/>
              </a:rPr>
              <a:t> window</a:t>
            </a:r>
            <a:endParaRPr lang="en-GB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708920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Von-Mises stresses in existing target window at 5 bar</a:t>
            </a:r>
            <a:endParaRPr lang="en-GB" dirty="0">
              <a:latin typeface="+mj-lt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6300192" y="4678018"/>
            <a:ext cx="284380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FF0000"/>
                </a:solidFill>
                <a:latin typeface="Arial" charset="0"/>
              </a:rPr>
              <a:t>Optimised: 75 MPa  -&gt; 34 MPa</a:t>
            </a:r>
            <a:endParaRPr lang="en-GB" altLang="en-US" sz="14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400" dirty="0">
                <a:solidFill>
                  <a:srgbClr val="FF0000"/>
                </a:solidFill>
                <a:latin typeface="Arial" charset="0"/>
              </a:rPr>
              <a:t>Plate </a:t>
            </a:r>
            <a:r>
              <a:rPr lang="en-GB" altLang="en-US" sz="1400" dirty="0" smtClean="0">
                <a:solidFill>
                  <a:srgbClr val="FF0000"/>
                </a:solidFill>
                <a:latin typeface="Arial" charset="0"/>
              </a:rPr>
              <a:t>thickness: 7 mm -&gt; 10 mm</a:t>
            </a:r>
            <a:endParaRPr lang="en-GB" altLang="en-US" sz="14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400" dirty="0">
                <a:solidFill>
                  <a:srgbClr val="FF0000"/>
                </a:solidFill>
                <a:latin typeface="Arial" charset="0"/>
              </a:rPr>
              <a:t>External radius = </a:t>
            </a:r>
            <a:r>
              <a:rPr lang="en-GB" altLang="en-US" sz="1400" dirty="0" smtClean="0">
                <a:solidFill>
                  <a:srgbClr val="FF0000"/>
                </a:solidFill>
                <a:latin typeface="Arial" charset="0"/>
              </a:rPr>
              <a:t>7 mm</a:t>
            </a:r>
            <a:endParaRPr lang="en-GB" altLang="en-US" sz="14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400" dirty="0">
                <a:solidFill>
                  <a:srgbClr val="FF0000"/>
                </a:solidFill>
                <a:latin typeface="Arial" charset="0"/>
              </a:rPr>
              <a:t>Internal radius = </a:t>
            </a:r>
            <a:r>
              <a:rPr lang="en-GB" altLang="en-US" sz="1400" dirty="0" smtClean="0">
                <a:solidFill>
                  <a:srgbClr val="FF0000"/>
                </a:solidFill>
                <a:latin typeface="Arial" charset="0"/>
              </a:rPr>
              <a:t>25 mm</a:t>
            </a:r>
            <a:endParaRPr lang="en-GB" altLang="en-US" sz="14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14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740352" y="3645024"/>
            <a:ext cx="432048" cy="10063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7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43" y="533874"/>
            <a:ext cx="4769893" cy="339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4" y="4593434"/>
            <a:ext cx="6035177" cy="226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26" y="1124744"/>
            <a:ext cx="3813115" cy="291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itle 4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63562"/>
          </a:xfrm>
        </p:spPr>
        <p:txBody>
          <a:bodyPr/>
          <a:lstStyle/>
          <a:p>
            <a:r>
              <a:rPr lang="en-GB" altLang="en-US" sz="2800" dirty="0" smtClean="0"/>
              <a:t>Effect of pulsed beam on T2K target</a:t>
            </a:r>
            <a:endParaRPr lang="en-US" altLang="en-US" sz="2800" dirty="0" smtClean="0"/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-8452" y="4556861"/>
            <a:ext cx="297001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GB" altLang="en-US" sz="1800" dirty="0">
                <a:latin typeface="+mj-lt"/>
              </a:rPr>
              <a:t>Inertial ‘violin modes</a:t>
            </a:r>
            <a:r>
              <a:rPr lang="en-GB" altLang="en-US" sz="1800" dirty="0" smtClean="0">
                <a:latin typeface="+mj-lt"/>
              </a:rPr>
              <a:t>’ from worst-case off-centre beam spill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GB" sz="1800" dirty="0"/>
              <a:t>2-sigma beam </a:t>
            </a:r>
            <a:r>
              <a:rPr lang="en-GB" sz="1800" dirty="0" smtClean="0"/>
              <a:t>offset</a:t>
            </a:r>
          </a:p>
          <a:p>
            <a:pPr marL="1028700" lvl="1" eaLnBrk="1" hangingPunct="1">
              <a:spcBef>
                <a:spcPct val="0"/>
              </a:spcBef>
            </a:pPr>
            <a:r>
              <a:rPr lang="en-GB" sz="1400" dirty="0" smtClean="0"/>
              <a:t>0.5 </a:t>
            </a:r>
            <a:r>
              <a:rPr lang="en-GB" sz="1400" dirty="0"/>
              <a:t>mm </a:t>
            </a:r>
            <a:r>
              <a:rPr lang="en-GB" sz="1400" dirty="0" smtClean="0"/>
              <a:t>amplitude </a:t>
            </a:r>
          </a:p>
          <a:p>
            <a:pPr marL="1028700" lvl="1" eaLnBrk="1" hangingPunct="1">
              <a:spcBef>
                <a:spcPct val="0"/>
              </a:spcBef>
            </a:pPr>
            <a:r>
              <a:rPr lang="en-GB" sz="1400" dirty="0" smtClean="0"/>
              <a:t>6.8 MPa stress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800" b="1" dirty="0" smtClean="0">
                <a:latin typeface="+mj-lt"/>
              </a:rPr>
              <a:t>Tolerant to worst case off-centre beam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948264" y="2463421"/>
            <a:ext cx="20484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+mj-lt"/>
              </a:rPr>
              <a:t>Stress distribution after </a:t>
            </a:r>
            <a:r>
              <a:rPr lang="en-GB" altLang="en-US" sz="1800" i="1" dirty="0" smtClean="0">
                <a:latin typeface="+mj-lt"/>
              </a:rPr>
              <a:t>off-centre</a:t>
            </a:r>
            <a:r>
              <a:rPr lang="en-GB" altLang="en-US" sz="1800" dirty="0" smtClean="0">
                <a:latin typeface="+mj-lt"/>
              </a:rPr>
              <a:t> </a:t>
            </a:r>
            <a:r>
              <a:rPr lang="en-GB" altLang="en-US" sz="1800" dirty="0">
                <a:latin typeface="+mj-lt"/>
              </a:rPr>
              <a:t>beam spill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6842" y="1268760"/>
            <a:ext cx="42391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+mj-lt"/>
              </a:rPr>
              <a:t>Stress waves in graphite:</a:t>
            </a:r>
            <a:r>
              <a:rPr lang="en-GB" altLang="en-US" sz="1800" i="1" dirty="0" smtClean="0">
                <a:latin typeface="+mj-lt"/>
              </a:rPr>
              <a:t> on-centre </a:t>
            </a:r>
            <a:r>
              <a:rPr lang="en-GB" altLang="en-US" sz="1800" dirty="0" smtClean="0">
                <a:latin typeface="+mj-lt"/>
              </a:rPr>
              <a:t>beam spill</a:t>
            </a:r>
            <a:endParaRPr lang="en-US" altLang="en-US" sz="1800" dirty="0">
              <a:latin typeface="+mj-lt"/>
            </a:endParaRPr>
          </a:p>
        </p:txBody>
      </p:sp>
      <p:sp>
        <p:nvSpPr>
          <p:cNvPr id="3" name="Line Callout 1 (No Border) 2"/>
          <p:cNvSpPr/>
          <p:nvPr/>
        </p:nvSpPr>
        <p:spPr bwMode="auto">
          <a:xfrm flipH="1">
            <a:off x="94242" y="3165367"/>
            <a:ext cx="1021373" cy="343628"/>
          </a:xfrm>
          <a:prstGeom prst="callout1">
            <a:avLst>
              <a:gd name="adj1" fmla="val 18750"/>
              <a:gd name="adj2" fmla="val -8333"/>
              <a:gd name="adj3" fmla="val 17674"/>
              <a:gd name="adj4" fmla="val -491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charset="0"/>
              </a:rPr>
              <a:t>-8 MPa</a:t>
            </a:r>
          </a:p>
        </p:txBody>
      </p:sp>
      <p:sp>
        <p:nvSpPr>
          <p:cNvPr id="12" name="Line Callout 1 (No Border) 11"/>
          <p:cNvSpPr/>
          <p:nvPr/>
        </p:nvSpPr>
        <p:spPr bwMode="auto">
          <a:xfrm>
            <a:off x="1796389" y="3453659"/>
            <a:ext cx="1810910" cy="335381"/>
          </a:xfrm>
          <a:prstGeom prst="callout1">
            <a:avLst>
              <a:gd name="adj1" fmla="val 18750"/>
              <a:gd name="adj2" fmla="val -8333"/>
              <a:gd name="adj3" fmla="val -98430"/>
              <a:gd name="adj4" fmla="val -92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charset="0"/>
              </a:rPr>
              <a:t>5 µs beam spill</a:t>
            </a:r>
          </a:p>
        </p:txBody>
      </p:sp>
      <p:sp>
        <p:nvSpPr>
          <p:cNvPr id="4" name="Flowchart: Or 3"/>
          <p:cNvSpPr/>
          <p:nvPr/>
        </p:nvSpPr>
        <p:spPr bwMode="auto">
          <a:xfrm>
            <a:off x="5438633" y="3009331"/>
            <a:ext cx="122830" cy="116006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 rot="20501007">
            <a:off x="4975407" y="2761847"/>
            <a:ext cx="395287" cy="561975"/>
            <a:chOff x="10528" y="1569781"/>
            <a:chExt cx="395384" cy="561800"/>
          </a:xfrm>
        </p:grpSpPr>
        <p:sp>
          <p:nvSpPr>
            <p:cNvPr id="15" name="Right Arrow 1"/>
            <p:cNvSpPr>
              <a:spLocks noChangeArrowheads="1"/>
            </p:cNvSpPr>
            <p:nvPr/>
          </p:nvSpPr>
          <p:spPr bwMode="auto">
            <a:xfrm rot="-303024">
              <a:off x="12070" y="1907613"/>
              <a:ext cx="393842" cy="22396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 rot="-298762">
              <a:off x="10528" y="1569781"/>
              <a:ext cx="3680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/>
                <a:t>p</a:t>
              </a:r>
            </a:p>
          </p:txBody>
        </p:sp>
      </p:grp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9985" y="3910529"/>
            <a:ext cx="50178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latin typeface="+mj-lt"/>
              </a:rPr>
              <a:t>IG43 	Compressive strength	= 90 MPa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+mj-lt"/>
              </a:rPr>
              <a:t>	</a:t>
            </a:r>
            <a:r>
              <a:rPr lang="en-GB" altLang="en-US" sz="1800" b="1" dirty="0" smtClean="0">
                <a:latin typeface="+mj-lt"/>
              </a:rPr>
              <a:t>Tensile strength 	= 37 MPa  </a:t>
            </a:r>
            <a:endParaRPr lang="en-US" alt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78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700087"/>
          </a:xfrm>
        </p:spPr>
        <p:txBody>
          <a:bodyPr/>
          <a:lstStyle/>
          <a:p>
            <a:r>
              <a:rPr lang="en-GB" altLang="en-US" sz="3600" smtClean="0"/>
              <a:t>Target supports and horn integration</a:t>
            </a: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10966" b="4980"/>
          <a:stretch>
            <a:fillRect/>
          </a:stretch>
        </p:blipFill>
        <p:spPr bwMode="auto">
          <a:xfrm>
            <a:off x="323528" y="1885950"/>
            <a:ext cx="35496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26629" idx="1"/>
          </p:cNvCxnSpPr>
          <p:nvPr/>
        </p:nvCxnSpPr>
        <p:spPr>
          <a:xfrm flipH="1">
            <a:off x="2344415" y="4497586"/>
            <a:ext cx="1528763" cy="406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78" y="2852936"/>
            <a:ext cx="4927600" cy="32877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3"/>
          <p:cNvSpPr txBox="1">
            <a:spLocks noChangeArrowheads="1"/>
          </p:cNvSpPr>
          <p:nvPr/>
        </p:nvSpPr>
        <p:spPr bwMode="auto">
          <a:xfrm>
            <a:off x="569913" y="747713"/>
            <a:ext cx="8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Comic Sans MS" panose="030F0702030302020204" pitchFamily="66" charset="0"/>
              </a:rPr>
              <a:t>Increasing </a:t>
            </a:r>
            <a:r>
              <a:rPr lang="en-GB" altLang="en-US" sz="1800" dirty="0">
                <a:latin typeface="Comic Sans MS" panose="030F0702030302020204" pitchFamily="66" charset="0"/>
              </a:rPr>
              <a:t>horn current from 250 kA to 320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kA will increase vibrations</a:t>
            </a:r>
            <a:endParaRPr lang="en-GB" altLang="en-US" sz="1800" dirty="0">
              <a:latin typeface="Comic Sans MS" panose="030F0702030302020204" pitchFamily="66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Comic Sans MS" panose="030F0702030302020204" pitchFamily="66" charset="0"/>
              </a:rPr>
              <a:t>Target </a:t>
            </a:r>
            <a:r>
              <a:rPr lang="en-GB" altLang="en-US" sz="1800" dirty="0">
                <a:latin typeface="Comic Sans MS" panose="030F0702030302020204" pitchFamily="66" charset="0"/>
              </a:rPr>
              <a:t>supports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redesigned </a:t>
            </a:r>
            <a:r>
              <a:rPr lang="en-GB" altLang="en-US" sz="1800" dirty="0">
                <a:latin typeface="Comic Sans MS" panose="030F0702030302020204" pitchFamily="66" charset="0"/>
              </a:rPr>
              <a:t>to prevent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any movement</a:t>
            </a:r>
            <a:endParaRPr lang="en-GB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26631" name="TextBox 14"/>
          <p:cNvSpPr txBox="1">
            <a:spLocks noChangeArrowheads="1"/>
          </p:cNvSpPr>
          <p:nvPr/>
        </p:nvSpPr>
        <p:spPr bwMode="auto">
          <a:xfrm>
            <a:off x="3917628" y="1642061"/>
            <a:ext cx="4883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Comic Sans MS" panose="030F0702030302020204" pitchFamily="66" charset="0"/>
              </a:rPr>
              <a:t>E.g. new ‘kinematic’ design feature </a:t>
            </a:r>
            <a:endParaRPr lang="en-GB" altLang="en-US" sz="1800" dirty="0">
              <a:latin typeface="Comic Sans MS" panose="030F0702030302020204" pitchFamily="66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Comic Sans MS" panose="030F0702030302020204" pitchFamily="66" charset="0"/>
              </a:rPr>
              <a:t>Angular adjustment is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enabled whilst </a:t>
            </a:r>
            <a:r>
              <a:rPr lang="en-GB" altLang="en-US" sz="1800" dirty="0">
                <a:latin typeface="Comic Sans MS" panose="030F0702030302020204" pitchFamily="66" charset="0"/>
              </a:rPr>
              <a:t>constraining position using spherical bushes</a:t>
            </a:r>
          </a:p>
        </p:txBody>
      </p:sp>
    </p:spTree>
    <p:extLst>
      <p:ext uri="{BB962C8B-B14F-4D97-AF65-F5344CB8AC3E}">
        <p14:creationId xmlns:p14="http://schemas.microsoft.com/office/powerpoint/2010/main" val="2720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86" y="4365104"/>
            <a:ext cx="2370615" cy="231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5898"/>
            <a:ext cx="21399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48679"/>
            <a:ext cx="2852568" cy="609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4968552" cy="409046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Next </a:t>
            </a:r>
            <a:r>
              <a:rPr lang="en-GB" dirty="0" smtClean="0"/>
              <a:t>target manufacture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</a:t>
            </a:r>
            <a:r>
              <a:rPr lang="en-GB" dirty="0" smtClean="0"/>
              <a:t>RAL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4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6"/>
          <p:cNvSpPr>
            <a:spLocks noGrp="1"/>
          </p:cNvSpPr>
          <p:nvPr>
            <p:ph type="title" idx="4294967295"/>
          </p:nvPr>
        </p:nvSpPr>
        <p:spPr>
          <a:xfrm>
            <a:off x="395536" y="188641"/>
            <a:ext cx="8645277" cy="1222648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en-US" sz="3600" dirty="0" smtClean="0"/>
              <a:t>Graphite thermal conductivity degradation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endParaRPr lang="en-US" altLang="en-US" sz="2000" b="1" dirty="0" smtClean="0"/>
          </a:p>
        </p:txBody>
      </p:sp>
      <p:pic>
        <p:nvPicPr>
          <p:cNvPr id="65540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t="24098" r="21071" b="12460"/>
          <a:stretch>
            <a:fillRect/>
          </a:stretch>
        </p:blipFill>
        <p:spPr bwMode="auto">
          <a:xfrm>
            <a:off x="4794250" y="3108325"/>
            <a:ext cx="41878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5867930" y="5382378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/>
              <a:t>400°C</a:t>
            </a:r>
          </a:p>
        </p:txBody>
      </p:sp>
      <p:sp>
        <p:nvSpPr>
          <p:cNvPr id="65542" name="TextBox 16"/>
          <p:cNvSpPr txBox="1">
            <a:spLocks noChangeArrowheads="1"/>
          </p:cNvSpPr>
          <p:nvPr/>
        </p:nvSpPr>
        <p:spPr bwMode="auto">
          <a:xfrm>
            <a:off x="5711825" y="5018088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/>
              <a:t>600°C</a:t>
            </a:r>
          </a:p>
        </p:txBody>
      </p:sp>
      <p:sp>
        <p:nvSpPr>
          <p:cNvPr id="65543" name="TextBox 17"/>
          <p:cNvSpPr txBox="1">
            <a:spLocks noChangeArrowheads="1"/>
          </p:cNvSpPr>
          <p:nvPr/>
        </p:nvSpPr>
        <p:spPr bwMode="auto">
          <a:xfrm>
            <a:off x="5541963" y="4646613"/>
            <a:ext cx="127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/>
              <a:t>800°C</a:t>
            </a:r>
          </a:p>
        </p:txBody>
      </p:sp>
      <p:sp>
        <p:nvSpPr>
          <p:cNvPr id="65545" name="TextBox 2"/>
          <p:cNvSpPr txBox="1">
            <a:spLocks noChangeArrowheads="1"/>
          </p:cNvSpPr>
          <p:nvPr/>
        </p:nvSpPr>
        <p:spPr bwMode="auto">
          <a:xfrm>
            <a:off x="5436096" y="1340768"/>
            <a:ext cx="32392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b="0" dirty="0" smtClean="0"/>
              <a:t>Max core temperature  ~900°C at 1.3 MW</a:t>
            </a:r>
          </a:p>
          <a:p>
            <a:pPr eaLnBrk="1" hangingPunct="1"/>
            <a:r>
              <a:rPr lang="en-GB" altLang="en-US" sz="1800" b="0" dirty="0" smtClean="0"/>
              <a:t>(degraded </a:t>
            </a:r>
            <a:r>
              <a:rPr lang="en-GB" altLang="en-US" sz="1800" b="0" dirty="0"/>
              <a:t>graphite assumed)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6" y="883319"/>
            <a:ext cx="4452714" cy="36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71" y="2966118"/>
            <a:ext cx="3097212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4" name="TextBox 11"/>
          <p:cNvSpPr txBox="1">
            <a:spLocks noChangeArrowheads="1"/>
          </p:cNvSpPr>
          <p:nvPr/>
        </p:nvSpPr>
        <p:spPr bwMode="auto">
          <a:xfrm>
            <a:off x="299641" y="4002617"/>
            <a:ext cx="4536504" cy="26161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Even a low radiation dose drastically reduces thermal conductivity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High temperatures reduce effect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Helium cooling lets </a:t>
            </a:r>
            <a:r>
              <a:rPr lang="en-GB" altLang="en-US" sz="1800" b="0" i="1" dirty="0"/>
              <a:t>target</a:t>
            </a:r>
            <a:r>
              <a:rPr lang="en-GB" altLang="en-US" sz="1800" b="0" dirty="0"/>
              <a:t> run hot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Also reduces swelling &amp; changes to mechanical properties </a:t>
            </a:r>
            <a:endParaRPr lang="en-GB" altLang="en-US" sz="1800" b="0" dirty="0" smtClean="0"/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dirty="0" smtClean="0"/>
              <a:t>As beam power increases, target failures are to be expected</a:t>
            </a:r>
            <a:endParaRPr lang="en-GB" altLang="en-US" sz="1800" b="0" dirty="0"/>
          </a:p>
        </p:txBody>
      </p:sp>
      <p:sp>
        <p:nvSpPr>
          <p:cNvPr id="3" name="Rectangle 2"/>
          <p:cNvSpPr/>
          <p:nvPr/>
        </p:nvSpPr>
        <p:spPr>
          <a:xfrm>
            <a:off x="341536" y="3496343"/>
            <a:ext cx="1019035" cy="53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075240" cy="792435"/>
          </a:xfrm>
        </p:spPr>
        <p:txBody>
          <a:bodyPr/>
          <a:lstStyle/>
          <a:p>
            <a:r>
              <a:rPr lang="en-US" altLang="ja-JP" dirty="0"/>
              <a:t>Target lifetime due to Oxidization</a:t>
            </a:r>
          </a:p>
        </p:txBody>
      </p:sp>
      <p:graphicFrame>
        <p:nvGraphicFramePr>
          <p:cNvPr id="6861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34925" y="1268413"/>
          <a:ext cx="4351338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rtwork" r:id="rId3" imgW="5776457" imgH="5653029" progId="Adobe.Illustrator.10">
                  <p:embed/>
                </p:oleObj>
              </mc:Choice>
              <mc:Fallback>
                <p:oleObj name="Artwork" r:id="rId3" imgW="5776457" imgH="5653029" progId="Adobe.Illustrator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3239" r="49982" b="-64"/>
                      <a:stretch>
                        <a:fillRect/>
                      </a:stretch>
                    </p:blipFill>
                    <p:spPr bwMode="auto">
                      <a:xfrm>
                        <a:off x="34925" y="1268413"/>
                        <a:ext cx="4351338" cy="425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87900" y="1268413"/>
          <a:ext cx="4352925" cy="425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rtwork" r:id="rId5" imgW="5776457" imgH="5653029" progId="Adobe.Illustrator.10">
                  <p:embed/>
                </p:oleObj>
              </mc:Choice>
              <mc:Fallback>
                <p:oleObj name="Artwork" r:id="rId5" imgW="5776457" imgH="5653029" progId="Adobe.Illustrator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3366" r="49858"/>
                      <a:stretch>
                        <a:fillRect/>
                      </a:stretch>
                    </p:blipFill>
                    <p:spPr bwMode="auto">
                      <a:xfrm>
                        <a:off x="4787900" y="1268413"/>
                        <a:ext cx="4352925" cy="425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577523" y="934749"/>
            <a:ext cx="836612" cy="406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en-US" altLang="ja-JP"/>
              <a:t>800</a:t>
            </a:r>
            <a:r>
              <a:rPr lang="en-US" altLang="ja-JP">
                <a:sym typeface="Symbol" pitchFamily="18" charset="2"/>
              </a:rPr>
              <a:t>C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6615113" y="935038"/>
            <a:ext cx="836612" cy="406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en-US" altLang="ja-JP"/>
              <a:t>700</a:t>
            </a:r>
            <a:r>
              <a:rPr lang="en-US" altLang="ja-JP">
                <a:sym typeface="Symbol" pitchFamily="18" charset="2"/>
              </a:rPr>
              <a:t>C</a:t>
            </a: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3997994" y="892010"/>
            <a:ext cx="1210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  <a:latin typeface="Helvetica" pitchFamily="34" charset="0"/>
              </a:rPr>
              <a:t>IG-430(U)</a:t>
            </a:r>
          </a:p>
          <a:p>
            <a:r>
              <a:rPr lang="en-US" altLang="ja-JP" dirty="0" smtClean="0">
                <a:solidFill>
                  <a:srgbClr val="0000CC"/>
                </a:solidFill>
                <a:latin typeface="Helvetica" pitchFamily="34" charset="0"/>
                <a:sym typeface="Symbol" pitchFamily="18" charset="2"/>
              </a:rPr>
              <a:t>(purified)</a:t>
            </a:r>
            <a:endParaRPr lang="en-US" altLang="ja-JP" dirty="0">
              <a:solidFill>
                <a:srgbClr val="0000CC"/>
              </a:solidFill>
              <a:latin typeface="Helvetica" pitchFamily="34" charset="0"/>
              <a:sym typeface="Symbol" pitchFamily="18" charset="2"/>
            </a:endParaRPr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H="1">
            <a:off x="1763713" y="1268413"/>
            <a:ext cx="2016125" cy="93662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5292725" y="1268413"/>
            <a:ext cx="2808288" cy="143986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900113" y="3284538"/>
            <a:ext cx="7993062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3779838" y="3032125"/>
            <a:ext cx="16351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r>
              <a:rPr lang="en-US" altLang="ja-JP" sz="2000" u="sng">
                <a:solidFill>
                  <a:srgbClr val="FF0000"/>
                </a:solidFill>
              </a:rPr>
              <a:t>Safety factor =2</a:t>
            </a: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 flipV="1">
            <a:off x="1504950" y="4489450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831850" y="5059363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2year</a:t>
            </a:r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 flipV="1">
            <a:off x="6257925" y="4476750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5556250" y="5059363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2year</a:t>
            </a: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174957" y="5589240"/>
            <a:ext cx="885666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66FF33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66FF33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66FF33"/>
              </a:buClr>
              <a:buChar char="•"/>
              <a:defRPr kumimoji="1" sz="2000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6FF33"/>
              </a:buClr>
              <a:buFont typeface="Wingdings" pitchFamily="2" charset="2"/>
              <a:buChar char="ü"/>
              <a:defRPr kumimoji="1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66FF33"/>
              </a:buClr>
              <a:buFont typeface="Wingdings" pitchFamily="2" charset="2"/>
              <a:buChar char="p"/>
              <a:defRPr kumimoji="1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66FF33"/>
              </a:buClr>
              <a:buFont typeface="Wingdings" pitchFamily="2" charset="2"/>
              <a:buChar char="p"/>
              <a:defRPr kumimoji="1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66FF33"/>
              </a:buClr>
              <a:buFont typeface="Wingdings" pitchFamily="2" charset="2"/>
              <a:buChar char="p"/>
              <a:defRPr kumimoji="1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66FF33"/>
              </a:buClr>
              <a:buFont typeface="Wingdings" pitchFamily="2" charset="2"/>
              <a:buChar char="p"/>
              <a:defRPr kumimoji="1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66FF33"/>
              </a:buClr>
              <a:buFont typeface="Wingdings" pitchFamily="2" charset="2"/>
              <a:buChar char="p"/>
              <a:defRPr kumimoji="1">
                <a:solidFill>
                  <a:schemeClr val="tx1"/>
                </a:solidFill>
                <a:latin typeface="Helvetica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 smtClean="0"/>
              <a:t>Target </a:t>
            </a:r>
            <a:r>
              <a:rPr lang="en-US" altLang="ja-JP" sz="2400" dirty="0"/>
              <a:t>center </a:t>
            </a:r>
            <a:r>
              <a:rPr lang="en-US" altLang="ja-JP" sz="2400" dirty="0" smtClean="0"/>
              <a:t>~900</a:t>
            </a:r>
            <a:r>
              <a:rPr lang="en-US" altLang="ja-JP" sz="2400" dirty="0" smtClean="0">
                <a:sym typeface="Symbol" pitchFamily="18" charset="2"/>
              </a:rPr>
              <a:t></a:t>
            </a:r>
            <a:r>
              <a:rPr lang="en-US" altLang="ja-JP" sz="2400" dirty="0">
                <a:sym typeface="Symbol" pitchFamily="18" charset="2"/>
              </a:rPr>
              <a:t>C, but surface </a:t>
            </a:r>
            <a:r>
              <a:rPr lang="en-US" altLang="ja-JP" sz="2400" dirty="0" smtClean="0">
                <a:sym typeface="Symbol" pitchFamily="18" charset="2"/>
              </a:rPr>
              <a:t>~600</a:t>
            </a:r>
            <a:r>
              <a:rPr lang="en-US" altLang="ja-JP" sz="2400" dirty="0">
                <a:sym typeface="Symbol" pitchFamily="18" charset="2"/>
              </a:rPr>
              <a:t>C</a:t>
            </a:r>
            <a:r>
              <a:rPr lang="en-US" altLang="ja-JP" sz="2400" dirty="0" smtClean="0">
                <a:sym typeface="Symbol" pitchFamily="18" charset="2"/>
              </a:rPr>
              <a:t>. </a:t>
            </a:r>
            <a:endParaRPr lang="en-US" altLang="ja-JP" sz="2400" dirty="0">
              <a:sym typeface="Symbol" pitchFamily="18" charset="2"/>
            </a:endParaRPr>
          </a:p>
          <a:p>
            <a:pPr eaLnBrk="1" hangingPunct="1"/>
            <a:r>
              <a:rPr lang="en-US" altLang="ja-JP" sz="2400" dirty="0">
                <a:sym typeface="Symbol" pitchFamily="18" charset="2"/>
              </a:rPr>
              <a:t>O2 contamination </a:t>
            </a:r>
            <a:r>
              <a:rPr lang="en-US" altLang="ja-JP" sz="2400" dirty="0" smtClean="0">
                <a:sym typeface="Symbol" pitchFamily="18" charset="2"/>
              </a:rPr>
              <a:t>is kept as low as possible and will be improved by evacuating next target before back-filling with He</a:t>
            </a:r>
            <a:endParaRPr lang="en-US" altLang="ja-JP" sz="2400" dirty="0">
              <a:sym typeface="Symbol" pitchFamily="18" charset="2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892010"/>
            <a:ext cx="2198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  <a:latin typeface="Helvetica" pitchFamily="34" charset="0"/>
              </a:rPr>
              <a:t>IG-43 (non-purified)</a:t>
            </a:r>
            <a:endParaRPr lang="en-US" altLang="ja-JP" dirty="0">
              <a:solidFill>
                <a:srgbClr val="0000CC"/>
              </a:solidFill>
              <a:latin typeface="Helvetica" pitchFamily="34" charset="0"/>
              <a:sym typeface="Symbol" pitchFamily="18" charset="2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656564" y="1159093"/>
            <a:ext cx="360041" cy="46831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-14808" y="260648"/>
            <a:ext cx="9036496" cy="6206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altLang="ja-JP" sz="3200" dirty="0" smtClean="0">
                <a:ea typeface="ＭＳ Ｐゴシック" pitchFamily="34" charset="-128"/>
              </a:rPr>
              <a:t>T2K Target &amp; horn in work cell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80728"/>
            <a:ext cx="85629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1982" y="4186839"/>
            <a:ext cx="6311506" cy="232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513" y="4186839"/>
            <a:ext cx="1738385" cy="231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2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/>
          <a:lstStyle/>
          <a:p>
            <a:r>
              <a:rPr lang="en-GB" dirty="0" smtClean="0"/>
              <a:t>T2K Target remote exchange system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Content Placeholder 4" descr="P:\T2HK\TDR\TX12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6984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2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14288"/>
            <a:ext cx="9147175" cy="6856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c 56"/>
          <p:cNvSpPr/>
          <p:nvPr/>
        </p:nvSpPr>
        <p:spPr bwMode="auto">
          <a:xfrm rot="7314169">
            <a:off x="5363369" y="4118769"/>
            <a:ext cx="2082800" cy="2160588"/>
          </a:xfrm>
          <a:prstGeom prst="arc">
            <a:avLst>
              <a:gd name="adj1" fmla="val 16200000"/>
              <a:gd name="adj2" fmla="val 1493148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cxnSp>
        <p:nvCxnSpPr>
          <p:cNvPr id="51204" name="Straight Connector 9"/>
          <p:cNvCxnSpPr>
            <a:cxnSpLocks noChangeShapeType="1"/>
            <a:stCxn id="55" idx="0"/>
          </p:cNvCxnSpPr>
          <p:nvPr/>
        </p:nvCxnSpPr>
        <p:spPr bwMode="auto">
          <a:xfrm flipV="1">
            <a:off x="5614988" y="2828925"/>
            <a:ext cx="1495425" cy="158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6" name="Straight Connector 28"/>
          <p:cNvCxnSpPr>
            <a:cxnSpLocks noChangeShapeType="1"/>
          </p:cNvCxnSpPr>
          <p:nvPr/>
        </p:nvCxnSpPr>
        <p:spPr bwMode="auto">
          <a:xfrm>
            <a:off x="5041900" y="3744913"/>
            <a:ext cx="0" cy="2855912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7" name="TextBox 42"/>
          <p:cNvSpPr txBox="1">
            <a:spLocks noChangeArrowheads="1"/>
          </p:cNvSpPr>
          <p:nvPr/>
        </p:nvSpPr>
        <p:spPr bwMode="auto">
          <a:xfrm>
            <a:off x="5673725" y="2343150"/>
            <a:ext cx="153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30 GeV PS</a:t>
            </a:r>
          </a:p>
        </p:txBody>
      </p:sp>
      <p:sp>
        <p:nvSpPr>
          <p:cNvPr id="51208" name="TextBox 43"/>
          <p:cNvSpPr txBox="1">
            <a:spLocks noChangeArrowheads="1"/>
          </p:cNvSpPr>
          <p:nvPr/>
        </p:nvSpPr>
        <p:spPr bwMode="auto">
          <a:xfrm>
            <a:off x="2930525" y="3344863"/>
            <a:ext cx="153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3 GeV PS</a:t>
            </a:r>
          </a:p>
        </p:txBody>
      </p:sp>
      <p:sp>
        <p:nvSpPr>
          <p:cNvPr id="51209" name="TextBox 44"/>
          <p:cNvSpPr txBox="1">
            <a:spLocks noChangeArrowheads="1"/>
          </p:cNvSpPr>
          <p:nvPr/>
        </p:nvSpPr>
        <p:spPr bwMode="auto">
          <a:xfrm>
            <a:off x="866775" y="4484688"/>
            <a:ext cx="2443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400 MeV LINAC</a:t>
            </a:r>
          </a:p>
        </p:txBody>
      </p:sp>
      <p:sp>
        <p:nvSpPr>
          <p:cNvPr id="51210" name="TextBox 45"/>
          <p:cNvSpPr txBox="1">
            <a:spLocks noChangeArrowheads="1"/>
          </p:cNvSpPr>
          <p:nvPr/>
        </p:nvSpPr>
        <p:spPr bwMode="auto">
          <a:xfrm>
            <a:off x="195263" y="95250"/>
            <a:ext cx="4283075" cy="954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800"/>
              <a:t>T2K neutrino facility </a:t>
            </a:r>
          </a:p>
          <a:p>
            <a:pPr eaLnBrk="1" hangingPunct="1"/>
            <a:r>
              <a:rPr lang="en-GB" altLang="en-US" sz="2800"/>
              <a:t>J-PARC, Tokai, Japan</a:t>
            </a:r>
          </a:p>
        </p:txBody>
      </p:sp>
      <p:cxnSp>
        <p:nvCxnSpPr>
          <p:cNvPr id="51211" name="Straight Connector 47"/>
          <p:cNvCxnSpPr>
            <a:cxnSpLocks noChangeShapeType="1"/>
            <a:stCxn id="20" idx="2"/>
          </p:cNvCxnSpPr>
          <p:nvPr/>
        </p:nvCxnSpPr>
        <p:spPr bwMode="auto">
          <a:xfrm flipH="1">
            <a:off x="5041900" y="3467100"/>
            <a:ext cx="0" cy="442913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2" name="Rectangular Callout 50"/>
          <p:cNvSpPr>
            <a:spLocks noChangeArrowheads="1"/>
          </p:cNvSpPr>
          <p:nvPr/>
        </p:nvSpPr>
        <p:spPr bwMode="auto">
          <a:xfrm>
            <a:off x="5443538" y="3671888"/>
            <a:ext cx="2625725" cy="412750"/>
          </a:xfrm>
          <a:prstGeom prst="wedgeRectCallout">
            <a:avLst>
              <a:gd name="adj1" fmla="val -62292"/>
              <a:gd name="adj2" fmla="val -6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GB" altLang="en-US">
                <a:solidFill>
                  <a:srgbClr val="C00000"/>
                </a:solidFill>
              </a:rPr>
              <a:t>T2K Target Station</a:t>
            </a:r>
          </a:p>
        </p:txBody>
      </p:sp>
      <p:sp>
        <p:nvSpPr>
          <p:cNvPr id="51213" name="Rectangular Callout 52"/>
          <p:cNvSpPr>
            <a:spLocks noChangeArrowheads="1"/>
          </p:cNvSpPr>
          <p:nvPr/>
        </p:nvSpPr>
        <p:spPr bwMode="auto">
          <a:xfrm>
            <a:off x="1009650" y="6270625"/>
            <a:ext cx="3927475" cy="339725"/>
          </a:xfrm>
          <a:prstGeom prst="wedgeRectCallout">
            <a:avLst>
              <a:gd name="adj1" fmla="val 21741"/>
              <a:gd name="adj2" fmla="val 1214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/>
              <a:t>295 km to Super-Kamiokande</a:t>
            </a:r>
          </a:p>
          <a:p>
            <a:pPr eaLnBrk="1" hangingPunct="1"/>
            <a:endParaRPr lang="en-GB" altLang="en-US"/>
          </a:p>
        </p:txBody>
      </p:sp>
      <p:cxnSp>
        <p:nvCxnSpPr>
          <p:cNvPr id="51214" name="Straight Connector 57"/>
          <p:cNvCxnSpPr>
            <a:cxnSpLocks noChangeShapeType="1"/>
            <a:stCxn id="57" idx="0"/>
          </p:cNvCxnSpPr>
          <p:nvPr/>
        </p:nvCxnSpPr>
        <p:spPr bwMode="auto">
          <a:xfrm flipV="1">
            <a:off x="7321550" y="4352925"/>
            <a:ext cx="747713" cy="141763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Arc 53"/>
          <p:cNvSpPr/>
          <p:nvPr/>
        </p:nvSpPr>
        <p:spPr bwMode="auto">
          <a:xfrm>
            <a:off x="6069013" y="2828925"/>
            <a:ext cx="2082800" cy="2160588"/>
          </a:xfrm>
          <a:prstGeom prst="arc">
            <a:avLst>
              <a:gd name="adj1" fmla="val 16200000"/>
              <a:gd name="adj2" fmla="val 1493148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sp>
        <p:nvSpPr>
          <p:cNvPr id="55" name="Arc 54"/>
          <p:cNvSpPr/>
          <p:nvPr/>
        </p:nvSpPr>
        <p:spPr bwMode="auto">
          <a:xfrm flipH="1">
            <a:off x="4573588" y="2830513"/>
            <a:ext cx="2081212" cy="2160587"/>
          </a:xfrm>
          <a:prstGeom prst="arc">
            <a:avLst>
              <a:gd name="adj1" fmla="val 16200000"/>
              <a:gd name="adj2" fmla="val 1493148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sp>
        <p:nvSpPr>
          <p:cNvPr id="20" name="Arc 19"/>
          <p:cNvSpPr/>
          <p:nvPr/>
        </p:nvSpPr>
        <p:spPr bwMode="auto">
          <a:xfrm flipH="1">
            <a:off x="5041900" y="2828925"/>
            <a:ext cx="1263650" cy="1255713"/>
          </a:xfrm>
          <a:prstGeom prst="arc">
            <a:avLst>
              <a:gd name="adj1" fmla="val 16200000"/>
              <a:gd name="adj2" fmla="val 5624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sp>
        <p:nvSpPr>
          <p:cNvPr id="51218" name="Rectangular Callout 51"/>
          <p:cNvSpPr>
            <a:spLocks noChangeArrowheads="1"/>
          </p:cNvSpPr>
          <p:nvPr/>
        </p:nvSpPr>
        <p:spPr bwMode="auto">
          <a:xfrm>
            <a:off x="2336800" y="5624513"/>
            <a:ext cx="2130425" cy="366712"/>
          </a:xfrm>
          <a:prstGeom prst="wedgeRectCallout">
            <a:avLst>
              <a:gd name="adj1" fmla="val 74569"/>
              <a:gd name="adj2" fmla="val -182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/>
              <a:t>Near detector</a:t>
            </a:r>
          </a:p>
        </p:txBody>
      </p:sp>
      <p:cxnSp>
        <p:nvCxnSpPr>
          <p:cNvPr id="51219" name="Straight Connector 59"/>
          <p:cNvCxnSpPr>
            <a:cxnSpLocks noChangeShapeType="1"/>
            <a:endCxn id="55" idx="2"/>
          </p:cNvCxnSpPr>
          <p:nvPr/>
        </p:nvCxnSpPr>
        <p:spPr bwMode="auto">
          <a:xfrm flipH="1" flipV="1">
            <a:off x="4664075" y="4351338"/>
            <a:ext cx="882650" cy="1465262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0" name="Straight Connector 61"/>
          <p:cNvCxnSpPr>
            <a:cxnSpLocks noChangeShapeType="1"/>
            <a:endCxn id="51223" idx="4"/>
          </p:cNvCxnSpPr>
          <p:nvPr/>
        </p:nvCxnSpPr>
        <p:spPr bwMode="auto">
          <a:xfrm flipH="1" flipV="1">
            <a:off x="3892550" y="3910013"/>
            <a:ext cx="788988" cy="6699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1" name="Straight Connector 66"/>
          <p:cNvCxnSpPr>
            <a:cxnSpLocks noChangeShapeType="1"/>
          </p:cNvCxnSpPr>
          <p:nvPr/>
        </p:nvCxnSpPr>
        <p:spPr bwMode="auto">
          <a:xfrm flipH="1">
            <a:off x="1047750" y="5038725"/>
            <a:ext cx="2087563" cy="4603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2" name="Straight Connector 74"/>
          <p:cNvCxnSpPr>
            <a:cxnSpLocks noChangeShapeType="1"/>
          </p:cNvCxnSpPr>
          <p:nvPr/>
        </p:nvCxnSpPr>
        <p:spPr bwMode="auto">
          <a:xfrm flipH="1" flipV="1">
            <a:off x="4606925" y="4529138"/>
            <a:ext cx="330200" cy="3302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3" name="Freeform 79"/>
          <p:cNvSpPr>
            <a:spLocks/>
          </p:cNvSpPr>
          <p:nvPr/>
        </p:nvSpPr>
        <p:spPr bwMode="auto">
          <a:xfrm>
            <a:off x="3430588" y="3709988"/>
            <a:ext cx="514350" cy="531812"/>
          </a:xfrm>
          <a:custGeom>
            <a:avLst/>
            <a:gdLst>
              <a:gd name="T0" fmla="*/ 17622 w 513806"/>
              <a:gd name="T1" fmla="*/ 467215 h 531223"/>
              <a:gd name="T2" fmla="*/ 0 w 513806"/>
              <a:gd name="T3" fmla="*/ 79339 h 531223"/>
              <a:gd name="T4" fmla="*/ 52864 w 513806"/>
              <a:gd name="T5" fmla="*/ 26445 h 531223"/>
              <a:gd name="T6" fmla="*/ 132158 w 513806"/>
              <a:gd name="T7" fmla="*/ 0 h 531223"/>
              <a:gd name="T8" fmla="*/ 466958 w 513806"/>
              <a:gd name="T9" fmla="*/ 202755 h 531223"/>
              <a:gd name="T10" fmla="*/ 519822 w 513806"/>
              <a:gd name="T11" fmla="*/ 290907 h 531223"/>
              <a:gd name="T12" fmla="*/ 502201 w 513806"/>
              <a:gd name="T13" fmla="*/ 352616 h 531223"/>
              <a:gd name="T14" fmla="*/ 176211 w 513806"/>
              <a:gd name="T15" fmla="*/ 528924 h 531223"/>
              <a:gd name="T16" fmla="*/ 61675 w 513806"/>
              <a:gd name="T17" fmla="*/ 537739 h 531223"/>
              <a:gd name="T18" fmla="*/ 17622 w 513806"/>
              <a:gd name="T19" fmla="*/ 467215 h 5312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13806" h="531223">
                <a:moveTo>
                  <a:pt x="17417" y="461555"/>
                </a:moveTo>
                <a:lnTo>
                  <a:pt x="0" y="78378"/>
                </a:lnTo>
                <a:lnTo>
                  <a:pt x="52252" y="26126"/>
                </a:lnTo>
                <a:lnTo>
                  <a:pt x="130629" y="0"/>
                </a:lnTo>
                <a:lnTo>
                  <a:pt x="461554" y="200298"/>
                </a:lnTo>
                <a:lnTo>
                  <a:pt x="513806" y="287383"/>
                </a:lnTo>
                <a:lnTo>
                  <a:pt x="496389" y="348343"/>
                </a:lnTo>
                <a:lnTo>
                  <a:pt x="174172" y="522515"/>
                </a:lnTo>
                <a:lnTo>
                  <a:pt x="60960" y="531223"/>
                </a:lnTo>
                <a:lnTo>
                  <a:pt x="17417" y="461555"/>
                </a:lnTo>
                <a:close/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51224" name="Straight Connector 81"/>
          <p:cNvCxnSpPr>
            <a:cxnSpLocks noChangeShapeType="1"/>
          </p:cNvCxnSpPr>
          <p:nvPr/>
        </p:nvCxnSpPr>
        <p:spPr bwMode="auto">
          <a:xfrm>
            <a:off x="3430588" y="4084638"/>
            <a:ext cx="0" cy="7747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Arc 85"/>
          <p:cNvSpPr/>
          <p:nvPr/>
        </p:nvSpPr>
        <p:spPr bwMode="auto">
          <a:xfrm flipV="1">
            <a:off x="3013075" y="4579938"/>
            <a:ext cx="417513" cy="477837"/>
          </a:xfrm>
          <a:prstGeom prst="arc">
            <a:avLst/>
          </a:prstGeom>
          <a:noFill/>
          <a:ln w="381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cxnSp>
        <p:nvCxnSpPr>
          <p:cNvPr id="51226" name="Straight Connector 90"/>
          <p:cNvCxnSpPr>
            <a:cxnSpLocks noChangeShapeType="1"/>
          </p:cNvCxnSpPr>
          <p:nvPr/>
        </p:nvCxnSpPr>
        <p:spPr bwMode="auto">
          <a:xfrm flipH="1" flipV="1">
            <a:off x="3944938" y="3927475"/>
            <a:ext cx="992187" cy="334963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7" name="Straight Connector 92"/>
          <p:cNvCxnSpPr>
            <a:cxnSpLocks noChangeShapeType="1"/>
          </p:cNvCxnSpPr>
          <p:nvPr/>
        </p:nvCxnSpPr>
        <p:spPr bwMode="auto">
          <a:xfrm flipH="1" flipV="1">
            <a:off x="4937125" y="4262438"/>
            <a:ext cx="444500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8" name="TextBox 98"/>
          <p:cNvSpPr txBox="1">
            <a:spLocks noChangeArrowheads="1"/>
          </p:cNvSpPr>
          <p:nvPr/>
        </p:nvSpPr>
        <p:spPr bwMode="auto">
          <a:xfrm>
            <a:off x="5443538" y="4095750"/>
            <a:ext cx="1401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J-SNS</a:t>
            </a:r>
            <a:r>
              <a:rPr lang="en-GB" altLang="en-US"/>
              <a:t> </a:t>
            </a:r>
          </a:p>
        </p:txBody>
      </p:sp>
      <p:sp>
        <p:nvSpPr>
          <p:cNvPr id="51229" name="Rectangular Callout 51"/>
          <p:cNvSpPr>
            <a:spLocks noChangeArrowheads="1"/>
          </p:cNvSpPr>
          <p:nvPr/>
        </p:nvSpPr>
        <p:spPr bwMode="auto">
          <a:xfrm>
            <a:off x="5443538" y="4702175"/>
            <a:ext cx="2130425" cy="366713"/>
          </a:xfrm>
          <a:prstGeom prst="wedgeRectCallout">
            <a:avLst>
              <a:gd name="adj1" fmla="val -68907"/>
              <a:gd name="adj2" fmla="val -683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/>
              <a:t>Beam dump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503238" y="6350"/>
            <a:ext cx="8229600" cy="704850"/>
          </a:xfrm>
        </p:spPr>
        <p:txBody>
          <a:bodyPr/>
          <a:lstStyle/>
          <a:p>
            <a:r>
              <a:rPr lang="en-GB" altLang="en-US" smtClean="0"/>
              <a:t>Remote Target Exchange System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28663"/>
            <a:ext cx="7416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9" name="TextBox 17"/>
          <p:cNvSpPr txBox="1">
            <a:spLocks noChangeArrowheads="1"/>
          </p:cNvSpPr>
          <p:nvPr/>
        </p:nvSpPr>
        <p:spPr bwMode="auto">
          <a:xfrm>
            <a:off x="3851920" y="4941169"/>
            <a:ext cx="3033886" cy="123110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600" dirty="0"/>
              <a:t>Target exchanger and manipulator</a:t>
            </a:r>
            <a:r>
              <a:rPr lang="en-GB" altLang="en-US" sz="1400" dirty="0">
                <a:solidFill>
                  <a:schemeClr val="bg1"/>
                </a:solidFill>
              </a:rPr>
              <a:t> </a:t>
            </a:r>
            <a:r>
              <a:rPr lang="en-GB" altLang="en-US" sz="1400" dirty="0" smtClean="0"/>
              <a:t>system. See pipe replacement at:</a:t>
            </a:r>
          </a:p>
          <a:p>
            <a:pPr eaLnBrk="1" hangingPunct="1"/>
            <a:r>
              <a:rPr lang="en-GB" sz="1400" u="sng" dirty="0">
                <a:solidFill>
                  <a:srgbClr val="FF0000"/>
                </a:solidFill>
                <a:latin typeface="Calibri Light" panose="020F0302020204030204" pitchFamily="34" charset="0"/>
                <a:hlinkClick r:id="rId4"/>
              </a:rPr>
              <a:t>https://</a:t>
            </a:r>
            <a:r>
              <a:rPr lang="en-GB" sz="1400" u="sng" dirty="0" smtClean="0">
                <a:solidFill>
                  <a:srgbClr val="FF0000"/>
                </a:solidFill>
                <a:latin typeface="Calibri Light" panose="020F0302020204030204" pitchFamily="34" charset="0"/>
                <a:hlinkClick r:id="rId4"/>
              </a:rPr>
              <a:t>www.youtube.com/watch?v=VWGXz5QHFH4</a:t>
            </a:r>
            <a:endParaRPr lang="en-GB" sz="1400" u="sng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07504" y="2983452"/>
            <a:ext cx="4171038" cy="3685908"/>
            <a:chOff x="-100255" y="1551270"/>
            <a:chExt cx="5806997" cy="5131589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-100255" y="1551270"/>
              <a:ext cx="5806997" cy="5131589"/>
              <a:chOff x="-9076" y="1245148"/>
              <a:chExt cx="5806997" cy="5131589"/>
            </a:xfrm>
          </p:grpSpPr>
          <p:pic>
            <p:nvPicPr>
              <p:cNvPr id="11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" t="1114" r="59012" b="32300"/>
              <a:stretch/>
            </p:blipFill>
            <p:spPr bwMode="auto">
              <a:xfrm>
                <a:off x="919572" y="2295700"/>
                <a:ext cx="4878349" cy="408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-9076" y="3772960"/>
                <a:ext cx="1297168" cy="1971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/>
                  <a:t>304L  </a:t>
                </a:r>
              </a:p>
              <a:p>
                <a:r>
                  <a:rPr lang="en-US" altLang="ja-JP" sz="1600" dirty="0" smtClean="0"/>
                  <a:t>Stainless</a:t>
                </a:r>
              </a:p>
              <a:p>
                <a:r>
                  <a:rPr kumimoji="1" lang="en-US" altLang="ja-JP" dirty="0" smtClean="0">
                    <a:solidFill>
                      <a:srgbClr val="FF5050"/>
                    </a:solidFill>
                  </a:rPr>
                  <a:t>Bent in </a:t>
                </a:r>
                <a:r>
                  <a:rPr kumimoji="1" lang="en-US" altLang="ja-JP" u="sng" dirty="0" smtClean="0">
                    <a:solidFill>
                      <a:srgbClr val="FF5050"/>
                    </a:solidFill>
                  </a:rPr>
                  <a:t>cold process</a:t>
                </a: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336160" y="5098868"/>
                <a:ext cx="2238873" cy="47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smtClean="0"/>
                  <a:t>Alumina ceramic</a:t>
                </a:r>
                <a:endParaRPr kumimoji="1" lang="ja-JP" altLang="en-US" sz="1600" dirty="0"/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 flipV="1">
                <a:off x="2209455" y="3198546"/>
                <a:ext cx="100158" cy="193894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>
                <a:stCxn id="22" idx="2"/>
              </p:cNvCxnSpPr>
              <p:nvPr/>
            </p:nvCxnSpPr>
            <p:spPr>
              <a:xfrm flipH="1">
                <a:off x="2209455" y="2144982"/>
                <a:ext cx="209370" cy="49947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テキスト ボックス 21"/>
              <p:cNvSpPr txBox="1"/>
              <p:nvPr/>
            </p:nvSpPr>
            <p:spPr>
              <a:xfrm>
                <a:off x="1315680" y="1245148"/>
                <a:ext cx="2206289" cy="899834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FF5050"/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5050"/>
                    </a:solidFill>
                  </a:rPr>
                  <a:t>Diffusion bond</a:t>
                </a:r>
              </a:p>
              <a:p>
                <a:pPr algn="ctr"/>
                <a:r>
                  <a:rPr kumimoji="1" lang="en-US" altLang="ja-JP" dirty="0" smtClean="0">
                    <a:solidFill>
                      <a:srgbClr val="FF5050"/>
                    </a:solidFill>
                  </a:rPr>
                  <a:t>(Aluminum)</a:t>
                </a:r>
                <a:endParaRPr kumimoji="1" lang="ja-JP" altLang="en-US" dirty="0">
                  <a:solidFill>
                    <a:srgbClr val="FF5050"/>
                  </a:solidFill>
                </a:endParaRPr>
              </a:p>
            </p:txBody>
          </p:sp>
          <p:cxnSp>
            <p:nvCxnSpPr>
              <p:cNvPr id="23" name="直線矢印コネクタ 22"/>
              <p:cNvCxnSpPr/>
              <p:nvPr/>
            </p:nvCxnSpPr>
            <p:spPr>
              <a:xfrm>
                <a:off x="1575046" y="2267968"/>
                <a:ext cx="524343" cy="55354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23"/>
              <p:cNvSpPr txBox="1"/>
              <p:nvPr/>
            </p:nvSpPr>
            <p:spPr>
              <a:xfrm>
                <a:off x="406166" y="1661368"/>
                <a:ext cx="1693223" cy="814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/>
                  <a:t>316L Stainless</a:t>
                </a:r>
                <a:endParaRPr kumimoji="1" lang="ja-JP" altLang="en-US" sz="1600" dirty="0"/>
              </a:p>
            </p:txBody>
          </p:sp>
          <p:cxnSp>
            <p:nvCxnSpPr>
              <p:cNvPr id="25" name="直線矢印コネクタ 24"/>
              <p:cNvCxnSpPr>
                <a:stCxn id="22" idx="2"/>
              </p:cNvCxnSpPr>
              <p:nvPr/>
            </p:nvCxnSpPr>
            <p:spPr>
              <a:xfrm>
                <a:off x="2418825" y="2144982"/>
                <a:ext cx="74051" cy="52225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上矢印 25"/>
              <p:cNvSpPr/>
              <p:nvPr/>
            </p:nvSpPr>
            <p:spPr>
              <a:xfrm rot="20075978">
                <a:off x="1300484" y="2428450"/>
                <a:ext cx="316468" cy="592117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上矢印 26"/>
              <p:cNvSpPr/>
              <p:nvPr/>
            </p:nvSpPr>
            <p:spPr>
              <a:xfrm rot="540000" flipV="1">
                <a:off x="1493543" y="4220415"/>
                <a:ext cx="337269" cy="591236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" name="稲妻 6"/>
            <p:cNvSpPr/>
            <p:nvPr/>
          </p:nvSpPr>
          <p:spPr>
            <a:xfrm>
              <a:off x="1724786" y="2527712"/>
              <a:ext cx="380935" cy="439943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solidFill>
                  <a:srgbClr val="FF5050"/>
                </a:solidFill>
              </a:endParaRPr>
            </a:p>
          </p:txBody>
        </p:sp>
        <p:sp>
          <p:nvSpPr>
            <p:cNvPr id="8" name="稲妻 7"/>
            <p:cNvSpPr/>
            <p:nvPr/>
          </p:nvSpPr>
          <p:spPr>
            <a:xfrm flipH="1">
              <a:off x="2382764" y="2419288"/>
              <a:ext cx="363229" cy="49267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solidFill>
                  <a:srgbClr val="FF505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706085" y="3565185"/>
              <a:ext cx="1194422" cy="471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Bellows</a:t>
              </a:r>
              <a:endParaRPr kumimoji="1" lang="ja-JP" altLang="en-US" sz="1600" dirty="0"/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flipH="1" flipV="1">
              <a:off x="2471673" y="3377465"/>
              <a:ext cx="300769" cy="3410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99" y="3712502"/>
            <a:ext cx="4648066" cy="3098711"/>
          </a:xfrm>
          <a:prstGeom prst="rect">
            <a:avLst/>
          </a:prstGeom>
        </p:spPr>
      </p:pic>
      <p:grpSp>
        <p:nvGrpSpPr>
          <p:cNvPr id="31" name="グループ化 30"/>
          <p:cNvGrpSpPr/>
          <p:nvPr/>
        </p:nvGrpSpPr>
        <p:grpSpPr>
          <a:xfrm flipH="1">
            <a:off x="-1" y="620688"/>
            <a:ext cx="3332215" cy="2351985"/>
            <a:chOff x="5704662" y="681707"/>
            <a:chExt cx="3063893" cy="2298446"/>
          </a:xfrm>
        </p:grpSpPr>
        <p:pic>
          <p:nvPicPr>
            <p:cNvPr id="32" name="Picture 4" descr="C:\Documents and Settings\cjd47\Desktop\Remote handling\Target_Best_compressed\IMG_067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662" y="681707"/>
              <a:ext cx="3063893" cy="2298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角丸四角形 32"/>
            <p:cNvSpPr/>
            <p:nvPr/>
          </p:nvSpPr>
          <p:spPr>
            <a:xfrm rot="21229147">
              <a:off x="6950215" y="796363"/>
              <a:ext cx="666578" cy="877857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05288"/>
            <a:ext cx="8568952" cy="604838"/>
          </a:xfrm>
        </p:spPr>
        <p:txBody>
          <a:bodyPr/>
          <a:lstStyle/>
          <a:p>
            <a:r>
              <a:rPr kumimoji="1" lang="en-US" altLang="ja-JP" sz="2800" dirty="0" smtClean="0"/>
              <a:t>Leak at Helium Outlet Pipe &amp; Remote Handling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09378" y="877306"/>
            <a:ext cx="5708901" cy="201622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Failure </a:t>
            </a:r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of joint/ceramic from movement of stainless pipes (stress relieving</a:t>
            </a:r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) at 450 kW operation</a:t>
            </a:r>
            <a:endParaRPr lang="en-US" altLang="ja-JP" sz="2300" dirty="0">
              <a:latin typeface="+mj-lt"/>
              <a:ea typeface="小塚ゴシック Pro M" panose="020B0700000000000000" pitchFamily="34" charset="-128"/>
            </a:endParaRPr>
          </a:p>
          <a:p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Thermal </a:t>
            </a:r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fatigue failure of the diffusion bonded </a:t>
            </a:r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joint/ceramic</a:t>
            </a:r>
          </a:p>
          <a:p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Remote </a:t>
            </a:r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Exchange in </a:t>
            </a:r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2015 </a:t>
            </a:r>
            <a:endParaRPr lang="en-US" altLang="ja-JP" sz="2300" dirty="0" smtClean="0">
              <a:latin typeface="+mj-lt"/>
              <a:ea typeface="小塚ゴシック Pro M" panose="020B0700000000000000" pitchFamily="34" charset="-128"/>
            </a:endParaRPr>
          </a:p>
          <a:p>
            <a:r>
              <a:rPr lang="en-US" altLang="ja-JP" sz="2300" dirty="0" smtClean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No leak since then </a:t>
            </a:r>
            <a:endParaRPr lang="ja-JP" altLang="en-US" sz="2300" dirty="0">
              <a:solidFill>
                <a:srgbClr val="FF5050"/>
              </a:solidFill>
              <a:latin typeface="+mj-lt"/>
              <a:ea typeface="小塚ゴシック Pro M" panose="020B0700000000000000" pitchFamily="34" charset="-128"/>
            </a:endParaRPr>
          </a:p>
          <a:p>
            <a:endParaRPr kumimoji="1" lang="ja-JP" altLang="en-US" sz="20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93530"/>
            <a:ext cx="2274333" cy="1705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角丸四角形 36"/>
          <p:cNvSpPr/>
          <p:nvPr/>
        </p:nvSpPr>
        <p:spPr bwMode="auto">
          <a:xfrm>
            <a:off x="5937072" y="4468087"/>
            <a:ext cx="723160" cy="1093441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92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008063" y="0"/>
            <a:ext cx="7200900" cy="873125"/>
          </a:xfrm>
        </p:spPr>
        <p:txBody>
          <a:bodyPr/>
          <a:lstStyle/>
          <a:p>
            <a:r>
              <a:rPr lang="en-GB" altLang="en-US" dirty="0" smtClean="0"/>
              <a:t>Helium cooling pipe isolator R&amp;D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>
            <a:fillRect/>
          </a:stretch>
        </p:blipFill>
        <p:spPr bwMode="auto">
          <a:xfrm>
            <a:off x="5436096" y="836713"/>
            <a:ext cx="3149800" cy="215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2148" r="3667" b="26593"/>
          <a:stretch>
            <a:fillRect/>
          </a:stretch>
        </p:blipFill>
        <p:spPr bwMode="auto">
          <a:xfrm>
            <a:off x="395535" y="3728695"/>
            <a:ext cx="354488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304796" y="5230470"/>
            <a:ext cx="4303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400" dirty="0">
                <a:latin typeface="Comic Sans MS" panose="030F0702030302020204" pitchFamily="66" charset="0"/>
              </a:rPr>
              <a:t>Brazed ceramic with thermocouples attached undergoing a rapid cooling </a:t>
            </a:r>
            <a:r>
              <a:rPr lang="en-GB" altLang="en-US" sz="1400" dirty="0" smtClean="0">
                <a:latin typeface="Comic Sans MS" panose="030F0702030302020204" pitchFamily="66" charset="0"/>
              </a:rPr>
              <a:t>test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Survived 10 thermal cycling tests – needs long term testing</a:t>
            </a:r>
            <a:endParaRPr lang="en-GB" alt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4608512" y="2990031"/>
            <a:ext cx="42052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400" dirty="0">
                <a:latin typeface="Comic Sans MS" panose="030F0702030302020204" pitchFamily="66" charset="0"/>
              </a:rPr>
              <a:t>Bolted isolator design with metal </a:t>
            </a:r>
            <a:r>
              <a:rPr lang="en-GB" altLang="en-US" sz="1400" dirty="0" err="1">
                <a:latin typeface="Comic Sans MS" panose="030F0702030302020204" pitchFamily="66" charset="0"/>
              </a:rPr>
              <a:t>helicoflex</a:t>
            </a:r>
            <a:r>
              <a:rPr lang="en-GB" altLang="en-US" sz="14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 smtClean="0">
                <a:latin typeface="Comic Sans MS" panose="030F0702030302020204" pitchFamily="66" charset="0"/>
              </a:rPr>
              <a:t>seals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Failed after c.10 thermal cycles</a:t>
            </a:r>
            <a:endParaRPr lang="en-GB" alt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31" descr="\\te9files\ProjectsHPT\T2K_public\Target\Target_Cooling_Pipes\Target_pipes_C\Photos\Inconel_flange\IMG_0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28474"/>
            <a:ext cx="3564905" cy="170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07502" y="2555033"/>
            <a:ext cx="45010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 smtClean="0">
                <a:latin typeface="Comic Sans MS" panose="030F0702030302020204" pitchFamily="66" charset="0"/>
              </a:rPr>
              <a:t>Existing ‘diffusion’ bonded joint made using aluminium wire</a:t>
            </a:r>
          </a:p>
          <a:p>
            <a:pPr>
              <a:spcBef>
                <a:spcPct val="0"/>
              </a:spcBef>
            </a:pPr>
            <a:r>
              <a:rPr lang="en-GB" alt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Works well at 485 kW but can it operate at 1.3 MW / multiple 160°C transients? Need to test!</a:t>
            </a:r>
            <a:endParaRPr lang="en-GB" alt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5976" y="3861048"/>
            <a:ext cx="42832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We will know in a few months the best solution to use in next target – and whether it can survive multiple beam trips at 1.3 MW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Alternative solution: isolated heat exchanger – reduces temperatures</a:t>
            </a:r>
            <a:r>
              <a:rPr lang="en-GB" sz="2000" dirty="0" smtClean="0">
                <a:latin typeface="+mj-lt"/>
              </a:rPr>
              <a:t> 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57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35496" y="3770313"/>
            <a:ext cx="8784654" cy="3033712"/>
            <a:chOff x="-759219" y="2756055"/>
            <a:chExt cx="9742265" cy="3574357"/>
          </a:xfrm>
        </p:grpSpPr>
        <p:grpSp>
          <p:nvGrpSpPr>
            <p:cNvPr id="23567" name="Group 28"/>
            <p:cNvGrpSpPr>
              <a:grpSpLocks/>
            </p:cNvGrpSpPr>
            <p:nvPr/>
          </p:nvGrpSpPr>
          <p:grpSpPr bwMode="auto">
            <a:xfrm>
              <a:off x="438644" y="2871651"/>
              <a:ext cx="8470128" cy="3363592"/>
              <a:chOff x="438644" y="2039021"/>
              <a:chExt cx="8470128" cy="3363592"/>
            </a:xfrm>
          </p:grpSpPr>
          <p:grpSp>
            <p:nvGrpSpPr>
              <p:cNvPr id="23574" name="Group 22"/>
              <p:cNvGrpSpPr>
                <a:grpSpLocks/>
              </p:cNvGrpSpPr>
              <p:nvPr/>
            </p:nvGrpSpPr>
            <p:grpSpPr bwMode="auto">
              <a:xfrm>
                <a:off x="438644" y="2039021"/>
                <a:ext cx="8470128" cy="3189422"/>
                <a:chOff x="436265" y="1895005"/>
                <a:chExt cx="8470128" cy="3189422"/>
              </a:xfrm>
            </p:grpSpPr>
            <p:pic>
              <p:nvPicPr>
                <p:cNvPr id="2357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964" y="1895005"/>
                  <a:ext cx="8398429" cy="29723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5626815" y="2924101"/>
                  <a:ext cx="529926" cy="100815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7783491" y="2205863"/>
                  <a:ext cx="605630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3491264" y="2205863"/>
                  <a:ext cx="350351" cy="28804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574858" y="2912159"/>
                  <a:ext cx="524474" cy="25683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436265" y="2997047"/>
                  <a:ext cx="1111348" cy="17194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H="1" flipV="1">
                  <a:off x="3132111" y="4149221"/>
                  <a:ext cx="286971" cy="93520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575" name="TextBox 26"/>
              <p:cNvSpPr txBox="1">
                <a:spLocks noChangeArrowheads="1"/>
              </p:cNvSpPr>
              <p:nvPr/>
            </p:nvSpPr>
            <p:spPr bwMode="auto">
              <a:xfrm>
                <a:off x="577237" y="5040066"/>
                <a:ext cx="2917023" cy="362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000000"/>
                    </a:solidFill>
                  </a:rPr>
                  <a:t>Forced convection cooling blower</a:t>
                </a:r>
              </a:p>
            </p:txBody>
          </p:sp>
        </p:grpSp>
        <p:sp>
          <p:nvSpPr>
            <p:cNvPr id="23568" name="TextBox 24"/>
            <p:cNvSpPr txBox="1">
              <a:spLocks noChangeArrowheads="1"/>
            </p:cNvSpPr>
            <p:nvPr/>
          </p:nvSpPr>
          <p:spPr bwMode="auto">
            <a:xfrm>
              <a:off x="-759219" y="3837409"/>
              <a:ext cx="1589146" cy="61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Noise reducing inlet baffles</a:t>
              </a:r>
            </a:p>
          </p:txBody>
        </p:sp>
        <p:sp>
          <p:nvSpPr>
            <p:cNvPr id="23569" name="TextBox 27"/>
            <p:cNvSpPr txBox="1">
              <a:spLocks noChangeArrowheads="1"/>
            </p:cNvSpPr>
            <p:nvPr/>
          </p:nvSpPr>
          <p:spPr bwMode="auto">
            <a:xfrm>
              <a:off x="4143844" y="3359551"/>
              <a:ext cx="1645194" cy="1377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Test ceramic isolator (welded into removable KF flange section for leak testing)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6373907" y="5226869"/>
              <a:ext cx="429575" cy="5779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1" name="TextBox 1023"/>
            <p:cNvSpPr txBox="1">
              <a:spLocks noChangeArrowheads="1"/>
            </p:cNvSpPr>
            <p:nvPr/>
          </p:nvSpPr>
          <p:spPr bwMode="auto">
            <a:xfrm>
              <a:off x="5389422" y="5714083"/>
              <a:ext cx="3593624" cy="616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Test section tape heated (low thermal mass), enclosed in stainless box</a:t>
              </a:r>
            </a:p>
          </p:txBody>
        </p:sp>
        <p:sp>
          <p:nvSpPr>
            <p:cNvPr id="23572" name="TextBox 23"/>
            <p:cNvSpPr txBox="1">
              <a:spLocks noChangeArrowheads="1"/>
            </p:cNvSpPr>
            <p:nvPr/>
          </p:nvSpPr>
          <p:spPr bwMode="auto">
            <a:xfrm>
              <a:off x="2754098" y="2756055"/>
              <a:ext cx="2336379" cy="616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Noise isolation box (rig suitable for 24h running)</a:t>
              </a:r>
            </a:p>
          </p:txBody>
        </p:sp>
        <p:sp>
          <p:nvSpPr>
            <p:cNvPr id="23573" name="TextBox 25"/>
            <p:cNvSpPr txBox="1">
              <a:spLocks noChangeArrowheads="1"/>
            </p:cNvSpPr>
            <p:nvPr/>
          </p:nvSpPr>
          <p:spPr bwMode="auto">
            <a:xfrm>
              <a:off x="6804248" y="2894788"/>
              <a:ext cx="1586556" cy="112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Exhaust silencer/exhaust to external outlet</a:t>
              </a:r>
            </a:p>
          </p:txBody>
        </p:sp>
      </p:grpSp>
      <p:sp>
        <p:nvSpPr>
          <p:cNvPr id="23558" name="TextBox 38"/>
          <p:cNvSpPr txBox="1">
            <a:spLocks noChangeArrowheads="1"/>
          </p:cNvSpPr>
          <p:nvPr/>
        </p:nvSpPr>
        <p:spPr bwMode="auto">
          <a:xfrm>
            <a:off x="4654771" y="1186880"/>
            <a:ext cx="440148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rgbClr val="000000"/>
                </a:solidFill>
              </a:rPr>
              <a:t> </a:t>
            </a:r>
            <a:r>
              <a:rPr lang="en-GB" altLang="en-US" sz="2000" dirty="0">
                <a:solidFill>
                  <a:srgbClr val="000000"/>
                </a:solidFill>
              </a:rPr>
              <a:t>- </a:t>
            </a:r>
            <a:r>
              <a:rPr lang="en-GB" altLang="en-US" sz="2000" dirty="0" smtClean="0">
                <a:solidFill>
                  <a:srgbClr val="000000"/>
                </a:solidFill>
              </a:rPr>
              <a:t>Beam </a:t>
            </a:r>
            <a:r>
              <a:rPr lang="en-GB" altLang="en-US" sz="2000" dirty="0">
                <a:solidFill>
                  <a:srgbClr val="000000"/>
                </a:solidFill>
              </a:rPr>
              <a:t>trips </a:t>
            </a:r>
            <a:r>
              <a:rPr lang="en-GB" altLang="en-US" sz="2000" dirty="0" smtClean="0">
                <a:solidFill>
                  <a:srgbClr val="000000"/>
                </a:solidFill>
              </a:rPr>
              <a:t>cause </a:t>
            </a:r>
            <a:r>
              <a:rPr lang="en-GB" altLang="en-US" sz="2000" dirty="0">
                <a:solidFill>
                  <a:srgbClr val="000000"/>
                </a:solidFill>
              </a:rPr>
              <a:t>rapid cooling and repeated thermal cycling of ceramic isolators in helium cooling </a:t>
            </a:r>
            <a:r>
              <a:rPr lang="en-GB" altLang="en-US" sz="2000" dirty="0" smtClean="0">
                <a:solidFill>
                  <a:srgbClr val="000000"/>
                </a:solidFill>
              </a:rPr>
              <a:t>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0000"/>
                </a:solidFill>
              </a:rPr>
              <a:t> 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rgbClr val="FF0000"/>
                </a:solidFill>
              </a:rPr>
              <a:t>- Expected c.5000 beam trips / year</a:t>
            </a:r>
            <a:endParaRPr lang="en-GB" altLang="en-US" sz="2000" b="1" dirty="0">
              <a:solidFill>
                <a:srgbClr val="000000"/>
              </a:solidFill>
            </a:endParaRP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8013700" y="311150"/>
            <a:ext cx="9810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F2F2F2"/>
                </a:solidFill>
              </a:rPr>
              <a:t>www.stfc.ac.uk</a:t>
            </a:r>
            <a:endParaRPr lang="en-GB" altLang="en-US" sz="1100">
              <a:solidFill>
                <a:srgbClr val="F2F2F2"/>
              </a:solidFill>
            </a:endParaRPr>
          </a:p>
        </p:txBody>
      </p:sp>
      <p:sp>
        <p:nvSpPr>
          <p:cNvPr id="23562" name="TextBox 9"/>
          <p:cNvSpPr txBox="1">
            <a:spLocks noChangeArrowheads="1"/>
          </p:cNvSpPr>
          <p:nvPr/>
        </p:nvSpPr>
        <p:spPr bwMode="auto">
          <a:xfrm>
            <a:off x="364342" y="142875"/>
            <a:ext cx="8388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Ceramic Isolator Thermal Fatigue Test Rig</a:t>
            </a:r>
            <a:endParaRPr lang="en-GB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コンテンツ プレースホルダー 3">
            <a:extLst>
              <a:ext uri="{FF2B5EF4-FFF2-40B4-BE49-F238E27FC236}">
                <a16:creationId xmlns:a16="http://schemas.microsoft.com/office/drawing/2014/main" xmlns="" id="{155775FA-F805-DB48-BC96-50469FB28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01" y="767108"/>
            <a:ext cx="4314983" cy="3068809"/>
          </a:xfrm>
          <a:prstGeom prst="rect">
            <a:avLst/>
          </a:prstGeom>
        </p:spPr>
      </p:pic>
      <p:sp>
        <p:nvSpPr>
          <p:cNvPr id="30" name="テキスト ボックス 4">
            <a:extLst>
              <a:ext uri="{FF2B5EF4-FFF2-40B4-BE49-F238E27FC236}">
                <a16:creationId xmlns:a16="http://schemas.microsoft.com/office/drawing/2014/main" xmlns="" id="{EECD1290-8D15-EE45-BA51-DB87C35C4A1D}"/>
              </a:ext>
            </a:extLst>
          </p:cNvPr>
          <p:cNvSpPr txBox="1"/>
          <p:nvPr/>
        </p:nvSpPr>
        <p:spPr>
          <a:xfrm>
            <a:off x="2411759" y="2258870"/>
            <a:ext cx="1786201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Beam Power [kW] </a:t>
            </a:r>
          </a:p>
          <a:p>
            <a:r>
              <a:rPr kumimoji="1" lang="en-US" altLang="ja-JP" sz="1400" dirty="0">
                <a:solidFill>
                  <a:srgbClr val="009193"/>
                </a:solidFill>
              </a:rPr>
              <a:t>He in TS Vessel [</a:t>
            </a:r>
            <a:r>
              <a:rPr kumimoji="1" lang="ja-JP" altLang="en-US" sz="1400" dirty="0">
                <a:solidFill>
                  <a:srgbClr val="009193"/>
                </a:solidFill>
              </a:rPr>
              <a:t>℃</a:t>
            </a:r>
            <a:r>
              <a:rPr kumimoji="1" lang="en-US" altLang="ja-JP" sz="1400" dirty="0">
                <a:solidFill>
                  <a:srgbClr val="009193"/>
                </a:solidFill>
              </a:rPr>
              <a:t>]</a:t>
            </a:r>
          </a:p>
          <a:p>
            <a:r>
              <a:rPr lang="en-US" altLang="ja-JP" sz="1400" dirty="0">
                <a:solidFill>
                  <a:srgbClr val="0432FF"/>
                </a:solidFill>
              </a:rPr>
              <a:t>He at Target inlet [</a:t>
            </a:r>
            <a:r>
              <a:rPr lang="ja-JP" altLang="en-US" sz="1400" dirty="0">
                <a:solidFill>
                  <a:srgbClr val="0432FF"/>
                </a:solidFill>
              </a:rPr>
              <a:t>℃</a:t>
            </a:r>
            <a:r>
              <a:rPr lang="en-US" altLang="ja-JP" sz="1400" dirty="0">
                <a:solidFill>
                  <a:srgbClr val="0432FF"/>
                </a:solidFill>
              </a:rPr>
              <a:t>]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He at Target outlet [</a:t>
            </a:r>
            <a:r>
              <a:rPr lang="ja-JP" altLang="en-US" sz="1400" dirty="0">
                <a:solidFill>
                  <a:srgbClr val="FF0000"/>
                </a:solidFill>
              </a:rPr>
              <a:t>℃</a:t>
            </a:r>
            <a:r>
              <a:rPr lang="en-US" altLang="ja-JP" sz="1400" dirty="0">
                <a:solidFill>
                  <a:srgbClr val="FF0000"/>
                </a:solidFill>
              </a:rPr>
              <a:t>]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4" y="953725"/>
            <a:ext cx="302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Thermal transients from beam trips at 475 kW operation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id:b68c0482-c617-42c7-9b18-bc37f3593ead@fed.cclrc.ac.uk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916113"/>
            <a:ext cx="44164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539265" y="102821"/>
            <a:ext cx="8388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Ceramic Isolator Thermal Fatigue Test Rig</a:t>
            </a:r>
            <a:endParaRPr lang="en-GB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511675" y="886340"/>
            <a:ext cx="4354513" cy="6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Thermal cycling testing now underway</a:t>
            </a:r>
            <a:endParaRPr lang="en-GB" alt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5617" idx="0"/>
          </p:cNvCxnSpPr>
          <p:nvPr/>
        </p:nvCxnSpPr>
        <p:spPr>
          <a:xfrm flipV="1">
            <a:off x="5580063" y="4470400"/>
            <a:ext cx="55562" cy="755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5616" idx="0"/>
            <a:endCxn id="19" idx="2"/>
          </p:cNvCxnSpPr>
          <p:nvPr/>
        </p:nvCxnSpPr>
        <p:spPr>
          <a:xfrm flipH="1" flipV="1">
            <a:off x="6711950" y="3633788"/>
            <a:ext cx="1155700" cy="17875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07100" y="3133725"/>
            <a:ext cx="1409700" cy="500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613" name="TextBox 21"/>
          <p:cNvSpPr txBox="1">
            <a:spLocks noChangeArrowheads="1"/>
          </p:cNvSpPr>
          <p:nvPr/>
        </p:nvSpPr>
        <p:spPr bwMode="auto">
          <a:xfrm>
            <a:off x="65088" y="5549900"/>
            <a:ext cx="1408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Tape heater</a:t>
            </a:r>
          </a:p>
        </p:txBody>
      </p:sp>
      <p:sp>
        <p:nvSpPr>
          <p:cNvPr id="25614" name="TextBox 23"/>
          <p:cNvSpPr txBox="1">
            <a:spLocks noChangeArrowheads="1"/>
          </p:cNvSpPr>
          <p:nvPr/>
        </p:nvSpPr>
        <p:spPr bwMode="auto">
          <a:xfrm>
            <a:off x="1554163" y="5764213"/>
            <a:ext cx="892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PT100 </a:t>
            </a:r>
          </a:p>
        </p:txBody>
      </p:sp>
      <p:sp>
        <p:nvSpPr>
          <p:cNvPr id="25615" name="TextBox 25"/>
          <p:cNvSpPr txBox="1">
            <a:spLocks noChangeArrowheads="1"/>
          </p:cNvSpPr>
          <p:nvPr/>
        </p:nvSpPr>
        <p:spPr bwMode="auto">
          <a:xfrm>
            <a:off x="2573338" y="5688013"/>
            <a:ext cx="2728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KF50 for quick disconnect/leak testing</a:t>
            </a:r>
          </a:p>
        </p:txBody>
      </p:sp>
      <p:sp>
        <p:nvSpPr>
          <p:cNvPr id="25616" name="TextBox 28"/>
          <p:cNvSpPr txBox="1">
            <a:spLocks noChangeArrowheads="1"/>
          </p:cNvSpPr>
          <p:nvPr/>
        </p:nvSpPr>
        <p:spPr bwMode="auto">
          <a:xfrm>
            <a:off x="6869113" y="5421313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Interlock system</a:t>
            </a:r>
          </a:p>
        </p:txBody>
      </p:sp>
      <p:sp>
        <p:nvSpPr>
          <p:cNvPr id="25617" name="TextBox 31"/>
          <p:cNvSpPr txBox="1">
            <a:spLocks noChangeArrowheads="1"/>
          </p:cNvSpPr>
          <p:nvPr/>
        </p:nvSpPr>
        <p:spPr bwMode="auto">
          <a:xfrm>
            <a:off x="4606925" y="5226050"/>
            <a:ext cx="1946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err="1">
                <a:latin typeface="Arial" pitchFamily="34" charset="0"/>
              </a:rPr>
              <a:t>Eurotherm</a:t>
            </a:r>
            <a:r>
              <a:rPr lang="en-GB" altLang="en-US" sz="1800" dirty="0">
                <a:latin typeface="Arial" pitchFamily="34" charset="0"/>
              </a:rPr>
              <a:t> 3508 controller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2" y="3297321"/>
            <a:ext cx="4101463" cy="19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25613" idx="0"/>
          </p:cNvCxnSpPr>
          <p:nvPr/>
        </p:nvCxnSpPr>
        <p:spPr>
          <a:xfrm flipV="1">
            <a:off x="769938" y="3986213"/>
            <a:ext cx="341312" cy="15636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85925" y="3747964"/>
            <a:ext cx="209550" cy="19400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91880" y="4149080"/>
            <a:ext cx="445916" cy="14679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" y="739201"/>
            <a:ext cx="3659426" cy="239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1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GB" sz="3600" dirty="0" smtClean="0"/>
              <a:t>Target Summary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496855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Existing target cooling plant suitable for up to 900 kW beam power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Operation at 1.3 MW appears feasible with incremental design changes to target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w</a:t>
            </a:r>
            <a:r>
              <a:rPr lang="en-GB" dirty="0" smtClean="0"/>
              <a:t>indows, weld joints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Thermal cycling test program underway for ceramic isolators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Need new helium plant to operate at higher pressure</a:t>
            </a:r>
          </a:p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</a:rPr>
              <a:t>Target lifetime at 1.3 MW is not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3928" y="6472238"/>
            <a:ext cx="971550" cy="385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D21CE9-E8C9-4CA0-8B28-F0AE6C2708E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135591" y="76371"/>
            <a:ext cx="7108817" cy="604838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4000" dirty="0" smtClean="0"/>
              <a:t>Ti-6Al-4V Beam Window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24" y="869544"/>
            <a:ext cx="2837794" cy="243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947819" y="930949"/>
            <a:ext cx="6173326" cy="237175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ja-JP" sz="1800" dirty="0">
                <a:latin typeface="+mj-lt"/>
                <a:ea typeface="小塚ゴシック Pro M" panose="020B0700000000000000" pitchFamily="34" charset="-128"/>
              </a:rPr>
              <a:t>Periodic thermal stress wave caused by the intense proton beam energy deposition</a:t>
            </a:r>
          </a:p>
          <a:p>
            <a:pPr>
              <a:spcAft>
                <a:spcPts val="600"/>
              </a:spcAft>
            </a:pP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1.3 MW </a:t>
            </a:r>
            <a:r>
              <a:rPr lang="en-US" altLang="ja-JP" sz="1800" dirty="0">
                <a:latin typeface="+mj-lt"/>
                <a:ea typeface="小塚ゴシック Pro M" panose="020B0700000000000000" pitchFamily="34" charset="-128"/>
              </a:rPr>
              <a:t>operation will cause radiation damage of </a:t>
            </a:r>
            <a:r>
              <a:rPr lang="en-US" altLang="ja-JP" sz="1800" dirty="0" smtClean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~2 DPA/ops-year</a:t>
            </a: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Significant </a:t>
            </a: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irradiation hardening and loss of ductility</a:t>
            </a:r>
            <a:r>
              <a:rPr lang="en-US" altLang="ja-JP" sz="1800" dirty="0">
                <a:latin typeface="+mj-lt"/>
                <a:ea typeface="小塚ゴシック Pro M" panose="020B0700000000000000" pitchFamily="34" charset="-128"/>
              </a:rPr>
              <a:t> has been reported with 0.3DPA  (no higher DPA data exists)</a:t>
            </a:r>
          </a:p>
          <a:p>
            <a:pPr>
              <a:spcAft>
                <a:spcPts val="600"/>
              </a:spcAft>
            </a:pP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No known data exists on high cycle fatigue (&gt;10</a:t>
            </a:r>
            <a:r>
              <a:rPr lang="en-US" altLang="ja-JP" sz="1800" baseline="300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3</a:t>
            </a: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 cycles) of irradiated titanium alloys</a:t>
            </a: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639529"/>
              </p:ext>
            </p:extLst>
          </p:nvPr>
        </p:nvGraphicFramePr>
        <p:xfrm>
          <a:off x="3347864" y="3501008"/>
          <a:ext cx="5637706" cy="228598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43440"/>
                <a:gridCol w="1075986"/>
                <a:gridCol w="1302509"/>
                <a:gridCol w="1415771"/>
              </a:tblGrid>
              <a:tr h="4530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Beam</a:t>
                      </a:r>
                      <a:r>
                        <a:rPr kumimoji="1" lang="en-US" altLang="ja-JP" sz="1300" baseline="0" dirty="0" smtClean="0"/>
                        <a:t> Power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PPP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Rep. cycle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POT / 100 days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</a:tr>
              <a:tr h="3964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470kW (achieved)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2.4 x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2.48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aseline="0" dirty="0" smtClean="0"/>
                        <a:t>（</a:t>
                      </a:r>
                      <a:r>
                        <a:rPr kumimoji="1" lang="en-US" altLang="ja-JP" sz="1600" baseline="0" dirty="0" smtClean="0"/>
                        <a:t>0.8</a:t>
                      </a:r>
                      <a:r>
                        <a:rPr kumimoji="1" lang="ja-JP" altLang="en-US" sz="1600" baseline="0" dirty="0" smtClean="0"/>
                        <a:t> </a:t>
                      </a:r>
                      <a:r>
                        <a:rPr kumimoji="1" lang="en-US" altLang="ja-JP" sz="1600" baseline="0" dirty="0" smtClean="0"/>
                        <a:t>x 10</a:t>
                      </a:r>
                      <a:r>
                        <a:rPr kumimoji="1" lang="en-US" altLang="ja-JP" sz="1600" baseline="30000" dirty="0" smtClean="0"/>
                        <a:t>21</a:t>
                      </a:r>
                      <a:r>
                        <a:rPr kumimoji="1" lang="ja-JP" altLang="en-US" sz="1600" baseline="0" dirty="0" smtClean="0"/>
                        <a:t>）</a:t>
                      </a:r>
                      <a:endParaRPr kumimoji="1" lang="ja-JP" altLang="en-US" sz="1600" baseline="0" dirty="0"/>
                    </a:p>
                  </a:txBody>
                  <a:tcPr marL="66322" marR="66322" marT="33160" marB="33160" anchor="ctr"/>
                </a:tc>
              </a:tr>
              <a:tr h="478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750kW (proposed)</a:t>
                      </a:r>
                      <a:endParaRPr kumimoji="1" lang="ja-JP" altLang="en-US" sz="14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2.0 x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1.3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1.3 x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750kW [original</a:t>
                      </a:r>
                      <a:r>
                        <a:rPr kumimoji="1" lang="en-US" altLang="ja-JP" sz="1400" baseline="0" dirty="0" smtClean="0"/>
                        <a:t> plan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 3.3 x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2.1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1.3 x </a:t>
                      </a:r>
                      <a:r>
                        <a:rPr kumimoji="1" lang="en-US" altLang="ja-JP" sz="1600" baseline="0" dirty="0" smtClean="0"/>
                        <a:t>10</a:t>
                      </a:r>
                      <a:r>
                        <a:rPr kumimoji="1" lang="en-US" altLang="ja-JP" sz="1600" baseline="30000" dirty="0" smtClean="0"/>
                        <a:t>21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5050"/>
                          </a:solidFill>
                        </a:rPr>
                        <a:t>1.3 MW (proposed)</a:t>
                      </a:r>
                      <a:endParaRPr kumimoji="1" lang="ja-JP" altLang="en-US" sz="1400" dirty="0">
                        <a:solidFill>
                          <a:srgbClr val="FF5050"/>
                        </a:solidFill>
                      </a:endParaRPr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3.2</a:t>
                      </a:r>
                      <a:r>
                        <a:rPr kumimoji="1" lang="en-US" altLang="ja-JP" sz="1600" baseline="0" dirty="0" smtClean="0"/>
                        <a:t> x</a:t>
                      </a:r>
                      <a:r>
                        <a:rPr kumimoji="1" lang="en-US" altLang="ja-JP" sz="1600" dirty="0" smtClean="0"/>
                        <a:t>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1.16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2.4 x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</a:tr>
            </a:tbl>
          </a:graphicData>
        </a:graphic>
      </p:graphicFrame>
      <p:sp>
        <p:nvSpPr>
          <p:cNvPr id="25" name="角丸四角形 24"/>
          <p:cNvSpPr/>
          <p:nvPr/>
        </p:nvSpPr>
        <p:spPr bwMode="auto">
          <a:xfrm>
            <a:off x="5220072" y="4892071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 flipV="1">
            <a:off x="4493099" y="5223110"/>
            <a:ext cx="840316" cy="82901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テキスト ボックス 27"/>
          <p:cNvSpPr txBox="1"/>
          <p:nvPr/>
        </p:nvSpPr>
        <p:spPr>
          <a:xfrm>
            <a:off x="3341778" y="6052120"/>
            <a:ext cx="1151321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Britannic Bold" panose="020B0903060703020204" pitchFamily="34" charset="0"/>
              </a:rPr>
              <a:t>designed</a:t>
            </a:r>
            <a:endParaRPr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7795144" y="4417018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V="1">
            <a:off x="7531152" y="4739916"/>
            <a:ext cx="275154" cy="1289964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6700283" y="6036731"/>
            <a:ext cx="2336213" cy="40011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～</a:t>
            </a:r>
            <a:r>
              <a:rPr lang="en-US" altLang="ja-JP" sz="2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1DPA/</a:t>
            </a:r>
            <a:r>
              <a:rPr lang="en-US" altLang="ja-JP" sz="2000" dirty="0" err="1" smtClean="0">
                <a:solidFill>
                  <a:srgbClr val="FF0000"/>
                </a:solidFill>
                <a:latin typeface="Britannic Bold" panose="020B0903060703020204" pitchFamily="34" charset="0"/>
              </a:rPr>
              <a:t>yr</a:t>
            </a:r>
            <a:r>
              <a:rPr lang="en-US" altLang="ja-JP" sz="2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 (MARS)</a:t>
            </a:r>
            <a:endParaRPr lang="ja-JP" altLang="en-US" sz="2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91178" y="4137498"/>
            <a:ext cx="3184677" cy="1408101"/>
            <a:chOff x="2875959" y="1879576"/>
            <a:chExt cx="5215665" cy="1995349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2875959" y="1879576"/>
              <a:ext cx="4852777" cy="1995349"/>
              <a:chOff x="-171473" y="4221088"/>
              <a:chExt cx="4599457" cy="1891189"/>
            </a:xfrm>
          </p:grpSpPr>
          <p:grpSp>
            <p:nvGrpSpPr>
              <p:cNvPr id="37" name="グループ化 21"/>
              <p:cNvGrpSpPr/>
              <p:nvPr/>
            </p:nvGrpSpPr>
            <p:grpSpPr>
              <a:xfrm>
                <a:off x="-171473" y="4221088"/>
                <a:ext cx="4599457" cy="1728192"/>
                <a:chOff x="-315489" y="4221088"/>
                <a:chExt cx="4599457" cy="1728192"/>
              </a:xfrm>
            </p:grpSpPr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r="10815" b="33333"/>
                <a:stretch>
                  <a:fillRect/>
                </a:stretch>
              </p:blipFill>
              <p:spPr bwMode="auto">
                <a:xfrm>
                  <a:off x="35496" y="4221088"/>
                  <a:ext cx="4248472" cy="1728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-315489" y="5297443"/>
                  <a:ext cx="1106473" cy="3702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 smtClean="0"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2mm gap</a:t>
                  </a:r>
                  <a:endParaRPr kumimoji="1" lang="ja-JP" altLang="en-US" sz="1600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38" name="円/楕円 37"/>
              <p:cNvSpPr/>
              <p:nvPr/>
            </p:nvSpPr>
            <p:spPr>
              <a:xfrm>
                <a:off x="2195736" y="5680229"/>
                <a:ext cx="1440160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</p:grpSp>
        <p:cxnSp>
          <p:nvCxnSpPr>
            <p:cNvPr id="34" name="直線矢印コネクタ 33"/>
            <p:cNvCxnSpPr/>
            <p:nvPr/>
          </p:nvCxnSpPr>
          <p:spPr>
            <a:xfrm flipH="1">
              <a:off x="6133285" y="2558882"/>
              <a:ext cx="578635" cy="3915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>
              <a:off x="6076250" y="2770763"/>
              <a:ext cx="500970" cy="635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/>
          </p:nvSpPr>
          <p:spPr>
            <a:xfrm>
              <a:off x="6376874" y="1917532"/>
              <a:ext cx="1714750" cy="836363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rgbClr val="CC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Ti-6Al-4V</a:t>
              </a:r>
            </a:p>
            <a:p>
              <a:pPr algn="ctr"/>
              <a:r>
                <a:rPr lang="en-US" altLang="en-US" sz="1400" dirty="0" smtClean="0">
                  <a:solidFill>
                    <a:schemeClr val="accent6">
                      <a:lumMod val="5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(0.3mm-t)</a:t>
              </a:r>
              <a:endParaRPr lang="en-GB" altLang="en-US" sz="14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4702505" y="6052120"/>
            <a:ext cx="1756038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~8M pulses/</a:t>
            </a:r>
            <a:r>
              <a:rPr lang="en-US" altLang="ja-JP" dirty="0" err="1">
                <a:latin typeface="Britannic Bold" panose="020B0903060703020204" pitchFamily="34" charset="0"/>
              </a:rPr>
              <a:t>yr</a:t>
            </a:r>
            <a:endParaRPr lang="en-US" altLang="ja-JP" dirty="0">
              <a:latin typeface="Britannic Bold" panose="020B0903060703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6444208" y="5380082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50" name="直線矢印コネクタ 49"/>
          <p:cNvCxnSpPr/>
          <p:nvPr/>
        </p:nvCxnSpPr>
        <p:spPr bwMode="auto">
          <a:xfrm flipV="1">
            <a:off x="6166717" y="5711119"/>
            <a:ext cx="291826" cy="341001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438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1" y="832988"/>
            <a:ext cx="3600400" cy="274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D:\T2K\New_window_study\2mm_1p1gps_beam_centre_streamlines_0p7mm_1p3M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64" y="908720"/>
            <a:ext cx="5962092" cy="48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5496" y="0"/>
            <a:ext cx="9073008" cy="836712"/>
          </a:xfrm>
        </p:spPr>
        <p:txBody>
          <a:bodyPr/>
          <a:lstStyle/>
          <a:p>
            <a:r>
              <a:rPr lang="en-GB" altLang="en-US" dirty="0" smtClean="0"/>
              <a:t>T2K beam window upgrade plans for </a:t>
            </a:r>
            <a:r>
              <a:rPr lang="en-GB" altLang="en-US" dirty="0"/>
              <a:t>-</a:t>
            </a:r>
            <a:r>
              <a:rPr lang="en-GB" altLang="en-US" dirty="0" smtClean="0"/>
              <a:t> 1.3 MW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331640" y="5805264"/>
            <a:ext cx="374441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Pressure drop 0.06bar @ </a:t>
            </a: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1.1g/s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Max velocity 230 m/s</a:t>
            </a:r>
            <a:endParaRPr lang="en-GB" altLang="en-US" sz="18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611560" y="4005064"/>
            <a:ext cx="2268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Strong recirculation zones driven by high speed jet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14342" y="3212976"/>
            <a:ext cx="1757658" cy="11595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651594" y="642484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B61049-EB62-4FFA-A63D-F9C88672D04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708044" y="3933056"/>
            <a:ext cx="2411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Helium flow lines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1.3 MW beam (steady state/CW simulation)</a:t>
            </a:r>
          </a:p>
        </p:txBody>
      </p:sp>
    </p:spTree>
    <p:extLst>
      <p:ext uri="{BB962C8B-B14F-4D97-AF65-F5344CB8AC3E}">
        <p14:creationId xmlns:p14="http://schemas.microsoft.com/office/powerpoint/2010/main" val="27437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Window thickness upgrade – for beam upgrade 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" y="1088740"/>
            <a:ext cx="6336704" cy="49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2386" y="2888940"/>
            <a:ext cx="28083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Beam bunch structure can generate stress resonance within thickness of </a:t>
            </a:r>
            <a:r>
              <a:rPr lang="en-GB" sz="1600" dirty="0" err="1" smtClean="0">
                <a:latin typeface="+mj-lt"/>
              </a:rPr>
              <a:t>Ti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>
                <a:latin typeface="+mj-lt"/>
              </a:rPr>
              <a:t>alloy </a:t>
            </a:r>
            <a:r>
              <a:rPr lang="en-GB" sz="1600" dirty="0" smtClean="0">
                <a:latin typeface="+mj-lt"/>
              </a:rPr>
              <a:t>window material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+mj-lt"/>
              </a:rPr>
              <a:t>Constructive</a:t>
            </a:r>
            <a:r>
              <a:rPr lang="en-GB" sz="1600" dirty="0" smtClean="0">
                <a:latin typeface="+mj-lt"/>
              </a:rPr>
              <a:t> interference at 0.36 mm (S.F.=1.5)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+mj-lt"/>
              </a:rPr>
              <a:t>Destructive</a:t>
            </a:r>
            <a:r>
              <a:rPr lang="en-GB" sz="1600" dirty="0" smtClean="0">
                <a:latin typeface="+mj-lt"/>
              </a:rPr>
              <a:t> interference at 0.40 mm (S.F.=2.6)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+mj-lt"/>
              </a:rPr>
              <a:t>0.40 mm selected </a:t>
            </a:r>
            <a:r>
              <a:rPr lang="en-GB" sz="1600" dirty="0" smtClean="0">
                <a:latin typeface="+mj-lt"/>
              </a:rPr>
              <a:t>for next beam window </a:t>
            </a:r>
            <a:r>
              <a:rPr lang="en-GB" sz="1600" dirty="0" smtClean="0">
                <a:latin typeface="+mj-lt"/>
              </a:rPr>
              <a:t>(</a:t>
            </a:r>
            <a:r>
              <a:rPr lang="en-GB" sz="1600" dirty="0" smtClean="0">
                <a:latin typeface="+mj-lt"/>
              </a:rPr>
              <a:t>just</a:t>
            </a:r>
            <a:r>
              <a:rPr lang="en-GB" sz="1600" dirty="0" smtClean="0">
                <a:latin typeface="+mj-lt"/>
              </a:rPr>
              <a:t> manufactured)</a:t>
            </a:r>
            <a:endParaRPr lang="en-GB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4509120"/>
            <a:ext cx="216024" cy="1296144"/>
          </a:xfrm>
          <a:prstGeom prst="rect">
            <a:avLst/>
          </a:prstGeom>
          <a:solidFill>
            <a:srgbClr val="4F81BD">
              <a:alpha val="43922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44008" y="17728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0.30 mm</a:t>
            </a:r>
            <a:endParaRPr lang="en-GB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19752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0204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89514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8206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7207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58874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4285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25333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62678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4496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53244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2498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71499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0180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88577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968259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82190" y="2282687"/>
            <a:ext cx="28353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07215" y="1493785"/>
            <a:ext cx="0" cy="1350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372200" y="1538790"/>
            <a:ext cx="1350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534532" y="1538790"/>
            <a:ext cx="495055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352420" y="1268759"/>
            <a:ext cx="0" cy="36004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437772" y="1493783"/>
            <a:ext cx="0" cy="1350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784078" y="1538790"/>
            <a:ext cx="5683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442430" y="1536116"/>
            <a:ext cx="135015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982490" y="1268760"/>
            <a:ext cx="0" cy="36004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1" name="Straight Arrow Connector 15360"/>
          <p:cNvCxnSpPr/>
          <p:nvPr/>
        </p:nvCxnSpPr>
        <p:spPr>
          <a:xfrm>
            <a:off x="8352420" y="1313765"/>
            <a:ext cx="6300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TextBox 15362"/>
          <p:cNvSpPr txBox="1"/>
          <p:nvPr/>
        </p:nvSpPr>
        <p:spPr>
          <a:xfrm>
            <a:off x="8346532" y="1102532"/>
            <a:ext cx="641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/>
              <a:t>~4.2 µs</a:t>
            </a:r>
            <a:endParaRPr lang="en-GB" sz="105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7542330" y="1268761"/>
            <a:ext cx="859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581-598 ns</a:t>
            </a:r>
            <a:endParaRPr lang="en-GB" sz="1100" b="1" dirty="0"/>
          </a:p>
        </p:txBody>
      </p:sp>
      <p:cxnSp>
        <p:nvCxnSpPr>
          <p:cNvPr id="15366" name="Straight Connector 15365"/>
          <p:cNvCxnSpPr/>
          <p:nvPr/>
        </p:nvCxnSpPr>
        <p:spPr>
          <a:xfrm flipV="1">
            <a:off x="6534532" y="1493785"/>
            <a:ext cx="0" cy="135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489862" y="1268759"/>
            <a:ext cx="990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80 ns (3</a:t>
            </a:r>
            <a:r>
              <a:rPr lang="el-GR" sz="1100" b="1" dirty="0" smtClean="0"/>
              <a:t>σ</a:t>
            </a:r>
            <a:r>
              <a:rPr lang="en-GB" sz="1100" b="1" dirty="0" smtClean="0"/>
              <a:t>)</a:t>
            </a:r>
            <a:endParaRPr lang="en-GB" sz="1100" b="1" dirty="0"/>
          </a:p>
        </p:txBody>
      </p:sp>
      <p:cxnSp>
        <p:nvCxnSpPr>
          <p:cNvPr id="15369" name="Straight Arrow Connector 15368"/>
          <p:cNvCxnSpPr/>
          <p:nvPr/>
        </p:nvCxnSpPr>
        <p:spPr>
          <a:xfrm>
            <a:off x="6513103" y="2753925"/>
            <a:ext cx="183931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939420" y="2492315"/>
            <a:ext cx="105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2.48 s </a:t>
            </a:r>
            <a:r>
              <a:rPr lang="en-GB" sz="1100" b="1" dirty="0" smtClean="0">
                <a:latin typeface="Calibri"/>
              </a:rPr>
              <a:t>→ </a:t>
            </a:r>
            <a:r>
              <a:rPr lang="en-GB" sz="1100" b="1" dirty="0" smtClean="0">
                <a:solidFill>
                  <a:srgbClr val="FF0000"/>
                </a:solidFill>
                <a:latin typeface="Calibri"/>
              </a:rPr>
              <a:t>1.16 s</a:t>
            </a:r>
            <a:endParaRPr lang="en-GB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566" y="51453"/>
            <a:ext cx="8504069" cy="604838"/>
          </a:xfrm>
        </p:spPr>
        <p:txBody>
          <a:bodyPr/>
          <a:lstStyle/>
          <a:p>
            <a:r>
              <a:rPr kumimoji="1" lang="en-US" altLang="ja-JP" sz="2800" dirty="0" smtClean="0"/>
              <a:t>Window Remote Exchange (2017 summer)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43849" y="3769347"/>
            <a:ext cx="6400151" cy="275783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The 1</a:t>
            </a:r>
            <a:r>
              <a:rPr lang="en-US" altLang="ja-JP" sz="1800" baseline="30000" dirty="0" smtClean="0">
                <a:latin typeface="+mj-lt"/>
                <a:ea typeface="小塚ゴシック Pro M" panose="020B0700000000000000" pitchFamily="34" charset="-128"/>
              </a:rPr>
              <a:t>st</a:t>
            </a: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 window operated successfully up to 2.2x10</a:t>
            </a:r>
            <a:r>
              <a:rPr lang="en-US" altLang="ja-JP" sz="1800" baseline="30000" dirty="0" smtClean="0">
                <a:latin typeface="+mj-lt"/>
                <a:ea typeface="小塚ゴシック Pro M" panose="020B0700000000000000" pitchFamily="34" charset="-128"/>
              </a:rPr>
              <a:t>21 </a:t>
            </a: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POT</a:t>
            </a:r>
          </a:p>
          <a:p>
            <a:pPr lvl="1"/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Comparable to 1.3MW/ops-</a:t>
            </a:r>
            <a:r>
              <a:rPr lang="en-US" altLang="ja-JP" sz="1800" dirty="0" err="1" smtClean="0">
                <a:latin typeface="+mj-lt"/>
                <a:ea typeface="小塚ゴシック Pro M" panose="020B0700000000000000" pitchFamily="34" charset="-128"/>
              </a:rPr>
              <a:t>yr</a:t>
            </a: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 </a:t>
            </a:r>
          </a:p>
          <a:p>
            <a:r>
              <a:rPr lang="en-US" altLang="ja-JP" sz="1800" dirty="0" smtClean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Discoloration/deposit/damage </a:t>
            </a: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of Ti-6Al-4V on TS vessel side visually </a:t>
            </a:r>
            <a:r>
              <a:rPr lang="en-US" altLang="ja-JP" sz="1800" dirty="0" smtClean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identified</a:t>
            </a:r>
          </a:p>
          <a:p>
            <a:pPr lvl="1"/>
            <a:r>
              <a:rPr lang="en-US" altLang="ja-JP" sz="1600" dirty="0" smtClean="0">
                <a:latin typeface="+mj-lt"/>
                <a:ea typeface="小塚ゴシック Pro M" panose="020B0700000000000000" pitchFamily="34" charset="-128"/>
              </a:rPr>
              <a:t>Helium in TS vessel was humid, and the damage may be from radio-chemical reaction (accelerator vacuum side show less signatures)  </a:t>
            </a:r>
          </a:p>
          <a:p>
            <a:pPr lvl="1"/>
            <a:r>
              <a:rPr lang="en-US" altLang="ja-JP" sz="1600" dirty="0" smtClean="0">
                <a:latin typeface="+mj-lt"/>
                <a:ea typeface="小塚ゴシック Pro M" panose="020B0700000000000000" pitchFamily="34" charset="-128"/>
              </a:rPr>
              <a:t>Need to </a:t>
            </a:r>
            <a:r>
              <a:rPr lang="en-US" altLang="ja-JP" sz="1600" dirty="0">
                <a:latin typeface="+mj-lt"/>
                <a:ea typeface="小塚ゴシック Pro M" panose="020B0700000000000000" pitchFamily="34" charset="-128"/>
              </a:rPr>
              <a:t>i</a:t>
            </a:r>
            <a:r>
              <a:rPr lang="en-US" altLang="ja-JP" sz="1600" dirty="0" smtClean="0">
                <a:latin typeface="+mj-lt"/>
                <a:ea typeface="小塚ゴシック Pro M" panose="020B0700000000000000" pitchFamily="34" charset="-128"/>
              </a:rPr>
              <a:t>mprove helium </a:t>
            </a:r>
            <a:r>
              <a:rPr lang="en-US" altLang="ja-JP" sz="1600" dirty="0">
                <a:latin typeface="+mj-lt"/>
                <a:ea typeface="小塚ゴシック Pro M" panose="020B0700000000000000" pitchFamily="34" charset="-128"/>
              </a:rPr>
              <a:t>c</a:t>
            </a:r>
            <a:r>
              <a:rPr lang="en-US" altLang="ja-JP" sz="1600" dirty="0" smtClean="0">
                <a:latin typeface="+mj-lt"/>
                <a:ea typeface="小塚ゴシック Pro M" panose="020B0700000000000000" pitchFamily="34" charset="-128"/>
              </a:rPr>
              <a:t>irculation system to remove the humidity</a:t>
            </a:r>
          </a:p>
          <a:p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We wish to perform PIE at JAEA’s hot-lab, but it will take time to clear radiation safety regulations and license problems at J-PARC </a:t>
            </a:r>
            <a:endParaRPr lang="en-US" altLang="ja-JP" sz="1800" b="1" dirty="0">
              <a:solidFill>
                <a:srgbClr val="FF0000"/>
              </a:solidFill>
              <a:latin typeface="+mj-lt"/>
            </a:endParaRPr>
          </a:p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29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475656" y="836712"/>
            <a:ext cx="1345263" cy="5628429"/>
            <a:chOff x="2833087" y="880480"/>
            <a:chExt cx="1345263" cy="56284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087" y="880480"/>
              <a:ext cx="1268194" cy="5628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直線矢印コネクタ 7"/>
            <p:cNvCxnSpPr/>
            <p:nvPr/>
          </p:nvCxnSpPr>
          <p:spPr>
            <a:xfrm>
              <a:off x="3467899" y="1556792"/>
              <a:ext cx="0" cy="417646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6200000">
              <a:off x="2981553" y="3330139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4m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H="1">
              <a:off x="3456729" y="1443948"/>
              <a:ext cx="395191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3467899" y="1028450"/>
              <a:ext cx="7104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30c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m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47728" r="40551" b="35477"/>
          <a:stretch/>
        </p:blipFill>
        <p:spPr>
          <a:xfrm rot="5400000">
            <a:off x="-2102165" y="3025902"/>
            <a:ext cx="5775831" cy="122672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43" y="908720"/>
            <a:ext cx="3777881" cy="283341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92" y="715232"/>
            <a:ext cx="3138304" cy="2353728"/>
          </a:xfrm>
          <a:prstGeom prst="rect">
            <a:avLst/>
          </a:prstGeom>
          <a:ln w="28575"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6765355" y="3143329"/>
            <a:ext cx="2627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+mj-lt"/>
              </a:rPr>
              <a:t>After 2.2 x 10</a:t>
            </a:r>
            <a:r>
              <a:rPr lang="en-US" altLang="ja-JP" b="1" baseline="30000" dirty="0">
                <a:solidFill>
                  <a:srgbClr val="FF0000"/>
                </a:solidFill>
                <a:latin typeface="+mj-lt"/>
              </a:rPr>
              <a:t>21 </a:t>
            </a: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pot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~2DPA(NRT)</a:t>
            </a:r>
            <a:endParaRPr lang="en-US" altLang="ja-JP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4606136" y="2418787"/>
            <a:ext cx="288032" cy="288032"/>
          </a:xfrm>
          <a:prstGeom prst="rect">
            <a:avLst/>
          </a:prstGeom>
          <a:noFill/>
          <a:ln w="28575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9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0255" cy="859107"/>
          </a:xfrm>
        </p:spPr>
        <p:txBody>
          <a:bodyPr/>
          <a:lstStyle/>
          <a:p>
            <a:r>
              <a:rPr lang="en-GB" dirty="0" smtClean="0"/>
              <a:t>T2K Operational performance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0475"/>
            <a:ext cx="7380820" cy="53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603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0077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4000" dirty="0" smtClean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a D I A T 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19872" y="1281245"/>
            <a:ext cx="5338935" cy="2475273"/>
          </a:xfrm>
        </p:spPr>
        <p:txBody>
          <a:bodyPr>
            <a:normAutofit/>
          </a:bodyPr>
          <a:lstStyle/>
          <a:p>
            <a:r>
              <a:rPr lang="en-GB" sz="2000" b="1" dirty="0"/>
              <a:t>Ra</a:t>
            </a:r>
            <a:r>
              <a:rPr lang="en-GB" sz="2000" dirty="0"/>
              <a:t>diation </a:t>
            </a:r>
            <a:r>
              <a:rPr lang="en-GB" sz="2000" b="1" dirty="0"/>
              <a:t>D</a:t>
            </a:r>
            <a:r>
              <a:rPr lang="en-GB" sz="2000" dirty="0"/>
              <a:t>amage </a:t>
            </a:r>
            <a:r>
              <a:rPr lang="en-GB" sz="2000" b="1" dirty="0"/>
              <a:t>I</a:t>
            </a:r>
            <a:r>
              <a:rPr lang="en-GB" sz="2000" dirty="0"/>
              <a:t>n </a:t>
            </a:r>
            <a:r>
              <a:rPr lang="en-GB" sz="2000" b="1" dirty="0"/>
              <a:t>A</a:t>
            </a:r>
            <a:r>
              <a:rPr lang="en-GB" sz="2000" dirty="0"/>
              <a:t>ccelerator </a:t>
            </a:r>
            <a:r>
              <a:rPr lang="en-GB" sz="2000" b="1" dirty="0"/>
              <a:t>T</a:t>
            </a:r>
            <a:r>
              <a:rPr lang="en-GB" sz="2000" dirty="0"/>
              <a:t>arget </a:t>
            </a:r>
            <a:r>
              <a:rPr lang="en-GB" sz="2000" b="1" dirty="0"/>
              <a:t>E</a:t>
            </a:r>
            <a:r>
              <a:rPr lang="en-GB" sz="2000" dirty="0"/>
              <a:t>nvironments</a:t>
            </a:r>
          </a:p>
          <a:p>
            <a:r>
              <a:rPr lang="en-GB" sz="2000" dirty="0" smtClean="0"/>
              <a:t>International collaboration to bring together the accelerator target and materials science communities</a:t>
            </a:r>
          </a:p>
          <a:p>
            <a:r>
              <a:rPr lang="en-GB" sz="2000" dirty="0" smtClean="0"/>
              <a:t>Next talk by T. Ishida</a:t>
            </a:r>
            <a:endParaRPr lang="en-GB" sz="2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>
                <a:solidFill>
                  <a:srgbClr val="333399">
                    <a:lumMod val="60000"/>
                    <a:lumOff val="40000"/>
                  </a:srgbClr>
                </a:solidFill>
              </a:rPr>
              <a:pPr>
                <a:defRPr/>
              </a:pPr>
              <a:t>30</a:t>
            </a:fld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7" y="0"/>
            <a:ext cx="770463" cy="985022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22074" r="4589" b="31944"/>
          <a:stretch/>
        </p:blipFill>
        <p:spPr>
          <a:xfrm>
            <a:off x="-18661" y="3761656"/>
            <a:ext cx="9180512" cy="3096344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-39275" y="6405620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J-PARC 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MoU </a:t>
            </a:r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signing &amp;</a:t>
            </a:r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workshop in 2017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小塚ゴシック Pro B" panose="020B0800000000000000" pitchFamily="34" charset="-128"/>
              <a:ea typeface="小塚ゴシック Pro B" panose="020B0800000000000000" pitchFamily="34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-36511" y="1130643"/>
            <a:ext cx="3240360" cy="2408594"/>
            <a:chOff x="81635" y="1038206"/>
            <a:chExt cx="2813719" cy="203075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35" y="1038206"/>
              <a:ext cx="2088776" cy="2030754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364"/>
            <a:stretch/>
          </p:blipFill>
          <p:spPr>
            <a:xfrm>
              <a:off x="2279888" y="1071179"/>
              <a:ext cx="518995" cy="518994"/>
            </a:xfrm>
            <a:prstGeom prst="rect">
              <a:avLst/>
            </a:prstGeom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2179378" y="1579071"/>
              <a:ext cx="715976" cy="1453532"/>
              <a:chOff x="2512557" y="3572662"/>
              <a:chExt cx="547331" cy="1111162"/>
            </a:xfrm>
          </p:grpSpPr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6624" y="3595092"/>
                <a:ext cx="503372" cy="503371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188" y="4185448"/>
                <a:ext cx="535848" cy="498376"/>
              </a:xfrm>
              <a:prstGeom prst="rect">
                <a:avLst/>
              </a:prstGeom>
            </p:spPr>
          </p:pic>
          <p:sp>
            <p:nvSpPr>
              <p:cNvPr id="26" name="角丸四角形 25"/>
              <p:cNvSpPr/>
              <p:nvPr/>
            </p:nvSpPr>
            <p:spPr bwMode="auto">
              <a:xfrm>
                <a:off x="2512557" y="3572662"/>
                <a:ext cx="547331" cy="1100815"/>
              </a:xfrm>
              <a:prstGeom prst="roundRect">
                <a:avLst>
                  <a:gd name="adj" fmla="val 8854"/>
                </a:avLst>
              </a:prstGeom>
              <a:noFill/>
              <a:ln w="28575" cap="flat" cmpd="sng" algn="ctr">
                <a:solidFill>
                  <a:srgbClr val="FF505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5" name="Picture 4" descr="C:\Documents and Settings\kami\デスクトップ\epi-2006anl\jparclogo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4910" y="59431"/>
            <a:ext cx="1085378" cy="87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89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GB" sz="3600" dirty="0" smtClean="0"/>
              <a:t>Summary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496855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Plan to upgrade </a:t>
            </a:r>
            <a:r>
              <a:rPr lang="en-GB" dirty="0"/>
              <a:t>beam window </a:t>
            </a:r>
            <a:r>
              <a:rPr lang="en-GB" dirty="0" smtClean="0"/>
              <a:t>thickness from 0.3 mm -&gt; 0.4  mm to increase tolerance of beam window to thickness/bunch structure (and increase helium pressure)</a:t>
            </a:r>
            <a:endParaRPr lang="en-GB" b="1" dirty="0" smtClean="0"/>
          </a:p>
          <a:p>
            <a:pPr>
              <a:spcAft>
                <a:spcPts val="600"/>
              </a:spcAft>
            </a:pPr>
            <a:r>
              <a:rPr lang="en-GB" dirty="0" smtClean="0"/>
              <a:t>Operation at 1.3 MW appears feasible for upgraded beam window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Radiation damage </a:t>
            </a:r>
            <a:r>
              <a:rPr lang="en-GB" dirty="0" smtClean="0"/>
              <a:t>of materials </a:t>
            </a:r>
            <a:r>
              <a:rPr lang="en-GB" dirty="0" smtClean="0"/>
              <a:t>is main question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dirty="0"/>
              <a:t>→ Ishida-san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3928" y="6472238"/>
            <a:ext cx="971550" cy="385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D21CE9-E8C9-4CA0-8B28-F0AE6C2708E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0581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110" y="1403775"/>
            <a:ext cx="810090" cy="5265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517105" y="6266624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Upgrade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1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8892480" cy="1363663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altLang="ja-JP" sz="3600" dirty="0" smtClean="0">
                <a:ea typeface="ＭＳ Ｐゴシック" pitchFamily="34" charset="-128"/>
              </a:rPr>
              <a:t>Secondary Beam-line &amp; Target Station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873500"/>
            <a:ext cx="405923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5335588" y="4867275"/>
            <a:ext cx="7524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82945" rIns="82945" bIns="41473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500">
                <a:solidFill>
                  <a:srgbClr val="000000"/>
                </a:solidFill>
                <a:ea typeface="ＭＳ Ｐゴシック" pitchFamily="34" charset="-128"/>
              </a:rPr>
              <a:t>Baffle</a:t>
            </a: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7332663" y="6165850"/>
            <a:ext cx="9572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82945" rIns="82945" bIns="41473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500">
                <a:solidFill>
                  <a:srgbClr val="000000"/>
                </a:solidFill>
                <a:ea typeface="ＭＳ Ｐゴシック" pitchFamily="34" charset="-128"/>
              </a:rPr>
              <a:t>1st horn</a:t>
            </a:r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6894513" y="4940300"/>
            <a:ext cx="10112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82945" rIns="82945" bIns="41473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ea typeface="ＭＳ Ｐゴシック" pitchFamily="34" charset="-128"/>
              </a:rPr>
              <a:t>Target</a:t>
            </a:r>
          </a:p>
        </p:txBody>
      </p:sp>
      <p:cxnSp>
        <p:nvCxnSpPr>
          <p:cNvPr id="56327" name="AutoShape 8"/>
          <p:cNvCxnSpPr>
            <a:cxnSpLocks noChangeShapeType="1"/>
          </p:cNvCxnSpPr>
          <p:nvPr/>
        </p:nvCxnSpPr>
        <p:spPr bwMode="auto">
          <a:xfrm flipV="1">
            <a:off x="6046788" y="5143500"/>
            <a:ext cx="544512" cy="396875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6328" name="Group 9"/>
          <p:cNvGrpSpPr>
            <a:grpSpLocks/>
          </p:cNvGrpSpPr>
          <p:nvPr/>
        </p:nvGrpSpPr>
        <p:grpSpPr bwMode="auto">
          <a:xfrm>
            <a:off x="0" y="3744913"/>
            <a:ext cx="4108450" cy="3113087"/>
            <a:chOff x="199" y="2600"/>
            <a:chExt cx="2654" cy="1944"/>
          </a:xfrm>
        </p:grpSpPr>
        <p:grpSp>
          <p:nvGrpSpPr>
            <p:cNvPr id="56347" name="Group 10"/>
            <p:cNvGrpSpPr>
              <a:grpSpLocks/>
            </p:cNvGrpSpPr>
            <p:nvPr/>
          </p:nvGrpSpPr>
          <p:grpSpPr bwMode="auto">
            <a:xfrm>
              <a:off x="199" y="2600"/>
              <a:ext cx="2654" cy="1944"/>
              <a:chOff x="199" y="2600"/>
              <a:chExt cx="2654" cy="1944"/>
            </a:xfrm>
          </p:grpSpPr>
          <p:grpSp>
            <p:nvGrpSpPr>
              <p:cNvPr id="56349" name="Group 11"/>
              <p:cNvGrpSpPr>
                <a:grpSpLocks/>
              </p:cNvGrpSpPr>
              <p:nvPr/>
            </p:nvGrpSpPr>
            <p:grpSpPr bwMode="auto">
              <a:xfrm>
                <a:off x="199" y="2635"/>
                <a:ext cx="2654" cy="1909"/>
                <a:chOff x="199" y="2635"/>
                <a:chExt cx="2654" cy="1909"/>
              </a:xfrm>
            </p:grpSpPr>
            <p:pic>
              <p:nvPicPr>
                <p:cNvPr id="56351" name="Picture 1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" y="2635"/>
                  <a:ext cx="2465" cy="19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52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324" y="3752"/>
                  <a:ext cx="290" cy="20"/>
                </a:xfrm>
                <a:prstGeom prst="line">
                  <a:avLst/>
                </a:prstGeom>
                <a:noFill/>
                <a:ln w="28440" cap="rnd">
                  <a:solidFill>
                    <a:srgbClr val="FF3300"/>
                  </a:solidFill>
                  <a:prstDash val="dash"/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353" name="Rectangle 14"/>
                <p:cNvSpPr>
                  <a:spLocks noChangeArrowheads="1"/>
                </p:cNvSpPr>
                <p:nvPr/>
              </p:nvSpPr>
              <p:spPr bwMode="auto">
                <a:xfrm>
                  <a:off x="1233" y="3986"/>
                  <a:ext cx="69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500">
                      <a:solidFill>
                        <a:srgbClr val="FFFFFF"/>
                      </a:solidFill>
                      <a:ea typeface="ＭＳ Ｐゴシック" pitchFamily="34" charset="-128"/>
                    </a:rPr>
                    <a:t>2nd horn</a:t>
                  </a:r>
                </a:p>
              </p:txBody>
            </p:sp>
            <p:sp>
              <p:nvSpPr>
                <p:cNvPr id="56354" name="Rectangle 15"/>
                <p:cNvSpPr>
                  <a:spLocks noChangeArrowheads="1"/>
                </p:cNvSpPr>
                <p:nvPr/>
              </p:nvSpPr>
              <p:spPr bwMode="auto">
                <a:xfrm rot="-180000">
                  <a:off x="1996" y="4000"/>
                  <a:ext cx="692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500">
                      <a:solidFill>
                        <a:srgbClr val="FFFFFF"/>
                      </a:solidFill>
                      <a:ea typeface="ＭＳ Ｐゴシック" pitchFamily="34" charset="-128"/>
                    </a:rPr>
                    <a:t>3rd horn</a:t>
                  </a:r>
                </a:p>
              </p:txBody>
            </p:sp>
            <p:sp>
              <p:nvSpPr>
                <p:cNvPr id="56355" name="Rectangle 16"/>
                <p:cNvSpPr>
                  <a:spLocks noChangeArrowheads="1"/>
                </p:cNvSpPr>
                <p:nvPr/>
              </p:nvSpPr>
              <p:spPr bwMode="auto">
                <a:xfrm rot="240000">
                  <a:off x="199" y="3577"/>
                  <a:ext cx="461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300" i="1">
                      <a:solidFill>
                        <a:srgbClr val="FF0000"/>
                      </a:solidFill>
                      <a:ea typeface="ＭＳ Ｐゴシック" pitchFamily="34" charset="-128"/>
                    </a:rPr>
                    <a:t>BEAM</a:t>
                  </a:r>
                </a:p>
              </p:txBody>
            </p:sp>
            <p:sp>
              <p:nvSpPr>
                <p:cNvPr id="56356" name="Rectangle 17"/>
                <p:cNvSpPr>
                  <a:spLocks noChangeArrowheads="1"/>
                </p:cNvSpPr>
                <p:nvPr/>
              </p:nvSpPr>
              <p:spPr bwMode="auto">
                <a:xfrm rot="-180000">
                  <a:off x="1087" y="3235"/>
                  <a:ext cx="1313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500">
                      <a:solidFill>
                        <a:srgbClr val="FFFFFF"/>
                      </a:solidFill>
                      <a:ea typeface="ＭＳ Ｐゴシック" pitchFamily="34" charset="-128"/>
                    </a:rPr>
                    <a:t>Iron shield (2.2m)</a:t>
                  </a:r>
                </a:p>
              </p:txBody>
            </p:sp>
            <p:sp>
              <p:nvSpPr>
                <p:cNvPr id="56357" name="Rectangle 18"/>
                <p:cNvSpPr>
                  <a:spLocks noChangeArrowheads="1"/>
                </p:cNvSpPr>
                <p:nvPr/>
              </p:nvSpPr>
              <p:spPr bwMode="auto">
                <a:xfrm rot="-180000">
                  <a:off x="1200" y="3007"/>
                  <a:ext cx="1013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300">
                      <a:solidFill>
                        <a:srgbClr val="FFFFFF"/>
                      </a:solidFill>
                      <a:ea typeface="ＭＳ Ｐゴシック" pitchFamily="34" charset="-128"/>
                    </a:rPr>
                    <a:t>Concrete Blocks</a:t>
                  </a:r>
                </a:p>
              </p:txBody>
            </p:sp>
          </p:grpSp>
          <p:sp>
            <p:nvSpPr>
              <p:cNvPr id="56350" name="Rectangle 19"/>
              <p:cNvSpPr>
                <a:spLocks noChangeArrowheads="1"/>
              </p:cNvSpPr>
              <p:nvPr/>
            </p:nvSpPr>
            <p:spPr bwMode="auto">
              <a:xfrm rot="-180000">
                <a:off x="1211" y="2600"/>
                <a:ext cx="897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36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9144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300">
                    <a:solidFill>
                      <a:srgbClr val="FFFFFF"/>
                    </a:solidFill>
                    <a:ea typeface="ＭＳ Ｐゴシック" pitchFamily="34" charset="-128"/>
                  </a:rPr>
                  <a:t>Helium Vessel</a:t>
                </a:r>
              </a:p>
            </p:txBody>
          </p:sp>
        </p:grpSp>
        <p:sp>
          <p:nvSpPr>
            <p:cNvPr id="56348" name="AutoShape 20"/>
            <p:cNvSpPr>
              <a:spLocks noChangeArrowheads="1"/>
            </p:cNvSpPr>
            <p:nvPr/>
          </p:nvSpPr>
          <p:spPr bwMode="auto">
            <a:xfrm>
              <a:off x="718" y="3607"/>
              <a:ext cx="588" cy="494"/>
            </a:xfrm>
            <a:prstGeom prst="roundRect">
              <a:avLst>
                <a:gd name="adj" fmla="val 16667"/>
              </a:avLst>
            </a:prstGeom>
            <a:noFill/>
            <a:ln w="1908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>
                <a:ea typeface="ＭＳ Ｐゴシック" pitchFamily="34" charset="-128"/>
              </a:endParaRPr>
            </a:p>
          </p:txBody>
        </p:sp>
      </p:grpSp>
      <p:pic>
        <p:nvPicPr>
          <p:cNvPr id="5633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1216025"/>
            <a:ext cx="750411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32" name="Line 29"/>
          <p:cNvSpPr>
            <a:spLocks noChangeShapeType="1"/>
          </p:cNvSpPr>
          <p:nvPr/>
        </p:nvSpPr>
        <p:spPr bwMode="auto">
          <a:xfrm flipV="1">
            <a:off x="1828800" y="3917950"/>
            <a:ext cx="3101975" cy="1308100"/>
          </a:xfrm>
          <a:prstGeom prst="line">
            <a:avLst/>
          </a:prstGeom>
          <a:noFill/>
          <a:ln w="180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56333" name="Line 30"/>
          <p:cNvSpPr>
            <a:spLocks noChangeShapeType="1"/>
          </p:cNvSpPr>
          <p:nvPr/>
        </p:nvSpPr>
        <p:spPr bwMode="auto">
          <a:xfrm>
            <a:off x="1665288" y="5878513"/>
            <a:ext cx="3429000" cy="490537"/>
          </a:xfrm>
          <a:prstGeom prst="line">
            <a:avLst/>
          </a:prstGeom>
          <a:noFill/>
          <a:ln w="180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56334" name="AutoShape 31"/>
          <p:cNvSpPr>
            <a:spLocks noChangeArrowheads="1"/>
          </p:cNvSpPr>
          <p:nvPr/>
        </p:nvSpPr>
        <p:spPr bwMode="auto">
          <a:xfrm>
            <a:off x="1828800" y="2449513"/>
            <a:ext cx="1143000" cy="654050"/>
          </a:xfrm>
          <a:prstGeom prst="roundRect">
            <a:avLst>
              <a:gd name="adj" fmla="val 16667"/>
            </a:avLst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>
              <a:ea typeface="ＭＳ Ｐゴシック" pitchFamily="34" charset="-128"/>
            </a:endParaRPr>
          </a:p>
        </p:txBody>
      </p:sp>
      <p:sp>
        <p:nvSpPr>
          <p:cNvPr id="56335" name="Line 32"/>
          <p:cNvSpPr>
            <a:spLocks noChangeShapeType="1"/>
          </p:cNvSpPr>
          <p:nvPr/>
        </p:nvSpPr>
        <p:spPr bwMode="auto">
          <a:xfrm flipH="1">
            <a:off x="520700" y="2835275"/>
            <a:ext cx="1281113" cy="1082675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56336" name="AutoShape 33"/>
          <p:cNvSpPr>
            <a:spLocks noChangeArrowheads="1"/>
          </p:cNvSpPr>
          <p:nvPr/>
        </p:nvSpPr>
        <p:spPr bwMode="auto">
          <a:xfrm>
            <a:off x="1573213" y="1363663"/>
            <a:ext cx="1633537" cy="327025"/>
          </a:xfrm>
          <a:prstGeom prst="roundRect">
            <a:avLst>
              <a:gd name="adj" fmla="val 440"/>
            </a:avLst>
          </a:pr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ea typeface="ＭＳ Ｐゴシック" pitchFamily="34" charset="-128"/>
              </a:rPr>
              <a:t>Target station</a:t>
            </a:r>
          </a:p>
        </p:txBody>
      </p:sp>
      <p:sp>
        <p:nvSpPr>
          <p:cNvPr id="56337" name="Line 34"/>
          <p:cNvSpPr>
            <a:spLocks noChangeShapeType="1"/>
          </p:cNvSpPr>
          <p:nvPr/>
        </p:nvSpPr>
        <p:spPr bwMode="auto">
          <a:xfrm>
            <a:off x="2476500" y="3086100"/>
            <a:ext cx="174625" cy="730250"/>
          </a:xfrm>
          <a:prstGeom prst="line">
            <a:avLst/>
          </a:prstGeom>
          <a:noFill/>
          <a:ln w="360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56338" name="AutoShape 35"/>
          <p:cNvSpPr>
            <a:spLocks noChangeArrowheads="1"/>
          </p:cNvSpPr>
          <p:nvPr/>
        </p:nvSpPr>
        <p:spPr bwMode="auto">
          <a:xfrm>
            <a:off x="0" y="3101975"/>
            <a:ext cx="1306513" cy="1960563"/>
          </a:xfrm>
          <a:prstGeom prst="wedgeRectCallout">
            <a:avLst>
              <a:gd name="adj1" fmla="val 12461"/>
              <a:gd name="adj2" fmla="val 73748"/>
            </a:avLst>
          </a:prstGeom>
          <a:solidFill>
            <a:srgbClr val="5C852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>
              <a:ea typeface="ＭＳ Ｐゴシック" pitchFamily="34" charset="-128"/>
            </a:endParaRPr>
          </a:p>
        </p:txBody>
      </p:sp>
      <p:pic>
        <p:nvPicPr>
          <p:cNvPr id="56339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200400"/>
            <a:ext cx="1265238" cy="1454150"/>
          </a:xfrm>
          <a:prstGeom prst="rect">
            <a:avLst/>
          </a:prstGeom>
          <a:noFill/>
          <a:ln w="1908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0" name="Text Box 37"/>
          <p:cNvSpPr txBox="1">
            <a:spLocks noChangeArrowheads="1"/>
          </p:cNvSpPr>
          <p:nvPr/>
        </p:nvSpPr>
        <p:spPr bwMode="auto">
          <a:xfrm>
            <a:off x="0" y="4710113"/>
            <a:ext cx="1309688" cy="306387"/>
          </a:xfrm>
          <a:prstGeom prst="rect">
            <a:avLst/>
          </a:prstGeom>
          <a:noFill/>
          <a:ln w="9525">
            <a:solidFill>
              <a:srgbClr val="AAF0F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0820" rIns="81639" bIns="4082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500" dirty="0">
                <a:solidFill>
                  <a:srgbClr val="FFFFFF"/>
                </a:solidFill>
                <a:ea typeface="ＭＳ Ｐゴシック" pitchFamily="34" charset="-128"/>
              </a:rPr>
              <a:t>Beam window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1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6050"/>
            <a:ext cx="8856984" cy="978694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Target &amp; Horn Assembly  (latest version)</a:t>
            </a:r>
            <a:endParaRPr lang="en-GB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1" y="1289050"/>
            <a:ext cx="738505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84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itle 16"/>
          <p:cNvSpPr>
            <a:spLocks noGrp="1"/>
          </p:cNvSpPr>
          <p:nvPr>
            <p:ph type="title" idx="4294967295"/>
          </p:nvPr>
        </p:nvSpPr>
        <p:spPr>
          <a:xfrm>
            <a:off x="6732588" y="549275"/>
            <a:ext cx="2009775" cy="1036638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en-US" dirty="0" smtClean="0"/>
              <a:t>Target &amp; horn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endParaRPr lang="en-US" altLang="en-US" sz="2000" b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-35056" y="3475619"/>
            <a:ext cx="9179056" cy="3867574"/>
            <a:chOff x="4069326" y="3227176"/>
            <a:chExt cx="9179056" cy="3867574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326" y="3227176"/>
              <a:ext cx="5005182" cy="3867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0429" name="Group 4"/>
            <p:cNvGrpSpPr>
              <a:grpSpLocks/>
            </p:cNvGrpSpPr>
            <p:nvPr/>
          </p:nvGrpSpPr>
          <p:grpSpPr bwMode="auto">
            <a:xfrm rot="-1015533">
              <a:off x="5186363" y="5567363"/>
              <a:ext cx="395287" cy="561975"/>
              <a:chOff x="10528" y="1569781"/>
              <a:chExt cx="395384" cy="561800"/>
            </a:xfrm>
          </p:grpSpPr>
          <p:sp>
            <p:nvSpPr>
              <p:cNvPr id="60440" name="Right Arrow 1"/>
              <p:cNvSpPr>
                <a:spLocks noChangeArrowheads="1"/>
              </p:cNvSpPr>
              <p:nvPr/>
            </p:nvSpPr>
            <p:spPr bwMode="auto">
              <a:xfrm rot="-303024">
                <a:off x="12070" y="1907613"/>
                <a:ext cx="393842" cy="223968"/>
              </a:xfrm>
              <a:prstGeom prst="rightArrow">
                <a:avLst>
                  <a:gd name="adj1" fmla="val 50000"/>
                  <a:gd name="adj2" fmla="val 50003"/>
                </a:avLst>
              </a:prstGeom>
              <a:solidFill>
                <a:srgbClr val="C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endParaRPr lang="en-US" altLang="en-US"/>
              </a:p>
            </p:txBody>
          </p:sp>
          <p:sp>
            <p:nvSpPr>
              <p:cNvPr id="60441" name="TextBox 2"/>
              <p:cNvSpPr txBox="1">
                <a:spLocks noChangeArrowheads="1"/>
              </p:cNvSpPr>
              <p:nvPr/>
            </p:nvSpPr>
            <p:spPr bwMode="auto">
              <a:xfrm rot="-298762">
                <a:off x="10528" y="1569781"/>
                <a:ext cx="36809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/>
                  <a:t>p</a:t>
                </a:r>
              </a:p>
            </p:txBody>
          </p:sp>
        </p:grpSp>
        <p:sp>
          <p:nvSpPr>
            <p:cNvPr id="5" name="Circular Arrow 4"/>
            <p:cNvSpPr/>
            <p:nvPr/>
          </p:nvSpPr>
          <p:spPr bwMode="auto">
            <a:xfrm flipV="1">
              <a:off x="6613361" y="4912204"/>
              <a:ext cx="215900" cy="236537"/>
            </a:xfrm>
            <a:prstGeom prst="circularArrow">
              <a:avLst>
                <a:gd name="adj1" fmla="val 17908"/>
                <a:gd name="adj2" fmla="val 1982295"/>
                <a:gd name="adj3" fmla="val 18387070"/>
                <a:gd name="adj4" fmla="val 10800000"/>
                <a:gd name="adj5" fmla="val 21262"/>
              </a:avLst>
            </a:prstGeom>
            <a:solidFill>
              <a:srgbClr val="00B0F0"/>
            </a:solidFill>
            <a:ln w="63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6" name="Circular Arrow 5"/>
            <p:cNvSpPr/>
            <p:nvPr/>
          </p:nvSpPr>
          <p:spPr bwMode="auto">
            <a:xfrm rot="6341807" flipV="1">
              <a:off x="6536095" y="4402034"/>
              <a:ext cx="471488" cy="327025"/>
            </a:xfrm>
            <a:prstGeom prst="circularArrow">
              <a:avLst>
                <a:gd name="adj1" fmla="val 13962"/>
                <a:gd name="adj2" fmla="val 2752083"/>
                <a:gd name="adj3" fmla="val 13780640"/>
                <a:gd name="adj4" fmla="val 11986087"/>
                <a:gd name="adj5" fmla="val 21020"/>
              </a:avLst>
            </a:prstGeom>
            <a:solidFill>
              <a:srgbClr val="00B0F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7" name="Circular Arrow 6"/>
            <p:cNvSpPr/>
            <p:nvPr/>
          </p:nvSpPr>
          <p:spPr bwMode="auto">
            <a:xfrm rot="18871454">
              <a:off x="6998494" y="4721762"/>
              <a:ext cx="358775" cy="352425"/>
            </a:xfrm>
            <a:prstGeom prst="circularArrow">
              <a:avLst>
                <a:gd name="adj1" fmla="val 10303"/>
                <a:gd name="adj2" fmla="val 1142319"/>
                <a:gd name="adj3" fmla="val 20088426"/>
                <a:gd name="adj4" fmla="val 15468446"/>
                <a:gd name="adj5" fmla="val 12500"/>
              </a:avLst>
            </a:prstGeom>
            <a:solidFill>
              <a:srgbClr val="00B0F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 dirty="0">
                <a:cs typeface="Arial" charset="0"/>
              </a:endParaRPr>
            </a:p>
          </p:txBody>
        </p:sp>
        <p:sp>
          <p:nvSpPr>
            <p:cNvPr id="25" name="Circular Arrow 24"/>
            <p:cNvSpPr/>
            <p:nvPr/>
          </p:nvSpPr>
          <p:spPr bwMode="auto">
            <a:xfrm rot="2728546" flipV="1">
              <a:off x="7246448" y="4526918"/>
              <a:ext cx="298450" cy="311150"/>
            </a:xfrm>
            <a:prstGeom prst="circularArrow">
              <a:avLst>
                <a:gd name="adj1" fmla="val 10303"/>
                <a:gd name="adj2" fmla="val 1142319"/>
                <a:gd name="adj3" fmla="val 20088426"/>
                <a:gd name="adj4" fmla="val 15468446"/>
                <a:gd name="adj5" fmla="val 12500"/>
              </a:avLst>
            </a:prstGeom>
            <a:solidFill>
              <a:srgbClr val="00B0F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 dirty="0">
                <a:cs typeface="Arial" charset="0"/>
              </a:endParaRPr>
            </a:p>
          </p:txBody>
        </p:sp>
        <p:sp>
          <p:nvSpPr>
            <p:cNvPr id="26" name="Circular Arrow 25"/>
            <p:cNvSpPr/>
            <p:nvPr/>
          </p:nvSpPr>
          <p:spPr bwMode="auto">
            <a:xfrm rot="5776832" flipV="1">
              <a:off x="6996322" y="5138997"/>
              <a:ext cx="411162" cy="350837"/>
            </a:xfrm>
            <a:prstGeom prst="circularArrow">
              <a:avLst>
                <a:gd name="adj1" fmla="val 12543"/>
                <a:gd name="adj2" fmla="val 2752083"/>
                <a:gd name="adj3" fmla="val 13501934"/>
                <a:gd name="adj4" fmla="val 11010047"/>
                <a:gd name="adj5" fmla="val 21020"/>
              </a:avLst>
            </a:prstGeom>
            <a:solidFill>
              <a:srgbClr val="FF00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3064696" flipV="1">
              <a:off x="7006431" y="5676919"/>
              <a:ext cx="642938" cy="425450"/>
            </a:xfrm>
            <a:prstGeom prst="circularArrow">
              <a:avLst>
                <a:gd name="adj1" fmla="val 13666"/>
                <a:gd name="adj2" fmla="val 2752083"/>
                <a:gd name="adj3" fmla="val 13610901"/>
                <a:gd name="adj4" fmla="val 11312140"/>
                <a:gd name="adj5" fmla="val 21020"/>
              </a:avLst>
            </a:prstGeom>
            <a:solidFill>
              <a:srgbClr val="FF00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26495" y="3358628"/>
              <a:ext cx="27498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dirty="0">
                  <a:latin typeface="+mj-lt"/>
                </a:rPr>
                <a:t>Next target under </a:t>
              </a:r>
              <a:r>
                <a:rPr lang="en-GB" dirty="0" smtClean="0">
                  <a:latin typeface="+mj-lt"/>
                </a:rPr>
                <a:t>construction</a:t>
              </a:r>
              <a:endParaRPr lang="en-GB" dirty="0">
                <a:latin typeface="+mj-lt"/>
              </a:endParaRPr>
            </a:p>
          </p:txBody>
        </p:sp>
        <p:sp>
          <p:nvSpPr>
            <p:cNvPr id="60439" name="Right Arrow 14"/>
            <p:cNvSpPr>
              <a:spLocks noChangeArrowheads="1"/>
            </p:cNvSpPr>
            <p:nvPr/>
          </p:nvSpPr>
          <p:spPr bwMode="auto">
            <a:xfrm rot="8798227">
              <a:off x="4103688" y="5148263"/>
              <a:ext cx="431800" cy="260350"/>
            </a:xfrm>
            <a:prstGeom prst="rightArrow">
              <a:avLst>
                <a:gd name="adj1" fmla="val 50000"/>
                <a:gd name="adj2" fmla="val 50117"/>
              </a:avLst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defTabSz="914400" eaLnBrk="1" hangingPunct="1"/>
              <a:endParaRPr lang="en-US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836622" y="4783713"/>
              <a:ext cx="24117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dirty="0">
                  <a:latin typeface="+mj-lt"/>
                </a:rPr>
                <a:t>Next target under </a:t>
              </a:r>
              <a:r>
                <a:rPr lang="en-GB" dirty="0" smtClean="0">
                  <a:latin typeface="+mj-lt"/>
                </a:rPr>
                <a:t>construction at RAL</a:t>
              </a:r>
              <a:endParaRPr lang="en-GB" dirty="0">
                <a:latin typeface="+mj-lt"/>
              </a:endParaRPr>
            </a:p>
          </p:txBody>
        </p:sp>
      </p:grpSp>
      <p:pic>
        <p:nvPicPr>
          <p:cNvPr id="30" name="Picture 2" descr="P:\T2HK\1.3MW_plots\60gps_5bara_new_refineMesh\1p3MW_Streamlin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59171"/>
            <a:ext cx="4644008" cy="38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192" y="5601731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j-lt"/>
              </a:rPr>
              <a:t>Helium cooling flow lines</a:t>
            </a:r>
            <a:endParaRPr lang="en-GB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62582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425 m/s</a:t>
            </a:r>
            <a:endParaRPr lang="en-GB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" y="0"/>
            <a:ext cx="6336704" cy="304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9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11215" r="11356" b="5159"/>
          <a:stretch>
            <a:fillRect/>
          </a:stretch>
        </p:blipFill>
        <p:spPr bwMode="auto">
          <a:xfrm>
            <a:off x="971600" y="3358471"/>
            <a:ext cx="2823516" cy="29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25413" y="0"/>
            <a:ext cx="9018587" cy="720725"/>
          </a:xfrm>
        </p:spPr>
        <p:txBody>
          <a:bodyPr/>
          <a:lstStyle/>
          <a:p>
            <a:r>
              <a:rPr lang="en-GB" altLang="en-US" smtClean="0"/>
              <a:t>CFX model heat inputs (MARS)</a:t>
            </a:r>
          </a:p>
        </p:txBody>
      </p:sp>
      <p:pic>
        <p:nvPicPr>
          <p:cNvPr id="6148" name="Picture 7" descr="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25475"/>
            <a:ext cx="431958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ana_tg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r="9216"/>
          <a:stretch>
            <a:fillRect/>
          </a:stretch>
        </p:blipFill>
        <p:spPr>
          <a:xfrm>
            <a:off x="4932363" y="758825"/>
            <a:ext cx="3444875" cy="2736850"/>
          </a:xfrm>
          <a:noFill/>
        </p:spPr>
      </p:pic>
      <p:pic>
        <p:nvPicPr>
          <p:cNvPr id="6150" name="Picture 7" descr="ds_win_30g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36491"/>
            <a:ext cx="2592288" cy="264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1"/>
          <p:cNvSpPr txBox="1">
            <a:spLocks noChangeArrowheads="1"/>
          </p:cNvSpPr>
          <p:nvPr/>
        </p:nvSpPr>
        <p:spPr bwMode="auto">
          <a:xfrm>
            <a:off x="6264275" y="3752850"/>
            <a:ext cx="2268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037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042988" y="80963"/>
            <a:ext cx="7200900" cy="827087"/>
          </a:xfrm>
        </p:spPr>
        <p:txBody>
          <a:bodyPr/>
          <a:lstStyle/>
          <a:p>
            <a:r>
              <a:rPr lang="en-GB" altLang="en-US" sz="3200" dirty="0" smtClean="0"/>
              <a:t>Target upgrade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8964612" cy="518457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The increase in design beam power from 0.75</a:t>
            </a:r>
            <a:r>
              <a:rPr lang="en-GB" dirty="0" smtClean="0">
                <a:sym typeface="Wingdings" panose="05000000000000000000" pitchFamily="2" charset="2"/>
              </a:rPr>
              <a:t>1.3MW </a:t>
            </a:r>
            <a:r>
              <a:rPr lang="en-GB" dirty="0" smtClean="0"/>
              <a:t>will increase the integrated heat load on the target (approx. 23kW </a:t>
            </a:r>
            <a:r>
              <a:rPr lang="en-GB" dirty="0" smtClean="0">
                <a:sym typeface="Wingdings" panose="05000000000000000000" pitchFamily="2" charset="2"/>
              </a:rPr>
              <a:t> 41kW)</a:t>
            </a:r>
            <a:r>
              <a:rPr lang="en-GB" dirty="0" smtClean="0"/>
              <a:t>. </a:t>
            </a:r>
          </a:p>
          <a:p>
            <a:pPr>
              <a:spcAft>
                <a:spcPts val="600"/>
              </a:spcAft>
              <a:defRPr/>
            </a:pPr>
            <a:r>
              <a:rPr lang="en-GB" dirty="0" smtClean="0"/>
              <a:t>Need to increase helium mass flow rate to keep outlet temperatures within range</a:t>
            </a:r>
          </a:p>
          <a:p>
            <a:pPr>
              <a:spcAft>
                <a:spcPts val="600"/>
              </a:spcAft>
              <a:defRPr/>
            </a:pPr>
            <a:r>
              <a:rPr lang="en-GB" dirty="0" smtClean="0"/>
              <a:t>Necessary </a:t>
            </a:r>
            <a:r>
              <a:rPr lang="en-GB" dirty="0"/>
              <a:t>to </a:t>
            </a:r>
            <a:r>
              <a:rPr lang="en-GB" dirty="0" smtClean="0"/>
              <a:t>increase </a:t>
            </a:r>
            <a:r>
              <a:rPr lang="en-GB" dirty="0"/>
              <a:t>operating </a:t>
            </a:r>
            <a:r>
              <a:rPr lang="en-GB" dirty="0" smtClean="0"/>
              <a:t>pressure to keep velocities and pressure drops within range.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Increasing the pressure will increase the helium density and therefore heat transfer coefficient.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Higher operating pressure has the advantage of reduced pressure drop.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Running at higher pressure reduces the pressure drop and max velocity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Compressor will be cheaper to purchase and operate (less power consumed).</a:t>
            </a:r>
            <a:endParaRPr lang="en-GB" sz="1800" dirty="0" smtClean="0"/>
          </a:p>
          <a:p>
            <a:pPr marL="457200" lvl="1" indent="0">
              <a:buFontTx/>
              <a:buNone/>
              <a:defRPr/>
            </a:pP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36090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8331</TotalTime>
  <Words>1576</Words>
  <Application>Microsoft Office PowerPoint</Application>
  <PresentationFormat>On-screen Show (4:3)</PresentationFormat>
  <Paragraphs>302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1_Office Theme</vt:lpstr>
      <vt:lpstr>Artwork</vt:lpstr>
      <vt:lpstr>PowerPoint Presentation</vt:lpstr>
      <vt:lpstr>PowerPoint Presentation</vt:lpstr>
      <vt:lpstr>T2K Operational performance</vt:lpstr>
      <vt:lpstr>PowerPoint Presentation</vt:lpstr>
      <vt:lpstr>Secondary Beam-line &amp; Target Station</vt:lpstr>
      <vt:lpstr>Target &amp; Horn Assembly  (latest version)</vt:lpstr>
      <vt:lpstr>Target &amp; horn  </vt:lpstr>
      <vt:lpstr>CFX model heat inputs (MARS)</vt:lpstr>
      <vt:lpstr>Target upgrade requirements</vt:lpstr>
      <vt:lpstr>Simulations of target @ 1.3MW Increased beam power, flow rate &amp; pressure</vt:lpstr>
      <vt:lpstr>Summary of cooling simulations</vt:lpstr>
      <vt:lpstr>Target window re-optimisation for 5 bar operation </vt:lpstr>
      <vt:lpstr>Effect of pulsed beam on T2K target</vt:lpstr>
      <vt:lpstr>Target supports and horn integration</vt:lpstr>
      <vt:lpstr> Next target manufacture  at RAL  </vt:lpstr>
      <vt:lpstr>Graphite thermal conductivity degradation  </vt:lpstr>
      <vt:lpstr>Target lifetime due to Oxidization</vt:lpstr>
      <vt:lpstr>PowerPoint Presentation</vt:lpstr>
      <vt:lpstr>T2K Target remote exchange system</vt:lpstr>
      <vt:lpstr>Remote Target Exchange System</vt:lpstr>
      <vt:lpstr>Leak at Helium Outlet Pipe &amp; Remote Handling</vt:lpstr>
      <vt:lpstr>Helium cooling pipe isolator R&amp;D</vt:lpstr>
      <vt:lpstr>PowerPoint Presentation</vt:lpstr>
      <vt:lpstr>PowerPoint Presentation</vt:lpstr>
      <vt:lpstr>Target Summary </vt:lpstr>
      <vt:lpstr>Ti-6Al-4V Beam Window</vt:lpstr>
      <vt:lpstr>T2K beam window upgrade plans for - 1.3 MW</vt:lpstr>
      <vt:lpstr>Window thickness upgrade – for beam upgrade  </vt:lpstr>
      <vt:lpstr>Window Remote Exchange (2017 summer)</vt:lpstr>
      <vt:lpstr>PowerPoint Presentation</vt:lpstr>
      <vt:lpstr>Summary 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Mega-Watt Neutrino Beams</dc:title>
  <dc:creator>Densham, Chris (STFC,RAL,TECH)</dc:creator>
  <cp:lastModifiedBy>Densham, Chris (STFC,RAL,TECH)</cp:lastModifiedBy>
  <cp:revision>113</cp:revision>
  <dcterms:created xsi:type="dcterms:W3CDTF">2017-05-10T10:56:13Z</dcterms:created>
  <dcterms:modified xsi:type="dcterms:W3CDTF">2018-08-13T16:08:55Z</dcterms:modified>
</cp:coreProperties>
</file>