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5"/>
  </p:notesMasterIdLst>
  <p:sldIdLst>
    <p:sldId id="256" r:id="rId2"/>
    <p:sldId id="259" r:id="rId3"/>
    <p:sldId id="261" r:id="rId4"/>
    <p:sldId id="262" r:id="rId5"/>
    <p:sldId id="268" r:id="rId6"/>
    <p:sldId id="267" r:id="rId7"/>
    <p:sldId id="265" r:id="rId8"/>
    <p:sldId id="315" r:id="rId9"/>
    <p:sldId id="316" r:id="rId10"/>
    <p:sldId id="309" r:id="rId11"/>
    <p:sldId id="274" r:id="rId12"/>
    <p:sldId id="270" r:id="rId13"/>
    <p:sldId id="269" r:id="rId14"/>
    <p:sldId id="273" r:id="rId15"/>
    <p:sldId id="280" r:id="rId16"/>
    <p:sldId id="277" r:id="rId17"/>
    <p:sldId id="278" r:id="rId18"/>
    <p:sldId id="279" r:id="rId19"/>
    <p:sldId id="281" r:id="rId20"/>
    <p:sldId id="282" r:id="rId21"/>
    <p:sldId id="283" r:id="rId22"/>
    <p:sldId id="284" r:id="rId23"/>
    <p:sldId id="264" r:id="rId24"/>
    <p:sldId id="306" r:id="rId25"/>
    <p:sldId id="311" r:id="rId26"/>
    <p:sldId id="298" r:id="rId27"/>
    <p:sldId id="287" r:id="rId28"/>
    <p:sldId id="285" r:id="rId29"/>
    <p:sldId id="312" r:id="rId30"/>
    <p:sldId id="305" r:id="rId31"/>
    <p:sldId id="290" r:id="rId32"/>
    <p:sldId id="291" r:id="rId33"/>
    <p:sldId id="307" r:id="rId34"/>
    <p:sldId id="301" r:id="rId35"/>
    <p:sldId id="308" r:id="rId36"/>
    <p:sldId id="288" r:id="rId37"/>
    <p:sldId id="293" r:id="rId38"/>
    <p:sldId id="294" r:id="rId39"/>
    <p:sldId id="302" r:id="rId40"/>
    <p:sldId id="314" r:id="rId41"/>
    <p:sldId id="295" r:id="rId42"/>
    <p:sldId id="299" r:id="rId43"/>
    <p:sldId id="297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i" initials="B" lastIdx="6" clrIdx="0">
    <p:extLst>
      <p:ext uri="{19B8F6BF-5375-455C-9EA6-DF929625EA0E}">
        <p15:presenceInfo xmlns:p15="http://schemas.microsoft.com/office/powerpoint/2012/main" userId="Bo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3EFC"/>
    <a:srgbClr val="0359AB"/>
    <a:srgbClr val="FFE617"/>
    <a:srgbClr val="E61737"/>
    <a:srgbClr val="2683C6"/>
    <a:srgbClr val="FD2417"/>
    <a:srgbClr val="5C65FE"/>
    <a:srgbClr val="1616A1"/>
    <a:srgbClr val="EA9AFF"/>
    <a:srgbClr val="CC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7" autoAdjust="0"/>
    <p:restoredTop sz="89357" autoAdjust="0"/>
  </p:normalViewPr>
  <p:slideViewPr>
    <p:cSldViewPr snapToGrid="0" showGuides="1">
      <p:cViewPr varScale="1">
        <p:scale>
          <a:sx n="99" d="100"/>
          <a:sy n="99" d="100"/>
        </p:scale>
        <p:origin x="1614" y="72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-319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8-01T12:30:41.542" idx="4">
    <p:pos x="2264" y="1822"/>
    <p:text>Picosecond timing</p:text>
    <p:extLst mod="1">
      <p:ext uri="{C676402C-5697-4E1C-873F-D02D1690AC5C}">
        <p15:threadingInfo xmlns:p15="http://schemas.microsoft.com/office/powerpoint/2012/main" timeZoneBias="240"/>
      </p:ext>
    </p:extLst>
  </p:cm>
  <p:cm authorId="1" dt="2018-08-06T15:17:16.807" idx="5">
    <p:pos x="2264" y="1918"/>
    <p:text>DocDB 14946</p:text>
    <p:extLst>
      <p:ext uri="{C676402C-5697-4E1C-873F-D02D1690AC5C}">
        <p15:threadingInfo xmlns:p15="http://schemas.microsoft.com/office/powerpoint/2012/main" timeZoneBias="240">
          <p15:parentCm authorId="1" idx="4"/>
        </p15:threadingInfo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404FAE-84AB-4F02-99D1-0FDCE8AEB2D0}" type="datetimeFigureOut">
              <a:rPr lang="en-US" smtClean="0"/>
              <a:t>8/12/2018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636CC3-7DDA-4FF5-9251-1A64CD861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88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36CC3-7DDA-4FF5-9251-1A64CD8617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726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can estimate the sensitivity of a given CLFV process in a model independent manner by adding LFV effective operators to the Standard Model </a:t>
            </a:r>
            <a:r>
              <a:rPr lang="en-US" dirty="0" err="1"/>
              <a:t>Lagrangian</a:t>
            </a:r>
            <a:r>
              <a:rPr lang="en-US" dirty="0"/>
              <a:t>, where Λ is the mass scale of new physics and κ is an arbitrary parameter controlling the relative contribution of the two terms. For small κ the first term becomes dominant, and for large κ _only_ the second term becomes relevant. </a:t>
            </a:r>
          </a:p>
          <a:p>
            <a:r>
              <a:rPr lang="en-US" dirty="0"/>
              <a:t>The first term, a magnetic moment type operator is responsible for the µ→</a:t>
            </a:r>
            <a:r>
              <a:rPr lang="en-US" dirty="0" err="1"/>
              <a:t>eγ</a:t>
            </a:r>
            <a:r>
              <a:rPr lang="en-US" dirty="0"/>
              <a:t> vertex and present also in tree-level µ→e transition, while 2nd term enters in the four-fermion vertices responsible for µ→e and gives no contribution to the μ → </a:t>
            </a:r>
            <a:r>
              <a:rPr lang="en-US" dirty="0" err="1"/>
              <a:t>eγ</a:t>
            </a:r>
            <a:r>
              <a:rPr lang="en-US" dirty="0"/>
              <a:t> decay.</a:t>
            </a:r>
          </a:p>
          <a:p>
            <a:endParaRPr lang="en-US" dirty="0"/>
          </a:p>
          <a:p>
            <a:r>
              <a:rPr lang="en-US" dirty="0"/>
              <a:t>The most stringent limits on κ, Λ parameters, shown on the figure below, come from MEG and </a:t>
            </a:r>
            <a:r>
              <a:rPr lang="en-US" dirty="0" err="1"/>
              <a:t>Sindrum</a:t>
            </a:r>
            <a:r>
              <a:rPr lang="en-US" dirty="0"/>
              <a:t>-II experiment.</a:t>
            </a:r>
          </a:p>
          <a:p>
            <a:r>
              <a:rPr lang="en-US" dirty="0"/>
              <a:t>The projected sensitivity of the MEG experiment will probe Λ values up to 2000 </a:t>
            </a:r>
            <a:r>
              <a:rPr lang="en-US" dirty="0" err="1"/>
              <a:t>TeV</a:t>
            </a:r>
            <a:r>
              <a:rPr lang="en-US" dirty="0"/>
              <a:t> for κ &lt;&lt; 1 scenarios, while having little sensitivity for the case that κ &gt;&gt; 1. The projected sensitivity of the Mu2e experiment will probe Λ values from 2000 to about 10000 </a:t>
            </a:r>
            <a:r>
              <a:rPr lang="en-US" dirty="0" err="1"/>
              <a:t>TeV</a:t>
            </a:r>
            <a:r>
              <a:rPr lang="en-US" dirty="0"/>
              <a:t> over all values of κ. For the higher values of κ, Mu2e will testing mass scaling an order of magnitude higher than the previous experiments.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36CC3-7DDA-4FF5-9251-1A64CD8617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616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Long tail due to recoil of the nucleus.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36CC3-7DDA-4FF5-9251-1A64CD86173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843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Smearing of conversion-electron signal due to material interactions within the detector.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36CC3-7DDA-4FF5-9251-1A64CD86173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563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RPC can pair produce creating a conversion-like electron.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36CC3-7DDA-4FF5-9251-1A64CD86173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873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Long tail due to recoil of the nucleus.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36CC3-7DDA-4FF5-9251-1A64CD86173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789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Smearing of conversion-electron signal due to material interactions within the detector.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36CC3-7DDA-4FF5-9251-1A64CD86173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920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Asymmetry (left side) tail on momentum resolution due to energy loss through tracker detector.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36CC3-7DDA-4FF5-9251-1A64CD86173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32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8/13/2018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Mu2e Experiment at Fermilab: NuFact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2471-29E2-4B29-BFDC-045B3F08B63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815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8/13/2018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Mu2e Experiment at </a:t>
            </a:r>
            <a:r>
              <a:rPr lang="en-US" dirty="0" err="1"/>
              <a:t>Fermilab</a:t>
            </a:r>
            <a:r>
              <a:rPr lang="en-US" dirty="0"/>
              <a:t>: </a:t>
            </a:r>
            <a:r>
              <a:rPr lang="en-US" dirty="0" err="1"/>
              <a:t>NuFact</a:t>
            </a:r>
            <a:r>
              <a:rPr lang="en-US" dirty="0"/>
              <a:t> 2018</a:t>
            </a:r>
          </a:p>
          <a:p>
            <a:r>
              <a:rPr lang="en-US" dirty="0"/>
              <a:t>Steven Boi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2471-29E2-4B29-BFDC-045B3F08B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287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8/13/2018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Mu2e Experiment at </a:t>
            </a:r>
            <a:r>
              <a:rPr lang="en-US" dirty="0" err="1"/>
              <a:t>Fermilab</a:t>
            </a:r>
            <a:r>
              <a:rPr lang="en-US" dirty="0"/>
              <a:t>: </a:t>
            </a:r>
            <a:r>
              <a:rPr lang="en-US" dirty="0" err="1"/>
              <a:t>NuFact</a:t>
            </a:r>
            <a:r>
              <a:rPr lang="en-US" dirty="0"/>
              <a:t> 2018</a:t>
            </a:r>
          </a:p>
          <a:p>
            <a:r>
              <a:rPr lang="en-US" dirty="0"/>
              <a:t>Steven Boi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2471-29E2-4B29-BFDC-045B3F08B63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2C5449-29B4-45B2-A72C-3F54E56C52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551" y="6445085"/>
            <a:ext cx="639983" cy="36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515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8/13/2018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Mu2e Experiment at </a:t>
            </a:r>
            <a:r>
              <a:rPr lang="en-US" dirty="0" err="1"/>
              <a:t>Fermilab</a:t>
            </a:r>
            <a:r>
              <a:rPr lang="en-US" dirty="0"/>
              <a:t>: </a:t>
            </a:r>
            <a:r>
              <a:rPr lang="en-US" dirty="0" err="1"/>
              <a:t>NuFact</a:t>
            </a:r>
            <a:r>
              <a:rPr lang="en-US" dirty="0"/>
              <a:t> 2018</a:t>
            </a:r>
          </a:p>
          <a:p>
            <a:r>
              <a:rPr lang="en-US" dirty="0"/>
              <a:t>Steven Boi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2471-29E2-4B29-BFDC-045B3F08B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874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8/13/2018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Mu2e Experiment at Fermilab: NuFact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2471-29E2-4B29-BFDC-045B3F08B63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4CC7785C-7A28-486C-A308-CE31F8CB5C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551" y="6445085"/>
            <a:ext cx="639983" cy="36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54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5"/>
            <a:ext cx="370332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8/13/2018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Mu2e Experiment at </a:t>
            </a:r>
            <a:r>
              <a:rPr lang="en-US" dirty="0" err="1"/>
              <a:t>Fermilab</a:t>
            </a:r>
            <a:r>
              <a:rPr lang="en-US" dirty="0"/>
              <a:t>: </a:t>
            </a:r>
            <a:r>
              <a:rPr lang="en-US" dirty="0" err="1"/>
              <a:t>NuFact</a:t>
            </a:r>
            <a:r>
              <a:rPr lang="en-US" dirty="0"/>
              <a:t> 2018</a:t>
            </a:r>
          </a:p>
          <a:p>
            <a:r>
              <a:rPr lang="en-US" dirty="0"/>
              <a:t>Steven Boi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2471-29E2-4B29-BFDC-045B3F08B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016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8/13/2018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Mu2e Experiment at </a:t>
            </a:r>
            <a:r>
              <a:rPr lang="en-US" dirty="0" err="1"/>
              <a:t>Fermilab</a:t>
            </a:r>
            <a:r>
              <a:rPr lang="en-US" dirty="0"/>
              <a:t>: </a:t>
            </a:r>
            <a:r>
              <a:rPr lang="en-US" dirty="0" err="1"/>
              <a:t>NuFact</a:t>
            </a:r>
            <a:r>
              <a:rPr lang="en-US" dirty="0"/>
              <a:t> 2018</a:t>
            </a:r>
          </a:p>
          <a:p>
            <a:r>
              <a:rPr lang="en-US" dirty="0"/>
              <a:t>Steven Boi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2471-29E2-4B29-BFDC-045B3F08B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483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8/13/2018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Mu2e Experiment at Fermilab: NuFact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2471-29E2-4B29-BFDC-045B3F08B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699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8/13/2018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The Mu2e Experiment at </a:t>
            </a:r>
            <a:r>
              <a:rPr lang="en-US" dirty="0" err="1"/>
              <a:t>Fermilab</a:t>
            </a:r>
            <a:r>
              <a:rPr lang="en-US" dirty="0"/>
              <a:t>: </a:t>
            </a:r>
            <a:r>
              <a:rPr lang="en-US" dirty="0" err="1"/>
              <a:t>NuFact</a:t>
            </a:r>
            <a:r>
              <a:rPr lang="en-US" dirty="0"/>
              <a:t> 2018</a:t>
            </a:r>
          </a:p>
          <a:p>
            <a:r>
              <a:rPr lang="en-US" dirty="0"/>
              <a:t>Steven Boi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2471-29E2-4B29-BFDC-045B3F08B63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7A5A5A-B5A1-480C-98F9-28997E4882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551" y="6445085"/>
            <a:ext cx="639983" cy="36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59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8/13/2018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The Mu2e Experiment at </a:t>
            </a:r>
            <a:r>
              <a:rPr lang="en-US" dirty="0" err="1"/>
              <a:t>Fermilab</a:t>
            </a:r>
            <a:r>
              <a:rPr lang="en-US" dirty="0"/>
              <a:t>: </a:t>
            </a:r>
            <a:r>
              <a:rPr lang="en-US" dirty="0" err="1"/>
              <a:t>NuFact</a:t>
            </a:r>
            <a:r>
              <a:rPr lang="en-US" dirty="0"/>
              <a:t> 2018</a:t>
            </a:r>
          </a:p>
          <a:p>
            <a:r>
              <a:rPr lang="en-US" dirty="0"/>
              <a:t>Steven Boi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792471-29E2-4B29-BFDC-045B3F08B63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59D16D-799A-45C0-997C-D0D49F05DB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551" y="6445085"/>
            <a:ext cx="639983" cy="36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08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8/13/2018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Mu2e Experiment at </a:t>
            </a:r>
            <a:r>
              <a:rPr lang="en-US" dirty="0" err="1"/>
              <a:t>Fermilab</a:t>
            </a:r>
            <a:r>
              <a:rPr lang="en-US" dirty="0"/>
              <a:t>: </a:t>
            </a:r>
            <a:r>
              <a:rPr lang="en-US" dirty="0" err="1"/>
              <a:t>NuFact</a:t>
            </a:r>
            <a:r>
              <a:rPr lang="en-US" dirty="0"/>
              <a:t> 2018</a:t>
            </a:r>
          </a:p>
          <a:p>
            <a:r>
              <a:rPr lang="en-US" dirty="0"/>
              <a:t>Steven Boi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2471-29E2-4B29-BFDC-045B3F08B63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18E17B-7102-45EC-8476-9210B80276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551" y="6445085"/>
            <a:ext cx="639983" cy="36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55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9144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0100" y="286605"/>
            <a:ext cx="7543800" cy="84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316056"/>
            <a:ext cx="7543801" cy="474291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US"/>
              <a:t>8/13/2018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The Mu2e Experiment at </a:t>
            </a:r>
            <a:r>
              <a:rPr lang="en-US" dirty="0" err="1"/>
              <a:t>Fermilab</a:t>
            </a:r>
            <a:r>
              <a:rPr lang="en-US" dirty="0"/>
              <a:t>: </a:t>
            </a:r>
            <a:r>
              <a:rPr lang="en-US" dirty="0" err="1"/>
              <a:t>NuFact</a:t>
            </a:r>
            <a:r>
              <a:rPr lang="en-US" dirty="0"/>
              <a:t> 2018</a:t>
            </a:r>
          </a:p>
          <a:p>
            <a:r>
              <a:rPr lang="en-US" dirty="0"/>
              <a:t>Steven Boi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7792471-29E2-4B29-BFDC-045B3F08B63A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34390" y="1139640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785424C-AE85-4D32-A5B9-6F01C61FBC3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551" y="6445085"/>
            <a:ext cx="639983" cy="36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29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3" Type="http://schemas.openxmlformats.org/officeDocument/2006/relationships/image" Target="../media/image47.png"/><Relationship Id="rId7" Type="http://schemas.openxmlformats.org/officeDocument/2006/relationships/image" Target="../media/image52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48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50.png"/><Relationship Id="rId4" Type="http://schemas.openxmlformats.org/officeDocument/2006/relationships/image" Target="../media/image5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0.png"/><Relationship Id="rId5" Type="http://schemas.openxmlformats.org/officeDocument/2006/relationships/image" Target="../media/image580.png"/><Relationship Id="rId4" Type="http://schemas.openxmlformats.org/officeDocument/2006/relationships/image" Target="../media/image600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microsoft.com/office/2007/relationships/hdphoto" Target="../media/hdphoto15.wdp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microsoft.com/office/2007/relationships/hdphoto" Target="../media/hdphoto17.wdp"/><Relationship Id="rId4" Type="http://schemas.openxmlformats.org/officeDocument/2006/relationships/image" Target="../media/image64.png"/><Relationship Id="rId9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73.png"/><Relationship Id="rId7" Type="http://schemas.openxmlformats.org/officeDocument/2006/relationships/image" Target="../media/image760.png"/><Relationship Id="rId2" Type="http://schemas.openxmlformats.org/officeDocument/2006/relationships/image" Target="../media/image76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5" Type="http://schemas.openxmlformats.org/officeDocument/2006/relationships/image" Target="../media/image74.png"/><Relationship Id="rId4" Type="http://schemas.openxmlformats.org/officeDocument/2006/relationships/image" Target="../media/image78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emf"/><Relationship Id="rId4" Type="http://schemas.openxmlformats.org/officeDocument/2006/relationships/image" Target="../media/image7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emf"/><Relationship Id="rId5" Type="http://schemas.openxmlformats.org/officeDocument/2006/relationships/image" Target="../media/image82.emf"/><Relationship Id="rId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image" Target="../media/image780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3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g"/><Relationship Id="rId3" Type="http://schemas.openxmlformats.org/officeDocument/2006/relationships/image" Target="../media/image2.png"/><Relationship Id="rId7" Type="http://schemas.openxmlformats.org/officeDocument/2006/relationships/image" Target="../media/image99.jp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g"/><Relationship Id="rId5" Type="http://schemas.openxmlformats.org/officeDocument/2006/relationships/image" Target="../media/image97.jpg"/><Relationship Id="rId4" Type="http://schemas.openxmlformats.org/officeDocument/2006/relationships/image" Target="../media/image3.svg"/><Relationship Id="rId9" Type="http://schemas.openxmlformats.org/officeDocument/2006/relationships/image" Target="../media/image10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88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2.png"/><Relationship Id="rId3" Type="http://schemas.openxmlformats.org/officeDocument/2006/relationships/image" Target="../media/image11.PNG"/><Relationship Id="rId7" Type="http://schemas.openxmlformats.org/officeDocument/2006/relationships/image" Target="../media/image280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microsoft.com/office/2007/relationships/hdphoto" Target="../media/hdphoto4.wdp"/><Relationship Id="rId5" Type="http://schemas.openxmlformats.org/officeDocument/2006/relationships/image" Target="../media/image27.png"/><Relationship Id="rId10" Type="http://schemas.openxmlformats.org/officeDocument/2006/relationships/image" Target="../media/image13.png"/><Relationship Id="rId4" Type="http://schemas.openxmlformats.org/officeDocument/2006/relationships/image" Target="../media/image26.png"/><Relationship Id="rId9" Type="http://schemas.microsoft.com/office/2007/relationships/hdphoto" Target="../media/hdphoto3.wdp"/><Relationship Id="rId14" Type="http://schemas.openxmlformats.org/officeDocument/2006/relationships/image" Target="../media/image16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9.wdp"/><Relationship Id="rId18" Type="http://schemas.openxmlformats.org/officeDocument/2006/relationships/image" Target="../media/image30.png"/><Relationship Id="rId3" Type="http://schemas.openxmlformats.org/officeDocument/2006/relationships/image" Target="../media/image160.png"/><Relationship Id="rId21" Type="http://schemas.openxmlformats.org/officeDocument/2006/relationships/image" Target="../media/image35.png"/><Relationship Id="rId7" Type="http://schemas.microsoft.com/office/2007/relationships/hdphoto" Target="../media/hdphoto6.wdp"/><Relationship Id="rId12" Type="http://schemas.openxmlformats.org/officeDocument/2006/relationships/image" Target="../media/image19.png"/><Relationship Id="rId17" Type="http://schemas.openxmlformats.org/officeDocument/2006/relationships/image" Target="../media/image29.png"/><Relationship Id="rId2" Type="http://schemas.openxmlformats.org/officeDocument/2006/relationships/image" Target="../media/image150.PNG"/><Relationship Id="rId16" Type="http://schemas.openxmlformats.org/officeDocument/2006/relationships/image" Target="../media/image25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microsoft.com/office/2007/relationships/hdphoto" Target="../media/hdphoto10.wdp"/><Relationship Id="rId10" Type="http://schemas.openxmlformats.org/officeDocument/2006/relationships/image" Target="../media/image18.png"/><Relationship Id="rId19" Type="http://schemas.openxmlformats.org/officeDocument/2006/relationships/image" Target="../media/image33.png"/><Relationship Id="rId4" Type="http://schemas.openxmlformats.org/officeDocument/2006/relationships/image" Target="../media/image14.png"/><Relationship Id="rId9" Type="http://schemas.microsoft.com/office/2007/relationships/hdphoto" Target="../media/hdphoto7.wdp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1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A4B7A-6C1E-4CFE-9214-06451FA74B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The Mu2e Experiment</a:t>
            </a:r>
            <a:br>
              <a:rPr lang="en-US" sz="7200" dirty="0"/>
            </a:br>
            <a:r>
              <a:rPr lang="en-US" sz="7200" dirty="0"/>
              <a:t>at </a:t>
            </a:r>
            <a:r>
              <a:rPr lang="en-US" sz="7200" dirty="0" err="1"/>
              <a:t>Fermilab</a:t>
            </a:r>
            <a:endParaRPr lang="en-US" sz="7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BF86A2-93AA-4334-8229-28DE3C00B7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Steven Boi, University of Virginia</a:t>
            </a:r>
          </a:p>
          <a:p>
            <a:r>
              <a:rPr lang="en-US" i="1" dirty="0"/>
              <a:t>On Behalf of the Mu2e Collaboration</a:t>
            </a:r>
          </a:p>
          <a:p>
            <a:r>
              <a:rPr lang="en-US" i="1" dirty="0" err="1"/>
              <a:t>NuFact</a:t>
            </a:r>
            <a:r>
              <a:rPr lang="en-US" i="1" dirty="0"/>
              <a:t> 2018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230E4E-0D3A-47E8-851E-C9BBAA6F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897" y="1999345"/>
            <a:ext cx="2842143" cy="163707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8BA1385-4B71-485C-A496-DC30AB8244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67264" y="4696048"/>
            <a:ext cx="1326570" cy="1326570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A9BFD33-39DB-49E0-8C32-07A50CDCB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8/13/2018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96C207C-632E-4B86-9508-410D2F144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Mu2e Experiment at Fermilab: NuFact 2018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30F375-FEF9-4FBD-BD4D-631F193AD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2471-29E2-4B29-BFDC-045B3F08B6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923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96BDED4-2919-4D4E-A97B-37C87E9EBD7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&amp; Mu2e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96BDED4-2919-4D4E-A97B-37C87E9EBD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t="-13768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694C38-A9D5-4AA9-B515-AABD1D7C55A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Intent:</a:t>
                </a:r>
              </a:p>
              <a:p>
                <a:pPr lvl="1"/>
                <a:r>
                  <a:rPr lang="en-US" sz="2000" dirty="0"/>
                  <a:t>Four order of magnitude improvement in sensitivity over the current limit</a:t>
                </a:r>
              </a:p>
              <a:p>
                <a:pPr lvl="2"/>
                <a:r>
                  <a:rPr lang="en-US" sz="1600" dirty="0"/>
                  <a:t>Set by SINDRUM II for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en-US" sz="1600" dirty="0"/>
              </a:p>
              <a:p>
                <a:pPr lvl="2"/>
                <a:r>
                  <a:rPr lang="en-US" sz="1600" dirty="0"/>
                  <a:t>Probing of mass scales up to 10</a:t>
                </a:r>
                <a:r>
                  <a:rPr lang="en-US" sz="1600" baseline="30000" dirty="0"/>
                  <a:t>4</a:t>
                </a:r>
                <a:r>
                  <a:rPr lang="en-US" sz="1600" dirty="0"/>
                  <a:t> </a:t>
                </a:r>
                <a:r>
                  <a:rPr lang="en-US" sz="1600" dirty="0" err="1"/>
                  <a:t>TeV</a:t>
                </a:r>
                <a:endParaRPr lang="en-US" sz="1600" dirty="0"/>
              </a:p>
              <a:p>
                <a:r>
                  <a:rPr lang="en-US" dirty="0"/>
                  <a:t>Achievements:</a:t>
                </a:r>
              </a:p>
              <a:p>
                <a:pPr lvl="1"/>
                <a:r>
                  <a:rPr lang="en-US" sz="2000" dirty="0"/>
                  <a:t>World’s highest intensity muon beam</a:t>
                </a:r>
              </a:p>
              <a:p>
                <a:pPr lvl="2"/>
                <a:r>
                  <a:rPr lang="en-US" sz="1600" dirty="0"/>
                  <a:t>Graded magnetic fields for greater muon collection</a:t>
                </a:r>
              </a:p>
              <a:p>
                <a:pPr lvl="1"/>
                <a:r>
                  <a:rPr lang="en-US" sz="2000" dirty="0"/>
                  <a:t>Sub-event level management of backgrounds</a:t>
                </a:r>
              </a:p>
              <a:p>
                <a:pPr lvl="2"/>
                <a:r>
                  <a:rPr lang="en-US" sz="1600" dirty="0"/>
                  <a:t>Pulsed beam structure</a:t>
                </a:r>
              </a:p>
              <a:p>
                <a:pPr lvl="2"/>
                <a:r>
                  <a:rPr lang="en-US" sz="1600" dirty="0"/>
                  <a:t>High-efficiency Cosmic Ray Veto detector</a:t>
                </a:r>
              </a:p>
              <a:p>
                <a:pPr lvl="2"/>
                <a:r>
                  <a:rPr lang="en-US" sz="1600" dirty="0"/>
                  <a:t>Tracker blind to &gt;99% muon decay in orbit spectrum</a:t>
                </a:r>
              </a:p>
              <a:p>
                <a:pPr lvl="2"/>
                <a:r>
                  <a:rPr lang="en-US" sz="1600" dirty="0"/>
                  <a:t>Fast timing Calorimeter with good energy resolution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694C38-A9D5-4AA9-B515-AABD1D7C55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808" t="-1414" r="-15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BA006F-D1F0-4DBA-B4C2-3C75711BD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8/13/2018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EFE57-6388-4A63-878B-D11CA2E1A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Mu2e Experiment at Fermilab: NuFact 2018</a:t>
            </a:r>
          </a:p>
          <a:p>
            <a:r>
              <a:rPr lang="en-US"/>
              <a:t>Steven Boi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5E6DE2-B9D1-46F9-BC63-CA7A8DED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2471-29E2-4B29-BFDC-045B3F08B63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768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AF003-846E-4EF5-B534-99B1222D9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Mu2e Experiment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4AE32FC-8592-4C41-A50A-6576A6C297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 at </a:t>
            </a:r>
            <a:r>
              <a:rPr lang="en-US" dirty="0" err="1"/>
              <a:t>Fermilab</a:t>
            </a:r>
            <a:r>
              <a:rPr lang="en-US" dirty="0"/>
              <a:t> 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33B07-0CA8-45EF-98E0-DAFE92AE9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8/13/2018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DDF40-F86C-446C-AEC0-AECB55901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Mu2e Experiment at Fermilab: NuFact 2018</a:t>
            </a:r>
          </a:p>
          <a:p>
            <a:r>
              <a:rPr lang="en-US"/>
              <a:t>Steven Boi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BAF5A-0FDA-4BCF-918C-CE8855110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2471-29E2-4B29-BFDC-045B3F08B63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385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8D5C3-9FE0-4C1C-9912-246A42776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Mu2e Collaboration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5F909-B7BE-460E-B344-58F162CB3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Comprised of 229 members from 37 Institutions.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6CE0F-C583-4BA9-947B-5A629E894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8/13/2018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E3A18-ACA3-4AC8-ADA1-309DC63A5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Mu2e Experiment at Fermilab: NuFact 2018</a:t>
            </a:r>
          </a:p>
          <a:p>
            <a:r>
              <a:rPr lang="en-US"/>
              <a:t>Steven Boi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EDDE4-C365-4EEF-90DC-8ED127DE3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2471-29E2-4B29-BFDC-045B3F08B63A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2" descr="http://news.fnal.gov/wp-content/uploads/2017/04/mu2e-17-0020-03.jpg">
            <a:extLst>
              <a:ext uri="{FF2B5EF4-FFF2-40B4-BE49-F238E27FC236}">
                <a16:creationId xmlns:a16="http://schemas.microsoft.com/office/drawing/2014/main" id="{01BFE114-1009-4988-AA0E-EA81163C45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26" b="11557"/>
          <a:stretch/>
        </p:blipFill>
        <p:spPr bwMode="auto">
          <a:xfrm>
            <a:off x="385203" y="1711253"/>
            <a:ext cx="8373595" cy="4376899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460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5CC4C-F358-4057-8901-A4ED4B60B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Mu2e at </a:t>
            </a:r>
            <a:r>
              <a:rPr lang="en-US" dirty="0" err="1"/>
              <a:t>Fermilab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48B37-148C-487F-B36F-D44CF3C0A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8/13/2018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F626F-AD0F-4935-B930-8269DF8A3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Mu2e Experiment at Fermilab: NuFact 2018</a:t>
            </a:r>
          </a:p>
          <a:p>
            <a:r>
              <a:rPr lang="en-US"/>
              <a:t>Steven Boi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04370-FD79-4479-BDF3-4A619B507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2471-29E2-4B29-BFDC-045B3F08B63A}" type="slidenum">
              <a:rPr lang="en-US" smtClean="0"/>
              <a:t>13</a:t>
            </a:fld>
            <a:endParaRPr lang="en-US"/>
          </a:p>
        </p:txBody>
      </p:sp>
      <p:pic>
        <p:nvPicPr>
          <p:cNvPr id="1030" name="Picture 6" descr="Image result for Mu2e Building">
            <a:extLst>
              <a:ext uri="{FF2B5EF4-FFF2-40B4-BE49-F238E27FC236}">
                <a16:creationId xmlns:a16="http://schemas.microsoft.com/office/drawing/2014/main" id="{55878EFF-B759-4D96-B9E4-85CEE50738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97" b="15529"/>
          <a:stretch/>
        </p:blipFill>
        <p:spPr bwMode="auto">
          <a:xfrm>
            <a:off x="478639" y="4645990"/>
            <a:ext cx="4571999" cy="1450757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uon CampusÂ ">
            <a:extLst>
              <a:ext uri="{FF2B5EF4-FFF2-40B4-BE49-F238E27FC236}">
                <a16:creationId xmlns:a16="http://schemas.microsoft.com/office/drawing/2014/main" id="{0B9173C4-5EA8-4EAC-BF9B-117745915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9" y="1291118"/>
            <a:ext cx="4572000" cy="3049793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7A179B9-638E-4807-B4F2-AD0F5AD9EDFA}"/>
              </a:ext>
            </a:extLst>
          </p:cNvPr>
          <p:cNvGrpSpPr/>
          <p:nvPr/>
        </p:nvGrpSpPr>
        <p:grpSpPr>
          <a:xfrm>
            <a:off x="5085003" y="1291118"/>
            <a:ext cx="3835262" cy="4863589"/>
            <a:chOff x="5400140" y="1578633"/>
            <a:chExt cx="3743860" cy="474767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71B77A5-E6C0-42B7-A975-99CA130D1B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78" t="37008" r="3881" b="2376"/>
            <a:stretch/>
          </p:blipFill>
          <p:spPr>
            <a:xfrm>
              <a:off x="5400140" y="1578633"/>
              <a:ext cx="3743860" cy="4747679"/>
            </a:xfrm>
            <a:prstGeom prst="rect">
              <a:avLst/>
            </a:prstGeom>
          </p:spPr>
        </p:pic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A24398A3-A62A-4856-A48A-B525D81B1EC1}"/>
                </a:ext>
              </a:extLst>
            </p:cNvPr>
            <p:cNvSpPr/>
            <p:nvPr/>
          </p:nvSpPr>
          <p:spPr>
            <a:xfrm rot="10800000">
              <a:off x="5545079" y="1578633"/>
              <a:ext cx="1114510" cy="491987"/>
            </a:xfrm>
            <a:prstGeom prst="triangle">
              <a:avLst>
                <a:gd name="adj" fmla="val 7206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77351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799D4-F4D3-4053-B46F-DE9F1E92F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Mu2e Beamline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B95F7DC-2090-464B-BCD0-6FA72CF5D39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22960" y="1272588"/>
                <a:ext cx="4568550" cy="4596506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Using the existing accelerator infrastructure, Mu2e will be the second building in the “Muon Campus” at </a:t>
                </a:r>
                <a:r>
                  <a:rPr lang="en-US" dirty="0" err="1"/>
                  <a:t>Fermilab</a:t>
                </a:r>
                <a:r>
                  <a:rPr lang="en-US" dirty="0"/>
                  <a:t>.</a:t>
                </a:r>
              </a:p>
              <a:p>
                <a:r>
                  <a:rPr lang="en-US" dirty="0">
                    <a:solidFill>
                      <a:schemeClr val="bg1"/>
                    </a:solidFill>
                    <a:effectLst>
                      <a:glow rad="127000">
                        <a:schemeClr val="accent3"/>
                      </a:glow>
                    </a:effectLst>
                  </a:rPr>
                  <a:t>Booster</a:t>
                </a:r>
                <a:r>
                  <a:rPr lang="en-US" dirty="0"/>
                  <a:t> provides 8 GeV protons to the </a:t>
                </a:r>
                <a:r>
                  <a:rPr lang="en-US" dirty="0">
                    <a:solidFill>
                      <a:schemeClr val="bg1"/>
                    </a:solidFill>
                    <a:effectLst>
                      <a:glow rad="127000">
                        <a:schemeClr val="accent4"/>
                      </a:glow>
                    </a:effectLst>
                  </a:rPr>
                  <a:t>Recycler</a:t>
                </a:r>
                <a:r>
                  <a:rPr lang="en-US" dirty="0"/>
                  <a:t>.</a:t>
                </a:r>
              </a:p>
              <a:p>
                <a:r>
                  <a:rPr lang="en-US" dirty="0">
                    <a:solidFill>
                      <a:schemeClr val="bg1"/>
                    </a:solidFill>
                    <a:effectLst>
                      <a:glow rad="127000">
                        <a:schemeClr val="accent4"/>
                      </a:glow>
                    </a:effectLst>
                  </a:rPr>
                  <a:t>Recycler</a:t>
                </a:r>
                <a:r>
                  <a:rPr lang="en-US" dirty="0"/>
                  <a:t> stacks protons into 4 bunches.</a:t>
                </a:r>
              </a:p>
              <a:p>
                <a:r>
                  <a:rPr lang="en-US" dirty="0">
                    <a:solidFill>
                      <a:schemeClr val="tx1"/>
                    </a:solidFill>
                    <a:effectLst>
                      <a:glow rad="127000">
                        <a:srgbClr val="FFFF00"/>
                      </a:glow>
                    </a:effectLst>
                  </a:rPr>
                  <a:t>Delivery Ring</a:t>
                </a:r>
                <a:r>
                  <a:rPr lang="en-US" dirty="0">
                    <a:solidFill>
                      <a:srgbClr val="FFFF00"/>
                    </a:solidFill>
                    <a:effectLst>
                      <a:glow rad="127000">
                        <a:srgbClr val="FFFF00"/>
                      </a:glow>
                    </a:effectLst>
                  </a:rPr>
                  <a:t> </a:t>
                </a:r>
                <a:r>
                  <a:rPr lang="en-US" dirty="0"/>
                  <a:t>takes 1 out of every 4 bunches from the </a:t>
                </a:r>
                <a:r>
                  <a:rPr lang="en-US" dirty="0">
                    <a:solidFill>
                      <a:schemeClr val="bg1"/>
                    </a:solidFill>
                    <a:effectLst>
                      <a:glow rad="127000">
                        <a:schemeClr val="accent4"/>
                      </a:glow>
                    </a:effectLst>
                  </a:rPr>
                  <a:t>Recycler</a:t>
                </a:r>
                <a:r>
                  <a:rPr lang="en-US" dirty="0"/>
                  <a:t>.</a:t>
                </a:r>
              </a:p>
              <a:p>
                <a:r>
                  <a:rPr lang="en-US" dirty="0">
                    <a:solidFill>
                      <a:schemeClr val="bg1"/>
                    </a:solidFill>
                    <a:effectLst>
                      <a:glow rad="127000">
                        <a:schemeClr val="accent2"/>
                      </a:glow>
                    </a:effectLst>
                  </a:rPr>
                  <a:t>Mu2e</a:t>
                </a:r>
                <a:r>
                  <a:rPr lang="en-US" dirty="0"/>
                  <a:t> slow-extracts </a:t>
                </a:r>
                <a:r>
                  <a:rPr lang="en-US" dirty="0">
                    <a:solidFill>
                      <a:schemeClr val="bg1"/>
                    </a:solidFill>
                    <a:effectLst>
                      <a:glow rad="127000">
                        <a:srgbClr val="FF0000"/>
                      </a:glow>
                    </a:effectLst>
                  </a:rPr>
                  <a:t>Protons</a:t>
                </a:r>
                <a:r>
                  <a:rPr lang="en-US" dirty="0"/>
                  <a:t> every 1695ns.</a:t>
                </a:r>
              </a:p>
              <a:p>
                <a:r>
                  <a:rPr lang="en-US" dirty="0"/>
                  <a:t>Runs with minimal impact on NO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ν</m:t>
                    </m:r>
                  </m:oMath>
                </a14:m>
                <a:r>
                  <a:rPr lang="en-US" dirty="0"/>
                  <a:t>A.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B95F7DC-2090-464B-BCD0-6FA72CF5D3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2960" y="1272588"/>
                <a:ext cx="4568550" cy="4596506"/>
              </a:xfrm>
              <a:blipFill>
                <a:blip r:embed="rId2"/>
                <a:stretch>
                  <a:fillRect l="-2537" t="-1459" r="-13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6D1E6C-C617-4E5C-B8B4-085FA8FAE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8/13/2018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33F10-ED1F-4493-83DF-3D03BB2FB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Mu2e Experiment at Fermilab: NuFact 2018</a:t>
            </a:r>
          </a:p>
          <a:p>
            <a:r>
              <a:rPr lang="en-US"/>
              <a:t>Steven Boi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CDC7F9-F7DC-478E-848F-42DC726B3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2471-29E2-4B29-BFDC-045B3F08B63A}" type="slidenum">
              <a:rPr lang="en-US" smtClean="0"/>
              <a:t>14</a:t>
            </a:fld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32B2E5C-4F9A-4F37-8296-02CEC12C0129}"/>
              </a:ext>
            </a:extLst>
          </p:cNvPr>
          <p:cNvGrpSpPr/>
          <p:nvPr/>
        </p:nvGrpSpPr>
        <p:grpSpPr>
          <a:xfrm>
            <a:off x="5365630" y="1363619"/>
            <a:ext cx="3433312" cy="4581973"/>
            <a:chOff x="5391510" y="1887818"/>
            <a:chExt cx="3425815" cy="457196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C41EDB2-D426-4250-A5B1-655CB3B38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91510" y="1916118"/>
              <a:ext cx="3400203" cy="4543668"/>
            </a:xfrm>
            <a:prstGeom prst="rect">
              <a:avLst/>
            </a:prstGeom>
            <a:effectLst>
              <a:softEdge rad="31750"/>
            </a:effectLst>
          </p:spPr>
        </p:pic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5F762CB-A88D-49EA-A11C-F38847655D0E}"/>
                </a:ext>
              </a:extLst>
            </p:cNvPr>
            <p:cNvSpPr/>
            <p:nvPr/>
          </p:nvSpPr>
          <p:spPr>
            <a:xfrm>
              <a:off x="7227094" y="2569369"/>
              <a:ext cx="483394" cy="542925"/>
            </a:xfrm>
            <a:custGeom>
              <a:avLst/>
              <a:gdLst>
                <a:gd name="connsiteX0" fmla="*/ 114300 w 483394"/>
                <a:gd name="connsiteY0" fmla="*/ 0 h 542925"/>
                <a:gd name="connsiteX1" fmla="*/ 26194 w 483394"/>
                <a:gd name="connsiteY1" fmla="*/ 216694 h 542925"/>
                <a:gd name="connsiteX2" fmla="*/ 0 w 483394"/>
                <a:gd name="connsiteY2" fmla="*/ 361950 h 542925"/>
                <a:gd name="connsiteX3" fmla="*/ 7144 w 483394"/>
                <a:gd name="connsiteY3" fmla="*/ 542925 h 542925"/>
                <a:gd name="connsiteX4" fmla="*/ 135731 w 483394"/>
                <a:gd name="connsiteY4" fmla="*/ 540544 h 542925"/>
                <a:gd name="connsiteX5" fmla="*/ 259556 w 483394"/>
                <a:gd name="connsiteY5" fmla="*/ 490537 h 542925"/>
                <a:gd name="connsiteX6" fmla="*/ 450056 w 483394"/>
                <a:gd name="connsiteY6" fmla="*/ 521494 h 542925"/>
                <a:gd name="connsiteX7" fmla="*/ 483394 w 483394"/>
                <a:gd name="connsiteY7" fmla="*/ 402431 h 542925"/>
                <a:gd name="connsiteX8" fmla="*/ 419100 w 483394"/>
                <a:gd name="connsiteY8" fmla="*/ 321469 h 542925"/>
                <a:gd name="connsiteX9" fmla="*/ 373856 w 483394"/>
                <a:gd name="connsiteY9" fmla="*/ 173831 h 542925"/>
                <a:gd name="connsiteX10" fmla="*/ 330994 w 483394"/>
                <a:gd name="connsiteY10" fmla="*/ 90487 h 542925"/>
                <a:gd name="connsiteX11" fmla="*/ 114300 w 483394"/>
                <a:gd name="connsiteY11" fmla="*/ 0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3394" h="542925">
                  <a:moveTo>
                    <a:pt x="114300" y="0"/>
                  </a:moveTo>
                  <a:lnTo>
                    <a:pt x="26194" y="216694"/>
                  </a:lnTo>
                  <a:lnTo>
                    <a:pt x="0" y="361950"/>
                  </a:lnTo>
                  <a:lnTo>
                    <a:pt x="7144" y="542925"/>
                  </a:lnTo>
                  <a:lnTo>
                    <a:pt x="135731" y="540544"/>
                  </a:lnTo>
                  <a:lnTo>
                    <a:pt x="259556" y="490537"/>
                  </a:lnTo>
                  <a:lnTo>
                    <a:pt x="450056" y="521494"/>
                  </a:lnTo>
                  <a:lnTo>
                    <a:pt x="483394" y="402431"/>
                  </a:lnTo>
                  <a:lnTo>
                    <a:pt x="419100" y="321469"/>
                  </a:lnTo>
                  <a:lnTo>
                    <a:pt x="373856" y="173831"/>
                  </a:lnTo>
                  <a:lnTo>
                    <a:pt x="330994" y="90487"/>
                  </a:lnTo>
                  <a:lnTo>
                    <a:pt x="114300" y="0"/>
                  </a:lnTo>
                  <a:close/>
                </a:path>
              </a:pathLst>
            </a:custGeom>
            <a:noFill/>
            <a:ln w="22225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3264BDAD-0AF6-4CD1-A92A-4FDFCC5FF28C}"/>
                </a:ext>
              </a:extLst>
            </p:cNvPr>
            <p:cNvCxnSpPr/>
            <p:nvPr/>
          </p:nvCxnSpPr>
          <p:spPr>
            <a:xfrm>
              <a:off x="6896100" y="2597944"/>
              <a:ext cx="466725" cy="207169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0FB0681-9FD0-4890-A626-FB0A95324BBA}"/>
                </a:ext>
              </a:extLst>
            </p:cNvPr>
            <p:cNvSpPr txBox="1"/>
            <p:nvPr/>
          </p:nvSpPr>
          <p:spPr>
            <a:xfrm>
              <a:off x="6217444" y="2323900"/>
              <a:ext cx="736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effectLst>
                    <a:glow rad="127000">
                      <a:schemeClr val="accent2"/>
                    </a:glow>
                  </a:effectLst>
                </a:rPr>
                <a:t>Mu2e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7C0927A-EA07-4714-A7CD-741E99B86444}"/>
                </a:ext>
              </a:extLst>
            </p:cNvPr>
            <p:cNvCxnSpPr>
              <a:cxnSpLocks/>
              <a:endCxn id="9" idx="0"/>
            </p:cNvCxnSpPr>
            <p:nvPr/>
          </p:nvCxnSpPr>
          <p:spPr>
            <a:xfrm>
              <a:off x="7191375" y="2228850"/>
              <a:ext cx="150019" cy="340519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5098FAC-1376-47AE-9018-EF9B9D25395D}"/>
                </a:ext>
              </a:extLst>
            </p:cNvPr>
            <p:cNvSpPr txBox="1"/>
            <p:nvPr/>
          </p:nvSpPr>
          <p:spPr>
            <a:xfrm>
              <a:off x="5809479" y="1887818"/>
              <a:ext cx="15520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effectLst>
                    <a:glow rad="127000">
                      <a:srgbClr val="FFC000"/>
                    </a:glow>
                  </a:effectLst>
                </a:rPr>
                <a:t>Muon Campus</a:t>
              </a:r>
            </a:p>
          </p:txBody>
        </p:sp>
        <p:sp>
          <p:nvSpPr>
            <p:cNvPr id="19" name="Teardrop 18">
              <a:extLst>
                <a:ext uri="{FF2B5EF4-FFF2-40B4-BE49-F238E27FC236}">
                  <a16:creationId xmlns:a16="http://schemas.microsoft.com/office/drawing/2014/main" id="{BD7438C3-DD2C-4BFD-A547-2EB22B8607A1}"/>
                </a:ext>
              </a:extLst>
            </p:cNvPr>
            <p:cNvSpPr/>
            <p:nvPr/>
          </p:nvSpPr>
          <p:spPr>
            <a:xfrm rot="8268362">
              <a:off x="7674674" y="2608539"/>
              <a:ext cx="358856" cy="358856"/>
            </a:xfrm>
            <a:prstGeom prst="teardrop">
              <a:avLst/>
            </a:prstGeom>
            <a:noFill/>
            <a:ln w="38100">
              <a:solidFill>
                <a:schemeClr val="accent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46B2E51-FF60-4405-AB62-2137C4551492}"/>
                </a:ext>
              </a:extLst>
            </p:cNvPr>
            <p:cNvSpPr/>
            <p:nvPr/>
          </p:nvSpPr>
          <p:spPr>
            <a:xfrm>
              <a:off x="7308850" y="3044825"/>
              <a:ext cx="533400" cy="812800"/>
            </a:xfrm>
            <a:custGeom>
              <a:avLst/>
              <a:gdLst>
                <a:gd name="connsiteX0" fmla="*/ 533400 w 533400"/>
                <a:gd name="connsiteY0" fmla="*/ 0 h 812800"/>
                <a:gd name="connsiteX1" fmla="*/ 463550 w 533400"/>
                <a:gd name="connsiteY1" fmla="*/ 288925 h 812800"/>
                <a:gd name="connsiteX2" fmla="*/ 396875 w 533400"/>
                <a:gd name="connsiteY2" fmla="*/ 523875 h 812800"/>
                <a:gd name="connsiteX3" fmla="*/ 307975 w 533400"/>
                <a:gd name="connsiteY3" fmla="*/ 660400 h 812800"/>
                <a:gd name="connsiteX4" fmla="*/ 130175 w 533400"/>
                <a:gd name="connsiteY4" fmla="*/ 755650 h 812800"/>
                <a:gd name="connsiteX5" fmla="*/ 0 w 533400"/>
                <a:gd name="connsiteY5" fmla="*/ 812800 h 81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" h="812800">
                  <a:moveTo>
                    <a:pt x="533400" y="0"/>
                  </a:moveTo>
                  <a:cubicBezTo>
                    <a:pt x="509852" y="100806"/>
                    <a:pt x="486304" y="201613"/>
                    <a:pt x="463550" y="288925"/>
                  </a:cubicBezTo>
                  <a:cubicBezTo>
                    <a:pt x="440796" y="376237"/>
                    <a:pt x="422804" y="461963"/>
                    <a:pt x="396875" y="523875"/>
                  </a:cubicBezTo>
                  <a:cubicBezTo>
                    <a:pt x="370946" y="585787"/>
                    <a:pt x="352425" y="621771"/>
                    <a:pt x="307975" y="660400"/>
                  </a:cubicBezTo>
                  <a:cubicBezTo>
                    <a:pt x="263525" y="699029"/>
                    <a:pt x="181504" y="730250"/>
                    <a:pt x="130175" y="755650"/>
                  </a:cubicBezTo>
                  <a:cubicBezTo>
                    <a:pt x="78846" y="781050"/>
                    <a:pt x="33338" y="802746"/>
                    <a:pt x="0" y="812800"/>
                  </a:cubicBezTo>
                </a:path>
              </a:pathLst>
            </a:custGeom>
            <a:noFill/>
            <a:ln w="38100">
              <a:solidFill>
                <a:schemeClr val="accent3"/>
              </a:solidFill>
              <a:prstDash val="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329545D-5816-4FBD-8EC3-14F5090F9711}"/>
                </a:ext>
              </a:extLst>
            </p:cNvPr>
            <p:cNvCxnSpPr>
              <a:cxnSpLocks/>
              <a:endCxn id="19" idx="6"/>
            </p:cNvCxnSpPr>
            <p:nvPr/>
          </p:nvCxnSpPr>
          <p:spPr>
            <a:xfrm flipH="1" flipV="1">
              <a:off x="7974613" y="2920901"/>
              <a:ext cx="299437" cy="428724"/>
            </a:xfrm>
            <a:prstGeom prst="straightConnector1">
              <a:avLst/>
            </a:prstGeom>
            <a:ln w="762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A604C9A-47CC-415B-ACAF-2862A17B06D6}"/>
                </a:ext>
              </a:extLst>
            </p:cNvPr>
            <p:cNvSpPr txBox="1"/>
            <p:nvPr/>
          </p:nvSpPr>
          <p:spPr>
            <a:xfrm>
              <a:off x="7881143" y="3290484"/>
              <a:ext cx="9105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effectLst>
                    <a:glow rad="127000">
                      <a:schemeClr val="accent3"/>
                    </a:glow>
                  </a:effectLst>
                </a:rPr>
                <a:t>Booster</a:t>
              </a: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BEFFB1-DE63-470D-88D4-689955EF5701}"/>
                </a:ext>
              </a:extLst>
            </p:cNvPr>
            <p:cNvSpPr/>
            <p:nvPr/>
          </p:nvSpPr>
          <p:spPr>
            <a:xfrm>
              <a:off x="5800202" y="3788511"/>
              <a:ext cx="2129618" cy="2364424"/>
            </a:xfrm>
            <a:custGeom>
              <a:avLst/>
              <a:gdLst>
                <a:gd name="connsiteX0" fmla="*/ 1443561 w 2129618"/>
                <a:gd name="connsiteY0" fmla="*/ 69114 h 2364424"/>
                <a:gd name="connsiteX1" fmla="*/ 1148286 w 2129618"/>
                <a:gd name="connsiteY1" fmla="*/ 21489 h 2364424"/>
                <a:gd name="connsiteX2" fmla="*/ 891111 w 2129618"/>
                <a:gd name="connsiteY2" fmla="*/ 2439 h 2364424"/>
                <a:gd name="connsiteX3" fmla="*/ 567261 w 2129618"/>
                <a:gd name="connsiteY3" fmla="*/ 73877 h 2364424"/>
                <a:gd name="connsiteX4" fmla="*/ 200548 w 2129618"/>
                <a:gd name="connsiteY4" fmla="*/ 340577 h 2364424"/>
                <a:gd name="connsiteX5" fmla="*/ 24336 w 2129618"/>
                <a:gd name="connsiteY5" fmla="*/ 673952 h 2364424"/>
                <a:gd name="connsiteX6" fmla="*/ 10048 w 2129618"/>
                <a:gd name="connsiteY6" fmla="*/ 1116864 h 2364424"/>
                <a:gd name="connsiteX7" fmla="*/ 105298 w 2129618"/>
                <a:gd name="connsiteY7" fmla="*/ 1526439 h 2364424"/>
                <a:gd name="connsiteX8" fmla="*/ 262461 w 2129618"/>
                <a:gd name="connsiteY8" fmla="*/ 1850289 h 2364424"/>
                <a:gd name="connsiteX9" fmla="*/ 600598 w 2129618"/>
                <a:gd name="connsiteY9" fmla="*/ 2159852 h 2364424"/>
                <a:gd name="connsiteX10" fmla="*/ 1110186 w 2129618"/>
                <a:gd name="connsiteY10" fmla="*/ 2359877 h 2364424"/>
                <a:gd name="connsiteX11" fmla="*/ 1610248 w 2129618"/>
                <a:gd name="connsiteY11" fmla="*/ 2278914 h 2364424"/>
                <a:gd name="connsiteX12" fmla="*/ 1972198 w 2129618"/>
                <a:gd name="connsiteY12" fmla="*/ 2045552 h 2364424"/>
                <a:gd name="connsiteX13" fmla="*/ 2129361 w 2129618"/>
                <a:gd name="connsiteY13" fmla="*/ 1569302 h 2364424"/>
                <a:gd name="connsiteX14" fmla="*/ 2005536 w 2129618"/>
                <a:gd name="connsiteY14" fmla="*/ 959702 h 2364424"/>
                <a:gd name="connsiteX15" fmla="*/ 1867423 w 2129618"/>
                <a:gd name="connsiteY15" fmla="*/ 564414 h 2364424"/>
                <a:gd name="connsiteX16" fmla="*/ 1772173 w 2129618"/>
                <a:gd name="connsiteY16" fmla="*/ 331052 h 2364424"/>
                <a:gd name="connsiteX17" fmla="*/ 1524523 w 2129618"/>
                <a:gd name="connsiteY17" fmla="*/ 140552 h 2364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29618" h="2364424">
                  <a:moveTo>
                    <a:pt x="1443561" y="69114"/>
                  </a:moveTo>
                  <a:cubicBezTo>
                    <a:pt x="1341961" y="50857"/>
                    <a:pt x="1240361" y="32601"/>
                    <a:pt x="1148286" y="21489"/>
                  </a:cubicBezTo>
                  <a:cubicBezTo>
                    <a:pt x="1056211" y="10377"/>
                    <a:pt x="987949" y="-6292"/>
                    <a:pt x="891111" y="2439"/>
                  </a:cubicBezTo>
                  <a:cubicBezTo>
                    <a:pt x="794273" y="11170"/>
                    <a:pt x="682355" y="17521"/>
                    <a:pt x="567261" y="73877"/>
                  </a:cubicBezTo>
                  <a:cubicBezTo>
                    <a:pt x="452167" y="130233"/>
                    <a:pt x="291035" y="240565"/>
                    <a:pt x="200548" y="340577"/>
                  </a:cubicBezTo>
                  <a:cubicBezTo>
                    <a:pt x="110060" y="440590"/>
                    <a:pt x="56086" y="544571"/>
                    <a:pt x="24336" y="673952"/>
                  </a:cubicBezTo>
                  <a:cubicBezTo>
                    <a:pt x="-7414" y="803333"/>
                    <a:pt x="-3446" y="974783"/>
                    <a:pt x="10048" y="1116864"/>
                  </a:cubicBezTo>
                  <a:cubicBezTo>
                    <a:pt x="23542" y="1258945"/>
                    <a:pt x="63229" y="1404202"/>
                    <a:pt x="105298" y="1526439"/>
                  </a:cubicBezTo>
                  <a:cubicBezTo>
                    <a:pt x="147367" y="1648676"/>
                    <a:pt x="179911" y="1744720"/>
                    <a:pt x="262461" y="1850289"/>
                  </a:cubicBezTo>
                  <a:cubicBezTo>
                    <a:pt x="345011" y="1955858"/>
                    <a:pt x="459310" y="2074921"/>
                    <a:pt x="600598" y="2159852"/>
                  </a:cubicBezTo>
                  <a:cubicBezTo>
                    <a:pt x="741885" y="2244783"/>
                    <a:pt x="941911" y="2340033"/>
                    <a:pt x="1110186" y="2359877"/>
                  </a:cubicBezTo>
                  <a:cubicBezTo>
                    <a:pt x="1278461" y="2379721"/>
                    <a:pt x="1466579" y="2331301"/>
                    <a:pt x="1610248" y="2278914"/>
                  </a:cubicBezTo>
                  <a:cubicBezTo>
                    <a:pt x="1753917" y="2226527"/>
                    <a:pt x="1885679" y="2163821"/>
                    <a:pt x="1972198" y="2045552"/>
                  </a:cubicBezTo>
                  <a:cubicBezTo>
                    <a:pt x="2058717" y="1927283"/>
                    <a:pt x="2123805" y="1750277"/>
                    <a:pt x="2129361" y="1569302"/>
                  </a:cubicBezTo>
                  <a:cubicBezTo>
                    <a:pt x="2134917" y="1388327"/>
                    <a:pt x="2049192" y="1127183"/>
                    <a:pt x="2005536" y="959702"/>
                  </a:cubicBezTo>
                  <a:cubicBezTo>
                    <a:pt x="1961880" y="792221"/>
                    <a:pt x="1906317" y="669189"/>
                    <a:pt x="1867423" y="564414"/>
                  </a:cubicBezTo>
                  <a:cubicBezTo>
                    <a:pt x="1828529" y="459639"/>
                    <a:pt x="1829323" y="401696"/>
                    <a:pt x="1772173" y="331052"/>
                  </a:cubicBezTo>
                  <a:cubicBezTo>
                    <a:pt x="1715023" y="260408"/>
                    <a:pt x="1619773" y="200480"/>
                    <a:pt x="1524523" y="140552"/>
                  </a:cubicBezTo>
                </a:path>
              </a:pathLst>
            </a:custGeom>
            <a:noFill/>
            <a:ln w="38100">
              <a:solidFill>
                <a:schemeClr val="accent4"/>
              </a:solidFill>
              <a:prstDash val="dash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FA4FDA36-0ACF-4869-BDE8-BAD6D37BF60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72270" y="3891418"/>
              <a:ext cx="109530" cy="902741"/>
            </a:xfrm>
            <a:prstGeom prst="straightConnector1">
              <a:avLst/>
            </a:prstGeom>
            <a:ln w="762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7A166EF-3627-4C40-A5D9-AED681A6BF4C}"/>
                </a:ext>
              </a:extLst>
            </p:cNvPr>
            <p:cNvSpPr txBox="1"/>
            <p:nvPr/>
          </p:nvSpPr>
          <p:spPr>
            <a:xfrm>
              <a:off x="6342495" y="4794159"/>
              <a:ext cx="9663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effectLst>
                    <a:glow rad="127000">
                      <a:schemeClr val="accent4"/>
                    </a:glow>
                  </a:effectLst>
                </a:rPr>
                <a:t>Recycler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BE1BDB1-21E2-4FF6-AF9A-1315DA1FA720}"/>
                </a:ext>
              </a:extLst>
            </p:cNvPr>
            <p:cNvCxnSpPr/>
            <p:nvPr/>
          </p:nvCxnSpPr>
          <p:spPr>
            <a:xfrm flipH="1" flipV="1">
              <a:off x="7600656" y="3475150"/>
              <a:ext cx="166982" cy="939688"/>
            </a:xfrm>
            <a:prstGeom prst="line">
              <a:avLst/>
            </a:prstGeom>
            <a:ln w="38100">
              <a:solidFill>
                <a:srgbClr val="FFFF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4EE600B-209E-4376-9B6C-E695D9A85926}"/>
                </a:ext>
              </a:extLst>
            </p:cNvPr>
            <p:cNvSpPr/>
            <p:nvPr/>
          </p:nvSpPr>
          <p:spPr>
            <a:xfrm>
              <a:off x="7290842" y="3101189"/>
              <a:ext cx="355898" cy="366791"/>
            </a:xfrm>
            <a:custGeom>
              <a:avLst/>
              <a:gdLst>
                <a:gd name="connsiteX0" fmla="*/ 90989 w 355898"/>
                <a:gd name="connsiteY0" fmla="*/ 292596 h 383274"/>
                <a:gd name="connsiteX1" fmla="*/ 250533 w 355898"/>
                <a:gd name="connsiteY1" fmla="*/ 380702 h 383274"/>
                <a:gd name="connsiteX2" fmla="*/ 352927 w 355898"/>
                <a:gd name="connsiteY2" fmla="*/ 194964 h 383274"/>
                <a:gd name="connsiteX3" fmla="*/ 310064 w 355898"/>
                <a:gd name="connsiteY3" fmla="*/ 21133 h 383274"/>
                <a:gd name="connsiteX4" fmla="*/ 126708 w 355898"/>
                <a:gd name="connsiteY4" fmla="*/ 16371 h 383274"/>
                <a:gd name="connsiteX5" fmla="*/ 502 w 355898"/>
                <a:gd name="connsiteY5" fmla="*/ 142577 h 383274"/>
                <a:gd name="connsiteX6" fmla="*/ 90989 w 355898"/>
                <a:gd name="connsiteY6" fmla="*/ 292596 h 383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5898" h="383274">
                  <a:moveTo>
                    <a:pt x="90989" y="292596"/>
                  </a:moveTo>
                  <a:cubicBezTo>
                    <a:pt x="132661" y="332283"/>
                    <a:pt x="206877" y="396974"/>
                    <a:pt x="250533" y="380702"/>
                  </a:cubicBezTo>
                  <a:cubicBezTo>
                    <a:pt x="294189" y="364430"/>
                    <a:pt x="343005" y="254892"/>
                    <a:pt x="352927" y="194964"/>
                  </a:cubicBezTo>
                  <a:cubicBezTo>
                    <a:pt x="362849" y="135036"/>
                    <a:pt x="347767" y="50898"/>
                    <a:pt x="310064" y="21133"/>
                  </a:cubicBezTo>
                  <a:cubicBezTo>
                    <a:pt x="272361" y="-8632"/>
                    <a:pt x="178302" y="-3870"/>
                    <a:pt x="126708" y="16371"/>
                  </a:cubicBezTo>
                  <a:cubicBezTo>
                    <a:pt x="75114" y="36612"/>
                    <a:pt x="6852" y="96937"/>
                    <a:pt x="502" y="142577"/>
                  </a:cubicBezTo>
                  <a:cubicBezTo>
                    <a:pt x="-5848" y="188217"/>
                    <a:pt x="49317" y="252909"/>
                    <a:pt x="90989" y="292596"/>
                  </a:cubicBezTo>
                  <a:close/>
                </a:path>
              </a:pathLst>
            </a:custGeom>
            <a:noFill/>
            <a:ln w="38100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F312AC64-703E-4168-8D8D-E477F6DA751D}"/>
                </a:ext>
              </a:extLst>
            </p:cNvPr>
            <p:cNvCxnSpPr>
              <a:cxnSpLocks/>
            </p:cNvCxnSpPr>
            <p:nvPr/>
          </p:nvCxnSpPr>
          <p:spPr>
            <a:xfrm>
              <a:off x="6834709" y="3200263"/>
              <a:ext cx="456133" cy="111115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64757EC-8EB7-4B5F-8F5D-712B33FFB290}"/>
                </a:ext>
              </a:extLst>
            </p:cNvPr>
            <p:cNvSpPr txBox="1"/>
            <p:nvPr/>
          </p:nvSpPr>
          <p:spPr>
            <a:xfrm>
              <a:off x="5444004" y="2985699"/>
              <a:ext cx="14130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effectLst>
                    <a:glow rad="127000">
                      <a:srgbClr val="FFFF00"/>
                    </a:glow>
                  </a:effectLst>
                </a:rPr>
                <a:t>Delivery Ring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EC2E4060-55BB-4192-BAA4-CF9D4E5B341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67773" y="2840831"/>
              <a:ext cx="177950" cy="35379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B888308B-3AA0-4046-AD88-FEED436DB5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56748" y="2276095"/>
              <a:ext cx="137072" cy="486971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CB47DDD-15E6-4357-9FAF-8A1AD9C56C2B}"/>
                </a:ext>
              </a:extLst>
            </p:cNvPr>
            <p:cNvSpPr txBox="1"/>
            <p:nvPr/>
          </p:nvSpPr>
          <p:spPr>
            <a:xfrm>
              <a:off x="7394386" y="1928738"/>
              <a:ext cx="14229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effectLst>
                    <a:glow rad="127000">
                      <a:srgbClr val="FF0000"/>
                    </a:glow>
                  </a:effectLst>
                </a:rPr>
                <a:t>Protons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5580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8E111-D6A4-4288-81BF-1DA2E8AE4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8/13/2018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601D5-CE49-4E37-91CD-49843B0F0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Mu2e Experiment at Fermilab: NuFact 2018</a:t>
            </a:r>
          </a:p>
          <a:p>
            <a:r>
              <a:rPr lang="en-US"/>
              <a:t>Steven Boi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2E881-CA80-4CAD-8594-33E1AC92C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2471-29E2-4B29-BFDC-045B3F08B63A}" type="slidenum">
              <a:rPr lang="en-US" smtClean="0"/>
              <a:t>15</a:t>
            </a:fld>
            <a:endParaRPr lang="en-US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91F3B0B3-6D06-4D64-A977-127792DE07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-1052" t="133" r="1052" b="-133"/>
          <a:stretch/>
        </p:blipFill>
        <p:spPr>
          <a:xfrm>
            <a:off x="60247" y="2869978"/>
            <a:ext cx="9023507" cy="324014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953C7-467A-47AA-BC07-E4F4E76EA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Mu2e Apparatus is divided into three major solenoids:</a:t>
            </a:r>
          </a:p>
          <a:p>
            <a:pPr lvl="1"/>
            <a:r>
              <a:rPr lang="en-US" dirty="0">
                <a:solidFill>
                  <a:srgbClr val="404040"/>
                </a:solidFill>
              </a:rPr>
              <a:t>Production Solenoid</a:t>
            </a:r>
          </a:p>
          <a:p>
            <a:pPr lvl="1"/>
            <a:r>
              <a:rPr lang="en-US" dirty="0">
                <a:solidFill>
                  <a:srgbClr val="404040"/>
                </a:solidFill>
              </a:rPr>
              <a:t>Transport Solenoid</a:t>
            </a:r>
          </a:p>
          <a:p>
            <a:pPr lvl="1"/>
            <a:r>
              <a:rPr lang="en-US" dirty="0">
                <a:solidFill>
                  <a:srgbClr val="404040"/>
                </a:solidFill>
              </a:rPr>
              <a:t>Detector Solenoid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F78134-0DD5-43C1-BF4B-C121CF8DC6EB}"/>
                  </a:ext>
                </a:extLst>
              </p:cNvPr>
              <p:cNvSpPr txBox="1"/>
              <p:nvPr/>
            </p:nvSpPr>
            <p:spPr>
              <a:xfrm>
                <a:off x="4063042" y="5934080"/>
                <a:ext cx="8570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~25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F78134-0DD5-43C1-BF4B-C121CF8DC6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3042" y="5934080"/>
                <a:ext cx="857094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7A680C5-80B9-4A5E-9B26-F31D71A28238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508958" y="6118746"/>
            <a:ext cx="3554084" cy="0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7F59BEE-CE0A-4BBD-A3D4-5F5A7BE16BDE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4920136" y="6118746"/>
            <a:ext cx="3805121" cy="0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C1122EC-3D8E-4B13-AFB6-FE46073EF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504" y="286604"/>
            <a:ext cx="7543800" cy="844787"/>
          </a:xfrm>
        </p:spPr>
        <p:txBody>
          <a:bodyPr/>
          <a:lstStyle/>
          <a:p>
            <a:r>
              <a:rPr lang="en-US" dirty="0"/>
              <a:t>Mu2e Apparatus</a:t>
            </a:r>
          </a:p>
        </p:txBody>
      </p:sp>
    </p:spTree>
    <p:extLst>
      <p:ext uri="{BB962C8B-B14F-4D97-AF65-F5344CB8AC3E}">
        <p14:creationId xmlns:p14="http://schemas.microsoft.com/office/powerpoint/2010/main" val="4168157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8E111-D6A4-4288-81BF-1DA2E8AE4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8/13/2018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601D5-CE49-4E37-91CD-49843B0F0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Mu2e Experiment at Fermilab: NuFact 2018</a:t>
            </a:r>
          </a:p>
          <a:p>
            <a:r>
              <a:rPr lang="en-US"/>
              <a:t>Steven Boi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2E881-CA80-4CAD-8594-33E1AC92C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2471-29E2-4B29-BFDC-045B3F08B63A}" type="slidenum">
              <a:rPr lang="en-US" smtClean="0"/>
              <a:t>16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28B239A-E507-4E3E-A4E3-E417BBC840F3}"/>
              </a:ext>
            </a:extLst>
          </p:cNvPr>
          <p:cNvGrpSpPr/>
          <p:nvPr/>
        </p:nvGrpSpPr>
        <p:grpSpPr>
          <a:xfrm>
            <a:off x="60247" y="2869978"/>
            <a:ext cx="9023507" cy="3240141"/>
            <a:chOff x="60247" y="3085638"/>
            <a:chExt cx="9023507" cy="3240141"/>
          </a:xfrm>
        </p:grpSpPr>
        <p:pic>
          <p:nvPicPr>
            <p:cNvPr id="7" name="Image" descr="Image">
              <a:extLst>
                <a:ext uri="{FF2B5EF4-FFF2-40B4-BE49-F238E27FC236}">
                  <a16:creationId xmlns:a16="http://schemas.microsoft.com/office/drawing/2014/main" id="{91F3B0B3-6D06-4D64-A977-127792DE07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/>
            </a:blip>
            <a:srcRect l="-1052" t="133" r="1052" b="-133"/>
            <a:stretch/>
          </p:blipFill>
          <p:spPr>
            <a:xfrm>
              <a:off x="60247" y="3085638"/>
              <a:ext cx="9023507" cy="324014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F1DCF7A-AC10-4AD0-8584-E90F8477FB9D}"/>
                </a:ext>
              </a:extLst>
            </p:cNvPr>
            <p:cNvSpPr/>
            <p:nvPr/>
          </p:nvSpPr>
          <p:spPr>
            <a:xfrm>
              <a:off x="267418" y="3571335"/>
              <a:ext cx="2053087" cy="1647645"/>
            </a:xfrm>
            <a:prstGeom prst="roundRect">
              <a:avLst/>
            </a:prstGeom>
            <a:noFill/>
            <a:ln w="76200">
              <a:solidFill>
                <a:srgbClr val="00B05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953C7-467A-47AA-BC07-E4F4E76EA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Mu2e Apparatus is divided into three major solenoids:</a:t>
            </a:r>
          </a:p>
          <a:p>
            <a:pPr lvl="1">
              <a:buClr>
                <a:srgbClr val="00B050"/>
              </a:buClr>
            </a:pPr>
            <a:r>
              <a:rPr lang="en-US" dirty="0">
                <a:solidFill>
                  <a:schemeClr val="bg1"/>
                </a:solidFill>
                <a:effectLst>
                  <a:glow rad="127000">
                    <a:srgbClr val="00B050"/>
                  </a:glow>
                </a:effectLst>
              </a:rPr>
              <a:t>Production Solenoid</a:t>
            </a:r>
          </a:p>
          <a:p>
            <a:pPr lvl="1"/>
            <a:r>
              <a:rPr lang="en-US" dirty="0">
                <a:solidFill>
                  <a:srgbClr val="404040"/>
                </a:solidFill>
              </a:rPr>
              <a:t>Transport Solenoid</a:t>
            </a:r>
          </a:p>
          <a:p>
            <a:pPr lvl="1"/>
            <a:r>
              <a:rPr lang="en-US" dirty="0">
                <a:solidFill>
                  <a:srgbClr val="404040"/>
                </a:solidFill>
              </a:rPr>
              <a:t>Detector Solenoid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F78134-0DD5-43C1-BF4B-C121CF8DC6EB}"/>
                  </a:ext>
                </a:extLst>
              </p:cNvPr>
              <p:cNvSpPr txBox="1"/>
              <p:nvPr/>
            </p:nvSpPr>
            <p:spPr>
              <a:xfrm>
                <a:off x="4063042" y="5934080"/>
                <a:ext cx="8570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~25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F78134-0DD5-43C1-BF4B-C121CF8DC6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3042" y="5934080"/>
                <a:ext cx="857094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7A680C5-80B9-4A5E-9B26-F31D71A28238}"/>
              </a:ext>
            </a:extLst>
          </p:cNvPr>
          <p:cNvCxnSpPr>
            <a:stCxn id="14" idx="1"/>
          </p:cNvCxnSpPr>
          <p:nvPr/>
        </p:nvCxnSpPr>
        <p:spPr>
          <a:xfrm flipH="1">
            <a:off x="508958" y="6118746"/>
            <a:ext cx="3554084" cy="0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7F59BEE-CE0A-4BBD-A3D4-5F5A7BE16BDE}"/>
              </a:ext>
            </a:extLst>
          </p:cNvPr>
          <p:cNvCxnSpPr>
            <a:stCxn id="14" idx="3"/>
          </p:cNvCxnSpPr>
          <p:nvPr/>
        </p:nvCxnSpPr>
        <p:spPr>
          <a:xfrm>
            <a:off x="4920136" y="6118746"/>
            <a:ext cx="3805121" cy="0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C902C99B-27F4-48F3-8EDD-50EEF00D9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287338"/>
            <a:ext cx="7543800" cy="841375"/>
          </a:xfrm>
        </p:spPr>
        <p:txBody>
          <a:bodyPr/>
          <a:lstStyle/>
          <a:p>
            <a:r>
              <a:rPr lang="en-US" dirty="0"/>
              <a:t>Mu2e Apparatus</a:t>
            </a:r>
          </a:p>
        </p:txBody>
      </p:sp>
    </p:spTree>
    <p:extLst>
      <p:ext uri="{BB962C8B-B14F-4D97-AF65-F5344CB8AC3E}">
        <p14:creationId xmlns:p14="http://schemas.microsoft.com/office/powerpoint/2010/main" val="4237735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8E111-D6A4-4288-81BF-1DA2E8AE4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8/13/2018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601D5-CE49-4E37-91CD-49843B0F0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Mu2e Experiment at Fermilab: NuFact 2018</a:t>
            </a:r>
          </a:p>
          <a:p>
            <a:r>
              <a:rPr lang="en-US"/>
              <a:t>Steven Boi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2E881-CA80-4CAD-8594-33E1AC92C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2471-29E2-4B29-BFDC-045B3F08B63A}" type="slidenum">
              <a:rPr lang="en-US" smtClean="0"/>
              <a:t>17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28B239A-E507-4E3E-A4E3-E417BBC840F3}"/>
              </a:ext>
            </a:extLst>
          </p:cNvPr>
          <p:cNvGrpSpPr/>
          <p:nvPr/>
        </p:nvGrpSpPr>
        <p:grpSpPr>
          <a:xfrm>
            <a:off x="60247" y="2869978"/>
            <a:ext cx="9023507" cy="3240141"/>
            <a:chOff x="60247" y="3085638"/>
            <a:chExt cx="9023507" cy="3240141"/>
          </a:xfrm>
        </p:grpSpPr>
        <p:pic>
          <p:nvPicPr>
            <p:cNvPr id="7" name="Image" descr="Image">
              <a:extLst>
                <a:ext uri="{FF2B5EF4-FFF2-40B4-BE49-F238E27FC236}">
                  <a16:creationId xmlns:a16="http://schemas.microsoft.com/office/drawing/2014/main" id="{91F3B0B3-6D06-4D64-A977-127792DE07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/>
            </a:blip>
            <a:srcRect l="-1052" t="133" r="1052" b="-133"/>
            <a:stretch/>
          </p:blipFill>
          <p:spPr>
            <a:xfrm>
              <a:off x="60247" y="3085638"/>
              <a:ext cx="9023507" cy="324014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FC3893C-EE24-476F-867C-1B83815A68EE}"/>
                </a:ext>
              </a:extLst>
            </p:cNvPr>
            <p:cNvSpPr/>
            <p:nvPr/>
          </p:nvSpPr>
          <p:spPr>
            <a:xfrm>
              <a:off x="1604514" y="3950898"/>
              <a:ext cx="3709358" cy="1576605"/>
            </a:xfrm>
            <a:prstGeom prst="roundRect">
              <a:avLst/>
            </a:prstGeom>
            <a:noFill/>
            <a:ln w="76200">
              <a:solidFill>
                <a:srgbClr val="0070C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953C7-467A-47AA-BC07-E4F4E76EA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Mu2e Apparatus is divided into three major solenoids:</a:t>
            </a:r>
          </a:p>
          <a:p>
            <a:pPr lvl="1"/>
            <a:r>
              <a:rPr lang="en-US" dirty="0">
                <a:solidFill>
                  <a:srgbClr val="404040"/>
                </a:solidFill>
              </a:rPr>
              <a:t>Production Solenoid</a:t>
            </a:r>
          </a:p>
          <a:p>
            <a:pPr lvl="1">
              <a:buClr>
                <a:srgbClr val="0070C0"/>
              </a:buClr>
            </a:pPr>
            <a:r>
              <a:rPr lang="en-US" dirty="0">
                <a:solidFill>
                  <a:schemeClr val="bg1"/>
                </a:solidFill>
                <a:effectLst>
                  <a:glow rad="127000">
                    <a:srgbClr val="0070C0"/>
                  </a:glow>
                </a:effectLst>
              </a:rPr>
              <a:t>Transport Solenoid</a:t>
            </a:r>
          </a:p>
          <a:p>
            <a:pPr lvl="1"/>
            <a:r>
              <a:rPr lang="en-US" dirty="0">
                <a:solidFill>
                  <a:srgbClr val="404040"/>
                </a:solidFill>
              </a:rPr>
              <a:t>Detector Solenoid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F78134-0DD5-43C1-BF4B-C121CF8DC6EB}"/>
                  </a:ext>
                </a:extLst>
              </p:cNvPr>
              <p:cNvSpPr txBox="1"/>
              <p:nvPr/>
            </p:nvSpPr>
            <p:spPr>
              <a:xfrm>
                <a:off x="4063042" y="5934080"/>
                <a:ext cx="8570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~25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F78134-0DD5-43C1-BF4B-C121CF8DC6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3042" y="5934080"/>
                <a:ext cx="857094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7A680C5-80B9-4A5E-9B26-F31D71A28238}"/>
              </a:ext>
            </a:extLst>
          </p:cNvPr>
          <p:cNvCxnSpPr>
            <a:stCxn id="14" idx="1"/>
          </p:cNvCxnSpPr>
          <p:nvPr/>
        </p:nvCxnSpPr>
        <p:spPr>
          <a:xfrm flipH="1">
            <a:off x="508958" y="6118746"/>
            <a:ext cx="3554084" cy="0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7F59BEE-CE0A-4BBD-A3D4-5F5A7BE16BDE}"/>
              </a:ext>
            </a:extLst>
          </p:cNvPr>
          <p:cNvCxnSpPr>
            <a:stCxn id="14" idx="3"/>
          </p:cNvCxnSpPr>
          <p:nvPr/>
        </p:nvCxnSpPr>
        <p:spPr>
          <a:xfrm>
            <a:off x="4920136" y="6118746"/>
            <a:ext cx="3805121" cy="0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98E608BF-14F9-4391-B9AF-C11E76B05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287338"/>
            <a:ext cx="7543800" cy="841375"/>
          </a:xfrm>
        </p:spPr>
        <p:txBody>
          <a:bodyPr/>
          <a:lstStyle/>
          <a:p>
            <a:r>
              <a:rPr lang="en-US" dirty="0"/>
              <a:t>Mu2e Apparatus</a:t>
            </a:r>
          </a:p>
        </p:txBody>
      </p:sp>
    </p:spTree>
    <p:extLst>
      <p:ext uri="{BB962C8B-B14F-4D97-AF65-F5344CB8AC3E}">
        <p14:creationId xmlns:p14="http://schemas.microsoft.com/office/powerpoint/2010/main" val="11167918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8E111-D6A4-4288-81BF-1DA2E8AE4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8/13/2018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601D5-CE49-4E37-91CD-49843B0F0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Mu2e Experiment at Fermilab: NuFact 2018</a:t>
            </a:r>
          </a:p>
          <a:p>
            <a:r>
              <a:rPr lang="en-US"/>
              <a:t>Steven Boi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2E881-CA80-4CAD-8594-33E1AC92C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2471-29E2-4B29-BFDC-045B3F08B63A}" type="slidenum">
              <a:rPr lang="en-US" smtClean="0"/>
              <a:t>18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28B239A-E507-4E3E-A4E3-E417BBC840F3}"/>
              </a:ext>
            </a:extLst>
          </p:cNvPr>
          <p:cNvGrpSpPr/>
          <p:nvPr/>
        </p:nvGrpSpPr>
        <p:grpSpPr>
          <a:xfrm>
            <a:off x="60247" y="2869978"/>
            <a:ext cx="9023507" cy="3240141"/>
            <a:chOff x="60247" y="3085638"/>
            <a:chExt cx="9023507" cy="3240141"/>
          </a:xfrm>
        </p:grpSpPr>
        <p:pic>
          <p:nvPicPr>
            <p:cNvPr id="7" name="Image" descr="Image">
              <a:extLst>
                <a:ext uri="{FF2B5EF4-FFF2-40B4-BE49-F238E27FC236}">
                  <a16:creationId xmlns:a16="http://schemas.microsoft.com/office/drawing/2014/main" id="{91F3B0B3-6D06-4D64-A977-127792DE07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/>
            </a:blip>
            <a:srcRect l="-1052" t="133" r="1052" b="-133"/>
            <a:stretch/>
          </p:blipFill>
          <p:spPr>
            <a:xfrm>
              <a:off x="60247" y="3085638"/>
              <a:ext cx="9023507" cy="324014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EC76FDA-56B9-4E66-8BB2-AA7C76AB926D}"/>
                </a:ext>
              </a:extLst>
            </p:cNvPr>
            <p:cNvSpPr/>
            <p:nvPr/>
          </p:nvSpPr>
          <p:spPr>
            <a:xfrm>
              <a:off x="4572000" y="3571336"/>
              <a:ext cx="4153257" cy="2070339"/>
            </a:xfrm>
            <a:prstGeom prst="roundRect">
              <a:avLst/>
            </a:prstGeom>
            <a:noFill/>
            <a:ln w="76200">
              <a:solidFill>
                <a:srgbClr val="7030A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953C7-467A-47AA-BC07-E4F4E76EA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Mu2e Apparatus is divided into three major solenoids:</a:t>
            </a:r>
          </a:p>
          <a:p>
            <a:pPr lvl="1"/>
            <a:r>
              <a:rPr lang="en-US" dirty="0">
                <a:solidFill>
                  <a:srgbClr val="404040"/>
                </a:solidFill>
              </a:rPr>
              <a:t>Production Solenoid</a:t>
            </a:r>
          </a:p>
          <a:p>
            <a:pPr lvl="1"/>
            <a:r>
              <a:rPr lang="en-US" dirty="0">
                <a:solidFill>
                  <a:srgbClr val="404040"/>
                </a:solidFill>
              </a:rPr>
              <a:t>Transport Solenoid</a:t>
            </a:r>
          </a:p>
          <a:p>
            <a:pPr lvl="1">
              <a:buClr>
                <a:srgbClr val="7030A0"/>
              </a:buClr>
            </a:pPr>
            <a:r>
              <a:rPr lang="en-US" dirty="0">
                <a:solidFill>
                  <a:schemeClr val="bg1"/>
                </a:solidFill>
                <a:effectLst>
                  <a:glow rad="127000">
                    <a:srgbClr val="7030A0"/>
                  </a:glow>
                </a:effectLst>
              </a:rPr>
              <a:t>Detector Solenoid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F78134-0DD5-43C1-BF4B-C121CF8DC6EB}"/>
                  </a:ext>
                </a:extLst>
              </p:cNvPr>
              <p:cNvSpPr txBox="1"/>
              <p:nvPr/>
            </p:nvSpPr>
            <p:spPr>
              <a:xfrm>
                <a:off x="4063042" y="5934080"/>
                <a:ext cx="8570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~25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F78134-0DD5-43C1-BF4B-C121CF8DC6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3042" y="5934080"/>
                <a:ext cx="857094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7A680C5-80B9-4A5E-9B26-F31D71A28238}"/>
              </a:ext>
            </a:extLst>
          </p:cNvPr>
          <p:cNvCxnSpPr>
            <a:stCxn id="14" idx="1"/>
          </p:cNvCxnSpPr>
          <p:nvPr/>
        </p:nvCxnSpPr>
        <p:spPr>
          <a:xfrm flipH="1">
            <a:off x="508958" y="6118746"/>
            <a:ext cx="3554084" cy="0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7F59BEE-CE0A-4BBD-A3D4-5F5A7BE16BDE}"/>
              </a:ext>
            </a:extLst>
          </p:cNvPr>
          <p:cNvCxnSpPr>
            <a:stCxn id="14" idx="3"/>
          </p:cNvCxnSpPr>
          <p:nvPr/>
        </p:nvCxnSpPr>
        <p:spPr>
          <a:xfrm>
            <a:off x="4920136" y="6118746"/>
            <a:ext cx="3805121" cy="0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3A547FAF-7220-4764-AE51-69192DC7A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287338"/>
            <a:ext cx="7543800" cy="841375"/>
          </a:xfrm>
        </p:spPr>
        <p:txBody>
          <a:bodyPr/>
          <a:lstStyle/>
          <a:p>
            <a:r>
              <a:rPr lang="en-US" dirty="0"/>
              <a:t>Mu2e Apparatus</a:t>
            </a:r>
          </a:p>
        </p:txBody>
      </p:sp>
    </p:spTree>
    <p:extLst>
      <p:ext uri="{BB962C8B-B14F-4D97-AF65-F5344CB8AC3E}">
        <p14:creationId xmlns:p14="http://schemas.microsoft.com/office/powerpoint/2010/main" val="963894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1CABF-CEF6-4C8E-A874-96AA6D22A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Mu2e Apparatus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2E308-9D25-4736-AEE3-701B01AE03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Graded magnetic fields sweep particles into the detector solenoid, creating the highest intensity muon beam to date.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CB7F7A-A778-4DAA-AA19-49D560275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8/13/2018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673DE-CD17-4DBD-B9E2-BF3166FB4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Mu2e Experiment at Fermilab: NuFact 2018</a:t>
            </a:r>
          </a:p>
          <a:p>
            <a:r>
              <a:rPr lang="en-US"/>
              <a:t>Steven Boi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5879D-9D66-45FA-83BF-838C5080A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2471-29E2-4B29-BFDC-045B3F08B63A}" type="slidenum">
              <a:rPr lang="en-US" smtClean="0"/>
              <a:t>19</a:t>
            </a:fld>
            <a:endParaRPr lang="en-US"/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A2D413BF-4A2A-4B2C-A47A-E461D925FF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-1052" t="133" r="1052" b="-133"/>
          <a:stretch/>
        </p:blipFill>
        <p:spPr>
          <a:xfrm>
            <a:off x="60247" y="2869978"/>
            <a:ext cx="9023507" cy="3240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E5C790-6CE5-4CFA-A78C-F958B66BF55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956227" y="2130323"/>
            <a:ext cx="3053518" cy="147931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531DD64-0353-415E-9AFA-0DF18A9F437E}"/>
              </a:ext>
            </a:extLst>
          </p:cNvPr>
          <p:cNvSpPr txBox="1">
            <a:spLocks/>
          </p:cNvSpPr>
          <p:nvPr/>
        </p:nvSpPr>
        <p:spPr>
          <a:xfrm>
            <a:off x="225367" y="4684142"/>
            <a:ext cx="701616" cy="388189"/>
          </a:xfrm>
          <a:prstGeom prst="rect">
            <a:avLst/>
          </a:prstGeom>
          <a:solidFill>
            <a:schemeClr val="bg1"/>
          </a:solidFill>
          <a:ln w="76200">
            <a:solidFill>
              <a:srgbClr val="910F05"/>
            </a:solidFill>
          </a:ln>
        </p:spPr>
        <p:txBody>
          <a:bodyPr vert="horz" lIns="45720" tIns="45720" rIns="45720" bIns="45720" rtlCol="0" anchor="ctr" anchorCtr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4.5T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D64C66C-69AE-498C-93A3-499AC0DE9694}"/>
              </a:ext>
            </a:extLst>
          </p:cNvPr>
          <p:cNvSpPr txBox="1">
            <a:spLocks/>
          </p:cNvSpPr>
          <p:nvPr/>
        </p:nvSpPr>
        <p:spPr>
          <a:xfrm>
            <a:off x="1659147" y="4490048"/>
            <a:ext cx="701616" cy="388189"/>
          </a:xfrm>
          <a:prstGeom prst="rect">
            <a:avLst/>
          </a:prstGeom>
          <a:solidFill>
            <a:schemeClr val="bg1"/>
          </a:solidFill>
          <a:ln w="76200">
            <a:solidFill>
              <a:srgbClr val="CEEE03"/>
            </a:solidFill>
          </a:ln>
        </p:spPr>
        <p:txBody>
          <a:bodyPr vert="horz" lIns="45720" tIns="45720" rIns="45720" bIns="45720" rtlCol="0" anchor="ctr" anchorCtr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2.5T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D6B3873-D169-435A-BED4-7EE578F39619}"/>
              </a:ext>
            </a:extLst>
          </p:cNvPr>
          <p:cNvSpPr txBox="1">
            <a:spLocks/>
          </p:cNvSpPr>
          <p:nvPr/>
        </p:nvSpPr>
        <p:spPr>
          <a:xfrm>
            <a:off x="4221192" y="4852899"/>
            <a:ext cx="701616" cy="388189"/>
          </a:xfrm>
          <a:prstGeom prst="rect">
            <a:avLst/>
          </a:prstGeom>
          <a:solidFill>
            <a:schemeClr val="bg1"/>
          </a:solidFill>
          <a:ln w="76200">
            <a:solidFill>
              <a:srgbClr val="43F818"/>
            </a:solidFill>
          </a:ln>
        </p:spPr>
        <p:txBody>
          <a:bodyPr vert="horz" lIns="45720" tIns="45720" rIns="45720" bIns="45720" rtlCol="0" anchor="ctr" anchorCtr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2.0T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5778905-10ED-4D4D-B73A-3DF69633899B}"/>
              </a:ext>
            </a:extLst>
          </p:cNvPr>
          <p:cNvSpPr txBox="1">
            <a:spLocks/>
          </p:cNvSpPr>
          <p:nvPr/>
        </p:nvSpPr>
        <p:spPr>
          <a:xfrm>
            <a:off x="8126082" y="4248187"/>
            <a:ext cx="701616" cy="388189"/>
          </a:xfrm>
          <a:prstGeom prst="rect">
            <a:avLst/>
          </a:prstGeom>
          <a:solidFill>
            <a:schemeClr val="bg1"/>
          </a:solidFill>
          <a:ln w="76200">
            <a:solidFill>
              <a:srgbClr val="2234FF"/>
            </a:solidFill>
          </a:ln>
        </p:spPr>
        <p:txBody>
          <a:bodyPr vert="horz" lIns="45720" tIns="45720" rIns="45720" bIns="45720" rtlCol="0" anchor="ctr" anchorCtr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1.0T</a:t>
            </a:r>
          </a:p>
        </p:txBody>
      </p:sp>
    </p:spTree>
    <p:extLst>
      <p:ext uri="{BB962C8B-B14F-4D97-AF65-F5344CB8AC3E}">
        <p14:creationId xmlns:p14="http://schemas.microsoft.com/office/powerpoint/2010/main" val="3172380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D3DE9F-FD98-443A-8065-36D67D6788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/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851" b="5211"/>
          <a:stretch/>
        </p:blipFill>
        <p:spPr>
          <a:xfrm>
            <a:off x="2764639" y="4066162"/>
            <a:ext cx="3671928" cy="22100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3937C7-8395-404D-8B77-812DA2D38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Charged Lepton Flavor Violation and the 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D8544-C604-4C3A-87BA-1F92EAC37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1" y="1280918"/>
            <a:ext cx="7543801" cy="4476290"/>
          </a:xfrm>
        </p:spPr>
        <p:txBody>
          <a:bodyPr>
            <a:normAutofit/>
          </a:bodyPr>
          <a:lstStyle/>
          <a:p>
            <a:r>
              <a:rPr lang="en-US" sz="2200" dirty="0"/>
              <a:t>In an extension of the standard model, one which includes neutrino oscillations, lepton flavor is only approximately conserved, with some charged lepton flavor violation (CLFV) occurring due to neutrino oscillations.</a:t>
            </a:r>
          </a:p>
          <a:p>
            <a:r>
              <a:rPr lang="en-US" sz="2200" dirty="0"/>
              <a:t>Such a process is exceedingly rare, a rate too small to be observed.</a:t>
            </a:r>
          </a:p>
          <a:p>
            <a:r>
              <a:rPr lang="en-US" sz="2200" i="1" dirty="0"/>
              <a:t>Bonus</a:t>
            </a:r>
            <a:r>
              <a:rPr lang="en-US" sz="2200" dirty="0"/>
              <a:t>: since we will never observe this, it is not a background to CLFV searches.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34A93-9083-406C-A5B1-9DC59F0E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8/13/2018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8EBE6-ECB8-4D31-B6DE-D02D16BDF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Mu2e Experiment at Fermilab: NuFact 2018</a:t>
            </a:r>
          </a:p>
          <a:p>
            <a:r>
              <a:rPr lang="en-US"/>
              <a:t>Steven Boi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A2551-E1B6-43D3-B8A3-D8C957C85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2471-29E2-4B29-BFDC-045B3F08B6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5133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F3B1A-8D76-4100-B9B0-27BCE7C77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Mu2e Apparatus </a:t>
            </a:r>
            <a:r>
              <a:rPr lang="en-US" sz="2800" dirty="0"/>
              <a:t>Production Solenoid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0D724-F207-45C2-B312-D842346FD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8/13/2018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17C870-D0E5-469D-AC89-70F667C95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Mu2e Experiment at Fermilab: NuFact 2018</a:t>
            </a:r>
          </a:p>
          <a:p>
            <a:r>
              <a:rPr lang="en-US"/>
              <a:t>Steven Boi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73C74-5F89-4374-966C-7FB289E6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2471-29E2-4B29-BFDC-045B3F08B63A}" type="slidenum">
              <a:rPr lang="en-US" smtClean="0"/>
              <a:t>20</a:t>
            </a:fld>
            <a:endParaRPr lang="en-US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8764D281-8B95-4BAF-A3DF-06B48407FF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-1052" t="133" r="1052" b="-133"/>
          <a:stretch/>
        </p:blipFill>
        <p:spPr>
          <a:xfrm>
            <a:off x="60247" y="2869978"/>
            <a:ext cx="9023507" cy="3240141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A1F7E7D-5184-4C6D-9E37-EA3C69A8EB52}"/>
              </a:ext>
            </a:extLst>
          </p:cNvPr>
          <p:cNvCxnSpPr>
            <a:cxnSpLocks/>
          </p:cNvCxnSpPr>
          <p:nvPr/>
        </p:nvCxnSpPr>
        <p:spPr>
          <a:xfrm flipH="1">
            <a:off x="2113476" y="3493698"/>
            <a:ext cx="1284801" cy="44857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C93DF3D-D235-4E8F-9010-61616DB92BC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 proton beam incident on a tungsten production target produces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8 GeV beam with 1695ns between pulses, well timed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𝐴𝑙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dirty="0"/>
                  <a:t>864ns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</m:sSup>
                  </m:oMath>
                </a14:m>
                <a:r>
                  <a:rPr lang="en-US" dirty="0"/>
                  <a:t> protons/second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stopped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/second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 move toward the transport solenoid, decaying into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C93DF3D-D235-4E8F-9010-61616DB92B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08"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61BB1CBA-B0F7-45AE-B388-AE5CA818454F}"/>
              </a:ext>
            </a:extLst>
          </p:cNvPr>
          <p:cNvSpPr txBox="1"/>
          <p:nvPr/>
        </p:nvSpPr>
        <p:spPr>
          <a:xfrm>
            <a:off x="3398277" y="3085952"/>
            <a:ext cx="1906968" cy="46582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b" anchorCtr="0">
            <a:noAutofit/>
          </a:bodyPr>
          <a:lstStyle/>
          <a:p>
            <a:r>
              <a:rPr lang="en-US" dirty="0"/>
              <a:t>Proton Beam</a:t>
            </a:r>
          </a:p>
        </p:txBody>
      </p:sp>
      <p:pic>
        <p:nvPicPr>
          <p:cNvPr id="14" name="Picture 13" descr="C:\Users\jod22\Desktop\Mu2e_target_design_update\a5_mc_stp_copy_3.tif">
            <a:extLst>
              <a:ext uri="{FF2B5EF4-FFF2-40B4-BE49-F238E27FC236}">
                <a16:creationId xmlns:a16="http://schemas.microsoft.com/office/drawing/2014/main" id="{DDDDEC5C-876E-476A-8CBC-F62500D4CE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22329" y="3652877"/>
            <a:ext cx="2077319" cy="2324590"/>
          </a:xfrm>
          <a:prstGeom prst="snip2DiagRect">
            <a:avLst>
              <a:gd name="adj1" fmla="val 18391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63634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F3B1A-8D76-4100-B9B0-27BCE7C77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Mu2e Apparatus </a:t>
            </a:r>
            <a:r>
              <a:rPr lang="en-US" sz="2800" dirty="0"/>
              <a:t>Transport Solenoid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0D724-F207-45C2-B312-D842346FD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8/13/2018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17C870-D0E5-469D-AC89-70F667C95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Mu2e Experiment at Fermilab: NuFact 2018</a:t>
            </a:r>
          </a:p>
          <a:p>
            <a:r>
              <a:rPr lang="en-US"/>
              <a:t>Steven Boi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73C74-5F89-4374-966C-7FB289E6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2471-29E2-4B29-BFDC-045B3F08B63A}" type="slidenum">
              <a:rPr lang="en-US" smtClean="0"/>
              <a:t>21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61FDCD4-07AD-4236-925D-C5C9C0D73B48}"/>
              </a:ext>
            </a:extLst>
          </p:cNvPr>
          <p:cNvGrpSpPr/>
          <p:nvPr/>
        </p:nvGrpSpPr>
        <p:grpSpPr>
          <a:xfrm>
            <a:off x="60247" y="2869978"/>
            <a:ext cx="9023507" cy="3240141"/>
            <a:chOff x="60247" y="2869978"/>
            <a:chExt cx="9023507" cy="324014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161CFDE-EF0D-4F00-AB6D-8D2E0215A9E8}"/>
                </a:ext>
              </a:extLst>
            </p:cNvPr>
            <p:cNvGrpSpPr/>
            <p:nvPr/>
          </p:nvGrpSpPr>
          <p:grpSpPr>
            <a:xfrm>
              <a:off x="60247" y="2869978"/>
              <a:ext cx="9023507" cy="3240141"/>
              <a:chOff x="60247" y="2869978"/>
              <a:chExt cx="9023507" cy="3240141"/>
            </a:xfrm>
          </p:grpSpPr>
          <p:pic>
            <p:nvPicPr>
              <p:cNvPr id="7" name="Image" descr="Image">
                <a:extLst>
                  <a:ext uri="{FF2B5EF4-FFF2-40B4-BE49-F238E27FC236}">
                    <a16:creationId xmlns:a16="http://schemas.microsoft.com/office/drawing/2014/main" id="{5FE93209-4FAE-493A-B4AB-2307B2E8CE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/>
              </a:blip>
              <a:srcRect l="-1052" t="133" r="1052" b="-133"/>
              <a:stretch/>
            </p:blipFill>
            <p:spPr>
              <a:xfrm>
                <a:off x="60247" y="2869978"/>
                <a:ext cx="9023507" cy="3240141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16E1A58D-0F45-4473-9D54-749263C83A9C}"/>
                  </a:ext>
                </a:extLst>
              </p:cNvPr>
              <p:cNvSpPr/>
              <p:nvPr/>
            </p:nvSpPr>
            <p:spPr>
              <a:xfrm>
                <a:off x="2070340" y="3045125"/>
                <a:ext cx="3226279" cy="914400"/>
              </a:xfrm>
              <a:custGeom>
                <a:avLst/>
                <a:gdLst>
                  <a:gd name="connsiteX0" fmla="*/ 0 w 3226279"/>
                  <a:gd name="connsiteY0" fmla="*/ 819509 h 914400"/>
                  <a:gd name="connsiteX1" fmla="*/ 77637 w 3226279"/>
                  <a:gd name="connsiteY1" fmla="*/ 914400 h 914400"/>
                  <a:gd name="connsiteX2" fmla="*/ 198407 w 3226279"/>
                  <a:gd name="connsiteY2" fmla="*/ 914400 h 914400"/>
                  <a:gd name="connsiteX3" fmla="*/ 2061713 w 3226279"/>
                  <a:gd name="connsiteY3" fmla="*/ 276045 h 914400"/>
                  <a:gd name="connsiteX4" fmla="*/ 3226279 w 3226279"/>
                  <a:gd name="connsiteY4" fmla="*/ 232913 h 914400"/>
                  <a:gd name="connsiteX5" fmla="*/ 3165894 w 3226279"/>
                  <a:gd name="connsiteY5" fmla="*/ 0 h 914400"/>
                  <a:gd name="connsiteX6" fmla="*/ 2053086 w 3226279"/>
                  <a:gd name="connsiteY6" fmla="*/ 34505 h 914400"/>
                  <a:gd name="connsiteX7" fmla="*/ 0 w 3226279"/>
                  <a:gd name="connsiteY7" fmla="*/ 819509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26279" h="914400">
                    <a:moveTo>
                      <a:pt x="0" y="819509"/>
                    </a:moveTo>
                    <a:lnTo>
                      <a:pt x="77637" y="914400"/>
                    </a:lnTo>
                    <a:lnTo>
                      <a:pt x="198407" y="914400"/>
                    </a:lnTo>
                    <a:lnTo>
                      <a:pt x="2061713" y="276045"/>
                    </a:lnTo>
                    <a:lnTo>
                      <a:pt x="3226279" y="232913"/>
                    </a:lnTo>
                    <a:lnTo>
                      <a:pt x="3165894" y="0"/>
                    </a:lnTo>
                    <a:lnTo>
                      <a:pt x="2053086" y="34505"/>
                    </a:lnTo>
                    <a:lnTo>
                      <a:pt x="0" y="81950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Image" descr="Image">
              <a:extLst>
                <a:ext uri="{FF2B5EF4-FFF2-40B4-BE49-F238E27FC236}">
                  <a16:creationId xmlns:a16="http://schemas.microsoft.com/office/drawing/2014/main" id="{B88B3B05-F74E-46FC-8086-622710808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69675" y="4045789"/>
              <a:ext cx="4684144" cy="767754"/>
            </a:xfrm>
            <a:prstGeom prst="rect">
              <a:avLst/>
            </a:prstGeom>
            <a:ln w="12700"/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C93DF3D-D235-4E8F-9010-61616DB92BC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 beam propagate through the transport solenoid (TS) to the detector solenoid.</a:t>
                </a:r>
              </a:p>
              <a:p>
                <a:pPr lvl="1"/>
                <a:r>
                  <a:rPr lang="en-US" dirty="0"/>
                  <a:t>Momentum selection</a:t>
                </a:r>
              </a:p>
              <a:p>
                <a:pPr lvl="1"/>
                <a:r>
                  <a:rPr lang="en-US" dirty="0"/>
                  <a:t>Sign selecting collimator in the middle of the TS.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C93DF3D-D235-4E8F-9010-61616DB92B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808" t="-14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08A8C681-CB7C-4A43-8F89-7221CD56FB9C}"/>
              </a:ext>
            </a:extLst>
          </p:cNvPr>
          <p:cNvGrpSpPr/>
          <p:nvPr/>
        </p:nvGrpSpPr>
        <p:grpSpPr>
          <a:xfrm>
            <a:off x="3355675" y="4217745"/>
            <a:ext cx="5629963" cy="2001016"/>
            <a:chOff x="3355675" y="4217745"/>
            <a:chExt cx="5629963" cy="2001016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1DAC7FF-2B40-46DA-988B-4228D81427A3}"/>
                </a:ext>
              </a:extLst>
            </p:cNvPr>
            <p:cNvSpPr/>
            <p:nvPr/>
          </p:nvSpPr>
          <p:spPr>
            <a:xfrm>
              <a:off x="3355675" y="4606506"/>
              <a:ext cx="2613804" cy="1078302"/>
            </a:xfrm>
            <a:custGeom>
              <a:avLst/>
              <a:gdLst>
                <a:gd name="connsiteX0" fmla="*/ 2613804 w 2613804"/>
                <a:gd name="connsiteY0" fmla="*/ 1078302 h 1078302"/>
                <a:gd name="connsiteX1" fmla="*/ 327804 w 2613804"/>
                <a:gd name="connsiteY1" fmla="*/ 690113 h 1078302"/>
                <a:gd name="connsiteX2" fmla="*/ 0 w 2613804"/>
                <a:gd name="connsiteY2" fmla="*/ 0 h 1078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13804" h="1078302">
                  <a:moveTo>
                    <a:pt x="2613804" y="1078302"/>
                  </a:moveTo>
                  <a:cubicBezTo>
                    <a:pt x="1688621" y="974066"/>
                    <a:pt x="763438" y="869830"/>
                    <a:pt x="327804" y="690113"/>
                  </a:cubicBezTo>
                  <a:cubicBezTo>
                    <a:pt x="-107830" y="510396"/>
                    <a:pt x="37381" y="94891"/>
                    <a:pt x="0" y="0"/>
                  </a:cubicBezTo>
                </a:path>
              </a:pathLst>
            </a:custGeom>
            <a:noFill/>
            <a:ln w="76200">
              <a:solidFill>
                <a:schemeClr val="accent1"/>
              </a:solidFill>
              <a:headEnd type="none" w="med" len="med"/>
              <a:tailEnd type="triangle" w="med" len="med"/>
            </a:ln>
            <a:effectLst>
              <a:glow rad="38100">
                <a:schemeClr val="bg1">
                  <a:alpha val="34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F46EC07-2B6B-4B62-9389-FED6952D1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523" l="0" r="98557">
                          <a14:foregroundMark x1="21199" y1="7450" x2="83019" y2="15563"/>
                          <a14:foregroundMark x1="8657" y1="7781" x2="60266" y2="33775"/>
                          <a14:foregroundMark x1="45061" y1="92550" x2="47725" y2="94536"/>
                          <a14:foregroundMark x1="19312" y1="93212" x2="26193" y2="96523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6000535" y="4217745"/>
              <a:ext cx="2985103" cy="2001016"/>
            </a:xfrm>
            <a:prstGeom prst="snip2DiagRect">
              <a:avLst/>
            </a:prstGeom>
            <a:solidFill>
              <a:schemeClr val="bg1"/>
            </a:solidFill>
            <a:ln w="88900" cap="sq">
              <a:solidFill>
                <a:schemeClr val="accent1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50D4541-E312-4310-B697-8055F9843676}"/>
              </a:ext>
            </a:extLst>
          </p:cNvPr>
          <p:cNvCxnSpPr>
            <a:cxnSpLocks/>
          </p:cNvCxnSpPr>
          <p:nvPr/>
        </p:nvCxnSpPr>
        <p:spPr>
          <a:xfrm>
            <a:off x="6772624" y="5053993"/>
            <a:ext cx="0" cy="4927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  <a:effectLst>
            <a:glow rad="38100">
              <a:schemeClr val="bg1">
                <a:alpha val="34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D913CA9-B8AD-46A6-9B9C-28ED47F14B25}"/>
                  </a:ext>
                </a:extLst>
              </p:cNvPr>
              <p:cNvSpPr txBox="1"/>
              <p:nvPr/>
            </p:nvSpPr>
            <p:spPr>
              <a:xfrm>
                <a:off x="6607098" y="4684661"/>
                <a:ext cx="5018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effectLst>
                                <a:glow rad="127000">
                                  <a:srgbClr val="FF0000"/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effectLst>
                                <a:glow rad="127000">
                                  <a:srgbClr val="FF0000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effectLst>
                                <a:glow rad="127000">
                                  <a:srgbClr val="FF0000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bg1"/>
                  </a:solidFill>
                  <a:effectLst>
                    <a:glow rad="127000">
                      <a:srgbClr val="FF0000"/>
                    </a:glow>
                  </a:effectLst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D913CA9-B8AD-46A6-9B9C-28ED47F14B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7098" y="4684661"/>
                <a:ext cx="501804" cy="369332"/>
              </a:xfrm>
              <a:prstGeom prst="rect">
                <a:avLst/>
              </a:prstGeom>
              <a:blipFill>
                <a:blip r:embed="rId7"/>
                <a:stretch>
                  <a:fillRect l="-2439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08C0852-AC65-42B0-9755-85B9B87F129E}"/>
              </a:ext>
            </a:extLst>
          </p:cNvPr>
          <p:cNvCxnSpPr>
            <a:cxnSpLocks/>
          </p:cNvCxnSpPr>
          <p:nvPr/>
        </p:nvCxnSpPr>
        <p:spPr>
          <a:xfrm flipH="1">
            <a:off x="6866626" y="5796950"/>
            <a:ext cx="883198" cy="7991"/>
          </a:xfrm>
          <a:prstGeom prst="straightConnector1">
            <a:avLst/>
          </a:prstGeom>
          <a:ln w="76200">
            <a:solidFill>
              <a:srgbClr val="0541FF"/>
            </a:solidFill>
            <a:tailEnd type="triangle"/>
          </a:ln>
          <a:effectLst>
            <a:glow rad="38100">
              <a:schemeClr val="bg1">
                <a:alpha val="34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80E8840-6BB8-4E15-9202-D7D9C1FE5234}"/>
                  </a:ext>
                </a:extLst>
              </p:cNvPr>
              <p:cNvSpPr txBox="1"/>
              <p:nvPr/>
            </p:nvSpPr>
            <p:spPr>
              <a:xfrm>
                <a:off x="7699796" y="5620275"/>
                <a:ext cx="5018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effectLst>
                                <a:glow rad="127000">
                                  <a:srgbClr val="0541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effectLst>
                                <a:glow rad="127000">
                                  <a:srgbClr val="0541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effectLst>
                                <a:glow rad="127000">
                                  <a:srgbClr val="0541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bg1"/>
                  </a:solidFill>
                  <a:effectLst>
                    <a:glow rad="127000">
                      <a:srgbClr val="0541FF"/>
                    </a:glow>
                  </a:effectLst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80E8840-6BB8-4E15-9202-D7D9C1FE52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9796" y="5620275"/>
                <a:ext cx="501804" cy="369332"/>
              </a:xfrm>
              <a:prstGeom prst="rect">
                <a:avLst/>
              </a:prstGeom>
              <a:blipFill>
                <a:blip r:embed="rId8"/>
                <a:stretch>
                  <a:fillRect l="-2439"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061BE2D-524E-4C57-99A4-6379D1766428}"/>
              </a:ext>
            </a:extLst>
          </p:cNvPr>
          <p:cNvCxnSpPr>
            <a:cxnSpLocks/>
          </p:cNvCxnSpPr>
          <p:nvPr/>
        </p:nvCxnSpPr>
        <p:spPr>
          <a:xfrm>
            <a:off x="7023526" y="4869327"/>
            <a:ext cx="1473493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  <a:effectLst>
            <a:glow rad="38100">
              <a:schemeClr val="bg1">
                <a:alpha val="34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5BDE1DEB-E69F-4063-8A84-76671872D7CC}"/>
              </a:ext>
            </a:extLst>
          </p:cNvPr>
          <p:cNvSpPr/>
          <p:nvPr/>
        </p:nvSpPr>
        <p:spPr>
          <a:xfrm>
            <a:off x="1207698" y="4813543"/>
            <a:ext cx="1811700" cy="478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8AB595A-3794-4ED6-96D3-5B89BF0ACA2D}"/>
              </a:ext>
            </a:extLst>
          </p:cNvPr>
          <p:cNvSpPr txBox="1"/>
          <p:nvPr/>
        </p:nvSpPr>
        <p:spPr>
          <a:xfrm>
            <a:off x="1333621" y="4983597"/>
            <a:ext cx="1716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Sign Selection Collimator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09B65D4-2F58-4D65-946A-D68914F114A1}"/>
              </a:ext>
            </a:extLst>
          </p:cNvPr>
          <p:cNvCxnSpPr>
            <a:cxnSpLocks/>
          </p:cNvCxnSpPr>
          <p:nvPr/>
        </p:nvCxnSpPr>
        <p:spPr>
          <a:xfrm flipV="1">
            <a:off x="2389517" y="4458457"/>
            <a:ext cx="905197" cy="52531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  <a:effectLst>
            <a:glow rad="38100">
              <a:schemeClr val="bg1">
                <a:alpha val="34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91643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5849924-4F22-4D29-8CA3-FA83540895C9}"/>
              </a:ext>
            </a:extLst>
          </p:cNvPr>
          <p:cNvGrpSpPr/>
          <p:nvPr/>
        </p:nvGrpSpPr>
        <p:grpSpPr>
          <a:xfrm>
            <a:off x="60247" y="2869978"/>
            <a:ext cx="9023507" cy="3240141"/>
            <a:chOff x="60247" y="2869978"/>
            <a:chExt cx="9023507" cy="324014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8E70045-E795-4188-B248-8130BCA57925}"/>
                </a:ext>
              </a:extLst>
            </p:cNvPr>
            <p:cNvGrpSpPr/>
            <p:nvPr/>
          </p:nvGrpSpPr>
          <p:grpSpPr>
            <a:xfrm>
              <a:off x="60247" y="2869978"/>
              <a:ext cx="9023507" cy="3240141"/>
              <a:chOff x="60247" y="2869978"/>
              <a:chExt cx="9023507" cy="3240141"/>
            </a:xfrm>
          </p:grpSpPr>
          <p:pic>
            <p:nvPicPr>
              <p:cNvPr id="13" name="Image" descr="Image">
                <a:extLst>
                  <a:ext uri="{FF2B5EF4-FFF2-40B4-BE49-F238E27FC236}">
                    <a16:creationId xmlns:a16="http://schemas.microsoft.com/office/drawing/2014/main" id="{427CBCFC-68E9-4756-B3F6-46A7863BB4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/>
              </a:blip>
              <a:srcRect l="-1052" t="133" r="1052" b="-133"/>
              <a:stretch/>
            </p:blipFill>
            <p:spPr>
              <a:xfrm>
                <a:off x="60247" y="2869978"/>
                <a:ext cx="9023507" cy="3240141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79429654-69FF-4334-B3FD-C830F04D14D7}"/>
                  </a:ext>
                </a:extLst>
              </p:cNvPr>
              <p:cNvSpPr/>
              <p:nvPr/>
            </p:nvSpPr>
            <p:spPr>
              <a:xfrm>
                <a:off x="2070340" y="3045125"/>
                <a:ext cx="3226279" cy="914400"/>
              </a:xfrm>
              <a:custGeom>
                <a:avLst/>
                <a:gdLst>
                  <a:gd name="connsiteX0" fmla="*/ 0 w 3226279"/>
                  <a:gd name="connsiteY0" fmla="*/ 819509 h 914400"/>
                  <a:gd name="connsiteX1" fmla="*/ 77637 w 3226279"/>
                  <a:gd name="connsiteY1" fmla="*/ 914400 h 914400"/>
                  <a:gd name="connsiteX2" fmla="*/ 198407 w 3226279"/>
                  <a:gd name="connsiteY2" fmla="*/ 914400 h 914400"/>
                  <a:gd name="connsiteX3" fmla="*/ 2061713 w 3226279"/>
                  <a:gd name="connsiteY3" fmla="*/ 276045 h 914400"/>
                  <a:gd name="connsiteX4" fmla="*/ 3226279 w 3226279"/>
                  <a:gd name="connsiteY4" fmla="*/ 232913 h 914400"/>
                  <a:gd name="connsiteX5" fmla="*/ 3165894 w 3226279"/>
                  <a:gd name="connsiteY5" fmla="*/ 0 h 914400"/>
                  <a:gd name="connsiteX6" fmla="*/ 2053086 w 3226279"/>
                  <a:gd name="connsiteY6" fmla="*/ 34505 h 914400"/>
                  <a:gd name="connsiteX7" fmla="*/ 0 w 3226279"/>
                  <a:gd name="connsiteY7" fmla="*/ 819509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26279" h="914400">
                    <a:moveTo>
                      <a:pt x="0" y="819509"/>
                    </a:moveTo>
                    <a:lnTo>
                      <a:pt x="77637" y="914400"/>
                    </a:lnTo>
                    <a:lnTo>
                      <a:pt x="198407" y="914400"/>
                    </a:lnTo>
                    <a:lnTo>
                      <a:pt x="2061713" y="276045"/>
                    </a:lnTo>
                    <a:lnTo>
                      <a:pt x="3226279" y="232913"/>
                    </a:lnTo>
                    <a:lnTo>
                      <a:pt x="3165894" y="0"/>
                    </a:lnTo>
                    <a:lnTo>
                      <a:pt x="2053086" y="34505"/>
                    </a:lnTo>
                    <a:lnTo>
                      <a:pt x="0" y="81950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07C9D88-C5C8-4D93-A793-0A9B4D8C0F3F}"/>
                </a:ext>
              </a:extLst>
            </p:cNvPr>
            <p:cNvSpPr txBox="1"/>
            <p:nvPr/>
          </p:nvSpPr>
          <p:spPr>
            <a:xfrm>
              <a:off x="5218957" y="5085869"/>
              <a:ext cx="879894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dirty="0">
                  <a:solidFill>
                    <a:schemeClr val="bg1"/>
                  </a:solidFill>
                  <a:effectLst>
                    <a:glow rad="127000">
                      <a:schemeClr val="accent1"/>
                    </a:glow>
                  </a:effectLst>
                </a:rPr>
                <a:t>Tracker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33B199D-9740-49BB-8138-D93DBE78B8B2}"/>
                </a:ext>
              </a:extLst>
            </p:cNvPr>
            <p:cNvSpPr txBox="1"/>
            <p:nvPr/>
          </p:nvSpPr>
          <p:spPr>
            <a:xfrm>
              <a:off x="6338612" y="4907965"/>
              <a:ext cx="12645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effectLst>
                    <a:glow rad="127000">
                      <a:schemeClr val="accent1"/>
                    </a:glow>
                  </a:effectLst>
                </a:rPr>
                <a:t>Calorimeter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18F3B1A-8D76-4100-B9B0-27BCE7C77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Mu2e Apparatus </a:t>
            </a:r>
            <a:r>
              <a:rPr lang="en-US" sz="2800" dirty="0"/>
              <a:t>Detector Solenoid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0D724-F207-45C2-B312-D842346FD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8/13/2018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17C870-D0E5-469D-AC89-70F667C95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Mu2e Experiment at Fermilab: NuFact 2018</a:t>
            </a:r>
          </a:p>
          <a:p>
            <a:r>
              <a:rPr lang="en-US"/>
              <a:t>Steven Boi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73C74-5F89-4374-966C-7FB289E6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2471-29E2-4B29-BFDC-045B3F08B63A}" type="slidenum">
              <a:rPr lang="en-US" smtClean="0"/>
              <a:t>22</a:t>
            </a:fld>
            <a:endParaRPr lang="en-US"/>
          </a:p>
        </p:txBody>
      </p:sp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F95C1683-7E50-4291-955B-2A17EF60D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67555" y="3964009"/>
            <a:ext cx="2260120" cy="673463"/>
          </a:xfrm>
          <a:prstGeom prst="rect">
            <a:avLst/>
          </a:prstGeom>
          <a:ln w="12700"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C93DF3D-D235-4E8F-9010-61616DB92BC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 stop in an Aluminum target comprised of 37 thin 100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r>
                  <a:rPr lang="en-US" dirty="0"/>
                  <a:t> foils.</a:t>
                </a:r>
              </a:p>
              <a:p>
                <a:pPr lvl="1"/>
                <a:r>
                  <a:rPr lang="en-US" dirty="0"/>
                  <a:t>With a rate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6 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</m:sSup>
                  </m:oMath>
                </a14:m>
                <a:r>
                  <a:rPr lang="en-US" dirty="0"/>
                  <a:t> protons/second incident on the production target,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1.1×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/second reach the stopping target.</a:t>
                </a:r>
              </a:p>
              <a:p>
                <a:pPr lvl="1"/>
                <a:r>
                  <a:rPr lang="en-US" dirty="0"/>
                  <a:t>The momentum and energy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 coming out of the stopping target is measured by the </a:t>
                </a:r>
                <a:r>
                  <a:rPr lang="en-US" dirty="0">
                    <a:solidFill>
                      <a:schemeClr val="bg1"/>
                    </a:solidFill>
                    <a:effectLst>
                      <a:glow rad="127000">
                        <a:schemeClr val="accent1"/>
                      </a:glow>
                    </a:effectLst>
                  </a:rPr>
                  <a:t>tracker</a:t>
                </a:r>
                <a:r>
                  <a:rPr lang="en-US" dirty="0"/>
                  <a:t> and </a:t>
                </a:r>
                <a:r>
                  <a:rPr lang="en-US" dirty="0">
                    <a:solidFill>
                      <a:schemeClr val="bg1"/>
                    </a:solidFill>
                    <a:effectLst>
                      <a:glow rad="127000">
                        <a:schemeClr val="accent1"/>
                      </a:glow>
                    </a:effectLst>
                  </a:rPr>
                  <a:t>calorimeter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C93DF3D-D235-4E8F-9010-61616DB92B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t="-14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7C625C3E-F174-4409-8A0A-9C9C60F9D4A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2822278" y="3681807"/>
            <a:ext cx="1888559" cy="1616482"/>
          </a:xfrm>
          <a:prstGeom prst="snip2DiagRect">
            <a:avLst>
              <a:gd name="adj1" fmla="val 19581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986139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3F41A-8385-41F5-B714-852BB4F80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Mu2e Apparatus </a:t>
            </a: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Backgrounds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599D5A-A5EA-4AAF-B215-D621FE41FE7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The single event sensitivity (SES) is expected to be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3×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−17</m:t>
                        </m:r>
                      </m:sup>
                    </m:sSup>
                  </m:oMath>
                </a14:m>
                <a:r>
                  <a:rPr lang="en-US" dirty="0"/>
                  <a:t>, which is around 40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dirty="0"/>
                  <a:t> conversion events over the lifetime of the experiment (3 years)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−15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For Mu2e to be a high-sensitivity experiment, the backgrounds which can mimic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conversion must be well-understood and kept at a sub-event level.</a:t>
                </a:r>
              </a:p>
              <a:p>
                <a:pPr lvl="1"/>
                <a:r>
                  <a:rPr lang="en-US" dirty="0"/>
                  <a:t>0.4 events over the lifetime of the experiment.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599D5A-A5EA-4AAF-B215-D621FE41FE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08" t="-1414" r="-1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4969D4-E448-4EFE-8B35-D74CFDA5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8/13/2018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6869A-8F0E-433D-82C5-EE427F879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Mu2e Experiment at Fermilab: NuFact 2018</a:t>
            </a:r>
          </a:p>
          <a:p>
            <a:r>
              <a:rPr lang="en-US"/>
              <a:t>Steven Boi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567D2C-201F-4E8D-86C1-61C0A465F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2471-29E2-4B29-BFDC-045B3F08B63A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3C56EB-6A9A-4B62-A95D-F1D2AF3F29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787" y="3960624"/>
            <a:ext cx="4280571" cy="1581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88CE331-2F07-43D5-A406-6C4CE70A90D8}"/>
              </a:ext>
            </a:extLst>
          </p:cNvPr>
          <p:cNvSpPr txBox="1">
            <a:spLocks/>
          </p:cNvSpPr>
          <p:nvPr/>
        </p:nvSpPr>
        <p:spPr>
          <a:xfrm>
            <a:off x="822959" y="3599960"/>
            <a:ext cx="3617104" cy="2459008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The three most prominent backgrounds for the experiment are the products of decay in orbit (DIO), anti-proton processes, with the largest background being the production of conversion-like electrons due to cosmic rays.</a:t>
            </a:r>
          </a:p>
          <a:p>
            <a:pPr lvl="1"/>
            <a:r>
              <a:rPr lang="en-US" dirty="0"/>
              <a:t>Tracker and Calorimeter handles</a:t>
            </a:r>
          </a:p>
          <a:p>
            <a:pPr lvl="1"/>
            <a:r>
              <a:rPr lang="en-US" dirty="0"/>
              <a:t>Cosmic Ray Veto</a:t>
            </a:r>
          </a:p>
        </p:txBody>
      </p:sp>
    </p:spTree>
    <p:extLst>
      <p:ext uri="{BB962C8B-B14F-4D97-AF65-F5344CB8AC3E}">
        <p14:creationId xmlns:p14="http://schemas.microsoft.com/office/powerpoint/2010/main" val="7901371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EDB61-EE14-4801-B2FE-2359C546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Mu2e Apparatus </a:t>
            </a: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Backgrounds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3142C5-4639-4149-B1EA-1B54A0B06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8/13/2018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B8C32-1459-4C64-91B2-60FEE8DA8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Mu2e Experiment at Fermilab: NuFact 2018</a:t>
            </a:r>
          </a:p>
          <a:p>
            <a:r>
              <a:rPr lang="en-US"/>
              <a:t>Steven Boi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85ABC-3596-443F-8E48-88CC432DF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2471-29E2-4B29-BFDC-045B3F08B63A}" type="slidenum">
              <a:rPr lang="en-US" smtClean="0"/>
              <a:t>24</a:t>
            </a:fld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9F279C7-CEF8-42DB-8E9F-4EE2072EE926}"/>
              </a:ext>
            </a:extLst>
          </p:cNvPr>
          <p:cNvGrpSpPr/>
          <p:nvPr/>
        </p:nvGrpSpPr>
        <p:grpSpPr>
          <a:xfrm>
            <a:off x="1129553" y="1318067"/>
            <a:ext cx="6884894" cy="4745848"/>
            <a:chOff x="1129553" y="1318067"/>
            <a:chExt cx="6884894" cy="474584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3FBFF69-555E-4699-AEE4-7ED73E7901C3}"/>
                </a:ext>
              </a:extLst>
            </p:cNvPr>
            <p:cNvGrpSpPr/>
            <p:nvPr/>
          </p:nvGrpSpPr>
          <p:grpSpPr>
            <a:xfrm>
              <a:off x="1129553" y="1320548"/>
              <a:ext cx="6884894" cy="4743367"/>
              <a:chOff x="1129553" y="1320548"/>
              <a:chExt cx="6884894" cy="4743367"/>
            </a:xfrm>
          </p:grpSpPr>
          <p:pic>
            <p:nvPicPr>
              <p:cNvPr id="10" name="Picture 9" descr="diocartoon_1.png">
                <a:extLst>
                  <a:ext uri="{FF2B5EF4-FFF2-40B4-BE49-F238E27FC236}">
                    <a16:creationId xmlns:a16="http://schemas.microsoft.com/office/drawing/2014/main" id="{B5C68E0F-7167-479D-B26F-D705505C4C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3"/>
              <a:stretch/>
            </p:blipFill>
            <p:spPr>
              <a:xfrm>
                <a:off x="1129553" y="1320548"/>
                <a:ext cx="6884894" cy="4743367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3CF35CB5-A438-451C-AFDB-181F2B2A7258}"/>
                      </a:ext>
                    </a:extLst>
                  </p:cNvPr>
                  <p:cNvSpPr txBox="1"/>
                  <p:nvPr/>
                </p:nvSpPr>
                <p:spPr>
                  <a:xfrm>
                    <a:off x="4966636" y="1992429"/>
                    <a:ext cx="1607419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3CF35CB5-A438-451C-AFDB-181F2B2A725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66636" y="1992429"/>
                    <a:ext cx="1607419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E7CE0DF2-2E29-4DFB-A44E-AAF41E2851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85372" y="1789383"/>
                <a:ext cx="0" cy="3721675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B7822ED9-5A67-4E5B-A431-F4C6EBFDD3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32629" y="1789383"/>
                <a:ext cx="0" cy="3721675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Content Placeholder 12">
              <a:extLst>
                <a:ext uri="{FF2B5EF4-FFF2-40B4-BE49-F238E27FC236}">
                  <a16:creationId xmlns:a16="http://schemas.microsoft.com/office/drawing/2014/main" id="{28D33910-F183-4213-ADC3-2A6751CFF713}"/>
                </a:ext>
              </a:extLst>
            </p:cNvPr>
            <p:cNvSpPr txBox="1">
              <a:spLocks/>
            </p:cNvSpPr>
            <p:nvPr/>
          </p:nvSpPr>
          <p:spPr>
            <a:xfrm>
              <a:off x="1325005" y="1318067"/>
              <a:ext cx="6397734" cy="4742912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Char char=" 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Energy spectrum of electron emitted by muon decay in orbit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33150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C64ED-1EE3-4506-A5B8-A8225049D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8/13/2018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4E3A30-84CB-4BA8-8D9A-27375BDAB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Mu2e Experiment at Fermilab: NuFact 2018</a:t>
            </a:r>
          </a:p>
          <a:p>
            <a:r>
              <a:rPr lang="en-US"/>
              <a:t>Steven Boi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58B607-3D26-43B6-99A6-47750E0E2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2471-29E2-4B29-BFDC-045B3F08B63A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 descr="diocartoon_1.png">
            <a:extLst>
              <a:ext uri="{FF2B5EF4-FFF2-40B4-BE49-F238E27FC236}">
                <a16:creationId xmlns:a16="http://schemas.microsoft.com/office/drawing/2014/main" id="{803F844D-C664-41F8-A0E1-132B05B7C8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83"/>
          <a:stretch/>
        </p:blipFill>
        <p:spPr>
          <a:xfrm>
            <a:off x="1129553" y="1320548"/>
            <a:ext cx="6884894" cy="4743367"/>
          </a:xfrm>
          <a:prstGeom prst="rect">
            <a:avLst/>
          </a:prstGeom>
        </p:spPr>
      </p:pic>
      <p:sp>
        <p:nvSpPr>
          <p:cNvPr id="16" name="Content Placeholder 12">
            <a:extLst>
              <a:ext uri="{FF2B5EF4-FFF2-40B4-BE49-F238E27FC236}">
                <a16:creationId xmlns:a16="http://schemas.microsoft.com/office/drawing/2014/main" id="{4F07B12F-24F6-4C13-B3CE-FEF21FC12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7830" y="1325681"/>
            <a:ext cx="6397734" cy="4742912"/>
          </a:xfrm>
        </p:spPr>
        <p:txBody>
          <a:bodyPr/>
          <a:lstStyle/>
          <a:p>
            <a:pPr algn="ctr"/>
            <a:r>
              <a:rPr lang="en-US" dirty="0"/>
              <a:t>Energy spectrum of electron emitted by muon decay in orbit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97DB349-6768-44D8-A6FB-08E760139A41}"/>
              </a:ext>
            </a:extLst>
          </p:cNvPr>
          <p:cNvGrpSpPr/>
          <p:nvPr/>
        </p:nvGrpSpPr>
        <p:grpSpPr>
          <a:xfrm>
            <a:off x="4381325" y="4389412"/>
            <a:ext cx="4919429" cy="1473900"/>
            <a:chOff x="4398744" y="4424246"/>
            <a:chExt cx="4919429" cy="14739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0844BA8-9524-4A1E-9B54-1B6C242EC6B3}"/>
                </a:ext>
              </a:extLst>
            </p:cNvPr>
            <p:cNvSpPr/>
            <p:nvPr/>
          </p:nvSpPr>
          <p:spPr>
            <a:xfrm>
              <a:off x="6487427" y="4820117"/>
              <a:ext cx="1078029" cy="1078029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EFEEE58-D6E3-4A4B-A8F3-C8ED238F72E2}"/>
                </a:ext>
              </a:extLst>
            </p:cNvPr>
            <p:cNvCxnSpPr/>
            <p:nvPr/>
          </p:nvCxnSpPr>
          <p:spPr>
            <a:xfrm>
              <a:off x="4398744" y="4427621"/>
              <a:ext cx="2117558" cy="921885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4BF32BF-68CE-4305-821D-7E5815704E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41352" y="4424246"/>
              <a:ext cx="1776821" cy="908229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B2D78DF3-8160-4AE4-9B70-290FCDE3E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287338"/>
            <a:ext cx="7543800" cy="841375"/>
          </a:xfrm>
        </p:spPr>
        <p:txBody>
          <a:bodyPr/>
          <a:lstStyle/>
          <a:p>
            <a:r>
              <a:rPr lang="en-US" dirty="0"/>
              <a:t>Mu2e Apparatus </a:t>
            </a: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Backgrounds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E8800D-43EE-4F54-B4D8-B6467FD95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922" y="1320548"/>
            <a:ext cx="5254205" cy="333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990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68C83-274B-43A9-9BEE-49FACE84E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Mu2e Apparatus </a:t>
            </a: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Backgrounds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8D92D5C-A230-41D9-9B3B-3066A1F851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806" y="1897064"/>
            <a:ext cx="5732838" cy="358139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B3B47-C6C8-4459-9189-E5F9A7FE8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8/13/2018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42C08-4087-4C2F-9BD2-22BCFD2B1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Mu2e Experiment at Fermilab: NuFact 2018</a:t>
            </a:r>
          </a:p>
          <a:p>
            <a:r>
              <a:rPr lang="en-US"/>
              <a:t>Steven Boi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845EB-B618-4F47-9865-7EB9D4E90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2471-29E2-4B29-BFDC-045B3F08B63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619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DDAE2-04D3-42D5-8CA7-975CDAC44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Mu2e Apparatus </a:t>
            </a: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Backgrounds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B89C73C-5EB6-495D-B875-88B782CACE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22961" y="1303593"/>
                <a:ext cx="7543801" cy="320504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The live window is delayed by 700ns relative to the proton pulse.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 reaching and stopping in the stopping target undergo radiative pion capture (RPC). Since the live window is delayed, emission of a conversion-like electron caused by RPC is mitigated.</a:t>
                </a:r>
              </a:p>
              <a:p>
                <a:pPr lvl="1"/>
                <a:r>
                  <a:rPr lang="en-US" dirty="0"/>
                  <a:t>Beam flash is prompt, but can blind detector components.</a:t>
                </a:r>
              </a:p>
              <a:p>
                <a:r>
                  <a:rPr lang="en-US" b="0" dirty="0"/>
                  <a:t>Protons </a:t>
                </a:r>
                <a:r>
                  <a:rPr lang="en-US" dirty="0"/>
                  <a:t>arriving out of time with respect to the pulses must be kept to a minimum.</a:t>
                </a:r>
              </a:p>
              <a:p>
                <a:pPr lvl="1"/>
                <a:r>
                  <a:rPr lang="en-US" dirty="0"/>
                  <a:t>Can generate additional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 which can fake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en-US" dirty="0"/>
              </a:p>
              <a:p>
                <a:pPr lvl="1"/>
                <a:r>
                  <a:rPr lang="en-US" b="0" dirty="0"/>
                  <a:t>Require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sup>
                    </m:sSup>
                  </m:oMath>
                </a14:m>
                <a:r>
                  <a:rPr lang="en-US" dirty="0"/>
                  <a:t> out-of-pulse/in-pulse protons</a:t>
                </a:r>
              </a:p>
              <a:p>
                <a:pPr lvl="1"/>
                <a:r>
                  <a:rPr lang="en-US" dirty="0"/>
                  <a:t>Measured and monitored throughout the experiment.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B89C73C-5EB6-495D-B875-88B782CACE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2961" y="1303593"/>
                <a:ext cx="7543801" cy="3205043"/>
              </a:xfrm>
              <a:blipFill>
                <a:blip r:embed="rId2"/>
                <a:stretch>
                  <a:fillRect l="-808" t="-2852" r="-2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9EA995-83BF-4AD2-B0F5-3117FBD5D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8/13/2018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CC205C-E581-45C9-BDDA-4635FF8BA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Mu2e Experiment at Fermilab: NuFact 2018</a:t>
            </a:r>
          </a:p>
          <a:p>
            <a:r>
              <a:rPr lang="en-US"/>
              <a:t>Steven Boi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7E687-E8E4-4DF1-B58C-06BF41A92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2471-29E2-4B29-BFDC-045B3F08B63A}" type="slidenum">
              <a:rPr lang="en-US" smtClean="0"/>
              <a:t>27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6C0AC90-1B14-4794-951F-8911B15ACE42}"/>
              </a:ext>
            </a:extLst>
          </p:cNvPr>
          <p:cNvGrpSpPr/>
          <p:nvPr/>
        </p:nvGrpSpPr>
        <p:grpSpPr>
          <a:xfrm>
            <a:off x="1880451" y="4226942"/>
            <a:ext cx="5383098" cy="2108233"/>
            <a:chOff x="1734992" y="3942272"/>
            <a:chExt cx="5674016" cy="2222168"/>
          </a:xfrm>
        </p:grpSpPr>
        <p:pic>
          <p:nvPicPr>
            <p:cNvPr id="8" name="Image" descr="Image">
              <a:extLst>
                <a:ext uri="{FF2B5EF4-FFF2-40B4-BE49-F238E27FC236}">
                  <a16:creationId xmlns:a16="http://schemas.microsoft.com/office/drawing/2014/main" id="{2A67D18A-F5B8-44C3-A6D5-04DB90E9CC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/>
            </a:blip>
            <a:srcRect r="329"/>
            <a:stretch/>
          </p:blipFill>
          <p:spPr>
            <a:xfrm>
              <a:off x="1734992" y="3942272"/>
              <a:ext cx="5674016" cy="2222168"/>
            </a:xfrm>
            <a:prstGeom prst="rect">
              <a:avLst/>
            </a:prstGeom>
            <a:ln w="12700"/>
            <a:effectLst/>
          </p:spPr>
        </p:pic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01CDF155-8A84-4A6E-BFDF-BD45C76F4221}"/>
                </a:ext>
              </a:extLst>
            </p:cNvPr>
            <p:cNvSpPr/>
            <p:nvPr/>
          </p:nvSpPr>
          <p:spPr>
            <a:xfrm>
              <a:off x="4290060" y="5265420"/>
              <a:ext cx="2434244" cy="603674"/>
            </a:xfrm>
            <a:prstGeom prst="rect">
              <a:avLst/>
            </a:prstGeom>
            <a:gradFill>
              <a:gsLst>
                <a:gs pos="0">
                  <a:srgbClr val="0433FF">
                    <a:alpha val="45612"/>
                  </a:srgbClr>
                </a:gs>
                <a:gs pos="100000">
                  <a:srgbClr val="FBFBFB">
                    <a:alpha val="45612"/>
                  </a:srgbClr>
                </a:gs>
              </a:gsLst>
              <a:lin ang="5400000"/>
            </a:gra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algn="ctr"/>
              <a:r>
                <a:rPr lang="en-US" dirty="0"/>
                <a:t>Live Window</a:t>
              </a:r>
              <a:endParaRPr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A98CBFC-863C-4DFD-9361-5EDC7A79927C}"/>
              </a:ext>
            </a:extLst>
          </p:cNvPr>
          <p:cNvSpPr txBox="1"/>
          <p:nvPr/>
        </p:nvSpPr>
        <p:spPr>
          <a:xfrm>
            <a:off x="2510287" y="4323027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CCCCC"/>
                </a:solidFill>
                <a:effectLst>
                  <a:glow rad="76200">
                    <a:schemeClr val="tx1"/>
                  </a:glow>
                </a:effectLst>
              </a:rPr>
              <a:t>Pulse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E72C5D-B6C8-4B26-A1E5-BD71E778D359}"/>
              </a:ext>
            </a:extLst>
          </p:cNvPr>
          <p:cNvSpPr txBox="1"/>
          <p:nvPr/>
        </p:nvSpPr>
        <p:spPr>
          <a:xfrm>
            <a:off x="6175359" y="4323027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CCCCC"/>
                </a:solidFill>
                <a:effectLst>
                  <a:glow rad="76200">
                    <a:schemeClr val="tx1"/>
                  </a:glow>
                </a:effectLst>
              </a:rPr>
              <a:t>Pulse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0CB3C1-5899-4562-91F2-F9A2DE074960}"/>
                  </a:ext>
                </a:extLst>
              </p:cNvPr>
              <p:cNvSpPr txBox="1"/>
              <p:nvPr/>
            </p:nvSpPr>
            <p:spPr>
              <a:xfrm>
                <a:off x="3452844" y="5579260"/>
                <a:ext cx="9140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bg1"/>
                        </a:solidFill>
                        <a:effectLst>
                          <a:glow rad="76200">
                            <a:srgbClr val="FF0000"/>
                          </a:glow>
                        </a:effectLst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  <a:effectLst>
                      <a:glow rad="76200">
                        <a:srgbClr val="FF0000"/>
                      </a:glow>
                    </a:effectLst>
                  </a:rPr>
                  <a:t> decay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0CB3C1-5899-4562-91F2-F9A2DE074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2844" y="5579260"/>
                <a:ext cx="914033" cy="369332"/>
              </a:xfrm>
              <a:prstGeom prst="rect">
                <a:avLst/>
              </a:prstGeom>
              <a:blipFill>
                <a:blip r:embed="rId4"/>
                <a:stretch>
                  <a:fillRect l="-2000" t="-16393" r="-9333" b="-32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ACA097C-E3E7-47DA-AFB4-3212B955D571}"/>
                  </a:ext>
                </a:extLst>
              </p:cNvPr>
              <p:cNvSpPr txBox="1"/>
              <p:nvPr/>
            </p:nvSpPr>
            <p:spPr>
              <a:xfrm>
                <a:off x="2822530" y="4692359"/>
                <a:ext cx="10973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effectLst>
                          <a:glow rad="76200">
                            <a:srgbClr val="EA9AFF"/>
                          </a:glow>
                        </a:effectLst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  <a:effectLst>
                      <a:glow rad="76200">
                        <a:srgbClr val="EA9AFF"/>
                      </a:glow>
                    </a:effectLst>
                  </a:rPr>
                  <a:t> capture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ACA097C-E3E7-47DA-AFB4-3212B955D5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2530" y="4692359"/>
                <a:ext cx="1097352" cy="369332"/>
              </a:xfrm>
              <a:prstGeom prst="rect">
                <a:avLst/>
              </a:prstGeom>
              <a:blipFill>
                <a:blip r:embed="rId5"/>
                <a:stretch>
                  <a:fillRect t="-18333" r="-8333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DCDBDC3-7624-402D-9488-108C2D8EEA4E}"/>
                  </a:ext>
                </a:extLst>
              </p:cNvPr>
              <p:cNvSpPr txBox="1"/>
              <p:nvPr/>
            </p:nvSpPr>
            <p:spPr>
              <a:xfrm>
                <a:off x="3253374" y="5237240"/>
                <a:ext cx="9585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effectLst>
                          <a:glow rad="76200">
                            <a:srgbClr val="1616A1"/>
                          </a:glow>
                        </a:effectLst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  <a:effectLst>
                      <a:glow rad="76200">
                        <a:srgbClr val="1616A1"/>
                      </a:glow>
                    </a:effectLst>
                  </a:rPr>
                  <a:t> arrival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DCDBDC3-7624-402D-9488-108C2D8EEA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3374" y="5237240"/>
                <a:ext cx="958532" cy="369332"/>
              </a:xfrm>
              <a:prstGeom prst="rect">
                <a:avLst/>
              </a:prstGeom>
              <a:blipFill>
                <a:blip r:embed="rId6"/>
                <a:stretch>
                  <a:fillRect l="-2548" t="-18033" r="-8280" b="-32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33042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anels.png" descr="Panels.png">
            <a:extLst>
              <a:ext uri="{FF2B5EF4-FFF2-40B4-BE49-F238E27FC236}">
                <a16:creationId xmlns:a16="http://schemas.microsoft.com/office/drawing/2014/main" id="{76E51A0A-1E8B-4444-B3A0-D6B2B1890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7824357" y="4591746"/>
            <a:ext cx="993366" cy="1455434"/>
          </a:xfrm>
          <a:prstGeom prst="rect">
            <a:avLst/>
          </a:prstGeom>
          <a:ln w="12700"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29BBF4-1560-438E-9969-B8D014D2D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4D1038-3D74-41B2-963B-48E3B875C9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22959" y="1284051"/>
                <a:ext cx="5509130" cy="4939327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High-precision measurements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 momentum is made using a low-mass, straw drift tube, annular tracker, transverse to the beam axis.</a:t>
                </a:r>
              </a:p>
              <a:p>
                <a:r>
                  <a:rPr lang="en-US" dirty="0"/>
                  <a:t>Due to being un-instrumented close to the beam axis, the tracker has the distinct advantage of being blind to beam flash and next to all of the DIO spectrum.</a:t>
                </a:r>
              </a:p>
              <a:p>
                <a:r>
                  <a:rPr lang="en-US" dirty="0"/>
                  <a:t>The tracker is built out of panels, 6 panels per plane, 2 planes per station, with 18 stations total in the tracker detector.</a:t>
                </a:r>
              </a:p>
              <a:p>
                <a:pPr lvl="1"/>
                <a:r>
                  <a:rPr lang="en-US" dirty="0"/>
                  <a:t>Total 216 panels, ~21,000 straws</a:t>
                </a:r>
              </a:p>
              <a:p>
                <a:pPr lvl="1"/>
                <a:r>
                  <a:rPr lang="en-US" dirty="0"/>
                  <a:t>Momentum Resolution &lt;200KeV/c @ 105MeV</a:t>
                </a:r>
              </a:p>
              <a:p>
                <a:pPr lvl="1"/>
                <a:r>
                  <a:rPr lang="en-US" dirty="0"/>
                  <a:t>30º rotation for stereo reconstruction</a:t>
                </a:r>
              </a:p>
              <a:p>
                <a:pPr lvl="1"/>
                <a:r>
                  <a:rPr lang="en-US" dirty="0"/>
                  <a:t>5 mm diameter straws</a:t>
                </a:r>
              </a:p>
              <a:p>
                <a:pPr lvl="1"/>
                <a:r>
                  <a:rPr lang="en-US" dirty="0"/>
                  <a:t>12 𝜇m Mylar walls</a:t>
                </a:r>
              </a:p>
              <a:p>
                <a:pPr lvl="1"/>
                <a:r>
                  <a:rPr lang="en-US" dirty="0"/>
                  <a:t>25 𝜇m tungsten wires</a:t>
                </a:r>
              </a:p>
              <a:p>
                <a:pPr lvl="1"/>
                <a:r>
                  <a:rPr lang="en-US" dirty="0"/>
                  <a:t>Filled with </a:t>
                </a:r>
                <a:r>
                  <a:rPr lang="en-US" dirty="0" err="1"/>
                  <a:t>Ar</a:t>
                </a:r>
                <a:r>
                  <a:rPr lang="en-US" dirty="0"/>
                  <a:t>/CO</a:t>
                </a:r>
                <a:r>
                  <a:rPr lang="en-US" baseline="-25000" dirty="0"/>
                  <a:t>2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4D1038-3D74-41B2-963B-48E3B875C9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2959" y="1284051"/>
                <a:ext cx="5509130" cy="4939327"/>
              </a:xfrm>
              <a:blipFill>
                <a:blip r:embed="rId3"/>
                <a:stretch>
                  <a:fillRect l="-996" t="-1605" r="-2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83E20-3E6F-4AAD-9D8C-DA93C951B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8/13/2018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CE9F3B-5A2C-49A0-BCD4-1A3D7D3F6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Mu2e Experiment at Fermilab: NuFact 2018</a:t>
            </a:r>
          </a:p>
          <a:p>
            <a:r>
              <a:rPr lang="en-US"/>
              <a:t>Steven Boi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CD1C5-BFC8-4869-B9BE-D3318B642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2471-29E2-4B29-BFDC-045B3F08B63A}" type="slidenum">
              <a:rPr lang="en-US" smtClean="0"/>
              <a:t>28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675A03E-3E62-4D8F-87D1-932DE3DDC22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3" b="99525" l="819" r="100000">
                        <a14:foregroundMark x1="39427" y1="10808" x2="56480" y2="7007"/>
                        <a14:foregroundMark x1="40246" y1="9382" x2="45362" y2="7007"/>
                        <a14:foregroundMark x1="40587" y1="12114" x2="56480" y2="8551"/>
                        <a14:foregroundMark x1="40041" y1="8907" x2="56139" y2="4513"/>
                        <a14:foregroundMark x1="2456" y1="50831" x2="4229" y2="76366"/>
                        <a14:foregroundMark x1="3547" y1="76722" x2="2251" y2="62589"/>
                        <a14:foregroundMark x1="2797" y1="50831" x2="4980" y2="75416"/>
                        <a14:foregroundMark x1="3001" y1="50831" x2="5457" y2="75297"/>
                        <a14:foregroundMark x1="1910" y1="51544" x2="2592" y2="61401"/>
                        <a14:foregroundMark x1="1501" y1="28741" x2="2865" y2="45131"/>
                        <a14:foregroundMark x1="8458" y1="21853" x2="37722" y2="13895"/>
                        <a14:foregroundMark x1="58799" y1="8195" x2="83902" y2="1663"/>
                        <a14:foregroundMark x1="5798" y1="80879" x2="7094" y2="97268"/>
                        <a14:backgroundMark x1="43383" y1="4276" x2="57435" y2="1306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6195864" y="1159066"/>
            <a:ext cx="2962154" cy="17014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9A80868-D0E0-43AD-BD05-69BF70A40CEA}"/>
              </a:ext>
            </a:extLst>
          </p:cNvPr>
          <p:cNvGrpSpPr/>
          <p:nvPr/>
        </p:nvGrpSpPr>
        <p:grpSpPr>
          <a:xfrm>
            <a:off x="4796908" y="4246746"/>
            <a:ext cx="2505516" cy="1976632"/>
            <a:chOff x="-428417" y="1759790"/>
            <a:chExt cx="3734634" cy="294629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6EBB3C8-DF6B-4E5F-B491-DCFA48D7EA6E}"/>
                </a:ext>
              </a:extLst>
            </p:cNvPr>
            <p:cNvGrpSpPr/>
            <p:nvPr/>
          </p:nvGrpSpPr>
          <p:grpSpPr>
            <a:xfrm>
              <a:off x="-428417" y="1759790"/>
              <a:ext cx="3734634" cy="2946298"/>
              <a:chOff x="508957" y="2313300"/>
              <a:chExt cx="3734634" cy="2946298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6A1C7FCA-D0DE-49A2-A88C-5DA9815DDDC8}"/>
                  </a:ext>
                </a:extLst>
              </p:cNvPr>
              <p:cNvGrpSpPr/>
              <p:nvPr/>
            </p:nvGrpSpPr>
            <p:grpSpPr>
              <a:xfrm>
                <a:off x="1063053" y="2313300"/>
                <a:ext cx="3180538" cy="2946298"/>
                <a:chOff x="6245748" y="3290783"/>
                <a:chExt cx="3731385" cy="3456576"/>
              </a:xfrm>
            </p:grpSpPr>
            <p:pic>
              <p:nvPicPr>
                <p:cNvPr id="19" name="Picture 2">
                  <a:extLst>
                    <a:ext uri="{FF2B5EF4-FFF2-40B4-BE49-F238E27FC236}">
                      <a16:creationId xmlns:a16="http://schemas.microsoft.com/office/drawing/2014/main" id="{5F516E83-B653-4D0A-89F2-C1841244AE9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7" b="977"/>
                <a:stretch/>
              </p:blipFill>
              <p:spPr bwMode="auto">
                <a:xfrm>
                  <a:off x="6245748" y="3290783"/>
                  <a:ext cx="3731385" cy="34565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616CA18D-46F7-49A2-BFC7-B8EC8EE14892}"/>
                    </a:ext>
                  </a:extLst>
                </p:cNvPr>
                <p:cNvSpPr/>
                <p:nvPr/>
              </p:nvSpPr>
              <p:spPr>
                <a:xfrm>
                  <a:off x="7942591" y="4863463"/>
                  <a:ext cx="337698" cy="310643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0704381-A86B-463B-92A6-2D0649FF0112}"/>
                  </a:ext>
                </a:extLst>
              </p:cNvPr>
              <p:cNvSpPr txBox="1"/>
              <p:nvPr/>
            </p:nvSpPr>
            <p:spPr>
              <a:xfrm>
                <a:off x="508957" y="2564591"/>
                <a:ext cx="1367480" cy="871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effectLst>
                      <a:glow rad="127000">
                        <a:schemeClr val="accent1"/>
                      </a:glow>
                    </a:effectLst>
                  </a:rPr>
                  <a:t>Stopping Target</a:t>
                </a:r>
              </a:p>
            </p:txBody>
          </p:sp>
        </p:grp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9E7C7D5-2366-4F7E-9432-B5FB6193DC5C}"/>
                </a:ext>
              </a:extLst>
            </p:cNvPr>
            <p:cNvSpPr/>
            <p:nvPr/>
          </p:nvSpPr>
          <p:spPr>
            <a:xfrm>
              <a:off x="508958" y="2873203"/>
              <a:ext cx="1043797" cy="522600"/>
            </a:xfrm>
            <a:custGeom>
              <a:avLst/>
              <a:gdLst>
                <a:gd name="connsiteX0" fmla="*/ 0 w 1043797"/>
                <a:gd name="connsiteY0" fmla="*/ 0 h 1196063"/>
                <a:gd name="connsiteX1" fmla="*/ 138023 w 1043797"/>
                <a:gd name="connsiteY1" fmla="*/ 948906 h 1196063"/>
                <a:gd name="connsiteX2" fmla="*/ 664234 w 1043797"/>
                <a:gd name="connsiteY2" fmla="*/ 1190446 h 1196063"/>
                <a:gd name="connsiteX3" fmla="*/ 1043797 w 1043797"/>
                <a:gd name="connsiteY3" fmla="*/ 1095555 h 119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3797" h="1196063">
                  <a:moveTo>
                    <a:pt x="0" y="0"/>
                  </a:moveTo>
                  <a:cubicBezTo>
                    <a:pt x="13658" y="375249"/>
                    <a:pt x="27317" y="750498"/>
                    <a:pt x="138023" y="948906"/>
                  </a:cubicBezTo>
                  <a:cubicBezTo>
                    <a:pt x="248729" y="1147314"/>
                    <a:pt x="513272" y="1166005"/>
                    <a:pt x="664234" y="1190446"/>
                  </a:cubicBezTo>
                  <a:cubicBezTo>
                    <a:pt x="815196" y="1214887"/>
                    <a:pt x="929496" y="1155221"/>
                    <a:pt x="1043797" y="1095555"/>
                  </a:cubicBezTo>
                </a:path>
              </a:pathLst>
            </a:custGeom>
            <a:noFill/>
            <a:ln w="57150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2ED0F65F-168D-4956-A6CA-94DB6A9DDB6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305" l="3423" r="98289">
                        <a14:foregroundMark x1="17848" y1="48113" x2="17848" y2="32749"/>
                        <a14:foregroundMark x1="80929" y1="45148" x2="82274" y2="31267"/>
                        <a14:foregroundMark x1="62958" y1="75606" x2="70171" y2="66307"/>
                        <a14:foregroundMark x1="28973" y1="97305" x2="77017" y2="8625"/>
                        <a14:foregroundMark x1="70660" y1="4852" x2="79829" y2="5391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6883424" y="2802579"/>
            <a:ext cx="1881866" cy="1707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39804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09A22-0ADE-4E54-82BC-2811DB030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D7AE7-13E3-43BB-B42E-83293DDB3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8/13/2018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D284E-E8E2-45F5-A18E-215E4C5E6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Mu2e Experiment at Fermilab: NuFact 2018</a:t>
            </a:r>
          </a:p>
          <a:p>
            <a:r>
              <a:rPr lang="en-US"/>
              <a:t>Steven Boi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AE973-C4A7-42F0-9811-4B1C54804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2471-29E2-4B29-BFDC-045B3F08B63A}" type="slidenum">
              <a:rPr lang="en-US" smtClean="0"/>
              <a:t>29</a:t>
            </a:fld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7115A16-AF27-48FC-84CD-989FC28E3E97}"/>
              </a:ext>
            </a:extLst>
          </p:cNvPr>
          <p:cNvGrpSpPr/>
          <p:nvPr/>
        </p:nvGrpSpPr>
        <p:grpSpPr>
          <a:xfrm>
            <a:off x="1152412" y="1325581"/>
            <a:ext cx="6884894" cy="4769306"/>
            <a:chOff x="-2009172" y="1289662"/>
            <a:chExt cx="6884894" cy="476930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68B1405-336B-4B27-BA83-C3C3278DDE79}"/>
                </a:ext>
              </a:extLst>
            </p:cNvPr>
            <p:cNvGrpSpPr/>
            <p:nvPr/>
          </p:nvGrpSpPr>
          <p:grpSpPr>
            <a:xfrm>
              <a:off x="-2009172" y="1289662"/>
              <a:ext cx="6884894" cy="4769306"/>
              <a:chOff x="1129553" y="1320548"/>
              <a:chExt cx="6884894" cy="4769306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AB5E0C37-6C30-4B42-B232-10918FF06491}"/>
                  </a:ext>
                </a:extLst>
              </p:cNvPr>
              <p:cNvGrpSpPr/>
              <p:nvPr/>
            </p:nvGrpSpPr>
            <p:grpSpPr>
              <a:xfrm>
                <a:off x="1129553" y="1320548"/>
                <a:ext cx="6884894" cy="4743367"/>
                <a:chOff x="1129553" y="1320548"/>
                <a:chExt cx="6884894" cy="4743367"/>
              </a:xfrm>
            </p:grpSpPr>
            <p:pic>
              <p:nvPicPr>
                <p:cNvPr id="32" name="Picture 31" descr="diocartoon_1.png">
                  <a:extLst>
                    <a:ext uri="{FF2B5EF4-FFF2-40B4-BE49-F238E27FC236}">
                      <a16:creationId xmlns:a16="http://schemas.microsoft.com/office/drawing/2014/main" id="{8960CB23-E1A0-4ADA-9519-EEE3424BE6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b="683"/>
                <a:stretch/>
              </p:blipFill>
              <p:spPr>
                <a:xfrm>
                  <a:off x="1129553" y="1320548"/>
                  <a:ext cx="6884894" cy="4743367"/>
                </a:xfrm>
                <a:prstGeom prst="rect">
                  <a:avLst/>
                </a:prstGeom>
              </p:spPr>
            </p:pic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285260F9-0684-4B5A-B752-059FE58445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85372" y="1789383"/>
                  <a:ext cx="0" cy="3721675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27596FC2-6F8A-4921-AFA1-A510CED5E3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32629" y="1789383"/>
                  <a:ext cx="0" cy="3721675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Content Placeholder 12">
                <a:extLst>
                  <a:ext uri="{FF2B5EF4-FFF2-40B4-BE49-F238E27FC236}">
                    <a16:creationId xmlns:a16="http://schemas.microsoft.com/office/drawing/2014/main" id="{AF069C65-B790-41F7-8A06-A9EC751C0BC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86505" y="1346942"/>
                <a:ext cx="6397734" cy="4742912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dirty="0"/>
                  <a:t>Energy spectrum of electron emitted by muon decay in orbit</a:t>
                </a:r>
              </a:p>
            </p:txBody>
          </p:sp>
        </p:grpSp>
        <p:cxnSp>
          <p:nvCxnSpPr>
            <p:cNvPr id="36" name="Connector: Elbow 35">
              <a:extLst>
                <a:ext uri="{FF2B5EF4-FFF2-40B4-BE49-F238E27FC236}">
                  <a16:creationId xmlns:a16="http://schemas.microsoft.com/office/drawing/2014/main" id="{BBB8FB07-ABFB-411F-8997-9D7D2A8747EB}"/>
                </a:ext>
              </a:extLst>
            </p:cNvPr>
            <p:cNvCxnSpPr/>
            <p:nvPr/>
          </p:nvCxnSpPr>
          <p:spPr>
            <a:xfrm rot="10800000">
              <a:off x="609658" y="4962386"/>
              <a:ext cx="1114697" cy="487680"/>
            </a:xfrm>
            <a:prstGeom prst="bentConnector3">
              <a:avLst>
                <a:gd name="adj1" fmla="val 0"/>
              </a:avLst>
            </a:prstGeom>
            <a:ln w="57150">
              <a:solidFill>
                <a:srgbClr val="0F3EF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949CD1F-B073-4320-A000-A795D190D19B}"/>
                </a:ext>
              </a:extLst>
            </p:cNvPr>
            <p:cNvSpPr txBox="1"/>
            <p:nvPr/>
          </p:nvSpPr>
          <p:spPr>
            <a:xfrm>
              <a:off x="3017944" y="4266847"/>
              <a:ext cx="78809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Fully</a:t>
              </a:r>
            </a:p>
            <a:p>
              <a:pPr algn="ctr"/>
              <a:r>
                <a:rPr lang="en-US" sz="1600" dirty="0" err="1">
                  <a:solidFill>
                    <a:srgbClr val="FF0000"/>
                  </a:solidFill>
                </a:rPr>
                <a:t>fiducial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CBD0D0D-E9DF-4F48-81D8-C00991F7D8A2}"/>
                </a:ext>
              </a:extLst>
            </p:cNvPr>
            <p:cNvGrpSpPr/>
            <p:nvPr/>
          </p:nvGrpSpPr>
          <p:grpSpPr>
            <a:xfrm>
              <a:off x="1955205" y="1889322"/>
              <a:ext cx="1663477" cy="1538088"/>
              <a:chOff x="1927942" y="2221468"/>
              <a:chExt cx="1663477" cy="1538088"/>
            </a:xfrm>
          </p:grpSpPr>
          <p:pic>
            <p:nvPicPr>
              <p:cNvPr id="38" name="Picture 37" descr="Station-rphiView.jpg">
                <a:extLst>
                  <a:ext uri="{FF2B5EF4-FFF2-40B4-BE49-F238E27FC236}">
                    <a16:creationId xmlns:a16="http://schemas.microsoft.com/office/drawing/2014/main" id="{B579BD6E-DA9D-43C4-A526-2D6E01BC6A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6316"/>
              <a:stretch>
                <a:fillRect/>
              </a:stretch>
            </p:blipFill>
            <p:spPr>
              <a:xfrm>
                <a:off x="1927942" y="2221468"/>
                <a:ext cx="1663477" cy="1538088"/>
              </a:xfrm>
              <a:prstGeom prst="rect">
                <a:avLst/>
              </a:prstGeom>
            </p:spPr>
          </p:pic>
          <p:sp>
            <p:nvSpPr>
              <p:cNvPr id="39" name="Donut 19">
                <a:extLst>
                  <a:ext uri="{FF2B5EF4-FFF2-40B4-BE49-F238E27FC236}">
                    <a16:creationId xmlns:a16="http://schemas.microsoft.com/office/drawing/2014/main" id="{EE9F9539-4193-4014-903C-11EC11EE02AF}"/>
                  </a:ext>
                </a:extLst>
              </p:cNvPr>
              <p:cNvSpPr/>
              <p:nvPr/>
            </p:nvSpPr>
            <p:spPr>
              <a:xfrm>
                <a:off x="2628852" y="2642923"/>
                <a:ext cx="551674" cy="502244"/>
              </a:xfrm>
              <a:prstGeom prst="donut">
                <a:avLst>
                  <a:gd name="adj" fmla="val 5393"/>
                </a:avLst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Donut 21">
                <a:extLst>
                  <a:ext uri="{FF2B5EF4-FFF2-40B4-BE49-F238E27FC236}">
                    <a16:creationId xmlns:a16="http://schemas.microsoft.com/office/drawing/2014/main" id="{A9012E01-DFDF-4712-B8D5-8946369A0E9D}"/>
                  </a:ext>
                </a:extLst>
              </p:cNvPr>
              <p:cNvSpPr/>
              <p:nvPr/>
            </p:nvSpPr>
            <p:spPr>
              <a:xfrm>
                <a:off x="2386055" y="2927798"/>
                <a:ext cx="310414" cy="301339"/>
              </a:xfrm>
              <a:prstGeom prst="donut">
                <a:avLst>
                  <a:gd name="adj" fmla="val 11017"/>
                </a:avLst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4DD158CB-27BC-456B-9EED-3E16E1D6E831}"/>
                </a:ext>
              </a:extLst>
            </p:cNvPr>
            <p:cNvCxnSpPr>
              <a:cxnSpLocks/>
              <a:endCxn id="39" idx="4"/>
            </p:cNvCxnSpPr>
            <p:nvPr/>
          </p:nvCxnSpPr>
          <p:spPr>
            <a:xfrm flipH="1" flipV="1">
              <a:off x="2931952" y="2813021"/>
              <a:ext cx="432789" cy="14628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6C9DAECF-2FA7-46E0-945F-5AB4E7B24347}"/>
                </a:ext>
              </a:extLst>
            </p:cNvPr>
            <p:cNvCxnSpPr>
              <a:cxnSpLocks/>
              <a:endCxn id="40" idx="3"/>
            </p:cNvCxnSpPr>
            <p:nvPr/>
          </p:nvCxnSpPr>
          <p:spPr>
            <a:xfrm flipV="1">
              <a:off x="1230791" y="2852861"/>
              <a:ext cx="1227986" cy="1517634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D43A5FE-C9FE-498A-B0E0-5CEF5DB2A073}"/>
                </a:ext>
              </a:extLst>
            </p:cNvPr>
            <p:cNvSpPr txBox="1"/>
            <p:nvPr/>
          </p:nvSpPr>
          <p:spPr>
            <a:xfrm>
              <a:off x="-109600" y="4070757"/>
              <a:ext cx="143851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FF"/>
                  </a:solidFill>
                </a:rPr>
                <a:t>Escape</a:t>
              </a:r>
            </a:p>
            <a:p>
              <a:pPr algn="ctr"/>
              <a:r>
                <a:rPr lang="en-US" sz="1600" dirty="0">
                  <a:solidFill>
                    <a:srgbClr val="0000FF"/>
                  </a:solidFill>
                </a:rPr>
                <a:t>through center</a:t>
              </a:r>
            </a:p>
            <a:p>
              <a:pPr algn="ctr"/>
              <a:r>
                <a:rPr lang="en-US" sz="1600" dirty="0">
                  <a:solidFill>
                    <a:srgbClr val="0000FF"/>
                  </a:solidFill>
                </a:rPr>
                <a:t>of Tracker</a:t>
              </a:r>
            </a:p>
          </p:txBody>
        </p:sp>
        <p:cxnSp>
          <p:nvCxnSpPr>
            <p:cNvPr id="46" name="Connector: Elbow 45">
              <a:extLst>
                <a:ext uri="{FF2B5EF4-FFF2-40B4-BE49-F238E27FC236}">
                  <a16:creationId xmlns:a16="http://schemas.microsoft.com/office/drawing/2014/main" id="{CA854E65-B508-47B2-8DB6-966143A5FC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2064" y="4998629"/>
              <a:ext cx="571667" cy="457870"/>
            </a:xfrm>
            <a:prstGeom prst="bentConnector3">
              <a:avLst>
                <a:gd name="adj1" fmla="val 4504"/>
              </a:avLst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12276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D8549-EA5F-4D30-B892-15AEF443F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CLFV beyond the SM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08C67-DFA1-4500-AC63-EE2CD12D1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8/13/2018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B7C9D-8EAE-4797-9632-5CE4B3FA3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Mu2e Experiment at Fermilab: NuFact 2018</a:t>
            </a:r>
          </a:p>
          <a:p>
            <a:r>
              <a:rPr lang="en-US"/>
              <a:t>Steven Boi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8450D-486D-4AEC-8FBD-CA111F4E9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2471-29E2-4B29-BFDC-045B3F08B63A}" type="slidenum">
              <a:rPr lang="en-US" smtClean="0"/>
              <a:t>3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51B676-3498-4B0E-8714-FFFE27BBF670}"/>
              </a:ext>
            </a:extLst>
          </p:cNvPr>
          <p:cNvGrpSpPr/>
          <p:nvPr/>
        </p:nvGrpSpPr>
        <p:grpSpPr>
          <a:xfrm>
            <a:off x="1007611" y="4818743"/>
            <a:ext cx="2130224" cy="1431120"/>
            <a:chOff x="7133794" y="4158551"/>
            <a:chExt cx="2953433" cy="19841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F1AD21D-9BF4-4003-BF27-DBF5240F8C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7349"/>
            <a:stretch/>
          </p:blipFill>
          <p:spPr>
            <a:xfrm>
              <a:off x="7133794" y="4471967"/>
              <a:ext cx="2953433" cy="167074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BD31228-5401-41C2-AB66-5CC1F9E63E10}"/>
                </a:ext>
              </a:extLst>
            </p:cNvPr>
            <p:cNvSpPr txBox="1"/>
            <p:nvPr/>
          </p:nvSpPr>
          <p:spPr>
            <a:xfrm>
              <a:off x="8373427" y="4158551"/>
              <a:ext cx="301065" cy="436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~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EF63D1C-5FE0-41B3-8913-691A9A5CC741}"/>
              </a:ext>
            </a:extLst>
          </p:cNvPr>
          <p:cNvGrpSpPr/>
          <p:nvPr/>
        </p:nvGrpSpPr>
        <p:grpSpPr>
          <a:xfrm>
            <a:off x="3301464" y="1689631"/>
            <a:ext cx="6144093" cy="4503770"/>
            <a:chOff x="3301464" y="1689631"/>
            <a:chExt cx="6144093" cy="450377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EDFC8E2-8BB8-4B93-8CFA-05094A6B9FA2}"/>
                </a:ext>
              </a:extLst>
            </p:cNvPr>
            <p:cNvGrpSpPr/>
            <p:nvPr/>
          </p:nvGrpSpPr>
          <p:grpSpPr>
            <a:xfrm>
              <a:off x="3899834" y="1689631"/>
              <a:ext cx="5545723" cy="4503770"/>
              <a:chOff x="5373739" y="1774247"/>
              <a:chExt cx="5143296" cy="3948234"/>
            </a:xfrm>
          </p:grpSpPr>
          <p:pic>
            <p:nvPicPr>
              <p:cNvPr id="15" name="Picture 2">
                <a:extLst>
                  <a:ext uri="{FF2B5EF4-FFF2-40B4-BE49-F238E27FC236}">
                    <a16:creationId xmlns:a16="http://schemas.microsoft.com/office/drawing/2014/main" id="{22690AAF-79C3-45EB-95EE-6B57772833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3027"/>
              <a:stretch/>
            </p:blipFill>
            <p:spPr bwMode="auto">
              <a:xfrm>
                <a:off x="5373739" y="1774247"/>
                <a:ext cx="5143296" cy="39482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DA9AB9E-2E62-4A5E-8E00-D8C7DA875525}"/>
                  </a:ext>
                </a:extLst>
              </p:cNvPr>
              <p:cNvSpPr/>
              <p:nvPr/>
            </p:nvSpPr>
            <p:spPr>
              <a:xfrm>
                <a:off x="5834361" y="4835384"/>
                <a:ext cx="4320944" cy="217806"/>
              </a:xfrm>
              <a:prstGeom prst="rect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BD6CB81-E574-4EF5-B9F4-D2127A1A1E4C}"/>
                </a:ext>
              </a:extLst>
            </p:cNvPr>
            <p:cNvSpPr txBox="1"/>
            <p:nvPr/>
          </p:nvSpPr>
          <p:spPr>
            <a:xfrm>
              <a:off x="3301464" y="4967799"/>
              <a:ext cx="1086591" cy="120032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</p:spPr>
          <p:txBody>
            <a:bodyPr wrap="square" numCol="1" rtlCol="0">
              <a:spAutoFit/>
            </a:bodyPr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</a:rPr>
                <a:t>★★★</a:t>
              </a:r>
            </a:p>
            <a:p>
              <a:pPr algn="ctr"/>
              <a:r>
                <a:rPr lang="en-US" sz="1100" dirty="0"/>
                <a:t>Large effects</a:t>
              </a:r>
            </a:p>
            <a:p>
              <a:pPr algn="ctr"/>
              <a:endParaRPr lang="en-US" sz="300" dirty="0"/>
            </a:p>
            <a:p>
              <a:pPr algn="ctr"/>
              <a:r>
                <a:rPr lang="en-US" sz="1100" dirty="0">
                  <a:solidFill>
                    <a:srgbClr val="0000FF"/>
                  </a:solidFill>
                </a:rPr>
                <a:t>★★</a:t>
              </a:r>
              <a:r>
                <a:rPr lang="en-US" sz="1100" dirty="0"/>
                <a:t> </a:t>
              </a:r>
            </a:p>
            <a:p>
              <a:pPr algn="ctr"/>
              <a:r>
                <a:rPr lang="en-US" sz="1100" dirty="0"/>
                <a:t>Small effects</a:t>
              </a:r>
            </a:p>
            <a:p>
              <a:pPr algn="ctr"/>
              <a:endParaRPr lang="en-US" sz="300" dirty="0"/>
            </a:p>
            <a:p>
              <a:pPr algn="ctr"/>
              <a:r>
                <a:rPr lang="en-US" sz="1100" dirty="0"/>
                <a:t>★ </a:t>
              </a:r>
            </a:p>
            <a:p>
              <a:pPr algn="ctr"/>
              <a:r>
                <a:rPr lang="en-US" sz="1100" dirty="0"/>
                <a:t>No effects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59E828-3030-49B4-B0CE-B819F5DA80D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22959" y="1309259"/>
                <a:ext cx="3496726" cy="4559835"/>
              </a:xfrm>
            </p:spPr>
            <p:txBody>
              <a:bodyPr/>
              <a:lstStyle/>
              <a:p>
                <a:r>
                  <a:rPr lang="en-US" dirty="0"/>
                  <a:t>While CLFV within the SM is effectively unobservable, the rate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is uniquely sensitive to a host of BSM physics. </a:t>
                </a:r>
              </a:p>
              <a:p>
                <a:pPr lvl="1"/>
                <a:r>
                  <a:rPr lang="en-US" dirty="0"/>
                  <a:t>Observation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dirty="0"/>
                  <a:t> conversion is an unambiguous sign of new physics.</a:t>
                </a:r>
              </a:p>
              <a:p>
                <a:pPr lvl="1"/>
                <a:r>
                  <a:rPr lang="en-US" dirty="0"/>
                  <a:t>Easy to produce high intensity muon beams.</a:t>
                </a:r>
              </a:p>
              <a:p>
                <a:pPr lvl="1"/>
                <a:r>
                  <a:rPr lang="en-US" dirty="0"/>
                  <a:t>BSM models predict effects that would be measurable by next-generation experiments.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59E828-3030-49B4-B0CE-B819F5DA80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2959" y="1309259"/>
                <a:ext cx="3496726" cy="4559835"/>
              </a:xfrm>
              <a:blipFill>
                <a:blip r:embed="rId5"/>
                <a:stretch>
                  <a:fillRect l="-1742" t="-1471" r="-3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9D9FB1A8-D199-4D79-94B9-BAD87A2E2963}"/>
              </a:ext>
            </a:extLst>
          </p:cNvPr>
          <p:cNvSpPr txBox="1"/>
          <p:nvPr/>
        </p:nvSpPr>
        <p:spPr>
          <a:xfrm>
            <a:off x="694871" y="5493443"/>
            <a:ext cx="567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SUSY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D80B54-FAA0-4920-A539-C73175DDB9ED}"/>
              </a:ext>
            </a:extLst>
          </p:cNvPr>
          <p:cNvSpPr txBox="1"/>
          <p:nvPr/>
        </p:nvSpPr>
        <p:spPr>
          <a:xfrm>
            <a:off x="4438593" y="1277233"/>
            <a:ext cx="4020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Flavor physics effects for the most interesting observables in a selection of SUSY and non-SUSY models.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394A27-9146-4033-8474-CE922DB982D8}"/>
              </a:ext>
            </a:extLst>
          </p:cNvPr>
          <p:cNvSpPr txBox="1"/>
          <p:nvPr/>
        </p:nvSpPr>
        <p:spPr>
          <a:xfrm>
            <a:off x="4319685" y="6131932"/>
            <a:ext cx="12891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50" dirty="0">
                <a:solidFill>
                  <a:srgbClr val="404040"/>
                </a:solidFill>
              </a:rPr>
              <a:t>A. de Gouvêa , et al</a:t>
            </a:r>
            <a:endParaRPr lang="en-US" sz="105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7258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465D7-D459-41D5-AC4E-DFEAF4BA0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B4BEA6-FEA9-44D9-8B92-633056EF80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1800" dirty="0"/>
                  <a:t>Several tracker panels have been built and tested using cosmic rays and 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F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55</m:t>
                        </m:r>
                      </m:sup>
                    </m:sSup>
                  </m:oMath>
                </a14:m>
                <a:r>
                  <a:rPr lang="en-US" sz="1800" dirty="0"/>
                  <a:t> source.</a:t>
                </a:r>
              </a:p>
              <a:p>
                <a:pPr lvl="1"/>
                <a:r>
                  <a:rPr lang="en-US" sz="1600" dirty="0"/>
                  <a:t>Full plane assembled at </a:t>
                </a:r>
                <a:r>
                  <a:rPr lang="en-US" sz="1600" dirty="0" err="1"/>
                  <a:t>Fermilab</a:t>
                </a:r>
                <a:r>
                  <a:rPr lang="en-US" sz="1600" dirty="0"/>
                  <a:t>.</a:t>
                </a:r>
              </a:p>
              <a:p>
                <a:r>
                  <a:rPr lang="en-US" sz="1800" dirty="0"/>
                  <a:t>Panel assembly at the University of Minnesota (with </a:t>
                </a:r>
                <a:r>
                  <a:rPr lang="en-US" sz="1800" dirty="0" err="1"/>
                  <a:t>Fermilab</a:t>
                </a:r>
                <a:r>
                  <a:rPr lang="en-US" sz="1800" dirty="0"/>
                  <a:t> and U. Houston).</a:t>
                </a:r>
              </a:p>
              <a:p>
                <a:r>
                  <a:rPr lang="en-US" sz="1800" dirty="0"/>
                  <a:t>QA of panel components @ CUNY, Duke and LBL/UC Berkeley.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B4BEA6-FEA9-44D9-8B92-633056EF80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46" t="-1285" r="-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F4984-D694-4D5F-854D-EEC46D657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8/13/2018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FF9FD-8BF9-4E5D-971A-9AE5CFDEE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Mu2e Experiment at Fermilab: NuFact 2018</a:t>
            </a:r>
          </a:p>
          <a:p>
            <a:r>
              <a:rPr lang="en-US"/>
              <a:t>Steven Boi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553D8-8602-40B9-8660-62952D979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2471-29E2-4B29-BFDC-045B3F08B63A}" type="slidenum">
              <a:rPr lang="en-US" smtClean="0"/>
              <a:t>30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484D461-F0D1-4378-83CE-F164F0D6EDD5}"/>
              </a:ext>
            </a:extLst>
          </p:cNvPr>
          <p:cNvGrpSpPr/>
          <p:nvPr/>
        </p:nvGrpSpPr>
        <p:grpSpPr>
          <a:xfrm>
            <a:off x="1514546" y="3111214"/>
            <a:ext cx="6133301" cy="3157788"/>
            <a:chOff x="1423905" y="2803864"/>
            <a:chExt cx="6808380" cy="350535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F4EA86A-F4BB-40FC-81C0-B6ACD906AD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lum/>
              <a:alphaModFix/>
            </a:blip>
            <a:srcRect t="14701" r="34183"/>
            <a:stretch/>
          </p:blipFill>
          <p:spPr>
            <a:xfrm>
              <a:off x="3880320" y="2916515"/>
              <a:ext cx="1602749" cy="1275412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</p:pic>
        <p:pic>
          <p:nvPicPr>
            <p:cNvPr id="8" name="panel.png" descr="panel.png">
              <a:extLst>
                <a:ext uri="{FF2B5EF4-FFF2-40B4-BE49-F238E27FC236}">
                  <a16:creationId xmlns:a16="http://schemas.microsoft.com/office/drawing/2014/main" id="{4F7B9BD4-A3A4-405C-9763-6C21299F0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t="3464" b="9083"/>
            <a:stretch>
              <a:fillRect/>
            </a:stretch>
          </p:blipFill>
          <p:spPr>
            <a:xfrm>
              <a:off x="1581121" y="2927863"/>
              <a:ext cx="2298549" cy="1583735"/>
            </a:xfrm>
            <a:prstGeom prst="rect">
              <a:avLst/>
            </a:prstGeom>
            <a:ln w="12700"/>
            <a:effectLst>
              <a:softEdge rad="31750"/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B646D1B-841D-42F3-95D7-580A374077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52"/>
            <a:stretch/>
          </p:blipFill>
          <p:spPr>
            <a:xfrm>
              <a:off x="3880320" y="4183205"/>
              <a:ext cx="3953283" cy="2126018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9" name="Content Placeholder 15">
              <a:extLst>
                <a:ext uri="{FF2B5EF4-FFF2-40B4-BE49-F238E27FC236}">
                  <a16:creationId xmlns:a16="http://schemas.microsoft.com/office/drawing/2014/main" id="{B05CF008-8419-4D8A-87B4-DC3DB6700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8106" y1="87583" x2="52596" y2="17583"/>
                          <a14:foregroundMark x1="58288" y1="33500" x2="81375" y2="10167"/>
                          <a14:foregroundMark x1="47996" y1="19083" x2="92213" y2="13167"/>
                          <a14:foregroundMark x1="90574" y1="12167" x2="98452" y2="18583"/>
                          <a14:foregroundMark x1="91120" y1="11167" x2="97359" y2="9167"/>
                          <a14:foregroundMark x1="80829" y1="33000" x2="66166" y2="19583"/>
                          <a14:foregroundMark x1="84335" y1="17083" x2="75137" y2="35500"/>
                          <a14:foregroundMark x1="71858" y1="22583" x2="84882" y2="26583"/>
                          <a14:foregroundMark x1="1639" y1="89583" x2="4599" y2="77167"/>
                          <a14:foregroundMark x1="5965" y1="73667" x2="13570" y2="53833"/>
                          <a14:foregroundMark x1="13570" y1="53833" x2="23042" y2="37500"/>
                          <a14:foregroundMark x1="48270" y1="11667" x2="37705" y2="20083"/>
                          <a14:foregroundMark x1="22222" y1="38917" x2="37158" y2="22083"/>
                          <a14:foregroundMark x1="36066" y1="22083" x2="26821" y2="32500"/>
                          <a14:foregroundMark x1="68352" y1="3250" x2="59107" y2="6667"/>
                          <a14:foregroundMark x1="47450" y1="12667" x2="59381" y2="6167"/>
                          <a14:foregroundMark x1="69945" y1="4250" x2="74863" y2="1750"/>
                          <a14:foregroundMark x1="49089" y1="25083" x2="40392" y2="24083"/>
                          <a14:foregroundMark x1="93852" y1="3250" x2="83789" y2="1750"/>
                          <a14:foregroundMark x1="76730" y1="2250" x2="82969" y2="1750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5483069" y="2803864"/>
              <a:ext cx="2749216" cy="1502304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5582782-9879-41BE-AFAA-2F7C93D3DF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6577" t="32534" r="14357"/>
            <a:stretch/>
          </p:blipFill>
          <p:spPr>
            <a:xfrm>
              <a:off x="1423905" y="4511598"/>
              <a:ext cx="2455764" cy="1797625"/>
            </a:xfrm>
            <a:prstGeom prst="rect">
              <a:avLst/>
            </a:prstGeom>
            <a:effectLst>
              <a:softEdge rad="31750"/>
            </a:effectLst>
          </p:spPr>
        </p:pic>
      </p:grpSp>
    </p:spTree>
    <p:extLst>
      <p:ext uri="{BB962C8B-B14F-4D97-AF65-F5344CB8AC3E}">
        <p14:creationId xmlns:p14="http://schemas.microsoft.com/office/powerpoint/2010/main" val="34787466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682C00B5-F8B3-4862-9B1F-F641AA0963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11966" y="1457651"/>
            <a:ext cx="3397280" cy="23679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E17C0C-4075-4B50-B76A-B2684A1FA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5C2DC-3E66-470E-82C2-96D306329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8/13/2018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CB8AE-E82D-45E0-86AF-3E3D712C8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Mu2e Experiment at Fermilab: NuFact 2018</a:t>
            </a:r>
          </a:p>
          <a:p>
            <a:r>
              <a:rPr lang="en-US"/>
              <a:t>Steven Boi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448E1-E130-4ABE-8998-DD5D95740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2471-29E2-4B29-BFDC-045B3F08B63A}" type="slidenum">
              <a:rPr lang="en-US" smtClean="0"/>
              <a:t>31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B98C7D-1A46-4E18-9408-97473D537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8399" y="1199848"/>
            <a:ext cx="3392101" cy="25452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B128B9-F234-48C1-ACDC-CA1FAD5B9C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3466" y="3792554"/>
            <a:ext cx="3758266" cy="25452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C84A467-93FD-4288-8155-C6D1B991CF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0043" y="3746356"/>
            <a:ext cx="2675914" cy="259062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11142A6-B8D6-4EC1-A343-7D53F5CE0A02}"/>
              </a:ext>
            </a:extLst>
          </p:cNvPr>
          <p:cNvSpPr/>
          <p:nvPr/>
        </p:nvSpPr>
        <p:spPr>
          <a:xfrm>
            <a:off x="4742799" y="1108558"/>
            <a:ext cx="36011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Cosmic Rays: Straw hit efficiency as a function of the</a:t>
            </a:r>
          </a:p>
          <a:p>
            <a:pPr algn="ctr"/>
            <a:r>
              <a:rPr lang="en-US" sz="1200" dirty="0"/>
              <a:t>distance from the wire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C574AE-BBF7-4AD3-9404-86BE4B4469EC}"/>
              </a:ext>
            </a:extLst>
          </p:cNvPr>
          <p:cNvSpPr/>
          <p:nvPr/>
        </p:nvSpPr>
        <p:spPr>
          <a:xfrm>
            <a:off x="4839049" y="3745129"/>
            <a:ext cx="34126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Cosmic Rays: Transverse Resolution</a:t>
            </a:r>
          </a:p>
        </p:txBody>
      </p:sp>
    </p:spTree>
    <p:extLst>
      <p:ext uri="{BB962C8B-B14F-4D97-AF65-F5344CB8AC3E}">
        <p14:creationId xmlns:p14="http://schemas.microsoft.com/office/powerpoint/2010/main" val="37288832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C016B-5653-4330-9218-FBD556A56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Calorimeter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24159B2-7A1F-4995-8A84-D91FE0DA1FB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22958" y="1304776"/>
                <a:ext cx="7543801" cy="1302589"/>
              </a:xfrm>
            </p:spPr>
            <p:txBody>
              <a:bodyPr/>
              <a:lstStyle/>
              <a:p>
                <a:r>
                  <a:rPr lang="en-US" dirty="0"/>
                  <a:t>A high-granularity crystal-based calorimeter will measure the energy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 coming out of the stopping target.</a:t>
                </a:r>
              </a:p>
              <a:p>
                <a:pPr lvl="1"/>
                <a:r>
                  <a:rPr lang="en-US" dirty="0"/>
                  <a:t>This measurement is complementary to the Tracker’s momentum measurement.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24159B2-7A1F-4995-8A84-D91FE0DA1F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2958" y="1304776"/>
                <a:ext cx="7543801" cy="1302589"/>
              </a:xfrm>
              <a:blipFill>
                <a:blip r:embed="rId2"/>
                <a:stretch>
                  <a:fillRect l="-808" t="-4673" r="-1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E04A2-96E3-4FAA-809F-CEBC11EDB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8/13/2018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39F13-D7D7-4039-80D6-0350C8B7E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Mu2e Experiment at Fermilab: NuFact 2018</a:t>
            </a:r>
          </a:p>
          <a:p>
            <a:r>
              <a:rPr lang="en-US"/>
              <a:t>Steven Boi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35D53-7414-497C-A7F7-2578F1602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2471-29E2-4B29-BFDC-045B3F08B63A}" type="slidenum">
              <a:rPr lang="en-US" smtClean="0"/>
              <a:t>32</a:t>
            </a:fld>
            <a:endParaRPr lang="en-US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C254B935-298E-4160-99C0-6A047FE28BF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176408" y="3347894"/>
            <a:ext cx="2710182" cy="2150693"/>
          </a:xfrm>
          <a:prstGeom prst="rect">
            <a:avLst/>
          </a:prstGeom>
          <a:noFill/>
          <a:ln cap="flat">
            <a:noFill/>
          </a:ln>
          <a:effectLst>
            <a:softEdge rad="3175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92C4BD87-0C58-4EE3-9929-86E8343ED0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2958" y="2529192"/>
                <a:ext cx="4730358" cy="3753864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It provides: </a:t>
                </a:r>
              </a:p>
              <a:p>
                <a:pPr lvl="1"/>
                <a:r>
                  <a:rPr lang="en-US" dirty="0"/>
                  <a:t>Precise timing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100ps</a:t>
                </a:r>
              </a:p>
              <a:p>
                <a:pPr lvl="1"/>
                <a:r>
                  <a:rPr lang="en-US" dirty="0"/>
                  <a:t>Particle identification</a:t>
                </a:r>
              </a:p>
              <a:p>
                <a:pPr lvl="1"/>
                <a:r>
                  <a:rPr lang="en-US" dirty="0"/>
                  <a:t>Seeds for the Tracker</a:t>
                </a:r>
              </a:p>
              <a:p>
                <a:pPr lvl="2"/>
                <a:r>
                  <a:rPr lang="en-US" dirty="0"/>
                  <a:t>Protection against pattern recognition errors in Tracker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 rejection x200 with 96%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 efficiency</a:t>
                </a:r>
              </a:p>
              <a:p>
                <a:r>
                  <a:rPr lang="en-US" dirty="0"/>
                  <a:t>Comprised of 2 annuli of </a:t>
                </a:r>
                <a:r>
                  <a:rPr lang="en-US" dirty="0" err="1"/>
                  <a:t>CsI</a:t>
                </a:r>
                <a:r>
                  <a:rPr lang="en-US" dirty="0"/>
                  <a:t> crystal scintillators.</a:t>
                </a:r>
              </a:p>
              <a:p>
                <a:pPr lvl="1"/>
                <a:r>
                  <a:rPr lang="en-US" dirty="0"/>
                  <a:t>Radiation Hard</a:t>
                </a:r>
              </a:p>
              <a:p>
                <a:pPr lvl="1"/>
                <a:r>
                  <a:rPr lang="en-US" dirty="0"/>
                  <a:t>Good energy resolution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≈5</m:t>
                    </m:r>
                  </m:oMath>
                </a14:m>
                <a:r>
                  <a:rPr lang="en-US" dirty="0"/>
                  <a:t>% @ 105MeV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92C4BD87-0C58-4EE3-9929-86E8343ED0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58" y="2529192"/>
                <a:ext cx="4730358" cy="3753864"/>
              </a:xfrm>
              <a:prstGeom prst="rect">
                <a:avLst/>
              </a:prstGeom>
              <a:blipFill>
                <a:blip r:embed="rId4"/>
                <a:stretch>
                  <a:fillRect l="-1289" t="-1786" r="-2706" b="-4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36C1B5F1-8221-40A6-97A6-729699F483A3}"/>
              </a:ext>
            </a:extLst>
          </p:cNvPr>
          <p:cNvGrpSpPr/>
          <p:nvPr/>
        </p:nvGrpSpPr>
        <p:grpSpPr>
          <a:xfrm>
            <a:off x="3991044" y="2352461"/>
            <a:ext cx="2608950" cy="1390595"/>
            <a:chOff x="3561876" y="2813422"/>
            <a:chExt cx="2608950" cy="139059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D52414C-9EE5-42B4-92F4-62E4F377F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6551" y1="16716" x2="6551" y2="86716"/>
                          <a14:foregroundMark x1="65414" y1="22537" x2="70039" y2="60746"/>
                          <a14:foregroundMark x1="65896" y1="79552" x2="70906" y2="51045"/>
                          <a14:foregroundMark x1="63776" y1="43881" x2="64644" y2="64627"/>
                          <a14:foregroundMark x1="90944" y1="31045" x2="84682" y2="42687"/>
                          <a14:foregroundMark x1="84682" y1="42687" x2="87572" y2="64627"/>
                          <a14:foregroundMark x1="88825" y1="74328" x2="93834" y2="66567"/>
                          <a14:foregroundMark x1="95087" y1="64030" x2="96339" y2="42687"/>
                          <a14:foregroundMark x1="86705" y1="78955" x2="74181" y2="52985"/>
                          <a14:foregroundMark x1="85067" y1="32985" x2="90462" y2="24478"/>
                          <a14:foregroundMark x1="90944" y1="22537" x2="93834" y2="39403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3561876" y="2813422"/>
              <a:ext cx="2065965" cy="1333326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1BF5629-6AED-48BB-BC98-E45BD165860B}"/>
                </a:ext>
              </a:extLst>
            </p:cNvPr>
            <p:cNvSpPr txBox="1"/>
            <p:nvPr/>
          </p:nvSpPr>
          <p:spPr>
            <a:xfrm>
              <a:off x="3804610" y="2918180"/>
              <a:ext cx="10610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effectLst>
                    <a:glow rad="127000">
                      <a:schemeClr val="accent2"/>
                    </a:glow>
                  </a:effectLst>
                </a:rPr>
                <a:t>Tracker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D0928BA-C3D3-4E58-AFEA-B3EB8938106D}"/>
                </a:ext>
              </a:extLst>
            </p:cNvPr>
            <p:cNvSpPr txBox="1"/>
            <p:nvPr/>
          </p:nvSpPr>
          <p:spPr>
            <a:xfrm>
              <a:off x="4774603" y="3927018"/>
              <a:ext cx="13962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effectLst>
                    <a:glow rad="127000">
                      <a:srgbClr val="FFC000"/>
                    </a:glow>
                  </a:effectLst>
                </a:rPr>
                <a:t>Calorimeter</a:t>
              </a:r>
              <a:endParaRPr lang="en-US" dirty="0">
                <a:solidFill>
                  <a:schemeClr val="bg1"/>
                </a:solidFill>
                <a:effectLst>
                  <a:glow rad="127000">
                    <a:srgbClr val="FFC000"/>
                  </a:glow>
                </a:effectLst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91A61943-752D-4421-AC6D-5E1B9E5BE2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38389" y="5507387"/>
                <a:ext cx="3139413" cy="775668"/>
              </a:xfrm>
              <a:prstGeom prst="rect">
                <a:avLst/>
              </a:prstGeom>
              <a:solidFill>
                <a:schemeClr val="accent1"/>
              </a:solidFill>
              <a:effectLst>
                <a:glow rad="76200">
                  <a:schemeClr val="accent1"/>
                </a:glow>
              </a:effectLst>
            </p:spPr>
            <p:txBody>
              <a:bodyPr vert="horz" lIns="0" tIns="45720" rIns="0" bIns="45720" numCol="3" rtlCol="0">
                <a:normAutofit lnSpcReduction="10000"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300" dirty="0">
                    <a:solidFill>
                      <a:schemeClr val="bg1"/>
                    </a:solidFill>
                  </a:rPr>
                  <a:t>1400 </a:t>
                </a:r>
                <a:r>
                  <a:rPr lang="en-US" sz="1300" dirty="0" err="1">
                    <a:solidFill>
                      <a:schemeClr val="bg1"/>
                    </a:solidFill>
                  </a:rPr>
                  <a:t>CsI</a:t>
                </a:r>
                <a:r>
                  <a:rPr lang="en-US" sz="1300" dirty="0">
                    <a:solidFill>
                      <a:schemeClr val="bg1"/>
                    </a:solidFill>
                  </a:rPr>
                  <a:t> Crystals</a:t>
                </a:r>
              </a:p>
              <a:p>
                <a:pPr lvl="1"/>
                <a:r>
                  <a:rPr lang="en-US" sz="1200" dirty="0">
                    <a:solidFill>
                      <a:schemeClr val="bg1"/>
                    </a:solidFill>
                  </a:rPr>
                  <a:t>3</a:t>
                </a:r>
                <a14:m>
                  <m:oMath xmlns:m="http://schemas.openxmlformats.org/officeDocument/2006/math">
                    <m:r>
                      <a:rPr lang="en-US" sz="1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200" dirty="0">
                    <a:solidFill>
                      <a:schemeClr val="bg1"/>
                    </a:solidFill>
                  </a:rPr>
                  <a:t>3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200" dirty="0">
                    <a:solidFill>
                      <a:schemeClr val="bg1"/>
                    </a:solidFill>
                  </a:rPr>
                  <a:t>20 cm</a:t>
                </a:r>
                <a:r>
                  <a:rPr lang="en-US" sz="1200" baseline="30000" dirty="0">
                    <a:solidFill>
                      <a:schemeClr val="bg1"/>
                    </a:solidFill>
                  </a:rPr>
                  <a:t>3</a:t>
                </a:r>
                <a:endParaRPr lang="en-US" sz="1200" dirty="0">
                  <a:solidFill>
                    <a:schemeClr val="bg1"/>
                  </a:solidFill>
                </a:endParaRPr>
              </a:p>
              <a:p>
                <a:r>
                  <a:rPr lang="en-US" sz="1400" dirty="0">
                    <a:solidFill>
                      <a:schemeClr val="bg1"/>
                    </a:solidFill>
                  </a:rPr>
                  <a:t>2800 </a:t>
                </a:r>
                <a:r>
                  <a:rPr lang="en-US" sz="1400" dirty="0" err="1">
                    <a:solidFill>
                      <a:schemeClr val="bg1"/>
                    </a:solidFill>
                  </a:rPr>
                  <a:t>SiPMs</a:t>
                </a:r>
                <a:endParaRPr lang="en-US" sz="1400" dirty="0">
                  <a:solidFill>
                    <a:schemeClr val="bg1"/>
                  </a:solidFill>
                </a:endParaRPr>
              </a:p>
              <a:p>
                <a:pPr lvl="1"/>
                <a:r>
                  <a:rPr lang="en-US" sz="1200" dirty="0">
                    <a:solidFill>
                      <a:schemeClr val="bg1"/>
                    </a:solidFill>
                  </a:rPr>
                  <a:t>2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SiPMs</a:t>
                </a:r>
                <a:r>
                  <a:rPr lang="en-US" sz="1200" dirty="0">
                    <a:solidFill>
                      <a:schemeClr val="bg1"/>
                    </a:solidFill>
                  </a:rPr>
                  <a:t> per crystal</a:t>
                </a:r>
              </a:p>
              <a:p>
                <a:r>
                  <a:rPr lang="en-US" sz="1400" dirty="0">
                    <a:solidFill>
                      <a:schemeClr val="bg1"/>
                    </a:solidFill>
                  </a:rPr>
                  <a:t>Disk Radii</a:t>
                </a:r>
              </a:p>
              <a:p>
                <a:pPr lvl="1"/>
                <a:r>
                  <a:rPr lang="en-US" sz="1200" dirty="0">
                    <a:solidFill>
                      <a:schemeClr val="bg1"/>
                    </a:solidFill>
                  </a:rPr>
                  <a:t>37-66cm</a:t>
                </a:r>
              </a:p>
              <a:p>
                <a:pPr marL="0" indent="0">
                  <a:buFont typeface="Calibri" panose="020F0502020204030204" pitchFamily="34" charset="0"/>
                  <a:buNone/>
                </a:pP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91A61943-752D-4421-AC6D-5E1B9E5BE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8389" y="5507387"/>
                <a:ext cx="3139413" cy="7756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effectLst>
                <a:glow rad="76200">
                  <a:schemeClr val="accent1"/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26036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4C8F5-15E5-4802-8055-F99421704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Calorimeter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87CB0-5378-4DA5-A1E2-8BC078B28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316056"/>
            <a:ext cx="7543801" cy="4742912"/>
          </a:xfrm>
        </p:spPr>
        <p:txBody>
          <a:bodyPr/>
          <a:lstStyle/>
          <a:p>
            <a:r>
              <a:rPr lang="en-US" dirty="0"/>
              <a:t>A fully-instrumented prototype calorimeter was built and tested.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3311A1-9AEF-457E-907E-C02DBAF86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8/13/2018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6D56C-5A22-4CB6-8EE4-1FD6928DF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Mu2e Experiment at Fermilab: NuFact 2018</a:t>
            </a:r>
          </a:p>
          <a:p>
            <a:r>
              <a:rPr lang="en-US"/>
              <a:t>Steven Boi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CDB6F-A43B-4BF1-98C5-FC19EE0E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2471-29E2-4B29-BFDC-045B3F08B63A}" type="slidenum">
              <a:rPr lang="en-US" smtClean="0"/>
              <a:t>33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2B6F018-7545-4596-A683-D33CA18D50F3}"/>
              </a:ext>
            </a:extLst>
          </p:cNvPr>
          <p:cNvGrpSpPr/>
          <p:nvPr/>
        </p:nvGrpSpPr>
        <p:grpSpPr>
          <a:xfrm>
            <a:off x="820219" y="1729436"/>
            <a:ext cx="7265001" cy="4546784"/>
            <a:chOff x="541088" y="1729436"/>
            <a:chExt cx="7265001" cy="454678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1277C8F-E5EA-0D48-BFB0-D5678DF0C2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97" r="47693"/>
            <a:stretch/>
          </p:blipFill>
          <p:spPr>
            <a:xfrm rot="5400000">
              <a:off x="1294496" y="976028"/>
              <a:ext cx="2765334" cy="4272150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441D5BE-48B4-45FF-9459-703E911B5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8640" y="4423477"/>
              <a:ext cx="3672548" cy="1852743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10" name="Picture 9" descr="Mod0_full.jpg">
              <a:extLst>
                <a:ext uri="{FF2B5EF4-FFF2-40B4-BE49-F238E27FC236}">
                  <a16:creationId xmlns:a16="http://schemas.microsoft.com/office/drawing/2014/main" id="{2121269D-D0D9-452F-93F6-5B1FF0F01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74592" y="4009219"/>
              <a:ext cx="2132599" cy="2214831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6BC4ADD-AE1A-4D94-BC2B-448D89A52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74593" y="1729436"/>
              <a:ext cx="2931496" cy="2240014"/>
            </a:xfrm>
            <a:prstGeom prst="rect">
              <a:avLst/>
            </a:prstGeom>
            <a:effectLst>
              <a:softEdge rad="31750"/>
            </a:effectLst>
          </p:spPr>
        </p:pic>
      </p:grpSp>
    </p:spTree>
    <p:extLst>
      <p:ext uri="{BB962C8B-B14F-4D97-AF65-F5344CB8AC3E}">
        <p14:creationId xmlns:p14="http://schemas.microsoft.com/office/powerpoint/2010/main" val="17255436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14940-C420-4369-9181-EB1EB5A52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Calorimeter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3A746-5F2B-4D9A-A792-55AC11F40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8/13/2018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9BEE5-5C5E-4F75-BAAD-9E94C2170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Mu2e Experiment at Fermilab: NuFact 2018</a:t>
            </a:r>
          </a:p>
          <a:p>
            <a:r>
              <a:rPr lang="en-US"/>
              <a:t>Steven Boi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BD4D4-9C39-40D7-A991-A5D314AC6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2471-29E2-4B29-BFDC-045B3F08B63A}" type="slidenum">
              <a:rPr lang="en-US" smtClean="0"/>
              <a:t>34</a:t>
            </a:fld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D0C3EFC-72E4-464B-8499-BB1A8C063CCF}"/>
              </a:ext>
            </a:extLst>
          </p:cNvPr>
          <p:cNvGrpSpPr/>
          <p:nvPr/>
        </p:nvGrpSpPr>
        <p:grpSpPr>
          <a:xfrm>
            <a:off x="1304092" y="1586344"/>
            <a:ext cx="6198273" cy="3572798"/>
            <a:chOff x="346121" y="1177650"/>
            <a:chExt cx="4483913" cy="258460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025DD40-2DFC-46F5-A9B0-54638088982E}"/>
                </a:ext>
              </a:extLst>
            </p:cNvPr>
            <p:cNvGrpSpPr/>
            <p:nvPr/>
          </p:nvGrpSpPr>
          <p:grpSpPr>
            <a:xfrm>
              <a:off x="346121" y="1384150"/>
              <a:ext cx="4483913" cy="2378108"/>
              <a:chOff x="418400" y="1528863"/>
              <a:chExt cx="4517528" cy="2395936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6C0C62A5-7A33-48A9-A54C-C49D2090B9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18400" y="1528863"/>
                <a:ext cx="4517528" cy="2395936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8C19F08B-5F94-4AF1-9870-F48FECD4D9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57413" y="2961127"/>
                <a:ext cx="1087796" cy="299211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Content Placeholder 17">
                  <a:extLst>
                    <a:ext uri="{FF2B5EF4-FFF2-40B4-BE49-F238E27FC236}">
                      <a16:creationId xmlns:a16="http://schemas.microsoft.com/office/drawing/2014/main" id="{A6FE3CCE-9127-4D1F-B3B8-E0876ADA1CC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37112" y="1177650"/>
                  <a:ext cx="3909354" cy="468720"/>
                </a:xfrm>
                <a:prstGeom prst="rect">
                  <a:avLst/>
                </a:prstGeom>
              </p:spPr>
              <p:txBody>
                <a:bodyPr vert="horz" lIns="0" tIns="45720" rIns="0" bIns="45720" rtlCol="0">
                  <a:normAutofit/>
                </a:bodyPr>
                <a:lstStyle>
                  <a:lvl1pPr marL="91440" indent="-91440" algn="l" defTabSz="914400" rtl="0" eaLnBrk="1" latinLnBrk="0" hangingPunct="1">
                    <a:lnSpc>
                      <a:spcPct val="90000"/>
                    </a:lnSpc>
                    <a:spcBef>
                      <a:spcPts val="1200"/>
                    </a:spcBef>
                    <a:spcAft>
                      <a:spcPts val="200"/>
                    </a:spcAft>
                    <a:buClr>
                      <a:schemeClr val="accent1"/>
                    </a:buClr>
                    <a:buSzPct val="100000"/>
                    <a:buFont typeface="Calibri" panose="020F0502020204030204" pitchFamily="34" charset="0"/>
                    <a:buChar char=" "/>
                    <a:defRPr sz="20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84048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8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566928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749808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932688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1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3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5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7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𝑑𝑒𝑝</m:t>
                          </m:r>
                        </m:sub>
                      </m:sSub>
                    </m:oMath>
                  </a14:m>
                  <a:r>
                    <a:rPr lang="en-US" dirty="0"/>
                    <a:t> vs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𝑑𝑒𝑝</m:t>
                          </m:r>
                        </m:sub>
                      </m:sSub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3" name="Content Placeholder 17">
                  <a:extLst>
                    <a:ext uri="{FF2B5EF4-FFF2-40B4-BE49-F238E27FC236}">
                      <a16:creationId xmlns:a16="http://schemas.microsoft.com/office/drawing/2014/main" id="{A6FE3CCE-9127-4D1F-B3B8-E0876ADA1C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7112" y="1177650"/>
                  <a:ext cx="3909354" cy="468720"/>
                </a:xfrm>
                <a:prstGeom prst="rect">
                  <a:avLst/>
                </a:prstGeom>
                <a:blipFill>
                  <a:blip r:embed="rId4"/>
                  <a:stretch>
                    <a:fillRect t="-74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ontent Placeholder 2">
                <a:extLst>
                  <a:ext uri="{FF2B5EF4-FFF2-40B4-BE49-F238E27FC236}">
                    <a16:creationId xmlns:a16="http://schemas.microsoft.com/office/drawing/2014/main" id="{9A22A44C-DA28-4E03-9B79-C31B7B0AA0B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89956" y="5423246"/>
                <a:ext cx="3385911" cy="570306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𝑑𝑒𝑝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≈5% @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𝑏𝑒𝑎𝑚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100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𝑀𝑒𝑉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0" name="Content Placeholder 2">
                <a:extLst>
                  <a:ext uri="{FF2B5EF4-FFF2-40B4-BE49-F238E27FC236}">
                    <a16:creationId xmlns:a16="http://schemas.microsoft.com/office/drawing/2014/main" id="{9A22A44C-DA28-4E03-9B79-C31B7B0AA0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89956" y="5423246"/>
                <a:ext cx="3385911" cy="570306"/>
              </a:xfr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37848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725B8-518D-402D-9F00-95671980B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Calorimeter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945359-08D2-48C6-92B7-C62C977D82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6068" y="4357828"/>
                <a:ext cx="4067846" cy="1734963"/>
              </a:xfrm>
            </p:spPr>
            <p:txBody>
              <a:bodyPr>
                <a:normAutofit fontScale="92500"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~132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@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𝑏𝑒𝑎𝑚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=100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𝑀𝑒𝑉</m:t>
                    </m:r>
                  </m:oMath>
                </a14:m>
                <a:endParaRPr lang="en-US" dirty="0"/>
              </a:p>
              <a:p>
                <a:r>
                  <a:rPr lang="en-US" dirty="0"/>
                  <a:t>Log Normal fit on leading edge.</a:t>
                </a:r>
              </a:p>
              <a:p>
                <a:r>
                  <a:rPr lang="en-US" dirty="0"/>
                  <a:t>Constant Fraction method used CF = 5%.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945359-08D2-48C6-92B7-C62C977D82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6068" y="4357828"/>
                <a:ext cx="4067846" cy="1734963"/>
              </a:xfrm>
              <a:blipFill>
                <a:blip r:embed="rId2"/>
                <a:stretch>
                  <a:fillRect l="-1347" r="-31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FF17C-404B-4213-B7F9-32E6E85FE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8/13/2018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41FCD-F0A3-4AA5-9180-F57B45AA6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Mu2e Experiment at Fermilab: NuFact 2018</a:t>
            </a:r>
          </a:p>
          <a:p>
            <a:r>
              <a:rPr lang="en-US"/>
              <a:t>Steven Boi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44922-7738-43D2-8710-4B99D2391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2471-29E2-4B29-BFDC-045B3F08B63A}" type="slidenum">
              <a:rPr lang="en-US" smtClean="0"/>
              <a:t>35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3BAEC7E-1834-408B-8A0D-37209D0E4952}"/>
              </a:ext>
            </a:extLst>
          </p:cNvPr>
          <p:cNvGrpSpPr/>
          <p:nvPr/>
        </p:nvGrpSpPr>
        <p:grpSpPr>
          <a:xfrm>
            <a:off x="4660087" y="2240826"/>
            <a:ext cx="4483913" cy="3106179"/>
            <a:chOff x="5003289" y="3194640"/>
            <a:chExt cx="4483913" cy="310617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0CC62F8-07E1-4937-ADAC-80E275E348CD}"/>
                </a:ext>
              </a:extLst>
            </p:cNvPr>
            <p:cNvGrpSpPr/>
            <p:nvPr/>
          </p:nvGrpSpPr>
          <p:grpSpPr>
            <a:xfrm>
              <a:off x="5003289" y="3194640"/>
              <a:ext cx="4483913" cy="3106179"/>
              <a:chOff x="5003289" y="3194640"/>
              <a:chExt cx="4483913" cy="310617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B8DF89B-B211-49B6-BDE8-C0903566EE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03289" y="3256280"/>
                <a:ext cx="4483913" cy="30445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Content Placeholder 17">
                    <a:extLst>
                      <a:ext uri="{FF2B5EF4-FFF2-40B4-BE49-F238E27FC236}">
                        <a16:creationId xmlns:a16="http://schemas.microsoft.com/office/drawing/2014/main" id="{20338D74-8794-4F9B-9822-97FA55AF4EA5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6711066" y="3194640"/>
                    <a:ext cx="1037272" cy="468720"/>
                  </a:xfrm>
                  <a:prstGeom prst="rect">
                    <a:avLst/>
                  </a:prstGeom>
                </p:spPr>
                <p:txBody>
                  <a:bodyPr vert="horz" lIns="0" tIns="45720" rIns="0" bIns="45720" rtlCol="0">
                    <a:normAutofit/>
                  </a:bodyPr>
                  <a:lstStyle>
                    <a:lvl1pPr marL="91440" indent="-91440" algn="l" defTabSz="914400" rtl="0" eaLnBrk="1" latinLnBrk="0" hangingPunct="1">
                      <a:lnSpc>
                        <a:spcPct val="90000"/>
                      </a:lnSpc>
                      <a:spcBef>
                        <a:spcPts val="1200"/>
                      </a:spcBef>
                      <a:spcAft>
                        <a:spcPts val="200"/>
                      </a:spcAft>
                      <a:buClr>
                        <a:schemeClr val="accent1"/>
                      </a:buClr>
                      <a:buSzPct val="100000"/>
                      <a:buFont typeface="Calibri" panose="020F0502020204030204" pitchFamily="34" charset="0"/>
                      <a:buChar char=" "/>
                      <a:defRPr sz="2000" kern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384048" indent="-182880" algn="l" defTabSz="914400" rtl="0" eaLnBrk="1" latinLnBrk="0" hangingPunct="1">
                      <a:lnSpc>
                        <a:spcPct val="90000"/>
                      </a:lnSpc>
                      <a:spcBef>
                        <a:spcPts val="200"/>
                      </a:spcBef>
                      <a:spcAft>
                        <a:spcPts val="400"/>
                      </a:spcAft>
                      <a:buClr>
                        <a:schemeClr val="accent1"/>
                      </a:buClr>
                      <a:buFont typeface="Calibri" pitchFamily="34" charset="0"/>
                      <a:buChar char="◦"/>
                      <a:defRPr sz="1800" kern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566928" indent="-182880" algn="l" defTabSz="914400" rtl="0" eaLnBrk="1" latinLnBrk="0" hangingPunct="1">
                      <a:lnSpc>
                        <a:spcPct val="90000"/>
                      </a:lnSpc>
                      <a:spcBef>
                        <a:spcPts val="200"/>
                      </a:spcBef>
                      <a:spcAft>
                        <a:spcPts val="400"/>
                      </a:spcAft>
                      <a:buClr>
                        <a:schemeClr val="accent1"/>
                      </a:buClr>
                      <a:buFont typeface="Calibri" pitchFamily="34" charset="0"/>
                      <a:buChar char="◦"/>
                      <a:defRPr sz="1400" kern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749808" indent="-182880" algn="l" defTabSz="914400" rtl="0" eaLnBrk="1" latinLnBrk="0" hangingPunct="1">
                      <a:lnSpc>
                        <a:spcPct val="90000"/>
                      </a:lnSpc>
                      <a:spcBef>
                        <a:spcPts val="200"/>
                      </a:spcBef>
                      <a:spcAft>
                        <a:spcPts val="400"/>
                      </a:spcAft>
                      <a:buClr>
                        <a:schemeClr val="accent1"/>
                      </a:buClr>
                      <a:buFont typeface="Calibri" pitchFamily="34" charset="0"/>
                      <a:buChar char="◦"/>
                      <a:defRPr sz="1400" kern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932688" indent="-182880" algn="l" defTabSz="914400" rtl="0" eaLnBrk="1" latinLnBrk="0" hangingPunct="1">
                      <a:lnSpc>
                        <a:spcPct val="90000"/>
                      </a:lnSpc>
                      <a:spcBef>
                        <a:spcPts val="200"/>
                      </a:spcBef>
                      <a:spcAft>
                        <a:spcPts val="400"/>
                      </a:spcAft>
                      <a:buClr>
                        <a:schemeClr val="accent1"/>
                      </a:buClr>
                      <a:buFont typeface="Calibri" pitchFamily="34" charset="0"/>
                      <a:buChar char="◦"/>
                      <a:defRPr sz="1400" kern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100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200"/>
                      </a:spcBef>
                      <a:spcAft>
                        <a:spcPts val="400"/>
                      </a:spcAft>
                      <a:buClr>
                        <a:schemeClr val="accent1"/>
                      </a:buClr>
                      <a:buFont typeface="Calibri" pitchFamily="34" charset="0"/>
                      <a:buChar char="◦"/>
                      <a:defRPr sz="1400" kern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1300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200"/>
                      </a:spcBef>
                      <a:spcAft>
                        <a:spcPts val="400"/>
                      </a:spcAft>
                      <a:buClr>
                        <a:schemeClr val="accent1"/>
                      </a:buClr>
                      <a:buFont typeface="Calibri" pitchFamily="34" charset="0"/>
                      <a:buChar char="◦"/>
                      <a:defRPr sz="1400" kern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1500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200"/>
                      </a:spcBef>
                      <a:spcAft>
                        <a:spcPts val="400"/>
                      </a:spcAft>
                      <a:buClr>
                        <a:schemeClr val="accent1"/>
                      </a:buClr>
                      <a:buFont typeface="Calibri" pitchFamily="34" charset="0"/>
                      <a:buChar char="◦"/>
                      <a:defRPr sz="1400" kern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1700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200"/>
                      </a:spcBef>
                      <a:spcAft>
                        <a:spcPts val="400"/>
                      </a:spcAft>
                      <a:buClr>
                        <a:schemeClr val="accent1"/>
                      </a:buClr>
                      <a:buFont typeface="Calibri" pitchFamily="34" charset="0"/>
                      <a:buChar char="◦"/>
                      <a:defRPr sz="1400" kern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oMath>
                    </a14:m>
                    <a:r>
                      <a:rPr lang="en-US" dirty="0"/>
                      <a:t>vs </a:t>
                    </a:r>
                    <a14:m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oMath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1" name="Content Placeholder 17">
                    <a:extLst>
                      <a:ext uri="{FF2B5EF4-FFF2-40B4-BE49-F238E27FC236}">
                        <a16:creationId xmlns:a16="http://schemas.microsoft.com/office/drawing/2014/main" id="{20338D74-8794-4F9B-9822-97FA55AF4EA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11066" y="3194640"/>
                    <a:ext cx="1037272" cy="46872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t="-14474" b="-263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896E7A6-0FDE-4E0E-89C5-20C4F620F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54913" y="4676330"/>
              <a:ext cx="1173019" cy="439882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F5DDEA-FC9F-46C0-9F26-DB023BE5B898}"/>
              </a:ext>
            </a:extLst>
          </p:cNvPr>
          <p:cNvGrpSpPr/>
          <p:nvPr/>
        </p:nvGrpSpPr>
        <p:grpSpPr>
          <a:xfrm>
            <a:off x="419813" y="1374858"/>
            <a:ext cx="3729588" cy="2647330"/>
            <a:chOff x="5138221" y="1278479"/>
            <a:chExt cx="3729588" cy="264733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6219FEA-1547-4AC7-88DA-8DD2308713A3}"/>
                </a:ext>
              </a:extLst>
            </p:cNvPr>
            <p:cNvGrpSpPr/>
            <p:nvPr/>
          </p:nvGrpSpPr>
          <p:grpSpPr>
            <a:xfrm>
              <a:off x="5138221" y="1579443"/>
              <a:ext cx="3729588" cy="2346366"/>
              <a:chOff x="5446383" y="1009729"/>
              <a:chExt cx="3599313" cy="2157284"/>
            </a:xfrm>
          </p:grpSpPr>
          <p:pic>
            <p:nvPicPr>
              <p:cNvPr id="15" name="Picture 14" descr="wf_fit_ex.eps">
                <a:extLst>
                  <a:ext uri="{FF2B5EF4-FFF2-40B4-BE49-F238E27FC236}">
                    <a16:creationId xmlns:a16="http://schemas.microsoft.com/office/drawing/2014/main" id="{E9EF8EBB-9537-47D7-9FFE-F827A577A5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6915" r="7077"/>
              <a:stretch/>
            </p:blipFill>
            <p:spPr>
              <a:xfrm>
                <a:off x="5446383" y="1009729"/>
                <a:ext cx="3599313" cy="2157284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BD5B7D3-7BC6-4A1A-9147-E6BBDED3D942}"/>
                  </a:ext>
                </a:extLst>
              </p:cNvPr>
              <p:cNvSpPr txBox="1"/>
              <p:nvPr/>
            </p:nvSpPr>
            <p:spPr>
              <a:xfrm>
                <a:off x="7491466" y="1323058"/>
                <a:ext cx="246284" cy="11241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it-IT" sz="1000" dirty="0" err="1"/>
                  <a:t>Χ</a:t>
                </a:r>
                <a:endParaRPr lang="it-IT" sz="1000" dirty="0"/>
              </a:p>
              <a:p>
                <a:pPr>
                  <a:lnSpc>
                    <a:spcPct val="150000"/>
                  </a:lnSpc>
                </a:pPr>
                <a:r>
                  <a:rPr lang="it-IT" sz="1000" dirty="0" err="1"/>
                  <a:t>η</a:t>
                </a:r>
                <a:endParaRPr lang="it-IT" sz="1000" dirty="0"/>
              </a:p>
              <a:p>
                <a:pPr>
                  <a:lnSpc>
                    <a:spcPct val="150000"/>
                  </a:lnSpc>
                </a:pPr>
                <a:r>
                  <a:rPr lang="it-IT" sz="1000" dirty="0"/>
                  <a:t>σ</a:t>
                </a:r>
              </a:p>
              <a:p>
                <a:pPr>
                  <a:lnSpc>
                    <a:spcPct val="150000"/>
                  </a:lnSpc>
                </a:pPr>
                <a:r>
                  <a:rPr lang="it-IT" sz="1000" dirty="0"/>
                  <a:t>μ</a:t>
                </a:r>
                <a:br>
                  <a:rPr lang="it-IT" sz="1000" dirty="0"/>
                </a:br>
                <a:endParaRPr lang="it-IT" sz="1000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Content Placeholder 17">
                  <a:extLst>
                    <a:ext uri="{FF2B5EF4-FFF2-40B4-BE49-F238E27FC236}">
                      <a16:creationId xmlns:a16="http://schemas.microsoft.com/office/drawing/2014/main" id="{A73B9A99-A453-4D95-87FD-D81AD1AEC4D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585919" y="1278479"/>
                  <a:ext cx="1037272" cy="468720"/>
                </a:xfrm>
                <a:prstGeom prst="rect">
                  <a:avLst/>
                </a:prstGeom>
              </p:spPr>
              <p:txBody>
                <a:bodyPr vert="horz" lIns="0" tIns="45720" rIns="0" bIns="45720" rtlCol="0">
                  <a:normAutofit/>
                </a:bodyPr>
                <a:lstStyle>
                  <a:lvl1pPr marL="91440" indent="-91440" algn="l" defTabSz="914400" rtl="0" eaLnBrk="1" latinLnBrk="0" hangingPunct="1">
                    <a:lnSpc>
                      <a:spcPct val="90000"/>
                    </a:lnSpc>
                    <a:spcBef>
                      <a:spcPts val="1200"/>
                    </a:spcBef>
                    <a:spcAft>
                      <a:spcPts val="200"/>
                    </a:spcAft>
                    <a:buClr>
                      <a:schemeClr val="accent1"/>
                    </a:buClr>
                    <a:buSzPct val="100000"/>
                    <a:buFont typeface="Calibri" panose="020F0502020204030204" pitchFamily="34" charset="0"/>
                    <a:buChar char=" "/>
                    <a:defRPr sz="20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84048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8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566928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749808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932688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1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3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5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7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𝑇𝑖𝑚𝑖𝑛𝑔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Content Placeholder 17">
                  <a:extLst>
                    <a:ext uri="{FF2B5EF4-FFF2-40B4-BE49-F238E27FC236}">
                      <a16:creationId xmlns:a16="http://schemas.microsoft.com/office/drawing/2014/main" id="{A73B9A99-A453-4D95-87FD-D81AD1AEC4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5919" y="1278479"/>
                  <a:ext cx="1037272" cy="468720"/>
                </a:xfrm>
                <a:prstGeom prst="rect">
                  <a:avLst/>
                </a:prstGeom>
                <a:blipFill>
                  <a:blip r:embed="rId7"/>
                  <a:stretch>
                    <a:fillRect l="-14620" t="-17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2690753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66FDF-4371-42A3-9082-CAC767179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Cosmic Ray Veto (CRV)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75DA7-CC9B-4D71-A532-7B4CEE9CB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1" y="1321799"/>
            <a:ext cx="7543801" cy="276119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Cosmic rays infiltrating the experiment have the potential to create electrons and positrons through in-flight decays, as well as secondary interactions and delta-ray production in materials within the experiment’s detector.</a:t>
            </a:r>
          </a:p>
          <a:p>
            <a:r>
              <a:rPr lang="en-US" dirty="0"/>
              <a:t>It is expected that one conversion-like event will occur per day, which can be suppressed by implementation of the CRV.</a:t>
            </a:r>
          </a:p>
          <a:p>
            <a:r>
              <a:rPr lang="en-US" dirty="0"/>
              <a:t>The CRV must have an overall efficiency of 99.99%, which limits the number of background events to 0.25 over the run time of the experiment.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9EF3F-234F-4B37-B50D-378B9299C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8/13/2018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46639-0DCF-402B-AAB2-19EC000A2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Mu2e Experiment at Fermilab: NuFact 2018</a:t>
            </a:r>
          </a:p>
          <a:p>
            <a:r>
              <a:rPr lang="en-US"/>
              <a:t>Steven Boi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F9343A-3337-443B-A0F5-F7974494A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2471-29E2-4B29-BFDC-045B3F08B63A}" type="slidenum">
              <a:rPr lang="en-US" smtClean="0"/>
              <a:t>36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38B02CD-1339-43A6-8E8E-EE9C5DC05A7D}"/>
              </a:ext>
            </a:extLst>
          </p:cNvPr>
          <p:cNvGrpSpPr/>
          <p:nvPr/>
        </p:nvGrpSpPr>
        <p:grpSpPr>
          <a:xfrm>
            <a:off x="1605153" y="3868644"/>
            <a:ext cx="6761080" cy="2279238"/>
            <a:chOff x="2606903" y="4481486"/>
            <a:chExt cx="5224105" cy="1761106"/>
          </a:xfrm>
        </p:grpSpPr>
        <p:grpSp>
          <p:nvGrpSpPr>
            <p:cNvPr id="8" name="Group 5">
              <a:extLst>
                <a:ext uri="{FF2B5EF4-FFF2-40B4-BE49-F238E27FC236}">
                  <a16:creationId xmlns:a16="http://schemas.microsoft.com/office/drawing/2014/main" id="{57E75F6C-608D-4BBE-8403-5780683C2890}"/>
                </a:ext>
              </a:extLst>
            </p:cNvPr>
            <p:cNvGrpSpPr/>
            <p:nvPr/>
          </p:nvGrpSpPr>
          <p:grpSpPr>
            <a:xfrm>
              <a:off x="2606903" y="4481486"/>
              <a:ext cx="4259724" cy="1761106"/>
              <a:chOff x="640080" y="1030684"/>
              <a:chExt cx="7680960" cy="317555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65E2A4B-BA4B-483F-B9C8-176AC58376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640080" y="1030684"/>
                <a:ext cx="7618323" cy="3175555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sp>
            <p:nvSpPr>
              <p:cNvPr id="10" name="Rectangle 7">
                <a:extLst>
                  <a:ext uri="{FF2B5EF4-FFF2-40B4-BE49-F238E27FC236}">
                    <a16:creationId xmlns:a16="http://schemas.microsoft.com/office/drawing/2014/main" id="{8CE19B9D-8ECB-4840-98C0-283B535905B2}"/>
                  </a:ext>
                </a:extLst>
              </p:cNvPr>
              <p:cNvSpPr/>
              <p:nvPr/>
            </p:nvSpPr>
            <p:spPr>
              <a:xfrm>
                <a:off x="7040880" y="1371600"/>
                <a:ext cx="1280160" cy="274320"/>
              </a:xfrm>
              <a:prstGeom prst="rect">
                <a:avLst/>
              </a:prstGeom>
              <a:solidFill>
                <a:srgbClr val="FFFFFF"/>
              </a:solidFill>
              <a:ln w="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none" lIns="90004" tIns="44997" rIns="90004" bIns="44997" anchor="ctr" anchorCtr="0" compatLnSpc="0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Liberation Sans" pitchFamily="18"/>
                  <a:ea typeface="Droid Sans Fallback" pitchFamily="2"/>
                  <a:cs typeface="FreeSans" pitchFamily="2"/>
                </a:endParaRPr>
              </a:p>
            </p:txBody>
          </p:sp>
          <p:sp>
            <p:nvSpPr>
              <p:cNvPr id="11" name="Rectangle 8">
                <a:extLst>
                  <a:ext uri="{FF2B5EF4-FFF2-40B4-BE49-F238E27FC236}">
                    <a16:creationId xmlns:a16="http://schemas.microsoft.com/office/drawing/2014/main" id="{DFD67BEC-FD5F-4355-8C0C-9AAF42261689}"/>
                  </a:ext>
                </a:extLst>
              </p:cNvPr>
              <p:cNvSpPr/>
              <p:nvPr/>
            </p:nvSpPr>
            <p:spPr>
              <a:xfrm>
                <a:off x="5852160" y="3063596"/>
                <a:ext cx="2324880" cy="274320"/>
              </a:xfrm>
              <a:prstGeom prst="rect">
                <a:avLst/>
              </a:prstGeom>
              <a:solidFill>
                <a:srgbClr val="FFFFFF"/>
              </a:solidFill>
              <a:ln w="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none" lIns="90004" tIns="44997" rIns="90004" bIns="44997" anchor="ctr" anchorCtr="0" compatLnSpc="0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Liberation Sans" pitchFamily="18"/>
                  <a:ea typeface="Droid Sans Fallback" pitchFamily="2"/>
                  <a:cs typeface="FreeSans" pitchFamily="2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2034578-A1DA-485C-B293-48CE4BD6D5AE}"/>
                </a:ext>
              </a:extLst>
            </p:cNvPr>
            <p:cNvSpPr txBox="1"/>
            <p:nvPr/>
          </p:nvSpPr>
          <p:spPr>
            <a:xfrm>
              <a:off x="3685881" y="5493613"/>
              <a:ext cx="9195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effectLst>
                    <a:glow rad="127000">
                      <a:schemeClr val="tx1"/>
                    </a:glow>
                  </a:effectLst>
                </a:rPr>
                <a:t>CRV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1A3B29-938F-4C13-AD29-30298712EBFD}"/>
                </a:ext>
              </a:extLst>
            </p:cNvPr>
            <p:cNvSpPr txBox="1"/>
            <p:nvPr/>
          </p:nvSpPr>
          <p:spPr>
            <a:xfrm>
              <a:off x="5364157" y="5575753"/>
              <a:ext cx="9599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Transport Solenoid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4004E92-C9E5-4AB0-909A-09AA23DE3852}"/>
                </a:ext>
              </a:extLst>
            </p:cNvPr>
            <p:cNvSpPr txBox="1"/>
            <p:nvPr/>
          </p:nvSpPr>
          <p:spPr>
            <a:xfrm>
              <a:off x="6786767" y="4750548"/>
              <a:ext cx="10442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Production Solenoid</a:t>
              </a:r>
            </a:p>
          </p:txBody>
        </p:sp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D5A00327-83F6-4AA5-9FC0-A91329997F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70744" y="128289"/>
            <a:ext cx="995489" cy="99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154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BBDFD47-3FF9-4041-BD93-19D9D047C3B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Conversion-like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 from Cosmic Rays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BBDFD47-3FF9-4041-BD93-19D9D047C3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410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F6F23-4A7C-4393-B97E-BA80C4849BA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Cosmic rays entering the detector have the ability to create conversion-like electrons, faking muon-conversion signal.</a:t>
            </a:r>
          </a:p>
          <a:p>
            <a:r>
              <a:rPr lang="en-US" dirty="0"/>
              <a:t>The CRV will be active-shielding against the entrance of cosmic rays.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997B3B-F6D5-4620-AF07-DE38A1009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8/13/2018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765BB7-21FE-4FF8-81F4-A8290334D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Mu2e Experiment at Fermilab: NuFact 2018</a:t>
            </a:r>
          </a:p>
          <a:p>
            <a:r>
              <a:rPr lang="en-US"/>
              <a:t>Steven Boi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634D31-173E-4446-916A-B5F3D002C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2471-29E2-4B29-BFDC-045B3F08B63A}" type="slidenum">
              <a:rPr lang="en-US" smtClean="0"/>
              <a:t>37</a:t>
            </a:fld>
            <a:endParaRPr lang="en-US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AFEE65D4-BFC6-48E5-84E1-A26257785E6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4" b="9434"/>
          <a:stretch>
            <a:fillRect/>
          </a:stretch>
        </p:blipFill>
        <p:spPr>
          <a:xfrm>
            <a:off x="0" y="0"/>
            <a:ext cx="91440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2841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14.png" descr="image14.png">
            <a:extLst>
              <a:ext uri="{FF2B5EF4-FFF2-40B4-BE49-F238E27FC236}">
                <a16:creationId xmlns:a16="http://schemas.microsoft.com/office/drawing/2014/main" id="{C3B7A8C5-5378-43B0-BDF5-319CDC39CD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t="3174"/>
          <a:stretch/>
        </p:blipFill>
        <p:spPr>
          <a:xfrm>
            <a:off x="5749495" y="1547912"/>
            <a:ext cx="3242498" cy="2009876"/>
          </a:xfrm>
          <a:prstGeom prst="rect">
            <a:avLst/>
          </a:prstGeom>
          <a:ln w="25400" cap="flat">
            <a:noFill/>
            <a:prstDash val="solid"/>
            <a:round/>
          </a:ln>
          <a:effectLst/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49538FE0-048F-45A9-B7A9-D0DAB2302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Cosmic Ray Veto (CRV)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A02C7E95-BE38-415C-B974-137CECCCF5C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00100" y="1314582"/>
                <a:ext cx="4898724" cy="311445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Four layers of extruded scintillator, read out by wavelength shifting fibers (WLS) and </a:t>
                </a:r>
                <a:r>
                  <a:rPr lang="en-US" dirty="0" err="1"/>
                  <a:t>SiPMs</a:t>
                </a:r>
                <a:r>
                  <a:rPr lang="en-US" dirty="0"/>
                  <a:t>, cover the entire detector solenoid and part of the transport solenoid.</a:t>
                </a:r>
              </a:p>
              <a:p>
                <a:pPr lvl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/>
                  <a:t>Total coverage area of 391 m</a:t>
                </a:r>
                <a:r>
                  <a:rPr lang="en-US" baseline="30000" dirty="0"/>
                  <a:t>2</a:t>
                </a:r>
              </a:p>
              <a:p>
                <a:pPr lvl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/>
                  <a:t>Total mass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68,500 kg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≅</m:t>
                    </m:r>
                  </m:oMath>
                </a14:m>
                <a:r>
                  <a:rPr lang="en-US" dirty="0"/>
                  <a:t> 75.5 tons</a:t>
                </a:r>
              </a:p>
              <a:p>
                <a:pPr lvl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/>
                  <a:t>5,504 scintillator extrusions</a:t>
                </a:r>
              </a:p>
              <a:p>
                <a:pPr lvl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/>
                  <a:t>52.7 km of WLS fibers</a:t>
                </a:r>
              </a:p>
              <a:p>
                <a:pPr lvl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/>
                  <a:t>19,808 </a:t>
                </a:r>
                <a:r>
                  <a:rPr lang="en-US" dirty="0" err="1"/>
                  <a:t>SiPMs</a:t>
                </a:r>
                <a:endParaRPr lang="en-US" dirty="0"/>
              </a:p>
              <a:p>
                <a:pPr lvl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/>
                  <a:t>310 Front End Boards</a:t>
                </a:r>
              </a:p>
              <a:p>
                <a:pPr lvl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dirty="0"/>
              </a:p>
              <a:p>
                <a:pPr marL="201168" lvl="1" indent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A02C7E95-BE38-415C-B974-137CECCCF5C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00100" y="1314582"/>
                <a:ext cx="4898724" cy="3114455"/>
              </a:xfrm>
              <a:blipFill>
                <a:blip r:embed="rId3"/>
                <a:stretch>
                  <a:fillRect l="-1244" t="-2153" r="-23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D8845B-5E52-488D-809D-38579FF46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8/13/2018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213F52-B907-44F8-B1F9-F6AD682DB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Mu2e Experiment at Fermilab: NuFact 2018</a:t>
            </a:r>
          </a:p>
          <a:p>
            <a:r>
              <a:rPr lang="en-US"/>
              <a:t>Steven Boi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37700A-AC44-47B6-989F-EF88B639E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2471-29E2-4B29-BFDC-045B3F08B63A}" type="slidenum">
              <a:rPr lang="en-US" smtClean="0"/>
              <a:t>38</a:t>
            </a:fld>
            <a:endParaRPr lang="en-US"/>
          </a:p>
        </p:txBody>
      </p:sp>
      <p:grpSp>
        <p:nvGrpSpPr>
          <p:cNvPr id="11" name="Group">
            <a:extLst>
              <a:ext uri="{FF2B5EF4-FFF2-40B4-BE49-F238E27FC236}">
                <a16:creationId xmlns:a16="http://schemas.microsoft.com/office/drawing/2014/main" id="{D2FAA310-5529-4657-856F-AF615AFBADEA}"/>
              </a:ext>
            </a:extLst>
          </p:cNvPr>
          <p:cNvGrpSpPr/>
          <p:nvPr/>
        </p:nvGrpSpPr>
        <p:grpSpPr>
          <a:xfrm>
            <a:off x="5122781" y="3986190"/>
            <a:ext cx="3456651" cy="2178250"/>
            <a:chOff x="-179121" y="-28388"/>
            <a:chExt cx="5981483" cy="3609216"/>
          </a:xfrm>
          <a:noFill/>
          <a:effectLst/>
        </p:grpSpPr>
        <p:sp>
          <p:nvSpPr>
            <p:cNvPr id="12" name="Rectangle">
              <a:extLst>
                <a:ext uri="{FF2B5EF4-FFF2-40B4-BE49-F238E27FC236}">
                  <a16:creationId xmlns:a16="http://schemas.microsoft.com/office/drawing/2014/main" id="{BC3ECCC2-0497-4F17-85A6-64606B235AF8}"/>
                </a:ext>
              </a:extLst>
            </p:cNvPr>
            <p:cNvSpPr/>
            <p:nvPr/>
          </p:nvSpPr>
          <p:spPr>
            <a:xfrm>
              <a:off x="0" y="0"/>
              <a:ext cx="5677494" cy="3580828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>
              <a:outerShdw blurRad="63500" dist="127000" dir="2700000" rotWithShape="0">
                <a:srgbClr val="000000">
                  <a:alpha val="37998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13" name="Picture 1" descr="Picture 1">
              <a:extLst>
                <a:ext uri="{FF2B5EF4-FFF2-40B4-BE49-F238E27FC236}">
                  <a16:creationId xmlns:a16="http://schemas.microsoft.com/office/drawing/2014/main" id="{7FD314DC-95FE-4EDC-BB05-21D7B1567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-179121" y="-28388"/>
              <a:ext cx="5981483" cy="3580534"/>
            </a:xfrm>
            <a:prstGeom prst="rect">
              <a:avLst/>
            </a:prstGeom>
            <a:solidFill>
              <a:srgbClr val="2683C6"/>
            </a:solidFill>
            <a:ln w="12700" cap="flat">
              <a:noFill/>
              <a:miter lim="400000"/>
            </a:ln>
            <a:effectLst>
              <a:glow rad="50800">
                <a:srgbClr val="2683C6"/>
              </a:glow>
            </a:effectLst>
          </p:spPr>
        </p:pic>
      </p:grpSp>
      <p:pic>
        <p:nvPicPr>
          <p:cNvPr id="14" name="Picture 6" descr="Picture 6">
            <a:extLst>
              <a:ext uri="{FF2B5EF4-FFF2-40B4-BE49-F238E27FC236}">
                <a16:creationId xmlns:a16="http://schemas.microsoft.com/office/drawing/2014/main" id="{1D6B0265-1EC3-42A3-9075-4C7C7E30CE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9112" y="4559400"/>
            <a:ext cx="3876104" cy="1457367"/>
          </a:xfrm>
          <a:prstGeom prst="rect">
            <a:avLst/>
          </a:prstGeom>
          <a:ln w="12700">
            <a:miter lim="400000"/>
          </a:ln>
          <a:effectLst>
            <a:softEdge rad="31750"/>
          </a:effectLst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CF18343-212D-4F72-877D-50B16EBFFC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70744" y="128289"/>
            <a:ext cx="995489" cy="99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4090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F5CFC-1B76-4F64-A993-2C91BE1EF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Cosmic Ray Veto (CRV)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F3636-E1E5-4FA6-B837-0023CBA420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prototype, 4.5m-long detector modules and detector components have been built and tested.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12443-5877-4D3C-B68A-66806FE8B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8/13/2018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8E3C50-B03E-457F-BF77-C6892F42B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Mu2e Experiment at Fermilab: NuFact 2018</a:t>
            </a:r>
          </a:p>
          <a:p>
            <a:r>
              <a:rPr lang="en-US"/>
              <a:t>Steven Boi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0DC2C-DBF9-49F6-815F-E6FDE25CF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2471-29E2-4B29-BFDC-045B3F08B63A}" type="slidenum">
              <a:rPr lang="en-US" smtClean="0"/>
              <a:t>39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40021F-B401-4E46-8AC0-3F84BD4DFB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1"/>
          <a:stretch/>
        </p:blipFill>
        <p:spPr>
          <a:xfrm>
            <a:off x="777240" y="2998820"/>
            <a:ext cx="4590255" cy="326055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240639-DB31-4BD2-8413-B1E4087F65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18" t="16254" r="21107" b="9080"/>
          <a:stretch/>
        </p:blipFill>
        <p:spPr>
          <a:xfrm>
            <a:off x="4838002" y="1930183"/>
            <a:ext cx="3706115" cy="2406777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000433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DF768-F24D-486C-B8B3-DEBAA3324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Historical CLFV Searches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433A5-4C3A-4052-8AA6-95EF1C657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1326495"/>
            <a:ext cx="2523508" cy="4969345"/>
          </a:xfrm>
        </p:spPr>
        <p:txBody>
          <a:bodyPr>
            <a:normAutofit/>
          </a:bodyPr>
          <a:lstStyle/>
          <a:p>
            <a:r>
              <a:rPr lang="en-US" dirty="0"/>
              <a:t>Since the 1940s, searches for CLFV have been made, but so far only tighter constraints have been placed.</a:t>
            </a:r>
          </a:p>
          <a:p>
            <a:r>
              <a:rPr lang="en-US" dirty="0"/>
              <a:t>Next-generation experiments will explore unconstrained phase space favored by many BSM models.</a:t>
            </a:r>
          </a:p>
          <a:p>
            <a:r>
              <a:rPr lang="en-US" dirty="0"/>
              <a:t>Mu2e intends to improve the sensitivity by four orders of magnitude over the present limit.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D850D-34FA-4283-A863-61D741E4E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8/13/2018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72C1A-FBD3-4038-8658-388005697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Mu2e Experiment at Fermilab: NuFact 2018</a:t>
            </a:r>
          </a:p>
          <a:p>
            <a:r>
              <a:rPr lang="en-US"/>
              <a:t>Steven Boi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D29E7-4604-4757-B4BF-C88FB70C1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2471-29E2-4B29-BFDC-045B3F08B63A}" type="slidenum">
              <a:rPr lang="en-US" smtClean="0"/>
              <a:t>4</a:t>
            </a:fld>
            <a:endParaRPr lang="en-US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A1F3772-3DD8-41AF-AA83-0C0F1E76D5F1}"/>
              </a:ext>
            </a:extLst>
          </p:cNvPr>
          <p:cNvGrpSpPr/>
          <p:nvPr/>
        </p:nvGrpSpPr>
        <p:grpSpPr>
          <a:xfrm>
            <a:off x="3433865" y="1326494"/>
            <a:ext cx="5710136" cy="4801931"/>
            <a:chOff x="1618469" y="1901306"/>
            <a:chExt cx="5741267" cy="4558480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E3EB89F-D7AE-42B0-AC32-EEF10A555D13}"/>
                </a:ext>
              </a:extLst>
            </p:cNvPr>
            <p:cNvGrpSpPr/>
            <p:nvPr/>
          </p:nvGrpSpPr>
          <p:grpSpPr>
            <a:xfrm>
              <a:off x="1618469" y="1901306"/>
              <a:ext cx="5741267" cy="4558478"/>
              <a:chOff x="124696" y="1754612"/>
              <a:chExt cx="5741266" cy="4558479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D7B57EEA-2312-4F96-981C-8C47758DD462}"/>
                  </a:ext>
                </a:extLst>
              </p:cNvPr>
              <p:cNvGrpSpPr/>
              <p:nvPr/>
            </p:nvGrpSpPr>
            <p:grpSpPr>
              <a:xfrm>
                <a:off x="124696" y="1754612"/>
                <a:ext cx="5741266" cy="4558479"/>
                <a:chOff x="124696" y="1754612"/>
                <a:chExt cx="5741266" cy="4558479"/>
              </a:xfrm>
            </p:grpSpPr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281DD382-C7C1-4467-AD03-07950BD2DD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4696" y="1754612"/>
                  <a:ext cx="5741266" cy="4558479"/>
                </a:xfrm>
                <a:prstGeom prst="rect">
                  <a:avLst/>
                </a:prstGeom>
              </p:spPr>
            </p:pic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id="{507EC2FD-4275-4536-B47E-9B0C73319A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944" t="65401"/>
                <a:stretch/>
              </p:blipFill>
              <p:spPr>
                <a:xfrm>
                  <a:off x="3968150" y="4735902"/>
                  <a:ext cx="1897811" cy="1577189"/>
                </a:xfrm>
                <a:prstGeom prst="rect">
                  <a:avLst/>
                </a:prstGeom>
              </p:spPr>
            </p:pic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5D38F46D-DECA-4A94-A464-CDF06E037D17}"/>
                  </a:ext>
                </a:extLst>
              </p:cNvPr>
              <p:cNvGrpSpPr/>
              <p:nvPr/>
            </p:nvGrpSpPr>
            <p:grpSpPr>
              <a:xfrm>
                <a:off x="1178658" y="4683784"/>
                <a:ext cx="54934" cy="658184"/>
                <a:chOff x="1178658" y="4683784"/>
                <a:chExt cx="54934" cy="658184"/>
              </a:xfrm>
            </p:grpSpPr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0024DAB-2D39-421A-A09D-02E838B0A1F2}"/>
                    </a:ext>
                  </a:extLst>
                </p:cNvPr>
                <p:cNvSpPr/>
                <p:nvPr/>
              </p:nvSpPr>
              <p:spPr>
                <a:xfrm>
                  <a:off x="1181833" y="4998109"/>
                  <a:ext cx="51759" cy="51759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7D6B28CB-B17D-42E4-9EEB-46C6C7CE7AD0}"/>
                    </a:ext>
                  </a:extLst>
                </p:cNvPr>
                <p:cNvSpPr/>
                <p:nvPr/>
              </p:nvSpPr>
              <p:spPr>
                <a:xfrm>
                  <a:off x="1181833" y="4683784"/>
                  <a:ext cx="51759" cy="51759"/>
                </a:xfrm>
                <a:prstGeom prst="rect">
                  <a:avLst/>
                </a:prstGeom>
                <a:noFill/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CF14A3FF-5982-490E-862C-9B782446A783}"/>
                    </a:ext>
                  </a:extLst>
                </p:cNvPr>
                <p:cNvSpPr/>
                <p:nvPr/>
              </p:nvSpPr>
              <p:spPr>
                <a:xfrm>
                  <a:off x="1178658" y="5290209"/>
                  <a:ext cx="51759" cy="5175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3FCEB08-1D04-45F8-91F1-02611A74E304}"/>
                </a:ext>
              </a:extLst>
            </p:cNvPr>
            <p:cNvSpPr/>
            <p:nvPr/>
          </p:nvSpPr>
          <p:spPr>
            <a:xfrm>
              <a:off x="5838852" y="4518397"/>
              <a:ext cx="1512174" cy="1941389"/>
            </a:xfrm>
            <a:prstGeom prst="rect">
              <a:avLst/>
            </a:prstGeom>
            <a:blipFill dpi="0" rotWithShape="1">
              <a:blip r:embed="rId4">
                <a:alphaModFix amt="5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0DEE2248-3899-428C-9E9C-5E94756F5EB0}"/>
                </a:ext>
              </a:extLst>
            </p:cNvPr>
            <p:cNvGrpSpPr/>
            <p:nvPr/>
          </p:nvGrpSpPr>
          <p:grpSpPr>
            <a:xfrm>
              <a:off x="4963014" y="4600895"/>
              <a:ext cx="1999907" cy="1070296"/>
              <a:chOff x="5954732" y="4364533"/>
              <a:chExt cx="1952362" cy="1070301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5ACC2195-8969-4EBF-A0FA-3C42C2AE5E52}"/>
                  </a:ext>
                </a:extLst>
              </p:cNvPr>
              <p:cNvSpPr/>
              <p:nvPr/>
            </p:nvSpPr>
            <p:spPr>
              <a:xfrm>
                <a:off x="7099771" y="5199326"/>
                <a:ext cx="807323" cy="235508"/>
              </a:xfrm>
              <a:prstGeom prst="rect">
                <a:avLst/>
              </a:prstGeom>
              <a:noFill/>
              <a:ln w="38100">
                <a:solidFill>
                  <a:srgbClr val="EAB2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D58FA067-E5EC-48FF-BCAB-93538B5CC2B9}"/>
                      </a:ext>
                    </a:extLst>
                  </p:cNvPr>
                  <p:cNvSpPr txBox="1"/>
                  <p:nvPr/>
                </p:nvSpPr>
                <p:spPr>
                  <a:xfrm>
                    <a:off x="5954732" y="4611416"/>
                    <a:ext cx="736965" cy="369333"/>
                  </a:xfrm>
                  <a:prstGeom prst="rect">
                    <a:avLst/>
                  </a:prstGeom>
                  <a:solidFill>
                    <a:srgbClr val="2683C6"/>
                  </a:solidFill>
                  <a:effectLst>
                    <a:softEdge rad="31750"/>
                  </a:effectLst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</m:sup>
                          </m:sSup>
                        </m:oMath>
                      </m:oMathPara>
                    </a14:m>
                    <a:endParaRPr lang="en-US" b="0" dirty="0"/>
                  </a:p>
                </p:txBody>
              </p:sp>
            </mc:Choice>
            <mc:Fallback xmlns=""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D58FA067-E5EC-48FF-BCAB-93538B5CC2B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54732" y="4611416"/>
                    <a:ext cx="736965" cy="36933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effectLst>
                    <a:softEdge rad="31750"/>
                  </a:effec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66ED95EB-88EA-45C8-91B1-6445647307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54818" y="4364533"/>
                <a:ext cx="0" cy="967520"/>
              </a:xfrm>
              <a:prstGeom prst="straightConnector1">
                <a:avLst/>
              </a:prstGeom>
              <a:ln w="57150">
                <a:solidFill>
                  <a:srgbClr val="EAB2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9234785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D2C6E-2C73-4440-A381-BAA506603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Cosmic Ray Veto (CRV)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310A3-74FF-4263-8D14-D2AFECBEC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BD9C7-59DE-4212-8AB8-559B901CB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8/13/2018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92AB7-5F1E-4983-8024-64F871198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Mu2e Experiment at Fermilab: NuFact 2018</a:t>
            </a:r>
          </a:p>
          <a:p>
            <a:r>
              <a:rPr lang="en-US"/>
              <a:t>Steven Boi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157D8-04B3-4C6A-8DB7-B048DB397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2471-29E2-4B29-BFDC-045B3F08B63A}" type="slidenum">
              <a:rPr lang="en-US" smtClean="0"/>
              <a:t>40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51C84FF-7D13-4DDE-9C0F-C8F49142DC24}"/>
              </a:ext>
            </a:extLst>
          </p:cNvPr>
          <p:cNvGrpSpPr/>
          <p:nvPr/>
        </p:nvGrpSpPr>
        <p:grpSpPr>
          <a:xfrm>
            <a:off x="0" y="1787584"/>
            <a:ext cx="4594859" cy="3342713"/>
            <a:chOff x="0" y="1787584"/>
            <a:chExt cx="4594859" cy="33427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44027A2-236B-4556-AE2D-982E744D9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948064"/>
              <a:ext cx="4594859" cy="3182233"/>
            </a:xfrm>
            <a:prstGeom prst="rect">
              <a:avLst/>
            </a:prstGeom>
          </p:spPr>
        </p:pic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1C52AB74-8E2F-4C7F-83E0-5B748F6AE694}"/>
                </a:ext>
              </a:extLst>
            </p:cNvPr>
            <p:cNvSpPr txBox="1">
              <a:spLocks/>
            </p:cNvSpPr>
            <p:nvPr/>
          </p:nvSpPr>
          <p:spPr>
            <a:xfrm>
              <a:off x="958515" y="1787584"/>
              <a:ext cx="3202005" cy="320959"/>
            </a:xfrm>
            <a:prstGeom prst="rect">
              <a:avLst/>
            </a:prstGeom>
          </p:spPr>
          <p:txBody>
            <a:bodyPr vert="horz" lIns="0" tIns="45720" rIns="0" bIns="45720" rtlCol="0">
              <a:normAutofit fontScale="92500" lnSpcReduction="20000"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Char char=" 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Photoelectron Yield @ 1m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9E66295-C3CE-45BC-9589-68FA997ABE12}"/>
              </a:ext>
            </a:extLst>
          </p:cNvPr>
          <p:cNvGrpSpPr/>
          <p:nvPr/>
        </p:nvGrpSpPr>
        <p:grpSpPr>
          <a:xfrm>
            <a:off x="4572000" y="1787584"/>
            <a:ext cx="4486062" cy="3275303"/>
            <a:chOff x="4572000" y="1787584"/>
            <a:chExt cx="4486062" cy="327530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C2555E9-852A-42C4-B0AA-389C8D79F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1789415"/>
              <a:ext cx="4486062" cy="3273472"/>
            </a:xfrm>
            <a:prstGeom prst="rect">
              <a:avLst/>
            </a:prstGeom>
          </p:spPr>
        </p:pic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99A14F2C-0736-410F-98B5-D45E0D6E38A9}"/>
                </a:ext>
              </a:extLst>
            </p:cNvPr>
            <p:cNvSpPr txBox="1">
              <a:spLocks/>
            </p:cNvSpPr>
            <p:nvPr/>
          </p:nvSpPr>
          <p:spPr>
            <a:xfrm>
              <a:off x="5311672" y="1787584"/>
              <a:ext cx="3202005" cy="320959"/>
            </a:xfrm>
            <a:prstGeom prst="rect">
              <a:avLst/>
            </a:prstGeom>
          </p:spPr>
          <p:txBody>
            <a:bodyPr vert="horz" lIns="0" tIns="45720" rIns="0" bIns="45720" rtlCol="0">
              <a:normAutofit fontScale="92500" lnSpcReduction="20000"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Char char=" 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Time Resolution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36458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2FF17-6785-4DD5-A53C-224CE1DA2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Cosmic Ray Veto (CRV)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F4815-2606-4717-BBD0-8724AF7E9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Currently being fabricated at the University of Virginia.</a:t>
            </a:r>
          </a:p>
          <a:p>
            <a:r>
              <a:rPr lang="en-US" dirty="0"/>
              <a:t>There are 5 CRV posters being presented in the poster session.</a:t>
            </a:r>
          </a:p>
          <a:p>
            <a:pPr lvl="1"/>
            <a:r>
              <a:rPr lang="en-US" dirty="0"/>
              <a:t>Check them out!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5FFAC-FBE4-45C1-8FED-4C875A1B9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8/13/2018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85ACD-8A2D-422A-829F-DFF500BE7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Mu2e Experiment at </a:t>
            </a:r>
            <a:r>
              <a:rPr lang="en-US" dirty="0" err="1"/>
              <a:t>Fermilab</a:t>
            </a:r>
            <a:r>
              <a:rPr lang="en-US" dirty="0"/>
              <a:t>: </a:t>
            </a:r>
            <a:r>
              <a:rPr lang="en-US" dirty="0" err="1"/>
              <a:t>NuFact</a:t>
            </a:r>
            <a:r>
              <a:rPr lang="en-US" dirty="0"/>
              <a:t> 2018</a:t>
            </a:r>
          </a:p>
          <a:p>
            <a:r>
              <a:rPr lang="en-US" dirty="0"/>
              <a:t>Steven Boi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ABF70-3109-4B88-8EDD-1B59D492C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2471-29E2-4B29-BFDC-045B3F08B63A}" type="slidenum">
              <a:rPr lang="en-US" smtClean="0"/>
              <a:t>41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A674AC-73F8-4C20-9D3C-7F71686833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18" t="16254" r="21107" b="9080"/>
          <a:stretch/>
        </p:blipFill>
        <p:spPr>
          <a:xfrm>
            <a:off x="564424" y="4327829"/>
            <a:ext cx="2836956" cy="18166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28172E0-6791-4B7D-B8A9-3DEC4EB6F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70744" y="128289"/>
            <a:ext cx="995489" cy="9954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34D81E-BEBB-47F6-8D03-FEFAD5D778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8"/>
          <a:stretch/>
        </p:blipFill>
        <p:spPr>
          <a:xfrm>
            <a:off x="2871283" y="2603840"/>
            <a:ext cx="3074175" cy="172766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EE5823-B021-44C6-8A05-FCCF7BD163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91" b="11767"/>
          <a:stretch/>
        </p:blipFill>
        <p:spPr>
          <a:xfrm>
            <a:off x="6351625" y="4331502"/>
            <a:ext cx="2268187" cy="181885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88E42E-81BA-4E19-929D-78BA9AAEAC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8" t="34286" r="27048" b="11651"/>
          <a:stretch/>
        </p:blipFill>
        <p:spPr>
          <a:xfrm>
            <a:off x="3407521" y="4333755"/>
            <a:ext cx="2944104" cy="18166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00AA850-D05B-4299-919E-F0E6EFFE3FC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0"/>
          <a:stretch/>
        </p:blipFill>
        <p:spPr>
          <a:xfrm>
            <a:off x="5945458" y="2601587"/>
            <a:ext cx="2674354" cy="172991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B9DD80-F7C6-4AF3-B14E-A4B47CA541D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4357" t="39211" r="-1"/>
          <a:stretch/>
        </p:blipFill>
        <p:spPr>
          <a:xfrm>
            <a:off x="558283" y="2603251"/>
            <a:ext cx="2313000" cy="1718652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6872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853B0-B527-478A-A775-1E4BC2C20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of Mu2e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8FE1F-D0BF-4310-928C-F237A94CF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8/13/2018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8F51AB-2C40-43FA-8E17-AAF637920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Mu2e Experiment at Fermilab: NuFact 2018</a:t>
            </a:r>
          </a:p>
          <a:p>
            <a:r>
              <a:rPr lang="en-US"/>
              <a:t>Steven Boi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ECC78F-9BBC-4317-8EA8-3D6CEEFAA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2471-29E2-4B29-BFDC-045B3F08B63A}" type="slidenum">
              <a:rPr lang="en-US" smtClean="0"/>
              <a:t>42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268DD3D-36A6-4F2A-AB87-13E9645F6D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8522927"/>
              </p:ext>
            </p:extLst>
          </p:nvPr>
        </p:nvGraphicFramePr>
        <p:xfrm>
          <a:off x="172162" y="2870042"/>
          <a:ext cx="8799676" cy="3155246"/>
        </p:xfrm>
        <a:graphic>
          <a:graphicData uri="http://schemas.openxmlformats.org/drawingml/2006/table">
            <a:tbl>
              <a:tblPr/>
              <a:tblGrid>
                <a:gridCol w="391384">
                  <a:extLst>
                    <a:ext uri="{9D8B030D-6E8A-4147-A177-3AD203B41FA5}">
                      <a16:colId xmlns:a16="http://schemas.microsoft.com/office/drawing/2014/main" val="2681293307"/>
                    </a:ext>
                  </a:extLst>
                </a:gridCol>
                <a:gridCol w="391384">
                  <a:extLst>
                    <a:ext uri="{9D8B030D-6E8A-4147-A177-3AD203B41FA5}">
                      <a16:colId xmlns:a16="http://schemas.microsoft.com/office/drawing/2014/main" val="3458676021"/>
                    </a:ext>
                  </a:extLst>
                </a:gridCol>
                <a:gridCol w="391384">
                  <a:extLst>
                    <a:ext uri="{9D8B030D-6E8A-4147-A177-3AD203B41FA5}">
                      <a16:colId xmlns:a16="http://schemas.microsoft.com/office/drawing/2014/main" val="515429373"/>
                    </a:ext>
                  </a:extLst>
                </a:gridCol>
                <a:gridCol w="391384">
                  <a:extLst>
                    <a:ext uri="{9D8B030D-6E8A-4147-A177-3AD203B41FA5}">
                      <a16:colId xmlns:a16="http://schemas.microsoft.com/office/drawing/2014/main" val="1017216542"/>
                    </a:ext>
                  </a:extLst>
                </a:gridCol>
                <a:gridCol w="391384">
                  <a:extLst>
                    <a:ext uri="{9D8B030D-6E8A-4147-A177-3AD203B41FA5}">
                      <a16:colId xmlns:a16="http://schemas.microsoft.com/office/drawing/2014/main" val="3323075955"/>
                    </a:ext>
                  </a:extLst>
                </a:gridCol>
                <a:gridCol w="391384">
                  <a:extLst>
                    <a:ext uri="{9D8B030D-6E8A-4147-A177-3AD203B41FA5}">
                      <a16:colId xmlns:a16="http://schemas.microsoft.com/office/drawing/2014/main" val="1321660380"/>
                    </a:ext>
                  </a:extLst>
                </a:gridCol>
                <a:gridCol w="391384">
                  <a:extLst>
                    <a:ext uri="{9D8B030D-6E8A-4147-A177-3AD203B41FA5}">
                      <a16:colId xmlns:a16="http://schemas.microsoft.com/office/drawing/2014/main" val="401808886"/>
                    </a:ext>
                  </a:extLst>
                </a:gridCol>
                <a:gridCol w="391384">
                  <a:extLst>
                    <a:ext uri="{9D8B030D-6E8A-4147-A177-3AD203B41FA5}">
                      <a16:colId xmlns:a16="http://schemas.microsoft.com/office/drawing/2014/main" val="2614509978"/>
                    </a:ext>
                  </a:extLst>
                </a:gridCol>
                <a:gridCol w="391384">
                  <a:extLst>
                    <a:ext uri="{9D8B030D-6E8A-4147-A177-3AD203B41FA5}">
                      <a16:colId xmlns:a16="http://schemas.microsoft.com/office/drawing/2014/main" val="4026159889"/>
                    </a:ext>
                  </a:extLst>
                </a:gridCol>
                <a:gridCol w="391384">
                  <a:extLst>
                    <a:ext uri="{9D8B030D-6E8A-4147-A177-3AD203B41FA5}">
                      <a16:colId xmlns:a16="http://schemas.microsoft.com/office/drawing/2014/main" val="9162345"/>
                    </a:ext>
                  </a:extLst>
                </a:gridCol>
                <a:gridCol w="391384">
                  <a:extLst>
                    <a:ext uri="{9D8B030D-6E8A-4147-A177-3AD203B41FA5}">
                      <a16:colId xmlns:a16="http://schemas.microsoft.com/office/drawing/2014/main" val="2837388462"/>
                    </a:ext>
                  </a:extLst>
                </a:gridCol>
                <a:gridCol w="391384">
                  <a:extLst>
                    <a:ext uri="{9D8B030D-6E8A-4147-A177-3AD203B41FA5}">
                      <a16:colId xmlns:a16="http://schemas.microsoft.com/office/drawing/2014/main" val="2147820134"/>
                    </a:ext>
                  </a:extLst>
                </a:gridCol>
                <a:gridCol w="111968">
                  <a:extLst>
                    <a:ext uri="{9D8B030D-6E8A-4147-A177-3AD203B41FA5}">
                      <a16:colId xmlns:a16="http://schemas.microsoft.com/office/drawing/2014/main" val="2896727278"/>
                    </a:ext>
                  </a:extLst>
                </a:gridCol>
                <a:gridCol w="456274">
                  <a:extLst>
                    <a:ext uri="{9D8B030D-6E8A-4147-A177-3AD203B41FA5}">
                      <a16:colId xmlns:a16="http://schemas.microsoft.com/office/drawing/2014/main" val="1290633625"/>
                    </a:ext>
                  </a:extLst>
                </a:gridCol>
                <a:gridCol w="403754">
                  <a:extLst>
                    <a:ext uri="{9D8B030D-6E8A-4147-A177-3AD203B41FA5}">
                      <a16:colId xmlns:a16="http://schemas.microsoft.com/office/drawing/2014/main" val="4076009780"/>
                    </a:ext>
                  </a:extLst>
                </a:gridCol>
                <a:gridCol w="391384">
                  <a:extLst>
                    <a:ext uri="{9D8B030D-6E8A-4147-A177-3AD203B41FA5}">
                      <a16:colId xmlns:a16="http://schemas.microsoft.com/office/drawing/2014/main" val="2415163394"/>
                    </a:ext>
                  </a:extLst>
                </a:gridCol>
                <a:gridCol w="391384">
                  <a:extLst>
                    <a:ext uri="{9D8B030D-6E8A-4147-A177-3AD203B41FA5}">
                      <a16:colId xmlns:a16="http://schemas.microsoft.com/office/drawing/2014/main" val="2385901822"/>
                    </a:ext>
                  </a:extLst>
                </a:gridCol>
                <a:gridCol w="504629">
                  <a:extLst>
                    <a:ext uri="{9D8B030D-6E8A-4147-A177-3AD203B41FA5}">
                      <a16:colId xmlns:a16="http://schemas.microsoft.com/office/drawing/2014/main" val="3813996933"/>
                    </a:ext>
                  </a:extLst>
                </a:gridCol>
                <a:gridCol w="278139">
                  <a:extLst>
                    <a:ext uri="{9D8B030D-6E8A-4147-A177-3AD203B41FA5}">
                      <a16:colId xmlns:a16="http://schemas.microsoft.com/office/drawing/2014/main" val="1699133085"/>
                    </a:ext>
                  </a:extLst>
                </a:gridCol>
                <a:gridCol w="391384">
                  <a:extLst>
                    <a:ext uri="{9D8B030D-6E8A-4147-A177-3AD203B41FA5}">
                      <a16:colId xmlns:a16="http://schemas.microsoft.com/office/drawing/2014/main" val="3015753949"/>
                    </a:ext>
                  </a:extLst>
                </a:gridCol>
                <a:gridCol w="391384">
                  <a:extLst>
                    <a:ext uri="{9D8B030D-6E8A-4147-A177-3AD203B41FA5}">
                      <a16:colId xmlns:a16="http://schemas.microsoft.com/office/drawing/2014/main" val="1396374456"/>
                    </a:ext>
                  </a:extLst>
                </a:gridCol>
                <a:gridCol w="391384">
                  <a:extLst>
                    <a:ext uri="{9D8B030D-6E8A-4147-A177-3AD203B41FA5}">
                      <a16:colId xmlns:a16="http://schemas.microsoft.com/office/drawing/2014/main" val="1030804822"/>
                    </a:ext>
                  </a:extLst>
                </a:gridCol>
                <a:gridCol w="391384">
                  <a:extLst>
                    <a:ext uri="{9D8B030D-6E8A-4147-A177-3AD203B41FA5}">
                      <a16:colId xmlns:a16="http://schemas.microsoft.com/office/drawing/2014/main" val="39829635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6" marR="6116" marT="6116" marB="0" anchor="b">
                    <a:lnL w="1270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6" marR="6116" marT="611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PS Fabrication and QA</a:t>
                      </a:r>
                    </a:p>
                  </a:txBody>
                  <a:tcPr marL="104369" marR="104369" marT="52185" marB="5218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Install-</a:t>
                      </a:r>
                    </a:p>
                    <a:p>
                      <a:pPr algn="ctr" fontAlgn="b"/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ation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Mu2e Commissioning/Running</a:t>
                      </a:r>
                    </a:p>
                  </a:txBody>
                  <a:tcPr marL="6116" marR="6116" marT="6116" marB="0" anchor="ctr">
                    <a:lnL>
                      <a:noFill/>
                    </a:lnL>
                    <a:lnR w="1270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4369" marR="104369" marT="52185" marB="52185" anchor="b">
                    <a:lnL w="1270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1700610"/>
                  </a:ext>
                </a:extLst>
              </a:tr>
              <a:tr h="0"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Fabricate and QA TS Modules, Assemble TS</a:t>
                      </a:r>
                    </a:p>
                  </a:txBody>
                  <a:tcPr marL="104369" marR="104369" marT="52185" marB="5218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6" marR="6116" marT="611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 w="1270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6" marR="6116" marT="611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 w="1270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67325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6" marR="6116" marT="611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 w="1270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6" marR="6116" marT="611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 w="1270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6" marR="6116" marT="611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 w="1270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TS Installation</a:t>
                      </a:r>
                    </a:p>
                  </a:txBody>
                  <a:tcPr marL="104369" marR="104369" marT="52185" marB="5218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4369" marR="104369" marT="52185" marB="5218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6" marR="6116" marT="611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 w="1270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6" marR="6116" marT="611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 w="1270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32634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6" marR="6116" marT="611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 w="1270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DS Fabrication and QA</a:t>
                      </a:r>
                    </a:p>
                  </a:txBody>
                  <a:tcPr marL="104369" marR="104369" marT="52185" marB="5218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Install-</a:t>
                      </a:r>
                    </a:p>
                    <a:p>
                      <a:pPr algn="ctr" fontAlgn="b"/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ation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6" marR="6116" marT="611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 w="1270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6" marR="6116" marT="611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 w="1270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32200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6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Accelerator Beamline Construction</a:t>
                      </a:r>
                    </a:p>
                  </a:txBody>
                  <a:tcPr marL="104369" marR="104369" marT="52185" marB="5218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mpd="sng">
                      <a:noFill/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6" marR="6116" marT="611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 w="1270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74479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6" marR="6116" marT="611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 w="1270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1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Tracker Construction and Installation</a:t>
                      </a:r>
                    </a:p>
                  </a:txBody>
                  <a:tcPr marL="104369" marR="104369" marT="52185" marB="52185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 w="1270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6" marR="6116" marT="611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 w="1270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79022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4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Calorimeter Construction and Installation</a:t>
                      </a:r>
                    </a:p>
                  </a:txBody>
                  <a:tcPr marL="104369" marR="104369" marT="52185" marB="52185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 w="1270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CD-4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 months of float</a:t>
                      </a:r>
                    </a:p>
                  </a:txBody>
                  <a:tcPr marL="104369" marR="104369" marT="52185" marB="52185" anchor="b">
                    <a:lnL w="1270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01037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6" marR="6116" marT="611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 w="1270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1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Cosmic Ray Veto Construction</a:t>
                      </a:r>
                    </a:p>
                  </a:txBody>
                  <a:tcPr marL="104369" marR="104369" marT="52185" marB="5218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4369" marR="104369" marT="52185" marB="5218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6" marR="6116" marT="611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CRV Test</a:t>
                      </a:r>
                    </a:p>
                  </a:txBody>
                  <a:tcPr marL="6116" marR="6116" marT="6116" marB="0" anchor="b">
                    <a:lnL w="1270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6" marR="6116" marT="611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 w="1270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62311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6" marR="6116" marT="611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TDAQ</a:t>
                      </a:r>
                    </a:p>
                  </a:txBody>
                  <a:tcPr marL="104369" marR="104369" marT="52185" marB="52185" anchor="b">
                    <a:lnL w="1270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4369" marR="104369" marT="52185" marB="52185" anchor="b">
                    <a:lnL w="1270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6" marR="6116" marT="611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 w="1270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KPPs Satisfied</a:t>
                      </a: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116" marR="6116" marT="611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 w="1270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16" marR="6116" marT="611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269462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17</a:t>
                      </a:r>
                    </a:p>
                  </a:txBody>
                  <a:tcPr marL="104369" marR="104369" marT="52185" marB="52185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18</a:t>
                      </a:r>
                    </a:p>
                  </a:txBody>
                  <a:tcPr marL="104369" marR="104369" marT="52185" marB="52185" anchor="b">
                    <a:lnL w="1270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19</a:t>
                      </a:r>
                    </a:p>
                  </a:txBody>
                  <a:tcPr marL="104369" marR="104369" marT="52185" marB="52185" anchor="b">
                    <a:lnL w="1270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20</a:t>
                      </a:r>
                    </a:p>
                  </a:txBody>
                  <a:tcPr marL="104369" marR="104369" marT="52185" marB="52185" anchor="b">
                    <a:lnL w="1270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21</a:t>
                      </a:r>
                    </a:p>
                  </a:txBody>
                  <a:tcPr marL="104369" marR="104369" marT="52185" marB="52185" anchor="b">
                    <a:lnL w="1270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22</a:t>
                      </a:r>
                    </a:p>
                  </a:txBody>
                  <a:tcPr marL="104369" marR="104369" marT="52185" marB="52185" anchor="b">
                    <a:lnL w="12700" cap="flat" cmpd="sng" algn="ctr">
                      <a:solidFill>
                        <a:srgbClr val="000000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8650966"/>
                  </a:ext>
                </a:extLst>
              </a:tr>
            </a:tbl>
          </a:graphicData>
        </a:graphic>
      </p:graphicFrame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088D86D-38DC-453A-A3C8-DD3F85717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5" y="1316038"/>
            <a:ext cx="7543800" cy="1554003"/>
          </a:xfrm>
        </p:spPr>
        <p:txBody>
          <a:bodyPr numCol="2">
            <a:normAutofit lnSpcReduction="10000"/>
          </a:bodyPr>
          <a:lstStyle/>
          <a:p>
            <a:r>
              <a:rPr lang="en-US" sz="1800" dirty="0"/>
              <a:t>Successfully passed DOE reviews.</a:t>
            </a:r>
          </a:p>
          <a:p>
            <a:r>
              <a:rPr lang="en-US" sz="1800" dirty="0"/>
              <a:t>The detector hall construction has finished.</a:t>
            </a:r>
          </a:p>
          <a:p>
            <a:r>
              <a:rPr lang="en-US" sz="1800" dirty="0"/>
              <a:t>The various detectors are currently under construction.</a:t>
            </a:r>
          </a:p>
          <a:p>
            <a:r>
              <a:rPr lang="en-US" sz="1800" dirty="0"/>
              <a:t>Solenoid installation will begin in 2020.</a:t>
            </a:r>
          </a:p>
          <a:p>
            <a:r>
              <a:rPr lang="en-US" sz="1800" dirty="0"/>
              <a:t>Experiment commissioning will begin in 2020.</a:t>
            </a:r>
          </a:p>
          <a:p>
            <a:r>
              <a:rPr lang="en-US" sz="1800" dirty="0"/>
              <a:t>On track to begin taking data in 2022.</a:t>
            </a:r>
          </a:p>
        </p:txBody>
      </p:sp>
    </p:spTree>
    <p:extLst>
      <p:ext uri="{BB962C8B-B14F-4D97-AF65-F5344CB8AC3E}">
        <p14:creationId xmlns:p14="http://schemas.microsoft.com/office/powerpoint/2010/main" val="20880431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80C88-F310-4527-9290-94B16BA94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CE5976-F2F5-4F4C-8B64-30C78DF3F49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Mu2e has excellent discovery potential and the ability to reveal BSM physics.</a:t>
                </a:r>
              </a:p>
              <a:p>
                <a:pPr lvl="1"/>
                <a:r>
                  <a:rPr lang="en-US" dirty="0"/>
                  <a:t>Improvement in sensitivity by 4 orders of magnitude</a:t>
                </a:r>
              </a:p>
              <a:p>
                <a:pPr lvl="1"/>
                <a:r>
                  <a:rPr lang="en-US" dirty="0"/>
                  <a:t>Probing of higher mass scales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𝑇𝑒𝑉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Sensitive to a wide range of BSM physics models</a:t>
                </a:r>
              </a:p>
              <a:p>
                <a:pPr lvl="1"/>
                <a:r>
                  <a:rPr lang="en-US" dirty="0"/>
                  <a:t>Complementary to searches conducted by other experiments</a:t>
                </a:r>
              </a:p>
              <a:p>
                <a:r>
                  <a:rPr lang="en-US" dirty="0"/>
                  <a:t>The experiment is under construction and on schedule to begin commissioning in 2020.</a:t>
                </a:r>
              </a:p>
              <a:p>
                <a:r>
                  <a:rPr lang="en-US" dirty="0"/>
                  <a:t>Technical Design Report:</a:t>
                </a:r>
              </a:p>
              <a:p>
                <a:pPr lvl="1"/>
                <a:r>
                  <a:rPr lang="en-US" dirty="0"/>
                  <a:t>http://arXiv.org/abs/1501.05241 </a:t>
                </a:r>
              </a:p>
              <a:p>
                <a:r>
                  <a:rPr lang="en-US" dirty="0"/>
                  <a:t>Web site:</a:t>
                </a:r>
              </a:p>
              <a:p>
                <a:pPr lvl="1"/>
                <a:r>
                  <a:rPr lang="en-US" dirty="0"/>
                  <a:t>http://mu2e.fnal.gov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CE5976-F2F5-4F4C-8B64-30C78DF3F4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08" t="-14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D0031-09F0-457B-9F1C-5FCA28858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8/13/2018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D8C96-64F1-4049-ADCD-E9B85AEF1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Mu2e Experiment at Fermilab: NuFact 2018</a:t>
            </a:r>
          </a:p>
          <a:p>
            <a:r>
              <a:rPr lang="en-US"/>
              <a:t>Steven Boi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D51B7-43A9-486B-BFC2-ECD1E72F9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2471-29E2-4B29-BFDC-045B3F08B63A}" type="slidenum">
              <a:rPr lang="en-US" smtClean="0"/>
              <a:t>43</a:t>
            </a:fld>
            <a:endParaRPr lang="en-US"/>
          </a:p>
        </p:txBody>
      </p:sp>
      <p:pic>
        <p:nvPicPr>
          <p:cNvPr id="7" name="Content Placeholder 9" descr="Moun_Campus-07.JPG">
            <a:extLst>
              <a:ext uri="{FF2B5EF4-FFF2-40B4-BE49-F238E27FC236}">
                <a16:creationId xmlns:a16="http://schemas.microsoft.com/office/drawing/2014/main" id="{794A6706-02D1-4FC0-8C8F-0956D4598514}"/>
              </a:ext>
            </a:extLst>
          </p:cNvPr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850416"/>
            <a:ext cx="4015831" cy="2208552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xmlns:lc="http://schemas.openxmlformats.org/drawingml/2006/lockedCanvas" val="1"/>
            </a:ext>
          </a:extLst>
        </p:spPr>
      </p:pic>
    </p:spTree>
    <p:extLst>
      <p:ext uri="{BB962C8B-B14F-4D97-AF65-F5344CB8AC3E}">
        <p14:creationId xmlns:p14="http://schemas.microsoft.com/office/powerpoint/2010/main" val="1767865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BB6739A-117A-4586-9AA6-3C0263C6A24F}"/>
              </a:ext>
            </a:extLst>
          </p:cNvPr>
          <p:cNvGrpSpPr/>
          <p:nvPr/>
        </p:nvGrpSpPr>
        <p:grpSpPr>
          <a:xfrm>
            <a:off x="3813029" y="2332953"/>
            <a:ext cx="3346744" cy="3991368"/>
            <a:chOff x="2651649" y="2548134"/>
            <a:chExt cx="3282287" cy="377728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F1E520F-DFC0-4F5E-A231-13956240A1E8}"/>
                </a:ext>
              </a:extLst>
            </p:cNvPr>
            <p:cNvGrpSpPr/>
            <p:nvPr/>
          </p:nvGrpSpPr>
          <p:grpSpPr>
            <a:xfrm>
              <a:off x="2651649" y="2548134"/>
              <a:ext cx="3266122" cy="3777287"/>
              <a:chOff x="2651649" y="2548134"/>
              <a:chExt cx="3266122" cy="377728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B9035A82-F1E9-4768-A7AA-9422C5F5EC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20" r="610" b="3425"/>
              <a:stretch/>
            </p:blipFill>
            <p:spPr>
              <a:xfrm>
                <a:off x="2842488" y="2548134"/>
                <a:ext cx="3075283" cy="3643872"/>
              </a:xfrm>
              <a:prstGeom prst="rect">
                <a:avLst/>
              </a:prstGeom>
              <a:noFill/>
              <a:ln>
                <a:noFill/>
              </a:ln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755BEA20-BC0E-469F-B8AB-EBE84E722D04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2324347" y="4080866"/>
                    <a:ext cx="1023935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𝑇𝑒𝑉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755BEA20-BC0E-469F-B8AB-EBE84E722D0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2324347" y="4080866"/>
                    <a:ext cx="1023935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r="-1129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D5A19D9E-FC34-49EB-B0C1-0EA0C2C4DE4E}"/>
                      </a:ext>
                    </a:extLst>
                  </p:cNvPr>
                  <p:cNvSpPr txBox="1"/>
                  <p:nvPr/>
                </p:nvSpPr>
                <p:spPr>
                  <a:xfrm>
                    <a:off x="4476010" y="6048422"/>
                    <a:ext cx="174727" cy="27699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κ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D5A19D9E-FC34-49EB-B0C1-0EA0C2C4DE4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76010" y="6048422"/>
                    <a:ext cx="174727" cy="2769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20690" r="-1724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3DBF0E6-B3B5-49EE-8FA7-3F724B3D9DA7}"/>
                </a:ext>
              </a:extLst>
            </p:cNvPr>
            <p:cNvSpPr txBox="1"/>
            <p:nvPr/>
          </p:nvSpPr>
          <p:spPr>
            <a:xfrm>
              <a:off x="3742330" y="4815200"/>
              <a:ext cx="6987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MEG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C3C5020-0A01-4686-8B5E-0B9F76C8CEC5}"/>
                </a:ext>
              </a:extLst>
            </p:cNvPr>
            <p:cNvSpPr txBox="1"/>
            <p:nvPr/>
          </p:nvSpPr>
          <p:spPr>
            <a:xfrm>
              <a:off x="4888300" y="3309335"/>
              <a:ext cx="7792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541FF"/>
                  </a:solidFill>
                </a:rPr>
                <a:t>Mu2e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6A05F35-23E6-4BD4-A2A3-172106699C7E}"/>
                </a:ext>
              </a:extLst>
            </p:cNvPr>
            <p:cNvSpPr txBox="1"/>
            <p:nvPr/>
          </p:nvSpPr>
          <p:spPr>
            <a:xfrm>
              <a:off x="3749647" y="2587420"/>
              <a:ext cx="2184289" cy="240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050" dirty="0">
                  <a:solidFill>
                    <a:srgbClr val="404040"/>
                  </a:solidFill>
                </a:rPr>
                <a:t>A. de Gouvêa, R. Bernstein, et al</a:t>
              </a:r>
              <a:endParaRPr lang="en-US" sz="1050" dirty="0">
                <a:solidFill>
                  <a:srgbClr val="40404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99C9224-265F-4EC1-8497-1A0B0A61E6A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99C9224-265F-4EC1-8497-1A0B0A61E6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BA6721A4-F630-4E31-9358-EB6AB751DF2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114850" y="2746362"/>
                <a:ext cx="1997883" cy="3188612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dirty="0"/>
                  <a:t>: Mass Scale</a:t>
                </a:r>
              </a:p>
              <a:p>
                <a:r>
                  <a:rPr lang="en-US" dirty="0">
                    <a:solidFill>
                      <a:srgbClr val="C00000"/>
                    </a:solidFill>
                  </a:rPr>
                  <a:t>Indirect probing of mass scales up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TeV.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 dirty="0"/>
                  <a:t>: relative strength of magnetic moment type and contact terms</a:t>
                </a:r>
              </a:p>
            </p:txBody>
          </p:sp>
        </mc:Choice>
        <mc:Fallback xmlns="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BA6721A4-F630-4E31-9358-EB6AB751DF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114850" y="2746362"/>
                <a:ext cx="1997883" cy="3188612"/>
              </a:xfrm>
              <a:blipFill>
                <a:blip r:embed="rId7"/>
                <a:stretch>
                  <a:fillRect l="-7622" t="-2486" r="-10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12FA39-445B-479A-91AB-BA95343EB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8/13/2018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40ED4E-7F43-4616-A527-837A5EF1D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Mu2e Experiment at Fermilab: NuFact 2018</a:t>
            </a:r>
          </a:p>
          <a:p>
            <a:r>
              <a:rPr lang="en-US"/>
              <a:t>Steven Boi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CE1360-A3BB-40C7-B395-A4DA69B03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2471-29E2-4B29-BFDC-045B3F08B63A}" type="slidenum">
              <a:rPr lang="en-US" smtClean="0"/>
              <a:t>5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1FE3916-D463-45D6-95D7-EF1EFABA8741}"/>
              </a:ext>
            </a:extLst>
          </p:cNvPr>
          <p:cNvGrpSpPr/>
          <p:nvPr/>
        </p:nvGrpSpPr>
        <p:grpSpPr>
          <a:xfrm>
            <a:off x="489062" y="2397198"/>
            <a:ext cx="3617103" cy="1539055"/>
            <a:chOff x="489062" y="2854397"/>
            <a:chExt cx="3617103" cy="1539055"/>
          </a:xfrm>
        </p:grpSpPr>
        <p:pic>
          <p:nvPicPr>
            <p:cNvPr id="21" name="Image" descr="Image">
              <a:extLst>
                <a:ext uri="{FF2B5EF4-FFF2-40B4-BE49-F238E27FC236}">
                  <a16:creationId xmlns:a16="http://schemas.microsoft.com/office/drawing/2014/main" id="{A2C45365-2715-458E-9E6E-CFE7CCEABC67}"/>
                </a:ext>
              </a:extLst>
            </p:cNvPr>
            <p:cNvPicPr>
              <a:picLocks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8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06773" y="3250451"/>
              <a:ext cx="2413001" cy="1143001"/>
            </a:xfrm>
            <a:prstGeom prst="rect">
              <a:avLst/>
            </a:prstGeom>
            <a:ln w="12700"/>
          </p:spPr>
        </p:pic>
        <p:sp>
          <p:nvSpPr>
            <p:cNvPr id="23" name="Text Placeholder 2">
              <a:extLst>
                <a:ext uri="{FF2B5EF4-FFF2-40B4-BE49-F238E27FC236}">
                  <a16:creationId xmlns:a16="http://schemas.microsoft.com/office/drawing/2014/main" id="{4F2A1119-9086-47BC-A42B-B2E385AE52FD}"/>
                </a:ext>
              </a:extLst>
            </p:cNvPr>
            <p:cNvSpPr txBox="1">
              <a:spLocks/>
            </p:cNvSpPr>
            <p:nvPr/>
          </p:nvSpPr>
          <p:spPr>
            <a:xfrm>
              <a:off x="489062" y="2854397"/>
              <a:ext cx="3617103" cy="370108"/>
            </a:xfrm>
            <a:prstGeom prst="rect">
              <a:avLst/>
            </a:prstGeom>
          </p:spPr>
          <p:txBody>
            <a:bodyPr vert="horz" lIns="0" tIns="45720" rIns="0" bIns="45720" rtlCol="0" anchor="b" anchorCtr="0">
              <a:norm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Char char=" 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u="sng" dirty="0"/>
                <a:t>Magnetic Moment Type Operator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08B19DF-6D5E-459A-8F6B-463A25E6167D}"/>
              </a:ext>
            </a:extLst>
          </p:cNvPr>
          <p:cNvGrpSpPr/>
          <p:nvPr/>
        </p:nvGrpSpPr>
        <p:grpSpPr>
          <a:xfrm>
            <a:off x="1111996" y="4364246"/>
            <a:ext cx="2716285" cy="1556614"/>
            <a:chOff x="789486" y="4500435"/>
            <a:chExt cx="2716285" cy="1556614"/>
          </a:xfrm>
        </p:grpSpPr>
        <p:pic>
          <p:nvPicPr>
            <p:cNvPr id="22" name="Image" descr="Image">
              <a:extLst>
                <a:ext uri="{FF2B5EF4-FFF2-40B4-BE49-F238E27FC236}">
                  <a16:creationId xmlns:a16="http://schemas.microsoft.com/office/drawing/2014/main" id="{D382398F-E95C-44A0-9CCF-D9B1699D075F}"/>
                </a:ext>
              </a:extLst>
            </p:cNvPr>
            <p:cNvPicPr>
              <a:picLocks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8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4601" y="4914048"/>
              <a:ext cx="2413001" cy="1143001"/>
            </a:xfrm>
            <a:prstGeom prst="rect">
              <a:avLst/>
            </a:prstGeom>
            <a:ln w="12700"/>
          </p:spPr>
        </p:pic>
        <p:sp>
          <p:nvSpPr>
            <p:cNvPr id="24" name="Text Placeholder 4">
              <a:extLst>
                <a:ext uri="{FF2B5EF4-FFF2-40B4-BE49-F238E27FC236}">
                  <a16:creationId xmlns:a16="http://schemas.microsoft.com/office/drawing/2014/main" id="{85BC4A9C-CF1F-4DDF-A682-2603EE4A6CD0}"/>
                </a:ext>
              </a:extLst>
            </p:cNvPr>
            <p:cNvSpPr txBox="1">
              <a:spLocks/>
            </p:cNvSpPr>
            <p:nvPr/>
          </p:nvSpPr>
          <p:spPr>
            <a:xfrm>
              <a:off x="789486" y="4500435"/>
              <a:ext cx="2716285" cy="426068"/>
            </a:xfrm>
            <a:prstGeom prst="rect">
              <a:avLst/>
            </a:prstGeom>
          </p:spPr>
          <p:txBody>
            <a:bodyPr anchor="b" anchorCtr="0">
              <a:norm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Char char=" 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u="sng" dirty="0"/>
                <a:t>Contact Term Operator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3A1755B-9ACB-4700-8CFC-424A311911F9}"/>
                  </a:ext>
                </a:extLst>
              </p:cNvPr>
              <p:cNvSpPr txBox="1"/>
              <p:nvPr/>
            </p:nvSpPr>
            <p:spPr>
              <a:xfrm>
                <a:off x="15148" y="2760771"/>
                <a:ext cx="1329531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/>
                  <a:t>Sensitive to: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3A1755B-9ACB-4700-8CFC-424A311911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48" y="2760771"/>
                <a:ext cx="1329531" cy="923330"/>
              </a:xfrm>
              <a:prstGeom prst="rect">
                <a:avLst/>
              </a:prstGeom>
              <a:blipFill>
                <a:blip r:embed="rId12"/>
                <a:stretch>
                  <a:fillRect l="-3653" t="-3974" r="-2283" b="-1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F4AED57-78C6-4C56-A10B-398853792049}"/>
                  </a:ext>
                </a:extLst>
              </p:cNvPr>
              <p:cNvSpPr txBox="1"/>
              <p:nvPr/>
            </p:nvSpPr>
            <p:spPr>
              <a:xfrm>
                <a:off x="15148" y="4767007"/>
                <a:ext cx="132953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/>
                  <a:t>Sensitive to: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F4AED57-78C6-4C56-A10B-3988537920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48" y="4767007"/>
                <a:ext cx="1329531" cy="646331"/>
              </a:xfrm>
              <a:prstGeom prst="rect">
                <a:avLst/>
              </a:prstGeom>
              <a:blipFill>
                <a:blip r:embed="rId13"/>
                <a:stretch>
                  <a:fillRect l="-3653" t="-5660" r="-2283"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171766B3-6896-4E13-ACFD-FBF293FDCF9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2959" y="1319366"/>
                <a:ext cx="7543801" cy="983723"/>
              </a:xfrm>
              <a:prstGeom prst="rect">
                <a:avLst/>
              </a:prstGeom>
            </p:spPr>
            <p:txBody>
              <a:bodyPr vert="horz" lIns="91440" tIns="45720" rIns="91440" bIns="45720" rtlCol="0" anchor="t" anchorCtr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None/>
                  <a:defRPr sz="2000" b="0" kern="1200" cap="all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None/>
                  <a:defRPr sz="2000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None/>
                  <a:defRPr sz="1800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None/>
                  <a:defRPr sz="1600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None/>
                  <a:defRPr sz="1600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None/>
                  <a:defRPr sz="1600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None/>
                  <a:defRPr sz="1600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None/>
                  <a:defRPr sz="1600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None/>
                  <a:defRPr sz="1600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cap="none" dirty="0">
                    <a:solidFill>
                      <a:srgbClr val="404040"/>
                    </a:solidFill>
                  </a:rPr>
                  <a:t>A simplified CLFV </a:t>
                </a:r>
                <a:r>
                  <a:rPr lang="en-US" cap="none" dirty="0" err="1">
                    <a:solidFill>
                      <a:srgbClr val="404040"/>
                    </a:solidFill>
                  </a:rPr>
                  <a:t>Lagrangian</a:t>
                </a:r>
                <a:r>
                  <a:rPr lang="en-US" cap="none" dirty="0">
                    <a:solidFill>
                      <a:srgbClr val="404040"/>
                    </a:solidFill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b="0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𝐶𝐿𝐹𝑉</m:t>
                          </m:r>
                        </m:sub>
                      </m:sSub>
                      <m:r>
                        <a:rPr lang="en-US" i="1" cap="none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cap="none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cap="none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 cap="none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ctrlPr>
                                <a:rPr lang="en-US" i="1" cap="none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cap="none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n-US" i="1" cap="none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</m:e>
                          </m:d>
                          <m:sSup>
                            <m:sSupPr>
                              <m:ctrlPr>
                                <a:rPr lang="en-US" b="0" i="1" cap="none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cap="none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  <m:sup>
                              <m:r>
                                <a:rPr lang="en-US" b="0" i="0" cap="none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i="1" cap="none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cap="none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</m:acc>
                        </m:e>
                        <m:sub>
                          <m: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sSub>
                        <m:sSubPr>
                          <m:ctrlP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sSub>
                        <m:sSubPr>
                          <m:ctrlP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sSup>
                        <m:sSupPr>
                          <m:ctrlP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r>
                        <a:rPr lang="en-US" i="1" cap="none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num>
                        <m:den>
                          <m:d>
                            <m:dPr>
                              <m:ctrlPr>
                                <a:rPr lang="en-US" i="1" cap="none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cap="none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n-US" i="1" cap="none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</m:e>
                          </m:d>
                          <m:sSup>
                            <m:sSupPr>
                              <m:ctrlPr>
                                <a:rPr lang="en-US" b="0" i="1" cap="none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cap="none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  <m:sup>
                              <m:r>
                                <a:rPr lang="en-US" b="0" i="0" cap="none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i="1" cap="none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cap="none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</m:acc>
                        </m:e>
                        <m:sub>
                          <m: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sSub>
                        <m:sSubPr>
                          <m:ctrlP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 cap="none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i="1" cap="none" smtClean="0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cap="none" smtClean="0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 cap="none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cap="none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cap="none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i="1" cap="none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cap="none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cap="none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 cap="none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cap="none" dirty="0">
                  <a:solidFill>
                    <a:srgbClr val="404040"/>
                  </a:solidFill>
                </a:endParaRPr>
              </a:p>
            </p:txBody>
          </p:sp>
        </mc:Choice>
        <mc:Fallback xmlns=""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171766B3-6896-4E13-ACFD-FBF293FDC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59" y="1319366"/>
                <a:ext cx="7543801" cy="983723"/>
              </a:xfrm>
              <a:prstGeom prst="rect">
                <a:avLst/>
              </a:prstGeom>
              <a:blipFill>
                <a:blip r:embed="rId14"/>
                <a:stretch>
                  <a:fillRect l="-808" t="-6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8968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45A1605-6BD8-4A60-9A3D-FCFF2F86D02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96833" y="312732"/>
                <a:ext cx="7543800" cy="81611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45A1605-6BD8-4A60-9A3D-FCFF2F86D0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96833" y="312732"/>
                <a:ext cx="7543800" cy="81611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48EA4-E414-4665-BCA5-74B31DC90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9485" y="2362535"/>
            <a:ext cx="3395357" cy="599538"/>
          </a:xfrm>
        </p:spPr>
        <p:txBody>
          <a:bodyPr anchor="b" anchorCtr="0">
            <a:normAutofit lnSpcReduction="10000"/>
          </a:bodyPr>
          <a:lstStyle/>
          <a:p>
            <a:pPr algn="r"/>
            <a:r>
              <a:rPr lang="en-US" dirty="0"/>
              <a:t>Magnetic Moment Type Operator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924AAC-B9D2-4474-86DC-CFD85996BC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63440" y="2362530"/>
            <a:ext cx="3703320" cy="599536"/>
          </a:xfrm>
        </p:spPr>
        <p:txBody>
          <a:bodyPr anchor="b" anchorCtr="0">
            <a:normAutofit lnSpcReduction="10000"/>
          </a:bodyPr>
          <a:lstStyle/>
          <a:p>
            <a:r>
              <a:rPr lang="en-US" dirty="0"/>
              <a:t>Contact Term Operator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55427E-0EDD-490F-9500-9EC4666C2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8/13/2018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3E6858-F9A5-46F1-AC77-49947557D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Mu2e Experiment at Fermilab: NuFact 2018</a:t>
            </a:r>
          </a:p>
          <a:p>
            <a:r>
              <a:rPr lang="en-US"/>
              <a:t>Steven Boi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39FE43-C714-4CF7-BCC2-CCC220F8B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2471-29E2-4B29-BFDC-045B3F08B63A}" type="slidenum">
              <a:rPr lang="en-US" smtClean="0"/>
              <a:t>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F3501937-D579-4139-8E82-FF474338EE4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2959" y="1319366"/>
                <a:ext cx="7543801" cy="983723"/>
              </a:xfrm>
              <a:prstGeom prst="rect">
                <a:avLst/>
              </a:prstGeom>
            </p:spPr>
            <p:txBody>
              <a:bodyPr vert="horz" lIns="91440" tIns="45720" rIns="91440" bIns="45720" rtlCol="0" anchor="t" anchorCtr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None/>
                  <a:defRPr sz="2000" b="0" kern="1200" cap="all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None/>
                  <a:defRPr sz="2000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None/>
                  <a:defRPr sz="1800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None/>
                  <a:defRPr sz="1600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None/>
                  <a:defRPr sz="1600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None/>
                  <a:defRPr sz="1600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None/>
                  <a:defRPr sz="1600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None/>
                  <a:defRPr sz="1600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None/>
                  <a:defRPr sz="1600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cap="none" dirty="0">
                    <a:solidFill>
                      <a:srgbClr val="404040"/>
                    </a:solidFill>
                  </a:rPr>
                  <a:t>A simplified CLFV </a:t>
                </a:r>
                <a:r>
                  <a:rPr lang="en-US" cap="none" dirty="0" err="1">
                    <a:solidFill>
                      <a:srgbClr val="404040"/>
                    </a:solidFill>
                  </a:rPr>
                  <a:t>Lagrangian</a:t>
                </a:r>
                <a:r>
                  <a:rPr lang="en-US" cap="none" dirty="0">
                    <a:solidFill>
                      <a:srgbClr val="404040"/>
                    </a:solidFill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b="0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𝐶𝐿𝐹𝑉</m:t>
                          </m:r>
                        </m:sub>
                      </m:sSub>
                      <m:r>
                        <a:rPr lang="en-US" i="1" cap="none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cap="none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cap="none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 cap="none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ctrlPr>
                                <a:rPr lang="en-US" i="1" cap="none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cap="none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n-US" i="1" cap="none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</m:e>
                          </m:d>
                          <m:sSup>
                            <m:sSupPr>
                              <m:ctrlPr>
                                <a:rPr lang="en-US" b="0" i="1" cap="none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cap="none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  <m:sup>
                              <m:r>
                                <a:rPr lang="en-US" b="0" i="0" cap="none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i="1" cap="none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cap="none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</m:acc>
                        </m:e>
                        <m:sub>
                          <m: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sSub>
                        <m:sSubPr>
                          <m:ctrlP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sSub>
                        <m:sSubPr>
                          <m:ctrlP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sSup>
                        <m:sSupPr>
                          <m:ctrlP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r>
                        <a:rPr lang="en-US" i="1" cap="none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num>
                        <m:den>
                          <m:d>
                            <m:dPr>
                              <m:ctrlPr>
                                <a:rPr lang="en-US" i="1" cap="none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cap="none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n-US" i="1" cap="none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</m:e>
                          </m:d>
                          <m:sSup>
                            <m:sSupPr>
                              <m:ctrlPr>
                                <a:rPr lang="en-US" b="0" i="1" cap="none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cap="none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  <m:sup>
                              <m:r>
                                <a:rPr lang="en-US" b="0" i="0" cap="none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i="1" cap="none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cap="none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</m:acc>
                        </m:e>
                        <m:sub>
                          <m: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sSub>
                        <m:sSubPr>
                          <m:ctrlP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cap="none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 cap="none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i="1" cap="none" smtClean="0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cap="none" smtClean="0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 cap="none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cap="none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cap="none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i="1" cap="none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cap="none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cap="none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 cap="none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cap="none" dirty="0">
                  <a:solidFill>
                    <a:srgbClr val="404040"/>
                  </a:solidFill>
                </a:endParaRP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F3501937-D579-4139-8E82-FF474338EE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59" y="1319366"/>
                <a:ext cx="7543801" cy="983723"/>
              </a:xfrm>
              <a:prstGeom prst="rect">
                <a:avLst/>
              </a:prstGeom>
              <a:blipFill>
                <a:blip r:embed="rId3"/>
                <a:stretch>
                  <a:fillRect l="-808" t="-6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3690257-34A1-4CCC-92E3-2AADE59ED1D5}"/>
              </a:ext>
            </a:extLst>
          </p:cNvPr>
          <p:cNvCxnSpPr>
            <a:cxnSpLocks/>
          </p:cNvCxnSpPr>
          <p:nvPr/>
        </p:nvCxnSpPr>
        <p:spPr>
          <a:xfrm>
            <a:off x="1199072" y="2962073"/>
            <a:ext cx="6849373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3ADCAE-1092-4652-9965-F3CDB2E74629}"/>
              </a:ext>
            </a:extLst>
          </p:cNvPr>
          <p:cNvCxnSpPr>
            <a:cxnSpLocks/>
          </p:cNvCxnSpPr>
          <p:nvPr/>
        </p:nvCxnSpPr>
        <p:spPr>
          <a:xfrm flipH="1" flipV="1">
            <a:off x="4484643" y="2013626"/>
            <a:ext cx="1093" cy="4309539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85E99081-31E7-4674-A262-346BF9FB3B9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2044" y="3119899"/>
            <a:ext cx="1828800" cy="914400"/>
          </a:xfrm>
          <a:prstGeom prst="rect">
            <a:avLst/>
          </a:prstGeom>
          <a:ln w="25400">
            <a:miter lim="400000"/>
          </a:ln>
          <a:effectLst/>
        </p:spPr>
      </p:pic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95A1BF6A-B45F-4FD3-9EE1-AFED2F36256F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1397" y="4146716"/>
            <a:ext cx="1828800" cy="914400"/>
          </a:xfrm>
          <a:prstGeom prst="rect">
            <a:avLst/>
          </a:prstGeom>
          <a:ln w="25400">
            <a:miter lim="400000"/>
          </a:ln>
          <a:effectLst/>
        </p:spPr>
      </p:pic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90A9F1F5-ADA8-4C95-ADDB-845174A83A97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3341" y="5231906"/>
            <a:ext cx="1828800" cy="914400"/>
          </a:xfrm>
          <a:prstGeom prst="rect">
            <a:avLst/>
          </a:prstGeom>
          <a:ln w="25400">
            <a:miter lim="400000"/>
          </a:ln>
          <a:effectLst/>
        </p:spPr>
      </p:pic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DB5306D9-2D45-4AD6-837D-398D346C2F56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903" y="3075225"/>
            <a:ext cx="1828800" cy="914400"/>
          </a:xfrm>
          <a:prstGeom prst="rect">
            <a:avLst/>
          </a:prstGeom>
          <a:ln w="25400">
            <a:miter lim="400000"/>
          </a:ln>
          <a:effectLst/>
        </p:spPr>
      </p:pic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008BDF8D-C753-41E4-9B44-2E05F2329699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5843" y="4103498"/>
            <a:ext cx="1828800" cy="914400"/>
          </a:xfrm>
          <a:prstGeom prst="rect">
            <a:avLst/>
          </a:prstGeom>
          <a:ln w="25400">
            <a:miter lim="400000"/>
          </a:ln>
          <a:effectLst/>
        </p:spPr>
      </p:pic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C17F3178-3835-483B-B422-196EC018F404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344" y="5231906"/>
            <a:ext cx="1828800" cy="914400"/>
          </a:xfrm>
          <a:prstGeom prst="rect">
            <a:avLst/>
          </a:prstGeom>
          <a:ln w="25400">
            <a:miter lim="4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9B65412-0374-418A-B055-FAEE9BF7282F}"/>
                  </a:ext>
                </a:extLst>
              </p:cNvPr>
              <p:cNvSpPr txBox="1"/>
              <p:nvPr/>
            </p:nvSpPr>
            <p:spPr>
              <a:xfrm>
                <a:off x="2295643" y="3348310"/>
                <a:ext cx="1652188" cy="5752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404040"/>
                    </a:solidFill>
                  </a:rPr>
                  <a:t>Supersymmetry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12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sz="12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2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  <m:t>−15</m:t>
                          </m:r>
                        </m:sup>
                      </m:sSup>
                    </m:oMath>
                  </m:oMathPara>
                </a14:m>
                <a:endParaRPr lang="en-US" sz="1200" dirty="0">
                  <a:solidFill>
                    <a:srgbClr val="40404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9B65412-0374-418A-B055-FAEE9BF728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5643" y="3348310"/>
                <a:ext cx="1652188" cy="575286"/>
              </a:xfrm>
              <a:prstGeom prst="rect">
                <a:avLst/>
              </a:prstGeom>
              <a:blipFill>
                <a:blip r:embed="rId16"/>
                <a:stretch>
                  <a:fillRect l="-3321" t="-5263" r="-2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C83965F-4302-474E-B528-680BE9E57442}"/>
                  </a:ext>
                </a:extLst>
              </p:cNvPr>
              <p:cNvSpPr txBox="1"/>
              <p:nvPr/>
            </p:nvSpPr>
            <p:spPr>
              <a:xfrm>
                <a:off x="923028" y="4376977"/>
                <a:ext cx="1731722" cy="5821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>
                    <a:solidFill>
                      <a:srgbClr val="404040"/>
                    </a:solidFill>
                  </a:rPr>
                  <a:t>Heavy Neutrinos</a:t>
                </a:r>
              </a:p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12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sz="12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𝑒𝑁</m:t>
                              </m:r>
                            </m:sub>
                          </m:sSub>
                        </m:e>
                      </m:d>
                      <m:r>
                        <a:rPr lang="en-US" sz="1200" b="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</a:rPr>
                        <m:t>~8×</m:t>
                      </m:r>
                      <m:sSup>
                        <m:sSupPr>
                          <m:ctrlPr>
                            <a:rPr lang="en-US" sz="12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2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  <m:t>−13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40404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C83965F-4302-474E-B528-680BE9E574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028" y="4376977"/>
                <a:ext cx="1731722" cy="582147"/>
              </a:xfrm>
              <a:prstGeom prst="rect">
                <a:avLst/>
              </a:prstGeom>
              <a:blipFill>
                <a:blip r:embed="rId17"/>
                <a:stretch>
                  <a:fillRect l="-2817" t="-5208" r="-3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EA3AE8B-1A7D-4693-89EC-FA73C63D8674}"/>
                  </a:ext>
                </a:extLst>
              </p:cNvPr>
              <p:cNvSpPr txBox="1"/>
              <p:nvPr/>
            </p:nvSpPr>
            <p:spPr>
              <a:xfrm>
                <a:off x="2290702" y="5503495"/>
                <a:ext cx="1953487" cy="5821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404040"/>
                    </a:solidFill>
                  </a:rPr>
                  <a:t>Two Higgs Doublet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12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sz="12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r>
                        <a:rPr lang="en-US" sz="1200" b="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sz="12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2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  <m:r>
                        <a:rPr lang="en-US" sz="1200" b="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12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𝜇𝜇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200" dirty="0">
                  <a:solidFill>
                    <a:srgbClr val="40404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EA3AE8B-1A7D-4693-89EC-FA73C63D86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0702" y="5503495"/>
                <a:ext cx="1953487" cy="582147"/>
              </a:xfrm>
              <a:prstGeom prst="rect">
                <a:avLst/>
              </a:prstGeom>
              <a:blipFill>
                <a:blip r:embed="rId18"/>
                <a:stretch>
                  <a:fillRect l="-2813" t="-6316" r="-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0DD8B41-E043-4CE1-ADBE-3A7A724B9DF8}"/>
                  </a:ext>
                </a:extLst>
              </p:cNvPr>
              <p:cNvSpPr txBox="1"/>
              <p:nvPr/>
            </p:nvSpPr>
            <p:spPr>
              <a:xfrm>
                <a:off x="6375088" y="3343999"/>
                <a:ext cx="1652188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404040"/>
                    </a:solidFill>
                  </a:rPr>
                  <a:t>Compositeness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200" b="0" i="0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</a:rPr>
                        <m:t>~3000 </m:t>
                      </m:r>
                      <m:r>
                        <a:rPr lang="en-US" sz="1200" b="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</a:rPr>
                        <m:t>𝑇𝑒𝑉</m:t>
                      </m:r>
                    </m:oMath>
                  </m:oMathPara>
                </a14:m>
                <a:endParaRPr lang="en-US" sz="1200" dirty="0">
                  <a:solidFill>
                    <a:srgbClr val="40404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0DD8B41-E043-4CE1-ADBE-3A7A724B9D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5088" y="3343999"/>
                <a:ext cx="1652188" cy="553998"/>
              </a:xfrm>
              <a:prstGeom prst="rect">
                <a:avLst/>
              </a:prstGeom>
              <a:blipFill>
                <a:blip r:embed="rId19"/>
                <a:stretch>
                  <a:fillRect l="-3321" t="-6667" r="-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F14185D-99B9-4A30-BBC3-CB8746321A4E}"/>
                  </a:ext>
                </a:extLst>
              </p:cNvPr>
              <p:cNvSpPr txBox="1"/>
              <p:nvPr/>
            </p:nvSpPr>
            <p:spPr>
              <a:xfrm>
                <a:off x="5183621" y="4372666"/>
                <a:ext cx="1731722" cy="683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>
                    <a:solidFill>
                      <a:srgbClr val="404040"/>
                    </a:solidFill>
                  </a:rPr>
                  <a:t>Leptoquarks</a:t>
                </a:r>
              </a:p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  <m:t>𝐿𝑄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</a:rPr>
                        <m:t>=3000 </m:t>
                      </m:r>
                      <m:sSup>
                        <m:sSupPr>
                          <m:ctrlPr>
                            <a:rPr lang="en-US" sz="12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2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200" b="0" i="1" smtClean="0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en-US" sz="1200" b="0" i="1" smtClean="0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200" b="0" i="1" smtClean="0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𝑒𝑑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12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2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1200" dirty="0">
                  <a:solidFill>
                    <a:srgbClr val="40404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F14185D-99B9-4A30-BBC3-CB8746321A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3621" y="4372666"/>
                <a:ext cx="1731722" cy="683970"/>
              </a:xfrm>
              <a:prstGeom prst="rect">
                <a:avLst/>
              </a:prstGeom>
              <a:blipFill>
                <a:blip r:embed="rId20"/>
                <a:stretch>
                  <a:fillRect t="-4425" r="-3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287324B-2463-4223-8A4E-3AB528AC4B1D}"/>
                  </a:ext>
                </a:extLst>
              </p:cNvPr>
              <p:cNvSpPr txBox="1"/>
              <p:nvPr/>
            </p:nvSpPr>
            <p:spPr>
              <a:xfrm>
                <a:off x="6370147" y="5499184"/>
                <a:ext cx="1953487" cy="558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404040"/>
                    </a:solidFill>
                  </a:rPr>
                  <a:t>Heavy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i="1" dirty="0" smtClean="0">
                        <a:solidFill>
                          <a:srgbClr val="404040"/>
                        </a:solidFill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endParaRPr lang="en-US" dirty="0">
                  <a:solidFill>
                    <a:srgbClr val="40404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sSup>
                            <m:sSupPr>
                              <m:ctrlPr>
                                <a:rPr lang="en-US" sz="12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en-US" sz="1200" b="0" i="1" smtClean="0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a:rPr lang="en-US" sz="1200" b="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</a:rPr>
                        <m:t>=3000 </m:t>
                      </m:r>
                      <m:r>
                        <a:rPr lang="en-US" sz="1200" b="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</a:rPr>
                        <m:t>𝑇𝑒𝑉</m:t>
                      </m:r>
                      <m:r>
                        <a:rPr lang="en-US" sz="1200" b="0" i="1" smtClean="0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sz="12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1200" b="0" i="1" smtClean="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200" dirty="0">
                  <a:solidFill>
                    <a:srgbClr val="404040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287324B-2463-4223-8A4E-3AB528AC4B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0147" y="5499184"/>
                <a:ext cx="1953487" cy="558936"/>
              </a:xfrm>
              <a:prstGeom prst="rect">
                <a:avLst/>
              </a:prstGeom>
              <a:blipFill>
                <a:blip r:embed="rId21"/>
                <a:stretch>
                  <a:fillRect l="-2813" t="-5435" b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29A60D89-93DB-4607-8D38-C393734C4037}"/>
              </a:ext>
            </a:extLst>
          </p:cNvPr>
          <p:cNvSpPr/>
          <p:nvPr/>
        </p:nvSpPr>
        <p:spPr>
          <a:xfrm>
            <a:off x="4484643" y="123103"/>
            <a:ext cx="4572000" cy="912494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r">
              <a:lnSpc>
                <a:spcPct val="150000"/>
              </a:lnSpc>
            </a:pPr>
            <a:r>
              <a:rPr lang="en-US" sz="1100" dirty="0"/>
              <a:t> Flavor physics of leptons and dipole moments, arXiv:0801.1826</a:t>
            </a:r>
          </a:p>
          <a:p>
            <a:pPr lvl="1" algn="r"/>
            <a:r>
              <a:rPr lang="en-US" sz="1100" dirty="0"/>
              <a:t>Marciano, Mori, and Roney, Ann. Rev. </a:t>
            </a:r>
            <a:r>
              <a:rPr lang="en-US" sz="1100" dirty="0" err="1"/>
              <a:t>Nucl</a:t>
            </a:r>
            <a:r>
              <a:rPr lang="en-US" sz="1100" dirty="0"/>
              <a:t>. Sci. 58, doi:10.1146/annurev.nucl.58.110707.171126 </a:t>
            </a:r>
          </a:p>
          <a:p>
            <a:pPr lvl="1" algn="r">
              <a:lnSpc>
                <a:spcPct val="150000"/>
              </a:lnSpc>
            </a:pPr>
            <a:r>
              <a:rPr lang="en-US" sz="1100" dirty="0"/>
              <a:t>de </a:t>
            </a:r>
            <a:r>
              <a:rPr lang="en-US" sz="1100" dirty="0" err="1"/>
              <a:t>Gouvea</a:t>
            </a:r>
            <a:r>
              <a:rPr lang="en-US" sz="1100" dirty="0"/>
              <a:t> and Vogel, arXiv:1303.4097v2</a:t>
            </a:r>
          </a:p>
        </p:txBody>
      </p:sp>
    </p:spTree>
    <p:extLst>
      <p:ext uri="{BB962C8B-B14F-4D97-AF65-F5344CB8AC3E}">
        <p14:creationId xmlns:p14="http://schemas.microsoft.com/office/powerpoint/2010/main" val="3357760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21FB788-BF0D-40CB-9F94-C0AD5B194989}"/>
              </a:ext>
            </a:extLst>
          </p:cNvPr>
          <p:cNvGrpSpPr/>
          <p:nvPr/>
        </p:nvGrpSpPr>
        <p:grpSpPr>
          <a:xfrm>
            <a:off x="5489030" y="1795255"/>
            <a:ext cx="3459600" cy="2286000"/>
            <a:chOff x="5282280" y="1188719"/>
            <a:chExt cx="3459600" cy="2286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C088ED2-D20E-4D0E-8986-E81EEBF0E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/>
              <a:alphaModFix/>
            </a:blip>
            <a:srcRect/>
            <a:stretch>
              <a:fillRect/>
            </a:stretch>
          </p:blipFill>
          <p:spPr>
            <a:xfrm>
              <a:off x="5282280" y="1188719"/>
              <a:ext cx="3459600" cy="2286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29931C6-6F4F-4686-9B3C-1A80A048FD03}"/>
                </a:ext>
              </a:extLst>
            </p:cNvPr>
            <p:cNvSpPr/>
            <p:nvPr/>
          </p:nvSpPr>
          <p:spPr>
            <a:xfrm>
              <a:off x="5640998" y="2978455"/>
              <a:ext cx="2577283" cy="358222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Liberation Sans" pitchFamily="18"/>
                <a:ea typeface="Droid Sans Fallback" pitchFamily="2"/>
                <a:cs typeface="FreeSans" pitchFamily="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0569A81-0386-49E6-90A6-B9AEFC29173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&amp; Mu2e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0569A81-0386-49E6-90A6-B9AEFC2917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5"/>
                <a:stretch>
                  <a:fillRect t="-13768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925BFE-6580-4AFF-801D-6DD650F8A6A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14333" y="1272524"/>
                <a:ext cx="7543801" cy="459657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Mu2e will search for the coherent, neutrino-less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dirty="0"/>
                  <a:t> conversion in the presence of an aluminum nucleus.</a:t>
                </a:r>
              </a:p>
              <a:p>
                <a:pPr mar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0" dirty="0"/>
                  <a:t>  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d>
                  </m:oMath>
                </a14:m>
                <a:endParaRPr lang="en-US" b="0" dirty="0"/>
              </a:p>
              <a:p>
                <a:r>
                  <a:rPr lang="en-US" dirty="0"/>
                  <a:t>The signal is a monoenergetic electron: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𝑟𝑒𝑐𝑜𝑖𝑙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≈104.97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𝑀𝑒𝑉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Signal can be distinguished from background</a:t>
                </a:r>
              </a:p>
              <a:p>
                <a:r>
                  <a:rPr lang="en-US" dirty="0">
                    <a:solidFill>
                      <a:srgbClr val="404040"/>
                    </a:solidFill>
                  </a:rPr>
                  <a:t>The ratio of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404040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i="1">
                        <a:solidFill>
                          <a:srgbClr val="40404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srgbClr val="40404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>
                        <a:solidFill>
                          <a:srgbClr val="40404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solidFill>
                          <a:srgbClr val="404040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i="1">
                        <a:solidFill>
                          <a:srgbClr val="40404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srgbClr val="40404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>
                    <a:solidFill>
                      <a:srgbClr val="404040"/>
                    </a:solidFill>
                  </a:rPr>
                  <a:t> conversions to the number of muon captures by the aluminum nuclei will be measured:</a:t>
                </a:r>
                <a:endParaRPr lang="en-US" sz="100" dirty="0">
                  <a:solidFill>
                    <a:srgbClr val="404040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60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1600" i="1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600" i="1">
                          <a:solidFill>
                            <a:srgbClr val="40404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60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  <m:d>
                            <m:dPr>
                              <m:ctrlPr>
                                <a:rPr lang="en-US" sz="1600" i="1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en-US" sz="1600" i="1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r>
                                    <a:rPr lang="en-US" sz="1600" i="1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600" i="1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</m:d>
                              <m:r>
                                <a:rPr lang="en-US" sz="1600" i="1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en-US" sz="1600" i="1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r>
                                    <a:rPr lang="en-US" sz="1600" i="1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600" i="1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n-US" sz="1600">
                              <a:solidFill>
                                <a:srgbClr val="404040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  <m:d>
                            <m:dPr>
                              <m:ctrlPr>
                                <a:rPr lang="en-US" sz="1600" i="1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en-US" sz="1600" i="1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r>
                                    <a:rPr lang="en-US" sz="1600" i="1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600" i="1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</m:d>
                              <m:r>
                                <a:rPr lang="en-US" sz="1600" i="1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  <m:r>
                                <a:rPr lang="en-US" sz="1600" i="1">
                                  <a:solidFill>
                                    <a:srgbClr val="40404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r>
                                    <a:rPr lang="en-US" sz="1600" i="1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600" i="1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  <m:r>
                                    <a:rPr lang="en-US" sz="1600" i="1">
                                      <a:solidFill>
                                        <a:srgbClr val="404040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e>
                          </m:d>
                        </m:den>
                      </m:f>
                    </m:oMath>
                  </m:oMathPara>
                </a14:m>
                <a:endParaRPr lang="en-US" dirty="0">
                  <a:solidFill>
                    <a:srgbClr val="404040"/>
                  </a:solidFill>
                </a:endParaRPr>
              </a:p>
              <a:p>
                <a:r>
                  <a:rPr lang="en-US" dirty="0"/>
                  <a:t>Mu2e intends to surpass the current limit in sensitivity by 4 orders of magnitude.</a:t>
                </a:r>
              </a:p>
              <a:p>
                <a:pPr lvl="1"/>
                <a:r>
                  <a:rPr lang="en-US" dirty="0"/>
                  <a:t>Indirect probing of mass scales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ℴ</m:t>
                    </m:r>
                  </m:oMath>
                </a14:m>
                <a:r>
                  <a:rPr lang="en-US" dirty="0"/>
                  <a:t>(10</a:t>
                </a:r>
                <a:r>
                  <a:rPr lang="en-US" baseline="30000" dirty="0"/>
                  <a:t>4</a:t>
                </a:r>
                <a:r>
                  <a:rPr lang="en-US" dirty="0"/>
                  <a:t> </a:t>
                </a:r>
                <a:r>
                  <a:rPr lang="en-US" dirty="0" err="1"/>
                  <a:t>TeV</a:t>
                </a:r>
                <a:r>
                  <a:rPr lang="en-US" dirty="0"/>
                  <a:t>)</a:t>
                </a:r>
              </a:p>
              <a:p>
                <a:r>
                  <a:rPr lang="en-US" dirty="0"/>
                  <a:t>A single event sensitivity (SES) of 3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10</a:t>
                </a:r>
                <a:r>
                  <a:rPr lang="en-US" baseline="30000" dirty="0"/>
                  <a:t>-17</a:t>
                </a:r>
                <a:r>
                  <a:rPr lang="en-US" dirty="0"/>
                  <a:t> is required.</a:t>
                </a:r>
                <a:endParaRPr lang="en-US" dirty="0">
                  <a:solidFill>
                    <a:srgbClr val="404040"/>
                  </a:solidFill>
                </a:endParaRP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925BFE-6580-4AFF-801D-6DD650F8A6A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4333" y="1272524"/>
                <a:ext cx="7543801" cy="4596570"/>
              </a:xfrm>
              <a:blipFill>
                <a:blip r:embed="rId6"/>
                <a:stretch>
                  <a:fillRect l="-889" t="-1989" b="-1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AC7F7-8F71-4AE4-8859-18CF19152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8/13/2018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4D6F6E-815E-49C2-BC6A-9628E5C8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Mu2e Experiment at Fermilab: NuFact 2018</a:t>
            </a:r>
          </a:p>
          <a:p>
            <a:r>
              <a:rPr lang="en-US"/>
              <a:t>Steven Boi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CF21A-400C-4366-A321-FC5459E26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2471-29E2-4B29-BFDC-045B3F08B63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369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BCEDB61-EE14-4801-B2FE-2359C546075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i="1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i="1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 &amp; Mu2e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BCEDB61-EE14-4801-B2FE-2359C54607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t="-13768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3142C5-4639-4149-B1EA-1B54A0B06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8/13/2018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B8C32-1459-4C64-91B2-60FEE8DA8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Mu2e Experiment at Fermilab: NuFact 2018</a:t>
            </a:r>
          </a:p>
          <a:p>
            <a:r>
              <a:rPr lang="en-US"/>
              <a:t>Steven Boi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85ABC-3596-443F-8E48-88CC432DF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2471-29E2-4B29-BFDC-045B3F08B63A}" type="slidenum">
              <a:rPr lang="en-US" smtClean="0"/>
              <a:t>8</a:t>
            </a:fld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9F279C7-CEF8-42DB-8E9F-4EE2072EE926}"/>
              </a:ext>
            </a:extLst>
          </p:cNvPr>
          <p:cNvGrpSpPr/>
          <p:nvPr/>
        </p:nvGrpSpPr>
        <p:grpSpPr>
          <a:xfrm>
            <a:off x="1129553" y="1318067"/>
            <a:ext cx="6884894" cy="4745848"/>
            <a:chOff x="1129553" y="1318067"/>
            <a:chExt cx="6884894" cy="474584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3FBFF69-555E-4699-AEE4-7ED73E7901C3}"/>
                </a:ext>
              </a:extLst>
            </p:cNvPr>
            <p:cNvGrpSpPr/>
            <p:nvPr/>
          </p:nvGrpSpPr>
          <p:grpSpPr>
            <a:xfrm>
              <a:off x="1129553" y="1320548"/>
              <a:ext cx="6884894" cy="4743367"/>
              <a:chOff x="1129553" y="1320548"/>
              <a:chExt cx="6884894" cy="4743367"/>
            </a:xfrm>
          </p:grpSpPr>
          <p:pic>
            <p:nvPicPr>
              <p:cNvPr id="10" name="Picture 9" descr="diocartoon_1.png">
                <a:extLst>
                  <a:ext uri="{FF2B5EF4-FFF2-40B4-BE49-F238E27FC236}">
                    <a16:creationId xmlns:a16="http://schemas.microsoft.com/office/drawing/2014/main" id="{B5C68E0F-7167-479D-B26F-D705505C4C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683"/>
              <a:stretch/>
            </p:blipFill>
            <p:spPr>
              <a:xfrm>
                <a:off x="1129553" y="1320548"/>
                <a:ext cx="6884894" cy="4743367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3CF35CB5-A438-451C-AFDB-181F2B2A7258}"/>
                      </a:ext>
                    </a:extLst>
                  </p:cNvPr>
                  <p:cNvSpPr txBox="1"/>
                  <p:nvPr/>
                </p:nvSpPr>
                <p:spPr>
                  <a:xfrm>
                    <a:off x="4966636" y="1992429"/>
                    <a:ext cx="1607419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3CF35CB5-A438-451C-AFDB-181F2B2A725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66636" y="1992429"/>
                    <a:ext cx="1607419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E7CE0DF2-2E29-4DFB-A44E-AAF41E2851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85372" y="1789383"/>
                <a:ext cx="0" cy="3721675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B7822ED9-5A67-4E5B-A431-F4C6EBFDD3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32629" y="1789383"/>
                <a:ext cx="0" cy="3721675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Content Placeholder 12">
              <a:extLst>
                <a:ext uri="{FF2B5EF4-FFF2-40B4-BE49-F238E27FC236}">
                  <a16:creationId xmlns:a16="http://schemas.microsoft.com/office/drawing/2014/main" id="{28D33910-F183-4213-ADC3-2A6751CFF713}"/>
                </a:ext>
              </a:extLst>
            </p:cNvPr>
            <p:cNvSpPr txBox="1">
              <a:spLocks/>
            </p:cNvSpPr>
            <p:nvPr/>
          </p:nvSpPr>
          <p:spPr>
            <a:xfrm>
              <a:off x="1325005" y="1318067"/>
              <a:ext cx="6397734" cy="4742912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Char char=" 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Energy spectrum of electron emitted by muon decay in orbit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5428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C64ED-1EE3-4506-A5B8-A8225049D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8/13/2018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4E3A30-84CB-4BA8-8D9A-27375BDAB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Mu2e Experiment at Fermilab: NuFact 2018</a:t>
            </a:r>
          </a:p>
          <a:p>
            <a:r>
              <a:rPr lang="en-US"/>
              <a:t>Steven Boi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58B607-3D26-43B6-99A6-47750E0E2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2471-29E2-4B29-BFDC-045B3F08B63A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 descr="diocartoon_1.png">
            <a:extLst>
              <a:ext uri="{FF2B5EF4-FFF2-40B4-BE49-F238E27FC236}">
                <a16:creationId xmlns:a16="http://schemas.microsoft.com/office/drawing/2014/main" id="{803F844D-C664-41F8-A0E1-132B05B7C8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83"/>
          <a:stretch/>
        </p:blipFill>
        <p:spPr>
          <a:xfrm>
            <a:off x="1129553" y="1320548"/>
            <a:ext cx="6884894" cy="4743367"/>
          </a:xfrm>
          <a:prstGeom prst="rect">
            <a:avLst/>
          </a:prstGeom>
        </p:spPr>
      </p:pic>
      <p:sp>
        <p:nvSpPr>
          <p:cNvPr id="16" name="Content Placeholder 12">
            <a:extLst>
              <a:ext uri="{FF2B5EF4-FFF2-40B4-BE49-F238E27FC236}">
                <a16:creationId xmlns:a16="http://schemas.microsoft.com/office/drawing/2014/main" id="{4F07B12F-24F6-4C13-B3CE-FEF21FC12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7830" y="1325681"/>
            <a:ext cx="6397734" cy="4742912"/>
          </a:xfrm>
        </p:spPr>
        <p:txBody>
          <a:bodyPr/>
          <a:lstStyle/>
          <a:p>
            <a:pPr algn="ctr"/>
            <a:r>
              <a:rPr lang="en-US" dirty="0"/>
              <a:t>Energy spectrum of electron emitted by muon decay in orbit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E8800D-43EE-4F54-B4D8-B6467FD95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922" y="1320548"/>
            <a:ext cx="5254205" cy="333874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97DB349-6768-44D8-A6FB-08E760139A41}"/>
              </a:ext>
            </a:extLst>
          </p:cNvPr>
          <p:cNvGrpSpPr/>
          <p:nvPr/>
        </p:nvGrpSpPr>
        <p:grpSpPr>
          <a:xfrm>
            <a:off x="4381325" y="4389412"/>
            <a:ext cx="4919429" cy="1473900"/>
            <a:chOff x="4398744" y="4424246"/>
            <a:chExt cx="4919429" cy="14739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0844BA8-9524-4A1E-9B54-1B6C242EC6B3}"/>
                </a:ext>
              </a:extLst>
            </p:cNvPr>
            <p:cNvSpPr/>
            <p:nvPr/>
          </p:nvSpPr>
          <p:spPr>
            <a:xfrm>
              <a:off x="6487427" y="4820117"/>
              <a:ext cx="1078029" cy="1078029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EFEEE58-D6E3-4A4B-A8F3-C8ED238F72E2}"/>
                </a:ext>
              </a:extLst>
            </p:cNvPr>
            <p:cNvCxnSpPr/>
            <p:nvPr/>
          </p:nvCxnSpPr>
          <p:spPr>
            <a:xfrm>
              <a:off x="4398744" y="4427621"/>
              <a:ext cx="2117558" cy="921885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4BF32BF-68CE-4305-821D-7E5815704E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41352" y="4424246"/>
              <a:ext cx="1776821" cy="908229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itle 1">
                <a:extLst>
                  <a:ext uri="{FF2B5EF4-FFF2-40B4-BE49-F238E27FC236}">
                    <a16:creationId xmlns:a16="http://schemas.microsoft.com/office/drawing/2014/main" id="{B2D78DF3-8160-4AE4-9B70-290FCDE3EAA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00100" y="287338"/>
                <a:ext cx="7543800" cy="841375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i="1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i="1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 &amp; Mu2e</a:t>
                </a:r>
                <a:endParaRPr lang="en-US" dirty="0"/>
              </a:p>
            </p:txBody>
          </p:sp>
        </mc:Choice>
        <mc:Fallback xmlns="">
          <p:sp>
            <p:nvSpPr>
              <p:cNvPr id="19" name="Title 1">
                <a:extLst>
                  <a:ext uri="{FF2B5EF4-FFF2-40B4-BE49-F238E27FC236}">
                    <a16:creationId xmlns:a16="http://schemas.microsoft.com/office/drawing/2014/main" id="{B2D78DF3-8160-4AE4-9B70-290FCDE3EA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00100" y="287338"/>
                <a:ext cx="7543800" cy="841375"/>
              </a:xfrm>
              <a:blipFill>
                <a:blip r:embed="rId5"/>
                <a:stretch>
                  <a:fillRect t="-13043" b="-398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B426A909-CBBD-4DE5-BFDE-014DFDD99C08}"/>
              </a:ext>
            </a:extLst>
          </p:cNvPr>
          <p:cNvGrpSpPr/>
          <p:nvPr/>
        </p:nvGrpSpPr>
        <p:grpSpPr>
          <a:xfrm>
            <a:off x="3676480" y="1148810"/>
            <a:ext cx="5777087" cy="3602920"/>
            <a:chOff x="1809687" y="1895867"/>
            <a:chExt cx="5386605" cy="335939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A394F46-1D26-441F-9649-C28AC5D270CB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687" y="1895867"/>
              <a:ext cx="5386605" cy="3359393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568749A-51F6-4E18-94CD-09800BB073E6}"/>
                </a:ext>
              </a:extLst>
            </p:cNvPr>
            <p:cNvSpPr/>
            <p:nvPr/>
          </p:nvSpPr>
          <p:spPr>
            <a:xfrm>
              <a:off x="2503840" y="2246373"/>
              <a:ext cx="1851358" cy="190554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For:</a:t>
              </a:r>
            </a:p>
            <a:p>
              <a:r>
                <a:rPr lang="en-US" sz="1400" dirty="0">
                  <a:solidFill>
                    <a:srgbClr val="000000"/>
                  </a:solidFill>
                </a:rPr>
                <a:t>  3.6x10</a:t>
              </a:r>
              <a:r>
                <a:rPr lang="en-US" sz="1400" baseline="30000" dirty="0">
                  <a:solidFill>
                    <a:srgbClr val="000000"/>
                  </a:solidFill>
                </a:rPr>
                <a:t>20</a:t>
              </a:r>
              <a:r>
                <a:rPr lang="en-US" sz="1400" dirty="0">
                  <a:solidFill>
                    <a:srgbClr val="000000"/>
                  </a:solidFill>
                </a:rPr>
                <a:t> POT</a:t>
              </a:r>
            </a:p>
            <a:p>
              <a:r>
                <a:rPr lang="en-US" sz="1400" dirty="0">
                  <a:solidFill>
                    <a:srgbClr val="000000"/>
                  </a:solidFill>
                </a:rPr>
                <a:t>  6.7x10</a:t>
              </a:r>
              <a:r>
                <a:rPr lang="en-US" sz="1400" baseline="30000" dirty="0">
                  <a:solidFill>
                    <a:srgbClr val="000000"/>
                  </a:solidFill>
                </a:rPr>
                <a:t>17</a:t>
              </a:r>
              <a:r>
                <a:rPr lang="en-US" sz="1400" dirty="0">
                  <a:solidFill>
                    <a:srgbClr val="000000"/>
                  </a:solidFill>
                </a:rPr>
                <a:t> μ- stops</a:t>
              </a:r>
            </a:p>
            <a:p>
              <a:r>
                <a:rPr lang="en-US" sz="1400" dirty="0">
                  <a:solidFill>
                    <a:srgbClr val="000000"/>
                  </a:solidFill>
                </a:rPr>
                <a:t>  assuming: </a:t>
              </a:r>
            </a:p>
            <a:p>
              <a:r>
                <a:rPr lang="en-US" sz="1400" dirty="0">
                  <a:solidFill>
                    <a:srgbClr val="000000"/>
                  </a:solidFill>
                </a:rPr>
                <a:t>          </a:t>
              </a:r>
              <a:r>
                <a:rPr lang="en-US" sz="1400" dirty="0" err="1">
                  <a:solidFill>
                    <a:srgbClr val="000000"/>
                  </a:solidFill>
                </a:rPr>
                <a:t>R</a:t>
              </a:r>
              <a:r>
                <a:rPr lang="en-US" sz="1400" baseline="-25000" dirty="0" err="1">
                  <a:solidFill>
                    <a:srgbClr val="000000"/>
                  </a:solidFill>
                </a:rPr>
                <a:t>μ</a:t>
              </a:r>
              <a:r>
                <a:rPr lang="en-US" sz="1600" baseline="-25000" dirty="0" err="1">
                  <a:solidFill>
                    <a:srgbClr val="000000"/>
                  </a:solidFill>
                </a:rPr>
                <a:t>e</a:t>
              </a:r>
              <a:r>
                <a:rPr lang="en-US" sz="1400" dirty="0">
                  <a:solidFill>
                    <a:srgbClr val="000000"/>
                  </a:solidFill>
                </a:rPr>
                <a:t> = 1x10</a:t>
              </a:r>
              <a:r>
                <a:rPr lang="en-US" sz="1400" baseline="30000" dirty="0">
                  <a:solidFill>
                    <a:srgbClr val="000000"/>
                  </a:solidFill>
                </a:rPr>
                <a:t>-16</a:t>
              </a:r>
            </a:p>
            <a:p>
              <a:endParaRPr lang="en-US" sz="1400" dirty="0">
                <a:solidFill>
                  <a:schemeClr val="tx1"/>
                </a:solidFill>
              </a:endParaRPr>
            </a:p>
            <a:p>
              <a:r>
                <a:rPr lang="en-US" sz="1400" dirty="0">
                  <a:solidFill>
                    <a:srgbClr val="FF0000"/>
                  </a:solidFill>
                </a:rPr>
                <a:t>Signal yield = 3.5 </a:t>
              </a:r>
              <a:r>
                <a:rPr lang="en-US" sz="1400" dirty="0" err="1">
                  <a:solidFill>
                    <a:srgbClr val="FF0000"/>
                  </a:solidFill>
                </a:rPr>
                <a:t>evt</a:t>
              </a:r>
              <a:endParaRPr lang="en-US" sz="1400" dirty="0">
                <a:solidFill>
                  <a:srgbClr val="FF0000"/>
                </a:solidFill>
              </a:endParaRPr>
            </a:p>
            <a:p>
              <a:r>
                <a:rPr lang="en-US" sz="1400" dirty="0">
                  <a:solidFill>
                    <a:srgbClr val="0000FF"/>
                  </a:solidFill>
                </a:rPr>
                <a:t>DIO yield = 0.20 </a:t>
              </a:r>
              <a:r>
                <a:rPr lang="en-US" sz="1400" dirty="0" err="1">
                  <a:solidFill>
                    <a:srgbClr val="0000FF"/>
                  </a:solidFill>
                </a:rPr>
                <a:t>evt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569688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2531</TotalTime>
  <Words>2903</Words>
  <Application>Microsoft Office PowerPoint</Application>
  <PresentationFormat>On-screen Show (4:3)</PresentationFormat>
  <Paragraphs>544</Paragraphs>
  <Slides>43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Calibri</vt:lpstr>
      <vt:lpstr>Calibri Light</vt:lpstr>
      <vt:lpstr>Cambria Math</vt:lpstr>
      <vt:lpstr>Droid Sans Fallback</vt:lpstr>
      <vt:lpstr>FreeSans</vt:lpstr>
      <vt:lpstr>Liberation Sans</vt:lpstr>
      <vt:lpstr>Times New Roman</vt:lpstr>
      <vt:lpstr>Retrospect</vt:lpstr>
      <vt:lpstr>The Mu2e Experiment at Fermilab</vt:lpstr>
      <vt:lpstr>Charged Lepton Flavor Violation and the SM</vt:lpstr>
      <vt:lpstr>CLFV beyond the SM</vt:lpstr>
      <vt:lpstr>Historical CLFV Searches</vt:lpstr>
      <vt:lpstr>μ+N→e+N </vt:lpstr>
      <vt:lpstr>μ+N→e+N </vt:lpstr>
      <vt:lpstr>μ+N→e+N &amp; Mu2e</vt:lpstr>
      <vt:lpstr>μ+N→e+N &amp; Mu2e</vt:lpstr>
      <vt:lpstr>μ+N→e+N &amp; Mu2e</vt:lpstr>
      <vt:lpstr>μ+N→e+N &amp; Mu2e</vt:lpstr>
      <vt:lpstr>The Mu2e Experiment</vt:lpstr>
      <vt:lpstr>Mu2e Collaboration</vt:lpstr>
      <vt:lpstr>Mu2e at Fermilab</vt:lpstr>
      <vt:lpstr>Mu2e Beamline</vt:lpstr>
      <vt:lpstr>Mu2e Apparatus</vt:lpstr>
      <vt:lpstr>Mu2e Apparatus</vt:lpstr>
      <vt:lpstr>Mu2e Apparatus</vt:lpstr>
      <vt:lpstr>Mu2e Apparatus</vt:lpstr>
      <vt:lpstr>Mu2e Apparatus</vt:lpstr>
      <vt:lpstr>Mu2e Apparatus Production Solenoid</vt:lpstr>
      <vt:lpstr>Mu2e Apparatus Transport Solenoid</vt:lpstr>
      <vt:lpstr>Mu2e Apparatus Detector Solenoid</vt:lpstr>
      <vt:lpstr>Mu2e Apparatus Backgrounds</vt:lpstr>
      <vt:lpstr>Mu2e Apparatus Backgrounds</vt:lpstr>
      <vt:lpstr>Mu2e Apparatus Backgrounds</vt:lpstr>
      <vt:lpstr>Mu2e Apparatus Backgrounds</vt:lpstr>
      <vt:lpstr>Mu2e Apparatus Backgrounds</vt:lpstr>
      <vt:lpstr>Tracker</vt:lpstr>
      <vt:lpstr>Tracker</vt:lpstr>
      <vt:lpstr>Tracker</vt:lpstr>
      <vt:lpstr>Tracker</vt:lpstr>
      <vt:lpstr>Calorimeter</vt:lpstr>
      <vt:lpstr>Calorimeter</vt:lpstr>
      <vt:lpstr>Calorimeter</vt:lpstr>
      <vt:lpstr>Calorimeter</vt:lpstr>
      <vt:lpstr>Cosmic Ray Veto (CRV)</vt:lpstr>
      <vt:lpstr>Conversion-like e^- from Cosmic Rays</vt:lpstr>
      <vt:lpstr>Cosmic Ray Veto (CRV)</vt:lpstr>
      <vt:lpstr>Cosmic Ray Veto (CRV)</vt:lpstr>
      <vt:lpstr>Cosmic Ray Veto (CRV)</vt:lpstr>
      <vt:lpstr>Cosmic Ray Veto (CRV)</vt:lpstr>
      <vt:lpstr>Status of Mu2e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Mu2e Experiment at Fermilab</dc:title>
  <dc:creator>Boi</dc:creator>
  <cp:lastModifiedBy>Boi</cp:lastModifiedBy>
  <cp:revision>241</cp:revision>
  <dcterms:created xsi:type="dcterms:W3CDTF">2018-07-20T14:15:48Z</dcterms:created>
  <dcterms:modified xsi:type="dcterms:W3CDTF">2018-08-12T12:32:36Z</dcterms:modified>
</cp:coreProperties>
</file>