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8" r:id="rId1"/>
  </p:sldMasterIdLst>
  <p:notesMasterIdLst>
    <p:notesMasterId r:id="rId36"/>
  </p:notesMasterIdLst>
  <p:handoutMasterIdLst>
    <p:handoutMasterId r:id="rId37"/>
  </p:handoutMasterIdLst>
  <p:sldIdLst>
    <p:sldId id="256" r:id="rId2"/>
    <p:sldId id="502" r:id="rId3"/>
    <p:sldId id="519" r:id="rId4"/>
    <p:sldId id="474" r:id="rId5"/>
    <p:sldId id="504" r:id="rId6"/>
    <p:sldId id="482" r:id="rId7"/>
    <p:sldId id="483" r:id="rId8"/>
    <p:sldId id="499" r:id="rId9"/>
    <p:sldId id="505" r:id="rId10"/>
    <p:sldId id="507" r:id="rId11"/>
    <p:sldId id="462" r:id="rId12"/>
    <p:sldId id="506" r:id="rId13"/>
    <p:sldId id="485" r:id="rId14"/>
    <p:sldId id="518" r:id="rId15"/>
    <p:sldId id="508" r:id="rId16"/>
    <p:sldId id="509" r:id="rId17"/>
    <p:sldId id="512" r:id="rId18"/>
    <p:sldId id="488" r:id="rId19"/>
    <p:sldId id="489" r:id="rId20"/>
    <p:sldId id="490" r:id="rId21"/>
    <p:sldId id="491" r:id="rId22"/>
    <p:sldId id="492" r:id="rId23"/>
    <p:sldId id="493" r:id="rId24"/>
    <p:sldId id="494" r:id="rId25"/>
    <p:sldId id="510" r:id="rId26"/>
    <p:sldId id="495" r:id="rId27"/>
    <p:sldId id="497" r:id="rId28"/>
    <p:sldId id="498" r:id="rId29"/>
    <p:sldId id="414" r:id="rId30"/>
    <p:sldId id="469" r:id="rId31"/>
    <p:sldId id="514" r:id="rId32"/>
    <p:sldId id="517" r:id="rId33"/>
    <p:sldId id="515" r:id="rId34"/>
    <p:sldId id="516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57A6"/>
    <a:srgbClr val="3933FF"/>
    <a:srgbClr val="178AFF"/>
    <a:srgbClr val="F8F6EA"/>
    <a:srgbClr val="F7F5E9"/>
    <a:srgbClr val="E8E5C6"/>
    <a:srgbClr val="E1DAAD"/>
    <a:srgbClr val="FFFF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24" autoAdjust="0"/>
    <p:restoredTop sz="90018" autoAdjust="0"/>
  </p:normalViewPr>
  <p:slideViewPr>
    <p:cSldViewPr snapToGrid="0" snapToObjects="1">
      <p:cViewPr varScale="1">
        <p:scale>
          <a:sx n="82" d="100"/>
          <a:sy n="82" d="100"/>
        </p:scale>
        <p:origin x="8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6BAA2-534F-624B-A6C4-5F626D46B6F0}" type="datetime1">
              <a:rPr lang="en-US" smtClean="0"/>
              <a:t>8/17/18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C3751-9B78-2645-BCA6-3062AEF9E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843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2D5EB-6773-364F-B73F-AA09D85BA75A}" type="datetime1">
              <a:rPr lang="en-US" smtClean="0"/>
              <a:t>8/17/18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6C1FF-98AE-8B46-99E1-B9838700D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266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14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21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27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00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51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24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7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92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09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06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8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21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22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1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76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912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464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41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35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96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0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56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0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6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528" y="6492875"/>
            <a:ext cx="2847975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00085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97248"/>
            <a:ext cx="7772400" cy="1131887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252778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2527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2527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528" y="6492875"/>
            <a:ext cx="2847975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528" y="6492875"/>
            <a:ext cx="2847975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528" y="6492875"/>
            <a:ext cx="2847975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1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3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Wingdings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50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9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8.png"/><Relationship Id="rId4" Type="http://schemas.openxmlformats.org/officeDocument/2006/relationships/image" Target="../media/image13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(null)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(null)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(null)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328734"/>
            <a:ext cx="9144001" cy="2871791"/>
          </a:xfrm>
        </p:spPr>
        <p:txBody>
          <a:bodyPr/>
          <a:lstStyle/>
          <a:p>
            <a:pPr marL="0"/>
            <a:r>
              <a:rPr lang="en-US" sz="58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DUNE as the Next-Generation Solar Neutrino Experiment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86056"/>
            <a:ext cx="9144000" cy="2056704"/>
          </a:xfrm>
        </p:spPr>
        <p:txBody>
          <a:bodyPr>
            <a:noAutofit/>
          </a:bodyPr>
          <a:lstStyle/>
          <a:p>
            <a:r>
              <a:rPr lang="en-US" sz="2600" dirty="0">
                <a:effectLst/>
              </a:rPr>
              <a:t>Shirley Li</a:t>
            </a:r>
          </a:p>
          <a:p>
            <a:r>
              <a:rPr lang="en-US" sz="2400" dirty="0">
                <a:effectLst/>
              </a:rPr>
              <a:t>Collaborators: Francesco </a:t>
            </a:r>
            <a:r>
              <a:rPr lang="en-US" sz="2400" dirty="0" err="1">
                <a:effectLst/>
              </a:rPr>
              <a:t>Capozzi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Guanying</a:t>
            </a:r>
            <a:r>
              <a:rPr lang="en-US" sz="2400" dirty="0">
                <a:effectLst/>
              </a:rPr>
              <a:t> Zhu, John Beacom</a:t>
            </a:r>
          </a:p>
          <a:p>
            <a:endParaRPr lang="en-US" sz="2000" dirty="0">
              <a:effectLst/>
            </a:endParaRPr>
          </a:p>
          <a:p>
            <a:r>
              <a:rPr lang="en-US" sz="2600" dirty="0">
                <a:effectLst/>
              </a:rPr>
              <a:t>NUFACT, August 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55746" cy="7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18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What we want to measure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10/28</a:t>
            </a: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28" y="1882081"/>
            <a:ext cx="6802305" cy="4359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704850" y="1073838"/>
                <a:ext cx="7734300" cy="6115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/>
                  <a:t> as a function of neutrino energy</a:t>
                </a: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1073838"/>
                <a:ext cx="7734300" cy="611503"/>
              </a:xfrm>
              <a:prstGeom prst="rect">
                <a:avLst/>
              </a:prstGeom>
              <a:blipFill>
                <a:blip r:embed="rId4"/>
                <a:stretch>
                  <a:fillRect t="-8163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3874760" y="3761997"/>
            <a:ext cx="0" cy="6828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3153232" y="3016854"/>
            <a:ext cx="1505045" cy="619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Upturn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9" t="80203" r="54243" b="12445"/>
          <a:stretch/>
        </p:blipFill>
        <p:spPr>
          <a:xfrm>
            <a:off x="5680708" y="5353448"/>
            <a:ext cx="480060" cy="4419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80203" r="62050" b="13125"/>
          <a:stretch/>
        </p:blipFill>
        <p:spPr>
          <a:xfrm>
            <a:off x="1878233" y="5054385"/>
            <a:ext cx="1041429" cy="749669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6178091" y="4134978"/>
            <a:ext cx="2970458" cy="619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Day-night effect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7143244" y="4696697"/>
            <a:ext cx="668641" cy="5832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3"/>
          <p:cNvSpPr txBox="1">
            <a:spLocks/>
          </p:cNvSpPr>
          <p:nvPr/>
        </p:nvSpPr>
        <p:spPr>
          <a:xfrm>
            <a:off x="0" y="5876444"/>
            <a:ext cx="1503029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Vissani</a:t>
            </a:r>
            <a:r>
              <a:rPr lang="tr-TR" dirty="0"/>
              <a:t>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17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SNO: 1999 -- 2006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4850" y="1073838"/>
            <a:ext cx="77343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Both NC and CC channel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3" y="1955614"/>
            <a:ext cx="3040858" cy="3817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4801028" y="2607969"/>
                <a:ext cx="3865185" cy="294677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b="0" i="1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1028" y="2607969"/>
                <a:ext cx="3865185" cy="2946773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3"/>
          <p:cNvSpPr txBox="1">
            <a:spLocks/>
          </p:cNvSpPr>
          <p:nvPr/>
        </p:nvSpPr>
        <p:spPr>
          <a:xfrm>
            <a:off x="0" y="1303537"/>
            <a:ext cx="2016918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sno.phy.queensu.ca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528" y="6492875"/>
            <a:ext cx="2847975" cy="365125"/>
          </a:xfrm>
        </p:spPr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11/28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704850" y="6004740"/>
                <a:ext cx="7734300" cy="6115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Provides </a:t>
                </a:r>
                <a:r>
                  <a:rPr lang="en-US" baseline="30000" dirty="0"/>
                  <a:t>8</a:t>
                </a:r>
                <a:r>
                  <a:rPr lang="en-US" dirty="0"/>
                  <a:t>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𝜈</m:t>
                    </m:r>
                  </m:oMath>
                </a14:m>
                <a:r>
                  <a:rPr lang="en-US" dirty="0"/>
                  <a:t> flux: 4%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6004740"/>
                <a:ext cx="7734300" cy="611503"/>
              </a:xfrm>
              <a:prstGeom prst="rect">
                <a:avLst/>
              </a:prstGeom>
              <a:blipFill rotWithShape="0">
                <a:blip r:embed="rId6"/>
                <a:stretch>
                  <a:fillRect t="-10000" b="-1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nobel.png">
            <a:extLst>
              <a:ext uri="{FF2B5EF4-FFF2-40B4-BE49-F238E27FC236}">
                <a16:creationId xmlns:a16="http://schemas.microsoft.com/office/drawing/2014/main" id="{842AE085-D7B4-D649-8471-4B0CB716B9F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5" y="978588"/>
            <a:ext cx="660465" cy="64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SNO: 1999 -- 2006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4850" y="1073838"/>
            <a:ext cx="77343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Both NC and CC channel</a:t>
            </a:r>
          </a:p>
        </p:txBody>
      </p:sp>
      <p:pic>
        <p:nvPicPr>
          <p:cNvPr id="15" name="Picture 14" descr="nobe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5" y="978588"/>
            <a:ext cx="660465" cy="64989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0" y="1303537"/>
            <a:ext cx="2016918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sno.phy.queensu.ca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528" y="6492875"/>
            <a:ext cx="2847975" cy="365125"/>
          </a:xfrm>
        </p:spPr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12/28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704850" y="6004740"/>
                <a:ext cx="7734300" cy="6115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Provides </a:t>
                </a:r>
                <a:r>
                  <a:rPr lang="en-US" baseline="30000" dirty="0"/>
                  <a:t>8</a:t>
                </a:r>
                <a:r>
                  <a:rPr lang="en-US" dirty="0"/>
                  <a:t>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𝜈</m:t>
                    </m:r>
                  </m:oMath>
                </a14:m>
                <a:r>
                  <a:rPr lang="en-US" dirty="0"/>
                  <a:t> flux: 4%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6004740"/>
                <a:ext cx="7734300" cy="611503"/>
              </a:xfrm>
              <a:prstGeom prst="rect">
                <a:avLst/>
              </a:prstGeom>
              <a:blipFill rotWithShape="0">
                <a:blip r:embed="rId6"/>
                <a:stretch>
                  <a:fillRect t="-10000" b="-1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8ADCC1B-7797-5B4C-AF86-6D8624F729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28" y="1625519"/>
            <a:ext cx="6116312" cy="437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6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Super-K: 1996 -- present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13/28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704850" y="1073838"/>
                <a:ext cx="7734300" cy="5959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ES channel only: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𝑒</m:t>
                    </m:r>
                    <m:r>
                      <a:rPr lang="en-US" i="1"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1073838"/>
                <a:ext cx="7734300" cy="595993"/>
              </a:xfrm>
              <a:prstGeom prst="rect">
                <a:avLst/>
              </a:prstGeom>
              <a:blipFill>
                <a:blip r:embed="rId3"/>
                <a:stretch>
                  <a:fillRect t="-10638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8"/>
          <p:cNvSpPr txBox="1">
            <a:spLocks/>
          </p:cNvSpPr>
          <p:nvPr/>
        </p:nvSpPr>
        <p:spPr>
          <a:xfrm>
            <a:off x="5601128" y="2607967"/>
            <a:ext cx="3865185" cy="2946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422ED9-EB07-6D41-B390-EF7A97B2B382}"/>
              </a:ext>
            </a:extLst>
          </p:cNvPr>
          <p:cNvGrpSpPr/>
          <p:nvPr/>
        </p:nvGrpSpPr>
        <p:grpSpPr>
          <a:xfrm>
            <a:off x="1375538" y="2594513"/>
            <a:ext cx="2726658" cy="2630585"/>
            <a:chOff x="1331995" y="2449371"/>
            <a:chExt cx="2726658" cy="263058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BD7CD94-A4A2-BD4A-9518-B20CEE33F9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26" t="39751" r="7193" b="49872"/>
            <a:stretch/>
          </p:blipFill>
          <p:spPr>
            <a:xfrm rot="5400000">
              <a:off x="1949756" y="3682486"/>
              <a:ext cx="1481125" cy="202014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48E9BA0-5F49-894E-A582-CCE7C7B63E85}"/>
                </a:ext>
              </a:extLst>
            </p:cNvPr>
            <p:cNvCxnSpPr/>
            <p:nvPr/>
          </p:nvCxnSpPr>
          <p:spPr>
            <a:xfrm>
              <a:off x="1331995" y="2449371"/>
              <a:ext cx="1363579" cy="593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33889D3-3D29-914D-A459-37BC66582DAD}"/>
                </a:ext>
              </a:extLst>
            </p:cNvPr>
            <p:cNvCxnSpPr/>
            <p:nvPr/>
          </p:nvCxnSpPr>
          <p:spPr>
            <a:xfrm>
              <a:off x="2695074" y="4486398"/>
              <a:ext cx="1363579" cy="593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8563726-A48E-704E-A938-365A1350F7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8037" y="4486398"/>
              <a:ext cx="1347537" cy="593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F0D7BA8-5FB6-084E-969B-12D3A5A6DE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6342" y="2449371"/>
              <a:ext cx="1347537" cy="593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4D0469B-2A67-264B-9B3A-CAA2F840D148}"/>
                  </a:ext>
                </a:extLst>
              </p:cNvPr>
              <p:cNvSpPr txBox="1"/>
              <p:nvPr/>
            </p:nvSpPr>
            <p:spPr>
              <a:xfrm>
                <a:off x="1204686" y="2119085"/>
                <a:ext cx="547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4D0469B-2A67-264B-9B3A-CAA2F840D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686" y="2119085"/>
                <a:ext cx="54745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1723118-7E83-4941-891C-92F8D79E47FC}"/>
                  </a:ext>
                </a:extLst>
              </p:cNvPr>
              <p:cNvSpPr txBox="1"/>
              <p:nvPr/>
            </p:nvSpPr>
            <p:spPr>
              <a:xfrm>
                <a:off x="3656794" y="2132847"/>
                <a:ext cx="4206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1723118-7E83-4941-891C-92F8D79E4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794" y="2132847"/>
                <a:ext cx="42062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6B3A1A2-A500-4044-A455-BFF2A68BCF5C}"/>
                  </a:ext>
                </a:extLst>
              </p:cNvPr>
              <p:cNvSpPr txBox="1"/>
              <p:nvPr/>
            </p:nvSpPr>
            <p:spPr>
              <a:xfrm>
                <a:off x="2057327" y="3690862"/>
                <a:ext cx="5654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6B3A1A2-A500-4044-A455-BFF2A68BC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327" y="3690862"/>
                <a:ext cx="56541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7B8D6EAE-8A0C-F14E-80F3-EB1E737553EB}"/>
              </a:ext>
            </a:extLst>
          </p:cNvPr>
          <p:cNvGrpSpPr/>
          <p:nvPr/>
        </p:nvGrpSpPr>
        <p:grpSpPr>
          <a:xfrm>
            <a:off x="5004110" y="2594513"/>
            <a:ext cx="2726658" cy="2630585"/>
            <a:chOff x="1331995" y="2449371"/>
            <a:chExt cx="2726658" cy="263058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A5E7A4B-AD78-B44D-B1B6-BD0C68B28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26" t="39751" r="7193" b="49872"/>
            <a:stretch/>
          </p:blipFill>
          <p:spPr>
            <a:xfrm rot="5400000">
              <a:off x="1949756" y="3682486"/>
              <a:ext cx="1481125" cy="202014"/>
            </a:xfrm>
            <a:prstGeom prst="rect">
              <a:avLst/>
            </a:prstGeom>
          </p:spPr>
        </p:pic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4FF64AD-5504-564D-8F7B-FF6EA761651F}"/>
                </a:ext>
              </a:extLst>
            </p:cNvPr>
            <p:cNvCxnSpPr/>
            <p:nvPr/>
          </p:nvCxnSpPr>
          <p:spPr>
            <a:xfrm>
              <a:off x="1331995" y="2449371"/>
              <a:ext cx="1363579" cy="593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59A1BAF-7AE5-8042-B3B3-1F1BC4433F1E}"/>
                </a:ext>
              </a:extLst>
            </p:cNvPr>
            <p:cNvCxnSpPr/>
            <p:nvPr/>
          </p:nvCxnSpPr>
          <p:spPr>
            <a:xfrm>
              <a:off x="2695074" y="4486398"/>
              <a:ext cx="1363579" cy="593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23BF6F2-5BB0-0E4B-A6A5-ECED4F5BA4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8037" y="4486398"/>
              <a:ext cx="1347537" cy="593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567B5C2-3689-424A-9AC4-9164472F1A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6342" y="2449371"/>
              <a:ext cx="1347537" cy="593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9BF3C7E-C2F4-D341-8B21-76F2091CE3C0}"/>
                  </a:ext>
                </a:extLst>
              </p:cNvPr>
              <p:cNvSpPr txBox="1"/>
              <p:nvPr/>
            </p:nvSpPr>
            <p:spPr>
              <a:xfrm>
                <a:off x="4833258" y="2119085"/>
                <a:ext cx="910954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9BF3C7E-C2F4-D341-8B21-76F2091CE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58" y="2119085"/>
                <a:ext cx="910954" cy="491417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7325D8B-0F2B-EC43-9435-F6963BAEE7C5}"/>
                  </a:ext>
                </a:extLst>
              </p:cNvPr>
              <p:cNvSpPr txBox="1"/>
              <p:nvPr/>
            </p:nvSpPr>
            <p:spPr>
              <a:xfrm>
                <a:off x="5685899" y="3690862"/>
                <a:ext cx="4518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7325D8B-0F2B-EC43-9435-F6963BAEE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899" y="3690862"/>
                <a:ext cx="45185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79BB9C7-0086-454B-83B0-96ACA2A33961}"/>
                  </a:ext>
                </a:extLst>
              </p:cNvPr>
              <p:cNvSpPr txBox="1"/>
              <p:nvPr/>
            </p:nvSpPr>
            <p:spPr>
              <a:xfrm>
                <a:off x="1123734" y="5225098"/>
                <a:ext cx="4206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79BB9C7-0086-454B-83B0-96ACA2A33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34" y="5225098"/>
                <a:ext cx="42062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DE8DD5C-BD29-094A-92E9-A8232C4DE6B5}"/>
                  </a:ext>
                </a:extLst>
              </p:cNvPr>
              <p:cNvSpPr txBox="1"/>
              <p:nvPr/>
            </p:nvSpPr>
            <p:spPr>
              <a:xfrm>
                <a:off x="3668100" y="5225097"/>
                <a:ext cx="547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DE8DD5C-BD29-094A-92E9-A8232C4DE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100" y="5225097"/>
                <a:ext cx="54745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2D35B28-34DD-1642-B36D-A24B7924EDFD}"/>
                  </a:ext>
                </a:extLst>
              </p:cNvPr>
              <p:cNvSpPr txBox="1"/>
              <p:nvPr/>
            </p:nvSpPr>
            <p:spPr>
              <a:xfrm>
                <a:off x="7310864" y="2089975"/>
                <a:ext cx="910954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2D35B28-34DD-1642-B36D-A24B7924E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864" y="2089975"/>
                <a:ext cx="910954" cy="491417"/>
              </a:xfrm>
              <a:prstGeom prst="rect">
                <a:avLst/>
              </a:prstGeom>
              <a:blipFill>
                <a:blip r:embed="rId1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87158FA-0407-B14B-96F5-732FA4EAA63F}"/>
                  </a:ext>
                </a:extLst>
              </p:cNvPr>
              <p:cNvSpPr txBox="1"/>
              <p:nvPr/>
            </p:nvSpPr>
            <p:spPr>
              <a:xfrm>
                <a:off x="4862855" y="5223524"/>
                <a:ext cx="4206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87158FA-0407-B14B-96F5-732FA4EAA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855" y="5223524"/>
                <a:ext cx="420628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8ECF24-2E81-284E-9B54-8E1B91E93FBD}"/>
                  </a:ext>
                </a:extLst>
              </p:cNvPr>
              <p:cNvSpPr txBox="1"/>
              <p:nvPr/>
            </p:nvSpPr>
            <p:spPr>
              <a:xfrm>
                <a:off x="7495680" y="5223523"/>
                <a:ext cx="4206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8ECF24-2E81-284E-9B54-8E1B91E93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680" y="5223523"/>
                <a:ext cx="420628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050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Super-K: 1996 -- present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14/28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704850" y="1073838"/>
                <a:ext cx="7734300" cy="5959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ES channel only: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𝑒</m:t>
                    </m:r>
                    <m:r>
                      <a:rPr lang="en-US" i="1"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1073838"/>
                <a:ext cx="7734300" cy="595993"/>
              </a:xfrm>
              <a:prstGeom prst="rect">
                <a:avLst/>
              </a:prstGeom>
              <a:blipFill>
                <a:blip r:embed="rId3"/>
                <a:stretch>
                  <a:fillRect t="-10638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8"/>
          <p:cNvSpPr txBox="1">
            <a:spLocks/>
          </p:cNvSpPr>
          <p:nvPr/>
        </p:nvSpPr>
        <p:spPr>
          <a:xfrm>
            <a:off x="5601128" y="2607967"/>
            <a:ext cx="3865185" cy="2946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7DF745-7772-2349-83FE-DF4FF5CE2D57}"/>
              </a:ext>
            </a:extLst>
          </p:cNvPr>
          <p:cNvGrpSpPr/>
          <p:nvPr/>
        </p:nvGrpSpPr>
        <p:grpSpPr>
          <a:xfrm>
            <a:off x="704850" y="1583102"/>
            <a:ext cx="5238933" cy="4996503"/>
            <a:chOff x="87046" y="1861497"/>
            <a:chExt cx="4500996" cy="44069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42"/>
            <a:stretch/>
          </p:blipFill>
          <p:spPr>
            <a:xfrm>
              <a:off x="87046" y="1861497"/>
              <a:ext cx="4500996" cy="44069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ontent Placeholder 2"/>
                <p:cNvSpPr txBox="1">
                  <a:spLocks/>
                </p:cNvSpPr>
                <p:nvPr/>
              </p:nvSpPr>
              <p:spPr>
                <a:xfrm>
                  <a:off x="1129124" y="1882688"/>
                  <a:ext cx="3020572" cy="131846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457200" indent="-457200" algn="l" defTabSz="914400" rtl="0" eaLnBrk="1" latinLnBrk="0" hangingPunct="1">
                    <a:spcBef>
                      <a:spcPct val="20000"/>
                    </a:spcBef>
                    <a:buFont typeface="Wingdings" charset="2"/>
                    <a:buChar char="Ø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Courier New" pitchFamily="49" charset="0"/>
                    <a:buChar char="o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Courier New" pitchFamily="49" charset="0"/>
                    <a:buChar char="o"/>
                    <a:defRPr sz="1600" kern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600" kern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Courier New" pitchFamily="49" charset="0"/>
                    <a:buChar char="o"/>
                    <a:defRPr sz="1600" kern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1600" kern="12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endParaRPr lang="en-US" dirty="0"/>
                </a:p>
                <a:p>
                  <a:pPr marL="0" indent="0"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+1/6(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𝜏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124" y="1882688"/>
                  <a:ext cx="3020572" cy="131846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Footer Placeholder 3"/>
          <p:cNvSpPr txBox="1">
            <a:spLocks/>
          </p:cNvSpPr>
          <p:nvPr/>
        </p:nvSpPr>
        <p:spPr>
          <a:xfrm>
            <a:off x="-41668" y="1504435"/>
            <a:ext cx="1054253" cy="281199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Li</a:t>
            </a:r>
            <a:r>
              <a:rPr lang="tr-TR" dirty="0"/>
              <a:t> 2017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AD47CD50-AB82-D44C-9E7F-49AE3FCA72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09897" y="3240709"/>
                <a:ext cx="2556316" cy="15275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 limited by SNO flux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AD47CD50-AB82-D44C-9E7F-49AE3FCA7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897" y="3240709"/>
                <a:ext cx="2556316" cy="1527543"/>
              </a:xfrm>
              <a:prstGeom prst="rect">
                <a:avLst/>
              </a:prstGeom>
              <a:blipFill>
                <a:blip r:embed="rId6"/>
                <a:stretch>
                  <a:fillRect t="-3306" r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224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Super-K: 1996 -- present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15/28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704850" y="1073838"/>
                <a:ext cx="7734300" cy="5959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ES channel only: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𝑒</m:t>
                    </m:r>
                    <m:r>
                      <a:rPr lang="en-US" i="1"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1073838"/>
                <a:ext cx="7734300" cy="595993"/>
              </a:xfrm>
              <a:prstGeom prst="rect">
                <a:avLst/>
              </a:prstGeom>
              <a:blipFill>
                <a:blip r:embed="rId3"/>
                <a:stretch>
                  <a:fillRect t="-10638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8"/>
          <p:cNvSpPr txBox="1">
            <a:spLocks/>
          </p:cNvSpPr>
          <p:nvPr/>
        </p:nvSpPr>
        <p:spPr>
          <a:xfrm>
            <a:off x="5601128" y="2607967"/>
            <a:ext cx="3865185" cy="2946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5801193" y="4311456"/>
                <a:ext cx="3020572" cy="5959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Smear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𝛿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193" y="4311456"/>
                <a:ext cx="3020572" cy="595993"/>
              </a:xfrm>
              <a:prstGeom prst="rect">
                <a:avLst/>
              </a:prstGeom>
              <a:blipFill>
                <a:blip r:embed="rId4"/>
                <a:stretch>
                  <a:fillRect t="-8333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3"/>
          <p:cNvSpPr txBox="1">
            <a:spLocks/>
          </p:cNvSpPr>
          <p:nvPr/>
        </p:nvSpPr>
        <p:spPr>
          <a:xfrm>
            <a:off x="-41668" y="1504435"/>
            <a:ext cx="1054253" cy="281199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Li</a:t>
            </a:r>
            <a:r>
              <a:rPr lang="tr-TR" dirty="0"/>
              <a:t> 2017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45B6554-3FCA-ED49-9D1C-EB62CB6A55BB}"/>
              </a:ext>
            </a:extLst>
          </p:cNvPr>
          <p:cNvSpPr txBox="1">
            <a:spLocks/>
          </p:cNvSpPr>
          <p:nvPr/>
        </p:nvSpPr>
        <p:spPr>
          <a:xfrm>
            <a:off x="5801193" y="2783913"/>
            <a:ext cx="3058663" cy="1527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Neutrino energy dependence washed out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D0EB59-744B-5743-AA13-CF68425884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1"/>
          <a:stretch/>
        </p:blipFill>
        <p:spPr>
          <a:xfrm>
            <a:off x="846404" y="1625686"/>
            <a:ext cx="4954789" cy="493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1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85696" y="5375543"/>
            <a:ext cx="1005840" cy="432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176"/>
          </a:xfrm>
        </p:spPr>
        <p:txBody>
          <a:bodyPr/>
          <a:lstStyle/>
          <a:p>
            <a:r>
              <a:rPr lang="en-US" dirty="0"/>
              <a:t>Outline</a:t>
            </a:r>
            <a:endParaRPr lang="en-US" sz="4800" dirty="0"/>
          </a:p>
        </p:txBody>
      </p:sp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3020B551-2B7D-6546-8F57-0F807EE2E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82" y="1328764"/>
            <a:ext cx="4272545" cy="407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B57FE0A4-DCAF-1C49-BBD7-86E2AA915E94}"/>
              </a:ext>
            </a:extLst>
          </p:cNvPr>
          <p:cNvSpPr txBox="1">
            <a:spLocks/>
          </p:cNvSpPr>
          <p:nvPr/>
        </p:nvSpPr>
        <p:spPr>
          <a:xfrm>
            <a:off x="7180233" y="846288"/>
            <a:ext cx="196376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Data </a:t>
            </a:r>
            <a:r>
              <a:rPr lang="tr-TR" dirty="0" err="1"/>
              <a:t>from</a:t>
            </a:r>
            <a:r>
              <a:rPr lang="tr-TR" dirty="0"/>
              <a:t> SK 2016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91B443-7CFC-1041-99A4-FABD9A7CE5CE}"/>
              </a:ext>
            </a:extLst>
          </p:cNvPr>
          <p:cNvSpPr txBox="1"/>
          <p:nvPr/>
        </p:nvSpPr>
        <p:spPr>
          <a:xfrm>
            <a:off x="6918711" y="2656389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What is this?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F09DD4-5E0C-2742-A97E-A9B7497F29DD}"/>
              </a:ext>
            </a:extLst>
          </p:cNvPr>
          <p:cNvSpPr txBox="1"/>
          <p:nvPr/>
        </p:nvSpPr>
        <p:spPr>
          <a:xfrm>
            <a:off x="3091503" y="5762978"/>
            <a:ext cx="2994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Why haven’t we resolved this?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6D4C8F-A66D-D74E-B214-7E6F287DD2A7}"/>
              </a:ext>
            </a:extLst>
          </p:cNvPr>
          <p:cNvSpPr txBox="1"/>
          <p:nvPr/>
        </p:nvSpPr>
        <p:spPr>
          <a:xfrm>
            <a:off x="0" y="2656389"/>
            <a:ext cx="2646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DUNE comes to rescue!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3933079B-5BEA-D54B-B99C-B0B5B2D4230B}"/>
              </a:ext>
            </a:extLst>
          </p:cNvPr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16/28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76000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DUNE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17/28</a:t>
            </a:r>
            <a:endParaRPr lang="en-US" sz="16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04850" y="1073838"/>
            <a:ext cx="7734300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4 10-kton liquid argon TPC module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/>
              <p:cNvSpPr txBox="1">
                <a:spLocks/>
              </p:cNvSpPr>
              <p:nvPr/>
            </p:nvSpPr>
            <p:spPr>
              <a:xfrm>
                <a:off x="5196887" y="2053073"/>
                <a:ext cx="3670724" cy="44277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Cambria Math" panose="02040503050406030204" pitchFamily="18" charset="0"/>
                  </a:rPr>
                  <a:t>Trigger</a:t>
                </a: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&gt;5 </m:t>
                    </m:r>
                  </m:oMath>
                </a14:m>
                <a:r>
                  <a:rPr lang="en-US" dirty="0"/>
                  <a:t>MeV</a:t>
                </a:r>
              </a:p>
              <a:p>
                <a:endParaRPr lang="en-US" dirty="0"/>
              </a:p>
              <a:p>
                <a:r>
                  <a:rPr lang="en-US" dirty="0"/>
                  <a:t>Energy resolution 7%</a:t>
                </a:r>
              </a:p>
              <a:p>
                <a:endParaRPr lang="en-US" dirty="0"/>
              </a:p>
              <a:p>
                <a:r>
                  <a:rPr lang="en-US" dirty="0"/>
                  <a:t>Angular resolution 25</a:t>
                </a:r>
                <a:r>
                  <a:rPr lang="en-US" baseline="30000" dirty="0"/>
                  <a:t>∘</a:t>
                </a:r>
              </a:p>
            </p:txBody>
          </p:sp>
        </mc:Choice>
        <mc:Fallback xmlns="">
          <p:sp>
            <p:nvSpPr>
              <p:cNvPr id="12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887" y="2053073"/>
                <a:ext cx="3670724" cy="4427781"/>
              </a:xfrm>
              <a:prstGeom prst="rect">
                <a:avLst/>
              </a:prstGeom>
              <a:blipFill>
                <a:blip r:embed="rId3"/>
                <a:stretch>
                  <a:fillRect l="-2759" t="-1433" r="-4828" b="-4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6" y="2854680"/>
            <a:ext cx="4770659" cy="2533750"/>
          </a:xfrm>
          <a:prstGeom prst="rect">
            <a:avLst/>
          </a:prstGeom>
        </p:spPr>
      </p:pic>
      <p:sp>
        <p:nvSpPr>
          <p:cNvPr id="13" name="Footer Placeholder 3"/>
          <p:cNvSpPr txBox="1">
            <a:spLocks/>
          </p:cNvSpPr>
          <p:nvPr/>
        </p:nvSpPr>
        <p:spPr>
          <a:xfrm>
            <a:off x="51707" y="2242842"/>
            <a:ext cx="2016918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sciencemag.org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86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Unique advantage of DUNE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18/28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704850" y="1073839"/>
                <a:ext cx="7734300" cy="533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CC channel: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Ar</m:t>
                    </m:r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𝑒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K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1073839"/>
                <a:ext cx="7734300" cy="533290"/>
              </a:xfrm>
              <a:prstGeom prst="rect">
                <a:avLst/>
              </a:prstGeom>
              <a:blipFill rotWithShape="0">
                <a:blip r:embed="rId3"/>
                <a:stretch>
                  <a:fillRect t="-11364" b="-28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A72E7D4-ED03-B649-90BF-26707EAEF899}"/>
              </a:ext>
            </a:extLst>
          </p:cNvPr>
          <p:cNvGrpSpPr/>
          <p:nvPr/>
        </p:nvGrpSpPr>
        <p:grpSpPr>
          <a:xfrm>
            <a:off x="3131764" y="2536457"/>
            <a:ext cx="2726658" cy="2630585"/>
            <a:chOff x="1331995" y="2449371"/>
            <a:chExt cx="2726658" cy="263058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BB766E4-501E-6C45-A9E8-EEA15105E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26" t="39751" r="7193" b="49872"/>
            <a:stretch/>
          </p:blipFill>
          <p:spPr>
            <a:xfrm rot="5400000">
              <a:off x="1949756" y="3682486"/>
              <a:ext cx="1481125" cy="202014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B413CEB-ED56-8140-BCCF-48A3DE5C414A}"/>
                </a:ext>
              </a:extLst>
            </p:cNvPr>
            <p:cNvCxnSpPr/>
            <p:nvPr/>
          </p:nvCxnSpPr>
          <p:spPr>
            <a:xfrm>
              <a:off x="1331995" y="2449371"/>
              <a:ext cx="1363579" cy="593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4EBC4D3-93A6-A048-B36C-F91434149860}"/>
                </a:ext>
              </a:extLst>
            </p:cNvPr>
            <p:cNvCxnSpPr/>
            <p:nvPr/>
          </p:nvCxnSpPr>
          <p:spPr>
            <a:xfrm>
              <a:off x="2695074" y="4486398"/>
              <a:ext cx="1363579" cy="593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8E62E0D-4E60-794B-825F-EB9BE76FA7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8037" y="4486398"/>
              <a:ext cx="1347537" cy="593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85221CD-30C2-BE4D-8DD0-3C374B17E1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6342" y="2449371"/>
              <a:ext cx="1347537" cy="593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7B3108-A0A7-9744-943D-25B40CC8FB0D}"/>
                  </a:ext>
                </a:extLst>
              </p:cNvPr>
              <p:cNvSpPr txBox="1"/>
              <p:nvPr/>
            </p:nvSpPr>
            <p:spPr>
              <a:xfrm>
                <a:off x="2960912" y="2061029"/>
                <a:ext cx="547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7B3108-A0A7-9744-943D-25B40CC8F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912" y="2061029"/>
                <a:ext cx="54745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A265586-8427-8244-BC67-CF10AC836F0C}"/>
                  </a:ext>
                </a:extLst>
              </p:cNvPr>
              <p:cNvSpPr txBox="1"/>
              <p:nvPr/>
            </p:nvSpPr>
            <p:spPr>
              <a:xfrm>
                <a:off x="5413020" y="2074791"/>
                <a:ext cx="4206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A265586-8427-8244-BC67-CF10AC836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020" y="2074791"/>
                <a:ext cx="42062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7E36D4-356F-2E4D-B385-545C1C1A5154}"/>
                  </a:ext>
                </a:extLst>
              </p:cNvPr>
              <p:cNvSpPr txBox="1"/>
              <p:nvPr/>
            </p:nvSpPr>
            <p:spPr>
              <a:xfrm>
                <a:off x="2921450" y="5167042"/>
                <a:ext cx="5806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Ar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7E36D4-356F-2E4D-B385-545C1C1A5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450" y="5167042"/>
                <a:ext cx="58060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D27945C-0F76-824E-BE95-1E2E3BCB9043}"/>
              </a:ext>
            </a:extLst>
          </p:cNvPr>
          <p:cNvSpPr txBox="1"/>
          <p:nvPr/>
        </p:nvSpPr>
        <p:spPr>
          <a:xfrm>
            <a:off x="5689598" y="5167041"/>
            <a:ext cx="4635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K</a:t>
            </a:r>
            <a:r>
              <a:rPr lang="en-US" sz="2200" baseline="30000" dirty="0"/>
              <a:t>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5FE6B05-7F57-3B43-90D9-5AA38DA9CA94}"/>
                  </a:ext>
                </a:extLst>
              </p:cNvPr>
              <p:cNvSpPr txBox="1"/>
              <p:nvPr/>
            </p:nvSpPr>
            <p:spPr>
              <a:xfrm>
                <a:off x="3813553" y="3632806"/>
                <a:ext cx="5654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5FE6B05-7F57-3B43-90D9-5AA38DA9C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553" y="3632806"/>
                <a:ext cx="56541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0088C5F-5931-6E42-9987-348806445334}"/>
              </a:ext>
            </a:extLst>
          </p:cNvPr>
          <p:cNvCxnSpPr/>
          <p:nvPr/>
        </p:nvCxnSpPr>
        <p:spPr>
          <a:xfrm>
            <a:off x="6153186" y="5384800"/>
            <a:ext cx="4798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101E7C-9F83-0B4C-91FF-29FF2253AB48}"/>
                  </a:ext>
                </a:extLst>
              </p:cNvPr>
              <p:cNvSpPr txBox="1"/>
              <p:nvPr/>
            </p:nvSpPr>
            <p:spPr>
              <a:xfrm>
                <a:off x="6682883" y="5136263"/>
                <a:ext cx="4317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101E7C-9F83-0B4C-91FF-29FF2253A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883" y="5136263"/>
                <a:ext cx="431785" cy="461665"/>
              </a:xfrm>
              <a:prstGeom prst="rect">
                <a:avLst/>
              </a:prstGeom>
              <a:blipFill>
                <a:blip r:embed="rId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661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Unique advantage of DUNE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19/28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704850" y="1073839"/>
                <a:ext cx="7734300" cy="533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CC channel: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Ar</m:t>
                    </m:r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𝑒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K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1073839"/>
                <a:ext cx="7734300" cy="533290"/>
              </a:xfrm>
              <a:prstGeom prst="rect">
                <a:avLst/>
              </a:prstGeom>
              <a:blipFill>
                <a:blip r:embed="rId3"/>
                <a:stretch>
                  <a:fillRect t="-11628" b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28" y="1742266"/>
            <a:ext cx="4859031" cy="46154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5418578" y="2857500"/>
                <a:ext cx="3643905" cy="21553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Combine with: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Improve 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u="sng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u="sng" smtClean="0">
                                <a:latin typeface="Cambria Math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u="sng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u="sng" smtClean="0">
                            <a:latin typeface="Cambria Math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578" y="2857500"/>
                <a:ext cx="3643905" cy="2155371"/>
              </a:xfrm>
              <a:prstGeom prst="rect">
                <a:avLst/>
              </a:prstGeom>
              <a:blipFill>
                <a:blip r:embed="rId5"/>
                <a:stretch>
                  <a:fillRect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3"/>
          <p:cNvSpPr txBox="1">
            <a:spLocks/>
          </p:cNvSpPr>
          <p:nvPr/>
        </p:nvSpPr>
        <p:spPr>
          <a:xfrm>
            <a:off x="5535755" y="5906080"/>
            <a:ext cx="2252974" cy="50858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Capozzi</a:t>
            </a:r>
            <a:r>
              <a:rPr lang="tr-TR" dirty="0"/>
              <a:t> et al, in </a:t>
            </a:r>
            <a:r>
              <a:rPr lang="tr-TR" dirty="0" err="1"/>
              <a:t>prep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B2788A0-76F2-C94F-9152-9231D9A42E0D}"/>
              </a:ext>
            </a:extLst>
          </p:cNvPr>
          <p:cNvSpPr txBox="1">
            <a:spLocks/>
          </p:cNvSpPr>
          <p:nvPr/>
        </p:nvSpPr>
        <p:spPr>
          <a:xfrm>
            <a:off x="5291759" y="2913635"/>
            <a:ext cx="3515794" cy="1701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011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85696" y="5375543"/>
            <a:ext cx="1005840" cy="432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176"/>
          </a:xfrm>
        </p:spPr>
        <p:txBody>
          <a:bodyPr/>
          <a:lstStyle/>
          <a:p>
            <a:r>
              <a:rPr lang="en-US" dirty="0"/>
              <a:t>Outline</a:t>
            </a:r>
            <a:endParaRPr lang="en-US" sz="4800" dirty="0"/>
          </a:p>
        </p:txBody>
      </p:sp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3020B551-2B7D-6546-8F57-0F807EE2E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82" y="1328764"/>
            <a:ext cx="4272545" cy="407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B57FE0A4-DCAF-1C49-BBD7-86E2AA915E94}"/>
              </a:ext>
            </a:extLst>
          </p:cNvPr>
          <p:cNvSpPr txBox="1">
            <a:spLocks/>
          </p:cNvSpPr>
          <p:nvPr/>
        </p:nvSpPr>
        <p:spPr>
          <a:xfrm>
            <a:off x="7180233" y="846288"/>
            <a:ext cx="196376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Data </a:t>
            </a:r>
            <a:r>
              <a:rPr lang="tr-TR" dirty="0" err="1"/>
              <a:t>from</a:t>
            </a:r>
            <a:r>
              <a:rPr lang="tr-TR" dirty="0"/>
              <a:t> SK 2016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91B443-7CFC-1041-99A4-FABD9A7CE5CE}"/>
              </a:ext>
            </a:extLst>
          </p:cNvPr>
          <p:cNvSpPr txBox="1"/>
          <p:nvPr/>
        </p:nvSpPr>
        <p:spPr>
          <a:xfrm>
            <a:off x="6918711" y="2656389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is this?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F09DD4-5E0C-2742-A97E-A9B7497F29DD}"/>
              </a:ext>
            </a:extLst>
          </p:cNvPr>
          <p:cNvSpPr txBox="1"/>
          <p:nvPr/>
        </p:nvSpPr>
        <p:spPr>
          <a:xfrm>
            <a:off x="3091503" y="5762978"/>
            <a:ext cx="2994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Why haven’t we resolved this?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6D4C8F-A66D-D74E-B214-7E6F287DD2A7}"/>
              </a:ext>
            </a:extLst>
          </p:cNvPr>
          <p:cNvSpPr txBox="1"/>
          <p:nvPr/>
        </p:nvSpPr>
        <p:spPr>
          <a:xfrm>
            <a:off x="0" y="2656389"/>
            <a:ext cx="2646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DUNE comes to rescue!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4E6A1B3E-13AB-D740-9486-BFBC360F8854}"/>
              </a:ext>
            </a:extLst>
          </p:cNvPr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2/28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358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Unique advantage of DUNE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" y="2155372"/>
            <a:ext cx="5889092" cy="3774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704850" y="1073839"/>
                <a:ext cx="7734300" cy="533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CC channel: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Ar</m:t>
                    </m:r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𝑒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K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1073839"/>
                <a:ext cx="7734300" cy="533290"/>
              </a:xfrm>
              <a:prstGeom prst="rect">
                <a:avLst/>
              </a:prstGeom>
              <a:blipFill>
                <a:blip r:embed="rId4"/>
                <a:stretch>
                  <a:fillRect t="-11628" b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5418578" y="2857500"/>
                <a:ext cx="3643905" cy="21553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𝜈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r>
                        <a:rPr lang="en-US" b="0" i="1" smtClean="0">
                          <a:latin typeface="Cambria Math" charset="0"/>
                        </a:rPr>
                        <m:t>𝑄</m:t>
                      </m:r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ΔE</m:t>
                      </m:r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Improve on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charset="0"/>
                      </a:rPr>
                      <m:t>𝛿</m:t>
                    </m:r>
                    <m:sSup>
                      <m:sSup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sng" smtClean="0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b="0" i="1" u="sng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578" y="2857500"/>
                <a:ext cx="3643905" cy="21553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9" t="80203" r="54243" b="12445"/>
          <a:stretch/>
        </p:blipFill>
        <p:spPr>
          <a:xfrm>
            <a:off x="4032613" y="5142423"/>
            <a:ext cx="480060" cy="441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80203" r="62050" b="13125"/>
          <a:stretch/>
        </p:blipFill>
        <p:spPr>
          <a:xfrm>
            <a:off x="775278" y="4882242"/>
            <a:ext cx="958274" cy="689810"/>
          </a:xfrm>
          <a:prstGeom prst="rect">
            <a:avLst/>
          </a:prstGeom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03800988-474E-D340-AC0E-238C347A6EE0}"/>
              </a:ext>
            </a:extLst>
          </p:cNvPr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20/28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3022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Event rate in DUNE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21/28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725"/>
            <a:ext cx="9144000" cy="4829405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6891026" y="6080513"/>
            <a:ext cx="2252974" cy="50858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Capozzi</a:t>
            </a:r>
            <a:r>
              <a:rPr lang="tr-TR" dirty="0"/>
              <a:t> et al, in </a:t>
            </a:r>
            <a:r>
              <a:rPr lang="tr-TR" dirty="0" err="1"/>
              <a:t>prep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6A2ED7-081F-8240-89F1-440090F6F537}"/>
              </a:ext>
            </a:extLst>
          </p:cNvPr>
          <p:cNvSpPr txBox="1">
            <a:spLocks/>
          </p:cNvSpPr>
          <p:nvPr/>
        </p:nvSpPr>
        <p:spPr>
          <a:xfrm>
            <a:off x="704850" y="1073839"/>
            <a:ext cx="7734300" cy="533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100 </a:t>
            </a:r>
            <a:r>
              <a:rPr lang="en-US" dirty="0" err="1"/>
              <a:t>kton</a:t>
            </a:r>
            <a:r>
              <a:rPr lang="en-US" dirty="0"/>
              <a:t>-year exposure</a:t>
            </a:r>
          </a:p>
        </p:txBody>
      </p:sp>
    </p:spTree>
    <p:extLst>
      <p:ext uri="{BB962C8B-B14F-4D97-AF65-F5344CB8AC3E}">
        <p14:creationId xmlns:p14="http://schemas.microsoft.com/office/powerpoint/2010/main" val="1320175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22/28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9144000" cy="426948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04850" y="6004740"/>
            <a:ext cx="77343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In addition, </a:t>
            </a:r>
            <a:r>
              <a:rPr lang="en-US" baseline="30000" dirty="0"/>
              <a:t>8</a:t>
            </a:r>
            <a:r>
              <a:rPr lang="en-US" dirty="0"/>
              <a:t>B flux 2.5%, </a:t>
            </a:r>
            <a:r>
              <a:rPr lang="en-US" dirty="0" err="1"/>
              <a:t>hep</a:t>
            </a:r>
            <a:r>
              <a:rPr lang="en-US" dirty="0"/>
              <a:t> flux 10%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6891026" y="5489500"/>
            <a:ext cx="2252974" cy="50858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Capozzi</a:t>
            </a:r>
            <a:r>
              <a:rPr lang="tr-TR" dirty="0"/>
              <a:t> et al, in </a:t>
            </a:r>
            <a:r>
              <a:rPr lang="tr-TR" dirty="0" err="1"/>
              <a:t>prep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85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42944"/>
            <a:ext cx="7772400" cy="2505075"/>
          </a:xfrm>
        </p:spPr>
        <p:txBody>
          <a:bodyPr/>
          <a:lstStyle/>
          <a:p>
            <a:r>
              <a:rPr lang="en-US" sz="5400" dirty="0"/>
              <a:t>Solar neutrino in DUNE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23/28</a:t>
            </a:r>
            <a:endParaRPr lang="en-US" sz="160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2939"/>
            <a:ext cx="7772400" cy="1131887"/>
          </a:xfrm>
        </p:spPr>
        <p:txBody>
          <a:bodyPr anchor="t">
            <a:noAutofit/>
          </a:bodyPr>
          <a:lstStyle/>
          <a:p>
            <a:r>
              <a:rPr lang="en-US" sz="4400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132658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Trigger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24/28</a:t>
            </a:r>
            <a:endParaRPr lang="en-US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C9AE90-DA04-3342-BBCF-D0DBE4AE0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47" y="1186159"/>
            <a:ext cx="7202905" cy="51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2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Backgrounds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25/28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8" y="1607128"/>
            <a:ext cx="4417786" cy="4269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804189" y="2412596"/>
            <a:ext cx="4490483" cy="3463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~ 40 cm of water/plastic shielding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Double the exposure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Separating gamma from electron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0" y="1035375"/>
            <a:ext cx="2252974" cy="50858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Capozzi</a:t>
            </a:r>
            <a:r>
              <a:rPr lang="tr-TR" dirty="0"/>
              <a:t> et al, in </a:t>
            </a:r>
            <a:r>
              <a:rPr lang="tr-TR" dirty="0" err="1"/>
              <a:t>prep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3EE18C-4F71-5B4F-B5B7-2A07E6481E37}"/>
              </a:ext>
            </a:extLst>
          </p:cNvPr>
          <p:cNvSpPr txBox="1">
            <a:spLocks/>
          </p:cNvSpPr>
          <p:nvPr/>
        </p:nvSpPr>
        <p:spPr>
          <a:xfrm>
            <a:off x="4661314" y="1495540"/>
            <a:ext cx="2619375" cy="533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Three options:</a:t>
            </a:r>
          </a:p>
        </p:txBody>
      </p:sp>
    </p:spTree>
    <p:extLst>
      <p:ext uri="{BB962C8B-B14F-4D97-AF65-F5344CB8AC3E}">
        <p14:creationId xmlns:p14="http://schemas.microsoft.com/office/powerpoint/2010/main" val="1200669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Threshold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26/28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17"/>
          <a:stretch/>
        </p:blipFill>
        <p:spPr>
          <a:xfrm>
            <a:off x="243528" y="1760040"/>
            <a:ext cx="4321951" cy="4149842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6ABB07-0769-8542-BBF8-35C11B2BF8AB}"/>
              </a:ext>
            </a:extLst>
          </p:cNvPr>
          <p:cNvSpPr txBox="1">
            <a:spLocks/>
          </p:cNvSpPr>
          <p:nvPr/>
        </p:nvSpPr>
        <p:spPr>
          <a:xfrm>
            <a:off x="0" y="1447695"/>
            <a:ext cx="2252974" cy="50858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Capozzi</a:t>
            </a:r>
            <a:r>
              <a:rPr lang="tr-TR" dirty="0"/>
              <a:t> et al, in </a:t>
            </a:r>
            <a:r>
              <a:rPr lang="tr-TR" dirty="0" err="1"/>
              <a:t>prep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CFA511-E05A-E548-B914-7663AA9A9705}"/>
              </a:ext>
            </a:extLst>
          </p:cNvPr>
          <p:cNvSpPr txBox="1">
            <a:spLocks/>
          </p:cNvSpPr>
          <p:nvPr/>
        </p:nvSpPr>
        <p:spPr>
          <a:xfrm>
            <a:off x="704850" y="1073839"/>
            <a:ext cx="7734300" cy="533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Depends on reconstruction &amp; background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EE2AF4-C1D4-6040-A26E-3B2938416BFE}"/>
              </a:ext>
            </a:extLst>
          </p:cNvPr>
          <p:cNvSpPr txBox="1">
            <a:spLocks/>
          </p:cNvSpPr>
          <p:nvPr/>
        </p:nvSpPr>
        <p:spPr>
          <a:xfrm>
            <a:off x="704850" y="6004740"/>
            <a:ext cx="77343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Can be compensated by larger exposure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0535AD-43A4-BD49-B4D8-5B5208B6CC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/>
          <a:stretch/>
        </p:blipFill>
        <p:spPr>
          <a:xfrm rot="5400000">
            <a:off x="4667820" y="1353358"/>
            <a:ext cx="4149841" cy="477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53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Cross section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27/28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73"/>
          <a:stretch/>
        </p:blipFill>
        <p:spPr>
          <a:xfrm>
            <a:off x="81517" y="1670970"/>
            <a:ext cx="4368800" cy="4362061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6809509" y="6033032"/>
            <a:ext cx="2252974" cy="50858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Capozzi</a:t>
            </a:r>
            <a:r>
              <a:rPr lang="tr-TR" dirty="0"/>
              <a:t> et al, in </a:t>
            </a:r>
            <a:r>
              <a:rPr lang="tr-TR" dirty="0" err="1"/>
              <a:t>prep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BC411E-722D-5D48-9E6C-B0D210255273}"/>
              </a:ext>
            </a:extLst>
          </p:cNvPr>
          <p:cNvSpPr txBox="1">
            <a:spLocks/>
          </p:cNvSpPr>
          <p:nvPr/>
        </p:nvSpPr>
        <p:spPr>
          <a:xfrm>
            <a:off x="704850" y="1073838"/>
            <a:ext cx="7734300" cy="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Current uncertainty: a few %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DA1A4A-C2A9-AF42-AC96-D4DD08B7C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1452" y="1572000"/>
            <a:ext cx="4364576" cy="455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3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28/28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2891"/>
            <a:ext cx="4124666" cy="2190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7"/>
          <a:stretch/>
        </p:blipFill>
        <p:spPr>
          <a:xfrm>
            <a:off x="4124666" y="1160538"/>
            <a:ext cx="5019334" cy="484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92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3062" y="2952378"/>
            <a:ext cx="9144000" cy="1143000"/>
          </a:xfrm>
        </p:spPr>
        <p:txBody>
          <a:bodyPr/>
          <a:lstStyle/>
          <a:p>
            <a:r>
              <a:rPr lang="en-US" dirty="0"/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86601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85696" y="5375543"/>
            <a:ext cx="1005840" cy="432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176"/>
          </a:xfrm>
        </p:spPr>
        <p:txBody>
          <a:bodyPr/>
          <a:lstStyle/>
          <a:p>
            <a:r>
              <a:rPr lang="en-US" dirty="0"/>
              <a:t>Outline</a:t>
            </a:r>
            <a:endParaRPr lang="en-US" sz="4800" dirty="0"/>
          </a:p>
        </p:txBody>
      </p:sp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3020B551-2B7D-6546-8F57-0F807EE2E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82" y="1328764"/>
            <a:ext cx="4272545" cy="407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B57FE0A4-DCAF-1C49-BBD7-86E2AA915E94}"/>
              </a:ext>
            </a:extLst>
          </p:cNvPr>
          <p:cNvSpPr txBox="1">
            <a:spLocks/>
          </p:cNvSpPr>
          <p:nvPr/>
        </p:nvSpPr>
        <p:spPr>
          <a:xfrm>
            <a:off x="7180233" y="846288"/>
            <a:ext cx="196376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Data </a:t>
            </a:r>
            <a:r>
              <a:rPr lang="tr-TR" dirty="0" err="1"/>
              <a:t>from</a:t>
            </a:r>
            <a:r>
              <a:rPr lang="tr-TR" dirty="0"/>
              <a:t> SK 2016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91B443-7CFC-1041-99A4-FABD9A7CE5CE}"/>
              </a:ext>
            </a:extLst>
          </p:cNvPr>
          <p:cNvSpPr txBox="1"/>
          <p:nvPr/>
        </p:nvSpPr>
        <p:spPr>
          <a:xfrm>
            <a:off x="6918711" y="2656389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is this?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F09DD4-5E0C-2742-A97E-A9B7497F29DD}"/>
              </a:ext>
            </a:extLst>
          </p:cNvPr>
          <p:cNvSpPr txBox="1"/>
          <p:nvPr/>
        </p:nvSpPr>
        <p:spPr>
          <a:xfrm>
            <a:off x="3091503" y="5762978"/>
            <a:ext cx="2994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Why haven’t we resolved this?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6D4C8F-A66D-D74E-B214-7E6F287DD2A7}"/>
              </a:ext>
            </a:extLst>
          </p:cNvPr>
          <p:cNvSpPr txBox="1"/>
          <p:nvPr/>
        </p:nvSpPr>
        <p:spPr>
          <a:xfrm>
            <a:off x="0" y="2656389"/>
            <a:ext cx="2646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DUNE comes to rescue!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4E6A1B3E-13AB-D740-9486-BFBC360F8854}"/>
              </a:ext>
            </a:extLst>
          </p:cNvPr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3/28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2272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176"/>
          </a:xfrm>
        </p:spPr>
        <p:txBody>
          <a:bodyPr/>
          <a:lstStyle/>
          <a:p>
            <a:r>
              <a:rPr lang="en-US" dirty="0"/>
              <a:t>Measured metallicities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24/24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" r="3207"/>
          <a:stretch/>
        </p:blipFill>
        <p:spPr>
          <a:xfrm>
            <a:off x="1828800" y="971176"/>
            <a:ext cx="5486399" cy="559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81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176"/>
          </a:xfrm>
        </p:spPr>
        <p:txBody>
          <a:bodyPr/>
          <a:lstStyle/>
          <a:p>
            <a:r>
              <a:rPr lang="en-US" dirty="0"/>
              <a:t>Cross section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24/24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3815E-3F9F-C142-BE4F-8CDB3C26E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6" y="1098977"/>
            <a:ext cx="5594148" cy="526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71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176"/>
          </a:xfrm>
        </p:spPr>
        <p:txBody>
          <a:bodyPr/>
          <a:lstStyle/>
          <a:p>
            <a:r>
              <a:rPr lang="en-US" dirty="0"/>
              <a:t>Cross section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24/24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E7C3C-13D2-5345-88AF-EB04B12E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5892" y="1053009"/>
            <a:ext cx="5312216" cy="556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73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176"/>
          </a:xfrm>
        </p:spPr>
        <p:txBody>
          <a:bodyPr/>
          <a:lstStyle/>
          <a:p>
            <a:r>
              <a:rPr lang="en-US" dirty="0"/>
              <a:t>Cross section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24/24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A02F39-FA20-5B40-A6F2-81377D9DF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66412" y="1001216"/>
            <a:ext cx="5211175" cy="546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05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176"/>
          </a:xfrm>
        </p:spPr>
        <p:txBody>
          <a:bodyPr/>
          <a:lstStyle/>
          <a:p>
            <a:r>
              <a:rPr lang="en-US" dirty="0"/>
              <a:t>Mass square sensitivity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24/24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0357A3-B0AD-C94E-BD07-5D3B61350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0351" y="843984"/>
            <a:ext cx="5523297" cy="578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6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Solar neutrino spectra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pic>
        <p:nvPicPr>
          <p:cNvPr id="9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 r="4779" b="9502"/>
          <a:stretch/>
        </p:blipFill>
        <p:spPr>
          <a:xfrm>
            <a:off x="1071563" y="1002804"/>
            <a:ext cx="6597956" cy="4555374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0" y="5688415"/>
            <a:ext cx="1471613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Borexino</a:t>
            </a:r>
            <a:r>
              <a:rPr lang="tr-TR" dirty="0"/>
              <a:t> 2014</a:t>
            </a:r>
            <a:endParaRPr lang="en-US" dirty="0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4/28</a:t>
            </a:r>
            <a:endParaRPr lang="en-US" sz="1600" dirty="0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5294145" y="896016"/>
            <a:ext cx="0" cy="49749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52B1B44-C3D3-6548-B3AB-2B4953F20655}"/>
              </a:ext>
            </a:extLst>
          </p:cNvPr>
          <p:cNvSpPr txBox="1">
            <a:spLocks/>
          </p:cNvSpPr>
          <p:nvPr/>
        </p:nvSpPr>
        <p:spPr>
          <a:xfrm>
            <a:off x="0" y="5757420"/>
            <a:ext cx="9144000" cy="873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8B: used for oscillation study</a:t>
            </a:r>
          </a:p>
          <a:p>
            <a:pPr marL="0" indent="0" algn="ctr">
              <a:buNone/>
            </a:pPr>
            <a:r>
              <a:rPr lang="en-US" dirty="0"/>
              <a:t>hep: haven’t been detected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2511D0-8739-3345-BCF6-4BE05C47BBD0}"/>
              </a:ext>
            </a:extLst>
          </p:cNvPr>
          <p:cNvSpPr txBox="1"/>
          <p:nvPr/>
        </p:nvSpPr>
        <p:spPr>
          <a:xfrm>
            <a:off x="1596789" y="4981586"/>
            <a:ext cx="11152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0.1 MeV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1F19E6-92D1-AE4F-BD23-5865A97F5509}"/>
              </a:ext>
            </a:extLst>
          </p:cNvPr>
          <p:cNvSpPr txBox="1"/>
          <p:nvPr/>
        </p:nvSpPr>
        <p:spPr>
          <a:xfrm>
            <a:off x="4076715" y="4991452"/>
            <a:ext cx="77777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1 MeV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98DCAB-7ACD-4545-A60E-D5FD539A9AE3}"/>
              </a:ext>
            </a:extLst>
          </p:cNvPr>
          <p:cNvSpPr txBox="1"/>
          <p:nvPr/>
        </p:nvSpPr>
        <p:spPr>
          <a:xfrm>
            <a:off x="6467951" y="4981586"/>
            <a:ext cx="88036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10 MeV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78995D-9FD3-4548-88DD-84E983E97E57}"/>
              </a:ext>
            </a:extLst>
          </p:cNvPr>
          <p:cNvSpPr/>
          <p:nvPr/>
        </p:nvSpPr>
        <p:spPr>
          <a:xfrm>
            <a:off x="6908135" y="5277276"/>
            <a:ext cx="720216" cy="238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Solar neutrino oscillation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5/28</a:t>
            </a: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656A50-A60E-F447-849E-A6568980D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500187"/>
            <a:ext cx="6972300" cy="458643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14B23B9-3F20-9445-864E-8A658FB793C5}"/>
              </a:ext>
            </a:extLst>
          </p:cNvPr>
          <p:cNvSpPr txBox="1">
            <a:spLocks/>
          </p:cNvSpPr>
          <p:nvPr/>
        </p:nvSpPr>
        <p:spPr>
          <a:xfrm>
            <a:off x="704850" y="1073838"/>
            <a:ext cx="77343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The survival probability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60363E0-5DE1-FA4D-A66E-B9CB7EE613E4}"/>
              </a:ext>
            </a:extLst>
          </p:cNvPr>
          <p:cNvSpPr txBox="1">
            <a:spLocks/>
          </p:cNvSpPr>
          <p:nvPr/>
        </p:nvSpPr>
        <p:spPr>
          <a:xfrm>
            <a:off x="0" y="6019512"/>
            <a:ext cx="91440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Good agreement?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5785387"/>
            <a:ext cx="1471613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Borexino</a:t>
            </a:r>
            <a:r>
              <a:rPr lang="tr-TR" dirty="0"/>
              <a:t> 2014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3D2D231-7E84-0A46-9776-A1A17C68B1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5326" y="2493606"/>
                <a:ext cx="2272353" cy="9540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dirty="0"/>
                  <a:t>Vacuum oscillation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3D2D231-7E84-0A46-9776-A1A17C68B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326" y="2493606"/>
                <a:ext cx="2272353" cy="954087"/>
              </a:xfrm>
              <a:prstGeom prst="rect">
                <a:avLst/>
              </a:prstGeom>
              <a:blipFill>
                <a:blip r:embed="rId3"/>
                <a:stretch>
                  <a:fillRect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A2D70E9F-0CDF-094B-961A-C88D3B5D9A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88107" y="3397572"/>
                <a:ext cx="1764187" cy="7916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dirty="0"/>
                  <a:t>Matter effect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8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A2D70E9F-0CDF-094B-961A-C88D3B5D9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107" y="3397572"/>
                <a:ext cx="1764187" cy="791659"/>
              </a:xfrm>
              <a:prstGeom prst="rect">
                <a:avLst/>
              </a:prstGeom>
              <a:blipFill>
                <a:blip r:embed="rId4"/>
                <a:stretch>
                  <a:fillRect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744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Oscillation phenomena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6/28</a:t>
            </a: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7" y="1857838"/>
            <a:ext cx="6522126" cy="4179926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704850" y="1073838"/>
            <a:ext cx="77343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Two matter-induced effects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58038" y="3567280"/>
            <a:ext cx="0" cy="6737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2436511" y="2821297"/>
            <a:ext cx="1443054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Upturn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9" t="80203" r="54243" b="12445"/>
          <a:stretch/>
        </p:blipFill>
        <p:spPr>
          <a:xfrm>
            <a:off x="4766310" y="5193028"/>
            <a:ext cx="480060" cy="4419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80203" r="62050" b="13125"/>
          <a:stretch/>
        </p:blipFill>
        <p:spPr>
          <a:xfrm>
            <a:off x="1133416" y="4932847"/>
            <a:ext cx="958274" cy="689810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6295892" y="3919718"/>
            <a:ext cx="2848108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Day-night effect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426521" y="4492892"/>
            <a:ext cx="668641" cy="5832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3"/>
          <p:cNvSpPr txBox="1">
            <a:spLocks/>
          </p:cNvSpPr>
          <p:nvPr/>
        </p:nvSpPr>
        <p:spPr>
          <a:xfrm>
            <a:off x="7095162" y="5698219"/>
            <a:ext cx="1503029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Vissani</a:t>
            </a:r>
            <a:r>
              <a:rPr lang="tr-TR" dirty="0"/>
              <a:t> 2017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4B7C263-240D-8C47-9119-ABACA2F26B19}"/>
              </a:ext>
            </a:extLst>
          </p:cNvPr>
          <p:cNvSpPr txBox="1">
            <a:spLocks/>
          </p:cNvSpPr>
          <p:nvPr/>
        </p:nvSpPr>
        <p:spPr>
          <a:xfrm>
            <a:off x="0" y="6019512"/>
            <a:ext cx="91440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Both effects depend on neutrino energy</a:t>
            </a:r>
          </a:p>
        </p:txBody>
      </p:sp>
    </p:spTree>
    <p:extLst>
      <p:ext uri="{BB962C8B-B14F-4D97-AF65-F5344CB8AC3E}">
        <p14:creationId xmlns:p14="http://schemas.microsoft.com/office/powerpoint/2010/main" val="192864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1729162"/>
            <a:ext cx="4377656" cy="4176918"/>
          </a:xfrm>
        </p:spPr>
      </p:pic>
      <p:sp>
        <p:nvSpPr>
          <p:cNvPr id="16" name="Footer Placeholder 3"/>
          <p:cNvSpPr txBox="1">
            <a:spLocks/>
          </p:cNvSpPr>
          <p:nvPr/>
        </p:nvSpPr>
        <p:spPr>
          <a:xfrm>
            <a:off x="0" y="1242003"/>
            <a:ext cx="196376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Data </a:t>
            </a:r>
            <a:r>
              <a:rPr lang="tr-TR" dirty="0" err="1"/>
              <a:t>from</a:t>
            </a:r>
            <a:r>
              <a:rPr lang="tr-TR" dirty="0"/>
              <a:t> SK 2016</a:t>
            </a:r>
            <a:endParaRPr lang="en-US" dirty="0"/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7/28</a:t>
            </a:r>
            <a:endParaRPr lang="en-US" sz="16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04850" y="1073838"/>
            <a:ext cx="77343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Solar &amp; reactor tension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575587" y="2295108"/>
            <a:ext cx="3670724" cy="2541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Reactor: vacuum oscillation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Solar: matter effect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891026" y="5462197"/>
            <a:ext cx="2252974" cy="50858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Capozzi</a:t>
            </a:r>
            <a:r>
              <a:rPr lang="tr-TR" dirty="0"/>
              <a:t> et al, in </a:t>
            </a:r>
            <a:r>
              <a:rPr lang="tr-TR" dirty="0" err="1"/>
              <a:t>prep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A209E3-C7DE-3A41-9894-280A088DFE01}"/>
              </a:ext>
            </a:extLst>
          </p:cNvPr>
          <p:cNvSpPr txBox="1">
            <a:spLocks/>
          </p:cNvSpPr>
          <p:nvPr/>
        </p:nvSpPr>
        <p:spPr>
          <a:xfrm>
            <a:off x="0" y="6019512"/>
            <a:ext cx="91440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Tension driven by day-night effect</a:t>
            </a:r>
          </a:p>
        </p:txBody>
      </p:sp>
    </p:spTree>
    <p:extLst>
      <p:ext uri="{BB962C8B-B14F-4D97-AF65-F5344CB8AC3E}">
        <p14:creationId xmlns:p14="http://schemas.microsoft.com/office/powerpoint/2010/main" val="3829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/>
              <a:t>New physics?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Shirley Li (SLAC)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 txBox="1">
            <a:spLocks/>
          </p:cNvSpPr>
          <p:nvPr/>
        </p:nvSpPr>
        <p:spPr>
          <a:xfrm>
            <a:off x="5535755" y="5906080"/>
            <a:ext cx="2611900" cy="50858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/>
              <a:t>Maltoni</a:t>
            </a:r>
            <a:r>
              <a:rPr lang="tr-TR" dirty="0"/>
              <a:t> &amp; </a:t>
            </a:r>
            <a:r>
              <a:rPr lang="tr-TR" dirty="0" err="1"/>
              <a:t>Smirnov</a:t>
            </a:r>
            <a:r>
              <a:rPr lang="tr-TR" dirty="0"/>
              <a:t>,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5" y="1201825"/>
            <a:ext cx="7151310" cy="4700861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4380104-B4FC-8441-9861-5702CB16CE84}"/>
              </a:ext>
            </a:extLst>
          </p:cNvPr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8/28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564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Shirley</a:t>
            </a:r>
            <a:r>
              <a:rPr lang="tr-TR" dirty="0"/>
              <a:t> </a:t>
            </a:r>
            <a:r>
              <a:rPr lang="tr-TR" dirty="0" err="1"/>
              <a:t>Li</a:t>
            </a:r>
            <a:r>
              <a:rPr lang="tr-TR" dirty="0"/>
              <a:t> (SLAC)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85696" y="5375543"/>
            <a:ext cx="1005840" cy="432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176"/>
          </a:xfrm>
        </p:spPr>
        <p:txBody>
          <a:bodyPr/>
          <a:lstStyle/>
          <a:p>
            <a:r>
              <a:rPr lang="en-US" dirty="0"/>
              <a:t>Outline</a:t>
            </a:r>
            <a:endParaRPr lang="en-US" sz="4800" dirty="0"/>
          </a:p>
        </p:txBody>
      </p:sp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3020B551-2B7D-6546-8F57-0F807EE2E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82" y="1328764"/>
            <a:ext cx="4272545" cy="407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B57FE0A4-DCAF-1C49-BBD7-86E2AA915E94}"/>
              </a:ext>
            </a:extLst>
          </p:cNvPr>
          <p:cNvSpPr txBox="1">
            <a:spLocks/>
          </p:cNvSpPr>
          <p:nvPr/>
        </p:nvSpPr>
        <p:spPr>
          <a:xfrm>
            <a:off x="7180233" y="846288"/>
            <a:ext cx="196376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Data </a:t>
            </a:r>
            <a:r>
              <a:rPr lang="tr-TR" dirty="0" err="1"/>
              <a:t>from</a:t>
            </a:r>
            <a:r>
              <a:rPr lang="tr-TR" dirty="0"/>
              <a:t> SK 2016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91B443-7CFC-1041-99A4-FABD9A7CE5CE}"/>
              </a:ext>
            </a:extLst>
          </p:cNvPr>
          <p:cNvSpPr txBox="1"/>
          <p:nvPr/>
        </p:nvSpPr>
        <p:spPr>
          <a:xfrm>
            <a:off x="6918711" y="2656389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What is this?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F09DD4-5E0C-2742-A97E-A9B7497F29DD}"/>
              </a:ext>
            </a:extLst>
          </p:cNvPr>
          <p:cNvSpPr txBox="1"/>
          <p:nvPr/>
        </p:nvSpPr>
        <p:spPr>
          <a:xfrm>
            <a:off x="3091503" y="5762978"/>
            <a:ext cx="2994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Why haven’t we resolved this?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6D4C8F-A66D-D74E-B214-7E6F287DD2A7}"/>
              </a:ext>
            </a:extLst>
          </p:cNvPr>
          <p:cNvSpPr txBox="1"/>
          <p:nvPr/>
        </p:nvSpPr>
        <p:spPr>
          <a:xfrm>
            <a:off x="0" y="2656389"/>
            <a:ext cx="2646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DUNE comes to rescue!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0CA1C8A-47B9-A746-A3B0-AA3457EBDA9D}"/>
              </a:ext>
            </a:extLst>
          </p:cNvPr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/>
              <a:t> </a:t>
            </a:r>
            <a:r>
              <a:rPr lang="tr-TR" sz="1600" dirty="0"/>
              <a:t>9/28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783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BE0F7EF-2840-4A44-8CD7-79B8E69BBDFD}" vid="{7004A069-C34C-714E-870C-656FA741E0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10774</TotalTime>
  <Words>808</Words>
  <Application>Microsoft Macintosh PowerPoint</Application>
  <PresentationFormat>On-screen Show (4:3)</PresentationFormat>
  <Paragraphs>223</Paragraphs>
  <Slides>34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 Math</vt:lpstr>
      <vt:lpstr>Courier New</vt:lpstr>
      <vt:lpstr>Palatino Linotype</vt:lpstr>
      <vt:lpstr>Wingdings</vt:lpstr>
      <vt:lpstr>Theme1</vt:lpstr>
      <vt:lpstr>DUNE as the Next-Generation Solar Neutrino Experiment </vt:lpstr>
      <vt:lpstr>Outline</vt:lpstr>
      <vt:lpstr>Outline</vt:lpstr>
      <vt:lpstr>Solar neutrino spectra</vt:lpstr>
      <vt:lpstr>Solar neutrino oscillation</vt:lpstr>
      <vt:lpstr>Oscillation phenomena</vt:lpstr>
      <vt:lpstr>Current status</vt:lpstr>
      <vt:lpstr>New physics?</vt:lpstr>
      <vt:lpstr>Outline</vt:lpstr>
      <vt:lpstr>What we want to measure</vt:lpstr>
      <vt:lpstr>SNO: 1999 -- 2006</vt:lpstr>
      <vt:lpstr>SNO: 1999 -- 2006</vt:lpstr>
      <vt:lpstr>Super-K: 1996 -- present</vt:lpstr>
      <vt:lpstr>Super-K: 1996 -- present</vt:lpstr>
      <vt:lpstr>Super-K: 1996 -- present</vt:lpstr>
      <vt:lpstr>Outline</vt:lpstr>
      <vt:lpstr>DUNE</vt:lpstr>
      <vt:lpstr>Unique advantage of DUNE</vt:lpstr>
      <vt:lpstr>Unique advantage of DUNE</vt:lpstr>
      <vt:lpstr>Unique advantage of DUNE</vt:lpstr>
      <vt:lpstr>Event rate in DUNE</vt:lpstr>
      <vt:lpstr>Results</vt:lpstr>
      <vt:lpstr>Solar neutrino in DUNE</vt:lpstr>
      <vt:lpstr>Trigger</vt:lpstr>
      <vt:lpstr>Backgrounds</vt:lpstr>
      <vt:lpstr>Threshold</vt:lpstr>
      <vt:lpstr>Cross section</vt:lpstr>
      <vt:lpstr>Conclusions</vt:lpstr>
      <vt:lpstr>Back up</vt:lpstr>
      <vt:lpstr>Measured metallicities</vt:lpstr>
      <vt:lpstr>Cross section</vt:lpstr>
      <vt:lpstr>Cross section</vt:lpstr>
      <vt:lpstr>Cross section</vt:lpstr>
      <vt:lpstr>Mass square sensitivity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Observing Supernova Neutrinos to Late Times</dc:title>
  <dc:creator>PCF Admin</dc:creator>
  <cp:lastModifiedBy>Li, Shirley</cp:lastModifiedBy>
  <cp:revision>2504</cp:revision>
  <cp:lastPrinted>2016-12-11T19:57:26Z</cp:lastPrinted>
  <dcterms:created xsi:type="dcterms:W3CDTF">2016-08-12T02:10:47Z</dcterms:created>
  <dcterms:modified xsi:type="dcterms:W3CDTF">2018-08-17T15:08:00Z</dcterms:modified>
</cp:coreProperties>
</file>