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74" r:id="rId2"/>
    <p:sldId id="287" r:id="rId3"/>
    <p:sldId id="288" r:id="rId4"/>
    <p:sldId id="315" r:id="rId5"/>
    <p:sldId id="283" r:id="rId6"/>
    <p:sldId id="317" r:id="rId7"/>
    <p:sldId id="293" r:id="rId8"/>
    <p:sldId id="294" r:id="rId9"/>
    <p:sldId id="257" r:id="rId10"/>
    <p:sldId id="258" r:id="rId11"/>
    <p:sldId id="289" r:id="rId12"/>
    <p:sldId id="262" r:id="rId13"/>
    <p:sldId id="318" r:id="rId14"/>
    <p:sldId id="277" r:id="rId15"/>
    <p:sldId id="319" r:id="rId16"/>
    <p:sldId id="266" r:id="rId17"/>
    <p:sldId id="263" r:id="rId18"/>
    <p:sldId id="265" r:id="rId19"/>
    <p:sldId id="267" r:id="rId20"/>
    <p:sldId id="270" r:id="rId21"/>
    <p:sldId id="326" r:id="rId22"/>
    <p:sldId id="272" r:id="rId23"/>
    <p:sldId id="280" r:id="rId24"/>
    <p:sldId id="285" r:id="rId25"/>
    <p:sldId id="286" r:id="rId26"/>
    <p:sldId id="295" r:id="rId27"/>
    <p:sldId id="296" r:id="rId28"/>
    <p:sldId id="327" r:id="rId29"/>
    <p:sldId id="298" r:id="rId30"/>
    <p:sldId id="299" r:id="rId31"/>
    <p:sldId id="301" r:id="rId32"/>
    <p:sldId id="309" r:id="rId33"/>
    <p:sldId id="313" r:id="rId34"/>
    <p:sldId id="305" r:id="rId35"/>
    <p:sldId id="306" r:id="rId36"/>
    <p:sldId id="307" r:id="rId37"/>
    <p:sldId id="308" r:id="rId38"/>
    <p:sldId id="271" r:id="rId39"/>
    <p:sldId id="322" r:id="rId40"/>
    <p:sldId id="329" r:id="rId41"/>
    <p:sldId id="325" r:id="rId42"/>
    <p:sldId id="302" r:id="rId43"/>
    <p:sldId id="303" r:id="rId4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191" autoAdjust="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2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40B93-AC2D-E241-BCBB-26B14DB6910B}" type="datetimeFigureOut">
              <a:rPr lang="ja-JP" altLang="en-US" smtClean="0"/>
              <a:pPr/>
              <a:t>18.8.12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F9DC4-182A-4042-B7BD-DC169D9059B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09665-A488-F747-B82B-18C9CFE25EA2}" type="datetimeFigureOut">
              <a:rPr lang="ja-JP" altLang="en-US" smtClean="0"/>
              <a:pPr/>
              <a:t>18.8.12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EC67D-2ACD-F644-B785-ED3E9B04F68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2CC1B3-AEE5-CD45-AAEB-C5381EAEE11E}" type="slidenum">
              <a:rPr lang="en-US" altLang="ja-JP">
                <a:latin typeface="Times" pitchFamily="-103" charset="0"/>
                <a:ea typeface="Osaka" pitchFamily="-103" charset="-128"/>
                <a:cs typeface="Osaka" pitchFamily="-103" charset="-128"/>
              </a:rPr>
              <a:pPr/>
              <a:t>4</a:t>
            </a:fld>
            <a:endParaRPr lang="en-US" altLang="ja-JP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26E09-8C73-A04F-A5BE-D861B12CCFA4}" type="slidenum">
              <a:rPr lang="en-US" altLang="ja-JP">
                <a:latin typeface="Times" pitchFamily="-101" charset="0"/>
                <a:ea typeface="Osaka" pitchFamily="-101" charset="-128"/>
                <a:cs typeface="Osaka" pitchFamily="-101" charset="-128"/>
              </a:rPr>
              <a:pPr/>
              <a:t>36</a:t>
            </a:fld>
            <a:endParaRPr lang="en-US" altLang="ja-JP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7A9BCC-F938-7C4A-B91E-770BD8EC7F5B}" type="slidenum">
              <a:rPr lang="en-US" altLang="ja-JP">
                <a:latin typeface="Times" pitchFamily="-111" charset="0"/>
                <a:ea typeface="Osaka" pitchFamily="-111" charset="-128"/>
                <a:cs typeface="Osaka" pitchFamily="-111" charset="-128"/>
              </a:rPr>
              <a:pPr/>
              <a:t>38</a:t>
            </a:fld>
            <a:endParaRPr lang="en-US" altLang="ja-JP">
              <a:latin typeface="Times" pitchFamily="-111" charset="0"/>
              <a:ea typeface="Osaka" pitchFamily="-111" charset="-128"/>
              <a:cs typeface="Osaka" pitchFamily="-111" charset="-128"/>
            </a:endParaRPr>
          </a:p>
        </p:txBody>
      </p:sp>
      <p:sp>
        <p:nvSpPr>
          <p:cNvPr id="158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pitchFamily="-111" charset="0"/>
              <a:ea typeface="Osaka" pitchFamily="-111" charset="-128"/>
              <a:cs typeface="Osaka" pitchFamily="-11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5CC37C-94AE-8E43-ABD0-6C647F4DEE2F}" type="slidenum">
              <a:rPr lang="en-US" altLang="ja-JP">
                <a:latin typeface="Times" pitchFamily="-103" charset="0"/>
                <a:ea typeface="Osaka" pitchFamily="-103" charset="-128"/>
                <a:cs typeface="Osaka" pitchFamily="-103" charset="-128"/>
              </a:rPr>
              <a:pPr/>
              <a:t>41</a:t>
            </a:fld>
            <a:endParaRPr lang="en-US" altLang="ja-JP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ADC762-43E0-764D-A108-61A84D9F203A}" type="slidenum">
              <a:rPr lang="en-US" altLang="ja-JP">
                <a:latin typeface="Times" pitchFamily="-103" charset="0"/>
                <a:ea typeface="Osaka" pitchFamily="-103" charset="-128"/>
                <a:cs typeface="Osaka" pitchFamily="-103" charset="-128"/>
              </a:rPr>
              <a:pPr/>
              <a:t>6</a:t>
            </a:fld>
            <a:endParaRPr lang="en-US" altLang="ja-JP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0D7C82-2516-5A4D-819B-8D45B244AEB8}" type="slidenum">
              <a:rPr lang="en-US" altLang="ja-JP">
                <a:latin typeface="Times" pitchFamily="-101" charset="0"/>
                <a:ea typeface="Osaka" pitchFamily="-101" charset="-128"/>
                <a:cs typeface="Osaka" pitchFamily="-101" charset="-128"/>
              </a:rPr>
              <a:pPr/>
              <a:t>11</a:t>
            </a:fld>
            <a:endParaRPr lang="en-US" altLang="ja-JP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10FC3-85CB-EC49-B097-9ADFED77F0F6}" type="slidenum">
              <a:rPr lang="en-US" altLang="ja-JP">
                <a:latin typeface="Times" pitchFamily="-103" charset="0"/>
                <a:ea typeface="Osaka" pitchFamily="-103" charset="-128"/>
                <a:cs typeface="Osaka" pitchFamily="-103" charset="-128"/>
              </a:rPr>
              <a:pPr/>
              <a:t>13</a:t>
            </a:fld>
            <a:endParaRPr lang="en-US" altLang="ja-JP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26E09-8C73-A04F-A5BE-D861B12CCFA4}" type="slidenum">
              <a:rPr lang="en-US" altLang="ja-JP">
                <a:latin typeface="Times" pitchFamily="-101" charset="0"/>
                <a:ea typeface="Osaka" pitchFamily="-101" charset="-128"/>
                <a:cs typeface="Osaka" pitchFamily="-101" charset="-128"/>
              </a:rPr>
              <a:pPr/>
              <a:t>16</a:t>
            </a:fld>
            <a:endParaRPr lang="en-US" altLang="ja-JP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BAD21A-F1B5-664F-80A2-A661AA918789}" type="slidenum">
              <a:rPr lang="en-US" altLang="ja-JP">
                <a:latin typeface="Times" pitchFamily="-101" charset="0"/>
                <a:ea typeface="Osaka" pitchFamily="-101" charset="-128"/>
                <a:cs typeface="Osaka" pitchFamily="-101" charset="-128"/>
              </a:rPr>
              <a:pPr/>
              <a:t>24</a:t>
            </a:fld>
            <a:endParaRPr lang="en-US" altLang="ja-JP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26E09-8C73-A04F-A5BE-D861B12CCFA4}" type="slidenum">
              <a:rPr lang="en-US" altLang="ja-JP">
                <a:latin typeface="Times" pitchFamily="-101" charset="0"/>
                <a:ea typeface="Osaka" pitchFamily="-101" charset="-128"/>
                <a:cs typeface="Osaka" pitchFamily="-101" charset="-128"/>
              </a:rPr>
              <a:pPr/>
              <a:t>26</a:t>
            </a:fld>
            <a:endParaRPr lang="en-US" altLang="ja-JP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BAD21A-F1B5-664F-80A2-A661AA918789}" type="slidenum">
              <a:rPr lang="en-US" altLang="ja-JP">
                <a:latin typeface="Times" pitchFamily="-101" charset="0"/>
                <a:ea typeface="Osaka" pitchFamily="-101" charset="-128"/>
                <a:cs typeface="Osaka" pitchFamily="-101" charset="-128"/>
              </a:rPr>
              <a:pPr/>
              <a:t>32</a:t>
            </a:fld>
            <a:endParaRPr lang="en-US" altLang="ja-JP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1226A-C09F-614F-B842-CF5D92FDD1AE}" type="slidenum">
              <a:rPr lang="en-US" altLang="ja-JP">
                <a:latin typeface="Times" pitchFamily="-111" charset="0"/>
                <a:ea typeface="Osaka" pitchFamily="-111" charset="-128"/>
                <a:cs typeface="Osaka" pitchFamily="-111" charset="-128"/>
              </a:rPr>
              <a:pPr/>
              <a:t>34</a:t>
            </a:fld>
            <a:endParaRPr lang="en-US" altLang="ja-JP">
              <a:latin typeface="Times" pitchFamily="-111" charset="0"/>
              <a:ea typeface="Osaka" pitchFamily="-111" charset="-128"/>
              <a:cs typeface="Osaka" pitchFamily="-111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pitchFamily="-111" charset="0"/>
              <a:ea typeface="Osaka" pitchFamily="-111" charset="-128"/>
              <a:cs typeface="Osaka" pitchFamily="-11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 16, 2018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Nufact2018@Virginia Tech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3F86-243E-1E45-B659-D4C229D146C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ACC96-43D3-7A4A-87FC-DB3D765EAF8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ctrTitle"/>
          </p:nvPr>
        </p:nvSpPr>
        <p:spPr>
          <a:xfrm>
            <a:off x="1" y="1"/>
            <a:ext cx="9144000" cy="1411068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Universal correlation between </a:t>
            </a:r>
            <a:r>
              <a:rPr lang="en-US" altLang="ja-JP" sz="40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4000" dirty="0" smtClean="0"/>
              <a:t> and</a:t>
            </a:r>
            <a:r>
              <a:rPr lang="en-US" altLang="ja-JP" sz="4000" dirty="0" smtClean="0"/>
              <a:t> UV parameters + “model independent UV” </a:t>
            </a:r>
            <a:endParaRPr lang="ja-JP" altLang="en-US" sz="4000" dirty="0"/>
          </a:p>
        </p:txBody>
      </p:sp>
      <p:sp>
        <p:nvSpPr>
          <p:cNvPr id="11" name="サブタイトル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365309" y="6230275"/>
            <a:ext cx="4778691" cy="646331"/>
          </a:xfrm>
          <a:prstGeom prst="rect">
            <a:avLst/>
          </a:prstGeom>
          <a:solidFill>
            <a:srgbClr val="3366FF">
              <a:alpha val="44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dirty="0" smtClean="0"/>
              <a:t>Ivan Martinez-</a:t>
            </a:r>
            <a:r>
              <a:rPr lang="en-US" altLang="ja-JP" dirty="0" err="1" smtClean="0"/>
              <a:t>Soler</a:t>
            </a:r>
            <a:r>
              <a:rPr lang="en-US" altLang="ja-JP" dirty="0" smtClean="0"/>
              <a:t>, HM, arXiv:1806.10152</a:t>
            </a:r>
            <a:endParaRPr lang="ja-JP" altLang="en-US" dirty="0" smtClean="0"/>
          </a:p>
          <a:p>
            <a:r>
              <a:rPr lang="en-US" altLang="ja-JP" dirty="0" smtClean="0"/>
              <a:t>(Fong</a:t>
            </a:r>
            <a:r>
              <a:rPr lang="en-US" altLang="ja-JP" dirty="0" smtClean="0"/>
              <a:t>, HM, </a:t>
            </a:r>
            <a:r>
              <a:rPr lang="en-US" altLang="ja-JP" dirty="0" err="1" smtClean="0"/>
              <a:t>Nunokawa</a:t>
            </a:r>
            <a:r>
              <a:rPr lang="en-US" altLang="ja-JP" dirty="0" smtClean="0"/>
              <a:t>, 1609.08623, </a:t>
            </a:r>
            <a:r>
              <a:rPr lang="en-US" altLang="ja-JP" dirty="0" smtClean="0"/>
              <a:t>1712.02798)</a:t>
            </a:r>
            <a:endParaRPr lang="ja-JP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6211669"/>
            <a:ext cx="2772048" cy="64633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altLang="ja-JP" sz="2000" kern="0" dirty="0" smtClean="0"/>
              <a:t>Hisakazu Minakata </a:t>
            </a:r>
            <a:r>
              <a:rPr lang="en-US" altLang="ja-JP" sz="2000" kern="0" dirty="0" smtClean="0">
                <a:sym typeface="Wingdings"/>
              </a:rPr>
              <a:t> IFT UAM/CSIC, Madrid</a:t>
            </a:r>
            <a:endParaRPr kumimoji="1" lang="en-US" altLang="ja-JP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 dirty="0"/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 dirty="0"/>
          </a:p>
        </p:txBody>
      </p:sp>
      <p:pic>
        <p:nvPicPr>
          <p:cNvPr id="13" name="図 12" descr="DSCN7240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1601" y="1411069"/>
            <a:ext cx="6400800" cy="4800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562600" cy="47692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Flavor non-universality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199" y="3537523"/>
            <a:ext cx="8432485" cy="3006246"/>
          </a:xfrm>
        </p:spPr>
        <p:txBody>
          <a:bodyPr>
            <a:normAutofit/>
          </a:bodyPr>
          <a:lstStyle/>
          <a:p>
            <a:r>
              <a:rPr lang="en-US" altLang="ja-JP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dirty="0" smtClean="0"/>
              <a:t> </a:t>
            </a:r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baseline="-25000" dirty="0" err="1" smtClean="0">
                <a:sym typeface="Wingdings"/>
              </a:rPr>
              <a:t>i</a:t>
            </a:r>
            <a:r>
              <a:rPr lang="en-US" altLang="ja-JP" dirty="0" smtClean="0">
                <a:sym typeface="Wingdings"/>
              </a:rPr>
              <a:t>: </a:t>
            </a:r>
            <a:r>
              <a:rPr lang="en-US" altLang="ja-JP" dirty="0" err="1" smtClean="0">
                <a:sym typeface="Wingdings"/>
              </a:rPr>
              <a:t>N</a:t>
            </a:r>
            <a:r>
              <a:rPr lang="en-US" altLang="ja-JP" baseline="-250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baseline="-25000" dirty="0" err="1" smtClean="0">
                <a:sym typeface="Wingdings"/>
              </a:rPr>
              <a:t>i</a:t>
            </a:r>
            <a:r>
              <a:rPr lang="en-US" altLang="ja-JP" baseline="30000" dirty="0" smtClean="0">
                <a:sym typeface="Wingdings"/>
              </a:rPr>
              <a:t>*</a:t>
            </a:r>
            <a:endParaRPr lang="en-US" altLang="ja-JP" baseline="-25000" dirty="0" smtClean="0">
              <a:sym typeface="Wingdings"/>
            </a:endParaRPr>
          </a:p>
          <a:p>
            <a:r>
              <a:rPr lang="en-US" altLang="ja-JP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baseline="-25000" dirty="0" err="1" smtClean="0">
                <a:sym typeface="Wingdings"/>
              </a:rPr>
              <a:t>i</a:t>
            </a:r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baseline="-250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dirty="0" smtClean="0">
                <a:sym typeface="Wingdings"/>
              </a:rPr>
              <a:t>: </a:t>
            </a:r>
            <a:r>
              <a:rPr lang="en-US" altLang="ja-JP" dirty="0" err="1" smtClean="0">
                <a:sym typeface="Wingdings"/>
              </a:rPr>
              <a:t>N</a:t>
            </a:r>
            <a:r>
              <a:rPr lang="en-US" altLang="ja-JP" baseline="-250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baseline="-25000" dirty="0" err="1" smtClean="0">
                <a:sym typeface="Wingdings"/>
              </a:rPr>
              <a:t>i</a:t>
            </a:r>
            <a:r>
              <a:rPr lang="en-US" altLang="ja-JP" baseline="30000" dirty="0" smtClean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/ √ (</a:t>
            </a:r>
            <a:r>
              <a:rPr lang="en-US" altLang="ja-JP" dirty="0" err="1" smtClean="0">
                <a:sym typeface="Wingdings"/>
              </a:rPr>
              <a:t>NN</a:t>
            </a:r>
            <a:r>
              <a:rPr lang="en-US" altLang="ja-JP" baseline="30000" dirty="0" err="1" smtClean="0">
                <a:sym typeface="Wingdings"/>
              </a:rPr>
              <a:t>+</a:t>
            </a:r>
            <a:r>
              <a:rPr lang="en-US" altLang="ja-JP" dirty="0" err="1" smtClean="0">
                <a:sym typeface="Wingdings"/>
              </a:rPr>
              <a:t>)</a:t>
            </a:r>
            <a:r>
              <a:rPr lang="en-US" altLang="ja-JP" baseline="-25000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altLang="ja-JP" baseline="-250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altLang="ja-JP" dirty="0" smtClean="0">
                <a:cs typeface="Symbol" charset="2"/>
                <a:sym typeface="Wingdings"/>
              </a:rPr>
              <a:t>because </a:t>
            </a:r>
          </a:p>
          <a:p>
            <a:r>
              <a:rPr lang="en-US" altLang="ja-JP" dirty="0" smtClean="0">
                <a:cs typeface="Symbol" charset="2"/>
                <a:sym typeface="Wingdings"/>
              </a:rPr>
              <a:t>&lt;</a:t>
            </a:r>
            <a:r>
              <a:rPr lang="en-US" altLang="ja-JP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baseline="-25000" dirty="0" err="1" smtClean="0">
                <a:sym typeface="Wingdings"/>
              </a:rPr>
              <a:t>i</a:t>
            </a:r>
            <a:r>
              <a:rPr lang="en-US" altLang="ja-JP" dirty="0" smtClean="0">
                <a:cs typeface="Symbol" charset="2"/>
                <a:sym typeface="Wingdings"/>
              </a:rPr>
              <a:t> |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baseline="-250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dirty="0" smtClean="0">
                <a:sym typeface="Wingdings"/>
              </a:rPr>
              <a:t>&gt; = </a:t>
            </a:r>
            <a:r>
              <a:rPr lang="en-US" altLang="ja-JP" dirty="0" err="1" smtClean="0">
                <a:sym typeface="Wingdings"/>
              </a:rPr>
              <a:t>N</a:t>
            </a:r>
            <a:r>
              <a:rPr lang="en-US" altLang="ja-JP" baseline="-250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baseline="-25000" dirty="0" err="1" smtClean="0">
                <a:sym typeface="Wingdings"/>
              </a:rPr>
              <a:t>i</a:t>
            </a:r>
            <a:r>
              <a:rPr lang="en-US" altLang="ja-JP" baseline="30000" dirty="0" smtClean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/ √ (</a:t>
            </a:r>
            <a:r>
              <a:rPr lang="en-US" altLang="ja-JP" dirty="0" err="1" smtClean="0">
                <a:sym typeface="Wingdings"/>
              </a:rPr>
              <a:t>NN</a:t>
            </a:r>
            <a:r>
              <a:rPr lang="en-US" altLang="ja-JP" baseline="30000" dirty="0" err="1" smtClean="0">
                <a:sym typeface="Wingdings"/>
              </a:rPr>
              <a:t>+</a:t>
            </a:r>
            <a:r>
              <a:rPr lang="en-US" altLang="ja-JP" dirty="0" err="1" smtClean="0">
                <a:sym typeface="Wingdings"/>
              </a:rPr>
              <a:t>)</a:t>
            </a:r>
            <a:r>
              <a:rPr lang="en-US" altLang="ja-JP" baseline="-25000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altLang="ja-JP" baseline="-25000" dirty="0" smtClean="0">
                <a:latin typeface="Symbol" charset="2"/>
                <a:cs typeface="Symbol" charset="2"/>
                <a:sym typeface="Wingdings"/>
              </a:rPr>
              <a:t> </a:t>
            </a:r>
            <a:endParaRPr lang="en-US" altLang="ja-JP" dirty="0" smtClean="0">
              <a:sym typeface="Wingdings"/>
            </a:endParaRPr>
          </a:p>
          <a:p>
            <a:r>
              <a:rPr lang="en-US" altLang="ja-JP" dirty="0" smtClean="0">
                <a:sym typeface="Wingdings"/>
              </a:rPr>
              <a:t>Then,            =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altLang="ja-JP" baseline="-25000" dirty="0" smtClean="0">
                <a:sym typeface="Wingdings"/>
              </a:rPr>
              <a:t>i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err="1" smtClean="0">
                <a:sym typeface="Wingdings"/>
              </a:rPr>
              <a:t>N</a:t>
            </a:r>
            <a:r>
              <a:rPr lang="en-US" altLang="ja-JP" baseline="-250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baseline="-25000" dirty="0" err="1" smtClean="0">
                <a:sym typeface="Wingdings"/>
              </a:rPr>
              <a:t>i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err="1" smtClean="0">
                <a:sym typeface="Wingdings"/>
              </a:rPr>
              <a:t>N</a:t>
            </a:r>
            <a:r>
              <a:rPr lang="en-US" altLang="ja-JP" baseline="-250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baseline="-25000" dirty="0" err="1" smtClean="0">
                <a:sym typeface="Wingdings"/>
              </a:rPr>
              <a:t>i</a:t>
            </a:r>
            <a:r>
              <a:rPr lang="en-US" altLang="ja-JP" baseline="30000" dirty="0" smtClean="0">
                <a:sym typeface="Wingdings"/>
              </a:rPr>
              <a:t>*</a:t>
            </a:r>
            <a:r>
              <a:rPr lang="en-US" altLang="ja-JP" dirty="0" smtClean="0">
                <a:sym typeface="Wingdings"/>
              </a:rPr>
              <a:t>/ √ (</a:t>
            </a:r>
            <a:r>
              <a:rPr lang="en-US" altLang="ja-JP" dirty="0" err="1" smtClean="0">
                <a:sym typeface="Wingdings"/>
              </a:rPr>
              <a:t>NN</a:t>
            </a:r>
            <a:r>
              <a:rPr lang="en-US" altLang="ja-JP" baseline="30000" dirty="0" err="1" smtClean="0">
                <a:sym typeface="Wingdings"/>
              </a:rPr>
              <a:t>+</a:t>
            </a:r>
            <a:r>
              <a:rPr lang="en-US" altLang="ja-JP" dirty="0" err="1" smtClean="0">
                <a:sym typeface="Wingdings"/>
              </a:rPr>
              <a:t>)</a:t>
            </a:r>
            <a:r>
              <a:rPr lang="en-US" altLang="ja-JP" baseline="-25000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altLang="ja-JP" baseline="-250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=</a:t>
            </a:r>
            <a:r>
              <a:rPr lang="en-US" altLang="ja-JP" baseline="-250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√ (</a:t>
            </a:r>
            <a:r>
              <a:rPr lang="en-US" altLang="ja-JP" dirty="0" err="1" smtClean="0">
                <a:sym typeface="Wingdings"/>
              </a:rPr>
              <a:t>NN</a:t>
            </a:r>
            <a:r>
              <a:rPr lang="en-US" altLang="ja-JP" baseline="30000" dirty="0" err="1" smtClean="0">
                <a:sym typeface="Wingdings"/>
              </a:rPr>
              <a:t>+</a:t>
            </a:r>
            <a:r>
              <a:rPr lang="en-US" altLang="ja-JP" dirty="0" err="1" smtClean="0">
                <a:sym typeface="Wingdings"/>
              </a:rPr>
              <a:t>)</a:t>
            </a:r>
            <a:r>
              <a:rPr lang="en-US" altLang="ja-JP" baseline="-25000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altLang="ja-JP" baseline="-25000" dirty="0" smtClean="0">
                <a:latin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altLang="ja-JP" dirty="0" smtClean="0">
                <a:cs typeface="Symbol" charset="2"/>
                <a:sym typeface="Wingdings"/>
              </a:rPr>
              <a:t>          G</a:t>
            </a:r>
            <a:r>
              <a:rPr lang="en-US" altLang="ja-JP" baseline="-250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dirty="0" smtClean="0">
                <a:cs typeface="Symbol" charset="2"/>
                <a:sym typeface="Wingdings"/>
              </a:rPr>
              <a:t> = G</a:t>
            </a:r>
            <a:r>
              <a:rPr lang="en-US" altLang="ja-JP" baseline="-25000" dirty="0" smtClean="0">
                <a:cs typeface="Symbol" charset="2"/>
                <a:sym typeface="Wingdings"/>
              </a:rPr>
              <a:t>F</a:t>
            </a:r>
            <a:r>
              <a:rPr lang="en-US" altLang="ja-JP" dirty="0" smtClean="0">
                <a:cs typeface="Symbol" charset="2"/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√ (</a:t>
            </a:r>
            <a:r>
              <a:rPr lang="en-US" altLang="ja-JP" dirty="0" err="1" smtClean="0">
                <a:sym typeface="Wingdings"/>
              </a:rPr>
              <a:t>NN</a:t>
            </a:r>
            <a:r>
              <a:rPr lang="en-US" altLang="ja-JP" baseline="30000" dirty="0" err="1" smtClean="0">
                <a:sym typeface="Wingdings"/>
              </a:rPr>
              <a:t>+</a:t>
            </a:r>
            <a:r>
              <a:rPr lang="en-US" altLang="ja-JP" dirty="0" err="1" smtClean="0">
                <a:sym typeface="Wingdings"/>
              </a:rPr>
              <a:t>)</a:t>
            </a:r>
            <a:r>
              <a:rPr lang="en-US" altLang="ja-JP" baseline="-25000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altLang="ja-JP" baseline="-250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√ (</a:t>
            </a:r>
            <a:r>
              <a:rPr lang="en-US" altLang="ja-JP" dirty="0" err="1" smtClean="0">
                <a:sym typeface="Wingdings"/>
              </a:rPr>
              <a:t>NN</a:t>
            </a:r>
            <a:r>
              <a:rPr lang="en-US" altLang="ja-JP" baseline="30000" dirty="0" err="1" smtClean="0">
                <a:sym typeface="Wingdings"/>
              </a:rPr>
              <a:t>+</a:t>
            </a:r>
            <a:r>
              <a:rPr lang="en-US" altLang="ja-JP" dirty="0" err="1" smtClean="0">
                <a:sym typeface="Wingdings"/>
              </a:rPr>
              <a:t>)</a:t>
            </a:r>
            <a:r>
              <a:rPr lang="en-US" altLang="ja-JP" baseline="-25000" dirty="0" err="1" smtClean="0">
                <a:cs typeface="Symbol" charset="2"/>
                <a:sym typeface="Wingdings"/>
              </a:rPr>
              <a:t>ee</a:t>
            </a:r>
            <a:r>
              <a:rPr lang="en-US" altLang="ja-JP" baseline="-25000" dirty="0" smtClean="0">
                <a:latin typeface="Symbol" charset="2"/>
                <a:cs typeface="Symbol" charset="2"/>
                <a:sym typeface="Wingdings"/>
              </a:rPr>
              <a:t> </a:t>
            </a:r>
            <a:endParaRPr lang="ja-JP" altLang="en-US" dirty="0">
              <a:cs typeface="Symbol" charset="2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6" name="図 5" descr="Muon-Electron-Dec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" y="868182"/>
            <a:ext cx="3681983" cy="2276135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1680608" y="1628236"/>
            <a:ext cx="757792" cy="647898"/>
          </a:xfrm>
          <a:prstGeom prst="ellipse">
            <a:avLst/>
          </a:prstGeom>
          <a:solidFill>
            <a:srgbClr val="FF00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069076" y="5223820"/>
            <a:ext cx="738647" cy="647898"/>
          </a:xfrm>
          <a:prstGeom prst="ellipse">
            <a:avLst/>
          </a:prstGeom>
          <a:solidFill>
            <a:srgbClr val="FF00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457201" y="587171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129" y="751562"/>
            <a:ext cx="3598871" cy="338612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619858" y="4228057"/>
            <a:ext cx="2450273" cy="369332"/>
          </a:xfrm>
          <a:prstGeom prst="rect">
            <a:avLst/>
          </a:prstGeom>
          <a:solidFill>
            <a:srgbClr val="008000">
              <a:alpha val="3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Escrihuela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etal</a:t>
            </a:r>
            <a:r>
              <a:rPr lang="en-US" altLang="ja-JP" dirty="0" smtClean="0"/>
              <a:t> PRD2015</a:t>
            </a:r>
            <a:endParaRPr lang="ja-JP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Aug 16, 2018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50179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Nufact2018@Virginia Tech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5098524" y="1219200"/>
            <a:ext cx="3790950" cy="4191000"/>
          </a:xfrm>
        </p:spPr>
        <p:txBody>
          <a:bodyPr>
            <a:normAutofit/>
          </a:bodyPr>
          <a:lstStyle/>
          <a:p>
            <a:r>
              <a:rPr lang="en-US" altLang="ja-JP" sz="54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5400" dirty="0" smtClean="0"/>
              <a:t> </a:t>
            </a:r>
            <a:r>
              <a:rPr lang="en-US" altLang="ja-JP" sz="5400" dirty="0" smtClean="0">
                <a:latin typeface="Comic Sans MS"/>
                <a:cs typeface="Comic Sans MS"/>
              </a:rPr>
              <a:t>vs. alpha correlation</a:t>
            </a:r>
            <a:endParaRPr lang="ja-JP" altLang="en-US" sz="5400" dirty="0" smtClean="0">
              <a:latin typeface="Comic Sans MS"/>
              <a:cs typeface="Comic Sans MS"/>
            </a:endParaRPr>
          </a:p>
        </p:txBody>
      </p:sp>
      <p:pic>
        <p:nvPicPr>
          <p:cNvPr id="50181" name="Picture 3" descr="kokuritsu_big03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512763"/>
            <a:ext cx="4514850" cy="5735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33678"/>
            <a:ext cx="8229600" cy="83096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Alpha </a:t>
            </a:r>
            <a:r>
              <a:rPr lang="en-US" altLang="ja-JP" dirty="0" err="1" smtClean="0"/>
              <a:t>parametrization</a:t>
            </a:r>
            <a:endParaRPr lang="ja-JP" altLang="en-US" dirty="0"/>
          </a:p>
        </p:txBody>
      </p:sp>
      <p:sp>
        <p:nvSpPr>
          <p:cNvPr id="9" name="コンテンツ プレースホルダ 8"/>
          <p:cNvSpPr>
            <a:spLocks noGrp="1"/>
          </p:cNvSpPr>
          <p:nvPr>
            <p:ph idx="1"/>
          </p:nvPr>
        </p:nvSpPr>
        <p:spPr>
          <a:xfrm>
            <a:off x="457200" y="2323715"/>
            <a:ext cx="8229600" cy="4397759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Enrique Fernandez-Martinez et al (Madrid) argue that </a:t>
            </a:r>
            <a:r>
              <a:rPr lang="en-US" altLang="ja-JP" dirty="0" smtClean="0">
                <a:latin typeface="Symbol" charset="2"/>
                <a:cs typeface="Symbol" charset="2"/>
              </a:rPr>
              <a:t>a </a:t>
            </a:r>
            <a:r>
              <a:rPr lang="en-US" altLang="ja-JP" dirty="0" err="1" smtClean="0">
                <a:cs typeface="Symbol" charset="2"/>
              </a:rPr>
              <a:t>parametrization</a:t>
            </a:r>
            <a:r>
              <a:rPr lang="en-US" altLang="ja-JP" dirty="0" smtClean="0">
                <a:latin typeface="Symbol" charset="2"/>
                <a:cs typeface="Symbol" charset="2"/>
              </a:rPr>
              <a:t> </a:t>
            </a:r>
            <a:r>
              <a:rPr lang="en-US" altLang="ja-JP" dirty="0" smtClean="0">
                <a:cs typeface="Symbol" charset="2"/>
              </a:rPr>
              <a:t>is better</a:t>
            </a:r>
          </a:p>
          <a:p>
            <a:r>
              <a:rPr lang="en-US" altLang="ja-JP" dirty="0" smtClean="0">
                <a:cs typeface="Symbol" charset="2"/>
              </a:rPr>
              <a:t>The reason is that </a:t>
            </a:r>
            <a:r>
              <a:rPr lang="en-US" altLang="ja-JP" dirty="0" smtClean="0">
                <a:latin typeface="Symbol" charset="2"/>
                <a:cs typeface="Symbol" charset="2"/>
              </a:rPr>
              <a:t>a </a:t>
            </a:r>
            <a:r>
              <a:rPr lang="en-US" altLang="ja-JP" dirty="0" smtClean="0">
                <a:cs typeface="Symbol" charset="2"/>
              </a:rPr>
              <a:t>less affect the values of MNS parameters: sounds like a good reason</a:t>
            </a:r>
          </a:p>
          <a:p>
            <a:r>
              <a:rPr lang="en-US" altLang="ja-JP" dirty="0" smtClean="0">
                <a:solidFill>
                  <a:srgbClr val="0000FF"/>
                </a:solidFill>
                <a:cs typeface="Symbol" charset="2"/>
              </a:rPr>
              <a:t>Let us use  </a:t>
            </a:r>
            <a:r>
              <a:rPr lang="en-US" altLang="ja-JP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 </a:t>
            </a:r>
            <a:r>
              <a:rPr lang="en-US" altLang="ja-JP" dirty="0" smtClean="0">
                <a:solidFill>
                  <a:srgbClr val="0000FF"/>
                </a:solidFill>
                <a:cs typeface="Symbol" charset="2"/>
              </a:rPr>
              <a:t>!</a:t>
            </a:r>
          </a:p>
          <a:p>
            <a:r>
              <a:rPr lang="en-US" altLang="ja-JP" dirty="0" smtClean="0">
                <a:cs typeface="Symbol" charset="2"/>
              </a:rPr>
              <a:t>9 parameters… too many… </a:t>
            </a:r>
          </a:p>
          <a:p>
            <a:r>
              <a:rPr lang="en-US" altLang="ja-JP" dirty="0" smtClean="0">
                <a:cs typeface="Symbol" charset="2"/>
              </a:rPr>
              <a:t>correlation between MNS &amp; </a:t>
            </a:r>
            <a:r>
              <a:rPr lang="en-US" altLang="ja-JP" dirty="0" smtClean="0">
                <a:latin typeface="Symbol" charset="2"/>
                <a:cs typeface="Symbol" charset="2"/>
              </a:rPr>
              <a:t>a </a:t>
            </a:r>
            <a:r>
              <a:rPr lang="en-US" altLang="ja-JP" dirty="0" smtClean="0">
                <a:cs typeface="Symbol" charset="2"/>
              </a:rPr>
              <a:t>parameters? </a:t>
            </a:r>
            <a:endParaRPr lang="ja-JP" altLang="en-US" dirty="0" smtClean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937" y="1059130"/>
            <a:ext cx="4880854" cy="1264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3" charset="0"/>
                <a:ea typeface="Osaka" pitchFamily="-103" charset="-128"/>
                <a:cs typeface="Osaka" pitchFamily="-103" charset="-128"/>
              </a:rPr>
              <a:t>Aug 16, 2018</a:t>
            </a:r>
            <a:endParaRPr lang="en-US" altLang="ja-JP" smtClean="0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77827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3" charset="0"/>
                <a:ea typeface="Osaka" pitchFamily="-103" charset="-128"/>
                <a:cs typeface="Osaka" pitchFamily="-103" charset="-128"/>
              </a:rPr>
              <a:t>Nufact2018@Virginia Tech</a:t>
            </a:r>
            <a:endParaRPr lang="en-US" altLang="ja-JP" smtClean="0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3962400" cy="5791200"/>
          </a:xfrm>
        </p:spPr>
        <p:txBody>
          <a:bodyPr>
            <a:normAutofit/>
          </a:bodyPr>
          <a:lstStyle/>
          <a:p>
            <a:r>
              <a:rPr lang="en-US" altLang="ja-JP" sz="5400" dirty="0" smtClean="0">
                <a:latin typeface="Comic Sans MS" pitchFamily="-103" charset="0"/>
              </a:rPr>
              <a:t>Yes, there is correlation between the two</a:t>
            </a:r>
          </a:p>
        </p:txBody>
      </p:sp>
      <p:pic>
        <p:nvPicPr>
          <p:cNvPr id="77829" name="図 6" descr="sharaku_k1_1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33400"/>
            <a:ext cx="41068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Result first: </a:t>
            </a:r>
            <a:r>
              <a:rPr lang="en-US" altLang="ja-JP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dirty="0" smtClean="0">
                <a:solidFill>
                  <a:srgbClr val="008000"/>
                </a:solidFill>
              </a:rPr>
              <a:t> vs. alpha correlation</a:t>
            </a:r>
            <a:endParaRPr lang="ja-JP" altLang="en-US" dirty="0">
              <a:solidFill>
                <a:srgbClr val="008000"/>
              </a:solidFill>
            </a:endParaRPr>
          </a:p>
        </p:txBody>
      </p:sp>
      <p:sp>
        <p:nvSpPr>
          <p:cNvPr id="12" name="コンテンツ プレースホルダ 11"/>
          <p:cNvSpPr>
            <a:spLocks noGrp="1"/>
          </p:cNvSpPr>
          <p:nvPr>
            <p:ph idx="1"/>
          </p:nvPr>
        </p:nvSpPr>
        <p:spPr>
          <a:xfrm>
            <a:off x="457200" y="5566109"/>
            <a:ext cx="8229600" cy="790240"/>
          </a:xfrm>
        </p:spPr>
        <p:txBody>
          <a:bodyPr/>
          <a:lstStyle/>
          <a:p>
            <a:r>
              <a:rPr lang="en-US" altLang="ja-JP" dirty="0" smtClean="0"/>
              <a:t>What this relation means? 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04" y="1559794"/>
            <a:ext cx="4017433" cy="4953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826537" y="1438112"/>
            <a:ext cx="2852063" cy="369332"/>
          </a:xfrm>
          <a:prstGeom prst="rect">
            <a:avLst/>
          </a:prstGeom>
          <a:solidFill>
            <a:srgbClr val="008000">
              <a:alpha val="3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General formula for S matrix</a:t>
            </a:r>
            <a:endParaRPr lang="ja-JP" altLang="en-US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96554" y="3526102"/>
            <a:ext cx="3284614" cy="830997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2400" dirty="0" smtClean="0"/>
              <a:t> and alpha always come in this combination!</a:t>
            </a:r>
            <a:endParaRPr lang="ja-JP" altLang="en-US" sz="2400" dirty="0" smtClean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037" y="1969718"/>
            <a:ext cx="4434114" cy="114883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59" y="3118556"/>
            <a:ext cx="4245878" cy="62644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315878" y="4575994"/>
            <a:ext cx="4549843" cy="400110"/>
          </a:xfrm>
          <a:prstGeom prst="rect">
            <a:avLst/>
          </a:prstGeom>
          <a:solidFill>
            <a:srgbClr val="008000">
              <a:alpha val="3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Let us call “canonical phase combination”</a:t>
            </a:r>
            <a:endParaRPr kumimoji="1" lang="ja-JP" altLang="en-US" sz="2000" dirty="0"/>
          </a:p>
        </p:txBody>
      </p:sp>
      <p:cxnSp>
        <p:nvCxnSpPr>
          <p:cNvPr id="16" name="直線矢印コネクタ 15"/>
          <p:cNvCxnSpPr>
            <a:endCxn id="14" idx="2"/>
          </p:cNvCxnSpPr>
          <p:nvPr/>
        </p:nvCxnSpPr>
        <p:spPr>
          <a:xfrm rot="5400000" flipH="1" flipV="1">
            <a:off x="1989772" y="4011669"/>
            <a:ext cx="830997" cy="297655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04767" cy="63053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Meaning of </a:t>
            </a:r>
            <a:endParaRPr lang="ja-JP" altLang="en-US" dirty="0"/>
          </a:p>
        </p:txBody>
      </p:sp>
      <p:sp>
        <p:nvSpPr>
          <p:cNvPr id="10" name="コンテンツ プレースホルダ 9"/>
          <p:cNvSpPr>
            <a:spLocks noGrp="1"/>
          </p:cNvSpPr>
          <p:nvPr>
            <p:ph idx="1"/>
          </p:nvPr>
        </p:nvSpPr>
        <p:spPr>
          <a:xfrm>
            <a:off x="457200" y="1526626"/>
            <a:ext cx="8229600" cy="4599537"/>
          </a:xfrm>
        </p:spPr>
        <p:txBody>
          <a:bodyPr/>
          <a:lstStyle/>
          <a:p>
            <a:r>
              <a:rPr lang="en-US" altLang="ja-JP" dirty="0" smtClean="0"/>
              <a:t>A bit unusual situation: NP parameter </a:t>
            </a:r>
            <a:r>
              <a:rPr lang="en-US" altLang="ja-JP" dirty="0" smtClean="0">
                <a:latin typeface="Symbol" charset="2"/>
                <a:cs typeface="Symbol" charset="2"/>
              </a:rPr>
              <a:t>a</a:t>
            </a:r>
            <a:r>
              <a:rPr lang="en-US" altLang="ja-JP" dirty="0" smtClean="0"/>
              <a:t> is correlated with SM parameter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Framework of UV (=</a:t>
            </a:r>
            <a:r>
              <a:rPr lang="en-US" altLang="ja-JP" dirty="0" err="1" smtClean="0"/>
              <a:t>unitarity</a:t>
            </a:r>
            <a:r>
              <a:rPr lang="en-US" altLang="ja-JP" dirty="0" smtClean="0"/>
              <a:t> violation) itself knows how NP is related with SM                  mild, model-independent constraints on NP</a:t>
            </a:r>
          </a:p>
          <a:p>
            <a:r>
              <a:rPr lang="en-US" altLang="ja-JP" dirty="0" smtClean="0"/>
              <a:t>UV is better defined framework than “NSI put in by hand” approach</a:t>
            </a:r>
            <a:endParaRPr lang="ja-JP" altLang="en-US" dirty="0" smtClean="0"/>
          </a:p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24" y="278727"/>
            <a:ext cx="4245878" cy="62644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右矢印 10"/>
          <p:cNvSpPr/>
          <p:nvPr/>
        </p:nvSpPr>
        <p:spPr>
          <a:xfrm>
            <a:off x="6717465" y="315006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Aug 16, 2018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66563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Nufact2018@Virginia Tech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1219200"/>
            <a:ext cx="4572000" cy="4355432"/>
          </a:xfrm>
        </p:spPr>
        <p:txBody>
          <a:bodyPr>
            <a:normAutofit/>
          </a:bodyPr>
          <a:lstStyle/>
          <a:p>
            <a:r>
              <a:rPr lang="en-US" altLang="ja-JP" sz="5400" dirty="0" err="1" smtClean="0">
                <a:latin typeface="Comic Sans MS"/>
                <a:ea typeface="ＤＦＰ勘亭流" pitchFamily="-101" charset="-128"/>
                <a:cs typeface="Comic Sans MS"/>
              </a:rPr>
              <a:t>Helio</a:t>
            </a:r>
            <a:r>
              <a:rPr lang="en-US" altLang="ja-JP" sz="5400" dirty="0" smtClean="0">
                <a:latin typeface="Comic Sans MS"/>
                <a:ea typeface="ＤＦＰ勘亭流" pitchFamily="-101" charset="-128"/>
                <a:cs typeface="Comic Sans MS"/>
              </a:rPr>
              <a:t>-UV perturbation theory</a:t>
            </a:r>
            <a:endParaRPr lang="ja-JP" altLang="en-US" sz="5400" dirty="0" smtClean="0">
              <a:latin typeface="Comic Sans MS" pitchFamily="-101" charset="0"/>
            </a:endParaRPr>
          </a:p>
        </p:txBody>
      </p:sp>
      <p:pic>
        <p:nvPicPr>
          <p:cNvPr id="6" name="Picture 3" descr="b1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2" y="565150"/>
            <a:ext cx="3735388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5791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Digging out parameter correlations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99606"/>
            <a:ext cx="8229600" cy="379630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Use perturbation theory </a:t>
            </a:r>
          </a:p>
          <a:p>
            <a:r>
              <a:rPr lang="en-US" altLang="ja-JP" dirty="0" smtClean="0"/>
              <a:t>small parameters </a:t>
            </a:r>
          </a:p>
          <a:p>
            <a:r>
              <a:rPr lang="en-US" altLang="ja-JP" dirty="0" smtClean="0">
                <a:cs typeface="Symbol" charset="2"/>
              </a:rPr>
              <a:t>1</a:t>
            </a:r>
            <a:r>
              <a:rPr lang="en-US" altLang="ja-JP" baseline="30000" dirty="0" smtClean="0">
                <a:cs typeface="Symbol" charset="2"/>
              </a:rPr>
              <a:t>st</a:t>
            </a:r>
            <a:r>
              <a:rPr lang="en-US" altLang="ja-JP" dirty="0" smtClean="0">
                <a:cs typeface="Symbol" charset="2"/>
              </a:rPr>
              <a:t> one: </a:t>
            </a:r>
            <a:r>
              <a:rPr lang="en-US" altLang="ja-JP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dirty="0" smtClean="0">
                <a:solidFill>
                  <a:srgbClr val="008000"/>
                </a:solidFill>
              </a:rPr>
              <a:t> = </a:t>
            </a:r>
            <a:r>
              <a:rPr lang="en-US" altLang="ja-JP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dirty="0" smtClean="0">
                <a:solidFill>
                  <a:srgbClr val="008000"/>
                </a:solidFill>
              </a:rPr>
              <a:t>m</a:t>
            </a:r>
            <a:r>
              <a:rPr lang="en-US" altLang="ja-JP" baseline="30000" dirty="0" smtClean="0">
                <a:solidFill>
                  <a:srgbClr val="008000"/>
                </a:solidFill>
              </a:rPr>
              <a:t>2</a:t>
            </a:r>
            <a:r>
              <a:rPr lang="en-US" altLang="ja-JP" baseline="-25000" dirty="0" smtClean="0">
                <a:solidFill>
                  <a:srgbClr val="008000"/>
                </a:solidFill>
              </a:rPr>
              <a:t>21</a:t>
            </a:r>
            <a:r>
              <a:rPr lang="en-US" altLang="ja-JP" dirty="0" smtClean="0">
                <a:solidFill>
                  <a:srgbClr val="008000"/>
                </a:solidFill>
              </a:rPr>
              <a:t> /</a:t>
            </a:r>
            <a:r>
              <a:rPr lang="en-US" altLang="ja-JP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dirty="0" smtClean="0">
                <a:solidFill>
                  <a:srgbClr val="008000"/>
                </a:solidFill>
              </a:rPr>
              <a:t>m</a:t>
            </a:r>
            <a:r>
              <a:rPr lang="en-US" altLang="ja-JP" baseline="30000" dirty="0" smtClean="0">
                <a:solidFill>
                  <a:srgbClr val="008000"/>
                </a:solidFill>
              </a:rPr>
              <a:t>2</a:t>
            </a:r>
            <a:r>
              <a:rPr lang="en-US" altLang="ja-JP" baseline="-25000" dirty="0" smtClean="0">
                <a:solidFill>
                  <a:srgbClr val="008000"/>
                </a:solidFill>
              </a:rPr>
              <a:t>31</a:t>
            </a:r>
            <a:r>
              <a:rPr lang="en-US" altLang="ja-JP" dirty="0" smtClean="0">
                <a:solidFill>
                  <a:srgbClr val="008000"/>
                </a:solidFill>
              </a:rPr>
              <a:t>  </a:t>
            </a:r>
          </a:p>
          <a:p>
            <a:r>
              <a:rPr lang="en-US" altLang="ja-JP" dirty="0" smtClean="0">
                <a:cs typeface="Symbol" charset="2"/>
              </a:rPr>
              <a:t>2nd one: UV parameters = </a:t>
            </a:r>
            <a:r>
              <a:rPr lang="en-US" altLang="ja-JP" dirty="0" smtClean="0">
                <a:solidFill>
                  <a:srgbClr val="FF6600"/>
                </a:solidFill>
                <a:cs typeface="Symbol" charset="2"/>
              </a:rPr>
              <a:t>alpha’s</a:t>
            </a:r>
            <a:r>
              <a:rPr lang="en-US" altLang="ja-JP" dirty="0" smtClean="0">
                <a:cs typeface="Symbol" charset="2"/>
              </a:rPr>
              <a:t> </a:t>
            </a:r>
          </a:p>
          <a:p>
            <a:r>
              <a:rPr lang="en-US" altLang="ja-JP" dirty="0" smtClean="0"/>
              <a:t>        </a:t>
            </a:r>
            <a:r>
              <a:rPr lang="en-US" altLang="ja-JP" dirty="0" err="1" smtClean="0"/>
              <a:t>helio</a:t>
            </a:r>
            <a:r>
              <a:rPr lang="en-US" altLang="ja-JP" dirty="0" smtClean="0"/>
              <a:t>-UV Perturbation theory </a:t>
            </a:r>
          </a:p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6" name="右矢印 5"/>
          <p:cNvSpPr/>
          <p:nvPr/>
        </p:nvSpPr>
        <p:spPr>
          <a:xfrm>
            <a:off x="457200" y="3906627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240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Vacuum mass </a:t>
            </a:r>
            <a:r>
              <a:rPr lang="en-US" altLang="ja-JP" dirty="0" err="1" smtClean="0"/>
              <a:t>eigenstate</a:t>
            </a:r>
            <a:r>
              <a:rPr lang="en-US" altLang="ja-JP" dirty="0" smtClean="0"/>
              <a:t> basis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151" y="902404"/>
            <a:ext cx="6414649" cy="124601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3" y="1210732"/>
            <a:ext cx="1438528" cy="62935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696" y="2148415"/>
            <a:ext cx="5667730" cy="139135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78" y="4429404"/>
            <a:ext cx="7543800" cy="229206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813515"/>
            <a:ext cx="3208226" cy="473345"/>
          </a:xfrm>
          <a:prstGeom prst="rect">
            <a:avLst/>
          </a:prstGeom>
        </p:spPr>
      </p:pic>
      <p:sp>
        <p:nvSpPr>
          <p:cNvPr id="12" name="円/楕円 11"/>
          <p:cNvSpPr/>
          <p:nvPr/>
        </p:nvSpPr>
        <p:spPr>
          <a:xfrm>
            <a:off x="1334023" y="5573889"/>
            <a:ext cx="2513554" cy="1284111"/>
          </a:xfrm>
          <a:prstGeom prst="ellipse">
            <a:avLst/>
          </a:prstGeom>
          <a:solidFill>
            <a:schemeClr val="accent2"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1725541" y="3697991"/>
            <a:ext cx="921104" cy="615889"/>
          </a:xfrm>
          <a:prstGeom prst="ellipse">
            <a:avLst/>
          </a:prstGeom>
          <a:solidFill>
            <a:srgbClr val="0080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 rot="10800000">
            <a:off x="2590801" y="4286861"/>
            <a:ext cx="4007625" cy="142547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6598425" y="4075462"/>
            <a:ext cx="2545576" cy="707886"/>
          </a:xfrm>
          <a:prstGeom prst="rect">
            <a:avLst/>
          </a:prstGeom>
          <a:solidFill>
            <a:srgbClr val="008000">
              <a:alpha val="3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CP phases are concentrated to here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269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U</a:t>
            </a:r>
            <a:r>
              <a:rPr lang="en-US" altLang="ja-JP" baseline="-25000" dirty="0" smtClean="0"/>
              <a:t>13</a:t>
            </a:r>
            <a:r>
              <a:rPr lang="en-US" altLang="ja-JP" dirty="0" smtClean="0"/>
              <a:t>U</a:t>
            </a:r>
            <a:r>
              <a:rPr lang="en-US" altLang="ja-JP" baseline="-25000" dirty="0" smtClean="0"/>
              <a:t>12</a:t>
            </a:r>
            <a:r>
              <a:rPr lang="en-US" altLang="ja-JP" dirty="0" smtClean="0"/>
              <a:t> transformed basis: tilde basis</a:t>
            </a: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88" y="1157111"/>
            <a:ext cx="8374812" cy="24486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938" y="3795889"/>
            <a:ext cx="4790015" cy="77258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1874" y="4604224"/>
            <a:ext cx="7070265" cy="461665"/>
          </a:xfrm>
          <a:prstGeom prst="rect">
            <a:avLst/>
          </a:prstGeom>
          <a:solidFill>
            <a:srgbClr val="008000">
              <a:alpha val="37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Perturb by 2 small expansion parameters: </a:t>
            </a:r>
            <a:r>
              <a:rPr kumimoji="1" lang="en-US" altLang="ja-JP" sz="2400" dirty="0" err="1" smtClean="0">
                <a:latin typeface="Symbol" charset="2"/>
                <a:cs typeface="Symbol" charset="2"/>
              </a:rPr>
              <a:t>e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 </a:t>
            </a:r>
            <a:r>
              <a:rPr kumimoji="1" lang="en-US" altLang="ja-JP" sz="2400" dirty="0" smtClean="0"/>
              <a:t>and alpha’s  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91" y="5334000"/>
            <a:ext cx="1625600" cy="762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743" y="5334000"/>
            <a:ext cx="5590114" cy="695865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 rot="5400000" flipH="1" flipV="1">
            <a:off x="6575365" y="3967223"/>
            <a:ext cx="1272414" cy="1588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7865"/>
            <a:ext cx="8229600" cy="64138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We see things converge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6721" y="849249"/>
            <a:ext cx="8621074" cy="5872226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T2K see more and more preference 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 ~ 3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/2 (</a:t>
            </a:r>
            <a:r>
              <a:rPr lang="en-US" altLang="ja-JP" dirty="0" err="1" smtClean="0"/>
              <a:t>NOvA</a:t>
            </a:r>
            <a:r>
              <a:rPr lang="en-US" altLang="ja-JP" dirty="0" smtClean="0"/>
              <a:t> ??)</a:t>
            </a:r>
          </a:p>
          <a:p>
            <a:r>
              <a:rPr lang="en-US" altLang="ja-JP" dirty="0" smtClean="0"/>
              <a:t>T2K II (proposed, run until 2026) they could see CPV at ~3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 (expected for ~</a:t>
            </a:r>
            <a:r>
              <a:rPr lang="en-US" altLang="ja-JP" dirty="0" smtClean="0">
                <a:sym typeface="Wingdings"/>
              </a:rPr>
              <a:t>15x10</a:t>
            </a:r>
            <a:r>
              <a:rPr lang="en-US" altLang="ja-JP" baseline="30000" dirty="0" smtClean="0">
                <a:sym typeface="Wingdings"/>
              </a:rPr>
              <a:t>21</a:t>
            </a:r>
            <a:r>
              <a:rPr lang="en-US" altLang="ja-JP" dirty="0" smtClean="0">
                <a:sym typeface="Wingdings"/>
              </a:rPr>
              <a:t> POT</a:t>
            </a:r>
            <a:r>
              <a:rPr lang="en-US" altLang="ja-JP" dirty="0" smtClean="0"/>
              <a:t>)</a:t>
            </a:r>
          </a:p>
          <a:p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 ~ 3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/2 is the best case for </a:t>
            </a:r>
            <a:r>
              <a:rPr lang="en-US" altLang="ja-JP" dirty="0" err="1" smtClean="0"/>
              <a:t>NOvA</a:t>
            </a:r>
            <a:r>
              <a:rPr lang="en-US" altLang="ja-JP" dirty="0" smtClean="0"/>
              <a:t> for mass ordering (see bi-P plot), will see mass hierarchy at ~3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  </a:t>
            </a:r>
          </a:p>
          <a:p>
            <a:r>
              <a:rPr lang="en-US" altLang="ja-JP" dirty="0" smtClean="0"/>
              <a:t>Already, Bari global analysis says “normal at 3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 ”</a:t>
            </a:r>
          </a:p>
          <a:p>
            <a:r>
              <a:rPr lang="en-US" altLang="ja-JP" dirty="0" smtClean="0"/>
              <a:t>Everybody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NOvA</a:t>
            </a:r>
            <a:r>
              <a:rPr lang="en-US" altLang="ja-JP" dirty="0" smtClean="0"/>
              <a:t> discrepancy about </a:t>
            </a:r>
            <a:r>
              <a:rPr lang="en-US" altLang="ja-JP" dirty="0" smtClean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 smtClean="0"/>
              <a:t>23</a:t>
            </a:r>
            <a:r>
              <a:rPr lang="en-US" altLang="ja-JP" dirty="0" smtClean="0"/>
              <a:t> seems resolved                   best fit near maximal</a:t>
            </a:r>
          </a:p>
          <a:p>
            <a:r>
              <a:rPr lang="en-US" altLang="ja-JP" dirty="0" smtClean="0"/>
              <a:t>We must think about what is next?</a:t>
            </a:r>
            <a:endParaRPr lang="ja-JP" altLang="en-US" dirty="0">
              <a:solidFill>
                <a:srgbClr val="FF6600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18884" y="6102550"/>
            <a:ext cx="3867916" cy="461665"/>
          </a:xfrm>
          <a:prstGeom prst="rect">
            <a:avLst/>
          </a:prstGeom>
          <a:solidFill>
            <a:srgbClr val="008000">
              <a:alpha val="24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My </a:t>
            </a:r>
            <a:r>
              <a:rPr lang="en-US" altLang="ja-JP" sz="2400" dirty="0" smtClean="0"/>
              <a:t>answer is “paradigm test”</a:t>
            </a:r>
            <a:endParaRPr kumimoji="1" lang="ja-JP" altLang="en-US" sz="2400" dirty="0"/>
          </a:p>
        </p:txBody>
      </p:sp>
      <p:sp>
        <p:nvSpPr>
          <p:cNvPr id="7" name="右矢印 6"/>
          <p:cNvSpPr/>
          <p:nvPr/>
        </p:nvSpPr>
        <p:spPr>
          <a:xfrm>
            <a:off x="2590800" y="5386217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36036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Decomposition of tilde-Hamiltonian</a:t>
            </a: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00686"/>
            <a:ext cx="6330349" cy="122164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2" y="3012996"/>
            <a:ext cx="9144000" cy="34509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7200" y="930791"/>
            <a:ext cx="1521170" cy="400110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/>
              <a:t>Zeroth</a:t>
            </a:r>
            <a:r>
              <a:rPr lang="en-US" altLang="ja-JP" sz="2000" dirty="0" smtClean="0"/>
              <a:t>-order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3436" y="2812941"/>
            <a:ext cx="2133918" cy="400110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/>
              <a:t>First+second</a:t>
            </a:r>
            <a:r>
              <a:rPr lang="en-US" altLang="ja-JP" sz="2000" dirty="0" smtClean="0"/>
              <a:t> order</a:t>
            </a:r>
            <a:endParaRPr kumimoji="1" lang="ja-JP" altLang="en-US" sz="2000" dirty="0"/>
          </a:p>
        </p:txBody>
      </p:sp>
      <p:cxnSp>
        <p:nvCxnSpPr>
          <p:cNvPr id="11" name="直線矢印コネクタ 10"/>
          <p:cNvCxnSpPr/>
          <p:nvPr/>
        </p:nvCxnSpPr>
        <p:spPr>
          <a:xfrm rot="10800000" flipV="1">
            <a:off x="4818501" y="1226113"/>
            <a:ext cx="2324473" cy="209574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787549" y="2286496"/>
            <a:ext cx="2356451" cy="707886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Renormalized </a:t>
            </a:r>
            <a:r>
              <a:rPr lang="en-US" altLang="ja-JP" sz="2000" dirty="0" err="1" smtClean="0"/>
              <a:t>helio</a:t>
            </a:r>
            <a:r>
              <a:rPr lang="en-US" altLang="ja-JP" sz="2000" dirty="0" smtClean="0"/>
              <a:t> perturbation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87549" y="3028385"/>
            <a:ext cx="2248069" cy="369332"/>
          </a:xfrm>
          <a:prstGeom prst="rect">
            <a:avLst/>
          </a:prstGeom>
          <a:solidFill>
            <a:srgbClr val="008000">
              <a:alpha val="3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HM-</a:t>
            </a:r>
            <a:r>
              <a:rPr lang="en-US" altLang="ja-JP" dirty="0" err="1" smtClean="0"/>
              <a:t>S.Parke</a:t>
            </a:r>
            <a:r>
              <a:rPr lang="en-US" altLang="ja-JP" dirty="0" smtClean="0"/>
              <a:t> JHEP2016</a:t>
            </a:r>
            <a:endParaRPr lang="ja-JP" altLang="en-US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142973" y="930791"/>
            <a:ext cx="1767107" cy="1015663"/>
          </a:xfrm>
          <a:prstGeom prst="rect">
            <a:avLst/>
          </a:prstGeom>
          <a:solidFill>
            <a:schemeClr val="accent2"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err="1" smtClean="0"/>
              <a:t>Diagonaize</a:t>
            </a:r>
            <a:r>
              <a:rPr lang="en-US" altLang="ja-JP" sz="2000" dirty="0" smtClean="0"/>
              <a:t> by 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f</a:t>
            </a:r>
            <a:r>
              <a:rPr lang="en-US" altLang="ja-JP" sz="2000" dirty="0" smtClean="0"/>
              <a:t> rotation </a:t>
            </a:r>
            <a:r>
              <a:rPr lang="en-US" altLang="ja-JP" sz="2000" dirty="0" err="1" smtClean="0"/>
              <a:t>eigenvalue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h_i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861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3 parts of S matrix</a:t>
            </a: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79" y="3339105"/>
            <a:ext cx="8703553" cy="630341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4011642" y="3108873"/>
            <a:ext cx="1495023" cy="1034566"/>
          </a:xfrm>
          <a:prstGeom prst="ellipse">
            <a:avLst/>
          </a:prstGeom>
          <a:solidFill>
            <a:schemeClr val="accent1">
              <a:alpha val="1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03707" y="5215634"/>
            <a:ext cx="2099493" cy="830997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“intrinsic” UV contribution</a:t>
            </a:r>
            <a:endParaRPr kumimoji="1" lang="ja-JP" altLang="en-US" sz="2400" dirty="0"/>
          </a:p>
        </p:txBody>
      </p:sp>
      <p:cxnSp>
        <p:nvCxnSpPr>
          <p:cNvPr id="10" name="直線矢印コネクタ 9"/>
          <p:cNvCxnSpPr>
            <a:stCxn id="9" idx="0"/>
            <a:endCxn id="8" idx="4"/>
          </p:cNvCxnSpPr>
          <p:nvPr/>
        </p:nvCxnSpPr>
        <p:spPr>
          <a:xfrm rot="5400000" flipH="1" flipV="1">
            <a:off x="4170207" y="4626687"/>
            <a:ext cx="1072195" cy="105700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5703200" y="3108873"/>
            <a:ext cx="3312532" cy="1034566"/>
          </a:xfrm>
          <a:prstGeom prst="ellipse">
            <a:avLst/>
          </a:prstGeom>
          <a:solidFill>
            <a:schemeClr val="accent2"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rot="16200000" flipV="1">
            <a:off x="6782362" y="4561841"/>
            <a:ext cx="1072193" cy="235394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446938" y="5215634"/>
            <a:ext cx="2070146" cy="830997"/>
          </a:xfrm>
          <a:prstGeom prst="rect">
            <a:avLst/>
          </a:prstGeom>
          <a:solidFill>
            <a:schemeClr val="accent2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“</a:t>
            </a:r>
            <a:r>
              <a:rPr lang="en-US" altLang="ja-JP" sz="2400" dirty="0" smtClean="0"/>
              <a:t>extrinsic” UV contribution</a:t>
            </a:r>
            <a:endParaRPr kumimoji="1" lang="ja-JP" altLang="en-US" sz="2400" dirty="0"/>
          </a:p>
        </p:txBody>
      </p:sp>
      <p:sp>
        <p:nvSpPr>
          <p:cNvPr id="14" name="円/楕円 13"/>
          <p:cNvSpPr/>
          <p:nvPr/>
        </p:nvSpPr>
        <p:spPr>
          <a:xfrm>
            <a:off x="806266" y="3108874"/>
            <a:ext cx="3037887" cy="1034566"/>
          </a:xfrm>
          <a:prstGeom prst="ellipse">
            <a:avLst/>
          </a:prstGeom>
          <a:solidFill>
            <a:srgbClr val="008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0581" y="5260023"/>
            <a:ext cx="2133600" cy="830997"/>
          </a:xfrm>
          <a:prstGeom prst="rect">
            <a:avLst/>
          </a:prstGeom>
          <a:solidFill>
            <a:srgbClr val="008000">
              <a:alpha val="3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/>
              <a:t>Zeroth</a:t>
            </a:r>
            <a:r>
              <a:rPr lang="en-US" altLang="ja-JP" sz="2400" dirty="0" smtClean="0"/>
              <a:t>-order + </a:t>
            </a:r>
            <a:r>
              <a:rPr lang="en-US" altLang="ja-JP" sz="2400" dirty="0" err="1" smtClean="0"/>
              <a:t>helio</a:t>
            </a:r>
            <a:r>
              <a:rPr lang="en-US" altLang="ja-JP" sz="2400" dirty="0" smtClean="0"/>
              <a:t> correction</a:t>
            </a:r>
            <a:endParaRPr kumimoji="1" lang="ja-JP" altLang="en-US" sz="2400" dirty="0"/>
          </a:p>
        </p:txBody>
      </p:sp>
      <p:cxnSp>
        <p:nvCxnSpPr>
          <p:cNvPr id="19" name="直線矢印コネクタ 18"/>
          <p:cNvCxnSpPr/>
          <p:nvPr/>
        </p:nvCxnSpPr>
        <p:spPr>
          <a:xfrm rot="5400000" flipH="1" flipV="1">
            <a:off x="1332532" y="4507008"/>
            <a:ext cx="1116584" cy="389446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76" y="1390517"/>
            <a:ext cx="4017433" cy="4953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5547599" y="1638167"/>
            <a:ext cx="3139201" cy="400110"/>
          </a:xfrm>
          <a:prstGeom prst="rect">
            <a:avLst/>
          </a:prstGeom>
          <a:solidFill>
            <a:schemeClr val="accent3">
              <a:alpha val="3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General formula for S matrix</a:t>
            </a:r>
            <a:endParaRPr lang="ja-JP" altLang="en-US" sz="2000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3891" y="2390732"/>
            <a:ext cx="1944713" cy="400110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1</a:t>
            </a:r>
            <a:r>
              <a:rPr lang="en-US" altLang="ja-JP" sz="2000" baseline="30000" dirty="0" smtClean="0"/>
              <a:t>st</a:t>
            </a:r>
            <a:r>
              <a:rPr lang="en-US" altLang="ja-JP" sz="2000" dirty="0" smtClean="0"/>
              <a:t> order formula</a:t>
            </a:r>
            <a:endParaRPr lang="ja-JP" alt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7889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SM part: Simple &amp; compact P</a:t>
            </a: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42877" y="3275823"/>
            <a:ext cx="2248069" cy="369332"/>
          </a:xfrm>
          <a:prstGeom prst="rect">
            <a:avLst/>
          </a:prstGeom>
          <a:solidFill>
            <a:srgbClr val="008000">
              <a:alpha val="3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HM-</a:t>
            </a:r>
            <a:r>
              <a:rPr lang="en-US" altLang="ja-JP" dirty="0" err="1" smtClean="0"/>
              <a:t>S.Parke</a:t>
            </a:r>
            <a:r>
              <a:rPr lang="en-US" altLang="ja-JP" dirty="0" smtClean="0"/>
              <a:t> JHEP2016</a:t>
            </a:r>
            <a:endParaRPr lang="ja-JP" altLang="en-US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78" y="3993928"/>
            <a:ext cx="8954222" cy="196140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59725"/>
            <a:ext cx="2786965" cy="45258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93" y="2905031"/>
            <a:ext cx="5913543" cy="7747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57200" y="1896743"/>
            <a:ext cx="7712467" cy="830997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The simplest oscillation formula so far with all order matter and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2400" baseline="-25000" dirty="0" smtClean="0"/>
              <a:t>13</a:t>
            </a:r>
            <a:r>
              <a:rPr lang="en-US" altLang="ja-JP" sz="2400" dirty="0" smtClean="0"/>
              <a:t> effects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88578" y="3645155"/>
            <a:ext cx="1349022" cy="707886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Simple &amp; compact P</a:t>
            </a:r>
            <a:endParaRPr kumimoji="1" lang="ja-JP" altLang="en-US" sz="2000" dirty="0"/>
          </a:p>
        </p:txBody>
      </p:sp>
      <p:cxnSp>
        <p:nvCxnSpPr>
          <p:cNvPr id="13" name="直線矢印コネクタ 12"/>
          <p:cNvCxnSpPr/>
          <p:nvPr/>
        </p:nvCxnSpPr>
        <p:spPr>
          <a:xfrm rot="10800000" flipV="1">
            <a:off x="6019800" y="3999100"/>
            <a:ext cx="1368780" cy="302606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rot="10800000">
            <a:off x="6096000" y="3645158"/>
            <a:ext cx="1343378" cy="348771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93" y="984637"/>
            <a:ext cx="8703553" cy="630341"/>
          </a:xfrm>
          <a:prstGeom prst="rect">
            <a:avLst/>
          </a:prstGeom>
        </p:spPr>
      </p:pic>
      <p:sp>
        <p:nvSpPr>
          <p:cNvPr id="16" name="円/楕円 15"/>
          <p:cNvSpPr/>
          <p:nvPr/>
        </p:nvSpPr>
        <p:spPr>
          <a:xfrm>
            <a:off x="934534" y="788419"/>
            <a:ext cx="3037887" cy="1034566"/>
          </a:xfrm>
          <a:prstGeom prst="ellipse">
            <a:avLst/>
          </a:prstGeom>
          <a:solidFill>
            <a:srgbClr val="008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888" y="1"/>
            <a:ext cx="5771445" cy="117685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61" y="1353368"/>
            <a:ext cx="6337039" cy="5504632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</p:pic>
      <p:sp>
        <p:nvSpPr>
          <p:cNvPr id="7" name="テキスト ボックス 6"/>
          <p:cNvSpPr txBox="1"/>
          <p:nvPr/>
        </p:nvSpPr>
        <p:spPr>
          <a:xfrm>
            <a:off x="7423593" y="2370667"/>
            <a:ext cx="1576473" cy="707886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“intrinsic” UV contribution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39000" y="282222"/>
            <a:ext cx="1679223" cy="707886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“extrinsic” UV contribution</a:t>
            </a:r>
            <a:endParaRPr kumimoji="1" lang="ja-JP" altLang="en-US" sz="20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296" y="5941837"/>
            <a:ext cx="3104770" cy="45808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Aug 16, 2018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52227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Nufact2018@Virginia Tech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1023680"/>
            <a:ext cx="4656839" cy="3562432"/>
          </a:xfrm>
        </p:spPr>
        <p:txBody>
          <a:bodyPr>
            <a:normAutofit/>
          </a:bodyPr>
          <a:lstStyle/>
          <a:p>
            <a:r>
              <a:rPr lang="en-US" altLang="ja-JP" sz="6600" dirty="0" smtClean="0">
                <a:latin typeface="Comic Sans MS"/>
                <a:ea typeface="ＤＦＰ勘亭流" pitchFamily="-112" charset="-128"/>
                <a:cs typeface="Comic Sans MS"/>
              </a:rPr>
              <a:t>Is </a:t>
            </a:r>
            <a:r>
              <a:rPr lang="en-US" altLang="ja-JP" sz="6600" dirty="0" err="1" smtClean="0">
                <a:solidFill>
                  <a:srgbClr val="FF0000"/>
                </a:solidFill>
                <a:latin typeface="Symbol" charset="2"/>
                <a:ea typeface="ＤＦＰ勘亭流" pitchFamily="-112" charset="-128"/>
                <a:cs typeface="Symbol" charset="2"/>
              </a:rPr>
              <a:t>n</a:t>
            </a:r>
            <a:r>
              <a:rPr lang="en-US" altLang="ja-JP" sz="6600" dirty="0" smtClean="0">
                <a:latin typeface="Comic Sans MS"/>
                <a:ea typeface="ＤＦＰ勘亭流" pitchFamily="-112" charset="-128"/>
                <a:cs typeface="Comic Sans MS"/>
              </a:rPr>
              <a:t> evolution unitary?</a:t>
            </a:r>
            <a:endParaRPr lang="en-US" altLang="ja-JP" sz="6600" dirty="0" smtClean="0">
              <a:solidFill>
                <a:srgbClr val="FF6600"/>
              </a:solidFill>
              <a:latin typeface="Comic Sans MS" pitchFamily="-101" charset="0"/>
            </a:endParaRPr>
          </a:p>
        </p:txBody>
      </p:sp>
      <p:pic>
        <p:nvPicPr>
          <p:cNvPr id="52229" name="Picture 3" descr="b0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457200"/>
            <a:ext cx="3887788" cy="5715000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1706739" y="4826000"/>
            <a:ext cx="1768122" cy="1015663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6000" dirty="0" smtClean="0"/>
              <a:t>Yes !</a:t>
            </a:r>
            <a:endParaRPr kumimoji="1" lang="ja-JP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7556"/>
            <a:ext cx="8229600" cy="1001888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/>
              <a:t>Unitarity</a:t>
            </a:r>
            <a:r>
              <a:rPr lang="en-US" altLang="ja-JP" dirty="0" smtClean="0"/>
              <a:t> 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n</a:t>
            </a:r>
            <a:r>
              <a:rPr lang="en-US" altLang="ja-JP" dirty="0" smtClean="0"/>
              <a:t> evolution with non-unitary mixing ??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8111" y="1481667"/>
            <a:ext cx="8418689" cy="3471333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High-scale UV: integrate out NP sector at high energies</a:t>
            </a:r>
          </a:p>
          <a:p>
            <a:r>
              <a:rPr lang="en-US" altLang="ja-JP" dirty="0" smtClean="0"/>
              <a:t>3 active nu span the complete state space of neutral leptons at low energies</a:t>
            </a:r>
          </a:p>
          <a:p>
            <a:r>
              <a:rPr lang="en-US" altLang="ja-JP" dirty="0" smtClean="0"/>
              <a:t>Then, nu evolution must be unitary</a:t>
            </a:r>
          </a:p>
          <a:p>
            <a:r>
              <a:rPr lang="en-US" altLang="ja-JP" dirty="0" smtClean="0"/>
              <a:t>Non-</a:t>
            </a:r>
            <a:r>
              <a:rPr lang="en-US" altLang="ja-JP" dirty="0" err="1" smtClean="0"/>
              <a:t>unitarity</a:t>
            </a:r>
            <a:r>
              <a:rPr lang="en-US" altLang="ja-JP" dirty="0" smtClean="0"/>
              <a:t> comes in as initial &amp; final projection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84" y="5486186"/>
            <a:ext cx="7193416" cy="53198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83" y="6154171"/>
            <a:ext cx="7193417" cy="56730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356077" y="4953000"/>
            <a:ext cx="4076701" cy="40011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One can show </a:t>
            </a:r>
            <a:r>
              <a:rPr lang="en-US" altLang="ja-JP" sz="2000" dirty="0" err="1" smtClean="0"/>
              <a:t>perturbative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unitarity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Aug 16, 2018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66563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Nufact2018@Virginia Tech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1219200"/>
            <a:ext cx="4572000" cy="4355432"/>
          </a:xfrm>
        </p:spPr>
        <p:txBody>
          <a:bodyPr>
            <a:normAutofit fontScale="90000"/>
          </a:bodyPr>
          <a:lstStyle/>
          <a:p>
            <a:r>
              <a:rPr lang="en-US" altLang="ja-JP" sz="5400" dirty="0" smtClean="0">
                <a:latin typeface="Comic Sans MS"/>
                <a:ea typeface="ＤＦＰ勘亭流" pitchFamily="-101" charset="-128"/>
                <a:cs typeface="Comic Sans MS"/>
              </a:rPr>
              <a:t>3 </a:t>
            </a:r>
            <a:r>
              <a:rPr lang="en-US" altLang="ja-JP" sz="5400" dirty="0" err="1" smtClean="0">
                <a:latin typeface="Comic Sans MS"/>
                <a:ea typeface="ＤＦＰ勘亭流" pitchFamily="-101" charset="-128"/>
                <a:cs typeface="Comic Sans MS"/>
              </a:rPr>
              <a:t>active+N</a:t>
            </a:r>
            <a:r>
              <a:rPr lang="en-US" altLang="ja-JP" sz="5400" dirty="0" smtClean="0">
                <a:latin typeface="Comic Sans MS"/>
                <a:ea typeface="ＤＦＰ勘亭流" pitchFamily="-101" charset="-128"/>
                <a:cs typeface="Comic Sans MS"/>
              </a:rPr>
              <a:t>-sterile </a:t>
            </a:r>
            <a:r>
              <a:rPr lang="en-US" altLang="ja-JP" sz="5400" dirty="0" err="1" smtClean="0">
                <a:solidFill>
                  <a:srgbClr val="FF0000"/>
                </a:solidFill>
                <a:latin typeface="Symbol" charset="2"/>
                <a:ea typeface="ＤＦＰ勘亭流" pitchFamily="-101" charset="-128"/>
                <a:cs typeface="Symbol" charset="2"/>
              </a:rPr>
              <a:t>n</a:t>
            </a:r>
            <a:r>
              <a:rPr lang="en-US" altLang="ja-JP" sz="5400" dirty="0" smtClean="0">
                <a:latin typeface="Comic Sans MS"/>
                <a:ea typeface="ＤＦＰ勘亭流" pitchFamily="-101" charset="-128"/>
                <a:cs typeface="Comic Sans MS"/>
              </a:rPr>
              <a:t> model for Low-E </a:t>
            </a:r>
            <a:r>
              <a:rPr lang="en-US" altLang="ja-JP" sz="5400" dirty="0" err="1" smtClean="0">
                <a:latin typeface="Comic Sans MS"/>
                <a:ea typeface="ＤＦＰ勘亭流" pitchFamily="-101" charset="-128"/>
                <a:cs typeface="Comic Sans MS"/>
              </a:rPr>
              <a:t>unitarity</a:t>
            </a:r>
            <a:r>
              <a:rPr lang="en-US" altLang="ja-JP" sz="5400" dirty="0" smtClean="0">
                <a:latin typeface="Comic Sans MS"/>
                <a:ea typeface="ＤＦＰ勘亭流" pitchFamily="-101" charset="-128"/>
                <a:cs typeface="Comic Sans MS"/>
              </a:rPr>
              <a:t> violation</a:t>
            </a:r>
            <a:endParaRPr lang="ja-JP" altLang="en-US" sz="5400" dirty="0" smtClean="0">
              <a:latin typeface="Comic Sans MS" pitchFamily="-101" charset="0"/>
            </a:endParaRPr>
          </a:p>
        </p:txBody>
      </p:sp>
      <p:pic>
        <p:nvPicPr>
          <p:cNvPr id="6" name="Picture 3" descr="b1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2" y="565150"/>
            <a:ext cx="3735388" cy="5791200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5737558" y="5574632"/>
            <a:ext cx="3052037" cy="400110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Other models of Low-E UV?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7898" y="274639"/>
            <a:ext cx="7076587" cy="53350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3 active +N sterile unitary model in vacuum</a:t>
            </a: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876" y="1359369"/>
            <a:ext cx="1830424" cy="109317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95" y="3060607"/>
            <a:ext cx="6506435" cy="32957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03" y="1812265"/>
            <a:ext cx="1602166" cy="3814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494" y="2244973"/>
            <a:ext cx="1636350" cy="74598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646669" y="2052430"/>
            <a:ext cx="626869" cy="400110"/>
          </a:xfrm>
          <a:prstGeom prst="rect">
            <a:avLst/>
          </a:prstGeom>
          <a:solidFill>
            <a:srgbClr val="C0504D">
              <a:alpha val="41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NxN</a:t>
            </a:r>
            <a:endParaRPr kumimoji="1" lang="ja-JP" altLang="en-US" sz="2000" dirty="0"/>
          </a:p>
        </p:txBody>
      </p:sp>
      <p:cxnSp>
        <p:nvCxnSpPr>
          <p:cNvPr id="13" name="直線矢印コネクタ 12"/>
          <p:cNvCxnSpPr>
            <a:stCxn id="16" idx="3"/>
          </p:cNvCxnSpPr>
          <p:nvPr/>
        </p:nvCxnSpPr>
        <p:spPr>
          <a:xfrm>
            <a:off x="2777431" y="1267588"/>
            <a:ext cx="1848834" cy="353943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rot="10800000">
            <a:off x="5399233" y="2213263"/>
            <a:ext cx="1241134" cy="31710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4484832" y="4335757"/>
            <a:ext cx="1534967" cy="1205802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102265" y="3060607"/>
            <a:ext cx="1382567" cy="1205802"/>
          </a:xfrm>
          <a:prstGeom prst="rect">
            <a:avLst/>
          </a:prstGeom>
          <a:solidFill>
            <a:srgbClr val="008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17426" y="959259"/>
            <a:ext cx="2912224" cy="400110"/>
          </a:xfrm>
          <a:prstGeom prst="rect">
            <a:avLst/>
          </a:prstGeom>
          <a:solidFill>
            <a:srgbClr val="660066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Schechter</a:t>
            </a:r>
            <a:r>
              <a:rPr lang="en-US" altLang="ja-JP" sz="2000" dirty="0" smtClean="0"/>
              <a:t>-Valle, PRD1980 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07199" y="913645"/>
            <a:ext cx="2570232" cy="707886"/>
          </a:xfrm>
          <a:prstGeom prst="rect">
            <a:avLst/>
          </a:prstGeom>
          <a:solidFill>
            <a:srgbClr val="008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My previous N matrix = U now…..3x3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526889"/>
            <a:ext cx="8229600" cy="890749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What I want to do ?</a:t>
            </a:r>
            <a:endParaRPr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457200" y="1918416"/>
            <a:ext cx="8229600" cy="4207747"/>
          </a:xfrm>
        </p:spPr>
        <p:txBody>
          <a:bodyPr/>
          <a:lstStyle/>
          <a:p>
            <a:r>
              <a:rPr lang="en-US" altLang="ja-JP" dirty="0" smtClean="0"/>
              <a:t>We want to make observable quantity (oscillation P) “independent” of sterile sector model = mass spectrum, mixing with active nu sector </a:t>
            </a:r>
          </a:p>
          <a:p>
            <a:r>
              <a:rPr lang="en-US" altLang="ja-JP" dirty="0" smtClean="0"/>
              <a:t>I will present a concrete way                  </a:t>
            </a:r>
            <a:r>
              <a:rPr lang="en-US" altLang="ja-JP" dirty="0" smtClean="0">
                <a:solidFill>
                  <a:srgbClr val="FF6600"/>
                </a:solidFill>
              </a:rPr>
              <a:t>fast oscillation average out regime </a:t>
            </a:r>
          </a:p>
          <a:p>
            <a:r>
              <a:rPr lang="en-US" altLang="ja-JP" dirty="0" smtClean="0"/>
              <a:t>Other ways? </a:t>
            </a: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6019800" y="4136296"/>
            <a:ext cx="978408" cy="484632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421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Probability in vacuum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4055912"/>
            <a:ext cx="8229600" cy="1680426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Active-active, active-sterile, sterile-sterile oscillations</a:t>
            </a:r>
          </a:p>
          <a:p>
            <a:r>
              <a:rPr lang="en-US" altLang="ja-JP" dirty="0" smtClean="0"/>
              <a:t>If 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m</a:t>
            </a:r>
            <a:r>
              <a:rPr lang="en-US" altLang="ja-JP" baseline="30000" dirty="0" smtClean="0"/>
              <a:t>2</a:t>
            </a:r>
            <a:r>
              <a:rPr lang="en-US" altLang="ja-JP" baseline="-25000" dirty="0" smtClean="0"/>
              <a:t>as</a:t>
            </a:r>
            <a:r>
              <a:rPr lang="en-US" altLang="ja-JP" dirty="0" smtClean="0"/>
              <a:t> (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m</a:t>
            </a:r>
            <a:r>
              <a:rPr lang="en-US" altLang="ja-JP" baseline="30000" dirty="0" smtClean="0"/>
              <a:t>2</a:t>
            </a:r>
            <a:r>
              <a:rPr lang="en-US" altLang="ja-JP" baseline="-25000" dirty="0" smtClean="0"/>
              <a:t>ss</a:t>
            </a:r>
            <a:r>
              <a:rPr lang="en-US" altLang="ja-JP" dirty="0" smtClean="0"/>
              <a:t>) &gt; 0.1 eV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, “</a:t>
            </a:r>
            <a:r>
              <a:rPr lang="en-US" altLang="ja-JP" dirty="0" smtClean="0">
                <a:solidFill>
                  <a:srgbClr val="FF6600"/>
                </a:solidFill>
              </a:rPr>
              <a:t>fast oscillation</a:t>
            </a:r>
            <a:r>
              <a:rPr lang="en-US" altLang="ja-JP" dirty="0" smtClean="0"/>
              <a:t>” due to active-sterile and sterile-sterile 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m</a:t>
            </a:r>
            <a:r>
              <a:rPr lang="en-US" altLang="ja-JP" baseline="30000" dirty="0" smtClean="0"/>
              <a:t>2 </a:t>
            </a:r>
            <a:r>
              <a:rPr lang="en-US" altLang="ja-JP" dirty="0" smtClean="0"/>
              <a:t>are averaged out 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55" y="722957"/>
            <a:ext cx="7400953" cy="3099693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457200" y="5871718"/>
            <a:ext cx="978408" cy="484632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586" y="5736338"/>
            <a:ext cx="4223832" cy="620012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3276599" y="2343036"/>
            <a:ext cx="1264931" cy="681157"/>
          </a:xfrm>
          <a:prstGeom prst="ellipse">
            <a:avLst/>
          </a:prstGeom>
          <a:solidFill>
            <a:srgbClr val="FF00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3500086" y="3141492"/>
            <a:ext cx="1233882" cy="681157"/>
          </a:xfrm>
          <a:prstGeom prst="ellipse">
            <a:avLst/>
          </a:prstGeom>
          <a:solidFill>
            <a:srgbClr val="FF00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623418" y="3141493"/>
            <a:ext cx="1490789" cy="681157"/>
          </a:xfrm>
          <a:prstGeom prst="ellipse">
            <a:avLst/>
          </a:prstGeom>
          <a:solidFill>
            <a:srgbClr val="FF00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6623418" y="2343036"/>
            <a:ext cx="1490790" cy="681157"/>
          </a:xfrm>
          <a:prstGeom prst="ellipse">
            <a:avLst/>
          </a:prstGeom>
          <a:solidFill>
            <a:srgbClr val="FF00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837961" y="4055911"/>
            <a:ext cx="4133833" cy="681157"/>
          </a:xfrm>
          <a:prstGeom prst="ellipse">
            <a:avLst/>
          </a:prstGeom>
          <a:solidFill>
            <a:srgbClr val="FF00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3050741" y="1373544"/>
            <a:ext cx="1490789" cy="681157"/>
          </a:xfrm>
          <a:prstGeom prst="ellipse">
            <a:avLst/>
          </a:prstGeom>
          <a:solidFill>
            <a:srgbClr val="0080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6623418" y="1373544"/>
            <a:ext cx="1490789" cy="681157"/>
          </a:xfrm>
          <a:prstGeom prst="ellipse">
            <a:avLst/>
          </a:prstGeom>
          <a:solidFill>
            <a:srgbClr val="0080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13255" y="4055912"/>
            <a:ext cx="2124706" cy="681157"/>
          </a:xfrm>
          <a:prstGeom prst="ellipse">
            <a:avLst/>
          </a:prstGeom>
          <a:solidFill>
            <a:srgbClr val="0080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 rot="10800000" flipV="1">
            <a:off x="2590800" y="2054707"/>
            <a:ext cx="3123998" cy="1"/>
          </a:xfrm>
          <a:prstGeom prst="straightConnector1">
            <a:avLst/>
          </a:prstGeom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5229925" y="2054709"/>
            <a:ext cx="1393493" cy="369332"/>
          </a:xfrm>
          <a:prstGeom prst="rect">
            <a:avLst/>
          </a:prstGeom>
          <a:solidFill>
            <a:srgbClr val="660066">
              <a:alpha val="41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What is this?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91193"/>
          </a:xfrm>
        </p:spPr>
        <p:txBody>
          <a:bodyPr>
            <a:noAutofit/>
          </a:bodyPr>
          <a:lstStyle/>
          <a:p>
            <a:r>
              <a:rPr lang="en-US" altLang="ja-JP" sz="36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3600" dirty="0" smtClean="0">
                <a:latin typeface="Arial"/>
                <a:cs typeface="Arial"/>
              </a:rPr>
              <a:t>=3</a:t>
            </a:r>
            <a:r>
              <a:rPr lang="en-US" altLang="ja-JP" sz="36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3600" dirty="0" smtClean="0">
                <a:latin typeface="Arial"/>
                <a:cs typeface="Arial"/>
              </a:rPr>
              <a:t>/2 (or –</a:t>
            </a:r>
            <a:r>
              <a:rPr lang="en-US" altLang="ja-JP" sz="36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3600" dirty="0" smtClean="0">
                <a:latin typeface="Arial"/>
                <a:cs typeface="Arial"/>
              </a:rPr>
              <a:t>/2) implies that we are at the tip of the ellipse           the best case for </a:t>
            </a:r>
            <a:r>
              <a:rPr lang="en-US" altLang="ja-JP" sz="3600" dirty="0" err="1" smtClean="0">
                <a:latin typeface="Arial"/>
                <a:cs typeface="Arial"/>
              </a:rPr>
              <a:t>NOvA</a:t>
            </a:r>
            <a:endParaRPr lang="ja-JP" altLang="en-US" sz="3600" dirty="0">
              <a:latin typeface="Arial"/>
              <a:cs typeface="Arial"/>
            </a:endParaRP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24915"/>
            <a:ext cx="4202339" cy="4176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66117" y="5589122"/>
            <a:ext cx="3862443" cy="1015663"/>
          </a:xfrm>
          <a:prstGeom prst="rect">
            <a:avLst/>
          </a:prstGeom>
          <a:solidFill>
            <a:srgbClr val="4F81BD">
              <a:alpha val="4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 and sign </a:t>
            </a:r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31 </a:t>
            </a:r>
            <a:r>
              <a:rPr lang="en-US" sz="2000" dirty="0" smtClean="0"/>
              <a:t>couple because (</a:t>
            </a:r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31</a:t>
            </a:r>
            <a:r>
              <a:rPr lang="en-US" sz="2000" dirty="0" smtClean="0"/>
              <a:t> </a:t>
            </a:r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</a:t>
            </a:r>
            <a:r>
              <a:rPr lang="en-US" altLang="ja-JP" sz="2000" dirty="0" smtClean="0">
                <a:latin typeface="Symbol" charset="2"/>
                <a:cs typeface="Symbol" charset="2"/>
                <a:sym typeface="Wingdings"/>
              </a:rPr>
              <a:t>- </a:t>
            </a:r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31</a:t>
            </a:r>
            <a:r>
              <a:rPr lang="en-US" sz="2000" dirty="0" smtClean="0"/>
              <a:t> , 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  <a:r>
              <a:rPr lang="ja-JP" altLang="en-US" sz="2000" dirty="0" smtClean="0">
                <a:sym typeface="Wingdings"/>
              </a:rPr>
              <a:t></a:t>
            </a:r>
            <a:r>
              <a:rPr lang="en-US" sz="2000" dirty="0" err="1" smtClean="0">
                <a:latin typeface="Symbol" charset="2"/>
                <a:cs typeface="Symbol" charset="2"/>
              </a:rPr>
              <a:t>p</a:t>
            </a:r>
            <a:r>
              <a:rPr lang="en-US" sz="2000" dirty="0" err="1" smtClean="0"/>
              <a:t>-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) symmetry in vacuum (JHEP 2001) 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220573" y="4613034"/>
            <a:ext cx="3707987" cy="707886"/>
          </a:xfrm>
          <a:prstGeom prst="rect">
            <a:avLst/>
          </a:prstGeom>
          <a:solidFill>
            <a:schemeClr val="accent2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Sign of </a:t>
            </a:r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31</a:t>
            </a:r>
            <a:r>
              <a:rPr lang="en-US" sz="2000" dirty="0" smtClean="0"/>
              <a:t> distinguishes normal </a:t>
            </a:r>
            <a:r>
              <a:rPr lang="en-US" sz="2000" dirty="0" err="1" smtClean="0"/>
              <a:t>vs</a:t>
            </a:r>
            <a:r>
              <a:rPr lang="en-US" sz="2000" dirty="0" smtClean="0"/>
              <a:t> inverted mass ordering</a:t>
            </a:r>
            <a:endParaRPr lang="en-US" sz="2000" dirty="0"/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124" y="2492926"/>
            <a:ext cx="2793418" cy="195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622018" y="1865941"/>
            <a:ext cx="8064782" cy="400110"/>
          </a:xfrm>
          <a:prstGeom prst="rect">
            <a:avLst/>
          </a:prstGeom>
          <a:solidFill>
            <a:schemeClr val="accent3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P-\</a:t>
            </a:r>
            <a:r>
              <a:rPr kumimoji="1" lang="en-US" altLang="ja-JP" sz="2000" dirty="0" err="1" smtClean="0"/>
              <a:t>bar{P</a:t>
            </a:r>
            <a:r>
              <a:rPr kumimoji="1" lang="en-US" altLang="ja-JP" sz="2000" dirty="0" smtClean="0"/>
              <a:t>} bi-probability diagram, proposed by HM-</a:t>
            </a:r>
            <a:r>
              <a:rPr kumimoji="1" lang="en-US" altLang="ja-JP" sz="2000" dirty="0" err="1" smtClean="0"/>
              <a:t>H.Nunokawa</a:t>
            </a:r>
            <a:r>
              <a:rPr kumimoji="1" lang="en-US" altLang="ja-JP" sz="2000" dirty="0" smtClean="0"/>
              <a:t>, JHEP 2001</a:t>
            </a:r>
            <a:endParaRPr kumimoji="1" lang="ja-JP" altLang="en-US" sz="2000" dirty="0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3562661" y="4613034"/>
            <a:ext cx="726677" cy="689732"/>
          </a:xfrm>
          <a:prstGeom prst="ellipse">
            <a:avLst/>
          </a:prstGeom>
          <a:solidFill>
            <a:srgbClr val="660066">
              <a:alpha val="35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右矢印 11"/>
          <p:cNvSpPr/>
          <p:nvPr/>
        </p:nvSpPr>
        <p:spPr>
          <a:xfrm>
            <a:off x="5220573" y="72564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3100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 looks almost standard one, but there is a new term </a:t>
            </a:r>
            <a:endParaRPr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80891"/>
            <a:ext cx="8117304" cy="169110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9" y="4364350"/>
            <a:ext cx="8113201" cy="1100095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98498" y="1565109"/>
            <a:ext cx="1608155" cy="400110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Appearance</a:t>
            </a:r>
            <a:endParaRPr lang="ja-JP" altLang="en-US" sz="2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698498" y="3964240"/>
            <a:ext cx="1892302" cy="400110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Disappearance</a:t>
            </a:r>
            <a:endParaRPr lang="ja-JP" altLang="en-US" sz="20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34" y="5738023"/>
            <a:ext cx="5366566" cy="872067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5381846" y="1411222"/>
            <a:ext cx="2704398" cy="461665"/>
          </a:xfrm>
          <a:prstGeom prst="rect">
            <a:avLst/>
          </a:prstGeom>
          <a:solidFill>
            <a:srgbClr val="660066">
              <a:alpha val="38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Probability leakage !</a:t>
            </a:r>
            <a:endParaRPr lang="ja-JP" altLang="en-US" sz="2400" dirty="0"/>
          </a:p>
        </p:txBody>
      </p:sp>
      <p:sp>
        <p:nvSpPr>
          <p:cNvPr id="14" name="円/楕円 13"/>
          <p:cNvSpPr/>
          <p:nvPr/>
        </p:nvSpPr>
        <p:spPr>
          <a:xfrm>
            <a:off x="1870780" y="2343037"/>
            <a:ext cx="720020" cy="681157"/>
          </a:xfrm>
          <a:prstGeom prst="ellipse">
            <a:avLst/>
          </a:prstGeom>
          <a:solidFill>
            <a:srgbClr val="660066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2230790" y="4600241"/>
            <a:ext cx="720020" cy="681157"/>
          </a:xfrm>
          <a:prstGeom prst="ellipse">
            <a:avLst/>
          </a:prstGeom>
          <a:solidFill>
            <a:srgbClr val="660066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5606751" y="3564130"/>
            <a:ext cx="2967753" cy="400110"/>
          </a:xfrm>
          <a:prstGeom prst="rect">
            <a:avLst/>
          </a:prstGeom>
          <a:solidFill>
            <a:schemeClr val="accent3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U = non-unitary “MNS”</a:t>
            </a:r>
            <a:endParaRPr lang="ja-JP" altLang="en-US" sz="2000" dirty="0"/>
          </a:p>
        </p:txBody>
      </p:sp>
      <p:sp>
        <p:nvSpPr>
          <p:cNvPr id="17" name="正方形/長方形 16"/>
          <p:cNvSpPr/>
          <p:nvPr/>
        </p:nvSpPr>
        <p:spPr>
          <a:xfrm>
            <a:off x="6361952" y="5956240"/>
            <a:ext cx="2324848" cy="400110"/>
          </a:xfrm>
          <a:prstGeom prst="rect">
            <a:avLst/>
          </a:prstGeom>
          <a:solidFill>
            <a:srgbClr val="008000">
              <a:alpha val="44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Order ~ W</a:t>
            </a:r>
            <a:r>
              <a:rPr lang="en-US" altLang="ja-JP" sz="2000" baseline="30000" dirty="0" smtClean="0"/>
              <a:t>4</a:t>
            </a:r>
            <a:r>
              <a:rPr lang="en-US" altLang="ja-JP" sz="2000" dirty="0" smtClean="0"/>
              <a:t>, small!!</a:t>
            </a:r>
            <a:endParaRPr lang="ja-JP" altLang="en-US" sz="2000" dirty="0"/>
          </a:p>
        </p:txBody>
      </p:sp>
      <p:sp>
        <p:nvSpPr>
          <p:cNvPr id="18" name="円/楕円 17"/>
          <p:cNvSpPr/>
          <p:nvPr/>
        </p:nvSpPr>
        <p:spPr>
          <a:xfrm>
            <a:off x="573598" y="5738023"/>
            <a:ext cx="5446201" cy="872067"/>
          </a:xfrm>
          <a:prstGeom prst="ellipse">
            <a:avLst/>
          </a:prstGeom>
          <a:solidFill>
            <a:srgbClr val="660066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 rot="10800000" flipV="1">
            <a:off x="2590800" y="1565109"/>
            <a:ext cx="2592690" cy="777928"/>
          </a:xfrm>
          <a:prstGeom prst="straightConnector1">
            <a:avLst/>
          </a:prstGeom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194380" y="0"/>
            <a:ext cx="8949619" cy="1114385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Sensitivity to </a:t>
            </a:r>
            <a:r>
              <a:rPr lang="en-US" altLang="ja-JP" sz="3600" dirty="0" err="1" smtClean="0"/>
              <a:t>C</a:t>
            </a:r>
            <a:r>
              <a:rPr lang="en-US" altLang="ja-JP" sz="3600" baseline="-25000" dirty="0" err="1" smtClean="0"/>
              <a:t>ee</a:t>
            </a:r>
            <a:r>
              <a:rPr lang="en-US" altLang="ja-JP" sz="3600" dirty="0" smtClean="0"/>
              <a:t> and 1-</a:t>
            </a:r>
            <a:r>
              <a:rPr lang="en-US" altLang="ja-JP" sz="3600" dirty="0" smtClean="0">
                <a:latin typeface="Symbol" charset="2"/>
                <a:cs typeface="Symbol" charset="2"/>
              </a:rPr>
              <a:t>S</a:t>
            </a:r>
            <a:r>
              <a:rPr lang="en-US" altLang="ja-JP" sz="3600" dirty="0" smtClean="0"/>
              <a:t>|U</a:t>
            </a:r>
            <a:r>
              <a:rPr lang="en-US" altLang="ja-JP" sz="3600" baseline="-25000" dirty="0" smtClean="0"/>
              <a:t>ei</a:t>
            </a:r>
            <a:r>
              <a:rPr lang="en-US" altLang="ja-JP" sz="3600" dirty="0" smtClean="0"/>
              <a:t>|</a:t>
            </a:r>
            <a:r>
              <a:rPr lang="en-US" altLang="ja-JP" sz="3600" baseline="30000" dirty="0" smtClean="0"/>
              <a:t>2</a:t>
            </a:r>
            <a:r>
              <a:rPr lang="en-US" altLang="ja-JP" sz="3600" dirty="0" smtClean="0"/>
              <a:t> from JUNO </a:t>
            </a:r>
            <a:br>
              <a:rPr lang="en-US" altLang="ja-JP" sz="3600" dirty="0" smtClean="0"/>
            </a:br>
            <a:r>
              <a:rPr lang="en-US" altLang="ja-JP" sz="3600" dirty="0" smtClean="0"/>
              <a:t>5 years</a:t>
            </a:r>
            <a:endParaRPr lang="ja-JP" altLang="en-US" sz="3600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36" y="1066294"/>
            <a:ext cx="6966136" cy="579170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230964" y="3757808"/>
            <a:ext cx="2766215" cy="954107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800" dirty="0" err="1" smtClean="0"/>
              <a:t>C</a:t>
            </a:r>
            <a:r>
              <a:rPr lang="en-US" altLang="ja-JP" sz="2800" baseline="-25000" dirty="0" err="1" smtClean="0"/>
              <a:t>ee</a:t>
            </a:r>
            <a:r>
              <a:rPr lang="en-US" altLang="ja-JP" sz="2800" dirty="0" smtClean="0"/>
              <a:t> ~ 10</a:t>
            </a:r>
            <a:r>
              <a:rPr lang="en-US" altLang="ja-JP" sz="2800" baseline="30000" dirty="0" smtClean="0"/>
              <a:t>-4</a:t>
            </a:r>
            <a:r>
              <a:rPr lang="en-US" altLang="ja-JP" sz="2800" dirty="0" smtClean="0"/>
              <a:t> (1 </a:t>
            </a:r>
            <a:r>
              <a:rPr lang="en-US" altLang="ja-JP" sz="2800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sz="2800" dirty="0" smtClean="0"/>
              <a:t>) </a:t>
            </a:r>
          </a:p>
          <a:p>
            <a:r>
              <a:rPr lang="en-US" altLang="ja-JP" sz="2800" dirty="0" smtClean="0"/>
              <a:t>1-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S</a:t>
            </a:r>
            <a:r>
              <a:rPr lang="en-US" altLang="ja-JP" sz="2800" dirty="0" smtClean="0"/>
              <a:t>|U</a:t>
            </a:r>
            <a:r>
              <a:rPr lang="en-US" altLang="ja-JP" sz="2800" baseline="-25000" dirty="0" smtClean="0"/>
              <a:t>ei</a:t>
            </a:r>
            <a:r>
              <a:rPr lang="en-US" altLang="ja-JP" sz="2800" dirty="0" smtClean="0"/>
              <a:t>|</a:t>
            </a:r>
            <a:r>
              <a:rPr lang="en-US" altLang="ja-JP" sz="2800" baseline="30000" dirty="0" smtClean="0"/>
              <a:t>2</a:t>
            </a:r>
            <a:r>
              <a:rPr lang="en-US" altLang="ja-JP" sz="2800" dirty="0" smtClean="0"/>
              <a:t> ~ 0.01</a:t>
            </a:r>
            <a:endParaRPr lang="ja-JP" altLang="en-US" sz="2800" dirty="0"/>
          </a:p>
        </p:txBody>
      </p:sp>
      <p:sp>
        <p:nvSpPr>
          <p:cNvPr id="9" name="正方形/長方形 8"/>
          <p:cNvSpPr/>
          <p:nvPr/>
        </p:nvSpPr>
        <p:spPr>
          <a:xfrm>
            <a:off x="4639223" y="2226358"/>
            <a:ext cx="4022864" cy="461665"/>
          </a:xfrm>
          <a:prstGeom prst="rect">
            <a:avLst/>
          </a:prstGeom>
          <a:solidFill>
            <a:schemeClr val="accent2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3% flux uncertainty assumed</a:t>
            </a:r>
            <a:endParaRPr lang="ja-JP" altLang="en-US" sz="2400" dirty="0"/>
          </a:p>
        </p:txBody>
      </p:sp>
      <p:sp>
        <p:nvSpPr>
          <p:cNvPr id="10" name="円/楕円 9"/>
          <p:cNvSpPr/>
          <p:nvPr/>
        </p:nvSpPr>
        <p:spPr>
          <a:xfrm>
            <a:off x="2294167" y="2345391"/>
            <a:ext cx="2552763" cy="4376084"/>
          </a:xfrm>
          <a:prstGeom prst="ellipse">
            <a:avLst/>
          </a:prstGeom>
          <a:solidFill>
            <a:srgbClr val="660066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Aug 16, 2018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52227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Nufact2018@Virginia Tech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1023679"/>
            <a:ext cx="4495801" cy="4794445"/>
          </a:xfrm>
        </p:spPr>
        <p:txBody>
          <a:bodyPr>
            <a:normAutofit/>
          </a:bodyPr>
          <a:lstStyle/>
          <a:p>
            <a:r>
              <a:rPr lang="en-US" altLang="ja-JP" sz="5400" dirty="0" smtClean="0">
                <a:latin typeface="Comic Sans MS"/>
                <a:ea typeface="ＤＦＰ勘亭流" pitchFamily="-112" charset="-128"/>
                <a:cs typeface="Comic Sans MS"/>
              </a:rPr>
              <a:t>Sterile model-independent P: </a:t>
            </a:r>
            <a:r>
              <a:rPr lang="en-US" altLang="ja-JP" sz="5400" dirty="0" smtClean="0">
                <a:solidFill>
                  <a:srgbClr val="FF6600"/>
                </a:solidFill>
                <a:latin typeface="Comic Sans MS"/>
                <a:ea typeface="ＤＦＰ勘亭流" pitchFamily="-112" charset="-128"/>
                <a:cs typeface="Comic Sans MS"/>
              </a:rPr>
              <a:t>Prevail to “in matter” ?</a:t>
            </a:r>
            <a:endParaRPr lang="en-US" altLang="ja-JP" sz="5400" dirty="0" smtClean="0">
              <a:solidFill>
                <a:srgbClr val="FF6600"/>
              </a:solidFill>
              <a:latin typeface="Comic Sans MS" pitchFamily="-101" charset="0"/>
            </a:endParaRPr>
          </a:p>
        </p:txBody>
      </p:sp>
      <p:pic>
        <p:nvPicPr>
          <p:cNvPr id="52229" name="Picture 3" descr="b0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457200"/>
            <a:ext cx="3887788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144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A simple formula for oscillation probability in matter w/o </a:t>
            </a:r>
            <a:r>
              <a:rPr lang="en-US" altLang="ja-JP" dirty="0" err="1" smtClean="0"/>
              <a:t>unitarity</a:t>
            </a:r>
            <a:r>
              <a:rPr lang="en-US" altLang="ja-JP" dirty="0" smtClean="0"/>
              <a:t>: leading order in W perturbation</a:t>
            </a:r>
            <a:endParaRPr lang="ja-JP" altLang="en-US" dirty="0"/>
          </a:p>
        </p:txBody>
      </p:sp>
      <p:sp>
        <p:nvSpPr>
          <p:cNvPr id="14" name="コンテンツ プレースホルダ 13"/>
          <p:cNvSpPr>
            <a:spLocks noGrp="1"/>
          </p:cNvSpPr>
          <p:nvPr>
            <p:ph idx="1"/>
          </p:nvPr>
        </p:nvSpPr>
        <p:spPr>
          <a:xfrm>
            <a:off x="457200" y="4791036"/>
            <a:ext cx="8229600" cy="1565315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>
                <a:solidFill>
                  <a:srgbClr val="008000"/>
                </a:solidFill>
              </a:rPr>
              <a:t>All W</a:t>
            </a:r>
            <a:r>
              <a:rPr lang="en-US" altLang="ja-JP" sz="2400" baseline="30000" dirty="0" smtClean="0">
                <a:solidFill>
                  <a:srgbClr val="008000"/>
                </a:solidFill>
              </a:rPr>
              <a:t>2</a:t>
            </a:r>
            <a:r>
              <a:rPr lang="en-US" altLang="ja-JP" sz="2400" dirty="0" smtClean="0">
                <a:solidFill>
                  <a:srgbClr val="008000"/>
                </a:solidFill>
              </a:rPr>
              <a:t> &amp; W</a:t>
            </a:r>
            <a:r>
              <a:rPr lang="en-US" altLang="ja-JP" sz="2400" baseline="30000" dirty="0" smtClean="0">
                <a:solidFill>
                  <a:srgbClr val="008000"/>
                </a:solidFill>
              </a:rPr>
              <a:t>4</a:t>
            </a:r>
            <a:r>
              <a:rPr lang="en-US" altLang="ja-JP" sz="2400" dirty="0" smtClean="0">
                <a:solidFill>
                  <a:srgbClr val="008000"/>
                </a:solidFill>
              </a:rPr>
              <a:t> terms </a:t>
            </a:r>
            <a:r>
              <a:rPr lang="en-US" altLang="ja-JP" sz="2400" dirty="0" err="1" smtClean="0">
                <a:solidFill>
                  <a:srgbClr val="008000"/>
                </a:solidFill>
              </a:rPr>
              <a:t>avaraged</a:t>
            </a:r>
            <a:r>
              <a:rPr lang="en-US" altLang="ja-JP" sz="2400" dirty="0" smtClean="0">
                <a:solidFill>
                  <a:srgbClr val="008000"/>
                </a:solidFill>
              </a:rPr>
              <a:t> out or suppressed if </a:t>
            </a:r>
            <a:r>
              <a:rPr lang="en-US" altLang="ja-JP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sz="2400" dirty="0" smtClean="0">
                <a:solidFill>
                  <a:srgbClr val="008000"/>
                </a:solidFill>
              </a:rPr>
              <a:t>m</a:t>
            </a:r>
            <a:r>
              <a:rPr lang="en-US" altLang="ja-JP" sz="2400" baseline="30000" dirty="0" smtClean="0">
                <a:solidFill>
                  <a:srgbClr val="008000"/>
                </a:solidFill>
              </a:rPr>
              <a:t>2</a:t>
            </a:r>
            <a:r>
              <a:rPr lang="en-US" altLang="ja-JP" sz="2400" dirty="0" smtClean="0">
                <a:solidFill>
                  <a:srgbClr val="008000"/>
                </a:solidFill>
              </a:rPr>
              <a:t> &gt; 0.1 eV</a:t>
            </a:r>
            <a:r>
              <a:rPr lang="en-US" altLang="ja-JP" sz="2400" baseline="30000" dirty="0" smtClean="0">
                <a:solidFill>
                  <a:srgbClr val="008000"/>
                </a:solidFill>
              </a:rPr>
              <a:t>2 </a:t>
            </a:r>
            <a:r>
              <a:rPr lang="en-US" altLang="ja-JP" sz="2400" dirty="0" smtClean="0">
                <a:solidFill>
                  <a:srgbClr val="008000"/>
                </a:solidFill>
              </a:rPr>
              <a:t>except for </a:t>
            </a:r>
            <a:r>
              <a:rPr lang="en-US" altLang="ja-JP" sz="2400" dirty="0" smtClean="0">
                <a:solidFill>
                  <a:srgbClr val="FF0000"/>
                </a:solidFill>
              </a:rPr>
              <a:t>P leaking term!!</a:t>
            </a:r>
            <a:endParaRPr lang="en-US" altLang="ja-JP" sz="2400" baseline="30000" dirty="0" smtClean="0">
              <a:solidFill>
                <a:srgbClr val="FF0000"/>
              </a:solidFill>
            </a:endParaRPr>
          </a:p>
          <a:p>
            <a:r>
              <a:rPr lang="en-US" altLang="ja-JP" sz="2400" dirty="0" smtClean="0">
                <a:solidFill>
                  <a:schemeClr val="accent1"/>
                </a:solidFill>
              </a:rPr>
              <a:t>UV effect is in: (1) explicit W correction term, (2) non-unitary U matrix </a:t>
            </a:r>
            <a:endParaRPr lang="ja-JP" altLang="en-US" sz="2400" dirty="0" smtClean="0">
              <a:solidFill>
                <a:schemeClr val="accent1"/>
              </a:solidFill>
            </a:endParaRPr>
          </a:p>
          <a:p>
            <a:endParaRPr lang="ja-JP" altLang="en-US" sz="2400" dirty="0" smtClean="0"/>
          </a:p>
          <a:p>
            <a:endParaRPr lang="ja-JP" altLang="en-US" sz="2400" dirty="0" smtClean="0"/>
          </a:p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09" y="2180759"/>
            <a:ext cx="7673457" cy="2610277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2238099" y="2419130"/>
            <a:ext cx="705401" cy="577493"/>
          </a:xfrm>
          <a:prstGeom prst="ellipse">
            <a:avLst/>
          </a:prstGeom>
          <a:solidFill>
            <a:srgbClr val="660066">
              <a:alpha val="2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342" y="2229477"/>
            <a:ext cx="1284524" cy="76714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465232" y="2419130"/>
            <a:ext cx="622611" cy="400110"/>
          </a:xfrm>
          <a:prstGeom prst="rect">
            <a:avLst/>
          </a:prstGeom>
          <a:solidFill>
            <a:srgbClr val="008000">
              <a:alpha val="28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X=…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日付プレースホル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11" charset="0"/>
                <a:ea typeface="Osaka" pitchFamily="-111" charset="-128"/>
                <a:cs typeface="Osaka" pitchFamily="-111" charset="-128"/>
              </a:rPr>
              <a:t>Aug 16, 2018</a:t>
            </a:r>
            <a:endParaRPr lang="en-US" altLang="ja-JP" smtClean="0">
              <a:latin typeface="Times" pitchFamily="-111" charset="0"/>
              <a:ea typeface="Osaka" pitchFamily="-111" charset="-128"/>
              <a:cs typeface="Osaka" pitchFamily="-111" charset="-128"/>
            </a:endParaRPr>
          </a:p>
        </p:txBody>
      </p:sp>
      <p:sp>
        <p:nvSpPr>
          <p:cNvPr id="60419" name="フッター プレースホルダ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11" charset="0"/>
                <a:ea typeface="Osaka" pitchFamily="-111" charset="-128"/>
                <a:cs typeface="Osaka" pitchFamily="-111" charset="-128"/>
              </a:rPr>
              <a:t>Nufact2018@Virginia Tech</a:t>
            </a:r>
            <a:endParaRPr lang="en-US" altLang="ja-JP" smtClean="0">
              <a:latin typeface="Times" pitchFamily="-111" charset="0"/>
              <a:ea typeface="Osaka" pitchFamily="-111" charset="-128"/>
              <a:cs typeface="Osaka" pitchFamily="-111" charset="-128"/>
            </a:endParaRPr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3886200" cy="4953000"/>
          </a:xfrm>
        </p:spPr>
        <p:txBody>
          <a:bodyPr>
            <a:normAutofit/>
          </a:bodyPr>
          <a:lstStyle/>
          <a:p>
            <a:r>
              <a:rPr lang="en-US" altLang="ja-JP" sz="4800" dirty="0" smtClean="0">
                <a:latin typeface="Comic Sans MS"/>
                <a:ea typeface="ＤＦＰ勘亭流" pitchFamily="-111" charset="-128"/>
                <a:cs typeface="Comic Sans MS"/>
              </a:rPr>
              <a:t>Where is the region of large UV?</a:t>
            </a:r>
            <a:endParaRPr lang="ja-JP" altLang="en-US" sz="4800" dirty="0" smtClean="0">
              <a:latin typeface="Comic Sans MS"/>
              <a:ea typeface="ＤＦＰ勘亭流" pitchFamily="-111" charset="-128"/>
              <a:cs typeface="Comic Sans MS"/>
            </a:endParaRPr>
          </a:p>
        </p:txBody>
      </p:sp>
      <p:pic>
        <p:nvPicPr>
          <p:cNvPr id="60421" name="Picture 3" descr="b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381000"/>
            <a:ext cx="4049713" cy="6180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Aug 16, 2018</a:t>
            </a: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Nufact2018@Virginia Tech</a:t>
            </a:r>
            <a:endParaRPr lang="en-US" altLang="ja-JP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7702" cy="369301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792" y="3120476"/>
            <a:ext cx="4997208" cy="373752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113473"/>
            <a:ext cx="3615484" cy="274452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237932" y="1600201"/>
            <a:ext cx="3545831" cy="830997"/>
          </a:xfrm>
          <a:prstGeom prst="rect">
            <a:avLst/>
          </a:prstGeom>
          <a:solidFill>
            <a:schemeClr val="accent2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400" dirty="0" smtClean="0"/>
              <a:t>P large at solar- and </a:t>
            </a:r>
            <a:r>
              <a:rPr kumimoji="1" lang="en-US" altLang="ja-JP" sz="2400" dirty="0" err="1" smtClean="0"/>
              <a:t>atm</a:t>
            </a:r>
            <a:r>
              <a:rPr kumimoji="1" lang="en-US" altLang="ja-JP" sz="2400" dirty="0" smtClean="0"/>
              <a:t>- MSW enhanced regions </a:t>
            </a:r>
            <a:endParaRPr kumimoji="1" lang="ja-JP" altLang="en-US" sz="24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276" y="2594395"/>
            <a:ext cx="3476616" cy="18078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932" y="2926672"/>
            <a:ext cx="1738308" cy="147314"/>
          </a:xfrm>
          <a:prstGeom prst="rect">
            <a:avLst/>
          </a:prstGeom>
        </p:spPr>
      </p:pic>
      <p:sp>
        <p:nvSpPr>
          <p:cNvPr id="14" name="円/楕円 13"/>
          <p:cNvSpPr/>
          <p:nvPr/>
        </p:nvSpPr>
        <p:spPr>
          <a:xfrm>
            <a:off x="260004" y="95560"/>
            <a:ext cx="1463506" cy="1188121"/>
          </a:xfrm>
          <a:prstGeom prst="ellipse">
            <a:avLst/>
          </a:prstGeom>
          <a:solidFill>
            <a:schemeClr val="bg1"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2151979" y="247960"/>
            <a:ext cx="1282083" cy="1188121"/>
          </a:xfrm>
          <a:prstGeom prst="ellipse">
            <a:avLst/>
          </a:prstGeom>
          <a:solidFill>
            <a:schemeClr val="bg1"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コンテンツ プレースホルダ 9"/>
          <p:cNvSpPr txBox="1">
            <a:spLocks/>
          </p:cNvSpPr>
          <p:nvPr/>
        </p:nvSpPr>
        <p:spPr>
          <a:xfrm>
            <a:off x="5170492" y="79925"/>
            <a:ext cx="3750455" cy="15202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Leading order </a:t>
            </a:r>
            <a:r>
              <a:rPr lang="en-US" altLang="ja-JP" sz="3200" dirty="0" smtClean="0"/>
              <a:t>terms =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Zeroth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order in W 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Aug 16, 2018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66563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1" charset="0"/>
                <a:ea typeface="Osaka" pitchFamily="-101" charset="-128"/>
                <a:cs typeface="Osaka" pitchFamily="-101" charset="-128"/>
              </a:rPr>
              <a:t>Nufact2018@Virginia Tech</a:t>
            </a:r>
            <a:endParaRPr lang="en-US" altLang="ja-JP" smtClean="0">
              <a:latin typeface="Times" pitchFamily="-101" charset="0"/>
              <a:ea typeface="Osaka" pitchFamily="-101" charset="-128"/>
              <a:cs typeface="Osaka" pitchFamily="-101" charset="-128"/>
            </a:endParaRPr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1219200"/>
            <a:ext cx="4572000" cy="4355432"/>
          </a:xfrm>
        </p:spPr>
        <p:txBody>
          <a:bodyPr>
            <a:normAutofit/>
          </a:bodyPr>
          <a:lstStyle/>
          <a:p>
            <a:r>
              <a:rPr lang="en-US" altLang="ja-JP" sz="5400" dirty="0" smtClean="0">
                <a:latin typeface="Comic Sans MS"/>
                <a:ea typeface="ＤＦＰ勘亭流" pitchFamily="-101" charset="-128"/>
                <a:cs typeface="Comic Sans MS"/>
              </a:rPr>
              <a:t>Large ~W</a:t>
            </a:r>
            <a:r>
              <a:rPr lang="en-US" altLang="ja-JP" sz="5400" baseline="30000" dirty="0" smtClean="0">
                <a:latin typeface="Comic Sans MS"/>
                <a:ea typeface="ＤＦＰ勘亭流" pitchFamily="-101" charset="-128"/>
                <a:cs typeface="Comic Sans MS"/>
              </a:rPr>
              <a:t>2</a:t>
            </a:r>
            <a:r>
              <a:rPr lang="en-US" altLang="ja-JP" sz="5400" dirty="0" smtClean="0">
                <a:latin typeface="Comic Sans MS"/>
                <a:ea typeface="ＤＦＰ勘亭流" pitchFamily="-101" charset="-128"/>
                <a:cs typeface="Comic Sans MS"/>
              </a:rPr>
              <a:t> corrections?</a:t>
            </a:r>
            <a:r>
              <a:rPr lang="en-US" altLang="ja-JP" sz="5400" dirty="0" smtClean="0">
                <a:latin typeface="ＤＦＰ勘亭流" pitchFamily="-101" charset="-128"/>
                <a:ea typeface="ＤＦＰ勘亭流" pitchFamily="-101" charset="-128"/>
                <a:cs typeface="ＤＦＰ勘亭流" pitchFamily="-101" charset="-128"/>
              </a:rPr>
              <a:t> </a:t>
            </a:r>
            <a:endParaRPr lang="ja-JP" altLang="en-US" sz="5400" dirty="0" smtClean="0">
              <a:latin typeface="Comic Sans MS" pitchFamily="-101" charset="0"/>
            </a:endParaRPr>
          </a:p>
        </p:txBody>
      </p:sp>
      <p:pic>
        <p:nvPicPr>
          <p:cNvPr id="66565" name="図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33400"/>
            <a:ext cx="40386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0" name="コンテンツ プレースホルダ 9"/>
          <p:cNvSpPr>
            <a:spLocks noGrp="1"/>
          </p:cNvSpPr>
          <p:nvPr>
            <p:ph idx="1"/>
          </p:nvPr>
        </p:nvSpPr>
        <p:spPr>
          <a:xfrm>
            <a:off x="259174" y="1231005"/>
            <a:ext cx="3948481" cy="4768529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Order W2 correction terms  </a:t>
            </a:r>
          </a:p>
          <a:p>
            <a:r>
              <a:rPr lang="en-US" altLang="ja-JP" dirty="0" smtClean="0"/>
              <a:t>          small in most of the regions of L-E, but sizeable in limited places</a:t>
            </a:r>
          </a:p>
          <a:p>
            <a:r>
              <a:rPr lang="en-US" altLang="ja-JP" dirty="0" smtClean="0"/>
              <a:t>High energy, long baseline </a:t>
            </a:r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err="1" smtClean="0">
                <a:sym typeface="Wingdings"/>
              </a:rPr>
              <a:t>IceCube</a:t>
            </a:r>
            <a:r>
              <a:rPr lang="en-US" altLang="ja-JP" dirty="0" smtClean="0">
                <a:sym typeface="Wingdings"/>
              </a:rPr>
              <a:t>, PINGU, Hyper-K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655" y="12700"/>
            <a:ext cx="4762500" cy="6845300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7485571" y="12700"/>
            <a:ext cx="1484584" cy="693380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7676729" y="2082877"/>
            <a:ext cx="1293426" cy="813097"/>
          </a:xfrm>
          <a:prstGeom prst="ellipse">
            <a:avLst/>
          </a:prstGeom>
          <a:solidFill>
            <a:srgbClr val="660066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259174" y="241134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11" charset="0"/>
                <a:ea typeface="Osaka" pitchFamily="-111" charset="-128"/>
                <a:cs typeface="Osaka" pitchFamily="-111" charset="-128"/>
              </a:rPr>
              <a:t>Aug 16, 2018</a:t>
            </a:r>
            <a:endParaRPr lang="en-US" altLang="ja-JP" smtClean="0">
              <a:latin typeface="Times" pitchFamily="-111" charset="0"/>
              <a:ea typeface="Osaka" pitchFamily="-111" charset="-128"/>
              <a:cs typeface="Osaka" pitchFamily="-111" charset="-128"/>
            </a:endParaRPr>
          </a:p>
        </p:txBody>
      </p:sp>
      <p:sp>
        <p:nvSpPr>
          <p:cNvPr id="157699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11" charset="0"/>
                <a:ea typeface="Osaka" pitchFamily="-111" charset="-128"/>
                <a:cs typeface="Osaka" pitchFamily="-111" charset="-128"/>
              </a:rPr>
              <a:t>Nufact2018@Virginia Tech</a:t>
            </a:r>
            <a:endParaRPr lang="en-US" altLang="ja-JP" smtClean="0">
              <a:latin typeface="Times" pitchFamily="-111" charset="0"/>
              <a:ea typeface="Osaka" pitchFamily="-111" charset="-128"/>
              <a:cs typeface="Osaka" pitchFamily="-111" charset="-128"/>
            </a:endParaRPr>
          </a:p>
        </p:txBody>
      </p:sp>
      <p:sp>
        <p:nvSpPr>
          <p:cNvPr id="1577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0300"/>
            <a:ext cx="3811202" cy="4530436"/>
          </a:xfrm>
        </p:spPr>
        <p:txBody>
          <a:bodyPr>
            <a:normAutofit/>
          </a:bodyPr>
          <a:lstStyle/>
          <a:p>
            <a:r>
              <a:rPr lang="en-US" altLang="ja-JP" sz="6000" dirty="0" smtClean="0">
                <a:latin typeface="Comic Sans MS"/>
                <a:cs typeface="Comic Sans MS"/>
              </a:rPr>
              <a:t>S</a:t>
            </a:r>
            <a:r>
              <a:rPr lang="en-US" altLang="ja-JP" sz="6000" dirty="0" smtClean="0">
                <a:latin typeface="Comic Sans MS"/>
                <a:cs typeface="Comic Sans MS"/>
              </a:rPr>
              <a:t>ummary </a:t>
            </a:r>
            <a:endParaRPr lang="en-US" altLang="ja-JP" sz="6000" baseline="-25000" dirty="0">
              <a:solidFill>
                <a:schemeClr val="accent1"/>
              </a:solidFill>
            </a:endParaRPr>
          </a:p>
        </p:txBody>
      </p:sp>
      <p:pic>
        <p:nvPicPr>
          <p:cNvPr id="15770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1039" y="457200"/>
            <a:ext cx="4021254" cy="5899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6654"/>
            <a:ext cx="8229600" cy="59923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S</a:t>
            </a:r>
            <a:r>
              <a:rPr lang="en-US" altLang="ja-JP" dirty="0" smtClean="0">
                <a:latin typeface="Comic Sans MS"/>
                <a:cs typeface="Comic Sans MS"/>
              </a:rPr>
              <a:t>ummary </a:t>
            </a:r>
            <a:r>
              <a:rPr lang="en-US" altLang="ja-JP" dirty="0" smtClean="0">
                <a:latin typeface="Comic Sans MS"/>
                <a:cs typeface="Comic Sans MS"/>
              </a:rPr>
              <a:t>(phase correlation)</a:t>
            </a:r>
            <a:r>
              <a:rPr lang="en-US" altLang="ja-JP" dirty="0" smtClean="0">
                <a:latin typeface="Comic Sans MS"/>
                <a:cs typeface="Comic Sans MS"/>
              </a:rPr>
              <a:t> </a:t>
            </a:r>
            <a:endParaRPr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2133" y="1442049"/>
            <a:ext cx="8617551" cy="4914301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alpha parameters (which describe NP causing UV) have </a:t>
            </a:r>
            <a:r>
              <a:rPr lang="en-US" altLang="ja-JP" dirty="0" smtClean="0">
                <a:solidFill>
                  <a:srgbClr val="000000"/>
                </a:solidFill>
              </a:rPr>
              <a:t>definite universal correlation with </a:t>
            </a:r>
            <a:r>
              <a:rPr lang="en-US" altLang="ja-JP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          framework of UV (high-scale, or leading-order low-scale) knows </a:t>
            </a:r>
            <a:r>
              <a:rPr lang="en-US" altLang="ja-JP" dirty="0" smtClean="0">
                <a:solidFill>
                  <a:srgbClr val="000000"/>
                </a:solidFill>
              </a:rPr>
              <a:t>how NP should have relation with SM (strange ?) 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         better framework than “adding NSI ad hoc” (</a:t>
            </a:r>
            <a:r>
              <a:rPr lang="en-US" altLang="ja-JP" dirty="0" smtClean="0">
                <a:solidFill>
                  <a:srgbClr val="000000"/>
                </a:solidFill>
              </a:rPr>
              <a:t>?)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Neutrino propagation unitary with non-unitary mixing matrix</a:t>
            </a:r>
          </a:p>
          <a:p>
            <a:endParaRPr lang="ja-JP" altLang="en-US" dirty="0" smtClean="0"/>
          </a:p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6" name="右矢印 5"/>
          <p:cNvSpPr/>
          <p:nvPr/>
        </p:nvSpPr>
        <p:spPr>
          <a:xfrm>
            <a:off x="272133" y="4135827"/>
            <a:ext cx="978408" cy="484632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272133" y="2642651"/>
            <a:ext cx="978408" cy="484632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日付プレースホル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Arial" pitchFamily="-103" charset="0"/>
                <a:ea typeface="Osaka" pitchFamily="-103" charset="-128"/>
                <a:cs typeface="Osaka" pitchFamily="-103" charset="-128"/>
              </a:rPr>
              <a:t>Aug 16, 2018</a:t>
            </a:r>
            <a:endParaRPr lang="en-US" altLang="ja-JP" smtClean="0">
              <a:latin typeface="Arial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54275" name="フッター プレースホルダ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Arial" pitchFamily="-103" charset="0"/>
                <a:ea typeface="Osaka" pitchFamily="-103" charset="-128"/>
                <a:cs typeface="Osaka" pitchFamily="-103" charset="-128"/>
              </a:rPr>
              <a:t>Nufact2018@Virginia Tech</a:t>
            </a:r>
            <a:endParaRPr lang="en-US" altLang="ja-JP" smtClean="0">
              <a:latin typeface="Arial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283745" y="1600200"/>
            <a:ext cx="4246566" cy="3657600"/>
          </a:xfrm>
        </p:spPr>
        <p:txBody>
          <a:bodyPr/>
          <a:lstStyle/>
          <a:p>
            <a:r>
              <a:rPr lang="en-US" altLang="ja-JP" sz="5400" dirty="0" smtClean="0">
                <a:latin typeface="Comic Sans MS"/>
                <a:cs typeface="Comic Sans MS"/>
              </a:rPr>
              <a:t>At where </a:t>
            </a:r>
            <a:r>
              <a:rPr lang="en-US" altLang="ja-JP" sz="5400" dirty="0" err="1" smtClean="0">
                <a:latin typeface="Comic Sans MS"/>
                <a:cs typeface="Comic Sans MS"/>
              </a:rPr>
              <a:t>unitarity</a:t>
            </a:r>
            <a:r>
              <a:rPr lang="en-US" altLang="ja-JP" sz="5400" dirty="0" smtClean="0">
                <a:latin typeface="Comic Sans MS"/>
                <a:cs typeface="Comic Sans MS"/>
              </a:rPr>
              <a:t> test needed</a:t>
            </a:r>
            <a:endParaRPr lang="ja-JP" altLang="en-US" sz="5400" dirty="0" smtClean="0">
              <a:latin typeface="Comic Sans MS"/>
              <a:cs typeface="Comic Sans MS"/>
            </a:endParaRPr>
          </a:p>
        </p:txBody>
      </p:sp>
      <p:pic>
        <p:nvPicPr>
          <p:cNvPr id="54277" name="図 8" descr="志賀大七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0311" y="304800"/>
            <a:ext cx="43608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955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S</a:t>
            </a:r>
            <a:r>
              <a:rPr lang="en-US" altLang="ja-JP" dirty="0" smtClean="0">
                <a:latin typeface="Comic Sans MS"/>
                <a:cs typeface="Comic Sans MS"/>
              </a:rPr>
              <a:t>ummary </a:t>
            </a:r>
            <a:r>
              <a:rPr lang="en-US" altLang="ja-JP" dirty="0" smtClean="0">
                <a:latin typeface="Comic Sans MS"/>
                <a:cs typeface="Comic Sans MS"/>
              </a:rPr>
              <a:t>(“model-independent” low-scale UV)</a:t>
            </a:r>
            <a:r>
              <a:rPr lang="en-US" altLang="ja-JP" dirty="0" smtClean="0">
                <a:latin typeface="Comic Sans MS"/>
                <a:cs typeface="Comic Sans MS"/>
              </a:rPr>
              <a:t> </a:t>
            </a:r>
            <a:endParaRPr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2133" y="1159557"/>
            <a:ext cx="8617551" cy="5561918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P made insensitive to sterile sector structure </a:t>
            </a:r>
            <a:r>
              <a:rPr lang="en-US" altLang="ja-JP" dirty="0" smtClean="0">
                <a:solidFill>
                  <a:srgbClr val="000000"/>
                </a:solidFill>
              </a:rPr>
              <a:t>if m</a:t>
            </a:r>
            <a:r>
              <a:rPr lang="en-US" altLang="ja-JP" baseline="-25000" dirty="0" smtClean="0">
                <a:solidFill>
                  <a:srgbClr val="000000"/>
                </a:solidFill>
              </a:rPr>
              <a:t>J</a:t>
            </a:r>
            <a:r>
              <a:rPr lang="en-US" altLang="ja-JP" baseline="30000" dirty="0" smtClean="0">
                <a:solidFill>
                  <a:srgbClr val="000000"/>
                </a:solidFill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</a:rPr>
              <a:t> &gt; 0.1 eV</a:t>
            </a:r>
            <a:r>
              <a:rPr lang="en-US" altLang="ja-JP" baseline="30000" dirty="0" smtClean="0">
                <a:solidFill>
                  <a:srgbClr val="000000"/>
                </a:solidFill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</a:rPr>
              <a:t> both </a:t>
            </a:r>
            <a:r>
              <a:rPr lang="en-US" altLang="ja-JP" dirty="0" smtClean="0">
                <a:solidFill>
                  <a:srgbClr val="000000"/>
                </a:solidFill>
              </a:rPr>
              <a:t>P in vacuum and in matter 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lang="en-US" altLang="ja-JP" dirty="0" smtClean="0">
                <a:solidFill>
                  <a:srgbClr val="000000"/>
                </a:solidFill>
              </a:rPr>
              <a:t>A new term, the “probability leaking</a:t>
            </a:r>
            <a:r>
              <a:rPr lang="en-US" altLang="ja-JP" dirty="0" smtClean="0">
                <a:solidFill>
                  <a:srgbClr val="000000"/>
                </a:solidFill>
              </a:rPr>
              <a:t> (to sterile sector) term</a:t>
            </a:r>
            <a:r>
              <a:rPr lang="en-US" altLang="ja-JP" dirty="0" smtClean="0">
                <a:solidFill>
                  <a:srgbClr val="000000"/>
                </a:solidFill>
              </a:rPr>
              <a:t>” </a:t>
            </a:r>
            <a:r>
              <a:rPr lang="en-US" altLang="ja-JP" dirty="0" smtClean="0">
                <a:solidFill>
                  <a:srgbClr val="000000"/>
                </a:solidFill>
              </a:rPr>
              <a:t>found                 JUNO analysis 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C</a:t>
            </a:r>
            <a:r>
              <a:rPr lang="en-US" altLang="ja-JP" baseline="-25000" dirty="0" err="1" smtClean="0"/>
              <a:t>ee</a:t>
            </a:r>
            <a:r>
              <a:rPr lang="en-US" altLang="ja-JP" dirty="0" smtClean="0"/>
              <a:t> ~ 10</a:t>
            </a:r>
            <a:r>
              <a:rPr lang="en-US" altLang="ja-JP" baseline="30000" dirty="0" smtClean="0"/>
              <a:t>-4</a:t>
            </a:r>
            <a:r>
              <a:rPr lang="en-US" altLang="ja-JP" dirty="0" smtClean="0"/>
              <a:t>, 1-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|U</a:t>
            </a:r>
            <a:r>
              <a:rPr lang="en-US" altLang="ja-JP" baseline="-25000" dirty="0" smtClean="0"/>
              <a:t>ei</a:t>
            </a:r>
            <a:r>
              <a:rPr lang="en-US" altLang="ja-JP" dirty="0" smtClean="0"/>
              <a:t>|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~ 0.01 (both 1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)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lang="en-US" altLang="ja-JP" dirty="0" smtClean="0"/>
              <a:t>W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</a:t>
            </a:r>
            <a:r>
              <a:rPr lang="en-US" altLang="ja-JP" dirty="0" smtClean="0"/>
              <a:t>correction sizeable in limited L-E regions </a:t>
            </a:r>
          </a:p>
          <a:p>
            <a:r>
              <a:rPr lang="en-US" altLang="ja-JP" dirty="0" smtClean="0"/>
              <a:t>        distinguishes between low-E from high-E UV</a:t>
            </a:r>
            <a:endParaRPr lang="en-US" altLang="ja-JP" dirty="0" smtClean="0"/>
          </a:p>
          <a:p>
            <a:r>
              <a:rPr lang="en-US" altLang="ja-JP" dirty="0" smtClean="0"/>
              <a:t>Large UV and large </a:t>
            </a:r>
            <a:r>
              <a:rPr lang="en-US" altLang="ja-JP" dirty="0" smtClean="0"/>
              <a:t>W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correction</a:t>
            </a:r>
            <a:r>
              <a:rPr lang="en-US" altLang="ja-JP" dirty="0" smtClean="0"/>
              <a:t>  both requires            </a:t>
            </a:r>
            <a:r>
              <a:rPr lang="en-US" altLang="ja-JP" dirty="0" smtClean="0"/>
              <a:t>L ~ 3000-10</a:t>
            </a:r>
            <a:r>
              <a:rPr lang="en-US" altLang="ja-JP" baseline="30000" dirty="0" smtClean="0"/>
              <a:t>4</a:t>
            </a:r>
            <a:r>
              <a:rPr lang="en-US" altLang="ja-JP" dirty="0" smtClean="0"/>
              <a:t> </a:t>
            </a:r>
            <a:r>
              <a:rPr lang="en-US" altLang="ja-JP" dirty="0" smtClean="0"/>
              <a:t>km                   HK/DUNE, PINGU-</a:t>
            </a:r>
            <a:r>
              <a:rPr lang="en-US" altLang="ja-JP" dirty="0" err="1" smtClean="0"/>
              <a:t>IceCube</a:t>
            </a:r>
            <a:r>
              <a:rPr lang="en-US" altLang="ja-JP" dirty="0" smtClean="0"/>
              <a:t>, KM3Net/Orca </a:t>
            </a:r>
            <a:r>
              <a:rPr lang="en-US" altLang="ja-JP" dirty="0" err="1" smtClean="0"/>
              <a:t>atm</a:t>
            </a:r>
            <a:r>
              <a:rPr lang="en-US" altLang="ja-JP" dirty="0" smtClean="0"/>
              <a:t> nu</a:t>
            </a:r>
            <a:endParaRPr lang="ja-JP" altLang="en-US" dirty="0" smtClean="0"/>
          </a:p>
          <a:p>
            <a:endParaRPr lang="en-US" altLang="ja-JP" dirty="0" smtClean="0">
              <a:solidFill>
                <a:srgbClr val="000000"/>
              </a:solidFill>
            </a:endParaRPr>
          </a:p>
          <a:p>
            <a:endParaRPr lang="ja-JP" altLang="en-US" dirty="0" smtClean="0"/>
          </a:p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6" name="右矢印 5"/>
          <p:cNvSpPr/>
          <p:nvPr/>
        </p:nvSpPr>
        <p:spPr>
          <a:xfrm>
            <a:off x="3816384" y="5586235"/>
            <a:ext cx="978408" cy="484632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272133" y="4577512"/>
            <a:ext cx="978408" cy="484632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4305588" y="2702264"/>
            <a:ext cx="978408" cy="484632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3" charset="0"/>
                <a:ea typeface="Osaka" pitchFamily="-103" charset="-128"/>
                <a:cs typeface="Osaka" pitchFamily="-103" charset="-128"/>
              </a:rPr>
              <a:t>Aug 16, 2018</a:t>
            </a:r>
            <a:endParaRPr lang="en-US" altLang="ja-JP" smtClean="0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64515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3" charset="0"/>
                <a:ea typeface="Osaka" pitchFamily="-103" charset="-128"/>
                <a:cs typeface="Osaka" pitchFamily="-103" charset="-128"/>
              </a:rPr>
              <a:t>Nufact2018@Virginia Tech</a:t>
            </a:r>
            <a:endParaRPr lang="en-US" altLang="ja-JP" smtClean="0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1219200"/>
            <a:ext cx="4343400" cy="4191000"/>
          </a:xfrm>
        </p:spPr>
        <p:txBody>
          <a:bodyPr/>
          <a:lstStyle/>
          <a:p>
            <a:r>
              <a:rPr lang="en-US" altLang="ja-JP" sz="5400" dirty="0" smtClean="0">
                <a:latin typeface="Comic Sans MS"/>
                <a:cs typeface="Comic Sans MS"/>
              </a:rPr>
              <a:t>Backup slides</a:t>
            </a:r>
            <a:endParaRPr lang="ja-JP" altLang="en-US" sz="5400" dirty="0" smtClean="0">
              <a:latin typeface="Comic Sans MS" pitchFamily="-103" charset="0"/>
            </a:endParaRPr>
          </a:p>
        </p:txBody>
      </p:sp>
      <p:pic>
        <p:nvPicPr>
          <p:cNvPr id="6451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533400"/>
            <a:ext cx="3965575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0"/>
            <a:ext cx="7154292" cy="43088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Parke-Ross-</a:t>
            </a:r>
            <a:r>
              <a:rPr lang="en-US" altLang="ja-JP" dirty="0" err="1" smtClean="0"/>
              <a:t>Lonergan</a:t>
            </a:r>
            <a:r>
              <a:rPr lang="en-US" altLang="ja-JP" dirty="0" smtClean="0"/>
              <a:t> PRD2016</a:t>
            </a:r>
            <a:endParaRPr lang="ja-JP" altLang="en-US" dirty="0"/>
          </a:p>
        </p:txBody>
      </p:sp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8" y="1058831"/>
            <a:ext cx="8698754" cy="579916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428108" y="597166"/>
            <a:ext cx="3183384" cy="461665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Without P leaking term!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813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Constraints on </a:t>
            </a:r>
            <a:r>
              <a:rPr lang="en-US" altLang="ja-JP" dirty="0" err="1" smtClean="0"/>
              <a:t>unitarity</a:t>
            </a:r>
            <a:r>
              <a:rPr lang="en-US" altLang="ja-JP" dirty="0" smtClean="0"/>
              <a:t> violation (Parke-Ross-</a:t>
            </a:r>
            <a:r>
              <a:rPr lang="en-US" altLang="ja-JP" dirty="0" err="1" smtClean="0"/>
              <a:t>Lonergan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Aug 16, 2018</a:t>
            </a: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Nufact2018@Virginia Tech</a:t>
            </a:r>
            <a:endParaRPr lang="en-US" altLang="ja-JP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164" y="1644546"/>
            <a:ext cx="4499836" cy="415369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4546"/>
            <a:ext cx="4466980" cy="5076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36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In what circumstance, do we want to test </a:t>
            </a:r>
            <a:r>
              <a:rPr lang="en-US" altLang="ja-JP" dirty="0" err="1" smtClean="0"/>
              <a:t>unitarity</a:t>
            </a:r>
            <a:r>
              <a:rPr lang="en-US" altLang="ja-JP" dirty="0" smtClean="0"/>
              <a:t> ?</a:t>
            </a:r>
            <a:endParaRPr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254000" y="1693332"/>
            <a:ext cx="8432800" cy="4663017"/>
          </a:xfrm>
        </p:spPr>
        <p:txBody>
          <a:bodyPr/>
          <a:lstStyle/>
          <a:p>
            <a:r>
              <a:rPr lang="en-US" altLang="ja-JP" dirty="0" smtClean="0"/>
              <a:t>We don’t know what is NP that causes UV</a:t>
            </a:r>
          </a:p>
          <a:p>
            <a:r>
              <a:rPr lang="en-US" altLang="ja-JP" dirty="0" smtClean="0"/>
              <a:t>Yet, we want to test </a:t>
            </a:r>
            <a:r>
              <a:rPr lang="en-US" altLang="ja-JP" dirty="0" err="1" smtClean="0"/>
              <a:t>unitarity</a:t>
            </a:r>
            <a:endParaRPr lang="en-US" altLang="ja-JP" dirty="0" smtClean="0"/>
          </a:p>
          <a:p>
            <a:r>
              <a:rPr lang="en-US" altLang="ja-JP" dirty="0" smtClean="0">
                <a:solidFill>
                  <a:srgbClr val="FF6600"/>
                </a:solidFill>
              </a:rPr>
              <a:t>(If we know what is NP, we don’t need </a:t>
            </a:r>
            <a:r>
              <a:rPr lang="en-US" altLang="ja-JP" dirty="0" err="1" smtClean="0">
                <a:solidFill>
                  <a:srgbClr val="FF6600"/>
                </a:solidFill>
              </a:rPr>
              <a:t>unitarity</a:t>
            </a:r>
            <a:r>
              <a:rPr lang="en-US" altLang="ja-JP" dirty="0" smtClean="0">
                <a:solidFill>
                  <a:srgbClr val="FF6600"/>
                </a:solidFill>
              </a:rPr>
              <a:t> test. We can just go to the model of NP to confront it to experiments!)</a:t>
            </a:r>
          </a:p>
          <a:p>
            <a:r>
              <a:rPr lang="en-US" altLang="ja-JP" dirty="0" smtClean="0"/>
              <a:t>The only way we could pursue is to prepare (as much as) model-independent framework for </a:t>
            </a:r>
            <a:r>
              <a:rPr lang="en-US" altLang="ja-JP" dirty="0" err="1" smtClean="0"/>
              <a:t>unitarity</a:t>
            </a:r>
            <a:r>
              <a:rPr lang="en-US" altLang="ja-JP" dirty="0" smtClean="0"/>
              <a:t> test</a:t>
            </a: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3" charset="0"/>
                <a:ea typeface="Osaka" pitchFamily="-103" charset="-128"/>
                <a:cs typeface="Osaka" pitchFamily="-103" charset="-128"/>
              </a:rPr>
              <a:t>Aug 16, 2018</a:t>
            </a:r>
            <a:endParaRPr lang="en-US" altLang="ja-JP" smtClean="0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69635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Times" pitchFamily="-103" charset="0"/>
                <a:ea typeface="Osaka" pitchFamily="-103" charset="-128"/>
                <a:cs typeface="Osaka" pitchFamily="-103" charset="-128"/>
              </a:rPr>
              <a:t>Nufact2018@Virginia Tech</a:t>
            </a:r>
            <a:endParaRPr lang="en-US" altLang="ja-JP" smtClean="0">
              <a:latin typeface="Times" pitchFamily="-103" charset="0"/>
              <a:ea typeface="Osaka" pitchFamily="-103" charset="-128"/>
              <a:cs typeface="Osaka" pitchFamily="-103" charset="-128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1219200"/>
            <a:ext cx="3886200" cy="4191000"/>
          </a:xfrm>
        </p:spPr>
        <p:txBody>
          <a:bodyPr/>
          <a:lstStyle/>
          <a:p>
            <a:r>
              <a:rPr lang="en-US" altLang="ja-JP" sz="5400" dirty="0" smtClean="0">
                <a:latin typeface="Comic Sans MS" pitchFamily="-101" charset="0"/>
                <a:ea typeface="ＤＦＰ勘亭流" pitchFamily="-101" charset="-128"/>
                <a:cs typeface="ＤＦＰ勘亭流" pitchFamily="-101" charset="-128"/>
              </a:rPr>
              <a:t>High </a:t>
            </a:r>
            <a:r>
              <a:rPr lang="en-US" altLang="ja-JP" sz="5400" dirty="0" err="1" smtClean="0">
                <a:latin typeface="Comic Sans MS" pitchFamily="-101" charset="0"/>
                <a:ea typeface="ＤＦＰ勘亭流" pitchFamily="-101" charset="-128"/>
                <a:cs typeface="ＤＦＰ勘亭流" pitchFamily="-101" charset="-128"/>
              </a:rPr>
              <a:t>vs</a:t>
            </a:r>
            <a:r>
              <a:rPr lang="en-US" altLang="ja-JP" sz="5400" dirty="0" smtClean="0">
                <a:latin typeface="Comic Sans MS" pitchFamily="-101" charset="0"/>
                <a:ea typeface="ＤＦＰ勘亭流" pitchFamily="-101" charset="-128"/>
                <a:cs typeface="ＤＦＰ勘亭流" pitchFamily="-101" charset="-128"/>
              </a:rPr>
              <a:t> low scale </a:t>
            </a:r>
            <a:r>
              <a:rPr lang="en-US" altLang="ja-JP" sz="5400" dirty="0" err="1" smtClean="0">
                <a:latin typeface="Comic Sans MS" pitchFamily="-101" charset="0"/>
                <a:ea typeface="ＤＦＰ勘亭流" pitchFamily="-101" charset="-128"/>
                <a:cs typeface="ＤＦＰ勘亭流" pitchFamily="-101" charset="-128"/>
              </a:rPr>
              <a:t>unitarity</a:t>
            </a:r>
            <a:r>
              <a:rPr lang="en-US" altLang="ja-JP" sz="5400" dirty="0" smtClean="0">
                <a:latin typeface="Comic Sans MS" pitchFamily="-101" charset="0"/>
                <a:ea typeface="ＤＦＰ勘亭流" pitchFamily="-101" charset="-128"/>
                <a:cs typeface="ＤＦＰ勘亭流" pitchFamily="-101" charset="-128"/>
              </a:rPr>
              <a:t> violation</a:t>
            </a:r>
            <a:endParaRPr lang="ja-JP" altLang="en-US" sz="5400" dirty="0" smtClean="0">
              <a:latin typeface="Comic Sans MS" pitchFamily="-103" charset="0"/>
            </a:endParaRPr>
          </a:p>
        </p:txBody>
      </p:sp>
      <p:pic>
        <p:nvPicPr>
          <p:cNvPr id="69637" name="図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609600"/>
            <a:ext cx="37496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4947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High-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low-scale </a:t>
            </a:r>
            <a:r>
              <a:rPr lang="en-US" altLang="ja-JP" dirty="0" err="1" smtClean="0"/>
              <a:t>unitarity</a:t>
            </a:r>
            <a:r>
              <a:rPr lang="en-US" altLang="ja-JP" dirty="0" smtClean="0"/>
              <a:t> violation</a:t>
            </a:r>
            <a:endParaRPr lang="ja-JP" altLang="en-US" dirty="0"/>
          </a:p>
        </p:txBody>
      </p:sp>
      <p:sp>
        <p:nvSpPr>
          <p:cNvPr id="7" name="コンテンツ プレースホルダ 6"/>
          <p:cNvSpPr>
            <a:spLocks noGrp="1"/>
          </p:cNvSpPr>
          <p:nvPr>
            <p:ph sz="half" idx="1"/>
          </p:nvPr>
        </p:nvSpPr>
        <p:spPr>
          <a:xfrm>
            <a:off x="287184" y="1931926"/>
            <a:ext cx="4223667" cy="433004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M</a:t>
            </a:r>
            <a:r>
              <a:rPr lang="en-US" altLang="ja-JP" baseline="-25000" dirty="0" smtClean="0">
                <a:solidFill>
                  <a:srgbClr val="FF6600"/>
                </a:solidFill>
              </a:rPr>
              <a:t>NP</a:t>
            </a:r>
            <a:r>
              <a:rPr lang="en-US" altLang="ja-JP" dirty="0" smtClean="0">
                <a:solidFill>
                  <a:srgbClr val="FF6600"/>
                </a:solidFill>
              </a:rPr>
              <a:t> &gt;&gt; electroweak scale</a:t>
            </a:r>
            <a:endParaRPr lang="ja-JP" altLang="en-US" dirty="0" smtClean="0">
              <a:solidFill>
                <a:srgbClr val="FF6600"/>
              </a:solidFill>
            </a:endParaRPr>
          </a:p>
          <a:p>
            <a:r>
              <a:rPr lang="en-US" altLang="ja-JP" dirty="0" smtClean="0"/>
              <a:t>SU(2)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U(1) prevails </a:t>
            </a:r>
            <a:endParaRPr lang="en-US" altLang="ja-JP" dirty="0" smtClean="0">
              <a:sym typeface="Wingdings"/>
            </a:endParaRPr>
          </a:p>
          <a:p>
            <a:r>
              <a:rPr lang="en-US" altLang="ja-JP" dirty="0" smtClean="0"/>
              <a:t>stronger constraints from charged lepton sector </a:t>
            </a:r>
          </a:p>
          <a:p>
            <a:r>
              <a:rPr lang="en-US" altLang="ja-JP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</a:t>
            </a:r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err="1" smtClean="0"/>
              <a:t>e</a:t>
            </a:r>
            <a:r>
              <a:rPr lang="en-US" altLang="ja-JP" dirty="0" smtClean="0"/>
              <a:t>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dirty="0" smtClean="0">
                <a:latin typeface="Symbol" charset="2"/>
                <a:cs typeface="Symbol" charset="2"/>
              </a:rPr>
              <a:t>,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>
                <a:latin typeface="Symbol" charset="2"/>
                <a:cs typeface="Symbol" charset="2"/>
              </a:rPr>
              <a:t> </a:t>
            </a:r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3</a:t>
            </a:r>
            <a:r>
              <a:rPr lang="en-US" altLang="ja-JP" dirty="0" smtClean="0"/>
              <a:t>e, etc. </a:t>
            </a:r>
          </a:p>
          <a:p>
            <a:r>
              <a:rPr lang="en-US" altLang="ja-JP" dirty="0" smtClean="0">
                <a:cs typeface="Symbol" charset="2"/>
              </a:rPr>
              <a:t>Traditional, like high scale seesaw</a:t>
            </a:r>
          </a:p>
          <a:p>
            <a:endParaRPr lang="ja-JP" altLang="en-US" dirty="0" smtClean="0"/>
          </a:p>
          <a:p>
            <a:endParaRPr lang="ja-JP" altLang="en-US" dirty="0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half" idx="2"/>
          </p:nvPr>
        </p:nvSpPr>
        <p:spPr>
          <a:xfrm>
            <a:off x="4648200" y="1931926"/>
            <a:ext cx="4038600" cy="4424424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M</a:t>
            </a:r>
            <a:r>
              <a:rPr lang="en-US" altLang="ja-JP" baseline="-25000" dirty="0" smtClean="0">
                <a:solidFill>
                  <a:srgbClr val="008000"/>
                </a:solidFill>
              </a:rPr>
              <a:t>NP</a:t>
            </a:r>
            <a:r>
              <a:rPr lang="en-US" altLang="ja-JP" dirty="0" smtClean="0">
                <a:solidFill>
                  <a:srgbClr val="008000"/>
                </a:solidFill>
              </a:rPr>
              <a:t> &lt;&lt; electroweak scale</a:t>
            </a:r>
            <a:endParaRPr lang="ja-JP" altLang="en-US" dirty="0" smtClean="0">
              <a:solidFill>
                <a:srgbClr val="008000"/>
              </a:solidFill>
            </a:endParaRPr>
          </a:p>
          <a:p>
            <a:r>
              <a:rPr lang="en-US" altLang="ja-JP" dirty="0" smtClean="0"/>
              <a:t>No SU(2)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U(1)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Neutrino experiments can play important role</a:t>
            </a:r>
            <a:endParaRPr lang="ja-JP" altLang="en-US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Various scenarios are proposed motivated by LSND-</a:t>
            </a:r>
            <a:r>
              <a:rPr lang="en-US" altLang="ja-JP" dirty="0" err="1" smtClean="0"/>
              <a:t>MiniBoone</a:t>
            </a:r>
            <a:r>
              <a:rPr lang="en-US" altLang="ja-JP" dirty="0" smtClean="0"/>
              <a:t>, DAMA, etc. </a:t>
            </a:r>
          </a:p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231898" y="1075060"/>
            <a:ext cx="1892302" cy="400110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High-scale UV</a:t>
            </a:r>
            <a:endParaRPr lang="ja-JP" altLang="en-US" sz="2000" dirty="0"/>
          </a:p>
        </p:txBody>
      </p:sp>
      <p:sp>
        <p:nvSpPr>
          <p:cNvPr id="10" name="正方形/長方形 9"/>
          <p:cNvSpPr/>
          <p:nvPr/>
        </p:nvSpPr>
        <p:spPr>
          <a:xfrm>
            <a:off x="5371007" y="1075060"/>
            <a:ext cx="1569660" cy="400110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Low-scale UV</a:t>
            </a:r>
            <a:endParaRPr lang="ja-JP" altLang="en-US" sz="20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898" y="5329752"/>
            <a:ext cx="3726175" cy="1528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12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High-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low-scale </a:t>
            </a:r>
            <a:r>
              <a:rPr lang="en-US" altLang="ja-JP" dirty="0" err="1" smtClean="0"/>
              <a:t>unitarity</a:t>
            </a:r>
            <a:r>
              <a:rPr lang="en-US" altLang="ja-JP" dirty="0" smtClean="0"/>
              <a:t> violation</a:t>
            </a:r>
            <a:endParaRPr lang="ja-JP" altLang="en-US" dirty="0"/>
          </a:p>
        </p:txBody>
      </p:sp>
      <p:sp>
        <p:nvSpPr>
          <p:cNvPr id="7" name="コンテンツ プレースホルダ 6"/>
          <p:cNvSpPr>
            <a:spLocks noGrp="1"/>
          </p:cNvSpPr>
          <p:nvPr>
            <p:ph sz="half" idx="1"/>
          </p:nvPr>
        </p:nvSpPr>
        <p:spPr>
          <a:xfrm>
            <a:off x="287184" y="2094046"/>
            <a:ext cx="4223667" cy="4167920"/>
          </a:xfrm>
        </p:spPr>
        <p:txBody>
          <a:bodyPr/>
          <a:lstStyle/>
          <a:p>
            <a:r>
              <a:rPr lang="en-US" altLang="ja-JP" dirty="0" smtClean="0"/>
              <a:t>lepton flavor universality: </a:t>
            </a:r>
            <a:r>
              <a:rPr lang="en-US" altLang="ja-JP" dirty="0" smtClean="0">
                <a:solidFill>
                  <a:srgbClr val="FF6600"/>
                </a:solidFill>
              </a:rPr>
              <a:t>NO </a:t>
            </a:r>
            <a:endParaRPr lang="ja-JP" altLang="en-US" dirty="0" smtClean="0">
              <a:solidFill>
                <a:srgbClr val="FF6600"/>
              </a:solidFill>
            </a:endParaRPr>
          </a:p>
          <a:p>
            <a:r>
              <a:rPr lang="en-US" altLang="ja-JP" dirty="0" smtClean="0"/>
              <a:t>zero distance neutrino flavor transition: </a:t>
            </a:r>
            <a:r>
              <a:rPr lang="en-US" altLang="ja-JP" dirty="0" smtClean="0">
                <a:solidFill>
                  <a:srgbClr val="008000"/>
                </a:solidFill>
              </a:rPr>
              <a:t>YES</a:t>
            </a:r>
            <a:endParaRPr lang="en-US" altLang="ja-JP" dirty="0" smtClean="0"/>
          </a:p>
          <a:p>
            <a:r>
              <a:rPr lang="en-US" altLang="ja-JP" dirty="0" smtClean="0"/>
              <a:t>Kinematical effect of sterile nu emission: </a:t>
            </a:r>
            <a:r>
              <a:rPr lang="en-US" altLang="ja-JP" dirty="0" smtClean="0">
                <a:solidFill>
                  <a:srgbClr val="008000"/>
                </a:solidFill>
              </a:rPr>
              <a:t>YES (if </a:t>
            </a:r>
            <a:r>
              <a:rPr lang="en-US" altLang="ja-JP" dirty="0" err="1" smtClean="0">
                <a:solidFill>
                  <a:srgbClr val="008000"/>
                </a:solidFill>
              </a:rPr>
              <a:t>kinematically</a:t>
            </a:r>
            <a:r>
              <a:rPr lang="en-US" altLang="ja-JP" dirty="0" smtClean="0">
                <a:solidFill>
                  <a:srgbClr val="008000"/>
                </a:solidFill>
              </a:rPr>
              <a:t> allowed)</a:t>
            </a:r>
            <a:endParaRPr lang="ja-JP" altLang="en-US" dirty="0" smtClean="0"/>
          </a:p>
          <a:p>
            <a:endParaRPr lang="ja-JP" altLang="en-US" dirty="0" smtClean="0"/>
          </a:p>
          <a:p>
            <a:endParaRPr lang="ja-JP" altLang="en-US" dirty="0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half" idx="2"/>
          </p:nvPr>
        </p:nvSpPr>
        <p:spPr>
          <a:xfrm>
            <a:off x="4648200" y="2094046"/>
            <a:ext cx="4038600" cy="3229589"/>
          </a:xfrm>
        </p:spPr>
        <p:txBody>
          <a:bodyPr/>
          <a:lstStyle/>
          <a:p>
            <a:r>
              <a:rPr lang="en-US" altLang="ja-JP" dirty="0" smtClean="0"/>
              <a:t>lepton flavor universality: </a:t>
            </a:r>
            <a:r>
              <a:rPr lang="en-US" altLang="ja-JP" dirty="0" smtClean="0">
                <a:solidFill>
                  <a:srgbClr val="008000"/>
                </a:solidFill>
              </a:rPr>
              <a:t>YES</a:t>
            </a:r>
          </a:p>
          <a:p>
            <a:r>
              <a:rPr lang="en-US" altLang="ja-JP" dirty="0" smtClean="0"/>
              <a:t>zero distance neutrino flavor transition: </a:t>
            </a:r>
            <a:r>
              <a:rPr lang="en-US" altLang="ja-JP" dirty="0" smtClean="0">
                <a:solidFill>
                  <a:srgbClr val="FF6600"/>
                </a:solidFill>
              </a:rPr>
              <a:t>NO</a:t>
            </a:r>
          </a:p>
          <a:p>
            <a:r>
              <a:rPr lang="en-US" altLang="ja-JP" dirty="0" smtClean="0"/>
              <a:t>Kinematical effect of sterile nu emission: </a:t>
            </a:r>
            <a:r>
              <a:rPr lang="en-US" altLang="ja-JP" dirty="0" smtClean="0">
                <a:solidFill>
                  <a:srgbClr val="008000"/>
                </a:solidFill>
              </a:rPr>
              <a:t>YES</a:t>
            </a:r>
            <a:endParaRPr lang="ja-JP" altLang="en-US" dirty="0" smtClean="0"/>
          </a:p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231898" y="1275115"/>
            <a:ext cx="1892302" cy="400110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High-scale UV</a:t>
            </a:r>
            <a:endParaRPr lang="ja-JP" altLang="en-US" sz="2000" dirty="0"/>
          </a:p>
        </p:txBody>
      </p:sp>
      <p:sp>
        <p:nvSpPr>
          <p:cNvPr id="10" name="正方形/長方形 9"/>
          <p:cNvSpPr/>
          <p:nvPr/>
        </p:nvSpPr>
        <p:spPr>
          <a:xfrm>
            <a:off x="5371007" y="1275115"/>
            <a:ext cx="1569660" cy="400110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Low-scale UV</a:t>
            </a:r>
            <a:endParaRPr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5324"/>
            <a:ext cx="8229600" cy="66040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High-energy </a:t>
            </a:r>
            <a:r>
              <a:rPr lang="en-US" altLang="ja-JP" dirty="0" err="1" smtClean="0"/>
              <a:t>unitarity</a:t>
            </a:r>
            <a:r>
              <a:rPr lang="en-US" altLang="ja-JP" dirty="0" smtClean="0"/>
              <a:t> violation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4957" y="1075060"/>
            <a:ext cx="8602267" cy="5051104"/>
          </a:xfrm>
        </p:spPr>
        <p:txBody>
          <a:bodyPr/>
          <a:lstStyle/>
          <a:p>
            <a:r>
              <a:rPr lang="en-US" altLang="ja-JP" dirty="0" smtClean="0"/>
              <a:t>When high mass sector integrated out we have effective </a:t>
            </a:r>
            <a:r>
              <a:rPr lang="en-US" altLang="ja-JP" dirty="0" err="1" smtClean="0"/>
              <a:t>Lagrangian</a:t>
            </a:r>
            <a:r>
              <a:rPr lang="en-US" altLang="ja-JP" dirty="0" smtClean="0"/>
              <a:t> of light neutrinos and leptons but with </a:t>
            </a:r>
            <a:r>
              <a:rPr lang="en-US" altLang="ja-JP" dirty="0" err="1" smtClean="0"/>
              <a:t>unitarity</a:t>
            </a:r>
            <a:r>
              <a:rPr lang="en-US" altLang="ja-JP" dirty="0" smtClean="0"/>
              <a:t> violation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 16, 2018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Nufact2018@Virginia Tech</a:t>
            </a:r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019800" y="705728"/>
            <a:ext cx="2425702" cy="369332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Antusch</a:t>
            </a:r>
            <a:r>
              <a:rPr lang="en-US" altLang="ja-JP" dirty="0" smtClean="0"/>
              <a:t> et al JHEP 2006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52983"/>
            <a:ext cx="8877224" cy="135494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25" y="4731227"/>
            <a:ext cx="1795875" cy="564418"/>
          </a:xfrm>
          <a:prstGeom prst="rect">
            <a:avLst/>
          </a:prstGeom>
          <a:solidFill>
            <a:srgbClr val="0000FF"/>
          </a:solidFill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439" y="4731227"/>
            <a:ext cx="2200022" cy="620519"/>
          </a:xfrm>
          <a:prstGeom prst="rect">
            <a:avLst/>
          </a:prstGeom>
          <a:solidFill>
            <a:srgbClr val="0000FF"/>
          </a:solidFill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92" y="5564588"/>
            <a:ext cx="4964294" cy="77702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2" name="正方形/長方形 11"/>
          <p:cNvSpPr/>
          <p:nvPr/>
        </p:nvSpPr>
        <p:spPr>
          <a:xfrm>
            <a:off x="6301925" y="5618332"/>
            <a:ext cx="2143577" cy="1015663"/>
          </a:xfrm>
          <a:prstGeom prst="rect">
            <a:avLst/>
          </a:prstGeom>
          <a:solidFill>
            <a:schemeClr val="accent2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Flavor nu states NOT orthogonal with each other  </a:t>
            </a:r>
            <a:endParaRPr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166" y="4649720"/>
            <a:ext cx="2930058" cy="758127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57200" y="2752873"/>
            <a:ext cx="4821978" cy="400110"/>
          </a:xfrm>
          <a:prstGeom prst="rect">
            <a:avLst/>
          </a:prstGeom>
          <a:solidFill>
            <a:srgbClr val="008000">
              <a:alpha val="31000"/>
            </a:srgbClr>
          </a:solidFill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Aiming at model-independent formulation !!</a:t>
            </a:r>
            <a:endParaRPr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19176</TotalTime>
  <Words>1891</Words>
  <Application>Microsoft Macintosh PowerPoint</Application>
  <PresentationFormat>画面に合わせる (4:3)</PresentationFormat>
  <Paragraphs>262</Paragraphs>
  <Slides>43</Slides>
  <Notes>12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44" baseType="lpstr">
      <vt:lpstr>Office テーマ</vt:lpstr>
      <vt:lpstr>Universal correlation between d and UV parameters + “model independent UV” </vt:lpstr>
      <vt:lpstr>We see things converge</vt:lpstr>
      <vt:lpstr>d=3p/2 (or –p/2) implies that we are at the tip of the ellipse           the best case for NOvA</vt:lpstr>
      <vt:lpstr>At where unitarity test needed</vt:lpstr>
      <vt:lpstr>In what circumstance, do we want to test unitarity ?</vt:lpstr>
      <vt:lpstr>High vs low scale unitarity violation</vt:lpstr>
      <vt:lpstr>High- vs low-scale unitarity violation</vt:lpstr>
      <vt:lpstr>High- vs low-scale unitarity violation</vt:lpstr>
      <vt:lpstr>High-energy unitarity violation</vt:lpstr>
      <vt:lpstr>Flavor non-universality</vt:lpstr>
      <vt:lpstr>d vs. alpha correlation</vt:lpstr>
      <vt:lpstr>Alpha parametrization</vt:lpstr>
      <vt:lpstr>Yes, there is correlation between the two</vt:lpstr>
      <vt:lpstr>Result first: d vs. alpha correlation</vt:lpstr>
      <vt:lpstr>Meaning of </vt:lpstr>
      <vt:lpstr>Helio-UV perturbation theory</vt:lpstr>
      <vt:lpstr>Digging out parameter correlations</vt:lpstr>
      <vt:lpstr>Vacuum mass eigenstate basis</vt:lpstr>
      <vt:lpstr>U13U12 transformed basis: tilde basis</vt:lpstr>
      <vt:lpstr>Decomposition of tilde-Hamiltonian</vt:lpstr>
      <vt:lpstr>3 parts of S matrix</vt:lpstr>
      <vt:lpstr>SM part: Simple &amp; compact P</vt:lpstr>
      <vt:lpstr>スライド 23</vt:lpstr>
      <vt:lpstr>Is n evolution unitary?</vt:lpstr>
      <vt:lpstr>Unitarity of n evolution with non-unitary mixing ??</vt:lpstr>
      <vt:lpstr>3 active+N-sterile n model for Low-E unitarity violation</vt:lpstr>
      <vt:lpstr>3 active +N sterile unitary model in vacuum</vt:lpstr>
      <vt:lpstr>What I want to do ?</vt:lpstr>
      <vt:lpstr>Probability in vacuum</vt:lpstr>
      <vt:lpstr>P looks almost standard one, but there is a new term </vt:lpstr>
      <vt:lpstr>Sensitivity to Cee and 1-S|Uei|2 from JUNO  5 years</vt:lpstr>
      <vt:lpstr>Sterile model-independent P: Prevail to “in matter” ?</vt:lpstr>
      <vt:lpstr>A simple formula for oscillation probability in matter w/o unitarity: leading order in W perturbation</vt:lpstr>
      <vt:lpstr>Where is the region of large UV?</vt:lpstr>
      <vt:lpstr>スライド 35</vt:lpstr>
      <vt:lpstr>Large ~W2 corrections? </vt:lpstr>
      <vt:lpstr>スライド 37</vt:lpstr>
      <vt:lpstr>Summary </vt:lpstr>
      <vt:lpstr>Summary (phase correlation) </vt:lpstr>
      <vt:lpstr>Summary (“model-independent” low-scale UV) </vt:lpstr>
      <vt:lpstr>Backup slides</vt:lpstr>
      <vt:lpstr>Parke-Ross-Lonergan PRD2016</vt:lpstr>
      <vt:lpstr>Constraints on unitarity violation (Parke-Ross-Lonergan)</vt:lpstr>
    </vt:vector>
  </TitlesOfParts>
  <Company>首都大学東京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vs non-standard CP phases</dc:title>
  <dc:creator>南方 久和</dc:creator>
  <cp:lastModifiedBy>南方 久和</cp:lastModifiedBy>
  <cp:revision>72</cp:revision>
  <cp:lastPrinted>2018-08-09T19:00:24Z</cp:lastPrinted>
  <dcterms:created xsi:type="dcterms:W3CDTF">2018-08-12T15:21:26Z</dcterms:created>
  <dcterms:modified xsi:type="dcterms:W3CDTF">2018-08-16T03:17:05Z</dcterms:modified>
</cp:coreProperties>
</file>