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1" r:id="rId6"/>
    <p:sldId id="273" r:id="rId7"/>
    <p:sldId id="272" r:id="rId8"/>
    <p:sldId id="260" r:id="rId9"/>
    <p:sldId id="275" r:id="rId10"/>
    <p:sldId id="262" r:id="rId11"/>
    <p:sldId id="263" r:id="rId12"/>
    <p:sldId id="264" r:id="rId13"/>
    <p:sldId id="271" r:id="rId14"/>
    <p:sldId id="265" r:id="rId15"/>
    <p:sldId id="266" r:id="rId16"/>
    <p:sldId id="267" r:id="rId17"/>
    <p:sldId id="268" r:id="rId18"/>
    <p:sldId id="269" r:id="rId19"/>
    <p:sldId id="270" r:id="rId20"/>
    <p:sldId id="274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DA3D5"/>
    <a:srgbClr val="D78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0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39A99-57F8-BE4F-84CD-D264BED39DED}" type="datetime1">
              <a:rPr lang="en-US" smtClean="0"/>
              <a:t>8/13/18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8D4BB-FA56-8747-8680-B197051EA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450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6E43E-A19D-AF41-AF26-BDD3CF5E1892}" type="datetime1">
              <a:rPr lang="en-US" smtClean="0"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5D1DB-E67A-E841-A72D-B166E803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95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5D1DB-E67A-E841-A72D-B166E803D1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4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92A78-5599-1C4D-81A9-4D1294B114BE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5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9DF-7E42-534B-9C55-791C5C63D2D0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4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DA51E-866A-3C47-AA19-FA9ADE5C2E35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FB2A-C0FA-1F47-80E2-E7068CDDE426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65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A55D-153E-AC4A-8C02-046978BC9208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33A55-23B1-3449-9795-AEA1CF7B598E}" type="datetime1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5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69A2-5DE1-964A-902B-221090588759}" type="datetime1">
              <a:rPr lang="en-US" smtClean="0"/>
              <a:t>8/13/18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432B-D525-4840-877A-E1F8E4334AC4}" type="datetime1">
              <a:rPr lang="en-US" smtClean="0"/>
              <a:t>8/13/18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27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42F2-1241-B044-A14E-015BB455752C}" type="datetime1">
              <a:rPr lang="en-US" smtClean="0"/>
              <a:t>8/13/18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4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80290-305A-A14B-AEB6-16694667E524}" type="datetime1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47D7-F5F4-C941-8DE1-213D190E2657}" type="datetime1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6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CD5F9-C6AA-1C42-8D2D-D45106D8392D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Whisnant/NuFact 2018/14Aug2018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CC1D9-26D1-B14E-A3EF-761F866F4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7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27.emf"/><Relationship Id="rId8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971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Ultralight</a:t>
            </a:r>
            <a:r>
              <a:rPr lang="en-US" dirty="0" smtClean="0">
                <a:solidFill>
                  <a:srgbClr val="800000"/>
                </a:solidFill>
              </a:rPr>
              <a:t> scalar dark matter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at neutrino oscillation experiments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21422"/>
            <a:ext cx="6400800" cy="1752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Kerry Whisnant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Iowa State University</a:t>
            </a:r>
          </a:p>
          <a:p>
            <a:pPr>
              <a:lnSpc>
                <a:spcPct val="80000"/>
              </a:lnSpc>
            </a:pPr>
            <a:r>
              <a:rPr lang="en-US" sz="2800" dirty="0" err="1" smtClean="0">
                <a:solidFill>
                  <a:schemeClr val="tx1"/>
                </a:solidFill>
              </a:rPr>
              <a:t>NuFact</a:t>
            </a:r>
            <a:r>
              <a:rPr lang="en-US" sz="2800" dirty="0" smtClean="0">
                <a:solidFill>
                  <a:schemeClr val="tx1"/>
                </a:solidFill>
              </a:rPr>
              <a:t>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1676" y="5952763"/>
            <a:ext cx="5338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JHEP 1804 (2018) 136 with J. Liao and D. </a:t>
            </a:r>
            <a:r>
              <a:rPr lang="en-US" sz="2000" dirty="0" err="1" smtClean="0">
                <a:solidFill>
                  <a:srgbClr val="FF0000"/>
                </a:solidFill>
              </a:rPr>
              <a:t>Marfatia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5369" y="3590699"/>
            <a:ext cx="777648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Ultralight</a:t>
            </a:r>
            <a:r>
              <a:rPr lang="en-US" sz="2800" dirty="0" smtClean="0"/>
              <a:t> scalar dark matter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SM neutrinos coupling to dark matter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Effect on neutrino oscillations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Model with nonzero θ</a:t>
            </a:r>
            <a:r>
              <a:rPr lang="en-US" sz="2800" baseline="-25000" dirty="0" smtClean="0"/>
              <a:t>13</a:t>
            </a:r>
            <a:r>
              <a:rPr lang="en-US" sz="2800" dirty="0" smtClean="0"/>
              <a:t> generated by fuzzy DM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Distinguishing from standard oscillation scenario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334" y="-57517"/>
            <a:ext cx="3476501" cy="2781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740" y="3253640"/>
            <a:ext cx="5788157" cy="2818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5384" y="933847"/>
            <a:ext cx="4040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Fuzzy DM perturbation</a:t>
            </a:r>
          </a:p>
          <a:p>
            <a:r>
              <a:rPr lang="en-US" sz="2400" dirty="0" smtClean="0"/>
              <a:t>(</a:t>
            </a:r>
            <a:r>
              <a:rPr lang="en-US" sz="2400" i="1" dirty="0" err="1" smtClean="0"/>
              <a:t>ε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ε</a:t>
            </a:r>
            <a:r>
              <a:rPr lang="en-US" sz="2400" i="1" dirty="0" smtClean="0"/>
              <a:t>’ </a:t>
            </a:r>
            <a:r>
              <a:rPr lang="en-US" sz="2400" dirty="0" smtClean="0"/>
              <a:t>small compared to δm</a:t>
            </a:r>
            <a:r>
              <a:rPr lang="en-US" sz="2400" baseline="-25000" dirty="0" smtClean="0"/>
              <a:t>31</a:t>
            </a:r>
            <a:r>
              <a:rPr lang="en-US" sz="2400" dirty="0" smtClean="0"/>
              <a:t>):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58449" y="2555822"/>
            <a:ext cx="6001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Which leads to the parameter shift amplitudes</a:t>
            </a:r>
          </a:p>
          <a:p>
            <a:r>
              <a:rPr lang="en-US" sz="2400" dirty="0"/>
              <a:t>[</a:t>
            </a:r>
            <a:r>
              <a:rPr lang="en-US" sz="2400" dirty="0" smtClean="0"/>
              <a:t>i.e., not including </a:t>
            </a:r>
            <a:r>
              <a:rPr lang="en-US" sz="2400" dirty="0" err="1" smtClean="0"/>
              <a:t>cos</a:t>
            </a:r>
            <a:r>
              <a:rPr lang="en-US" sz="2400" dirty="0" smtClean="0"/>
              <a:t>(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φ</a:t>
            </a:r>
            <a:r>
              <a:rPr lang="en-US" sz="2400" dirty="0" smtClean="0"/>
              <a:t> t) factors]: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276633" y="3570146"/>
            <a:ext cx="4245490" cy="830997"/>
            <a:chOff x="3276633" y="3962146"/>
            <a:chExt cx="4245490" cy="830997"/>
          </a:xfrm>
        </p:grpSpPr>
        <p:sp>
          <p:nvSpPr>
            <p:cNvPr id="10" name="TextBox 9"/>
            <p:cNvSpPr txBox="1"/>
            <p:nvPr/>
          </p:nvSpPr>
          <p:spPr>
            <a:xfrm>
              <a:off x="4499491" y="3962146"/>
              <a:ext cx="30226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Relatively small shifts,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</a:rPr>
                <a:t>one factor of </a:t>
              </a:r>
              <a:r>
                <a:rPr lang="en-US" sz="2400" dirty="0" err="1">
                  <a:solidFill>
                    <a:srgbClr val="0000FF"/>
                  </a:solidFill>
                </a:rPr>
                <a:t>cos</a:t>
              </a:r>
              <a:r>
                <a:rPr lang="en-US" sz="2400" dirty="0">
                  <a:solidFill>
                    <a:srgbClr val="0000FF"/>
                  </a:solidFill>
                </a:rPr>
                <a:t>(</a:t>
              </a:r>
              <a:r>
                <a:rPr lang="en-US" sz="2400" dirty="0" err="1">
                  <a:solidFill>
                    <a:srgbClr val="0000FF"/>
                  </a:solidFill>
                </a:rPr>
                <a:t>m</a:t>
              </a:r>
              <a:r>
                <a:rPr lang="en-US" sz="2400" baseline="-25000" dirty="0" err="1">
                  <a:solidFill>
                    <a:srgbClr val="0000FF"/>
                  </a:solidFill>
                </a:rPr>
                <a:t>φ</a:t>
              </a:r>
              <a:r>
                <a:rPr lang="en-US" sz="2400" dirty="0">
                  <a:solidFill>
                    <a:srgbClr val="0000FF"/>
                  </a:solidFill>
                </a:rPr>
                <a:t> t)</a:t>
              </a:r>
              <a:r>
                <a:rPr lang="en-US" sz="2400" dirty="0" smtClean="0">
                  <a:solidFill>
                    <a:srgbClr val="0000FF"/>
                  </a:solidFill>
                </a:rPr>
                <a:t> 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3276633" y="3998377"/>
              <a:ext cx="1097436" cy="25087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319287" y="4401657"/>
              <a:ext cx="1097436" cy="25087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436781" y="5158688"/>
            <a:ext cx="4796505" cy="1332753"/>
            <a:chOff x="4436781" y="5550688"/>
            <a:chExt cx="4796505" cy="1332753"/>
          </a:xfrm>
        </p:grpSpPr>
        <p:sp>
          <p:nvSpPr>
            <p:cNvPr id="16" name="TextBox 15"/>
            <p:cNvSpPr txBox="1"/>
            <p:nvPr/>
          </p:nvSpPr>
          <p:spPr>
            <a:xfrm>
              <a:off x="4436781" y="6052444"/>
              <a:ext cx="47965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Potentially larger shift if </a:t>
              </a:r>
              <a:r>
                <a:rPr lang="en-US" sz="2400" i="1" dirty="0" err="1" smtClean="0">
                  <a:solidFill>
                    <a:srgbClr val="0000FF"/>
                  </a:solidFill>
                </a:rPr>
                <a:t>ε</a:t>
              </a:r>
              <a:r>
                <a:rPr lang="en-US" sz="2400" i="1" dirty="0" smtClean="0">
                  <a:solidFill>
                    <a:srgbClr val="0000FF"/>
                  </a:solidFill>
                </a:rPr>
                <a:t>, </a:t>
              </a:r>
              <a:r>
                <a:rPr lang="en-US" sz="2400" i="1" dirty="0" err="1" smtClean="0">
                  <a:solidFill>
                    <a:srgbClr val="0000FF"/>
                  </a:solidFill>
                </a:rPr>
                <a:t>ε</a:t>
              </a:r>
              <a:r>
                <a:rPr lang="en-US" sz="2400" i="1" dirty="0" smtClean="0">
                  <a:solidFill>
                    <a:srgbClr val="0000FF"/>
                  </a:solidFill>
                </a:rPr>
                <a:t>’ </a:t>
              </a:r>
              <a:r>
                <a:rPr lang="en-US" sz="2400" dirty="0" smtClean="0">
                  <a:solidFill>
                    <a:srgbClr val="0000FF"/>
                  </a:solidFill>
                </a:rPr>
                <a:t>&gt; </a:t>
              </a:r>
              <a:r>
                <a:rPr lang="en-US" sz="2400" i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dirty="0" smtClean="0">
                  <a:solidFill>
                    <a:srgbClr val="0000FF"/>
                  </a:solidFill>
                </a:rPr>
                <a:t>δm</a:t>
              </a:r>
              <a:r>
                <a:rPr lang="en-US" sz="2400" baseline="-25000" dirty="0" smtClean="0">
                  <a:solidFill>
                    <a:srgbClr val="0000FF"/>
                  </a:solidFill>
                </a:rPr>
                <a:t>21</a:t>
              </a:r>
              <a:r>
                <a:rPr lang="en-US" sz="2400" dirty="0" smtClean="0">
                  <a:solidFill>
                    <a:srgbClr val="0000FF"/>
                  </a:solidFill>
                </a:rPr>
                <a:t>,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</a:rPr>
                <a:t>times factor of cos</a:t>
              </a:r>
              <a:r>
                <a:rPr lang="en-US" sz="2400" baseline="30000" dirty="0" smtClean="0">
                  <a:solidFill>
                    <a:srgbClr val="0000FF"/>
                  </a:solidFill>
                </a:rPr>
                <a:t>2</a:t>
              </a:r>
              <a:r>
                <a:rPr lang="en-US" sz="2400" dirty="0" smtClean="0">
                  <a:solidFill>
                    <a:srgbClr val="0000FF"/>
                  </a:solidFill>
                </a:rPr>
                <a:t>(</a:t>
              </a:r>
              <a:r>
                <a:rPr lang="en-US" sz="2400" dirty="0" err="1">
                  <a:solidFill>
                    <a:srgbClr val="0000FF"/>
                  </a:solidFill>
                </a:rPr>
                <a:t>m</a:t>
              </a:r>
              <a:r>
                <a:rPr lang="en-US" sz="2400" baseline="-25000" dirty="0" err="1">
                  <a:solidFill>
                    <a:srgbClr val="0000FF"/>
                  </a:solidFill>
                </a:rPr>
                <a:t>φ</a:t>
              </a:r>
              <a:r>
                <a:rPr lang="en-US" sz="2400" dirty="0">
                  <a:solidFill>
                    <a:srgbClr val="0000FF"/>
                  </a:solidFill>
                </a:rPr>
                <a:t> t)</a:t>
              </a:r>
              <a:r>
                <a:rPr lang="en-US" sz="2400" i="1" dirty="0" smtClean="0">
                  <a:solidFill>
                    <a:srgbClr val="0000FF"/>
                  </a:solidFill>
                </a:rPr>
                <a:t> </a:t>
              </a:r>
              <a:endParaRPr lang="en-US" sz="2400" i="1" dirty="0">
                <a:solidFill>
                  <a:srgbClr val="0000FF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6900897" y="5550688"/>
              <a:ext cx="216764" cy="48607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54533" y="5910180"/>
            <a:ext cx="4045098" cy="830394"/>
            <a:chOff x="768093" y="5957220"/>
            <a:chExt cx="4045098" cy="830394"/>
          </a:xfrm>
        </p:grpSpPr>
        <p:sp>
          <p:nvSpPr>
            <p:cNvPr id="19" name="TextBox 18"/>
            <p:cNvSpPr txBox="1"/>
            <p:nvPr/>
          </p:nvSpPr>
          <p:spPr>
            <a:xfrm>
              <a:off x="768093" y="6325949"/>
              <a:ext cx="4045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CPV from </a:t>
              </a:r>
              <a:r>
                <a:rPr lang="en-US" sz="2400" i="1" dirty="0" err="1" smtClean="0">
                  <a:solidFill>
                    <a:srgbClr val="0000FF"/>
                  </a:solidFill>
                </a:rPr>
                <a:t>ε</a:t>
              </a:r>
              <a:r>
                <a:rPr lang="en-US" sz="2400" i="1" dirty="0" smtClean="0">
                  <a:solidFill>
                    <a:srgbClr val="0000FF"/>
                  </a:solidFill>
                </a:rPr>
                <a:t> (</a:t>
              </a:r>
              <a:r>
                <a:rPr lang="en-US" sz="2400" dirty="0" smtClean="0">
                  <a:solidFill>
                    <a:srgbClr val="0000FF"/>
                  </a:solidFill>
                </a:rPr>
                <a:t>no</a:t>
              </a:r>
              <a:r>
                <a:rPr lang="en-US" sz="2400" i="1" dirty="0" smtClean="0">
                  <a:solidFill>
                    <a:srgbClr val="0000FF"/>
                  </a:solidFill>
                </a:rPr>
                <a:t> </a:t>
              </a:r>
              <a:r>
                <a:rPr lang="en-US" sz="2400" dirty="0" smtClean="0">
                  <a:solidFill>
                    <a:srgbClr val="0000FF"/>
                  </a:solidFill>
                </a:rPr>
                <a:t>t dependence!</a:t>
              </a:r>
              <a:r>
                <a:rPr lang="en-US" sz="2400" i="1" dirty="0" smtClean="0">
                  <a:solidFill>
                    <a:srgbClr val="0000FF"/>
                  </a:solidFill>
                </a:rPr>
                <a:t>)</a:t>
              </a:r>
              <a:r>
                <a:rPr lang="en-US" sz="2400" dirty="0" smtClean="0">
                  <a:solidFill>
                    <a:srgbClr val="0000FF"/>
                  </a:solidFill>
                </a:rPr>
                <a:t> 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2050756" y="5957220"/>
              <a:ext cx="473369" cy="42385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727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Effects on oscillation probabilities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2761"/>
            <a:ext cx="8229600" cy="49452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Short-baseline reactors (</a:t>
            </a:r>
            <a:r>
              <a:rPr lang="en-US" sz="2400" dirty="0" err="1" smtClean="0"/>
              <a:t>Daya</a:t>
            </a:r>
            <a:r>
              <a:rPr lang="en-US" sz="2400" dirty="0" smtClean="0"/>
              <a:t> Bay, RENO, Double </a:t>
            </a:r>
            <a:r>
              <a:rPr lang="en-US" sz="2400" dirty="0" err="1" smtClean="0"/>
              <a:t>Chooz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533" y="1577288"/>
            <a:ext cx="4384945" cy="806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982" y="2562139"/>
            <a:ext cx="4101582" cy="683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7484" y="2163194"/>
            <a:ext cx="97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603" y="3289299"/>
            <a:ext cx="2675905" cy="6262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424" y="3998375"/>
            <a:ext cx="6045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Expand </a:t>
            </a:r>
            <a:r>
              <a:rPr lang="en-US" sz="2400" dirty="0"/>
              <a:t>in </a:t>
            </a:r>
            <a:r>
              <a:rPr lang="en-US" sz="2400" dirty="0" smtClean="0"/>
              <a:t>δθ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, </a:t>
            </a:r>
            <a:r>
              <a:rPr lang="en-US" sz="2400" dirty="0"/>
              <a:t>a</a:t>
            </a:r>
            <a:r>
              <a:rPr lang="en-US" sz="2400" dirty="0" smtClean="0"/>
              <a:t>verage over DM oscillation</a:t>
            </a:r>
            <a:r>
              <a:rPr lang="en-US" sz="2400" dirty="0"/>
              <a:t>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35" y="4460040"/>
            <a:ext cx="8827746" cy="7471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42780" y="5238576"/>
            <a:ext cx="2053260" cy="620848"/>
            <a:chOff x="642780" y="5238576"/>
            <a:chExt cx="2053260" cy="620848"/>
          </a:xfrm>
        </p:grpSpPr>
        <p:sp>
          <p:nvSpPr>
            <p:cNvPr id="12" name="TextBox 11"/>
            <p:cNvSpPr txBox="1"/>
            <p:nvPr/>
          </p:nvSpPr>
          <p:spPr>
            <a:xfrm>
              <a:off x="642780" y="5315487"/>
              <a:ext cx="877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400" dirty="0" smtClean="0"/>
                <a:t>For </a:t>
              </a:r>
              <a:endParaRPr lang="en-US" sz="24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3036" y="5238576"/>
              <a:ext cx="1153004" cy="62084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389747" y="4448695"/>
            <a:ext cx="2817601" cy="868281"/>
            <a:chOff x="4389747" y="4448695"/>
            <a:chExt cx="2817601" cy="868281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4389747" y="4453095"/>
              <a:ext cx="2806303" cy="8638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01045" y="4448695"/>
              <a:ext cx="2806303" cy="8638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5465" y="5655584"/>
            <a:ext cx="2154083" cy="804537"/>
          </a:xfrm>
          <a:prstGeom prst="rect">
            <a:avLst/>
          </a:prstGeom>
          <a:ln w="19050" cmpd="sng">
            <a:solidFill>
              <a:srgbClr val="FF0000"/>
            </a:solidFill>
          </a:ln>
          <a:effectLst/>
        </p:spPr>
      </p:pic>
      <p:grpSp>
        <p:nvGrpSpPr>
          <p:cNvPr id="24" name="Group 23"/>
          <p:cNvGrpSpPr/>
          <p:nvPr/>
        </p:nvGrpSpPr>
        <p:grpSpPr>
          <a:xfrm>
            <a:off x="5612607" y="5081776"/>
            <a:ext cx="3213920" cy="1202844"/>
            <a:chOff x="5612607" y="5081776"/>
            <a:chExt cx="3213920" cy="1202844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682057" y="5081776"/>
              <a:ext cx="114447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Bent-Up Arrow 22"/>
            <p:cNvSpPr/>
            <p:nvPr/>
          </p:nvSpPr>
          <p:spPr>
            <a:xfrm rot="16200000" flipH="1">
              <a:off x="6402195" y="4292188"/>
              <a:ext cx="1202844" cy="2782020"/>
            </a:xfrm>
            <a:prstGeom prst="bentUpArrow">
              <a:avLst/>
            </a:prstGeom>
            <a:solidFill>
              <a:srgbClr val="D78F9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11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582851" y="4065252"/>
            <a:ext cx="2458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K</a:t>
            </a:r>
            <a:r>
              <a:rPr lang="en-US" dirty="0" err="1" smtClean="0">
                <a:solidFill>
                  <a:srgbClr val="FF0000"/>
                </a:solidFill>
              </a:rPr>
              <a:t>rnjaic</a:t>
            </a:r>
            <a:r>
              <a:rPr lang="en-US" dirty="0" smtClean="0">
                <a:solidFill>
                  <a:srgbClr val="FF0000"/>
                </a:solidFill>
              </a:rPr>
              <a:t>, Machado, </a:t>
            </a:r>
            <a:r>
              <a:rPr lang="en-US" dirty="0" err="1" smtClean="0">
                <a:solidFill>
                  <a:srgbClr val="FF0000"/>
                </a:solidFill>
              </a:rPr>
              <a:t>Necib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2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0128"/>
            <a:ext cx="8229600" cy="5009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Medium-baseline reactors (</a:t>
            </a:r>
            <a:r>
              <a:rPr lang="en-US" sz="2400" dirty="0" err="1" smtClean="0"/>
              <a:t>KamLAND</a:t>
            </a:r>
            <a:r>
              <a:rPr lang="en-US" sz="2400" dirty="0" smtClean="0"/>
              <a:t>, JUNO)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82" y="1175996"/>
            <a:ext cx="8176357" cy="12422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52525" y="2651393"/>
            <a:ext cx="7115950" cy="1646571"/>
            <a:chOff x="642779" y="5238576"/>
            <a:chExt cx="7115950" cy="1646571"/>
          </a:xfrm>
        </p:grpSpPr>
        <p:sp>
          <p:nvSpPr>
            <p:cNvPr id="6" name="TextBox 5"/>
            <p:cNvSpPr txBox="1"/>
            <p:nvPr/>
          </p:nvSpPr>
          <p:spPr>
            <a:xfrm>
              <a:off x="642779" y="5315487"/>
              <a:ext cx="71159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For                    , using Taylor series expansion, can show that (to leading order):</a:t>
              </a:r>
            </a:p>
            <a:p>
              <a:endParaRPr lang="en-US" sz="2400" dirty="0"/>
            </a:p>
            <a:p>
              <a:r>
                <a:rPr lang="en-US" sz="2400" dirty="0" smtClean="0"/>
                <a:t>                                                       (same as previous result)          </a:t>
              </a:r>
              <a:endParaRPr lang="en-US" sz="24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3544" y="5238576"/>
              <a:ext cx="1153004" cy="620848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423" y="3635596"/>
            <a:ext cx="2154083" cy="804537"/>
          </a:xfrm>
          <a:prstGeom prst="rect">
            <a:avLst/>
          </a:prstGeom>
          <a:ln w="19050" cmpd="sng">
            <a:solidFill>
              <a:srgbClr val="FF0000"/>
            </a:solidFill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2053242" y="4706693"/>
            <a:ext cx="5647123" cy="861266"/>
            <a:chOff x="2053242" y="4385515"/>
            <a:chExt cx="5647123" cy="8612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3242" y="4433936"/>
              <a:ext cx="2132700" cy="61736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1897" y="4385515"/>
              <a:ext cx="2558468" cy="86126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" name="Right Arrow 1"/>
            <p:cNvSpPr/>
            <p:nvPr/>
          </p:nvSpPr>
          <p:spPr>
            <a:xfrm>
              <a:off x="4436780" y="4688293"/>
              <a:ext cx="469947" cy="250878"/>
            </a:xfrm>
            <a:prstGeom prst="rightArrow">
              <a:avLst/>
            </a:prstGeom>
            <a:solidFill>
              <a:srgbClr val="D78F9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1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0068" y="172452"/>
            <a:ext cx="62628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Atmospheric neutrinos (</a:t>
            </a:r>
            <a:r>
              <a:rPr lang="en-US" sz="2400" dirty="0" err="1" smtClean="0"/>
              <a:t>ν</a:t>
            </a:r>
            <a:r>
              <a:rPr lang="en-US" sz="2400" baseline="-25000" dirty="0" err="1" smtClean="0"/>
              <a:t>μ</a:t>
            </a:r>
            <a:r>
              <a:rPr lang="en-US" sz="2400" dirty="0" smtClean="0"/>
              <a:t> survival)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no first-order corrections to θ</a:t>
            </a:r>
            <a:r>
              <a:rPr lang="en-US" sz="2400" baseline="-25000" dirty="0" smtClean="0"/>
              <a:t>23</a:t>
            </a:r>
            <a:r>
              <a:rPr lang="en-US" sz="2400" dirty="0" smtClean="0"/>
              <a:t>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also                                    (same as for reactors)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070" y="1529368"/>
            <a:ext cx="1581008" cy="777106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</p:pic>
      <p:sp>
        <p:nvSpPr>
          <p:cNvPr id="6" name="Right Arrow 5"/>
          <p:cNvSpPr/>
          <p:nvPr/>
        </p:nvSpPr>
        <p:spPr>
          <a:xfrm>
            <a:off x="5157950" y="1724767"/>
            <a:ext cx="783883" cy="416333"/>
          </a:xfrm>
          <a:prstGeom prst="rightArrow">
            <a:avLst/>
          </a:prstGeom>
          <a:solidFill>
            <a:srgbClr val="D78F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98302" y="3168209"/>
            <a:ext cx="8229600" cy="21002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Solar neutrinos</a:t>
            </a:r>
          </a:p>
          <a:p>
            <a:pPr marL="400050" lvl="1" indent="0">
              <a:buNone/>
            </a:pPr>
            <a:r>
              <a:rPr lang="en-US" sz="2400" dirty="0" smtClean="0"/>
              <a:t>If period of DM oscillation is much longer than time neutrino   spends in the sun, adiabatic propagation not spoiled –</a:t>
            </a:r>
          </a:p>
          <a:p>
            <a:pPr marL="400050" lvl="1" indent="0">
              <a:buNone/>
            </a:pPr>
            <a:r>
              <a:rPr lang="en-US" sz="2400" dirty="0" smtClean="0"/>
              <a:t>requires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φ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 </a:t>
            </a:r>
            <a:r>
              <a:rPr lang="en-US" sz="2400" dirty="0" smtClean="0"/>
              <a:t>&lt; </a:t>
            </a:r>
            <a:r>
              <a:rPr lang="en-US" sz="2400" dirty="0" smtClean="0"/>
              <a:t>1.8 x 10</a:t>
            </a:r>
            <a:r>
              <a:rPr lang="en-US" sz="2400" baseline="30000" dirty="0" smtClean="0"/>
              <a:t>-15</a:t>
            </a:r>
            <a:r>
              <a:rPr lang="en-US" sz="2400" dirty="0" smtClean="0"/>
              <a:t> </a:t>
            </a:r>
            <a:r>
              <a:rPr lang="en-US" sz="2400" dirty="0" err="1" smtClean="0"/>
              <a:t>eV</a:t>
            </a:r>
            <a:endParaRPr lang="en-US" sz="2400" baseline="-25000" dirty="0" smtClean="0"/>
          </a:p>
          <a:p>
            <a:pPr marL="400050" lvl="1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987688" y="5143037"/>
            <a:ext cx="8232542" cy="1310088"/>
            <a:chOff x="1222858" y="768317"/>
            <a:chExt cx="8232542" cy="1310088"/>
          </a:xfrm>
        </p:grpSpPr>
        <p:sp>
          <p:nvSpPr>
            <p:cNvPr id="9" name="TextBox 8"/>
            <p:cNvSpPr txBox="1"/>
            <p:nvPr/>
          </p:nvSpPr>
          <p:spPr>
            <a:xfrm>
              <a:off x="1222858" y="878077"/>
              <a:ext cx="823254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Can show                                      and</a:t>
              </a:r>
            </a:p>
            <a:p>
              <a:endParaRPr lang="en-US" sz="2400" dirty="0"/>
            </a:p>
            <a:p>
              <a:r>
                <a:rPr lang="en-US" sz="2400" dirty="0" smtClean="0">
                  <a:solidFill>
                    <a:srgbClr val="0000FF"/>
                  </a:solidFill>
                </a:rPr>
                <a:t>Effective </a:t>
              </a:r>
              <a:r>
                <a:rPr lang="en-US" sz="2400" dirty="0" err="1" smtClean="0">
                  <a:solidFill>
                    <a:srgbClr val="0000FF"/>
                  </a:solidFill>
                </a:rPr>
                <a:t>θ’s</a:t>
              </a:r>
              <a:r>
                <a:rPr lang="en-US" sz="2400" dirty="0" smtClean="0">
                  <a:solidFill>
                    <a:srgbClr val="0000FF"/>
                  </a:solidFill>
                </a:rPr>
                <a:t> the same in all these experiments (to leading order)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4052" y="772073"/>
              <a:ext cx="2327280" cy="66493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8296" y="768317"/>
              <a:ext cx="2548925" cy="664937"/>
            </a:xfrm>
            <a:prstGeom prst="rect">
              <a:avLst/>
            </a:prstGeom>
            <a:ln>
              <a:solidFill>
                <a:srgbClr val="FF0000"/>
              </a:solidFill>
            </a:ln>
            <a:effectLst/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878" y="878076"/>
            <a:ext cx="7817534" cy="506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482" y="2131377"/>
            <a:ext cx="2154083" cy="804537"/>
          </a:xfrm>
          <a:prstGeom prst="rect">
            <a:avLst/>
          </a:prstGeom>
          <a:ln w="19050" cmpd="sng">
            <a:solidFill>
              <a:srgbClr val="FF0000"/>
            </a:solidFill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9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035" y="235185"/>
            <a:ext cx="843051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Long-baseline experiments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r>
              <a:rPr lang="en-US" sz="2400" dirty="0" smtClean="0"/>
              <a:t>     where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Leading term has                                , same as other experiments 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661" y="641074"/>
            <a:ext cx="5842717" cy="1177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20" y="1959975"/>
            <a:ext cx="3697988" cy="2113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002" y="2664967"/>
            <a:ext cx="1540407" cy="693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426" y="2150190"/>
            <a:ext cx="2292860" cy="6878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247" y="3185664"/>
            <a:ext cx="3345039" cy="7029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9987" y="4003778"/>
            <a:ext cx="2154083" cy="804537"/>
          </a:xfrm>
          <a:prstGeom prst="rect">
            <a:avLst/>
          </a:prstGeom>
          <a:ln w="19050" cmpd="sng"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48709" y="4857141"/>
            <a:ext cx="7426432" cy="1101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 smtClean="0"/>
              <a:t>with                  , at leading order in the perturbation,</a:t>
            </a:r>
          </a:p>
          <a:p>
            <a:pPr>
              <a:lnSpc>
                <a:spcPct val="14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    term linear in θ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  averages to zero over DM oscillation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075" y="4893646"/>
            <a:ext cx="1153004" cy="62084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145911" y="632885"/>
            <a:ext cx="2283752" cy="1185970"/>
            <a:chOff x="5488927" y="632885"/>
            <a:chExt cx="2283752" cy="1185970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5488927" y="641074"/>
              <a:ext cx="2262734" cy="1177781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509945" y="632885"/>
              <a:ext cx="2262734" cy="1177781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76841" y="5873384"/>
            <a:ext cx="3440515" cy="584775"/>
            <a:chOff x="876841" y="5873384"/>
            <a:chExt cx="3440515" cy="584775"/>
          </a:xfrm>
        </p:grpSpPr>
        <p:sp>
          <p:nvSpPr>
            <p:cNvPr id="18" name="Right Arrow 17"/>
            <p:cNvSpPr/>
            <p:nvPr/>
          </p:nvSpPr>
          <p:spPr>
            <a:xfrm>
              <a:off x="1084325" y="6068155"/>
              <a:ext cx="499138" cy="329278"/>
            </a:xfrm>
            <a:prstGeom prst="rightArrow">
              <a:avLst/>
            </a:prstGeom>
            <a:solidFill>
              <a:srgbClr val="7DA3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76841" y="5873384"/>
              <a:ext cx="34405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400" dirty="0" smtClean="0"/>
                <a:t>           </a:t>
              </a:r>
              <a:r>
                <a:rPr lang="en-US" sz="2400" dirty="0" smtClean="0">
                  <a:solidFill>
                    <a:srgbClr val="0000FF"/>
                  </a:solidFill>
                </a:rPr>
                <a:t> CPV term vanishes!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550197" y="958420"/>
            <a:ext cx="84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Freund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1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94319" y="1351890"/>
            <a:ext cx="4304286" cy="4183110"/>
            <a:chOff x="1794319" y="2418130"/>
            <a:chExt cx="4304286" cy="4183110"/>
          </a:xfrm>
        </p:grpSpPr>
        <p:sp>
          <p:nvSpPr>
            <p:cNvPr id="7" name="Oval 6"/>
            <p:cNvSpPr/>
            <p:nvPr/>
          </p:nvSpPr>
          <p:spPr>
            <a:xfrm rot="2700000" flipV="1">
              <a:off x="4200904" y="3835164"/>
              <a:ext cx="2194874" cy="45719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649011" y="5832927"/>
              <a:ext cx="3449594" cy="1568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V="1">
              <a:off x="935729" y="4135087"/>
              <a:ext cx="3449594" cy="1568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9011" y="6090043"/>
              <a:ext cx="1954577" cy="51119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117732" y="3810219"/>
              <a:ext cx="1954585" cy="601411"/>
            </a:xfrm>
            <a:prstGeom prst="rect">
              <a:avLst/>
            </a:prstGeom>
          </p:spPr>
        </p:pic>
      </p:grpSp>
      <p:sp>
        <p:nvSpPr>
          <p:cNvPr id="14" name="Oval 13"/>
          <p:cNvSpPr/>
          <p:nvPr/>
        </p:nvSpPr>
        <p:spPr>
          <a:xfrm>
            <a:off x="5213845" y="2696938"/>
            <a:ext cx="177675" cy="18030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438556" y="1552308"/>
            <a:ext cx="1004966" cy="11289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0519" y="446660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At peak of oscillation (Δ</a:t>
            </a:r>
            <a:r>
              <a:rPr lang="en-US" sz="2400" baseline="-25000" dirty="0" smtClean="0">
                <a:solidFill>
                  <a:srgbClr val="000000"/>
                </a:solidFill>
              </a:rPr>
              <a:t>13</a:t>
            </a:r>
            <a:r>
              <a:rPr lang="en-US" sz="2400" dirty="0" smtClean="0">
                <a:solidFill>
                  <a:srgbClr val="000000"/>
                </a:solidFill>
              </a:rPr>
              <a:t> = π/2), equivalent to </a:t>
            </a:r>
            <a:r>
              <a:rPr lang="en-US" sz="2400" dirty="0" err="1" smtClean="0">
                <a:solidFill>
                  <a:srgbClr val="000000"/>
                </a:solidFill>
              </a:rPr>
              <a:t>δ</a:t>
            </a:r>
            <a:r>
              <a:rPr lang="en-US" sz="2400" dirty="0" smtClean="0">
                <a:solidFill>
                  <a:srgbClr val="000000"/>
                </a:solidFill>
              </a:rPr>
              <a:t> = 0 or π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1043" y="3794535"/>
            <a:ext cx="2621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SM variation with </a:t>
            </a:r>
            <a:r>
              <a:rPr lang="en-US" sz="2400" dirty="0" err="1" smtClean="0"/>
              <a:t>δ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421494" y="1273489"/>
            <a:ext cx="139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Fuzzy DM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480371" y="3527978"/>
            <a:ext cx="461471" cy="5331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24977" y="6005405"/>
            <a:ext cx="6712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CPV only seen at higher order in the perturbation!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5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7367" y="191570"/>
            <a:ext cx="4304286" cy="4183110"/>
            <a:chOff x="1794319" y="2418130"/>
            <a:chExt cx="4304286" cy="4183110"/>
          </a:xfrm>
        </p:grpSpPr>
        <p:sp>
          <p:nvSpPr>
            <p:cNvPr id="5" name="Oval 4"/>
            <p:cNvSpPr/>
            <p:nvPr/>
          </p:nvSpPr>
          <p:spPr>
            <a:xfrm rot="2700000">
              <a:off x="3841031" y="3731819"/>
              <a:ext cx="2194874" cy="97215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2649011" y="5832927"/>
              <a:ext cx="3449594" cy="1568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16200000" flipV="1">
              <a:off x="935729" y="4135087"/>
              <a:ext cx="3449594" cy="1568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9011" y="6090043"/>
              <a:ext cx="1954577" cy="51119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117732" y="3810219"/>
              <a:ext cx="1954585" cy="601411"/>
            </a:xfrm>
            <a:prstGeom prst="rect">
              <a:avLst/>
            </a:prstGeom>
          </p:spPr>
        </p:pic>
      </p:grpSp>
      <p:sp>
        <p:nvSpPr>
          <p:cNvPr id="10" name="Oval 9"/>
          <p:cNvSpPr/>
          <p:nvPr/>
        </p:nvSpPr>
        <p:spPr>
          <a:xfrm>
            <a:off x="3551977" y="1912938"/>
            <a:ext cx="177675" cy="18030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46083" y="360676"/>
            <a:ext cx="36067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If not at peak of oscillation,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ellipse in bi-probability plot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collapses to a point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841029" y="1034874"/>
            <a:ext cx="1348279" cy="87806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4437" y="4602946"/>
            <a:ext cx="80586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Not equivalent to any SM oscillation scenario!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Long-baseline experiments not at peak of oscillation provide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a means for distinguishing model from standard oscillations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6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59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Fuzzy DM at DUNE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5480"/>
            <a:ext cx="8229600" cy="104970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Uncertainties large enough that Fuzzy DM is usually indistinguishable from SM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06" y="2604142"/>
            <a:ext cx="7841264" cy="28054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12333" y="5870222"/>
            <a:ext cx="455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example: |</a:t>
            </a:r>
            <a:r>
              <a:rPr lang="en-US" dirty="0" err="1" smtClean="0"/>
              <a:t>ε</a:t>
            </a:r>
            <a:r>
              <a:rPr lang="en-US" dirty="0" smtClean="0"/>
              <a:t>|=0.0024 </a:t>
            </a:r>
            <a:r>
              <a:rPr lang="en-US" dirty="0" err="1" smtClean="0"/>
              <a:t>eV</a:t>
            </a:r>
            <a:r>
              <a:rPr lang="en-US" dirty="0" smtClean="0"/>
              <a:t>, </a:t>
            </a:r>
            <a:r>
              <a:rPr lang="en-US" dirty="0"/>
              <a:t>|</a:t>
            </a:r>
            <a:r>
              <a:rPr lang="en-US" dirty="0" err="1" smtClean="0"/>
              <a:t>ε</a:t>
            </a:r>
            <a:r>
              <a:rPr lang="en-US" dirty="0" smtClean="0"/>
              <a:t>’|</a:t>
            </a:r>
            <a:r>
              <a:rPr lang="en-US" dirty="0"/>
              <a:t>=</a:t>
            </a:r>
            <a:r>
              <a:rPr lang="en-US" dirty="0" smtClean="0"/>
              <a:t>0.00041 </a:t>
            </a:r>
            <a:r>
              <a:rPr lang="en-US" dirty="0" err="1"/>
              <a:t>eV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2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655" y="5347655"/>
            <a:ext cx="8229600" cy="119086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Degeneracy between SM and Fuzzy DM broken for smaller absolute masses since the second order corrections are larger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</a:rPr>
              <a:t>  </a:t>
            </a:r>
            <a:r>
              <a:rPr lang="en-US" sz="2400" dirty="0" smtClean="0">
                <a:solidFill>
                  <a:srgbClr val="0000FF"/>
                </a:solidFill>
              </a:rPr>
              <a:t>  and </a:t>
            </a:r>
            <a:r>
              <a:rPr lang="en-US" sz="2400" dirty="0" err="1" smtClean="0">
                <a:solidFill>
                  <a:srgbClr val="0000FF"/>
                </a:solidFill>
              </a:rPr>
              <a:t>θ</a:t>
            </a:r>
            <a:r>
              <a:rPr lang="en-US" sz="2400" baseline="30000" dirty="0" err="1" smtClean="0">
                <a:solidFill>
                  <a:srgbClr val="0000FF"/>
                </a:solidFill>
              </a:rPr>
              <a:t>eff</a:t>
            </a:r>
            <a:r>
              <a:rPr lang="en-US" sz="2400" dirty="0" smtClean="0">
                <a:solidFill>
                  <a:srgbClr val="0000FF"/>
                </a:solidFill>
              </a:rPr>
              <a:t> correspondence breaks down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328" y="1397165"/>
            <a:ext cx="4465877" cy="38877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73631" y="1615031"/>
            <a:ext cx="1066081" cy="72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39006" y="1677751"/>
            <a:ext cx="1400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Bimaximal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Tribimaximal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Hexagonal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8205" y="459083"/>
            <a:ext cx="693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Fit for Fuzzy DM models to SM data (using </a:t>
            </a:r>
            <a:r>
              <a:rPr lang="en-US" sz="2400" dirty="0" err="1" smtClean="0"/>
              <a:t>GLoBES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835458" y="2634224"/>
            <a:ext cx="134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3σ exclusion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380811" y="2838062"/>
            <a:ext cx="48600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1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30127"/>
            <a:ext cx="8390467" cy="6118651"/>
          </a:xfrm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 corrections give different effective </a:t>
            </a:r>
            <a:r>
              <a:rPr lang="en-US" dirty="0" err="1" smtClean="0"/>
              <a:t>θ’s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 distinguish Fuzzy DM from SM, need high precision experiment where different 2</a:t>
            </a:r>
            <a:r>
              <a:rPr lang="en-US" baseline="30000" dirty="0" smtClean="0"/>
              <a:t>nd</a:t>
            </a:r>
            <a:r>
              <a:rPr lang="en-US" dirty="0" smtClean="0"/>
              <a:t> order corrections become measurable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JUNO: due to high precision of θ</a:t>
            </a:r>
            <a:r>
              <a:rPr lang="en-US" baseline="-25000" dirty="0" smtClean="0">
                <a:solidFill>
                  <a:srgbClr val="0000FF"/>
                </a:solidFill>
              </a:rPr>
              <a:t>12</a:t>
            </a:r>
            <a:r>
              <a:rPr lang="en-US" dirty="0" smtClean="0">
                <a:solidFill>
                  <a:srgbClr val="0000FF"/>
                </a:solidFill>
              </a:rPr>
              <a:t> measurement, can rule out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Fuzzy DM at more than 6σ!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7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800000"/>
                </a:solidFill>
              </a:rPr>
              <a:t>Ultralight</a:t>
            </a:r>
            <a:r>
              <a:rPr lang="en-US" sz="4000" dirty="0" smtClean="0">
                <a:solidFill>
                  <a:srgbClr val="800000"/>
                </a:solidFill>
              </a:rPr>
              <a:t> scalar (Fuzzy) dark matter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1960"/>
            <a:ext cx="8229600" cy="490026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Ultra-light </a:t>
            </a:r>
            <a:r>
              <a:rPr lang="en-US" sz="2400" dirty="0" smtClean="0"/>
              <a:t>(</a:t>
            </a:r>
            <a:r>
              <a:rPr lang="en-US" sz="2400" dirty="0" smtClean="0"/>
              <a:t>&lt;&lt;</a:t>
            </a:r>
            <a:r>
              <a:rPr lang="en-US" sz="2400" dirty="0" smtClean="0"/>
              <a:t> </a:t>
            </a:r>
            <a:r>
              <a:rPr lang="en-US" sz="2400" dirty="0" err="1" smtClean="0"/>
              <a:t>eV</a:t>
            </a:r>
            <a:r>
              <a:rPr lang="en-US" sz="2400" dirty="0" smtClean="0"/>
              <a:t>) scalar DM has large de Broglie wavelength</a:t>
            </a:r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   and therefore behaves as a wave at astrophysical scales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 </a:t>
            </a:r>
            <a:r>
              <a:rPr lang="en-US" sz="2400" dirty="0" smtClean="0"/>
              <a:t>Can account for small as well as large-scale structure</a:t>
            </a:r>
          </a:p>
          <a:p>
            <a:endParaRPr lang="en-US" sz="2400" dirty="0" smtClean="0"/>
          </a:p>
          <a:p>
            <a:r>
              <a:rPr lang="en-US" sz="2400" dirty="0" smtClean="0"/>
              <a:t>Lyman-α forest data disfavors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φ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&lt; 2 x 10</a:t>
            </a:r>
            <a:r>
              <a:rPr lang="en-US" sz="2400" baseline="30000" dirty="0" smtClean="0"/>
              <a:t>-21</a:t>
            </a:r>
            <a:r>
              <a:rPr lang="en-US" sz="2400" dirty="0" smtClean="0"/>
              <a:t> </a:t>
            </a:r>
            <a:r>
              <a:rPr lang="en-US" sz="2400" dirty="0" err="1" smtClean="0"/>
              <a:t>eV</a:t>
            </a:r>
            <a:r>
              <a:rPr lang="en-US" sz="2400" dirty="0" smtClean="0"/>
              <a:t>, although this constraint perhaps may be avoided</a:t>
            </a:r>
          </a:p>
          <a:p>
            <a:endParaRPr lang="en-US" sz="2400" dirty="0"/>
          </a:p>
          <a:p>
            <a:r>
              <a:rPr lang="en-US" sz="2400" dirty="0" smtClean="0"/>
              <a:t>DM field oscillates as coherent state with single macroscopic </a:t>
            </a:r>
            <a:r>
              <a:rPr lang="en-US" sz="2400" dirty="0" err="1" smtClean="0"/>
              <a:t>wavefunction</a:t>
            </a:r>
            <a:endParaRPr lang="en-US" sz="2400" dirty="0" smtClean="0"/>
          </a:p>
          <a:p>
            <a:endParaRPr lang="en-US" sz="24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6089040" y="891505"/>
            <a:ext cx="3118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Hu, </a:t>
            </a:r>
            <a:r>
              <a:rPr lang="en-US" dirty="0" err="1" smtClean="0">
                <a:solidFill>
                  <a:srgbClr val="FF0000"/>
                </a:solidFill>
              </a:rPr>
              <a:t>Barkana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Gruzinov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Hui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Ostriker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Tremaine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Witten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3548" y="4882473"/>
            <a:ext cx="3380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Iri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Viel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Haehnelt</a:t>
            </a:r>
            <a:r>
              <a:rPr lang="en-US" dirty="0" smtClean="0">
                <a:solidFill>
                  <a:srgbClr val="FF0000"/>
                </a:solidFill>
              </a:rPr>
              <a:t>, Bolton, Becker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Zhang, </a:t>
            </a:r>
            <a:r>
              <a:rPr lang="en-US" dirty="0" err="1" smtClean="0">
                <a:solidFill>
                  <a:srgbClr val="FF0000"/>
                </a:solidFill>
              </a:rPr>
              <a:t>Kuo</a:t>
            </a:r>
            <a:r>
              <a:rPr lang="en-US" dirty="0" smtClean="0">
                <a:solidFill>
                  <a:srgbClr val="FF0000"/>
                </a:solidFill>
              </a:rPr>
              <a:t>, Liu, Tsai, Cheung, Chu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1648" y="5975100"/>
            <a:ext cx="225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Suarez, Robles, Matos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104" y="2127653"/>
            <a:ext cx="4396990" cy="90899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9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6190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Summary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546"/>
            <a:ext cx="8229600" cy="55039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Fuzzy DM coupling to neutrinos can give a perturbation on the neutrino mass matrix; scalar mass must be large enough to avoid observable time variations</a:t>
            </a:r>
          </a:p>
          <a:p>
            <a:endParaRPr lang="en-US" sz="2400" dirty="0" smtClean="0"/>
          </a:p>
          <a:p>
            <a:r>
              <a:rPr lang="en-US" sz="2400" dirty="0" smtClean="0"/>
              <a:t>In models where the unperturbed θ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 is zero, Fuzzy DM perturbations can generate nonzero θ</a:t>
            </a:r>
            <a:r>
              <a:rPr lang="en-US" sz="2400" baseline="-25000" dirty="0" smtClean="0"/>
              <a:t>13</a:t>
            </a:r>
          </a:p>
          <a:p>
            <a:endParaRPr lang="en-US" sz="2400" baseline="-25000" dirty="0" smtClean="0"/>
          </a:p>
          <a:p>
            <a:r>
              <a:rPr lang="en-US" sz="2400" dirty="0" smtClean="0"/>
              <a:t>In leading order of the perturbation, our model has same effective parameters across all experiments (except for long-baseline)</a:t>
            </a:r>
          </a:p>
          <a:p>
            <a:endParaRPr lang="en-US" sz="2400" dirty="0" smtClean="0"/>
          </a:p>
          <a:p>
            <a:r>
              <a:rPr lang="en-US" sz="2400" dirty="0" smtClean="0"/>
              <a:t>High precision experiments (such as JUNO) can probe differences at second order in the perturbation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3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Backup slides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73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Finding effective mixing angles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90978"/>
            <a:ext cx="8475133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Taylor series expansion of probability about unperturbed value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Take DM </a:t>
            </a:r>
            <a:r>
              <a:rPr lang="en-US" sz="2400" dirty="0" err="1" smtClean="0"/>
              <a:t>osc</a:t>
            </a:r>
            <a:r>
              <a:rPr lang="en-US" sz="2400" dirty="0" smtClean="0"/>
              <a:t>. avg.: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189060" y="1763889"/>
            <a:ext cx="9439147" cy="2130778"/>
            <a:chOff x="-189060" y="1763889"/>
            <a:chExt cx="9439147" cy="21307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89060" y="1763889"/>
              <a:ext cx="9439147" cy="213077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686800" y="2017880"/>
              <a:ext cx="563287" cy="358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43" y="4290485"/>
            <a:ext cx="5883207" cy="486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0" y="4884384"/>
            <a:ext cx="8078733" cy="1528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801" y="1715198"/>
            <a:ext cx="1662658" cy="4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53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5534"/>
            <a:ext cx="8229600" cy="480624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For terms with sin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θ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 or cos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θ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, and with θ</a:t>
            </a:r>
            <a:r>
              <a:rPr lang="en-US" sz="2400" baseline="-25000" dirty="0" smtClean="0"/>
              <a:t>13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 = 0, at leading order </a:t>
            </a:r>
            <a:r>
              <a:rPr lang="en-US" sz="2400" i="1" dirty="0" smtClean="0"/>
              <a:t>P</a:t>
            </a:r>
            <a:r>
              <a:rPr lang="en-US" sz="2400" dirty="0" smtClean="0"/>
              <a:t> reduces to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Taylor series expansion in effective angles (with similar assumptions)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Matching these expressions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59556"/>
            <a:ext cx="8118186" cy="104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03" y="3203225"/>
            <a:ext cx="8093731" cy="988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220" y="5369746"/>
            <a:ext cx="6810215" cy="597843"/>
          </a:xfrm>
          <a:prstGeom prst="rect">
            <a:avLst/>
          </a:prstGeom>
          <a:ln w="38100" cmpd="sng">
            <a:solidFill>
              <a:srgbClr val="FF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1046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55"/>
            <a:ext cx="8229600" cy="85431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SM neutrino coupling to Fuzzy DM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5176" y="880771"/>
            <a:ext cx="8861158" cy="1449606"/>
            <a:chOff x="175176" y="939167"/>
            <a:chExt cx="8861158" cy="14496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176" y="939167"/>
              <a:ext cx="8861158" cy="1091113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3605776" y="1678914"/>
              <a:ext cx="0" cy="35136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182428" y="1927108"/>
              <a:ext cx="10263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00FF"/>
                  </a:solidFill>
                </a:rPr>
                <a:t>ν</a:t>
              </a:r>
              <a:r>
                <a:rPr lang="en-US" sz="2400" dirty="0" smtClean="0">
                  <a:solidFill>
                    <a:srgbClr val="0000FF"/>
                  </a:solidFill>
                </a:rPr>
                <a:t> mass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68366" y="1855994"/>
              <a:ext cx="24545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00FF"/>
                  </a:solidFill>
                </a:rPr>
                <a:t>ν</a:t>
              </a:r>
              <a:r>
                <a:rPr lang="en-US" sz="2400" dirty="0" smtClean="0">
                  <a:solidFill>
                    <a:srgbClr val="0000FF"/>
                  </a:solidFill>
                </a:rPr>
                <a:t> coupling to FDM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6196089" y="1604940"/>
              <a:ext cx="0" cy="35136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57200" y="2402545"/>
            <a:ext cx="86485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Fuzzy DM field can be approximated as a plane wave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Generally v &lt;&lt; c and only time variation is important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Result is a time variation in neutrino mass matrix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Planck measurements of CMB set upper limit on sum of </a:t>
            </a:r>
            <a:r>
              <a:rPr lang="en-US" sz="2400" dirty="0" err="1" smtClean="0"/>
              <a:t>ν</a:t>
            </a:r>
            <a:r>
              <a:rPr lang="en-US" sz="2400" dirty="0" smtClean="0"/>
              <a:t> masses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at photon decoupling time of 0.23 </a:t>
            </a:r>
            <a:r>
              <a:rPr lang="en-US" sz="2400" dirty="0" err="1" smtClean="0"/>
              <a:t>eV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20312" y="2768122"/>
            <a:ext cx="7458705" cy="910892"/>
            <a:chOff x="1020312" y="3060102"/>
            <a:chExt cx="7458705" cy="91089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0312" y="3060102"/>
              <a:ext cx="3799086" cy="91089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8349" y="3283555"/>
              <a:ext cx="2410668" cy="535704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348" y="5898094"/>
            <a:ext cx="4315800" cy="912283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</p:pic>
      <p:sp>
        <p:nvSpPr>
          <p:cNvPr id="18" name="Right Arrow 17"/>
          <p:cNvSpPr/>
          <p:nvPr/>
        </p:nvSpPr>
        <p:spPr>
          <a:xfrm>
            <a:off x="2817467" y="6131688"/>
            <a:ext cx="875897" cy="379581"/>
          </a:xfrm>
          <a:prstGeom prst="rightArrow">
            <a:avLst/>
          </a:prstGeom>
          <a:solidFill>
            <a:srgbClr val="D78F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25937" y="6131688"/>
            <a:ext cx="457924" cy="540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829" y="6096748"/>
            <a:ext cx="433433" cy="5910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28153" y="5391137"/>
            <a:ext cx="97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A. Berlin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9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54"/>
            <a:ext cx="8229600" cy="83863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Effect on neutrino oscillations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156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Time variation of neutrino mass and mixing parameters</a:t>
            </a:r>
          </a:p>
          <a:p>
            <a:endParaRPr lang="en-US" sz="2400" dirty="0"/>
          </a:p>
          <a:p>
            <a:r>
              <a:rPr lang="en-US" sz="2400" dirty="0" smtClean="0"/>
              <a:t>Absence of periodicity in solar neutrino data puts constraints on scalar mass and couplings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439753" y="2807060"/>
            <a:ext cx="97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A. Berlin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800" y="2596157"/>
            <a:ext cx="6001220" cy="42754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9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54"/>
            <a:ext cx="8229600" cy="76023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Other constraints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20" y="2219087"/>
            <a:ext cx="6263679" cy="4395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4629" y="2034421"/>
            <a:ext cx="2458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K</a:t>
            </a:r>
            <a:r>
              <a:rPr lang="en-US" dirty="0" err="1" smtClean="0">
                <a:solidFill>
                  <a:srgbClr val="FF0000"/>
                </a:solidFill>
              </a:rPr>
              <a:t>rnjaic</a:t>
            </a:r>
            <a:r>
              <a:rPr lang="en-US" dirty="0" smtClean="0">
                <a:solidFill>
                  <a:srgbClr val="FF0000"/>
                </a:solidFill>
              </a:rPr>
              <a:t>, Machado, </a:t>
            </a:r>
            <a:r>
              <a:rPr lang="en-US" dirty="0" err="1" smtClean="0">
                <a:solidFill>
                  <a:srgbClr val="FF0000"/>
                </a:solidFill>
              </a:rPr>
              <a:t>Necib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20" y="987070"/>
            <a:ext cx="3900580" cy="881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078" y="607495"/>
            <a:ext cx="1661790" cy="123201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21" y="1900569"/>
            <a:ext cx="8229600" cy="4874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Can also consider vector particles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099" y="3620625"/>
            <a:ext cx="9179649" cy="3124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3183" y="286268"/>
            <a:ext cx="293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Brdar</a:t>
            </a:r>
            <a:r>
              <a:rPr lang="en-US" dirty="0" smtClean="0">
                <a:solidFill>
                  <a:srgbClr val="FF0000"/>
                </a:solidFill>
              </a:rPr>
              <a:t>, Kopp, Liu, </a:t>
            </a:r>
            <a:r>
              <a:rPr lang="en-US" dirty="0" err="1" smtClean="0">
                <a:solidFill>
                  <a:srgbClr val="FF0000"/>
                </a:solidFill>
              </a:rPr>
              <a:t>Prass</a:t>
            </a:r>
            <a:r>
              <a:rPr lang="en-US" dirty="0" smtClean="0">
                <a:solidFill>
                  <a:srgbClr val="FF0000"/>
                </a:solidFill>
              </a:rPr>
              <a:t>, Wang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07" y="845388"/>
            <a:ext cx="8667540" cy="753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42" y="2613267"/>
            <a:ext cx="8419477" cy="62776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1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8409"/>
            <a:ext cx="8229600" cy="3828767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ν</a:t>
            </a:r>
            <a:r>
              <a:rPr lang="en-US" sz="2400" dirty="0" smtClean="0"/>
              <a:t> mass matrix (flavor basis):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</a:t>
            </a:r>
          </a:p>
          <a:p>
            <a:pPr marL="0" indent="0">
              <a:buNone/>
            </a:pPr>
            <a:r>
              <a:rPr lang="en-US" sz="2400" dirty="0" smtClean="0"/>
              <a:t> where          and        are initial masses and mixings, and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17" y="1430713"/>
            <a:ext cx="7539641" cy="2646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33" y="4086437"/>
            <a:ext cx="571482" cy="638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329" y="4205239"/>
            <a:ext cx="511191" cy="482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43" y="5020170"/>
            <a:ext cx="8402469" cy="10677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5787" y="133143"/>
            <a:ext cx="6364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Modification of </a:t>
            </a:r>
            <a:r>
              <a:rPr lang="en-US" sz="4000" dirty="0" err="1" smtClean="0">
                <a:solidFill>
                  <a:srgbClr val="800000"/>
                </a:solidFill>
              </a:rPr>
              <a:t>ν</a:t>
            </a:r>
            <a:r>
              <a:rPr lang="en-US" sz="4000" dirty="0" smtClean="0">
                <a:solidFill>
                  <a:srgbClr val="800000"/>
                </a:solidFill>
              </a:rPr>
              <a:t> mass matrix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5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9122"/>
            <a:ext cx="8229600" cy="79467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The model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5709"/>
            <a:ext cx="8432038" cy="6192291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μ-</a:t>
            </a:r>
            <a:r>
              <a:rPr lang="en-US" sz="2400" i="1" dirty="0" err="1" smtClean="0"/>
              <a:t>τ</a:t>
            </a:r>
            <a:r>
              <a:rPr lang="en-US" sz="2400" i="1" dirty="0" smtClean="0"/>
              <a:t> </a:t>
            </a:r>
            <a:r>
              <a:rPr lang="en-US" sz="2400" dirty="0" smtClean="0"/>
              <a:t>symmetric models give θ</a:t>
            </a:r>
            <a:r>
              <a:rPr lang="en-US" sz="2400" baseline="-25000" dirty="0" smtClean="0"/>
              <a:t>23</a:t>
            </a:r>
            <a:r>
              <a:rPr lang="en-US" sz="2400" dirty="0" smtClean="0"/>
              <a:t> = π/4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T</a:t>
            </a:r>
            <a:r>
              <a:rPr lang="en-US" sz="2400" dirty="0" smtClean="0"/>
              <a:t>ri-</a:t>
            </a:r>
            <a:r>
              <a:rPr lang="en-US" sz="2400" dirty="0" err="1" smtClean="0"/>
              <a:t>bimaximal</a:t>
            </a:r>
            <a:r>
              <a:rPr lang="en-US" sz="2400" dirty="0" smtClean="0"/>
              <a:t> mixing gives acceptable θ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 (≈35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), but θ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 = 0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400" dirty="0" smtClean="0"/>
              <a:t>Perturbations on neutrino mass matrix can make θ</a:t>
            </a:r>
            <a:r>
              <a:rPr lang="en-US" sz="2400" baseline="-25000" dirty="0" smtClean="0"/>
              <a:t>13</a:t>
            </a:r>
            <a:r>
              <a:rPr lang="en-US" sz="2400" dirty="0" smtClean="0"/>
              <a:t> ≠ 0, </a:t>
            </a:r>
            <a:r>
              <a:rPr lang="en-US" sz="2400" dirty="0" smtClean="0"/>
              <a:t>and</a:t>
            </a:r>
            <a:r>
              <a:rPr lang="en-US" sz="2400" dirty="0" smtClean="0"/>
              <a:t> </a:t>
            </a:r>
            <a:r>
              <a:rPr lang="en-US" sz="2400" dirty="0" smtClean="0"/>
              <a:t>can cause large changes to θ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 so other </a:t>
            </a:r>
            <a:r>
              <a:rPr lang="en-US" sz="2400" i="1" dirty="0"/>
              <a:t>μ-</a:t>
            </a:r>
            <a:r>
              <a:rPr lang="en-US" sz="2400" i="1" dirty="0" err="1"/>
              <a:t>τ</a:t>
            </a:r>
            <a:r>
              <a:rPr lang="en-US" sz="2400" i="1" dirty="0"/>
              <a:t> </a:t>
            </a:r>
            <a:r>
              <a:rPr lang="en-US" sz="2400" dirty="0"/>
              <a:t>symmetric models </a:t>
            </a:r>
            <a:r>
              <a:rPr lang="en-US" sz="2400" dirty="0" smtClean="0"/>
              <a:t>can work, e.g., </a:t>
            </a:r>
            <a:r>
              <a:rPr lang="en-US" sz="2400" dirty="0" err="1" smtClean="0"/>
              <a:t>bimaximal</a:t>
            </a:r>
            <a:r>
              <a:rPr lang="en-US" sz="2400" dirty="0" smtClean="0"/>
              <a:t> (</a:t>
            </a:r>
            <a:r>
              <a:rPr lang="en-US" sz="2400" dirty="0"/>
              <a:t>θ</a:t>
            </a:r>
            <a:r>
              <a:rPr lang="en-US" sz="2400" baseline="-25000" dirty="0"/>
              <a:t>12</a:t>
            </a:r>
            <a:r>
              <a:rPr lang="en-US" sz="2400" dirty="0"/>
              <a:t> </a:t>
            </a:r>
            <a:r>
              <a:rPr lang="en-US" sz="2400" dirty="0" smtClean="0"/>
              <a:t>= 45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) or hexagonal (θ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 = 30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).     </a:t>
            </a:r>
            <a:r>
              <a:rPr lang="en-US" sz="1800" dirty="0" smtClean="0">
                <a:solidFill>
                  <a:srgbClr val="FF0000"/>
                </a:solidFill>
              </a:rPr>
              <a:t>Liao, </a:t>
            </a:r>
            <a:r>
              <a:rPr lang="en-US" sz="1800" dirty="0" err="1" smtClean="0">
                <a:solidFill>
                  <a:srgbClr val="FF0000"/>
                </a:solidFill>
              </a:rPr>
              <a:t>Marfatia</a:t>
            </a:r>
            <a:r>
              <a:rPr lang="en-US" sz="1800" dirty="0" smtClean="0">
                <a:solidFill>
                  <a:srgbClr val="FF0000"/>
                </a:solidFill>
              </a:rPr>
              <a:t>, KW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Consider a </a:t>
            </a:r>
            <a:r>
              <a:rPr lang="en-US" sz="2400" i="1" dirty="0" smtClean="0"/>
              <a:t>μ-</a:t>
            </a:r>
            <a:r>
              <a:rPr lang="en-US" sz="2400" i="1" dirty="0" err="1" smtClean="0"/>
              <a:t>τ</a:t>
            </a:r>
            <a:r>
              <a:rPr lang="en-US" sz="2400" i="1" dirty="0" smtClean="0"/>
              <a:t> </a:t>
            </a:r>
            <a:r>
              <a:rPr lang="en-US" sz="2400" dirty="0" smtClean="0"/>
              <a:t>symmetric model with θ</a:t>
            </a:r>
            <a:r>
              <a:rPr lang="en-US" sz="2400" baseline="-25000" dirty="0" smtClean="0"/>
              <a:t>23</a:t>
            </a:r>
            <a:r>
              <a:rPr lang="en-US" sz="2400" dirty="0" smtClean="0"/>
              <a:t> = π/4, θ</a:t>
            </a:r>
            <a:r>
              <a:rPr lang="en-US" sz="2400" baseline="-25000" dirty="0"/>
              <a:t>1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= 0, </a:t>
            </a:r>
            <a:r>
              <a:rPr lang="en-US" sz="2400" dirty="0"/>
              <a:t>arbitrary θ</a:t>
            </a:r>
            <a:r>
              <a:rPr lang="en-US" sz="2400" baseline="-25000" dirty="0"/>
              <a:t>12</a:t>
            </a:r>
            <a:r>
              <a:rPr lang="en-US" sz="2400" dirty="0"/>
              <a:t>, perturbed </a:t>
            </a:r>
            <a:r>
              <a:rPr lang="en-US" sz="2400" dirty="0" smtClean="0"/>
              <a:t>by coupling to Fuzzy DM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000000"/>
                </a:solidFill>
              </a:rPr>
              <a:t>Assume DM oscillation period much smaller than time resolution of neutrino experiments (</a:t>
            </a:r>
            <a:r>
              <a:rPr lang="en-US" sz="2400" dirty="0" err="1" smtClean="0">
                <a:solidFill>
                  <a:srgbClr val="000000"/>
                </a:solidFill>
              </a:rPr>
              <a:t>m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φ</a:t>
            </a:r>
            <a:r>
              <a:rPr lang="en-US" sz="2400" dirty="0" smtClean="0">
                <a:solidFill>
                  <a:srgbClr val="000000"/>
                </a:solidFill>
              </a:rPr>
              <a:t> &gt; 10</a:t>
            </a:r>
            <a:r>
              <a:rPr lang="en-US" sz="2400" baseline="30000" dirty="0" smtClean="0">
                <a:solidFill>
                  <a:srgbClr val="000000"/>
                </a:solidFill>
              </a:rPr>
              <a:t>-17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eV</a:t>
            </a:r>
            <a:r>
              <a:rPr lang="en-US" sz="2400" dirty="0" smtClean="0">
                <a:solidFill>
                  <a:srgbClr val="000000"/>
                </a:solidFill>
              </a:rPr>
              <a:t>), so effect of Fuzzy DM oscillations is averaged over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9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5533"/>
            <a:ext cx="8229600" cy="158891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Define: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First order corrections to masses:    </a:t>
            </a:r>
            <a:r>
              <a:rPr lang="en-US" sz="1800" dirty="0">
                <a:solidFill>
                  <a:srgbClr val="FF0000"/>
                </a:solidFill>
              </a:rPr>
              <a:t>Liao, </a:t>
            </a:r>
            <a:r>
              <a:rPr lang="en-US" sz="1800" dirty="0" err="1">
                <a:solidFill>
                  <a:srgbClr val="FF0000"/>
                </a:solidFill>
              </a:rPr>
              <a:t>Marfatia</a:t>
            </a:r>
            <a:r>
              <a:rPr lang="en-US" sz="1800" dirty="0">
                <a:solidFill>
                  <a:srgbClr val="FF0000"/>
                </a:solidFill>
              </a:rPr>
              <a:t>, KW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361" y="317161"/>
            <a:ext cx="6921971" cy="735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40" y="1635116"/>
            <a:ext cx="8511427" cy="30475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422" y="4682686"/>
            <a:ext cx="814562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For concreteness and simplicity, consider models in </a:t>
            </a:r>
            <a:r>
              <a:rPr lang="en-US" sz="2400" dirty="0" smtClean="0">
                <a:solidFill>
                  <a:srgbClr val="000000"/>
                </a:solidFill>
              </a:rPr>
              <a:t>which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DM </a:t>
            </a:r>
            <a:r>
              <a:rPr lang="en-US" sz="2400" dirty="0">
                <a:solidFill>
                  <a:srgbClr val="000000"/>
                </a:solidFill>
              </a:rPr>
              <a:t>perturbations affect neutrino masses at 2</a:t>
            </a:r>
            <a:r>
              <a:rPr lang="en-US" sz="2400" baseline="30000" dirty="0">
                <a:solidFill>
                  <a:srgbClr val="000000"/>
                </a:solidFill>
              </a:rPr>
              <a:t>nd</a:t>
            </a:r>
            <a:r>
              <a:rPr lang="en-US" sz="2400" dirty="0">
                <a:solidFill>
                  <a:srgbClr val="000000"/>
                </a:solidFill>
              </a:rPr>
              <a:t> order or higher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                                                  ε</a:t>
            </a:r>
            <a:r>
              <a:rPr lang="en-US" sz="2400" baseline="-25000" dirty="0" smtClean="0">
                <a:solidFill>
                  <a:srgbClr val="000000"/>
                </a:solidFill>
              </a:rPr>
              <a:t>1</a:t>
            </a:r>
            <a:r>
              <a:rPr lang="en-US" sz="2400" dirty="0" smtClean="0">
                <a:solidFill>
                  <a:srgbClr val="000000"/>
                </a:solidFill>
              </a:rPr>
              <a:t> = ε</a:t>
            </a:r>
            <a:r>
              <a:rPr lang="en-US" sz="2400" baseline="-25000" dirty="0" smtClean="0">
                <a:solidFill>
                  <a:srgbClr val="000000"/>
                </a:solidFill>
              </a:rPr>
              <a:t>3</a:t>
            </a:r>
            <a:r>
              <a:rPr lang="en-US" sz="2400" dirty="0" smtClean="0">
                <a:solidFill>
                  <a:srgbClr val="000000"/>
                </a:solidFill>
              </a:rPr>
              <a:t> = ε</a:t>
            </a:r>
            <a:r>
              <a:rPr lang="en-US" sz="2400" baseline="-25000" dirty="0" smtClean="0">
                <a:solidFill>
                  <a:srgbClr val="000000"/>
                </a:solidFill>
              </a:rPr>
              <a:t>4</a:t>
            </a:r>
            <a:r>
              <a:rPr lang="en-US" sz="2400" dirty="0" smtClean="0">
                <a:solidFill>
                  <a:srgbClr val="000000"/>
                </a:solidFill>
              </a:rPr>
              <a:t> = ε</a:t>
            </a:r>
            <a:r>
              <a:rPr lang="en-US" sz="2400" baseline="-25000" dirty="0" smtClean="0">
                <a:solidFill>
                  <a:srgbClr val="000000"/>
                </a:solidFill>
              </a:rPr>
              <a:t>6</a:t>
            </a:r>
            <a:r>
              <a:rPr lang="en-US" sz="2400" dirty="0" smtClean="0">
                <a:solidFill>
                  <a:srgbClr val="000000"/>
                </a:solidFill>
              </a:rPr>
              <a:t> = 0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2906886" y="5856107"/>
            <a:ext cx="649111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C1D9-26D1-B14E-A3EF-761F866F4D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4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10721</TotalTime>
  <Words>1093</Words>
  <Application>Microsoft Macintosh PowerPoint</Application>
  <PresentationFormat>On-screen Show (4:3)</PresentationFormat>
  <Paragraphs>201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Ultralight scalar dark matter at neutrino oscillation experiments</vt:lpstr>
      <vt:lpstr>Ultralight scalar (Fuzzy) dark matter</vt:lpstr>
      <vt:lpstr>SM neutrino coupling to Fuzzy DM</vt:lpstr>
      <vt:lpstr>Effect on neutrino oscillations</vt:lpstr>
      <vt:lpstr>Other constraints</vt:lpstr>
      <vt:lpstr>PowerPoint Presentation</vt:lpstr>
      <vt:lpstr>PowerPoint Presentation</vt:lpstr>
      <vt:lpstr>The model</vt:lpstr>
      <vt:lpstr>PowerPoint Presentation</vt:lpstr>
      <vt:lpstr>PowerPoint Presentation</vt:lpstr>
      <vt:lpstr>Effects on oscillation probabilities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Fuzzy DM at DUNE</vt:lpstr>
      <vt:lpstr>PowerPoint Presentation</vt:lpstr>
      <vt:lpstr>PowerPoint Presentation</vt:lpstr>
      <vt:lpstr>Summary</vt:lpstr>
      <vt:lpstr>Backup slides</vt:lpstr>
      <vt:lpstr>Finding effective mixing angles</vt:lpstr>
      <vt:lpstr>PowerPoint Presentation</vt:lpstr>
    </vt:vector>
  </TitlesOfParts>
  <Company>Iowa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Ultralight scalar dark matter at neutrino oscillation experiments</dc:title>
  <dc:creator>Kerry Whisnant</dc:creator>
  <cp:lastModifiedBy>Kerry Whisnant</cp:lastModifiedBy>
  <cp:revision>37</cp:revision>
  <cp:lastPrinted>2018-08-14T14:22:05Z</cp:lastPrinted>
  <dcterms:created xsi:type="dcterms:W3CDTF">2018-08-05T16:20:52Z</dcterms:created>
  <dcterms:modified xsi:type="dcterms:W3CDTF">2018-08-14T14:22:17Z</dcterms:modified>
</cp:coreProperties>
</file>