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55"/>
  </p:notesMasterIdLst>
  <p:sldIdLst>
    <p:sldId id="256" r:id="rId2"/>
    <p:sldId id="257" r:id="rId3"/>
    <p:sldId id="258" r:id="rId4"/>
    <p:sldId id="260" r:id="rId5"/>
    <p:sldId id="259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314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315" r:id="rId26"/>
    <p:sldId id="283" r:id="rId27"/>
    <p:sldId id="285" r:id="rId28"/>
    <p:sldId id="320" r:id="rId29"/>
    <p:sldId id="286" r:id="rId30"/>
    <p:sldId id="289" r:id="rId31"/>
    <p:sldId id="288" r:id="rId32"/>
    <p:sldId id="290" r:id="rId33"/>
    <p:sldId id="317" r:id="rId34"/>
    <p:sldId id="292" r:id="rId35"/>
    <p:sldId id="293" r:id="rId36"/>
    <p:sldId id="294" r:id="rId37"/>
    <p:sldId id="295" r:id="rId38"/>
    <p:sldId id="296" r:id="rId39"/>
    <p:sldId id="297" r:id="rId40"/>
    <p:sldId id="299" r:id="rId41"/>
    <p:sldId id="300" r:id="rId42"/>
    <p:sldId id="301" r:id="rId43"/>
    <p:sldId id="302" r:id="rId44"/>
    <p:sldId id="318" r:id="rId45"/>
    <p:sldId id="319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9"/>
    <p:restoredTop sz="94690"/>
  </p:normalViewPr>
  <p:slideViewPr>
    <p:cSldViewPr snapToGrid="0" snapToObjects="1">
      <p:cViewPr varScale="1">
        <p:scale>
          <a:sx n="139" d="100"/>
          <a:sy n="139" d="100"/>
        </p:scale>
        <p:origin x="160" y="9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ec0161c3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ec0161c3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ec0161c3e_0_4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ec0161c3e_0_4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ec0161c3e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ec0161c3e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ec0161c3e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ec0161c3e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4041adbd45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4041adbd45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ec0161c3e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ec0161c3e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ec0161c3e_0_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ec0161c3e_0_4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ec0161c3e_0_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ec0161c3e_0_4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35372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3ec0161c3e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3ec0161c3e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ec0161c3e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ec0161c3e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ec0161c3e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ec0161c3e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c0161c3e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c0161c3e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4041adbd45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4041adbd45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ec0161c3e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3ec0161c3e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ec0161c3e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ec0161c3e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4041adbd45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4041adbd45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ec0161c3e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ec0161c3e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ec0161c3e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ec0161c3e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24097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ec0161c3e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ec0161c3e_0_2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3ec0161c3e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3ec0161c3e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3ec0161c3e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3ec0161c3e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70487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ec0161c3e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3ec0161c3e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ec0161c3e_0_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ec0161c3e_0_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ec0161c3e_0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ec0161c3e_0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ec0161c3e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3ec0161c3e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3ec0161c3e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3ec0161c3e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3ec0161c3e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3ec0161c3e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4945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3ec0161c3e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3ec0161c3e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4041adbd45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4041adbd45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3ec0161c3e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3ec0161c3e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3ec0161c3e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3ec0161c3e_0_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3ec0161c3e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3ec0161c3e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4041adbd45_0_4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4041adbd45_0_4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ec0161c3e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ec0161c3e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4041adbd45_0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4041adbd45_0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3ec0161c3e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3ec0161c3e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4041adbd45_0_3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4041adbd45_0_3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3ec0161c3e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3ec0161c3e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3ec0161c3e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3ec0161c3e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81757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3ec0161c3e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3ec0161c3e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943898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4041adbd45_0_4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4041adbd45_0_4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4041adbd45_0_4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4041adbd45_0_4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3ec0161c3e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3ec0161c3e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4041adbd45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4041adbd45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4041adbd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4041adbd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186327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3ec0161c3e_0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3ec0161c3e_0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3ec0161c3e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3ec0161c3e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3ec0161c3e_0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3ec0161c3e_0_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4041adbd45_0_4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7" name="Google Shape;667;g4041adbd45_0_4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4041adbd45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4041adbd45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4041adbd45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4041adbd45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4041adbd45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4041adbd45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ec0161c3e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ec0161c3e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u="sng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fnal.gov/event/17536/" TargetMode="External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err="1">
                <a:solidFill>
                  <a:schemeClr val="dk2"/>
                </a:solidFill>
              </a:rPr>
              <a:t>NuFact</a:t>
            </a:r>
            <a:r>
              <a:rPr lang="en" sz="2800" dirty="0">
                <a:solidFill>
                  <a:schemeClr val="dk2"/>
                </a:solidFill>
              </a:rPr>
              <a:t> 2018 - August 12-18</a:t>
            </a:r>
            <a:endParaRPr sz="2800" dirty="0">
              <a:solidFill>
                <a:schemeClr val="dk2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chemeClr val="dk2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WG4</a:t>
            </a:r>
            <a:endParaRPr sz="36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Muon Physics Summary</a:t>
            </a:r>
            <a:endParaRPr sz="3600"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3450811"/>
            <a:ext cx="8520600" cy="161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u="sng" dirty="0"/>
              <a:t>Craig Group</a:t>
            </a:r>
            <a:r>
              <a:rPr lang="en" dirty="0"/>
              <a:t>, </a:t>
            </a:r>
            <a:r>
              <a:rPr lang="en" dirty="0" err="1"/>
              <a:t>MyeongJae</a:t>
            </a:r>
            <a:r>
              <a:rPr lang="en" dirty="0"/>
              <a:t> Lee, and Frederik </a:t>
            </a:r>
            <a:r>
              <a:rPr lang="en" dirty="0" err="1"/>
              <a:t>Wauters</a:t>
            </a:r>
            <a:r>
              <a:rPr lang="en" dirty="0"/>
              <a:t> 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Renaissance for Muon Physics?</a:t>
            </a:r>
            <a:endParaRPr/>
          </a:p>
        </p:txBody>
      </p:sp>
      <p:sp>
        <p:nvSpPr>
          <p:cNvPr id="140" name="Google Shape;140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141" name="Google Shape;141;p2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941525"/>
            <a:ext cx="4448296" cy="3820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3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4496" y="1325880"/>
            <a:ext cx="5074919" cy="3364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3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5850" y="3373100"/>
            <a:ext cx="621425" cy="841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3"/>
          <p:cNvSpPr/>
          <p:nvPr/>
        </p:nvSpPr>
        <p:spPr>
          <a:xfrm>
            <a:off x="8458200" y="4014925"/>
            <a:ext cx="71700" cy="732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3"/>
          <p:cNvSpPr/>
          <p:nvPr/>
        </p:nvSpPr>
        <p:spPr>
          <a:xfrm>
            <a:off x="8860100" y="4114800"/>
            <a:ext cx="71700" cy="732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3"/>
          <p:cNvSpPr txBox="1"/>
          <p:nvPr/>
        </p:nvSpPr>
        <p:spPr>
          <a:xfrm>
            <a:off x="7680960" y="3886200"/>
            <a:ext cx="1024800" cy="2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Mu2e, COMET</a:t>
            </a:r>
            <a:endParaRPr sz="800"/>
          </a:p>
        </p:txBody>
      </p:sp>
      <p:sp>
        <p:nvSpPr>
          <p:cNvPr id="147" name="Google Shape;147;p23"/>
          <p:cNvSpPr txBox="1"/>
          <p:nvPr/>
        </p:nvSpPr>
        <p:spPr>
          <a:xfrm>
            <a:off x="8552688" y="3895344"/>
            <a:ext cx="682800" cy="2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Mu2e-II</a:t>
            </a:r>
            <a:endParaRPr sz="800"/>
          </a:p>
        </p:txBody>
      </p:sp>
      <p:sp>
        <p:nvSpPr>
          <p:cNvPr id="148" name="Google Shape;148;p23"/>
          <p:cNvSpPr/>
          <p:nvPr/>
        </p:nvSpPr>
        <p:spPr>
          <a:xfrm rot="10800000" flipH="1">
            <a:off x="8321925" y="3468200"/>
            <a:ext cx="73200" cy="732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23"/>
          <p:cNvSpPr txBox="1"/>
          <p:nvPr/>
        </p:nvSpPr>
        <p:spPr>
          <a:xfrm>
            <a:off x="8366760" y="3337560"/>
            <a:ext cx="682800" cy="2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0000"/>
                </a:solidFill>
              </a:rPr>
              <a:t>MEG-II</a:t>
            </a:r>
            <a:endParaRPr sz="800">
              <a:solidFill>
                <a:srgbClr val="FF0000"/>
              </a:solidFill>
            </a:endParaRPr>
          </a:p>
        </p:txBody>
      </p:sp>
      <p:sp>
        <p:nvSpPr>
          <p:cNvPr id="150" name="Google Shape;150;p23"/>
          <p:cNvSpPr/>
          <p:nvPr/>
        </p:nvSpPr>
        <p:spPr>
          <a:xfrm>
            <a:off x="8415625" y="3736000"/>
            <a:ext cx="73200" cy="73200"/>
          </a:xfrm>
          <a:prstGeom prst="ellipse">
            <a:avLst/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3"/>
          <p:cNvSpPr txBox="1"/>
          <p:nvPr/>
        </p:nvSpPr>
        <p:spPr>
          <a:xfrm>
            <a:off x="8430775" y="3602725"/>
            <a:ext cx="938700" cy="2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FF"/>
                </a:solidFill>
              </a:rPr>
              <a:t>Mu3e PhaseI</a:t>
            </a:r>
            <a:endParaRPr sz="700">
              <a:solidFill>
                <a:srgbClr val="0000FF"/>
              </a:solidFill>
            </a:endParaRPr>
          </a:p>
        </p:txBody>
      </p:sp>
      <p:sp>
        <p:nvSpPr>
          <p:cNvPr id="152" name="Google Shape;152;p23"/>
          <p:cNvSpPr txBox="1"/>
          <p:nvPr/>
        </p:nvSpPr>
        <p:spPr>
          <a:xfrm>
            <a:off x="8686800" y="3773425"/>
            <a:ext cx="682800" cy="2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0000FF"/>
                </a:solidFill>
              </a:rPr>
              <a:t>Mu3e-II</a:t>
            </a:r>
            <a:endParaRPr sz="700">
              <a:solidFill>
                <a:srgbClr val="0000FF"/>
              </a:solidFill>
            </a:endParaRPr>
          </a:p>
        </p:txBody>
      </p:sp>
      <p:sp>
        <p:nvSpPr>
          <p:cNvPr id="153" name="Google Shape;153;p23"/>
          <p:cNvSpPr/>
          <p:nvPr/>
        </p:nvSpPr>
        <p:spPr>
          <a:xfrm>
            <a:off x="8686800" y="3888400"/>
            <a:ext cx="73200" cy="73200"/>
          </a:xfrm>
          <a:prstGeom prst="ellipse">
            <a:avLst/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3"/>
          <p:cNvSpPr txBox="1"/>
          <p:nvPr/>
        </p:nvSpPr>
        <p:spPr>
          <a:xfrm>
            <a:off x="8430768" y="3493008"/>
            <a:ext cx="682800" cy="2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DeeMeI</a:t>
            </a:r>
            <a:endParaRPr sz="700"/>
          </a:p>
        </p:txBody>
      </p:sp>
      <p:sp>
        <p:nvSpPr>
          <p:cNvPr id="155" name="Google Shape;155;p23"/>
          <p:cNvSpPr/>
          <p:nvPr/>
        </p:nvSpPr>
        <p:spPr>
          <a:xfrm>
            <a:off x="9012500" y="4243525"/>
            <a:ext cx="71700" cy="732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3"/>
          <p:cNvSpPr txBox="1"/>
          <p:nvPr/>
        </p:nvSpPr>
        <p:spPr>
          <a:xfrm>
            <a:off x="8552688" y="4114800"/>
            <a:ext cx="682800" cy="2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PRISM?</a:t>
            </a:r>
            <a:endParaRPr sz="800"/>
          </a:p>
        </p:txBody>
      </p:sp>
      <p:sp>
        <p:nvSpPr>
          <p:cNvPr id="157" name="Google Shape;157;p23"/>
          <p:cNvSpPr txBox="1"/>
          <p:nvPr/>
        </p:nvSpPr>
        <p:spPr>
          <a:xfrm>
            <a:off x="8506968" y="3697225"/>
            <a:ext cx="682800" cy="2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DeeMeII</a:t>
            </a:r>
            <a:endParaRPr sz="700"/>
          </a:p>
        </p:txBody>
      </p:sp>
      <p:sp>
        <p:nvSpPr>
          <p:cNvPr id="158" name="Google Shape;158;p23"/>
          <p:cNvSpPr/>
          <p:nvPr/>
        </p:nvSpPr>
        <p:spPr>
          <a:xfrm>
            <a:off x="8503920" y="3794760"/>
            <a:ext cx="71700" cy="732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3"/>
          <p:cNvSpPr/>
          <p:nvPr/>
        </p:nvSpPr>
        <p:spPr>
          <a:xfrm>
            <a:off x="8427720" y="3611880"/>
            <a:ext cx="71700" cy="732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237666C-8163-5D4E-9993-AD56B65E17A3}"/>
              </a:ext>
            </a:extLst>
          </p:cNvPr>
          <p:cNvSpPr txBox="1"/>
          <p:nvPr/>
        </p:nvSpPr>
        <p:spPr>
          <a:xfrm>
            <a:off x="3941144" y="4848447"/>
            <a:ext cx="48894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heard updates on all of these muon CLFV experiments.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5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MEG-II Experiment</a:t>
            </a:r>
            <a:endParaRPr/>
          </a:p>
        </p:txBody>
      </p:sp>
      <p:sp>
        <p:nvSpPr>
          <p:cNvPr id="172" name="Google Shape;172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173" name="Google Shape;173;p25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964023"/>
            <a:ext cx="4961860" cy="3198932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5"/>
          <p:cNvSpPr/>
          <p:nvPr/>
        </p:nvSpPr>
        <p:spPr>
          <a:xfrm>
            <a:off x="5979950" y="4438075"/>
            <a:ext cx="273900" cy="16440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5" name="Google Shape;175;p25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1721" y="2848199"/>
            <a:ext cx="3792281" cy="170253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6" name="Google Shape;176;p25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1721" y="986800"/>
            <a:ext cx="3792279" cy="169260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7" name="Google Shape;177;p25"/>
          <p:cNvSpPr txBox="1"/>
          <p:nvPr/>
        </p:nvSpPr>
        <p:spPr>
          <a:xfrm>
            <a:off x="6059925" y="4838700"/>
            <a:ext cx="19098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Angela Papa</a:t>
            </a:r>
            <a:endParaRPr/>
          </a:p>
        </p:txBody>
      </p:sp>
      <p:pic>
        <p:nvPicPr>
          <p:cNvPr id="178" name="Google Shape;178;p25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0025" y="138675"/>
            <a:ext cx="1403825" cy="66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6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MEG-II Status</a:t>
            </a:r>
            <a:endParaRPr/>
          </a:p>
        </p:txBody>
      </p:sp>
      <p:sp>
        <p:nvSpPr>
          <p:cNvPr id="184" name="Google Shape;184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185" name="Google Shape;185;p26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725100"/>
            <a:ext cx="3651975" cy="14363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6"/>
          <p:cNvSpPr txBox="1"/>
          <p:nvPr/>
        </p:nvSpPr>
        <p:spPr>
          <a:xfrm>
            <a:off x="61075" y="2161400"/>
            <a:ext cx="4818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Improved electronics design ready and used in test-beam runs.</a:t>
            </a:r>
            <a:endParaRPr sz="1200"/>
          </a:p>
        </p:txBody>
      </p:sp>
      <p:pic>
        <p:nvPicPr>
          <p:cNvPr id="187" name="Google Shape;18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00" y="2631200"/>
            <a:ext cx="3000375" cy="225742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6"/>
          <p:cNvSpPr txBox="1"/>
          <p:nvPr/>
        </p:nvSpPr>
        <p:spPr>
          <a:xfrm>
            <a:off x="-15125" y="4828400"/>
            <a:ext cx="4818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New LXe assembled and filled - commissioning ongoing.</a:t>
            </a:r>
            <a:endParaRPr sz="1200"/>
          </a:p>
        </p:txBody>
      </p:sp>
      <p:pic>
        <p:nvPicPr>
          <p:cNvPr id="189" name="Google Shape;189;p26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4375" y="2631200"/>
            <a:ext cx="4998384" cy="1803417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6"/>
          <p:cNvSpPr txBox="1"/>
          <p:nvPr/>
        </p:nvSpPr>
        <p:spPr>
          <a:xfrm>
            <a:off x="4659450" y="4434625"/>
            <a:ext cx="3720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Assembly of new single-volume chamber is complete.</a:t>
            </a:r>
            <a:endParaRPr sz="1200"/>
          </a:p>
        </p:txBody>
      </p:sp>
      <p:pic>
        <p:nvPicPr>
          <p:cNvPr id="191" name="Google Shape;191;p26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2800" y="96125"/>
            <a:ext cx="2310981" cy="1753701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6"/>
          <p:cNvSpPr txBox="1"/>
          <p:nvPr/>
        </p:nvSpPr>
        <p:spPr>
          <a:xfrm>
            <a:off x="4735650" y="1843825"/>
            <a:ext cx="4242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Pixel timing counters fully assembled and commissioned.</a:t>
            </a:r>
            <a:endParaRPr sz="12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7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MEG-II Status</a:t>
            </a:r>
            <a:endParaRPr/>
          </a:p>
        </p:txBody>
      </p:sp>
      <p:sp>
        <p:nvSpPr>
          <p:cNvPr id="198" name="Google Shape;198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199" name="Google Shape;199;p2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725100"/>
            <a:ext cx="3651975" cy="14363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7"/>
          <p:cNvSpPr txBox="1"/>
          <p:nvPr/>
        </p:nvSpPr>
        <p:spPr>
          <a:xfrm>
            <a:off x="61075" y="2161400"/>
            <a:ext cx="4818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Improved electronics design ready and used in test-beam runs.</a:t>
            </a:r>
            <a:endParaRPr sz="1200"/>
          </a:p>
        </p:txBody>
      </p:sp>
      <p:pic>
        <p:nvPicPr>
          <p:cNvPr id="201" name="Google Shape;20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00" y="2631200"/>
            <a:ext cx="3000375" cy="225742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7"/>
          <p:cNvSpPr txBox="1"/>
          <p:nvPr/>
        </p:nvSpPr>
        <p:spPr>
          <a:xfrm>
            <a:off x="-15125" y="4828400"/>
            <a:ext cx="4818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New LXe assembled and filled - commissioning ongoing.</a:t>
            </a:r>
            <a:endParaRPr sz="1200"/>
          </a:p>
        </p:txBody>
      </p:sp>
      <p:pic>
        <p:nvPicPr>
          <p:cNvPr id="203" name="Google Shape;203;p27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4375" y="2631200"/>
            <a:ext cx="4998384" cy="1803417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7"/>
          <p:cNvSpPr txBox="1"/>
          <p:nvPr/>
        </p:nvSpPr>
        <p:spPr>
          <a:xfrm>
            <a:off x="4659450" y="4434625"/>
            <a:ext cx="3720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Assembly of new single-volume chamber is complete.</a:t>
            </a:r>
            <a:endParaRPr sz="1200"/>
          </a:p>
        </p:txBody>
      </p:sp>
      <p:pic>
        <p:nvPicPr>
          <p:cNvPr id="205" name="Google Shape;205;p27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2800" y="96125"/>
            <a:ext cx="2310981" cy="1753701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7"/>
          <p:cNvSpPr txBox="1"/>
          <p:nvPr/>
        </p:nvSpPr>
        <p:spPr>
          <a:xfrm>
            <a:off x="4735650" y="1843825"/>
            <a:ext cx="4242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Pixel timing counters fully assembled and commissioned.</a:t>
            </a:r>
            <a:endParaRPr sz="1200"/>
          </a:p>
        </p:txBody>
      </p:sp>
      <p:sp>
        <p:nvSpPr>
          <p:cNvPr id="207" name="Google Shape;207;p27"/>
          <p:cNvSpPr txBox="1"/>
          <p:nvPr/>
        </p:nvSpPr>
        <p:spPr>
          <a:xfrm rot="-1104034">
            <a:off x="1297502" y="2229237"/>
            <a:ext cx="6875652" cy="68162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Engineering run should start next year!</a:t>
            </a:r>
            <a:endParaRPr sz="3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8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Mu3e Experiment</a:t>
            </a:r>
            <a:endParaRPr/>
          </a:p>
        </p:txBody>
      </p:sp>
      <p:sp>
        <p:nvSpPr>
          <p:cNvPr id="213" name="Google Shape;213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214" name="Google Shape;214;p2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125" y="1017725"/>
            <a:ext cx="6198274" cy="369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8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0041" y="0"/>
            <a:ext cx="3533510" cy="24955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16" name="Google Shape;216;p28"/>
          <p:cNvSpPr txBox="1"/>
          <p:nvPr/>
        </p:nvSpPr>
        <p:spPr>
          <a:xfrm>
            <a:off x="6225900" y="2741800"/>
            <a:ext cx="2871300" cy="1195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2 x double layer of Si pixel detectors</a:t>
            </a:r>
            <a:endParaRPr sz="1000"/>
          </a:p>
          <a:p>
            <a: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Each layer is &lt; 0.1 % of a radiation length</a:t>
            </a:r>
            <a:endParaRPr sz="1000"/>
          </a:p>
          <a:p>
            <a: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Scintillating fiber and tile layers provide excellent timing:</a:t>
            </a:r>
            <a:endParaRPr sz="1000"/>
          </a:p>
          <a:p>
            <a: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" sz="1000"/>
              <a:t>350 ps &lt; 500 ps (fibres)</a:t>
            </a:r>
            <a:endParaRPr sz="1000"/>
          </a:p>
          <a:p>
            <a:pPr marL="914400" lvl="1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" sz="1000"/>
              <a:t>70 ps &lt; 100 ps (tiles)</a:t>
            </a:r>
            <a:endParaRPr sz="1000"/>
          </a:p>
        </p:txBody>
      </p:sp>
      <p:sp>
        <p:nvSpPr>
          <p:cNvPr id="217" name="Google Shape;217;p28"/>
          <p:cNvSpPr txBox="1"/>
          <p:nvPr/>
        </p:nvSpPr>
        <p:spPr>
          <a:xfrm>
            <a:off x="6059924" y="4824524"/>
            <a:ext cx="2361061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Frederik </a:t>
            </a:r>
            <a:r>
              <a:rPr lang="en" dirty="0" err="1"/>
              <a:t>Wauters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9"/>
          <p:cNvSpPr txBox="1">
            <a:spLocks noGrp="1"/>
          </p:cNvSpPr>
          <p:nvPr>
            <p:ph type="title"/>
          </p:nvPr>
        </p:nvSpPr>
        <p:spPr>
          <a:xfrm>
            <a:off x="311700" y="-12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Mu3e Status</a:t>
            </a:r>
            <a:endParaRPr/>
          </a:p>
        </p:txBody>
      </p:sp>
      <p:sp>
        <p:nvSpPr>
          <p:cNvPr id="223" name="Google Shape;223;p29"/>
          <p:cNvSpPr txBox="1">
            <a:spLocks noGrp="1"/>
          </p:cNvSpPr>
          <p:nvPr>
            <p:ph type="body" idx="1"/>
          </p:nvPr>
        </p:nvSpPr>
        <p:spPr>
          <a:xfrm>
            <a:off x="152174" y="693700"/>
            <a:ext cx="4561051" cy="13939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Area/services at PSI under construction.</a:t>
            </a:r>
            <a:endParaRPr sz="1600" dirty="0"/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Working toward vertical slice test.</a:t>
            </a:r>
            <a:endParaRPr sz="1600" dirty="0"/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Magnet coming &lt;1 yr.</a:t>
            </a:r>
            <a:endParaRPr sz="1600" dirty="0"/>
          </a:p>
        </p:txBody>
      </p:sp>
      <p:sp>
        <p:nvSpPr>
          <p:cNvPr id="224" name="Google Shape;224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225" name="Google Shape;22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6026" y="2343901"/>
            <a:ext cx="1611325" cy="242315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9"/>
          <p:cNvSpPr txBox="1"/>
          <p:nvPr/>
        </p:nvSpPr>
        <p:spPr>
          <a:xfrm>
            <a:off x="213050" y="4664725"/>
            <a:ext cx="3642000" cy="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Finalizing the R&amp;D for the HV-MAPS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Voltage Monolithic Active Pixel Sensors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p29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750" y="2689300"/>
            <a:ext cx="2947701" cy="200552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9"/>
          <p:cNvSpPr txBox="1"/>
          <p:nvPr/>
        </p:nvSpPr>
        <p:spPr>
          <a:xfrm>
            <a:off x="3833449" y="4754675"/>
            <a:ext cx="4062997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>
                <a:solidFill>
                  <a:schemeClr val="dk2"/>
                </a:solidFill>
              </a:rPr>
              <a:t>Detector production tools are underway...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9" name="Google Shape;229;p29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7775" y="166175"/>
            <a:ext cx="2565751" cy="2005523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9"/>
          <p:cNvSpPr txBox="1"/>
          <p:nvPr/>
        </p:nvSpPr>
        <p:spPr>
          <a:xfrm>
            <a:off x="5206375" y="2087675"/>
            <a:ext cx="33003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Mechanical design is complete.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9"/>
          <p:cNvSpPr txBox="1">
            <a:spLocks noGrp="1"/>
          </p:cNvSpPr>
          <p:nvPr>
            <p:ph type="title"/>
          </p:nvPr>
        </p:nvSpPr>
        <p:spPr>
          <a:xfrm>
            <a:off x="311700" y="-121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Mu3e Status</a:t>
            </a:r>
            <a:endParaRPr/>
          </a:p>
        </p:txBody>
      </p:sp>
      <p:sp>
        <p:nvSpPr>
          <p:cNvPr id="223" name="Google Shape;223;p29"/>
          <p:cNvSpPr txBox="1">
            <a:spLocks noGrp="1"/>
          </p:cNvSpPr>
          <p:nvPr>
            <p:ph type="body" idx="1"/>
          </p:nvPr>
        </p:nvSpPr>
        <p:spPr>
          <a:xfrm>
            <a:off x="152174" y="693700"/>
            <a:ext cx="4561051" cy="13939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Area/services at PSI under construction.</a:t>
            </a:r>
            <a:endParaRPr sz="1600" dirty="0"/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Working toward vertical slice test.</a:t>
            </a:r>
            <a:endParaRPr sz="1600" dirty="0"/>
          </a:p>
          <a:p>
            <a: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Magnet coming &lt;1 yr.</a:t>
            </a:r>
            <a:endParaRPr sz="1600" dirty="0"/>
          </a:p>
        </p:txBody>
      </p:sp>
      <p:sp>
        <p:nvSpPr>
          <p:cNvPr id="224" name="Google Shape;224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225" name="Google Shape;22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6026" y="2343901"/>
            <a:ext cx="1611325" cy="242315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9"/>
          <p:cNvSpPr txBox="1"/>
          <p:nvPr/>
        </p:nvSpPr>
        <p:spPr>
          <a:xfrm>
            <a:off x="213050" y="4664725"/>
            <a:ext cx="3642000" cy="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Finalizing the R&amp;D for the HV-MAPS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 Voltage Monolithic Active Pixel Sensors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7" name="Google Shape;227;p29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750" y="2689300"/>
            <a:ext cx="2947701" cy="200552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9"/>
          <p:cNvSpPr txBox="1"/>
          <p:nvPr/>
        </p:nvSpPr>
        <p:spPr>
          <a:xfrm>
            <a:off x="3833449" y="4754675"/>
            <a:ext cx="4062997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dirty="0">
                <a:solidFill>
                  <a:schemeClr val="dk2"/>
                </a:solidFill>
              </a:rPr>
              <a:t>Detector production tools are underway...</a:t>
            </a:r>
            <a:endParaRPr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9" name="Google Shape;229;p29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7775" y="166175"/>
            <a:ext cx="2565751" cy="2005523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9"/>
          <p:cNvSpPr txBox="1"/>
          <p:nvPr/>
        </p:nvSpPr>
        <p:spPr>
          <a:xfrm>
            <a:off x="5206375" y="2087675"/>
            <a:ext cx="3300300" cy="4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Mechanical design is complete.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244;p30">
            <a:extLst>
              <a:ext uri="{FF2B5EF4-FFF2-40B4-BE49-F238E27FC236}">
                <a16:creationId xmlns:a16="http://schemas.microsoft.com/office/drawing/2014/main" id="{93A3F169-0E2E-1B4B-8C83-A99FABC5F4AA}"/>
              </a:ext>
            </a:extLst>
          </p:cNvPr>
          <p:cNvSpPr txBox="1"/>
          <p:nvPr/>
        </p:nvSpPr>
        <p:spPr>
          <a:xfrm rot="-1104034">
            <a:off x="1307549" y="2291266"/>
            <a:ext cx="6482639" cy="68162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Phase I coming in early 2020s.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2250662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3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0425" y="608888"/>
            <a:ext cx="1198175" cy="1055725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1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μ− N → e− N Experiments</a:t>
            </a:r>
            <a:endParaRPr/>
          </a:p>
        </p:txBody>
      </p:sp>
      <p:sp>
        <p:nvSpPr>
          <p:cNvPr id="251" name="Google Shape;251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pic>
        <p:nvPicPr>
          <p:cNvPr id="252" name="Google Shape;25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900" y="482749"/>
            <a:ext cx="3753600" cy="248775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1"/>
          <p:cNvSpPr txBox="1"/>
          <p:nvPr/>
        </p:nvSpPr>
        <p:spPr>
          <a:xfrm>
            <a:off x="646300" y="2866150"/>
            <a:ext cx="4818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All of these experiments used pulse beams.</a:t>
            </a:r>
            <a:endParaRPr sz="1200"/>
          </a:p>
        </p:txBody>
      </p:sp>
      <p:pic>
        <p:nvPicPr>
          <p:cNvPr id="254" name="Google Shape;254;p31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201" y="46753"/>
            <a:ext cx="3753601" cy="2422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1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4875" y="2970500"/>
            <a:ext cx="4005677" cy="1669026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1"/>
          <p:cNvSpPr txBox="1"/>
          <p:nvPr/>
        </p:nvSpPr>
        <p:spPr>
          <a:xfrm>
            <a:off x="5391900" y="4370550"/>
            <a:ext cx="4818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Bkg from cosmic rays must be controlled.</a:t>
            </a:r>
            <a:endParaRPr sz="1200"/>
          </a:p>
        </p:txBody>
      </p:sp>
      <p:sp>
        <p:nvSpPr>
          <p:cNvPr id="257" name="Google Shape;257;p31"/>
          <p:cNvSpPr txBox="1"/>
          <p:nvPr/>
        </p:nvSpPr>
        <p:spPr>
          <a:xfrm>
            <a:off x="5279302" y="2421163"/>
            <a:ext cx="4818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Momentum resolution must be good (typically &lt;200 </a:t>
            </a:r>
            <a:r>
              <a:rPr lang="en" sz="1200" dirty="0" err="1"/>
              <a:t>keV</a:t>
            </a:r>
            <a:r>
              <a:rPr lang="en" sz="1200" dirty="0"/>
              <a:t>)</a:t>
            </a:r>
            <a:endParaRPr sz="1200" dirty="0"/>
          </a:p>
        </p:txBody>
      </p:sp>
      <p:pic>
        <p:nvPicPr>
          <p:cNvPr id="258" name="Google Shape;258;p31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700" y="3380800"/>
            <a:ext cx="2327250" cy="153445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1"/>
          <p:cNvSpPr txBox="1"/>
          <p:nvPr/>
        </p:nvSpPr>
        <p:spPr>
          <a:xfrm>
            <a:off x="189100" y="4542550"/>
            <a:ext cx="2474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Stop muons -&gt; muonic atoms</a:t>
            </a:r>
            <a:endParaRPr sz="12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425" y="629667"/>
            <a:ext cx="8641726" cy="3103732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2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Mu2e Experiment</a:t>
            </a:r>
            <a:endParaRPr/>
          </a:p>
        </p:txBody>
      </p:sp>
      <p:sp>
        <p:nvSpPr>
          <p:cNvPr id="266" name="Google Shape;266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267" name="Google Shape;267;p32"/>
          <p:cNvSpPr txBox="1"/>
          <p:nvPr/>
        </p:nvSpPr>
        <p:spPr>
          <a:xfrm>
            <a:off x="4383525" y="4686300"/>
            <a:ext cx="19098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Steve Boi</a:t>
            </a:r>
            <a:endParaRPr/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32"/>
          <p:cNvSpPr txBox="1"/>
          <p:nvPr/>
        </p:nvSpPr>
        <p:spPr>
          <a:xfrm>
            <a:off x="4141375" y="179088"/>
            <a:ext cx="4818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SES of 3x10-17 is the target (10,000x better than current results)</a:t>
            </a:r>
            <a:endParaRPr sz="1200"/>
          </a:p>
        </p:txBody>
      </p:sp>
      <p:sp>
        <p:nvSpPr>
          <p:cNvPr id="269" name="Google Shape;269;p32"/>
          <p:cNvSpPr txBox="1"/>
          <p:nvPr/>
        </p:nvSpPr>
        <p:spPr>
          <a:xfrm>
            <a:off x="4415275" y="938450"/>
            <a:ext cx="9234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(pulsed)</a:t>
            </a:r>
            <a:endParaRPr sz="1200"/>
          </a:p>
        </p:txBody>
      </p:sp>
      <p:pic>
        <p:nvPicPr>
          <p:cNvPr id="270" name="Google Shape;270;p32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450" y="3654900"/>
            <a:ext cx="3493249" cy="128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38575" y="3001400"/>
            <a:ext cx="2488575" cy="190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3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Mu2e Status</a:t>
            </a:r>
            <a:endParaRPr/>
          </a:p>
        </p:txBody>
      </p:sp>
      <p:sp>
        <p:nvSpPr>
          <p:cNvPr id="277" name="Google Shape;277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pic>
        <p:nvPicPr>
          <p:cNvPr id="278" name="Google Shape;278;p3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725" y="85125"/>
            <a:ext cx="3554574" cy="222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3"/>
          <p:cNvSpPr txBox="1"/>
          <p:nvPr/>
        </p:nvSpPr>
        <p:spPr>
          <a:xfrm>
            <a:off x="5976625" y="2244450"/>
            <a:ext cx="2001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Calorimeter</a:t>
            </a:r>
            <a:endParaRPr/>
          </a:p>
        </p:txBody>
      </p:sp>
      <p:pic>
        <p:nvPicPr>
          <p:cNvPr id="280" name="Google Shape;280;p33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572700"/>
            <a:ext cx="4044601" cy="20851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3"/>
          <p:cNvSpPr txBox="1"/>
          <p:nvPr/>
        </p:nvSpPr>
        <p:spPr>
          <a:xfrm>
            <a:off x="1261625" y="2581600"/>
            <a:ext cx="2001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Tracker Panels</a:t>
            </a:r>
            <a:endParaRPr/>
          </a:p>
        </p:txBody>
      </p:sp>
      <p:pic>
        <p:nvPicPr>
          <p:cNvPr id="282" name="Google Shape;282;p33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375" y="2832125"/>
            <a:ext cx="3277246" cy="222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3"/>
          <p:cNvSpPr txBox="1"/>
          <p:nvPr/>
        </p:nvSpPr>
        <p:spPr>
          <a:xfrm>
            <a:off x="2666525" y="3235800"/>
            <a:ext cx="2001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Cosmic Ray Veto Production Underway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muons at NuFact?</a:t>
            </a: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739336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Same production mechanism for muons and neutrinos.</a:t>
            </a:r>
            <a:endParaRPr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A neutrino factory is also a muon factory and vice versa.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Muon experiments are complementary to each other and to searches at the Energy Frontier. </a:t>
            </a:r>
            <a:endParaRPr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Excellent probe for physics beyond the standard model.</a:t>
            </a:r>
            <a:endParaRPr dirty="0"/>
          </a:p>
          <a:p>
            <a:pPr marL="45720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62" name="Google Shape;62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4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Mu2e Status</a:t>
            </a:r>
            <a:endParaRPr/>
          </a:p>
        </p:txBody>
      </p:sp>
      <p:sp>
        <p:nvSpPr>
          <p:cNvPr id="289" name="Google Shape;289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pic>
        <p:nvPicPr>
          <p:cNvPr id="290" name="Google Shape;290;p3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7725" y="85125"/>
            <a:ext cx="3554574" cy="222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4"/>
          <p:cNvSpPr txBox="1"/>
          <p:nvPr/>
        </p:nvSpPr>
        <p:spPr>
          <a:xfrm>
            <a:off x="5976625" y="2244450"/>
            <a:ext cx="2001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Calorimeter</a:t>
            </a:r>
            <a:endParaRPr/>
          </a:p>
        </p:txBody>
      </p:sp>
      <p:pic>
        <p:nvPicPr>
          <p:cNvPr id="292" name="Google Shape;292;p34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572700"/>
            <a:ext cx="4044601" cy="208510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4"/>
          <p:cNvSpPr txBox="1"/>
          <p:nvPr/>
        </p:nvSpPr>
        <p:spPr>
          <a:xfrm>
            <a:off x="1261625" y="2581600"/>
            <a:ext cx="2001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Tracker Panels</a:t>
            </a:r>
            <a:endParaRPr/>
          </a:p>
        </p:txBody>
      </p:sp>
      <p:pic>
        <p:nvPicPr>
          <p:cNvPr id="294" name="Google Shape;294;p34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3375" y="2832125"/>
            <a:ext cx="3277246" cy="222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4"/>
          <p:cNvSpPr txBox="1"/>
          <p:nvPr/>
        </p:nvSpPr>
        <p:spPr>
          <a:xfrm>
            <a:off x="2666525" y="3235800"/>
            <a:ext cx="2001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Cosmic Ray Veto Production Underway</a:t>
            </a:r>
            <a:endParaRPr/>
          </a:p>
        </p:txBody>
      </p:sp>
      <p:sp>
        <p:nvSpPr>
          <p:cNvPr id="296" name="Google Shape;296;p34"/>
          <p:cNvSpPr txBox="1"/>
          <p:nvPr/>
        </p:nvSpPr>
        <p:spPr>
          <a:xfrm rot="-1104034">
            <a:off x="1307549" y="2291266"/>
            <a:ext cx="6482639" cy="68162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First physics expected in 2022.</a:t>
            </a:r>
            <a:endParaRPr sz="30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5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Mu2e-II</a:t>
            </a:r>
            <a:endParaRPr/>
          </a:p>
        </p:txBody>
      </p:sp>
      <p:sp>
        <p:nvSpPr>
          <p:cNvPr id="302" name="Google Shape;302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pic>
        <p:nvPicPr>
          <p:cNvPr id="303" name="Google Shape;303;p35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75" y="730778"/>
            <a:ext cx="4410600" cy="2714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5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300" y="3206400"/>
            <a:ext cx="5737752" cy="129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5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4775" y="-125275"/>
            <a:ext cx="5939375" cy="356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5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0157" y="-11425"/>
            <a:ext cx="677519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69725" y="3383675"/>
            <a:ext cx="4561850" cy="2661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35"/>
          <p:cNvSpPr txBox="1"/>
          <p:nvPr/>
        </p:nvSpPr>
        <p:spPr>
          <a:xfrm>
            <a:off x="1002375" y="4048600"/>
            <a:ext cx="8466600" cy="12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→ 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Working to identify high-priority R&amp;D so that work can begin soon:  Mu2e workshop in two weeks at Northwestern – join us! </a:t>
            </a:r>
            <a:r>
              <a:rPr lang="en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https://indico.fnal.gov/event/17536/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35"/>
          <p:cNvSpPr txBox="1"/>
          <p:nvPr/>
        </p:nvSpPr>
        <p:spPr>
          <a:xfrm>
            <a:off x="6059925" y="4838700"/>
            <a:ext cx="19098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Craig Group</a:t>
            </a:r>
            <a:endParaRPr/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6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COMET Experiment (phase I)</a:t>
            </a:r>
            <a:endParaRPr/>
          </a:p>
        </p:txBody>
      </p:sp>
      <p:sp>
        <p:nvSpPr>
          <p:cNvPr id="315" name="Google Shape;315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pic>
        <p:nvPicPr>
          <p:cNvPr id="316" name="Google Shape;316;p36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026" y="695500"/>
            <a:ext cx="7054822" cy="444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36"/>
          <p:cNvSpPr txBox="1"/>
          <p:nvPr/>
        </p:nvSpPr>
        <p:spPr>
          <a:xfrm>
            <a:off x="6898125" y="4838700"/>
            <a:ext cx="2387642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Manabu </a:t>
            </a:r>
            <a:r>
              <a:rPr lang="en" dirty="0" err="1"/>
              <a:t>Moritzu</a:t>
            </a:r>
            <a:endParaRPr dirty="0"/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7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COMET Experiment (phase II)</a:t>
            </a:r>
            <a:endParaRPr/>
          </a:p>
        </p:txBody>
      </p:sp>
      <p:sp>
        <p:nvSpPr>
          <p:cNvPr id="323" name="Google Shape;323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324" name="Google Shape;324;p37"/>
          <p:cNvSpPr txBox="1"/>
          <p:nvPr/>
        </p:nvSpPr>
        <p:spPr>
          <a:xfrm>
            <a:off x="6898124" y="4838700"/>
            <a:ext cx="2174991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Manabu </a:t>
            </a:r>
            <a:r>
              <a:rPr lang="en" dirty="0" err="1"/>
              <a:t>Moritzu</a:t>
            </a:r>
            <a:endParaRPr dirty="0"/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25" name="Google Shape;325;p3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725100"/>
            <a:ext cx="6593329" cy="4193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8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COMET Status</a:t>
            </a:r>
            <a:endParaRPr/>
          </a:p>
        </p:txBody>
      </p:sp>
      <p:sp>
        <p:nvSpPr>
          <p:cNvPr id="331" name="Google Shape;331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pic>
        <p:nvPicPr>
          <p:cNvPr id="332" name="Google Shape;33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25100"/>
            <a:ext cx="4276725" cy="320992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38"/>
          <p:cNvSpPr txBox="1"/>
          <p:nvPr/>
        </p:nvSpPr>
        <p:spPr>
          <a:xfrm>
            <a:off x="102700" y="3989400"/>
            <a:ext cx="4513200" cy="4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 err="1"/>
              <a:t>CyDet</a:t>
            </a:r>
            <a:r>
              <a:rPr lang="en" sz="1200" dirty="0"/>
              <a:t> Cylindrical Drift Chamber cosmic ray studies ongoing.  FEBs have been fabricated.</a:t>
            </a:r>
            <a:endParaRPr sz="1200" dirty="0"/>
          </a:p>
        </p:txBody>
      </p:sp>
      <p:pic>
        <p:nvPicPr>
          <p:cNvPr id="334" name="Google Shape;334;p38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8575" y="152175"/>
            <a:ext cx="3553925" cy="2000501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8"/>
          <p:cNvSpPr txBox="1"/>
          <p:nvPr/>
        </p:nvSpPr>
        <p:spPr>
          <a:xfrm>
            <a:off x="4565175" y="2225375"/>
            <a:ext cx="4513200" cy="4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Beamline wall construction is complete.  </a:t>
            </a:r>
            <a:endParaRPr sz="1200"/>
          </a:p>
        </p:txBody>
      </p:sp>
      <p:sp>
        <p:nvSpPr>
          <p:cNvPr id="336" name="Google Shape;336;p38"/>
          <p:cNvSpPr txBox="1"/>
          <p:nvPr/>
        </p:nvSpPr>
        <p:spPr>
          <a:xfrm>
            <a:off x="4507950" y="2403563"/>
            <a:ext cx="4513200" cy="4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dirty="0"/>
              <a:t>Transport Solenoid installed, </a:t>
            </a:r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dirty="0"/>
              <a:t>Production Solenoid winding in progress, and Detector Solenoid are complete. </a:t>
            </a:r>
            <a:endParaRPr sz="1200" dirty="0"/>
          </a:p>
          <a:p>
            <a:pPr marL="152400" lvl="0" rtl="0">
              <a:spcBef>
                <a:spcPts val="0"/>
              </a:spcBef>
              <a:spcAft>
                <a:spcPts val="0"/>
              </a:spcAft>
              <a:buSzPts val="1200"/>
            </a:pPr>
            <a:r>
              <a:rPr lang="en" sz="1200" dirty="0"/>
              <a:t>.  </a:t>
            </a:r>
            <a:endParaRPr sz="1200" dirty="0"/>
          </a:p>
        </p:txBody>
      </p:sp>
      <p:pic>
        <p:nvPicPr>
          <p:cNvPr id="337" name="Google Shape;337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25474" y="3147925"/>
            <a:ext cx="1955050" cy="1462175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8"/>
          <p:cNvSpPr txBox="1"/>
          <p:nvPr/>
        </p:nvSpPr>
        <p:spPr>
          <a:xfrm>
            <a:off x="4717575" y="4530871"/>
            <a:ext cx="4513200" cy="4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dirty="0"/>
              <a:t>Straws for </a:t>
            </a:r>
            <a:r>
              <a:rPr lang="en" sz="1200" dirty="0" err="1"/>
              <a:t>StrECAL</a:t>
            </a:r>
            <a:r>
              <a:rPr lang="en" sz="1200" dirty="0"/>
              <a:t> fabricated.</a:t>
            </a:r>
            <a:endParaRPr sz="1200" dirty="0"/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dirty="0"/>
              <a:t>Other </a:t>
            </a:r>
            <a:r>
              <a:rPr lang="en" sz="1200" dirty="0" err="1"/>
              <a:t>StrECAL</a:t>
            </a:r>
            <a:r>
              <a:rPr lang="en" sz="1200" dirty="0"/>
              <a:t> components also being produced/purchased. </a:t>
            </a:r>
            <a:endParaRPr sz="12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8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COMET Status</a:t>
            </a:r>
            <a:endParaRPr/>
          </a:p>
        </p:txBody>
      </p:sp>
      <p:sp>
        <p:nvSpPr>
          <p:cNvPr id="331" name="Google Shape;331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pic>
        <p:nvPicPr>
          <p:cNvPr id="332" name="Google Shape;33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725100"/>
            <a:ext cx="4276725" cy="320992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38"/>
          <p:cNvSpPr txBox="1"/>
          <p:nvPr/>
        </p:nvSpPr>
        <p:spPr>
          <a:xfrm>
            <a:off x="102700" y="3989400"/>
            <a:ext cx="4513200" cy="4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 err="1"/>
              <a:t>CyDet</a:t>
            </a:r>
            <a:r>
              <a:rPr lang="en" sz="1200" dirty="0"/>
              <a:t> Cylindrical Drift Chamber cosmic ray studies ongoing.  FEBs have been fabricated.</a:t>
            </a:r>
            <a:endParaRPr sz="1200" dirty="0"/>
          </a:p>
        </p:txBody>
      </p:sp>
      <p:pic>
        <p:nvPicPr>
          <p:cNvPr id="334" name="Google Shape;334;p38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8575" y="152175"/>
            <a:ext cx="3553925" cy="2000501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8"/>
          <p:cNvSpPr txBox="1"/>
          <p:nvPr/>
        </p:nvSpPr>
        <p:spPr>
          <a:xfrm>
            <a:off x="4565175" y="2225375"/>
            <a:ext cx="4513200" cy="4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Beamline wall construction is complete.  </a:t>
            </a:r>
            <a:endParaRPr sz="1200"/>
          </a:p>
        </p:txBody>
      </p:sp>
      <p:sp>
        <p:nvSpPr>
          <p:cNvPr id="336" name="Google Shape;336;p38"/>
          <p:cNvSpPr txBox="1"/>
          <p:nvPr/>
        </p:nvSpPr>
        <p:spPr>
          <a:xfrm>
            <a:off x="4507950" y="2403563"/>
            <a:ext cx="4513200" cy="4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Transport Solenoid installed, Production Solenoid winding in progress, and Detector Solenoid are complete. </a:t>
            </a:r>
            <a:endParaRPr sz="1200"/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Beamline wall construction is complete.  </a:t>
            </a:r>
            <a:endParaRPr sz="1200"/>
          </a:p>
        </p:txBody>
      </p:sp>
      <p:pic>
        <p:nvPicPr>
          <p:cNvPr id="337" name="Google Shape;337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25474" y="3147925"/>
            <a:ext cx="1955050" cy="1462175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8"/>
          <p:cNvSpPr txBox="1"/>
          <p:nvPr/>
        </p:nvSpPr>
        <p:spPr>
          <a:xfrm>
            <a:off x="4717575" y="4530871"/>
            <a:ext cx="4513200" cy="4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dirty="0"/>
              <a:t>Straws for </a:t>
            </a:r>
            <a:r>
              <a:rPr lang="en" sz="1200" dirty="0" err="1"/>
              <a:t>StrECAL</a:t>
            </a:r>
            <a:r>
              <a:rPr lang="en" sz="1200" dirty="0"/>
              <a:t> fabricated.</a:t>
            </a:r>
            <a:endParaRPr sz="1200" dirty="0"/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dirty="0"/>
              <a:t>Other </a:t>
            </a:r>
            <a:r>
              <a:rPr lang="en" sz="1200" dirty="0" err="1"/>
              <a:t>StrECAL</a:t>
            </a:r>
            <a:r>
              <a:rPr lang="en" sz="1200" dirty="0"/>
              <a:t> components also being produced/purchased. </a:t>
            </a:r>
            <a:endParaRPr sz="1200" dirty="0"/>
          </a:p>
        </p:txBody>
      </p:sp>
      <p:sp>
        <p:nvSpPr>
          <p:cNvPr id="11" name="Google Shape;352;p39">
            <a:extLst>
              <a:ext uri="{FF2B5EF4-FFF2-40B4-BE49-F238E27FC236}">
                <a16:creationId xmlns:a16="http://schemas.microsoft.com/office/drawing/2014/main" id="{CC8068B3-020A-0D40-9CEF-0D774BB47C2D}"/>
              </a:ext>
            </a:extLst>
          </p:cNvPr>
          <p:cNvSpPr txBox="1"/>
          <p:nvPr/>
        </p:nvSpPr>
        <p:spPr>
          <a:xfrm rot="-1104034">
            <a:off x="1290698" y="2187228"/>
            <a:ext cx="7141830" cy="68162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/>
              <a:t>Detectors will be ready next year for phase I!</a:t>
            </a:r>
            <a:endParaRPr sz="2600" dirty="0"/>
          </a:p>
        </p:txBody>
      </p:sp>
    </p:spTree>
    <p:extLst>
      <p:ext uri="{BB962C8B-B14F-4D97-AF65-F5344CB8AC3E}">
        <p14:creationId xmlns:p14="http://schemas.microsoft.com/office/powerpoint/2010/main" val="5445152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4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1498" y="368056"/>
            <a:ext cx="4796002" cy="341714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40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PRISM/PRIME: A Next-Generation μ− N → e− N Experiments</a:t>
            </a:r>
            <a:endParaRPr sz="22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358" name="Google Shape;358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sp>
        <p:nvSpPr>
          <p:cNvPr id="360" name="Google Shape;360;p40"/>
          <p:cNvSpPr txBox="1">
            <a:spLocks noGrp="1"/>
          </p:cNvSpPr>
          <p:nvPr>
            <p:ph type="body" idx="1"/>
          </p:nvPr>
        </p:nvSpPr>
        <p:spPr>
          <a:xfrm>
            <a:off x="6900" y="314275"/>
            <a:ext cx="4591200" cy="21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PRISM:</a:t>
            </a:r>
            <a:endParaRPr sz="1600" dirty="0"/>
          </a:p>
          <a:p>
            <a:pPr marL="457200" lvl="0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Phase Rotated Intense Slow Muon beam</a:t>
            </a:r>
            <a:endParaRPr sz="1600" dirty="0"/>
          </a:p>
          <a:p>
            <a: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Requires compressed proton bunch and high power proton beam</a:t>
            </a:r>
            <a:endParaRPr sz="1600" dirty="0"/>
          </a:p>
          <a:p>
            <a: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Phase rotation in muon storage ring</a:t>
            </a:r>
            <a:endParaRPr sz="1600" dirty="0"/>
          </a:p>
          <a:p>
            <a:pPr marL="0" lvl="0" indent="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 dirty="0"/>
              <a:t>PRISM/PRIME:</a:t>
            </a:r>
            <a:endParaRPr sz="1600" dirty="0"/>
          </a:p>
          <a:p>
            <a:pPr marL="457200" lvl="0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potential upgrade to COMET</a:t>
            </a:r>
            <a:endParaRPr sz="1600" dirty="0"/>
          </a:p>
          <a:p>
            <a: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dirty="0"/>
              <a:t>SES 3x10</a:t>
            </a:r>
            <a:r>
              <a:rPr lang="en" sz="1600" baseline="30000" dirty="0"/>
              <a:t>-19</a:t>
            </a:r>
            <a:r>
              <a:rPr lang="en" sz="1600" dirty="0"/>
              <a:t> suggested with new proton driver</a:t>
            </a:r>
            <a:endParaRPr sz="1600" dirty="0"/>
          </a:p>
        </p:txBody>
      </p:sp>
      <p:pic>
        <p:nvPicPr>
          <p:cNvPr id="361" name="Google Shape;361;p40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85450"/>
            <a:ext cx="4253099" cy="17058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62" name="Google Shape;362;p40"/>
          <p:cNvSpPr txBox="1"/>
          <p:nvPr/>
        </p:nvSpPr>
        <p:spPr>
          <a:xfrm>
            <a:off x="7517558" y="4860017"/>
            <a:ext cx="19098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J. Pasternak</a:t>
            </a:r>
            <a:endParaRPr/>
          </a:p>
        </p:txBody>
      </p:sp>
      <p:sp>
        <p:nvSpPr>
          <p:cNvPr id="9" name="Google Shape;373;p41">
            <a:extLst>
              <a:ext uri="{FF2B5EF4-FFF2-40B4-BE49-F238E27FC236}">
                <a16:creationId xmlns:a16="http://schemas.microsoft.com/office/drawing/2014/main" id="{D8FE5472-3F3C-1B4B-90B6-2B8969EE77B3}"/>
              </a:ext>
            </a:extLst>
          </p:cNvPr>
          <p:cNvSpPr txBox="1"/>
          <p:nvPr/>
        </p:nvSpPr>
        <p:spPr>
          <a:xfrm>
            <a:off x="4351818" y="3513041"/>
            <a:ext cx="4669340" cy="20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 dirty="0"/>
              <a:t>R&amp;D is ongoing…</a:t>
            </a:r>
            <a:endParaRPr sz="1200" dirty="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 dirty="0"/>
              <a:t>PRISM is becoming a serious option for the next generation </a:t>
            </a:r>
            <a:r>
              <a:rPr lang="en" sz="1200" dirty="0" err="1"/>
              <a:t>cLFV</a:t>
            </a:r>
            <a:r>
              <a:rPr lang="en" sz="1200" dirty="0"/>
              <a:t> experiment.</a:t>
            </a:r>
            <a:endParaRPr sz="1200" dirty="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200" dirty="0"/>
              <a:t>Novel ideas in generating muon beams may open new horizons:</a:t>
            </a:r>
            <a:endParaRPr sz="1200"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200" dirty="0"/>
              <a:t>Neutrino factory</a:t>
            </a:r>
            <a:endParaRPr sz="1200"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200" dirty="0"/>
              <a:t>Muon collider</a:t>
            </a:r>
            <a:endParaRPr sz="1200"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200" dirty="0"/>
              <a:t>...</a:t>
            </a:r>
            <a:endParaRPr sz="12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2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The </a:t>
            </a:r>
            <a:r>
              <a:rPr lang="en" sz="2400" dirty="0" err="1"/>
              <a:t>DeeMe</a:t>
            </a:r>
            <a:r>
              <a:rPr lang="en" sz="2400" dirty="0"/>
              <a:t> Experiment</a:t>
            </a:r>
            <a:endParaRPr sz="2400" dirty="0"/>
          </a:p>
        </p:txBody>
      </p:sp>
      <p:sp>
        <p:nvSpPr>
          <p:cNvPr id="379" name="Google Shape;379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pic>
        <p:nvPicPr>
          <p:cNvPr id="380" name="Google Shape;380;p4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410900"/>
            <a:ext cx="6655099" cy="3841075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42"/>
          <p:cNvSpPr txBox="1"/>
          <p:nvPr/>
        </p:nvSpPr>
        <p:spPr>
          <a:xfrm>
            <a:off x="4534800" y="945625"/>
            <a:ext cx="4638600" cy="8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Unique: production target is also the stopping target.</a:t>
            </a:r>
            <a:endParaRPr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Spectrometer is Pacman magnet with MWPC.</a:t>
            </a:r>
            <a:endParaRPr/>
          </a:p>
          <a:p>
            <a: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Optimization of MWPC to handle beam flash.</a:t>
            </a:r>
            <a:endParaRPr/>
          </a:p>
          <a:p>
            <a: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Working to measure decay in orbit spectrum - Carbon.  </a:t>
            </a:r>
            <a:endParaRPr/>
          </a:p>
        </p:txBody>
      </p:sp>
      <p:pic>
        <p:nvPicPr>
          <p:cNvPr id="382" name="Google Shape;382;p42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8963" y="188700"/>
            <a:ext cx="5201235" cy="80220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42"/>
          <p:cNvSpPr txBox="1"/>
          <p:nvPr/>
        </p:nvSpPr>
        <p:spPr>
          <a:xfrm>
            <a:off x="6471405" y="4838700"/>
            <a:ext cx="19098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Daiki Nagao</a:t>
            </a:r>
            <a:endParaRPr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2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The </a:t>
            </a:r>
            <a:r>
              <a:rPr lang="en" sz="2400" dirty="0" err="1"/>
              <a:t>DeeMe</a:t>
            </a:r>
            <a:r>
              <a:rPr lang="en" sz="2400" dirty="0"/>
              <a:t> Experiment</a:t>
            </a:r>
            <a:endParaRPr sz="2400" dirty="0"/>
          </a:p>
        </p:txBody>
      </p:sp>
      <p:sp>
        <p:nvSpPr>
          <p:cNvPr id="379" name="Google Shape;379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pic>
        <p:nvPicPr>
          <p:cNvPr id="380" name="Google Shape;380;p4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410900"/>
            <a:ext cx="6655099" cy="3841075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42"/>
          <p:cNvSpPr txBox="1"/>
          <p:nvPr/>
        </p:nvSpPr>
        <p:spPr>
          <a:xfrm>
            <a:off x="4534800" y="945625"/>
            <a:ext cx="4638600" cy="8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Unique: production target is also the stopping target.</a:t>
            </a:r>
            <a:endParaRPr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Spectrometer is Pacman magnet with MWPC.</a:t>
            </a:r>
            <a:endParaRPr/>
          </a:p>
          <a:p>
            <a: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Optimization of MWPC to handle beam flash.</a:t>
            </a:r>
            <a:endParaRPr/>
          </a:p>
          <a:p>
            <a: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Working to measure decay in orbit spectrum - Carbon.  </a:t>
            </a:r>
            <a:endParaRPr/>
          </a:p>
        </p:txBody>
      </p:sp>
      <p:pic>
        <p:nvPicPr>
          <p:cNvPr id="382" name="Google Shape;382;p42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8963" y="188700"/>
            <a:ext cx="5201235" cy="80220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42"/>
          <p:cNvSpPr txBox="1"/>
          <p:nvPr/>
        </p:nvSpPr>
        <p:spPr>
          <a:xfrm>
            <a:off x="6059925" y="4838700"/>
            <a:ext cx="19098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Daiki Nagao</a:t>
            </a:r>
            <a:endParaRPr/>
          </a:p>
        </p:txBody>
      </p:sp>
      <p:sp>
        <p:nvSpPr>
          <p:cNvPr id="8" name="Google Shape;442;p48">
            <a:extLst>
              <a:ext uri="{FF2B5EF4-FFF2-40B4-BE49-F238E27FC236}">
                <a16:creationId xmlns:a16="http://schemas.microsoft.com/office/drawing/2014/main" id="{C4E05FE4-C275-2246-AA59-27BCE1072204}"/>
              </a:ext>
            </a:extLst>
          </p:cNvPr>
          <p:cNvSpPr txBox="1"/>
          <p:nvPr/>
        </p:nvSpPr>
        <p:spPr>
          <a:xfrm rot="-1104034">
            <a:off x="1345356" y="2285139"/>
            <a:ext cx="6482639" cy="92098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/>
              <a:t>Beam expected in 2019.</a:t>
            </a:r>
            <a:endParaRPr sz="2600" dirty="0"/>
          </a:p>
        </p:txBody>
      </p:sp>
    </p:spTree>
    <p:extLst>
      <p:ext uri="{BB962C8B-B14F-4D97-AF65-F5344CB8AC3E}">
        <p14:creationId xmlns:p14="http://schemas.microsoft.com/office/powerpoint/2010/main" val="39205999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3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New Proposal:  μ− e−→ e− e−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43"/>
          <p:cNvSpPr txBox="1">
            <a:spLocks noGrp="1"/>
          </p:cNvSpPr>
          <p:nvPr>
            <p:ph type="body" idx="1"/>
          </p:nvPr>
        </p:nvSpPr>
        <p:spPr>
          <a:xfrm>
            <a:off x="365880" y="4246219"/>
            <a:ext cx="5864799" cy="89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Extra CLFV channel to provide a unique handles on the type of physics interaction leading to CLFV signal. </a:t>
            </a:r>
            <a:endParaRPr dirty="0"/>
          </a:p>
        </p:txBody>
      </p:sp>
      <p:sp>
        <p:nvSpPr>
          <p:cNvPr id="390" name="Google Shape;390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sp>
        <p:nvSpPr>
          <p:cNvPr id="391" name="Google Shape;391;p43"/>
          <p:cNvSpPr txBox="1"/>
          <p:nvPr/>
        </p:nvSpPr>
        <p:spPr>
          <a:xfrm>
            <a:off x="6059925" y="4762500"/>
            <a:ext cx="19098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Joe Sato</a:t>
            </a: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B95704-9292-CC4E-9E74-E2217EB6F9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6456" y="526671"/>
            <a:ext cx="5787479" cy="380755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 much to cover in WG4!</a:t>
            </a:r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17100" cy="28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will attempt to:</a:t>
            </a:r>
            <a:endParaRPr/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Cover 25 talks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Cover 18 different experiments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Summarize the view of all group members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Many topics:</a:t>
            </a:r>
            <a:endParaRPr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CLFV (muons,colliders)</a:t>
            </a:r>
            <a:endParaRPr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g-2</a:t>
            </a:r>
            <a:endParaRPr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Proton radius puzzle</a:t>
            </a:r>
            <a:endParaRPr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...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1026" name="Picture 2" descr="http://4.bp.blogspot.com/-JA9Iv6aUu3A/USZ2hp2362I/AAAAAAAABQs/llT232W_7xo/s320/stessmania_hats.jpg">
            <a:extLst>
              <a:ext uri="{FF2B5EF4-FFF2-40B4-BE49-F238E27FC236}">
                <a16:creationId xmlns:a16="http://schemas.microsoft.com/office/drawing/2014/main" id="{72D2D244-F789-FE47-9FA0-CAECCA002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9983" y="572700"/>
            <a:ext cx="27940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6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</a:t>
            </a:r>
            <a:r>
              <a:rPr lang="en" baseline="-25000"/>
              <a:t>μ</a:t>
            </a:r>
            <a:r>
              <a:rPr lang="en"/>
              <a:t>-2 at FNAL: Experimental</a:t>
            </a:r>
            <a:endParaRPr/>
          </a:p>
        </p:txBody>
      </p:sp>
      <p:sp>
        <p:nvSpPr>
          <p:cNvPr id="416" name="Google Shape;416;p46"/>
          <p:cNvSpPr txBox="1">
            <a:spLocks noGrp="1"/>
          </p:cNvSpPr>
          <p:nvPr>
            <p:ph type="body" idx="1"/>
          </p:nvPr>
        </p:nvSpPr>
        <p:spPr>
          <a:xfrm>
            <a:off x="83100" y="569459"/>
            <a:ext cx="4212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AutoNum type="arabicParenR"/>
            </a:pPr>
            <a:r>
              <a:rPr lang="en" dirty="0">
                <a:solidFill>
                  <a:srgbClr val="666666"/>
                </a:solidFill>
              </a:rPr>
              <a:t>Polarized beam</a:t>
            </a:r>
            <a:endParaRPr dirty="0">
              <a:solidFill>
                <a:srgbClr val="666666"/>
              </a:solidFill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AutoNum type="arabicParenR"/>
            </a:pPr>
            <a:r>
              <a:rPr lang="en" dirty="0">
                <a:solidFill>
                  <a:srgbClr val="666666"/>
                </a:solidFill>
              </a:rPr>
              <a:t>Precession proportional to g-2</a:t>
            </a:r>
            <a:endParaRPr dirty="0">
              <a:solidFill>
                <a:srgbClr val="666666"/>
              </a:solidFill>
            </a:endParaRP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AutoNum type="arabicParenR"/>
            </a:pPr>
            <a:r>
              <a:rPr lang="en" dirty="0">
                <a:solidFill>
                  <a:srgbClr val="666666"/>
                </a:solidFill>
              </a:rPr>
              <a:t>“Magic” </a:t>
            </a:r>
            <a:r>
              <a:rPr lang="en" dirty="0" err="1">
                <a:solidFill>
                  <a:srgbClr val="666666"/>
                </a:solidFill>
              </a:rPr>
              <a:t>ɣ</a:t>
            </a:r>
            <a:r>
              <a:rPr lang="en" dirty="0">
                <a:solidFill>
                  <a:srgbClr val="666666"/>
                </a:solidFill>
              </a:rPr>
              <a:t> for the muon</a:t>
            </a:r>
            <a:endParaRPr dirty="0">
              <a:solidFill>
                <a:srgbClr val="666666"/>
              </a:solidFill>
            </a:endParaRP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AutoNum type="arabicParenR"/>
            </a:pPr>
            <a:r>
              <a:rPr lang="en" dirty="0">
                <a:solidFill>
                  <a:srgbClr val="666666"/>
                </a:solidFill>
              </a:rPr>
              <a:t>Parity violating decay</a:t>
            </a:r>
            <a:endParaRPr dirty="0">
              <a:solidFill>
                <a:srgbClr val="666666"/>
              </a:solidFill>
            </a:endParaRPr>
          </a:p>
          <a:p>
            <a:pPr marL="45720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666666"/>
                </a:solidFill>
              </a:rPr>
              <a:t> → positron (electron) prefers (prefers opposite) spin direction.</a:t>
            </a:r>
            <a:endParaRPr dirty="0">
              <a:solidFill>
                <a:srgbClr val="666666"/>
              </a:solidFill>
            </a:endParaRPr>
          </a:p>
        </p:txBody>
      </p:sp>
      <p:sp>
        <p:nvSpPr>
          <p:cNvPr id="417" name="Google Shape;417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pic>
        <p:nvPicPr>
          <p:cNvPr id="418" name="Google Shape;418;p46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125" y="2477050"/>
            <a:ext cx="4315501" cy="2655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46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8498" y="746867"/>
            <a:ext cx="4315503" cy="323948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401;p44">
            <a:extLst>
              <a:ext uri="{FF2B5EF4-FFF2-40B4-BE49-F238E27FC236}">
                <a16:creationId xmlns:a16="http://schemas.microsoft.com/office/drawing/2014/main" id="{319C50FF-2275-DA4E-B839-CDB3B9861A1F}"/>
              </a:ext>
            </a:extLst>
          </p:cNvPr>
          <p:cNvSpPr txBox="1"/>
          <p:nvPr/>
        </p:nvSpPr>
        <p:spPr>
          <a:xfrm>
            <a:off x="5403285" y="4663217"/>
            <a:ext cx="19098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Jarek</a:t>
            </a:r>
            <a:r>
              <a:rPr lang="en" dirty="0"/>
              <a:t> Kasper</a:t>
            </a:r>
            <a:endParaRPr dirty="0"/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5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</a:t>
            </a:r>
            <a:r>
              <a:rPr lang="en" baseline="-25000"/>
              <a:t>μ</a:t>
            </a:r>
            <a:r>
              <a:rPr lang="en"/>
              <a:t>-2 Experimental Approaches</a:t>
            </a:r>
            <a:endParaRPr/>
          </a:p>
        </p:txBody>
      </p:sp>
      <p:sp>
        <p:nvSpPr>
          <p:cNvPr id="407" name="Google Shape;407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pic>
        <p:nvPicPr>
          <p:cNvPr id="408" name="Google Shape;408;p45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4200" y="725100"/>
            <a:ext cx="5629254" cy="426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45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" y="953700"/>
            <a:ext cx="3139356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45"/>
          <p:cNvSpPr txBox="1"/>
          <p:nvPr/>
        </p:nvSpPr>
        <p:spPr>
          <a:xfrm>
            <a:off x="82750" y="1647675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Measure ω</a:t>
            </a:r>
            <a:r>
              <a:rPr lang="en" baseline="-25000"/>
              <a:t>a</a:t>
            </a:r>
            <a:r>
              <a:rPr lang="en"/>
              <a:t> - want to extract a</a:t>
            </a:r>
            <a:r>
              <a:rPr lang="en" baseline="-25000"/>
              <a:t>μ</a:t>
            </a:r>
            <a:endParaRPr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Either:</a:t>
            </a:r>
            <a:endParaRPr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E=0 (J-PARC)</a:t>
            </a:r>
            <a:endParaRPr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“Magic” ɣ (FNAL)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7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</a:t>
            </a:r>
            <a:r>
              <a:rPr lang="en" baseline="-25000"/>
              <a:t>μ</a:t>
            </a:r>
            <a:r>
              <a:rPr lang="en"/>
              <a:t>-2 at FNAL: Status</a:t>
            </a:r>
            <a:endParaRPr/>
          </a:p>
        </p:txBody>
      </p:sp>
      <p:sp>
        <p:nvSpPr>
          <p:cNvPr id="425" name="Google Shape;425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pic>
        <p:nvPicPr>
          <p:cNvPr id="429" name="Google Shape;429;p4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52" y="3227412"/>
            <a:ext cx="5776110" cy="190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47"/>
          <p:cNvSpPr txBox="1"/>
          <p:nvPr/>
        </p:nvSpPr>
        <p:spPr>
          <a:xfrm>
            <a:off x="6000758" y="3891410"/>
            <a:ext cx="3020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First physics run completed in July!</a:t>
            </a:r>
            <a:endParaRPr dirty="0"/>
          </a:p>
        </p:txBody>
      </p:sp>
      <p:sp>
        <p:nvSpPr>
          <p:cNvPr id="428" name="Google Shape;428;p47"/>
          <p:cNvSpPr txBox="1"/>
          <p:nvPr/>
        </p:nvSpPr>
        <p:spPr>
          <a:xfrm>
            <a:off x="3855175" y="71700"/>
            <a:ext cx="5158200" cy="3162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 dirty="0"/>
              <a:t>Goal is 4x improvement relative to BNL experiment</a:t>
            </a:r>
            <a:endParaRPr sz="1800" u="sng"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More beam and improved purity</a:t>
            </a:r>
            <a:endParaRPr sz="1800"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Improved instrumentation:</a:t>
            </a:r>
            <a:endParaRPr sz="1800" dirty="0"/>
          </a:p>
          <a:p>
            <a:pPr marL="13716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dirty="0"/>
              <a:t>Improved B field uniformity, calibration, and monitoring</a:t>
            </a:r>
            <a:endParaRPr sz="1600" dirty="0"/>
          </a:p>
          <a:p>
            <a:pPr marL="1371600" lvl="1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dirty="0"/>
              <a:t>New tracker with large azimuthal acceptance and no dead time</a:t>
            </a:r>
            <a:endParaRPr sz="1600" dirty="0"/>
          </a:p>
          <a:p>
            <a:pPr marL="1371600" lvl="1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dirty="0"/>
              <a:t>New segmented calorimeter with better timing and energy resolution</a:t>
            </a:r>
            <a:endParaRPr sz="1600" dirty="0"/>
          </a:p>
          <a:p>
            <a:pPr marL="13716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dirty="0"/>
              <a:t>New laser calibration system</a:t>
            </a:r>
            <a:endParaRPr sz="1600" dirty="0"/>
          </a:p>
        </p:txBody>
      </p:sp>
      <p:pic>
        <p:nvPicPr>
          <p:cNvPr id="9" name="Google Shape;398;p44">
            <a:extLst>
              <a:ext uri="{FF2B5EF4-FFF2-40B4-BE49-F238E27FC236}">
                <a16:creationId xmlns:a16="http://schemas.microsoft.com/office/drawing/2014/main" id="{60C0F0C6-668D-344B-989F-D68C20D516C2}"/>
              </a:ext>
            </a:extLst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315" y="697547"/>
            <a:ext cx="3563797" cy="24050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7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</a:t>
            </a:r>
            <a:r>
              <a:rPr lang="en" baseline="-25000"/>
              <a:t>μ</a:t>
            </a:r>
            <a:r>
              <a:rPr lang="en"/>
              <a:t>-2 at FNAL: Status</a:t>
            </a:r>
            <a:endParaRPr/>
          </a:p>
        </p:txBody>
      </p:sp>
      <p:sp>
        <p:nvSpPr>
          <p:cNvPr id="425" name="Google Shape;425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pic>
        <p:nvPicPr>
          <p:cNvPr id="429" name="Google Shape;429;p4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52" y="3227412"/>
            <a:ext cx="5776110" cy="190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47"/>
          <p:cNvSpPr txBox="1"/>
          <p:nvPr/>
        </p:nvSpPr>
        <p:spPr>
          <a:xfrm>
            <a:off x="6000758" y="3891410"/>
            <a:ext cx="3020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First physics run completed in July!</a:t>
            </a:r>
            <a:endParaRPr dirty="0"/>
          </a:p>
        </p:txBody>
      </p:sp>
      <p:sp>
        <p:nvSpPr>
          <p:cNvPr id="428" name="Google Shape;428;p47"/>
          <p:cNvSpPr txBox="1"/>
          <p:nvPr/>
        </p:nvSpPr>
        <p:spPr>
          <a:xfrm>
            <a:off x="3855175" y="71700"/>
            <a:ext cx="5158200" cy="3162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 dirty="0"/>
              <a:t>Goal is 4x improvement relative to BNL experiment</a:t>
            </a:r>
            <a:endParaRPr sz="1800" u="sng"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More beam and improved purity</a:t>
            </a:r>
            <a:endParaRPr sz="1800"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 dirty="0"/>
              <a:t>Improved instrumentation:</a:t>
            </a:r>
            <a:endParaRPr sz="1800" dirty="0"/>
          </a:p>
          <a:p>
            <a:pPr marL="13716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dirty="0"/>
              <a:t>Improved B field uniformity, calibration, and monitoring</a:t>
            </a:r>
            <a:endParaRPr sz="1600" dirty="0"/>
          </a:p>
          <a:p>
            <a:pPr marL="1371600" lvl="1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dirty="0"/>
              <a:t>New tracker with large azimuthal acceptance and no dead time</a:t>
            </a:r>
            <a:endParaRPr sz="1600" dirty="0"/>
          </a:p>
          <a:p>
            <a:pPr marL="1371600" lvl="1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dirty="0"/>
              <a:t>New segmented calorimeter with better timing and energy resolution</a:t>
            </a:r>
            <a:endParaRPr sz="1600" dirty="0"/>
          </a:p>
          <a:p>
            <a:pPr marL="13716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dirty="0"/>
              <a:t>New laser calibration system</a:t>
            </a:r>
            <a:endParaRPr sz="1600" dirty="0"/>
          </a:p>
        </p:txBody>
      </p:sp>
      <p:pic>
        <p:nvPicPr>
          <p:cNvPr id="9" name="Google Shape;398;p44">
            <a:extLst>
              <a:ext uri="{FF2B5EF4-FFF2-40B4-BE49-F238E27FC236}">
                <a16:creationId xmlns:a16="http://schemas.microsoft.com/office/drawing/2014/main" id="{60C0F0C6-668D-344B-989F-D68C20D516C2}"/>
              </a:ext>
            </a:extLst>
          </p:cNvPr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315" y="697547"/>
            <a:ext cx="3563797" cy="240501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442;p48">
            <a:extLst>
              <a:ext uri="{FF2B5EF4-FFF2-40B4-BE49-F238E27FC236}">
                <a16:creationId xmlns:a16="http://schemas.microsoft.com/office/drawing/2014/main" id="{8192CF62-EB2A-004B-84A8-675017A7698F}"/>
              </a:ext>
            </a:extLst>
          </p:cNvPr>
          <p:cNvSpPr txBox="1"/>
          <p:nvPr/>
        </p:nvSpPr>
        <p:spPr>
          <a:xfrm rot="-1104034">
            <a:off x="1345356" y="2285139"/>
            <a:ext cx="6482639" cy="92098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First results expected soon (paper &lt;1 yr)...</a:t>
            </a:r>
            <a:endParaRPr sz="2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Next physics run 5-10x BNL</a:t>
            </a:r>
            <a:endParaRPr sz="2600"/>
          </a:p>
        </p:txBody>
      </p:sp>
    </p:spTree>
    <p:extLst>
      <p:ext uri="{BB962C8B-B14F-4D97-AF65-F5344CB8AC3E}">
        <p14:creationId xmlns:p14="http://schemas.microsoft.com/office/powerpoint/2010/main" val="17492285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9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/>
              <a:t>Standard Model Predictions for g</a:t>
            </a:r>
            <a:r>
              <a:rPr lang="en" sz="2600" baseline="-25000" dirty="0"/>
              <a:t>μ</a:t>
            </a:r>
            <a:r>
              <a:rPr lang="en" sz="2600" dirty="0"/>
              <a:t>-2</a:t>
            </a:r>
            <a:endParaRPr sz="2600" dirty="0"/>
          </a:p>
        </p:txBody>
      </p:sp>
      <p:sp>
        <p:nvSpPr>
          <p:cNvPr id="448" name="Google Shape;448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  <p:pic>
        <p:nvPicPr>
          <p:cNvPr id="449" name="Google Shape;449;p4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674" y="-21825"/>
            <a:ext cx="3341499" cy="389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49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725100"/>
            <a:ext cx="5511802" cy="3878149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49"/>
          <p:cNvSpPr/>
          <p:nvPr/>
        </p:nvSpPr>
        <p:spPr>
          <a:xfrm>
            <a:off x="588400" y="2388800"/>
            <a:ext cx="4250700" cy="141900"/>
          </a:xfrm>
          <a:prstGeom prst="rect">
            <a:avLst/>
          </a:prstGeom>
          <a:solidFill>
            <a:srgbClr val="F4CCCC">
              <a:alpha val="50590"/>
            </a:srgbClr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49"/>
          <p:cNvSpPr/>
          <p:nvPr/>
        </p:nvSpPr>
        <p:spPr>
          <a:xfrm>
            <a:off x="588400" y="3150800"/>
            <a:ext cx="4250700" cy="141900"/>
          </a:xfrm>
          <a:prstGeom prst="rect">
            <a:avLst/>
          </a:prstGeom>
          <a:solidFill>
            <a:srgbClr val="F4CCCC">
              <a:alpha val="50590"/>
            </a:srgbClr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3" name="Google Shape;453;p49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675" y="3716474"/>
            <a:ext cx="3185923" cy="1054874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49"/>
          <p:cNvSpPr txBox="1"/>
          <p:nvPr/>
        </p:nvSpPr>
        <p:spPr>
          <a:xfrm>
            <a:off x="3316724" y="4838700"/>
            <a:ext cx="2488949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Daisuke Nomura</a:t>
            </a:r>
            <a:endParaRPr dirty="0"/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5" name="Google Shape;455;p49"/>
          <p:cNvSpPr/>
          <p:nvPr/>
        </p:nvSpPr>
        <p:spPr>
          <a:xfrm rot="-2506139">
            <a:off x="8076800" y="3544357"/>
            <a:ext cx="316155" cy="17230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50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CLFV at Colliders</a:t>
            </a:r>
            <a:endParaRPr/>
          </a:p>
        </p:txBody>
      </p:sp>
      <p:sp>
        <p:nvSpPr>
          <p:cNvPr id="461" name="Google Shape;461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  <p:pic>
        <p:nvPicPr>
          <p:cNvPr id="462" name="Google Shape;462;p5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2630100"/>
            <a:ext cx="3408476" cy="2449300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50"/>
          <p:cNvSpPr txBox="1">
            <a:spLocks noGrp="1"/>
          </p:cNvSpPr>
          <p:nvPr>
            <p:ph type="body" idx="1"/>
          </p:nvPr>
        </p:nvSpPr>
        <p:spPr>
          <a:xfrm>
            <a:off x="4083314" y="2668038"/>
            <a:ext cx="5995800" cy="290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LHC experiments have enough Z bosons to compete with LEP:</a:t>
            </a:r>
            <a:endParaRPr sz="1400" dirty="0"/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𝑍→𝑒𝜇 </a:t>
            </a:r>
            <a:endParaRPr sz="1400" dirty="0"/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𝑍→𝑒𝜏/𝜇𝜏</a:t>
            </a:r>
            <a:endParaRPr sz="1400" dirty="0"/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Can also search in Higgs boson decays:</a:t>
            </a:r>
            <a:endParaRPr sz="1400" dirty="0"/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𝐻→𝑒𝜏/𝜇𝜏</a:t>
            </a:r>
            <a:endParaRPr sz="1400" dirty="0"/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Tau decays:</a:t>
            </a:r>
            <a:endParaRPr sz="1400" dirty="0"/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𝜏→3𝜇</a:t>
            </a:r>
            <a:endParaRPr sz="1400" dirty="0"/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And, hypothetical channels (exclude masses above ~3TeV):</a:t>
            </a:r>
            <a:endParaRPr sz="1400" dirty="0"/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Heavy gauge bosons (Z’)</a:t>
            </a:r>
            <a:endParaRPr sz="1400" dirty="0"/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R-parity violating SUSY (</a:t>
            </a:r>
            <a:r>
              <a:rPr lang="en" sz="1400" dirty="0" err="1"/>
              <a:t>sneutrino</a:t>
            </a:r>
            <a:r>
              <a:rPr lang="en" sz="1400" dirty="0"/>
              <a:t>)</a:t>
            </a:r>
            <a:endParaRPr sz="1400" dirty="0"/>
          </a:p>
          <a:p>
            <a: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Quantum Black Holes</a:t>
            </a:r>
            <a:endParaRPr sz="1400" dirty="0"/>
          </a:p>
        </p:txBody>
      </p:sp>
      <p:pic>
        <p:nvPicPr>
          <p:cNvPr id="464" name="Google Shape;464;p50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6400" y="502576"/>
            <a:ext cx="6127549" cy="2147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51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CLFV at CMS and Atlas</a:t>
            </a:r>
            <a:endParaRPr/>
          </a:p>
        </p:txBody>
      </p:sp>
      <p:sp>
        <p:nvSpPr>
          <p:cNvPr id="470" name="Google Shape;470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  <p:pic>
        <p:nvPicPr>
          <p:cNvPr id="471" name="Google Shape;471;p5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7850" y="141350"/>
            <a:ext cx="4238698" cy="2734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51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7850" y="2985400"/>
            <a:ext cx="3654449" cy="207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5680" y="694661"/>
            <a:ext cx="3494681" cy="3477866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51"/>
          <p:cNvSpPr txBox="1"/>
          <p:nvPr/>
        </p:nvSpPr>
        <p:spPr>
          <a:xfrm>
            <a:off x="259406" y="4021112"/>
            <a:ext cx="4349700" cy="7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Note: Indirect low-energy Br (Z-</a:t>
            </a:r>
            <a:r>
              <a:rPr lang="en" dirty="0" err="1"/>
              <a:t>eμ</a:t>
            </a:r>
            <a:r>
              <a:rPr lang="en" dirty="0"/>
              <a:t>) limit: 5 x10</a:t>
            </a:r>
            <a:r>
              <a:rPr lang="en" baseline="30000" dirty="0"/>
              <a:t>-13</a:t>
            </a:r>
            <a:endParaRPr baseline="300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(very strict, but still worth checking at high energy)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E1DC6E-C9F5-0343-916D-D745FB80BEA9}"/>
              </a:ext>
            </a:extLst>
          </p:cNvPr>
          <p:cNvSpPr txBox="1"/>
          <p:nvPr/>
        </p:nvSpPr>
        <p:spPr>
          <a:xfrm>
            <a:off x="978196" y="4820095"/>
            <a:ext cx="3998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Diego </a:t>
            </a:r>
            <a:r>
              <a:rPr lang="en-US" dirty="0" err="1"/>
              <a:t>Beghin</a:t>
            </a:r>
            <a:r>
              <a:rPr lang="en-US" dirty="0"/>
              <a:t> (CMS) Wing Sheung Chan (Atlas)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2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LHCB: CLFV and Lepton Universality</a:t>
            </a:r>
            <a:endParaRPr/>
          </a:p>
        </p:txBody>
      </p:sp>
      <p:sp>
        <p:nvSpPr>
          <p:cNvPr id="482" name="Google Shape;482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37</a:t>
            </a:fld>
            <a:endParaRPr/>
          </a:p>
        </p:txBody>
      </p:sp>
      <p:pic>
        <p:nvPicPr>
          <p:cNvPr id="483" name="Google Shape;483;p5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725100"/>
            <a:ext cx="2701271" cy="426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52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2950" y="727100"/>
            <a:ext cx="6237301" cy="135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52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3388" y="2864663"/>
            <a:ext cx="3634626" cy="1230250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52"/>
          <p:cNvSpPr txBox="1"/>
          <p:nvPr/>
        </p:nvSpPr>
        <p:spPr>
          <a:xfrm>
            <a:off x="2942949" y="2082675"/>
            <a:ext cx="4769199" cy="8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FF0000"/>
                </a:solidFill>
              </a:rPr>
              <a:t>2-3 𝜎 anomaly in lepton universality ratio R:</a:t>
            </a:r>
            <a:endParaRPr sz="1800" dirty="0">
              <a:solidFill>
                <a:srgbClr val="FF0000"/>
              </a:solidFill>
            </a:endParaRPr>
          </a:p>
        </p:txBody>
      </p:sp>
      <p:pic>
        <p:nvPicPr>
          <p:cNvPr id="487" name="Google Shape;487;p52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7725" y="2668575"/>
            <a:ext cx="2376276" cy="1774825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52"/>
          <p:cNvSpPr txBox="1"/>
          <p:nvPr/>
        </p:nvSpPr>
        <p:spPr>
          <a:xfrm>
            <a:off x="3072000" y="4394725"/>
            <a:ext cx="5154000" cy="6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Several other 2-3 𝜎 anomalies reported.  </a:t>
            </a:r>
            <a:endParaRPr sz="1200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 Will improve experimental reach significantly as dataset improves. </a:t>
            </a:r>
            <a:endParaRPr sz="12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/>
              <a:t>     ~2x improvement in new physics scale probed!</a:t>
            </a:r>
            <a:endParaRPr sz="1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BC47A9-9DCB-5245-87D7-81BEF633C503}"/>
              </a:ext>
            </a:extLst>
          </p:cNvPr>
          <p:cNvSpPr/>
          <p:nvPr/>
        </p:nvSpPr>
        <p:spPr>
          <a:xfrm>
            <a:off x="7235388" y="4863271"/>
            <a:ext cx="15969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Francesca </a:t>
            </a:r>
            <a:r>
              <a:rPr lang="en-US" dirty="0" err="1"/>
              <a:t>Dordei</a:t>
            </a: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3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CLFV at NA62</a:t>
            </a:r>
            <a:endParaRPr/>
          </a:p>
        </p:txBody>
      </p:sp>
      <p:sp>
        <p:nvSpPr>
          <p:cNvPr id="494" name="Google Shape;494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38</a:t>
            </a:fld>
            <a:endParaRPr/>
          </a:p>
        </p:txBody>
      </p:sp>
      <p:pic>
        <p:nvPicPr>
          <p:cNvPr id="495" name="Google Shape;495;p5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800" y="801300"/>
            <a:ext cx="4114574" cy="2105650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53"/>
          <p:cNvSpPr txBox="1"/>
          <p:nvPr/>
        </p:nvSpPr>
        <p:spPr>
          <a:xfrm>
            <a:off x="-76200" y="416350"/>
            <a:ext cx="7337400" cy="8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Kaon fixed-target experiment at CERN</a:t>
            </a:r>
            <a:endParaRPr sz="1800"/>
          </a:p>
        </p:txBody>
      </p:sp>
      <p:pic>
        <p:nvPicPr>
          <p:cNvPr id="497" name="Google Shape;497;p53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8276" y="50226"/>
            <a:ext cx="5072651" cy="347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53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3851" y="2672378"/>
            <a:ext cx="5906351" cy="2252925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53"/>
          <p:cNvSpPr txBox="1"/>
          <p:nvPr/>
        </p:nvSpPr>
        <p:spPr>
          <a:xfrm>
            <a:off x="152400" y="23622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Primary beam</a:t>
            </a:r>
            <a:endParaRPr sz="18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• 400 GeV/c protons from SPS</a:t>
            </a:r>
            <a:endParaRPr sz="18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Secondary beam</a:t>
            </a:r>
            <a:endParaRPr sz="18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• 6% kaons, 75 GeV/c momentum</a:t>
            </a:r>
            <a:endParaRPr sz="1800"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• Rest: 70% </a:t>
            </a:r>
            <a:r>
              <a:rPr lang="en" sz="1800" dirty="0" err="1"/>
              <a:t>pions</a:t>
            </a:r>
            <a:r>
              <a:rPr lang="en" sz="1800" dirty="0"/>
              <a:t>, 24% protons</a:t>
            </a:r>
            <a:endParaRPr sz="1800" dirty="0"/>
          </a:p>
        </p:txBody>
      </p:sp>
      <p:sp>
        <p:nvSpPr>
          <p:cNvPr id="9" name="Google Shape;549;p58">
            <a:extLst>
              <a:ext uri="{FF2B5EF4-FFF2-40B4-BE49-F238E27FC236}">
                <a16:creationId xmlns:a16="http://schemas.microsoft.com/office/drawing/2014/main" id="{88AD7A82-F71A-F24C-B8AA-C8C1FACC734D}"/>
              </a:ext>
            </a:extLst>
          </p:cNvPr>
          <p:cNvSpPr txBox="1"/>
          <p:nvPr/>
        </p:nvSpPr>
        <p:spPr>
          <a:xfrm>
            <a:off x="5254425" y="4772400"/>
            <a:ext cx="19098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Stoyon</a:t>
            </a:r>
            <a:r>
              <a:rPr lang="en-US" dirty="0"/>
              <a:t> </a:t>
            </a:r>
            <a:r>
              <a:rPr lang="en-US" dirty="0" err="1"/>
              <a:t>Trilov</a:t>
            </a:r>
            <a:endParaRPr dirty="0"/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54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Searches for LF/LN violation at NA62</a:t>
            </a:r>
            <a:endParaRPr/>
          </a:p>
        </p:txBody>
      </p:sp>
      <p:sp>
        <p:nvSpPr>
          <p:cNvPr id="505" name="Google Shape;505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39</a:t>
            </a:fld>
            <a:endParaRPr/>
          </a:p>
        </p:txBody>
      </p:sp>
      <p:pic>
        <p:nvPicPr>
          <p:cNvPr id="506" name="Google Shape;506;p5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725100"/>
            <a:ext cx="8082228" cy="4265999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54"/>
          <p:cNvSpPr/>
          <p:nvPr/>
        </p:nvSpPr>
        <p:spPr>
          <a:xfrm>
            <a:off x="216025" y="4274500"/>
            <a:ext cx="5664600" cy="572700"/>
          </a:xfrm>
          <a:prstGeom prst="rect">
            <a:avLst/>
          </a:prstGeom>
          <a:solidFill>
            <a:srgbClr val="F4CCCC">
              <a:alpha val="50590"/>
            </a:srgbClr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549;p58">
            <a:extLst>
              <a:ext uri="{FF2B5EF4-FFF2-40B4-BE49-F238E27FC236}">
                <a16:creationId xmlns:a16="http://schemas.microsoft.com/office/drawing/2014/main" id="{B09BC8FA-41CD-8E40-B5A0-541AF67549E5}"/>
              </a:ext>
            </a:extLst>
          </p:cNvPr>
          <p:cNvSpPr txBox="1"/>
          <p:nvPr/>
        </p:nvSpPr>
        <p:spPr>
          <a:xfrm>
            <a:off x="5254425" y="4772400"/>
            <a:ext cx="19098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Stoyon</a:t>
            </a:r>
            <a:r>
              <a:rPr lang="en-US" dirty="0"/>
              <a:t> </a:t>
            </a:r>
            <a:r>
              <a:rPr lang="en-US" dirty="0" err="1"/>
              <a:t>Trilov</a:t>
            </a:r>
            <a:endParaRPr dirty="0"/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CLFV evidence: A clear signature of New Physics</a:t>
            </a:r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579950"/>
            <a:ext cx="7775549" cy="410635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7"/>
          <p:cNvSpPr txBox="1"/>
          <p:nvPr/>
        </p:nvSpPr>
        <p:spPr>
          <a:xfrm>
            <a:off x="6059925" y="4838700"/>
            <a:ext cx="19098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Angela Papa</a:t>
            </a:r>
            <a:endParaRPr/>
          </a:p>
        </p:txBody>
      </p:sp>
      <p:sp>
        <p:nvSpPr>
          <p:cNvPr id="87" name="Google Shape;87;p17"/>
          <p:cNvSpPr txBox="1"/>
          <p:nvPr/>
        </p:nvSpPr>
        <p:spPr>
          <a:xfrm>
            <a:off x="746000" y="4447550"/>
            <a:ext cx="74970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Muon CLFV experiments strive to keep backgrounds &lt;&lt;1 event and achieve single event sensitivity.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56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476357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Proton Radius Puzzle </a:t>
            </a:r>
            <a:endParaRPr dirty="0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24" name="Google Shape;524;p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40</a:t>
            </a:fld>
            <a:endParaRPr/>
          </a:p>
        </p:txBody>
      </p:sp>
      <p:sp>
        <p:nvSpPr>
          <p:cNvPr id="525" name="Google Shape;525;p56"/>
          <p:cNvSpPr txBox="1"/>
          <p:nvPr/>
        </p:nvSpPr>
        <p:spPr>
          <a:xfrm>
            <a:off x="192750" y="530275"/>
            <a:ext cx="5843400" cy="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</a:t>
            </a:r>
            <a:r>
              <a:rPr lang="en" baseline="-25000"/>
              <a:t>p</a:t>
            </a:r>
            <a:r>
              <a:rPr lang="en"/>
              <a:t>  determined from:</a:t>
            </a:r>
            <a:endParaRPr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ep scattering</a:t>
            </a:r>
            <a:endParaRPr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Spectroscopy from muonic hydrogen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 from these methods are discrepant.</a:t>
            </a:r>
            <a:endParaRPr/>
          </a:p>
        </p:txBody>
      </p:sp>
      <p:pic>
        <p:nvPicPr>
          <p:cNvPr id="526" name="Google Shape;526;p56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669075"/>
            <a:ext cx="3684803" cy="2920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56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9802"/>
            <a:ext cx="4139151" cy="97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56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600" y="1233765"/>
            <a:ext cx="5031549" cy="2963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Google Shape;533;p5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8926" y="-152400"/>
            <a:ext cx="2770849" cy="1858900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57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MUSE Experiment</a:t>
            </a:r>
            <a:endParaRPr/>
          </a:p>
        </p:txBody>
      </p:sp>
      <p:sp>
        <p:nvSpPr>
          <p:cNvPr id="535" name="Google Shape;535;p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41</a:t>
            </a:fld>
            <a:endParaRPr/>
          </a:p>
        </p:txBody>
      </p:sp>
      <p:sp>
        <p:nvSpPr>
          <p:cNvPr id="536" name="Google Shape;536;p57"/>
          <p:cNvSpPr txBox="1"/>
          <p:nvPr/>
        </p:nvSpPr>
        <p:spPr>
          <a:xfrm>
            <a:off x="5254425" y="4772400"/>
            <a:ext cx="19098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Steffen Strauch</a:t>
            </a:r>
            <a:endParaRPr/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37" name="Google Shape;537;p57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1550" y="755750"/>
            <a:ext cx="4088424" cy="4059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57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700" y="1473475"/>
            <a:ext cx="2262100" cy="230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57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850" y="533238"/>
            <a:ext cx="2360274" cy="762325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57"/>
          <p:cNvSpPr txBox="1"/>
          <p:nvPr/>
        </p:nvSpPr>
        <p:spPr>
          <a:xfrm>
            <a:off x="425650" y="4092900"/>
            <a:ext cx="2262000" cy="6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Commissioning run with all detectors ongoing.</a:t>
            </a:r>
            <a:endParaRPr/>
          </a:p>
        </p:txBody>
      </p:sp>
      <p:sp>
        <p:nvSpPr>
          <p:cNvPr id="541" name="Google Shape;541;p57"/>
          <p:cNvSpPr txBox="1"/>
          <p:nvPr/>
        </p:nvSpPr>
        <p:spPr>
          <a:xfrm>
            <a:off x="6570900" y="2215175"/>
            <a:ext cx="2573100" cy="11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Are μp and ep interactions different?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If so, does it arise from 2𝜸 exchange effects (μ+ ≠ μ-) or beyond the standard model physics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(μ+ ≈ μ- ≠ e-)?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Google Shape;546;p5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8926" y="-152400"/>
            <a:ext cx="2770849" cy="1858900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p58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MUSE Experiment</a:t>
            </a:r>
            <a:endParaRPr/>
          </a:p>
        </p:txBody>
      </p:sp>
      <p:sp>
        <p:nvSpPr>
          <p:cNvPr id="548" name="Google Shape;548;p5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42</a:t>
            </a:fld>
            <a:endParaRPr/>
          </a:p>
        </p:txBody>
      </p:sp>
      <p:sp>
        <p:nvSpPr>
          <p:cNvPr id="549" name="Google Shape;549;p58"/>
          <p:cNvSpPr txBox="1"/>
          <p:nvPr/>
        </p:nvSpPr>
        <p:spPr>
          <a:xfrm>
            <a:off x="5254425" y="4772400"/>
            <a:ext cx="19098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Steffen Strauch</a:t>
            </a:r>
            <a:endParaRPr dirty="0"/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50" name="Google Shape;550;p58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1550" y="755750"/>
            <a:ext cx="4088424" cy="4059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58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700" y="1473475"/>
            <a:ext cx="2262100" cy="230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58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850" y="533238"/>
            <a:ext cx="2360274" cy="762325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58"/>
          <p:cNvSpPr txBox="1"/>
          <p:nvPr/>
        </p:nvSpPr>
        <p:spPr>
          <a:xfrm>
            <a:off x="425650" y="4092900"/>
            <a:ext cx="2262000" cy="6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Commissioning run with all detectors ongoing.</a:t>
            </a:r>
            <a:endParaRPr/>
          </a:p>
        </p:txBody>
      </p:sp>
      <p:sp>
        <p:nvSpPr>
          <p:cNvPr id="554" name="Google Shape;554;p58"/>
          <p:cNvSpPr txBox="1"/>
          <p:nvPr/>
        </p:nvSpPr>
        <p:spPr>
          <a:xfrm>
            <a:off x="6570900" y="2215175"/>
            <a:ext cx="2573100" cy="11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Are μp and ep interactions different?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so, does it arise from 2𝜸 exchange effects (μ+ ≠ μ-) or beyond the standard model physics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(μ+ ≈ μ- ≠ e-)?</a:t>
            </a:r>
            <a:endParaRPr/>
          </a:p>
        </p:txBody>
      </p:sp>
      <p:sp>
        <p:nvSpPr>
          <p:cNvPr id="555" name="Google Shape;555;p58"/>
          <p:cNvSpPr txBox="1"/>
          <p:nvPr/>
        </p:nvSpPr>
        <p:spPr>
          <a:xfrm rot="-1104034">
            <a:off x="1345356" y="2285139"/>
            <a:ext cx="6482639" cy="92098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Production run expected 2019-2020.</a:t>
            </a:r>
            <a:endParaRPr sz="26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p5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3200" y="2541700"/>
            <a:ext cx="5420799" cy="1989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59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9" y="344100"/>
            <a:ext cx="4101709" cy="3894900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59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PRad Experiment</a:t>
            </a:r>
            <a:endParaRPr/>
          </a:p>
        </p:txBody>
      </p:sp>
      <p:sp>
        <p:nvSpPr>
          <p:cNvPr id="563" name="Google Shape;563;p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43</a:t>
            </a:fld>
            <a:endParaRPr/>
          </a:p>
        </p:txBody>
      </p:sp>
      <p:pic>
        <p:nvPicPr>
          <p:cNvPr id="564" name="Google Shape;564;p59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075" y="2115950"/>
            <a:ext cx="1096227" cy="868255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59"/>
          <p:cNvSpPr txBox="1"/>
          <p:nvPr/>
        </p:nvSpPr>
        <p:spPr>
          <a:xfrm>
            <a:off x="2130225" y="4772400"/>
            <a:ext cx="19098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Chao Gu</a:t>
            </a:r>
            <a:endParaRPr/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59"/>
          <p:cNvSpPr txBox="1"/>
          <p:nvPr/>
        </p:nvSpPr>
        <p:spPr>
          <a:xfrm>
            <a:off x="406598" y="1805106"/>
            <a:ext cx="24252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ep scattering</a:t>
            </a:r>
            <a:endParaRPr/>
          </a:p>
        </p:txBody>
      </p:sp>
      <p:sp>
        <p:nvSpPr>
          <p:cNvPr id="567" name="Google Shape;567;p59"/>
          <p:cNvSpPr txBox="1"/>
          <p:nvPr/>
        </p:nvSpPr>
        <p:spPr>
          <a:xfrm>
            <a:off x="4259750" y="431500"/>
            <a:ext cx="4809900" cy="1339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Goal: Measure proton charge radius using ep elastic scattering:</a:t>
            </a:r>
            <a:endParaRPr sz="1200"/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Unprecedented low Q2 region (~2x10-4 GeV2)</a:t>
            </a:r>
            <a:endParaRPr sz="1200"/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Covers two orders of magnitude in low Q2</a:t>
            </a:r>
            <a:endParaRPr sz="1200"/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Normalize to the simultaneously measured Moller scattering process (control sys)</a:t>
            </a:r>
            <a:endParaRPr sz="1200"/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Extract the radius with precision from subpercent cross section measurement</a:t>
            </a:r>
            <a:endParaRPr sz="1200"/>
          </a:p>
        </p:txBody>
      </p:sp>
      <p:cxnSp>
        <p:nvCxnSpPr>
          <p:cNvPr id="568" name="Google Shape;568;p59"/>
          <p:cNvCxnSpPr/>
          <p:nvPr/>
        </p:nvCxnSpPr>
        <p:spPr>
          <a:xfrm rot="10800000">
            <a:off x="3794275" y="3519625"/>
            <a:ext cx="486900" cy="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9" name="Google Shape;569;p59"/>
          <p:cNvSpPr txBox="1"/>
          <p:nvPr/>
        </p:nvSpPr>
        <p:spPr>
          <a:xfrm>
            <a:off x="3210550" y="3443425"/>
            <a:ext cx="19098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beam</a:t>
            </a:r>
            <a:endParaRPr>
              <a:solidFill>
                <a:srgbClr val="FF0000"/>
              </a:solidFill>
            </a:endParaRPr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561;p5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9" y="344100"/>
            <a:ext cx="4101709" cy="3894900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59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PRad Experiment</a:t>
            </a:r>
            <a:endParaRPr/>
          </a:p>
        </p:txBody>
      </p:sp>
      <p:sp>
        <p:nvSpPr>
          <p:cNvPr id="563" name="Google Shape;563;p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44</a:t>
            </a:fld>
            <a:endParaRPr/>
          </a:p>
        </p:txBody>
      </p:sp>
      <p:pic>
        <p:nvPicPr>
          <p:cNvPr id="564" name="Google Shape;564;p59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075" y="2115950"/>
            <a:ext cx="1096227" cy="868255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59"/>
          <p:cNvSpPr txBox="1"/>
          <p:nvPr/>
        </p:nvSpPr>
        <p:spPr>
          <a:xfrm>
            <a:off x="2130225" y="4772400"/>
            <a:ext cx="19098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Chao Gu</a:t>
            </a:r>
            <a:endParaRPr/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59"/>
          <p:cNvSpPr txBox="1"/>
          <p:nvPr/>
        </p:nvSpPr>
        <p:spPr>
          <a:xfrm>
            <a:off x="406598" y="1805106"/>
            <a:ext cx="24252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ep scattering</a:t>
            </a:r>
            <a:endParaRPr/>
          </a:p>
        </p:txBody>
      </p:sp>
      <p:sp>
        <p:nvSpPr>
          <p:cNvPr id="567" name="Google Shape;567;p59"/>
          <p:cNvSpPr txBox="1"/>
          <p:nvPr/>
        </p:nvSpPr>
        <p:spPr>
          <a:xfrm>
            <a:off x="4259750" y="431500"/>
            <a:ext cx="4809900" cy="1339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Goal: Measure proton charge radius using ep elastic scattering:</a:t>
            </a:r>
            <a:endParaRPr sz="1200"/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Unprecedented low Q2 region (~2x10-4 GeV2)</a:t>
            </a:r>
            <a:endParaRPr sz="1200"/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Covers two orders of magnitude in low Q2</a:t>
            </a:r>
            <a:endParaRPr sz="1200"/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Normalize to the simultaneously measured Moller scattering process (control sys)</a:t>
            </a:r>
            <a:endParaRPr sz="1200"/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Extract the radius with precision from subpercent cross section measurement</a:t>
            </a:r>
            <a:endParaRPr sz="1200"/>
          </a:p>
        </p:txBody>
      </p:sp>
      <p:pic>
        <p:nvPicPr>
          <p:cNvPr id="12" name="Google Shape;581;p60">
            <a:extLst>
              <a:ext uri="{FF2B5EF4-FFF2-40B4-BE49-F238E27FC236}">
                <a16:creationId xmlns:a16="http://schemas.microsoft.com/office/drawing/2014/main" id="{D3023DFF-B91E-5C44-B51F-82CBF03A9652}"/>
              </a:ext>
            </a:extLst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7000" y="1817950"/>
            <a:ext cx="4207474" cy="3335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3726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561;p5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49" y="344100"/>
            <a:ext cx="4101709" cy="3894900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59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PRad Experiment</a:t>
            </a:r>
            <a:endParaRPr/>
          </a:p>
        </p:txBody>
      </p:sp>
      <p:sp>
        <p:nvSpPr>
          <p:cNvPr id="563" name="Google Shape;563;p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45</a:t>
            </a:fld>
            <a:endParaRPr/>
          </a:p>
        </p:txBody>
      </p:sp>
      <p:pic>
        <p:nvPicPr>
          <p:cNvPr id="564" name="Google Shape;564;p59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075" y="2115950"/>
            <a:ext cx="1096227" cy="868255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59"/>
          <p:cNvSpPr txBox="1"/>
          <p:nvPr/>
        </p:nvSpPr>
        <p:spPr>
          <a:xfrm>
            <a:off x="2130225" y="4772400"/>
            <a:ext cx="19098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Chao Gu</a:t>
            </a:r>
            <a:endParaRPr/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59"/>
          <p:cNvSpPr txBox="1"/>
          <p:nvPr/>
        </p:nvSpPr>
        <p:spPr>
          <a:xfrm>
            <a:off x="406598" y="1805106"/>
            <a:ext cx="24252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ep scattering</a:t>
            </a:r>
            <a:endParaRPr/>
          </a:p>
        </p:txBody>
      </p:sp>
      <p:sp>
        <p:nvSpPr>
          <p:cNvPr id="567" name="Google Shape;567;p59"/>
          <p:cNvSpPr txBox="1"/>
          <p:nvPr/>
        </p:nvSpPr>
        <p:spPr>
          <a:xfrm>
            <a:off x="4259750" y="431500"/>
            <a:ext cx="4809900" cy="1339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Goal: Measure proton charge radius using ep elastic scattering:</a:t>
            </a:r>
            <a:endParaRPr sz="1200"/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Unprecedented low Q2 region (~2x10-4 GeV2)</a:t>
            </a:r>
            <a:endParaRPr sz="1200"/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Covers two orders of magnitude in low Q2</a:t>
            </a:r>
            <a:endParaRPr sz="1200"/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Normalize to the simultaneously measured Moller scattering process (control sys)</a:t>
            </a:r>
            <a:endParaRPr sz="1200"/>
          </a:p>
          <a:p>
            <a: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Extract the radius with precision from subpercent cross section measurement</a:t>
            </a:r>
            <a:endParaRPr sz="1200"/>
          </a:p>
        </p:txBody>
      </p:sp>
      <p:pic>
        <p:nvPicPr>
          <p:cNvPr id="12" name="Google Shape;581;p60">
            <a:extLst>
              <a:ext uri="{FF2B5EF4-FFF2-40B4-BE49-F238E27FC236}">
                <a16:creationId xmlns:a16="http://schemas.microsoft.com/office/drawing/2014/main" id="{D3023DFF-B91E-5C44-B51F-82CBF03A9652}"/>
              </a:ext>
            </a:extLst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7000" y="1817950"/>
            <a:ext cx="4207474" cy="3335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594;p61">
            <a:extLst>
              <a:ext uri="{FF2B5EF4-FFF2-40B4-BE49-F238E27FC236}">
                <a16:creationId xmlns:a16="http://schemas.microsoft.com/office/drawing/2014/main" id="{32ABCC18-BD5C-B543-BF5B-A24A0C66DD9C}"/>
              </a:ext>
            </a:extLst>
          </p:cNvPr>
          <p:cNvSpPr txBox="1"/>
          <p:nvPr/>
        </p:nvSpPr>
        <p:spPr>
          <a:xfrm rot="-1104034">
            <a:off x="1345356" y="2285139"/>
            <a:ext cx="6482639" cy="92098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First proton radius results expected this year.</a:t>
            </a:r>
            <a:endParaRPr sz="2600"/>
          </a:p>
        </p:txBody>
      </p:sp>
    </p:spTree>
    <p:extLst>
      <p:ext uri="{BB962C8B-B14F-4D97-AF65-F5344CB8AC3E}">
        <p14:creationId xmlns:p14="http://schemas.microsoft.com/office/powerpoint/2010/main" val="6406561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63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Muonium and Muonic Hydrogen Experiments</a:t>
            </a:r>
            <a:endParaRPr/>
          </a:p>
        </p:txBody>
      </p:sp>
      <p:sp>
        <p:nvSpPr>
          <p:cNvPr id="608" name="Google Shape;608;p6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46</a:t>
            </a:fld>
            <a:endParaRPr/>
          </a:p>
        </p:txBody>
      </p:sp>
      <p:pic>
        <p:nvPicPr>
          <p:cNvPr id="609" name="Google Shape;609;p6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792" y="648900"/>
            <a:ext cx="6717632" cy="41897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02;p62">
            <a:extLst>
              <a:ext uri="{FF2B5EF4-FFF2-40B4-BE49-F238E27FC236}">
                <a16:creationId xmlns:a16="http://schemas.microsoft.com/office/drawing/2014/main" id="{A4DAFAAC-8990-1B41-9601-6ECE0ABAA40C}"/>
              </a:ext>
            </a:extLst>
          </p:cNvPr>
          <p:cNvSpPr txBox="1"/>
          <p:nvPr/>
        </p:nvSpPr>
        <p:spPr>
          <a:xfrm>
            <a:off x="5254425" y="4779488"/>
            <a:ext cx="19098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Sohtaro</a:t>
            </a:r>
            <a:r>
              <a:rPr lang="en" dirty="0"/>
              <a:t> Kanda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7B8192-2341-5E46-9C6E-82ECA547CC84}"/>
              </a:ext>
            </a:extLst>
          </p:cNvPr>
          <p:cNvSpPr txBox="1"/>
          <p:nvPr/>
        </p:nvSpPr>
        <p:spPr>
          <a:xfrm>
            <a:off x="219456" y="2093976"/>
            <a:ext cx="920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Muonium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FD9EE9-96B0-0F4A-9B7B-57323775C498}"/>
              </a:ext>
            </a:extLst>
          </p:cNvPr>
          <p:cNvSpPr txBox="1"/>
          <p:nvPr/>
        </p:nvSpPr>
        <p:spPr>
          <a:xfrm>
            <a:off x="219456" y="3739896"/>
            <a:ext cx="960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Muonic</a:t>
            </a:r>
          </a:p>
          <a:p>
            <a:r>
              <a:rPr lang="en-US" dirty="0"/>
              <a:t>Hydrogen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64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Muonium and Muonic Hydrogen Experiments</a:t>
            </a:r>
            <a:endParaRPr/>
          </a:p>
        </p:txBody>
      </p:sp>
      <p:sp>
        <p:nvSpPr>
          <p:cNvPr id="615" name="Google Shape;615;p6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47</a:t>
            </a:fld>
            <a:endParaRPr/>
          </a:p>
        </p:txBody>
      </p:sp>
      <p:pic>
        <p:nvPicPr>
          <p:cNvPr id="616" name="Google Shape;616;p6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792" y="648900"/>
            <a:ext cx="6717632" cy="4189799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64"/>
          <p:cNvSpPr txBox="1"/>
          <p:nvPr/>
        </p:nvSpPr>
        <p:spPr>
          <a:xfrm rot="-1104034">
            <a:off x="1376330" y="1685270"/>
            <a:ext cx="6482639" cy="230700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 err="1"/>
              <a:t>MuSEUM</a:t>
            </a:r>
            <a:r>
              <a:rPr lang="en" sz="2600" dirty="0"/>
              <a:t> demonstrated HFS at zero field - high field will improve precision.</a:t>
            </a:r>
            <a:endParaRPr sz="26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/>
              <a:t>Preparing for new HFS</a:t>
            </a:r>
            <a:endParaRPr sz="26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/>
              <a:t>measurement in ground-state muonic hydrogen.</a:t>
            </a:r>
            <a:endParaRPr sz="2600" dirty="0"/>
          </a:p>
        </p:txBody>
      </p:sp>
      <p:sp>
        <p:nvSpPr>
          <p:cNvPr id="6" name="Google Shape;602;p62">
            <a:extLst>
              <a:ext uri="{FF2B5EF4-FFF2-40B4-BE49-F238E27FC236}">
                <a16:creationId xmlns:a16="http://schemas.microsoft.com/office/drawing/2014/main" id="{EE351998-2B3F-664D-ADEE-98BF16F643F6}"/>
              </a:ext>
            </a:extLst>
          </p:cNvPr>
          <p:cNvSpPr txBox="1"/>
          <p:nvPr/>
        </p:nvSpPr>
        <p:spPr>
          <a:xfrm>
            <a:off x="5254425" y="4772400"/>
            <a:ext cx="19098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Sohtaro</a:t>
            </a:r>
            <a:r>
              <a:rPr lang="en" dirty="0"/>
              <a:t> Kanda</a:t>
            </a:r>
            <a:endParaRPr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96BB5A-476F-CE41-A749-EF27CC1F53DF}"/>
              </a:ext>
            </a:extLst>
          </p:cNvPr>
          <p:cNvSpPr txBox="1"/>
          <p:nvPr/>
        </p:nvSpPr>
        <p:spPr>
          <a:xfrm>
            <a:off x="219456" y="2093976"/>
            <a:ext cx="920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Muonium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71D942-C708-BB47-B28F-338978FFFCA2}"/>
              </a:ext>
            </a:extLst>
          </p:cNvPr>
          <p:cNvSpPr txBox="1"/>
          <p:nvPr/>
        </p:nvSpPr>
        <p:spPr>
          <a:xfrm>
            <a:off x="219456" y="3739896"/>
            <a:ext cx="960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Muonic</a:t>
            </a:r>
          </a:p>
          <a:p>
            <a:r>
              <a:rPr lang="en-US" dirty="0"/>
              <a:t>Hydrogen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65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JEDI Experiment: EDMs</a:t>
            </a:r>
            <a:endParaRPr/>
          </a:p>
        </p:txBody>
      </p:sp>
      <p:sp>
        <p:nvSpPr>
          <p:cNvPr id="623" name="Google Shape;623;p65"/>
          <p:cNvSpPr txBox="1">
            <a:spLocks noGrp="1"/>
          </p:cNvSpPr>
          <p:nvPr>
            <p:ph type="body" idx="1"/>
          </p:nvPr>
        </p:nvSpPr>
        <p:spPr>
          <a:xfrm>
            <a:off x="311700" y="725100"/>
            <a:ext cx="8520600" cy="39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Baryon Asymmetry Problem: New sources of CP violation can be seen in EDM of particles.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624" name="Google Shape;624;p6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48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A24D2B-1718-4A4B-A9F2-BAAADC1C28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6200" y="1152181"/>
            <a:ext cx="6199988" cy="3707836"/>
          </a:xfrm>
          <a:prstGeom prst="rect">
            <a:avLst/>
          </a:prstGeom>
        </p:spPr>
      </p:pic>
      <p:sp>
        <p:nvSpPr>
          <p:cNvPr id="10" name="Google Shape;602;p62">
            <a:extLst>
              <a:ext uri="{FF2B5EF4-FFF2-40B4-BE49-F238E27FC236}">
                <a16:creationId xmlns:a16="http://schemas.microsoft.com/office/drawing/2014/main" id="{BDEB5190-72B9-4B4E-95CB-3488C2AD3868}"/>
              </a:ext>
            </a:extLst>
          </p:cNvPr>
          <p:cNvSpPr txBox="1"/>
          <p:nvPr/>
        </p:nvSpPr>
        <p:spPr>
          <a:xfrm>
            <a:off x="5254425" y="4772400"/>
            <a:ext cx="19098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Maria Zurek</a:t>
            </a:r>
            <a:endParaRPr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66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JEDI Experiment: EDMs</a:t>
            </a:r>
            <a:endParaRPr/>
          </a:p>
        </p:txBody>
      </p:sp>
      <p:sp>
        <p:nvSpPr>
          <p:cNvPr id="633" name="Google Shape;633;p6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49</a:t>
            </a:fld>
            <a:endParaRPr/>
          </a:p>
        </p:txBody>
      </p:sp>
      <p:pic>
        <p:nvPicPr>
          <p:cNvPr id="634" name="Google Shape;634;p66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1900" y="1290077"/>
            <a:ext cx="5471774" cy="381797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E068A4-DBB3-D042-BBF5-BA2158392D50}"/>
              </a:ext>
            </a:extLst>
          </p:cNvPr>
          <p:cNvSpPr txBox="1"/>
          <p:nvPr/>
        </p:nvSpPr>
        <p:spPr>
          <a:xfrm>
            <a:off x="404037" y="637953"/>
            <a:ext cx="6649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JEDI goal is direct EDM measurement for charged particles:  proton and deuteron</a:t>
            </a:r>
          </a:p>
          <a:p>
            <a:r>
              <a:rPr lang="en-US" dirty="0"/>
              <a:t>   </a:t>
            </a:r>
            <a:r>
              <a:rPr lang="en-US" dirty="0">
                <a:sym typeface="Wingdings" pitchFamily="2" charset="2"/>
              </a:rPr>
              <a:t>  Very challenging technically!</a:t>
            </a:r>
            <a:endParaRPr lang="en-US" dirty="0"/>
          </a:p>
        </p:txBody>
      </p:sp>
      <p:sp>
        <p:nvSpPr>
          <p:cNvPr id="6" name="Google Shape;602;p62">
            <a:extLst>
              <a:ext uri="{FF2B5EF4-FFF2-40B4-BE49-F238E27FC236}">
                <a16:creationId xmlns:a16="http://schemas.microsoft.com/office/drawing/2014/main" id="{02A069D5-A831-A640-B420-7BF0DC947DFB}"/>
              </a:ext>
            </a:extLst>
          </p:cNvPr>
          <p:cNvSpPr txBox="1"/>
          <p:nvPr/>
        </p:nvSpPr>
        <p:spPr>
          <a:xfrm>
            <a:off x="5254425" y="4772400"/>
            <a:ext cx="19098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Maria Zurek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Pulsed v/s DC Muon Beams</a:t>
            </a:r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72700"/>
            <a:ext cx="7739554" cy="42660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/>
        </p:nvSpPr>
        <p:spPr>
          <a:xfrm>
            <a:off x="6059925" y="4838700"/>
            <a:ext cx="1909800" cy="2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Angela Papa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211832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67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WG4 Speakers</a:t>
            </a:r>
            <a:endParaRPr/>
          </a:p>
        </p:txBody>
      </p:sp>
      <p:sp>
        <p:nvSpPr>
          <p:cNvPr id="640" name="Google Shape;640;p6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M. Lancaster 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Angela Papa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Frederik Wauters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Daiki Nagao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Manabu Moritsu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Steve Boi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Craig Group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Jaroslaw Pasternak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Jarek Kaspar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Daisuke Nomura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Wing Sheung Chan</a:t>
            </a:r>
            <a:endParaRPr sz="1400">
              <a:solidFill>
                <a:srgbClr val="000000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67"/>
          <p:cNvSpPr txBox="1">
            <a:spLocks noGrp="1"/>
          </p:cNvSpPr>
          <p:nvPr>
            <p:ph type="body" idx="1"/>
          </p:nvPr>
        </p:nvSpPr>
        <p:spPr>
          <a:xfrm>
            <a:off x="2357550" y="1116675"/>
            <a:ext cx="2402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sz="1400">
                <a:solidFill>
                  <a:schemeClr val="dk1"/>
                </a:solidFill>
              </a:rPr>
              <a:t>Diego Beghin</a:t>
            </a:r>
            <a:endParaRPr sz="1400">
              <a:solidFill>
                <a:schemeClr val="dk1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Francesca Dordei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Steffen Strauch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Chao Gu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Sohtaro Kanda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Hajime Nishiguchi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Anna Soter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Diktys Stratakis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Maria Zurek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Joe Sato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400">
                <a:solidFill>
                  <a:srgbClr val="000000"/>
                </a:solidFill>
              </a:rPr>
              <a:t>Stoyan Trilov</a:t>
            </a:r>
            <a:r>
              <a:rPr lang="en" sz="1400"/>
              <a:t> </a:t>
            </a:r>
            <a:endParaRPr sz="1400"/>
          </a:p>
        </p:txBody>
      </p:sp>
      <p:sp>
        <p:nvSpPr>
          <p:cNvPr id="642" name="Google Shape;642;p6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50</a:t>
            </a:fld>
            <a:endParaRPr/>
          </a:p>
        </p:txBody>
      </p:sp>
      <p:sp>
        <p:nvSpPr>
          <p:cNvPr id="643" name="Google Shape;643;p67"/>
          <p:cNvSpPr txBox="1"/>
          <p:nvPr/>
        </p:nvSpPr>
        <p:spPr>
          <a:xfrm>
            <a:off x="277350" y="4544750"/>
            <a:ext cx="6876000" cy="8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Thanks to all the speakers for their contributions!</a:t>
            </a:r>
            <a:endParaRPr sz="2400"/>
          </a:p>
        </p:txBody>
      </p:sp>
      <p:pic>
        <p:nvPicPr>
          <p:cNvPr id="644" name="Google Shape;644;p6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3825" y="1480242"/>
            <a:ext cx="4200174" cy="2461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68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Focus Questions for WG4:</a:t>
            </a:r>
            <a:endParaRPr/>
          </a:p>
        </p:txBody>
      </p:sp>
      <p:sp>
        <p:nvSpPr>
          <p:cNvPr id="650" name="Google Shape;650;p68"/>
          <p:cNvSpPr/>
          <p:nvPr/>
        </p:nvSpPr>
        <p:spPr>
          <a:xfrm>
            <a:off x="311700" y="1078700"/>
            <a:ext cx="7622400" cy="8574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Q1: Neutrino/Muon Physics:  (Overlaps with WG1 and WG5)</a:t>
            </a:r>
            <a:endParaRPr>
              <a:solidFill>
                <a:schemeClr val="dk1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What overlaps exist to non-standard model neutrino interactions?</a:t>
            </a:r>
            <a:endParaRPr>
              <a:solidFill>
                <a:schemeClr val="dk1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How would these manifest in both the near term muon/precision measurements sector &amp; in the neutrino sector?</a:t>
            </a:r>
            <a:endParaRPr/>
          </a:p>
        </p:txBody>
      </p:sp>
      <p:sp>
        <p:nvSpPr>
          <p:cNvPr id="651" name="Google Shape;651;p68"/>
          <p:cNvSpPr/>
          <p:nvPr/>
        </p:nvSpPr>
        <p:spPr>
          <a:xfrm>
            <a:off x="299775" y="2092063"/>
            <a:ext cx="7622400" cy="1422600"/>
          </a:xfrm>
          <a:prstGeom prst="roundRect">
            <a:avLst>
              <a:gd name="adj" fmla="val 16667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Q2: Beam/Machine/Detector Design:  (Overlaps with WG3)</a:t>
            </a:r>
            <a:endParaRPr>
              <a:solidFill>
                <a:schemeClr val="dk1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Are the ultimate sensitivities really exploited with current facilities?</a:t>
            </a:r>
            <a:endParaRPr>
              <a:solidFill>
                <a:schemeClr val="dk1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How can we improve experiments without increasing the beam power?</a:t>
            </a:r>
            <a:endParaRPr>
              <a:solidFill>
                <a:schemeClr val="dk1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What will be the ultimate sensitivity that we can reach even by increasing beam power, and what are its implications?</a:t>
            </a:r>
            <a:endParaRPr>
              <a:solidFill>
                <a:schemeClr val="dk1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Cooled muon beams w/ phase rotations? New methods?</a:t>
            </a:r>
            <a:endParaRPr>
              <a:solidFill>
                <a:schemeClr val="dk1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52" name="Google Shape;652;p68"/>
          <p:cNvSpPr/>
          <p:nvPr/>
        </p:nvSpPr>
        <p:spPr>
          <a:xfrm>
            <a:off x="311700" y="3648075"/>
            <a:ext cx="7622400" cy="1288200"/>
          </a:xfrm>
          <a:prstGeom prst="roundRect">
            <a:avLst>
              <a:gd name="adj" fmla="val 16667"/>
            </a:avLst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Q3: Program Planning:  (Overlaps with WG3)</a:t>
            </a:r>
            <a:endParaRPr>
              <a:solidFill>
                <a:schemeClr val="dk1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How do you support the physics needs for both DC and pulsed (high sculpted) beam structures in the planning (and cost) of new facilities?</a:t>
            </a:r>
            <a:endParaRPr>
              <a:solidFill>
                <a:schemeClr val="dk1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How can muon physics benefit from future neutrino facilities?</a:t>
            </a:r>
            <a:endParaRPr>
              <a:solidFill>
                <a:schemeClr val="dk1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Could new ideas from muon physics developments turn out to be useful for future neutrino facilities?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53" name="Google Shape;653;p68"/>
          <p:cNvSpPr txBox="1"/>
          <p:nvPr/>
        </p:nvSpPr>
        <p:spPr>
          <a:xfrm>
            <a:off x="5956675" y="57550"/>
            <a:ext cx="1935000" cy="4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Color code:</a:t>
            </a:r>
            <a:endParaRPr sz="1800"/>
          </a:p>
        </p:txBody>
      </p:sp>
      <p:sp>
        <p:nvSpPr>
          <p:cNvPr id="654" name="Google Shape;654;p68"/>
          <p:cNvSpPr/>
          <p:nvPr/>
        </p:nvSpPr>
        <p:spPr>
          <a:xfrm>
            <a:off x="7153750" y="162650"/>
            <a:ext cx="228600" cy="2214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68"/>
          <p:cNvSpPr/>
          <p:nvPr/>
        </p:nvSpPr>
        <p:spPr>
          <a:xfrm>
            <a:off x="7427575" y="162650"/>
            <a:ext cx="228600" cy="221400"/>
          </a:xfrm>
          <a:prstGeom prst="ellipse">
            <a:avLst/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68"/>
          <p:cNvSpPr/>
          <p:nvPr/>
        </p:nvSpPr>
        <p:spPr>
          <a:xfrm>
            <a:off x="7701400" y="162650"/>
            <a:ext cx="228600" cy="221400"/>
          </a:xfrm>
          <a:prstGeom prst="ellipse">
            <a:avLst/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6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51</a:t>
            </a:fld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69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Conclusions</a:t>
            </a:r>
            <a:endParaRPr/>
          </a:p>
        </p:txBody>
      </p:sp>
      <p:sp>
        <p:nvSpPr>
          <p:cNvPr id="663" name="Google Shape;663;p69"/>
          <p:cNvSpPr txBox="1">
            <a:spLocks noGrp="1"/>
          </p:cNvSpPr>
          <p:nvPr>
            <p:ph type="body" idx="1"/>
          </p:nvPr>
        </p:nvSpPr>
        <p:spPr>
          <a:xfrm>
            <a:off x="311700" y="9238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Successful muon working group!  </a:t>
            </a: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Great attendance including many leaders in the field.  </a:t>
            </a:r>
            <a:endParaRPr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Some productive topics of discussion:</a:t>
            </a:r>
            <a:endParaRPr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What additional measurements or searches are being considered at planned muon experiments?</a:t>
            </a:r>
            <a:endParaRPr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What future upgrades are being considered for MEG, Mu2e, and Mu3e?</a:t>
            </a:r>
            <a:endParaRPr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Worked to streamline focus questions for </a:t>
            </a:r>
            <a:r>
              <a:rPr lang="en" dirty="0" err="1"/>
              <a:t>NuFact</a:t>
            </a:r>
            <a:r>
              <a:rPr lang="en" dirty="0"/>
              <a:t> 2019.</a:t>
            </a:r>
            <a:endParaRPr dirty="0"/>
          </a:p>
          <a:p>
            <a: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Would like theory talks involving models that could solve neutrino and muon anomalies.   What would these models mean for CLFV experiments?  g-2? </a:t>
            </a:r>
            <a:endParaRPr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The muon working group is a somewhat unique aspect for </a:t>
            </a:r>
            <a:r>
              <a:rPr lang="en" dirty="0" err="1"/>
              <a:t>NuFact</a:t>
            </a:r>
            <a:r>
              <a:rPr lang="en" dirty="0"/>
              <a:t>, lacking from many other neutrino workshops.  </a:t>
            </a:r>
            <a:endParaRPr dirty="0"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WG4 includes a </a:t>
            </a:r>
            <a:r>
              <a:rPr lang="en" b="1" dirty="0"/>
              <a:t>rich physics program</a:t>
            </a:r>
            <a:r>
              <a:rPr lang="en" dirty="0"/>
              <a:t> that naturally correlates with neutrinos from accelerators.</a:t>
            </a:r>
            <a:endParaRPr dirty="0"/>
          </a:p>
        </p:txBody>
      </p:sp>
      <p:sp>
        <p:nvSpPr>
          <p:cNvPr id="664" name="Google Shape;664;p6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52</a:t>
            </a:fld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70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Suggested WG4 2019 Focus questions:</a:t>
            </a:r>
            <a:endParaRPr dirty="0"/>
          </a:p>
        </p:txBody>
      </p:sp>
      <p:sp>
        <p:nvSpPr>
          <p:cNvPr id="670" name="Google Shape;670;p70"/>
          <p:cNvSpPr txBox="1">
            <a:spLocks noGrp="1"/>
          </p:cNvSpPr>
          <p:nvPr>
            <p:ph type="body" idx="1"/>
          </p:nvPr>
        </p:nvSpPr>
        <p:spPr>
          <a:xfrm>
            <a:off x="311700" y="619075"/>
            <a:ext cx="8520600" cy="420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>
                <a:solidFill>
                  <a:schemeClr val="dk1"/>
                </a:solidFill>
              </a:rPr>
              <a:t>Q1: Neutrino/Muon Physics:  (Overlaps with WG1 and WG5)</a:t>
            </a:r>
            <a:endParaRPr sz="2400" dirty="0">
              <a:solidFill>
                <a:schemeClr val="dk1"/>
              </a:solidFill>
            </a:endParaRPr>
          </a:p>
          <a:p>
            <a: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>
                <a:solidFill>
                  <a:schemeClr val="dk1"/>
                </a:solidFill>
              </a:rPr>
              <a:t>What overlaps exist to BSM neutrino interactions?  </a:t>
            </a:r>
            <a:endParaRPr sz="2400" dirty="0">
              <a:solidFill>
                <a:schemeClr val="dk1"/>
              </a:solidFill>
            </a:endParaRPr>
          </a:p>
          <a:p>
            <a: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 dirty="0">
                <a:solidFill>
                  <a:schemeClr val="dk1"/>
                </a:solidFill>
              </a:rPr>
              <a:t>How would BSM physics manifest in the muon/precision measurements sector and in the neutrino sector?</a:t>
            </a:r>
            <a:endParaRPr sz="2400" dirty="0">
              <a:solidFill>
                <a:schemeClr val="dk1"/>
              </a:solidFill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>
                <a:solidFill>
                  <a:schemeClr val="dk1"/>
                </a:solidFill>
              </a:rPr>
              <a:t>Q2: Beam/Machine/Detector Design:  (Overlaps with WG3)</a:t>
            </a:r>
            <a:endParaRPr sz="2400" dirty="0">
              <a:solidFill>
                <a:schemeClr val="dk1"/>
              </a:solidFill>
            </a:endParaRPr>
          </a:p>
          <a:p>
            <a: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 dirty="0">
                <a:solidFill>
                  <a:schemeClr val="dk1"/>
                </a:solidFill>
              </a:rPr>
              <a:t>What sensitivity can be reached with current or future facilities?  Improved detectors?  Increased beam power?  What are the implications?</a:t>
            </a:r>
            <a:endParaRPr sz="2400" dirty="0">
              <a:solidFill>
                <a:schemeClr val="dk1"/>
              </a:solidFill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>
                <a:solidFill>
                  <a:schemeClr val="dk1"/>
                </a:solidFill>
              </a:rPr>
              <a:t>Q3: Program Planning:  (Overlaps with WG3)</a:t>
            </a:r>
            <a:endParaRPr sz="2400" dirty="0">
              <a:solidFill>
                <a:schemeClr val="dk1"/>
              </a:solidFill>
            </a:endParaRPr>
          </a:p>
          <a:p>
            <a:pPr marL="457200" lvl="0" indent="-381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 dirty="0">
                <a:solidFill>
                  <a:schemeClr val="dk1"/>
                </a:solidFill>
              </a:rPr>
              <a:t>How do you support the physics needs for both DC and pulsed beam experiments in the planning of new facilities?</a:t>
            </a:r>
            <a:endParaRPr sz="2400" dirty="0">
              <a:solidFill>
                <a:schemeClr val="dk1"/>
              </a:solidFill>
            </a:endParaRP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dirty="0">
              <a:solidFill>
                <a:schemeClr val="dk1"/>
              </a:solidFill>
            </a:endParaRPr>
          </a:p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671" name="Google Shape;671;p7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53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275" y="2099103"/>
            <a:ext cx="1171025" cy="3044397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History of CLFV Searches:</a:t>
            </a:r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100" name="Google Shape;100;p19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800" y="572700"/>
            <a:ext cx="5895707" cy="4265999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9"/>
          <p:cNvSpPr txBox="1"/>
          <p:nvPr/>
        </p:nvSpPr>
        <p:spPr>
          <a:xfrm>
            <a:off x="202925" y="1008650"/>
            <a:ext cx="3748800" cy="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Fully reconstruct electron and photon.</a:t>
            </a:r>
            <a:endParaRPr/>
          </a:p>
          <a:p>
            <a: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DC beam helps control combinatorial bkg.</a:t>
            </a:r>
            <a:endParaRPr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Current best limit from MEG at PSI.</a:t>
            </a:r>
            <a:endParaRPr/>
          </a:p>
          <a:p>
            <a:pPr marL="45720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→ Br&lt;4.2x</a:t>
            </a:r>
            <a:r>
              <a:rPr lang="en">
                <a:solidFill>
                  <a:schemeClr val="dk1"/>
                </a:solidFill>
              </a:rPr>
              <a:t>10</a:t>
            </a:r>
            <a:r>
              <a:rPr lang="en" baseline="30000">
                <a:solidFill>
                  <a:schemeClr val="dk1"/>
                </a:solidFill>
              </a:rPr>
              <a:t>-13 </a:t>
            </a:r>
            <a:r>
              <a:rPr lang="en">
                <a:solidFill>
                  <a:schemeClr val="dk1"/>
                </a:solidFill>
              </a:rPr>
              <a:t>MEG at PSI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History of CLFV Searches:</a:t>
            </a:r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109" name="Google Shape;109;p20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800" y="572700"/>
            <a:ext cx="5787507" cy="4265999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0"/>
          <p:cNvSpPr txBox="1"/>
          <p:nvPr/>
        </p:nvSpPr>
        <p:spPr>
          <a:xfrm>
            <a:off x="105788" y="684450"/>
            <a:ext cx="5843400" cy="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dirty="0"/>
              <a:t>Track all three electrons.</a:t>
            </a:r>
            <a:endParaRPr dirty="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dirty="0">
                <a:solidFill>
                  <a:schemeClr val="dk1"/>
                </a:solidFill>
              </a:rPr>
              <a:t>DC beam helps control combinatorial </a:t>
            </a:r>
            <a:r>
              <a:rPr lang="en" dirty="0" err="1">
                <a:solidFill>
                  <a:schemeClr val="dk1"/>
                </a:solidFill>
              </a:rPr>
              <a:t>bkg</a:t>
            </a:r>
            <a:endParaRPr dirty="0">
              <a:solidFill>
                <a:schemeClr val="dk1"/>
              </a:solidFill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 dirty="0">
                <a:solidFill>
                  <a:schemeClr val="dk1"/>
                </a:solidFill>
              </a:rPr>
              <a:t>Current best limit 20 years old!</a:t>
            </a:r>
            <a:endParaRPr dirty="0">
              <a:solidFill>
                <a:schemeClr val="dk1"/>
              </a:solidFill>
            </a:endParaRPr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11" name="Google Shape;111;p20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6900" y="1703987"/>
            <a:ext cx="1093165" cy="124248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0"/>
          <p:cNvSpPr txBox="1"/>
          <p:nvPr/>
        </p:nvSpPr>
        <p:spPr>
          <a:xfrm>
            <a:off x="1331925" y="1912000"/>
            <a:ext cx="629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66666"/>
                </a:solidFill>
              </a:rPr>
              <a:t>Signal</a:t>
            </a:r>
            <a:endParaRPr sz="1000">
              <a:solidFill>
                <a:srgbClr val="666666"/>
              </a:solidFill>
            </a:endParaRPr>
          </a:p>
        </p:txBody>
      </p:sp>
      <p:sp>
        <p:nvSpPr>
          <p:cNvPr id="113" name="Google Shape;113;p20"/>
          <p:cNvSpPr txBox="1"/>
          <p:nvPr/>
        </p:nvSpPr>
        <p:spPr>
          <a:xfrm>
            <a:off x="1179525" y="2978800"/>
            <a:ext cx="889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66666"/>
                </a:solidFill>
              </a:rPr>
              <a:t>Backgrounds</a:t>
            </a:r>
            <a:endParaRPr sz="1000">
              <a:solidFill>
                <a:srgbClr val="666666"/>
              </a:solidFill>
            </a:endParaRPr>
          </a:p>
        </p:txBody>
      </p:sp>
      <p:pic>
        <p:nvPicPr>
          <p:cNvPr id="114" name="Google Shape;114;p20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1027" y="3404725"/>
            <a:ext cx="1389750" cy="114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0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700" y="3480925"/>
            <a:ext cx="1093175" cy="1068604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0"/>
          <p:cNvSpPr txBox="1"/>
          <p:nvPr/>
        </p:nvSpPr>
        <p:spPr>
          <a:xfrm>
            <a:off x="311700" y="4549525"/>
            <a:ext cx="889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66666"/>
                </a:solidFill>
              </a:rPr>
              <a:t>Conversion</a:t>
            </a:r>
            <a:endParaRPr sz="1000">
              <a:solidFill>
                <a:srgbClr val="666666"/>
              </a:solidFill>
            </a:endParaRPr>
          </a:p>
        </p:txBody>
      </p:sp>
      <p:sp>
        <p:nvSpPr>
          <p:cNvPr id="117" name="Google Shape;117;p20"/>
          <p:cNvSpPr txBox="1"/>
          <p:nvPr/>
        </p:nvSpPr>
        <p:spPr>
          <a:xfrm>
            <a:off x="2211000" y="4597500"/>
            <a:ext cx="1093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66666"/>
                </a:solidFill>
              </a:rPr>
              <a:t>Combinatorial</a:t>
            </a:r>
            <a:endParaRPr sz="10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History of CLFV Searches:</a:t>
            </a:r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124" name="Google Shape;124;p2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800" y="572700"/>
            <a:ext cx="6394184" cy="4265999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1"/>
          <p:cNvSpPr txBox="1"/>
          <p:nvPr/>
        </p:nvSpPr>
        <p:spPr>
          <a:xfrm>
            <a:off x="-41434" y="1080125"/>
            <a:ext cx="5843400" cy="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Monoenergetic electron ~mass of muon.</a:t>
            </a:r>
            <a:endParaRPr dirty="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Pulsed beam controls prompt </a:t>
            </a:r>
            <a:r>
              <a:rPr lang="en" dirty="0" err="1"/>
              <a:t>bkg</a:t>
            </a:r>
            <a:endParaRPr lang="en" dirty="0"/>
          </a:p>
          <a:p>
            <a:pPr marL="457200" indent="-317500">
              <a:buSzPts val="1400"/>
              <a:buFont typeface="Arial"/>
              <a:buChar char="●"/>
            </a:pPr>
            <a:r>
              <a:rPr lang="en-US" dirty="0"/>
              <a:t>Signal delayed by muon lifetime.</a:t>
            </a:r>
            <a:endParaRPr dirty="0"/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Current best limit from SUNDRUM-II at PSI.</a:t>
            </a:r>
            <a:endParaRPr dirty="0"/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→ 7x10</a:t>
            </a:r>
            <a:r>
              <a:rPr lang="en" baseline="30000" dirty="0"/>
              <a:t>-13</a:t>
            </a:r>
            <a:endParaRPr baseline="30000" dirty="0"/>
          </a:p>
        </p:txBody>
      </p:sp>
      <p:pic>
        <p:nvPicPr>
          <p:cNvPr id="126" name="Google Shape;126;p21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25" y="2659050"/>
            <a:ext cx="3429001" cy="2397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4496" y="1322525"/>
            <a:ext cx="4974336" cy="336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2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Renaissance for Muon Physics?</a:t>
            </a:r>
            <a:endParaRPr/>
          </a:p>
        </p:txBody>
      </p:sp>
      <p:sp>
        <p:nvSpPr>
          <p:cNvPr id="133" name="Google Shape;133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134" name="Google Shape;134;p22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941832"/>
            <a:ext cx="4448296" cy="3820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</TotalTime>
  <Words>2312</Words>
  <Application>Microsoft Macintosh PowerPoint</Application>
  <PresentationFormat>On-screen Show (16:9)</PresentationFormat>
  <Paragraphs>406</Paragraphs>
  <Slides>53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Arial</vt:lpstr>
      <vt:lpstr>Calibri</vt:lpstr>
      <vt:lpstr>Wingdings</vt:lpstr>
      <vt:lpstr>Simple Light</vt:lpstr>
      <vt:lpstr>NuFact 2018 - August 12-18  WG4 Muon Physics Summary</vt:lpstr>
      <vt:lpstr>Why muons at NuFact?</vt:lpstr>
      <vt:lpstr>So much to cover in WG4!</vt:lpstr>
      <vt:lpstr>CLFV evidence: A clear signature of New Physics</vt:lpstr>
      <vt:lpstr>Pulsed v/s DC Muon Beams</vt:lpstr>
      <vt:lpstr>History of CLFV Searches:</vt:lpstr>
      <vt:lpstr>History of CLFV Searches:</vt:lpstr>
      <vt:lpstr>History of CLFV Searches:</vt:lpstr>
      <vt:lpstr>A Renaissance for Muon Physics?</vt:lpstr>
      <vt:lpstr>A Renaissance for Muon Physics?</vt:lpstr>
      <vt:lpstr>The MEG-II Experiment</vt:lpstr>
      <vt:lpstr>MEG-II Status</vt:lpstr>
      <vt:lpstr>MEG-II Status</vt:lpstr>
      <vt:lpstr>The Mu3e Experiment</vt:lpstr>
      <vt:lpstr>Mu3e Status</vt:lpstr>
      <vt:lpstr>Mu3e Status</vt:lpstr>
      <vt:lpstr>μ− N → e− N Experiments</vt:lpstr>
      <vt:lpstr>The Mu2e Experiment</vt:lpstr>
      <vt:lpstr>Mu2e Status</vt:lpstr>
      <vt:lpstr>Mu2e Status</vt:lpstr>
      <vt:lpstr>Mu2e-II</vt:lpstr>
      <vt:lpstr>The COMET Experiment (phase I)</vt:lpstr>
      <vt:lpstr>The COMET Experiment (phase II)</vt:lpstr>
      <vt:lpstr>COMET Status</vt:lpstr>
      <vt:lpstr>COMET Status</vt:lpstr>
      <vt:lpstr>PRISM/PRIME: A Next-Generation μ− N → e− N Experiments  </vt:lpstr>
      <vt:lpstr>The DeeMe Experiment</vt:lpstr>
      <vt:lpstr>The DeeMe Experiment</vt:lpstr>
      <vt:lpstr>New Proposal:  μ− e−→ e− e− </vt:lpstr>
      <vt:lpstr>gμ-2 at FNAL: Experimental</vt:lpstr>
      <vt:lpstr>gμ-2 Experimental Approaches</vt:lpstr>
      <vt:lpstr>gμ-2 at FNAL: Status</vt:lpstr>
      <vt:lpstr>gμ-2 at FNAL: Status</vt:lpstr>
      <vt:lpstr>Standard Model Predictions for gμ-2</vt:lpstr>
      <vt:lpstr>CLFV at Colliders</vt:lpstr>
      <vt:lpstr>CLFV at CMS and Atlas</vt:lpstr>
      <vt:lpstr>LHCB: CLFV and Lepton Universality</vt:lpstr>
      <vt:lpstr>CLFV at NA62</vt:lpstr>
      <vt:lpstr>Searches for LF/LN violation at NA62</vt:lpstr>
      <vt:lpstr>The Proton Radius Puzzle  </vt:lpstr>
      <vt:lpstr>The MUSE Experiment</vt:lpstr>
      <vt:lpstr>The MUSE Experiment</vt:lpstr>
      <vt:lpstr>The PRad Experiment</vt:lpstr>
      <vt:lpstr>The PRad Experiment</vt:lpstr>
      <vt:lpstr>The PRad Experiment</vt:lpstr>
      <vt:lpstr>Muonium and Muonic Hydrogen Experiments</vt:lpstr>
      <vt:lpstr>Muonium and Muonic Hydrogen Experiments</vt:lpstr>
      <vt:lpstr>The JEDI Experiment: EDMs</vt:lpstr>
      <vt:lpstr>The JEDI Experiment: EDMs</vt:lpstr>
      <vt:lpstr>WG4 Speakers</vt:lpstr>
      <vt:lpstr>Focus Questions for WG4:</vt:lpstr>
      <vt:lpstr>Conclusions</vt:lpstr>
      <vt:lpstr>Suggested WG4 2019 Focus questions:</vt:lpstr>
    </vt:vector>
  </TitlesOfParts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NuFact 2018 - August 12-18  WG4 Muon Physics Sessions Summary</dc:title>
  <cp:lastModifiedBy>Group, Robert Craig (rcg6p)</cp:lastModifiedBy>
  <cp:revision>15</cp:revision>
  <cp:lastPrinted>2018-08-18T10:16:43Z</cp:lastPrinted>
  <dcterms:modified xsi:type="dcterms:W3CDTF">2018-08-18T10:45:42Z</dcterms:modified>
</cp:coreProperties>
</file>