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1427" r:id="rId3"/>
    <p:sldId id="257" r:id="rId4"/>
    <p:sldId id="258" r:id="rId5"/>
    <p:sldId id="259" r:id="rId6"/>
    <p:sldId id="263" r:id="rId7"/>
    <p:sldId id="284" r:id="rId8"/>
    <p:sldId id="266" r:id="rId9"/>
    <p:sldId id="299" r:id="rId10"/>
    <p:sldId id="322" r:id="rId11"/>
    <p:sldId id="260" r:id="rId12"/>
    <p:sldId id="323" r:id="rId13"/>
    <p:sldId id="1432" r:id="rId14"/>
    <p:sldId id="324" r:id="rId15"/>
    <p:sldId id="1428" r:id="rId16"/>
    <p:sldId id="1429" r:id="rId17"/>
    <p:sldId id="1430" r:id="rId18"/>
    <p:sldId id="1431" r:id="rId19"/>
    <p:sldId id="276" r:id="rId20"/>
    <p:sldId id="290" r:id="rId21"/>
    <p:sldId id="281" r:id="rId22"/>
    <p:sldId id="297" r:id="rId23"/>
    <p:sldId id="325" r:id="rId24"/>
    <p:sldId id="1420" r:id="rId25"/>
    <p:sldId id="1421" r:id="rId26"/>
    <p:sldId id="1422" r:id="rId27"/>
    <p:sldId id="326" r:id="rId28"/>
    <p:sldId id="327" r:id="rId29"/>
    <p:sldId id="328" r:id="rId30"/>
    <p:sldId id="329" r:id="rId31"/>
    <p:sldId id="1423" r:id="rId32"/>
    <p:sldId id="1424" r:id="rId33"/>
    <p:sldId id="1425" r:id="rId34"/>
    <p:sldId id="268" r:id="rId35"/>
    <p:sldId id="282" r:id="rId36"/>
    <p:sldId id="283" r:id="rId37"/>
    <p:sldId id="1426" r:id="rId3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9CE"/>
    <a:srgbClr val="D9365C"/>
    <a:srgbClr val="E9E9F2"/>
    <a:srgbClr val="00FFFF"/>
    <a:srgbClr val="00FF00"/>
    <a:srgbClr val="FF8000"/>
    <a:srgbClr val="FFF50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0566" autoAdjust="0"/>
    <p:restoredTop sz="50000" autoAdjust="0"/>
  </p:normalViewPr>
  <p:slideViewPr>
    <p:cSldViewPr snapToGrid="0" snapToObjects="1">
      <p:cViewPr>
        <p:scale>
          <a:sx n="148" d="100"/>
          <a:sy n="148" d="100"/>
        </p:scale>
        <p:origin x="1104" y="4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8/15/18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8/15/18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_BB.jpg">
            <a:extLst>
              <a:ext uri="{FF2B5EF4-FFF2-40B4-BE49-F238E27FC236}">
                <a16:creationId xmlns:a16="http://schemas.microsoft.com/office/drawing/2014/main" id="{EFFA03C9-870B-9844-BDF4-6155D291D2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1391"/>
            <a:ext cx="9144000" cy="5234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809657"/>
            <a:ext cx="252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K. Long; </a:t>
            </a: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t>15 August, 2018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mage0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708" cy="359893"/>
          </a:xfrm>
          <a:prstGeom prst="rect">
            <a:avLst/>
          </a:prstGeom>
        </p:spPr>
      </p:pic>
      <p:pic>
        <p:nvPicPr>
          <p:cNvPr id="11" name="Picture 10" descr="2473_web_1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403" y="0"/>
            <a:ext cx="1217597" cy="2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63098"/>
            <a:ext cx="9144000" cy="458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2973" y="4168346"/>
            <a:ext cx="5231026" cy="975154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nuSTORM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facility and cross section workshop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7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 for </a:t>
            </a:r>
            <a:r>
              <a:rPr lang="en-US" dirty="0" err="1"/>
              <a:t>CPiV</a:t>
            </a:r>
            <a:r>
              <a:rPr lang="en-US" dirty="0"/>
              <a:t> in </a:t>
            </a:r>
            <a:r>
              <a:rPr lang="en-US" dirty="0" err="1"/>
              <a:t>lbl</a:t>
            </a:r>
            <a:r>
              <a:rPr lang="en-US" dirty="0"/>
              <a:t> oscillations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3099"/>
            <a:ext cx="9144000" cy="324427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Seek to measure asymmetry:</a:t>
            </a:r>
          </a:p>
          <a:p>
            <a:pPr lvl="1"/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000" dirty="0"/>
              <a:t>➤ </a:t>
            </a:r>
            <a:r>
              <a:rPr lang="en-US" b="0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/>
              <a:t>e</a:t>
            </a:r>
            <a:r>
              <a:rPr lang="en-US" dirty="0"/>
              <a:t>)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1800" dirty="0"/>
              <a:t>➤ </a:t>
            </a:r>
            <a:r>
              <a:rPr lang="en-US" b="0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/>
              <a:t>e</a:t>
            </a:r>
            <a:r>
              <a:rPr lang="en-US" dirty="0"/>
              <a:t>)</a:t>
            </a:r>
          </a:p>
          <a:p>
            <a:pPr marL="219075" indent="-233363"/>
            <a:r>
              <a:rPr lang="en-US" dirty="0"/>
              <a:t>Event rates, convolution of:</a:t>
            </a:r>
          </a:p>
          <a:p>
            <a:pPr marL="619125" lvl="1" indent="-233363"/>
            <a:r>
              <a:rPr lang="en-US" dirty="0"/>
              <a:t>Flux, cross sections, detector mass, efficiency, </a:t>
            </a:r>
            <a:r>
              <a:rPr lang="en-US" i="1" dirty="0"/>
              <a:t>E</a:t>
            </a:r>
            <a:r>
              <a:rPr lang="en-US" dirty="0"/>
              <a:t>-scale</a:t>
            </a:r>
          </a:p>
          <a:p>
            <a:pPr marL="1019175" lvl="2" indent="-233363"/>
            <a:r>
              <a:rPr lang="en-US" dirty="0"/>
              <a:t>Measurements at %-level required</a:t>
            </a:r>
          </a:p>
          <a:p>
            <a:pPr marL="619125" lvl="1" indent="-233363"/>
            <a:r>
              <a:rPr lang="en-US" dirty="0"/>
              <a:t>Theoretical description:</a:t>
            </a:r>
          </a:p>
          <a:p>
            <a:pPr marL="1019175" lvl="2" indent="-233363"/>
            <a:r>
              <a:rPr lang="en-US" dirty="0"/>
              <a:t>Initial state momentum, nuclear excitations, final-state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10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3419889" y="1148347"/>
            <a:ext cx="1655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76021" y="1157931"/>
            <a:ext cx="1655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47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Systematic uncertainty and/or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11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4184" y="600620"/>
            <a:ext cx="2458991" cy="3092648"/>
            <a:chOff x="-1411755" y="411415"/>
            <a:chExt cx="3278654" cy="41235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11755" y="411415"/>
              <a:ext cx="3278654" cy="323358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354998" y="3703947"/>
              <a:ext cx="1372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</a:rPr>
                <a:t>Uncertainty</a:t>
              </a:r>
              <a:br>
                <a:rPr lang="en-US" sz="1350" b="1" dirty="0">
                  <a:solidFill>
                    <a:schemeClr val="bg1"/>
                  </a:solidFill>
                </a:rPr>
              </a:br>
              <a:r>
                <a:rPr lang="en-US" sz="1050" b="1" dirty="0">
                  <a:solidFill>
                    <a:schemeClr val="bg1"/>
                  </a:solidFill>
                </a:rPr>
                <a:t>(cross section</a:t>
              </a:r>
              <a:br>
                <a:rPr lang="en-US" sz="1050" b="1" dirty="0">
                  <a:solidFill>
                    <a:schemeClr val="bg1"/>
                  </a:solidFill>
                </a:rPr>
              </a:br>
              <a:r>
                <a:rPr lang="en-US" sz="1050" b="1" dirty="0">
                  <a:solidFill>
                    <a:schemeClr val="bg1"/>
                  </a:solidFill>
                </a:rPr>
                <a:t>and ratio)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42787" y="643458"/>
            <a:ext cx="3100404" cy="2830827"/>
            <a:chOff x="2728149" y="449481"/>
            <a:chExt cx="3479238" cy="30908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8149" y="449481"/>
              <a:ext cx="3267646" cy="266504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3740814" y="3140210"/>
              <a:ext cx="246657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</a:rPr>
                <a:t>Event </a:t>
              </a:r>
              <a:r>
                <a:rPr lang="en-US" sz="1350" b="1" dirty="0" err="1">
                  <a:solidFill>
                    <a:schemeClr val="bg1"/>
                  </a:solidFill>
                </a:rPr>
                <a:t>mis</a:t>
              </a:r>
              <a:r>
                <a:rPr lang="en-US" sz="1350" b="1" dirty="0">
                  <a:solidFill>
                    <a:schemeClr val="bg1"/>
                  </a:solidFill>
                </a:rPr>
                <a:t>-classification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275494" y="634061"/>
            <a:ext cx="4756504" cy="3126019"/>
            <a:chOff x="4176657" y="456002"/>
            <a:chExt cx="6342004" cy="41680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7154" y="456002"/>
              <a:ext cx="3411507" cy="3247943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176657" y="4223918"/>
              <a:ext cx="289959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</a:rPr>
                <a:t>Energy scale </a:t>
              </a:r>
              <a:r>
                <a:rPr lang="en-US" sz="1350" b="1" dirty="0" err="1">
                  <a:solidFill>
                    <a:schemeClr val="bg1"/>
                  </a:solidFill>
                </a:rPr>
                <a:t>mis</a:t>
              </a:r>
              <a:r>
                <a:rPr lang="en-US" sz="1350" b="1" dirty="0">
                  <a:solidFill>
                    <a:schemeClr val="bg1"/>
                  </a:solidFill>
                </a:rPr>
                <a:t>-calibration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6802899" y="3735317"/>
              <a:ext cx="329743" cy="57761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428747" y="3209972"/>
            <a:ext cx="4627067" cy="1899935"/>
            <a:chOff x="2923223" y="2769911"/>
            <a:chExt cx="6169422" cy="25332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9716" y="2769911"/>
              <a:ext cx="2882929" cy="2533246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2923223" y="4663295"/>
              <a:ext cx="273946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</a:rPr>
                <a:t>Missing energy </a:t>
              </a:r>
              <a:r>
                <a:rPr lang="en-US" sz="1350" b="1">
                  <a:solidFill>
                    <a:schemeClr val="bg1"/>
                  </a:solidFill>
                </a:rPr>
                <a:t>(neutrons)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5545252" y="4847961"/>
              <a:ext cx="540093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6893617" y="691455"/>
            <a:ext cx="1345240" cy="161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" b="1" dirty="0" err="1"/>
              <a:t>Phys.Rev</a:t>
            </a:r>
            <a:r>
              <a:rPr lang="en-US" sz="450" b="1" dirty="0"/>
              <a:t>. D89 (2014) no.7, 073015; Coloma et al </a:t>
            </a:r>
          </a:p>
        </p:txBody>
      </p:sp>
      <p:sp>
        <p:nvSpPr>
          <p:cNvPr id="5" name="Rectangle 4"/>
          <p:cNvSpPr/>
          <p:nvPr/>
        </p:nvSpPr>
        <p:spPr>
          <a:xfrm>
            <a:off x="7175457" y="3276772"/>
            <a:ext cx="1598515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 err="1"/>
              <a:t>Phys.Rev</a:t>
            </a:r>
            <a:r>
              <a:rPr lang="en-US" sz="525" b="1" dirty="0"/>
              <a:t>. D92 (2015) no.9, 091301; </a:t>
            </a:r>
            <a:r>
              <a:rPr lang="en-US" sz="525" b="1" dirty="0" err="1"/>
              <a:t>Ankowski</a:t>
            </a:r>
            <a:r>
              <a:rPr lang="en-US" sz="525" b="1" dirty="0"/>
              <a:t> et al </a:t>
            </a:r>
          </a:p>
        </p:txBody>
      </p:sp>
    </p:spTree>
    <p:extLst>
      <p:ext uri="{BB962C8B-B14F-4D97-AF65-F5344CB8AC3E}">
        <p14:creationId xmlns:p14="http://schemas.microsoft.com/office/powerpoint/2010/main" val="78920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 for </a:t>
            </a:r>
            <a:r>
              <a:rPr lang="en-US" dirty="0" err="1"/>
              <a:t>CPiV</a:t>
            </a:r>
            <a:r>
              <a:rPr lang="en-US" dirty="0"/>
              <a:t> in </a:t>
            </a:r>
            <a:r>
              <a:rPr lang="en-US" dirty="0" err="1"/>
              <a:t>lbl</a:t>
            </a:r>
            <a:r>
              <a:rPr lang="en-US" dirty="0"/>
              <a:t> oscillations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Seek to measure asymmetry:</a:t>
            </a:r>
          </a:p>
          <a:p>
            <a:pPr lvl="1"/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000" dirty="0"/>
              <a:t>➤ </a:t>
            </a:r>
            <a:r>
              <a:rPr lang="en-US" b="0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/>
              <a:t>e</a:t>
            </a:r>
            <a:r>
              <a:rPr lang="en-US" dirty="0"/>
              <a:t>)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1800" dirty="0"/>
              <a:t>➤ </a:t>
            </a:r>
            <a:r>
              <a:rPr lang="en-US" b="0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/>
              <a:t>e</a:t>
            </a:r>
            <a:r>
              <a:rPr lang="en-US" dirty="0"/>
              <a:t>)</a:t>
            </a:r>
          </a:p>
          <a:p>
            <a:pPr marL="219075" indent="-233363"/>
            <a:r>
              <a:rPr lang="en-US" dirty="0"/>
              <a:t>Event rates convolution of:</a:t>
            </a:r>
          </a:p>
          <a:p>
            <a:pPr marL="619125" lvl="1" indent="-233363"/>
            <a:r>
              <a:rPr lang="en-US" dirty="0"/>
              <a:t>Flux, cross sections, detector mass, efficiency, </a:t>
            </a:r>
            <a:r>
              <a:rPr lang="en-US" i="1" dirty="0"/>
              <a:t>E</a:t>
            </a:r>
            <a:r>
              <a:rPr lang="en-US" dirty="0"/>
              <a:t>-scale</a:t>
            </a:r>
          </a:p>
          <a:p>
            <a:pPr marL="1019175" lvl="2" indent="-233363"/>
            <a:r>
              <a:rPr lang="en-US" dirty="0"/>
              <a:t>Measurements at %-level required</a:t>
            </a:r>
          </a:p>
          <a:p>
            <a:pPr marL="619125" lvl="1" indent="-233363"/>
            <a:r>
              <a:rPr lang="en-US" dirty="0"/>
              <a:t>Theoretical description:</a:t>
            </a:r>
          </a:p>
          <a:p>
            <a:pPr marL="1019175" lvl="2" indent="-233363"/>
            <a:r>
              <a:rPr lang="en-US" dirty="0"/>
              <a:t>Initial state momentum, nuclear excitations, final-state effects</a:t>
            </a:r>
          </a:p>
          <a:p>
            <a:pPr marL="219075" indent="-233363"/>
            <a:r>
              <a:rPr lang="en-US" dirty="0"/>
              <a:t>Lack of knowledge of cross-sections leads to:</a:t>
            </a:r>
          </a:p>
          <a:p>
            <a:pPr marL="619125" lvl="1" indent="-233363"/>
            <a:r>
              <a:rPr lang="en-US" dirty="0"/>
              <a:t>Systematic uncertainties; and </a:t>
            </a:r>
          </a:p>
          <a:p>
            <a:pPr marL="619125" lvl="1" indent="-233363"/>
            <a:r>
              <a:rPr lang="en-US" dirty="0"/>
              <a:t>Biases; pernicious if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 </a:t>
            </a:r>
            <a:r>
              <a:rPr lang="en-US" dirty="0"/>
              <a:t>and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 </a:t>
            </a:r>
            <a:r>
              <a:rPr lang="en-US" dirty="0"/>
              <a:t>differ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406183" y="1157065"/>
            <a:ext cx="1655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74530" y="1157932"/>
            <a:ext cx="1655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33415" y="4649325"/>
            <a:ext cx="1655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122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46" y="3305176"/>
            <a:ext cx="8194267" cy="1021556"/>
          </a:xfrm>
        </p:spPr>
        <p:txBody>
          <a:bodyPr>
            <a:normAutofit/>
          </a:bodyPr>
          <a:lstStyle/>
          <a:p>
            <a:r>
              <a:rPr lang="en-US" cap="none" dirty="0" err="1"/>
              <a:t>nu</a:t>
            </a:r>
            <a:r>
              <a:rPr lang="en-US" dirty="0" err="1"/>
              <a:t>STORM</a:t>
            </a:r>
            <a:r>
              <a:rPr lang="en-US" dirty="0"/>
              <a:t> </a:t>
            </a:r>
            <a:r>
              <a:rPr lang="en-US" cap="none" dirty="0"/>
              <a:t>for neutrino scattering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30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Specification: energy range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3098"/>
            <a:ext cx="4457936" cy="458040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Guidance from:</a:t>
            </a:r>
          </a:p>
          <a:p>
            <a:pPr lvl="1"/>
            <a:r>
              <a:rPr lang="en-US" dirty="0"/>
              <a:t>Models: </a:t>
            </a:r>
          </a:p>
          <a:p>
            <a:pPr lvl="2"/>
            <a:r>
              <a:rPr lang="en-US" dirty="0"/>
              <a:t>Region of overlap</a:t>
            </a:r>
            <a:br>
              <a:rPr lang="en-US" dirty="0"/>
            </a:br>
            <a:r>
              <a:rPr lang="en-US" dirty="0"/>
              <a:t>0.5—8 GeV</a:t>
            </a:r>
          </a:p>
          <a:p>
            <a:pPr lvl="1"/>
            <a:r>
              <a:rPr lang="en-US" dirty="0"/>
              <a:t>DUNE/Hyper-K far detector spectra:</a:t>
            </a:r>
          </a:p>
          <a:p>
            <a:pPr lvl="2"/>
            <a:r>
              <a:rPr lang="en-US" dirty="0"/>
              <a:t>0.3—6 GeV</a:t>
            </a:r>
          </a:p>
          <a:p>
            <a:pPr lvl="4"/>
            <a:endParaRPr lang="en-US" dirty="0"/>
          </a:p>
          <a:p>
            <a:r>
              <a:rPr lang="en-US" dirty="0"/>
              <a:t>Cross sections depend on:</a:t>
            </a:r>
          </a:p>
          <a:p>
            <a:pPr lvl="1"/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and </a:t>
            </a:r>
            <a:r>
              <a:rPr lang="en-US" i="1" dirty="0"/>
              <a:t>W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Assume (or specify) a detector capable of:</a:t>
            </a:r>
          </a:p>
          <a:p>
            <a:pPr lvl="3"/>
            <a:r>
              <a:rPr lang="en-US" dirty="0"/>
              <a:t>Measuring exclusive final states</a:t>
            </a:r>
          </a:p>
          <a:p>
            <a:pPr lvl="3"/>
            <a:r>
              <a:rPr lang="en-US" dirty="0"/>
              <a:t>Reconstructing </a:t>
            </a:r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and </a:t>
            </a:r>
            <a:r>
              <a:rPr lang="en-US" i="1" dirty="0"/>
              <a:t>W</a:t>
            </a:r>
          </a:p>
          <a:p>
            <a:pPr lvl="2"/>
            <a:r>
              <a:rPr lang="en-US" dirty="0"/>
              <a:t>→ </a:t>
            </a:r>
            <a:r>
              <a:rPr lang="en-US" i="1" dirty="0" err="1"/>
              <a:t>E</a:t>
            </a:r>
            <a:r>
              <a:rPr lang="en-US" baseline="-25000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/>
              <a:t> &lt; 6 GeV</a:t>
            </a:r>
          </a:p>
          <a:p>
            <a:pPr lvl="4"/>
            <a:endParaRPr lang="en-US" dirty="0"/>
          </a:p>
          <a:p>
            <a:r>
              <a:rPr lang="en-US" dirty="0"/>
              <a:t>So, stored muon energy range: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028" y="672023"/>
            <a:ext cx="4974372" cy="1810912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969" y="2588913"/>
            <a:ext cx="5000593" cy="16795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26132" y="2638137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DUNE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34253" y="2837397"/>
            <a:ext cx="782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Hyper-K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7716" y="4563655"/>
            <a:ext cx="2252540" cy="523220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 &lt; </a:t>
            </a:r>
            <a:r>
              <a:rPr lang="en-US" sz="2800" b="1" i="1" dirty="0" err="1">
                <a:solidFill>
                  <a:schemeClr val="bg1"/>
                </a:solidFill>
              </a:rPr>
              <a:t>E</a:t>
            </a:r>
            <a:r>
              <a:rPr lang="en-US" sz="2800" b="1" baseline="-25000" dirty="0" err="1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800" b="1" dirty="0">
                <a:solidFill>
                  <a:schemeClr val="bg1"/>
                </a:solidFill>
              </a:rPr>
              <a:t> &lt; 6 GeV</a:t>
            </a:r>
          </a:p>
        </p:txBody>
      </p:sp>
    </p:spTree>
    <p:extLst>
      <p:ext uri="{BB962C8B-B14F-4D97-AF65-F5344CB8AC3E}">
        <p14:creationId xmlns:p14="http://schemas.microsoft.com/office/powerpoint/2010/main" val="337090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50" dirty="0" err="1"/>
              <a:t>nuSTORM</a:t>
            </a:r>
            <a:r>
              <a:rPr lang="en-US" sz="2850" dirty="0"/>
              <a:t> for </a:t>
            </a:r>
            <a:r>
              <a:rPr lang="en-US" sz="2850" dirty="0" err="1">
                <a:latin typeface="Symbol" pitchFamily="2" charset="2"/>
              </a:rPr>
              <a:t>n</a:t>
            </a:r>
            <a:r>
              <a:rPr lang="en-US" sz="2850" i="1" dirty="0" err="1"/>
              <a:t>N</a:t>
            </a:r>
            <a:r>
              <a:rPr lang="en-US" sz="2850" dirty="0"/>
              <a:t> scattering @ CERN — parameters</a:t>
            </a:r>
            <a:endParaRPr lang="en-GB" sz="28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54508-4626-504E-85AC-4FA8B583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5" y="1419833"/>
            <a:ext cx="4900380" cy="2344859"/>
          </a:xfrm>
        </p:spPr>
        <p:txBody>
          <a:bodyPr>
            <a:normAutofit/>
          </a:bodyPr>
          <a:lstStyle/>
          <a:p>
            <a:r>
              <a:rPr lang="en-GB" sz="2400" dirty="0"/>
              <a:t>New specification!</a:t>
            </a:r>
          </a:p>
          <a:p>
            <a:pPr lvl="1"/>
            <a:r>
              <a:rPr lang="en-GB" sz="2000" dirty="0"/>
              <a:t>Requires design update:</a:t>
            </a:r>
          </a:p>
          <a:p>
            <a:pPr lvl="2"/>
            <a:r>
              <a:rPr lang="en-GB" sz="1800" dirty="0"/>
              <a:t>1 &lt; </a:t>
            </a:r>
            <a:r>
              <a:rPr lang="en-GB" sz="1800" i="1" dirty="0" err="1"/>
              <a:t>E</a:t>
            </a:r>
            <a:r>
              <a:rPr lang="en-GB" sz="1800" baseline="-25000" dirty="0" err="1">
                <a:latin typeface="Symbol" pitchFamily="2" charset="2"/>
              </a:rPr>
              <a:t>m</a:t>
            </a:r>
            <a:r>
              <a:rPr lang="en-GB" sz="1800" dirty="0"/>
              <a:t> &lt; 6 GeV</a:t>
            </a:r>
          </a:p>
          <a:p>
            <a:endParaRPr lang="en-GB" sz="2400" dirty="0"/>
          </a:p>
          <a:p>
            <a:r>
              <a:rPr lang="en-GB" sz="2400" dirty="0"/>
              <a:t>Parameter table for discussion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z="1350"/>
              <a:pPr/>
              <a:t>15</a:t>
            </a:fld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238" y="563098"/>
            <a:ext cx="4220040" cy="4531700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7695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91E55-D63A-2549-943B-90AC5FE3A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Novel Hybrid FFA 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FF7EF-7AE1-5A4A-A9E1-52D3630C0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68" y="3105664"/>
            <a:ext cx="5519351" cy="2037833"/>
          </a:xfrm>
        </p:spPr>
        <p:txBody>
          <a:bodyPr>
            <a:normAutofit fontScale="55000" lnSpcReduction="20000"/>
          </a:bodyPr>
          <a:lstStyle/>
          <a:p>
            <a:pPr marL="228600" indent="-228600"/>
            <a:r>
              <a:rPr lang="en-US" dirty="0"/>
              <a:t>Hybrid FFA to merge benefits for superior lattice:</a:t>
            </a:r>
          </a:p>
          <a:p>
            <a:pPr marL="449263" lvl="1" indent="-163513"/>
            <a:r>
              <a:rPr lang="en-US" dirty="0"/>
              <a:t>Zero dispersion and no scallop angle (from FODO)</a:t>
            </a:r>
          </a:p>
          <a:p>
            <a:pPr marL="449263" lvl="1" indent="-163513"/>
            <a:r>
              <a:rPr lang="en-US" dirty="0"/>
              <a:t>Large DA and momentum acceptance (from scaling FFA)</a:t>
            </a:r>
          </a:p>
          <a:p>
            <a:pPr lvl="3"/>
            <a:endParaRPr lang="en-US" dirty="0"/>
          </a:p>
          <a:p>
            <a:pPr marL="228600" indent="-228600"/>
            <a:r>
              <a:rPr lang="en-US" dirty="0"/>
              <a:t>Lattice contains:</a:t>
            </a:r>
          </a:p>
          <a:p>
            <a:pPr marL="449263" lvl="1" indent="-163513"/>
            <a:r>
              <a:rPr lang="en-US" dirty="0"/>
              <a:t>Zero dispersion quad injection/decay straight</a:t>
            </a:r>
          </a:p>
          <a:p>
            <a:pPr marL="449263" lvl="1" indent="-163513"/>
            <a:r>
              <a:rPr lang="en-US" dirty="0"/>
              <a:t>Zero-chromatic arc</a:t>
            </a:r>
          </a:p>
          <a:p>
            <a:pPr marL="449263" lvl="1" indent="-163513"/>
            <a:r>
              <a:rPr lang="en-US" dirty="0"/>
              <a:t>Zero-chromatic FFA straight (can be used for experiments too)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7ACCD-10CC-7341-B0E0-A7A8A28B4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16</a:t>
            </a:fld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E37DC6AE-9723-F247-91D4-E7D94726B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56" y="595306"/>
            <a:ext cx="6786288" cy="232159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8D87D1-8462-6C44-8B47-EE26830B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479" y="3047288"/>
            <a:ext cx="2819469" cy="2047494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BFE7C1-55B0-EB48-9A97-1BFE441A6DAF}"/>
              </a:ext>
            </a:extLst>
          </p:cNvPr>
          <p:cNvSpPr txBox="1"/>
          <p:nvPr/>
        </p:nvSpPr>
        <p:spPr>
          <a:xfrm>
            <a:off x="4036541" y="1878226"/>
            <a:ext cx="1614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Production straight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4F4222-5036-E448-8709-5976EF7D6F8E}"/>
              </a:ext>
            </a:extLst>
          </p:cNvPr>
          <p:cNvSpPr txBox="1"/>
          <p:nvPr/>
        </p:nvSpPr>
        <p:spPr>
          <a:xfrm>
            <a:off x="3451609" y="1959518"/>
            <a:ext cx="560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FODO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A9F8A3-4B03-0249-AB90-03B390EE40F2}"/>
              </a:ext>
            </a:extLst>
          </p:cNvPr>
          <p:cNvSpPr txBox="1"/>
          <p:nvPr/>
        </p:nvSpPr>
        <p:spPr>
          <a:xfrm>
            <a:off x="2670013" y="1496680"/>
            <a:ext cx="409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FFA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09952A-6FDC-6349-8D7D-2C9FD570551D}"/>
              </a:ext>
            </a:extLst>
          </p:cNvPr>
          <p:cNvSpPr txBox="1"/>
          <p:nvPr/>
        </p:nvSpPr>
        <p:spPr>
          <a:xfrm>
            <a:off x="6666320" y="1509005"/>
            <a:ext cx="409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FFA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58B87B-E927-3344-BE09-A1F698E4B265}"/>
              </a:ext>
            </a:extLst>
          </p:cNvPr>
          <p:cNvSpPr txBox="1"/>
          <p:nvPr/>
        </p:nvSpPr>
        <p:spPr>
          <a:xfrm>
            <a:off x="4646963" y="968005"/>
            <a:ext cx="409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FFA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1A57FE-C71F-C64D-92A3-E37FCA7407A1}"/>
              </a:ext>
            </a:extLst>
          </p:cNvPr>
          <p:cNvSpPr txBox="1"/>
          <p:nvPr/>
        </p:nvSpPr>
        <p:spPr>
          <a:xfrm>
            <a:off x="0" y="9101"/>
            <a:ext cx="2129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Pasternak (</a:t>
            </a:r>
            <a:r>
              <a:rPr lang="en-US" sz="1400" b="1" dirty="0" err="1">
                <a:solidFill>
                  <a:schemeClr val="bg1"/>
                </a:solidFill>
              </a:rPr>
              <a:t>nuSTORM</a:t>
            </a:r>
            <a:r>
              <a:rPr lang="en-US" sz="1400" b="1" dirty="0">
                <a:solidFill>
                  <a:schemeClr val="bg1"/>
                </a:solidFill>
              </a:rPr>
              <a:t> w/s)</a:t>
            </a:r>
          </a:p>
        </p:txBody>
      </p:sp>
    </p:spTree>
    <p:extLst>
      <p:ext uri="{BB962C8B-B14F-4D97-AF65-F5344CB8AC3E}">
        <p14:creationId xmlns:p14="http://schemas.microsoft.com/office/powerpoint/2010/main" val="1241777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EF484-95F5-404D-B401-A073CCF20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Novel Hybrid FFA solution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672CD6-A757-0F44-831B-B99B857F09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563099"/>
            <a:ext cx="4495800" cy="1850588"/>
          </a:xfrm>
        </p:spPr>
        <p:txBody>
          <a:bodyPr>
            <a:normAutofit fontScale="55000" lnSpcReduction="20000"/>
          </a:bodyPr>
          <a:lstStyle/>
          <a:p>
            <a:pPr marL="138113" indent="-138113">
              <a:buFont typeface="Arial" panose="020B0604020202020204" pitchFamily="34" charset="0"/>
              <a:buChar char="•"/>
            </a:pPr>
            <a:r>
              <a:rPr lang="en-GB" dirty="0"/>
              <a:t>Optics incorporates sections with different optical properties: </a:t>
            </a:r>
          </a:p>
          <a:p>
            <a:pPr marL="357188" lvl="1" indent="-122238">
              <a:buFont typeface="Arial" panose="020B0604020202020204" pitchFamily="34" charset="0"/>
              <a:buChar char="•"/>
            </a:pPr>
            <a:r>
              <a:rPr lang="en-GB" dirty="0"/>
              <a:t>FFA matching cells at the end of the arc</a:t>
            </a:r>
          </a:p>
          <a:p>
            <a:pPr marL="1471613" lvl="3" indent="-214313">
              <a:buFont typeface="Arial" panose="020B0604020202020204" pitchFamily="34" charset="0"/>
              <a:buChar char="•"/>
            </a:pPr>
            <a:endParaRPr lang="en-GB" dirty="0"/>
          </a:p>
          <a:p>
            <a:pPr marL="138113" indent="-138113">
              <a:buFont typeface="Arial" panose="020B0604020202020204" pitchFamily="34" charset="0"/>
              <a:buChar char="•"/>
            </a:pPr>
            <a:r>
              <a:rPr lang="en-GB" dirty="0"/>
              <a:t>Zero dispersion section maximises muon accumulation efficiency</a:t>
            </a:r>
          </a:p>
          <a:p>
            <a:pPr marL="1852613" lvl="4" indent="-138113">
              <a:buFont typeface="Arial" panose="020B0604020202020204" pitchFamily="34" charset="0"/>
              <a:buChar char="•"/>
            </a:pPr>
            <a:endParaRPr lang="en-GB" dirty="0"/>
          </a:p>
          <a:p>
            <a:pPr marL="138113" indent="-138113">
              <a:buFont typeface="Arial" panose="020B0604020202020204" pitchFamily="34" charset="0"/>
              <a:buChar char="•"/>
            </a:pPr>
            <a:r>
              <a:rPr lang="en-GB" dirty="0"/>
              <a:t>Large-momentum beam spread remains stable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51EDE4-4DF9-0942-A85F-1EBB20908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3303" y="4045959"/>
            <a:ext cx="4483738" cy="4444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400" dirty="0"/>
              <a:t>Tune spread stays between integers and half integers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C5F40-070B-6341-B5CA-0A46AF78F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989F6D-9419-594E-B029-03FDCB8A6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14" y="2153961"/>
            <a:ext cx="4267292" cy="293663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6B53726-E513-A64D-93B9-9963F5522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181" y="663411"/>
            <a:ext cx="3969111" cy="341060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A68017-B1FA-9E4B-94F9-748B5128C1FD}"/>
              </a:ext>
            </a:extLst>
          </p:cNvPr>
          <p:cNvSpPr txBox="1"/>
          <p:nvPr/>
        </p:nvSpPr>
        <p:spPr>
          <a:xfrm>
            <a:off x="0" y="9101"/>
            <a:ext cx="2129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Pasternak (</a:t>
            </a:r>
            <a:r>
              <a:rPr lang="en-US" sz="1400" b="1" dirty="0" err="1">
                <a:solidFill>
                  <a:schemeClr val="bg1"/>
                </a:solidFill>
              </a:rPr>
              <a:t>nuSTORM</a:t>
            </a:r>
            <a:r>
              <a:rPr lang="en-US" sz="1400" b="1" dirty="0">
                <a:solidFill>
                  <a:schemeClr val="bg1"/>
                </a:solidFill>
              </a:rPr>
              <a:t> w/s)</a:t>
            </a:r>
          </a:p>
        </p:txBody>
      </p:sp>
    </p:spTree>
    <p:extLst>
      <p:ext uri="{BB962C8B-B14F-4D97-AF65-F5344CB8AC3E}">
        <p14:creationId xmlns:p14="http://schemas.microsoft.com/office/powerpoint/2010/main" val="2214300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FB11-2EF1-AF44-8028-C768ABE62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Momentum acceptance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29EA2-A226-0C4D-BEDD-7F9DF9BEE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44" y="3183146"/>
            <a:ext cx="5046454" cy="1960353"/>
          </a:xfrm>
        </p:spPr>
        <p:txBody>
          <a:bodyPr>
            <a:normAutofit fontScale="77500" lnSpcReduction="20000"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Large dynamic aperture achieved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DA off-momentum studied:</a:t>
            </a:r>
          </a:p>
          <a:p>
            <a:pPr marL="614363" lvl="1" indent="-214313">
              <a:buFont typeface="Arial" panose="020B0604020202020204" pitchFamily="34" charset="0"/>
              <a:buChar char="•"/>
            </a:pPr>
            <a:r>
              <a:rPr lang="en-GB" dirty="0"/>
              <a:t>NO intermediate dips!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Larger momentum acceptance:</a:t>
            </a:r>
          </a:p>
          <a:p>
            <a:pPr marL="614363" lvl="1" indent="-214313">
              <a:buFont typeface="Arial" panose="020B0604020202020204" pitchFamily="34" charset="0"/>
              <a:buChar char="•"/>
            </a:pPr>
            <a:r>
              <a:rPr lang="en-GB" dirty="0"/>
              <a:t>Increased neutrino flux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92FB6-78AE-3F40-B8A2-5BCF199CE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18</a:t>
            </a:fld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0C22409-F20A-C048-9584-33832C869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171" y="650406"/>
            <a:ext cx="3442152" cy="244543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EFACE9-2863-6A42-AC35-2DA2137B1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68" y="650405"/>
            <a:ext cx="3503718" cy="244543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2F9F9A-2263-1542-88EE-F694F0E6C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387" y="3243531"/>
            <a:ext cx="2546026" cy="176257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5C3186-57ED-904D-BAEF-10BD7D6E8A78}"/>
              </a:ext>
            </a:extLst>
          </p:cNvPr>
          <p:cNvSpPr txBox="1"/>
          <p:nvPr/>
        </p:nvSpPr>
        <p:spPr>
          <a:xfrm>
            <a:off x="0" y="9101"/>
            <a:ext cx="2129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Pasternak (</a:t>
            </a:r>
            <a:r>
              <a:rPr lang="en-US" sz="1400" b="1" dirty="0" err="1">
                <a:solidFill>
                  <a:schemeClr val="bg1"/>
                </a:solidFill>
              </a:rPr>
              <a:t>nuSTORM</a:t>
            </a:r>
            <a:r>
              <a:rPr lang="en-US" sz="1400" b="1" dirty="0">
                <a:solidFill>
                  <a:schemeClr val="bg1"/>
                </a:solidFill>
              </a:rPr>
              <a:t> w/s)</a:t>
            </a:r>
          </a:p>
        </p:txBody>
      </p:sp>
    </p:spTree>
    <p:extLst>
      <p:ext uri="{BB962C8B-B14F-4D97-AF65-F5344CB8AC3E}">
        <p14:creationId xmlns:p14="http://schemas.microsoft.com/office/powerpoint/2010/main" val="2729624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46" y="3305176"/>
            <a:ext cx="8194267" cy="1021556"/>
          </a:xfrm>
        </p:spPr>
        <p:txBody>
          <a:bodyPr>
            <a:normAutofit fontScale="90000"/>
          </a:bodyPr>
          <a:lstStyle/>
          <a:p>
            <a:r>
              <a:rPr lang="en-US" cap="none" dirty="0" err="1"/>
              <a:t>nu</a:t>
            </a:r>
            <a:r>
              <a:rPr lang="en-US" dirty="0" err="1"/>
              <a:t>STORM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&amp; CERN </a:t>
            </a:r>
            <a:r>
              <a:rPr lang="en-US" cap="none" dirty="0"/>
              <a:t>Physics Beyond Colliders study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67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EC0BD-22DB-9341-B686-6AD1CC1B7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53FB1-CAAA-8642-AB9B-2195F5C35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924" y="563098"/>
            <a:ext cx="8842075" cy="458040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What is </a:t>
            </a:r>
            <a:r>
              <a:rPr lang="en-US" dirty="0" err="1"/>
              <a:t>nuSTORM</a:t>
            </a:r>
            <a:r>
              <a:rPr lang="en-US" dirty="0"/>
              <a:t>?</a:t>
            </a:r>
          </a:p>
          <a:p>
            <a:pPr>
              <a:lnSpc>
                <a:spcPct val="150000"/>
              </a:lnSpc>
            </a:pPr>
            <a:r>
              <a:rPr lang="en-US" dirty="0"/>
              <a:t>Why study neutrino interactions?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nuSTORM</a:t>
            </a:r>
            <a:r>
              <a:rPr lang="en-US" dirty="0"/>
              <a:t> for neutrino scattering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nuSTORM</a:t>
            </a:r>
            <a:r>
              <a:rPr lang="en-US" dirty="0"/>
              <a:t> &amp; CERN Physics Beyond Colliders study</a:t>
            </a:r>
          </a:p>
          <a:p>
            <a:pPr>
              <a:lnSpc>
                <a:spcPct val="150000"/>
              </a:lnSpc>
            </a:pPr>
            <a:r>
              <a:rPr lang="en-US" dirty="0"/>
              <a:t>The benefit of </a:t>
            </a:r>
            <a:r>
              <a:rPr lang="en-US" dirty="0" err="1"/>
              <a:t>nuSTORM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Conclusions and invitation to participate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C93F6-3E8F-3648-B095-A959F2EB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5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Physics Beyond Colliders study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49" y="720232"/>
            <a:ext cx="6241301" cy="431656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427496" y="693601"/>
            <a:ext cx="14302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http://</a:t>
            </a:r>
            <a:r>
              <a:rPr lang="en-US" sz="1000" b="1" dirty="0" err="1"/>
              <a:t>pbc.web.cern.ch</a:t>
            </a:r>
            <a:endParaRPr lang="en-US" sz="1000" b="1" dirty="0"/>
          </a:p>
        </p:txBody>
      </p:sp>
      <p:sp>
        <p:nvSpPr>
          <p:cNvPr id="7" name="Rectangle 6"/>
          <p:cNvSpPr/>
          <p:nvPr/>
        </p:nvSpPr>
        <p:spPr>
          <a:xfrm>
            <a:off x="6289482" y="2735249"/>
            <a:ext cx="1240403" cy="6122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4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900" dirty="0"/>
              <a:t>Implementation @ CERN Exploratory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4582"/>
            <a:ext cx="9144000" cy="4398917"/>
          </a:xfrm>
        </p:spPr>
        <p:txBody>
          <a:bodyPr>
            <a:normAutofit/>
          </a:bodyPr>
          <a:lstStyle/>
          <a:p>
            <a:r>
              <a:rPr lang="en-US" dirty="0"/>
              <a:t>A credible proposal for siting at CERN, including:</a:t>
            </a:r>
          </a:p>
          <a:p>
            <a:pPr lvl="1"/>
            <a:r>
              <a:rPr lang="en-US" dirty="0"/>
              <a:t>SPS requirements</a:t>
            </a:r>
          </a:p>
          <a:p>
            <a:pPr lvl="1"/>
            <a:r>
              <a:rPr lang="en-US" dirty="0"/>
              <a:t>Fast extraction, beam-line</a:t>
            </a:r>
          </a:p>
          <a:p>
            <a:pPr lvl="1"/>
            <a:r>
              <a:rPr lang="en-US" dirty="0"/>
              <a:t>Target and target complex</a:t>
            </a:r>
          </a:p>
          <a:p>
            <a:pPr lvl="1"/>
            <a:r>
              <a:rPr lang="en-US" dirty="0"/>
              <a:t>Horn</a:t>
            </a:r>
          </a:p>
          <a:p>
            <a:pPr lvl="1"/>
            <a:r>
              <a:rPr lang="en-US" dirty="0"/>
              <a:t>Siting</a:t>
            </a:r>
          </a:p>
          <a:p>
            <a:pPr lvl="1"/>
            <a:r>
              <a:rPr lang="en-US" dirty="0"/>
              <a:t>Civil engineering</a:t>
            </a:r>
          </a:p>
          <a:p>
            <a:pPr lvl="1"/>
            <a:r>
              <a:rPr lang="en-US" dirty="0"/>
              <a:t>Radio-protection implications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51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111"/>
            <a:ext cx="9144000" cy="4845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6111"/>
            <a:ext cx="1816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I. </a:t>
            </a:r>
            <a:r>
              <a:rPr lang="en-US" dirty="0" err="1">
                <a:solidFill>
                  <a:srgbClr val="002060"/>
                </a:solidFill>
              </a:rPr>
              <a:t>Efthymiopoulos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39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A735B-1073-8A41-A891-B0F9BC4A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Status of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30105-290D-CF44-B817-392913C46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563098"/>
            <a:ext cx="5155987" cy="458040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Options:</a:t>
            </a:r>
          </a:p>
          <a:p>
            <a:pPr lvl="1"/>
            <a:r>
              <a:rPr lang="en-US" dirty="0"/>
              <a:t>Avoid existing tunnels;</a:t>
            </a:r>
          </a:p>
          <a:p>
            <a:pPr lvl="1"/>
            <a:r>
              <a:rPr lang="en-US" dirty="0"/>
              <a:t>Tunneling with </a:t>
            </a:r>
            <a:r>
              <a:rPr lang="en-US" dirty="0" err="1"/>
              <a:t>mollase</a:t>
            </a:r>
            <a:endParaRPr lang="en-US" dirty="0"/>
          </a:p>
          <a:p>
            <a:pPr lvl="1"/>
            <a:r>
              <a:rPr lang="en-US" dirty="0"/>
              <a:t>Option 4:</a:t>
            </a:r>
          </a:p>
          <a:p>
            <a:pPr lvl="2"/>
            <a:r>
              <a:rPr lang="en-US" dirty="0"/>
              <a:t>Preserves possibility of detector at </a:t>
            </a:r>
            <a:r>
              <a:rPr lang="en-US" dirty="0" err="1"/>
              <a:t>Prevesin</a:t>
            </a:r>
            <a:r>
              <a:rPr lang="en-US" dirty="0"/>
              <a:t> site for sterile-neutrino experiment</a:t>
            </a:r>
          </a:p>
          <a:p>
            <a:pPr lvl="1"/>
            <a:r>
              <a:rPr lang="en-US" dirty="0"/>
              <a:t>Option 5:</a:t>
            </a:r>
          </a:p>
          <a:p>
            <a:pPr lvl="2"/>
            <a:r>
              <a:rPr lang="en-US" dirty="0"/>
              <a:t>Shorter transfer line</a:t>
            </a:r>
          </a:p>
          <a:p>
            <a:r>
              <a:rPr lang="en-US" dirty="0"/>
              <a:t>Extraction from SPS:</a:t>
            </a:r>
          </a:p>
          <a:p>
            <a:pPr lvl="1"/>
            <a:r>
              <a:rPr lang="en-US" dirty="0"/>
              <a:t>Fast extraction into TT61 preferred </a:t>
            </a:r>
          </a:p>
          <a:p>
            <a:pPr lvl="1"/>
            <a:r>
              <a:rPr lang="en-US" dirty="0"/>
              <a:t>Two options for transfer line:</a:t>
            </a:r>
          </a:p>
          <a:p>
            <a:pPr lvl="2"/>
            <a:r>
              <a:rPr lang="en-US" dirty="0"/>
              <a:t>1.6 T – easier magnets, longer</a:t>
            </a:r>
          </a:p>
          <a:p>
            <a:pPr lvl="2"/>
            <a:r>
              <a:rPr lang="en-US" dirty="0"/>
              <a:t>1.8 T – stronger magnets, shorter</a:t>
            </a:r>
          </a:p>
          <a:p>
            <a:r>
              <a:rPr lang="en-US" dirty="0"/>
              <a:t>Target and capture:</a:t>
            </a:r>
          </a:p>
          <a:p>
            <a:pPr lvl="1"/>
            <a:r>
              <a:rPr lang="en-US" dirty="0"/>
              <a:t>Initial ideas: </a:t>
            </a:r>
          </a:p>
          <a:p>
            <a:pPr lvl="2"/>
            <a:r>
              <a:rPr lang="en-US" dirty="0"/>
              <a:t>Prefer ’chicane’ configuration used in AD</a:t>
            </a:r>
          </a:p>
          <a:p>
            <a:pPr lvl="2"/>
            <a:r>
              <a:rPr lang="en-US" dirty="0"/>
              <a:t>Similar requirements to ENUBET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8F723-5DBF-124E-9861-71DAD294A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4CD690-6786-1844-B1B6-70EE2FD96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987" y="659647"/>
            <a:ext cx="3931450" cy="443093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5ECB9D-0371-C542-9DC7-F15B47FE9236}"/>
              </a:ext>
            </a:extLst>
          </p:cNvPr>
          <p:cNvSpPr txBox="1"/>
          <p:nvPr/>
        </p:nvSpPr>
        <p:spPr>
          <a:xfrm>
            <a:off x="0" y="0"/>
            <a:ext cx="2534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J. Gall; https://</a:t>
            </a:r>
            <a:r>
              <a:rPr lang="en-US" sz="1000" b="1" dirty="0" err="1">
                <a:solidFill>
                  <a:schemeClr val="bg1"/>
                </a:solidFill>
              </a:rPr>
              <a:t>indico.cern.ch</a:t>
            </a:r>
            <a:r>
              <a:rPr lang="en-US" sz="1000" b="1" dirty="0">
                <a:solidFill>
                  <a:schemeClr val="bg1"/>
                </a:solidFill>
              </a:rPr>
              <a:t>/event/706741</a:t>
            </a:r>
          </a:p>
        </p:txBody>
      </p:sp>
    </p:spTree>
    <p:extLst>
      <p:ext uri="{BB962C8B-B14F-4D97-AF65-F5344CB8AC3E}">
        <p14:creationId xmlns:p14="http://schemas.microsoft.com/office/powerpoint/2010/main" val="3269810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32D3A-A9A3-A646-BBDE-93EDE9CA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Extraction from TT61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452D8C-B4BE-A54B-B047-B253DAA3F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35E815-5A44-9242-808D-54BB5FB177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00" t="16403" r="6551" b="11021"/>
          <a:stretch/>
        </p:blipFill>
        <p:spPr>
          <a:xfrm>
            <a:off x="1442548" y="602234"/>
            <a:ext cx="6618481" cy="404182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0E011E-F06B-6849-A8F8-73555BB799ED}"/>
              </a:ext>
            </a:extLst>
          </p:cNvPr>
          <p:cNvSpPr txBox="1"/>
          <p:nvPr/>
        </p:nvSpPr>
        <p:spPr>
          <a:xfrm>
            <a:off x="2429861" y="4644916"/>
            <a:ext cx="55435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solidFill>
                  <a:schemeClr val="bg1"/>
                </a:solidFill>
              </a:rPr>
              <a:t>Possible reach for: 1.8 T (Magenta) or 1.6 T (Yellow) bending fields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1C1BF1-CE93-674B-AC93-F1F39D727B6B}"/>
              </a:ext>
            </a:extLst>
          </p:cNvPr>
          <p:cNvSpPr txBox="1"/>
          <p:nvPr/>
        </p:nvSpPr>
        <p:spPr>
          <a:xfrm>
            <a:off x="0" y="9101"/>
            <a:ext cx="1955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Lamont (</a:t>
            </a:r>
            <a:r>
              <a:rPr lang="en-US" sz="1400" b="1" dirty="0" err="1">
                <a:solidFill>
                  <a:schemeClr val="bg1"/>
                </a:solidFill>
              </a:rPr>
              <a:t>nuSTORM</a:t>
            </a:r>
            <a:r>
              <a:rPr lang="en-US" sz="1400" b="1" dirty="0">
                <a:solidFill>
                  <a:schemeClr val="bg1"/>
                </a:solidFill>
              </a:rPr>
              <a:t> w/s)</a:t>
            </a:r>
          </a:p>
        </p:txBody>
      </p:sp>
    </p:spTree>
    <p:extLst>
      <p:ext uri="{BB962C8B-B14F-4D97-AF65-F5344CB8AC3E}">
        <p14:creationId xmlns:p14="http://schemas.microsoft.com/office/powerpoint/2010/main" val="3446678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err="1"/>
              <a:t>nuSTORM@CERN</a:t>
            </a:r>
            <a:r>
              <a:rPr lang="en-US" sz="2700" dirty="0"/>
              <a:t> – SPS Extraction</a:t>
            </a:r>
            <a:endParaRPr lang="en-GB" sz="2700" dirty="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0" y="563098"/>
            <a:ext cx="4950372" cy="458040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Extraction from LSS6</a:t>
            </a:r>
          </a:p>
          <a:p>
            <a:pPr lvl="1"/>
            <a:r>
              <a:rPr lang="en-US" dirty="0"/>
              <a:t>100 GeV protons, large emittance beams (FT beams in SPS)</a:t>
            </a:r>
          </a:p>
          <a:p>
            <a:pPr lvl="1"/>
            <a:r>
              <a:rPr lang="en-US" dirty="0"/>
              <a:t>May need some changes to beam line equipment in this area – to be confirmed at later stage</a:t>
            </a:r>
          </a:p>
          <a:p>
            <a:endParaRPr lang="en-US" dirty="0"/>
          </a:p>
          <a:p>
            <a:r>
              <a:rPr lang="en-US" dirty="0"/>
              <a:t>TT61 transfer</a:t>
            </a:r>
          </a:p>
          <a:p>
            <a:pPr lvl="1"/>
            <a:r>
              <a:rPr lang="en-GB" dirty="0"/>
              <a:t>Appeared the best location for junction cavern and transfer to new line</a:t>
            </a:r>
          </a:p>
          <a:p>
            <a:endParaRPr lang="en-US" dirty="0"/>
          </a:p>
          <a:p>
            <a:r>
              <a:rPr lang="en-US" dirty="0"/>
              <a:t>Civil Engineering to look at feasibility in detail based on parameters</a:t>
            </a:r>
          </a:p>
          <a:p>
            <a:pPr lvl="1"/>
            <a:r>
              <a:rPr lang="en-US" dirty="0"/>
              <a:t>Minimum single plane bending radius – 300 m</a:t>
            </a:r>
          </a:p>
          <a:p>
            <a:pPr lvl="1"/>
            <a:r>
              <a:rPr lang="en-US" dirty="0"/>
              <a:t>Minimum bending radius for horizontal and vertical bending – 480 m</a:t>
            </a:r>
          </a:p>
          <a:p>
            <a:pPr lvl="1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1F8D5-AFDB-0E49-9877-82333AF9B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25</a:t>
            </a:fld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096205" y="3314700"/>
            <a:ext cx="3830969" cy="26545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125" b="1" dirty="0">
                <a:solidFill>
                  <a:schemeClr val="tx1"/>
                </a:solidFill>
              </a:rPr>
              <a:t>Initial siting guidance from accelerator beam transfer 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C2574E-8E2F-3044-922B-97EBE857DB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09" r="-12040"/>
          <a:stretch/>
        </p:blipFill>
        <p:spPr>
          <a:xfrm>
            <a:off x="5681498" y="3180694"/>
            <a:ext cx="2926474" cy="1825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0E8C75-BF04-764E-97AB-327B678CDD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085850"/>
            <a:ext cx="3897974" cy="1983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5A2D3D-09B7-0646-B684-87AC1646969A}"/>
              </a:ext>
            </a:extLst>
          </p:cNvPr>
          <p:cNvSpPr txBox="1"/>
          <p:nvPr/>
        </p:nvSpPr>
        <p:spPr>
          <a:xfrm>
            <a:off x="0" y="9101"/>
            <a:ext cx="1955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Lamont (</a:t>
            </a:r>
            <a:r>
              <a:rPr lang="en-US" sz="1400" b="1" dirty="0" err="1">
                <a:solidFill>
                  <a:schemeClr val="bg1"/>
                </a:solidFill>
              </a:rPr>
              <a:t>nuSTORM</a:t>
            </a:r>
            <a:r>
              <a:rPr lang="en-US" sz="1400" b="1" dirty="0">
                <a:solidFill>
                  <a:schemeClr val="bg1"/>
                </a:solidFill>
              </a:rPr>
              <a:t> w/s)</a:t>
            </a:r>
          </a:p>
        </p:txBody>
      </p:sp>
    </p:spTree>
    <p:extLst>
      <p:ext uri="{BB962C8B-B14F-4D97-AF65-F5344CB8AC3E}">
        <p14:creationId xmlns:p14="http://schemas.microsoft.com/office/powerpoint/2010/main" val="63027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Civil Engineering - development</a:t>
            </a:r>
            <a:endParaRPr lang="en-GB" sz="2700" dirty="0"/>
          </a:p>
        </p:txBody>
      </p:sp>
      <p:sp>
        <p:nvSpPr>
          <p:cNvPr id="9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Latest options 4 and 5</a:t>
            </a:r>
          </a:p>
          <a:p>
            <a:r>
              <a:rPr lang="en-US" sz="1800" dirty="0"/>
              <a:t>Option 4 with far detector in Prevessin </a:t>
            </a:r>
          </a:p>
          <a:p>
            <a:r>
              <a:rPr lang="en-US" sz="1800" dirty="0"/>
              <a:t>Option 5 with minimised tunnel length </a:t>
            </a:r>
          </a:p>
          <a:p>
            <a:r>
              <a:rPr lang="en-US" sz="1800" dirty="0"/>
              <a:t>CERN land</a:t>
            </a:r>
          </a:p>
          <a:p>
            <a:r>
              <a:rPr lang="en-US" sz="1800" dirty="0"/>
              <a:t>Within molasse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CECAA6-D67B-E74E-A3C1-EB171E942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26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8669" y="3464596"/>
            <a:ext cx="1491225" cy="1043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71" y="3464596"/>
            <a:ext cx="2142647" cy="1043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934" y="2260852"/>
            <a:ext cx="1070387" cy="9643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9" name="Rectangle 18"/>
          <p:cNvSpPr/>
          <p:nvPr/>
        </p:nvSpPr>
        <p:spPr>
          <a:xfrm>
            <a:off x="591366" y="4523379"/>
            <a:ext cx="2223135" cy="26545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125" b="1" dirty="0">
                <a:solidFill>
                  <a:schemeClr val="bg1"/>
                </a:solidFill>
              </a:rPr>
              <a:t>TT61 Extract – junction cavern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74018" y="4539114"/>
            <a:ext cx="1660527" cy="26545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125" b="1" dirty="0">
                <a:solidFill>
                  <a:schemeClr val="bg1"/>
                </a:solidFill>
              </a:rPr>
              <a:t>Typical section at 2-2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730864" y="3206488"/>
            <a:ext cx="1660527" cy="26545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125" b="1" dirty="0">
                <a:solidFill>
                  <a:schemeClr val="bg1"/>
                </a:solidFill>
              </a:rPr>
              <a:t>Typical section at 1-1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9310" y="945021"/>
            <a:ext cx="1121490" cy="7917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4773" y="1829334"/>
            <a:ext cx="2658539" cy="3011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5194522" y="4849650"/>
            <a:ext cx="2520765" cy="26545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125" b="1" dirty="0">
                <a:solidFill>
                  <a:schemeClr val="bg1"/>
                </a:solidFill>
              </a:rPr>
              <a:t>Plan view showing options 4 and 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143750" y="938807"/>
            <a:ext cx="1485900" cy="438582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125" b="1" dirty="0">
                <a:solidFill>
                  <a:schemeClr val="bg1"/>
                </a:solidFill>
              </a:rPr>
              <a:t>Potential far detector at Prevessin</a:t>
            </a:r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>
          <a:xfrm flipH="1" flipV="1">
            <a:off x="5886451" y="1111017"/>
            <a:ext cx="1304453" cy="355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188242" y="2725874"/>
            <a:ext cx="1293279" cy="230832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16500000"/>
              </a:camera>
              <a:lightRig rig="threePt" dir="t"/>
            </a:scene3d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</a:rPr>
              <a:t>Route de </a:t>
            </a:r>
            <a:r>
              <a:rPr lang="en-GB" sz="900" b="1" dirty="0" err="1">
                <a:solidFill>
                  <a:schemeClr val="bg1"/>
                </a:solidFill>
              </a:rPr>
              <a:t>l’Europe</a:t>
            </a:r>
            <a:endParaRPr lang="en-GB" sz="900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52511" y="2411527"/>
            <a:ext cx="1293279" cy="230832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</a:rPr>
              <a:t>Option 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04324" y="4088156"/>
            <a:ext cx="1293279" cy="230832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</a:rPr>
              <a:t>Option 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143750" y="4643514"/>
            <a:ext cx="712044" cy="20774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GB" sz="750" b="1" dirty="0">
                <a:solidFill>
                  <a:schemeClr val="bg1"/>
                </a:solidFill>
              </a:rPr>
              <a:t>CERN Meyrin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40562F-7DC1-7540-9195-C718B46EDC5E}"/>
              </a:ext>
            </a:extLst>
          </p:cNvPr>
          <p:cNvSpPr txBox="1"/>
          <p:nvPr/>
        </p:nvSpPr>
        <p:spPr>
          <a:xfrm>
            <a:off x="0" y="9101"/>
            <a:ext cx="1955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Lamont (</a:t>
            </a:r>
            <a:r>
              <a:rPr lang="en-US" sz="1400" b="1" dirty="0" err="1">
                <a:solidFill>
                  <a:schemeClr val="bg1"/>
                </a:solidFill>
              </a:rPr>
              <a:t>nuSTORM</a:t>
            </a:r>
            <a:r>
              <a:rPr lang="en-US" sz="1400" b="1" dirty="0">
                <a:solidFill>
                  <a:schemeClr val="bg1"/>
                </a:solidFill>
              </a:rPr>
              <a:t> w/s)</a:t>
            </a:r>
          </a:p>
        </p:txBody>
      </p:sp>
    </p:spTree>
    <p:extLst>
      <p:ext uri="{BB962C8B-B14F-4D97-AF65-F5344CB8AC3E}">
        <p14:creationId xmlns:p14="http://schemas.microsoft.com/office/powerpoint/2010/main" val="597436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B776D0-B31C-254B-89F7-3F9023BDD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</p:spPr>
        <p:txBody>
          <a:bodyPr>
            <a:normAutofit fontScale="90000"/>
          </a:bodyPr>
          <a:lstStyle/>
          <a:p>
            <a:r>
              <a:rPr lang="en-US" dirty="0"/>
              <a:t>Civil engineering;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47197-D8F8-5541-8F98-D113300DF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4CF28F-1D84-9240-B419-DF356C466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16" y="613907"/>
            <a:ext cx="7932858" cy="4478783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F0D18D-5440-024F-A9A0-7D63C7F12C0D}"/>
              </a:ext>
            </a:extLst>
          </p:cNvPr>
          <p:cNvSpPr txBox="1"/>
          <p:nvPr/>
        </p:nvSpPr>
        <p:spPr>
          <a:xfrm>
            <a:off x="1037345" y="4587368"/>
            <a:ext cx="1015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Option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B5256-3D9E-954D-8995-438134EF93E3}"/>
              </a:ext>
            </a:extLst>
          </p:cNvPr>
          <p:cNvSpPr txBox="1"/>
          <p:nvPr/>
        </p:nvSpPr>
        <p:spPr>
          <a:xfrm>
            <a:off x="0" y="0"/>
            <a:ext cx="2534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J. Gall; https://</a:t>
            </a:r>
            <a:r>
              <a:rPr lang="en-US" sz="1000" b="1" dirty="0" err="1">
                <a:solidFill>
                  <a:schemeClr val="bg1"/>
                </a:solidFill>
              </a:rPr>
              <a:t>indico.cern.ch</a:t>
            </a:r>
            <a:r>
              <a:rPr lang="en-US" sz="1000" b="1" dirty="0">
                <a:solidFill>
                  <a:schemeClr val="bg1"/>
                </a:solidFill>
              </a:rPr>
              <a:t>/event/706741</a:t>
            </a:r>
          </a:p>
        </p:txBody>
      </p:sp>
    </p:spTree>
    <p:extLst>
      <p:ext uri="{BB962C8B-B14F-4D97-AF65-F5344CB8AC3E}">
        <p14:creationId xmlns:p14="http://schemas.microsoft.com/office/powerpoint/2010/main" val="2800764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4D927-9F61-324A-AECC-FAE55002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Target hall, detector hall, 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CC05D-31FA-1242-86F4-C0AB4B67D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554596"/>
            <a:ext cx="4887043" cy="158890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Detector hall taken from FNAL design</a:t>
            </a:r>
          </a:p>
          <a:p>
            <a:r>
              <a:rPr lang="en-US" dirty="0"/>
              <a:t>Radio-protection (RP):</a:t>
            </a:r>
          </a:p>
          <a:p>
            <a:pPr lvl="1"/>
            <a:r>
              <a:rPr lang="en-US" dirty="0"/>
              <a:t>Evaluation based on LBNO studies</a:t>
            </a:r>
          </a:p>
          <a:p>
            <a:pPr lvl="1"/>
            <a:r>
              <a:rPr lang="en-US" dirty="0"/>
              <a:t>Requires appropriate engineering; not viewed as ‘in principle problem’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A4FF5-CB4C-9448-AD05-4DA295723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8E5B5-E57B-9A47-916D-5BFFE1C11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3" y="563098"/>
            <a:ext cx="4841131" cy="2991498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6E5969-C7F3-0E49-A670-F596A892A5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70" t="15015" r="21509"/>
          <a:stretch/>
        </p:blipFill>
        <p:spPr>
          <a:xfrm>
            <a:off x="4948517" y="572375"/>
            <a:ext cx="4134009" cy="446442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24067D-72C5-FB47-AB02-FC386A69E12B}"/>
              </a:ext>
            </a:extLst>
          </p:cNvPr>
          <p:cNvSpPr txBox="1"/>
          <p:nvPr/>
        </p:nvSpPr>
        <p:spPr>
          <a:xfrm>
            <a:off x="0" y="0"/>
            <a:ext cx="2534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J. Gall; https://</a:t>
            </a:r>
            <a:r>
              <a:rPr lang="en-US" sz="1000" b="1" dirty="0" err="1">
                <a:solidFill>
                  <a:schemeClr val="bg1"/>
                </a:solidFill>
              </a:rPr>
              <a:t>indico.cern.ch</a:t>
            </a:r>
            <a:r>
              <a:rPr lang="en-US" sz="1000" b="1" dirty="0">
                <a:solidFill>
                  <a:schemeClr val="bg1"/>
                </a:solidFill>
              </a:rPr>
              <a:t>/event/706741</a:t>
            </a:r>
          </a:p>
        </p:txBody>
      </p:sp>
    </p:spTree>
    <p:extLst>
      <p:ext uri="{BB962C8B-B14F-4D97-AF65-F5344CB8AC3E}">
        <p14:creationId xmlns:p14="http://schemas.microsoft.com/office/powerpoint/2010/main" val="76650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/>
              <a:t>The benefit of </a:t>
            </a:r>
            <a:r>
              <a:rPr lang="en-US" cap="none" dirty="0" err="1"/>
              <a:t>nu</a:t>
            </a:r>
            <a:r>
              <a:rPr lang="en-US" dirty="0" err="1"/>
              <a:t>STORM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37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What is </a:t>
            </a:r>
            <a:r>
              <a:rPr lang="en-US" cap="none" dirty="0" err="1"/>
              <a:t>nu</a:t>
            </a:r>
            <a:r>
              <a:rPr lang="en-US" dirty="0" err="1"/>
              <a:t>STORM</a:t>
            </a:r>
            <a:r>
              <a:rPr lang="en-US" dirty="0"/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26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09A58A-AA52-7E4A-8C16-AA877C570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Systematic uncertainties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27251B-F748-174A-8C2A-3B6AED8AF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7275"/>
            <a:ext cx="4808483" cy="4366224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MINERvA</a:t>
            </a:r>
            <a:r>
              <a:rPr lang="en-US" dirty="0"/>
              <a:t> example:</a:t>
            </a:r>
          </a:p>
          <a:p>
            <a:pPr lvl="1"/>
            <a:r>
              <a:rPr lang="en-US" dirty="0"/>
              <a:t>Flux, detector and ‘theory’ contributions comparable</a:t>
            </a:r>
          </a:p>
          <a:p>
            <a:pPr lvl="1"/>
            <a:r>
              <a:rPr lang="en-US" dirty="0"/>
              <a:t>In some regions detector uncertainties dominate</a:t>
            </a:r>
          </a:p>
          <a:p>
            <a:endParaRPr lang="en-US" dirty="0"/>
          </a:p>
          <a:p>
            <a:r>
              <a:rPr lang="en-US" dirty="0"/>
              <a:t>So, to exploit </a:t>
            </a:r>
            <a:r>
              <a:rPr lang="en-US" dirty="0" err="1"/>
              <a:t>nuSTORM</a:t>
            </a:r>
            <a:r>
              <a:rPr lang="en-US" dirty="0"/>
              <a:t> require excellent detector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5B76A-8AE9-7942-9403-2DED7AD18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380F54-A251-7C4F-88B9-16487E63D7B8}"/>
              </a:ext>
            </a:extLst>
          </p:cNvPr>
          <p:cNvSpPr txBox="1"/>
          <p:nvPr/>
        </p:nvSpPr>
        <p:spPr>
          <a:xfrm>
            <a:off x="0" y="9101"/>
            <a:ext cx="1907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Morfin</a:t>
            </a:r>
            <a:r>
              <a:rPr lang="en-US" sz="1400" b="1" dirty="0">
                <a:solidFill>
                  <a:schemeClr val="bg1"/>
                </a:solidFill>
              </a:rPr>
              <a:t> (</a:t>
            </a:r>
            <a:r>
              <a:rPr lang="en-US" sz="1400" b="1" dirty="0" err="1">
                <a:solidFill>
                  <a:schemeClr val="bg1"/>
                </a:solidFill>
              </a:rPr>
              <a:t>nuSTORM</a:t>
            </a:r>
            <a:r>
              <a:rPr lang="en-US" sz="1400" b="1" dirty="0">
                <a:solidFill>
                  <a:schemeClr val="bg1"/>
                </a:solidFill>
              </a:rPr>
              <a:t> w/s)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CC366D-7A13-6C4F-AA3C-4CC411816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449" y="863539"/>
            <a:ext cx="4344224" cy="340653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33240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95FD4-2182-FA47-8BDE-DBCE66169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‘Where are we now?’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C470F-3C53-2A45-AE70-4AC37A8F6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098"/>
            <a:ext cx="3547460" cy="4580401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Symbol" pitchFamily="2" charset="2"/>
              </a:rPr>
              <a:t>n</a:t>
            </a:r>
            <a:r>
              <a:rPr lang="en-US" baseline="-25000" dirty="0">
                <a:latin typeface="Symbol" pitchFamily="2" charset="2"/>
              </a:rPr>
              <a:t>m</a:t>
            </a:r>
            <a:r>
              <a:rPr lang="en-US" dirty="0"/>
              <a:t> scattering rate vs available energy in bins of </a:t>
            </a:r>
            <a:r>
              <a:rPr lang="en-US" i="1" dirty="0"/>
              <a:t>q</a:t>
            </a:r>
            <a:r>
              <a:rPr lang="en-US" baseline="-25000" dirty="0"/>
              <a:t>3</a:t>
            </a:r>
            <a:r>
              <a:rPr lang="en-US" dirty="0"/>
              <a:t>  </a:t>
            </a:r>
          </a:p>
          <a:p>
            <a:pPr lvl="1"/>
            <a:r>
              <a:rPr lang="en-US" dirty="0"/>
              <a:t>Improvements in generator (GENIE):</a:t>
            </a:r>
          </a:p>
          <a:p>
            <a:pPr lvl="2"/>
            <a:r>
              <a:rPr lang="en-US" dirty="0"/>
              <a:t>RPA, 2p2h, low-recoil fit, non-resonant pion production</a:t>
            </a:r>
          </a:p>
          <a:p>
            <a:pPr lvl="1"/>
            <a:r>
              <a:rPr lang="en-US" dirty="0"/>
              <a:t>Reproduces data</a:t>
            </a:r>
          </a:p>
          <a:p>
            <a:r>
              <a:rPr lang="en-US" dirty="0"/>
              <a:t>Important:</a:t>
            </a:r>
          </a:p>
          <a:p>
            <a:pPr lvl="1"/>
            <a:r>
              <a:rPr lang="en-US" dirty="0"/>
              <a:t>Tuned generator also describes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baseline="-25000" dirty="0">
                <a:latin typeface="Symbol" pitchFamily="2" charset="2"/>
              </a:rPr>
              <a:t>m</a:t>
            </a:r>
            <a:r>
              <a:rPr lang="en-US" dirty="0"/>
              <a:t> samples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79929-5B6C-E44F-AC50-65B60C33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5D267-7DDF-7547-AA6C-DC2384283F28}"/>
              </a:ext>
            </a:extLst>
          </p:cNvPr>
          <p:cNvSpPr txBox="1"/>
          <p:nvPr/>
        </p:nvSpPr>
        <p:spPr>
          <a:xfrm>
            <a:off x="0" y="9101"/>
            <a:ext cx="1907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Morfin</a:t>
            </a:r>
            <a:r>
              <a:rPr lang="en-US" sz="1400" b="1" dirty="0">
                <a:solidFill>
                  <a:schemeClr val="bg1"/>
                </a:solidFill>
              </a:rPr>
              <a:t> (</a:t>
            </a:r>
            <a:r>
              <a:rPr lang="en-US" sz="1400" b="1" dirty="0" err="1">
                <a:solidFill>
                  <a:schemeClr val="bg1"/>
                </a:solidFill>
              </a:rPr>
              <a:t>nuSTORM</a:t>
            </a:r>
            <a:r>
              <a:rPr lang="en-US" sz="1400" b="1" dirty="0">
                <a:solidFill>
                  <a:schemeClr val="bg1"/>
                </a:solidFill>
              </a:rPr>
              <a:t> w/s)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21E61B-A025-014C-960F-5945D598C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989" y="581020"/>
            <a:ext cx="4255339" cy="273059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4F74F4-B90F-474D-9BCA-48B3007BC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435" y="3244304"/>
            <a:ext cx="3080436" cy="182544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184905-99E5-6640-A25A-95FBAF7D5CA1}"/>
              </a:ext>
            </a:extLst>
          </p:cNvPr>
          <p:cNvCxnSpPr/>
          <p:nvPr/>
        </p:nvCxnSpPr>
        <p:spPr>
          <a:xfrm>
            <a:off x="2677297" y="4440195"/>
            <a:ext cx="12356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163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F0DF6-C988-7645-8421-ED82D9494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Timescales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3C64D-8069-5049-A528-4E9096F7E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0703"/>
            <a:ext cx="4679092" cy="477279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When could </a:t>
            </a:r>
            <a:r>
              <a:rPr lang="en-US" dirty="0" err="1"/>
              <a:t>nuSTORM</a:t>
            </a:r>
            <a:r>
              <a:rPr lang="en-US" dirty="0"/>
              <a:t> operate?</a:t>
            </a:r>
          </a:p>
          <a:p>
            <a:pPr lvl="1"/>
            <a:r>
              <a:rPr lang="en-US" dirty="0"/>
              <a:t>A success-orientated European strategy:</a:t>
            </a:r>
          </a:p>
          <a:p>
            <a:pPr lvl="2"/>
            <a:r>
              <a:rPr lang="en-US" dirty="0"/>
              <a:t>EPPS Update: 2020</a:t>
            </a:r>
          </a:p>
          <a:p>
            <a:pPr lvl="2"/>
            <a:r>
              <a:rPr lang="en-US" dirty="0"/>
              <a:t>Design &amp; approval: 2023</a:t>
            </a:r>
          </a:p>
          <a:p>
            <a:pPr lvl="2"/>
            <a:r>
              <a:rPr lang="en-US" dirty="0"/>
              <a:t>Operation 2028</a:t>
            </a:r>
          </a:p>
          <a:p>
            <a:endParaRPr lang="en-US" dirty="0"/>
          </a:p>
          <a:p>
            <a:r>
              <a:rPr lang="en-US" dirty="0"/>
              <a:t>At this time, DUNE and Hyper-K </a:t>
            </a:r>
            <a:br>
              <a:rPr lang="en-US" dirty="0"/>
            </a:br>
            <a:r>
              <a:rPr lang="en-US" dirty="0"/>
              <a:t>will be underway:</a:t>
            </a:r>
          </a:p>
          <a:p>
            <a:pPr lvl="1"/>
            <a:r>
              <a:rPr lang="en-US" dirty="0"/>
              <a:t>Near-detectors in operation:</a:t>
            </a:r>
          </a:p>
          <a:p>
            <a:pPr lvl="2"/>
            <a:r>
              <a:rPr lang="en-US" dirty="0"/>
              <a:t>Large data samples</a:t>
            </a:r>
          </a:p>
          <a:p>
            <a:pPr lvl="2"/>
            <a:r>
              <a:rPr lang="en-US" dirty="0"/>
              <a:t>Sophisticated detectors</a:t>
            </a:r>
          </a:p>
          <a:p>
            <a:pPr lvl="2"/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-e scattering to determine flux</a:t>
            </a:r>
          </a:p>
          <a:p>
            <a:endParaRPr lang="en-US" dirty="0"/>
          </a:p>
          <a:p>
            <a:r>
              <a:rPr lang="en-US" dirty="0"/>
              <a:t>Need to consider benefit of </a:t>
            </a:r>
            <a:r>
              <a:rPr lang="en-US" dirty="0" err="1"/>
              <a:t>nuSTORM</a:t>
            </a:r>
            <a:r>
              <a:rPr lang="en-US" dirty="0"/>
              <a:t> against this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7008D-F53F-2346-AC12-055270A79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9BA781-F071-D54A-BE8D-AA1100459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233" y="873213"/>
            <a:ext cx="4608487" cy="372727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ABE5A2-2C0F-7A4C-A702-58A9EF8B94A2}"/>
              </a:ext>
            </a:extLst>
          </p:cNvPr>
          <p:cNvSpPr txBox="1"/>
          <p:nvPr/>
        </p:nvSpPr>
        <p:spPr>
          <a:xfrm>
            <a:off x="7265061" y="606599"/>
            <a:ext cx="1853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Huber (</a:t>
            </a:r>
            <a:r>
              <a:rPr lang="en-US" sz="1400" b="1" dirty="0" err="1">
                <a:solidFill>
                  <a:schemeClr val="bg1"/>
                </a:solidFill>
              </a:rPr>
              <a:t>nuSTORM</a:t>
            </a:r>
            <a:r>
              <a:rPr lang="en-US" sz="1400" b="1" dirty="0">
                <a:solidFill>
                  <a:schemeClr val="bg1"/>
                </a:solidFill>
              </a:rPr>
              <a:t> w/s)</a:t>
            </a:r>
          </a:p>
        </p:txBody>
      </p:sp>
    </p:spTree>
    <p:extLst>
      <p:ext uri="{BB962C8B-B14F-4D97-AF65-F5344CB8AC3E}">
        <p14:creationId xmlns:p14="http://schemas.microsoft.com/office/powerpoint/2010/main" val="3852231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FFECB-5DAE-7042-A25B-1D716DED5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Detector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CCEE7-9312-7B45-8711-82C1EB123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FC4FA-CAB0-3044-817C-781DC7FB9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8" y="427704"/>
            <a:ext cx="3630720" cy="24967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05BFF7-DF5F-6F4D-BE83-FADA96F62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626" y="1324362"/>
            <a:ext cx="4137382" cy="284514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6A7D4C-056C-9748-8C66-0A159930E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846" y="2281881"/>
            <a:ext cx="3770162" cy="26482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ED58A5-CA0B-AE4E-8D47-B916784CF815}"/>
              </a:ext>
            </a:extLst>
          </p:cNvPr>
          <p:cNvSpPr txBox="1"/>
          <p:nvPr/>
        </p:nvSpPr>
        <p:spPr>
          <a:xfrm>
            <a:off x="0" y="9101"/>
            <a:ext cx="2353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Soler, </a:t>
            </a:r>
            <a:r>
              <a:rPr lang="en-US" sz="1400" b="1" dirty="0" err="1">
                <a:solidFill>
                  <a:schemeClr val="bg1"/>
                </a:solidFill>
              </a:rPr>
              <a:t>Hallsjo</a:t>
            </a:r>
            <a:r>
              <a:rPr lang="en-US" sz="1400" b="1" dirty="0">
                <a:solidFill>
                  <a:schemeClr val="bg1"/>
                </a:solidFill>
              </a:rPr>
              <a:t> (</a:t>
            </a:r>
            <a:r>
              <a:rPr lang="en-US" sz="1400" b="1" dirty="0" err="1">
                <a:solidFill>
                  <a:schemeClr val="bg1"/>
                </a:solidFill>
              </a:rPr>
              <a:t>nuSTORM</a:t>
            </a:r>
            <a:r>
              <a:rPr lang="en-US" sz="1400" b="1" dirty="0">
                <a:solidFill>
                  <a:schemeClr val="bg1"/>
                </a:solidFill>
              </a:rPr>
              <a:t> w/s)</a:t>
            </a:r>
          </a:p>
        </p:txBody>
      </p:sp>
    </p:spTree>
    <p:extLst>
      <p:ext uri="{BB962C8B-B14F-4D97-AF65-F5344CB8AC3E}">
        <p14:creationId xmlns:p14="http://schemas.microsoft.com/office/powerpoint/2010/main" val="4045468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CCQE measurement at </a:t>
            </a:r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5139"/>
            <a:ext cx="5214292" cy="2758526"/>
          </a:xfrm>
        </p:spPr>
        <p:txBody>
          <a:bodyPr>
            <a:normAutofit/>
          </a:bodyPr>
          <a:lstStyle/>
          <a:p>
            <a:pPr marL="228600" indent="-228600"/>
            <a:r>
              <a:rPr lang="en-US" sz="2100" dirty="0"/>
              <a:t>CCQE at </a:t>
            </a:r>
            <a:r>
              <a:rPr lang="en-US" sz="2100" dirty="0" err="1"/>
              <a:t>nuSTORM</a:t>
            </a:r>
            <a:r>
              <a:rPr lang="en-US" sz="2100" dirty="0"/>
              <a:t>:</a:t>
            </a:r>
          </a:p>
          <a:p>
            <a:pPr marL="539750" lvl="1" indent="-228600"/>
            <a:r>
              <a:rPr lang="en-US" sz="1800" dirty="0"/>
              <a:t>Six-fold improvement in systematic uncertainty compared with (present) “state of the art”</a:t>
            </a:r>
          </a:p>
          <a:p>
            <a:pPr marL="539750" lvl="1" indent="-228600"/>
            <a:r>
              <a:rPr lang="en-US" sz="1800" dirty="0"/>
              <a:t>Electron-neutrino cross section measurement unique</a:t>
            </a:r>
          </a:p>
          <a:p>
            <a:endParaRPr lang="en-US" sz="2100" dirty="0"/>
          </a:p>
          <a:p>
            <a:pPr marL="228600" indent="-228600"/>
            <a:r>
              <a:rPr lang="en-US" sz="2100" dirty="0"/>
              <a:t>Require to demonstrate:</a:t>
            </a:r>
          </a:p>
          <a:p>
            <a:pPr marL="539750" lvl="1" indent="-228600"/>
            <a:r>
              <a:rPr lang="en-US" sz="1800" dirty="0"/>
              <a:t>~&lt;1% precision on flux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34</a:t>
            </a:fld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822321" y="537750"/>
            <a:ext cx="2246128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b="1" dirty="0">
                <a:solidFill>
                  <a:srgbClr val="FFFFFF"/>
                </a:solidFill>
              </a:rPr>
              <a:t>10.1103/PhysRevD.89.071301; arXiv:1305.1419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98400" y="4807233"/>
            <a:ext cx="2972289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 dirty="0">
                <a:solidFill>
                  <a:schemeClr val="bg1"/>
                </a:solidFill>
              </a:rPr>
              <a:t>Individual </a:t>
            </a:r>
            <a:r>
              <a:rPr lang="en-US" sz="825" b="1" dirty="0" err="1">
                <a:solidFill>
                  <a:schemeClr val="bg1"/>
                </a:solidFill>
              </a:rPr>
              <a:t>ν</a:t>
            </a:r>
            <a:r>
              <a:rPr lang="en-US" sz="825" b="1" baseline="-25000" dirty="0" err="1">
                <a:solidFill>
                  <a:schemeClr val="bg1"/>
                </a:solidFill>
              </a:rPr>
              <a:t>e</a:t>
            </a:r>
            <a:r>
              <a:rPr lang="en-US" sz="825" b="1" dirty="0">
                <a:solidFill>
                  <a:schemeClr val="bg1"/>
                </a:solidFill>
              </a:rPr>
              <a:t> measurements from T2K and </a:t>
            </a:r>
            <a:r>
              <a:rPr lang="en-US" sz="825" b="1" dirty="0" err="1">
                <a:solidFill>
                  <a:schemeClr val="bg1"/>
                </a:solidFill>
              </a:rPr>
              <a:t>MINERvA</a:t>
            </a:r>
            <a:endParaRPr lang="en-US" sz="825" b="1" dirty="0">
              <a:solidFill>
                <a:schemeClr val="bg1"/>
              </a:solidFill>
            </a:endParaRPr>
          </a:p>
          <a:p>
            <a:pPr algn="ctr"/>
            <a:r>
              <a:rPr lang="en-US" sz="750" b="1" dirty="0">
                <a:solidFill>
                  <a:schemeClr val="bg1"/>
                </a:solidFill>
              </a:rPr>
              <a:t>[</a:t>
            </a:r>
            <a:r>
              <a:rPr lang="sk-SK" sz="750" b="1" dirty="0">
                <a:solidFill>
                  <a:schemeClr val="bg1"/>
                </a:solidFill>
              </a:rPr>
              <a:t>10.1103/PhysRevLett.113.241803, 10.1103/PhysRevLett.116.081802 ]</a:t>
            </a:r>
            <a:endParaRPr lang="en-US" sz="750" b="1" dirty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720" y="738093"/>
            <a:ext cx="3363330" cy="405273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5" name="Rectangle 34"/>
          <p:cNvSpPr/>
          <p:nvPr/>
        </p:nvSpPr>
        <p:spPr>
          <a:xfrm>
            <a:off x="6882526" y="738093"/>
            <a:ext cx="1744524" cy="4032424"/>
          </a:xfrm>
          <a:prstGeom prst="rect">
            <a:avLst/>
          </a:prstGeom>
          <a:solidFill>
            <a:srgbClr val="FFFF00">
              <a:alpha val="25000"/>
            </a:srgbClr>
          </a:solidFill>
          <a:ln w="28575" cmpd="sng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1260749" y="4700421"/>
            <a:ext cx="2458173" cy="369332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C000"/>
                </a:solidFill>
              </a:rPr>
              <a:t>Cf</a:t>
            </a:r>
            <a:r>
              <a:rPr lang="en-US" b="1" dirty="0">
                <a:solidFill>
                  <a:srgbClr val="FFC000"/>
                </a:solidFill>
              </a:rPr>
              <a:t>/synergy with </a:t>
            </a:r>
            <a:r>
              <a:rPr lang="en-US" b="1" dirty="0" err="1">
                <a:solidFill>
                  <a:srgbClr val="FFC000"/>
                </a:solidFill>
              </a:rPr>
              <a:t>EnuBET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6EE97C-CB3A-224A-A3C3-6A512D6A8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049" y="738093"/>
            <a:ext cx="2139878" cy="62546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F8ECDF-9025-3745-925A-4FB0CE8C50F3}"/>
              </a:ext>
            </a:extLst>
          </p:cNvPr>
          <p:cNvSpPr txBox="1"/>
          <p:nvPr/>
        </p:nvSpPr>
        <p:spPr>
          <a:xfrm>
            <a:off x="3954362" y="1354413"/>
            <a:ext cx="128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1% &amp; 10% flux 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uncertainty</a:t>
            </a:r>
          </a:p>
        </p:txBody>
      </p:sp>
    </p:spTree>
    <p:extLst>
      <p:ext uri="{BB962C8B-B14F-4D97-AF65-F5344CB8AC3E}">
        <p14:creationId xmlns:p14="http://schemas.microsoft.com/office/powerpoint/2010/main" val="59486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46" y="3305176"/>
            <a:ext cx="8194267" cy="1021556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Conclusions and invitation to participate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02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5"/>
            <a:endParaRPr lang="en-US" sz="1600" dirty="0"/>
          </a:p>
          <a:p>
            <a:r>
              <a:rPr lang="en-US" sz="2400" dirty="0" err="1"/>
              <a:t>nuSTORM</a:t>
            </a:r>
            <a:r>
              <a:rPr lang="en-US" sz="2400" dirty="0"/>
              <a:t> can deliver:</a:t>
            </a:r>
          </a:p>
          <a:p>
            <a:pPr lvl="1"/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i="1" dirty="0" err="1"/>
              <a:t>N</a:t>
            </a:r>
            <a:r>
              <a:rPr lang="en-US" sz="2000" dirty="0"/>
              <a:t> scattering measurements with precision required to:</a:t>
            </a:r>
          </a:p>
          <a:p>
            <a:pPr lvl="2"/>
            <a:r>
              <a:rPr lang="en-US" sz="1800" dirty="0"/>
              <a:t>Serve the long- and short-baseline neutrino </a:t>
            </a:r>
            <a:r>
              <a:rPr lang="en-US" sz="1800" dirty="0" err="1"/>
              <a:t>programmes</a:t>
            </a:r>
            <a:endParaRPr lang="en-US" sz="1800" dirty="0"/>
          </a:p>
          <a:p>
            <a:pPr lvl="2"/>
            <a:r>
              <a:rPr lang="en-US" sz="1800" dirty="0"/>
              <a:t>Provide a valuable probe for nuclear physics</a:t>
            </a:r>
          </a:p>
          <a:p>
            <a:pPr lvl="4"/>
            <a:endParaRPr lang="en-US" sz="1600" dirty="0"/>
          </a:p>
          <a:p>
            <a:r>
              <a:rPr lang="en-US" sz="2400" dirty="0"/>
              <a:t>CERN PBC study: opportunity to define innovative </a:t>
            </a:r>
            <a:r>
              <a:rPr lang="en-US" sz="2400" dirty="0" err="1"/>
              <a:t>programme</a:t>
            </a:r>
            <a:r>
              <a:rPr lang="en-US" sz="2400" dirty="0"/>
              <a:t>:</a:t>
            </a:r>
          </a:p>
          <a:p>
            <a:pPr lvl="2"/>
            <a:r>
              <a:rPr lang="en-US" sz="1800" dirty="0" err="1"/>
              <a:t>nuSTORM</a:t>
            </a:r>
            <a:r>
              <a:rPr lang="en-US" sz="1800" dirty="0"/>
              <a:t>:</a:t>
            </a:r>
          </a:p>
          <a:p>
            <a:pPr lvl="3"/>
            <a:r>
              <a:rPr lang="en-US" sz="1600" dirty="0"/>
              <a:t>Delivers critical measurement: </a:t>
            </a:r>
            <a:r>
              <a:rPr lang="en-US" sz="1600" dirty="0" err="1"/>
              <a:t>ν</a:t>
            </a:r>
            <a:r>
              <a:rPr lang="en-US" sz="1600" baseline="-25000" dirty="0" err="1"/>
              <a:t>e</a:t>
            </a:r>
            <a:r>
              <a:rPr lang="en-US" sz="1600" dirty="0"/>
              <a:t>/</a:t>
            </a:r>
            <a:r>
              <a:rPr lang="en-US" sz="1600" dirty="0" err="1"/>
              <a:t>ν</a:t>
            </a:r>
            <a:r>
              <a:rPr lang="en-US" sz="1600" baseline="-25000" dirty="0" err="1"/>
              <a:t>μ</a:t>
            </a:r>
            <a:r>
              <a:rPr lang="en-US" sz="1600" dirty="0"/>
              <a:t> </a:t>
            </a:r>
            <a:r>
              <a:rPr lang="en-US" sz="1600" i="1" dirty="0"/>
              <a:t>N</a:t>
            </a:r>
            <a:r>
              <a:rPr lang="en-US" sz="1600" dirty="0"/>
              <a:t> scattering;</a:t>
            </a:r>
          </a:p>
          <a:p>
            <a:pPr lvl="3"/>
            <a:r>
              <a:rPr lang="en-US" sz="1600" dirty="0"/>
              <a:t>Has discovery potential: sterile neutrinos;</a:t>
            </a:r>
          </a:p>
          <a:p>
            <a:pPr lvl="3"/>
            <a:r>
              <a:rPr lang="en-US" sz="1600" dirty="0"/>
              <a:t>Potential test bed for technologies/techniques required for Muon Collider</a:t>
            </a:r>
          </a:p>
          <a:p>
            <a:pPr lvl="4"/>
            <a:r>
              <a:rPr lang="en-US" sz="1600" dirty="0"/>
              <a:t>E.g. host for 6D cooling demonstration to follow MICE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0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240CD-D291-F14B-B4D9-E6408FB9F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 from </a:t>
            </a:r>
            <a:r>
              <a:rPr lang="en-US" dirty="0" err="1"/>
              <a:t>nuSTORM</a:t>
            </a:r>
            <a:r>
              <a:rPr lang="en-US" dirty="0"/>
              <a:t> w/s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BB665-CA12-3240-9BAE-33D3D6E9D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/>
              <a:t>Agreed to write:</a:t>
            </a:r>
          </a:p>
          <a:p>
            <a:pPr lvl="1"/>
            <a:r>
              <a:rPr lang="en-GB" dirty="0"/>
              <a:t>Sister publication to:</a:t>
            </a:r>
          </a:p>
          <a:p>
            <a:pPr lvl="2"/>
            <a:r>
              <a:rPr lang="en-GB" sz="2000" dirty="0"/>
              <a:t>‘Light sterile neutrino sensitivity at the </a:t>
            </a:r>
            <a:r>
              <a:rPr lang="en-GB" sz="2000" dirty="0" err="1"/>
              <a:t>nuSTORM</a:t>
            </a:r>
            <a:r>
              <a:rPr lang="en-GB" sz="2000" dirty="0"/>
              <a:t> facility’, </a:t>
            </a:r>
            <a:br>
              <a:rPr lang="en-GB" sz="2000" dirty="0"/>
            </a:br>
            <a:r>
              <a:rPr lang="en-GB" sz="2000" dirty="0" err="1"/>
              <a:t>doi.org</a:t>
            </a:r>
            <a:r>
              <a:rPr lang="en-GB" sz="2000" dirty="0"/>
              <a:t>/10.1103/PhysRevD.89.071301, </a:t>
            </a:r>
            <a:r>
              <a:rPr lang="en-GB" sz="2000" dirty="0" err="1"/>
              <a:t>Phys.Rev</a:t>
            </a:r>
            <a:r>
              <a:rPr lang="en-GB" sz="2000" dirty="0"/>
              <a:t>. D89 (2014) 071301</a:t>
            </a:r>
          </a:p>
          <a:p>
            <a:pPr lvl="1"/>
            <a:r>
              <a:rPr lang="en-GB" dirty="0"/>
              <a:t>Document case for and performance of scattering programme</a:t>
            </a:r>
          </a:p>
          <a:p>
            <a:pPr lvl="1"/>
            <a:r>
              <a:rPr lang="en-GB" dirty="0"/>
              <a:t>Target:</a:t>
            </a:r>
          </a:p>
          <a:p>
            <a:pPr lvl="2"/>
            <a:r>
              <a:rPr lang="en-GB" dirty="0"/>
              <a:t>Autumn 2018</a:t>
            </a:r>
          </a:p>
          <a:p>
            <a:endParaRPr lang="en-GB" dirty="0"/>
          </a:p>
          <a:p>
            <a:r>
              <a:rPr lang="en-GB" dirty="0"/>
              <a:t>Fixed points, working backwards:</a:t>
            </a:r>
          </a:p>
          <a:p>
            <a:pPr lvl="1"/>
            <a:r>
              <a:rPr lang="en-GB" dirty="0"/>
              <a:t>Paper to Journal ~Nov/Dec 2018</a:t>
            </a:r>
          </a:p>
          <a:p>
            <a:pPr lvl="1"/>
            <a:r>
              <a:rPr lang="en-GB" dirty="0"/>
              <a:t>Presentation of principal results NuInt18: GSSI 15—19 October 2018</a:t>
            </a:r>
          </a:p>
          <a:p>
            <a:endParaRPr lang="en-US" dirty="0"/>
          </a:p>
          <a:p>
            <a:r>
              <a:rPr lang="en-US" dirty="0"/>
              <a:t>Working meeting at IPPP: collaboration between NP/PP:</a:t>
            </a:r>
          </a:p>
          <a:p>
            <a:pPr lvl="1"/>
            <a:r>
              <a:rPr lang="en-US" dirty="0"/>
              <a:t>Dan Watts (NP experiment, Edinburgh) and KL:</a:t>
            </a:r>
          </a:p>
          <a:p>
            <a:pPr lvl="2"/>
            <a:r>
              <a:rPr lang="en-US" dirty="0"/>
              <a:t>“</a:t>
            </a:r>
            <a:r>
              <a:rPr lang="en-US" i="1" dirty="0"/>
              <a:t>Bridging the gap between neutrino-nucleus and electro-nucleus scattering at </a:t>
            </a:r>
            <a:r>
              <a:rPr lang="en-US" i="1" dirty="0" err="1"/>
              <a:t>nuSTORM</a:t>
            </a:r>
            <a:r>
              <a:rPr lang="en-US" i="1" dirty="0"/>
              <a:t> and JLAB</a:t>
            </a:r>
            <a:r>
              <a:rPr lang="en-US" dirty="0"/>
              <a:t>”</a:t>
            </a:r>
          </a:p>
          <a:p>
            <a:pPr lvl="1"/>
            <a:r>
              <a:rPr lang="en-GB" dirty="0"/>
              <a:t>Opportunity to host one or more working meeting at IPPP</a:t>
            </a:r>
          </a:p>
          <a:p>
            <a:endParaRPr lang="en-GB" dirty="0"/>
          </a:p>
          <a:p>
            <a:r>
              <a:rPr lang="en-GB" dirty="0"/>
              <a:t>All are invited to participate!</a:t>
            </a:r>
          </a:p>
          <a:p>
            <a:pPr lvl="1"/>
            <a:r>
              <a:rPr lang="en-GB" dirty="0"/>
              <a:t>We agreed to view author list of the proposed paper as a ‘proto-collaborator’ list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72A25-A26C-D241-A537-7E11F5C14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7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Neutrinos from stored muons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nuSTORM-schemat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4" y="637001"/>
            <a:ext cx="9013525" cy="2102411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475" y="1359957"/>
            <a:ext cx="2084403" cy="882806"/>
          </a:xfrm>
          <a:prstGeom prst="rect">
            <a:avLst/>
          </a:prstGeom>
          <a:ln w="28575" cmpd="sng">
            <a:solidFill>
              <a:srgbClr val="00FF00"/>
            </a:solidFill>
          </a:ln>
        </p:spPr>
      </p:pic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10669" y="2739412"/>
            <a:ext cx="5081451" cy="24040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Scientific objectives: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%-level (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i="1" dirty="0" err="1"/>
              <a:t>N</a:t>
            </a:r>
            <a:r>
              <a:rPr lang="en-US" dirty="0"/>
              <a:t>)cross sections</a:t>
            </a:r>
          </a:p>
          <a:p>
            <a:pPr lvl="2"/>
            <a:r>
              <a:rPr lang="en-US" dirty="0"/>
              <a:t>Double differential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Sterile neutrino search</a:t>
            </a:r>
          </a:p>
          <a:p>
            <a:pPr lvl="2"/>
            <a:r>
              <a:rPr lang="en-US" dirty="0"/>
              <a:t>Beyond </a:t>
            </a:r>
            <a:r>
              <a:rPr lang="en-US" dirty="0" err="1"/>
              <a:t>Fermilab</a:t>
            </a:r>
            <a:r>
              <a:rPr lang="en-US" dirty="0"/>
              <a:t> SBN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57435" y="2965719"/>
            <a:ext cx="3879822" cy="202968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Precise neutrino flux:</a:t>
            </a:r>
          </a:p>
          <a:p>
            <a:pPr lvl="1"/>
            <a:r>
              <a:rPr lang="en-US" dirty="0" err="1"/>
              <a:t>Normalisation</a:t>
            </a:r>
            <a:r>
              <a:rPr lang="en-US" dirty="0"/>
              <a:t>: &lt; 1%</a:t>
            </a:r>
          </a:p>
          <a:p>
            <a:pPr lvl="1"/>
            <a:r>
              <a:rPr lang="en-US" dirty="0"/>
              <a:t>Energy (and </a:t>
            </a:r>
            <a:r>
              <a:rPr lang="en-US" dirty="0" err="1"/>
              <a:t>flavour</a:t>
            </a:r>
            <a:r>
              <a:rPr lang="en-US" dirty="0"/>
              <a:t>) precise</a:t>
            </a:r>
          </a:p>
          <a:p>
            <a:pPr lvl="3"/>
            <a:endParaRPr lang="en-US" dirty="0"/>
          </a:p>
          <a:p>
            <a:r>
              <a:rPr lang="en-US" dirty="0"/>
              <a:t>π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000" dirty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dirty="0" err="1">
                <a:latin typeface="Wingdings"/>
                <a:ea typeface="Wingdings"/>
                <a:cs typeface="Wingdings"/>
                <a:sym typeface="Wingdings"/>
              </a:rPr>
              <a:t>μ</a:t>
            </a:r>
            <a:r>
              <a:rPr lang="en-US" dirty="0">
                <a:ea typeface="Wingdings"/>
                <a:cs typeface="Wingdings"/>
                <a:sym typeface="Wingdings"/>
              </a:rPr>
              <a:t> injection pass:</a:t>
            </a:r>
          </a:p>
          <a:p>
            <a:pPr lvl="1"/>
            <a:r>
              <a:rPr lang="en-US" dirty="0"/>
              <a:t>“Flash” of muon neutrinos</a:t>
            </a:r>
          </a:p>
        </p:txBody>
      </p:sp>
    </p:spTree>
    <p:extLst>
      <p:ext uri="{BB962C8B-B14F-4D97-AF65-F5344CB8AC3E}">
        <p14:creationId xmlns:p14="http://schemas.microsoft.com/office/powerpoint/2010/main" val="107642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nuSTORM</a:t>
            </a:r>
            <a:r>
              <a:rPr lang="en-US" dirty="0"/>
              <a:t>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957898"/>
            <a:ext cx="9144000" cy="2185601"/>
          </a:xfrm>
        </p:spPr>
        <p:txBody>
          <a:bodyPr>
            <a:normAutofit fontScale="92500" lnSpcReduction="10000"/>
          </a:bodyPr>
          <a:lstStyle/>
          <a:p>
            <a:pPr lvl="3"/>
            <a:endParaRPr lang="en-US" dirty="0"/>
          </a:p>
          <a:p>
            <a:r>
              <a:rPr lang="en-US" dirty="0"/>
              <a:t>Fast extraction at &gt;~ 100 GeV</a:t>
            </a:r>
          </a:p>
          <a:p>
            <a:pPr lvl="3"/>
            <a:endParaRPr lang="en-US" dirty="0"/>
          </a:p>
          <a:p>
            <a:r>
              <a:rPr lang="en-US" dirty="0"/>
              <a:t>Conventional pion production and capture (horn)</a:t>
            </a:r>
          </a:p>
          <a:p>
            <a:pPr lvl="1"/>
            <a:r>
              <a:rPr lang="en-US" dirty="0"/>
              <a:t>Quadrupole pion-transport channel to decay 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903" b="33403"/>
          <a:stretch/>
        </p:blipFill>
        <p:spPr>
          <a:xfrm>
            <a:off x="169099" y="666206"/>
            <a:ext cx="8844271" cy="218858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94619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 flux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756" y="3762102"/>
            <a:ext cx="4495800" cy="1381397"/>
          </a:xfrm>
        </p:spPr>
        <p:txBody>
          <a:bodyPr>
            <a:normAutofit fontScale="70000" lnSpcReduction="20000"/>
          </a:bodyPr>
          <a:lstStyle/>
          <a:p>
            <a:pPr marL="231775" indent="-231775"/>
            <a:r>
              <a:rPr lang="en-US" dirty="0" err="1"/>
              <a:t>ν</a:t>
            </a:r>
            <a:r>
              <a:rPr lang="en-US" baseline="-25000" dirty="0" err="1"/>
              <a:t>μ</a:t>
            </a:r>
            <a:r>
              <a:rPr lang="en-US" dirty="0"/>
              <a:t> flash: </a:t>
            </a:r>
          </a:p>
          <a:p>
            <a:pPr marL="542925" lvl="1" indent="-271463"/>
            <a:r>
              <a:rPr lang="en-US" dirty="0"/>
              <a:t>Pion: 6.3 × 10</a:t>
            </a:r>
            <a:r>
              <a:rPr lang="en-US" baseline="30000" dirty="0"/>
              <a:t>16</a:t>
            </a:r>
            <a:r>
              <a:rPr lang="en-US" dirty="0"/>
              <a:t> m</a:t>
            </a:r>
            <a:r>
              <a:rPr lang="en-US" baseline="30000" dirty="0"/>
              <a:t>-2</a:t>
            </a:r>
            <a:r>
              <a:rPr lang="en-US" dirty="0"/>
              <a:t> at 50m</a:t>
            </a:r>
          </a:p>
          <a:p>
            <a:pPr marL="542925" lvl="1" indent="-271463"/>
            <a:r>
              <a:rPr lang="en-US" dirty="0"/>
              <a:t>Kaon: 3.8 × 10</a:t>
            </a:r>
            <a:r>
              <a:rPr lang="en-US" baseline="30000" dirty="0"/>
              <a:t>14</a:t>
            </a:r>
            <a:r>
              <a:rPr lang="en-US" dirty="0"/>
              <a:t> m</a:t>
            </a:r>
            <a:r>
              <a:rPr lang="en-US" baseline="30000" dirty="0"/>
              <a:t>-2</a:t>
            </a:r>
            <a:r>
              <a:rPr lang="en-US" dirty="0"/>
              <a:t> at 50m</a:t>
            </a:r>
          </a:p>
          <a:p>
            <a:pPr marL="635000" lvl="2" indent="-182563"/>
            <a:r>
              <a:rPr lang="en-US" dirty="0"/>
              <a:t>Well separated from pion neutrinos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91444" y="3762102"/>
            <a:ext cx="4495800" cy="1381398"/>
          </a:xfrm>
        </p:spPr>
        <p:txBody>
          <a:bodyPr>
            <a:normAutofit fontScale="70000" lnSpcReduction="20000"/>
          </a:bodyPr>
          <a:lstStyle/>
          <a:p>
            <a:pPr marL="231775" indent="-231775"/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 and </a:t>
            </a:r>
            <a:r>
              <a:rPr lang="en-US" dirty="0" err="1"/>
              <a:t>ν</a:t>
            </a:r>
            <a:r>
              <a:rPr lang="en-US" baseline="-25000" dirty="0" err="1"/>
              <a:t>μ</a:t>
            </a:r>
            <a:r>
              <a:rPr lang="en-US" dirty="0"/>
              <a:t> from muon decay:</a:t>
            </a:r>
          </a:p>
          <a:p>
            <a:pPr marL="542925" lvl="1" indent="-271463"/>
            <a:r>
              <a:rPr lang="en-US" dirty="0"/>
              <a:t>~10 times as many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 as, e.g. J-PARC beam</a:t>
            </a:r>
          </a:p>
          <a:p>
            <a:pPr marL="542925" lvl="1" indent="-271463"/>
            <a:r>
              <a:rPr lang="en-US" dirty="0" err="1"/>
              <a:t>Flavour</a:t>
            </a:r>
            <a:r>
              <a:rPr lang="en-US" dirty="0"/>
              <a:t> composition, energy spectrum</a:t>
            </a:r>
          </a:p>
          <a:p>
            <a:pPr marL="673100" lvl="2" indent="-233363"/>
            <a:r>
              <a:rPr lang="en-US" dirty="0"/>
              <a:t>Use for energy calibration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041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b="1" dirty="0">
                <a:solidFill>
                  <a:schemeClr val="bg1"/>
                </a:solidFill>
              </a:rPr>
              <a:t>10.1146/annurev-nucl-102014-021930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7" y="611714"/>
            <a:ext cx="9057280" cy="305420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cxnSp>
        <p:nvCxnSpPr>
          <p:cNvPr id="9" name="Straight Connector 8"/>
          <p:cNvCxnSpPr/>
          <p:nvPr/>
        </p:nvCxnSpPr>
        <p:spPr>
          <a:xfrm flipH="1">
            <a:off x="1911927" y="935204"/>
            <a:ext cx="4624169" cy="8686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24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Sterile neutrino search @ FNAL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61" y="563098"/>
            <a:ext cx="5528949" cy="1415474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12" name="Content Placeholder 6" descr="nuSTORM_graphic_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b="3941"/>
          <a:stretch>
            <a:fillRect/>
          </a:stretch>
        </p:blipFill>
        <p:spPr>
          <a:xfrm>
            <a:off x="6441181" y="573162"/>
            <a:ext cx="2358589" cy="1405410"/>
          </a:xfrm>
          <a:ln w="19050" cmpd="sng">
            <a:solidFill>
              <a:srgbClr val="FF0000"/>
            </a:solidFill>
          </a:ln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61" y="2037842"/>
            <a:ext cx="4042004" cy="2794290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23" y="2037842"/>
            <a:ext cx="4090974" cy="2794290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4875637"/>
            <a:ext cx="2795588" cy="30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</a:pPr>
            <a:r>
              <a:rPr lang="en-GB" sz="1200" b="1" dirty="0" err="1">
                <a:solidFill>
                  <a:srgbClr val="FFFFFF"/>
                </a:solidFill>
                <a:latin typeface="Arial" charset="0"/>
              </a:rPr>
              <a:t>Adey</a:t>
            </a:r>
            <a:r>
              <a:rPr lang="en-GB" sz="1200" b="1" dirty="0">
                <a:solidFill>
                  <a:srgbClr val="FFFFFF"/>
                </a:solidFill>
                <a:latin typeface="Arial" charset="0"/>
              </a:rPr>
              <a:t> et al., PRD 89 (2014) 071301</a:t>
            </a:r>
            <a:endParaRPr lang="en-GB" sz="1200" b="1" dirty="0">
              <a:solidFill>
                <a:srgbClr val="FFFFFF"/>
              </a:solidFill>
              <a:latin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352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/>
              <a:t>Why study neutrino interactions</a:t>
            </a:r>
            <a:r>
              <a:rPr lang="en-US" dirty="0"/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1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eltaQ_v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0832" y="563098"/>
            <a:ext cx="2965349" cy="2481655"/>
          </a:xfrm>
          <a:prstGeom prst="rect">
            <a:avLst/>
          </a:prstGeom>
          <a:ln w="1905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To understand the nucleon and the nucleus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02" y="563098"/>
            <a:ext cx="5534981" cy="452325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Neutrino unique probe: weak and chiral:</a:t>
            </a:r>
          </a:p>
          <a:p>
            <a:pPr lvl="1"/>
            <a:r>
              <a:rPr lang="en-US" dirty="0"/>
              <a:t>Sensitive to </a:t>
            </a:r>
            <a:r>
              <a:rPr lang="en-US" dirty="0" err="1"/>
              <a:t>flavour</a:t>
            </a:r>
            <a:r>
              <a:rPr lang="en-US" dirty="0"/>
              <a:t>/isospin and 100% </a:t>
            </a:r>
            <a:r>
              <a:rPr lang="en-US" dirty="0" err="1"/>
              <a:t>polarised</a:t>
            </a:r>
            <a:endParaRPr lang="en-US" dirty="0"/>
          </a:p>
          <a:p>
            <a:pPr lvl="4"/>
            <a:endParaRPr lang="en-US" dirty="0"/>
          </a:p>
          <a:p>
            <a:r>
              <a:rPr lang="en-US" dirty="0"/>
              <a:t>How could neutrino scattering help?</a:t>
            </a:r>
          </a:p>
          <a:p>
            <a:pPr lvl="1"/>
            <a:r>
              <a:rPr lang="en-US" dirty="0"/>
              <a:t>Nucleon (e.g.):</a:t>
            </a:r>
          </a:p>
          <a:p>
            <a:pPr lvl="2"/>
            <a:r>
              <a:rPr lang="en-US" dirty="0"/>
              <a:t>Spin puzzle</a:t>
            </a:r>
          </a:p>
          <a:p>
            <a:pPr lvl="1"/>
            <a:r>
              <a:rPr lang="en-US" dirty="0"/>
              <a:t>Nucleus (e.g.):</a:t>
            </a:r>
          </a:p>
          <a:p>
            <a:pPr lvl="2"/>
            <a:r>
              <a:rPr lang="en-US" dirty="0"/>
              <a:t>Multi-nucleon correlations</a:t>
            </a:r>
          </a:p>
          <a:p>
            <a:pPr lvl="2"/>
            <a:r>
              <a:rPr lang="en-US" dirty="0"/>
              <a:t>Precise determination of:</a:t>
            </a:r>
          </a:p>
          <a:p>
            <a:pPr lvl="3"/>
            <a:r>
              <a:rPr lang="en-US" dirty="0"/>
              <a:t>Model parameters or, better,</a:t>
            </a:r>
          </a:p>
          <a:p>
            <a:pPr lvl="3"/>
            <a:r>
              <a:rPr lang="en-US" dirty="0"/>
              <a:t>Theoretical (ab initio) description</a:t>
            </a:r>
          </a:p>
          <a:p>
            <a:pPr lvl="4"/>
            <a:endParaRPr lang="en-US" dirty="0"/>
          </a:p>
          <a:p>
            <a:r>
              <a:rPr lang="en-US" dirty="0"/>
              <a:t>Can the neutrino’s unique properties compete with the rate in, e.g. electron scattering?</a:t>
            </a:r>
          </a:p>
          <a:p>
            <a:pPr lvl="1"/>
            <a:r>
              <a:rPr lang="en-US" dirty="0"/>
              <a:t>Measure weak charge directly; rate and </a:t>
            </a:r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dependence:</a:t>
            </a:r>
          </a:p>
          <a:p>
            <a:pPr lvl="2"/>
            <a:r>
              <a:rPr lang="en-US" dirty="0"/>
              <a:t>For </a:t>
            </a:r>
            <a:r>
              <a:rPr lang="en-US" i="1" dirty="0"/>
              <a:t>e</a:t>
            </a:r>
            <a:r>
              <a:rPr lang="en-US" baseline="30000" dirty="0"/>
              <a:t>-</a:t>
            </a:r>
            <a:r>
              <a:rPr lang="en-US" dirty="0"/>
              <a:t> rely on interference with photon, 10</a:t>
            </a:r>
            <a:r>
              <a:rPr lang="en-US" baseline="30000" dirty="0"/>
              <a:t>-6</a:t>
            </a:r>
            <a:r>
              <a:rPr lang="en-US" dirty="0"/>
              <a:t>-level asymmetry</a:t>
            </a:r>
          </a:p>
          <a:p>
            <a:pPr lvl="1"/>
            <a:r>
              <a:rPr lang="en-US" dirty="0"/>
              <a:t>To be studied!</a:t>
            </a:r>
          </a:p>
          <a:p>
            <a:pPr lvl="4"/>
            <a:endParaRPr lang="en-US" dirty="0"/>
          </a:p>
          <a:p>
            <a:r>
              <a:rPr lang="en-US" dirty="0"/>
              <a:t>Benefit of </a:t>
            </a:r>
            <a:r>
              <a:rPr lang="en-US" dirty="0" err="1"/>
              <a:t>nuSTORM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Precise flux and energy distribution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9256" y="2910451"/>
            <a:ext cx="3237574" cy="2172928"/>
          </a:xfrm>
          <a:prstGeom prst="rect">
            <a:avLst/>
          </a:prstGeom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68909"/>
      </p:ext>
    </p:extLst>
  </p:cSld>
  <p:clrMapOvr>
    <a:masterClrMapping/>
  </p:clrMapOvr>
</p:sld>
</file>

<file path=ppt/theme/theme1.xml><?xml version="1.0" encoding="utf-8"?>
<a:theme xmlns:a="http://schemas.openxmlformats.org/drawingml/2006/main" name="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KL-standard-black-16by9</Template>
  <TotalTime>1504</TotalTime>
  <Words>1445</Words>
  <Application>Microsoft Macintosh PowerPoint</Application>
  <PresentationFormat>On-screen Show (16:9)</PresentationFormat>
  <Paragraphs>332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Mangal</vt:lpstr>
      <vt:lpstr>Symbol</vt:lpstr>
      <vt:lpstr>Wingdings</vt:lpstr>
      <vt:lpstr>KL-standard-black</vt:lpstr>
      <vt:lpstr>nuSTORM facility and cross section workshop</vt:lpstr>
      <vt:lpstr>Contents</vt:lpstr>
      <vt:lpstr>What is nuSTORM?</vt:lpstr>
      <vt:lpstr>Neutrinos from stored muons</vt:lpstr>
      <vt:lpstr>nuSTORM overview</vt:lpstr>
      <vt:lpstr>Neutrino flux</vt:lpstr>
      <vt:lpstr>Sterile neutrino search @ FNAL</vt:lpstr>
      <vt:lpstr>Why study neutrino interactions?</vt:lpstr>
      <vt:lpstr>To understand the nucleon and the nucleus</vt:lpstr>
      <vt:lpstr>Search for CPiV in lbl oscillations</vt:lpstr>
      <vt:lpstr>Systematic uncertainty and/or bias</vt:lpstr>
      <vt:lpstr>Search for CPiV in lbl oscillations</vt:lpstr>
      <vt:lpstr>nuSTORM for neutrino scattering</vt:lpstr>
      <vt:lpstr>Specification: energy range</vt:lpstr>
      <vt:lpstr>nuSTORM for nN scattering @ CERN — parameters</vt:lpstr>
      <vt:lpstr>Novel Hybrid FFA solution</vt:lpstr>
      <vt:lpstr>Novel Hybrid FFA solution</vt:lpstr>
      <vt:lpstr>Momentum acceptance</vt:lpstr>
      <vt:lpstr>nuSTORM  &amp; CERN Physics Beyond Colliders study</vt:lpstr>
      <vt:lpstr>Physics Beyond Colliders study group</vt:lpstr>
      <vt:lpstr>Implementation @ CERN Exploratory study</vt:lpstr>
      <vt:lpstr>PowerPoint Presentation</vt:lpstr>
      <vt:lpstr>Status of study</vt:lpstr>
      <vt:lpstr>Extraction from TT61</vt:lpstr>
      <vt:lpstr>nuSTORM@CERN – SPS Extraction</vt:lpstr>
      <vt:lpstr>Civil Engineering - development</vt:lpstr>
      <vt:lpstr>Civil engineering; example</vt:lpstr>
      <vt:lpstr>Target hall, detector hall, RP</vt:lpstr>
      <vt:lpstr>The benefit of nuSTORM</vt:lpstr>
      <vt:lpstr>Systematic uncertainties</vt:lpstr>
      <vt:lpstr>‘Where are we now?’</vt:lpstr>
      <vt:lpstr>Timescales</vt:lpstr>
      <vt:lpstr>Detector options</vt:lpstr>
      <vt:lpstr>CCQE measurement at nuSTORM</vt:lpstr>
      <vt:lpstr>Conclusions and invitation to participate</vt:lpstr>
      <vt:lpstr>Conclusions</vt:lpstr>
      <vt:lpstr>Conclusions from nuSTORM w/s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nuSTORM</dc:title>
  <dc:creator>Microsoft Office User</dc:creator>
  <cp:lastModifiedBy>Microsoft Office User</cp:lastModifiedBy>
  <cp:revision>70</cp:revision>
  <dcterms:created xsi:type="dcterms:W3CDTF">2017-03-15T13:50:20Z</dcterms:created>
  <dcterms:modified xsi:type="dcterms:W3CDTF">2018-08-15T14:08:58Z</dcterms:modified>
</cp:coreProperties>
</file>