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3"/>
  </p:notesMasterIdLst>
  <p:handoutMasterIdLst>
    <p:handoutMasterId r:id="rId24"/>
  </p:handoutMasterIdLst>
  <p:sldIdLst>
    <p:sldId id="294" r:id="rId2"/>
    <p:sldId id="275" r:id="rId3"/>
    <p:sldId id="298" r:id="rId4"/>
    <p:sldId id="314" r:id="rId5"/>
    <p:sldId id="299" r:id="rId6"/>
    <p:sldId id="300" r:id="rId7"/>
    <p:sldId id="315" r:id="rId8"/>
    <p:sldId id="302" r:id="rId9"/>
    <p:sldId id="316" r:id="rId10"/>
    <p:sldId id="301" r:id="rId11"/>
    <p:sldId id="303" r:id="rId12"/>
    <p:sldId id="318" r:id="rId13"/>
    <p:sldId id="322" r:id="rId14"/>
    <p:sldId id="305" r:id="rId15"/>
    <p:sldId id="306" r:id="rId16"/>
    <p:sldId id="308" r:id="rId17"/>
    <p:sldId id="320" r:id="rId18"/>
    <p:sldId id="321" r:id="rId19"/>
    <p:sldId id="319" r:id="rId20"/>
    <p:sldId id="304" r:id="rId21"/>
    <p:sldId id="307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004C97"/>
    <a:srgbClr val="4E4E4E"/>
    <a:srgbClr val="63666A"/>
    <a:srgbClr val="FFD112"/>
    <a:srgbClr val="FFFF00"/>
    <a:srgbClr val="333333"/>
    <a:srgbClr val="404040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9" autoAdjust="0"/>
    <p:restoredTop sz="94723"/>
  </p:normalViewPr>
  <p:slideViewPr>
    <p:cSldViewPr snapToGrid="0" snapToObjects="1" showGuides="1">
      <p:cViewPr varScale="1">
        <p:scale>
          <a:sx n="69" d="100"/>
          <a:sy n="69" d="100"/>
        </p:scale>
        <p:origin x="200" y="54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9722" t="6156" r="16762"/>
          <a:stretch/>
        </p:blipFill>
        <p:spPr>
          <a:xfrm>
            <a:off x="0" y="0"/>
            <a:ext cx="9144000" cy="3340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65308" y="2153361"/>
            <a:ext cx="3816220" cy="10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89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8/16/2018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8/16/2018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it-IT"/>
              <a:t>8/16/2018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8/16/2018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8/16/2018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8/16/2018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8/16/2018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19" r:id="rId2"/>
    <p:sldLayoutId id="2147484104" r:id="rId3"/>
    <p:sldLayoutId id="2147484105" r:id="rId4"/>
    <p:sldLayoutId id="2147484120" r:id="rId5"/>
    <p:sldLayoutId id="2147484103" r:id="rId6"/>
    <p:sldLayoutId id="2147484122" r:id="rId7"/>
    <p:sldLayoutId id="2147484116" r:id="rId8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49.jpg"/><Relationship Id="rId7" Type="http://schemas.openxmlformats.org/officeDocument/2006/relationships/image" Target="../media/image53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tif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6450" y="3463320"/>
            <a:ext cx="7526338" cy="107796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/>
              <a:t>The Short Baseline Neutrino Program</a:t>
            </a:r>
            <a:br>
              <a:rPr lang="en-US" dirty="0"/>
            </a:br>
            <a:r>
              <a:rPr lang="en-US" dirty="0"/>
              <a:t>at </a:t>
            </a:r>
            <a:r>
              <a:rPr lang="en-US" dirty="0" err="1"/>
              <a:t>Fermilab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06450" y="5064798"/>
            <a:ext cx="7526338" cy="450436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Angela Fava for the SBN Collaboration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3F477-D2BD-4046-8AE9-FA6F28341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66" y="5320778"/>
            <a:ext cx="1422400" cy="142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D5A4AF-B862-E44A-B7A9-55919828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72" y="5371578"/>
            <a:ext cx="977900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9D0353-FFE9-474C-B758-3C65DFE1D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369" y="5930378"/>
            <a:ext cx="24765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5093" y="158400"/>
            <a:ext cx="6437628" cy="427877"/>
          </a:xfrm>
        </p:spPr>
        <p:txBody>
          <a:bodyPr/>
          <a:lstStyle/>
          <a:p>
            <a:pPr algn="ctr"/>
            <a:r>
              <a:rPr lang="en-US" dirty="0"/>
              <a:t>PHASE II_ </a:t>
            </a:r>
            <a:r>
              <a:rPr lang="en-US" dirty="0">
                <a:solidFill>
                  <a:srgbClr val="FF0000"/>
                </a:solidFill>
              </a:rPr>
              <a:t>SBND</a:t>
            </a:r>
            <a:r>
              <a:rPr lang="en-US" dirty="0"/>
              <a:t> + ICARUS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1D9184-633F-A64F-B103-8F44555F3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D26D01-0152-E04E-B11E-1794CEE25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44" y="409348"/>
            <a:ext cx="7443925" cy="574995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1F43431-7E02-C244-ADF5-CE5D78E192E0}"/>
              </a:ext>
            </a:extLst>
          </p:cNvPr>
          <p:cNvSpPr/>
          <p:nvPr/>
        </p:nvSpPr>
        <p:spPr>
          <a:xfrm>
            <a:off x="3036724" y="755729"/>
            <a:ext cx="17970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CRT panels (Switzerland) installed for preliminary beam data</a:t>
            </a:r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561EE51-8D90-2347-9C0B-C6E682517C6E}"/>
              </a:ext>
            </a:extLst>
          </p:cNvPr>
          <p:cNvSpPr/>
          <p:nvPr/>
        </p:nvSpPr>
        <p:spPr>
          <a:xfrm>
            <a:off x="3015919" y="4798731"/>
            <a:ext cx="3449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Anode Plane Assemblies under construction </a:t>
            </a:r>
            <a:b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</a:b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(US &amp; UK)</a:t>
            </a:r>
            <a:endParaRPr lang="en-US" sz="2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A75F33-F665-2C47-AB28-312EF47FBCC1}"/>
              </a:ext>
            </a:extLst>
          </p:cNvPr>
          <p:cNvSpPr/>
          <p:nvPr/>
        </p:nvSpPr>
        <p:spPr>
          <a:xfrm>
            <a:off x="2867718" y="5845609"/>
            <a:ext cx="3557907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Helvetica"/>
                <a:cs typeface="Helvetica"/>
              </a:rPr>
              <a:t>Expected data taking 2020</a:t>
            </a: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00EC0DC-1BDA-6144-B5CB-1D135A688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684" y="3913590"/>
            <a:ext cx="2464580" cy="1825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91106F-0254-8B43-A88F-B04F21DFD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0" y="3561937"/>
            <a:ext cx="2933179" cy="219988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2EA33F-E32E-824F-8EE2-98FE1B1AB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4" y="767609"/>
            <a:ext cx="2886866" cy="19305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DFDC22-B24B-8C4F-938D-FCA27CEDD89D}"/>
              </a:ext>
            </a:extLst>
          </p:cNvPr>
          <p:cNvSpPr/>
          <p:nvPr/>
        </p:nvSpPr>
        <p:spPr>
          <a:xfrm>
            <a:off x="82740" y="3163024"/>
            <a:ext cx="3095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Cathode arrived at FNAL!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FCF413-E3FB-6140-A210-38FE458F3C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9317" y="2681706"/>
            <a:ext cx="2398139" cy="1807516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376A2FA-4A7A-E24F-8701-3A8BB3A75BBD}"/>
              </a:ext>
            </a:extLst>
          </p:cNvPr>
          <p:cNvSpPr/>
          <p:nvPr/>
        </p:nvSpPr>
        <p:spPr>
          <a:xfrm>
            <a:off x="5797456" y="3417245"/>
            <a:ext cx="3095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PMT testing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491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4.81481E-6 L 0.28559 -0.213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-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 animBg="1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87838" y="631208"/>
            <a:ext cx="63330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760 t of LAr, 476 t active mass.</a:t>
            </a:r>
          </a:p>
          <a:p>
            <a:pPr marL="266700" indent="-266700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600 m from the source. </a:t>
            </a:r>
          </a:p>
          <a:p>
            <a:pPr marL="266700" indent="-266700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4 TPCs with 1.5 m drift and 3 wire planes.</a:t>
            </a:r>
          </a:p>
          <a:p>
            <a:pPr marL="266700" indent="-266700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360 8” PMTs coated with TPB.</a:t>
            </a:r>
          </a:p>
          <a:p>
            <a:pPr marL="266700" indent="-266700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Almost full CRT coverage.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623" y="158400"/>
            <a:ext cx="3342926" cy="2326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8000" dist="5000" dir="5400000" sy="-100000" algn="bl" rotWithShape="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404887-C78B-564B-80B9-0C3CE9150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24318A7E-77F3-524C-B77C-70D5E5FF94EE}"/>
              </a:ext>
            </a:extLst>
          </p:cNvPr>
          <p:cNvSpPr txBox="1">
            <a:spLocks/>
          </p:cNvSpPr>
          <p:nvPr/>
        </p:nvSpPr>
        <p:spPr>
          <a:xfrm>
            <a:off x="-72000" y="158400"/>
            <a:ext cx="6437628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/>
              <a:t>PHASE II_ SBND + </a:t>
            </a:r>
            <a:r>
              <a:rPr lang="en-US" dirty="0">
                <a:solidFill>
                  <a:srgbClr val="FF0000"/>
                </a:solidFill>
              </a:rPr>
              <a:t>ICARUS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E9B2A2-50A2-1642-AB6B-09245ACFD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495" y="3723974"/>
            <a:ext cx="2883128" cy="2451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5E62DF-15F4-9D4A-81EA-00DF3BA3F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50463"/>
            <a:ext cx="2844800" cy="23241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10EF848-0F7A-AD44-9939-0E682B58CEB3}"/>
              </a:ext>
            </a:extLst>
          </p:cNvPr>
          <p:cNvSpPr txBox="1"/>
          <p:nvPr/>
        </p:nvSpPr>
        <p:spPr>
          <a:xfrm>
            <a:off x="3809384" y="2922908"/>
            <a:ext cx="1175094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See talk by Y.-T. Tsai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E39BDE-CF80-E94C-84BC-EE360EB21A89}"/>
              </a:ext>
            </a:extLst>
          </p:cNvPr>
          <p:cNvSpPr/>
          <p:nvPr/>
        </p:nvSpPr>
        <p:spPr>
          <a:xfrm>
            <a:off x="5638397" y="3144980"/>
            <a:ext cx="345137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Given its large mass and far location ICARUS-T600 will provide high sensitivity to oscillated neutrinos </a:t>
            </a:r>
            <a:b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</a:b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precision search.</a:t>
            </a:r>
          </a:p>
          <a:p>
            <a:pPr marL="266700" lvl="0" indent="-266700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~ 10</a:t>
            </a:r>
            <a:r>
              <a:rPr lang="en-US" sz="2000" baseline="30000" dirty="0">
                <a:solidFill>
                  <a:srgbClr val="4E4E4E"/>
                </a:solidFill>
                <a:latin typeface="Helvetica"/>
                <a:cs typeface="Helvetica"/>
              </a:rPr>
              <a:t>5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rgbClr val="4E4E4E"/>
                </a:solidFill>
                <a:latin typeface="Helvetica"/>
                <a:cs typeface="Helvetica"/>
              </a:rPr>
              <a:t>NuMI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off-axis events/year, high statistics for both 1</a:t>
            </a:r>
            <a:r>
              <a:rPr lang="en-US" sz="2000" baseline="30000" dirty="0">
                <a:solidFill>
                  <a:srgbClr val="4E4E4E"/>
                </a:solidFill>
                <a:latin typeface="Helvetica"/>
                <a:cs typeface="Helvetica"/>
              </a:rPr>
              <a:t>st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and 2</a:t>
            </a:r>
            <a:r>
              <a:rPr lang="en-US" sz="2000" baseline="30000" dirty="0">
                <a:solidFill>
                  <a:srgbClr val="4E4E4E"/>
                </a:solidFill>
                <a:latin typeface="Helvetica"/>
                <a:cs typeface="Helvetica"/>
              </a:rPr>
              <a:t>nd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DUNE oscillation peaks.</a:t>
            </a:r>
          </a:p>
          <a:p>
            <a:pPr marL="266700" lvl="0" indent="-266700" algn="just">
              <a:spcAft>
                <a:spcPts val="1200"/>
              </a:spcAft>
              <a:buFont typeface="Courier New"/>
              <a:buChar char="o"/>
            </a:pPr>
            <a:endParaRPr lang="en-US" sz="2000" dirty="0">
              <a:solidFill>
                <a:srgbClr val="4E4E4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413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/>
          <p:nvPr/>
        </p:nvPicPr>
        <p:blipFill>
          <a:blip r:embed="rId2" cstate="print"/>
          <a:stretch/>
        </p:blipFill>
        <p:spPr>
          <a:xfrm>
            <a:off x="2170662" y="793611"/>
            <a:ext cx="2079003" cy="1523760"/>
          </a:xfrm>
          <a:prstGeom prst="rect">
            <a:avLst/>
          </a:prstGeom>
          <a:ln w="28575" cmpd="sng">
            <a:solidFill>
              <a:srgbClr val="008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49" y="1076643"/>
            <a:ext cx="1307426" cy="2324315"/>
          </a:xfrm>
          <a:prstGeom prst="rect">
            <a:avLst/>
          </a:prstGeom>
          <a:ln w="28575" cmpd="sng"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-126984" y="3037413"/>
            <a:ext cx="4102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Overhauling at CERN 2015-2017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6964" t="11394" r="31990" b="15183"/>
          <a:stretch/>
        </p:blipFill>
        <p:spPr>
          <a:xfrm>
            <a:off x="518319" y="1373730"/>
            <a:ext cx="1672447" cy="1509167"/>
          </a:xfrm>
          <a:prstGeom prst="rect">
            <a:avLst/>
          </a:prstGeom>
          <a:ln w="28575" cmpd="sng">
            <a:solidFill>
              <a:srgbClr val="0000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404887-C78B-564B-80B9-0C3CE9150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24318A7E-77F3-524C-B77C-70D5E5FF94EE}"/>
              </a:ext>
            </a:extLst>
          </p:cNvPr>
          <p:cNvSpPr txBox="1">
            <a:spLocks/>
          </p:cNvSpPr>
          <p:nvPr/>
        </p:nvSpPr>
        <p:spPr>
          <a:xfrm>
            <a:off x="0" y="158400"/>
            <a:ext cx="91440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/>
              <a:t>PHASE II_ SBND + </a:t>
            </a:r>
            <a:r>
              <a:rPr lang="en-US" dirty="0">
                <a:solidFill>
                  <a:srgbClr val="FF0000"/>
                </a:solidFill>
              </a:rPr>
              <a:t>ICARUS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AFEA74-576F-1E42-A2C9-6B44C0E6A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50" y="3670350"/>
            <a:ext cx="2104735" cy="26187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333984-48AC-CC47-BE3F-4DAF581C3698}"/>
              </a:ext>
            </a:extLst>
          </p:cNvPr>
          <p:cNvSpPr/>
          <p:nvPr/>
        </p:nvSpPr>
        <p:spPr>
          <a:xfrm>
            <a:off x="2380771" y="5818853"/>
            <a:ext cx="3292959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Helvetica"/>
                <a:cs typeface="Helvetica"/>
              </a:rPr>
              <a:t>Expected data taking 2019</a:t>
            </a: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873A8-B803-3040-B1E0-C8AD65FAC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787" y="3690372"/>
            <a:ext cx="3028013" cy="2016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F734B6-CE49-624A-9AEC-0A991AB57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22" y="722345"/>
            <a:ext cx="8154955" cy="544088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9AF5F8-27C7-8740-9542-5C76CE4166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7798" y="3843232"/>
            <a:ext cx="3289288" cy="2190666"/>
          </a:xfrm>
          <a:prstGeom prst="roundRect">
            <a:avLst>
              <a:gd name="adj" fmla="val 2829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253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0.00209 L 0.30174 -0.1916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1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CARUS_move.mp4">
            <a:hlinkClick r:id="" action="ppaction://media"/>
            <a:extLst>
              <a:ext uri="{FF2B5EF4-FFF2-40B4-BE49-F238E27FC236}">
                <a16:creationId xmlns:a16="http://schemas.microsoft.com/office/drawing/2014/main" id="{01ADD296-E24B-9647-B82B-CBA94AFA10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" b="-526"/>
          <a:stretch/>
        </p:blipFill>
        <p:spPr>
          <a:xfrm>
            <a:off x="228600" y="897146"/>
            <a:ext cx="8672513" cy="490404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B7904E-7C5C-D64D-BCD9-D48CF8A7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One more flight!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0BBF43-D075-BA48-8074-08370E5CC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6B1DB-2DB5-E546-A367-37F932EC4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9ABF3-C26B-014D-BBA5-67E12FBA1636}"/>
              </a:ext>
            </a:extLst>
          </p:cNvPr>
          <p:cNvSpPr txBox="1"/>
          <p:nvPr/>
        </p:nvSpPr>
        <p:spPr>
          <a:xfrm>
            <a:off x="5436015" y="5831173"/>
            <a:ext cx="3584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Thanks to </a:t>
            </a:r>
            <a:r>
              <a:rPr lang="en-US" sz="1600" b="1" dirty="0" err="1">
                <a:solidFill>
                  <a:srgbClr val="FF0000"/>
                </a:solidFill>
              </a:rPr>
              <a:t>Reidar</a:t>
            </a:r>
            <a:r>
              <a:rPr lang="en-US" sz="1600" b="1" dirty="0">
                <a:solidFill>
                  <a:srgbClr val="FF0000"/>
                </a:solidFill>
              </a:rPr>
              <a:t> Hahn &amp; James Schultz!</a:t>
            </a:r>
          </a:p>
        </p:txBody>
      </p:sp>
    </p:spTree>
    <p:extLst>
      <p:ext uri="{BB962C8B-B14F-4D97-AF65-F5344CB8AC3E}">
        <p14:creationId xmlns:p14="http://schemas.microsoft.com/office/powerpoint/2010/main" val="9502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4815" y="719324"/>
            <a:ext cx="5763706" cy="5311589"/>
          </a:xfrm>
        </p:spPr>
        <p:txBody>
          <a:bodyPr/>
          <a:lstStyle/>
          <a:p>
            <a:pPr marL="266700" indent="-266700">
              <a:buFont typeface="Courier New"/>
              <a:buChar char="o"/>
            </a:pPr>
            <a:r>
              <a:rPr lang="en-US" sz="2000" dirty="0"/>
              <a:t>Correlations between detectors (same beam and experimental technique) allow for cancelations in systematic uncertainty.</a:t>
            </a:r>
          </a:p>
          <a:p>
            <a:pPr marL="266700" indent="-266700">
              <a:buFont typeface="Courier New"/>
              <a:buChar char="o"/>
            </a:pPr>
            <a:r>
              <a:rPr lang="en-US" sz="2000" dirty="0"/>
              <a:t>The analysis leveraged </a:t>
            </a:r>
            <a:r>
              <a:rPr lang="en-US" sz="2000" dirty="0" err="1"/>
              <a:t>MiniBooNE</a:t>
            </a:r>
            <a:r>
              <a:rPr lang="en-US" sz="2000" dirty="0"/>
              <a:t> expertise in simulating BNB neutrino fluxes.</a:t>
            </a:r>
          </a:p>
          <a:p>
            <a:pPr marL="266700" indent="-266700">
              <a:lnSpc>
                <a:spcPct val="110000"/>
              </a:lnSpc>
              <a:buFont typeface="Courier New"/>
              <a:buChar char="o"/>
            </a:pPr>
            <a:r>
              <a:rPr lang="en-US" sz="2000" dirty="0"/>
              <a:t>Major background source related to cosmic rays:</a:t>
            </a:r>
          </a:p>
          <a:p>
            <a:pPr marL="444500" indent="-177800">
              <a:lnSpc>
                <a:spcPct val="110000"/>
              </a:lnSpc>
              <a:buFont typeface="Arial"/>
              <a:buChar char="•"/>
              <a:tabLst>
                <a:tab pos="630238" algn="l"/>
              </a:tabLst>
            </a:pPr>
            <a:r>
              <a:rPr lang="en-US" sz="1800" dirty="0"/>
              <a:t>spurious triggers;</a:t>
            </a:r>
          </a:p>
          <a:p>
            <a:pPr marL="444500" indent="-177800">
              <a:lnSpc>
                <a:spcPct val="110000"/>
              </a:lnSpc>
              <a:buFont typeface="Arial"/>
              <a:buChar char="•"/>
              <a:tabLst>
                <a:tab pos="630238" algn="l"/>
              </a:tabLst>
            </a:pPr>
            <a:r>
              <a:rPr lang="en-US" sz="1800" dirty="0"/>
              <a:t>several uncorrelated</a:t>
            </a:r>
            <a:br>
              <a:rPr lang="en-US" sz="1800" dirty="0"/>
            </a:br>
            <a:r>
              <a:rPr lang="en-US" sz="1800" dirty="0"/>
              <a:t>c-rays in LAr active</a:t>
            </a:r>
            <a:br>
              <a:rPr lang="en-US" sz="1800" dirty="0"/>
            </a:br>
            <a:r>
              <a:rPr lang="en-US" sz="1800" dirty="0"/>
              <a:t>volume during drift</a:t>
            </a:r>
            <a:br>
              <a:rPr lang="en-US" sz="1800" dirty="0"/>
            </a:br>
            <a:r>
              <a:rPr lang="en-US" sz="1800" dirty="0"/>
              <a:t>window recording.</a:t>
            </a:r>
          </a:p>
          <a:p>
            <a:pPr marL="541338" indent="-274638">
              <a:lnSpc>
                <a:spcPct val="110000"/>
              </a:lnSpc>
              <a:buFont typeface="Arial"/>
              <a:buChar char="•"/>
              <a:tabLst>
                <a:tab pos="630238" algn="l"/>
              </a:tabLst>
            </a:pP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18537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Analysis of sensitivity to oscillations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-1" r="64081" b="-65"/>
          <a:stretch/>
        </p:blipFill>
        <p:spPr>
          <a:xfrm>
            <a:off x="73623" y="633450"/>
            <a:ext cx="3094030" cy="5760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386" y="4384861"/>
            <a:ext cx="5682753" cy="1938088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157145"/>
              </p:ext>
            </p:extLst>
          </p:nvPr>
        </p:nvGraphicFramePr>
        <p:xfrm>
          <a:off x="5870277" y="2740450"/>
          <a:ext cx="3206007" cy="1513331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0E4471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0E4471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0E4471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effectLst/>
              </a:tblPr>
              <a:tblGrid>
                <a:gridCol w="994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72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Detector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47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𝜈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every N spills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47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Cosmic 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in spill every N spills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4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05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SBND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47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47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rgbClr val="99D6E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47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8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MicroBooNE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800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9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ICARUS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47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250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47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E447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47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AD3FAA-7D34-004F-B8C0-01E241EDA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84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690" y="83013"/>
            <a:ext cx="8969712" cy="427877"/>
          </a:xfrm>
        </p:spPr>
        <p:txBody>
          <a:bodyPr/>
          <a:lstStyle/>
          <a:p>
            <a:pPr algn="ctr"/>
            <a:r>
              <a:rPr lang="en-US" dirty="0"/>
              <a:t>Sensitivity of SBN program in appearance channel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422756" y="5092958"/>
            <a:ext cx="5449268" cy="1015663"/>
          </a:xfrm>
          <a:prstGeom prst="rect">
            <a:avLst/>
          </a:prstGeom>
          <a:ln>
            <a:solidFill>
              <a:srgbClr val="004C97"/>
            </a:solidFill>
            <a:round/>
          </a:ln>
          <a:effectLst>
            <a:glow rad="76200">
              <a:schemeClr val="tx2">
                <a:alpha val="5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The LSND 99% C.L. region will be covered at ∼ 5 </a:t>
            </a:r>
            <a:r>
              <a:rPr lang="en-US" sz="2000" dirty="0" err="1">
                <a:solidFill>
                  <a:srgbClr val="4E4E4E"/>
                </a:solidFill>
                <a:latin typeface="+mn-lt"/>
                <a:cs typeface="Symbol" charset="2"/>
              </a:rPr>
              <a:t>σ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level in 3 years of data taking with positive focusing of the BNB (∼ 6.6 x 10</a:t>
            </a:r>
            <a:r>
              <a:rPr lang="en-US" sz="2000" baseline="30000" dirty="0">
                <a:solidFill>
                  <a:srgbClr val="4E4E4E"/>
                </a:solidFill>
                <a:latin typeface="Helvetica"/>
                <a:cs typeface="Helvetica"/>
              </a:rPr>
              <a:t>20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pot).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7690" y="583554"/>
            <a:ext cx="3098800" cy="5711170"/>
            <a:chOff x="152400" y="711200"/>
            <a:chExt cx="3098800" cy="57111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b="786"/>
            <a:stretch/>
          </p:blipFill>
          <p:spPr>
            <a:xfrm>
              <a:off x="152400" y="711200"/>
              <a:ext cx="3098800" cy="57111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35022" y="108333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0458" y="294167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8537" y="4775108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5-Point Star 16"/>
            <p:cNvSpPr>
              <a:spLocks noChangeAspect="1"/>
            </p:cNvSpPr>
            <p:nvPr/>
          </p:nvSpPr>
          <p:spPr>
            <a:xfrm>
              <a:off x="2929067" y="5170605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5-Point Star 17"/>
            <p:cNvSpPr>
              <a:spLocks noChangeAspect="1"/>
            </p:cNvSpPr>
            <p:nvPr/>
          </p:nvSpPr>
          <p:spPr>
            <a:xfrm>
              <a:off x="2929068" y="3315240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5-Point Star 18"/>
            <p:cNvSpPr>
              <a:spLocks noChangeAspect="1"/>
            </p:cNvSpPr>
            <p:nvPr/>
          </p:nvSpPr>
          <p:spPr>
            <a:xfrm>
              <a:off x="2916617" y="1472328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B735E1-21CE-AC44-B2E0-75E41691C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733B5E-7D6C-FC45-9BCF-3492802CE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756" y="776893"/>
            <a:ext cx="4935203" cy="4074270"/>
          </a:xfrm>
          <a:prstGeom prst="rect">
            <a:avLst/>
          </a:prstGeom>
        </p:spPr>
      </p:pic>
      <p:sp>
        <p:nvSpPr>
          <p:cNvPr id="24" name="Right Brace 23">
            <a:extLst>
              <a:ext uri="{FF2B5EF4-FFF2-40B4-BE49-F238E27FC236}">
                <a16:creationId xmlns:a16="http://schemas.microsoft.com/office/drawing/2014/main" id="{D958CCA6-4ECB-1F41-A962-4E78A8BC5C11}"/>
              </a:ext>
            </a:extLst>
          </p:cNvPr>
          <p:cNvSpPr/>
          <p:nvPr/>
        </p:nvSpPr>
        <p:spPr>
          <a:xfrm>
            <a:off x="7467600" y="1714500"/>
            <a:ext cx="139700" cy="660400"/>
          </a:xfrm>
          <a:prstGeom prst="rightBrace">
            <a:avLst/>
          </a:prstGeom>
          <a:ln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BF905D-B6AE-044D-AEFF-E20E45C26D1D}"/>
              </a:ext>
            </a:extLst>
          </p:cNvPr>
          <p:cNvSpPr/>
          <p:nvPr/>
        </p:nvSpPr>
        <p:spPr>
          <a:xfrm>
            <a:off x="7607300" y="1788180"/>
            <a:ext cx="1085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arXiv</a:t>
            </a:r>
            <a:r>
              <a:rPr lang="it-IT" sz="14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: 1703.00860</a:t>
            </a:r>
          </a:p>
        </p:txBody>
      </p:sp>
    </p:spTree>
    <p:extLst>
      <p:ext uri="{BB962C8B-B14F-4D97-AF65-F5344CB8AC3E}">
        <p14:creationId xmlns:p14="http://schemas.microsoft.com/office/powerpoint/2010/main" val="2865351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81" y="56370"/>
            <a:ext cx="9144000" cy="427877"/>
          </a:xfrm>
        </p:spPr>
        <p:txBody>
          <a:bodyPr/>
          <a:lstStyle/>
          <a:p>
            <a:pPr algn="ctr"/>
            <a:r>
              <a:rPr lang="en-US" dirty="0"/>
              <a:t>Sensitivity of SBN program in disappearance channel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3339219" y="4733336"/>
            <a:ext cx="5701539" cy="1323439"/>
          </a:xfrm>
          <a:prstGeom prst="rect">
            <a:avLst/>
          </a:prstGeom>
          <a:ln>
            <a:solidFill>
              <a:srgbClr val="004C97"/>
            </a:solidFill>
            <a:round/>
          </a:ln>
          <a:effectLst>
            <a:glow rad="76200">
              <a:schemeClr val="tx2">
                <a:alpha val="5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Sensitivity to 𝜈</a:t>
            </a:r>
            <a:r>
              <a:rPr lang="en-US" sz="2000" baseline="-25000" dirty="0">
                <a:solidFill>
                  <a:srgbClr val="4E4E4E"/>
                </a:solidFill>
                <a:latin typeface="Helvetica"/>
                <a:cs typeface="Helvetica"/>
              </a:rPr>
              <a:t>μ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disappearance will be extended by 1 order of magnitude beyond </a:t>
            </a:r>
            <a:r>
              <a:rPr lang="en-US" sz="2000" dirty="0" err="1">
                <a:solidFill>
                  <a:srgbClr val="4E4E4E"/>
                </a:solidFill>
                <a:latin typeface="Helvetica"/>
                <a:cs typeface="Helvetica"/>
              </a:rPr>
              <a:t>SciBooNE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+ </a:t>
            </a:r>
            <a:r>
              <a:rPr lang="en-US" sz="2000" dirty="0" err="1">
                <a:solidFill>
                  <a:srgbClr val="4E4E4E"/>
                </a:solidFill>
                <a:latin typeface="Helvetica"/>
                <a:cs typeface="Helvetica"/>
              </a:rPr>
              <a:t>MiniBooNE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limits in 3 years of data taking with positive focusing of the BNB (∼ 6.6 x 10</a:t>
            </a:r>
            <a:r>
              <a:rPr lang="en-US" sz="2000" baseline="30000" dirty="0">
                <a:solidFill>
                  <a:srgbClr val="4E4E4E"/>
                </a:solidFill>
                <a:latin typeface="Helvetica"/>
                <a:cs typeface="Helvetica"/>
              </a:rPr>
              <a:t>20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pot).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6572" y="479732"/>
            <a:ext cx="3081673" cy="5796649"/>
            <a:chOff x="44405" y="515257"/>
            <a:chExt cx="3159651" cy="58943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86" y="515257"/>
              <a:ext cx="3144531" cy="19357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05" y="2451027"/>
              <a:ext cx="3159651" cy="197148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05" y="4442009"/>
              <a:ext cx="3153412" cy="1967588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81D6B-14C1-D74A-A264-87EBF16D9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81578-5F15-A544-ACF7-15E90E813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550" y="712078"/>
            <a:ext cx="4279900" cy="3573819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3F3E9ADE-3651-184B-85F3-47416268455A}"/>
              </a:ext>
            </a:extLst>
          </p:cNvPr>
          <p:cNvSpPr/>
          <p:nvPr/>
        </p:nvSpPr>
        <p:spPr>
          <a:xfrm>
            <a:off x="7378700" y="1330980"/>
            <a:ext cx="139700" cy="523220"/>
          </a:xfrm>
          <a:prstGeom prst="rightBrace">
            <a:avLst/>
          </a:prstGeom>
          <a:ln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FF99B1-739A-A342-AAAC-99E53584DFA1}"/>
              </a:ext>
            </a:extLst>
          </p:cNvPr>
          <p:cNvSpPr/>
          <p:nvPr/>
        </p:nvSpPr>
        <p:spPr>
          <a:xfrm>
            <a:off x="7518400" y="1330980"/>
            <a:ext cx="1085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arXiv</a:t>
            </a:r>
            <a:r>
              <a:rPr lang="it-IT" sz="14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: 1703.00860</a:t>
            </a:r>
          </a:p>
        </p:txBody>
      </p:sp>
    </p:spTree>
    <p:extLst>
      <p:ext uri="{BB962C8B-B14F-4D97-AF65-F5344CB8AC3E}">
        <p14:creationId xmlns:p14="http://schemas.microsoft.com/office/powerpoint/2010/main" val="1000016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81D6B-14C1-D74A-A264-87EBF16D9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677D53-8B9D-C641-8D58-365ED439C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724"/>
            <a:ext cx="9130401" cy="2931618"/>
          </a:xfrm>
          <a:prstGeom prst="rect">
            <a:avLst/>
          </a:prstGeom>
        </p:spPr>
      </p:pic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3D7E11A6-8606-1445-87BB-76C35489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3265714"/>
            <a:ext cx="8679154" cy="27651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SBN Program at </a:t>
            </a:r>
            <a:r>
              <a:rPr lang="en-US" dirty="0" err="1"/>
              <a:t>Fermilab</a:t>
            </a:r>
            <a:r>
              <a:rPr lang="en-US" dirty="0"/>
              <a:t> is well on its way to:</a:t>
            </a:r>
          </a:p>
          <a:p>
            <a:pPr marL="266700" indent="-266700">
              <a:buFont typeface="Courier New"/>
              <a:buChar char="o"/>
            </a:pPr>
            <a:r>
              <a:rPr lang="en-US" dirty="0"/>
              <a:t>an exiting search for neutrino oscillations over short baseline addressing the sterile neutrino puzzle;</a:t>
            </a:r>
          </a:p>
          <a:p>
            <a:pPr marL="266700" indent="-266700">
              <a:lnSpc>
                <a:spcPct val="110000"/>
              </a:lnSpc>
              <a:buFont typeface="Courier New"/>
              <a:buChar char="o"/>
            </a:pPr>
            <a:r>
              <a:rPr lang="en-US" dirty="0"/>
              <a:t>make high precision measurements of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-</a:t>
            </a:r>
            <a:r>
              <a:rPr lang="en-US" dirty="0" err="1"/>
              <a:t>Ar</a:t>
            </a:r>
            <a:r>
              <a:rPr lang="en-US" dirty="0"/>
              <a:t> cross sections;</a:t>
            </a:r>
          </a:p>
          <a:p>
            <a:pPr marL="266700" indent="-266700">
              <a:lnSpc>
                <a:spcPct val="110000"/>
              </a:lnSpc>
              <a:buFont typeface="Courier New"/>
              <a:buChar char="o"/>
            </a:pPr>
            <a:r>
              <a:rPr lang="en-US" dirty="0"/>
              <a:t>develop </a:t>
            </a:r>
            <a:r>
              <a:rPr lang="en-US" dirty="0" err="1"/>
              <a:t>LAr</a:t>
            </a:r>
            <a:r>
              <a:rPr lang="en-US" dirty="0"/>
              <a:t>-TPC technology &amp; expertise in preparation for DUNE.</a:t>
            </a:r>
          </a:p>
          <a:p>
            <a:pPr marL="541338" indent="-274638">
              <a:lnSpc>
                <a:spcPct val="110000"/>
              </a:lnSpc>
              <a:buFont typeface="Arial"/>
              <a:buChar char="•"/>
              <a:tabLst>
                <a:tab pos="630238" algn="l"/>
              </a:tabLs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3575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4964A-5D68-3740-856E-BFF392E25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8BE6F-344E-ED48-B520-B220AAA50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8C613-3DA9-8247-9590-A233950F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787"/>
            <a:ext cx="9007722" cy="6504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D8CF6F-D0AD-AD41-A7F2-3C5AE8086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432" y="223160"/>
            <a:ext cx="3582955" cy="108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3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154C5A-DF9F-1241-B4C3-98A85638E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342" y="2878111"/>
            <a:ext cx="2454640" cy="829531"/>
          </a:xfrm>
        </p:spPr>
        <p:txBody>
          <a:bodyPr/>
          <a:lstStyle/>
          <a:p>
            <a:r>
              <a:rPr lang="en-US" sz="4400" dirty="0"/>
              <a:t>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83B54-6F64-8541-883A-C30A3D04D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01361-BD4B-D246-8566-ACD37B505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27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164891" y="643988"/>
                <a:ext cx="8809077" cy="1875977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en-US" sz="2000" dirty="0"/>
                  <a:t>Three independent classes of anomalous experimental results in the last 20 years, not fitting into the “standard” landscape of 3-flavour 𝜈 mixing:</a:t>
                </a:r>
              </a:p>
              <a:p>
                <a:pPr marL="266700" indent="-266700" algn="just"/>
                <a:r>
                  <a:rPr lang="en-US" sz="2000" dirty="0">
                    <a:solidFill>
                      <a:srgbClr val="FF0000"/>
                    </a:solidFill>
                  </a:rPr>
                  <a:t>disappearance</a:t>
                </a:r>
                <a:r>
                  <a:rPr lang="en-US" sz="2000" dirty="0"/>
                  <a:t> of anti-𝜈</a:t>
                </a:r>
                <a:r>
                  <a:rPr lang="en-US" sz="2000" baseline="-25000" dirty="0"/>
                  <a:t>e</a:t>
                </a:r>
                <a:r>
                  <a:rPr lang="en-US" sz="2000" dirty="0"/>
                  <a:t> detected from near-by nuclear reactors;</a:t>
                </a:r>
              </a:p>
              <a:p>
                <a:pPr marL="266700" indent="-266700" algn="just"/>
                <a:r>
                  <a:rPr lang="en-US" sz="2000" dirty="0">
                    <a:solidFill>
                      <a:srgbClr val="FF0000"/>
                    </a:solidFill>
                  </a:rPr>
                  <a:t>disappearance</a:t>
                </a:r>
                <a:r>
                  <a:rPr lang="en-US" sz="2000" dirty="0"/>
                  <a:t> of 𝜈</a:t>
                </a:r>
                <a:r>
                  <a:rPr lang="en-US" sz="2000" baseline="-25000" dirty="0"/>
                  <a:t>e</a:t>
                </a:r>
                <a:r>
                  <a:rPr lang="en-US" sz="2000" dirty="0"/>
                  <a:t> from intense calibration sources in solar 𝜈 experiments;</a:t>
                </a:r>
              </a:p>
              <a:p>
                <a:pPr marL="266700" indent="-266700" algn="just"/>
                <a:r>
                  <a:rPr lang="en-US" sz="2000" dirty="0">
                    <a:solidFill>
                      <a:srgbClr val="FF0000"/>
                    </a:solidFill>
                  </a:rPr>
                  <a:t>appearance</a:t>
                </a:r>
                <a:r>
                  <a:rPr lang="en-US" sz="2000" dirty="0"/>
                  <a:t> of 𝜈</a:t>
                </a:r>
                <a:r>
                  <a:rPr lang="en-US" sz="2000" baseline="-25000" dirty="0"/>
                  <a:t>e</a:t>
                </a:r>
                <a:r>
                  <a:rPr lang="en-US" sz="2000" dirty="0"/>
                  <a:t>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sz="20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i="1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sz="2000" i="1" baseline="-2500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000" dirty="0">
                    <a:solidFill>
                      <a:srgbClr val="50504E"/>
                    </a:solidFill>
                  </a:rPr>
                  <a:t> </a:t>
                </a:r>
                <a:r>
                  <a:rPr lang="en-US" sz="2000" dirty="0"/>
                  <a:t>in 𝜈</a:t>
                </a:r>
                <a:r>
                  <a:rPr lang="en-US" sz="2000" baseline="-25000" dirty="0"/>
                  <a:t>μ</a:t>
                </a:r>
                <a:r>
                  <a:rPr lang="en-US" sz="2000" dirty="0"/>
                  <a:t>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sz="20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i="1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l-GR" sz="2000" i="1" baseline="-2500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rgbClr val="50504E"/>
                    </a:solidFill>
                  </a:rPr>
                  <a:t> </a:t>
                </a:r>
                <a:r>
                  <a:rPr lang="en-US" sz="2000" dirty="0"/>
                  <a:t>beams at particle accelerators. 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891" y="643988"/>
                <a:ext cx="8809077" cy="1875977"/>
              </a:xfrm>
              <a:blipFill>
                <a:blip r:embed="rId2"/>
                <a:stretch>
                  <a:fillRect l="-1727" t="-4054" r="-1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92197"/>
            <a:ext cx="9144000" cy="427877"/>
          </a:xfrm>
        </p:spPr>
        <p:txBody>
          <a:bodyPr/>
          <a:lstStyle/>
          <a:p>
            <a:pPr algn="ctr"/>
            <a:r>
              <a:rPr lang="en-US" dirty="0"/>
              <a:t>The puzzling picture of short baseline 𝜈 oscillations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Fava _ </a:t>
            </a:r>
            <a:r>
              <a:rPr lang="en-US" dirty="0" err="1"/>
              <a:t>NuFACT</a:t>
            </a:r>
            <a:r>
              <a:rPr lang="en-US" dirty="0"/>
              <a:t> 2018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766C98B-1445-B145-AD87-B966E49139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7016703"/>
                  </p:ext>
                </p:extLst>
              </p:nvPr>
            </p:nvGraphicFramePr>
            <p:xfrm>
              <a:off x="1040400" y="2456465"/>
              <a:ext cx="7058058" cy="2225040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37440410"/>
                        </a:ext>
                      </a:extLst>
                    </a:gridCol>
                    <a:gridCol w="2055530">
                      <a:extLst>
                        <a:ext uri="{9D8B030D-6E8A-4147-A177-3AD203B41FA5}">
                          <a16:colId xmlns:a16="http://schemas.microsoft.com/office/drawing/2014/main" val="2673334848"/>
                        </a:ext>
                      </a:extLst>
                    </a:gridCol>
                    <a:gridCol w="1949532">
                      <a:extLst>
                        <a:ext uri="{9D8B030D-6E8A-4147-A177-3AD203B41FA5}">
                          <a16:colId xmlns:a16="http://schemas.microsoft.com/office/drawing/2014/main" val="1468985500"/>
                        </a:ext>
                      </a:extLst>
                    </a:gridCol>
                    <a:gridCol w="1528996">
                      <a:extLst>
                        <a:ext uri="{9D8B030D-6E8A-4147-A177-3AD203B41FA5}">
                          <a16:colId xmlns:a16="http://schemas.microsoft.com/office/drawing/2014/main" val="566438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Channel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Significance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34934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LSND</a:t>
                          </a:r>
                        </a:p>
                      </a:txBody>
                      <a:tcPr>
                        <a:solidFill>
                          <a:schemeClr val="bg2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DAR accelerator</a:t>
                          </a:r>
                        </a:p>
                      </a:txBody>
                      <a:tcPr>
                        <a:solidFill>
                          <a:schemeClr val="bg2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l-GR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l-GR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𝜈</m:t>
                                  </m:r>
                                </m:e>
                              </m:acc>
                              <m:r>
                                <a:rPr lang="el-GR" sz="1800" b="0" i="1" kern="1200" baseline="-250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  <m:r>
                                <a:rPr lang="el-GR" sz="18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  <a:r>
                            <a:rPr lang="el-GR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l-GR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l-GR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𝜈</m:t>
                                  </m:r>
                                </m:e>
                              </m:acc>
                              <m:r>
                                <a:rPr lang="en-US" sz="1800" b="0" i="1" kern="1200" baseline="-250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oMath>
                          </a14:m>
                          <a:endParaRPr lang="en-US" baseline="-25000" dirty="0"/>
                        </a:p>
                      </a:txBody>
                      <a:tcPr>
                        <a:solidFill>
                          <a:schemeClr val="bg2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3.8 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</a:p>
                      </a:txBody>
                      <a:tcPr>
                        <a:solidFill>
                          <a:schemeClr val="bg2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465410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en-US" dirty="0" err="1"/>
                            <a:t>MiniBooNE</a:t>
                          </a:r>
                          <a:endParaRPr lang="en-US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dirty="0"/>
                            <a:t>SBL accelerator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b="0" i="1" kern="1200" baseline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lang="el-GR" sz="1800" b="0" i="1" kern="1200" baseline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𝜈</m:t>
                              </m:r>
                              <m:r>
                                <a:rPr lang="el-GR" sz="1800" b="0" i="1" kern="1200" baseline="-250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  <m:r>
                                <a:rPr lang="el-GR" sz="18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  <a:r>
                            <a:rPr lang="el-GR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l-GR" sz="1800" b="0" i="1" kern="1200" baseline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𝜈</m:t>
                              </m:r>
                              <m:r>
                                <a:rPr lang="en-US" sz="1800" b="0" i="1" kern="1200" baseline="-250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4.5 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6544947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acc>
                                <m:accPr>
                                  <m:chr m:val="̅"/>
                                  <m:ctrlPr>
                                    <a:rPr lang="el-GR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l-GR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𝜈</m:t>
                                  </m:r>
                                </m:e>
                              </m:acc>
                              <m:r>
                                <a:rPr lang="el-GR" sz="1800" b="0" i="1" kern="1200" baseline="-250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  <m:r>
                                <a:rPr lang="el-GR" sz="18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  <a:r>
                            <a:rPr lang="el-GR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l-GR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l-GR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𝜈</m:t>
                                  </m:r>
                                </m:e>
                              </m:acc>
                              <m:r>
                                <a:rPr lang="en-US" sz="1800" b="0" i="1" kern="1200" baseline="-250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oMath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2.8 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30914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GALLEX/SAGE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– e capture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b="0" i="1" kern="1200" baseline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lang="el-GR" sz="1800" b="0" i="1" kern="1200" baseline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𝜈</m:t>
                              </m:r>
                              <m:r>
                                <a:rPr lang="en-US" sz="1800" b="0" i="1" kern="1200" baseline="-250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oMath>
                          </a14:m>
                          <a:r>
                            <a:rPr lang="en-US" dirty="0"/>
                            <a:t> disappearance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2.8 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74748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Reactors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Symbol" pitchFamily="2" charset="2"/>
                            </a:rPr>
                            <a:t>b</a:t>
                          </a:r>
                          <a:r>
                            <a:rPr lang="en-US" dirty="0"/>
                            <a:t> decay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acc>
                                <m:accPr>
                                  <m:chr m:val="̅"/>
                                  <m:ctrlPr>
                                    <a:rPr lang="el-GR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l-GR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𝜈</m:t>
                                  </m:r>
                                </m:e>
                              </m:acc>
                              <m:r>
                                <a:rPr lang="en-US" sz="1800" b="0" i="1" kern="1200" baseline="-250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  <m:r>
                                <a:rPr lang="en-US" sz="1800" b="0" i="0" kern="1200" baseline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disappearance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3.0 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73623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766C98B-1445-B145-AD87-B966E49139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7016703"/>
                  </p:ext>
                </p:extLst>
              </p:nvPr>
            </p:nvGraphicFramePr>
            <p:xfrm>
              <a:off x="1040400" y="2456465"/>
              <a:ext cx="7058058" cy="2225040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37440410"/>
                        </a:ext>
                      </a:extLst>
                    </a:gridCol>
                    <a:gridCol w="2055530">
                      <a:extLst>
                        <a:ext uri="{9D8B030D-6E8A-4147-A177-3AD203B41FA5}">
                          <a16:colId xmlns:a16="http://schemas.microsoft.com/office/drawing/2014/main" val="2673334848"/>
                        </a:ext>
                      </a:extLst>
                    </a:gridCol>
                    <a:gridCol w="1949532">
                      <a:extLst>
                        <a:ext uri="{9D8B030D-6E8A-4147-A177-3AD203B41FA5}">
                          <a16:colId xmlns:a16="http://schemas.microsoft.com/office/drawing/2014/main" val="1468985500"/>
                        </a:ext>
                      </a:extLst>
                    </a:gridCol>
                    <a:gridCol w="1528996">
                      <a:extLst>
                        <a:ext uri="{9D8B030D-6E8A-4147-A177-3AD203B41FA5}">
                          <a16:colId xmlns:a16="http://schemas.microsoft.com/office/drawing/2014/main" val="566438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Channel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Significance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34934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LSND</a:t>
                          </a:r>
                        </a:p>
                      </a:txBody>
                      <a:tcPr>
                        <a:solidFill>
                          <a:schemeClr val="bg2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DAR accelerator</a:t>
                          </a:r>
                        </a:p>
                      </a:txBody>
                      <a:tcPr>
                        <a:solidFill>
                          <a:schemeClr val="bg2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183117" t="-103333" r="-78571" b="-4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3.8 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</a:p>
                      </a:txBody>
                      <a:tcPr>
                        <a:solidFill>
                          <a:schemeClr val="bg2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465410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en-US" dirty="0" err="1"/>
                            <a:t>MiniBooNE</a:t>
                          </a:r>
                          <a:endParaRPr lang="en-US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dirty="0"/>
                            <a:t>SBL accelerator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183117" t="-210345" r="-78571" b="-3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4.5 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6544947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183117" t="-310345" r="-78571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2.8 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30914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GALLEX/SAGE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– e capture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183117" t="-396667" r="-78571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2.8 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74748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Reactors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Symbol" pitchFamily="2" charset="2"/>
                            </a:rPr>
                            <a:t>b</a:t>
                          </a:r>
                          <a:r>
                            <a:rPr lang="en-US" dirty="0"/>
                            <a:t> decay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183117" t="-513793" r="-78571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3.0 </a:t>
                          </a:r>
                          <a:r>
                            <a:rPr lang="en-US" dirty="0">
                              <a:latin typeface="Symbol" pitchFamily="2" charset="2"/>
                            </a:rPr>
                            <a:t>s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736236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7F11AED7-1188-6C4D-B1F4-F411DE7863D2}"/>
              </a:ext>
            </a:extLst>
          </p:cNvPr>
          <p:cNvSpPr/>
          <p:nvPr/>
        </p:nvSpPr>
        <p:spPr>
          <a:xfrm>
            <a:off x="2722732" y="4886689"/>
            <a:ext cx="62512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505050"/>
                </a:solidFill>
                <a:latin typeface="Helvetica"/>
              </a:rPr>
              <a:t>Each possibly explained by non standard “sterile” neutrino state(s) driving oscillations at Δm</a:t>
            </a:r>
            <a:r>
              <a:rPr lang="en-US" sz="2000" baseline="30000" dirty="0">
                <a:solidFill>
                  <a:srgbClr val="505050"/>
                </a:solidFill>
                <a:latin typeface="Helvetica"/>
              </a:rPr>
              <a:t>2</a:t>
            </a:r>
            <a:r>
              <a:rPr lang="en-US" sz="2000" baseline="-25000" dirty="0">
                <a:solidFill>
                  <a:srgbClr val="505050"/>
                </a:solidFill>
                <a:latin typeface="Helvetica"/>
              </a:rPr>
              <a:t>new</a:t>
            </a:r>
            <a:r>
              <a:rPr lang="en-US" sz="2000" dirty="0">
                <a:solidFill>
                  <a:srgbClr val="505050"/>
                </a:solidFill>
                <a:latin typeface="Helvetica"/>
              </a:rPr>
              <a:t> ≈ 1 eV</a:t>
            </a:r>
            <a:r>
              <a:rPr lang="en-US" sz="2000" baseline="30000" dirty="0">
                <a:solidFill>
                  <a:srgbClr val="505050"/>
                </a:solidFill>
                <a:latin typeface="Helvetica"/>
              </a:rPr>
              <a:t>2 </a:t>
            </a:r>
            <a:r>
              <a:rPr lang="en-US" sz="2000" dirty="0">
                <a:solidFill>
                  <a:srgbClr val="505050"/>
                </a:solidFill>
                <a:latin typeface="Helvetica"/>
              </a:rPr>
              <a:t>and relatively small sin</a:t>
            </a:r>
            <a:r>
              <a:rPr lang="en-US" sz="2000" baseline="30000" dirty="0">
                <a:solidFill>
                  <a:srgbClr val="505050"/>
                </a:solidFill>
                <a:latin typeface="Helvetica"/>
              </a:rPr>
              <a:t>2</a:t>
            </a:r>
            <a:r>
              <a:rPr lang="en-US" sz="2000" dirty="0">
                <a:solidFill>
                  <a:srgbClr val="505050"/>
                </a:solidFill>
                <a:latin typeface="Helvetica"/>
              </a:rPr>
              <a:t>(2ϑ</a:t>
            </a:r>
            <a:r>
              <a:rPr lang="en-US" sz="2000" baseline="-25000" dirty="0">
                <a:solidFill>
                  <a:srgbClr val="505050"/>
                </a:solidFill>
                <a:latin typeface="Helvetica"/>
              </a:rPr>
              <a:t>new</a:t>
            </a:r>
            <a:r>
              <a:rPr lang="en-US" sz="2000" dirty="0">
                <a:solidFill>
                  <a:srgbClr val="505050"/>
                </a:solidFill>
                <a:latin typeface="Helvetica"/>
              </a:rPr>
              <a:t>), but no model so far successful in fitting all experimental results at once.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DBC858-08AD-EF40-8FE0-EEB59056A3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0567" t="-1379" r="7958" b="15125"/>
          <a:stretch/>
        </p:blipFill>
        <p:spPr>
          <a:xfrm>
            <a:off x="185689" y="4648869"/>
            <a:ext cx="2494012" cy="169560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85514E3-1B0A-9544-81F3-4817A0293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D000D2-C5A0-504F-87A9-890FA018ED72}"/>
              </a:ext>
            </a:extLst>
          </p:cNvPr>
          <p:cNvSpPr txBox="1"/>
          <p:nvPr/>
        </p:nvSpPr>
        <p:spPr>
          <a:xfrm>
            <a:off x="7792721" y="3276597"/>
            <a:ext cx="995679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See talk by </a:t>
            </a:r>
            <a:br>
              <a:rPr lang="en-US" sz="1400" b="1" dirty="0"/>
            </a:br>
            <a:r>
              <a:rPr lang="en-US" sz="1400" b="1" dirty="0"/>
              <a:t>Z. Pavlovic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8" y="642970"/>
            <a:ext cx="8978593" cy="1745895"/>
          </a:xfrm>
        </p:spPr>
        <p:txBody>
          <a:bodyPr/>
          <a:lstStyle/>
          <a:p>
            <a:pPr marL="266700" indent="-266700" algn="just">
              <a:buFont typeface="Courier New"/>
              <a:buChar char="o"/>
            </a:pPr>
            <a:r>
              <a:rPr lang="en-US" sz="2000" dirty="0"/>
              <a:t>3 m of concrete overburden guarantees ~100% reduction of primaries other than muons, with only few percent increase in </a:t>
            </a:r>
            <a:r>
              <a:rPr lang="en-US" sz="2000" dirty="0" err="1"/>
              <a:t>secondaries</a:t>
            </a:r>
            <a:r>
              <a:rPr lang="en-US" sz="2000" dirty="0"/>
              <a:t>.</a:t>
            </a:r>
          </a:p>
          <a:p>
            <a:pPr marL="266700" indent="-266700" algn="just">
              <a:buFont typeface="Courier New"/>
              <a:buChar char="o"/>
            </a:pPr>
            <a:r>
              <a:rPr lang="en-US" sz="2000" dirty="0" err="1">
                <a:latin typeface="Symbol" charset="2"/>
                <a:cs typeface="Symbol" charset="2"/>
              </a:rPr>
              <a:t>γ</a:t>
            </a:r>
            <a:r>
              <a:rPr lang="en-US" sz="2000" dirty="0"/>
              <a:t> generated by cosmic μ close to the detector remain the main background for </a:t>
            </a:r>
            <a:r>
              <a:rPr lang="en-US" sz="2000" dirty="0" err="1">
                <a:solidFill>
                  <a:srgbClr val="4E4E4E"/>
                </a:solidFill>
                <a:latin typeface="Symbol" charset="2"/>
                <a:cs typeface="Symbol" charset="2"/>
              </a:rPr>
              <a:t>ν</a:t>
            </a:r>
            <a:r>
              <a:rPr lang="en-US" sz="2000" baseline="-25000" dirty="0" err="1">
                <a:solidFill>
                  <a:srgbClr val="4E4E4E"/>
                </a:solidFill>
                <a:latin typeface="Symbol" charset="2"/>
                <a:cs typeface="Symbol" charset="2"/>
              </a:rPr>
              <a:t>e</a:t>
            </a:r>
            <a:r>
              <a:rPr lang="en-US" sz="2000" baseline="-25000" dirty="0"/>
              <a:t> </a:t>
            </a:r>
            <a:r>
              <a:rPr lang="en-US" sz="2000" dirty="0"/>
              <a:t>appearance search. </a:t>
            </a:r>
          </a:p>
          <a:p>
            <a:pPr marL="266700" indent="-266700" algn="just">
              <a:buFont typeface="Courier New"/>
              <a:buChar char="o"/>
            </a:pPr>
            <a:r>
              <a:rPr lang="en-US" sz="2000" dirty="0"/>
              <a:t>It can be mitigated: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1894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Mitigation of </a:t>
            </a:r>
            <a:r>
              <a:rPr lang="en-US" dirty="0" err="1"/>
              <a:t>cosmogenic</a:t>
            </a:r>
            <a:r>
              <a:rPr lang="en-US" dirty="0"/>
              <a:t> 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604" y="4160769"/>
            <a:ext cx="4047014" cy="1969306"/>
          </a:xfrm>
          <a:prstGeom prst="rect">
            <a:avLst/>
          </a:prstGeom>
          <a:effectLst>
            <a:glow rad="101600">
              <a:srgbClr val="FFD112">
                <a:alpha val="5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7530"/>
          <a:stretch/>
        </p:blipFill>
        <p:spPr>
          <a:xfrm>
            <a:off x="3982104" y="1789824"/>
            <a:ext cx="2197887" cy="1780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615386" y="3464994"/>
            <a:ext cx="93132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SBND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748" y="1763181"/>
            <a:ext cx="2536191" cy="1816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382422" y="3481290"/>
            <a:ext cx="8205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T600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426" y="2275242"/>
            <a:ext cx="3587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buFont typeface="Arial"/>
              <a:buChar char="•"/>
            </a:pPr>
            <a:r>
              <a:rPr lang="en-US" sz="1800" dirty="0">
                <a:solidFill>
                  <a:srgbClr val="50504E"/>
                </a:solidFill>
                <a:latin typeface="Helvetica"/>
                <a:cs typeface="Helvetica"/>
              </a:rPr>
              <a:t>1-to-1 match of ionization charge with scintillation light signals, requiring high resolution of PMT system both in space and time;</a:t>
            </a:r>
          </a:p>
          <a:p>
            <a:pPr marL="177800" indent="-177800" algn="just">
              <a:buFont typeface="Arial"/>
              <a:buChar char="•"/>
            </a:pPr>
            <a:r>
              <a:rPr lang="en-US" sz="1800" dirty="0">
                <a:solidFill>
                  <a:srgbClr val="50504E"/>
                </a:solidFill>
                <a:latin typeface="Helvetica"/>
                <a:cs typeface="Helvetica"/>
              </a:rPr>
              <a:t>external cosmic ray tracker system capable of tagging muons passing near the detector.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79928" y="4830572"/>
            <a:ext cx="4626951" cy="129950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just">
              <a:buFont typeface="Courier New"/>
              <a:buChar char="o"/>
            </a:pPr>
            <a:r>
              <a:rPr lang="en-US" sz="2000" dirty="0"/>
              <a:t>Further rejection of spurious triggers possible by exploiting the bunched structure of the Booster proton beam (2 ns wide bunches every 19 ns).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C0719-3D6E-E045-B1E4-838C80A17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9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690" y="696248"/>
            <a:ext cx="8817710" cy="1452838"/>
          </a:xfrm>
        </p:spPr>
        <p:txBody>
          <a:bodyPr/>
          <a:lstStyle/>
          <a:p>
            <a:pPr algn="just">
              <a:buFont typeface="Courier New"/>
              <a:buChar char="o"/>
            </a:pPr>
            <a:r>
              <a:rPr lang="en-US" sz="2000" dirty="0"/>
              <a:t>In the framework of 3+1 model (only 1 light sterile neutrino), three mixing angles are introduced describing 𝜈</a:t>
            </a:r>
            <a:r>
              <a:rPr lang="en-US" sz="2000" baseline="-25000" dirty="0"/>
              <a:t>μ</a:t>
            </a:r>
            <a:r>
              <a:rPr lang="en-US" sz="2000" dirty="0"/>
              <a:t> disappearance (</a:t>
            </a:r>
            <a:r>
              <a:rPr lang="en-US" sz="2000" dirty="0" err="1">
                <a:latin typeface="Symbol" charset="2"/>
                <a:cs typeface="Symbol" charset="2"/>
              </a:rPr>
              <a:t>θ</a:t>
            </a:r>
            <a:r>
              <a:rPr lang="en-US" sz="2000" baseline="-25000" dirty="0" err="1">
                <a:latin typeface="Symbol" charset="2"/>
                <a:cs typeface="Symbol" charset="2"/>
              </a:rPr>
              <a:t>μx</a:t>
            </a:r>
            <a:r>
              <a:rPr lang="en-US" sz="2000" dirty="0"/>
              <a:t>), 𝜈</a:t>
            </a:r>
            <a:r>
              <a:rPr lang="en-US" sz="2000" baseline="-25000" dirty="0"/>
              <a:t>e</a:t>
            </a:r>
            <a:r>
              <a:rPr lang="en-US" sz="2000" dirty="0"/>
              <a:t> disappearance (</a:t>
            </a:r>
            <a:r>
              <a:rPr lang="en-US" sz="2000" dirty="0" err="1">
                <a:latin typeface="Symbol" charset="2"/>
                <a:cs typeface="Symbol" charset="2"/>
              </a:rPr>
              <a:t>θ</a:t>
            </a:r>
            <a:r>
              <a:rPr lang="en-US" sz="2000" baseline="-25000" dirty="0" err="1">
                <a:latin typeface="Symbol" charset="2"/>
                <a:cs typeface="Symbol" charset="2"/>
              </a:rPr>
              <a:t>ex</a:t>
            </a:r>
            <a:r>
              <a:rPr lang="en-US" sz="2000" dirty="0"/>
              <a:t>) and appearance (</a:t>
            </a:r>
            <a:r>
              <a:rPr lang="en-US" sz="2000" dirty="0" err="1">
                <a:latin typeface="Symbol" charset="2"/>
                <a:cs typeface="Symbol" charset="2"/>
              </a:rPr>
              <a:t>θ</a:t>
            </a:r>
            <a:r>
              <a:rPr lang="en-US" sz="2000" baseline="-25000" dirty="0" err="1">
                <a:latin typeface="Symbol" charset="2"/>
                <a:cs typeface="Symbol" charset="2"/>
              </a:rPr>
              <a:t>μe</a:t>
            </a:r>
            <a:r>
              <a:rPr lang="en-US" sz="2000" dirty="0"/>
              <a:t>) cross-related through the relation</a:t>
            </a:r>
          </a:p>
          <a:p>
            <a:pPr marL="0" indent="0" algn="ctr">
              <a:spcBef>
                <a:spcPts val="1080"/>
              </a:spcBef>
              <a:buNone/>
            </a:pPr>
            <a:r>
              <a:rPr lang="is-IS" sz="2000" dirty="0"/>
              <a:t>sin</a:t>
            </a:r>
            <a:r>
              <a:rPr lang="is-IS" sz="2000" baseline="30000" dirty="0"/>
              <a:t>2</a:t>
            </a:r>
            <a:r>
              <a:rPr lang="is-IS" sz="2000" dirty="0"/>
              <a:t>(2</a:t>
            </a:r>
            <a:r>
              <a:rPr lang="is-IS" sz="2000" dirty="0">
                <a:latin typeface="Symbol" charset="2"/>
                <a:cs typeface="Symbol" charset="2"/>
              </a:rPr>
              <a:t>θ</a:t>
            </a:r>
            <a:r>
              <a:rPr lang="is-IS" sz="2000" baseline="-25000" dirty="0">
                <a:latin typeface="Symbol" charset="2"/>
                <a:cs typeface="Symbol" charset="2"/>
              </a:rPr>
              <a:t>μe</a:t>
            </a:r>
            <a:r>
              <a:rPr lang="is-IS" sz="2000" dirty="0"/>
              <a:t>) = 1/4 sin</a:t>
            </a:r>
            <a:r>
              <a:rPr lang="is-IS" sz="2000" baseline="30000" dirty="0"/>
              <a:t>2</a:t>
            </a:r>
            <a:r>
              <a:rPr lang="is-IS" sz="2000" dirty="0"/>
              <a:t>(2</a:t>
            </a:r>
            <a:r>
              <a:rPr lang="is-IS" sz="2000" dirty="0">
                <a:latin typeface="Symbol" charset="2"/>
                <a:cs typeface="Symbol" charset="2"/>
              </a:rPr>
              <a:t>θ</a:t>
            </a:r>
            <a:r>
              <a:rPr lang="is-IS" sz="2000" baseline="-25000" dirty="0">
                <a:latin typeface="Symbol" charset="2"/>
                <a:cs typeface="Symbol" charset="2"/>
              </a:rPr>
              <a:t>μx</a:t>
            </a:r>
            <a:r>
              <a:rPr lang="is-IS" sz="2000" dirty="0"/>
              <a:t>) sin</a:t>
            </a:r>
            <a:r>
              <a:rPr lang="is-IS" sz="2000" baseline="30000" dirty="0"/>
              <a:t>2</a:t>
            </a:r>
            <a:r>
              <a:rPr lang="is-IS" sz="2000" dirty="0"/>
              <a:t>(2</a:t>
            </a:r>
            <a:r>
              <a:rPr lang="is-IS" sz="2000" dirty="0">
                <a:latin typeface="Symbol" charset="2"/>
                <a:cs typeface="Symbol" charset="2"/>
              </a:rPr>
              <a:t>θ</a:t>
            </a:r>
            <a:r>
              <a:rPr lang="is-IS" sz="2000" baseline="-25000" dirty="0">
                <a:latin typeface="Symbol" charset="2"/>
                <a:cs typeface="Symbol" charset="2"/>
              </a:rPr>
              <a:t>ex</a:t>
            </a:r>
            <a:r>
              <a:rPr lang="is-IS" sz="2000" dirty="0"/>
              <a:t>)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1894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Relevance of 𝜈</a:t>
            </a:r>
            <a:r>
              <a:rPr lang="en-US" baseline="-25000" dirty="0" err="1"/>
              <a:t>μ</a:t>
            </a:r>
            <a:r>
              <a:rPr lang="en-US" dirty="0" err="1"/>
              <a:t>CC</a:t>
            </a:r>
            <a:r>
              <a:rPr lang="en-US" dirty="0"/>
              <a:t> disappearance measurement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436" y="2202372"/>
            <a:ext cx="4873675" cy="3787811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97690" y="2229015"/>
            <a:ext cx="4564784" cy="145283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Courier New"/>
              <a:buChar char="o"/>
            </a:pPr>
            <a:r>
              <a:rPr lang="en-US" sz="2000" dirty="0"/>
              <a:t>Therefore, a possible </a:t>
            </a:r>
            <a:r>
              <a:rPr lang="en-US" sz="2000" dirty="0" err="1">
                <a:latin typeface="Symbol" charset="2"/>
                <a:cs typeface="Symbol" charset="2"/>
              </a:rPr>
              <a:t>ν</a:t>
            </a:r>
            <a:r>
              <a:rPr lang="en-US" sz="2000" baseline="-25000" dirty="0" err="1"/>
              <a:t>e</a:t>
            </a:r>
            <a:r>
              <a:rPr lang="en-US" sz="2000" dirty="0"/>
              <a:t> excess due to the existence of sterile neutrinos will be due to the combined effect of 𝜈</a:t>
            </a:r>
            <a:r>
              <a:rPr lang="en-US" sz="2000" baseline="-25000" dirty="0"/>
              <a:t>e</a:t>
            </a:r>
            <a:r>
              <a:rPr lang="en-US" sz="2000" dirty="0"/>
              <a:t> appearance and disappearance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20" y="3565325"/>
            <a:ext cx="4564784" cy="512218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97690" y="4217629"/>
            <a:ext cx="3987525" cy="20076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Courier New"/>
              <a:buChar char="o"/>
            </a:pPr>
            <a:r>
              <a:rPr lang="en-US" sz="2000" dirty="0"/>
              <a:t>The interplay between these 2 effects can be disentangled by independently measuring 𝜈</a:t>
            </a:r>
            <a:r>
              <a:rPr lang="en-US" sz="2000" baseline="-25000" dirty="0"/>
              <a:t>μ</a:t>
            </a:r>
            <a:r>
              <a:rPr lang="en-US" sz="2000" dirty="0"/>
              <a:t> disappearance (or measuring 𝜈</a:t>
            </a:r>
            <a:r>
              <a:rPr lang="en-US" sz="2000" baseline="-25000" dirty="0"/>
              <a:t>e</a:t>
            </a:r>
            <a:r>
              <a:rPr lang="en-US" sz="2000" dirty="0"/>
              <a:t> appearance varying the intrinsic 𝜈</a:t>
            </a:r>
            <a:r>
              <a:rPr lang="en-US" sz="2000" baseline="-25000" dirty="0"/>
              <a:t>e </a:t>
            </a:r>
            <a:r>
              <a:rPr lang="en-US" sz="2000" dirty="0"/>
              <a:t>contamination of the beam).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FF74DD-8B89-2F44-8E57-309CAA364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1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963" y="121034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Short Baseline Neutrino Program at </a:t>
            </a:r>
            <a:r>
              <a:rPr lang="en-US" dirty="0" err="1"/>
              <a:t>Fermilab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Fava _ </a:t>
            </a:r>
            <a:r>
              <a:rPr lang="en-US" dirty="0" err="1"/>
              <a:t>NuFACT</a:t>
            </a:r>
            <a:r>
              <a:rPr lang="en-US" dirty="0"/>
              <a:t> 2018</a:t>
            </a:r>
            <a:endParaRPr lang="en-US" b="1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135626" y="695720"/>
            <a:ext cx="8759137" cy="114841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en-US" sz="2000" dirty="0"/>
              <a:t>Program aimed at definitely solving the “sterile neutrino puzzle” by exploiting:</a:t>
            </a:r>
          </a:p>
          <a:p>
            <a:pPr algn="just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the well characterized FNAL Booster 𝜈 beamline;</a:t>
            </a:r>
          </a:p>
          <a:p>
            <a:pPr algn="just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three detectors based on the same liquid argon TPC technique.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84F76-79FB-344B-9C80-258CC6C18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" y="2012949"/>
            <a:ext cx="8998833" cy="39117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874B3A-0F08-B848-9BB4-632578182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63" y="4749800"/>
            <a:ext cx="8183132" cy="704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02CC5E-AF02-FB4A-84F9-D9243D109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944" y="2351108"/>
            <a:ext cx="1740136" cy="31035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8C13BD-D619-C940-BB9E-B29D0A493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844" y="2400300"/>
            <a:ext cx="2205477" cy="31194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A4788C-9286-7B41-B3AD-293E86114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50" y="2547075"/>
            <a:ext cx="2328827" cy="2920275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84E6761-F49B-4947-80A9-61D3384EC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D226D85-06D2-0840-A980-F867475CC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0600" y="397877"/>
            <a:ext cx="2959101" cy="214028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777304-AA82-C047-9280-745A7D6C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2400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SBN goals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29CB8-FDB6-BD49-A7A5-F8F3251EE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6BA79-0F13-284B-AF44-A36514E9D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966C72E-CCC1-3D4E-8D83-17BA9306EA4D}"/>
              </a:ext>
            </a:extLst>
          </p:cNvPr>
          <p:cNvSpPr txBox="1">
            <a:spLocks/>
          </p:cNvSpPr>
          <p:nvPr/>
        </p:nvSpPr>
        <p:spPr>
          <a:xfrm>
            <a:off x="129693" y="586046"/>
            <a:ext cx="5801207" cy="22849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Courier New" panose="02070309020205020404" pitchFamily="49" charset="0"/>
              <a:buChar char="o"/>
            </a:pPr>
            <a:r>
              <a:rPr lang="en-US" sz="2000" b="1" dirty="0"/>
              <a:t>Phase I _ </a:t>
            </a:r>
            <a:r>
              <a:rPr lang="en-US" sz="2000" b="1" dirty="0" err="1"/>
              <a:t>MicroBooNE</a:t>
            </a:r>
            <a:endParaRPr lang="en-US" sz="2000" b="1" dirty="0"/>
          </a:p>
          <a:p>
            <a:pPr marL="355600" indent="0" algn="just">
              <a:spcBef>
                <a:spcPts val="0"/>
              </a:spcBef>
              <a:buNone/>
            </a:pPr>
            <a:r>
              <a:rPr lang="en-US" sz="2000" dirty="0"/>
              <a:t>Understand the nature of the </a:t>
            </a:r>
            <a:r>
              <a:rPr lang="en-US" sz="2000" dirty="0" err="1"/>
              <a:t>MiniBooNE</a:t>
            </a:r>
            <a:r>
              <a:rPr lang="en-US" sz="2000" dirty="0"/>
              <a:t> “low energy” excess anomaly, using the same beam.</a:t>
            </a:r>
          </a:p>
          <a:p>
            <a:pPr algn="just">
              <a:spcBef>
                <a:spcPts val="1080"/>
              </a:spcBef>
              <a:buFont typeface="Courier New" panose="02070309020205020404" pitchFamily="49" charset="0"/>
              <a:buChar char="o"/>
            </a:pPr>
            <a:r>
              <a:rPr lang="en-US" sz="2000" b="1" dirty="0"/>
              <a:t>Phase II _SBND + ICARUS</a:t>
            </a:r>
          </a:p>
          <a:p>
            <a:pPr marL="355600" indent="0" algn="just">
              <a:spcBef>
                <a:spcPts val="0"/>
              </a:spcBef>
              <a:buNone/>
            </a:pPr>
            <a:r>
              <a:rPr lang="en-US" sz="2000" dirty="0"/>
              <a:t>Search for short baseline oscillations both in appearance and disappearance channels.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01A531-6FBB-2243-9340-9BF4FE995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2664991"/>
            <a:ext cx="7200902" cy="15565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3CB898-7405-8C4C-8AFF-197541583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200" y="4323010"/>
            <a:ext cx="5130800" cy="1930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E4CD39-67CF-214B-A811-939B88B6C0BC}"/>
              </a:ext>
            </a:extLst>
          </p:cNvPr>
          <p:cNvSpPr/>
          <p:nvPr/>
        </p:nvSpPr>
        <p:spPr>
          <a:xfrm>
            <a:off x="6694454" y="199623"/>
            <a:ext cx="17113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arXiv</a:t>
            </a:r>
            <a:r>
              <a:rPr lang="it-IT" sz="14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: 1805.12028</a:t>
            </a:r>
            <a:endParaRPr lang="it-IT" sz="1400" b="1" i="1" dirty="0">
              <a:effectLst/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2AE10A9-A42B-1A41-9A43-7C650E7ED0BD}"/>
              </a:ext>
            </a:extLst>
          </p:cNvPr>
          <p:cNvSpPr txBox="1">
            <a:spLocks/>
          </p:cNvSpPr>
          <p:nvPr/>
        </p:nvSpPr>
        <p:spPr>
          <a:xfrm>
            <a:off x="228600" y="4348409"/>
            <a:ext cx="5801207" cy="22849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F2BDC8BF-CBE3-DD46-B132-331BCA90912C}"/>
              </a:ext>
            </a:extLst>
          </p:cNvPr>
          <p:cNvSpPr txBox="1">
            <a:spLocks/>
          </p:cNvSpPr>
          <p:nvPr/>
        </p:nvSpPr>
        <p:spPr>
          <a:xfrm>
            <a:off x="129693" y="4402470"/>
            <a:ext cx="3769207" cy="22849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08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Lay the ground for future long baseline program</a:t>
            </a:r>
          </a:p>
          <a:p>
            <a:pPr marL="622300" indent="-266700"/>
            <a:r>
              <a:rPr lang="en-US" sz="1800" dirty="0"/>
              <a:t>Further develop </a:t>
            </a:r>
            <a:r>
              <a:rPr lang="en-US" sz="1800" dirty="0" err="1"/>
              <a:t>LAr</a:t>
            </a:r>
            <a:r>
              <a:rPr lang="en-US" sz="1800" dirty="0"/>
              <a:t>-TPC detector technology</a:t>
            </a:r>
          </a:p>
          <a:p>
            <a:pPr marL="622300" indent="-266700"/>
            <a:r>
              <a:rPr lang="en-US" sz="1800" dirty="0"/>
              <a:t>Measure </a:t>
            </a:r>
            <a:r>
              <a:rPr lang="en-US" sz="1800" dirty="0">
                <a:latin typeface="Symbol" pitchFamily="2" charset="2"/>
              </a:rPr>
              <a:t>n</a:t>
            </a:r>
            <a:r>
              <a:rPr lang="en-US" sz="1800" dirty="0"/>
              <a:t>-</a:t>
            </a:r>
            <a:r>
              <a:rPr lang="en-US" sz="1800" dirty="0" err="1"/>
              <a:t>Ar</a:t>
            </a:r>
            <a:r>
              <a:rPr lang="en-US" sz="1800" dirty="0"/>
              <a:t> cross sections at energies relevant to DUNE</a:t>
            </a:r>
          </a:p>
          <a:p>
            <a:pPr algn="just">
              <a:spcBef>
                <a:spcPts val="1080"/>
              </a:spcBef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160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3370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The Booster Neutrino Beam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5831" y="805944"/>
            <a:ext cx="4264240" cy="5374361"/>
            <a:chOff x="12452" y="656552"/>
            <a:chExt cx="4225130" cy="580610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1553" t="2111" r="38350" b="1990"/>
            <a:stretch/>
          </p:blipFill>
          <p:spPr>
            <a:xfrm>
              <a:off x="12452" y="656552"/>
              <a:ext cx="4034254" cy="58061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34709" t="80276" r="38024" b="14172"/>
            <a:stretch/>
          </p:blipFill>
          <p:spPr>
            <a:xfrm rot="1827074">
              <a:off x="1969219" y="4671137"/>
              <a:ext cx="2268363" cy="634925"/>
            </a:xfrm>
            <a:prstGeom prst="snip2DiagRect">
              <a:avLst>
                <a:gd name="adj1" fmla="val 0"/>
                <a:gd name="adj2" fmla="val 50000"/>
              </a:avLst>
            </a:prstGeom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43481" t="83767" r="49257" b="14172"/>
            <a:stretch/>
          </p:blipFill>
          <p:spPr>
            <a:xfrm rot="1827074">
              <a:off x="2751605" y="4343193"/>
              <a:ext cx="604128" cy="235731"/>
            </a:xfrm>
            <a:prstGeom prst="snip2DiagRect">
              <a:avLst>
                <a:gd name="adj1" fmla="val 0"/>
                <a:gd name="adj2" fmla="val 50000"/>
              </a:avLst>
            </a:prstGeom>
            <a:ln>
              <a:noFill/>
            </a:ln>
          </p:spPr>
        </p:pic>
      </p:grp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23" t="36899" r="449" b="-318"/>
          <a:stretch/>
        </p:blipFill>
        <p:spPr>
          <a:xfrm>
            <a:off x="2857098" y="675226"/>
            <a:ext cx="6153213" cy="16622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22333" r="8134" b="20501"/>
          <a:stretch/>
        </p:blipFill>
        <p:spPr>
          <a:xfrm>
            <a:off x="4575874" y="2655086"/>
            <a:ext cx="4470258" cy="35999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97218" y="5130702"/>
            <a:ext cx="949856" cy="523220"/>
          </a:xfrm>
          <a:prstGeom prst="rect">
            <a:avLst/>
          </a:prstGeom>
          <a:solidFill>
            <a:srgbClr val="EDF3F8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0.5% </a:t>
            </a:r>
            <a:r>
              <a:rPr lang="en-US" sz="1400" dirty="0"/>
              <a:t> 𝜈 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82751" y="2430824"/>
            <a:ext cx="1181816" cy="523220"/>
          </a:xfrm>
          <a:prstGeom prst="rect">
            <a:avLst/>
          </a:prstGeom>
          <a:solidFill>
            <a:srgbClr val="EDF3F8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700 MeV peak energy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21574" y="1527515"/>
            <a:ext cx="78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333333"/>
                </a:solidFill>
                <a:effectLst>
                  <a:glow rad="12700">
                    <a:srgbClr val="333333">
                      <a:alpha val="99000"/>
                    </a:srgbClr>
                  </a:glow>
                </a:effectLst>
                <a:latin typeface="Bradley Hand Bold"/>
                <a:cs typeface="Bradley Hand Bold"/>
              </a:rPr>
              <a:t>8 GeV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C82F3-8CC3-4948-BEB0-29AED7938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506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512522" y="2974714"/>
            <a:ext cx="47330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err="1">
                <a:solidFill>
                  <a:srgbClr val="4E4E4E"/>
                </a:solidFill>
                <a:latin typeface="Helvetica"/>
                <a:cs typeface="Helvetica"/>
              </a:rPr>
              <a:t>Ionisation</a:t>
            </a:r>
            <a:r>
              <a:rPr lang="en-US" sz="2000" u="sng" dirty="0">
                <a:solidFill>
                  <a:srgbClr val="4E4E4E"/>
                </a:solidFill>
                <a:latin typeface="Helvetica"/>
                <a:cs typeface="Helvetica"/>
              </a:rPr>
              <a:t> electrons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:</a:t>
            </a:r>
          </a:p>
          <a:p>
            <a:pPr marL="177800"/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42000 e</a:t>
            </a:r>
            <a:r>
              <a:rPr lang="en-US" sz="2000" baseline="30000" dirty="0">
                <a:solidFill>
                  <a:srgbClr val="4E4E4E"/>
                </a:solidFill>
                <a:latin typeface="Helvetica"/>
                <a:cs typeface="Helvetica"/>
              </a:rPr>
              <a:t>-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/MeV.  </a:t>
            </a:r>
          </a:p>
          <a:p>
            <a:pPr marL="177800"/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Drifted (E) toward planes of wires on which they induce a signal. </a:t>
            </a:r>
          </a:p>
          <a:p>
            <a:pPr marL="177800"/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Response time = drift time (∼ </a:t>
            </a:r>
            <a:r>
              <a:rPr lang="en-US" sz="2000" dirty="0" err="1">
                <a:solidFill>
                  <a:srgbClr val="4E4E4E"/>
                </a:solidFill>
                <a:latin typeface="Helvetica"/>
                <a:cs typeface="Helvetica"/>
              </a:rPr>
              <a:t>ms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).</a:t>
            </a:r>
            <a:b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</a:br>
            <a:endParaRPr lang="en-US" sz="2000" dirty="0">
              <a:solidFill>
                <a:srgbClr val="4E4E4E"/>
              </a:solidFill>
              <a:latin typeface="Helvetica"/>
              <a:cs typeface="Helvetic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047" y="687359"/>
            <a:ext cx="8987474" cy="942264"/>
          </a:xfrm>
        </p:spPr>
        <p:txBody>
          <a:bodyPr/>
          <a:lstStyle/>
          <a:p>
            <a:pPr marL="127000" indent="0" algn="just">
              <a:buNone/>
            </a:pPr>
            <a:r>
              <a:rPr lang="en-US" sz="2000" dirty="0"/>
              <a:t>Very well suited for the experimental study of Neutrino Physics. </a:t>
            </a:r>
          </a:p>
          <a:p>
            <a:pPr marL="127000" indent="0" algn="just">
              <a:buNone/>
            </a:pPr>
            <a:r>
              <a:rPr lang="en-US" sz="2000" dirty="0"/>
              <a:t>Massive yet homogeneous target, excellent tracking &amp; calorimetric capabilities.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02360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Liquid Argon TPC detection technique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1591248"/>
            <a:ext cx="4164916" cy="2481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4" y="2141849"/>
            <a:ext cx="1459556" cy="497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082" y="2328077"/>
            <a:ext cx="509042" cy="622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9297" y="2648040"/>
            <a:ext cx="1867758" cy="1311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8935" y="3369871"/>
            <a:ext cx="782408" cy="527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1397" y="2194862"/>
            <a:ext cx="2736279" cy="28963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0477" y="3318774"/>
            <a:ext cx="760766" cy="528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9660" y="2175538"/>
            <a:ext cx="1497506" cy="4077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6209" y="2595000"/>
            <a:ext cx="2975761" cy="2572268"/>
          </a:xfrm>
          <a:prstGeom prst="rect">
            <a:avLst/>
          </a:prstGeom>
        </p:spPr>
      </p:pic>
      <p:pic>
        <p:nvPicPr>
          <p:cNvPr id="21" name="cngs-data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t="9809" r="26125" b="23233"/>
          <a:stretch>
            <a:fillRect/>
          </a:stretch>
        </p:blipFill>
        <p:spPr>
          <a:xfrm>
            <a:off x="6336470" y="4851085"/>
            <a:ext cx="2475111" cy="1139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4551915" y="170842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u="sng" dirty="0" err="1">
                <a:solidFill>
                  <a:srgbClr val="4E4E4E"/>
                </a:solidFill>
                <a:latin typeface="+mn-lt"/>
                <a:cs typeface="Helvetica"/>
              </a:rPr>
              <a:t>λ</a:t>
            </a:r>
            <a:r>
              <a:rPr lang="en-US" sz="2000" u="sng" dirty="0">
                <a:solidFill>
                  <a:srgbClr val="4E4E4E"/>
                </a:solidFill>
                <a:latin typeface="Helvetica"/>
                <a:cs typeface="Helvetica"/>
              </a:rPr>
              <a:t> = 128 nm scintillation light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:</a:t>
            </a:r>
          </a:p>
          <a:p>
            <a:pPr marL="177800"/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40000 </a:t>
            </a:r>
            <a:r>
              <a:rPr lang="en-US" sz="2000" dirty="0">
                <a:solidFill>
                  <a:srgbClr val="4E4E4E"/>
                </a:solidFill>
                <a:latin typeface="Symbol" pitchFamily="2" charset="2"/>
                <a:cs typeface="Helvetica"/>
              </a:rPr>
              <a:t>g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/MeV wo electric field. </a:t>
            </a:r>
          </a:p>
          <a:p>
            <a:pPr marL="177800"/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Response time ∼ 6 ns ÷ 1.8 µs.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4029" y="4380870"/>
            <a:ext cx="2200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mericanTypewriter"/>
              </a:rPr>
              <a:t>Photomultiplier  tubes (PMTs)</a:t>
            </a:r>
            <a:endParaRPr lang="en-US" sz="1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BBFC1-9B9F-3E4E-A813-AB42EDA88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9D9250-8E86-F743-AB31-497CEED9697A}"/>
              </a:ext>
            </a:extLst>
          </p:cNvPr>
          <p:cNvSpPr/>
          <p:nvPr/>
        </p:nvSpPr>
        <p:spPr>
          <a:xfrm>
            <a:off x="153632" y="5370869"/>
            <a:ext cx="6182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3D image reconstruction by combining coordinates on different wire planes at the same drift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4783E-8 2.52836E-6 L 0.13311 -0.028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7" y="-143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0042E-6 3.40588E-6 L -0.04565 0.00879 " pathEditMode="relative" rAng="0" ptsTypes="AA">
                                      <p:cBhvr>
                                        <p:cTn id="39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1" y="4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75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3" grpId="0"/>
      <p:bldP spid="22" grpId="0"/>
      <p:bldP spid="2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B6A4B3-477E-6D47-9D88-DB724E5D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25040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Electron neutrinos in </a:t>
            </a:r>
            <a:r>
              <a:rPr lang="en-US" dirty="0" err="1"/>
              <a:t>LAr</a:t>
            </a:r>
            <a:r>
              <a:rPr lang="en-US" dirty="0"/>
              <a:t>-TPC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88BEA-8032-A241-AEF1-6D5B3DB42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44821C-E4EB-0441-86EF-293589154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5A3F753-8D97-F54C-81F2-0B3943678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7642" y="1047391"/>
            <a:ext cx="5533620" cy="292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21E9B6-1C25-574F-9B24-7A0E40DC0C0F}"/>
              </a:ext>
            </a:extLst>
          </p:cNvPr>
          <p:cNvGrpSpPr/>
          <p:nvPr/>
        </p:nvGrpSpPr>
        <p:grpSpPr>
          <a:xfrm>
            <a:off x="3473450" y="1047391"/>
            <a:ext cx="5923992" cy="2921675"/>
            <a:chOff x="3473450" y="1047391"/>
            <a:chExt cx="5923992" cy="2921675"/>
          </a:xfrm>
        </p:grpSpPr>
        <p:sp>
          <p:nvSpPr>
            <p:cNvPr id="8" name="Slide Number Placeholder 5">
              <a:extLst>
                <a:ext uri="{FF2B5EF4-FFF2-40B4-BE49-F238E27FC236}">
                  <a16:creationId xmlns:a16="http://schemas.microsoft.com/office/drawing/2014/main" id="{9CF8E643-A722-7541-9CB0-987831CDBBFF}"/>
                </a:ext>
              </a:extLst>
            </p:cNvPr>
            <p:cNvSpPr txBox="1">
              <a:spLocks/>
            </p:cNvSpPr>
            <p:nvPr/>
          </p:nvSpPr>
          <p:spPr>
            <a:xfrm>
              <a:off x="7947319" y="3627611"/>
              <a:ext cx="715963" cy="34145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fld id="{B6F15528-21DE-4FAA-801E-634DDDAF4B2B}" type="slidenum">
                <a:rPr lang="en-US" smtClean="0">
                  <a:solidFill>
                    <a:prstClr val="white">
                      <a:shade val="50000"/>
                    </a:prstClr>
                  </a:solidFill>
                </a:rPr>
                <a:pPr/>
                <a:t>7</a:t>
              </a:fld>
              <a:endParaRPr lang="en-US">
                <a:solidFill>
                  <a:prstClr val="white">
                    <a:shade val="50000"/>
                  </a:prstClr>
                </a:solidFill>
              </a:endParaRPr>
            </a:p>
          </p:txBody>
        </p:sp>
        <p:sp>
          <p:nvSpPr>
            <p:cNvPr id="10" name="pole tekstowe 18">
              <a:extLst>
                <a:ext uri="{FF2B5EF4-FFF2-40B4-BE49-F238E27FC236}">
                  <a16:creationId xmlns:a16="http://schemas.microsoft.com/office/drawing/2014/main" id="{CD73F711-5485-6C4F-B1FD-6124DDDFB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4126" y="1270692"/>
              <a:ext cx="159331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pl-PL" sz="1400" b="0" i="1" baseline="0" dirty="0">
                  <a:solidFill>
                    <a:srgbClr val="000000"/>
                  </a:solidFill>
                  <a:latin typeface="Candara"/>
                  <a:cs typeface="Candara"/>
                </a:rPr>
                <a:t>M</a:t>
              </a:r>
              <a:r>
                <a:rPr lang="pl-PL" sz="1400" b="0" i="1" baseline="-25000" dirty="0">
                  <a:solidFill>
                    <a:srgbClr val="000000"/>
                  </a:solidFill>
                  <a:latin typeface="Candara"/>
                  <a:cs typeface="Candara"/>
                </a:rPr>
                <a:t>inv</a:t>
              </a:r>
              <a:r>
                <a:rPr lang="pl-PL" sz="1400" b="0" i="1" baseline="0" dirty="0">
                  <a:solidFill>
                    <a:srgbClr val="000000"/>
                  </a:solidFill>
                  <a:latin typeface="Candara"/>
                  <a:cs typeface="Candara"/>
                </a:rPr>
                <a:t>= 104</a:t>
              </a:r>
              <a:r>
                <a:rPr lang="en-US" sz="1400" b="0" i="1" baseline="0" dirty="0">
                  <a:solidFill>
                    <a:srgbClr val="000000"/>
                  </a:solidFill>
                  <a:latin typeface="Candara"/>
                  <a:cs typeface="Candara"/>
                </a:rPr>
                <a:t> </a:t>
              </a:r>
              <a:r>
                <a:rPr lang="en-US" sz="1400" b="0" i="1" baseline="0" dirty="0" err="1">
                  <a:solidFill>
                    <a:srgbClr val="000000"/>
                  </a:solidFill>
                  <a:latin typeface="Candara"/>
                  <a:cs typeface="Candara"/>
                </a:rPr>
                <a:t>MeV</a:t>
              </a:r>
              <a:r>
                <a:rPr lang="en-US" sz="1400" b="0" i="1" baseline="0" dirty="0">
                  <a:solidFill>
                    <a:srgbClr val="000000"/>
                  </a:solidFill>
                  <a:latin typeface="Candara"/>
                  <a:cs typeface="Candara"/>
                </a:rPr>
                <a:t>/c</a:t>
              </a:r>
              <a:r>
                <a:rPr lang="en-US" sz="1400" b="0" i="1" baseline="30000" dirty="0">
                  <a:solidFill>
                    <a:srgbClr val="000000"/>
                  </a:solidFill>
                  <a:latin typeface="Candara"/>
                  <a:cs typeface="Candara"/>
                </a:rPr>
                <a:t>2</a:t>
              </a:r>
              <a:endParaRPr lang="pl-PL" sz="1400" b="0" i="1" baseline="30000" dirty="0">
                <a:solidFill>
                  <a:srgbClr val="000000"/>
                </a:solidFill>
                <a:latin typeface="Candara"/>
                <a:cs typeface="Candara"/>
              </a:endParaRPr>
            </a:p>
            <a:p>
              <a:pPr eaLnBrk="0" hangingPunct="0"/>
              <a:r>
                <a:rPr lang="pl-PL" sz="1400" b="0" i="1" baseline="0" dirty="0">
                  <a:solidFill>
                    <a:srgbClr val="000000"/>
                  </a:solidFill>
                  <a:latin typeface="Candara"/>
                  <a:cs typeface="Candara"/>
                </a:rPr>
                <a:t>p = 165 MeV/c</a:t>
              </a:r>
              <a:r>
                <a:rPr lang="pl-PL" sz="1400" b="0" baseline="0" dirty="0">
                  <a:solidFill>
                    <a:srgbClr val="000000"/>
                  </a:solidFill>
                  <a:latin typeface="Candara"/>
                  <a:cs typeface="Candara"/>
                </a:rPr>
                <a:t> </a:t>
              </a:r>
            </a:p>
          </p:txBody>
        </p:sp>
        <p:cxnSp>
          <p:nvCxnSpPr>
            <p:cNvPr id="11" name="Łącznik prostoliniowy 30">
              <a:extLst>
                <a:ext uri="{FF2B5EF4-FFF2-40B4-BE49-F238E27FC236}">
                  <a16:creationId xmlns:a16="http://schemas.microsoft.com/office/drawing/2014/main" id="{432F5F40-64C0-3F4C-86F7-780BACF95153}"/>
                </a:ext>
              </a:extLst>
            </p:cNvPr>
            <p:cNvCxnSpPr/>
            <p:nvPr/>
          </p:nvCxnSpPr>
          <p:spPr bwMode="auto">
            <a:xfrm flipH="1">
              <a:off x="6902014" y="1332432"/>
              <a:ext cx="830516" cy="654704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oliniowy 27">
              <a:extLst>
                <a:ext uri="{FF2B5EF4-FFF2-40B4-BE49-F238E27FC236}">
                  <a16:creationId xmlns:a16="http://schemas.microsoft.com/office/drawing/2014/main" id="{07474DA3-2578-8A4D-A0EB-2E39D90C3734}"/>
                </a:ext>
              </a:extLst>
            </p:cNvPr>
            <p:cNvCxnSpPr/>
            <p:nvPr/>
          </p:nvCxnSpPr>
          <p:spPr bwMode="auto">
            <a:xfrm flipV="1">
              <a:off x="6944971" y="1831254"/>
              <a:ext cx="286385" cy="130644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oliniowy 30">
              <a:extLst>
                <a:ext uri="{FF2B5EF4-FFF2-40B4-BE49-F238E27FC236}">
                  <a16:creationId xmlns:a16="http://schemas.microsoft.com/office/drawing/2014/main" id="{54A9B85C-9570-A841-A5FA-C98F88393E15}"/>
                </a:ext>
              </a:extLst>
            </p:cNvPr>
            <p:cNvCxnSpPr/>
            <p:nvPr/>
          </p:nvCxnSpPr>
          <p:spPr bwMode="auto">
            <a:xfrm flipH="1">
              <a:off x="6658586" y="2045035"/>
              <a:ext cx="184957" cy="142521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oliniowy 27">
              <a:extLst>
                <a:ext uri="{FF2B5EF4-FFF2-40B4-BE49-F238E27FC236}">
                  <a16:creationId xmlns:a16="http://schemas.microsoft.com/office/drawing/2014/main" id="{698028CA-15FF-594E-B410-CAEC2C83CA9D}"/>
                </a:ext>
              </a:extLst>
            </p:cNvPr>
            <p:cNvCxnSpPr/>
            <p:nvPr/>
          </p:nvCxnSpPr>
          <p:spPr bwMode="auto">
            <a:xfrm>
              <a:off x="6902014" y="1973775"/>
              <a:ext cx="400939" cy="356301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090E0DDB-9EDB-2549-88F6-E8EF8E2E5403}"/>
                </a:ext>
              </a:extLst>
            </p:cNvPr>
            <p:cNvSpPr/>
            <p:nvPr/>
          </p:nvSpPr>
          <p:spPr>
            <a:xfrm rot="8156418">
              <a:off x="6547188" y="1543345"/>
              <a:ext cx="723970" cy="792470"/>
            </a:xfrm>
            <a:prstGeom prst="arc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ole tekstowe 21">
              <a:extLst>
                <a:ext uri="{FF2B5EF4-FFF2-40B4-BE49-F238E27FC236}">
                  <a16:creationId xmlns:a16="http://schemas.microsoft.com/office/drawing/2014/main" id="{44DBBF8D-998E-E843-B57C-4C9DF4E47D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3704" y="1047391"/>
              <a:ext cx="385878" cy="374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0" baseline="0" dirty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2000" b="0" baseline="30000" dirty="0">
                  <a:solidFill>
                    <a:srgbClr val="FF0000"/>
                  </a:solidFill>
                  <a:latin typeface="Symbol" pitchFamily="18" charset="2"/>
                </a:rPr>
                <a:t>0</a:t>
              </a:r>
              <a:endParaRPr lang="pl-PL" sz="2000" b="0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9" name="pole tekstowe 19">
              <a:extLst>
                <a:ext uri="{FF2B5EF4-FFF2-40B4-BE49-F238E27FC236}">
                  <a16:creationId xmlns:a16="http://schemas.microsoft.com/office/drawing/2014/main" id="{38AD7F8C-F2D0-994E-9050-FF3EF6D52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5787" y="2472596"/>
              <a:ext cx="1298339" cy="489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sz="1400" b="0" i="1" baseline="0" dirty="0">
                  <a:solidFill>
                    <a:srgbClr val="000000"/>
                  </a:solidFill>
                  <a:latin typeface="Candara"/>
                  <a:cs typeface="Candara"/>
                </a:rPr>
                <a:t>M</a:t>
              </a:r>
              <a:r>
                <a:rPr lang="pl-PL" sz="1400" b="0" i="1" baseline="-25000" dirty="0">
                  <a:solidFill>
                    <a:srgbClr val="000000"/>
                  </a:solidFill>
                  <a:latin typeface="Candara"/>
                  <a:cs typeface="Candara"/>
                </a:rPr>
                <a:t>inv</a:t>
              </a:r>
              <a:r>
                <a:rPr lang="pl-PL" sz="1400" b="0" i="1" baseline="0" dirty="0">
                  <a:solidFill>
                    <a:srgbClr val="000000"/>
                  </a:solidFill>
                  <a:latin typeface="Candara"/>
                  <a:cs typeface="Candara"/>
                </a:rPr>
                <a:t>= 133</a:t>
              </a:r>
              <a:r>
                <a:rPr lang="en-US" sz="1400" b="0" i="1" baseline="0" dirty="0">
                  <a:solidFill>
                    <a:srgbClr val="000000"/>
                  </a:solidFill>
                  <a:latin typeface="Candara"/>
                  <a:cs typeface="Candara"/>
                </a:rPr>
                <a:t> </a:t>
              </a:r>
              <a:r>
                <a:rPr lang="en-US" sz="1400" b="0" i="1" baseline="0" dirty="0" err="1">
                  <a:solidFill>
                    <a:srgbClr val="000000"/>
                  </a:solidFill>
                  <a:latin typeface="Candara"/>
                  <a:cs typeface="Candara"/>
                </a:rPr>
                <a:t>MeV</a:t>
              </a:r>
              <a:r>
                <a:rPr lang="en-US" sz="1400" b="0" i="1" baseline="0" dirty="0">
                  <a:solidFill>
                    <a:srgbClr val="000000"/>
                  </a:solidFill>
                  <a:latin typeface="Candara"/>
                  <a:cs typeface="Candara"/>
                </a:rPr>
                <a:t>/c</a:t>
              </a:r>
              <a:r>
                <a:rPr lang="en-US" sz="1400" b="0" i="1" baseline="30000" dirty="0">
                  <a:solidFill>
                    <a:srgbClr val="000000"/>
                  </a:solidFill>
                  <a:latin typeface="Candara"/>
                  <a:cs typeface="Candara"/>
                </a:rPr>
                <a:t>2</a:t>
              </a:r>
              <a:endParaRPr lang="pl-PL" sz="1400" b="0" i="1" baseline="30000" dirty="0">
                <a:solidFill>
                  <a:srgbClr val="000000"/>
                </a:solidFill>
                <a:latin typeface="Candara"/>
                <a:cs typeface="Candara"/>
              </a:endParaRPr>
            </a:p>
            <a:p>
              <a:pPr eaLnBrk="0" hangingPunct="0"/>
              <a:r>
                <a:rPr lang="pl-PL" sz="1400" b="0" i="1" baseline="0" dirty="0">
                  <a:solidFill>
                    <a:srgbClr val="000000"/>
                  </a:solidFill>
                  <a:latin typeface="Candara"/>
                  <a:cs typeface="Candara"/>
                </a:rPr>
                <a:t> p = 344 MeV/c </a:t>
              </a:r>
            </a:p>
          </p:txBody>
        </p:sp>
        <p:sp>
          <p:nvSpPr>
            <p:cNvPr id="20" name="pole tekstowe 21">
              <a:extLst>
                <a:ext uri="{FF2B5EF4-FFF2-40B4-BE49-F238E27FC236}">
                  <a16:creationId xmlns:a16="http://schemas.microsoft.com/office/drawing/2014/main" id="{D9247961-F36E-0B41-A6C6-A80832DBF3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4971" y="2240944"/>
              <a:ext cx="385878" cy="374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0" baseline="0" dirty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2000" b="0" baseline="30000" dirty="0">
                  <a:solidFill>
                    <a:srgbClr val="FF0000"/>
                  </a:solidFill>
                  <a:latin typeface="Symbol" pitchFamily="18" charset="2"/>
                </a:rPr>
                <a:t>0</a:t>
              </a:r>
              <a:endParaRPr lang="pl-PL" sz="2000" b="0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21" name="pole tekstowe 1">
              <a:extLst>
                <a:ext uri="{FF2B5EF4-FFF2-40B4-BE49-F238E27FC236}">
                  <a16:creationId xmlns:a16="http://schemas.microsoft.com/office/drawing/2014/main" id="{D228CA84-FEFD-1E4B-BF48-A3AFD65C8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7168" y="1106348"/>
              <a:ext cx="1421484" cy="28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pl-PL" sz="1400" b="1" dirty="0">
                  <a:solidFill>
                    <a:srgbClr val="000000"/>
                  </a:solidFill>
                  <a:latin typeface="Candara"/>
                  <a:cs typeface="Candara"/>
                </a:rPr>
                <a:t>E</a:t>
              </a:r>
              <a:r>
                <a:rPr lang="pl-PL" sz="1400" b="1" baseline="-25000" dirty="0">
                  <a:solidFill>
                    <a:srgbClr val="000000"/>
                  </a:solidFill>
                  <a:latin typeface="Candara"/>
                  <a:cs typeface="Candara"/>
                </a:rPr>
                <a:t>dep</a:t>
              </a:r>
              <a:r>
                <a:rPr lang="pl-PL" sz="1400" b="1" dirty="0">
                  <a:solidFill>
                    <a:srgbClr val="000000"/>
                  </a:solidFill>
                  <a:latin typeface="Candara"/>
                  <a:cs typeface="Candara"/>
                </a:rPr>
                <a:t> = 87±7 MeV</a:t>
              </a:r>
            </a:p>
          </p:txBody>
        </p:sp>
        <p:sp>
          <p:nvSpPr>
            <p:cNvPr id="22" name="pole tekstowe 14">
              <a:extLst>
                <a:ext uri="{FF2B5EF4-FFF2-40B4-BE49-F238E27FC236}">
                  <a16:creationId xmlns:a16="http://schemas.microsoft.com/office/drawing/2014/main" id="{72439FA8-9DFB-7E43-9F33-4E6A95C10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7498" y="1685949"/>
              <a:ext cx="1515454" cy="28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pl-PL" sz="1400" b="1" dirty="0">
                  <a:solidFill>
                    <a:srgbClr val="000000"/>
                  </a:solidFill>
                  <a:latin typeface="Candara"/>
                  <a:cs typeface="Candara"/>
                </a:rPr>
                <a:t>E</a:t>
              </a:r>
              <a:r>
                <a:rPr lang="pl-PL" sz="1400" b="1" baseline="-25000" dirty="0">
                  <a:solidFill>
                    <a:srgbClr val="000000"/>
                  </a:solidFill>
                  <a:latin typeface="Candara"/>
                  <a:cs typeface="Candara"/>
                </a:rPr>
                <a:t>dep</a:t>
              </a:r>
              <a:r>
                <a:rPr lang="pl-PL" sz="1400" b="1" dirty="0">
                  <a:solidFill>
                    <a:srgbClr val="000000"/>
                  </a:solidFill>
                  <a:latin typeface="Candara"/>
                  <a:cs typeface="Candara"/>
                </a:rPr>
                <a:t> = 108±9 MeV</a:t>
              </a:r>
            </a:p>
          </p:txBody>
        </p:sp>
        <p:sp>
          <p:nvSpPr>
            <p:cNvPr id="23" name="pole tekstowe 16">
              <a:extLst>
                <a:ext uri="{FF2B5EF4-FFF2-40B4-BE49-F238E27FC236}">
                  <a16:creationId xmlns:a16="http://schemas.microsoft.com/office/drawing/2014/main" id="{BD58C925-9EE6-2544-B194-FD8732679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1356" y="2045035"/>
              <a:ext cx="1415836" cy="28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sz="1400" b="1" dirty="0">
                  <a:solidFill>
                    <a:srgbClr val="000000"/>
                  </a:solidFill>
                  <a:latin typeface="Candara"/>
                  <a:cs typeface="Candara"/>
                </a:rPr>
                <a:t>E</a:t>
              </a:r>
              <a:r>
                <a:rPr lang="pl-PL" sz="1400" b="1" baseline="-25000" dirty="0">
                  <a:solidFill>
                    <a:srgbClr val="000000"/>
                  </a:solidFill>
                  <a:latin typeface="Candara"/>
                  <a:cs typeface="Candara"/>
                </a:rPr>
                <a:t>dep</a:t>
              </a:r>
              <a:r>
                <a:rPr lang="pl-PL" sz="1400" b="1" dirty="0">
                  <a:solidFill>
                    <a:srgbClr val="000000"/>
                  </a:solidFill>
                  <a:latin typeface="Candara"/>
                  <a:cs typeface="Candara"/>
                </a:rPr>
                <a:t> = 139±12 MeV</a:t>
              </a:r>
            </a:p>
          </p:txBody>
        </p:sp>
        <p:sp>
          <p:nvSpPr>
            <p:cNvPr id="24" name="pole tekstowe 15">
              <a:extLst>
                <a:ext uri="{FF2B5EF4-FFF2-40B4-BE49-F238E27FC236}">
                  <a16:creationId xmlns:a16="http://schemas.microsoft.com/office/drawing/2014/main" id="{68F21EFE-5A02-1049-B3C1-DDF410D511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1520" y="2045035"/>
              <a:ext cx="1475470" cy="28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sz="1400" b="1" dirty="0">
                  <a:solidFill>
                    <a:srgbClr val="000000"/>
                  </a:solidFill>
                  <a:latin typeface="Candara"/>
                  <a:cs typeface="Candara"/>
                </a:rPr>
                <a:t>E</a:t>
              </a:r>
              <a:r>
                <a:rPr lang="pl-PL" sz="1400" b="1" baseline="-25000" dirty="0">
                  <a:solidFill>
                    <a:srgbClr val="000000"/>
                  </a:solidFill>
                  <a:latin typeface="Candara"/>
                  <a:cs typeface="Candara"/>
                </a:rPr>
                <a:t>dep</a:t>
              </a:r>
              <a:r>
                <a:rPr lang="pl-PL" sz="1400" b="1" dirty="0">
                  <a:solidFill>
                    <a:srgbClr val="000000"/>
                  </a:solidFill>
                  <a:latin typeface="Candara"/>
                  <a:cs typeface="Candara"/>
                </a:rPr>
                <a:t> = 229±20 MeV</a:t>
              </a:r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8580E931-70AB-D444-BD28-D9724C0C4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3450" y="1831254"/>
              <a:ext cx="1517517" cy="661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just" eaLnBrk="0" hangingPunct="0"/>
              <a:r>
                <a:rPr lang="it-IT" sz="2000" b="1" baseline="0" dirty="0">
                  <a:solidFill>
                    <a:srgbClr val="C00000"/>
                  </a:solidFill>
                  <a:latin typeface="Candara"/>
                  <a:cs typeface="Candara"/>
                </a:rPr>
                <a:t>ICARUS T600 </a:t>
              </a:r>
            </a:p>
            <a:p>
              <a:pPr algn="just" eaLnBrk="0" hangingPunct="0"/>
              <a:r>
                <a:rPr lang="it-IT" sz="2000" b="1" baseline="0" dirty="0">
                  <a:solidFill>
                    <a:srgbClr val="C00000"/>
                  </a:solidFill>
                  <a:latin typeface="Candara"/>
                  <a:cs typeface="Candara"/>
                </a:rPr>
                <a:t>real event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789CF94-9DAE-C841-B829-EFC561B36228}"/>
                </a:ext>
              </a:extLst>
            </p:cNvPr>
            <p:cNvSpPr txBox="1"/>
            <p:nvPr/>
          </p:nvSpPr>
          <p:spPr>
            <a:xfrm>
              <a:off x="6515394" y="2258816"/>
              <a:ext cx="430591" cy="316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909"/>
                  </a:solidFill>
                  <a:latin typeface="Candara"/>
                  <a:cs typeface="Candara"/>
                </a:rPr>
                <a:t>44°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CB1578-5DB1-F448-B95C-CDE1F96AD70F}"/>
                </a:ext>
              </a:extLst>
            </p:cNvPr>
            <p:cNvSpPr txBox="1"/>
            <p:nvPr/>
          </p:nvSpPr>
          <p:spPr>
            <a:xfrm>
              <a:off x="7344448" y="1474953"/>
              <a:ext cx="426543" cy="316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909"/>
                  </a:solidFill>
                  <a:latin typeface="Candara"/>
                  <a:cs typeface="Candara"/>
                </a:rPr>
                <a:t>65°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7F1C3B7-DF44-904D-99EA-C8765494D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3905429"/>
            <a:ext cx="3946791" cy="236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2D96DA-D8DB-AB4E-8303-1990DF37C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50" y="1977799"/>
            <a:ext cx="2997200" cy="15594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E5EC5E6-9C0B-8444-8F80-31C3B2C1E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19" y="4054308"/>
            <a:ext cx="552450" cy="53674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0EE0F42-0B48-CD4A-97AA-016604C90CF0}"/>
              </a:ext>
            </a:extLst>
          </p:cNvPr>
          <p:cNvSpPr/>
          <p:nvPr/>
        </p:nvSpPr>
        <p:spPr>
          <a:xfrm>
            <a:off x="1145034" y="3672849"/>
            <a:ext cx="2037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Phys</a:t>
            </a:r>
            <a:r>
              <a:rPr lang="it-IT" sz="14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. Rev. D95, 072005</a:t>
            </a:r>
            <a:endParaRPr lang="it-IT" sz="1400" b="1" i="1" dirty="0">
              <a:effectLst/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290B1D-B043-6C45-97F9-4995D86F055D}"/>
              </a:ext>
            </a:extLst>
          </p:cNvPr>
          <p:cNvSpPr/>
          <p:nvPr/>
        </p:nvSpPr>
        <p:spPr>
          <a:xfrm>
            <a:off x="4277951" y="4272923"/>
            <a:ext cx="45131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Gap between vertex and shower.</a:t>
            </a:r>
          </a:p>
          <a:p>
            <a:pPr marL="342900" indent="-342900" algn="just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Ionization in the first segment of showers (1 </a:t>
            </a:r>
            <a:r>
              <a:rPr lang="en-US" sz="2000" dirty="0" err="1">
                <a:solidFill>
                  <a:srgbClr val="4E4E4E"/>
                </a:solidFill>
                <a:latin typeface="Helvetica"/>
                <a:cs typeface="Helvetica"/>
              </a:rPr>
              <a:t>mip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or 2 </a:t>
            </a:r>
            <a:r>
              <a:rPr lang="en-US" sz="2000" dirty="0" err="1">
                <a:solidFill>
                  <a:srgbClr val="4E4E4E"/>
                </a:solidFill>
                <a:latin typeface="Helvetica"/>
                <a:cs typeface="Helvetica"/>
              </a:rPr>
              <a:t>mips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).</a:t>
            </a:r>
          </a:p>
          <a:p>
            <a:pPr marL="342900" indent="-342900" algn="just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Symbol" pitchFamily="2" charset="2"/>
                <a:cs typeface="Helvetica"/>
              </a:rPr>
              <a:t>p</a:t>
            </a:r>
            <a:r>
              <a:rPr lang="en-US" sz="2000" baseline="30000" dirty="0">
                <a:solidFill>
                  <a:srgbClr val="4E4E4E"/>
                </a:solidFill>
                <a:latin typeface="Helvetica"/>
                <a:cs typeface="Helvetica"/>
              </a:rPr>
              <a:t>0 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invariant mass.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19365B6-25E2-224B-8D8F-A846AF4C3F71}"/>
              </a:ext>
            </a:extLst>
          </p:cNvPr>
          <p:cNvSpPr/>
          <p:nvPr/>
        </p:nvSpPr>
        <p:spPr>
          <a:xfrm>
            <a:off x="128631" y="758416"/>
            <a:ext cx="34606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Fine tracking &amp; calorimetry essential for e/</a:t>
            </a:r>
            <a:r>
              <a:rPr lang="en-US" sz="2000" dirty="0">
                <a:solidFill>
                  <a:srgbClr val="4E4E4E"/>
                </a:solidFill>
                <a:latin typeface="Symbol" pitchFamily="2" charset="2"/>
                <a:cs typeface="Helvetica"/>
              </a:rPr>
              <a:t>g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separation and </a:t>
            </a:r>
            <a:r>
              <a:rPr lang="en-US" sz="2000" dirty="0">
                <a:solidFill>
                  <a:srgbClr val="4E4E4E"/>
                </a:solidFill>
                <a:latin typeface="Symbol" pitchFamily="2" charset="2"/>
                <a:cs typeface="Helvetica"/>
              </a:rPr>
              <a:t>p</a:t>
            </a:r>
            <a:r>
              <a:rPr lang="en-US" sz="2000" baseline="30000" dirty="0">
                <a:solidFill>
                  <a:srgbClr val="4E4E4E"/>
                </a:solidFill>
                <a:latin typeface="Helvetica"/>
                <a:cs typeface="Helvetica"/>
              </a:rPr>
              <a:t>0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6947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5338" y="118537"/>
            <a:ext cx="6060061" cy="427877"/>
          </a:xfrm>
        </p:spPr>
        <p:txBody>
          <a:bodyPr/>
          <a:lstStyle/>
          <a:p>
            <a:pPr algn="ctr"/>
            <a:r>
              <a:rPr lang="en-US" dirty="0"/>
              <a:t>PHASE I _ MICROBOONE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5" y="65251"/>
            <a:ext cx="2777752" cy="2451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2000" dist="5000" dir="5400000" sy="-100000" algn="bl" rotWithShape="0"/>
          </a:effectLst>
        </p:spPr>
      </p:pic>
      <p:sp>
        <p:nvSpPr>
          <p:cNvPr id="22" name="Rectangle 21"/>
          <p:cNvSpPr/>
          <p:nvPr/>
        </p:nvSpPr>
        <p:spPr>
          <a:xfrm>
            <a:off x="2881001" y="596941"/>
            <a:ext cx="62630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170 t of LAr, 87 t active mass.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470 m from the source.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1 TPC with 2.5 m drift. </a:t>
            </a:r>
          </a:p>
          <a:p>
            <a:pPr marL="355600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3 wire planes with 3 mm pitch.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32 8” PMTs on acrylic support coated with TPB.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Cosmic Ray Tagger (CRT) for identifying cosmic </a:t>
            </a:r>
            <a:r>
              <a:rPr lang="en-US" sz="2000" dirty="0">
                <a:solidFill>
                  <a:srgbClr val="4E4E4E"/>
                </a:solidFill>
                <a:latin typeface="Symbol" pitchFamily="2" charset="2"/>
                <a:cs typeface="Helvetica"/>
              </a:rPr>
              <a:t>m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477" y="3174940"/>
            <a:ext cx="8965523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Stable operation since October 2015.</a:t>
            </a:r>
          </a:p>
          <a:p>
            <a:pPr marL="342900" indent="-3429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 pitchFamily="2" charset="0"/>
                <a:cs typeface="Helvetica"/>
              </a:rPr>
              <a:t>U</a:t>
            </a:r>
            <a:r>
              <a:rPr lang="en-US" sz="2000" dirty="0">
                <a:solidFill>
                  <a:srgbClr val="4E4E4E"/>
                </a:solidFill>
                <a:latin typeface="Helvetica" pitchFamily="2" charset="0"/>
              </a:rPr>
              <a:t>nderstanding the detector effects (noise, diffusion, </a:t>
            </a:r>
            <a:br>
              <a:rPr lang="en-US" sz="2000" dirty="0">
                <a:solidFill>
                  <a:srgbClr val="4E4E4E"/>
                </a:solidFill>
                <a:latin typeface="Helvetica" pitchFamily="2" charset="0"/>
              </a:rPr>
            </a:br>
            <a:r>
              <a:rPr lang="en-US" sz="2000" dirty="0">
                <a:solidFill>
                  <a:srgbClr val="4E4E4E"/>
                </a:solidFill>
                <a:latin typeface="Helvetica" pitchFamily="2" charset="0"/>
              </a:rPr>
              <a:t>recombination, space charge…) </a:t>
            </a:r>
            <a:br>
              <a:rPr lang="en-US" sz="2000" dirty="0">
                <a:solidFill>
                  <a:srgbClr val="4E4E4E"/>
                </a:solidFill>
                <a:latin typeface="Helvetica" pitchFamily="2" charset="0"/>
              </a:rPr>
            </a:br>
            <a:r>
              <a:rPr lang="en-US" sz="2000" dirty="0">
                <a:solidFill>
                  <a:srgbClr val="4E4E4E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sz="2000" dirty="0">
                <a:solidFill>
                  <a:srgbClr val="4E4E4E"/>
                </a:solidFill>
                <a:latin typeface="Helvetica" pitchFamily="2" charset="0"/>
              </a:rPr>
              <a:t> essential to understand physics</a:t>
            </a:r>
          </a:p>
          <a:p>
            <a:pPr marL="342900" indent="-3429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 pitchFamily="2" charset="0"/>
              </a:rPr>
              <a:t>Great progress on automated event reconstruction </a:t>
            </a:r>
          </a:p>
          <a:p>
            <a:pPr marL="342900" indent="-3429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50504E"/>
                </a:solidFill>
              </a:rPr>
              <a:t>𝜈</a:t>
            </a:r>
            <a:r>
              <a:rPr lang="en-US" sz="2000" baseline="-25000" dirty="0" err="1">
                <a:solidFill>
                  <a:srgbClr val="50504E"/>
                </a:solidFill>
              </a:rPr>
              <a:t>μ</a:t>
            </a:r>
            <a:r>
              <a:rPr lang="en-US" sz="2000" dirty="0">
                <a:solidFill>
                  <a:srgbClr val="50504E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4E4E4E"/>
                </a:solidFill>
                <a:latin typeface="Helvetica" pitchFamily="2" charset="0"/>
              </a:rPr>
              <a:t>CC inclusive differential cross section and </a:t>
            </a:r>
            <a:r>
              <a:rPr lang="en-US" sz="2000">
                <a:solidFill>
                  <a:srgbClr val="4E4E4E"/>
                </a:solidFill>
                <a:latin typeface="Helvetica" pitchFamily="2" charset="0"/>
              </a:rPr>
              <a:t>CC </a:t>
            </a:r>
            <a:r>
              <a:rPr lang="en-US" sz="2000">
                <a:solidFill>
                  <a:srgbClr val="4E4E4E"/>
                </a:solidFill>
                <a:latin typeface="Symbol" pitchFamily="2" charset="2"/>
                <a:cs typeface="Helvetica"/>
              </a:rPr>
              <a:t>p</a:t>
            </a:r>
            <a:r>
              <a:rPr lang="en-US" sz="2000" baseline="30000">
                <a:solidFill>
                  <a:srgbClr val="4E4E4E"/>
                </a:solidFill>
                <a:latin typeface="Helvetica"/>
                <a:cs typeface="Helvetica"/>
              </a:rPr>
              <a:t>0</a:t>
            </a:r>
            <a:r>
              <a:rPr lang="en-US" sz="2000">
                <a:solidFill>
                  <a:srgbClr val="4E4E4E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4E4E4E"/>
                </a:solidFill>
                <a:latin typeface="Helvetica" pitchFamily="2" charset="0"/>
              </a:rPr>
              <a:t>total cross section</a:t>
            </a:r>
          </a:p>
          <a:p>
            <a:pPr marL="342900" indent="-3429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 pitchFamily="2" charset="0"/>
              </a:rPr>
              <a:t>First fully automated </a:t>
            </a:r>
            <a:r>
              <a:rPr lang="en-US" sz="2000" dirty="0">
                <a:solidFill>
                  <a:srgbClr val="50504E"/>
                </a:solidFill>
              </a:rPr>
              <a:t>𝜈</a:t>
            </a:r>
            <a:r>
              <a:rPr lang="en-US" sz="2000" baseline="-25000" dirty="0">
                <a:solidFill>
                  <a:srgbClr val="50504E"/>
                </a:solidFill>
              </a:rPr>
              <a:t>e</a:t>
            </a:r>
            <a:r>
              <a:rPr lang="en-US" sz="2000" dirty="0">
                <a:solidFill>
                  <a:srgbClr val="50504E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4E4E4E"/>
                </a:solidFill>
                <a:latin typeface="Helvetica" pitchFamily="2" charset="0"/>
              </a:rPr>
              <a:t>and single photon selections </a:t>
            </a:r>
            <a:br>
              <a:rPr lang="en-US" sz="2000" dirty="0">
                <a:solidFill>
                  <a:srgbClr val="4E4E4E"/>
                </a:solidFill>
                <a:latin typeface="Helvetica" pitchFamily="2" charset="0"/>
              </a:rPr>
            </a:br>
            <a:r>
              <a:rPr lang="en-US" sz="2000" dirty="0">
                <a:solidFill>
                  <a:srgbClr val="4E4E4E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sz="2000" dirty="0">
                <a:solidFill>
                  <a:srgbClr val="4E4E4E"/>
                </a:solidFill>
                <a:latin typeface="Helvetica" pitchFamily="2" charset="0"/>
              </a:rPr>
              <a:t> towards the low-energy search</a:t>
            </a:r>
          </a:p>
          <a:p>
            <a:pPr marL="266700" indent="-266700" algn="just">
              <a:spcAft>
                <a:spcPts val="1200"/>
              </a:spcAft>
              <a:buFont typeface="Courier New"/>
              <a:buChar char="o"/>
            </a:pPr>
            <a:endParaRPr lang="en-US" sz="2000" dirty="0">
              <a:solidFill>
                <a:srgbClr val="4E4E4E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46BB7-1FB8-FA4D-87B7-CC32B1933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F35924-8DCC-DF4A-9D51-8DC1A6A6D4A1}"/>
              </a:ext>
            </a:extLst>
          </p:cNvPr>
          <p:cNvSpPr txBox="1"/>
          <p:nvPr/>
        </p:nvSpPr>
        <p:spPr>
          <a:xfrm>
            <a:off x="7175500" y="975741"/>
            <a:ext cx="1460500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See talks by: </a:t>
            </a:r>
            <a:br>
              <a:rPr lang="en-US" sz="1600" b="1" dirty="0"/>
            </a:br>
            <a:r>
              <a:rPr lang="en-US" sz="1600" b="1" dirty="0"/>
              <a:t>- L. Jiang</a:t>
            </a:r>
          </a:p>
          <a:p>
            <a:r>
              <a:rPr lang="en-US" sz="1600" b="1" dirty="0"/>
              <a:t>- L. Yates</a:t>
            </a:r>
          </a:p>
          <a:p>
            <a:r>
              <a:rPr lang="en-US" sz="1600" b="1" dirty="0"/>
              <a:t>- K. Woodruff 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66D82D-DA9A-8E40-89CB-6C6ED1F55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2920654"/>
            <a:ext cx="2413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8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433533" y="158952"/>
            <a:ext cx="6437628" cy="427877"/>
          </a:xfrm>
        </p:spPr>
        <p:txBody>
          <a:bodyPr/>
          <a:lstStyle/>
          <a:p>
            <a:pPr algn="ctr"/>
            <a:r>
              <a:rPr lang="en-US" dirty="0"/>
              <a:t>PHASE II_ </a:t>
            </a:r>
            <a:r>
              <a:rPr lang="en-US" dirty="0">
                <a:solidFill>
                  <a:srgbClr val="FF0000"/>
                </a:solidFill>
              </a:rPr>
              <a:t>SBND</a:t>
            </a:r>
            <a:r>
              <a:rPr lang="en-US" dirty="0"/>
              <a:t> + ICARUS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Fava _ NuFACT 2018</a:t>
            </a:r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409999" y="149732"/>
            <a:ext cx="4721307" cy="3492794"/>
            <a:chOff x="-1634092" y="717631"/>
            <a:chExt cx="7992829" cy="5747251"/>
          </a:xfrm>
        </p:grpSpPr>
        <p:pic>
          <p:nvPicPr>
            <p:cNvPr id="9" name="Picture 8" descr="SBND_TPC_view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28" y="717631"/>
              <a:ext cx="5744299" cy="5402244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385991" y="5167626"/>
              <a:ext cx="2378221" cy="1045977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339801">
              <a:off x="1120623" y="5553643"/>
              <a:ext cx="53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4 m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3000788" y="4921559"/>
              <a:ext cx="2916612" cy="1279593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20180340">
              <a:off x="4497942" y="5382289"/>
              <a:ext cx="53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5 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5904950" y="3116003"/>
              <a:ext cx="53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4 m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976674" y="1668583"/>
              <a:ext cx="124515" cy="3075671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91541" y="831614"/>
              <a:ext cx="1219319" cy="506435"/>
            </a:xfrm>
            <a:prstGeom prst="rect">
              <a:avLst/>
            </a:prstGeom>
            <a:solidFill>
              <a:srgbClr val="B3B3B3"/>
            </a:solidFill>
            <a:ln>
              <a:solidFill>
                <a:srgbClr val="FF0000"/>
              </a:solidFill>
            </a:ln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-100 kV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784438" y="1338280"/>
              <a:ext cx="404413" cy="1089882"/>
            </a:xfrm>
            <a:custGeom>
              <a:avLst/>
              <a:gdLst>
                <a:gd name="connsiteX0" fmla="*/ 99612 w 404413"/>
                <a:gd name="connsiteY0" fmla="*/ 0 h 1182951"/>
                <a:gd name="connsiteX1" fmla="*/ 87160 w 404413"/>
                <a:gd name="connsiteY1" fmla="*/ 174330 h 1182951"/>
                <a:gd name="connsiteX2" fmla="*/ 49806 w 404413"/>
                <a:gd name="connsiteY2" fmla="*/ 249042 h 1182951"/>
                <a:gd name="connsiteX3" fmla="*/ 24903 w 404413"/>
                <a:gd name="connsiteY3" fmla="*/ 273947 h 1182951"/>
                <a:gd name="connsiteX4" fmla="*/ 0 w 404413"/>
                <a:gd name="connsiteY4" fmla="*/ 311303 h 1182951"/>
                <a:gd name="connsiteX5" fmla="*/ 12452 w 404413"/>
                <a:gd name="connsiteY5" fmla="*/ 510537 h 1182951"/>
                <a:gd name="connsiteX6" fmla="*/ 49806 w 404413"/>
                <a:gd name="connsiteY6" fmla="*/ 547893 h 1182951"/>
                <a:gd name="connsiteX7" fmla="*/ 62257 w 404413"/>
                <a:gd name="connsiteY7" fmla="*/ 585249 h 1182951"/>
                <a:gd name="connsiteX8" fmla="*/ 87160 w 404413"/>
                <a:gd name="connsiteY8" fmla="*/ 610154 h 1182951"/>
                <a:gd name="connsiteX9" fmla="*/ 199223 w 404413"/>
                <a:gd name="connsiteY9" fmla="*/ 747127 h 1182951"/>
                <a:gd name="connsiteX10" fmla="*/ 273931 w 404413"/>
                <a:gd name="connsiteY10" fmla="*/ 796935 h 1182951"/>
                <a:gd name="connsiteX11" fmla="*/ 311286 w 404413"/>
                <a:gd name="connsiteY11" fmla="*/ 821839 h 1182951"/>
                <a:gd name="connsiteX12" fmla="*/ 361091 w 404413"/>
                <a:gd name="connsiteY12" fmla="*/ 884100 h 1182951"/>
                <a:gd name="connsiteX13" fmla="*/ 385994 w 404413"/>
                <a:gd name="connsiteY13" fmla="*/ 958813 h 1182951"/>
                <a:gd name="connsiteX14" fmla="*/ 398445 w 404413"/>
                <a:gd name="connsiteY14" fmla="*/ 1182951 h 118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4413" h="1182951">
                  <a:moveTo>
                    <a:pt x="99612" y="0"/>
                  </a:moveTo>
                  <a:cubicBezTo>
                    <a:pt x="95461" y="58110"/>
                    <a:pt x="93967" y="116471"/>
                    <a:pt x="87160" y="174330"/>
                  </a:cubicBezTo>
                  <a:cubicBezTo>
                    <a:pt x="83985" y="201315"/>
                    <a:pt x="66017" y="228777"/>
                    <a:pt x="49806" y="249042"/>
                  </a:cubicBezTo>
                  <a:cubicBezTo>
                    <a:pt x="42472" y="258209"/>
                    <a:pt x="32237" y="264780"/>
                    <a:pt x="24903" y="273947"/>
                  </a:cubicBezTo>
                  <a:cubicBezTo>
                    <a:pt x="15555" y="285633"/>
                    <a:pt x="8301" y="298851"/>
                    <a:pt x="0" y="311303"/>
                  </a:cubicBezTo>
                  <a:cubicBezTo>
                    <a:pt x="4151" y="377714"/>
                    <a:pt x="-1255" y="445423"/>
                    <a:pt x="12452" y="510537"/>
                  </a:cubicBezTo>
                  <a:cubicBezTo>
                    <a:pt x="16080" y="527769"/>
                    <a:pt x="40039" y="533241"/>
                    <a:pt x="49806" y="547893"/>
                  </a:cubicBezTo>
                  <a:cubicBezTo>
                    <a:pt x="57086" y="558814"/>
                    <a:pt x="55504" y="573994"/>
                    <a:pt x="62257" y="585249"/>
                  </a:cubicBezTo>
                  <a:cubicBezTo>
                    <a:pt x="68297" y="595316"/>
                    <a:pt x="80116" y="600762"/>
                    <a:pt x="87160" y="610154"/>
                  </a:cubicBezTo>
                  <a:cubicBezTo>
                    <a:pt x="127227" y="663580"/>
                    <a:pt x="141315" y="708520"/>
                    <a:pt x="199223" y="747127"/>
                  </a:cubicBezTo>
                  <a:lnTo>
                    <a:pt x="273931" y="796935"/>
                  </a:lnTo>
                  <a:cubicBezTo>
                    <a:pt x="286383" y="805236"/>
                    <a:pt x="300705" y="811256"/>
                    <a:pt x="311286" y="821839"/>
                  </a:cubicBezTo>
                  <a:cubicBezTo>
                    <a:pt x="331982" y="842538"/>
                    <a:pt x="348526" y="855828"/>
                    <a:pt x="361091" y="884100"/>
                  </a:cubicBezTo>
                  <a:cubicBezTo>
                    <a:pt x="371752" y="908089"/>
                    <a:pt x="377693" y="933909"/>
                    <a:pt x="385994" y="958813"/>
                  </a:cubicBezTo>
                  <a:cubicBezTo>
                    <a:pt x="418132" y="1055233"/>
                    <a:pt x="398445" y="983052"/>
                    <a:pt x="398445" y="1182951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634092" y="5705231"/>
              <a:ext cx="3290128" cy="75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Central cathode</a:t>
              </a:r>
            </a:p>
            <a:p>
              <a:pPr algn="ctr"/>
              <a:r>
                <a:rPr lang="en-US" sz="1200" dirty="0"/>
                <a:t>with two 2 m drift regions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809343" y="3748076"/>
              <a:ext cx="510507" cy="136974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1967322" y="4084283"/>
              <a:ext cx="463685" cy="139947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416" y="3850823"/>
              <a:ext cx="211799" cy="196112"/>
            </a:xfrm>
            <a:prstGeom prst="rect">
              <a:avLst/>
            </a:prstGeom>
          </p:spPr>
        </p:pic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065" y="3505138"/>
              <a:ext cx="211799" cy="196112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 flipV="1">
              <a:off x="647473" y="4843871"/>
              <a:ext cx="1008564" cy="946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9718" y="741199"/>
            <a:ext cx="547512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260 t of LAr, 112 t active mass.</a:t>
            </a:r>
          </a:p>
          <a:p>
            <a:pPr marL="342900" indent="-342900" algn="just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110 m from the source</a:t>
            </a:r>
          </a:p>
          <a:p>
            <a:pPr marL="342900" indent="-342900" algn="just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2 TPCs with 2 m drift and 3 wire planes.</a:t>
            </a:r>
          </a:p>
          <a:p>
            <a:pPr marL="342900" indent="-342900" algn="just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112 8” PMTs coated with TPB.</a:t>
            </a:r>
          </a:p>
          <a:p>
            <a:pPr marL="342900" indent="-342900" algn="just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4</a:t>
            </a:r>
            <a:r>
              <a:rPr lang="en-US" sz="2000" dirty="0">
                <a:solidFill>
                  <a:srgbClr val="4E4E4E"/>
                </a:solidFill>
                <a:latin typeface="Symbol" pitchFamily="2" charset="2"/>
                <a:cs typeface="Helvetica"/>
              </a:rPr>
              <a:t>p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CRT coverage.</a:t>
            </a:r>
          </a:p>
          <a:p>
            <a:pPr marL="342900" indent="-342900" algn="just">
              <a:spcAft>
                <a:spcPts val="1200"/>
              </a:spcAft>
              <a:buFont typeface="Courier New"/>
              <a:buChar char="o"/>
            </a:pPr>
            <a:endParaRPr lang="en-US" sz="2000" dirty="0">
              <a:solidFill>
                <a:srgbClr val="4E4E4E"/>
              </a:solidFill>
              <a:latin typeface="Helvetica"/>
              <a:cs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7890" y="3833772"/>
            <a:ext cx="57412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It will characterize the neutrino beam before the onset of oscillations, addressing one of the dominant systematic uncertainties.</a:t>
            </a:r>
          </a:p>
          <a:p>
            <a:pPr marL="266700" lvl="0" indent="-266700">
              <a:spcAft>
                <a:spcPts val="1200"/>
              </a:spcAft>
              <a:buFont typeface="Courier New"/>
              <a:buChar char="o"/>
            </a:pP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~ 1.5 million 𝜈</a:t>
            </a:r>
            <a:r>
              <a:rPr lang="el-GR" sz="2000" baseline="-25000" dirty="0">
                <a:solidFill>
                  <a:srgbClr val="4E4E4E"/>
                </a:solidFill>
                <a:latin typeface="Helvetica"/>
                <a:cs typeface="Helvetica"/>
              </a:rPr>
              <a:t>μ</a:t>
            </a:r>
            <a:r>
              <a:rPr lang="el-GR" sz="2000" dirty="0">
                <a:solidFill>
                  <a:srgbClr val="4E4E4E"/>
                </a:solidFill>
                <a:latin typeface="Helvetica"/>
                <a:cs typeface="Helvetica"/>
              </a:rPr>
              <a:t>  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CC and ~12,000 𝜈</a:t>
            </a:r>
            <a:r>
              <a:rPr lang="en-US" sz="2000" baseline="-25000" dirty="0">
                <a:solidFill>
                  <a:srgbClr val="4E4E4E"/>
                </a:solidFill>
                <a:latin typeface="Helvetica"/>
                <a:cs typeface="Helvetica"/>
              </a:rPr>
              <a:t>e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CC interactions per  year: largest data sample of neutrino-</a:t>
            </a:r>
            <a:r>
              <a:rPr lang="en-US" sz="2000" dirty="0" err="1">
                <a:solidFill>
                  <a:srgbClr val="4E4E4E"/>
                </a:solidFill>
                <a:latin typeface="Helvetica"/>
                <a:cs typeface="Helvetica"/>
              </a:rPr>
              <a:t>Ar</a:t>
            </a:r>
            <a:r>
              <a:rPr lang="en-US" sz="2000" dirty="0">
                <a:solidFill>
                  <a:srgbClr val="4E4E4E"/>
                </a:solidFill>
                <a:latin typeface="Helvetica"/>
                <a:cs typeface="Helvetica"/>
              </a:rPr>
              <a:t> interactions in the world in foreseeable future.</a:t>
            </a:r>
          </a:p>
          <a:p>
            <a:pPr marL="266700" lvl="0" indent="-266700" algn="just">
              <a:spcAft>
                <a:spcPts val="1200"/>
              </a:spcAft>
              <a:buFont typeface="Courier New"/>
              <a:buChar char="o"/>
            </a:pPr>
            <a:endParaRPr lang="en-US" sz="2000" dirty="0">
              <a:solidFill>
                <a:srgbClr val="4E4E4E"/>
              </a:solidFill>
              <a:latin typeface="Helvetica"/>
              <a:cs typeface="Helvetic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1D9184-633F-A64F-B103-8F44555F3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F06CBB-5181-AD41-B77F-2E4234D6859D}"/>
              </a:ext>
            </a:extLst>
          </p:cNvPr>
          <p:cNvSpPr txBox="1"/>
          <p:nvPr/>
        </p:nvSpPr>
        <p:spPr>
          <a:xfrm>
            <a:off x="3453784" y="2691887"/>
            <a:ext cx="1175094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See talk by J. </a:t>
            </a:r>
            <a:r>
              <a:rPr lang="en-US" sz="1600" b="1" dirty="0" err="1"/>
              <a:t>Zennamo</a:t>
            </a:r>
            <a:endParaRPr lang="en-US" sz="1600" b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7608321-8A1C-B144-BC9D-674E3140EF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" t="1996" r="54998" b="2410"/>
          <a:stretch/>
        </p:blipFill>
        <p:spPr>
          <a:xfrm>
            <a:off x="222249" y="3232518"/>
            <a:ext cx="3015641" cy="290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7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9564</TotalTime>
  <Words>1330</Words>
  <Application>Microsoft Macintosh PowerPoint</Application>
  <PresentationFormat>On-screen Show (4:3)</PresentationFormat>
  <Paragraphs>214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ＭＳ Ｐゴシック</vt:lpstr>
      <vt:lpstr>AmericanTypewriter</vt:lpstr>
      <vt:lpstr>Apple Chancery</vt:lpstr>
      <vt:lpstr>Arial</vt:lpstr>
      <vt:lpstr>Bradley Hand Bold</vt:lpstr>
      <vt:lpstr>Calibri</vt:lpstr>
      <vt:lpstr>Cambria Math</vt:lpstr>
      <vt:lpstr>Candara</vt:lpstr>
      <vt:lpstr>Courier New</vt:lpstr>
      <vt:lpstr>Geneva</vt:lpstr>
      <vt:lpstr>Helvetica</vt:lpstr>
      <vt:lpstr>Symbol</vt:lpstr>
      <vt:lpstr>Wingdings</vt:lpstr>
      <vt:lpstr>Fermilab_PowerPoint_Template_090915</vt:lpstr>
      <vt:lpstr>The Short Baseline Neutrino Program at Fermilab</vt:lpstr>
      <vt:lpstr>The puzzling picture of short baseline 𝜈 oscillations</vt:lpstr>
      <vt:lpstr>Short Baseline Neutrino Program at Fermilab</vt:lpstr>
      <vt:lpstr>SBN goals</vt:lpstr>
      <vt:lpstr>The Booster Neutrino Beam</vt:lpstr>
      <vt:lpstr>Liquid Argon TPC detection technique</vt:lpstr>
      <vt:lpstr>Electron neutrinos in LAr-TPC</vt:lpstr>
      <vt:lpstr>PHASE I _ MICROBOONE</vt:lpstr>
      <vt:lpstr>PHASE II_ SBND + ICARUS</vt:lpstr>
      <vt:lpstr>PHASE II_ SBND + ICARUS</vt:lpstr>
      <vt:lpstr>PowerPoint Presentation</vt:lpstr>
      <vt:lpstr>PowerPoint Presentation</vt:lpstr>
      <vt:lpstr>One more flight!</vt:lpstr>
      <vt:lpstr>Analysis of sensitivity to oscillations</vt:lpstr>
      <vt:lpstr>Sensitivity of SBN program in appearance channel</vt:lpstr>
      <vt:lpstr>Sensitivity of SBN program in disappearance channel</vt:lpstr>
      <vt:lpstr>PowerPoint Presentation</vt:lpstr>
      <vt:lpstr>PowerPoint Presentation</vt:lpstr>
      <vt:lpstr>BACKUP</vt:lpstr>
      <vt:lpstr>Mitigation of cosmogenic background</vt:lpstr>
      <vt:lpstr>Relevance of 𝜈μCC disappearance measurement</vt:lpstr>
    </vt:vector>
  </TitlesOfParts>
  <Company>Sandbox Studio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Microsoft Office User</cp:lastModifiedBy>
  <cp:revision>387</cp:revision>
  <cp:lastPrinted>2018-08-01T16:55:07Z</cp:lastPrinted>
  <dcterms:created xsi:type="dcterms:W3CDTF">2014-01-03T20:18:13Z</dcterms:created>
  <dcterms:modified xsi:type="dcterms:W3CDTF">2018-08-15T23:35:03Z</dcterms:modified>
</cp:coreProperties>
</file>