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60" r:id="rId4"/>
    <p:sldId id="276" r:id="rId5"/>
    <p:sldId id="278" r:id="rId6"/>
    <p:sldId id="280" r:id="rId7"/>
    <p:sldId id="275" r:id="rId8"/>
    <p:sldId id="277" r:id="rId9"/>
    <p:sldId id="281" r:id="rId10"/>
    <p:sldId id="263" r:id="rId11"/>
    <p:sldId id="265" r:id="rId12"/>
    <p:sldId id="266" r:id="rId13"/>
    <p:sldId id="267" r:id="rId14"/>
    <p:sldId id="268" r:id="rId15"/>
    <p:sldId id="270" r:id="rId16"/>
    <p:sldId id="264" r:id="rId17"/>
    <p:sldId id="273" r:id="rId18"/>
    <p:sldId id="274" r:id="rId19"/>
    <p:sldId id="283" r:id="rId20"/>
    <p:sldId id="272" r:id="rId21"/>
    <p:sldId id="269" r:id="rId22"/>
    <p:sldId id="288" r:id="rId23"/>
    <p:sldId id="290" r:id="rId24"/>
    <p:sldId id="289" r:id="rId25"/>
    <p:sldId id="291" r:id="rId26"/>
    <p:sldId id="292" r:id="rId27"/>
    <p:sldId id="282" r:id="rId28"/>
    <p:sldId id="293" r:id="rId29"/>
    <p:sldId id="286" r:id="rId30"/>
    <p:sldId id="294" r:id="rId31"/>
    <p:sldId id="285" r:id="rId32"/>
    <p:sldId id="287" r:id="rId33"/>
    <p:sldId id="28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7" d="100"/>
          <a:sy n="67" d="100"/>
        </p:scale>
        <p:origin x="-102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41858-41AE-4A0D-B449-5AC7C4734ABF}" type="datetimeFigureOut">
              <a:rPr lang="en-GB" smtClean="0"/>
              <a:t>15/08/2018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23C8B-F209-4768-9B19-CDFBFA4BB6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75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23C8B-F209-4768-9B19-CDFBFA4BB62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23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53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869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214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30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40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635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742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872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43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477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63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CAB0-61DC-4CAA-A5DE-C9C51B4035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31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perk.org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2.467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abs/1805.0416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988840"/>
            <a:ext cx="6109237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CH" sz="4000" b="1" dirty="0" err="1" smtClean="0">
                <a:latin typeface="Calibri" panose="020F0502020204030204" pitchFamily="34" charset="0"/>
              </a:rPr>
              <a:t>Status</a:t>
            </a:r>
            <a:r>
              <a:rPr lang="fr-CH" sz="4000" b="1" dirty="0" smtClean="0">
                <a:latin typeface="Calibri" panose="020F0502020204030204" pitchFamily="34" charset="0"/>
              </a:rPr>
              <a:t> of </a:t>
            </a:r>
            <a:r>
              <a:rPr lang="fr-CH" sz="4000" b="1" dirty="0" err="1" smtClean="0">
                <a:latin typeface="Calibri" panose="020F0502020204030204" pitchFamily="34" charset="0"/>
              </a:rPr>
              <a:t>HyperK</a:t>
            </a:r>
            <a:r>
              <a:rPr lang="fr-CH" sz="4000" b="1" dirty="0" err="1" smtClean="0">
                <a:latin typeface="Calibri" panose="020F0502020204030204" pitchFamily="34" charset="0"/>
              </a:rPr>
              <a:t>amiokande</a:t>
            </a:r>
            <a:endParaRPr lang="en-GB" sz="4000" b="1" dirty="0" err="1" smtClean="0">
              <a:latin typeface="Calibri" panose="020F0502020204030204" pitchFamily="34" charset="0"/>
            </a:endParaRPr>
          </a:p>
        </p:txBody>
      </p:sp>
      <p:pic>
        <p:nvPicPr>
          <p:cNvPr id="1026" name="Picture 2" descr="  NUFACT 2018 - the 20th International Workshop on Neutrinos from Accelerators   - Blacksburg, Virginia - August 12-18, 2018  - Virginia Te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96" y="4532796"/>
            <a:ext cx="9226996" cy="232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1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058639" y="3429000"/>
            <a:ext cx="2959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/>
              <a:t>Alain Blondel </a:t>
            </a:r>
          </a:p>
          <a:p>
            <a:pPr algn="ctr"/>
            <a:r>
              <a:rPr lang="fr-CH" b="1" dirty="0" err="1" smtClean="0"/>
              <a:t>University</a:t>
            </a:r>
            <a:r>
              <a:rPr lang="fr-CH" b="1" dirty="0" smtClean="0"/>
              <a:t> of Geneva &amp; CERN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39098" y="2708920"/>
            <a:ext cx="246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hlinkClick r:id="rId3"/>
              </a:rPr>
              <a:t>http://www.hyperk.org/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32" y="-50973"/>
            <a:ext cx="41910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07904" y="4221088"/>
            <a:ext cx="5476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Many</a:t>
            </a:r>
            <a:r>
              <a:rPr lang="fr-CH" dirty="0" smtClean="0"/>
              <a:t> slides </a:t>
            </a:r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dirty="0" err="1" smtClean="0"/>
              <a:t>Shiozawa</a:t>
            </a:r>
            <a:r>
              <a:rPr lang="fr-CH" dirty="0" smtClean="0"/>
              <a:t>, Neutrino 2018&amp; ICHEP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10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434"/>
            <a:ext cx="7776866" cy="528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5805264"/>
            <a:ext cx="910850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NB </a:t>
            </a:r>
            <a:r>
              <a:rPr lang="fr-CH" b="1" dirty="0" err="1" smtClean="0"/>
              <a:t>SuperK</a:t>
            </a:r>
            <a:r>
              <a:rPr lang="fr-CH" b="1" dirty="0" smtClean="0"/>
              <a:t> has been running </a:t>
            </a:r>
            <a:r>
              <a:rPr lang="fr-CH" b="1" dirty="0" err="1" smtClean="0"/>
              <a:t>now</a:t>
            </a:r>
            <a:r>
              <a:rPr lang="fr-CH" b="1" dirty="0" smtClean="0"/>
              <a:t> for &gt; 22 </a:t>
            </a:r>
            <a:r>
              <a:rPr lang="fr-CH" b="1" dirty="0" err="1" smtClean="0"/>
              <a:t>years</a:t>
            </a:r>
            <a:r>
              <a:rPr lang="fr-CH" b="1" dirty="0" smtClean="0"/>
              <a:t> and </a:t>
            </a:r>
            <a:r>
              <a:rPr lang="fr-CH" b="1" dirty="0" err="1" smtClean="0"/>
              <a:t>still</a:t>
            </a:r>
            <a:r>
              <a:rPr lang="fr-CH" b="1" dirty="0" smtClean="0"/>
              <a:t> </a:t>
            </a:r>
            <a:r>
              <a:rPr lang="fr-CH" b="1" dirty="0" err="1" smtClean="0"/>
              <a:t>produced</a:t>
            </a:r>
            <a:r>
              <a:rPr lang="fr-CH" b="1" dirty="0" smtClean="0"/>
              <a:t> </a:t>
            </a:r>
            <a:r>
              <a:rPr lang="fr-CH" b="1" dirty="0" err="1" smtClean="0"/>
              <a:t>very</a:t>
            </a:r>
            <a:r>
              <a:rPr lang="fr-CH" b="1" dirty="0" smtClean="0"/>
              <a:t> </a:t>
            </a:r>
            <a:r>
              <a:rPr lang="fr-CH" b="1" dirty="0" err="1" smtClean="0"/>
              <a:t>significant</a:t>
            </a:r>
            <a:r>
              <a:rPr lang="fr-CH" b="1" dirty="0" smtClean="0"/>
              <a:t> </a:t>
            </a:r>
            <a:r>
              <a:rPr lang="fr-CH" b="1" dirty="0" err="1" smtClean="0"/>
              <a:t>results</a:t>
            </a:r>
            <a:endParaRPr lang="fr-CH" b="1" dirty="0" smtClean="0"/>
          </a:p>
          <a:p>
            <a:r>
              <a:rPr lang="fr-CH" b="1" dirty="0" smtClean="0"/>
              <a:t>at neutrino 2018! 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9208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11</a:t>
            </a:fld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 b="22733"/>
          <a:stretch/>
        </p:blipFill>
        <p:spPr bwMode="auto">
          <a:xfrm>
            <a:off x="-264766" y="2716354"/>
            <a:ext cx="9673531" cy="395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7984" y="6453336"/>
            <a:ext cx="2852256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NB: </a:t>
            </a:r>
            <a:r>
              <a:rPr lang="fr-CH" dirty="0" err="1" smtClean="0"/>
              <a:t>does</a:t>
            </a:r>
            <a:r>
              <a:rPr lang="fr-CH" dirty="0" smtClean="0"/>
              <a:t> not </a:t>
            </a:r>
            <a:r>
              <a:rPr lang="fr-CH" dirty="0" err="1" smtClean="0"/>
              <a:t>preclude</a:t>
            </a:r>
            <a:r>
              <a:rPr lang="fr-CH" dirty="0" smtClean="0"/>
              <a:t> e</a:t>
            </a:r>
            <a:r>
              <a:rPr lang="fr-CH" baseline="30000" dirty="0" smtClean="0"/>
              <a:t>+</a:t>
            </a:r>
            <a:r>
              <a:rPr lang="fr-CH" dirty="0" smtClean="0">
                <a:sym typeface="Symbol"/>
              </a:rPr>
              <a:t></a:t>
            </a:r>
            <a:r>
              <a:rPr lang="fr-CH" baseline="30000" dirty="0" smtClean="0">
                <a:sym typeface="Symbol"/>
              </a:rPr>
              <a:t>0</a:t>
            </a:r>
            <a:r>
              <a:rPr lang="fr-CH" dirty="0" smtClean="0"/>
              <a:t> !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-30079" y="-99392"/>
            <a:ext cx="9263818" cy="289310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Why is matter neutral? </a:t>
            </a:r>
            <a:r>
              <a:rPr lang="en-GB" sz="2400" dirty="0" smtClean="0"/>
              <a:t>                 </a:t>
            </a:r>
          </a:p>
          <a:p>
            <a:r>
              <a:rPr lang="en-GB" dirty="0" smtClean="0"/>
              <a:t> 		</a:t>
            </a:r>
            <a:r>
              <a:rPr lang="en-GB" dirty="0" smtClean="0"/>
              <a:t>PDG:</a:t>
            </a:r>
            <a:r>
              <a:rPr lang="en-GB" dirty="0" smtClean="0"/>
              <a:t>   </a:t>
            </a:r>
            <a:r>
              <a:rPr lang="en-GB" b="1" dirty="0" smtClean="0"/>
              <a:t>|(</a:t>
            </a:r>
            <a:r>
              <a:rPr lang="en-GB" b="1" dirty="0" err="1" smtClean="0"/>
              <a:t>q</a:t>
            </a:r>
            <a:r>
              <a:rPr lang="en-GB" b="1" baseline="-25000" dirty="0" err="1" smtClean="0"/>
              <a:t>p</a:t>
            </a:r>
            <a:r>
              <a:rPr lang="en-GB" b="1" dirty="0" smtClean="0"/>
              <a:t>  + </a:t>
            </a:r>
            <a:r>
              <a:rPr lang="en-GB" b="1" dirty="0" err="1" smtClean="0"/>
              <a:t>q</a:t>
            </a:r>
            <a:r>
              <a:rPr lang="en-GB" b="1" baseline="-25000" dirty="0" err="1" smtClean="0"/>
              <a:t>e</a:t>
            </a:r>
            <a:r>
              <a:rPr lang="en-GB" b="1" dirty="0" smtClean="0"/>
              <a:t>)/</a:t>
            </a:r>
            <a:r>
              <a:rPr lang="en-GB" b="1" dirty="0" err="1" smtClean="0"/>
              <a:t>q</a:t>
            </a:r>
            <a:r>
              <a:rPr lang="en-GB" b="1" baseline="-25000" dirty="0" err="1" smtClean="0"/>
              <a:t>e</a:t>
            </a:r>
            <a:r>
              <a:rPr lang="en-GB" b="1" dirty="0" smtClean="0"/>
              <a:t> | /  &lt; 1 × 10</a:t>
            </a:r>
            <a:r>
              <a:rPr lang="en-GB" b="1" baseline="30000" dirty="0"/>
              <a:t>−</a:t>
            </a:r>
            <a:r>
              <a:rPr lang="en-GB" b="1" baseline="30000" dirty="0" smtClean="0"/>
              <a:t>21</a:t>
            </a:r>
            <a:endParaRPr lang="en-GB" b="1" dirty="0" smtClean="0"/>
          </a:p>
          <a:p>
            <a:endParaRPr lang="fr-CH" baseline="30000" dirty="0"/>
          </a:p>
          <a:p>
            <a:r>
              <a:rPr lang="fr-CH" dirty="0" smtClean="0"/>
              <a:t>This </a:t>
            </a:r>
            <a:r>
              <a:rPr lang="fr-CH" dirty="0" err="1" smtClean="0"/>
              <a:t>is</a:t>
            </a:r>
            <a:r>
              <a:rPr lang="fr-CH" dirty="0" smtClean="0"/>
              <a:t> a </a:t>
            </a:r>
            <a:r>
              <a:rPr lang="fr-CH" b="1" u="sng" dirty="0" err="1" smtClean="0"/>
              <a:t>fundamental</a:t>
            </a:r>
            <a:r>
              <a:rPr lang="fr-CH" b="1" u="sng" dirty="0" smtClean="0"/>
              <a:t> </a:t>
            </a:r>
            <a:r>
              <a:rPr lang="fr-CH" b="1" u="sng" dirty="0" err="1" smtClean="0"/>
              <a:t>requirement</a:t>
            </a:r>
            <a:r>
              <a:rPr lang="fr-CH" b="1" u="sng" dirty="0"/>
              <a:t> </a:t>
            </a:r>
            <a:r>
              <a:rPr lang="fr-CH" dirty="0" smtClean="0"/>
              <a:t>for the </a:t>
            </a:r>
            <a:r>
              <a:rPr lang="fr-CH" dirty="0" err="1" smtClean="0"/>
              <a:t>stability</a:t>
            </a:r>
            <a:r>
              <a:rPr lang="fr-CH" dirty="0" smtClean="0"/>
              <a:t> of </a:t>
            </a:r>
            <a:r>
              <a:rPr lang="fr-CH" dirty="0" err="1" smtClean="0"/>
              <a:t>both</a:t>
            </a:r>
            <a:r>
              <a:rPr lang="fr-CH" dirty="0" smtClean="0"/>
              <a:t> the Standard Model and </a:t>
            </a:r>
            <a:r>
              <a:rPr lang="fr-CH" dirty="0" err="1" smtClean="0"/>
              <a:t>our</a:t>
            </a:r>
            <a:r>
              <a:rPr lang="fr-CH" dirty="0" smtClean="0"/>
              <a:t> </a:t>
            </a:r>
            <a:r>
              <a:rPr lang="fr-CH" dirty="0" err="1" smtClean="0"/>
              <a:t>Universe</a:t>
            </a:r>
            <a:r>
              <a:rPr lang="fr-CH" dirty="0" smtClean="0"/>
              <a:t>,</a:t>
            </a:r>
          </a:p>
          <a:p>
            <a:r>
              <a:rPr lang="fr-CH" dirty="0"/>
              <a:t>b</a:t>
            </a:r>
            <a:r>
              <a:rPr lang="fr-CH" dirty="0" smtClean="0"/>
              <a:t>ut </a:t>
            </a:r>
            <a:r>
              <a:rPr lang="fr-CH" dirty="0" err="1" smtClean="0"/>
              <a:t>there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no </a:t>
            </a:r>
            <a:r>
              <a:rPr lang="fr-CH" dirty="0" err="1" smtClean="0"/>
              <a:t>symmetry</a:t>
            </a:r>
            <a:r>
              <a:rPr lang="fr-CH" dirty="0" smtClean="0"/>
              <a:t> of the Standard Model </a:t>
            </a:r>
            <a:r>
              <a:rPr lang="fr-CH" dirty="0" err="1" smtClean="0"/>
              <a:t>that</a:t>
            </a:r>
            <a:r>
              <a:rPr lang="fr-CH" dirty="0" smtClean="0"/>
              <a:t> </a:t>
            </a:r>
            <a:r>
              <a:rPr lang="fr-CH" dirty="0" err="1" smtClean="0"/>
              <a:t>ensures</a:t>
            </a:r>
            <a:r>
              <a:rPr lang="fr-CH" dirty="0" smtClean="0"/>
              <a:t> </a:t>
            </a:r>
            <a:r>
              <a:rPr lang="fr-CH" dirty="0" err="1" smtClean="0"/>
              <a:t>it</a:t>
            </a:r>
            <a:r>
              <a:rPr lang="fr-CH" dirty="0" smtClean="0"/>
              <a:t>. </a:t>
            </a:r>
          </a:p>
          <a:p>
            <a:r>
              <a:rPr lang="fr-CH" dirty="0" smtClean="0"/>
              <a:t> Quarks and leptons are in </a:t>
            </a:r>
            <a:r>
              <a:rPr lang="fr-CH" dirty="0" err="1" smtClean="0"/>
              <a:t>different</a:t>
            </a:r>
            <a:r>
              <a:rPr lang="fr-CH" dirty="0" smtClean="0"/>
              <a:t> multiplets of SU(2)</a:t>
            </a:r>
          </a:p>
          <a:p>
            <a:r>
              <a:rPr lang="fr-CH" dirty="0" smtClean="0"/>
              <a:t/>
            </a:r>
            <a:br>
              <a:rPr lang="fr-CH" dirty="0" smtClean="0"/>
            </a:br>
            <a:r>
              <a:rPr lang="fr-CH" b="1" dirty="0" smtClean="0"/>
              <a:t>One </a:t>
            </a:r>
            <a:r>
              <a:rPr lang="fr-CH" b="1" dirty="0" err="1" smtClean="0"/>
              <a:t>common</a:t>
            </a:r>
            <a:r>
              <a:rPr lang="fr-CH" b="1" dirty="0" smtClean="0"/>
              <a:t> solution</a:t>
            </a:r>
            <a:r>
              <a:rPr lang="fr-CH" dirty="0" smtClean="0"/>
              <a:t>: </a:t>
            </a:r>
            <a:r>
              <a:rPr lang="fr-CH" dirty="0" err="1" smtClean="0"/>
              <a:t>charged</a:t>
            </a:r>
            <a:r>
              <a:rPr lang="fr-CH" dirty="0" smtClean="0"/>
              <a:t> leptons and quarks are in the </a:t>
            </a:r>
            <a:r>
              <a:rPr lang="fr-CH" dirty="0" err="1" smtClean="0"/>
              <a:t>same</a:t>
            </a:r>
            <a:r>
              <a:rPr lang="fr-CH" dirty="0" smtClean="0"/>
              <a:t> multiplet of a </a:t>
            </a:r>
            <a:r>
              <a:rPr lang="fr-CH" dirty="0" err="1" smtClean="0"/>
              <a:t>larger</a:t>
            </a:r>
            <a:r>
              <a:rPr lang="fr-CH" dirty="0" smtClean="0"/>
              <a:t> Gauge </a:t>
            </a:r>
          </a:p>
          <a:p>
            <a:r>
              <a:rPr lang="fr-CH" dirty="0" err="1" smtClean="0"/>
              <a:t>symmetry</a:t>
            </a:r>
            <a:r>
              <a:rPr lang="fr-CH" dirty="0" smtClean="0"/>
              <a:t> (GUT), </a:t>
            </a:r>
            <a:r>
              <a:rPr lang="fr-CH" dirty="0" err="1" smtClean="0"/>
              <a:t>with</a:t>
            </a:r>
            <a:r>
              <a:rPr lang="fr-CH" dirty="0" smtClean="0"/>
              <a:t> new ‘GUT-isospin’ and ‘GUT-bosons’ </a:t>
            </a:r>
            <a:r>
              <a:rPr lang="fr-CH" dirty="0" err="1" smtClean="0"/>
              <a:t>transforming</a:t>
            </a:r>
            <a:r>
              <a:rPr lang="fr-CH" dirty="0" smtClean="0"/>
              <a:t> leptons </a:t>
            </a:r>
            <a:r>
              <a:rPr lang="fr-CH" dirty="0" smtClean="0">
                <a:sym typeface="Symbol"/>
              </a:rPr>
              <a:t></a:t>
            </a:r>
            <a:r>
              <a:rPr lang="fr-CH" dirty="0" smtClean="0"/>
              <a:t> </a:t>
            </a:r>
            <a:r>
              <a:rPr lang="fr-CH" dirty="0" smtClean="0"/>
              <a:t>quarks</a:t>
            </a:r>
          </a:p>
          <a:p>
            <a:r>
              <a:rPr lang="fr-CH" dirty="0"/>
              <a:t> </a:t>
            </a:r>
            <a:r>
              <a:rPr lang="fr-CH" dirty="0" smtClean="0"/>
              <a:t>                                           </a:t>
            </a:r>
            <a:r>
              <a:rPr lang="fr-CH" sz="2000" b="1" u="sng" dirty="0" smtClean="0"/>
              <a:t>THIS IMPLIES NUCLEON DECAY</a:t>
            </a:r>
            <a:endParaRPr lang="en-GB" sz="2000" u="sng" dirty="0"/>
          </a:p>
        </p:txBody>
      </p:sp>
    </p:spTree>
    <p:extLst>
      <p:ext uri="{BB962C8B-B14F-4D97-AF65-F5344CB8AC3E}">
        <p14:creationId xmlns:p14="http://schemas.microsoft.com/office/powerpoint/2010/main" val="135069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12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6" y="404664"/>
            <a:ext cx="8902807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57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13</a:t>
            </a:fld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6" y="188640"/>
            <a:ext cx="8828164" cy="634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49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14</a:t>
            </a:fld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4" y="260648"/>
            <a:ext cx="8733156" cy="627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28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15</a:t>
            </a:fld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3" y="260647"/>
            <a:ext cx="8590867" cy="63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88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16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74" y="1196752"/>
            <a:ext cx="8390146" cy="469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7164288" y="3645024"/>
            <a:ext cx="216024" cy="21602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TextBox 6"/>
          <p:cNvSpPr txBox="1"/>
          <p:nvPr/>
        </p:nvSpPr>
        <p:spPr>
          <a:xfrm>
            <a:off x="7007586" y="3356992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rgbClr val="FFC000"/>
                </a:solidFill>
              </a:rPr>
              <a:t>JUNO</a:t>
            </a:r>
            <a:endParaRPr lang="fr-CH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97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17</a:t>
            </a:fld>
            <a:endParaRPr lang="en-GB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8561" y="-1122860"/>
            <a:ext cx="646688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2996952"/>
            <a:ext cx="8496944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CH" sz="2400" b="1" dirty="0" smtClean="0"/>
              <a:t>sin </a:t>
            </a:r>
            <a:r>
              <a:rPr lang="fr-CH" sz="2400" b="1" dirty="0" smtClean="0">
                <a:sym typeface="Symbol"/>
              </a:rPr>
              <a:t>  </a:t>
            </a:r>
            <a:r>
              <a:rPr lang="fr-CH" sz="2400" b="1" dirty="0" err="1" smtClean="0">
                <a:sym typeface="Symbol"/>
              </a:rPr>
              <a:t>term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dirty="0" err="1">
                <a:sym typeface="Symbol"/>
              </a:rPr>
              <a:t>i</a:t>
            </a:r>
            <a:r>
              <a:rPr lang="fr-CH" sz="2400" b="1" dirty="0" err="1" smtClean="0">
                <a:sym typeface="Symbol"/>
              </a:rPr>
              <a:t>s</a:t>
            </a:r>
            <a:r>
              <a:rPr lang="fr-CH" sz="2400" b="1" dirty="0" smtClean="0">
                <a:sym typeface="Symbol"/>
              </a:rPr>
              <a:t> CP </a:t>
            </a:r>
            <a:r>
              <a:rPr lang="fr-CH" sz="2400" b="1" dirty="0" err="1" smtClean="0">
                <a:sym typeface="Symbol"/>
              </a:rPr>
              <a:t>violating</a:t>
            </a:r>
            <a:r>
              <a:rPr lang="fr-CH" sz="2400" b="1" dirty="0" smtClean="0">
                <a:sym typeface="Symbol"/>
              </a:rPr>
              <a:t> </a:t>
            </a:r>
          </a:p>
          <a:p>
            <a:r>
              <a:rPr lang="fr-CH" sz="2400" b="1" dirty="0" smtClean="0">
                <a:sym typeface="Symbol"/>
              </a:rPr>
              <a:t>cos  </a:t>
            </a:r>
            <a:r>
              <a:rPr lang="fr-CH" sz="2400" b="1" dirty="0" err="1" smtClean="0">
                <a:sym typeface="Symbol"/>
              </a:rPr>
              <a:t>term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dirty="0" err="1" smtClean="0">
                <a:sym typeface="Symbol"/>
              </a:rPr>
              <a:t>is</a:t>
            </a:r>
            <a:r>
              <a:rPr lang="fr-CH" sz="2400" b="1" dirty="0" smtClean="0">
                <a:sym typeface="Symbol"/>
              </a:rPr>
              <a:t> not.  </a:t>
            </a:r>
          </a:p>
          <a:p>
            <a:endParaRPr lang="fr-CH" sz="2400" b="1" dirty="0">
              <a:sym typeface="Symbol"/>
            </a:endParaRPr>
          </a:p>
          <a:p>
            <a:r>
              <a:rPr lang="fr-CH" sz="2400" b="1" dirty="0" err="1" smtClean="0">
                <a:sym typeface="Symbol"/>
              </a:rPr>
              <a:t>sensitivity</a:t>
            </a:r>
            <a:r>
              <a:rPr lang="fr-CH" sz="2400" b="1" dirty="0" smtClean="0">
                <a:sym typeface="Symbol"/>
              </a:rPr>
              <a:t> to   (</a:t>
            </a:r>
            <a:r>
              <a:rPr lang="fr-CH" sz="2400" b="1" dirty="0" err="1" smtClean="0">
                <a:sym typeface="Symbol"/>
              </a:rPr>
              <a:t>precision</a:t>
            </a:r>
            <a:r>
              <a:rPr lang="fr-CH" sz="2400" b="1" dirty="0" smtClean="0">
                <a:sym typeface="Symbol"/>
              </a:rPr>
              <a:t> on  </a:t>
            </a:r>
            <a:r>
              <a:rPr lang="fr-CH" sz="2400" b="1" dirty="0" err="1" smtClean="0">
                <a:sym typeface="Symbol"/>
              </a:rPr>
              <a:t>measurement</a:t>
            </a:r>
            <a:r>
              <a:rPr lang="fr-CH" sz="2400" b="1" dirty="0" smtClean="0">
                <a:sym typeface="Symbol"/>
              </a:rPr>
              <a:t>) </a:t>
            </a:r>
            <a:r>
              <a:rPr lang="fr-CH" sz="2400" b="1" dirty="0" err="1" smtClean="0">
                <a:sym typeface="Symbol"/>
              </a:rPr>
              <a:t>is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dirty="0" err="1" smtClean="0">
                <a:sym typeface="Symbol"/>
              </a:rPr>
              <a:t>driven</a:t>
            </a:r>
            <a:r>
              <a:rPr lang="fr-CH" sz="2400" b="1" dirty="0" smtClean="0">
                <a:sym typeface="Symbol"/>
              </a:rPr>
              <a:t> by    </a:t>
            </a:r>
            <a:endParaRPr lang="fr-CH" sz="2400" b="1" dirty="0">
              <a:sym typeface="Symbol"/>
            </a:endParaRPr>
          </a:p>
          <a:p>
            <a:r>
              <a:rPr lang="fr-CH" sz="2400" b="1" dirty="0" smtClean="0"/>
              <a:t>sin </a:t>
            </a:r>
            <a:r>
              <a:rPr lang="fr-CH" sz="2400" b="1" dirty="0" smtClean="0">
                <a:sym typeface="Symbol"/>
              </a:rPr>
              <a:t>  </a:t>
            </a:r>
            <a:r>
              <a:rPr lang="fr-CH" sz="2400" b="1" dirty="0" err="1" smtClean="0">
                <a:sym typeface="Symbol"/>
              </a:rPr>
              <a:t>term</a:t>
            </a:r>
            <a:r>
              <a:rPr lang="fr-CH" sz="2400" b="1" dirty="0" smtClean="0">
                <a:sym typeface="Symbol"/>
              </a:rPr>
              <a:t> if  </a:t>
            </a:r>
            <a:r>
              <a:rPr lang="fr-CH" sz="2400" b="1" dirty="0" err="1" smtClean="0">
                <a:sym typeface="Symbol"/>
              </a:rPr>
              <a:t>is</a:t>
            </a:r>
            <a:r>
              <a:rPr lang="fr-CH" sz="2400" b="1" dirty="0" smtClean="0">
                <a:sym typeface="Symbol"/>
              </a:rPr>
              <a:t> close to 0 or   </a:t>
            </a:r>
            <a:r>
              <a:rPr lang="fr-CH" sz="2400" b="1" dirty="0" smtClean="0">
                <a:sym typeface="Wingdings" panose="05000000000000000000" pitchFamily="2" charset="2"/>
              </a:rPr>
              <a:t> rate </a:t>
            </a:r>
            <a:r>
              <a:rPr lang="fr-CH" sz="2400" b="1" dirty="0" err="1" smtClean="0">
                <a:sym typeface="Wingdings" panose="05000000000000000000" pitchFamily="2" charset="2"/>
              </a:rPr>
              <a:t>asymmetry</a:t>
            </a:r>
            <a:r>
              <a:rPr lang="fr-CH" sz="2400" b="1" dirty="0" smtClean="0">
                <a:sym typeface="Wingdings" panose="05000000000000000000" pitchFamily="2" charset="2"/>
              </a:rPr>
              <a:t> </a:t>
            </a:r>
            <a:r>
              <a:rPr lang="fr-CH" sz="2400" b="1" dirty="0" smtClean="0">
                <a:sym typeface="Symbol"/>
              </a:rPr>
              <a:t></a:t>
            </a:r>
            <a:r>
              <a:rPr lang="fr-CH" sz="2400" b="1" baseline="-25000" dirty="0" smtClean="0">
                <a:sym typeface="Symbol"/>
              </a:rPr>
              <a:t>e </a:t>
            </a:r>
            <a:r>
              <a:rPr lang="fr-CH" sz="2400" b="1" dirty="0" smtClean="0">
                <a:sym typeface="Symbol"/>
              </a:rPr>
              <a:t>vs</a:t>
            </a:r>
            <a:r>
              <a:rPr lang="fr-CH" sz="2400" b="1" baseline="-25000" dirty="0" smtClean="0">
                <a:sym typeface="Symbol"/>
              </a:rPr>
              <a:t>e</a:t>
            </a:r>
          </a:p>
          <a:p>
            <a:r>
              <a:rPr lang="fr-CH" sz="2400" b="1" dirty="0" smtClean="0"/>
              <a:t>cos </a:t>
            </a:r>
            <a:r>
              <a:rPr lang="fr-CH" sz="2400" b="1" dirty="0" smtClean="0">
                <a:sym typeface="Symbol"/>
              </a:rPr>
              <a:t> </a:t>
            </a:r>
            <a:r>
              <a:rPr lang="fr-CH" sz="2400" b="1" dirty="0" err="1" smtClean="0">
                <a:sym typeface="Symbol"/>
              </a:rPr>
              <a:t>term</a:t>
            </a:r>
            <a:r>
              <a:rPr lang="fr-CH" sz="2400" b="1" dirty="0" smtClean="0">
                <a:sym typeface="Symbol"/>
              </a:rPr>
              <a:t> if  </a:t>
            </a:r>
            <a:r>
              <a:rPr lang="fr-CH" sz="2400" b="1" dirty="0" err="1" smtClean="0">
                <a:sym typeface="Symbol"/>
              </a:rPr>
              <a:t>is</a:t>
            </a:r>
            <a:r>
              <a:rPr lang="fr-CH" sz="2400" b="1" dirty="0" smtClean="0">
                <a:sym typeface="Symbol"/>
              </a:rPr>
              <a:t> close to  /2   </a:t>
            </a:r>
            <a:r>
              <a:rPr lang="fr-CH" sz="2400" b="1" dirty="0" smtClean="0">
                <a:sym typeface="Wingdings" panose="05000000000000000000" pitchFamily="2" charset="2"/>
              </a:rPr>
              <a:t> </a:t>
            </a:r>
            <a:r>
              <a:rPr lang="fr-CH" sz="2400" b="1" dirty="0" smtClean="0">
                <a:sym typeface="Symbol"/>
              </a:rPr>
              <a:t> E shift, </a:t>
            </a:r>
            <a:r>
              <a:rPr lang="fr-CH" sz="2400" b="1" dirty="0" err="1" smtClean="0">
                <a:sym typeface="Symbol"/>
              </a:rPr>
              <a:t>common</a:t>
            </a:r>
            <a:r>
              <a:rPr lang="fr-CH" sz="2400" b="1" dirty="0" smtClean="0">
                <a:sym typeface="Symbol"/>
              </a:rPr>
              <a:t> to </a:t>
            </a:r>
            <a:r>
              <a:rPr lang="fr-CH" sz="2400" b="1" baseline="-25000" dirty="0" smtClean="0">
                <a:sym typeface="Symbol"/>
              </a:rPr>
              <a:t>e </a:t>
            </a:r>
            <a:r>
              <a:rPr lang="fr-CH" sz="2400" b="1" dirty="0" smtClean="0">
                <a:sym typeface="Symbol"/>
              </a:rPr>
              <a:t>and</a:t>
            </a:r>
            <a:r>
              <a:rPr lang="fr-CH" sz="2400" b="1" dirty="0" smtClean="0">
                <a:sym typeface="Symbol"/>
              </a:rPr>
              <a:t></a:t>
            </a:r>
            <a:r>
              <a:rPr lang="fr-CH" sz="2400" b="1" baseline="-25000" dirty="0" smtClean="0">
                <a:sym typeface="Symbol"/>
              </a:rPr>
              <a:t>e</a:t>
            </a:r>
            <a:r>
              <a:rPr lang="fr-CH" sz="2400" b="1" dirty="0" smtClean="0">
                <a:sym typeface="Symbol"/>
              </a:rPr>
              <a:t>      </a:t>
            </a:r>
          </a:p>
          <a:p>
            <a:endParaRPr lang="fr-CH" sz="2400" b="1" dirty="0">
              <a:sym typeface="Symbol"/>
            </a:endParaRPr>
          </a:p>
          <a:p>
            <a:r>
              <a:rPr lang="fr-CH" sz="2400" b="1" dirty="0" err="1" smtClean="0">
                <a:sym typeface="Symbol"/>
              </a:rPr>
              <a:t>different</a:t>
            </a:r>
            <a:r>
              <a:rPr lang="fr-CH" sz="2400" b="1" dirty="0" smtClean="0">
                <a:sym typeface="Symbol"/>
              </a:rPr>
              <a:t> </a:t>
            </a:r>
            <a:r>
              <a:rPr lang="fr-CH" sz="2400" b="1" dirty="0" err="1" smtClean="0">
                <a:sym typeface="Symbol"/>
              </a:rPr>
              <a:t>systematics</a:t>
            </a:r>
            <a:r>
              <a:rPr lang="fr-CH" sz="2400" b="1" dirty="0" smtClean="0">
                <a:sym typeface="Symbol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46305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18</a:t>
            </a:fld>
            <a:endParaRPr lang="en-GB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8" y="188640"/>
            <a:ext cx="9081121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94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19</a:t>
            </a:fld>
            <a:endParaRPr lang="en-GB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42" y="332656"/>
            <a:ext cx="869371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61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2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625475"/>
            <a:ext cx="7499350" cy="56070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1840" y="6381328"/>
            <a:ext cx="528747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dirty="0" smtClean="0"/>
              <a:t>A long time story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step-wise</a:t>
            </a:r>
            <a:r>
              <a:rPr lang="fr-CH" dirty="0" smtClean="0"/>
              <a:t> use of infrastructure! 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2702" y="116632"/>
            <a:ext cx="437023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b="1" dirty="0"/>
              <a:t>K. Nakamura, NNN02, CERN, Jan. 18, 2002 </a:t>
            </a:r>
          </a:p>
        </p:txBody>
      </p:sp>
    </p:spTree>
    <p:extLst>
      <p:ext uri="{BB962C8B-B14F-4D97-AF65-F5344CB8AC3E}">
        <p14:creationId xmlns:p14="http://schemas.microsoft.com/office/powerpoint/2010/main" val="123818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20</a:t>
            </a:fld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" y="620688"/>
            <a:ext cx="9084851" cy="30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745" y="3717032"/>
            <a:ext cx="8961941" cy="286232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dirty="0" err="1" smtClean="0"/>
              <a:t>Errors</a:t>
            </a:r>
            <a:r>
              <a:rPr lang="fr-CH" dirty="0" smtClean="0"/>
              <a:t> </a:t>
            </a:r>
            <a:r>
              <a:rPr lang="fr-CH" dirty="0" err="1" smtClean="0"/>
              <a:t>based</a:t>
            </a:r>
            <a:r>
              <a:rPr lang="fr-CH" dirty="0" smtClean="0"/>
              <a:t> on T2K </a:t>
            </a:r>
            <a:r>
              <a:rPr lang="fr-CH" dirty="0" err="1" smtClean="0"/>
              <a:t>procedure</a:t>
            </a:r>
            <a:r>
              <a:rPr lang="fr-CH" dirty="0" smtClean="0"/>
              <a:t>, </a:t>
            </a:r>
            <a:r>
              <a:rPr lang="fr-CH" dirty="0" err="1" smtClean="0"/>
              <a:t>assuming</a:t>
            </a:r>
            <a:r>
              <a:rPr lang="fr-CH" dirty="0" smtClean="0"/>
              <a:t> </a:t>
            </a:r>
            <a:r>
              <a:rPr lang="fr-CH" dirty="0" err="1" smtClean="0"/>
              <a:t>increase</a:t>
            </a:r>
            <a:r>
              <a:rPr lang="fr-CH" dirty="0" smtClean="0"/>
              <a:t> of </a:t>
            </a:r>
            <a:r>
              <a:rPr lang="fr-CH" dirty="0" err="1" smtClean="0"/>
              <a:t>statistics</a:t>
            </a:r>
            <a:r>
              <a:rPr lang="fr-CH" dirty="0" smtClean="0"/>
              <a:t>  and </a:t>
            </a:r>
            <a:r>
              <a:rPr lang="fr-CH" dirty="0" err="1" smtClean="0"/>
              <a:t>improvements</a:t>
            </a:r>
            <a:r>
              <a:rPr lang="fr-CH" dirty="0" smtClean="0"/>
              <a:t> of HK vs SK</a:t>
            </a:r>
            <a:endParaRPr lang="fr-CH" dirty="0"/>
          </a:p>
          <a:p>
            <a:pPr marL="285750" indent="-285750">
              <a:buFont typeface="Wingdings" pitchFamily="2" charset="2"/>
              <a:buChar char="à"/>
            </a:pPr>
            <a:r>
              <a:rPr lang="fr-CH" dirty="0" err="1" smtClean="0">
                <a:sym typeface="Wingdings" panose="05000000000000000000" pitchFamily="2" charset="2"/>
              </a:rPr>
              <a:t>Considerable</a:t>
            </a:r>
            <a:r>
              <a:rPr lang="fr-CH" dirty="0" smtClean="0">
                <a:sym typeface="Wingdings" panose="05000000000000000000" pitchFamily="2" charset="2"/>
              </a:rPr>
              <a:t> room for </a:t>
            </a:r>
            <a:r>
              <a:rPr lang="fr-CH" dirty="0" err="1" smtClean="0">
                <a:sym typeface="Wingdings" panose="05000000000000000000" pitchFamily="2" charset="2"/>
              </a:rPr>
              <a:t>improvement</a:t>
            </a:r>
            <a:r>
              <a:rPr lang="fr-CH" dirty="0" smtClean="0">
                <a:sym typeface="Wingdings" panose="05000000000000000000" pitchFamily="2" charset="2"/>
              </a:rPr>
              <a:t>!</a:t>
            </a:r>
          </a:p>
          <a:p>
            <a:endParaRPr lang="fr-CH" dirty="0" smtClean="0"/>
          </a:p>
          <a:p>
            <a:r>
              <a:rPr lang="fr-CH" dirty="0" smtClean="0"/>
              <a:t>-- change of </a:t>
            </a:r>
            <a:r>
              <a:rPr lang="fr-CH" dirty="0" err="1" smtClean="0"/>
              <a:t>paradigm</a:t>
            </a:r>
            <a:r>
              <a:rPr lang="fr-CH" dirty="0" smtClean="0"/>
              <a:t>/</a:t>
            </a:r>
            <a:r>
              <a:rPr lang="fr-CH" dirty="0" err="1" smtClean="0"/>
              <a:t>additional</a:t>
            </a:r>
            <a:r>
              <a:rPr lang="fr-CH" dirty="0" smtClean="0"/>
              <a:t> data </a:t>
            </a:r>
            <a:r>
              <a:rPr lang="fr-CH" dirty="0" err="1" smtClean="0"/>
              <a:t>needed</a:t>
            </a:r>
            <a:r>
              <a:rPr lang="fr-CH" dirty="0" smtClean="0"/>
              <a:t>  for </a:t>
            </a:r>
          </a:p>
          <a:p>
            <a:r>
              <a:rPr lang="fr-CH" dirty="0" smtClean="0"/>
              <a:t>     --   (</a:t>
            </a:r>
            <a:r>
              <a:rPr lang="fr-CH" dirty="0" smtClean="0">
                <a:sym typeface="Symbol"/>
              </a:rPr>
              <a:t></a:t>
            </a:r>
            <a:r>
              <a:rPr lang="fr-CH" baseline="-25000" dirty="0" smtClean="0">
                <a:sym typeface="Symbol"/>
              </a:rPr>
              <a:t>e  </a:t>
            </a:r>
            <a:r>
              <a:rPr lang="fr-CH" dirty="0" smtClean="0">
                <a:sym typeface="Symbol"/>
              </a:rPr>
              <a:t>/ </a:t>
            </a:r>
            <a:r>
              <a:rPr lang="fr-CH" baseline="-25000" dirty="0" smtClean="0">
                <a:sym typeface="Symbol"/>
              </a:rPr>
              <a:t></a:t>
            </a:r>
            <a:r>
              <a:rPr lang="fr-CH" dirty="0" smtClean="0">
                <a:sym typeface="Symbol"/>
              </a:rPr>
              <a:t>)  /  (</a:t>
            </a:r>
            <a:r>
              <a:rPr lang="fr-CH" baseline="-25000" dirty="0" smtClean="0">
                <a:sym typeface="Symbol"/>
              </a:rPr>
              <a:t>e  </a:t>
            </a:r>
            <a:r>
              <a:rPr lang="fr-CH" dirty="0" smtClean="0">
                <a:sym typeface="Symbol"/>
              </a:rPr>
              <a:t>/</a:t>
            </a:r>
            <a:r>
              <a:rPr lang="fr-CH" baseline="-25000" dirty="0" smtClean="0">
                <a:sym typeface="Symbol"/>
              </a:rPr>
              <a:t></a:t>
            </a:r>
            <a:r>
              <a:rPr lang="fr-CH" dirty="0" smtClean="0">
                <a:sym typeface="Symbol"/>
              </a:rPr>
              <a:t>)  ratios  (</a:t>
            </a:r>
            <a:r>
              <a:rPr lang="fr-CH" dirty="0" err="1" smtClean="0">
                <a:sym typeface="Symbol"/>
              </a:rPr>
              <a:t>errors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were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assumed</a:t>
            </a:r>
            <a:r>
              <a:rPr lang="fr-CH" dirty="0" smtClean="0">
                <a:sym typeface="Symbol"/>
              </a:rPr>
              <a:t> maximal </a:t>
            </a:r>
            <a:r>
              <a:rPr lang="fr-CH" dirty="0" err="1" smtClean="0">
                <a:sym typeface="Symbol"/>
              </a:rPr>
              <a:t>here</a:t>
            </a:r>
            <a:r>
              <a:rPr lang="fr-CH" dirty="0" smtClean="0">
                <a:sym typeface="Symbol"/>
              </a:rPr>
              <a:t>)</a:t>
            </a:r>
          </a:p>
          <a:p>
            <a:r>
              <a:rPr lang="fr-CH" dirty="0">
                <a:sym typeface="Symbol"/>
              </a:rPr>
              <a:t> </a:t>
            </a:r>
            <a:r>
              <a:rPr lang="fr-CH" dirty="0" smtClean="0">
                <a:sym typeface="Symbol"/>
              </a:rPr>
              <a:t>         </a:t>
            </a:r>
            <a:r>
              <a:rPr lang="fr-CH" dirty="0" smtClean="0">
                <a:sym typeface="Wingdings" panose="05000000000000000000" pitchFamily="2" charset="2"/>
              </a:rPr>
              <a:t></a:t>
            </a:r>
            <a:r>
              <a:rPr lang="fr-CH" dirty="0" smtClean="0">
                <a:sym typeface="Symbol"/>
              </a:rPr>
              <a:t>muon mass </a:t>
            </a:r>
            <a:r>
              <a:rPr lang="fr-CH" dirty="0" err="1" smtClean="0">
                <a:sym typeface="Symbol"/>
              </a:rPr>
              <a:t>effect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compounded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with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nuclear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effects</a:t>
            </a:r>
            <a:r>
              <a:rPr lang="fr-CH" dirty="0" smtClean="0">
                <a:sym typeface="Symbol"/>
              </a:rPr>
              <a:t> and </a:t>
            </a:r>
            <a:r>
              <a:rPr lang="fr-CH" dirty="0" err="1" smtClean="0">
                <a:sym typeface="Symbol"/>
              </a:rPr>
              <a:t>kinematic</a:t>
            </a:r>
            <a:r>
              <a:rPr lang="fr-CH" dirty="0" smtClean="0">
                <a:sym typeface="Symbol"/>
              </a:rPr>
              <a:t>  </a:t>
            </a:r>
            <a:r>
              <a:rPr lang="fr-CH" dirty="0" err="1" smtClean="0">
                <a:sym typeface="Symbol"/>
              </a:rPr>
              <a:t>thresholds</a:t>
            </a:r>
            <a:endParaRPr lang="fr-CH" dirty="0" smtClean="0">
              <a:sym typeface="Symbol"/>
            </a:endParaRPr>
          </a:p>
          <a:p>
            <a:r>
              <a:rPr lang="fr-CH" dirty="0">
                <a:sym typeface="Symbol"/>
              </a:rPr>
              <a:t> </a:t>
            </a:r>
            <a:r>
              <a:rPr lang="fr-CH" dirty="0" smtClean="0">
                <a:sym typeface="Symbol"/>
              </a:rPr>
              <a:t>    -- </a:t>
            </a:r>
            <a:r>
              <a:rPr lang="fr-CH" dirty="0" err="1" smtClean="0">
                <a:sym typeface="Symbol"/>
              </a:rPr>
              <a:t>energy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scale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uncertainties</a:t>
            </a:r>
            <a:r>
              <a:rPr lang="fr-CH" dirty="0" smtClean="0">
                <a:sym typeface="Symbol"/>
              </a:rPr>
              <a:t>  (</a:t>
            </a:r>
            <a:r>
              <a:rPr lang="fr-CH" dirty="0" err="1" smtClean="0">
                <a:sym typeface="Symbol"/>
              </a:rPr>
              <a:t>energy</a:t>
            </a:r>
            <a:r>
              <a:rPr lang="fr-CH" dirty="0" smtClean="0">
                <a:sym typeface="Symbol"/>
              </a:rPr>
              <a:t> calibrations and </a:t>
            </a:r>
            <a:r>
              <a:rPr lang="fr-CH" dirty="0" err="1" smtClean="0">
                <a:sym typeface="Symbol"/>
              </a:rPr>
              <a:t>energy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response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function</a:t>
            </a:r>
            <a:r>
              <a:rPr lang="fr-CH" dirty="0" smtClean="0">
                <a:sym typeface="Symbol"/>
              </a:rPr>
              <a:t>)  </a:t>
            </a:r>
          </a:p>
          <a:p>
            <a:r>
              <a:rPr lang="fr-CH" dirty="0" smtClean="0">
                <a:sym typeface="Symbol"/>
              </a:rPr>
              <a:t>     </a:t>
            </a:r>
            <a:endParaRPr lang="fr-CH" dirty="0">
              <a:sym typeface="Symbol"/>
            </a:endParaRPr>
          </a:p>
          <a:p>
            <a:r>
              <a:rPr lang="fr-CH" dirty="0" smtClean="0">
                <a:sym typeface="Symbol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 </a:t>
            </a:r>
            <a:r>
              <a:rPr lang="fr-CH" dirty="0" smtClean="0">
                <a:sym typeface="Symbol"/>
              </a:rPr>
              <a:t> ND280 upgrade + IWC detector – </a:t>
            </a:r>
            <a:r>
              <a:rPr lang="fr-CH" dirty="0" err="1" smtClean="0">
                <a:sym typeface="Symbol"/>
              </a:rPr>
              <a:t>both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rely</a:t>
            </a:r>
            <a:r>
              <a:rPr lang="fr-CH" dirty="0" smtClean="0">
                <a:sym typeface="Symbol"/>
              </a:rPr>
              <a:t> on good </a:t>
            </a:r>
            <a:r>
              <a:rPr lang="fr-CH" dirty="0" err="1" smtClean="0">
                <a:sym typeface="Symbol"/>
              </a:rPr>
              <a:t>knowledge</a:t>
            </a:r>
            <a:r>
              <a:rPr lang="fr-CH" dirty="0" smtClean="0">
                <a:sym typeface="Symbol"/>
              </a:rPr>
              <a:t> of fluxes </a:t>
            </a:r>
          </a:p>
          <a:p>
            <a:r>
              <a:rPr lang="fr-CH" dirty="0">
                <a:sym typeface="Symbol"/>
              </a:rPr>
              <a:t> </a:t>
            </a:r>
            <a:r>
              <a:rPr lang="fr-CH" dirty="0" smtClean="0">
                <a:sym typeface="Symbol"/>
              </a:rPr>
              <a:t>        </a:t>
            </a:r>
            <a:r>
              <a:rPr lang="fr-CH" dirty="0" smtClean="0">
                <a:sym typeface="Wingdings" panose="05000000000000000000" pitchFamily="2" charset="2"/>
              </a:rPr>
              <a:t> </a:t>
            </a:r>
            <a:r>
              <a:rPr lang="fr-CH" dirty="0" err="1" smtClean="0">
                <a:sym typeface="Wingdings" panose="05000000000000000000" pitchFamily="2" charset="2"/>
              </a:rPr>
              <a:t>strong</a:t>
            </a:r>
            <a:r>
              <a:rPr lang="fr-CH" dirty="0" smtClean="0">
                <a:sym typeface="Wingdings" panose="05000000000000000000" pitchFamily="2" charset="2"/>
              </a:rPr>
              <a:t> support of  </a:t>
            </a:r>
            <a:r>
              <a:rPr lang="fr-CH" dirty="0" err="1" smtClean="0">
                <a:sym typeface="Wingdings" panose="05000000000000000000" pitchFamily="2" charset="2"/>
              </a:rPr>
              <a:t>further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improvements</a:t>
            </a:r>
            <a:r>
              <a:rPr lang="fr-CH" dirty="0" smtClean="0">
                <a:sym typeface="Wingdings" panose="05000000000000000000" pitchFamily="2" charset="2"/>
              </a:rPr>
              <a:t> of NA61/</a:t>
            </a:r>
            <a:r>
              <a:rPr lang="fr-CH" dirty="0" err="1" smtClean="0">
                <a:sym typeface="Wingdings" panose="05000000000000000000" pitchFamily="2" charset="2"/>
              </a:rPr>
              <a:t>shine</a:t>
            </a:r>
            <a:r>
              <a:rPr lang="fr-CH" dirty="0" smtClean="0">
                <a:sym typeface="Wingdings" panose="05000000000000000000" pitchFamily="2" charset="2"/>
              </a:rPr>
              <a:t> data. </a:t>
            </a:r>
            <a:r>
              <a:rPr lang="fr-CH" dirty="0" smtClean="0">
                <a:sym typeface="Symbol"/>
              </a:rPr>
              <a:t>  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07603" y="270828"/>
            <a:ext cx="131997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from</a:t>
            </a:r>
            <a:r>
              <a:rPr lang="fr-CH" b="1" dirty="0" smtClean="0"/>
              <a:t> HK-DR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3975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21</a:t>
            </a:fld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100"/>
            <a:ext cx="55435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4149080"/>
            <a:ext cx="747249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Comments</a:t>
            </a:r>
            <a:r>
              <a:rPr lang="fr-CH" dirty="0" smtClean="0"/>
              <a:t>: </a:t>
            </a:r>
          </a:p>
          <a:p>
            <a:r>
              <a:rPr lang="fr-CH" dirty="0" smtClean="0"/>
              <a:t>-- if 3.4</a:t>
            </a:r>
            <a:r>
              <a:rPr lang="fr-CH" dirty="0" smtClean="0">
                <a:sym typeface="Symbol"/>
              </a:rPr>
              <a:t></a:t>
            </a:r>
            <a:r>
              <a:rPr lang="fr-CH" dirty="0" smtClean="0"/>
              <a:t> NH </a:t>
            </a:r>
            <a:r>
              <a:rPr lang="fr-CH" dirty="0" err="1" smtClean="0"/>
              <a:t>evidence</a:t>
            </a:r>
            <a:r>
              <a:rPr lang="fr-CH" dirty="0" smtClean="0"/>
              <a:t> </a:t>
            </a:r>
            <a:r>
              <a:rPr lang="fr-CH" dirty="0" err="1" smtClean="0"/>
              <a:t>persists</a:t>
            </a:r>
            <a:r>
              <a:rPr lang="fr-CH" dirty="0" smtClean="0"/>
              <a:t>, T2K-II + </a:t>
            </a:r>
            <a:r>
              <a:rPr lang="fr-CH" dirty="0" err="1" smtClean="0"/>
              <a:t>NOvA</a:t>
            </a:r>
            <a:r>
              <a:rPr lang="fr-CH" dirty="0" smtClean="0"/>
              <a:t> </a:t>
            </a:r>
            <a:r>
              <a:rPr lang="fr-CH" dirty="0" err="1" smtClean="0"/>
              <a:t>will</a:t>
            </a:r>
            <a:r>
              <a:rPr lang="fr-CH" dirty="0" smtClean="0"/>
              <a:t> not </a:t>
            </a:r>
            <a:r>
              <a:rPr lang="fr-CH" dirty="0" err="1" smtClean="0"/>
              <a:t>be</a:t>
            </a:r>
            <a:r>
              <a:rPr lang="fr-CH" dirty="0" smtClean="0"/>
              <a:t> far </a:t>
            </a:r>
            <a:r>
              <a:rPr lang="fr-CH" dirty="0" err="1" smtClean="0"/>
              <a:t>from</a:t>
            </a:r>
            <a:r>
              <a:rPr lang="fr-CH" dirty="0" smtClean="0"/>
              <a:t> 5</a:t>
            </a:r>
            <a:r>
              <a:rPr lang="fr-CH" dirty="0" smtClean="0">
                <a:sym typeface="Symbol"/>
              </a:rPr>
              <a:t> by 2026. </a:t>
            </a:r>
          </a:p>
          <a:p>
            <a:endParaRPr lang="fr-CH" dirty="0">
              <a:sym typeface="Symbol"/>
            </a:endParaRPr>
          </a:p>
          <a:p>
            <a:r>
              <a:rPr lang="fr-CH" dirty="0" smtClean="0">
                <a:sym typeface="Symbol"/>
              </a:rPr>
              <a:t>-- HK saturation at 8 </a:t>
            </a:r>
            <a:r>
              <a:rPr lang="fr-CH" dirty="0" err="1" smtClean="0">
                <a:sym typeface="Symbol"/>
              </a:rPr>
              <a:t>driven</a:t>
            </a:r>
            <a:r>
              <a:rPr lang="fr-CH" dirty="0" smtClean="0">
                <a:sym typeface="Symbol"/>
              </a:rPr>
              <a:t> by </a:t>
            </a:r>
            <a:r>
              <a:rPr lang="fr-CH" dirty="0" err="1" smtClean="0">
                <a:sym typeface="Symbol"/>
              </a:rPr>
              <a:t>assumptions</a:t>
            </a:r>
            <a:r>
              <a:rPr lang="fr-CH" dirty="0" smtClean="0">
                <a:sym typeface="Symbol"/>
              </a:rPr>
              <a:t> on </a:t>
            </a:r>
            <a:r>
              <a:rPr lang="fr-CH" dirty="0" err="1" smtClean="0">
                <a:sym typeface="Symbol"/>
              </a:rPr>
              <a:t>systematic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errors</a:t>
            </a:r>
            <a:r>
              <a:rPr lang="fr-CH" dirty="0" smtClean="0">
                <a:sym typeface="Symbol"/>
              </a:rPr>
              <a:t>.</a:t>
            </a:r>
          </a:p>
          <a:p>
            <a:r>
              <a:rPr lang="fr-CH" dirty="0" smtClean="0">
                <a:sym typeface="Wingdings" panose="05000000000000000000" pitchFamily="2" charset="2"/>
              </a:rPr>
              <a:t>            </a:t>
            </a:r>
            <a:r>
              <a:rPr lang="fr-CH" dirty="0" err="1" smtClean="0">
                <a:sym typeface="Wingdings" panose="05000000000000000000" pitchFamily="2" charset="2"/>
              </a:rPr>
              <a:t>strong</a:t>
            </a:r>
            <a:r>
              <a:rPr lang="fr-CH" dirty="0" smtClean="0">
                <a:sym typeface="Wingdings" panose="05000000000000000000" pitchFamily="2" charset="2"/>
              </a:rPr>
              <a:t> effort and support to </a:t>
            </a:r>
            <a:r>
              <a:rPr lang="fr-CH" dirty="0" err="1" smtClean="0">
                <a:sym typeface="Wingdings" panose="05000000000000000000" pitchFamily="2" charset="2"/>
              </a:rPr>
              <a:t>reduce</a:t>
            </a:r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these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</a:p>
          <a:p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                -- ND280 upgrade, </a:t>
            </a:r>
          </a:p>
          <a:p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                -- </a:t>
            </a:r>
            <a:r>
              <a:rPr lang="fr-CH" dirty="0" err="1" smtClean="0">
                <a:sym typeface="Wingdings" panose="05000000000000000000" pitchFamily="2" charset="2"/>
              </a:rPr>
              <a:t>Further</a:t>
            </a:r>
            <a:r>
              <a:rPr lang="fr-CH" dirty="0" smtClean="0">
                <a:sym typeface="Wingdings" panose="05000000000000000000" pitchFamily="2" charset="2"/>
              </a:rPr>
              <a:t> NA61 </a:t>
            </a:r>
            <a:r>
              <a:rPr lang="fr-CH" dirty="0" err="1" smtClean="0">
                <a:sym typeface="Wingdings" panose="05000000000000000000" pitchFamily="2" charset="2"/>
              </a:rPr>
              <a:t>measurements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</a:p>
          <a:p>
            <a:r>
              <a:rPr lang="fr-CH" dirty="0">
                <a:sym typeface="Wingdings" panose="05000000000000000000" pitchFamily="2" charset="2"/>
              </a:rPr>
              <a:t> </a:t>
            </a:r>
            <a:r>
              <a:rPr lang="fr-CH" dirty="0" smtClean="0">
                <a:sym typeface="Wingdings" panose="05000000000000000000" pitchFamily="2" charset="2"/>
              </a:rPr>
              <a:t>                -- New IWC </a:t>
            </a:r>
            <a:r>
              <a:rPr lang="fr-CH" dirty="0" err="1" smtClean="0">
                <a:sym typeface="Wingdings" panose="05000000000000000000" pitchFamily="2" charset="2"/>
              </a:rPr>
              <a:t>near</a:t>
            </a:r>
            <a:r>
              <a:rPr lang="fr-CH" dirty="0" smtClean="0">
                <a:sym typeface="Wingdings" panose="05000000000000000000" pitchFamily="2" charset="2"/>
              </a:rPr>
              <a:t> detector (E61) </a:t>
            </a:r>
          </a:p>
          <a:p>
            <a:r>
              <a:rPr lang="fr-CH" dirty="0">
                <a:sym typeface="Wingdings" panose="05000000000000000000" pitchFamily="2" charset="2"/>
              </a:rPr>
              <a:t> </a:t>
            </a:r>
            <a:endParaRPr lang="fr-CH" dirty="0" smtClean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64616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22</a:t>
            </a:fld>
            <a:endParaRPr lang="en-GB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"/>
          <a:stretch/>
        </p:blipFill>
        <p:spPr bwMode="auto">
          <a:xfrm>
            <a:off x="98315" y="11522"/>
            <a:ext cx="8152245" cy="597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-27384"/>
            <a:ext cx="10173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3600" b="1" dirty="0" smtClean="0"/>
              <a:t>E61: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98238" y="5397023"/>
            <a:ext cx="5266250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b="1" dirty="0" smtClean="0"/>
              <a:t>1. By </a:t>
            </a:r>
            <a:r>
              <a:rPr lang="fr-CH" b="1" dirty="0" err="1" smtClean="0"/>
              <a:t>combination</a:t>
            </a:r>
            <a:r>
              <a:rPr lang="fr-CH" b="1" dirty="0" smtClean="0"/>
              <a:t> of fluxes </a:t>
            </a:r>
            <a:r>
              <a:rPr lang="fr-CH" b="1" dirty="0" err="1" smtClean="0"/>
              <a:t>taken</a:t>
            </a:r>
            <a:r>
              <a:rPr lang="fr-CH" b="1" dirty="0" smtClean="0"/>
              <a:t> at </a:t>
            </a:r>
            <a:r>
              <a:rPr lang="fr-CH" b="1" dirty="0" err="1" smtClean="0"/>
              <a:t>different</a:t>
            </a:r>
            <a:r>
              <a:rPr lang="fr-CH" b="1" dirty="0" smtClean="0"/>
              <a:t> angles, </a:t>
            </a:r>
          </a:p>
          <a:p>
            <a:r>
              <a:rPr lang="fr-CH" b="1" dirty="0" err="1" smtClean="0"/>
              <a:t>generate</a:t>
            </a:r>
            <a:r>
              <a:rPr lang="fr-CH" b="1" dirty="0" smtClean="0"/>
              <a:t> a quasi-</a:t>
            </a:r>
            <a:r>
              <a:rPr lang="fr-CH" b="1" dirty="0" err="1" smtClean="0"/>
              <a:t>monochromatic</a:t>
            </a:r>
            <a:r>
              <a:rPr lang="fr-CH" b="1" dirty="0" smtClean="0"/>
              <a:t> </a:t>
            </a:r>
            <a:r>
              <a:rPr lang="fr-CH" b="1" dirty="0" err="1" smtClean="0"/>
              <a:t>beam</a:t>
            </a:r>
            <a:r>
              <a:rPr lang="fr-CH" b="1" dirty="0" smtClean="0"/>
              <a:t> </a:t>
            </a:r>
          </a:p>
          <a:p>
            <a:r>
              <a:rPr lang="fr-CH" b="1" dirty="0" smtClean="0"/>
              <a:t>2. by the </a:t>
            </a:r>
            <a:r>
              <a:rPr lang="fr-CH" b="1" dirty="0" err="1" smtClean="0"/>
              <a:t>same</a:t>
            </a:r>
            <a:r>
              <a:rPr lang="fr-CH" b="1" dirty="0" smtClean="0"/>
              <a:t> </a:t>
            </a:r>
            <a:r>
              <a:rPr lang="fr-CH" b="1" dirty="0" err="1" smtClean="0"/>
              <a:t>combination</a:t>
            </a:r>
            <a:r>
              <a:rPr lang="fr-CH" b="1" dirty="0" smtClean="0"/>
              <a:t> of data  </a:t>
            </a:r>
            <a:r>
              <a:rPr lang="fr-CH" b="1" dirty="0" err="1" smtClean="0"/>
              <a:t>generate</a:t>
            </a:r>
            <a:r>
              <a:rPr lang="fr-CH" b="1" dirty="0" smtClean="0"/>
              <a:t> the</a:t>
            </a:r>
          </a:p>
          <a:p>
            <a:r>
              <a:rPr lang="fr-CH" b="1" dirty="0" err="1" smtClean="0"/>
              <a:t>Energy</a:t>
            </a:r>
            <a:r>
              <a:rPr lang="fr-CH" b="1" dirty="0" smtClean="0"/>
              <a:t> </a:t>
            </a:r>
            <a:r>
              <a:rPr lang="fr-CH" b="1" dirty="0" err="1"/>
              <a:t>R</a:t>
            </a:r>
            <a:r>
              <a:rPr lang="fr-CH" b="1" dirty="0" err="1" smtClean="0"/>
              <a:t>esponse</a:t>
            </a:r>
            <a:r>
              <a:rPr lang="fr-CH" b="1" dirty="0" smtClean="0"/>
              <a:t> </a:t>
            </a:r>
            <a:r>
              <a:rPr lang="fr-CH" b="1" dirty="0" err="1"/>
              <a:t>F</a:t>
            </a:r>
            <a:r>
              <a:rPr lang="fr-CH" b="1" dirty="0" err="1" smtClean="0"/>
              <a:t>unction</a:t>
            </a:r>
            <a:endParaRPr lang="fr-CH" b="1" dirty="0" smtClean="0"/>
          </a:p>
        </p:txBody>
      </p:sp>
    </p:spTree>
    <p:extLst>
      <p:ext uri="{BB962C8B-B14F-4D97-AF65-F5344CB8AC3E}">
        <p14:creationId xmlns:p14="http://schemas.microsoft.com/office/powerpoint/2010/main" val="201632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23</a:t>
            </a:fld>
            <a:endParaRPr lang="en-GB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582"/>
            <a:ext cx="8768603" cy="645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65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24</a:t>
            </a:fld>
            <a:endParaRPr lang="en-GB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1357"/>
            <a:ext cx="8633296" cy="581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83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25</a:t>
            </a:fld>
            <a:endParaRPr lang="en-GB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6" y="260648"/>
            <a:ext cx="8669104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58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26</a:t>
            </a:fld>
            <a:endParaRPr lang="en-GB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02" y="116632"/>
            <a:ext cx="8675069" cy="592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5913" y="6147712"/>
            <a:ext cx="730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Some</a:t>
            </a:r>
            <a:r>
              <a:rPr lang="fr-CH" dirty="0" smtClean="0"/>
              <a:t> </a:t>
            </a:r>
            <a:r>
              <a:rPr lang="fr-CH" dirty="0" err="1" smtClean="0"/>
              <a:t>reduction</a:t>
            </a:r>
            <a:r>
              <a:rPr lang="fr-CH" dirty="0" smtClean="0"/>
              <a:t> of </a:t>
            </a:r>
            <a:r>
              <a:rPr lang="fr-CH" dirty="0" err="1" smtClean="0"/>
              <a:t>systematic</a:t>
            </a:r>
            <a:r>
              <a:rPr lang="fr-CH" dirty="0" smtClean="0"/>
              <a:t> </a:t>
            </a:r>
            <a:r>
              <a:rPr lang="fr-CH" dirty="0" err="1" smtClean="0"/>
              <a:t>sensitivities</a:t>
            </a:r>
            <a:r>
              <a:rPr lang="fr-CH" dirty="0" smtClean="0"/>
              <a:t> and </a:t>
            </a:r>
            <a:r>
              <a:rPr lang="fr-CH" dirty="0" err="1" smtClean="0"/>
              <a:t>improvement</a:t>
            </a:r>
            <a:r>
              <a:rPr lang="fr-CH" dirty="0" smtClean="0"/>
              <a:t> of </a:t>
            </a:r>
            <a:r>
              <a:rPr lang="fr-CH" dirty="0" err="1" smtClean="0"/>
              <a:t>error</a:t>
            </a:r>
            <a:r>
              <a:rPr lang="fr-CH" dirty="0" smtClean="0"/>
              <a:t> on </a:t>
            </a:r>
            <a:r>
              <a:rPr lang="fr-CH" dirty="0" smtClean="0">
                <a:sym typeface="Symbol"/>
              </a:rPr>
              <a:t></a:t>
            </a:r>
            <a:r>
              <a:rPr lang="fr-CH" baseline="-25000" dirty="0" smtClean="0">
                <a:sym typeface="Symbol"/>
              </a:rPr>
              <a:t>CP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322790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27</a:t>
            </a:fld>
            <a:endParaRPr lang="en-GB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2" y="260648"/>
            <a:ext cx="8216488" cy="583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7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28</a:t>
            </a:fld>
            <a:endParaRPr lang="en-GB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56" y="260647"/>
            <a:ext cx="9073051" cy="620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29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19150" y="104398"/>
            <a:ext cx="9008364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u="sng" dirty="0" err="1" smtClean="0"/>
              <a:t>Towards</a:t>
            </a:r>
            <a:r>
              <a:rPr lang="fr-CH" sz="2400" b="1" u="sng" dirty="0" smtClean="0"/>
              <a:t> </a:t>
            </a:r>
            <a:r>
              <a:rPr lang="fr-CH" sz="2400" b="1" u="sng" dirty="0" err="1" smtClean="0"/>
              <a:t>HyperK</a:t>
            </a:r>
            <a:endParaRPr lang="fr-CH" sz="2400" b="1" u="sng" dirty="0" smtClean="0"/>
          </a:p>
          <a:p>
            <a:endParaRPr lang="fr-CH" sz="2400" b="1" u="sng" dirty="0"/>
          </a:p>
          <a:p>
            <a:r>
              <a:rPr lang="fr-CH" sz="2400" dirty="0" smtClean="0"/>
              <a:t>-- </a:t>
            </a:r>
            <a:r>
              <a:rPr lang="fr-CH" sz="2400" dirty="0" err="1" smtClean="0"/>
              <a:t>HyperK</a:t>
            </a:r>
            <a:r>
              <a:rPr lang="fr-CH" sz="2400" dirty="0" smtClean="0"/>
              <a:t> </a:t>
            </a:r>
            <a:r>
              <a:rPr lang="fr-CH" sz="2400" dirty="0" err="1" smtClean="0"/>
              <a:t>was</a:t>
            </a:r>
            <a:r>
              <a:rPr lang="fr-CH" sz="2400" dirty="0" smtClean="0"/>
              <a:t> </a:t>
            </a:r>
            <a:r>
              <a:rPr lang="fr-CH" sz="2400" dirty="0" err="1" smtClean="0"/>
              <a:t>placed</a:t>
            </a:r>
            <a:r>
              <a:rPr lang="fr-CH" sz="2400" dirty="0" smtClean="0"/>
              <a:t> on the to-</a:t>
            </a:r>
            <a:r>
              <a:rPr lang="fr-CH" sz="2400" dirty="0" err="1" smtClean="0"/>
              <a:t>be</a:t>
            </a:r>
            <a:r>
              <a:rPr lang="fr-CH" sz="2400" dirty="0" smtClean="0"/>
              <a:t>-</a:t>
            </a:r>
            <a:r>
              <a:rPr lang="fr-CH" sz="2400" dirty="0" err="1" smtClean="0"/>
              <a:t>funded</a:t>
            </a:r>
            <a:r>
              <a:rPr lang="fr-CH" sz="2400" dirty="0" smtClean="0"/>
              <a:t> </a:t>
            </a:r>
            <a:r>
              <a:rPr lang="fr-CH" sz="2400" dirty="0" err="1" smtClean="0"/>
              <a:t>priority</a:t>
            </a:r>
            <a:r>
              <a:rPr lang="fr-CH" sz="2400" dirty="0" smtClean="0"/>
              <a:t> </a:t>
            </a:r>
            <a:r>
              <a:rPr lang="fr-CH" sz="2400" dirty="0" err="1" smtClean="0"/>
              <a:t>list</a:t>
            </a:r>
            <a:r>
              <a:rPr lang="fr-CH" sz="2400" dirty="0" smtClean="0"/>
              <a:t> of MEXT </a:t>
            </a:r>
          </a:p>
          <a:p>
            <a:r>
              <a:rPr lang="fr-CH" sz="2400" dirty="0" smtClean="0"/>
              <a:t>in </a:t>
            </a:r>
            <a:r>
              <a:rPr lang="fr-CH" sz="2400" dirty="0" err="1" smtClean="0"/>
              <a:t>Summer</a:t>
            </a:r>
            <a:r>
              <a:rPr lang="fr-CH" sz="2400" dirty="0" smtClean="0"/>
              <a:t> 2017</a:t>
            </a:r>
            <a:r>
              <a:rPr lang="fr-CH" sz="2400" dirty="0"/>
              <a:t> </a:t>
            </a:r>
            <a:r>
              <a:rPr lang="fr-CH" sz="2400" dirty="0" smtClean="0"/>
              <a:t>           </a:t>
            </a:r>
            <a:r>
              <a:rPr lang="fr-CH" sz="2400" dirty="0" smtClean="0"/>
              <a:t>(Ministry of Education Science and </a:t>
            </a:r>
            <a:r>
              <a:rPr lang="fr-CH" sz="2400" dirty="0" err="1" smtClean="0"/>
              <a:t>Technology</a:t>
            </a:r>
            <a:r>
              <a:rPr lang="fr-CH" sz="2400" dirty="0" smtClean="0"/>
              <a:t>) </a:t>
            </a:r>
          </a:p>
          <a:p>
            <a:endParaRPr lang="fr-CH" sz="2400" dirty="0"/>
          </a:p>
          <a:p>
            <a:r>
              <a:rPr lang="fr-CH" sz="2400" dirty="0" smtClean="0"/>
              <a:t>-- </a:t>
            </a:r>
            <a:r>
              <a:rPr lang="fr-CH" sz="2400" dirty="0" err="1"/>
              <a:t>B</a:t>
            </a:r>
            <a:r>
              <a:rPr lang="fr-CH" sz="2400" dirty="0" err="1" smtClean="0"/>
              <a:t>eam</a:t>
            </a:r>
            <a:r>
              <a:rPr lang="fr-CH" sz="2400" dirty="0" smtClean="0"/>
              <a:t> upgrade </a:t>
            </a:r>
            <a:r>
              <a:rPr lang="fr-CH" sz="2400" dirty="0" err="1" smtClean="0"/>
              <a:t>request</a:t>
            </a:r>
            <a:r>
              <a:rPr lang="fr-CH" sz="2400" dirty="0" smtClean="0"/>
              <a:t> to MEXT </a:t>
            </a:r>
            <a:r>
              <a:rPr lang="fr-CH" sz="2400" dirty="0" err="1" smtClean="0"/>
              <a:t>led</a:t>
            </a:r>
            <a:r>
              <a:rPr lang="fr-CH" sz="2400" dirty="0" smtClean="0"/>
              <a:t> by KEK</a:t>
            </a:r>
          </a:p>
          <a:p>
            <a:endParaRPr lang="fr-CH" sz="2400" dirty="0"/>
          </a:p>
          <a:p>
            <a:r>
              <a:rPr lang="fr-CH" sz="2400" dirty="0" smtClean="0"/>
              <a:t>-- </a:t>
            </a:r>
            <a:r>
              <a:rPr lang="fr-CH" sz="2400" dirty="0" err="1" smtClean="0"/>
              <a:t>HyperK</a:t>
            </a:r>
            <a:r>
              <a:rPr lang="fr-CH" sz="2400" dirty="0" smtClean="0"/>
              <a:t> </a:t>
            </a:r>
            <a:r>
              <a:rPr lang="fr-CH" sz="2400" dirty="0" err="1" smtClean="0"/>
              <a:t>request</a:t>
            </a:r>
            <a:r>
              <a:rPr lang="fr-CH" sz="2400" dirty="0" smtClean="0"/>
              <a:t> to MEXT </a:t>
            </a:r>
            <a:r>
              <a:rPr lang="fr-CH" sz="2400" dirty="0" err="1" smtClean="0"/>
              <a:t>led</a:t>
            </a:r>
            <a:r>
              <a:rPr lang="fr-CH" sz="2400" dirty="0" smtClean="0"/>
              <a:t> by </a:t>
            </a:r>
            <a:r>
              <a:rPr lang="fr-CH" sz="2400" dirty="0" err="1" smtClean="0"/>
              <a:t>University</a:t>
            </a:r>
            <a:r>
              <a:rPr lang="fr-CH" sz="2400" dirty="0" smtClean="0"/>
              <a:t> of TOKYO</a:t>
            </a:r>
          </a:p>
          <a:p>
            <a:endParaRPr lang="fr-CH" sz="2400" dirty="0"/>
          </a:p>
          <a:p>
            <a:r>
              <a:rPr lang="fr-CH" sz="2400" dirty="0" smtClean="0"/>
              <a:t>-- </a:t>
            </a:r>
            <a:r>
              <a:rPr lang="fr-CH" sz="2400" dirty="0" err="1" smtClean="0"/>
              <a:t>Funding</a:t>
            </a:r>
            <a:r>
              <a:rPr lang="fr-CH" sz="2400" dirty="0" smtClean="0"/>
              <a:t> </a:t>
            </a:r>
            <a:r>
              <a:rPr lang="fr-CH" sz="2400" dirty="0" err="1" smtClean="0"/>
              <a:t>requests</a:t>
            </a:r>
            <a:r>
              <a:rPr lang="fr-CH" sz="2400" dirty="0" smtClean="0"/>
              <a:t> for 2019 are </a:t>
            </a:r>
            <a:r>
              <a:rPr lang="fr-CH" sz="2400" dirty="0" err="1" smtClean="0"/>
              <a:t>being</a:t>
            </a:r>
            <a:r>
              <a:rPr lang="fr-CH" sz="2400" dirty="0" smtClean="0"/>
              <a:t> </a:t>
            </a:r>
            <a:r>
              <a:rPr lang="fr-CH" sz="2400" dirty="0" err="1" smtClean="0"/>
              <a:t>finalized</a:t>
            </a:r>
            <a:r>
              <a:rPr lang="fr-CH" sz="2400" dirty="0" smtClean="0"/>
              <a:t> </a:t>
            </a:r>
            <a:r>
              <a:rPr lang="fr-CH" sz="2400" dirty="0" err="1" smtClean="0"/>
              <a:t>with</a:t>
            </a:r>
            <a:r>
              <a:rPr lang="fr-CH" sz="2400" dirty="0" smtClean="0"/>
              <a:t> MEXT </a:t>
            </a:r>
            <a:r>
              <a:rPr lang="fr-CH" sz="2400" u="sng" dirty="0" err="1" smtClean="0"/>
              <a:t>now</a:t>
            </a:r>
            <a:endParaRPr lang="fr-CH" sz="2400" u="sng" dirty="0" smtClean="0"/>
          </a:p>
          <a:p>
            <a:r>
              <a:rPr lang="fr-CH" sz="2400" dirty="0" smtClean="0"/>
              <a:t>(</a:t>
            </a:r>
            <a:r>
              <a:rPr lang="fr-CH" sz="2400" dirty="0" smtClean="0">
                <a:sym typeface="Wingdings" panose="05000000000000000000" pitchFamily="2" charset="2"/>
              </a:rPr>
              <a:t> end August) </a:t>
            </a:r>
          </a:p>
          <a:p>
            <a:endParaRPr lang="fr-CH" sz="2400" dirty="0"/>
          </a:p>
          <a:p>
            <a:r>
              <a:rPr lang="fr-CH" sz="2400" dirty="0" smtClean="0"/>
              <a:t>-- </a:t>
            </a:r>
            <a:r>
              <a:rPr lang="fr-CH" sz="2400" dirty="0" err="1" smtClean="0"/>
              <a:t>Proposal</a:t>
            </a:r>
            <a:r>
              <a:rPr lang="fr-CH" sz="2400" dirty="0" smtClean="0"/>
              <a:t> by MEXT </a:t>
            </a:r>
            <a:r>
              <a:rPr lang="fr-CH" sz="2400" dirty="0" err="1" smtClean="0"/>
              <a:t>will</a:t>
            </a:r>
            <a:r>
              <a:rPr lang="fr-CH" sz="2400" dirty="0" smtClean="0"/>
              <a:t> </a:t>
            </a:r>
            <a:r>
              <a:rPr lang="fr-CH" sz="2400" dirty="0" err="1" smtClean="0"/>
              <a:t>then</a:t>
            </a:r>
            <a:r>
              <a:rPr lang="fr-CH" sz="2400" dirty="0" smtClean="0"/>
              <a:t> </a:t>
            </a:r>
            <a:r>
              <a:rPr lang="fr-CH" sz="2400" dirty="0" err="1" smtClean="0"/>
              <a:t>be</a:t>
            </a:r>
            <a:r>
              <a:rPr lang="fr-CH" sz="2400" dirty="0" smtClean="0"/>
              <a:t> made to </a:t>
            </a:r>
            <a:r>
              <a:rPr lang="fr-CH" sz="2400" dirty="0" err="1" smtClean="0"/>
              <a:t>Japan</a:t>
            </a:r>
            <a:r>
              <a:rPr lang="fr-CH" sz="2400" dirty="0" smtClean="0"/>
              <a:t> </a:t>
            </a:r>
            <a:r>
              <a:rPr lang="fr-CH" sz="2400" dirty="0" err="1" smtClean="0"/>
              <a:t>Government</a:t>
            </a:r>
            <a:r>
              <a:rPr lang="fr-CH" sz="2400" dirty="0" smtClean="0"/>
              <a:t> </a:t>
            </a:r>
          </a:p>
          <a:p>
            <a:r>
              <a:rPr lang="fr-CH" sz="2400" dirty="0"/>
              <a:t> </a:t>
            </a:r>
            <a:r>
              <a:rPr lang="fr-CH" sz="2400" dirty="0" smtClean="0"/>
              <a:t>   (Ministry of finance) </a:t>
            </a:r>
          </a:p>
          <a:p>
            <a:endParaRPr lang="fr-CH" sz="2400" dirty="0"/>
          </a:p>
          <a:p>
            <a:r>
              <a:rPr lang="fr-CH" sz="2400" b="1" dirty="0" smtClean="0"/>
              <a:t>-- </a:t>
            </a:r>
            <a:r>
              <a:rPr lang="fr-CH" sz="2400" b="1" dirty="0" err="1"/>
              <a:t>F</a:t>
            </a:r>
            <a:r>
              <a:rPr lang="fr-CH" sz="2400" b="1" dirty="0" err="1" smtClean="0"/>
              <a:t>unding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level</a:t>
            </a:r>
            <a:r>
              <a:rPr lang="fr-CH" sz="2400" b="1" dirty="0" smtClean="0"/>
              <a:t> and more </a:t>
            </a:r>
            <a:r>
              <a:rPr lang="fr-CH" sz="2400" b="1" dirty="0" err="1" smtClean="0"/>
              <a:t>definite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schedule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will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be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known</a:t>
            </a:r>
            <a:r>
              <a:rPr lang="fr-CH" sz="2400" b="1" dirty="0" smtClean="0"/>
              <a:t> </a:t>
            </a:r>
          </a:p>
          <a:p>
            <a:r>
              <a:rPr lang="fr-CH" sz="2400" b="1" dirty="0"/>
              <a:t> </a:t>
            </a:r>
            <a:r>
              <a:rPr lang="fr-CH" sz="2400" b="1" dirty="0" smtClean="0"/>
              <a:t>   in </a:t>
            </a:r>
            <a:r>
              <a:rPr lang="fr-CH" sz="2400" b="1" dirty="0" err="1" smtClean="0"/>
              <a:t>Dec</a:t>
            </a:r>
            <a:r>
              <a:rPr lang="fr-CH" sz="2400" b="1" dirty="0" smtClean="0"/>
              <a:t>.  2018</a:t>
            </a:r>
          </a:p>
          <a:p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67815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3</a:t>
            </a:fld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19884"/>
            <a:ext cx="8568952" cy="644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-27384"/>
            <a:ext cx="446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A </a:t>
            </a:r>
            <a:r>
              <a:rPr lang="fr-CH" dirty="0" err="1" smtClean="0"/>
              <a:t>newer</a:t>
            </a:r>
            <a:r>
              <a:rPr lang="fr-CH" dirty="0" smtClean="0"/>
              <a:t> version : T. </a:t>
            </a:r>
            <a:r>
              <a:rPr lang="fr-CH" dirty="0" err="1" smtClean="0"/>
              <a:t>Nakaya</a:t>
            </a:r>
            <a:r>
              <a:rPr lang="fr-CH" dirty="0" smtClean="0"/>
              <a:t>, CERN SPSC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17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30</a:t>
            </a:fld>
            <a:endParaRPr lang="en-GB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1879"/>
            <a:ext cx="9171968" cy="43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61754"/>
            <a:ext cx="3023585" cy="52322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CH" sz="2800" dirty="0" err="1" smtClean="0"/>
              <a:t>Timeline</a:t>
            </a:r>
            <a:r>
              <a:rPr lang="fr-CH" sz="2800" dirty="0" smtClean="0"/>
              <a:t> as of 2017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9418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31</a:t>
            </a:fld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6" y="332656"/>
            <a:ext cx="856664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2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32</a:t>
            </a:fld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1" y="44624"/>
            <a:ext cx="8858147" cy="671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68144" y="6309320"/>
            <a:ext cx="172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Shiozawa</a:t>
            </a:r>
            <a:r>
              <a:rPr lang="fr-CH" dirty="0" smtClean="0"/>
              <a:t>, ICHEP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21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33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9512" y="44624"/>
            <a:ext cx="8784976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b="1" dirty="0" smtClean="0"/>
              <a:t>CONCLUSIONS</a:t>
            </a:r>
          </a:p>
          <a:p>
            <a:endParaRPr lang="fr-CH" sz="1600" b="1" dirty="0"/>
          </a:p>
          <a:p>
            <a:r>
              <a:rPr lang="fr-CH" sz="2400" b="1" dirty="0" smtClean="0"/>
              <a:t>HYPERK </a:t>
            </a:r>
            <a:r>
              <a:rPr lang="fr-CH" sz="2400" b="1" dirty="0" err="1" smtClean="0"/>
              <a:t>is</a:t>
            </a:r>
            <a:r>
              <a:rPr lang="fr-CH" sz="2400" b="1" dirty="0" smtClean="0"/>
              <a:t> the </a:t>
            </a:r>
            <a:r>
              <a:rPr lang="fr-CH" sz="2400" b="1" dirty="0" err="1" smtClean="0"/>
              <a:t>next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step</a:t>
            </a:r>
            <a:r>
              <a:rPr lang="fr-CH" sz="2400" b="1" dirty="0" smtClean="0"/>
              <a:t> in the </a:t>
            </a:r>
            <a:r>
              <a:rPr lang="fr-CH" sz="2400" b="1" dirty="0" err="1" smtClean="0"/>
              <a:t>Japan</a:t>
            </a:r>
            <a:r>
              <a:rPr lang="fr-CH" sz="2400" b="1" dirty="0" smtClean="0"/>
              <a:t> Neutrino </a:t>
            </a:r>
            <a:r>
              <a:rPr lang="fr-CH" sz="2400" b="1" dirty="0" err="1" smtClean="0"/>
              <a:t>adventure</a:t>
            </a:r>
            <a:r>
              <a:rPr lang="fr-CH" sz="2400" b="1" dirty="0" smtClean="0"/>
              <a:t> </a:t>
            </a:r>
          </a:p>
          <a:p>
            <a:r>
              <a:rPr lang="fr-CH" sz="2400" b="1" dirty="0"/>
              <a:t> </a:t>
            </a:r>
            <a:r>
              <a:rPr lang="fr-CH" sz="2400" b="1" dirty="0" smtClean="0"/>
              <a:t>        -- </a:t>
            </a:r>
            <a:r>
              <a:rPr lang="fr-CH" sz="2400" b="1" dirty="0" err="1" smtClean="0"/>
              <a:t>it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had</a:t>
            </a:r>
            <a:r>
              <a:rPr lang="fr-CH" sz="2400" b="1" dirty="0" smtClean="0"/>
              <a:t> been </a:t>
            </a:r>
            <a:r>
              <a:rPr lang="fr-CH" sz="2400" b="1" dirty="0" err="1" smtClean="0"/>
              <a:t>planned</a:t>
            </a:r>
            <a:r>
              <a:rPr lang="fr-CH" sz="2400" b="1" dirty="0" smtClean="0"/>
              <a:t> for a long time. </a:t>
            </a:r>
          </a:p>
          <a:p>
            <a:endParaRPr lang="fr-CH" sz="2400" b="1" dirty="0"/>
          </a:p>
          <a:p>
            <a:r>
              <a:rPr lang="fr-CH" sz="2400" b="1" dirty="0" err="1" smtClean="0"/>
              <a:t>HyperK</a:t>
            </a:r>
            <a:r>
              <a:rPr lang="fr-CH" sz="2400" b="1" dirty="0" smtClean="0"/>
              <a:t> has a </a:t>
            </a:r>
            <a:r>
              <a:rPr lang="fr-CH" sz="2400" b="1" dirty="0" err="1" smtClean="0"/>
              <a:t>very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broad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physics</a:t>
            </a:r>
            <a:r>
              <a:rPr lang="fr-CH" sz="2400" b="1" dirty="0" smtClean="0"/>
              <a:t> program </a:t>
            </a:r>
            <a:r>
              <a:rPr lang="fr-CH" sz="2400" b="1" dirty="0" err="1" smtClean="0"/>
              <a:t>with</a:t>
            </a:r>
            <a:r>
              <a:rPr lang="fr-CH" sz="2400" b="1" dirty="0" smtClean="0"/>
              <a:t> unique </a:t>
            </a:r>
            <a:r>
              <a:rPr lang="fr-CH" sz="2400" b="1" dirty="0" err="1" smtClean="0"/>
              <a:t>capabilities</a:t>
            </a:r>
            <a:endParaRPr lang="fr-CH" sz="2400" b="1" dirty="0" smtClean="0"/>
          </a:p>
          <a:p>
            <a:r>
              <a:rPr lang="fr-CH" sz="2400" b="1" dirty="0" smtClean="0"/>
              <a:t>         -- proton </a:t>
            </a:r>
            <a:r>
              <a:rPr lang="fr-CH" sz="2400" b="1" dirty="0" err="1" smtClean="0"/>
              <a:t>decay</a:t>
            </a:r>
            <a:r>
              <a:rPr lang="fr-CH" sz="2400" b="1" dirty="0" smtClean="0"/>
              <a:t> </a:t>
            </a:r>
          </a:p>
          <a:p>
            <a:r>
              <a:rPr lang="fr-CH" sz="2400" b="1" dirty="0"/>
              <a:t> </a:t>
            </a:r>
            <a:r>
              <a:rPr lang="fr-CH" sz="2400" b="1" dirty="0" smtClean="0"/>
              <a:t>        -- high </a:t>
            </a:r>
            <a:r>
              <a:rPr lang="fr-CH" sz="2400" b="1" dirty="0" err="1" smtClean="0"/>
              <a:t>sensitivity</a:t>
            </a:r>
            <a:r>
              <a:rPr lang="fr-CH" sz="2400" b="1" dirty="0" smtClean="0"/>
              <a:t> to CP violation </a:t>
            </a:r>
          </a:p>
          <a:p>
            <a:r>
              <a:rPr lang="fr-CH" sz="2400" b="1" dirty="0"/>
              <a:t> </a:t>
            </a:r>
            <a:r>
              <a:rPr lang="fr-CH" sz="2400" b="1" dirty="0" smtClean="0"/>
              <a:t>        -- High </a:t>
            </a:r>
            <a:r>
              <a:rPr lang="fr-CH" sz="2400" b="1" dirty="0" err="1" smtClean="0"/>
              <a:t>statistics</a:t>
            </a:r>
            <a:r>
              <a:rPr lang="fr-CH" sz="2400" b="1" dirty="0" smtClean="0"/>
              <a:t> and </a:t>
            </a:r>
            <a:r>
              <a:rPr lang="fr-CH" sz="2400" b="1" dirty="0" err="1" smtClean="0"/>
              <a:t>specific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set-up</a:t>
            </a:r>
            <a:r>
              <a:rPr lang="fr-CH" sz="2400" b="1" dirty="0" smtClean="0"/>
              <a:t> (off  axis </a:t>
            </a:r>
            <a:r>
              <a:rPr lang="fr-CH" sz="2400" b="1" dirty="0" err="1" smtClean="0"/>
              <a:t>beam</a:t>
            </a:r>
            <a:r>
              <a:rPr lang="fr-CH" sz="2400" b="1" dirty="0" smtClean="0"/>
              <a:t>, </a:t>
            </a:r>
            <a:r>
              <a:rPr lang="fr-CH" sz="2400" b="1" dirty="0" err="1" smtClean="0"/>
              <a:t>low</a:t>
            </a:r>
            <a:r>
              <a:rPr lang="fr-CH" sz="2400" b="1" dirty="0" smtClean="0"/>
              <a:t> 		</a:t>
            </a:r>
            <a:r>
              <a:rPr lang="fr-CH" sz="2400" b="1" dirty="0" err="1" smtClean="0"/>
              <a:t>energy</a:t>
            </a:r>
            <a:r>
              <a:rPr lang="fr-CH" sz="2400" b="1" dirty="0" smtClean="0"/>
              <a:t>) and </a:t>
            </a:r>
            <a:r>
              <a:rPr lang="fr-CH" sz="2400" b="1" dirty="0" err="1" smtClean="0"/>
              <a:t>systematics</a:t>
            </a:r>
            <a:r>
              <a:rPr lang="fr-CH" sz="2400" b="1" dirty="0"/>
              <a:t> </a:t>
            </a:r>
            <a:r>
              <a:rPr lang="fr-CH" sz="2400" b="1" dirty="0" smtClean="0"/>
              <a:t>for neutrino oscillation </a:t>
            </a:r>
            <a:r>
              <a:rPr lang="fr-CH" sz="2400" b="1" dirty="0" err="1" smtClean="0"/>
              <a:t>studies</a:t>
            </a:r>
            <a:r>
              <a:rPr lang="fr-CH" sz="2400" b="1" dirty="0" smtClean="0"/>
              <a:t> </a:t>
            </a:r>
          </a:p>
          <a:p>
            <a:r>
              <a:rPr lang="fr-CH" sz="2400" b="1" dirty="0"/>
              <a:t> </a:t>
            </a:r>
            <a:r>
              <a:rPr lang="fr-CH" sz="2400" b="1" dirty="0" smtClean="0"/>
              <a:t>        --  </a:t>
            </a:r>
            <a:r>
              <a:rPr lang="fr-CH" sz="2400" b="1" dirty="0" err="1" smtClean="0"/>
              <a:t>rich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possibilities</a:t>
            </a:r>
            <a:r>
              <a:rPr lang="fr-CH" sz="2400" b="1" dirty="0" smtClean="0"/>
              <a:t> for </a:t>
            </a:r>
            <a:r>
              <a:rPr lang="fr-CH" sz="2400" b="1" dirty="0" err="1" smtClean="0"/>
              <a:t>geoneutrinos</a:t>
            </a:r>
            <a:r>
              <a:rPr lang="fr-CH" sz="2400" b="1" dirty="0" smtClean="0"/>
              <a:t>, </a:t>
            </a:r>
            <a:r>
              <a:rPr lang="fr-CH" sz="2400" b="1" dirty="0" err="1" smtClean="0"/>
              <a:t>solar</a:t>
            </a:r>
            <a:r>
              <a:rPr lang="fr-CH" sz="2400" b="1" dirty="0" smtClean="0"/>
              <a:t>, </a:t>
            </a:r>
            <a:r>
              <a:rPr lang="fr-CH" sz="2400" b="1" dirty="0" err="1" smtClean="0"/>
              <a:t>supernovae</a:t>
            </a:r>
            <a:r>
              <a:rPr lang="fr-CH" sz="2400" b="1" dirty="0" smtClean="0"/>
              <a:t> and 		</a:t>
            </a:r>
            <a:r>
              <a:rPr lang="fr-CH" sz="2400" b="1" dirty="0" err="1" smtClean="0"/>
              <a:t>atmospherics</a:t>
            </a:r>
            <a:r>
              <a:rPr lang="fr-CH" sz="2400" b="1" dirty="0" smtClean="0"/>
              <a:t> </a:t>
            </a:r>
            <a:endParaRPr lang="fr-CH" sz="2400" b="1" dirty="0"/>
          </a:p>
          <a:p>
            <a:endParaRPr lang="fr-CH" sz="2400" b="1" dirty="0" smtClean="0"/>
          </a:p>
          <a:p>
            <a:r>
              <a:rPr lang="fr-CH" sz="2400" b="1" dirty="0" err="1" smtClean="0">
                <a:solidFill>
                  <a:srgbClr val="FF0000"/>
                </a:solidFill>
              </a:rPr>
              <a:t>HyperK</a:t>
            </a:r>
            <a:r>
              <a:rPr lang="fr-CH" sz="2400" b="1" dirty="0" smtClean="0">
                <a:solidFill>
                  <a:srgbClr val="FF0000"/>
                </a:solidFill>
              </a:rPr>
              <a:t> </a:t>
            </a:r>
            <a:r>
              <a:rPr lang="fr-CH" sz="2400" b="1" dirty="0" err="1" smtClean="0">
                <a:solidFill>
                  <a:srgbClr val="FF0000"/>
                </a:solidFill>
              </a:rPr>
              <a:t>can</a:t>
            </a:r>
            <a:r>
              <a:rPr lang="fr-CH" sz="2400" b="1" dirty="0" smtClean="0">
                <a:solidFill>
                  <a:srgbClr val="FF0000"/>
                </a:solidFill>
              </a:rPr>
              <a:t> </a:t>
            </a:r>
            <a:r>
              <a:rPr lang="fr-CH" sz="2400" b="1" dirty="0" err="1" smtClean="0">
                <a:solidFill>
                  <a:srgbClr val="FF0000"/>
                </a:solidFill>
              </a:rPr>
              <a:t>be</a:t>
            </a:r>
            <a:r>
              <a:rPr lang="fr-CH" sz="2400" b="1" dirty="0" smtClean="0">
                <a:solidFill>
                  <a:srgbClr val="FF0000"/>
                </a:solidFill>
              </a:rPr>
              <a:t> made. </a:t>
            </a:r>
            <a:r>
              <a:rPr lang="fr-CH" sz="2400" b="1" dirty="0" smtClean="0"/>
              <a:t>It </a:t>
            </a:r>
            <a:r>
              <a:rPr lang="fr-CH" sz="2400" b="1" dirty="0" err="1" smtClean="0"/>
              <a:t>seemlessly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builds</a:t>
            </a:r>
            <a:r>
              <a:rPr lang="fr-CH" sz="2400" b="1" dirty="0" smtClean="0"/>
              <a:t> on the </a:t>
            </a:r>
            <a:r>
              <a:rPr lang="fr-CH" sz="2400" b="1" dirty="0" err="1" smtClean="0"/>
              <a:t>experience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accumulated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with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SuperK</a:t>
            </a:r>
            <a:r>
              <a:rPr lang="fr-CH" sz="2400" b="1" dirty="0"/>
              <a:t> </a:t>
            </a:r>
            <a:r>
              <a:rPr lang="fr-CH" sz="2400" b="1" dirty="0" smtClean="0"/>
              <a:t>and  T2K but </a:t>
            </a:r>
            <a:r>
              <a:rPr lang="fr-CH" sz="2400" b="1" dirty="0" err="1" smtClean="0"/>
              <a:t>offers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great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systematic</a:t>
            </a:r>
            <a:r>
              <a:rPr lang="fr-CH" sz="2400" b="1" dirty="0" smtClean="0"/>
              <a:t> challenges! </a:t>
            </a:r>
          </a:p>
          <a:p>
            <a:endParaRPr lang="fr-CH" sz="2400" b="1" dirty="0"/>
          </a:p>
          <a:p>
            <a:r>
              <a:rPr lang="fr-CH" sz="2400" b="1" dirty="0" err="1" smtClean="0"/>
              <a:t>Further</a:t>
            </a:r>
            <a:r>
              <a:rPr lang="fr-CH" sz="2400" b="1" dirty="0" smtClean="0"/>
              <a:t> upgrades </a:t>
            </a:r>
            <a:r>
              <a:rPr lang="fr-CH" sz="2400" b="1" dirty="0" err="1" smtClean="0"/>
              <a:t>with</a:t>
            </a:r>
            <a:r>
              <a:rPr lang="fr-CH" sz="2400" b="1" dirty="0" smtClean="0"/>
              <a:t> Gadolinium and </a:t>
            </a:r>
            <a:r>
              <a:rPr lang="fr-CH" sz="2400" b="1" dirty="0" err="1" smtClean="0"/>
              <a:t>Korean</a:t>
            </a:r>
            <a:r>
              <a:rPr lang="fr-CH" sz="2400" b="1" dirty="0" smtClean="0"/>
              <a:t> detector </a:t>
            </a:r>
            <a:endParaRPr lang="fr-CH" sz="2400" b="1" dirty="0"/>
          </a:p>
          <a:p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6073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4</a:t>
            </a:fld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91"/>
            <a:ext cx="9065381" cy="682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0" y="4437112"/>
            <a:ext cx="360040" cy="584775"/>
          </a:xfrm>
          <a:prstGeom prst="rect">
            <a:avLst/>
          </a:prstGeom>
          <a:solidFill>
            <a:srgbClr val="FEFB8D"/>
          </a:solidFill>
        </p:spPr>
        <p:txBody>
          <a:bodyPr wrap="square" rtlCol="0">
            <a:spAutoFit/>
          </a:bodyPr>
          <a:lstStyle/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9689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5</a:t>
            </a:fld>
            <a:endParaRPr lang="en-GB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" y="188640"/>
            <a:ext cx="914060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5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6</a:t>
            </a:fld>
            <a:endParaRPr lang="en-GB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2" y="404665"/>
            <a:ext cx="8604647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18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7</a:t>
            </a:fld>
            <a:endParaRPr lang="en-GB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56" y="188639"/>
            <a:ext cx="8796432" cy="647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68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8</a:t>
            </a:fld>
            <a:endParaRPr lang="en-GB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8" y="116632"/>
            <a:ext cx="9217995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84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16/08/2018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Alain Blondel Status of HyperK project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AB0-61DC-4CAA-A5DE-C9C51B40350D}" type="slidenum">
              <a:rPr lang="en-GB" smtClean="0"/>
              <a:t>9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93096"/>
            <a:ext cx="4038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476672"/>
            <a:ext cx="83502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Documentation:</a:t>
            </a:r>
          </a:p>
          <a:p>
            <a:endParaRPr lang="fr-CH" sz="2800" b="1" dirty="0"/>
          </a:p>
          <a:p>
            <a:r>
              <a:rPr lang="fr-CH" sz="2800" b="1" dirty="0" smtClean="0"/>
              <a:t>-- </a:t>
            </a:r>
            <a:r>
              <a:rPr lang="fr-CH" sz="2800" b="1" dirty="0" err="1" smtClean="0"/>
              <a:t>letter</a:t>
            </a:r>
            <a:r>
              <a:rPr lang="fr-CH" sz="2800" b="1" dirty="0" smtClean="0"/>
              <a:t> of </a:t>
            </a:r>
            <a:r>
              <a:rPr lang="fr-CH" sz="2800" b="1" dirty="0" err="1" smtClean="0"/>
              <a:t>intent</a:t>
            </a:r>
            <a:r>
              <a:rPr lang="fr-CH" sz="2800" b="1" dirty="0" smtClean="0"/>
              <a:t>  </a:t>
            </a:r>
            <a:r>
              <a:rPr lang="fr-CH" sz="2800" b="1" dirty="0" smtClean="0">
                <a:hlinkClick r:id="rId3"/>
              </a:rPr>
              <a:t>https://arxiv.org/abs/1412.4673</a:t>
            </a:r>
            <a:r>
              <a:rPr lang="fr-CH" sz="2800" b="1" dirty="0" smtClean="0"/>
              <a:t> </a:t>
            </a:r>
          </a:p>
          <a:p>
            <a:r>
              <a:rPr lang="fr-CH" sz="2800" b="1" dirty="0" smtClean="0"/>
              <a:t>-- </a:t>
            </a:r>
            <a:r>
              <a:rPr lang="en-GB" sz="2800" b="1" dirty="0" smtClean="0"/>
              <a:t>HK </a:t>
            </a:r>
            <a:r>
              <a:rPr lang="en-GB" sz="2800" b="1" dirty="0"/>
              <a:t>Design </a:t>
            </a:r>
            <a:r>
              <a:rPr lang="en-GB" sz="2800" b="1" dirty="0" smtClean="0"/>
              <a:t>Report </a:t>
            </a:r>
            <a:r>
              <a:rPr lang="en-GB" sz="2800" b="1" dirty="0" smtClean="0">
                <a:hlinkClick r:id="rId4"/>
              </a:rPr>
              <a:t>https://arxiv.org/abs/1805.04163</a:t>
            </a:r>
            <a:r>
              <a:rPr lang="en-GB" sz="2800" b="1" dirty="0" smtClean="0"/>
              <a:t>  </a:t>
            </a:r>
            <a:endParaRPr lang="fr-CH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35253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810</Words>
  <Application>Microsoft Office PowerPoint</Application>
  <PresentationFormat>On-screen Show (4:3)</PresentationFormat>
  <Paragraphs>192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bdl</dc:creator>
  <cp:lastModifiedBy>bdl</cp:lastModifiedBy>
  <cp:revision>27</cp:revision>
  <dcterms:created xsi:type="dcterms:W3CDTF">2018-08-15T19:52:16Z</dcterms:created>
  <dcterms:modified xsi:type="dcterms:W3CDTF">2018-08-16T15:07:19Z</dcterms:modified>
</cp:coreProperties>
</file>