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5" r:id="rId4"/>
  </p:sldMasterIdLst>
  <p:notesMasterIdLst>
    <p:notesMasterId r:id="rId37"/>
  </p:notesMasterIdLst>
  <p:handoutMasterIdLst>
    <p:handoutMasterId r:id="rId38"/>
  </p:handoutMasterIdLst>
  <p:sldIdLst>
    <p:sldId id="256" r:id="rId5"/>
    <p:sldId id="309" r:id="rId6"/>
    <p:sldId id="322" r:id="rId7"/>
    <p:sldId id="331" r:id="rId8"/>
    <p:sldId id="257" r:id="rId9"/>
    <p:sldId id="259" r:id="rId10"/>
    <p:sldId id="263" r:id="rId11"/>
    <p:sldId id="270" r:id="rId12"/>
    <p:sldId id="310" r:id="rId13"/>
    <p:sldId id="332" r:id="rId14"/>
    <p:sldId id="301" r:id="rId15"/>
    <p:sldId id="344" r:id="rId16"/>
    <p:sldId id="303" r:id="rId17"/>
    <p:sldId id="342" r:id="rId18"/>
    <p:sldId id="1151" r:id="rId19"/>
    <p:sldId id="333" r:id="rId20"/>
    <p:sldId id="272" r:id="rId21"/>
    <p:sldId id="327" r:id="rId22"/>
    <p:sldId id="325" r:id="rId23"/>
    <p:sldId id="337" r:id="rId24"/>
    <p:sldId id="1156" r:id="rId25"/>
    <p:sldId id="334" r:id="rId26"/>
    <p:sldId id="281" r:id="rId27"/>
    <p:sldId id="284" r:id="rId28"/>
    <p:sldId id="316" r:id="rId29"/>
    <p:sldId id="341" r:id="rId30"/>
    <p:sldId id="1148" r:id="rId31"/>
    <p:sldId id="1154" r:id="rId32"/>
    <p:sldId id="343" r:id="rId33"/>
    <p:sldId id="1150" r:id="rId34"/>
    <p:sldId id="339" r:id="rId35"/>
    <p:sldId id="323" r:id="rId3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ousineau, Sarah M.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541F4"/>
    <a:srgbClr val="FFFCF4"/>
    <a:srgbClr val="FFFEE9"/>
    <a:srgbClr val="FFF9D9"/>
    <a:srgbClr val="A9E2FE"/>
    <a:srgbClr val="2B8043"/>
    <a:srgbClr val="76D6FF"/>
    <a:srgbClr val="B1E4FF"/>
    <a:srgbClr val="550F66"/>
    <a:srgbClr val="FFED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981"/>
    <p:restoredTop sz="96047" autoAdjust="0"/>
  </p:normalViewPr>
  <p:slideViewPr>
    <p:cSldViewPr showGuides="1">
      <p:cViewPr varScale="1">
        <p:scale>
          <a:sx n="70" d="100"/>
          <a:sy n="70" d="100"/>
        </p:scale>
        <p:origin x="200" y="11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Shared/PC_Work/Presentations/Conferences/IPAC2015/SummaryExistingFacilitySurve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797907410315686"/>
          <c:y val="5.965196130047358E-2"/>
          <c:w val="0.83551267111952321"/>
          <c:h val="0.65654472513290119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Sheet3!$A$6:$A$14</c:f>
              <c:strCache>
                <c:ptCount val="9"/>
                <c:pt idx="0">
                  <c:v>JPARC RCS</c:v>
                </c:pt>
                <c:pt idx="1">
                  <c:v>Los Alamos</c:v>
                </c:pt>
                <c:pt idx="2">
                  <c:v>PSI</c:v>
                </c:pt>
                <c:pt idx="3">
                  <c:v>ISIS</c:v>
                </c:pt>
                <c:pt idx="4">
                  <c:v>Fermilab</c:v>
                </c:pt>
                <c:pt idx="5">
                  <c:v>CERN SPS CNGS</c:v>
                </c:pt>
                <c:pt idx="6">
                  <c:v>CERN SPS LHC</c:v>
                </c:pt>
                <c:pt idx="7">
                  <c:v>KOMAC</c:v>
                </c:pt>
                <c:pt idx="8">
                  <c:v>SNS</c:v>
                </c:pt>
              </c:strCache>
            </c:strRef>
          </c:cat>
          <c:val>
            <c:numRef>
              <c:f>Sheet3!$B$6:$B$14</c:f>
              <c:numCache>
                <c:formatCode>General</c:formatCode>
                <c:ptCount val="9"/>
                <c:pt idx="0">
                  <c:v>90</c:v>
                </c:pt>
                <c:pt idx="1">
                  <c:v>87</c:v>
                </c:pt>
                <c:pt idx="2">
                  <c:v>87.2</c:v>
                </c:pt>
                <c:pt idx="3">
                  <c:v>91.5</c:v>
                </c:pt>
                <c:pt idx="4">
                  <c:v>83</c:v>
                </c:pt>
                <c:pt idx="5">
                  <c:v>80</c:v>
                </c:pt>
                <c:pt idx="6">
                  <c:v>90</c:v>
                </c:pt>
                <c:pt idx="7">
                  <c:v>87</c:v>
                </c:pt>
                <c:pt idx="8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C2-A941-A9C1-AED88E60D0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9094184"/>
        <c:axId val="-2109091208"/>
      </c:barChart>
      <c:catAx>
        <c:axId val="-2109094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en-US"/>
          </a:p>
        </c:txPr>
        <c:crossAx val="-2109091208"/>
        <c:crosses val="autoZero"/>
        <c:auto val="1"/>
        <c:lblAlgn val="ctr"/>
        <c:lblOffset val="100"/>
        <c:noMultiLvlLbl val="0"/>
      </c:catAx>
      <c:valAx>
        <c:axId val="-21090912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/>
                  <a:t>% Availability/Reliability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09094184"/>
        <c:crosses val="autoZero"/>
        <c:crossBetween val="between"/>
      </c:valAx>
    </c:plotArea>
    <c:plotVisOnly val="1"/>
    <c:dispBlanksAs val="gap"/>
    <c:showDLblsOverMax val="0"/>
  </c:chart>
  <c:spPr>
    <a:solidFill>
      <a:srgbClr val="FFFCF4"/>
    </a:solidFill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807BE-64D5-954B-B32E-33190479D0E4}" type="datetime1">
              <a:rPr lang="en-US" smtClean="0"/>
              <a:t>8/7/18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92816-18AE-1847-A01A-3D34E1C95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252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78FE3-304F-4946-93A9-2CC8E53AA35F}" type="datetime1">
              <a:rPr lang="en-US" smtClean="0"/>
              <a:t>8/7/18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8ED58-F440-0041-A700-B902383F4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848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8ED58-F440-0041-A700-B902383F4F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0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4" y="65"/>
            <a:ext cx="8839114" cy="6629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32" y="6324600"/>
            <a:ext cx="2019528" cy="336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96" y="649494"/>
            <a:ext cx="4648199" cy="468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572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0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62314"/>
            <a:ext cx="419252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102076"/>
            <a:ext cx="41925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6828"/>
            <a:ext cx="41941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16590"/>
            <a:ext cx="4194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3911890" cy="1117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2" r="1904"/>
          <a:stretch/>
        </p:blipFill>
        <p:spPr>
          <a:xfrm>
            <a:off x="6085342" y="65"/>
            <a:ext cx="3071004" cy="66293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 userDrawn="1"/>
        </p:nvCxnSpPr>
        <p:spPr>
          <a:xfrm>
            <a:off x="6085342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201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3505200" y="6602373"/>
            <a:ext cx="2133600" cy="1788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07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27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825" cy="685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</p:sldLayoutIdLst>
  <p:hf sldNum="0"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533400"/>
            <a:ext cx="4191000" cy="1273041"/>
          </a:xfrm>
          <a:noFill/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Status and Future of High-Power Proton Drivers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352800"/>
            <a:ext cx="3255297" cy="2133600"/>
          </a:xfrm>
        </p:spPr>
        <p:txBody>
          <a:bodyPr/>
          <a:lstStyle/>
          <a:p>
            <a:pPr algn="ctr"/>
            <a:r>
              <a:rPr lang="en-US" dirty="0"/>
              <a:t>Sarah Cousineau </a:t>
            </a:r>
          </a:p>
          <a:p>
            <a:pPr algn="ctr"/>
            <a:r>
              <a:rPr lang="en-US" dirty="0"/>
              <a:t>nuFACT2018</a:t>
            </a:r>
          </a:p>
          <a:p>
            <a:pPr algn="ctr"/>
            <a:r>
              <a:rPr lang="en-US" dirty="0"/>
              <a:t>August 14</a:t>
            </a:r>
            <a:r>
              <a:rPr lang="en-US" baseline="30000" dirty="0"/>
              <a:t>th</a:t>
            </a:r>
            <a:r>
              <a:rPr lang="en-US" dirty="0"/>
              <a:t>, 2018</a:t>
            </a:r>
          </a:p>
          <a:p>
            <a:pPr algn="ctr"/>
            <a:r>
              <a:rPr lang="en-US" dirty="0"/>
              <a:t>Blacksburg, Virginia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730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342900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What does the high power operational landscape look like today?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latin typeface="+mn-lt"/>
              </a:rPr>
              <a:t>How has recent our experience differed from our expectations?</a:t>
            </a:r>
          </a:p>
          <a:p>
            <a:pPr lvl="1"/>
            <a:r>
              <a:rPr lang="en-US" b="1" dirty="0">
                <a:latin typeface="+mn-lt"/>
              </a:rPr>
              <a:t>SNS and J-PARC power ramp up experience.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What are the power-limiting challenges in high power proton facilities today?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What does the high power horizon look like?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140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96400" cy="496290"/>
          </a:xfrm>
        </p:spPr>
        <p:txBody>
          <a:bodyPr/>
          <a:lstStyle/>
          <a:p>
            <a:r>
              <a:rPr lang="en-US" b="1" dirty="0">
                <a:latin typeface="+mj-lt"/>
              </a:rPr>
              <a:t>The SNS Power Ramp Up: Expectations vs. Reality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9135" y="457200"/>
            <a:ext cx="7429213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200" dirty="0">
                <a:latin typeface="+mn-lt"/>
              </a:rPr>
              <a:t>The climb </a:t>
            </a:r>
            <a:r>
              <a:rPr lang="en-US" sz="2200" b="1" dirty="0">
                <a:solidFill>
                  <a:srgbClr val="0000FF"/>
                </a:solidFill>
                <a:latin typeface="+mn-lt"/>
              </a:rPr>
              <a:t>to 1.4 MW </a:t>
            </a:r>
            <a:r>
              <a:rPr lang="en-US" sz="2200" dirty="0">
                <a:latin typeface="+mn-lt"/>
              </a:rPr>
              <a:t>was an unprecedented accomplishment...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86202" y="838200"/>
            <a:ext cx="4917394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i="1" dirty="0">
                <a:latin typeface="+mn-lt"/>
              </a:rPr>
              <a:t>…But it didn’t always go as planned...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24195" y="1342298"/>
            <a:ext cx="8641407" cy="5426436"/>
            <a:chOff x="280238" y="590791"/>
            <a:chExt cx="8641407" cy="5426436"/>
          </a:xfrm>
        </p:grpSpPr>
        <p:grpSp>
          <p:nvGrpSpPr>
            <p:cNvPr id="20" name="Group 19"/>
            <p:cNvGrpSpPr/>
            <p:nvPr/>
          </p:nvGrpSpPr>
          <p:grpSpPr>
            <a:xfrm>
              <a:off x="280238" y="590791"/>
              <a:ext cx="8641407" cy="5325677"/>
              <a:chOff x="356438" y="679691"/>
              <a:chExt cx="8641407" cy="532567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t="3009"/>
              <a:stretch/>
            </p:blipFill>
            <p:spPr>
              <a:xfrm>
                <a:off x="356438" y="679691"/>
                <a:ext cx="3115162" cy="3935667"/>
              </a:xfrm>
              <a:prstGeom prst="rect">
                <a:avLst/>
              </a:prstGeom>
              <a:ln>
                <a:solidFill>
                  <a:srgbClr val="7F7F7F"/>
                </a:solidFill>
              </a:ln>
              <a:effectLst>
                <a:outerShdw blurRad="50800" dist="88900" dir="12000000" algn="tl" rotWithShape="0">
                  <a:srgbClr val="000000">
                    <a:alpha val="43000"/>
                  </a:srgbClr>
                </a:outerShdw>
              </a:effectLst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3624884" y="1836925"/>
                <a:ext cx="5372961" cy="4114139"/>
                <a:chOff x="3320084" y="1913125"/>
                <a:chExt cx="5372961" cy="4114139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3738"/>
                <a:stretch/>
              </p:blipFill>
              <p:spPr>
                <a:xfrm>
                  <a:off x="3320084" y="1954849"/>
                  <a:ext cx="5372961" cy="407241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88900" dir="120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sp>
              <p:nvSpPr>
                <p:cNvPr id="6" name="TextBox 5"/>
                <p:cNvSpPr txBox="1"/>
                <p:nvPr/>
              </p:nvSpPr>
              <p:spPr>
                <a:xfrm>
                  <a:off x="5916845" y="1913125"/>
                  <a:ext cx="1596498" cy="2898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400" dirty="0">
                      <a:latin typeface="+mn-lt"/>
                    </a:rPr>
                    <a:t>Predicted Ramp Up</a:t>
                  </a:r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7196623" y="5465733"/>
                <a:ext cx="1219200" cy="53963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b="1" dirty="0">
                    <a:solidFill>
                      <a:srgbClr val="FF0000"/>
                    </a:solidFill>
                    <a:latin typeface="+mn-lt"/>
                  </a:rPr>
                  <a:t>To 1.4 MW in 5 years</a:t>
                </a: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V="1">
                <a:off x="8295809" y="4615358"/>
                <a:ext cx="0" cy="8382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>
                <a:cxnSpLocks/>
              </p:cNvCxnSpPr>
              <p:nvPr/>
            </p:nvCxnSpPr>
            <p:spPr>
              <a:xfrm>
                <a:off x="4463084" y="2511155"/>
                <a:ext cx="4419600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6240714" y="2234846"/>
                <a:ext cx="864339" cy="3180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b="1" dirty="0">
                    <a:solidFill>
                      <a:srgbClr val="FF0000"/>
                    </a:solidFill>
                    <a:latin typeface="+mn-lt"/>
                  </a:rPr>
                  <a:t>1.4 MW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2209800" y="5812678"/>
              <a:ext cx="482637" cy="20454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dirty="0"/>
                <a:t>Date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536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51A6134-3C50-B149-A7F7-8FEC1AEAC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42594"/>
            <a:ext cx="8892610" cy="59154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4E4CE8-000B-1C42-BD94-B0302A100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12 Year SNS Beam Power History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A17111-1A82-8E46-AA2B-2EAB56031F69}"/>
              </a:ext>
            </a:extLst>
          </p:cNvPr>
          <p:cNvSpPr txBox="1"/>
          <p:nvPr/>
        </p:nvSpPr>
        <p:spPr>
          <a:xfrm>
            <a:off x="1726952" y="2057400"/>
            <a:ext cx="108234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2B8043"/>
                </a:solidFill>
              </a:rPr>
              <a:t>Planned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BE47867-41A7-9D48-8E89-B31C78F0090B}"/>
              </a:ext>
            </a:extLst>
          </p:cNvPr>
          <p:cNvCxnSpPr>
            <a:cxnSpLocks/>
          </p:cNvCxnSpPr>
          <p:nvPr/>
        </p:nvCxnSpPr>
        <p:spPr>
          <a:xfrm>
            <a:off x="3716605" y="2514600"/>
            <a:ext cx="3119648" cy="854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A37465-19F3-AE4D-BAF5-0B7B2E50AB7E}"/>
              </a:ext>
            </a:extLst>
          </p:cNvPr>
          <p:cNvSpPr txBox="1"/>
          <p:nvPr/>
        </p:nvSpPr>
        <p:spPr>
          <a:xfrm>
            <a:off x="3604658" y="2100805"/>
            <a:ext cx="1710789" cy="3416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Target Failures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B7756EC-A0A6-C846-A743-1314F3E2108D}"/>
              </a:ext>
            </a:extLst>
          </p:cNvPr>
          <p:cNvCxnSpPr>
            <a:cxnSpLocks/>
          </p:cNvCxnSpPr>
          <p:nvPr/>
        </p:nvCxnSpPr>
        <p:spPr>
          <a:xfrm>
            <a:off x="7291742" y="2100805"/>
            <a:ext cx="144780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EBA5E99-297A-E543-AE4A-043DF638FF9C}"/>
              </a:ext>
            </a:extLst>
          </p:cNvPr>
          <p:cNvSpPr txBox="1"/>
          <p:nvPr/>
        </p:nvSpPr>
        <p:spPr>
          <a:xfrm>
            <a:off x="7109177" y="1120552"/>
            <a:ext cx="1812929" cy="8402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Target management plan to 1.4 MW</a:t>
            </a:r>
          </a:p>
        </p:txBody>
      </p:sp>
    </p:spTree>
    <p:extLst>
      <p:ext uri="{BB962C8B-B14F-4D97-AF65-F5344CB8AC3E}">
        <p14:creationId xmlns:p14="http://schemas.microsoft.com/office/powerpoint/2010/main" val="2300514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6" y="0"/>
            <a:ext cx="9110133" cy="469359"/>
          </a:xfrm>
        </p:spPr>
        <p:txBody>
          <a:bodyPr/>
          <a:lstStyle/>
          <a:p>
            <a:r>
              <a:rPr lang="en-US" sz="2800" b="1" dirty="0">
                <a:latin typeface="+mj-lt"/>
              </a:rPr>
              <a:t>SNS SCL Cavities: Expectations vs. Reality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533400"/>
            <a:ext cx="7558479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>
                <a:latin typeface="+mn-lt"/>
              </a:rPr>
              <a:t>SNS SCL cavity suffered from issues with field emission, HOM problems, etc.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>
                <a:latin typeface="+mn-lt"/>
              </a:rPr>
              <a:t>Getting closer and closer to design.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1025351"/>
            <a:ext cx="7924800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+mn-lt"/>
              </a:rPr>
              <a:t>Generally, SCL is flexible and accommodates different “gradient profiles”</a:t>
            </a:r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E670E0B2-B648-F34E-A123-BA2111CFA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66" y="1425615"/>
            <a:ext cx="8788734" cy="270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D836AAE-8A5B-2646-9AE5-4AB5BE0B6913}"/>
              </a:ext>
            </a:extLst>
          </p:cNvPr>
          <p:cNvGrpSpPr/>
          <p:nvPr/>
        </p:nvGrpSpPr>
        <p:grpSpPr>
          <a:xfrm>
            <a:off x="304800" y="4178819"/>
            <a:ext cx="8730847" cy="2362200"/>
            <a:chOff x="1066800" y="3581400"/>
            <a:chExt cx="7242048" cy="2362200"/>
          </a:xfrm>
        </p:grpSpPr>
        <p:pic>
          <p:nvPicPr>
            <p:cNvPr id="37" name="Picture 7">
              <a:extLst>
                <a:ext uri="{FF2B5EF4-FFF2-40B4-BE49-F238E27FC236}">
                  <a16:creationId xmlns:a16="http://schemas.microsoft.com/office/drawing/2014/main" id="{AA968E24-A7B8-2848-AD95-BD4863DD8A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3581400"/>
              <a:ext cx="7242048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8AFD348-387C-0C43-AB7B-B790E138F195}"/>
                </a:ext>
              </a:extLst>
            </p:cNvPr>
            <p:cNvSpPr/>
            <p:nvPr/>
          </p:nvSpPr>
          <p:spPr>
            <a:xfrm>
              <a:off x="3129301" y="3733800"/>
              <a:ext cx="2740898" cy="2286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2006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1B5A07-F550-0B43-881B-BB02A8FBEEE7}"/>
              </a:ext>
            </a:extLst>
          </p:cNvPr>
          <p:cNvGrpSpPr/>
          <p:nvPr/>
        </p:nvGrpSpPr>
        <p:grpSpPr>
          <a:xfrm>
            <a:off x="-130226" y="1425615"/>
            <a:ext cx="9125041" cy="5115404"/>
            <a:chOff x="49088" y="1722508"/>
            <a:chExt cx="9125041" cy="511540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D55904B-AB93-A845-8F39-52C31D7DC64B}"/>
                </a:ext>
              </a:extLst>
            </p:cNvPr>
            <p:cNvGrpSpPr/>
            <p:nvPr/>
          </p:nvGrpSpPr>
          <p:grpSpPr>
            <a:xfrm>
              <a:off x="609600" y="1722508"/>
              <a:ext cx="7467600" cy="4679287"/>
              <a:chOff x="609600" y="1722508"/>
              <a:chExt cx="7467600" cy="4679287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609600" y="4038600"/>
                <a:ext cx="7467600" cy="2363195"/>
                <a:chOff x="914400" y="1752600"/>
                <a:chExt cx="7242048" cy="2363195"/>
              </a:xfrm>
            </p:grpSpPr>
            <p:pic>
              <p:nvPicPr>
                <p:cNvPr id="8" name="Picture 5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4400" y="1752600"/>
                  <a:ext cx="7242048" cy="23631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" name="Rectangle 18"/>
                <p:cNvSpPr/>
                <p:nvPr/>
              </p:nvSpPr>
              <p:spPr>
                <a:xfrm>
                  <a:off x="3124200" y="1828800"/>
                  <a:ext cx="2667000" cy="228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bg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600" dirty="0">
                      <a:solidFill>
                        <a:schemeClr val="tx1"/>
                      </a:solidFill>
                    </a:rPr>
                    <a:t>First Run</a:t>
                  </a:r>
                </a:p>
              </p:txBody>
            </p:sp>
          </p:grpSp>
          <p:pic>
            <p:nvPicPr>
              <p:cNvPr id="7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" y="1722508"/>
                <a:ext cx="7467600" cy="23019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4" name="Group 13"/>
              <p:cNvGrpSpPr/>
              <p:nvPr/>
            </p:nvGrpSpPr>
            <p:grpSpPr>
              <a:xfrm>
                <a:off x="609600" y="4038600"/>
                <a:ext cx="7467600" cy="2362200"/>
                <a:chOff x="1066800" y="3581400"/>
                <a:chExt cx="7242048" cy="2362200"/>
              </a:xfrm>
            </p:grpSpPr>
            <p:pic>
              <p:nvPicPr>
                <p:cNvPr id="9" name="Picture 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6800" y="3581400"/>
                  <a:ext cx="7242048" cy="2362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" name="Rectangle 12"/>
                <p:cNvSpPr/>
                <p:nvPr/>
              </p:nvSpPr>
              <p:spPr>
                <a:xfrm>
                  <a:off x="3129301" y="3733800"/>
                  <a:ext cx="2740898" cy="228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bg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600" dirty="0">
                      <a:solidFill>
                        <a:schemeClr val="tx1"/>
                      </a:solidFill>
                    </a:rPr>
                    <a:t>2006</a:t>
                  </a: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863AA85-6030-B84E-A3F9-C801FEA9B2FA}"/>
                  </a:ext>
                </a:extLst>
              </p:cNvPr>
              <p:cNvSpPr txBox="1"/>
              <p:nvPr/>
            </p:nvSpPr>
            <p:spPr>
              <a:xfrm>
                <a:off x="1650775" y="4168815"/>
                <a:ext cx="6063003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/>
                  <a:t>Many different gradient configurations over the years as cavities were services 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16DE8A4-0554-D64E-9070-9EFA3F8E4635}"/>
                </a:ext>
              </a:extLst>
            </p:cNvPr>
            <p:cNvGrpSpPr/>
            <p:nvPr/>
          </p:nvGrpSpPr>
          <p:grpSpPr>
            <a:xfrm>
              <a:off x="49088" y="1722508"/>
              <a:ext cx="9125041" cy="5115404"/>
              <a:chOff x="-679112" y="986913"/>
              <a:chExt cx="11969203" cy="5746089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9DF92D8-36DE-064B-811F-1F099D6E1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08444" y="986913"/>
                <a:ext cx="11498535" cy="5746089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2"/>
                </a:solidFill>
              </a:ln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9720721-2682-8D4A-8A26-8E05BBF42CF8}"/>
                  </a:ext>
                </a:extLst>
              </p:cNvPr>
              <p:cNvSpPr/>
              <p:nvPr/>
            </p:nvSpPr>
            <p:spPr>
              <a:xfrm>
                <a:off x="9421815" y="1885642"/>
                <a:ext cx="1264355" cy="6773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8E05529-B4EB-C348-AAF9-273612AEBFBC}"/>
                  </a:ext>
                </a:extLst>
              </p:cNvPr>
              <p:cNvSpPr txBox="1"/>
              <p:nvPr/>
            </p:nvSpPr>
            <p:spPr>
              <a:xfrm>
                <a:off x="9337812" y="1386191"/>
                <a:ext cx="1159293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/>
                  <a:t>1.01 GeV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90153D1-0891-C44F-B882-13FDD005DDC4}"/>
                  </a:ext>
                </a:extLst>
              </p:cNvPr>
              <p:cNvSpPr txBox="1"/>
              <p:nvPr/>
            </p:nvSpPr>
            <p:spPr>
              <a:xfrm>
                <a:off x="4957471" y="6283170"/>
                <a:ext cx="881426" cy="3837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/>
                  <a:t>Date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9D0B3E9-E212-4544-A848-E673CA78281A}"/>
                  </a:ext>
                </a:extLst>
              </p:cNvPr>
              <p:cNvSpPr txBox="1"/>
              <p:nvPr/>
            </p:nvSpPr>
            <p:spPr>
              <a:xfrm rot="16200000">
                <a:off x="-1312363" y="3503338"/>
                <a:ext cx="1608133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/>
                  <a:t>Energy (MeV)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755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1B6F-7B74-4A44-A7F4-EFD79C365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0369"/>
          </a:xfrm>
        </p:spPr>
        <p:txBody>
          <a:bodyPr/>
          <a:lstStyle/>
          <a:p>
            <a:r>
              <a:rPr lang="en-US" dirty="0"/>
              <a:t>JPARC Facility – Neutron and Neutrino Source</a:t>
            </a:r>
          </a:p>
        </p:txBody>
      </p:sp>
      <p:pic>
        <p:nvPicPr>
          <p:cNvPr id="6" name="図 4">
            <a:extLst>
              <a:ext uri="{FF2B5EF4-FFF2-40B4-BE49-F238E27FC236}">
                <a16:creationId xmlns:a16="http://schemas.microsoft.com/office/drawing/2014/main" id="{54206F65-B176-F44F-87D9-A8C8346D0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485" y="929325"/>
            <a:ext cx="5947972" cy="4401864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4FFA39D4-2E72-9E49-9658-14046298F8B0}"/>
              </a:ext>
            </a:extLst>
          </p:cNvPr>
          <p:cNvGrpSpPr/>
          <p:nvPr/>
        </p:nvGrpSpPr>
        <p:grpSpPr>
          <a:xfrm>
            <a:off x="994061" y="5486400"/>
            <a:ext cx="7407012" cy="1078960"/>
            <a:chOff x="994061" y="5486400"/>
            <a:chExt cx="7407012" cy="1078960"/>
          </a:xfrm>
        </p:grpSpPr>
        <p:sp>
          <p:nvSpPr>
            <p:cNvPr id="7" name="正方形/長方形 8">
              <a:extLst>
                <a:ext uri="{FF2B5EF4-FFF2-40B4-BE49-F238E27FC236}">
                  <a16:creationId xmlns:a16="http://schemas.microsoft.com/office/drawing/2014/main" id="{259CF32B-4B4A-AC42-BC00-26ED5CCB66D7}"/>
                </a:ext>
              </a:extLst>
            </p:cNvPr>
            <p:cNvSpPr/>
            <p:nvPr/>
          </p:nvSpPr>
          <p:spPr bwMode="auto">
            <a:xfrm>
              <a:off x="1176989" y="5867490"/>
              <a:ext cx="87549" cy="2880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8" name="正方形/長方形 9">
              <a:extLst>
                <a:ext uri="{FF2B5EF4-FFF2-40B4-BE49-F238E27FC236}">
                  <a16:creationId xmlns:a16="http://schemas.microsoft.com/office/drawing/2014/main" id="{DEA715F8-74F6-244A-957E-EADA5C5A40EE}"/>
                </a:ext>
              </a:extLst>
            </p:cNvPr>
            <p:cNvSpPr/>
            <p:nvPr/>
          </p:nvSpPr>
          <p:spPr bwMode="auto">
            <a:xfrm>
              <a:off x="1339117" y="5867490"/>
              <a:ext cx="87549" cy="2880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9" name="正方形/長方形 10">
              <a:extLst>
                <a:ext uri="{FF2B5EF4-FFF2-40B4-BE49-F238E27FC236}">
                  <a16:creationId xmlns:a16="http://schemas.microsoft.com/office/drawing/2014/main" id="{FA369461-8432-4840-BD81-977F2A588674}"/>
                </a:ext>
              </a:extLst>
            </p:cNvPr>
            <p:cNvSpPr/>
            <p:nvPr/>
          </p:nvSpPr>
          <p:spPr bwMode="auto">
            <a:xfrm>
              <a:off x="1637664" y="5867490"/>
              <a:ext cx="87549" cy="2880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10" name="正方形/長方形 11">
              <a:extLst>
                <a:ext uri="{FF2B5EF4-FFF2-40B4-BE49-F238E27FC236}">
                  <a16:creationId xmlns:a16="http://schemas.microsoft.com/office/drawing/2014/main" id="{708D8B2B-9F4F-DB40-B208-6F78DFB69A21}"/>
                </a:ext>
              </a:extLst>
            </p:cNvPr>
            <p:cNvSpPr/>
            <p:nvPr/>
          </p:nvSpPr>
          <p:spPr bwMode="auto">
            <a:xfrm>
              <a:off x="1799792" y="5867490"/>
              <a:ext cx="87549" cy="2880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11" name="正方形/長方形 12">
              <a:extLst>
                <a:ext uri="{FF2B5EF4-FFF2-40B4-BE49-F238E27FC236}">
                  <a16:creationId xmlns:a16="http://schemas.microsoft.com/office/drawing/2014/main" id="{3CA7FC8E-10B9-C045-BB70-7116F9CAF845}"/>
                </a:ext>
              </a:extLst>
            </p:cNvPr>
            <p:cNvSpPr/>
            <p:nvPr/>
          </p:nvSpPr>
          <p:spPr bwMode="auto">
            <a:xfrm>
              <a:off x="2093080" y="5867490"/>
              <a:ext cx="87549" cy="2880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12" name="正方形/長方形 13">
              <a:extLst>
                <a:ext uri="{FF2B5EF4-FFF2-40B4-BE49-F238E27FC236}">
                  <a16:creationId xmlns:a16="http://schemas.microsoft.com/office/drawing/2014/main" id="{3CD9028F-3B17-884E-8057-78555C0D703C}"/>
                </a:ext>
              </a:extLst>
            </p:cNvPr>
            <p:cNvSpPr/>
            <p:nvPr/>
          </p:nvSpPr>
          <p:spPr bwMode="auto">
            <a:xfrm>
              <a:off x="2255208" y="5867490"/>
              <a:ext cx="87549" cy="2880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13" name="正方形/長方形 14">
              <a:extLst>
                <a:ext uri="{FF2B5EF4-FFF2-40B4-BE49-F238E27FC236}">
                  <a16:creationId xmlns:a16="http://schemas.microsoft.com/office/drawing/2014/main" id="{DA87AFE5-E02E-DF4A-A31A-7CB5298C6C81}"/>
                </a:ext>
              </a:extLst>
            </p:cNvPr>
            <p:cNvSpPr/>
            <p:nvPr/>
          </p:nvSpPr>
          <p:spPr bwMode="auto">
            <a:xfrm>
              <a:off x="2554869" y="5867490"/>
              <a:ext cx="87549" cy="2880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14" name="正方形/長方形 15">
              <a:extLst>
                <a:ext uri="{FF2B5EF4-FFF2-40B4-BE49-F238E27FC236}">
                  <a16:creationId xmlns:a16="http://schemas.microsoft.com/office/drawing/2014/main" id="{387CEED3-3E31-0849-A0DF-2773F913DC7E}"/>
                </a:ext>
              </a:extLst>
            </p:cNvPr>
            <p:cNvSpPr/>
            <p:nvPr/>
          </p:nvSpPr>
          <p:spPr bwMode="auto">
            <a:xfrm>
              <a:off x="2716997" y="5867490"/>
              <a:ext cx="87549" cy="2880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15" name="正方形/長方形 16">
              <a:extLst>
                <a:ext uri="{FF2B5EF4-FFF2-40B4-BE49-F238E27FC236}">
                  <a16:creationId xmlns:a16="http://schemas.microsoft.com/office/drawing/2014/main" id="{B677C63C-057C-3746-B08C-46B2052E58D8}"/>
                </a:ext>
              </a:extLst>
            </p:cNvPr>
            <p:cNvSpPr/>
            <p:nvPr/>
          </p:nvSpPr>
          <p:spPr bwMode="auto">
            <a:xfrm>
              <a:off x="3015544" y="5867490"/>
              <a:ext cx="87549" cy="2880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16" name="正方形/長方形 17">
              <a:extLst>
                <a:ext uri="{FF2B5EF4-FFF2-40B4-BE49-F238E27FC236}">
                  <a16:creationId xmlns:a16="http://schemas.microsoft.com/office/drawing/2014/main" id="{DAC55B97-48D2-CA4B-B781-A7D274C9E507}"/>
                </a:ext>
              </a:extLst>
            </p:cNvPr>
            <p:cNvSpPr/>
            <p:nvPr/>
          </p:nvSpPr>
          <p:spPr bwMode="auto">
            <a:xfrm>
              <a:off x="3177672" y="5867490"/>
              <a:ext cx="87549" cy="2880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17" name="正方形/長方形 18">
              <a:extLst>
                <a:ext uri="{FF2B5EF4-FFF2-40B4-BE49-F238E27FC236}">
                  <a16:creationId xmlns:a16="http://schemas.microsoft.com/office/drawing/2014/main" id="{D38964C6-31AE-5547-B861-0D27E608BA5C}"/>
                </a:ext>
              </a:extLst>
            </p:cNvPr>
            <p:cNvSpPr/>
            <p:nvPr/>
          </p:nvSpPr>
          <p:spPr bwMode="auto">
            <a:xfrm>
              <a:off x="3470960" y="5867490"/>
              <a:ext cx="87549" cy="2880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18" name="正方形/長方形 19">
              <a:extLst>
                <a:ext uri="{FF2B5EF4-FFF2-40B4-BE49-F238E27FC236}">
                  <a16:creationId xmlns:a16="http://schemas.microsoft.com/office/drawing/2014/main" id="{CC0E5F93-1FA3-9740-B30D-07F8240C8F21}"/>
                </a:ext>
              </a:extLst>
            </p:cNvPr>
            <p:cNvSpPr/>
            <p:nvPr/>
          </p:nvSpPr>
          <p:spPr bwMode="auto">
            <a:xfrm>
              <a:off x="3633088" y="5867490"/>
              <a:ext cx="87549" cy="2880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19" name="正方形/長方形 20">
              <a:extLst>
                <a:ext uri="{FF2B5EF4-FFF2-40B4-BE49-F238E27FC236}">
                  <a16:creationId xmlns:a16="http://schemas.microsoft.com/office/drawing/2014/main" id="{B5F77F3F-E9D1-3A43-ACFD-C937E2C6F3ED}"/>
                </a:ext>
              </a:extLst>
            </p:cNvPr>
            <p:cNvSpPr/>
            <p:nvPr/>
          </p:nvSpPr>
          <p:spPr bwMode="auto">
            <a:xfrm>
              <a:off x="5664853" y="5867490"/>
              <a:ext cx="87549" cy="288000"/>
            </a:xfrm>
            <a:prstGeom prst="rect">
              <a:avLst/>
            </a:prstGeom>
            <a:solidFill>
              <a:srgbClr val="D09E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20" name="正方形/長方形 21">
              <a:extLst>
                <a:ext uri="{FF2B5EF4-FFF2-40B4-BE49-F238E27FC236}">
                  <a16:creationId xmlns:a16="http://schemas.microsoft.com/office/drawing/2014/main" id="{E4BB908D-1DC5-0540-9C87-3B2935217238}"/>
                </a:ext>
              </a:extLst>
            </p:cNvPr>
            <p:cNvSpPr/>
            <p:nvPr/>
          </p:nvSpPr>
          <p:spPr bwMode="auto">
            <a:xfrm>
              <a:off x="5826981" y="5867490"/>
              <a:ext cx="87549" cy="288000"/>
            </a:xfrm>
            <a:prstGeom prst="rect">
              <a:avLst/>
            </a:prstGeom>
            <a:solidFill>
              <a:srgbClr val="D09E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21" name="正方形/長方形 22">
              <a:extLst>
                <a:ext uri="{FF2B5EF4-FFF2-40B4-BE49-F238E27FC236}">
                  <a16:creationId xmlns:a16="http://schemas.microsoft.com/office/drawing/2014/main" id="{455B46DA-F898-D04F-87B6-EC1CA5F4ECB3}"/>
                </a:ext>
              </a:extLst>
            </p:cNvPr>
            <p:cNvSpPr/>
            <p:nvPr/>
          </p:nvSpPr>
          <p:spPr bwMode="auto">
            <a:xfrm>
              <a:off x="6125528" y="5867490"/>
              <a:ext cx="87549" cy="288000"/>
            </a:xfrm>
            <a:prstGeom prst="rect">
              <a:avLst/>
            </a:prstGeom>
            <a:solidFill>
              <a:srgbClr val="D09E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22" name="正方形/長方形 23">
              <a:extLst>
                <a:ext uri="{FF2B5EF4-FFF2-40B4-BE49-F238E27FC236}">
                  <a16:creationId xmlns:a16="http://schemas.microsoft.com/office/drawing/2014/main" id="{3D55B42D-9314-554E-BF85-781C2857D823}"/>
                </a:ext>
              </a:extLst>
            </p:cNvPr>
            <p:cNvSpPr/>
            <p:nvPr/>
          </p:nvSpPr>
          <p:spPr bwMode="auto">
            <a:xfrm>
              <a:off x="6287656" y="5867490"/>
              <a:ext cx="87549" cy="288000"/>
            </a:xfrm>
            <a:prstGeom prst="rect">
              <a:avLst/>
            </a:prstGeom>
            <a:solidFill>
              <a:srgbClr val="D09E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23" name="テキスト ボックス 24">
              <a:extLst>
                <a:ext uri="{FF2B5EF4-FFF2-40B4-BE49-F238E27FC236}">
                  <a16:creationId xmlns:a16="http://schemas.microsoft.com/office/drawing/2014/main" id="{A0D8297D-0191-4046-B0AB-3A7F6C6A28F5}"/>
                </a:ext>
              </a:extLst>
            </p:cNvPr>
            <p:cNvSpPr txBox="1"/>
            <p:nvPr/>
          </p:nvSpPr>
          <p:spPr>
            <a:xfrm>
              <a:off x="3720637" y="584803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solidFill>
                    <a:schemeClr val="tx2"/>
                  </a:solidFill>
                </a:rPr>
                <a:t>・・・・</a:t>
              </a:r>
              <a:endParaRPr kumimoji="1" lang="ja-JP" altLang="en-US" dirty="0">
                <a:solidFill>
                  <a:schemeClr val="tx2"/>
                </a:solidFill>
              </a:endParaRPr>
            </a:p>
          </p:txBody>
        </p:sp>
        <p:sp>
          <p:nvSpPr>
            <p:cNvPr id="24" name="正方形/長方形 25">
              <a:extLst>
                <a:ext uri="{FF2B5EF4-FFF2-40B4-BE49-F238E27FC236}">
                  <a16:creationId xmlns:a16="http://schemas.microsoft.com/office/drawing/2014/main" id="{8A79573D-9D40-7246-866F-EE58CE8216B0}"/>
                </a:ext>
              </a:extLst>
            </p:cNvPr>
            <p:cNvSpPr/>
            <p:nvPr/>
          </p:nvSpPr>
          <p:spPr bwMode="auto">
            <a:xfrm>
              <a:off x="5193893" y="5867490"/>
              <a:ext cx="87549" cy="2880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25" name="正方形/長方形 26">
              <a:extLst>
                <a:ext uri="{FF2B5EF4-FFF2-40B4-BE49-F238E27FC236}">
                  <a16:creationId xmlns:a16="http://schemas.microsoft.com/office/drawing/2014/main" id="{72B325F8-185E-FC4E-BAB0-9F906BD67EA0}"/>
                </a:ext>
              </a:extLst>
            </p:cNvPr>
            <p:cNvSpPr/>
            <p:nvPr/>
          </p:nvSpPr>
          <p:spPr bwMode="auto">
            <a:xfrm>
              <a:off x="5356021" y="5867490"/>
              <a:ext cx="87549" cy="2880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26" name="正方形/長方形 27">
              <a:extLst>
                <a:ext uri="{FF2B5EF4-FFF2-40B4-BE49-F238E27FC236}">
                  <a16:creationId xmlns:a16="http://schemas.microsoft.com/office/drawing/2014/main" id="{8D01E8ED-FDDE-F443-80F0-BFFA103193BA}"/>
                </a:ext>
              </a:extLst>
            </p:cNvPr>
            <p:cNvSpPr/>
            <p:nvPr/>
          </p:nvSpPr>
          <p:spPr bwMode="auto">
            <a:xfrm>
              <a:off x="4738477" y="5867490"/>
              <a:ext cx="87549" cy="2880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27" name="正方形/長方形 28">
              <a:extLst>
                <a:ext uri="{FF2B5EF4-FFF2-40B4-BE49-F238E27FC236}">
                  <a16:creationId xmlns:a16="http://schemas.microsoft.com/office/drawing/2014/main" id="{DA75E7E0-2ADE-B34B-9447-E2CFF8C0A703}"/>
                </a:ext>
              </a:extLst>
            </p:cNvPr>
            <p:cNvSpPr/>
            <p:nvPr/>
          </p:nvSpPr>
          <p:spPr bwMode="auto">
            <a:xfrm>
              <a:off x="4900605" y="5867490"/>
              <a:ext cx="87549" cy="2880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28" name="正方形/長方形 34">
              <a:extLst>
                <a:ext uri="{FF2B5EF4-FFF2-40B4-BE49-F238E27FC236}">
                  <a16:creationId xmlns:a16="http://schemas.microsoft.com/office/drawing/2014/main" id="{03523171-8445-6E41-B6A9-668E76B5E2CC}"/>
                </a:ext>
              </a:extLst>
            </p:cNvPr>
            <p:cNvSpPr/>
            <p:nvPr/>
          </p:nvSpPr>
          <p:spPr bwMode="auto">
            <a:xfrm>
              <a:off x="6580944" y="5857794"/>
              <a:ext cx="87549" cy="288000"/>
            </a:xfrm>
            <a:prstGeom prst="rect">
              <a:avLst/>
            </a:prstGeom>
            <a:solidFill>
              <a:srgbClr val="D09E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29" name="正方形/長方形 35">
              <a:extLst>
                <a:ext uri="{FF2B5EF4-FFF2-40B4-BE49-F238E27FC236}">
                  <a16:creationId xmlns:a16="http://schemas.microsoft.com/office/drawing/2014/main" id="{49F578BD-D6CE-7F4F-97B4-ADAA94DA02E7}"/>
                </a:ext>
              </a:extLst>
            </p:cNvPr>
            <p:cNvSpPr/>
            <p:nvPr/>
          </p:nvSpPr>
          <p:spPr bwMode="auto">
            <a:xfrm>
              <a:off x="6743072" y="5857794"/>
              <a:ext cx="87549" cy="288000"/>
            </a:xfrm>
            <a:prstGeom prst="rect">
              <a:avLst/>
            </a:prstGeom>
            <a:solidFill>
              <a:srgbClr val="D09E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30" name="正方形/長方形 36">
              <a:extLst>
                <a:ext uri="{FF2B5EF4-FFF2-40B4-BE49-F238E27FC236}">
                  <a16:creationId xmlns:a16="http://schemas.microsoft.com/office/drawing/2014/main" id="{22158022-E4A5-3048-ACAD-42CB8AEAAA0C}"/>
                </a:ext>
              </a:extLst>
            </p:cNvPr>
            <p:cNvSpPr/>
            <p:nvPr/>
          </p:nvSpPr>
          <p:spPr bwMode="auto">
            <a:xfrm>
              <a:off x="7029093" y="5857794"/>
              <a:ext cx="87549" cy="288000"/>
            </a:xfrm>
            <a:prstGeom prst="rect">
              <a:avLst/>
            </a:prstGeom>
            <a:solidFill>
              <a:srgbClr val="D09E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31" name="正方形/長方形 37">
              <a:extLst>
                <a:ext uri="{FF2B5EF4-FFF2-40B4-BE49-F238E27FC236}">
                  <a16:creationId xmlns:a16="http://schemas.microsoft.com/office/drawing/2014/main" id="{95460083-C5CD-1A43-9E76-00E0034AD552}"/>
                </a:ext>
              </a:extLst>
            </p:cNvPr>
            <p:cNvSpPr/>
            <p:nvPr/>
          </p:nvSpPr>
          <p:spPr bwMode="auto">
            <a:xfrm>
              <a:off x="7191221" y="5857794"/>
              <a:ext cx="87549" cy="288000"/>
            </a:xfrm>
            <a:prstGeom prst="rect">
              <a:avLst/>
            </a:prstGeom>
            <a:solidFill>
              <a:srgbClr val="D09E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32" name="正方形/長方形 39">
              <a:extLst>
                <a:ext uri="{FF2B5EF4-FFF2-40B4-BE49-F238E27FC236}">
                  <a16:creationId xmlns:a16="http://schemas.microsoft.com/office/drawing/2014/main" id="{5F873E14-C1D6-0344-8D3C-DFBA08719A91}"/>
                </a:ext>
              </a:extLst>
            </p:cNvPr>
            <p:cNvSpPr/>
            <p:nvPr/>
          </p:nvSpPr>
          <p:spPr bwMode="auto">
            <a:xfrm>
              <a:off x="7489768" y="5857794"/>
              <a:ext cx="87549" cy="2880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33" name="正方形/長方形 40">
              <a:extLst>
                <a:ext uri="{FF2B5EF4-FFF2-40B4-BE49-F238E27FC236}">
                  <a16:creationId xmlns:a16="http://schemas.microsoft.com/office/drawing/2014/main" id="{E51208CA-4C06-7E43-8525-508F87EFD894}"/>
                </a:ext>
              </a:extLst>
            </p:cNvPr>
            <p:cNvSpPr/>
            <p:nvPr/>
          </p:nvSpPr>
          <p:spPr bwMode="auto">
            <a:xfrm>
              <a:off x="7651896" y="5857794"/>
              <a:ext cx="87549" cy="2880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34" name="テキスト ボックス 44">
              <a:extLst>
                <a:ext uri="{FF2B5EF4-FFF2-40B4-BE49-F238E27FC236}">
                  <a16:creationId xmlns:a16="http://schemas.microsoft.com/office/drawing/2014/main" id="{50D3CF22-CDFB-4146-9C51-090C0069028F}"/>
                </a:ext>
              </a:extLst>
            </p:cNvPr>
            <p:cNvSpPr txBox="1"/>
            <p:nvPr/>
          </p:nvSpPr>
          <p:spPr>
            <a:xfrm>
              <a:off x="1993261" y="6164670"/>
              <a:ext cx="19287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92D050"/>
                  </a:solidFill>
                </a:rPr>
                <a:t>~95.5% to MLF</a:t>
              </a:r>
              <a:endParaRPr kumimoji="1" lang="ja-JP" altLang="en-US" sz="2000" b="1" dirty="0">
                <a:solidFill>
                  <a:srgbClr val="92D050"/>
                </a:solidFill>
              </a:endParaRPr>
            </a:p>
          </p:txBody>
        </p:sp>
        <p:sp>
          <p:nvSpPr>
            <p:cNvPr id="35" name="テキスト ボックス 46">
              <a:extLst>
                <a:ext uri="{FF2B5EF4-FFF2-40B4-BE49-F238E27FC236}">
                  <a16:creationId xmlns:a16="http://schemas.microsoft.com/office/drawing/2014/main" id="{90A4F72E-F602-4D4A-BCE7-1E77774C2933}"/>
                </a:ext>
              </a:extLst>
            </p:cNvPr>
            <p:cNvSpPr txBox="1"/>
            <p:nvPr/>
          </p:nvSpPr>
          <p:spPr>
            <a:xfrm>
              <a:off x="5736777" y="6165250"/>
              <a:ext cx="16866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D09E00"/>
                  </a:solidFill>
                </a:rPr>
                <a:t>~6.5% to MR</a:t>
              </a:r>
              <a:endParaRPr kumimoji="1" lang="ja-JP" altLang="en-US" sz="2000" b="1" dirty="0">
                <a:solidFill>
                  <a:srgbClr val="D09E00"/>
                </a:solidFill>
              </a:endParaRPr>
            </a:p>
          </p:txBody>
        </p:sp>
        <p:sp>
          <p:nvSpPr>
            <p:cNvPr id="36" name="テキスト ボックス 48">
              <a:extLst>
                <a:ext uri="{FF2B5EF4-FFF2-40B4-BE49-F238E27FC236}">
                  <a16:creationId xmlns:a16="http://schemas.microsoft.com/office/drawing/2014/main" id="{7CB12498-EAD7-4E4E-8FA9-6EEA87E6B9E1}"/>
                </a:ext>
              </a:extLst>
            </p:cNvPr>
            <p:cNvSpPr txBox="1"/>
            <p:nvPr/>
          </p:nvSpPr>
          <p:spPr>
            <a:xfrm>
              <a:off x="7742121" y="584509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solidFill>
                    <a:schemeClr val="tx2"/>
                  </a:solidFill>
                </a:rPr>
                <a:t>・・・・</a:t>
              </a:r>
              <a:endParaRPr kumimoji="1" lang="ja-JP" altLang="en-US" dirty="0">
                <a:solidFill>
                  <a:schemeClr val="tx2"/>
                </a:solidFill>
              </a:endParaRPr>
            </a:p>
          </p:txBody>
        </p:sp>
        <p:sp>
          <p:nvSpPr>
            <p:cNvPr id="37" name="正方形/長方形 49">
              <a:extLst>
                <a:ext uri="{FF2B5EF4-FFF2-40B4-BE49-F238E27FC236}">
                  <a16:creationId xmlns:a16="http://schemas.microsoft.com/office/drawing/2014/main" id="{95CC1D74-6ACD-3C4C-9B03-E3E1C6B0F61C}"/>
                </a:ext>
              </a:extLst>
            </p:cNvPr>
            <p:cNvSpPr/>
            <p:nvPr/>
          </p:nvSpPr>
          <p:spPr bwMode="auto">
            <a:xfrm>
              <a:off x="4313472" y="5866365"/>
              <a:ext cx="87549" cy="2880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38" name="正方形/長方形 50">
              <a:extLst>
                <a:ext uri="{FF2B5EF4-FFF2-40B4-BE49-F238E27FC236}">
                  <a16:creationId xmlns:a16="http://schemas.microsoft.com/office/drawing/2014/main" id="{7F04837F-38AF-9C46-BE7F-41A336E5617E}"/>
                </a:ext>
              </a:extLst>
            </p:cNvPr>
            <p:cNvSpPr/>
            <p:nvPr/>
          </p:nvSpPr>
          <p:spPr bwMode="auto">
            <a:xfrm>
              <a:off x="4475600" y="5866365"/>
              <a:ext cx="87549" cy="2880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rgbClr val="92D050"/>
                </a:solidFill>
                <a:effectLst/>
                <a:latin typeface="Book Antiqua" pitchFamily="18" charset="0"/>
                <a:ea typeface="ＭＳ Ｐ明朝" pitchFamily="18" charset="-128"/>
              </a:endParaRPr>
            </a:p>
          </p:txBody>
        </p:sp>
        <p:cxnSp>
          <p:nvCxnSpPr>
            <p:cNvPr id="39" name="直線コネクタ 33">
              <a:extLst>
                <a:ext uri="{FF2B5EF4-FFF2-40B4-BE49-F238E27FC236}">
                  <a16:creationId xmlns:a16="http://schemas.microsoft.com/office/drawing/2014/main" id="{1B769A91-EC02-C44A-B2A0-BC11A496FC78}"/>
                </a:ext>
              </a:extLst>
            </p:cNvPr>
            <p:cNvCxnSpPr/>
            <p:nvPr/>
          </p:nvCxnSpPr>
          <p:spPr bwMode="auto">
            <a:xfrm>
              <a:off x="994061" y="6155522"/>
              <a:ext cx="7407012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40" name="テキスト ボックス 5">
              <a:extLst>
                <a:ext uri="{FF2B5EF4-FFF2-40B4-BE49-F238E27FC236}">
                  <a16:creationId xmlns:a16="http://schemas.microsoft.com/office/drawing/2014/main" id="{3643E2DF-42A5-CB46-8CFE-9EE96CB29DBF}"/>
                </a:ext>
              </a:extLst>
            </p:cNvPr>
            <p:cNvSpPr txBox="1"/>
            <p:nvPr/>
          </p:nvSpPr>
          <p:spPr>
            <a:xfrm>
              <a:off x="1066800" y="5486400"/>
              <a:ext cx="36663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u="sng" dirty="0"/>
                <a:t>Destinations of the 25-Hz beam pulses</a:t>
              </a:r>
              <a:endParaRPr kumimoji="1" lang="ja-JP" altLang="en-US" sz="1600" u="sng" dirty="0"/>
            </a:p>
          </p:txBody>
        </p:sp>
      </p:grpSp>
    </p:spTree>
    <p:extLst>
      <p:ext uri="{BB962C8B-B14F-4D97-AF65-F5344CB8AC3E}">
        <p14:creationId xmlns:p14="http://schemas.microsoft.com/office/powerpoint/2010/main" val="1720312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C1ED0-B217-8748-BE10-21782ECE9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JPARC Power Ramp History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37D13C9-7959-334C-AB64-393BFEB30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2" y="662548"/>
            <a:ext cx="8631468" cy="4595252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15E2A73-2B8A-B949-ADCE-0DD863FCEBE9}"/>
              </a:ext>
            </a:extLst>
          </p:cNvPr>
          <p:cNvGrpSpPr/>
          <p:nvPr/>
        </p:nvGrpSpPr>
        <p:grpSpPr>
          <a:xfrm>
            <a:off x="2347089" y="5267446"/>
            <a:ext cx="2108200" cy="1447799"/>
            <a:chOff x="1371600" y="2819400"/>
            <a:chExt cx="2108200" cy="1447799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2F85F44-3BBB-2849-A2D7-C02A72F06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55" t="2606" r="5264" b="3569"/>
            <a:stretch/>
          </p:blipFill>
          <p:spPr>
            <a:xfrm>
              <a:off x="2133600" y="3352800"/>
              <a:ext cx="1346200" cy="914399"/>
            </a:xfrm>
            <a:prstGeom prst="rect">
              <a:avLst/>
            </a:prstGeom>
            <a:ln>
              <a:solidFill>
                <a:srgbClr val="7F7F7F"/>
              </a:solidFill>
            </a:ln>
            <a:effectLst>
              <a:outerShdw blurRad="50800" dist="63500" dir="120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7478583-8AFC-4E42-A1B1-73581DA82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1600" y="2819400"/>
              <a:ext cx="1250069" cy="829344"/>
            </a:xfrm>
            <a:prstGeom prst="rect">
              <a:avLst/>
            </a:prstGeom>
            <a:effectLst>
              <a:outerShdw blurRad="50800" dist="63500" dir="12000000" algn="tl" rotWithShape="0">
                <a:srgbClr val="000000">
                  <a:alpha val="43000"/>
                </a:srgbClr>
              </a:outerShdw>
            </a:effectLst>
          </p:spPr>
        </p:pic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5000647-2D52-A14E-B0F7-DD4A852B5EF1}"/>
              </a:ext>
            </a:extLst>
          </p:cNvPr>
          <p:cNvCxnSpPr>
            <a:cxnSpLocks/>
          </p:cNvCxnSpPr>
          <p:nvPr/>
        </p:nvCxnSpPr>
        <p:spPr>
          <a:xfrm flipV="1">
            <a:off x="3022424" y="4286024"/>
            <a:ext cx="0" cy="9292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F2E7EE80-79A4-E748-9C7F-8B46393A8745}"/>
              </a:ext>
            </a:extLst>
          </p:cNvPr>
          <p:cNvSpPr txBox="1"/>
          <p:nvPr/>
        </p:nvSpPr>
        <p:spPr>
          <a:xfrm>
            <a:off x="3030140" y="4922920"/>
            <a:ext cx="136447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Earthquake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26771D3-3CA1-4247-9046-A0AC61C46EE0}"/>
              </a:ext>
            </a:extLst>
          </p:cNvPr>
          <p:cNvCxnSpPr>
            <a:cxnSpLocks/>
          </p:cNvCxnSpPr>
          <p:nvPr/>
        </p:nvCxnSpPr>
        <p:spPr>
          <a:xfrm flipV="1">
            <a:off x="5334000" y="4286024"/>
            <a:ext cx="0" cy="13864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8B9A432-EAFB-5B4D-B5C5-F8DFB48A9BAE}"/>
              </a:ext>
            </a:extLst>
          </p:cNvPr>
          <p:cNvSpPr txBox="1"/>
          <p:nvPr/>
        </p:nvSpPr>
        <p:spPr>
          <a:xfrm>
            <a:off x="4556976" y="5694657"/>
            <a:ext cx="17526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Target challenges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09C0EC4-3721-1B4D-A1BF-732E4E5D672C}"/>
              </a:ext>
            </a:extLst>
          </p:cNvPr>
          <p:cNvSpPr txBox="1"/>
          <p:nvPr/>
        </p:nvSpPr>
        <p:spPr>
          <a:xfrm>
            <a:off x="5920041" y="5264552"/>
            <a:ext cx="322395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Accelerator is 1 MW capable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Ramping back to 1 MW </a:t>
            </a:r>
          </a:p>
        </p:txBody>
      </p:sp>
    </p:spTree>
    <p:extLst>
      <p:ext uri="{BB962C8B-B14F-4D97-AF65-F5344CB8AC3E}">
        <p14:creationId xmlns:p14="http://schemas.microsoft.com/office/powerpoint/2010/main" val="2966737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458200" cy="342900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What does the high power operational landscape look like today?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How has recent our experience differed from our expectations?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latin typeface="+mn-lt"/>
              </a:rPr>
              <a:t>What are the power-limiting challenges in high power proton facilities today? 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What does the high power horizon look like?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607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510F4AC-D0C9-EE40-AF42-58A5E23F5CB3}"/>
              </a:ext>
            </a:extLst>
          </p:cNvPr>
          <p:cNvGrpSpPr/>
          <p:nvPr/>
        </p:nvGrpSpPr>
        <p:grpSpPr>
          <a:xfrm>
            <a:off x="152400" y="1371600"/>
            <a:ext cx="4800600" cy="3352801"/>
            <a:chOff x="152400" y="1371600"/>
            <a:chExt cx="4800600" cy="3352801"/>
          </a:xfrm>
        </p:grpSpPr>
        <p:grpSp>
          <p:nvGrpSpPr>
            <p:cNvPr id="24" name="Group 23"/>
            <p:cNvGrpSpPr/>
            <p:nvPr/>
          </p:nvGrpSpPr>
          <p:grpSpPr>
            <a:xfrm>
              <a:off x="152400" y="1371600"/>
              <a:ext cx="4800600" cy="3276600"/>
              <a:chOff x="-381000" y="1066800"/>
              <a:chExt cx="4800600" cy="32766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-381000" y="1066800"/>
                <a:ext cx="4800600" cy="327660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rgbClr val="7F7F7F"/>
                </a:solidFill>
              </a:ln>
              <a:effectLst>
                <a:outerShdw blurRad="50800" dist="63500" dir="12000000" algn="tl" rotWithShape="0">
                  <a:srgbClr val="000000">
                    <a:alpha val="4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Picture 2" descr="D:\Home\riu\Travel\2013\May_ESS-Bi\seminar\Target_wallpaper.tiff"/>
              <p:cNvPicPr>
                <a:picLocks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52400" y="1219200"/>
                <a:ext cx="3581400" cy="20845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9" name="Group 18"/>
              <p:cNvGrpSpPr/>
              <p:nvPr/>
            </p:nvGrpSpPr>
            <p:grpSpPr>
              <a:xfrm>
                <a:off x="2438400" y="3124203"/>
                <a:ext cx="1752600" cy="975007"/>
                <a:chOff x="4807226" y="5106595"/>
                <a:chExt cx="3657600" cy="1596853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4807226" y="5730588"/>
                  <a:ext cx="3657600" cy="9728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1200" dirty="0">
                      <a:solidFill>
                        <a:schemeClr val="bg1"/>
                      </a:solidFill>
                      <a:latin typeface="+mn-lt"/>
                    </a:rPr>
                    <a:t>Leak detector fluid “bubbling” through weld failure on SNS Target</a:t>
                  </a:r>
                </a:p>
              </p:txBody>
            </p:sp>
            <p:cxnSp>
              <p:nvCxnSpPr>
                <p:cNvPr id="22" name="Straight Arrow Connector 21"/>
                <p:cNvCxnSpPr>
                  <a:stCxn id="21" idx="0"/>
                </p:cNvCxnSpPr>
                <p:nvPr/>
              </p:nvCxnSpPr>
              <p:spPr>
                <a:xfrm flipV="1">
                  <a:off x="6636026" y="5106595"/>
                  <a:ext cx="129212" cy="623994"/>
                </a:xfrm>
                <a:prstGeom prst="straightConnector1">
                  <a:avLst/>
                </a:prstGeom>
                <a:ln>
                  <a:noFill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" name="TextBox 3"/>
              <p:cNvSpPr txBox="1"/>
              <p:nvPr/>
            </p:nvSpPr>
            <p:spPr>
              <a:xfrm>
                <a:off x="-304800" y="3429000"/>
                <a:ext cx="2971800" cy="8402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>
                    <a:latin typeface="+mn-lt"/>
                  </a:rPr>
                  <a:t>At SNS, targets failed first at weld points (~5) then due to cavitation damage (~2).</a:t>
                </a:r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C52586D-D3F6-7C4A-9517-7022B4894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0EFEB"/>
                </a:clrFrom>
                <a:clrTo>
                  <a:srgbClr val="F0EFE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84352" y="2775655"/>
              <a:ext cx="1344991" cy="126298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BA8782-CFA1-2B40-A420-E897A5A88945}"/>
                </a:ext>
              </a:extLst>
            </p:cNvPr>
            <p:cNvSpPr txBox="1"/>
            <p:nvPr/>
          </p:nvSpPr>
          <p:spPr>
            <a:xfrm>
              <a:off x="3223871" y="4050370"/>
              <a:ext cx="1612418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/>
                <a:t>Cavitation damage to inner vessel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636290" cy="496290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The Targets Challenge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" y="609600"/>
            <a:ext cx="4495800" cy="6514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+mn-lt"/>
              </a:rPr>
              <a:t>Target failures cause extensive downtime, impact operational schedule.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181600" y="609600"/>
            <a:ext cx="3657600" cy="3366036"/>
            <a:chOff x="5181600" y="609600"/>
            <a:chExt cx="3657600" cy="3366036"/>
          </a:xfrm>
        </p:grpSpPr>
        <p:grpSp>
          <p:nvGrpSpPr>
            <p:cNvPr id="3" name="Group 2"/>
            <p:cNvGrpSpPr/>
            <p:nvPr/>
          </p:nvGrpSpPr>
          <p:grpSpPr>
            <a:xfrm>
              <a:off x="5181600" y="609600"/>
              <a:ext cx="3657600" cy="3352800"/>
              <a:chOff x="5181600" y="609600"/>
              <a:chExt cx="3657600" cy="304800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5181600" y="609600"/>
                <a:ext cx="3657600" cy="304800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rgbClr val="7F7F7F"/>
                </a:solidFill>
              </a:ln>
              <a:effectLst>
                <a:outerShdw blurRad="50800" dist="63500" dir="12000000" algn="tl" rotWithShape="0">
                  <a:srgbClr val="000000">
                    <a:alpha val="4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8" name="Picture 3" descr="snapshot20100114125355.jpg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62600" y="1371600"/>
                <a:ext cx="2843756" cy="20089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5181600" y="609600"/>
                <a:ext cx="3581400" cy="768043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b="1" dirty="0">
                    <a:latin typeface="+mn-lt"/>
                  </a:rPr>
                  <a:t>2010:</a:t>
                </a:r>
                <a:r>
                  <a:rPr lang="en-US" dirty="0">
                    <a:latin typeface="+mn-lt"/>
                  </a:rPr>
                  <a:t> ISIS T2 failed after combined water leak and high beam density.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dirty="0">
                    <a:latin typeface="+mn-lt"/>
                  </a:rPr>
                  <a:t>Early-life failure issue, now resolved.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5867400" y="3657600"/>
              <a:ext cx="2399515" cy="318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Courtesy J. Thomason, ISIS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47241" y="3500721"/>
            <a:ext cx="4800600" cy="3276600"/>
            <a:chOff x="2667000" y="3886200"/>
            <a:chExt cx="4800600" cy="3276600"/>
          </a:xfrm>
        </p:grpSpPr>
        <p:sp>
          <p:nvSpPr>
            <p:cNvPr id="27" name="Rectangle 26"/>
            <p:cNvSpPr/>
            <p:nvPr/>
          </p:nvSpPr>
          <p:spPr>
            <a:xfrm>
              <a:off x="2667000" y="3886200"/>
              <a:ext cx="4800600" cy="327660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7F7F7F"/>
              </a:solidFill>
            </a:ln>
            <a:effectLst>
              <a:outerShdw blurRad="50800" dist="63500" dir="12000000" algn="tl" rotWithShape="0">
                <a:srgbClr val="000000">
                  <a:alpha val="4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2076" t="48716" r="-2411"/>
            <a:stretch/>
          </p:blipFill>
          <p:spPr>
            <a:xfrm>
              <a:off x="3352800" y="4384675"/>
              <a:ext cx="3683000" cy="24733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971800" y="3886200"/>
              <a:ext cx="4270937" cy="8448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b="1" dirty="0">
                  <a:latin typeface="+mn-lt"/>
                </a:rPr>
                <a:t>2013:</a:t>
              </a:r>
              <a:r>
                <a:rPr lang="en-US" dirty="0">
                  <a:latin typeface="+mn-lt"/>
                </a:rPr>
                <a:t> J-PARC hadron hall gold target failed after design power exceeded due to unexpected shorter pulse.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303344" y="3484667"/>
            <a:ext cx="4876800" cy="3276600"/>
            <a:chOff x="4114800" y="3352800"/>
            <a:chExt cx="4876800" cy="3276600"/>
          </a:xfrm>
        </p:grpSpPr>
        <p:sp>
          <p:nvSpPr>
            <p:cNvPr id="29" name="Rectangle 28"/>
            <p:cNvSpPr/>
            <p:nvPr/>
          </p:nvSpPr>
          <p:spPr>
            <a:xfrm>
              <a:off x="4114800" y="3352800"/>
              <a:ext cx="4800600" cy="327660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7F7F7F"/>
              </a:solidFill>
            </a:ln>
            <a:effectLst>
              <a:outerShdw blurRad="50800" dist="63500" dir="12000000" algn="tl" rotWithShape="0">
                <a:srgbClr val="000000">
                  <a:alpha val="4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tx1"/>
                  </a:solidFill>
                </a:rPr>
                <a:t>z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191000" y="5943600"/>
              <a:ext cx="2514600" cy="595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Scouring from arcing of horn current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77000" y="6019800"/>
              <a:ext cx="251460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Water drip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419600" y="3352800"/>
              <a:ext cx="4267200" cy="595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Tip of </a:t>
              </a:r>
              <a:r>
                <a:rPr lang="en-US" dirty="0" err="1">
                  <a:latin typeface="+mn-lt"/>
                </a:rPr>
                <a:t>NuMi</a:t>
              </a:r>
              <a:r>
                <a:rPr lang="en-US" dirty="0">
                  <a:latin typeface="+mn-lt"/>
                </a:rPr>
                <a:t> target during removal. Courtesy R. </a:t>
              </a:r>
              <a:r>
                <a:rPr lang="en-US" dirty="0" err="1">
                  <a:latin typeface="+mn-lt"/>
                </a:rPr>
                <a:t>Zwaska</a:t>
              </a:r>
              <a:endParaRPr lang="en-US" dirty="0">
                <a:latin typeface="+mn-lt"/>
              </a:endParaRPr>
            </a:p>
          </p:txBody>
        </p:sp>
        <p:pic>
          <p:nvPicPr>
            <p:cNvPr id="17" name="Picture 16" descr="Numi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3935954"/>
              <a:ext cx="4470400" cy="1855246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>
              <a:stCxn id="32" idx="0"/>
            </p:cNvCxnSpPr>
            <p:nvPr/>
          </p:nvCxnSpPr>
          <p:spPr>
            <a:xfrm flipV="1">
              <a:off x="5448300" y="5181600"/>
              <a:ext cx="1257300" cy="762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7772400" y="5410200"/>
              <a:ext cx="0" cy="609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321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700"/>
            <a:ext cx="8636290" cy="496290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Beam Power Limitations: Hardware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365914"/>
              </p:ext>
            </p:extLst>
          </p:nvPr>
        </p:nvGraphicFramePr>
        <p:xfrm>
          <a:off x="457200" y="609600"/>
          <a:ext cx="8458200" cy="61586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4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2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0630">
                <a:tc rowSpan="2">
                  <a:txBody>
                    <a:bodyPr/>
                    <a:lstStyle/>
                    <a:p>
                      <a:r>
                        <a:rPr lang="en-US" sz="1800" b="1" dirty="0"/>
                        <a:t>Machine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800" b="1" dirty="0"/>
                        <a:t>Hardware</a:t>
                      </a:r>
                      <a:r>
                        <a:rPr lang="en-US" sz="1800" b="1" baseline="0" dirty="0"/>
                        <a:t> Limitations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6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Category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Problem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630"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JPARC RCS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RF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DC power</a:t>
                      </a:r>
                      <a:r>
                        <a:rPr lang="en-US" sz="1600" baseline="0" dirty="0"/>
                        <a:t> supply for RCS acceleration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6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RF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Ringing</a:t>
                      </a:r>
                      <a:r>
                        <a:rPr lang="en-US" sz="1600" baseline="0" dirty="0"/>
                        <a:t> of chopper RF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630"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SNS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RF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RFQ performance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6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Target system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Target failure problem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630"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PSI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Target system</a:t>
                      </a:r>
                      <a:endParaRPr lang="en-US" sz="1600" baseline="0" dirty="0"/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Cooling of spallation</a:t>
                      </a:r>
                      <a:r>
                        <a:rPr lang="en-US" sz="1600" baseline="0" dirty="0"/>
                        <a:t> target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6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Target system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Heat load on collimators behind meson production target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630"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LANSCE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Target system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Power</a:t>
                      </a:r>
                      <a:r>
                        <a:rPr lang="en-US" sz="1600" baseline="0" dirty="0"/>
                        <a:t> limitation (isotope production)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6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Target system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Window power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limits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630">
                <a:tc rowSpan="4">
                  <a:txBody>
                    <a:bodyPr/>
                    <a:lstStyle/>
                    <a:p>
                      <a:r>
                        <a:rPr lang="en-US" sz="1600" dirty="0"/>
                        <a:t>ISIS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Target system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Target 1</a:t>
                      </a:r>
                      <a:r>
                        <a:rPr lang="en-US" sz="1600" baseline="0" dirty="0"/>
                        <a:t> not rated for higher power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57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Target system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Target 2 longevity constraints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06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Target system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Moderator</a:t>
                      </a:r>
                      <a:r>
                        <a:rPr lang="en-US" sz="1600" baseline="0" dirty="0"/>
                        <a:t> c</a:t>
                      </a:r>
                      <a:r>
                        <a:rPr lang="en-US" sz="1600" dirty="0"/>
                        <a:t>ooling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06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RF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Linac HPRF system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9560"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Fermilab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Target</a:t>
                      </a:r>
                      <a:r>
                        <a:rPr lang="en-US" sz="1600" baseline="0" dirty="0"/>
                        <a:t> system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Thermal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stress and fatigue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05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RF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Booster and MI RF requires</a:t>
                      </a:r>
                      <a:r>
                        <a:rPr lang="en-US" sz="1600" baseline="0" dirty="0"/>
                        <a:t> upgrade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04579">
                <a:tc>
                  <a:txBody>
                    <a:bodyPr/>
                    <a:lstStyle/>
                    <a:p>
                      <a:r>
                        <a:rPr lang="en-US" sz="1600" dirty="0"/>
                        <a:t>CERN</a:t>
                      </a:r>
                      <a:r>
                        <a:rPr lang="en-US" sz="1600" baseline="0" dirty="0"/>
                        <a:t> SPS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RF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Power limits</a:t>
                      </a:r>
                      <a:r>
                        <a:rPr lang="en-US" sz="1600" baseline="0" dirty="0"/>
                        <a:t> to preserve </a:t>
                      </a:r>
                      <a:r>
                        <a:rPr lang="en-US" sz="1600" baseline="0" dirty="0" err="1"/>
                        <a:t>tetrods</a:t>
                      </a:r>
                      <a:r>
                        <a:rPr lang="en-US" sz="1600" baseline="0" dirty="0"/>
                        <a:t>.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1981200" y="2133600"/>
            <a:ext cx="2133600" cy="40386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17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36290" cy="496290"/>
          </a:xfrm>
        </p:spPr>
        <p:txBody>
          <a:bodyPr/>
          <a:lstStyle/>
          <a:p>
            <a:r>
              <a:rPr lang="en-US" b="1" dirty="0">
                <a:latin typeface="+mn-lt"/>
                <a:cs typeface="Calibri"/>
              </a:rPr>
              <a:t>High Power Target R&amp;D Efforts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152400" y="3048000"/>
            <a:ext cx="8991600" cy="533400"/>
          </a:xfrm>
          <a:prstGeom prst="rightArrow">
            <a:avLst>
              <a:gd name="adj1" fmla="val 50000"/>
              <a:gd name="adj2" fmla="val 66666"/>
            </a:avLst>
          </a:prstGeom>
          <a:gradFill flip="none" rotWithShape="1">
            <a:gsLst>
              <a:gs pos="0">
                <a:srgbClr val="FFFF00">
                  <a:alpha val="62000"/>
                </a:srgbClr>
              </a:gs>
              <a:gs pos="100000">
                <a:srgbClr val="FF0000">
                  <a:alpha val="79000"/>
                </a:srgbClr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/>
            <a:bevelB/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  	 1 MW			Power Rating			10 MW	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52400" y="533400"/>
            <a:ext cx="2743200" cy="2590800"/>
            <a:chOff x="152400" y="533400"/>
            <a:chExt cx="2743200" cy="2590800"/>
          </a:xfrm>
        </p:grpSpPr>
        <p:grpSp>
          <p:nvGrpSpPr>
            <p:cNvPr id="10" name="Group 9"/>
            <p:cNvGrpSpPr/>
            <p:nvPr/>
          </p:nvGrpSpPr>
          <p:grpSpPr>
            <a:xfrm>
              <a:off x="152400" y="533400"/>
              <a:ext cx="2743200" cy="2590800"/>
              <a:chOff x="38100" y="2819400"/>
              <a:chExt cx="2286000" cy="2738846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38100" y="2819400"/>
                <a:ext cx="2286000" cy="273884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63500" dir="12000000" algn="tl" rotWithShape="0">
                  <a:srgbClr val="000000">
                    <a:alpha val="4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38100" y="2819400"/>
                <a:ext cx="2227545" cy="2706895"/>
                <a:chOff x="61258" y="3550662"/>
                <a:chExt cx="4357199" cy="3682169"/>
              </a:xfrm>
              <a:solidFill>
                <a:schemeClr val="bg1"/>
              </a:solidFill>
            </p:grpSpPr>
            <p:grpSp>
              <p:nvGrpSpPr>
                <p:cNvPr id="40" name="Group 233"/>
                <p:cNvGrpSpPr/>
                <p:nvPr/>
              </p:nvGrpSpPr>
              <p:grpSpPr>
                <a:xfrm>
                  <a:off x="61258" y="4317704"/>
                  <a:ext cx="4098913" cy="2915127"/>
                  <a:chOff x="-331103" y="76377"/>
                  <a:chExt cx="6239912" cy="4747195"/>
                </a:xfrm>
                <a:grpFill/>
              </p:grpSpPr>
              <p:pic>
                <p:nvPicPr>
                  <p:cNvPr id="42" name="image28.jpg" descr="DSC01572"/>
                  <p:cNvPicPr/>
                  <p:nvPr/>
                </p:nvPicPr>
                <p:blipFill>
                  <a:blip r:embed="rId2">
                    <a:extLst/>
                  </a:blip>
                  <a:srcRect/>
                  <a:stretch>
                    <a:fillRect/>
                  </a:stretch>
                </p:blipFill>
                <p:spPr>
                  <a:xfrm>
                    <a:off x="614338" y="76377"/>
                    <a:ext cx="5294471" cy="3211982"/>
                  </a:xfrm>
                  <a:prstGeom prst="rect">
                    <a:avLst/>
                  </a:prstGeom>
                  <a:grpFill/>
                  <a:ln w="12700" cap="flat">
                    <a:noFill/>
                    <a:miter lim="400000"/>
                  </a:ln>
                  <a:effectLst/>
                </p:spPr>
              </p:pic>
              <p:grpSp>
                <p:nvGrpSpPr>
                  <p:cNvPr id="43" name="Group 231"/>
                  <p:cNvGrpSpPr/>
                  <p:nvPr/>
                </p:nvGrpSpPr>
                <p:grpSpPr>
                  <a:xfrm>
                    <a:off x="-331103" y="1950248"/>
                    <a:ext cx="3458620" cy="2873324"/>
                    <a:chOff x="-1829767" y="1950248"/>
                    <a:chExt cx="3458619" cy="2873322"/>
                  </a:xfrm>
                  <a:grpFill/>
                </p:grpSpPr>
                <p:sp>
                  <p:nvSpPr>
                    <p:cNvPr id="44" name="Shape 225"/>
                    <p:cNvSpPr/>
                    <p:nvPr/>
                  </p:nvSpPr>
                  <p:spPr>
                    <a:xfrm>
                      <a:off x="1006554" y="1950248"/>
                      <a:ext cx="622298" cy="445893"/>
                    </a:xfrm>
                    <a:prstGeom prst="roundRect">
                      <a:avLst>
                        <a:gd name="adj" fmla="val 20934"/>
                      </a:avLst>
                    </a:prstGeom>
                    <a:noFill/>
                    <a:ln w="25400" cap="flat">
                      <a:solidFill>
                        <a:srgbClr val="FFFFFF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>
                        <a:defRPr sz="24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>
                        <a:latin typeface="+mn-lt"/>
                      </a:endParaRPr>
                    </a:p>
                  </p:txBody>
                </p:sp>
                <p:pic>
                  <p:nvPicPr>
                    <p:cNvPr id="46" name="image27.jpg" descr="IMG_2186"/>
                    <p:cNvPicPr/>
                    <p:nvPr/>
                  </p:nvPicPr>
                  <p:blipFill>
                    <a:blip r:embed="rId3">
                      <a:extLst/>
                    </a:blip>
                    <a:stretch>
                      <a:fillRect/>
                    </a:stretch>
                  </p:blipFill>
                  <p:spPr>
                    <a:xfrm rot="10800000">
                      <a:off x="-1829767" y="2753028"/>
                      <a:ext cx="2823377" cy="2070542"/>
                    </a:xfrm>
                    <a:prstGeom prst="rect">
                      <a:avLst/>
                    </a:prstGeom>
                    <a:grpFill/>
                    <a:ln w="25400" cap="flat">
                      <a:noFill/>
                      <a:prstDash val="solid"/>
                      <a:miter lim="400000"/>
                    </a:ln>
                    <a:effectLst/>
                  </p:spPr>
                </p:pic>
                <p:sp>
                  <p:nvSpPr>
                    <p:cNvPr id="45" name="Shape 226"/>
                    <p:cNvSpPr/>
                    <p:nvPr/>
                  </p:nvSpPr>
                  <p:spPr>
                    <a:xfrm flipH="1">
                      <a:off x="250197" y="2396141"/>
                      <a:ext cx="945443" cy="713773"/>
                    </a:xfrm>
                    <a:prstGeom prst="line">
                      <a:avLst/>
                    </a:prstGeom>
                    <a:grpFill/>
                    <a:ln w="25400" cap="flat">
                      <a:solidFill>
                        <a:srgbClr val="FFFFFF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>
                        <a:defRPr sz="24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>
                        <a:latin typeface="+mn-lt"/>
                      </a:endParaRPr>
                    </a:p>
                  </p:txBody>
                </p:sp>
              </p:grpSp>
            </p:grpSp>
            <p:sp>
              <p:nvSpPr>
                <p:cNvPr id="41" name="TextBox 40"/>
                <p:cNvSpPr txBox="1"/>
                <p:nvPr/>
              </p:nvSpPr>
              <p:spPr>
                <a:xfrm>
                  <a:off x="245019" y="3550662"/>
                  <a:ext cx="4173438" cy="79546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+mn-lt"/>
                    </a:rPr>
                    <a:t>J-PARC gas injector concept</a:t>
                  </a:r>
                </a:p>
                <a:p>
                  <a:r>
                    <a:rPr lang="en-US" sz="1600" dirty="0">
                      <a:latin typeface="+mn-lt"/>
                    </a:rPr>
                    <a:t>T. </a:t>
                  </a:r>
                  <a:r>
                    <a:rPr lang="en-US" sz="1600" dirty="0" err="1">
                      <a:latin typeface="+mn-lt"/>
                    </a:rPr>
                    <a:t>Naoe</a:t>
                  </a:r>
                  <a:r>
                    <a:rPr lang="en-US" sz="1600" dirty="0">
                      <a:latin typeface="+mn-lt"/>
                    </a:rPr>
                    <a:t> </a:t>
                  </a:r>
                  <a:r>
                    <a:rPr lang="en-US" sz="1600" i="1" dirty="0">
                      <a:latin typeface="+mn-lt"/>
                    </a:rPr>
                    <a:t>et al</a:t>
                  </a:r>
                  <a:r>
                    <a:rPr lang="en-US" sz="1600" dirty="0">
                      <a:latin typeface="+mn-lt"/>
                    </a:rPr>
                    <a:t>, ACCAP 2013</a:t>
                  </a:r>
                </a:p>
              </p:txBody>
            </p:sp>
          </p:grpSp>
        </p:grpSp>
        <p:sp>
          <p:nvSpPr>
            <p:cNvPr id="14" name="TextBox 13"/>
            <p:cNvSpPr txBox="1"/>
            <p:nvPr/>
          </p:nvSpPr>
          <p:spPr>
            <a:xfrm>
              <a:off x="1493128" y="2590800"/>
              <a:ext cx="120661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rgbClr val="FF0000"/>
                  </a:solidFill>
                </a:rPr>
                <a:t>1 MW, SP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46800" y="0"/>
            <a:ext cx="2971800" cy="3060700"/>
            <a:chOff x="5867400" y="0"/>
            <a:chExt cx="2971800" cy="3060700"/>
          </a:xfrm>
        </p:grpSpPr>
        <p:grpSp>
          <p:nvGrpSpPr>
            <p:cNvPr id="11" name="Group 10"/>
            <p:cNvGrpSpPr/>
            <p:nvPr/>
          </p:nvGrpSpPr>
          <p:grpSpPr>
            <a:xfrm>
              <a:off x="5867400" y="76200"/>
              <a:ext cx="2971800" cy="2984500"/>
              <a:chOff x="5486400" y="1600200"/>
              <a:chExt cx="3657600" cy="403860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486400" y="1600200"/>
                <a:ext cx="3657600" cy="4038600"/>
                <a:chOff x="2743200" y="1676400"/>
                <a:chExt cx="3886200" cy="3962400"/>
              </a:xfrm>
              <a:solidFill>
                <a:srgbClr val="FFFFFF"/>
              </a:solidFill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2743200" y="1676400"/>
                  <a:ext cx="3886200" cy="3962400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50800" dist="63500" dir="12000000" algn="tl" rotWithShape="0">
                    <a:srgbClr val="000000">
                      <a:alpha val="43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1084"/>
                <a:stretch/>
              </p:blipFill>
              <p:spPr>
                <a:xfrm>
                  <a:off x="2895600" y="1943100"/>
                  <a:ext cx="3505200" cy="3200400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35" name="TextBox 34"/>
              <p:cNvSpPr txBox="1"/>
              <p:nvPr/>
            </p:nvSpPr>
            <p:spPr>
              <a:xfrm>
                <a:off x="6035040" y="5133975"/>
                <a:ext cx="2484120" cy="4485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+mn-lt"/>
                  </a:rPr>
                  <a:t>Courtesy L. Yang 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7042390" y="0"/>
              <a:ext cx="141581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rgbClr val="FF0000"/>
                  </a:solidFill>
                </a:rPr>
                <a:t>10 MW, CW 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029200" y="3581400"/>
            <a:ext cx="2819400" cy="2819400"/>
            <a:chOff x="2971800" y="533400"/>
            <a:chExt cx="2819400" cy="2819400"/>
          </a:xfrm>
        </p:grpSpPr>
        <p:grpSp>
          <p:nvGrpSpPr>
            <p:cNvPr id="23" name="Group 22"/>
            <p:cNvGrpSpPr/>
            <p:nvPr/>
          </p:nvGrpSpPr>
          <p:grpSpPr>
            <a:xfrm>
              <a:off x="3124200" y="533400"/>
              <a:ext cx="2514600" cy="2819400"/>
              <a:chOff x="3276600" y="533400"/>
              <a:chExt cx="2360636" cy="2819400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3276600" y="533400"/>
                <a:ext cx="2360636" cy="28194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63500" dir="12000000" algn="tl" rotWithShape="0">
                  <a:srgbClr val="000000">
                    <a:alpha val="4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5"/>
              <a:srcRect l="42661" t="12045" r="26641" b="14935"/>
              <a:stretch/>
            </p:blipFill>
            <p:spPr>
              <a:xfrm>
                <a:off x="3491203" y="533400"/>
                <a:ext cx="1867150" cy="2216323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4456143" y="533400"/>
                <a:ext cx="1120571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b="1" dirty="0">
                    <a:solidFill>
                      <a:srgbClr val="FF0000"/>
                    </a:solidFill>
                  </a:rPr>
                  <a:t>5 MW, LP 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2971800" y="2806164"/>
              <a:ext cx="2819400" cy="539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ESS rotating tungsten target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Courtesy M. </a:t>
              </a:r>
              <a:r>
                <a:rPr lang="en-US" sz="1600" dirty="0" err="1">
                  <a:latin typeface="+mn-lt"/>
                </a:rPr>
                <a:t>Lindroos</a:t>
              </a:r>
              <a:endParaRPr lang="en-US" sz="1600" dirty="0">
                <a:latin typeface="+mn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66800" y="3581400"/>
            <a:ext cx="3276600" cy="2590800"/>
            <a:chOff x="1066800" y="3581400"/>
            <a:chExt cx="3276600" cy="2590800"/>
          </a:xfrm>
        </p:grpSpPr>
        <p:grpSp>
          <p:nvGrpSpPr>
            <p:cNvPr id="17" name="Group 16"/>
            <p:cNvGrpSpPr/>
            <p:nvPr/>
          </p:nvGrpSpPr>
          <p:grpSpPr>
            <a:xfrm>
              <a:off x="1066800" y="3581400"/>
              <a:ext cx="3276600" cy="2590800"/>
              <a:chOff x="152400" y="3581400"/>
              <a:chExt cx="2743200" cy="2590800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152400" y="3581400"/>
                <a:ext cx="2743200" cy="25908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63500" dir="12000000" algn="tl" rotWithShape="0">
                  <a:srgbClr val="000000">
                    <a:alpha val="4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100266" y="3581400"/>
                <a:ext cx="820334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b="1" dirty="0">
                    <a:solidFill>
                      <a:srgbClr val="FF0000"/>
                    </a:solidFill>
                  </a:rPr>
                  <a:t>1.2 MW </a:t>
                </a:r>
              </a:p>
            </p:txBody>
          </p:sp>
        </p:grpSp>
        <p:pic>
          <p:nvPicPr>
            <p:cNvPr id="4" name="Picture 3" descr="PIPIItarget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399" y="4419600"/>
              <a:ext cx="2958353" cy="160020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219200" y="3886200"/>
              <a:ext cx="2819400" cy="539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PIPII LBNE target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Courtesy R. </a:t>
              </a:r>
              <a:r>
                <a:rPr lang="en-US" sz="1600" dirty="0" err="1">
                  <a:latin typeface="+mn-lt"/>
                </a:rPr>
                <a:t>Zwaska</a:t>
              </a:r>
              <a:endParaRPr lang="en-US" sz="1600" dirty="0">
                <a:latin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C40FBE-5CAF-1549-A27B-1F07D6BC4379}"/>
              </a:ext>
            </a:extLst>
          </p:cNvPr>
          <p:cNvGrpSpPr/>
          <p:nvPr/>
        </p:nvGrpSpPr>
        <p:grpSpPr>
          <a:xfrm>
            <a:off x="3048000" y="762001"/>
            <a:ext cx="3059206" cy="2285999"/>
            <a:chOff x="3048000" y="762001"/>
            <a:chExt cx="3059206" cy="2285999"/>
          </a:xfrm>
        </p:grpSpPr>
        <p:grpSp>
          <p:nvGrpSpPr>
            <p:cNvPr id="57" name="Group 56"/>
            <p:cNvGrpSpPr/>
            <p:nvPr/>
          </p:nvGrpSpPr>
          <p:grpSpPr>
            <a:xfrm>
              <a:off x="3048000" y="762001"/>
              <a:ext cx="3048000" cy="2285999"/>
              <a:chOff x="2971800" y="457200"/>
              <a:chExt cx="3048000" cy="2285999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2971800" y="457200"/>
                <a:ext cx="2971800" cy="228599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63500" dir="12000000" algn="tl" rotWithShape="0">
                  <a:srgbClr val="000000">
                    <a:alpha val="4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971800" y="2362200"/>
                <a:ext cx="3048000" cy="340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dirty="0">
                    <a:latin typeface="+mn-lt"/>
                  </a:rPr>
                  <a:t>Gas injector development at SNS.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695758" y="475457"/>
                <a:ext cx="1462966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b="1" dirty="0">
                    <a:solidFill>
                      <a:srgbClr val="FF0000"/>
                    </a:solidFill>
                  </a:rPr>
                  <a:t>2.0 MW, SP 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175821-C420-3543-9E95-FED7F7EBC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054" y="1314062"/>
              <a:ext cx="3024152" cy="1417176"/>
            </a:xfrm>
            <a:prstGeom prst="rect">
              <a:avLst/>
            </a:prstGeom>
          </p:spPr>
        </p:pic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E1D74100-4FB0-9E4D-AE63-21EC879B1B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2" y="1256544"/>
              <a:ext cx="983448" cy="650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269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686800" cy="3429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n-lt"/>
              </a:rPr>
              <a:t>What was does the high power operational landscape look like today?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n-lt"/>
              </a:rPr>
              <a:t>How has our recent experience differed from our expectations?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n-lt"/>
              </a:rPr>
              <a:t>What are the power-limiting challenges in high power proton facilities today?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n-lt"/>
              </a:rPr>
              <a:t>What does the high power horizon look like?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71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6572" y="641968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+mn-lt"/>
              </a:rPr>
              <a:t>After individual hardware issues have resolved, beam loss mechanisms become the power limitation.  </a:t>
            </a:r>
          </a:p>
          <a:p>
            <a:pPr>
              <a:lnSpc>
                <a:spcPct val="90000"/>
              </a:lnSpc>
            </a:pPr>
            <a:endParaRPr lang="en-US" sz="2000" dirty="0"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25400" y="0"/>
            <a:ext cx="8636000" cy="496888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Beam Power Limitations: Beam Loss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6572" y="1269832"/>
            <a:ext cx="87249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</a:rPr>
              <a:t>Can’t simply “turn up the knob” – Beam loss will scale linearly with power, at best. 1 Watt/meter energy deposition is a hard limit.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14938" y="1895874"/>
            <a:ext cx="8176042" cy="3048002"/>
            <a:chOff x="9327" y="2231067"/>
            <a:chExt cx="4884868" cy="2743200"/>
          </a:xfrm>
        </p:grpSpPr>
        <p:sp>
          <p:nvSpPr>
            <p:cNvPr id="6" name="Rectangle 5"/>
            <p:cNvSpPr/>
            <p:nvPr/>
          </p:nvSpPr>
          <p:spPr>
            <a:xfrm>
              <a:off x="17395" y="2231067"/>
              <a:ext cx="4876800" cy="2743200"/>
            </a:xfrm>
            <a:prstGeom prst="rect">
              <a:avLst/>
            </a:prstGeom>
            <a:solidFill>
              <a:srgbClr val="B1E4FF"/>
            </a:solidFill>
            <a:ln>
              <a:solidFill>
                <a:srgbClr val="7F7F7F"/>
              </a:solidFill>
            </a:ln>
            <a:effectLst>
              <a:outerShdw blurRad="50800" dist="63500" dir="12000000" algn="tl" rotWithShape="0">
                <a:srgbClr val="000000">
                  <a:alpha val="4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327" y="2393938"/>
              <a:ext cx="4876800" cy="2384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sz="1900" b="1" dirty="0">
                  <a:latin typeface="+mn-lt"/>
                </a:rPr>
                <a:t>H</a:t>
              </a:r>
              <a:r>
                <a:rPr lang="en-US" sz="1900" b="1" baseline="30000" dirty="0">
                  <a:latin typeface="+mn-lt"/>
                </a:rPr>
                <a:t>-</a:t>
              </a:r>
              <a:r>
                <a:rPr lang="en-US" sz="1900" b="1" dirty="0">
                  <a:latin typeface="+mn-lt"/>
                </a:rPr>
                <a:t> injection losses…. </a:t>
              </a:r>
              <a:r>
                <a:rPr lang="en-US" sz="1900" dirty="0">
                  <a:latin typeface="+mn-lt"/>
                </a:rPr>
                <a:t>SNS, LANSCE, J-PARC</a:t>
              </a:r>
            </a:p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sz="1900" b="1" dirty="0">
                  <a:latin typeface="+mn-lt"/>
                </a:rPr>
                <a:t>Extraction losses… </a:t>
              </a:r>
              <a:r>
                <a:rPr lang="en-US" sz="1900" dirty="0">
                  <a:latin typeface="+mn-lt"/>
                </a:rPr>
                <a:t>PSI, CERN SPS (from PS)</a:t>
              </a:r>
            </a:p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sz="1900" b="1" dirty="0">
                  <a:latin typeface="+mn-lt"/>
                </a:rPr>
                <a:t>Instabilities… </a:t>
              </a:r>
              <a:r>
                <a:rPr lang="en-US" sz="1900" dirty="0">
                  <a:latin typeface="+mn-lt"/>
                </a:rPr>
                <a:t>ISIS, CERN SPS, Fermilab</a:t>
              </a:r>
            </a:p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sz="1900" b="1" dirty="0">
                  <a:latin typeface="+mn-lt"/>
                </a:rPr>
                <a:t>Adiabatic capture…. </a:t>
              </a:r>
              <a:r>
                <a:rPr lang="en-US" sz="1900" dirty="0">
                  <a:latin typeface="+mn-lt"/>
                </a:rPr>
                <a:t>ISIS, Fermilab Booster</a:t>
              </a:r>
            </a:p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sz="1900" b="1" dirty="0">
                  <a:latin typeface="+mn-lt"/>
                </a:rPr>
                <a:t>H</a:t>
              </a:r>
              <a:r>
                <a:rPr lang="en-US" sz="1900" b="1" baseline="30000" dirty="0">
                  <a:latin typeface="+mn-lt"/>
                </a:rPr>
                <a:t>-</a:t>
              </a:r>
              <a:r>
                <a:rPr lang="en-US" sz="1900" b="1" dirty="0">
                  <a:latin typeface="+mn-lt"/>
                </a:rPr>
                <a:t> </a:t>
              </a:r>
              <a:r>
                <a:rPr lang="en-US" sz="1900" b="1" dirty="0" err="1">
                  <a:latin typeface="+mn-lt"/>
                </a:rPr>
                <a:t>intrabeam</a:t>
              </a:r>
              <a:r>
                <a:rPr lang="en-US" sz="1900" b="1" dirty="0">
                  <a:latin typeface="+mn-lt"/>
                </a:rPr>
                <a:t> stripping.... </a:t>
              </a:r>
              <a:r>
                <a:rPr lang="en-US" sz="1900" dirty="0">
                  <a:latin typeface="+mn-lt"/>
                </a:rPr>
                <a:t>SNS</a:t>
              </a:r>
            </a:p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sz="1900" b="1" dirty="0">
                  <a:latin typeface="+mn-lt"/>
                </a:rPr>
                <a:t>Gamma transition… </a:t>
              </a:r>
              <a:r>
                <a:rPr lang="en-US" sz="1900" dirty="0">
                  <a:latin typeface="+mn-lt"/>
                </a:rPr>
                <a:t>Fermilab Booster</a:t>
              </a:r>
            </a:p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sz="1900" b="1" dirty="0">
                  <a:latin typeface="+mn-lt"/>
                </a:rPr>
                <a:t>Space charge induced halo, emittance growth… </a:t>
              </a:r>
              <a:r>
                <a:rPr lang="en-US" sz="1900" dirty="0">
                  <a:latin typeface="+mn-lt"/>
                </a:rPr>
                <a:t>all high intensity machines</a:t>
              </a:r>
            </a:p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sz="1900" b="1" dirty="0">
                  <a:latin typeface="+mn-lt"/>
                </a:rPr>
                <a:t>…</a:t>
              </a: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314938" y="2050558"/>
            <a:ext cx="5029200" cy="137160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2" name="Group 11">
            <a:extLst>
              <a:ext uri="{FF2B5EF4-FFF2-40B4-BE49-F238E27FC236}">
                <a16:creationId xmlns:a16="http://schemas.microsoft.com/office/drawing/2014/main" id="{46885B7A-0D64-6240-A82F-8B6CB96621B3}"/>
              </a:ext>
            </a:extLst>
          </p:cNvPr>
          <p:cNvGrpSpPr>
            <a:grpSpLocks/>
          </p:cNvGrpSpPr>
          <p:nvPr/>
        </p:nvGrpSpPr>
        <p:grpSpPr bwMode="auto">
          <a:xfrm>
            <a:off x="2499220" y="4495800"/>
            <a:ext cx="4282580" cy="2362200"/>
            <a:chOff x="264522" y="1030086"/>
            <a:chExt cx="5691857" cy="2739966"/>
          </a:xfrm>
          <a:effectLst>
            <a:outerShdw blurRad="50800" dist="63500" dir="12000000" algn="tl" rotWithShape="0">
              <a:srgbClr val="000000">
                <a:alpha val="43000"/>
              </a:srgbClr>
            </a:outerShdw>
          </a:effectLst>
        </p:grpSpPr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id="{37400E55-3590-A848-B01D-4CA68A70B3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522" y="1030086"/>
              <a:ext cx="5691857" cy="2739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B9919718-2D65-3D48-A740-3ACA25272E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9631" y="1556792"/>
              <a:ext cx="3862864" cy="42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en-US" dirty="0">
                  <a:solidFill>
                    <a:srgbClr val="FF0000"/>
                  </a:solidFill>
                  <a:latin typeface="+mn-lt"/>
                </a:rPr>
                <a:t>Injection, capture, instability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AC34055-F61D-B040-87F8-777F6CA20EB4}"/>
                </a:ext>
              </a:extLst>
            </p:cNvPr>
            <p:cNvCxnSpPr/>
            <p:nvPr/>
          </p:nvCxnSpPr>
          <p:spPr>
            <a:xfrm flipH="1">
              <a:off x="1475632" y="1926442"/>
              <a:ext cx="431772" cy="350625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EAA4A44-DCE8-2A4D-8F7B-ECEE82A7AC54}"/>
                </a:ext>
              </a:extLst>
            </p:cNvPr>
            <p:cNvCxnSpPr/>
            <p:nvPr/>
          </p:nvCxnSpPr>
          <p:spPr>
            <a:xfrm flipH="1">
              <a:off x="1780200" y="1926442"/>
              <a:ext cx="863543" cy="47362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F1FF8F5-99E6-A742-97BC-9A5D2DE8EEC8}"/>
                </a:ext>
              </a:extLst>
            </p:cNvPr>
            <p:cNvCxnSpPr/>
            <p:nvPr/>
          </p:nvCxnSpPr>
          <p:spPr>
            <a:xfrm flipH="1">
              <a:off x="2484293" y="1926442"/>
              <a:ext cx="842044" cy="350625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7DE686F-C645-BD44-9A6E-36DE817AA304}"/>
              </a:ext>
            </a:extLst>
          </p:cNvPr>
          <p:cNvSpPr txBox="1"/>
          <p:nvPr/>
        </p:nvSpPr>
        <p:spPr>
          <a:xfrm>
            <a:off x="5515628" y="2399925"/>
            <a:ext cx="274020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</a:rPr>
              <a:t>Most common beam loss mechanisms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EA2FCB-CF19-234C-B91F-77FC91D860E7}"/>
              </a:ext>
            </a:extLst>
          </p:cNvPr>
          <p:cNvSpPr txBox="1"/>
          <p:nvPr/>
        </p:nvSpPr>
        <p:spPr>
          <a:xfrm>
            <a:off x="6885729" y="6568177"/>
            <a:ext cx="1987481" cy="289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Courtesy J. Thomason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2EFBEB-C481-ED4F-8F74-461AED2968B1}"/>
              </a:ext>
            </a:extLst>
          </p:cNvPr>
          <p:cNvSpPr txBox="1"/>
          <p:nvPr/>
        </p:nvSpPr>
        <p:spPr>
          <a:xfrm>
            <a:off x="3410465" y="4535168"/>
            <a:ext cx="2377575" cy="3416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ISIS Ring Beam Loss</a:t>
            </a:r>
          </a:p>
        </p:txBody>
      </p:sp>
    </p:spTree>
    <p:extLst>
      <p:ext uri="{BB962C8B-B14F-4D97-AF65-F5344CB8AC3E}">
        <p14:creationId xmlns:p14="http://schemas.microsoft.com/office/powerpoint/2010/main" val="320346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0" descr="diff_signal">
            <a:extLst>
              <a:ext uri="{FF2B5EF4-FFF2-40B4-BE49-F238E27FC236}">
                <a16:creationId xmlns:a16="http://schemas.microsoft.com/office/drawing/2014/main" id="{F5949B65-EDAD-D840-BE29-AA56F9BDF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6"/>
          <a:stretch>
            <a:fillRect/>
          </a:stretch>
        </p:blipFill>
        <p:spPr bwMode="auto">
          <a:xfrm>
            <a:off x="457514" y="611266"/>
            <a:ext cx="7857556" cy="273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1D0DA0-25A2-E341-8684-41F25499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7800"/>
            <a:ext cx="9220200" cy="461601"/>
          </a:xfrm>
        </p:spPr>
        <p:txBody>
          <a:bodyPr/>
          <a:lstStyle/>
          <a:p>
            <a:r>
              <a:rPr lang="en-US" sz="2800" dirty="0"/>
              <a:t>Instability: A Dreaded Beam Loss Mechanism</a:t>
            </a:r>
          </a:p>
        </p:txBody>
      </p:sp>
      <p:sp>
        <p:nvSpPr>
          <p:cNvPr id="50" name="Line 6">
            <a:extLst>
              <a:ext uri="{FF2B5EF4-FFF2-40B4-BE49-F238E27FC236}">
                <a16:creationId xmlns:a16="http://schemas.microsoft.com/office/drawing/2014/main" id="{5A328BD7-91B1-194B-91C2-1A1363A6B5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1752" y="1975566"/>
            <a:ext cx="0" cy="29803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Text Box 7">
            <a:extLst>
              <a:ext uri="{FF2B5EF4-FFF2-40B4-BE49-F238E27FC236}">
                <a16:creationId xmlns:a16="http://schemas.microsoft.com/office/drawing/2014/main" id="{67179C1F-DB2C-B141-9195-D4CD32E23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850" y="2164442"/>
            <a:ext cx="2403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3300"/>
                </a:solidFill>
                <a:latin typeface="Arial" charset="0"/>
              </a:rPr>
              <a:t>Stable beam signal</a:t>
            </a:r>
          </a:p>
        </p:txBody>
      </p:sp>
      <p:sp>
        <p:nvSpPr>
          <p:cNvPr id="52" name="Line 8">
            <a:extLst>
              <a:ext uri="{FF2B5EF4-FFF2-40B4-BE49-F238E27FC236}">
                <a16:creationId xmlns:a16="http://schemas.microsoft.com/office/drawing/2014/main" id="{A0700B2D-D016-4545-ABB6-4648577F188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1892" y="1366543"/>
            <a:ext cx="583142" cy="323949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Text Box 9">
            <a:extLst>
              <a:ext uri="{FF2B5EF4-FFF2-40B4-BE49-F238E27FC236}">
                <a16:creationId xmlns:a16="http://schemas.microsoft.com/office/drawing/2014/main" id="{8651E41B-4553-D145-AECE-DC66D8B70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92" y="1021016"/>
            <a:ext cx="12537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3300"/>
                </a:solidFill>
                <a:latin typeface="Arial" charset="0"/>
              </a:rPr>
              <a:t>Instability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BDA9077-21AF-6A48-B211-D06B7E73DC1F}"/>
              </a:ext>
            </a:extLst>
          </p:cNvPr>
          <p:cNvSpPr txBox="1"/>
          <p:nvPr/>
        </p:nvSpPr>
        <p:spPr>
          <a:xfrm>
            <a:off x="3817477" y="3164620"/>
            <a:ext cx="138571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Turn Number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AAA0F8D-9B81-CC42-A5B2-ADD4D488F258}"/>
              </a:ext>
            </a:extLst>
          </p:cNvPr>
          <p:cNvSpPr txBox="1"/>
          <p:nvPr/>
        </p:nvSpPr>
        <p:spPr>
          <a:xfrm rot="16200000">
            <a:off x="-121654" y="1689748"/>
            <a:ext cx="233990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Centroid  Position  (AU)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6E55C64-EF7D-6A47-9153-33FBB30E2C5D}"/>
              </a:ext>
            </a:extLst>
          </p:cNvPr>
          <p:cNvCxnSpPr/>
          <p:nvPr/>
        </p:nvCxnSpPr>
        <p:spPr>
          <a:xfrm flipV="1">
            <a:off x="4992550" y="1913629"/>
            <a:ext cx="0" cy="3375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9389796-3B6C-514E-AFB5-952CD3623E25}"/>
              </a:ext>
            </a:extLst>
          </p:cNvPr>
          <p:cNvGrpSpPr/>
          <p:nvPr/>
        </p:nvGrpSpPr>
        <p:grpSpPr>
          <a:xfrm>
            <a:off x="1065355" y="2216297"/>
            <a:ext cx="6696363" cy="4225882"/>
            <a:chOff x="912091" y="2054844"/>
            <a:chExt cx="6696363" cy="4225882"/>
          </a:xfrm>
        </p:grpSpPr>
        <p:pic>
          <p:nvPicPr>
            <p:cNvPr id="58" name="For_Sarah.mov">
              <a:hlinkClick r:id="" action="ppaction://media"/>
              <a:extLst>
                <a:ext uri="{FF2B5EF4-FFF2-40B4-BE49-F238E27FC236}">
                  <a16:creationId xmlns:a16="http://schemas.microsoft.com/office/drawing/2014/main" id="{832EA548-69F4-B145-A92E-6FD9C5F0662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935181" y="3429000"/>
              <a:ext cx="6673273" cy="2851726"/>
            </a:xfrm>
            <a:prstGeom prst="rect">
              <a:avLst/>
            </a:prstGeom>
          </p:spPr>
        </p:pic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D0BA4590-F7C8-3B49-A355-AAA3C80FDF2D}"/>
                </a:ext>
              </a:extLst>
            </p:cNvPr>
            <p:cNvCxnSpPr/>
            <p:nvPr/>
          </p:nvCxnSpPr>
          <p:spPr>
            <a:xfrm>
              <a:off x="1744342" y="5810407"/>
              <a:ext cx="5264827" cy="1323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3FEB748-D30C-C146-9595-EF6436AFEF50}"/>
                </a:ext>
              </a:extLst>
            </p:cNvPr>
            <p:cNvSpPr txBox="1"/>
            <p:nvPr/>
          </p:nvSpPr>
          <p:spPr>
            <a:xfrm>
              <a:off x="1048259" y="3512920"/>
              <a:ext cx="1724450" cy="584776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</a:rPr>
                <a:t>Charge density</a:t>
              </a:r>
            </a:p>
            <a:p>
              <a:r>
                <a:rPr lang="en-US" sz="1600" dirty="0">
                  <a:solidFill>
                    <a:srgbClr val="FF0000"/>
                  </a:solidFill>
                </a:rPr>
                <a:t>Centroid position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77AA621-5266-C646-B820-CC4796D0B6E0}"/>
                </a:ext>
              </a:extLst>
            </p:cNvPr>
            <p:cNvCxnSpPr/>
            <p:nvPr/>
          </p:nvCxnSpPr>
          <p:spPr>
            <a:xfrm flipH="1">
              <a:off x="912091" y="2054844"/>
              <a:ext cx="3954991" cy="135106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F32FCCA-93C2-9E4C-A8FA-0646AF4E8980}"/>
                </a:ext>
              </a:extLst>
            </p:cNvPr>
            <p:cNvCxnSpPr/>
            <p:nvPr/>
          </p:nvCxnSpPr>
          <p:spPr>
            <a:xfrm>
              <a:off x="4883727" y="2078182"/>
              <a:ext cx="2667000" cy="1293091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CE600A1-0543-5C4E-9146-0435D355D46A}"/>
                </a:ext>
              </a:extLst>
            </p:cNvPr>
            <p:cNvSpPr txBox="1"/>
            <p:nvPr/>
          </p:nvSpPr>
          <p:spPr>
            <a:xfrm>
              <a:off x="2747769" y="5839803"/>
              <a:ext cx="28367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Length of beam in Ring</a:t>
              </a:r>
            </a:p>
          </p:txBody>
        </p:sp>
      </p:grpSp>
      <p:sp>
        <p:nvSpPr>
          <p:cNvPr id="65" name="Can 64">
            <a:extLst>
              <a:ext uri="{FF2B5EF4-FFF2-40B4-BE49-F238E27FC236}">
                <a16:creationId xmlns:a16="http://schemas.microsoft.com/office/drawing/2014/main" id="{32C4D71D-EED2-D64B-98B4-9F5DDBA78D53}"/>
              </a:ext>
            </a:extLst>
          </p:cNvPr>
          <p:cNvSpPr/>
          <p:nvPr/>
        </p:nvSpPr>
        <p:spPr>
          <a:xfrm rot="5400000">
            <a:off x="3399060" y="-1039564"/>
            <a:ext cx="2266977" cy="5870105"/>
          </a:xfrm>
          <a:prstGeom prst="can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61F1690-74C1-6646-9972-BE85E35C31A3}"/>
              </a:ext>
            </a:extLst>
          </p:cNvPr>
          <p:cNvSpPr txBox="1"/>
          <p:nvPr/>
        </p:nvSpPr>
        <p:spPr>
          <a:xfrm>
            <a:off x="1882951" y="775415"/>
            <a:ext cx="135165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Beam pipe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FDA0B2C-7A21-594F-AC8D-A5633FD639C3}"/>
              </a:ext>
            </a:extLst>
          </p:cNvPr>
          <p:cNvSpPr txBox="1"/>
          <p:nvPr/>
        </p:nvSpPr>
        <p:spPr>
          <a:xfrm>
            <a:off x="3048000" y="3696968"/>
            <a:ext cx="336085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e-P instability observed at SNS</a:t>
            </a:r>
          </a:p>
        </p:txBody>
      </p:sp>
    </p:spTree>
    <p:extLst>
      <p:ext uri="{BB962C8B-B14F-4D97-AF65-F5344CB8AC3E}">
        <p14:creationId xmlns:p14="http://schemas.microsoft.com/office/powerpoint/2010/main" val="178979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8"/>
                </p:tgtEl>
              </p:cMediaNode>
            </p:video>
          </p:childTnLst>
        </p:cTn>
      </p:par>
    </p:tnLst>
    <p:bldLst>
      <p:bldP spid="6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458200" cy="342900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What does the high power operational landscape look like today?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How has our recent experience differed from our expectations?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What are the power-limiting challenges in high power proton facilities today?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solidFill>
                  <a:srgbClr val="000000"/>
                </a:solidFill>
                <a:latin typeface="+mn-lt"/>
              </a:rPr>
              <a:t>What does the high power horizon look like?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508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7E11AB-A12D-C24C-BB4E-68477DAB3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7979"/>
            <a:ext cx="9144000" cy="5909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9359"/>
          </a:xfrm>
        </p:spPr>
        <p:txBody>
          <a:bodyPr/>
          <a:lstStyle/>
          <a:p>
            <a:pPr algn="ctr"/>
            <a:r>
              <a:rPr lang="en-US" sz="2800" b="1" dirty="0">
                <a:latin typeface="+mn-lt"/>
              </a:rPr>
              <a:t>Summary of Future Beam Powers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457200"/>
            <a:ext cx="8534400" cy="34624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>
                <a:latin typeface="+mn-lt"/>
              </a:rPr>
              <a:t>New class of ADS style machines populating the high I, low E region.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165829" y="1852718"/>
            <a:ext cx="6673370" cy="4724400"/>
            <a:chOff x="2089629" y="1676400"/>
            <a:chExt cx="6673370" cy="4724400"/>
          </a:xfrm>
        </p:grpSpPr>
        <p:sp>
          <p:nvSpPr>
            <p:cNvPr id="19" name="TextBox 18"/>
            <p:cNvSpPr txBox="1"/>
            <p:nvPr/>
          </p:nvSpPr>
          <p:spPr>
            <a:xfrm>
              <a:off x="6717846" y="3147560"/>
              <a:ext cx="1359354" cy="844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rgbClr val="FF6600"/>
                  </a:solidFill>
                </a:rPr>
                <a:t>High Energy Physics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953000" y="1676400"/>
              <a:ext cx="1359354" cy="844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rgbClr val="FF6600"/>
                  </a:solidFill>
                </a:rPr>
                <a:t>Materials, Life Science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2089629" y="2152055"/>
              <a:ext cx="6673370" cy="4248745"/>
              <a:chOff x="2089629" y="2152055"/>
              <a:chExt cx="6673370" cy="4248745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5138056" y="2992520"/>
                <a:ext cx="3624943" cy="3408280"/>
              </a:xfrm>
              <a:prstGeom prst="ellipse">
                <a:avLst/>
              </a:prstGeom>
              <a:noFill/>
              <a:ln w="25400">
                <a:solidFill>
                  <a:srgbClr val="FF6600"/>
                </a:solidFill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 rot="19370316">
                <a:off x="2089629" y="2152055"/>
                <a:ext cx="4768819" cy="2011732"/>
              </a:xfrm>
              <a:prstGeom prst="ellipse">
                <a:avLst/>
              </a:prstGeom>
              <a:noFill/>
              <a:ln w="25400">
                <a:solidFill>
                  <a:srgbClr val="FF6600"/>
                </a:solidFill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 rot="315936">
            <a:off x="987587" y="922579"/>
            <a:ext cx="3766206" cy="1956168"/>
            <a:chOff x="1219200" y="1289304"/>
            <a:chExt cx="3276600" cy="1752600"/>
          </a:xfrm>
        </p:grpSpPr>
        <p:sp>
          <p:nvSpPr>
            <p:cNvPr id="3" name="Oval 2"/>
            <p:cNvSpPr/>
            <p:nvPr/>
          </p:nvSpPr>
          <p:spPr>
            <a:xfrm>
              <a:off x="1219200" y="1289304"/>
              <a:ext cx="3276600" cy="1752600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rot="21044767">
              <a:off x="2842937" y="1822704"/>
              <a:ext cx="1429459" cy="3462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rgbClr val="0000FF"/>
                  </a:solidFill>
                </a:rPr>
                <a:t>ADS, RIB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918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9144000" cy="496290"/>
          </a:xfrm>
        </p:spPr>
        <p:txBody>
          <a:bodyPr/>
          <a:lstStyle/>
          <a:p>
            <a:pPr algn="ctr"/>
            <a:r>
              <a:rPr lang="en-US" b="1" dirty="0">
                <a:latin typeface="+mj-lt"/>
              </a:rPr>
              <a:t>Driving Technology for Future Machines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478145"/>
              </p:ext>
            </p:extLst>
          </p:nvPr>
        </p:nvGraphicFramePr>
        <p:xfrm>
          <a:off x="609600" y="1066800"/>
          <a:ext cx="7924800" cy="442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4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8880">
                <a:tc>
                  <a:txBody>
                    <a:bodyPr/>
                    <a:lstStyle/>
                    <a:p>
                      <a:r>
                        <a:rPr lang="en-US" sz="2000" b="1" dirty="0"/>
                        <a:t>Facility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Pulse Type /Purpose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Driving Technology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920">
                <a:tc>
                  <a:txBody>
                    <a:bodyPr/>
                    <a:lstStyle/>
                    <a:p>
                      <a:r>
                        <a:rPr lang="en-US" dirty="0"/>
                        <a:t>ESS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Long pulse 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Superconducting</a:t>
                      </a:r>
                      <a:r>
                        <a:rPr lang="en-US" baseline="0" dirty="0"/>
                        <a:t> Linac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880">
                <a:tc>
                  <a:txBody>
                    <a:bodyPr/>
                    <a:lstStyle/>
                    <a:p>
                      <a:r>
                        <a:rPr lang="en-US" dirty="0"/>
                        <a:t>FRIB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CW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Superconducting</a:t>
                      </a:r>
                      <a:r>
                        <a:rPr lang="en-US" baseline="0" dirty="0"/>
                        <a:t> Linac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880">
                <a:tc>
                  <a:txBody>
                    <a:bodyPr/>
                    <a:lstStyle/>
                    <a:p>
                      <a:r>
                        <a:rPr lang="en-US" dirty="0"/>
                        <a:t>CIADS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CW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Superconducting Linac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8880">
                <a:tc>
                  <a:txBody>
                    <a:bodyPr/>
                    <a:lstStyle/>
                    <a:p>
                      <a:r>
                        <a:rPr lang="en-US" dirty="0"/>
                        <a:t>MHYRRA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CW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Superconducting Linac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8880">
                <a:tc>
                  <a:txBody>
                    <a:bodyPr/>
                    <a:lstStyle/>
                    <a:p>
                      <a:r>
                        <a:rPr lang="en-US" dirty="0"/>
                        <a:t>IFMIF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CW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Superconducting</a:t>
                      </a:r>
                      <a:r>
                        <a:rPr lang="en-US" baseline="0" dirty="0"/>
                        <a:t> Linac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8880">
                <a:tc>
                  <a:txBody>
                    <a:bodyPr/>
                    <a:lstStyle/>
                    <a:p>
                      <a:r>
                        <a:rPr lang="en-US" dirty="0"/>
                        <a:t>Spiral2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CW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Superconducting Linac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8880">
                <a:tc>
                  <a:txBody>
                    <a:bodyPr/>
                    <a:lstStyle/>
                    <a:p>
                      <a:r>
                        <a:rPr lang="en-US" dirty="0"/>
                        <a:t>CSNS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Short pulse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RCS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5638800" y="1143000"/>
            <a:ext cx="2895600" cy="4114800"/>
          </a:xfrm>
          <a:prstGeom prst="ellipse">
            <a:avLst/>
          </a:prstGeom>
          <a:noFill/>
          <a:ln w="15875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5715000"/>
            <a:ext cx="86868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</a:rPr>
              <a:t>Primary technology for next generation machines is superconducting linacs</a:t>
            </a:r>
          </a:p>
        </p:txBody>
      </p:sp>
    </p:spTree>
    <p:extLst>
      <p:ext uri="{BB962C8B-B14F-4D97-AF65-F5344CB8AC3E}">
        <p14:creationId xmlns:p14="http://schemas.microsoft.com/office/powerpoint/2010/main" val="392767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52400" y="609600"/>
            <a:ext cx="8915400" cy="5791200"/>
          </a:xfrm>
          <a:prstGeom prst="rect">
            <a:avLst/>
          </a:prstGeom>
          <a:solidFill>
            <a:srgbClr val="B1E4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5400"/>
            <a:ext cx="9296400" cy="496290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The Future in Superconducting Linac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8401" y="1533253"/>
            <a:ext cx="4724400" cy="148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+mn-lt"/>
              </a:rPr>
              <a:t>SNS SCL Statistics: 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2000" dirty="0">
                <a:latin typeface="+mn-lt"/>
              </a:rPr>
              <a:t>&gt;99% availability (&lt; 1 trip/day) 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2000" dirty="0">
                <a:latin typeface="+mn-lt"/>
              </a:rPr>
              <a:t>Low activation (10-30 </a:t>
            </a:r>
            <a:r>
              <a:rPr lang="en-US" sz="2000" dirty="0" err="1">
                <a:latin typeface="+mn-lt"/>
              </a:rPr>
              <a:t>mrem</a:t>
            </a:r>
            <a:r>
              <a:rPr lang="en-US" sz="2000" dirty="0">
                <a:latin typeface="+mn-lt"/>
              </a:rPr>
              <a:t>)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2000" dirty="0" err="1">
                <a:latin typeface="+mn-lt"/>
              </a:rPr>
              <a:t>Flexibile</a:t>
            </a:r>
            <a:r>
              <a:rPr lang="en-US" sz="2000" dirty="0">
                <a:latin typeface="+mn-lt"/>
              </a:rPr>
              <a:t> gradient profiles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2000" dirty="0">
                <a:latin typeface="+mn-lt"/>
              </a:rPr>
              <a:t>Fast tune up: 81 cavities in 30 minutes!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173" y="692339"/>
            <a:ext cx="8214959" cy="374461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  <a:effectLst>
            <a:outerShdw blurRad="50800" dist="63500" dir="120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Based on the SNS 10 year SCL operational experience, the future looks bright! </a:t>
            </a:r>
            <a:endParaRPr lang="en-US" sz="2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 t="12270"/>
          <a:stretch/>
        </p:blipFill>
        <p:spPr>
          <a:xfrm>
            <a:off x="5791200" y="1219200"/>
            <a:ext cx="2820889" cy="1964131"/>
          </a:xfrm>
          <a:prstGeom prst="rect">
            <a:avLst/>
          </a:prstGeom>
          <a:effectLst>
            <a:outerShdw blurRad="50800" dist="63500" dir="120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386570" y="3403120"/>
            <a:ext cx="8577692" cy="1600200"/>
            <a:chOff x="304800" y="2286000"/>
            <a:chExt cx="8577692" cy="1600200"/>
          </a:xfrm>
        </p:grpSpPr>
        <p:sp>
          <p:nvSpPr>
            <p:cNvPr id="5" name="TextBox 4"/>
            <p:cNvSpPr txBox="1"/>
            <p:nvPr/>
          </p:nvSpPr>
          <p:spPr>
            <a:xfrm>
              <a:off x="304800" y="2819400"/>
              <a:ext cx="4724400" cy="651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dirty="0">
                  <a:latin typeface="+mn-lt"/>
                </a:rPr>
                <a:t>Performance relies on continuous </a:t>
              </a:r>
              <a:r>
                <a:rPr lang="en-US" sz="2000" dirty="0" err="1">
                  <a:latin typeface="+mn-lt"/>
                </a:rPr>
                <a:t>cyromodule</a:t>
              </a:r>
              <a:r>
                <a:rPr lang="en-US" sz="2000" dirty="0">
                  <a:latin typeface="+mn-lt"/>
                </a:rPr>
                <a:t> rework and development.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953000" y="2286000"/>
              <a:ext cx="3929492" cy="1600200"/>
              <a:chOff x="5190521" y="2514600"/>
              <a:chExt cx="3699459" cy="1447800"/>
            </a:xfrm>
          </p:grpSpPr>
          <p:pic>
            <p:nvPicPr>
              <p:cNvPr id="20" name="Picture 19" descr="\\ornl\nscd\users\Douglas_Debra\cryomodules\Cryomodule pics 0028\String assembly Feb 2010 087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0521" y="2514600"/>
                <a:ext cx="1962234" cy="144676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63500" dir="120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" descr="\\nscd\Groups\RAD\SCL_Systems\Plasma RD\TV pictures\1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05" r="14080" b="13990"/>
              <a:stretch/>
            </p:blipFill>
            <p:spPr bwMode="auto">
              <a:xfrm>
                <a:off x="7270959" y="2590800"/>
                <a:ext cx="1619021" cy="1371600"/>
              </a:xfrm>
              <a:prstGeom prst="rect">
                <a:avLst/>
              </a:prstGeom>
              <a:noFill/>
              <a:effectLst>
                <a:outerShdw blurRad="50800" dist="63500" dir="120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3" name="TextBox 22"/>
          <p:cNvSpPr txBox="1"/>
          <p:nvPr/>
        </p:nvSpPr>
        <p:spPr>
          <a:xfrm>
            <a:off x="875439" y="5517606"/>
            <a:ext cx="6248400" cy="646331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  <a:effectLst>
            <a:outerShdw blurRad="50800" dist="63500" dir="12000000" algn="tl" rotWithShape="0">
              <a:schemeClr val="tx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+mn-lt"/>
              </a:rPr>
              <a:t>Challenge for future ADS machines</a:t>
            </a:r>
            <a:r>
              <a:rPr lang="en-US" sz="2000" dirty="0">
                <a:latin typeface="+mn-lt"/>
              </a:rPr>
              <a:t>: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000" dirty="0">
                <a:latin typeface="+mn-lt"/>
              </a:rPr>
              <a:t>Trip rate must be reduced an order of magnitude..</a:t>
            </a:r>
          </a:p>
        </p:txBody>
      </p:sp>
    </p:spTree>
    <p:extLst>
      <p:ext uri="{BB962C8B-B14F-4D97-AF65-F5344CB8AC3E}">
        <p14:creationId xmlns:p14="http://schemas.microsoft.com/office/powerpoint/2010/main" val="53613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72160-DB23-6A4E-84EF-5BE153055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616"/>
            <a:ext cx="9398290" cy="487954"/>
          </a:xfrm>
        </p:spPr>
        <p:txBody>
          <a:bodyPr/>
          <a:lstStyle/>
          <a:p>
            <a:pPr algn="ctr"/>
            <a:r>
              <a:rPr lang="en-US" dirty="0"/>
              <a:t>PIPII – High Power Neutrino Source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BD4F19-D7B6-C74E-8C7B-722C28A34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6"/>
          <a:stretch/>
        </p:blipFill>
        <p:spPr>
          <a:xfrm>
            <a:off x="-2194" y="519208"/>
            <a:ext cx="8051945" cy="6311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E03797-C7EC-F040-9640-F6AA73410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027" y="4800600"/>
            <a:ext cx="3912896" cy="1968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E8E0AE-FA2B-9847-9718-E42A694EC09C}"/>
              </a:ext>
            </a:extLst>
          </p:cNvPr>
          <p:cNvSpPr txBox="1"/>
          <p:nvPr/>
        </p:nvSpPr>
        <p:spPr>
          <a:xfrm>
            <a:off x="4863737" y="540705"/>
            <a:ext cx="4280263" cy="923330"/>
          </a:xfrm>
          <a:prstGeom prst="rect">
            <a:avLst/>
          </a:prstGeom>
          <a:solidFill>
            <a:srgbClr val="FFFEE9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highlight>
                  <a:srgbClr val="FFFEE9"/>
                </a:highlight>
              </a:rPr>
              <a:t>International Collaboration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highlight>
                  <a:srgbClr val="FFFEE9"/>
                </a:highlight>
              </a:rPr>
              <a:t>Stage: CD0; CD1 anticipated 2018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highlight>
                  <a:srgbClr val="FFFEE9"/>
                </a:highlight>
              </a:rPr>
              <a:t>Project Completion: ~2026</a:t>
            </a:r>
          </a:p>
        </p:txBody>
      </p:sp>
    </p:spTree>
    <p:extLst>
      <p:ext uri="{BB962C8B-B14F-4D97-AF65-F5344CB8AC3E}">
        <p14:creationId xmlns:p14="http://schemas.microsoft.com/office/powerpoint/2010/main" val="2894993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B13BF9-5685-BC4A-8014-8FADD2B51692}"/>
              </a:ext>
            </a:extLst>
          </p:cNvPr>
          <p:cNvGrpSpPr/>
          <p:nvPr/>
        </p:nvGrpSpPr>
        <p:grpSpPr>
          <a:xfrm>
            <a:off x="857888" y="1316168"/>
            <a:ext cx="8099004" cy="3253329"/>
            <a:chOff x="683569" y="663718"/>
            <a:chExt cx="7184604" cy="3253329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9509" y="663718"/>
              <a:ext cx="5588282" cy="3253329"/>
            </a:xfrm>
            <a:prstGeom prst="rect">
              <a:avLst/>
            </a:prstGeom>
          </p:spPr>
        </p:pic>
        <p:sp>
          <p:nvSpPr>
            <p:cNvPr id="4" name="テキスト ボックス 3"/>
            <p:cNvSpPr txBox="1"/>
            <p:nvPr/>
          </p:nvSpPr>
          <p:spPr>
            <a:xfrm rot="16200000">
              <a:off x="-557957" y="2064926"/>
              <a:ext cx="28216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MR beam power to NU (kW)</a:t>
              </a:r>
              <a:endParaRPr kumimoji="1" lang="ja-JP" altLang="en-US" sz="1600" dirty="0"/>
            </a:p>
          </p:txBody>
        </p:sp>
        <p:cxnSp>
          <p:nvCxnSpPr>
            <p:cNvPr id="5" name="直線矢印コネクタ 4"/>
            <p:cNvCxnSpPr/>
            <p:nvPr/>
          </p:nvCxnSpPr>
          <p:spPr bwMode="auto">
            <a:xfrm flipV="1">
              <a:off x="1605223" y="867634"/>
              <a:ext cx="4985623" cy="2064406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arrow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cxnSp>
        <p:sp>
          <p:nvSpPr>
            <p:cNvPr id="6" name="テキスト ボックス 5"/>
            <p:cNvSpPr txBox="1"/>
            <p:nvPr/>
          </p:nvSpPr>
          <p:spPr>
            <a:xfrm>
              <a:off x="6680027" y="925328"/>
              <a:ext cx="1188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u="sng" dirty="0">
                  <a:solidFill>
                    <a:srgbClr val="7030A0"/>
                  </a:solidFill>
                </a:rPr>
                <a:t>~</a:t>
              </a:r>
              <a:r>
                <a:rPr lang="en-US" altLang="ja-JP" sz="2000" u="sng" dirty="0">
                  <a:solidFill>
                    <a:srgbClr val="7030A0"/>
                  </a:solidFill>
                </a:rPr>
                <a:t>500</a:t>
              </a:r>
              <a:r>
                <a:rPr kumimoji="1" lang="en-US" altLang="ja-JP" sz="2000" u="sng" dirty="0">
                  <a:solidFill>
                    <a:srgbClr val="7030A0"/>
                  </a:solidFill>
                </a:rPr>
                <a:t> kW</a:t>
              </a:r>
              <a:endParaRPr lang="en-US" altLang="ja-JP" sz="2000" u="sng" dirty="0">
                <a:solidFill>
                  <a:srgbClr val="7030A0"/>
                </a:solidFill>
              </a:endParaRPr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8748464" y="650618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>
                    <a:lumMod val="65000"/>
                  </a:schemeClr>
                </a:solidFill>
              </a:rPr>
              <a:t>35</a:t>
            </a:r>
            <a:endParaRPr kumimoji="1" lang="ja-JP" alt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正方形/長方形 6">
            <a:extLst>
              <a:ext uri="{FF2B5EF4-FFF2-40B4-BE49-F238E27FC236}">
                <a16:creationId xmlns:a16="http://schemas.microsoft.com/office/drawing/2014/main" id="{F50FA643-D1FE-274C-89B2-6CF9FAFD44DE}"/>
              </a:ext>
            </a:extLst>
          </p:cNvPr>
          <p:cNvSpPr/>
          <p:nvPr/>
        </p:nvSpPr>
        <p:spPr>
          <a:xfrm>
            <a:off x="381000" y="4724400"/>
            <a:ext cx="8266471" cy="1846659"/>
          </a:xfrm>
          <a:prstGeom prst="rect">
            <a:avLst/>
          </a:prstGeom>
          <a:solidFill>
            <a:srgbClr val="A9E2FE"/>
          </a:solidFill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ja-JP" sz="1500" kern="100" dirty="0">
                <a:ea typeface="ＭＳ 明朝" panose="02020609040205080304" pitchFamily="17" charset="-128"/>
                <a:cs typeface="Times New Roman" panose="02020603050405020304" pitchFamily="18" charset="0"/>
              </a:rPr>
              <a:t>The RCS is now delivering the beam to MR</a:t>
            </a:r>
          </a:p>
          <a:p>
            <a:pPr algn="just">
              <a:spcAft>
                <a:spcPts val="0"/>
              </a:spcAft>
            </a:pPr>
            <a:r>
              <a:rPr lang="en-US" altLang="ja-JP" sz="1500" kern="100" dirty="0">
                <a:ea typeface="ＭＳ 明朝" panose="02020609040205080304" pitchFamily="17" charset="-128"/>
                <a:cs typeface="Times New Roman" panose="02020603050405020304" pitchFamily="18" charset="0"/>
              </a:rPr>
              <a:t>      at the beam intensity of </a:t>
            </a:r>
            <a:r>
              <a:rPr lang="en-US" altLang="ja-JP" sz="1500" dirty="0">
                <a:solidFill>
                  <a:srgbClr val="FF0000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~6.5 x 10</a:t>
            </a:r>
            <a:r>
              <a:rPr lang="en-US" altLang="ja-JP" sz="1500" baseline="30000" dirty="0">
                <a:solidFill>
                  <a:srgbClr val="FF0000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13</a:t>
            </a:r>
            <a:r>
              <a:rPr lang="en-US" altLang="ja-JP" sz="1500" dirty="0">
                <a:solidFill>
                  <a:srgbClr val="FF0000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FF0000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ppp</a:t>
            </a:r>
            <a:r>
              <a:rPr lang="en-US" altLang="ja-JP" sz="1500" dirty="0">
                <a:solidFill>
                  <a:srgbClr val="FF0000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 (~78% of the RCS design beam intensity)</a:t>
            </a:r>
            <a:r>
              <a:rPr lang="en-US" altLang="ja-JP" sz="1500" dirty="0">
                <a:ea typeface="ＭＳ 明朝" panose="02020609040205080304" pitchFamily="17" charset="-128"/>
                <a:cs typeface="Times New Roman" panose="02020603050405020304" pitchFamily="18" charset="0"/>
              </a:rPr>
              <a:t>.</a:t>
            </a:r>
            <a:endParaRPr lang="en-US" altLang="ja-JP" sz="1500" kern="100" dirty="0"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ja-JP" sz="800" kern="100" dirty="0"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ja-JP" sz="1500" kern="100" dirty="0">
                <a:ea typeface="ＭＳ 明朝" panose="02020609040205080304" pitchFamily="17" charset="-128"/>
                <a:cs typeface="Times New Roman" panose="02020603050405020304" pitchFamily="18" charset="0"/>
              </a:rPr>
              <a:t>The MR has recently achieved a new record of</a:t>
            </a:r>
            <a:r>
              <a:rPr lang="en-US" altLang="ja-JP" sz="1500" kern="100" dirty="0">
                <a:solidFill>
                  <a:srgbClr val="FF0000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 500-kW beam power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altLang="ja-JP" sz="800" kern="100" dirty="0"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ja-JP" sz="1500" kern="100" dirty="0">
                <a:ea typeface="ＭＳ 明朝" panose="02020609040205080304" pitchFamily="17" charset="-128"/>
                <a:cs typeface="Times New Roman" panose="02020603050405020304" pitchFamily="18" charset="0"/>
              </a:rPr>
              <a:t>The design beam power of MR is </a:t>
            </a:r>
            <a:r>
              <a:rPr lang="en-US" altLang="ja-JP" sz="1500" kern="100" dirty="0">
                <a:solidFill>
                  <a:srgbClr val="FF0000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750 kW</a:t>
            </a:r>
            <a:r>
              <a:rPr lang="en-US" altLang="ja-JP" sz="1500" kern="100" dirty="0">
                <a:ea typeface="ＭＳ 明朝" panose="02020609040205080304" pitchFamily="17" charset="-128"/>
                <a:cs typeface="Times New Roman" panose="02020603050405020304" pitchFamily="18" charset="0"/>
              </a:rPr>
              <a:t>. To achieve this and more, </a:t>
            </a:r>
            <a:r>
              <a:rPr lang="en-US" altLang="ja-JP" sz="1500" kern="100" dirty="0">
                <a:solidFill>
                  <a:srgbClr val="FF0000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the MR operation cycle time will be reduced from 2.48 s to 1.3 s</a:t>
            </a:r>
            <a:r>
              <a:rPr lang="en-US" altLang="ja-JP" sz="1500" kern="100" dirty="0">
                <a:ea typeface="ＭＳ 明朝" panose="02020609040205080304" pitchFamily="17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en-US" altLang="ja-JP" sz="800" kern="100" dirty="0"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ja-JP" sz="1500" kern="100" dirty="0">
                <a:ea typeface="ＭＳ 明朝" panose="02020609040205080304" pitchFamily="17" charset="-128"/>
                <a:cs typeface="Times New Roman" panose="02020603050405020304" pitchFamily="18" charset="0"/>
              </a:rPr>
              <a:t>Hardware upgrades to get to this are in progress now.   </a:t>
            </a:r>
            <a:endParaRPr lang="ja-JP" altLang="ja-JP" sz="1500" kern="100" dirty="0">
              <a:effectLst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39F632-0064-A94B-B20E-F36FFF98991B}"/>
              </a:ext>
            </a:extLst>
          </p:cNvPr>
          <p:cNvSpPr txBox="1"/>
          <p:nvPr/>
        </p:nvSpPr>
        <p:spPr>
          <a:xfrm>
            <a:off x="857888" y="669837"/>
            <a:ext cx="4280263" cy="646331"/>
          </a:xfrm>
          <a:prstGeom prst="rect">
            <a:avLst/>
          </a:prstGeom>
          <a:solidFill>
            <a:srgbClr val="FFFEE9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highlight>
                  <a:srgbClr val="FFFEE9"/>
                </a:highlight>
              </a:rPr>
              <a:t>Stage: In progress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highlight>
                  <a:srgbClr val="FFFEE9"/>
                </a:highlight>
              </a:rPr>
              <a:t>Project Completion: ~2022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F802C99-C783-A94D-8FA5-63C9D736FEF1}"/>
              </a:ext>
            </a:extLst>
          </p:cNvPr>
          <p:cNvSpPr txBox="1">
            <a:spLocks/>
          </p:cNvSpPr>
          <p:nvPr/>
        </p:nvSpPr>
        <p:spPr>
          <a:xfrm>
            <a:off x="-76200" y="142547"/>
            <a:ext cx="9398290" cy="48795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dirty="0"/>
              <a:t>JPARC MR Power Upgrade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71F016-1B43-1247-95CC-CE936A0EEC02}"/>
              </a:ext>
            </a:extLst>
          </p:cNvPr>
          <p:cNvSpPr txBox="1"/>
          <p:nvPr/>
        </p:nvSpPr>
        <p:spPr>
          <a:xfrm>
            <a:off x="5259205" y="990600"/>
            <a:ext cx="1688283" cy="2862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Courtesy H. </a:t>
            </a:r>
            <a:r>
              <a:rPr lang="en-US" sz="1400" dirty="0" err="1"/>
              <a:t>Hotchi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27883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85B02-4FC4-544C-9E92-97C061A0E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10" y="90321"/>
            <a:ext cx="8636290" cy="484748"/>
          </a:xfrm>
        </p:spPr>
        <p:txBody>
          <a:bodyPr/>
          <a:lstStyle/>
          <a:p>
            <a:pPr algn="ctr"/>
            <a:r>
              <a:rPr lang="en-US" dirty="0"/>
              <a:t>European Spallation </a:t>
            </a:r>
            <a:r>
              <a:rPr lang="en-US" dirty="0" err="1"/>
              <a:t>Slource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E8C9A-E65D-6A4E-AF6D-9810D3D81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11" y="2014153"/>
            <a:ext cx="6959455" cy="48438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A1235D-E094-8A44-B383-CFFC780DF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945" y="666243"/>
            <a:ext cx="9144000" cy="1419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8B662C-E75F-134B-9F1A-83D6FCA36B0D}"/>
              </a:ext>
            </a:extLst>
          </p:cNvPr>
          <p:cNvSpPr txBox="1"/>
          <p:nvPr/>
        </p:nvSpPr>
        <p:spPr>
          <a:xfrm>
            <a:off x="4970539" y="6120495"/>
            <a:ext cx="4114800" cy="646331"/>
          </a:xfrm>
          <a:prstGeom prst="rect">
            <a:avLst/>
          </a:prstGeom>
          <a:solidFill>
            <a:srgbClr val="FFFEE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highlight>
                  <a:srgbClr val="FFFEE9"/>
                </a:highlight>
              </a:rPr>
              <a:t>Stage: 50% complete</a:t>
            </a:r>
          </a:p>
          <a:p>
            <a:pPr algn="ctr">
              <a:lnSpc>
                <a:spcPct val="90000"/>
              </a:lnSpc>
            </a:pPr>
            <a:r>
              <a:rPr lang="en-US" sz="2000" dirty="0">
                <a:highlight>
                  <a:srgbClr val="FFFEE9"/>
                </a:highlight>
              </a:rPr>
              <a:t>Project Completion: ~2025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7ED1B0-0BEE-3F4B-BFB4-E9FB46EDED3A}"/>
              </a:ext>
            </a:extLst>
          </p:cNvPr>
          <p:cNvSpPr txBox="1"/>
          <p:nvPr/>
        </p:nvSpPr>
        <p:spPr>
          <a:xfrm>
            <a:off x="30866" y="2091850"/>
            <a:ext cx="3733800" cy="1200329"/>
          </a:xfrm>
          <a:prstGeom prst="rect">
            <a:avLst/>
          </a:prstGeom>
          <a:solidFill>
            <a:srgbClr val="A9E2FE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Superconducting Proton </a:t>
            </a:r>
            <a:r>
              <a:rPr lang="en-US" sz="2000" dirty="0" err="1"/>
              <a:t>Linac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Energy: 2 GeV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Power: 5 MW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Pulse length: 2.8 </a:t>
            </a:r>
            <a:r>
              <a:rPr lang="en-US" sz="2000" dirty="0" err="1"/>
              <a:t>ms</a:t>
            </a:r>
            <a:r>
              <a:rPr lang="en-US" sz="20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5B6738-138D-8644-A9C1-3C1F5949B680}"/>
              </a:ext>
            </a:extLst>
          </p:cNvPr>
          <p:cNvSpPr txBox="1"/>
          <p:nvPr/>
        </p:nvSpPr>
        <p:spPr>
          <a:xfrm>
            <a:off x="-3596" y="6438837"/>
            <a:ext cx="1757212" cy="2862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Courtesy M </a:t>
            </a:r>
            <a:r>
              <a:rPr lang="en-US" sz="1400" dirty="0" err="1"/>
              <a:t>Eshraqi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12783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85B02-4FC4-544C-9E92-97C061A0E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SNS Proton Power Upgrade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8B662C-E75F-134B-9F1A-83D6FCA36B0D}"/>
              </a:ext>
            </a:extLst>
          </p:cNvPr>
          <p:cNvSpPr txBox="1"/>
          <p:nvPr/>
        </p:nvSpPr>
        <p:spPr>
          <a:xfrm>
            <a:off x="4521055" y="847365"/>
            <a:ext cx="4114800" cy="646331"/>
          </a:xfrm>
          <a:prstGeom prst="rect">
            <a:avLst/>
          </a:prstGeom>
          <a:solidFill>
            <a:srgbClr val="FFFEE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highlight>
                  <a:srgbClr val="FFFEE9"/>
                </a:highlight>
              </a:rPr>
              <a:t>Stage: CD1 </a:t>
            </a:r>
          </a:p>
          <a:p>
            <a:pPr algn="ctr">
              <a:lnSpc>
                <a:spcPct val="90000"/>
              </a:lnSpc>
            </a:pPr>
            <a:r>
              <a:rPr lang="en-US" sz="2000" dirty="0">
                <a:highlight>
                  <a:srgbClr val="FFFEE9"/>
                </a:highlight>
              </a:rPr>
              <a:t>Project Completion: ~2024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7ED1B0-0BEE-3F4B-BFB4-E9FB46EDED3A}"/>
              </a:ext>
            </a:extLst>
          </p:cNvPr>
          <p:cNvSpPr txBox="1"/>
          <p:nvPr/>
        </p:nvSpPr>
        <p:spPr>
          <a:xfrm>
            <a:off x="381000" y="730862"/>
            <a:ext cx="3733800" cy="1200329"/>
          </a:xfrm>
          <a:prstGeom prst="rect">
            <a:avLst/>
          </a:prstGeom>
          <a:solidFill>
            <a:srgbClr val="A9E2FE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Superconducting H- </a:t>
            </a:r>
            <a:r>
              <a:rPr lang="en-US" sz="2000" dirty="0" err="1"/>
              <a:t>Linac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Energy: 1 →1.3 GeV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Power: 2.8 MW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Pulse length: 1 µs 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7DF9FFB-33A8-4D49-B29B-404D5B07D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48382"/>
            <a:ext cx="8610600" cy="490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53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990600"/>
            <a:ext cx="4648200" cy="5181600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ISIS (J. Thomason, C. </a:t>
            </a:r>
            <a:r>
              <a:rPr lang="en-US" sz="1400" dirty="0" err="1"/>
              <a:t>Warsop</a:t>
            </a:r>
            <a:r>
              <a:rPr lang="en-US" sz="1400" dirty="0"/>
              <a:t>)</a:t>
            </a:r>
          </a:p>
          <a:p>
            <a:pPr marL="0" indent="0">
              <a:buNone/>
            </a:pPr>
            <a:r>
              <a:rPr lang="en-US" sz="1400" dirty="0"/>
              <a:t>PSI (M. Seidel)</a:t>
            </a:r>
          </a:p>
          <a:p>
            <a:pPr marL="0" indent="0">
              <a:buNone/>
            </a:pPr>
            <a:r>
              <a:rPr lang="en-US" sz="1400" dirty="0"/>
              <a:t>J-PARC (K. Hasegawa, H. </a:t>
            </a:r>
            <a:r>
              <a:rPr lang="en-US" sz="1400" dirty="0" err="1"/>
              <a:t>Hotchi</a:t>
            </a:r>
            <a:r>
              <a:rPr lang="en-US" sz="1400" dirty="0"/>
              <a:t>)</a:t>
            </a:r>
          </a:p>
          <a:p>
            <a:pPr marL="0" indent="0">
              <a:buNone/>
            </a:pPr>
            <a:r>
              <a:rPr lang="en-US" sz="1400" dirty="0"/>
              <a:t>LANSCE (R. Garnett, R. </a:t>
            </a:r>
            <a:r>
              <a:rPr lang="en-US" sz="1400" dirty="0" err="1"/>
              <a:t>Macek</a:t>
            </a:r>
            <a:r>
              <a:rPr lang="en-US" sz="1400" dirty="0"/>
              <a:t>, L. </a:t>
            </a:r>
            <a:r>
              <a:rPr lang="en-US" sz="1400" dirty="0" err="1"/>
              <a:t>Rybarcyk</a:t>
            </a:r>
            <a:r>
              <a:rPr lang="en-US" sz="1400" dirty="0"/>
              <a:t>)</a:t>
            </a:r>
          </a:p>
          <a:p>
            <a:pPr marL="0" indent="0">
              <a:buNone/>
            </a:pPr>
            <a:r>
              <a:rPr lang="en-US" sz="1400" dirty="0"/>
              <a:t>CERN SPS (G. </a:t>
            </a:r>
            <a:r>
              <a:rPr lang="en-US" sz="1400" dirty="0" err="1"/>
              <a:t>Rumolo</a:t>
            </a:r>
            <a:r>
              <a:rPr lang="en-US" sz="1400" dirty="0"/>
              <a:t>, H. </a:t>
            </a:r>
            <a:r>
              <a:rPr lang="en-US" sz="1400" dirty="0" err="1"/>
              <a:t>Bartoski</a:t>
            </a:r>
            <a:r>
              <a:rPr lang="en-US" sz="1400" dirty="0"/>
              <a:t>)</a:t>
            </a:r>
          </a:p>
          <a:p>
            <a:pPr marL="0" indent="0">
              <a:buNone/>
            </a:pPr>
            <a:r>
              <a:rPr lang="en-US" sz="1400" dirty="0"/>
              <a:t>Fermilab (S. </a:t>
            </a:r>
            <a:r>
              <a:rPr lang="en-US" sz="1400" dirty="0" err="1"/>
              <a:t>Nagaitsev</a:t>
            </a:r>
            <a:r>
              <a:rPr lang="en-US" sz="1400" dirty="0"/>
              <a:t>, M. </a:t>
            </a:r>
            <a:r>
              <a:rPr lang="en-US" sz="1400" dirty="0" err="1"/>
              <a:t>Convery</a:t>
            </a:r>
            <a:r>
              <a:rPr lang="en-US" sz="1400" dirty="0"/>
              <a:t>, W. </a:t>
            </a:r>
            <a:r>
              <a:rPr lang="en-US" sz="1400" dirty="0" err="1"/>
              <a:t>Pellico</a:t>
            </a:r>
            <a:r>
              <a:rPr lang="en-US" sz="1400" dirty="0"/>
              <a:t>, P. Adamson)</a:t>
            </a:r>
          </a:p>
          <a:p>
            <a:pPr marL="0" indent="0">
              <a:buNone/>
            </a:pPr>
            <a:r>
              <a:rPr lang="en-US" sz="1400" dirty="0"/>
              <a:t>ESS (M. </a:t>
            </a:r>
            <a:r>
              <a:rPr lang="en-US" sz="1400" dirty="0" err="1"/>
              <a:t>Lindroos</a:t>
            </a:r>
            <a:r>
              <a:rPr lang="en-US" sz="1400" dirty="0"/>
              <a:t>, M. </a:t>
            </a:r>
            <a:r>
              <a:rPr lang="en-US" sz="1400" dirty="0" err="1"/>
              <a:t>Eshraqi</a:t>
            </a:r>
            <a:r>
              <a:rPr lang="en-US" sz="1400" dirty="0"/>
              <a:t>)</a:t>
            </a:r>
          </a:p>
          <a:p>
            <a:pPr marL="0" indent="0">
              <a:buNone/>
            </a:pPr>
            <a:r>
              <a:rPr lang="en-US" sz="1400" dirty="0"/>
              <a:t>Spiral2 (R. Ferdinand)</a:t>
            </a:r>
          </a:p>
          <a:p>
            <a:pPr marL="0" indent="0">
              <a:buNone/>
            </a:pPr>
            <a:r>
              <a:rPr lang="en-US" sz="1400" dirty="0"/>
              <a:t>IFMIF (P.A. </a:t>
            </a:r>
            <a:r>
              <a:rPr lang="en-US" sz="1400" dirty="0" err="1"/>
              <a:t>Nghiem</a:t>
            </a:r>
            <a:r>
              <a:rPr lang="en-US" sz="1400" dirty="0"/>
              <a:t>, J. </a:t>
            </a:r>
            <a:r>
              <a:rPr lang="en-US" sz="1400" dirty="0" err="1"/>
              <a:t>Knaster</a:t>
            </a:r>
            <a:r>
              <a:rPr lang="en-US" sz="1400" dirty="0"/>
              <a:t>)</a:t>
            </a:r>
          </a:p>
          <a:p>
            <a:pPr marL="0" indent="0">
              <a:buNone/>
            </a:pPr>
            <a:r>
              <a:rPr lang="en-US" sz="1400" dirty="0"/>
              <a:t>FRIB (J. Wei)</a:t>
            </a:r>
          </a:p>
          <a:p>
            <a:pPr marL="0" indent="0">
              <a:buNone/>
            </a:pPr>
            <a:r>
              <a:rPr lang="en-US" sz="1400" dirty="0"/>
              <a:t>KOMAC (Y.S. Cho)</a:t>
            </a:r>
          </a:p>
          <a:p>
            <a:pPr marL="0" indent="0">
              <a:buNone/>
            </a:pPr>
            <a:r>
              <a:rPr lang="en-US" sz="1400" dirty="0"/>
              <a:t>MYRRHA (D. </a:t>
            </a:r>
            <a:r>
              <a:rPr lang="en-US" sz="1400" dirty="0" err="1"/>
              <a:t>Vandeplassche</a:t>
            </a:r>
            <a:r>
              <a:rPr lang="en-US" sz="1400" dirty="0"/>
              <a:t>)</a:t>
            </a:r>
          </a:p>
          <a:p>
            <a:pPr marL="0" indent="0">
              <a:buNone/>
            </a:pPr>
            <a:r>
              <a:rPr lang="en-US" sz="1400" dirty="0"/>
              <a:t>CSNS (S. Fu)</a:t>
            </a:r>
          </a:p>
          <a:p>
            <a:pPr marL="0" indent="0">
              <a:buNone/>
            </a:pPr>
            <a:r>
              <a:rPr lang="en-US" sz="1400" dirty="0"/>
              <a:t>CIADS (Lei Yang, H. Jia, Y. He)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2514600"/>
            <a:ext cx="3962400" cy="763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0000FF"/>
                </a:solidFill>
                <a:latin typeface="+mn-lt"/>
              </a:rPr>
              <a:t>Thanks to  the many contributors!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65EFE5-309F-4A46-A8CB-0D4E04A857F1}"/>
              </a:ext>
            </a:extLst>
          </p:cNvPr>
          <p:cNvSpPr txBox="1"/>
          <p:nvPr/>
        </p:nvSpPr>
        <p:spPr>
          <a:xfrm>
            <a:off x="2009508" y="6498003"/>
            <a:ext cx="357020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*Information gathered 2015-2018</a:t>
            </a:r>
          </a:p>
        </p:txBody>
      </p:sp>
    </p:spTree>
    <p:extLst>
      <p:ext uri="{BB962C8B-B14F-4D97-AF65-F5344CB8AC3E}">
        <p14:creationId xmlns:p14="http://schemas.microsoft.com/office/powerpoint/2010/main" val="25721705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13228-C6FF-E04D-BF02-35C327B7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Chinese International ADS Project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625F71-E772-E840-9AEA-4B9C601CE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62548"/>
            <a:ext cx="8305800" cy="622935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17F06A5-A862-CA45-8885-74AF09A2BA1D}"/>
              </a:ext>
            </a:extLst>
          </p:cNvPr>
          <p:cNvCxnSpPr/>
          <p:nvPr/>
        </p:nvCxnSpPr>
        <p:spPr>
          <a:xfrm>
            <a:off x="7696200" y="-15240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9922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7C41D-92AB-F448-BF8B-48387D318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93215"/>
            <a:ext cx="8883891" cy="487954"/>
          </a:xfrm>
        </p:spPr>
        <p:txBody>
          <a:bodyPr/>
          <a:lstStyle/>
          <a:p>
            <a:pPr algn="ctr"/>
            <a:r>
              <a:rPr lang="en-US" dirty="0"/>
              <a:t>CIADS – ~1 MW Test Stage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88FC0B-64A2-304A-9086-B5C9C6021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005" y="1371600"/>
            <a:ext cx="7297195" cy="547289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44EC26-6769-BC43-947D-49E62F7D58B0}"/>
              </a:ext>
            </a:extLst>
          </p:cNvPr>
          <p:cNvSpPr txBox="1"/>
          <p:nvPr/>
        </p:nvSpPr>
        <p:spPr>
          <a:xfrm>
            <a:off x="12539" y="3962400"/>
            <a:ext cx="1783466" cy="25437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Beam trips reasonable compared to today’s numbers</a:t>
            </a:r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Full scale ADS requires order magnitude better for &gt; 5 min trips</a:t>
            </a:r>
          </a:p>
          <a:p>
            <a:pPr>
              <a:lnSpc>
                <a:spcPct val="90000"/>
              </a:lnSpc>
            </a:pPr>
            <a:r>
              <a:rPr lang="en-US" sz="1100" dirty="0"/>
              <a:t>(http://</a:t>
            </a:r>
            <a:r>
              <a:rPr lang="en-US" sz="1100" dirty="0" err="1"/>
              <a:t>inspirehep.net</a:t>
            </a:r>
            <a:r>
              <a:rPr lang="en-US" sz="1100" dirty="0"/>
              <a:t>/record/873011/files/fermilab-fn-0907-di.pdf)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06D7BE-C7E9-634E-B5E5-C5C45A8BE2D8}"/>
              </a:ext>
            </a:extLst>
          </p:cNvPr>
          <p:cNvSpPr txBox="1"/>
          <p:nvPr/>
        </p:nvSpPr>
        <p:spPr>
          <a:xfrm>
            <a:off x="304800" y="581169"/>
            <a:ext cx="4114800" cy="646331"/>
          </a:xfrm>
          <a:prstGeom prst="rect">
            <a:avLst/>
          </a:prstGeom>
          <a:solidFill>
            <a:srgbClr val="FFFEE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highlight>
                  <a:srgbClr val="FFFEE9"/>
                </a:highlight>
              </a:rPr>
              <a:t>Stage: Anticipate approval 2018</a:t>
            </a:r>
          </a:p>
          <a:p>
            <a:pPr algn="ctr">
              <a:lnSpc>
                <a:spcPct val="90000"/>
              </a:lnSpc>
            </a:pPr>
            <a:r>
              <a:rPr lang="en-US" sz="2000" dirty="0">
                <a:highlight>
                  <a:srgbClr val="FFFEE9"/>
                </a:highlight>
              </a:rPr>
              <a:t>Project Completion: ~2024</a:t>
            </a:r>
          </a:p>
        </p:txBody>
      </p:sp>
    </p:spTree>
    <p:extLst>
      <p:ext uri="{BB962C8B-B14F-4D97-AF65-F5344CB8AC3E}">
        <p14:creationId xmlns:p14="http://schemas.microsoft.com/office/powerpoint/2010/main" val="2871460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DD0C2509-E567-4543-BA5B-B51B7D437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053843"/>
            <a:ext cx="3423307" cy="1426378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13500000" sx="101000" sy="101000" algn="br" rotWithShape="0">
              <a:prstClr val="black">
                <a:alpha val="43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636290" cy="496290"/>
          </a:xfrm>
        </p:spPr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533400"/>
            <a:ext cx="8077200" cy="928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Beam powers have increased an order of magnitude in the last ~30 years without increasing activations. </a:t>
            </a:r>
            <a:r>
              <a:rPr lang="en-US" sz="2000" b="1" dirty="0"/>
              <a:t>Future machines need to continue this trend</a:t>
            </a:r>
            <a:r>
              <a:rPr lang="en-US" b="1" dirty="0"/>
              <a:t>! </a:t>
            </a:r>
            <a:endParaRPr lang="en-US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08904" y="1600200"/>
            <a:ext cx="466076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  <a:latin typeface="+mn-lt"/>
              </a:rPr>
              <a:t>ESS, PIPII, CIADS, SNS PPU, JPARC…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81200" y="2024932"/>
            <a:ext cx="5914558" cy="4691316"/>
            <a:chOff x="228600" y="1981200"/>
            <a:chExt cx="5914558" cy="4691316"/>
          </a:xfrm>
        </p:grpSpPr>
        <p:grpSp>
          <p:nvGrpSpPr>
            <p:cNvPr id="12" name="Group 11"/>
            <p:cNvGrpSpPr/>
            <p:nvPr/>
          </p:nvGrpSpPr>
          <p:grpSpPr>
            <a:xfrm>
              <a:off x="228600" y="1981200"/>
              <a:ext cx="5914558" cy="4691316"/>
              <a:chOff x="228600" y="1981200"/>
              <a:chExt cx="5914558" cy="4691316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8600" y="3124200"/>
                <a:ext cx="2895600" cy="1733511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63500" dir="12000000" algn="tl" rotWithShape="0">
                  <a:schemeClr val="tx1">
                    <a:alpha val="43000"/>
                  </a:schemeClr>
                </a:outerShdw>
              </a:effectLst>
            </p:spPr>
          </p:pic>
          <p:grpSp>
            <p:nvGrpSpPr>
              <p:cNvPr id="10" name="Group 9"/>
              <p:cNvGrpSpPr/>
              <p:nvPr/>
            </p:nvGrpSpPr>
            <p:grpSpPr>
              <a:xfrm>
                <a:off x="304800" y="1981200"/>
                <a:ext cx="5838358" cy="4691316"/>
                <a:chOff x="304800" y="1981200"/>
                <a:chExt cx="5838358" cy="4691316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3276600" y="2743200"/>
                  <a:ext cx="2590800" cy="22860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50800" dist="63500" dir="12000000" algn="tl" rotWithShape="0">
                    <a:schemeClr val="tx1">
                      <a:alpha val="43000"/>
                    </a:scheme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1164929" y="5079914"/>
                  <a:ext cx="911532" cy="31393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7F7F7F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600" dirty="0">
                      <a:solidFill>
                        <a:srgbClr val="000000"/>
                      </a:solidFill>
                      <a:latin typeface="+mn-lt"/>
                    </a:rPr>
                    <a:t>SNS-PPU</a:t>
                  </a: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685800" y="3276600"/>
                  <a:ext cx="473407" cy="33318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600" dirty="0">
                      <a:solidFill>
                        <a:srgbClr val="000000"/>
                      </a:solidFill>
                      <a:latin typeface="+mn-lt"/>
                    </a:rPr>
                    <a:t>ESS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4267200" y="2819400"/>
                  <a:ext cx="598141" cy="3180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600" dirty="0">
                      <a:solidFill>
                        <a:srgbClr val="000000"/>
                      </a:solidFill>
                      <a:latin typeface="+mn-lt"/>
                    </a:rPr>
                    <a:t>PIP II</a:t>
                  </a:r>
                </a:p>
              </p:txBody>
            </p:sp>
            <p:grpSp>
              <p:nvGrpSpPr>
                <p:cNvPr id="33" name="Group 32"/>
                <p:cNvGrpSpPr/>
                <p:nvPr/>
              </p:nvGrpSpPr>
              <p:grpSpPr>
                <a:xfrm>
                  <a:off x="2667000" y="5181600"/>
                  <a:ext cx="3476158" cy="1490916"/>
                  <a:chOff x="2971800" y="5341684"/>
                  <a:chExt cx="3476158" cy="1490916"/>
                </a:xfrm>
                <a:effectLst>
                  <a:outerShdw blurRad="50800" dist="63500" dir="12000000" algn="tl" rotWithShape="0">
                    <a:srgbClr val="000000">
                      <a:alpha val="43000"/>
                    </a:srgbClr>
                  </a:outerShdw>
                </a:effectLst>
              </p:grpSpPr>
              <p:pic>
                <p:nvPicPr>
                  <p:cNvPr id="9" name="图片 20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71800" y="5341684"/>
                    <a:ext cx="3476158" cy="1490916"/>
                  </a:xfrm>
                  <a:prstGeom prst="rect">
                    <a:avLst/>
                  </a:prstGeom>
                  <a:ln>
                    <a:solidFill>
                      <a:srgbClr val="7F7F7F"/>
                    </a:solidFill>
                  </a:ln>
                  <a:effectLst>
                    <a:outerShdw blurRad="50800" dist="63500" dir="12000000" algn="tl" rotWithShape="0">
                      <a:schemeClr val="tx1">
                        <a:alpha val="43000"/>
                      </a:schemeClr>
                    </a:outerShdw>
                  </a:effectLst>
                </p:spPr>
              </p:pic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3048000" y="5396964"/>
                    <a:ext cx="685003" cy="3180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600" dirty="0">
                        <a:solidFill>
                          <a:srgbClr val="000000"/>
                        </a:solidFill>
                        <a:latin typeface="+mn-lt"/>
                      </a:rPr>
                      <a:t>CIADS</a:t>
                    </a:r>
                  </a:p>
                </p:txBody>
              </p:sp>
            </p:grpSp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4800" y="1981200"/>
                  <a:ext cx="1524000" cy="1074185"/>
                </a:xfrm>
                <a:prstGeom prst="rect">
                  <a:avLst/>
                </a:prstGeom>
              </p:spPr>
            </p:pic>
            <p:sp>
              <p:nvSpPr>
                <p:cNvPr id="8" name="TextBox 7"/>
                <p:cNvSpPr txBox="1"/>
                <p:nvPr/>
              </p:nvSpPr>
              <p:spPr>
                <a:xfrm>
                  <a:off x="1981200" y="2133600"/>
                  <a:ext cx="3501980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2400" b="1" dirty="0">
                      <a:solidFill>
                        <a:srgbClr val="FF0000"/>
                      </a:solidFill>
                    </a:rPr>
                    <a:t>The world is watching!</a:t>
                  </a:r>
                </a:p>
              </p:txBody>
            </p:sp>
          </p:grpSp>
        </p:grpSp>
        <p:pic>
          <p:nvPicPr>
            <p:cNvPr id="6" name="Picture 5" descr="PIP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600" y="3200400"/>
              <a:ext cx="2522262" cy="1586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87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458200" cy="342900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latin typeface="+mn-lt"/>
              </a:rPr>
              <a:t>What does the high power operational landscape look like today?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How has recent our experience differed from our expectations?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What are the power-limiting challenges in high power proton facilities today?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What does the high power horizon look like?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140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7" y="0"/>
            <a:ext cx="8636290" cy="496290"/>
          </a:xfrm>
        </p:spPr>
        <p:txBody>
          <a:bodyPr/>
          <a:lstStyle/>
          <a:p>
            <a:pPr algn="ctr"/>
            <a:r>
              <a:rPr lang="en-US" dirty="0"/>
              <a:t>Why High Power Anyway?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" y="533400"/>
            <a:ext cx="8382000" cy="763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400" dirty="0">
                <a:latin typeface="+mn-lt"/>
              </a:rPr>
              <a:t>Generation of large fluxes of secondary particles beams.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400" dirty="0">
                <a:latin typeface="+mn-lt"/>
              </a:rPr>
              <a:t>Source beams for colliders. 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6172200" y="1676400"/>
            <a:ext cx="2895600" cy="4876800"/>
            <a:chOff x="6172199" y="1676400"/>
            <a:chExt cx="2895600" cy="4876800"/>
          </a:xfrm>
        </p:grpSpPr>
        <p:sp>
          <p:nvSpPr>
            <p:cNvPr id="42" name="Rectangle 41"/>
            <p:cNvSpPr/>
            <p:nvPr/>
          </p:nvSpPr>
          <p:spPr>
            <a:xfrm>
              <a:off x="6172199" y="1676400"/>
              <a:ext cx="2895600" cy="4876800"/>
            </a:xfrm>
            <a:prstGeom prst="rect">
              <a:avLst/>
            </a:prstGeom>
            <a:gradFill flip="none" rotWithShape="1">
              <a:gsLst>
                <a:gs pos="0">
                  <a:srgbClr val="9DDAFF"/>
                </a:gs>
                <a:gs pos="100000">
                  <a:srgbClr val="FFFFFF"/>
                </a:gs>
              </a:gsLst>
              <a:lin ang="5400000" scaled="0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53200" y="4648200"/>
              <a:ext cx="2130426" cy="167640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400799" y="1828800"/>
              <a:ext cx="2480930" cy="844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/>
                <a:t>High Energy Physics</a:t>
              </a:r>
            </a:p>
            <a:p>
              <a:pPr algn="ctr">
                <a:lnSpc>
                  <a:spcPct val="90000"/>
                </a:lnSpc>
              </a:pPr>
              <a:r>
                <a:rPr lang="en-US" b="1" dirty="0"/>
                <a:t>and </a:t>
              </a:r>
            </a:p>
            <a:p>
              <a:pPr algn="ctr">
                <a:lnSpc>
                  <a:spcPct val="90000"/>
                </a:lnSpc>
              </a:pPr>
              <a:r>
                <a:rPr lang="en-US" b="1" dirty="0"/>
                <a:t>Nuclear Physics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324600" y="2667000"/>
              <a:ext cx="2667000" cy="1869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b="1" dirty="0">
                  <a:latin typeface="+mn-lt"/>
                </a:rPr>
                <a:t>“Intensity Frontier”</a:t>
              </a:r>
            </a:p>
            <a:p>
              <a:pPr>
                <a:lnSpc>
                  <a:spcPct val="90000"/>
                </a:lnSpc>
              </a:pPr>
              <a:endParaRPr lang="en-US" dirty="0">
                <a:latin typeface="+mn-lt"/>
              </a:endParaRPr>
            </a:p>
            <a:p>
              <a:pPr marL="285750" indent="-285750">
                <a:lnSpc>
                  <a:spcPct val="90000"/>
                </a:lnSpc>
                <a:buFont typeface="Arial"/>
                <a:buChar char="•"/>
              </a:pPr>
              <a:r>
                <a:rPr lang="en-US" dirty="0">
                  <a:latin typeface="+mn-lt"/>
                </a:rPr>
                <a:t>Neutrino factories</a:t>
              </a:r>
            </a:p>
            <a:p>
              <a:pPr marL="285750" indent="-285750">
                <a:lnSpc>
                  <a:spcPct val="90000"/>
                </a:lnSpc>
                <a:buFont typeface="Arial"/>
                <a:buChar char="•"/>
              </a:pPr>
              <a:r>
                <a:rPr lang="en-US" dirty="0">
                  <a:latin typeface="+mn-lt"/>
                </a:rPr>
                <a:t>Muon factories</a:t>
              </a:r>
            </a:p>
            <a:p>
              <a:pPr marL="285750" indent="-285750">
                <a:lnSpc>
                  <a:spcPct val="90000"/>
                </a:lnSpc>
                <a:buFont typeface="Arial"/>
                <a:buChar char="•"/>
              </a:pPr>
              <a:r>
                <a:rPr lang="en-US" dirty="0">
                  <a:latin typeface="+mn-lt"/>
                </a:rPr>
                <a:t>Source beams for colliders</a:t>
              </a:r>
            </a:p>
            <a:p>
              <a:pPr marL="285750" indent="-285750">
                <a:lnSpc>
                  <a:spcPct val="90000"/>
                </a:lnSpc>
                <a:buFont typeface="Arial"/>
                <a:buChar char="•"/>
              </a:pPr>
              <a:r>
                <a:rPr lang="en-US" dirty="0">
                  <a:latin typeface="+mn-lt"/>
                </a:rPr>
                <a:t>Rare isotope beams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8600" y="1676400"/>
            <a:ext cx="2895600" cy="4876800"/>
            <a:chOff x="228600" y="1676400"/>
            <a:chExt cx="2895600" cy="4876800"/>
          </a:xfrm>
        </p:grpSpPr>
        <p:grpSp>
          <p:nvGrpSpPr>
            <p:cNvPr id="52" name="Group 51"/>
            <p:cNvGrpSpPr/>
            <p:nvPr/>
          </p:nvGrpSpPr>
          <p:grpSpPr>
            <a:xfrm>
              <a:off x="228600" y="1676400"/>
              <a:ext cx="2895600" cy="4876800"/>
              <a:chOff x="228600" y="1676400"/>
              <a:chExt cx="2895600" cy="4876800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228600" y="1676400"/>
                <a:ext cx="2895600" cy="4876800"/>
              </a:xfrm>
              <a:prstGeom prst="rect">
                <a:avLst/>
              </a:prstGeom>
              <a:gradFill flip="none" rotWithShape="1">
                <a:gsLst>
                  <a:gs pos="0">
                    <a:srgbClr val="9DDA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3400" y="3962400"/>
                <a:ext cx="2120900" cy="2267732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282402" y="1828800"/>
                <a:ext cx="2660817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b="1" dirty="0"/>
                  <a:t>Materials, Life Science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457200" y="2286000"/>
                <a:ext cx="2377574" cy="1343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90000"/>
                  </a:lnSpc>
                  <a:buFont typeface="Arial"/>
                  <a:buChar char="•"/>
                </a:pPr>
                <a:r>
                  <a:rPr lang="en-US" dirty="0">
                    <a:latin typeface="+mn-lt"/>
                  </a:rPr>
                  <a:t>Neutron beams</a:t>
                </a:r>
              </a:p>
              <a:p>
                <a:pPr marL="285750" indent="-285750">
                  <a:lnSpc>
                    <a:spcPct val="90000"/>
                  </a:lnSpc>
                  <a:buFont typeface="Arial"/>
                  <a:buChar char="•"/>
                </a:pPr>
                <a:r>
                  <a:rPr lang="en-US" dirty="0">
                    <a:latin typeface="+mn-lt"/>
                  </a:rPr>
                  <a:t>Materials irradiation</a:t>
                </a:r>
              </a:p>
              <a:p>
                <a:pPr marL="285750" indent="-285750">
                  <a:lnSpc>
                    <a:spcPct val="90000"/>
                  </a:lnSpc>
                  <a:buFont typeface="Arial"/>
                  <a:buChar char="•"/>
                </a:pPr>
                <a:r>
                  <a:rPr lang="en-US" dirty="0">
                    <a:latin typeface="+mn-lt"/>
                  </a:rPr>
                  <a:t>Isotope production</a:t>
                </a:r>
              </a:p>
              <a:p>
                <a:pPr marL="285750" indent="-285750">
                  <a:lnSpc>
                    <a:spcPct val="90000"/>
                  </a:lnSpc>
                  <a:buFont typeface="Arial"/>
                  <a:buChar char="•"/>
                </a:pPr>
                <a:r>
                  <a:rPr lang="en-US" dirty="0">
                    <a:latin typeface="+mn-lt"/>
                  </a:rPr>
                  <a:t>Radiography</a:t>
                </a:r>
              </a:p>
              <a:p>
                <a:pPr marL="285750" indent="-285750">
                  <a:lnSpc>
                    <a:spcPct val="90000"/>
                  </a:lnSpc>
                  <a:buFont typeface="Arial"/>
                  <a:buChar char="•"/>
                </a:pPr>
                <a:r>
                  <a:rPr lang="en-US" dirty="0">
                    <a:latin typeface="+mn-lt"/>
                  </a:rPr>
                  <a:t>…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914400" y="6248400"/>
              <a:ext cx="131318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 err="1"/>
                <a:t>Phys.org</a:t>
              </a:r>
              <a:r>
                <a:rPr lang="en-US" sz="1200" dirty="0"/>
                <a:t>. ORNL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200400" y="1371600"/>
            <a:ext cx="2895600" cy="4876800"/>
            <a:chOff x="3200400" y="1371600"/>
            <a:chExt cx="2895600" cy="4876800"/>
          </a:xfrm>
        </p:grpSpPr>
        <p:grpSp>
          <p:nvGrpSpPr>
            <p:cNvPr id="53" name="Group 52"/>
            <p:cNvGrpSpPr/>
            <p:nvPr/>
          </p:nvGrpSpPr>
          <p:grpSpPr>
            <a:xfrm>
              <a:off x="3200400" y="1371600"/>
              <a:ext cx="2895600" cy="4876800"/>
              <a:chOff x="3200400" y="1371600"/>
              <a:chExt cx="2895600" cy="4876800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3200400" y="1371600"/>
                <a:ext cx="2895600" cy="4876800"/>
              </a:xfrm>
              <a:prstGeom prst="rect">
                <a:avLst/>
              </a:prstGeom>
              <a:gradFill flip="none" rotWithShape="1">
                <a:gsLst>
                  <a:gs pos="0">
                    <a:srgbClr val="9DDA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412789" y="1524000"/>
                <a:ext cx="2459402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b="1" dirty="0"/>
                  <a:t>Future ADS Systems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352800" y="1981200"/>
                <a:ext cx="2667000" cy="1842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90000"/>
                  </a:lnSpc>
                  <a:buFont typeface="Arial"/>
                  <a:buChar char="•"/>
                </a:pPr>
                <a:r>
                  <a:rPr lang="en-US" dirty="0">
                    <a:latin typeface="+mn-lt"/>
                  </a:rPr>
                  <a:t>Transmutation of nuclear waste</a:t>
                </a:r>
              </a:p>
              <a:p>
                <a:pPr marL="285750" indent="-285750">
                  <a:lnSpc>
                    <a:spcPct val="90000"/>
                  </a:lnSpc>
                  <a:buFont typeface="Arial"/>
                  <a:buChar char="•"/>
                </a:pPr>
                <a:r>
                  <a:rPr lang="en-US" dirty="0">
                    <a:latin typeface="+mn-lt"/>
                  </a:rPr>
                  <a:t>Drivers for nuclear power generation</a:t>
                </a:r>
              </a:p>
              <a:p>
                <a:pPr marL="285750" indent="-285750">
                  <a:lnSpc>
                    <a:spcPct val="90000"/>
                  </a:lnSpc>
                  <a:buFont typeface="Arial"/>
                  <a:buChar char="•"/>
                </a:pPr>
                <a:r>
                  <a:rPr lang="en-US" dirty="0"/>
                  <a:t>Materials research for fusion reactors</a:t>
                </a:r>
              </a:p>
              <a:p>
                <a:pPr>
                  <a:lnSpc>
                    <a:spcPct val="90000"/>
                  </a:lnSpc>
                </a:pPr>
                <a:endParaRPr lang="en-US" dirty="0">
                  <a:latin typeface="+mn-lt"/>
                </a:endParaRPr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6600" y="3886200"/>
                <a:ext cx="2739159" cy="1981200"/>
              </a:xfrm>
              <a:prstGeom prst="rect">
                <a:avLst/>
              </a:prstGeom>
            </p:spPr>
          </p:pic>
        </p:grpSp>
        <p:sp>
          <p:nvSpPr>
            <p:cNvPr id="56" name="TextBox 55"/>
            <p:cNvSpPr txBox="1"/>
            <p:nvPr/>
          </p:nvSpPr>
          <p:spPr>
            <a:xfrm>
              <a:off x="3886200" y="5943600"/>
              <a:ext cx="14247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/>
                <a:t>MYRRHA concept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7478062" y="6324600"/>
            <a:ext cx="1846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1200" dirty="0"/>
          </a:p>
        </p:txBody>
      </p:sp>
      <p:sp>
        <p:nvSpPr>
          <p:cNvPr id="58" name="TextBox 57"/>
          <p:cNvSpPr txBox="1"/>
          <p:nvPr/>
        </p:nvSpPr>
        <p:spPr>
          <a:xfrm>
            <a:off x="6705601" y="6400800"/>
            <a:ext cx="1869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http://www-</a:t>
            </a:r>
            <a:r>
              <a:rPr lang="en-US" sz="1200" dirty="0" err="1"/>
              <a:t>nova.fnal.gov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5179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31FC62-2A2E-2141-8D97-F849709AD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79067"/>
            <a:ext cx="8921187" cy="55789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679971-C366-6742-95A5-5F3A74EC7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14" y="1275555"/>
            <a:ext cx="8881533" cy="56171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572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+mn-lt"/>
              </a:rPr>
              <a:t>~25 years ago, the focus in the field was on energy frontier physics, &gt; 1 MW conceptualized...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722293"/>
            <a:ext cx="5186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+mn-lt"/>
              </a:rPr>
              <a:t>Today, much greater focus on “Intensity Frontier”: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7" y="0"/>
            <a:ext cx="8636290" cy="496290"/>
          </a:xfrm>
        </p:spPr>
        <p:txBody>
          <a:bodyPr/>
          <a:lstStyle/>
          <a:p>
            <a:pPr algn="ctr"/>
            <a:r>
              <a:rPr lang="en-US" b="1" dirty="0">
                <a:latin typeface="+mj-lt"/>
              </a:rPr>
              <a:t>Beam Power Evolution in the Last 30 Years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420028" y="1975177"/>
            <a:ext cx="1863969" cy="1176069"/>
            <a:chOff x="3574064" y="2516338"/>
            <a:chExt cx="1524000" cy="1065062"/>
          </a:xfrm>
        </p:grpSpPr>
        <p:sp>
          <p:nvSpPr>
            <p:cNvPr id="9" name="Oval 8"/>
            <p:cNvSpPr/>
            <p:nvPr/>
          </p:nvSpPr>
          <p:spPr>
            <a:xfrm>
              <a:off x="3581400" y="3124200"/>
              <a:ext cx="914400" cy="457200"/>
            </a:xfrm>
            <a:prstGeom prst="ellipse">
              <a:avLst/>
            </a:prstGeom>
            <a:noFill/>
            <a:ln w="19050" cmpd="sng">
              <a:solidFill>
                <a:srgbClr val="B441AB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74064" y="2516338"/>
              <a:ext cx="1524000" cy="539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rgbClr val="B441AB"/>
                  </a:solidFill>
                  <a:latin typeface="+mn-lt"/>
                </a:rPr>
                <a:t>Cracked the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rgbClr val="B441AB"/>
                  </a:solidFill>
                  <a:latin typeface="+mn-lt"/>
                </a:rPr>
                <a:t> 1 MW barrier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50152" y="2350177"/>
            <a:ext cx="6364112" cy="3784424"/>
            <a:chOff x="2182073" y="3050849"/>
            <a:chExt cx="6244034" cy="3427220"/>
          </a:xfrm>
        </p:grpSpPr>
        <p:sp>
          <p:nvSpPr>
            <p:cNvPr id="19" name="Oval 18"/>
            <p:cNvSpPr/>
            <p:nvPr/>
          </p:nvSpPr>
          <p:spPr>
            <a:xfrm rot="5562464">
              <a:off x="5609852" y="3661814"/>
              <a:ext cx="2134817" cy="3497693"/>
            </a:xfrm>
            <a:prstGeom prst="ellipse">
              <a:avLst/>
            </a:prstGeom>
            <a:noFill/>
            <a:ln>
              <a:solidFill>
                <a:srgbClr val="FF66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52562" y="3050849"/>
              <a:ext cx="1535462" cy="595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FF6600"/>
                  </a:solidFill>
                </a:rPr>
                <a:t>Materials, Life Science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30973" y="4384572"/>
              <a:ext cx="65512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rgbClr val="FF6600"/>
                  </a:solidFill>
                </a:rPr>
                <a:t>HEP</a:t>
              </a:r>
            </a:p>
          </p:txBody>
        </p:sp>
        <p:sp>
          <p:nvSpPr>
            <p:cNvPr id="25" name="Oval 24"/>
            <p:cNvSpPr/>
            <p:nvPr/>
          </p:nvSpPr>
          <p:spPr>
            <a:xfrm rot="4231275">
              <a:off x="2863511" y="2524188"/>
              <a:ext cx="2134817" cy="3497693"/>
            </a:xfrm>
            <a:prstGeom prst="ellipse">
              <a:avLst/>
            </a:prstGeom>
            <a:noFill/>
            <a:ln>
              <a:solidFill>
                <a:srgbClr val="FF66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624545" y="1553787"/>
            <a:ext cx="342132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>
                <a:solidFill>
                  <a:srgbClr val="B441AB"/>
                </a:solidFill>
              </a:rPr>
              <a:t>What is life like at high power?</a:t>
            </a:r>
          </a:p>
        </p:txBody>
      </p:sp>
    </p:spTree>
    <p:extLst>
      <p:ext uri="{BB962C8B-B14F-4D97-AF65-F5344CB8AC3E}">
        <p14:creationId xmlns:p14="http://schemas.microsoft.com/office/powerpoint/2010/main" val="199000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9616615"/>
              </p:ext>
            </p:extLst>
          </p:nvPr>
        </p:nvGraphicFramePr>
        <p:xfrm>
          <a:off x="36439" y="3668505"/>
          <a:ext cx="8802761" cy="3143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6" y="1"/>
            <a:ext cx="9262533" cy="496290"/>
          </a:xfrm>
        </p:spPr>
        <p:txBody>
          <a:bodyPr/>
          <a:lstStyle/>
          <a:p>
            <a:pPr algn="ctr"/>
            <a:r>
              <a:rPr lang="en-US" b="1" dirty="0">
                <a:latin typeface="+mj-lt"/>
              </a:rPr>
              <a:t>Operating at High Power: Production, Reliability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00200" y="457200"/>
            <a:ext cx="62484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~4500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hrs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/year, allows for maintenance (half of a year)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38200"/>
            <a:ext cx="8369300" cy="2501900"/>
          </a:xfrm>
          <a:prstGeom prst="rect">
            <a:avLst/>
          </a:prstGeom>
          <a:effectLst>
            <a:outerShdw blurRad="50800" dist="63500" dir="120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1323211" y="3534766"/>
            <a:ext cx="7391400" cy="971939"/>
            <a:chOff x="1323211" y="3534766"/>
            <a:chExt cx="7391400" cy="971939"/>
          </a:xfrm>
        </p:grpSpPr>
        <p:cxnSp>
          <p:nvCxnSpPr>
            <p:cNvPr id="20" name="Curved Connector 19"/>
            <p:cNvCxnSpPr/>
            <p:nvPr/>
          </p:nvCxnSpPr>
          <p:spPr>
            <a:xfrm rot="16200000" flipH="1">
              <a:off x="5143500" y="3924300"/>
              <a:ext cx="381000" cy="304800"/>
            </a:xfrm>
            <a:prstGeom prst="curvedConnector3">
              <a:avLst>
                <a:gd name="adj1" fmla="val 50000"/>
              </a:avLst>
            </a:prstGeom>
            <a:ln w="0" cmpd="sng">
              <a:solidFill>
                <a:srgbClr val="FF0000"/>
              </a:solidFill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/>
            <p:cNvGrpSpPr/>
            <p:nvPr/>
          </p:nvGrpSpPr>
          <p:grpSpPr>
            <a:xfrm>
              <a:off x="1323211" y="3534766"/>
              <a:ext cx="7391400" cy="971939"/>
              <a:chOff x="1323211" y="3534766"/>
              <a:chExt cx="7391400" cy="971939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2148882" y="3534766"/>
                <a:ext cx="5032499" cy="374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000" dirty="0">
                    <a:solidFill>
                      <a:srgbClr val="FF0000"/>
                    </a:solidFill>
                    <a:latin typeface="+mn-lt"/>
                  </a:rPr>
                  <a:t>Difficult to get beyond &gt;92%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323211" y="4354305"/>
                <a:ext cx="7391400" cy="152400"/>
              </a:xfrm>
              <a:prstGeom prst="rect">
                <a:avLst/>
              </a:prstGeom>
              <a:solidFill>
                <a:srgbClr val="FF0000">
                  <a:alpha val="15000"/>
                </a:srgbClr>
              </a:solidFill>
              <a:ln w="22225">
                <a:solidFill>
                  <a:srgbClr val="FF0000"/>
                </a:solidFill>
                <a:prstDash val="dash"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000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nac_typic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609600"/>
            <a:ext cx="6096000" cy="2895600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50800" dist="63500" dir="120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 descr="ring_typic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657600"/>
            <a:ext cx="6477000" cy="3112298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50800" dist="63500" dir="120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36290" cy="496290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Operational Landscape: Activation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700" y="533400"/>
            <a:ext cx="2959100" cy="3088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*Numbers contain facility-specific nuances, not meant for direct comparison.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endParaRPr lang="en-US" dirty="0">
              <a:latin typeface="+mn-lt"/>
            </a:endParaRP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>
                <a:latin typeface="+mn-lt"/>
              </a:rPr>
              <a:t>Most areas are below the 100 </a:t>
            </a:r>
            <a:r>
              <a:rPr lang="en-US" dirty="0" err="1">
                <a:latin typeface="+mn-lt"/>
              </a:rPr>
              <a:t>mrem</a:t>
            </a:r>
            <a:r>
              <a:rPr lang="en-US" dirty="0">
                <a:latin typeface="+mn-lt"/>
              </a:rPr>
              <a:t>/</a:t>
            </a:r>
            <a:r>
              <a:rPr lang="en-US" dirty="0" err="1">
                <a:latin typeface="+mn-lt"/>
              </a:rPr>
              <a:t>hr</a:t>
            </a:r>
            <a:r>
              <a:rPr lang="en-US" dirty="0">
                <a:latin typeface="+mn-lt"/>
              </a:rPr>
              <a:t> gold standard and allow for “hands-on” maintenance.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endParaRPr lang="en-US" dirty="0">
              <a:latin typeface="+mn-lt"/>
            </a:endParaRP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>
                <a:latin typeface="+mn-lt"/>
              </a:rPr>
              <a:t>Ring activation 30-60 times higher than linacs</a:t>
            </a:r>
            <a:r>
              <a:rPr lang="en-US" dirty="0"/>
              <a:t>.</a:t>
            </a:r>
            <a:r>
              <a:rPr lang="en-US" dirty="0">
                <a:latin typeface="+mn-lt"/>
              </a:rPr>
              <a:t> </a:t>
            </a:r>
          </a:p>
          <a:p>
            <a:pPr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700" y="3810000"/>
            <a:ext cx="2451100" cy="1343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>
                <a:latin typeface="+mn-lt"/>
              </a:rPr>
              <a:t>Peak values are localized spots: usually, injection, extraction, dumps.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endParaRPr lang="en-US" dirty="0">
              <a:latin typeface="+mn-lt"/>
            </a:endParaRPr>
          </a:p>
        </p:txBody>
      </p:sp>
      <p:pic>
        <p:nvPicPr>
          <p:cNvPr id="26" name="Picture 25" descr="ring_bot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657600"/>
            <a:ext cx="6505447" cy="3124200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50800" dist="63500" dir="120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486400" y="3657600"/>
            <a:ext cx="753607" cy="374461"/>
          </a:xfrm>
          <a:prstGeom prst="rect">
            <a:avLst/>
          </a:prstGeom>
          <a:solidFill>
            <a:srgbClr val="FFFEE9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latin typeface="+mn-lt"/>
              </a:rPr>
              <a:t>Rings</a:t>
            </a:r>
          </a:p>
        </p:txBody>
      </p:sp>
      <p:pic>
        <p:nvPicPr>
          <p:cNvPr id="5" name="Picture 4" descr="linac_b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81076"/>
            <a:ext cx="6096000" cy="302412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63500" dir="120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410200" y="616139"/>
            <a:ext cx="830000" cy="374461"/>
          </a:xfrm>
          <a:prstGeom prst="rect">
            <a:avLst/>
          </a:prstGeom>
          <a:solidFill>
            <a:srgbClr val="FFFEE9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latin typeface="+mn-lt"/>
              </a:rPr>
              <a:t>Linacs</a:t>
            </a:r>
          </a:p>
        </p:txBody>
      </p:sp>
    </p:spTree>
    <p:extLst>
      <p:ext uri="{BB962C8B-B14F-4D97-AF65-F5344CB8AC3E}">
        <p14:creationId xmlns:p14="http://schemas.microsoft.com/office/powerpoint/2010/main" val="228339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73radsurv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4222932" cy="5810702"/>
          </a:xfrm>
          <a:prstGeom prst="rect">
            <a:avLst/>
          </a:prstGeom>
          <a:solidFill>
            <a:srgbClr val="FFFCEF"/>
          </a:solidFill>
          <a:ln>
            <a:solidFill>
              <a:srgbClr val="7F7F7F"/>
            </a:solidFill>
          </a:ln>
          <a:effectLst>
            <a:outerShdw blurRad="50800" dist="114300" dir="120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20200" cy="49629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Historical Trends in Activation, Beam Loss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134" y="5429702"/>
            <a:ext cx="4603266" cy="539122"/>
          </a:xfrm>
          <a:prstGeom prst="rect">
            <a:avLst/>
          </a:prstGeom>
          <a:solidFill>
            <a:srgbClr val="FFFCEF"/>
          </a:solidFill>
          <a:ln>
            <a:solidFill>
              <a:srgbClr val="7F7F7F"/>
            </a:solidFill>
          </a:ln>
          <a:effectLst>
            <a:outerShdw blurRad="50800" dist="38100" dir="120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1974 Fermilab Booster activation survey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Courtesy B. Brown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3534" y="1676998"/>
            <a:ext cx="869466" cy="289823"/>
          </a:xfrm>
          <a:prstGeom prst="rect">
            <a:avLst/>
          </a:prstGeom>
          <a:solidFill>
            <a:srgbClr val="FFFCEF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120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FF0000"/>
                </a:solidFill>
                <a:latin typeface="+mn-lt"/>
              </a:rPr>
              <a:t>10 rad/h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3200400"/>
            <a:ext cx="762000" cy="289823"/>
          </a:xfrm>
          <a:prstGeom prst="rect">
            <a:avLst/>
          </a:prstGeom>
          <a:solidFill>
            <a:srgbClr val="FFFCEF"/>
          </a:solidFill>
          <a:ln>
            <a:solidFill>
              <a:srgbClr val="7F7F7F"/>
            </a:solidFill>
          </a:ln>
          <a:effectLst>
            <a:outerShdw blurRad="50800" dist="38100" dir="120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FF0000"/>
                </a:solidFill>
                <a:latin typeface="+mn-lt"/>
              </a:rPr>
              <a:t>1 rad/h</a:t>
            </a:r>
          </a:p>
        </p:txBody>
      </p:sp>
      <p:sp>
        <p:nvSpPr>
          <p:cNvPr id="10" name="Oval 9"/>
          <p:cNvSpPr/>
          <p:nvPr/>
        </p:nvSpPr>
        <p:spPr>
          <a:xfrm>
            <a:off x="425934" y="1314902"/>
            <a:ext cx="322244" cy="31747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2134" y="2838902"/>
            <a:ext cx="322244" cy="31747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35534" y="1238702"/>
            <a:ext cx="966732" cy="23810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9721" y="857702"/>
            <a:ext cx="906413" cy="346249"/>
          </a:xfrm>
          <a:prstGeom prst="rect">
            <a:avLst/>
          </a:prstGeom>
          <a:solidFill>
            <a:srgbClr val="FFFCEF"/>
          </a:solidFill>
          <a:ln>
            <a:solidFill>
              <a:srgbClr val="7F7F7F"/>
            </a:solidFill>
          </a:ln>
          <a:effectLst>
            <a:outerShdw blurRad="50800" dist="38100" dir="120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1/7/74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57406" y="491951"/>
            <a:ext cx="274839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Other numbers, circa 2007: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029105"/>
              </p:ext>
            </p:extLst>
          </p:nvPr>
        </p:nvGraphicFramePr>
        <p:xfrm>
          <a:off x="4648200" y="838200"/>
          <a:ext cx="4343401" cy="960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</a:rPr>
                        <a:t>BNL/AGS injection, extraction, cavities</a:t>
                      </a:r>
                    </a:p>
                  </a:txBody>
                  <a:tcPr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20 kW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1 – 10 rem/</a:t>
                      </a:r>
                      <a:r>
                        <a:rPr lang="en-US" sz="1600" dirty="0" err="1">
                          <a:latin typeface="+mn-lt"/>
                        </a:rPr>
                        <a:t>hr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PSR</a:t>
                      </a:r>
                    </a:p>
                  </a:txBody>
                  <a:tcPr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90 kW</a:t>
                      </a: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0.1 – 1 rem/</a:t>
                      </a:r>
                      <a:r>
                        <a:rPr lang="en-US" sz="1600" dirty="0" err="1">
                          <a:latin typeface="+mn-lt"/>
                        </a:rPr>
                        <a:t>hr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704144" y="3156380"/>
            <a:ext cx="419100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Arial"/>
              <a:buChar char="•"/>
            </a:pPr>
            <a:endParaRPr lang="en-US" dirty="0">
              <a:latin typeface="+mn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7F8ADD-4D7D-2D4E-BA2C-275377D5CF38}"/>
              </a:ext>
            </a:extLst>
          </p:cNvPr>
          <p:cNvSpPr/>
          <p:nvPr/>
        </p:nvSpPr>
        <p:spPr>
          <a:xfrm>
            <a:off x="4645603" y="2362200"/>
            <a:ext cx="4345998" cy="419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/>
              <a:t>The gold standard for “hands-on” maintenance is fixed at 1 W/m of beam power deposition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Fractional beam loss much go down as beam power goes up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/>
              <a:t>Activation, beam loss has been steady as power has been  increasing.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/>
              <a:t>New technology, progressively better understanding and control of of beam loss mechanism. </a:t>
            </a:r>
          </a:p>
          <a:p>
            <a:pPr>
              <a:lnSpc>
                <a:spcPct val="90000"/>
              </a:lnSpc>
            </a:pPr>
            <a:r>
              <a:rPr lang="en-US" dirty="0"/>
              <a:t>. 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306736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-Template_HFIR-SNS">
  <a:themeElements>
    <a:clrScheme name="ORNL Corporate Color Palette FINAL">
      <a:dk1>
        <a:sysClr val="windowText" lastClr="000000"/>
      </a:dk1>
      <a:lt1>
        <a:sysClr val="window" lastClr="FFFFFF"/>
      </a:lt1>
      <a:dk2>
        <a:srgbClr val="18783D"/>
      </a:dk2>
      <a:lt2>
        <a:srgbClr val="FFFFFF"/>
      </a:lt2>
      <a:accent1>
        <a:srgbClr val="2A6EBB"/>
      </a:accent1>
      <a:accent2>
        <a:srgbClr val="69BE28"/>
      </a:accent2>
      <a:accent3>
        <a:srgbClr val="E37222"/>
      </a:accent3>
      <a:accent4>
        <a:srgbClr val="3CB6CE"/>
      </a:accent4>
      <a:accent5>
        <a:srgbClr val="983222"/>
      </a:accent5>
      <a:accent6>
        <a:srgbClr val="FECB00"/>
      </a:accent6>
      <a:hlink>
        <a:srgbClr val="2A6EBB"/>
      </a:hlink>
      <a:folHlink>
        <a:srgbClr val="207C4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913069-075D-49F7-AF90-34940D148085}">
  <ds:schemaRefs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F50F8B6-4A11-4B4C-906E-532188B822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98F7A50-2969-4387-8ABB-A3555854BC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Powerpoint-Template_HFIR-SNS.potx</Template>
  <TotalTime>58296</TotalTime>
  <Words>1815</Words>
  <Application>Microsoft Macintosh PowerPoint</Application>
  <PresentationFormat>On-screen Show (4:3)</PresentationFormat>
  <Paragraphs>334</Paragraphs>
  <Slides>32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ＭＳ 明朝</vt:lpstr>
      <vt:lpstr>ＭＳ Ｐゴシック</vt:lpstr>
      <vt:lpstr>ＭＳ Ｐ明朝</vt:lpstr>
      <vt:lpstr>Arial</vt:lpstr>
      <vt:lpstr>Arial Black</vt:lpstr>
      <vt:lpstr>Book Antiqua</vt:lpstr>
      <vt:lpstr>Calibri</vt:lpstr>
      <vt:lpstr>Helvetica Light</vt:lpstr>
      <vt:lpstr>Times New Roman</vt:lpstr>
      <vt:lpstr>Wingdings</vt:lpstr>
      <vt:lpstr>Powerpoint-Template_HFIR-SNS</vt:lpstr>
      <vt:lpstr>Status and Future of High-Power Proton Drivers</vt:lpstr>
      <vt:lpstr>Outline</vt:lpstr>
      <vt:lpstr>Acknowledgements</vt:lpstr>
      <vt:lpstr>Outline</vt:lpstr>
      <vt:lpstr>Why High Power Anyway?</vt:lpstr>
      <vt:lpstr>Beam Power Evolution in the Last 30 Years</vt:lpstr>
      <vt:lpstr>Operating at High Power: Production, Reliability</vt:lpstr>
      <vt:lpstr>Operational Landscape: Activation</vt:lpstr>
      <vt:lpstr>Historical Trends in Activation, Beam Loss</vt:lpstr>
      <vt:lpstr>Outline</vt:lpstr>
      <vt:lpstr>The SNS Power Ramp Up: Expectations vs. Reality </vt:lpstr>
      <vt:lpstr>The 12 Year SNS Beam Power History</vt:lpstr>
      <vt:lpstr>SNS SCL Cavities: Expectations vs. Reality</vt:lpstr>
      <vt:lpstr>JPARC Facility – Neutron and Neutrino Source</vt:lpstr>
      <vt:lpstr>JPARC Power Ramp History</vt:lpstr>
      <vt:lpstr>Outline</vt:lpstr>
      <vt:lpstr>The Targets Challenge</vt:lpstr>
      <vt:lpstr>Beam Power Limitations: Hardware</vt:lpstr>
      <vt:lpstr>High Power Target R&amp;D Efforts</vt:lpstr>
      <vt:lpstr>Beam Power Limitations: Beam Loss</vt:lpstr>
      <vt:lpstr>Instability: A Dreaded Beam Loss Mechanism</vt:lpstr>
      <vt:lpstr>Outline</vt:lpstr>
      <vt:lpstr>Summary of Future Beam Powers</vt:lpstr>
      <vt:lpstr>Driving Technology for Future Machines</vt:lpstr>
      <vt:lpstr>The Future in Superconducting Linac</vt:lpstr>
      <vt:lpstr>PIPII – High Power Neutrino Source </vt:lpstr>
      <vt:lpstr>PowerPoint Presentation</vt:lpstr>
      <vt:lpstr>European Spallation Slource</vt:lpstr>
      <vt:lpstr>SNS Proton Power Upgrade</vt:lpstr>
      <vt:lpstr>Chinese International ADS Project </vt:lpstr>
      <vt:lpstr>CIADS – ~1 MW Test Stage</vt:lpstr>
      <vt:lpstr>Summary</vt:lpstr>
    </vt:vector>
  </TitlesOfParts>
  <Company>ORNL</Company>
  <LinksUpToDate>false</LinksUpToDate>
  <SharedDoc>false</SharedDoc>
  <HyperlinkBase/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Manning, Renee</dc:creator>
  <cp:keywords>Spallation Neuton Souce, Neutron Sciences Directorate</cp:keywords>
  <cp:lastModifiedBy>Cousineau, Sarah M.</cp:lastModifiedBy>
  <cp:revision>637</cp:revision>
  <cp:lastPrinted>2015-04-24T16:57:09Z</cp:lastPrinted>
  <dcterms:created xsi:type="dcterms:W3CDTF">2014-04-28T13:33:12Z</dcterms:created>
  <dcterms:modified xsi:type="dcterms:W3CDTF">2018-08-13T17:24:42Z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