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417" r:id="rId3"/>
    <p:sldId id="470" r:id="rId4"/>
    <p:sldId id="418" r:id="rId5"/>
    <p:sldId id="419" r:id="rId6"/>
    <p:sldId id="420" r:id="rId7"/>
    <p:sldId id="471" r:id="rId8"/>
    <p:sldId id="460" r:id="rId9"/>
    <p:sldId id="421" r:id="rId10"/>
    <p:sldId id="474" r:id="rId11"/>
    <p:sldId id="475" r:id="rId12"/>
    <p:sldId id="427" r:id="rId13"/>
    <p:sldId id="429" r:id="rId14"/>
    <p:sldId id="430" r:id="rId15"/>
    <p:sldId id="431" r:id="rId16"/>
    <p:sldId id="461" r:id="rId17"/>
    <p:sldId id="472" r:id="rId18"/>
    <p:sldId id="370" r:id="rId19"/>
    <p:sldId id="372" r:id="rId20"/>
    <p:sldId id="371" r:id="rId21"/>
    <p:sldId id="435" r:id="rId22"/>
    <p:sldId id="476" r:id="rId23"/>
    <p:sldId id="375" r:id="rId24"/>
    <p:sldId id="377" r:id="rId25"/>
    <p:sldId id="436" r:id="rId26"/>
    <p:sldId id="437" r:id="rId27"/>
    <p:sldId id="440" r:id="rId28"/>
    <p:sldId id="441" r:id="rId29"/>
    <p:sldId id="442" r:id="rId30"/>
    <p:sldId id="449" r:id="rId31"/>
    <p:sldId id="448" r:id="rId32"/>
    <p:sldId id="459" r:id="rId33"/>
    <p:sldId id="425" r:id="rId34"/>
    <p:sldId id="457" r:id="rId35"/>
    <p:sldId id="458" r:id="rId36"/>
    <p:sldId id="468" r:id="rId37"/>
    <p:sldId id="464" r:id="rId38"/>
    <p:sldId id="466" r:id="rId39"/>
    <p:sldId id="450" r:id="rId40"/>
    <p:sldId id="453" r:id="rId41"/>
    <p:sldId id="454" r:id="rId42"/>
    <p:sldId id="455" r:id="rId43"/>
    <p:sldId id="451" r:id="rId44"/>
    <p:sldId id="452" r:id="rId45"/>
    <p:sldId id="467" r:id="rId46"/>
    <p:sldId id="368" r:id="rId47"/>
    <p:sldId id="272" r:id="rId48"/>
    <p:sldId id="423" r:id="rId49"/>
    <p:sldId id="422" r:id="rId50"/>
    <p:sldId id="446" r:id="rId51"/>
    <p:sldId id="327" r:id="rId52"/>
    <p:sldId id="400" r:id="rId53"/>
    <p:sldId id="330" r:id="rId54"/>
    <p:sldId id="356" r:id="rId55"/>
    <p:sldId id="337" r:id="rId56"/>
    <p:sldId id="357" r:id="rId57"/>
    <p:sldId id="358" r:id="rId58"/>
    <p:sldId id="359" r:id="rId59"/>
    <p:sldId id="336" r:id="rId60"/>
    <p:sldId id="315" r:id="rId61"/>
    <p:sldId id="268" r:id="rId62"/>
    <p:sldId id="329" r:id="rId63"/>
    <p:sldId id="326" r:id="rId64"/>
    <p:sldId id="316" r:id="rId65"/>
    <p:sldId id="317" r:id="rId66"/>
    <p:sldId id="318" r:id="rId67"/>
    <p:sldId id="310" r:id="rId68"/>
    <p:sldId id="351" r:id="rId69"/>
    <p:sldId id="434" r:id="rId70"/>
    <p:sldId id="383" r:id="rId71"/>
    <p:sldId id="374" r:id="rId72"/>
    <p:sldId id="373" r:id="rId73"/>
    <p:sldId id="439" r:id="rId74"/>
    <p:sldId id="353" r:id="rId75"/>
    <p:sldId id="469" r:id="rId76"/>
    <p:sldId id="352" r:id="rId77"/>
    <p:sldId id="384" r:id="rId78"/>
    <p:sldId id="394" r:id="rId79"/>
    <p:sldId id="385" r:id="rId80"/>
    <p:sldId id="395" r:id="rId81"/>
    <p:sldId id="396" r:id="rId82"/>
    <p:sldId id="388" r:id="rId83"/>
    <p:sldId id="444" r:id="rId84"/>
    <p:sldId id="386" r:id="rId85"/>
    <p:sldId id="387" r:id="rId86"/>
    <p:sldId id="392" r:id="rId87"/>
    <p:sldId id="445" r:id="rId88"/>
    <p:sldId id="390" r:id="rId89"/>
    <p:sldId id="391" r:id="rId90"/>
    <p:sldId id="447" r:id="rId91"/>
    <p:sldId id="401" r:id="rId92"/>
    <p:sldId id="405" r:id="rId93"/>
    <p:sldId id="398" r:id="rId94"/>
    <p:sldId id="404" r:id="rId95"/>
    <p:sldId id="402" r:id="rId96"/>
    <p:sldId id="399" r:id="rId97"/>
    <p:sldId id="412" r:id="rId98"/>
    <p:sldId id="415" r:id="rId99"/>
    <p:sldId id="413" r:id="rId100"/>
    <p:sldId id="414" r:id="rId10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80"/>
    <a:srgbClr val="000080"/>
    <a:srgbClr val="FFCC4A"/>
    <a:srgbClr val="DC8047"/>
    <a:srgbClr val="66CCFF"/>
    <a:srgbClr val="00FFFF"/>
    <a:srgbClr val="0080FF"/>
    <a:srgbClr val="BC5E01"/>
    <a:srgbClr val="AF58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8C82-F173-584F-9ABC-F6D91AAD0C29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836AE-027B-2A4F-A4FF-C9042526E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97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975E7-64CE-7B43-AA84-5E28620561BB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A2403-AB90-6945-AC8C-F10FD8153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39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A2403-AB90-6945-AC8C-F10FD81537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A2403-AB90-6945-AC8C-F10FD81537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0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A2403-AB90-6945-AC8C-F10FD815371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4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A2403-AB90-6945-AC8C-F10FD815371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4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332D3-E033-434E-8640-AD7FB6167513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28553-5B74-EF48-B2E5-FF4CDDA6309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4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9011810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60" y="6564773"/>
            <a:ext cx="1476716" cy="248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7E4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2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8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9684" y="1210987"/>
            <a:ext cx="5421083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877763A-1E42-2145-BB5E-841889B89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65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1190095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600" b="1"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sz="1400" dirty="0"/>
          </a:p>
        </p:txBody>
      </p:sp>
      <p:pic>
        <p:nvPicPr>
          <p:cNvPr id="10" name="Picture 9" descr="nova-blue.png"/>
          <p:cNvPicPr>
            <a:picLocks noChangeAspect="1"/>
          </p:cNvPicPr>
          <p:nvPr userDrawn="1"/>
        </p:nvPicPr>
        <p:blipFill>
          <a:blip r:embed="rId16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8" y="1309944"/>
            <a:ext cx="266700" cy="1722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599684" y="121098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P. Vahle, NuFACT 2018</a:t>
            </a:r>
            <a:endParaRPr lang="en-US" dirty="0"/>
          </a:p>
        </p:txBody>
      </p:sp>
      <p:pic>
        <p:nvPicPr>
          <p:cNvPr id="5" name="Picture 4" descr="wm_cypher_gold.png"/>
          <p:cNvPicPr>
            <a:picLocks noChangeAspect="1"/>
          </p:cNvPicPr>
          <p:nvPr userDrawn="1"/>
        </p:nvPicPr>
        <p:blipFill>
          <a:blip r:embed="rId17" cstate="print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46" y="1296924"/>
            <a:ext cx="201192" cy="1998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29.emf"/><Relationship Id="rId7" Type="http://schemas.openxmlformats.org/officeDocument/2006/relationships/image" Target="../media/image3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hyperlink" Target="http://news.fnal.gov/2018/07/fermilab-computing-experts-bolster-nova-evidence-1-million-cores-consumed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emf"/><Relationship Id="rId7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3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tiff"/><Relationship Id="rId6" Type="http://schemas.openxmlformats.org/officeDocument/2006/relationships/image" Target="../media/image104.tiff"/><Relationship Id="rId7" Type="http://schemas.openxmlformats.org/officeDocument/2006/relationships/image" Target="../media/image10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gif"/><Relationship Id="rId5" Type="http://schemas.openxmlformats.org/officeDocument/2006/relationships/image" Target="../media/image11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Relationship Id="rId3" Type="http://schemas.openxmlformats.org/officeDocument/2006/relationships/image" Target="../media/image12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0.emf"/><Relationship Id="rId5" Type="http://schemas.openxmlformats.org/officeDocument/2006/relationships/image" Target="../media/image17.emf"/><Relationship Id="rId6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emf"/><Relationship Id="rId3" Type="http://schemas.openxmlformats.org/officeDocument/2006/relationships/image" Target="../media/image13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0.emf"/><Relationship Id="rId3" Type="http://schemas.openxmlformats.org/officeDocument/2006/relationships/image" Target="../media/image14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6" Type="http://schemas.openxmlformats.org/officeDocument/2006/relationships/image" Target="../media/image159.emf"/><Relationship Id="rId7" Type="http://schemas.openxmlformats.org/officeDocument/2006/relationships/image" Target="../media/image160.emf"/><Relationship Id="rId8" Type="http://schemas.openxmlformats.org/officeDocument/2006/relationships/image" Target="../media/image161.emf"/><Relationship Id="rId9" Type="http://schemas.openxmlformats.org/officeDocument/2006/relationships/image" Target="../media/image16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0.emf"/><Relationship Id="rId5" Type="http://schemas.openxmlformats.org/officeDocument/2006/relationships/image" Target="../media/image17.emf"/><Relationship Id="rId6" Type="http://schemas.openxmlformats.org/officeDocument/2006/relationships/image" Target="../media/image2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3.emf"/><Relationship Id="rId3" Type="http://schemas.openxmlformats.org/officeDocument/2006/relationships/image" Target="../media/image16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0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emf"/><Relationship Id="rId6" Type="http://schemas.openxmlformats.org/officeDocument/2006/relationships/image" Target="../media/image179.emf"/><Relationship Id="rId7" Type="http://schemas.openxmlformats.org/officeDocument/2006/relationships/image" Target="../media/image180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1.jpeg"/><Relationship Id="rId3" Type="http://schemas.openxmlformats.org/officeDocument/2006/relationships/image" Target="../media/image1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9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1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2.emf"/><Relationship Id="rId3" Type="http://schemas.openxmlformats.org/officeDocument/2006/relationships/image" Target="../media/image193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7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8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kie_Stone_example.JPG"/>
          <p:cNvPicPr>
            <a:picLocks noChangeAspect="1"/>
          </p:cNvPicPr>
          <p:nvPr/>
        </p:nvPicPr>
        <p:blipFill>
          <a:blip r:embed="rId2" cstate="print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131810"/>
            <a:ext cx="6781800" cy="1828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Accelerator neutrino physics overview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nova-blue.png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" y="73470"/>
            <a:ext cx="1929347" cy="124580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6024110"/>
            <a:ext cx="4114800" cy="685800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Patricia Vahle, William and Mary</a:t>
            </a:r>
          </a:p>
          <a:p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NuFACT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2018</a:t>
            </a: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7975600" y="-127000"/>
            <a:ext cx="1346200" cy="1231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99819" y="6281399"/>
            <a:ext cx="27427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FFFFFF"/>
                </a:solidFill>
              </a:rPr>
              <a:t>Photo credit</a:t>
            </a:r>
            <a:r>
              <a:rPr lang="en-US" sz="1050" dirty="0" smtClean="0">
                <a:solidFill>
                  <a:srgbClr val="FFFFFF"/>
                </a:solidFill>
              </a:rPr>
              <a:t>:</a:t>
            </a:r>
            <a:endParaRPr lang="en-US" sz="1050" dirty="0">
              <a:solidFill>
                <a:srgbClr val="FFFFFF"/>
              </a:solidFill>
            </a:endParaRPr>
          </a:p>
          <a:p>
            <a:pPr algn="r"/>
            <a:r>
              <a:rPr lang="en-US" sz="1050" dirty="0" smtClean="0">
                <a:solidFill>
                  <a:srgbClr val="FFFFFF"/>
                </a:solidFill>
              </a:rPr>
              <a:t>Eric T. Gunther</a:t>
            </a:r>
          </a:p>
          <a:p>
            <a:pPr algn="r"/>
            <a:r>
              <a:rPr lang="en-US" sz="1050" dirty="0">
                <a:solidFill>
                  <a:srgbClr val="FFFFFF"/>
                </a:solidFill>
              </a:rPr>
              <a:t>https://</a:t>
            </a:r>
            <a:r>
              <a:rPr lang="en-US" sz="1050" dirty="0" err="1">
                <a:solidFill>
                  <a:srgbClr val="FFFFFF"/>
                </a:solidFill>
              </a:rPr>
              <a:t>en.wikipedia.org</a:t>
            </a:r>
            <a:r>
              <a:rPr lang="en-US" sz="1050" dirty="0">
                <a:solidFill>
                  <a:srgbClr val="FFFFFF"/>
                </a:solidFill>
              </a:rPr>
              <a:t>/wiki/</a:t>
            </a:r>
            <a:r>
              <a:rPr lang="en-US" sz="1050" dirty="0" err="1">
                <a:solidFill>
                  <a:srgbClr val="FFFFFF"/>
                </a:solidFill>
              </a:rPr>
              <a:t>Hokie_Stone</a:t>
            </a:r>
            <a:endParaRPr lang="en-US" sz="105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</a:t>
            </a:r>
            <a:r>
              <a:rPr lang="en-US" dirty="0"/>
              <a:t>-baseline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10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7" name="Group 764"/>
          <p:cNvGrpSpPr/>
          <p:nvPr/>
        </p:nvGrpSpPr>
        <p:grpSpPr>
          <a:xfrm>
            <a:off x="93895" y="1683700"/>
            <a:ext cx="4942514" cy="3002662"/>
            <a:chOff x="0" y="0"/>
            <a:chExt cx="5564509" cy="3930340"/>
          </a:xfrm>
        </p:grpSpPr>
        <p:pic>
          <p:nvPicPr>
            <p:cNvPr id="8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44" y="0"/>
              <a:ext cx="5562865" cy="3930340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9" name="Shape 760"/>
            <p:cNvSpPr/>
            <p:nvPr/>
          </p:nvSpPr>
          <p:spPr>
            <a:xfrm>
              <a:off x="0" y="140734"/>
              <a:ext cx="2448229" cy="44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>
                <a:defRPr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</a:defRPr>
              </a:pPr>
              <a:r>
                <a:rPr dirty="0">
                  <a:solidFill>
                    <a:schemeClr val="bg1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</a:rPr>
                <a:t>NOνA</a:t>
              </a:r>
            </a:p>
          </p:txBody>
        </p:sp>
        <p:sp>
          <p:nvSpPr>
            <p:cNvPr id="10" name="Shape 761"/>
            <p:cNvSpPr/>
            <p:nvPr/>
          </p:nvSpPr>
          <p:spPr>
            <a:xfrm>
              <a:off x="2854437" y="360306"/>
              <a:ext cx="2645844" cy="55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MINOS</a:t>
              </a:r>
            </a:p>
          </p:txBody>
        </p:sp>
        <p:sp>
          <p:nvSpPr>
            <p:cNvPr id="11" name="Shape 762"/>
            <p:cNvSpPr/>
            <p:nvPr/>
          </p:nvSpPr>
          <p:spPr>
            <a:xfrm>
              <a:off x="732494" y="470092"/>
              <a:ext cx="1715735" cy="529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810 km</a:t>
              </a:r>
            </a:p>
          </p:txBody>
        </p:sp>
        <p:sp>
          <p:nvSpPr>
            <p:cNvPr id="12" name="Shape 763"/>
            <p:cNvSpPr/>
            <p:nvPr/>
          </p:nvSpPr>
          <p:spPr>
            <a:xfrm>
              <a:off x="2854437" y="867597"/>
              <a:ext cx="2036218" cy="507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735 km</a:t>
              </a:r>
            </a:p>
          </p:txBody>
        </p:sp>
      </p:grpSp>
      <p:pic>
        <p:nvPicPr>
          <p:cNvPr id="1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2806" y="4379776"/>
            <a:ext cx="6022186" cy="240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4304" y="1683700"/>
            <a:ext cx="2826396" cy="265628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5" name="Shape 761"/>
          <p:cNvSpPr/>
          <p:nvPr/>
        </p:nvSpPr>
        <p:spPr>
          <a:xfrm>
            <a:off x="6054892" y="1831120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OPERA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" name="Shape 761"/>
          <p:cNvSpPr/>
          <p:nvPr/>
        </p:nvSpPr>
        <p:spPr>
          <a:xfrm>
            <a:off x="5504898" y="4473565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T2K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84931"/>
            <a:ext cx="9144000" cy="52818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89294" y="3041543"/>
            <a:ext cx="8153400" cy="3564901"/>
          </a:xfrm>
        </p:spPr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</a:t>
            </a:r>
          </a:p>
          <a:p>
            <a:pPr lvl="1"/>
            <a:r>
              <a:rPr lang="en-US" dirty="0" smtClean="0"/>
              <a:t>clear suppression as a function of energy</a:t>
            </a:r>
          </a:p>
          <a:p>
            <a:pPr lvl="1"/>
            <a:r>
              <a:rPr lang="en-US" dirty="0" smtClean="0"/>
              <a:t>|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32</a:t>
            </a:r>
            <a:r>
              <a:rPr lang="en-US" dirty="0" smtClean="0"/>
              <a:t>|, sin</a:t>
            </a:r>
            <a:r>
              <a:rPr lang="en-US" baseline="30000" dirty="0" smtClean="0"/>
              <a:t>2</a:t>
            </a:r>
            <a:r>
              <a:rPr lang="en-US" dirty="0" smtClean="0"/>
              <a:t>(2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  <a:r>
              <a:rPr lang="en-US" dirty="0" smtClean="0"/>
              <a:t>)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13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r>
              <a:rPr lang="en-US" dirty="0" smtClean="0"/>
              <a:t>, and mass </a:t>
            </a:r>
            <a:r>
              <a:rPr lang="en-US" dirty="0"/>
              <a:t>hierarchy</a:t>
            </a:r>
            <a:endParaRPr lang="en-US" dirty="0" smtClean="0"/>
          </a:p>
          <a:p>
            <a:pPr lvl="1"/>
            <a:r>
              <a:rPr lang="en-US" dirty="0" smtClean="0"/>
              <a:t>may be different for neutrinos vs. antineutrinos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99949" y="1784392"/>
            <a:ext cx="4523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Study multiple oscillation modes, compare neutrino and antineutrino oscillation probabilities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0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#3—Delta CP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100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8-07-18 at 8.40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25"/>
            <a:ext cx="9144000" cy="5298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7187" y="1559125"/>
            <a:ext cx="191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arXiv:1609.04111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2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</a:t>
            </a:r>
            <a:r>
              <a:rPr lang="en-US" dirty="0"/>
              <a:t>-baseline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11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7" name="Group 764"/>
          <p:cNvGrpSpPr/>
          <p:nvPr/>
        </p:nvGrpSpPr>
        <p:grpSpPr>
          <a:xfrm>
            <a:off x="93895" y="1683700"/>
            <a:ext cx="4942514" cy="3002662"/>
            <a:chOff x="0" y="0"/>
            <a:chExt cx="5564509" cy="3930340"/>
          </a:xfrm>
        </p:grpSpPr>
        <p:pic>
          <p:nvPicPr>
            <p:cNvPr id="8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44" y="0"/>
              <a:ext cx="5562865" cy="3930340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9" name="Shape 760"/>
            <p:cNvSpPr/>
            <p:nvPr/>
          </p:nvSpPr>
          <p:spPr>
            <a:xfrm>
              <a:off x="0" y="140734"/>
              <a:ext cx="2448229" cy="44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>
                <a:defRPr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</a:defRPr>
              </a:pPr>
              <a:r>
                <a:rPr dirty="0">
                  <a:solidFill>
                    <a:schemeClr val="bg1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</a:rPr>
                <a:t>NOνA</a:t>
              </a:r>
            </a:p>
          </p:txBody>
        </p:sp>
        <p:sp>
          <p:nvSpPr>
            <p:cNvPr id="10" name="Shape 761"/>
            <p:cNvSpPr/>
            <p:nvPr/>
          </p:nvSpPr>
          <p:spPr>
            <a:xfrm>
              <a:off x="2854437" y="360306"/>
              <a:ext cx="2645844" cy="55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MINOS</a:t>
              </a:r>
            </a:p>
          </p:txBody>
        </p:sp>
        <p:sp>
          <p:nvSpPr>
            <p:cNvPr id="11" name="Shape 762"/>
            <p:cNvSpPr/>
            <p:nvPr/>
          </p:nvSpPr>
          <p:spPr>
            <a:xfrm>
              <a:off x="732494" y="470092"/>
              <a:ext cx="1715735" cy="529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810 km</a:t>
              </a:r>
            </a:p>
          </p:txBody>
        </p:sp>
        <p:sp>
          <p:nvSpPr>
            <p:cNvPr id="12" name="Shape 763"/>
            <p:cNvSpPr/>
            <p:nvPr/>
          </p:nvSpPr>
          <p:spPr>
            <a:xfrm>
              <a:off x="2854437" y="867597"/>
              <a:ext cx="2036218" cy="507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735 km</a:t>
              </a:r>
            </a:p>
          </p:txBody>
        </p:sp>
      </p:grpSp>
      <p:pic>
        <p:nvPicPr>
          <p:cNvPr id="1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2806" y="4379776"/>
            <a:ext cx="6022186" cy="240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4304" y="1683700"/>
            <a:ext cx="2826396" cy="265628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5" name="Shape 761"/>
          <p:cNvSpPr/>
          <p:nvPr/>
        </p:nvSpPr>
        <p:spPr>
          <a:xfrm>
            <a:off x="6054892" y="1831120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OPERA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" name="Shape 761"/>
          <p:cNvSpPr/>
          <p:nvPr/>
        </p:nvSpPr>
        <p:spPr>
          <a:xfrm>
            <a:off x="5504898" y="4473565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T2K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76112"/>
            <a:ext cx="9144000" cy="52818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0744" y="1662351"/>
            <a:ext cx="4965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Multiple experiments at different baselines and energies compliment each other and help resolve degeneracies in parameters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9" name="Picture 18" descr="Screen Shot 2018-08-10 at 9.53.15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b="1932"/>
          <a:stretch/>
        </p:blipFill>
        <p:spPr>
          <a:xfrm>
            <a:off x="2003868" y="3494032"/>
            <a:ext cx="5422462" cy="31203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15931" y="6550223"/>
            <a:ext cx="2028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Table courtesy M. Messier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285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Making a Neutrino Beam</a:t>
            </a:r>
            <a:endParaRPr lang="en-US" dirty="0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6465001" y="1941073"/>
            <a:ext cx="2605087" cy="1577974"/>
            <a:chOff x="6538625" y="4487631"/>
            <a:chExt cx="2605375" cy="1578820"/>
          </a:xfrm>
        </p:grpSpPr>
        <p:sp>
          <p:nvSpPr>
            <p:cNvPr id="7" name="Rectangle 6"/>
            <p:cNvSpPr/>
            <p:nvPr/>
          </p:nvSpPr>
          <p:spPr bwMode="auto">
            <a:xfrm>
              <a:off x="6667226" y="4487631"/>
              <a:ext cx="2476774" cy="157882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66000">
                  <a:schemeClr val="bg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538625" y="4513045"/>
              <a:ext cx="300070" cy="152799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42000">
                  <a:schemeClr val="bg1"/>
                </a:gs>
              </a:gsLst>
              <a:lin ang="16200000" scaled="0"/>
              <a:tileRect/>
            </a:gradFill>
            <a:ln w="508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/>
          <a:srcRect t="38414" r="1350" b="40710"/>
          <a:stretch>
            <a:fillRect/>
          </a:stretch>
        </p:blipFill>
        <p:spPr bwMode="auto">
          <a:xfrm>
            <a:off x="942088" y="2158560"/>
            <a:ext cx="1636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46"/>
          <p:cNvPicPr>
            <a:picLocks noChangeAspect="1" noChangeArrowheads="1"/>
          </p:cNvPicPr>
          <p:nvPr/>
        </p:nvPicPr>
        <p:blipFill>
          <a:blip r:embed="rId4"/>
          <a:srcRect l="813" t="33955" b="29608"/>
          <a:stretch>
            <a:fillRect/>
          </a:stretch>
        </p:blipFill>
        <p:spPr bwMode="auto">
          <a:xfrm>
            <a:off x="3504313" y="2160148"/>
            <a:ext cx="247015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Line 50"/>
          <p:cNvSpPr>
            <a:spLocks noChangeShapeType="1"/>
          </p:cNvSpPr>
          <p:nvPr/>
        </p:nvSpPr>
        <p:spPr bwMode="auto">
          <a:xfrm flipV="1">
            <a:off x="1219901" y="2703073"/>
            <a:ext cx="6334125" cy="0"/>
          </a:xfrm>
          <a:prstGeom prst="line">
            <a:avLst/>
          </a:prstGeom>
          <a:noFill/>
          <a:ln w="1908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2886776" y="2242698"/>
            <a:ext cx="317500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-</a:t>
            </a:r>
          </a:p>
        </p:txBody>
      </p:sp>
      <p:sp>
        <p:nvSpPr>
          <p:cNvPr id="13" name="Text Box 54"/>
          <p:cNvSpPr txBox="1">
            <a:spLocks noChangeArrowheads="1"/>
          </p:cNvSpPr>
          <p:nvPr/>
        </p:nvSpPr>
        <p:spPr bwMode="auto">
          <a:xfrm>
            <a:off x="2834388" y="3018984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+</a:t>
            </a:r>
          </a:p>
        </p:txBody>
      </p:sp>
      <p:sp>
        <p:nvSpPr>
          <p:cNvPr id="14" name="Right Arrow 55"/>
          <p:cNvSpPr>
            <a:spLocks noChangeArrowheads="1"/>
          </p:cNvSpPr>
          <p:nvPr/>
        </p:nvSpPr>
        <p:spPr bwMode="auto">
          <a:xfrm>
            <a:off x="157863" y="2609410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5" name="TextBox 62"/>
          <p:cNvSpPr txBox="1">
            <a:spLocks noChangeArrowheads="1"/>
          </p:cNvSpPr>
          <p:nvPr/>
        </p:nvSpPr>
        <p:spPr bwMode="auto">
          <a:xfrm>
            <a:off x="172151" y="1733110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Target</a:t>
            </a:r>
          </a:p>
        </p:txBody>
      </p:sp>
      <p:sp>
        <p:nvSpPr>
          <p:cNvPr id="16" name="TextBox 63"/>
          <p:cNvSpPr txBox="1">
            <a:spLocks noChangeArrowheads="1"/>
          </p:cNvSpPr>
          <p:nvPr/>
        </p:nvSpPr>
        <p:spPr bwMode="auto">
          <a:xfrm>
            <a:off x="2208913" y="1714061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Focusing Horns</a:t>
            </a:r>
          </a:p>
        </p:txBody>
      </p:sp>
      <p:cxnSp>
        <p:nvCxnSpPr>
          <p:cNvPr id="17" name="Straight Arrow Connector 67"/>
          <p:cNvCxnSpPr>
            <a:cxnSpLocks noChangeShapeType="1"/>
            <a:stCxn id="15" idx="2"/>
          </p:cNvCxnSpPr>
          <p:nvPr/>
        </p:nvCxnSpPr>
        <p:spPr bwMode="auto">
          <a:xfrm rot="16200000" flipH="1">
            <a:off x="676976" y="2117285"/>
            <a:ext cx="534988" cy="50323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68"/>
          <p:cNvCxnSpPr>
            <a:cxnSpLocks noChangeShapeType="1"/>
            <a:stCxn id="16" idx="2"/>
          </p:cNvCxnSpPr>
          <p:nvPr/>
        </p:nvCxnSpPr>
        <p:spPr bwMode="auto">
          <a:xfrm rot="16200000" flipH="1">
            <a:off x="3613851" y="1612460"/>
            <a:ext cx="219075" cy="11588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71"/>
          <p:cNvCxnSpPr>
            <a:cxnSpLocks noChangeShapeType="1"/>
            <a:stCxn id="16" idx="2"/>
          </p:cNvCxnSpPr>
          <p:nvPr/>
        </p:nvCxnSpPr>
        <p:spPr bwMode="auto">
          <a:xfrm rot="5400000">
            <a:off x="2442275" y="1728348"/>
            <a:ext cx="347663" cy="10556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7158738" y="1937898"/>
            <a:ext cx="0" cy="157321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79"/>
          <p:cNvSpPr txBox="1">
            <a:spLocks noChangeArrowheads="1"/>
          </p:cNvSpPr>
          <p:nvPr/>
        </p:nvSpPr>
        <p:spPr bwMode="auto">
          <a:xfrm>
            <a:off x="7180963" y="2142684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ea typeface="Arial" charset="0"/>
                <a:cs typeface="Arial" charset="0"/>
              </a:rPr>
              <a:t>2 m</a:t>
            </a:r>
          </a:p>
        </p:txBody>
      </p:sp>
      <p:cxnSp>
        <p:nvCxnSpPr>
          <p:cNvPr id="24" name="Straight Arrow Connector 58"/>
          <p:cNvCxnSpPr>
            <a:cxnSpLocks noChangeShapeType="1"/>
            <a:stCxn id="11" idx="1"/>
          </p:cNvCxnSpPr>
          <p:nvPr/>
        </p:nvCxnSpPr>
        <p:spPr bwMode="auto">
          <a:xfrm rot="16200000" flipH="1">
            <a:off x="8034245" y="2222854"/>
            <a:ext cx="1587" cy="962025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25" name="Straight Arrow Connector 66"/>
          <p:cNvCxnSpPr>
            <a:cxnSpLocks noChangeShapeType="1"/>
          </p:cNvCxnSpPr>
          <p:nvPr/>
        </p:nvCxnSpPr>
        <p:spPr bwMode="auto">
          <a:xfrm rot="5400000" flipH="1" flipV="1">
            <a:off x="8043770" y="2387953"/>
            <a:ext cx="0" cy="960437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8398576" y="2347473"/>
            <a:ext cx="3175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GB" i="1" baseline="-25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8325551" y="2868172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US" i="1" baseline="-25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cxnSp>
        <p:nvCxnSpPr>
          <p:cNvPr id="28" name="Straight Connector 77"/>
          <p:cNvCxnSpPr>
            <a:cxnSpLocks noChangeShapeType="1"/>
          </p:cNvCxnSpPr>
          <p:nvPr/>
        </p:nvCxnSpPr>
        <p:spPr bwMode="auto">
          <a:xfrm rot="10800000">
            <a:off x="8401751" y="2426848"/>
            <a:ext cx="136525" cy="15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</p:cxnSp>
      <p:sp>
        <p:nvSpPr>
          <p:cNvPr id="33" name="Freeform 43"/>
          <p:cNvSpPr>
            <a:spLocks noChangeArrowheads="1"/>
          </p:cNvSpPr>
          <p:nvPr/>
        </p:nvSpPr>
        <p:spPr bwMode="auto">
          <a:xfrm>
            <a:off x="1232601" y="2687198"/>
            <a:ext cx="6323012" cy="317500"/>
          </a:xfrm>
          <a:custGeom>
            <a:avLst/>
            <a:gdLst>
              <a:gd name="T0" fmla="*/ 0 w 6322785"/>
              <a:gd name="T1" fmla="*/ 0 h 317501"/>
              <a:gd name="T2" fmla="*/ 1479703 w 6322785"/>
              <a:gd name="T3" fmla="*/ 281195 h 317501"/>
              <a:gd name="T4" fmla="*/ 4965631 w 6322785"/>
              <a:gd name="T5" fmla="*/ 217695 h 317501"/>
              <a:gd name="T6" fmla="*/ 6327325 w 6322785"/>
              <a:gd name="T7" fmla="*/ 181409 h 317501"/>
              <a:gd name="T8" fmla="*/ 0 60000 65536"/>
              <a:gd name="T9" fmla="*/ 0 60000 65536"/>
              <a:gd name="T10" fmla="*/ 0 60000 65536"/>
              <a:gd name="T11" fmla="*/ 0 60000 65536"/>
              <a:gd name="T12" fmla="*/ 0 w 6322785"/>
              <a:gd name="T13" fmla="*/ 0 h 317501"/>
              <a:gd name="T14" fmla="*/ 6322785 w 6322785"/>
              <a:gd name="T15" fmla="*/ 317501 h 317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22785" h="317501">
                <a:moveTo>
                  <a:pt x="0" y="0"/>
                </a:moveTo>
                <a:cubicBezTo>
                  <a:pt x="325815" y="122464"/>
                  <a:pt x="651631" y="244929"/>
                  <a:pt x="1478643" y="281215"/>
                </a:cubicBezTo>
                <a:cubicBezTo>
                  <a:pt x="2305655" y="317501"/>
                  <a:pt x="4962071" y="217715"/>
                  <a:pt x="4962071" y="217715"/>
                </a:cubicBezTo>
                <a:lnTo>
                  <a:pt x="6322785" y="1814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4" name="Freeform 55"/>
          <p:cNvSpPr>
            <a:spLocks noChangeArrowheads="1"/>
          </p:cNvSpPr>
          <p:nvPr/>
        </p:nvSpPr>
        <p:spPr bwMode="auto">
          <a:xfrm>
            <a:off x="1242126" y="1607698"/>
            <a:ext cx="4598987" cy="1079500"/>
          </a:xfrm>
          <a:custGeom>
            <a:avLst/>
            <a:gdLst>
              <a:gd name="T0" fmla="*/ 0 w 4599214"/>
              <a:gd name="T1" fmla="*/ 1079500 h 1079500"/>
              <a:gd name="T2" fmla="*/ 3072174 w 4599214"/>
              <a:gd name="T3" fmla="*/ 752929 h 1079500"/>
              <a:gd name="T4" fmla="*/ 4594674 w 4599214"/>
              <a:gd name="T5" fmla="*/ 0 h 1079500"/>
              <a:gd name="T6" fmla="*/ 0 60000 65536"/>
              <a:gd name="T7" fmla="*/ 0 60000 65536"/>
              <a:gd name="T8" fmla="*/ 0 60000 65536"/>
              <a:gd name="T9" fmla="*/ 0 w 4599214"/>
              <a:gd name="T10" fmla="*/ 0 h 1079500"/>
              <a:gd name="T11" fmla="*/ 4599214 w 4599214"/>
              <a:gd name="T12" fmla="*/ 1079500 h 1079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99214" h="1079500">
                <a:moveTo>
                  <a:pt x="0" y="1079500"/>
                </a:moveTo>
                <a:cubicBezTo>
                  <a:pt x="1154339" y="1006173"/>
                  <a:pt x="2308678" y="932846"/>
                  <a:pt x="3075214" y="752929"/>
                </a:cubicBezTo>
                <a:cubicBezTo>
                  <a:pt x="3841750" y="573012"/>
                  <a:pt x="4345214" y="122464"/>
                  <a:pt x="4599214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5" name="Right Arrow 55"/>
          <p:cNvSpPr>
            <a:spLocks noChangeArrowheads="1"/>
          </p:cNvSpPr>
          <p:nvPr/>
        </p:nvSpPr>
        <p:spPr bwMode="auto">
          <a:xfrm>
            <a:off x="157863" y="2609410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342634" y="2792411"/>
            <a:ext cx="11735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120 GeV </a:t>
            </a:r>
            <a:r>
              <a:rPr lang="en-US" sz="1800" i="1" dirty="0" err="1" smtClean="0">
                <a:ea typeface="Century Schoolbook"/>
                <a:cs typeface="Century Schoolbook"/>
              </a:rPr>
              <a:t>p</a:t>
            </a:r>
            <a:r>
              <a:rPr lang="en-US" baseline="30000" dirty="0">
                <a:ea typeface="Century Schoolbook"/>
                <a:cs typeface="Century Schoolbook"/>
              </a:rPr>
              <a:t>+</a:t>
            </a:r>
            <a:r>
              <a:rPr lang="en-US" sz="1800" dirty="0" smtClean="0">
                <a:ea typeface="Century Schoolbook"/>
                <a:cs typeface="Century Schoolbook"/>
              </a:rPr>
              <a:t> </a:t>
            </a:r>
            <a:r>
              <a:rPr lang="en-US" sz="1800" dirty="0">
                <a:ea typeface="Century Schoolbook"/>
                <a:cs typeface="Century Schoolbook"/>
              </a:rPr>
              <a:t>from MI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696604"/>
              </p:ext>
            </p:extLst>
          </p:nvPr>
        </p:nvGraphicFramePr>
        <p:xfrm>
          <a:off x="3204276" y="3231821"/>
          <a:ext cx="2590395" cy="96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5" imgW="1155700" imgH="431800" progId="Equation.3">
                  <p:embed/>
                </p:oleObj>
              </mc:Choice>
              <mc:Fallback>
                <p:oleObj name="Equation" r:id="rId5" imgW="1155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276" y="3231821"/>
                        <a:ext cx="2590395" cy="967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Content Placeholder 34" descr="beamangle.png"/>
          <p:cNvPicPr>
            <a:picLocks noGrp="1" noChangeAspect="1"/>
          </p:cNvPicPr>
          <p:nvPr>
            <p:ph sz="quarter" idx="1"/>
          </p:nvPr>
        </p:nvPicPr>
        <p:blipFill>
          <a:blip r:embed="rId7"/>
          <a:srcRect l="2903" b="12203"/>
          <a:stretch>
            <a:fillRect/>
          </a:stretch>
        </p:blipFill>
        <p:spPr>
          <a:xfrm>
            <a:off x="257968" y="3858145"/>
            <a:ext cx="3486310" cy="2999855"/>
          </a:xfrm>
        </p:spPr>
      </p:pic>
      <p:sp>
        <p:nvSpPr>
          <p:cNvPr id="41" name="Content Placeholder 7"/>
          <p:cNvSpPr txBox="1">
            <a:spLocks/>
          </p:cNvSpPr>
          <p:nvPr/>
        </p:nvSpPr>
        <p:spPr>
          <a:xfrm>
            <a:off x="3744278" y="4390678"/>
            <a:ext cx="5325809" cy="2132811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lvl="0" indent="-320040"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NOvA is 14 mrad off-axis, sees a narrow band beam peaked at 2 GeV</a:t>
            </a:r>
          </a:p>
          <a:p>
            <a:pPr marL="640080" lvl="1" indent="-274320" defTabSz="91440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Near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(but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slightly above)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oscillation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maximum</a:t>
            </a:r>
          </a:p>
          <a:p>
            <a:pPr marL="640080" lvl="1" indent="-274320" defTabSz="91440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Few high energy NC background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events</a:t>
            </a:r>
          </a:p>
          <a:p>
            <a:pPr marL="182880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T2K at 2.5</a:t>
            </a:r>
            <a:r>
              <a:rPr lang="en-US" sz="2000" baseline="30000" dirty="0" smtClean="0">
                <a:solidFill>
                  <a:schemeClr val="accent6">
                    <a:lumMod val="50000"/>
                  </a:schemeClr>
                </a:solidFill>
              </a:rPr>
              <a:t>o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(43 mrad), beam peak 800MeV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12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4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13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8-08-07 at 10.55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" y="1574768"/>
            <a:ext cx="5711683" cy="2654605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7323" y="4254322"/>
            <a:ext cx="6822821" cy="2303377"/>
            <a:chOff x="509399" y="3447944"/>
            <a:chExt cx="8324992" cy="28105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399" y="3454165"/>
              <a:ext cx="4138803" cy="28042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588" y="3447944"/>
              <a:ext cx="4138803" cy="28042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84205" y="4502007"/>
              <a:ext cx="13260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1-5 GeV</a:t>
              </a:r>
            </a:p>
            <a:p>
              <a:pPr algn="ctr"/>
              <a:r>
                <a:rPr lang="en-US" dirty="0"/>
                <a:t>6</a:t>
              </a:r>
              <a:r>
                <a:rPr lang="en-US" dirty="0" smtClean="0"/>
                <a:t>% 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latin typeface="Symbol" charset="2"/>
                  <a:cs typeface="Symbol" charset="2"/>
                </a:rPr>
                <a:t>m</a:t>
              </a:r>
            </a:p>
            <a:p>
              <a:pPr algn="ctr"/>
              <a:r>
                <a:rPr lang="en-US" dirty="0" smtClean="0"/>
                <a:t>93% </a:t>
              </a:r>
              <a:r>
                <a:rPr lang="en-US" dirty="0"/>
                <a:t>anti-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latin typeface="Symbol" charset="2"/>
                  <a:cs typeface="Symbol" charset="2"/>
                </a:rPr>
                <a:t>m</a:t>
              </a:r>
              <a:endParaRPr lang="en-US" dirty="0"/>
            </a:p>
            <a:p>
              <a:pPr algn="ctr"/>
              <a:r>
                <a:rPr lang="en-US" dirty="0"/>
                <a:t>1% 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cs typeface="Symbol" charset="2"/>
                </a:rPr>
                <a:t>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33147" y="4517984"/>
              <a:ext cx="121058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1-5 GeV</a:t>
              </a:r>
            </a:p>
            <a:p>
              <a:pPr algn="ctr"/>
              <a:r>
                <a:rPr lang="en-US" dirty="0"/>
                <a:t>95% 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latin typeface="Symbol" charset="2"/>
                  <a:cs typeface="Symbol" charset="2"/>
                </a:rPr>
                <a:t>m</a:t>
              </a:r>
            </a:p>
            <a:p>
              <a:pPr algn="ctr"/>
              <a:r>
                <a:rPr lang="en-US" dirty="0"/>
                <a:t>4% anti-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latin typeface="Symbol" charset="2"/>
                  <a:cs typeface="Symbol" charset="2"/>
                </a:rPr>
                <a:t>m</a:t>
              </a:r>
              <a:endParaRPr lang="en-US" dirty="0"/>
            </a:p>
            <a:p>
              <a:pPr algn="ctr"/>
              <a:r>
                <a:rPr lang="en-US" dirty="0"/>
                <a:t>1% </a:t>
              </a:r>
              <a:r>
                <a:rPr lang="en-US" dirty="0"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cs typeface="Symbol" charset="2"/>
                </a:rPr>
                <a:t>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2088" y="3798461"/>
              <a:ext cx="1070287" cy="713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Neutrino </a:t>
              </a:r>
            </a:p>
            <a:p>
              <a:r>
                <a:rPr lang="en-US" sz="1600" dirty="0" smtClean="0"/>
                <a:t>Mode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89481" y="3798461"/>
              <a:ext cx="1010754" cy="1051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Anti-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neutrino 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Mode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Content Placeholder 7"/>
          <p:cNvSpPr txBox="1">
            <a:spLocks/>
          </p:cNvSpPr>
          <p:nvPr/>
        </p:nvSpPr>
        <p:spPr>
          <a:xfrm>
            <a:off x="5899083" y="1741502"/>
            <a:ext cx="3159087" cy="26711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22250" lvl="0" indent="-222250" defTabSz="914400">
              <a:spcBef>
                <a:spcPts val="1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External Hadron Production data constrain flux uncertainty to ~10%</a:t>
            </a:r>
          </a:p>
          <a:p>
            <a:pPr marL="222250" lvl="0" indent="-222250" defTabSz="914400">
              <a:spcBef>
                <a:spcPts val="1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Wrong sign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flux less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than 10% in both neutrino and antineutrino beams</a:t>
            </a:r>
          </a:p>
          <a:p>
            <a:pPr marL="222250" lvl="0" indent="-222250" defTabSz="914400">
              <a:spcBef>
                <a:spcPts val="1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Electron neutrino contamination is small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9083" y="6532540"/>
            <a:ext cx="3241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T2K Plots from S. Cao, </a:t>
            </a:r>
            <a:r>
              <a:rPr lang="en-US" sz="1600" dirty="0" err="1" smtClean="0"/>
              <a:t>Moriond</a:t>
            </a:r>
            <a:r>
              <a:rPr lang="en-US" sz="1600" dirty="0" smtClean="0"/>
              <a:t>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838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detector technique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14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Near detectors used to predict far expectations and mitigate systematics</a:t>
            </a:r>
            <a:endParaRPr lang="en-US" dirty="0"/>
          </a:p>
        </p:txBody>
      </p:sp>
      <p:pic>
        <p:nvPicPr>
          <p:cNvPr id="6" name="Picture 5" descr="14-0024-1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195484"/>
            <a:ext cx="4183661" cy="2792139"/>
          </a:xfrm>
          <a:prstGeom prst="rect">
            <a:avLst/>
          </a:prstGeom>
        </p:spPr>
      </p:pic>
      <p:pic>
        <p:nvPicPr>
          <p:cNvPr id="7" name="Picture 6" descr="neard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77" y="2538692"/>
            <a:ext cx="3085074" cy="38343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2967" y="5034170"/>
            <a:ext cx="2172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AE8E8"/>
                </a:solidFill>
              </a:rPr>
              <a:t>T2K ND suite</a:t>
            </a:r>
          </a:p>
          <a:p>
            <a:r>
              <a:rPr lang="en-US" dirty="0" smtClean="0">
                <a:solidFill>
                  <a:srgbClr val="EAE8E8"/>
                </a:solidFill>
              </a:rPr>
              <a:t>Ingrid: on-axis</a:t>
            </a:r>
          </a:p>
          <a:p>
            <a:r>
              <a:rPr lang="en-US" dirty="0" smtClean="0">
                <a:solidFill>
                  <a:srgbClr val="EAE8E8"/>
                </a:solidFill>
              </a:rPr>
              <a:t>ND280: fine-grained, </a:t>
            </a:r>
          </a:p>
          <a:p>
            <a:r>
              <a:rPr lang="en-US" dirty="0">
                <a:solidFill>
                  <a:srgbClr val="EAE8E8"/>
                </a:solidFill>
              </a:rPr>
              <a:t>	</a:t>
            </a:r>
            <a:r>
              <a:rPr lang="en-US" dirty="0" smtClean="0">
                <a:solidFill>
                  <a:srgbClr val="EAE8E8"/>
                </a:solidFill>
              </a:rPr>
              <a:t>off-axis </a:t>
            </a:r>
            <a:endParaRPr lang="en-US" dirty="0">
              <a:solidFill>
                <a:srgbClr val="EAE8E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6010" y="4711005"/>
            <a:ext cx="151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EAE8E8"/>
                </a:solidFill>
              </a:rPr>
              <a:t>NOvA ND: </a:t>
            </a:r>
          </a:p>
          <a:p>
            <a:pPr algn="r"/>
            <a:r>
              <a:rPr lang="en-US" dirty="0" smtClean="0">
                <a:solidFill>
                  <a:srgbClr val="EAE8E8"/>
                </a:solidFill>
              </a:rPr>
              <a:t>functionally </a:t>
            </a:r>
          </a:p>
          <a:p>
            <a:pPr algn="r"/>
            <a:r>
              <a:rPr lang="en-US" dirty="0" smtClean="0">
                <a:solidFill>
                  <a:srgbClr val="EAE8E8"/>
                </a:solidFill>
              </a:rPr>
              <a:t>identical to FD</a:t>
            </a:r>
            <a:endParaRPr lang="en-US" dirty="0">
              <a:solidFill>
                <a:srgbClr val="EAE8E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785" y="6456354"/>
            <a:ext cx="762052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DC8047"/>
                </a:solidFill>
              </a:rPr>
              <a:t>Near Detectors also used for neutrino interaction measurements. See: </a:t>
            </a:r>
            <a:r>
              <a:rPr lang="en-US" sz="1400" dirty="0">
                <a:solidFill>
                  <a:srgbClr val="DC8047"/>
                </a:solidFill>
              </a:rPr>
              <a:t>M. Judah and C. </a:t>
            </a:r>
            <a:r>
              <a:rPr lang="en-US" sz="1400" dirty="0" err="1">
                <a:solidFill>
                  <a:srgbClr val="DC8047"/>
                </a:solidFill>
              </a:rPr>
              <a:t>Wret</a:t>
            </a:r>
            <a:r>
              <a:rPr lang="en-US" sz="1400" dirty="0">
                <a:solidFill>
                  <a:srgbClr val="DC8047"/>
                </a:solidFill>
              </a:rPr>
              <a:t>, Mon. WG2</a:t>
            </a:r>
            <a:endParaRPr lang="en-US" sz="1400" dirty="0">
              <a:solidFill>
                <a:srgbClr val="DC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0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detector technique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Near detectors used to predict far expectations and mitigate systematics</a:t>
            </a:r>
            <a:endParaRPr lang="en-US" dirty="0"/>
          </a:p>
        </p:txBody>
      </p:sp>
      <p:pic>
        <p:nvPicPr>
          <p:cNvPr id="10" name="Picture 9" descr="Screen Shot 2018-08-07 at 11.59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66" y="2536087"/>
            <a:ext cx="2945949" cy="42727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6909826-2EF4-CC47-9786-01CAE6E25941}"/>
              </a:ext>
            </a:extLst>
          </p:cNvPr>
          <p:cNvGrpSpPr>
            <a:grpSpLocks noChangeAspect="1"/>
          </p:cNvGrpSpPr>
          <p:nvPr/>
        </p:nvGrpSpPr>
        <p:grpSpPr>
          <a:xfrm>
            <a:off x="85319" y="2508960"/>
            <a:ext cx="3279651" cy="4261354"/>
            <a:chOff x="-7951" y="906169"/>
            <a:chExt cx="4582572" cy="595428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8C61360-A75C-1548-B289-289653171EF7}"/>
                </a:ext>
              </a:extLst>
            </p:cNvPr>
            <p:cNvGrpSpPr/>
            <p:nvPr/>
          </p:nvGrpSpPr>
          <p:grpSpPr>
            <a:xfrm>
              <a:off x="-1" y="3880235"/>
              <a:ext cx="4428878" cy="2980214"/>
              <a:chOff x="-1" y="3880235"/>
              <a:chExt cx="4428878" cy="298021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41" r="8957"/>
              <a:stretch/>
            </p:blipFill>
            <p:spPr>
              <a:xfrm>
                <a:off x="-1" y="3880235"/>
                <a:ext cx="4428878" cy="298021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41987" y="4115425"/>
                <a:ext cx="502920" cy="48078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l-GR" sz="2000" i="1" dirty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ν</a:t>
                </a:r>
                <a:r>
                  <a:rPr lang="en-US" sz="2000" i="1" dirty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̅</a:t>
                </a:r>
                <a:r>
                  <a:rPr lang="el-GR" sz="2000" i="1" baseline="-25000" dirty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μ</a:t>
                </a:r>
                <a:endParaRPr lang="en-US" sz="2000" i="1" baseline="-25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84173" y="4629629"/>
                <a:ext cx="1606378" cy="781806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Shape-only </a:t>
                </a:r>
                <a:r>
                  <a:rPr lang="en-US" dirty="0" err="1">
                    <a:latin typeface="Calibri" charset="0"/>
                    <a:ea typeface="Calibri" charset="0"/>
                    <a:cs typeface="Calibri" charset="0"/>
                  </a:rPr>
                  <a:t>systs</a:t>
                </a: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.</a:t>
                </a:r>
                <a:br>
                  <a:rPr lang="en-US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Area-normalized</a:t>
                </a:r>
                <a:br>
                  <a:rPr lang="en-US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MC scaled -0.5%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54C049A4-8B75-A84F-AC59-08C0F5CEA217}"/>
                </a:ext>
              </a:extLst>
            </p:cNvPr>
            <p:cNvGrpSpPr/>
            <p:nvPr/>
          </p:nvGrpSpPr>
          <p:grpSpPr>
            <a:xfrm>
              <a:off x="-7951" y="906169"/>
              <a:ext cx="4582572" cy="2980944"/>
              <a:chOff x="-7951" y="937973"/>
              <a:chExt cx="4582572" cy="298094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10" b="9723"/>
              <a:stretch/>
            </p:blipFill>
            <p:spPr>
              <a:xfrm>
                <a:off x="-7951" y="937973"/>
                <a:ext cx="4582572" cy="2980944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34036" y="1523188"/>
                <a:ext cx="502920" cy="48078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l-GR" sz="2000" i="1" dirty="0" err="1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ν</a:t>
                </a:r>
                <a:r>
                  <a:rPr lang="el-GR" sz="2000" i="1" baseline="-25000" dirty="0" err="1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μ</a:t>
                </a:r>
                <a:endParaRPr lang="en-US" sz="2000" i="1" baseline="-25000" dirty="0">
                  <a:solidFill>
                    <a:schemeClr val="accent2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76222" y="2005721"/>
                <a:ext cx="1606378" cy="79400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Shape-only </a:t>
                </a:r>
                <a:r>
                  <a:rPr lang="en-US" dirty="0" err="1">
                    <a:latin typeface="Calibri" charset="0"/>
                    <a:ea typeface="Calibri" charset="0"/>
                    <a:cs typeface="Calibri" charset="0"/>
                  </a:rPr>
                  <a:t>systs</a:t>
                </a: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.</a:t>
                </a:r>
                <a:br>
                  <a:rPr lang="en-US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Area-normalized</a:t>
                </a:r>
                <a:br>
                  <a:rPr lang="en-US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MC scaled +1.3%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7350796" y="6581001"/>
            <a:ext cx="179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Wascko</a:t>
            </a:r>
            <a:r>
              <a:rPr lang="en-US" sz="1200" dirty="0" smtClean="0"/>
              <a:t>, Neutrino2018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60664" y="4547419"/>
            <a:ext cx="28763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NOvA:</a:t>
            </a:r>
          </a:p>
          <a:p>
            <a:r>
              <a:rPr lang="en-US" sz="1600" dirty="0" smtClean="0"/>
              <a:t>Adjust flux and cross section models guided by external data, adjust empirical MEC model to match data, extrapolate remaining discrepancies in bins of energy resolution using F/N ratio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381358" y="2831441"/>
            <a:ext cx="28763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T2K:</a:t>
            </a:r>
          </a:p>
          <a:p>
            <a:pPr algn="r"/>
            <a:r>
              <a:rPr lang="en-US" sz="1600" dirty="0" smtClean="0"/>
              <a:t>Fit 14 different ND280 samples separated by muon charge and multiplicity with parameterized flux and cross section models  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280324" y="102422"/>
            <a:ext cx="174044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DC8047"/>
                </a:solidFill>
              </a:rPr>
              <a:t>See: </a:t>
            </a:r>
            <a:r>
              <a:rPr lang="en-US" sz="1400" dirty="0">
                <a:solidFill>
                  <a:srgbClr val="DC8047"/>
                </a:solidFill>
              </a:rPr>
              <a:t>J. Wolcott and </a:t>
            </a:r>
          </a:p>
          <a:p>
            <a:pPr algn="ctr"/>
            <a:r>
              <a:rPr lang="en-US" sz="1400" dirty="0" smtClean="0">
                <a:solidFill>
                  <a:srgbClr val="DC8047"/>
                </a:solidFill>
              </a:rPr>
              <a:t>C</a:t>
            </a:r>
            <a:r>
              <a:rPr lang="en-US" sz="1400" dirty="0">
                <a:solidFill>
                  <a:srgbClr val="DC8047"/>
                </a:solidFill>
              </a:rPr>
              <a:t>. </a:t>
            </a:r>
            <a:r>
              <a:rPr lang="en-US" sz="1400" dirty="0" err="1">
                <a:solidFill>
                  <a:srgbClr val="DC8047"/>
                </a:solidFill>
              </a:rPr>
              <a:t>Wret</a:t>
            </a:r>
            <a:r>
              <a:rPr lang="en-US" sz="1400" dirty="0">
                <a:solidFill>
                  <a:srgbClr val="DC8047"/>
                </a:solidFill>
              </a:rPr>
              <a:t>, Fri. WG1+2 </a:t>
            </a:r>
            <a:r>
              <a:rPr lang="en-US" sz="1400" dirty="0" smtClean="0">
                <a:solidFill>
                  <a:srgbClr val="DC8047"/>
                </a:solidFill>
              </a:rPr>
              <a:t> </a:t>
            </a:r>
            <a:endParaRPr lang="en-US" sz="1400" dirty="0">
              <a:solidFill>
                <a:srgbClr val="DC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5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MINERvA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16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726772"/>
            <a:ext cx="4164899" cy="4495800"/>
          </a:xfrm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Even in 2-detector oscillation experiments, good neutrino interaction modeling makes </a:t>
            </a:r>
            <a:r>
              <a:rPr lang="en-US" sz="1900" dirty="0"/>
              <a:t>for a more robust </a:t>
            </a:r>
            <a:r>
              <a:rPr lang="en-US" sz="1900" dirty="0" smtClean="0"/>
              <a:t>prediction</a:t>
            </a:r>
          </a:p>
          <a:p>
            <a:pPr lvl="1"/>
            <a:r>
              <a:rPr lang="en-US" sz="1600" dirty="0" smtClean="0"/>
              <a:t>Simulation used for acceptance and resolution corrections, helps characterize impact of residual systematic uncertainties</a:t>
            </a:r>
          </a:p>
          <a:p>
            <a:r>
              <a:rPr lang="en-US" sz="1900" dirty="0" smtClean="0"/>
              <a:t>NOvA directly benefits from </a:t>
            </a:r>
            <a:r>
              <a:rPr lang="en-US" sz="1900" dirty="0" err="1" smtClean="0"/>
              <a:t>MINERvA</a:t>
            </a:r>
            <a:r>
              <a:rPr lang="en-US" sz="1900" dirty="0" smtClean="0"/>
              <a:t> measurements and experience</a:t>
            </a:r>
            <a:endParaRPr lang="en-US" sz="1900" dirty="0"/>
          </a:p>
          <a:p>
            <a:pPr lvl="1"/>
            <a:r>
              <a:rPr lang="en-US" sz="1600" dirty="0"/>
              <a:t>Flux from PPFX—package developed on </a:t>
            </a:r>
            <a:r>
              <a:rPr lang="en-US" sz="1600" dirty="0" err="1"/>
              <a:t>MINERvA</a:t>
            </a:r>
            <a:r>
              <a:rPr lang="en-US" sz="1600" dirty="0"/>
              <a:t> based on hadron production </a:t>
            </a:r>
            <a:r>
              <a:rPr lang="en-US" sz="1600" dirty="0" smtClean="0"/>
              <a:t>data </a:t>
            </a:r>
            <a:r>
              <a:rPr lang="pt-BR" sz="1600" dirty="0" smtClean="0"/>
              <a:t>(</a:t>
            </a:r>
            <a:r>
              <a:rPr lang="pt-BR" sz="1600" dirty="0" err="1"/>
              <a:t>Phys</a:t>
            </a:r>
            <a:r>
              <a:rPr lang="pt-BR" sz="1600" dirty="0"/>
              <a:t>. Rev. </a:t>
            </a:r>
            <a:r>
              <a:rPr lang="pt-BR" sz="1600" dirty="0" err="1"/>
              <a:t>D</a:t>
            </a:r>
            <a:r>
              <a:rPr lang="pt-BR" sz="1600" dirty="0"/>
              <a:t> 94, 092005. 2016)</a:t>
            </a:r>
            <a:endParaRPr lang="en-US" sz="1600" dirty="0"/>
          </a:p>
          <a:p>
            <a:pPr lvl="1"/>
            <a:r>
              <a:rPr lang="en-US" sz="1600" dirty="0"/>
              <a:t>neutrino interaction tuning guided by </a:t>
            </a:r>
            <a:r>
              <a:rPr lang="en-US" sz="1600" dirty="0" err="1"/>
              <a:t>MINERvA</a:t>
            </a:r>
            <a:r>
              <a:rPr lang="en-US" sz="1600" dirty="0"/>
              <a:t> experience </a:t>
            </a:r>
            <a:r>
              <a:rPr lang="en-US" sz="1600" dirty="0" smtClean="0"/>
              <a:t>(e.g. </a:t>
            </a:r>
            <a:r>
              <a:rPr lang="is-IS" sz="1600" dirty="0" smtClean="0"/>
              <a:t>Eur</a:t>
            </a:r>
            <a:r>
              <a:rPr lang="is-IS" sz="1600" dirty="0"/>
              <a:t>. Phys. J. C76. 2016</a:t>
            </a:r>
            <a:r>
              <a:rPr lang="is-IS" sz="1600" dirty="0" smtClean="0"/>
              <a:t>.</a:t>
            </a:r>
            <a:r>
              <a:rPr lang="hr-HR" sz="1600" dirty="0" smtClean="0"/>
              <a:t>)</a:t>
            </a:r>
          </a:p>
        </p:txBody>
      </p:sp>
      <p:pic>
        <p:nvPicPr>
          <p:cNvPr id="6" name="Picture 5" descr="Screen Shot 2018-08-10 at 1.28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37" y="2122480"/>
            <a:ext cx="4910463" cy="3042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7309" y="5072776"/>
            <a:ext cx="2266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</a:t>
            </a:r>
            <a:r>
              <a:rPr lang="en-US" sz="1400" dirty="0" err="1" smtClean="0"/>
              <a:t>Ruterbories</a:t>
            </a:r>
            <a:r>
              <a:rPr lang="en-US" sz="1400" dirty="0" smtClean="0"/>
              <a:t>, Neturino2018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160258" y="5934670"/>
            <a:ext cx="435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Joint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NOvA+MINERvA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Workshop planned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share GENIE tuning techniques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4977" y="6191828"/>
            <a:ext cx="202579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X. Liu, Tues. WG1+2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M. </a:t>
            </a:r>
            <a:r>
              <a:rPr lang="en-US" sz="1400" dirty="0" err="1" smtClean="0">
                <a:solidFill>
                  <a:srgbClr val="DC8047"/>
                </a:solidFill>
              </a:rPr>
              <a:t>Carneiro</a:t>
            </a:r>
            <a:r>
              <a:rPr lang="en-US" sz="1400" dirty="0" smtClean="0">
                <a:solidFill>
                  <a:srgbClr val="DC8047"/>
                </a:solidFill>
              </a:rPr>
              <a:t>, Wed.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 </a:t>
            </a:r>
            <a:endParaRPr lang="en-US" sz="1400" dirty="0">
              <a:solidFill>
                <a:srgbClr val="DC804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00" y="1527886"/>
            <a:ext cx="410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/>
              <a:t>-</a:t>
            </a:r>
            <a:r>
              <a:rPr lang="en-US" dirty="0" smtClean="0"/>
              <a:t>CC Inclusive event rate in bins of 3-momentum and energy transfer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8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Basics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17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0836" y="2075138"/>
            <a:ext cx="4192714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Compare electron-neutrino appearance probability in neutrinos to antineutrinos</a:t>
            </a:r>
          </a:p>
          <a:p>
            <a:pPr lvl="1"/>
            <a:r>
              <a:rPr lang="en-US" dirty="0" smtClean="0"/>
              <a:t>in vacuum with no CP violation, the two should be the same</a:t>
            </a:r>
          </a:p>
          <a:p>
            <a:pPr lvl="1"/>
            <a:r>
              <a:rPr lang="en-US" dirty="0" smtClean="0"/>
              <a:t>CP violation enhances oscillation probability for neutrinos while suppressing it for antineutrinos, or vice-versa</a:t>
            </a:r>
          </a:p>
          <a:p>
            <a:pPr lvl="1"/>
            <a:r>
              <a:rPr lang="en-US" dirty="0" smtClean="0"/>
              <a:t>matter effects also introduce mass hierarchy dependent neutrino vs. antineutrino differences</a:t>
            </a:r>
          </a:p>
          <a:p>
            <a:pPr lvl="1"/>
            <a:r>
              <a:rPr lang="en-US" dirty="0" smtClean="0"/>
              <a:t>upper octant enhances both neutrino and antineutrino oscillation probability, while lower octant suppresses both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0" y="1516698"/>
            <a:ext cx="4870450" cy="505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963565">
            <a:off x="4730264" y="3021668"/>
            <a:ext cx="2057400" cy="41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Inverted Hierarchy</a:t>
            </a:r>
            <a:endParaRPr lang="en-US" sz="1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065628">
            <a:off x="7108895" y="4303654"/>
            <a:ext cx="2057400" cy="41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Normal Hierarchy</a:t>
            </a:r>
          </a:p>
        </p:txBody>
      </p:sp>
      <p:sp>
        <p:nvSpPr>
          <p:cNvPr id="10" name="TextBox 9"/>
          <p:cNvSpPr txBox="1"/>
          <p:nvPr/>
        </p:nvSpPr>
        <p:spPr>
          <a:xfrm rot="2444949">
            <a:off x="6112514" y="3250124"/>
            <a:ext cx="2057400" cy="41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Upper Octant</a:t>
            </a:r>
          </a:p>
        </p:txBody>
      </p:sp>
      <p:sp>
        <p:nvSpPr>
          <p:cNvPr id="11" name="TextBox 10"/>
          <p:cNvSpPr txBox="1"/>
          <p:nvPr/>
        </p:nvSpPr>
        <p:spPr>
          <a:xfrm rot="2571515">
            <a:off x="5309186" y="3556585"/>
            <a:ext cx="2057400" cy="41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Lower Octant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937250" y="3230563"/>
            <a:ext cx="1833563" cy="138653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74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Appearance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18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39932" y="1802978"/>
            <a:ext cx="3930316" cy="39652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Neutrino mode</a:t>
            </a:r>
          </a:p>
          <a:p>
            <a:pPr lvl="1"/>
            <a:r>
              <a:rPr lang="en-US" sz="2000" dirty="0" smtClean="0"/>
              <a:t>58 events observed</a:t>
            </a:r>
          </a:p>
          <a:p>
            <a:pPr lvl="1"/>
            <a:r>
              <a:rPr lang="en-US" sz="2000" dirty="0" smtClean="0"/>
              <a:t>15 </a:t>
            </a:r>
            <a:r>
              <a:rPr lang="en-US" sz="2000" dirty="0" err="1" smtClean="0"/>
              <a:t>bkg</a:t>
            </a:r>
            <a:r>
              <a:rPr lang="en-US" sz="2000" dirty="0" smtClean="0"/>
              <a:t> expected</a:t>
            </a:r>
          </a:p>
          <a:p>
            <a:r>
              <a:rPr lang="en-US" sz="2400" dirty="0" smtClean="0"/>
              <a:t>Antineutrino mode</a:t>
            </a:r>
          </a:p>
          <a:p>
            <a:pPr lvl="1"/>
            <a:r>
              <a:rPr lang="en-US" sz="2000" dirty="0" smtClean="0"/>
              <a:t>18 events observed</a:t>
            </a:r>
          </a:p>
          <a:p>
            <a:pPr lvl="1"/>
            <a:r>
              <a:rPr lang="en-US" sz="2000" dirty="0" smtClean="0"/>
              <a:t>5 </a:t>
            </a:r>
            <a:r>
              <a:rPr lang="en-US" sz="2000" dirty="0" err="1" smtClean="0"/>
              <a:t>bkg</a:t>
            </a:r>
            <a:r>
              <a:rPr lang="en-US" sz="2000" dirty="0" smtClean="0"/>
              <a:t> expected</a:t>
            </a:r>
          </a:p>
          <a:p>
            <a:pPr marL="627063" lvl="1" indent="-261938">
              <a:buNone/>
            </a:pPr>
            <a:r>
              <a:rPr lang="en-US" sz="2000" dirty="0"/>
              <a:t>	</a:t>
            </a:r>
            <a:r>
              <a:rPr lang="en-US" sz="2000" dirty="0" smtClean="0"/>
              <a:t>(including 1 wrong sign)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585"/>
          <a:stretch/>
        </p:blipFill>
        <p:spPr>
          <a:xfrm>
            <a:off x="4270248" y="1576112"/>
            <a:ext cx="4846320" cy="48488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932" y="4997627"/>
            <a:ext cx="377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Strong </a:t>
            </a:r>
            <a:r>
              <a:rPr lang="en-US" dirty="0">
                <a:solidFill>
                  <a:srgbClr val="FF0000"/>
                </a:solidFill>
              </a:rPr>
              <a:t>(&gt;</a:t>
            </a:r>
            <a:r>
              <a:rPr lang="en-US" dirty="0" smtClean="0">
                <a:solidFill>
                  <a:srgbClr val="FF0000"/>
                </a:solidFill>
              </a:rPr>
              <a:t>4 sigma</a:t>
            </a:r>
            <a:r>
              <a:rPr lang="en-US" dirty="0">
                <a:solidFill>
                  <a:srgbClr val="FF0000"/>
                </a:solidFill>
              </a:rPr>
              <a:t>) evidence of electron antineutrino </a:t>
            </a:r>
            <a:r>
              <a:rPr lang="en-US" dirty="0" smtClean="0">
                <a:solidFill>
                  <a:srgbClr val="FF0000"/>
                </a:solidFill>
              </a:rPr>
              <a:t>appearance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897" y="5887837"/>
            <a:ext cx="449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analysis power comes from joint fit to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and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 spectra in both neutrino and antineutrinos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0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89730"/>
            <a:ext cx="3960495" cy="3066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6" y="1473018"/>
            <a:ext cx="3960495" cy="306641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654239"/>
              </p:ext>
            </p:extLst>
          </p:nvPr>
        </p:nvGraphicFramePr>
        <p:xfrm>
          <a:off x="218966" y="4787828"/>
          <a:ext cx="3660004" cy="201168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8130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41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21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Total Observed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Range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Total Prediction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59.0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30-75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Wrong-sign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0.3-1.0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Beam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Cosmic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Total Bkgd.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15.1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14.7-15.4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1370" y="4442310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Mode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119005"/>
              </p:ext>
            </p:extLst>
          </p:nvPr>
        </p:nvGraphicFramePr>
        <p:xfrm>
          <a:off x="4702255" y="4787828"/>
          <a:ext cx="3657600" cy="201168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810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7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120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Total Observed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Range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Total Prediction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15.9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10-22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Wrong-sign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 0.5-1.5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Beam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Cosmic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Total Bkgd.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5.3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4.7-5.7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02255" y="4433278"/>
            <a:ext cx="186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Antineutrino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1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3919"/>
            <a:ext cx="8153400" cy="990600"/>
          </a:xfrm>
        </p:spPr>
        <p:txBody>
          <a:bodyPr/>
          <a:lstStyle/>
          <a:p>
            <a:r>
              <a:rPr lang="en-US" dirty="0" smtClean="0"/>
              <a:t>Neutrinos Have Mass!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332" y="3436708"/>
            <a:ext cx="3967276" cy="2337496"/>
          </a:xfrm>
        </p:spPr>
        <p:txBody>
          <a:bodyPr>
            <a:normAutofit fontScale="85000" lnSpcReduction="10000"/>
          </a:bodyPr>
          <a:lstStyle/>
          <a:p>
            <a:pPr marL="315278" indent="-334963"/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sz="3800" dirty="0" smtClean="0">
                <a:solidFill>
                  <a:srgbClr val="4C4545"/>
                </a:solidFill>
                <a:latin typeface="Times New Roman"/>
                <a:cs typeface="Times New Roman"/>
              </a:rPr>
              <a:t>↔ 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</a:p>
          <a:p>
            <a:pPr marL="635318" lvl="1" indent="-334963"/>
            <a:r>
              <a:rPr lang="en-US" sz="2824" dirty="0" smtClean="0">
                <a:solidFill>
                  <a:srgbClr val="4C4545"/>
                </a:solidFill>
              </a:rPr>
              <a:t>Flavor States: creation and detection</a:t>
            </a:r>
          </a:p>
          <a:p>
            <a:pPr marL="635318" lvl="1" indent="-334963"/>
            <a:r>
              <a:rPr lang="en-US" sz="2824" dirty="0" smtClean="0">
                <a:solidFill>
                  <a:srgbClr val="4C4545"/>
                </a:solidFill>
              </a:rPr>
              <a:t>Mass States: propagation </a:t>
            </a:r>
          </a:p>
          <a:p>
            <a:pPr lvl="0"/>
            <a:endParaRPr lang="en-US" sz="3765" dirty="0" smtClean="0">
              <a:solidFill>
                <a:srgbClr val="FF0000"/>
              </a:solidFill>
            </a:endParaRPr>
          </a:p>
          <a:p>
            <a:endParaRPr lang="en-US" sz="3765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>
          <a:xfrm>
            <a:off x="4090890" y="3438901"/>
            <a:ext cx="5087888" cy="2337496"/>
          </a:xfrm>
        </p:spPr>
        <p:txBody>
          <a:bodyPr>
            <a:noAutofit/>
          </a:bodyPr>
          <a:lstStyle/>
          <a:p>
            <a:pPr marL="452438" indent="-334963">
              <a:buSzPct val="66000"/>
            </a:pPr>
            <a:r>
              <a:rPr lang="en-US" sz="2800" dirty="0" smtClean="0">
                <a:solidFill>
                  <a:srgbClr val="4C4545"/>
                </a:solidFill>
              </a:rPr>
              <a:t>A neutrino created as one flavor can later be detected as another flavor, depending on: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distance traveled (L)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neutrino energy (E)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difference in the squared masses (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Δm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ij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=m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i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-m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j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The mixing amplitudes (</a:t>
            </a:r>
            <a:r>
              <a:rPr lang="en-US" sz="2200" dirty="0" err="1" smtClean="0">
                <a:solidFill>
                  <a:srgbClr val="4C4545"/>
                </a:solidFill>
              </a:rPr>
              <a:t>U</a:t>
            </a:r>
            <a:r>
              <a:rPr lang="en-US" sz="2200" baseline="-25000" dirty="0" err="1" smtClean="0">
                <a:solidFill>
                  <a:srgbClr val="4C4545"/>
                </a:solidFill>
                <a:latin typeface="Helvetica"/>
                <a:cs typeface="Helvetica"/>
              </a:rPr>
              <a:t>α</a:t>
            </a:r>
            <a:r>
              <a:rPr lang="en-US" sz="2200" baseline="-25000" dirty="0" err="1" smtClean="0">
                <a:solidFill>
                  <a:srgbClr val="4C4545"/>
                </a:solidFill>
              </a:rPr>
              <a:t>j</a:t>
            </a:r>
            <a:r>
              <a:rPr lang="en-US" sz="2200" dirty="0" smtClean="0">
                <a:solidFill>
                  <a:srgbClr val="4C4545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77500" lnSpcReduction="20000"/>
          </a:bodyPr>
          <a:lstStyle/>
          <a:p>
            <a:fld id="{CAB75562-5BD6-1642-8B48-C5EBE6D4321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113667" name="Content Placeholder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348388"/>
              </p:ext>
            </p:extLst>
          </p:nvPr>
        </p:nvGraphicFramePr>
        <p:xfrm>
          <a:off x="621812" y="1634951"/>
          <a:ext cx="2813050" cy="1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name="Equation" r:id="rId3" imgW="1320800" imgH="825500" progId="Equation.DSMT4">
                  <p:embed/>
                </p:oleObj>
              </mc:Choice>
              <mc:Fallback>
                <p:oleObj name="Equation" r:id="rId3" imgW="1320800" imgH="825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12" y="1634951"/>
                        <a:ext cx="2813050" cy="175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337600"/>
              </p:ext>
            </p:extLst>
          </p:nvPr>
        </p:nvGraphicFramePr>
        <p:xfrm>
          <a:off x="4005263" y="1634951"/>
          <a:ext cx="50450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name="Equation" r:id="rId5" imgW="1993900" imgH="584200" progId="Equation.3">
                  <p:embed/>
                </p:oleObj>
              </mc:Choice>
              <mc:Fallback>
                <p:oleObj name="Equation" r:id="rId5" imgW="19939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1634951"/>
                        <a:ext cx="5045075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0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20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67841289"/>
              </p:ext>
            </p:extLst>
          </p:nvPr>
        </p:nvGraphicFramePr>
        <p:xfrm>
          <a:off x="5905365" y="4851046"/>
          <a:ext cx="2614517" cy="179237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665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80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133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Total Observed</a:t>
                      </a:r>
                    </a:p>
                  </a:txBody>
                  <a:tcPr marL="84151" marR="84151" marT="42077" marB="42077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65</a:t>
                      </a:r>
                    </a:p>
                  </a:txBody>
                  <a:tcPr marL="84151" marR="84151" marT="42077" marB="42077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800" dirty="0"/>
                        <a:t>Best fit prediction</a:t>
                      </a:r>
                    </a:p>
                  </a:txBody>
                  <a:tcPr marL="84151" marR="84151" marT="42077" marB="4207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50</a:t>
                      </a:r>
                    </a:p>
                  </a:txBody>
                  <a:tcPr marL="84151" marR="84151" marT="42077" marB="4207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800" dirty="0"/>
                        <a:t>    Cosmic Bkgd.</a:t>
                      </a:r>
                    </a:p>
                  </a:txBody>
                  <a:tcPr marL="84151" marR="84151" marT="42077" marB="42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0.5</a:t>
                      </a:r>
                    </a:p>
                  </a:txBody>
                  <a:tcPr marL="84151" marR="84151" marT="42077" marB="42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800" dirty="0"/>
                        <a:t>    Beam</a:t>
                      </a:r>
                      <a:r>
                        <a:rPr lang="en-US" sz="1800" baseline="0" dirty="0"/>
                        <a:t> Bkgd.</a:t>
                      </a:r>
                      <a:endParaRPr lang="en-US" sz="1800" dirty="0"/>
                    </a:p>
                  </a:txBody>
                  <a:tcPr marL="84151" marR="84151" marT="42077" marB="42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0.6</a:t>
                      </a:r>
                    </a:p>
                  </a:txBody>
                  <a:tcPr marL="84151" marR="84151" marT="42077" marB="42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800" dirty="0" err="1"/>
                        <a:t>Unoscillated</a:t>
                      </a:r>
                      <a:endParaRPr lang="en-US" sz="1800" dirty="0"/>
                    </a:p>
                  </a:txBody>
                  <a:tcPr marL="84151" marR="84151" marT="42077" marB="42077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266</a:t>
                      </a:r>
                    </a:p>
                  </a:txBody>
                  <a:tcPr marL="84151" marR="84151" marT="42077" marB="42077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16255" y="1516697"/>
            <a:ext cx="8355279" cy="3199131"/>
            <a:chOff x="0" y="820862"/>
            <a:chExt cx="8085382" cy="30957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20863"/>
              <a:ext cx="3832561" cy="30957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821" y="820862"/>
              <a:ext cx="3832561" cy="3095790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1893183"/>
              </p:ext>
            </p:extLst>
          </p:nvPr>
        </p:nvGraphicFramePr>
        <p:xfrm>
          <a:off x="533400" y="4886751"/>
          <a:ext cx="2562430" cy="175666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293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1333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Total Observed</a:t>
                      </a:r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113</a:t>
                      </a:r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700" dirty="0"/>
                        <a:t>Best fit prediction</a:t>
                      </a:r>
                    </a:p>
                  </a:txBody>
                  <a:tcPr marL="82474" marR="82474" marT="41239" marB="412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121</a:t>
                      </a:r>
                    </a:p>
                  </a:txBody>
                  <a:tcPr marL="82474" marR="82474" marT="41239" marB="4123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700" dirty="0"/>
                        <a:t>    Cosmic Bkgd.</a:t>
                      </a:r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2.1</a:t>
                      </a:r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700" dirty="0"/>
                        <a:t>    Beam</a:t>
                      </a:r>
                      <a:r>
                        <a:rPr lang="en-US" sz="1700" baseline="0" dirty="0"/>
                        <a:t> Bkgd.</a:t>
                      </a:r>
                      <a:endParaRPr lang="en-US" sz="1700" dirty="0"/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1.2</a:t>
                      </a:r>
                    </a:p>
                  </a:txBody>
                  <a:tcPr marL="82474" marR="82474" marT="41239" marB="41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333">
                <a:tc>
                  <a:txBody>
                    <a:bodyPr/>
                    <a:lstStyle/>
                    <a:p>
                      <a:r>
                        <a:rPr lang="en-US" sz="1700" dirty="0" err="1"/>
                        <a:t>Unoscillated</a:t>
                      </a:r>
                      <a:endParaRPr lang="en-US" sz="1700" dirty="0"/>
                    </a:p>
                  </a:txBody>
                  <a:tcPr marL="82474" marR="82474" marT="41239" marB="41239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730</a:t>
                      </a:r>
                    </a:p>
                  </a:txBody>
                  <a:tcPr marL="82474" marR="82474" marT="41239" marB="41239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19833" y="5258421"/>
            <a:ext cx="2600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tension in disappearance of neutrino vs. antineutrino; Antineutrinos show less disappearance.  Results are compatible at better than 4% level.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494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T2K Event Counts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21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334387" y="4350773"/>
            <a:ext cx="4431661" cy="2367937"/>
          </a:xfrm>
        </p:spPr>
        <p:txBody>
          <a:bodyPr>
            <a:normAutofit fontScale="62500" lnSpcReduction="20000"/>
          </a:bodyPr>
          <a:lstStyle/>
          <a:p>
            <a:pPr marL="230188" indent="-230188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T2K observe fewer appeared electron antineutrinos than expected for any value of delta CP</a:t>
            </a:r>
          </a:p>
          <a:p>
            <a:pPr marL="458788" lvl="1" indent="-228600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Expect 6.5 events with no disappearance</a:t>
            </a:r>
          </a:p>
          <a:p>
            <a:pPr marL="458788" lvl="1" indent="-228600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Distribution of angle and momentum also more consistent with background spectra than appearance spectra</a:t>
            </a:r>
          </a:p>
          <a:p>
            <a:pPr marL="230188" indent="-230188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Combining </a:t>
            </a:r>
            <a:r>
              <a:rPr lang="en-US" dirty="0" err="1" smtClean="0"/>
              <a:t>rate+shape</a:t>
            </a:r>
            <a:r>
              <a:rPr lang="en-US" dirty="0" smtClean="0"/>
              <a:t>:</a:t>
            </a:r>
          </a:p>
          <a:p>
            <a:pPr marL="458788" lvl="1" indent="-228600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No appearance p-value:0.233</a:t>
            </a:r>
          </a:p>
          <a:p>
            <a:pPr marL="458788" lvl="1" indent="-228600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PMNS appearance p-value:0.0867</a:t>
            </a:r>
            <a:endParaRPr lang="en-US" dirty="0"/>
          </a:p>
        </p:txBody>
      </p:sp>
      <p:pic>
        <p:nvPicPr>
          <p:cNvPr id="6" name="Picture 5" descr="Screen Shot 2018-08-07 at 1.5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4" y="1549474"/>
            <a:ext cx="8531352" cy="2483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0796" y="3965819"/>
            <a:ext cx="179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Wascko</a:t>
            </a:r>
            <a:r>
              <a:rPr lang="en-US" sz="1200" dirty="0" smtClean="0"/>
              <a:t>, Neutrino2018</a:t>
            </a:r>
            <a:endParaRPr lang="en-US" sz="1200" dirty="0"/>
          </a:p>
        </p:txBody>
      </p:sp>
      <p:pic>
        <p:nvPicPr>
          <p:cNvPr id="8" name="Picture 7" descr="Screen Shot 2018-08-07 at 2.1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9" y="4114463"/>
            <a:ext cx="3547203" cy="26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22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8-08-10 at 12.0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NOvA Fit Results:</a:t>
            </a:r>
            <a:br>
              <a:rPr lang="en-US" dirty="0" smtClean="0"/>
            </a:br>
            <a:r>
              <a:rPr lang="en-US" dirty="0" smtClean="0"/>
              <a:t>Mass splitting and mixing angle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23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06974" y="1576112"/>
            <a:ext cx="3989717" cy="5072062"/>
            <a:chOff x="3682807" y="143253"/>
            <a:chExt cx="4591934" cy="58376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08"/>
            <a:stretch/>
          </p:blipFill>
          <p:spPr>
            <a:xfrm>
              <a:off x="3682807" y="143253"/>
              <a:ext cx="4591934" cy="28194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"/>
            <a:stretch/>
          </p:blipFill>
          <p:spPr>
            <a:xfrm>
              <a:off x="3682807" y="2926080"/>
              <a:ext cx="4591934" cy="30548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392" y="1576112"/>
            <a:ext cx="4143375" cy="2805314"/>
          </a:xfrm>
          <a:prstGeom prst="rect">
            <a:avLst/>
          </a:prstGeom>
        </p:spPr>
      </p:pic>
      <p:pic>
        <p:nvPicPr>
          <p:cNvPr id="11" name="Picture 10" descr="noindent_rm_Bes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9" y="4735545"/>
            <a:ext cx="3075176" cy="17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NOvA Fit Results:</a:t>
            </a:r>
            <a:br>
              <a:rPr lang="en-US" dirty="0" smtClean="0"/>
            </a:br>
            <a:r>
              <a:rPr lang="en-US" dirty="0" smtClean="0"/>
              <a:t>Hierarchy and Delta CP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24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4498" y="1495620"/>
            <a:ext cx="3738377" cy="5008562"/>
            <a:chOff x="-153620" y="-684782"/>
            <a:chExt cx="7201595" cy="8542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6"/>
            <a:stretch/>
          </p:blipFill>
          <p:spPr>
            <a:xfrm>
              <a:off x="-152925" y="-684782"/>
              <a:ext cx="7200900" cy="41562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0"/>
            <a:stretch/>
          </p:blipFill>
          <p:spPr>
            <a:xfrm>
              <a:off x="-153620" y="3443987"/>
              <a:ext cx="7200900" cy="441350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12" y="1818323"/>
            <a:ext cx="4440963" cy="3007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8702" y="4825960"/>
            <a:ext cx="4020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Hierarchy preferred at 1.8 sigma</a:t>
            </a:r>
          </a:p>
          <a:p>
            <a:r>
              <a:rPr lang="en-US" dirty="0" smtClean="0"/>
              <a:t>Exclude pi/2 in the IH at &gt; 3 sigma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2754" y="5980962"/>
            <a:ext cx="481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Significances determined using Feldman-Cousins approach.  Leveraged high performance computing at NERSC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949" y="6513014"/>
            <a:ext cx="805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hlinkClick r:id="rId6"/>
              </a:rPr>
              <a:t>http://</a:t>
            </a:r>
            <a:r>
              <a:rPr lang="en-US" sz="1400" dirty="0" err="1">
                <a:solidFill>
                  <a:srgbClr val="3366FF"/>
                </a:solidFill>
                <a:hlinkClick r:id="rId6"/>
              </a:rPr>
              <a:t>news.fnal.gov</a:t>
            </a:r>
            <a:r>
              <a:rPr lang="en-US" sz="1400" dirty="0">
                <a:solidFill>
                  <a:srgbClr val="3366FF"/>
                </a:solidFill>
                <a:hlinkClick r:id="rId6"/>
              </a:rPr>
              <a:t>/2018/07/fermilab-computing-experts-bolster-nova-evidence-1-million-cores-consumed/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9491" y="85511"/>
            <a:ext cx="181127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J. </a:t>
            </a:r>
            <a:r>
              <a:rPr lang="en-US" sz="1400" dirty="0" err="1" smtClean="0">
                <a:solidFill>
                  <a:srgbClr val="DC8047"/>
                </a:solidFill>
              </a:rPr>
              <a:t>Bian</a:t>
            </a:r>
            <a:r>
              <a:rPr lang="en-US" sz="1400" dirty="0" smtClean="0">
                <a:solidFill>
                  <a:srgbClr val="DC8047"/>
                </a:solidFill>
              </a:rPr>
              <a:t>, Tues.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E. Smith, Thurs. WG1 </a:t>
            </a:r>
            <a:endParaRPr lang="en-US" sz="1400" dirty="0">
              <a:solidFill>
                <a:srgbClr val="DC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0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T2K Fit Results:</a:t>
            </a:r>
            <a:br>
              <a:rPr lang="en-US" dirty="0" smtClean="0"/>
            </a:br>
            <a:r>
              <a:rPr lang="en-US" dirty="0" smtClean="0"/>
              <a:t>Mass splitting and mixing angle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79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Wascko</a:t>
            </a:r>
            <a:r>
              <a:rPr lang="en-US" sz="1200" dirty="0" smtClean="0"/>
              <a:t>, Neutrino2018</a:t>
            </a:r>
            <a:endParaRPr lang="en-US" sz="1200" dirty="0"/>
          </a:p>
        </p:txBody>
      </p:sp>
      <p:pic>
        <p:nvPicPr>
          <p:cNvPr id="7" name="Picture 6" descr="Screen Shot 2018-08-07 at 2.33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/>
          <a:stretch/>
        </p:blipFill>
        <p:spPr>
          <a:xfrm>
            <a:off x="155683" y="1516698"/>
            <a:ext cx="4227871" cy="2900038"/>
          </a:xfrm>
          <a:prstGeom prst="rect">
            <a:avLst/>
          </a:prstGeom>
        </p:spPr>
      </p:pic>
      <p:pic>
        <p:nvPicPr>
          <p:cNvPr id="8" name="Picture 7" descr="Screen Shot 2018-08-07 at 2.44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5" b="665"/>
          <a:stretch/>
        </p:blipFill>
        <p:spPr>
          <a:xfrm>
            <a:off x="4733113" y="1576112"/>
            <a:ext cx="3763269" cy="2750081"/>
          </a:xfrm>
          <a:prstGeom prst="rect">
            <a:avLst/>
          </a:prstGeom>
        </p:spPr>
      </p:pic>
      <p:pic>
        <p:nvPicPr>
          <p:cNvPr id="9" name="Picture 8" descr="Screen Shot 2018-08-07 at 2.46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80" y="4631156"/>
            <a:ext cx="4621161" cy="17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Fit Results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26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8-08-07 at 2.4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112"/>
            <a:ext cx="3523400" cy="5224533"/>
          </a:xfrm>
          <a:prstGeom prst="rect">
            <a:avLst/>
          </a:prstGeom>
        </p:spPr>
      </p:pic>
      <p:pic>
        <p:nvPicPr>
          <p:cNvPr id="6" name="Picture 5" descr="Screen Shot 2018-08-07 at 2.48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9167" r="7882" b="6488"/>
          <a:stretch/>
        </p:blipFill>
        <p:spPr>
          <a:xfrm>
            <a:off x="4301613" y="1868129"/>
            <a:ext cx="4023032" cy="2875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3097" y="4994446"/>
            <a:ext cx="362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CP Conserving values outside the 2 sigma region for both hierarchies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36534" y="4467065"/>
            <a:ext cx="2226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(Note different phase convention)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934381" y="59262"/>
            <a:ext cx="217420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S. Dennis, Tues.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</a:t>
            </a:r>
          </a:p>
          <a:p>
            <a:r>
              <a:rPr lang="en-US" sz="1400" dirty="0">
                <a:solidFill>
                  <a:srgbClr val="DC8047"/>
                </a:solidFill>
              </a:rPr>
              <a:t>D</a:t>
            </a:r>
            <a:r>
              <a:rPr lang="en-US" sz="1400" dirty="0" smtClean="0">
                <a:solidFill>
                  <a:srgbClr val="DC8047"/>
                </a:solidFill>
              </a:rPr>
              <a:t>. </a:t>
            </a:r>
            <a:r>
              <a:rPr lang="en-US" sz="1400" dirty="0" err="1" smtClean="0">
                <a:solidFill>
                  <a:srgbClr val="DC8047"/>
                </a:solidFill>
              </a:rPr>
              <a:t>Sgalaberna</a:t>
            </a:r>
            <a:r>
              <a:rPr lang="en-US" sz="1400" dirty="0" smtClean="0">
                <a:solidFill>
                  <a:srgbClr val="DC8047"/>
                </a:solidFill>
              </a:rPr>
              <a:t>, Thurs. WG1 </a:t>
            </a:r>
            <a:endParaRPr lang="en-US" sz="1400" dirty="0">
              <a:solidFill>
                <a:srgbClr val="DC804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5760" y="5651959"/>
            <a:ext cx="362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Bayes factor of NH/IH is 7.9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516698"/>
            <a:ext cx="179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Wascko</a:t>
            </a:r>
            <a:r>
              <a:rPr lang="en-US" sz="1200" dirty="0" smtClean="0"/>
              <a:t>, Neutrino2018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895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8-08-07 at 3.29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8"/>
          <a:stretch/>
        </p:blipFill>
        <p:spPr>
          <a:xfrm>
            <a:off x="6206667" y="4365735"/>
            <a:ext cx="2937333" cy="176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and OPERA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27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375773" y="1966467"/>
            <a:ext cx="2768227" cy="3359837"/>
          </a:xfrm>
        </p:spPr>
        <p:txBody>
          <a:bodyPr>
            <a:normAutofit/>
          </a:bodyPr>
          <a:lstStyle/>
          <a:p>
            <a:pPr marL="230188" indent="-230188"/>
            <a:r>
              <a:rPr lang="en-US" sz="1800" dirty="0"/>
              <a:t>Opera final results:</a:t>
            </a:r>
          </a:p>
          <a:p>
            <a:pPr marL="458788" lvl="1" indent="-228600"/>
            <a:r>
              <a:rPr lang="en-US" sz="1500" dirty="0"/>
              <a:t>10 tau neutrino candidates</a:t>
            </a:r>
          </a:p>
          <a:p>
            <a:pPr marL="458788" lvl="1" indent="-228600"/>
            <a:r>
              <a:rPr lang="en-US" sz="1500" dirty="0"/>
              <a:t>6.1sigma evidence of appearance</a:t>
            </a:r>
          </a:p>
          <a:p>
            <a:pPr marL="458788" lvl="1" indent="-228600"/>
            <a:r>
              <a:rPr lang="en-US" sz="1500" dirty="0"/>
              <a:t>20% measurement of mass splitting agrees with disappearance </a:t>
            </a:r>
            <a:r>
              <a:rPr lang="en-US" sz="1500" dirty="0" smtClean="0"/>
              <a:t>measurements</a:t>
            </a:r>
            <a:endParaRPr lang="en-US" sz="1500" dirty="0"/>
          </a:p>
        </p:txBody>
      </p:sp>
      <p:pic>
        <p:nvPicPr>
          <p:cNvPr id="7" name="Picture 6" descr="Screen Shot 2018-08-07 at 3.02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8"/>
          <a:stretch/>
        </p:blipFill>
        <p:spPr>
          <a:xfrm>
            <a:off x="62378" y="3742240"/>
            <a:ext cx="2778219" cy="2354199"/>
          </a:xfrm>
          <a:prstGeom prst="rect">
            <a:avLst/>
          </a:prstGeom>
        </p:spPr>
      </p:pic>
      <p:pic>
        <p:nvPicPr>
          <p:cNvPr id="5" name="Picture 4" descr="Screen Shot 2018-08-07 at 3.02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1"/>
          <a:stretch/>
        </p:blipFill>
        <p:spPr>
          <a:xfrm>
            <a:off x="37796" y="1514741"/>
            <a:ext cx="2775253" cy="2354199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3" idx="2"/>
          </p:cNvCxnSpPr>
          <p:nvPr/>
        </p:nvCxnSpPr>
        <p:spPr>
          <a:xfrm flipH="1">
            <a:off x="6309032" y="1576112"/>
            <a:ext cx="1194" cy="46264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15352" y="4304680"/>
            <a:ext cx="2242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/>
              <a:t>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120, 211801</a:t>
            </a:r>
          </a:p>
        </p:txBody>
      </p:sp>
      <p:pic>
        <p:nvPicPr>
          <p:cNvPr id="6" name="Picture 5" descr="Screen Shot 2018-08-11 at 4.5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28621"/>
            <a:ext cx="5153613" cy="731606"/>
          </a:xfrm>
          <a:prstGeom prst="rect">
            <a:avLst/>
          </a:prstGeom>
        </p:spPr>
      </p:pic>
      <p:pic>
        <p:nvPicPr>
          <p:cNvPr id="16" name="Picture 15" descr="pane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2"/>
          <a:stretch/>
        </p:blipFill>
        <p:spPr>
          <a:xfrm rot="5400000">
            <a:off x="2235550" y="2187390"/>
            <a:ext cx="4575714" cy="3495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7602" y="1505854"/>
            <a:ext cx="2129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Aurisano</a:t>
            </a:r>
            <a:r>
              <a:rPr lang="en-US" sz="1400" dirty="0" smtClean="0"/>
              <a:t>, Neutrino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706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28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mage from i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37" y="1654146"/>
            <a:ext cx="4952633" cy="52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8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7-18 at 8.40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6450" r="8243" b="40203"/>
          <a:stretch/>
        </p:blipFill>
        <p:spPr>
          <a:xfrm>
            <a:off x="4891538" y="1543335"/>
            <a:ext cx="3948961" cy="2911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57" y="4507855"/>
            <a:ext cx="3045255" cy="228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1826" y="5960799"/>
            <a:ext cx="183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NOvA T2K joint analysis workshop, Tokai Japan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5374" y="3092745"/>
            <a:ext cx="17231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dirty="0" smtClean="0"/>
              <a:t>T2K</a:t>
            </a:r>
          </a:p>
          <a:p>
            <a:pPr marL="0" lvl="1"/>
            <a:r>
              <a:rPr lang="en-US" sz="1600" dirty="0" smtClean="0"/>
              <a:t>arXiv:1609.04111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58" y="1576112"/>
            <a:ext cx="4533490" cy="3066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4752" y="1991134"/>
            <a:ext cx="1210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NOvA</a:t>
            </a:r>
          </a:p>
          <a:p>
            <a:r>
              <a:rPr lang="en-US" dirty="0" smtClean="0"/>
              <a:t>(</a:t>
            </a:r>
            <a:r>
              <a:rPr lang="en-US" dirty="0" smtClean="0"/>
              <a:t>stats. only)</a:t>
            </a:r>
            <a:endParaRPr lang="en-US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6445" y="4524717"/>
            <a:ext cx="5965812" cy="332069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For favorable parameters consistent with results, NOvA can achieve 3 sigma mass hierarchy sensitivity by 2020</a:t>
            </a:r>
          </a:p>
          <a:p>
            <a:pPr lvl="1"/>
            <a:r>
              <a:rPr lang="en-US" sz="1600" dirty="0" smtClean="0"/>
              <a:t>3 sigma sensitivity for 30-50% of delta CP range by 2024</a:t>
            </a:r>
          </a:p>
          <a:p>
            <a:pPr lvl="1"/>
            <a:r>
              <a:rPr lang="en-US" sz="1600" dirty="0" smtClean="0"/>
              <a:t>&gt;5 sigma in favorable cases by 2024</a:t>
            </a:r>
          </a:p>
          <a:p>
            <a:r>
              <a:rPr lang="en-US" sz="1800" dirty="0" smtClean="0"/>
              <a:t>T2K projects 3 sigma median sensitivity to CP violation with 20x10</a:t>
            </a:r>
            <a:r>
              <a:rPr lang="en-US" sz="1800" baseline="30000" dirty="0" smtClean="0"/>
              <a:t>21</a:t>
            </a:r>
            <a:r>
              <a:rPr lang="en-US" sz="1800" dirty="0" smtClean="0"/>
              <a:t> POT, achievable by 2026</a:t>
            </a:r>
          </a:p>
          <a:p>
            <a:r>
              <a:rPr lang="en-US" sz="1800" dirty="0" smtClean="0"/>
              <a:t>Both collaborations working towards a joint analysis</a:t>
            </a:r>
          </a:p>
        </p:txBody>
      </p:sp>
    </p:spTree>
    <p:extLst>
      <p:ext uri="{BB962C8B-B14F-4D97-AF65-F5344CB8AC3E}">
        <p14:creationId xmlns:p14="http://schemas.microsoft.com/office/powerpoint/2010/main" val="387696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3919"/>
            <a:ext cx="8153400" cy="990600"/>
          </a:xfrm>
        </p:spPr>
        <p:txBody>
          <a:bodyPr/>
          <a:lstStyle/>
          <a:p>
            <a:r>
              <a:rPr lang="en-US" dirty="0" smtClean="0"/>
              <a:t>Neutrinos Have Mass!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332" y="3436708"/>
            <a:ext cx="3967276" cy="2337496"/>
          </a:xfrm>
        </p:spPr>
        <p:txBody>
          <a:bodyPr>
            <a:normAutofit fontScale="85000" lnSpcReduction="10000"/>
          </a:bodyPr>
          <a:lstStyle/>
          <a:p>
            <a:pPr marL="315278" indent="-334963"/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3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sz="3800" dirty="0" smtClean="0">
                <a:solidFill>
                  <a:srgbClr val="4C4545"/>
                </a:solidFill>
                <a:latin typeface="Times New Roman"/>
                <a:cs typeface="Times New Roman"/>
              </a:rPr>
              <a:t>↔ 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ν</a:t>
            </a:r>
            <a:r>
              <a:rPr lang="en-US" sz="3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</a:p>
          <a:p>
            <a:pPr marL="635318" lvl="1" indent="-334963"/>
            <a:r>
              <a:rPr lang="en-US" sz="2824" dirty="0" smtClean="0">
                <a:solidFill>
                  <a:srgbClr val="4C4545"/>
                </a:solidFill>
              </a:rPr>
              <a:t>Flavor States: creation and detection</a:t>
            </a:r>
          </a:p>
          <a:p>
            <a:pPr marL="635318" lvl="1" indent="-334963"/>
            <a:r>
              <a:rPr lang="en-US" sz="2824" dirty="0" smtClean="0">
                <a:solidFill>
                  <a:srgbClr val="4C4545"/>
                </a:solidFill>
              </a:rPr>
              <a:t>Mass States: propagation </a:t>
            </a:r>
          </a:p>
          <a:p>
            <a:pPr lvl="0"/>
            <a:endParaRPr lang="en-US" sz="3765" dirty="0" smtClean="0">
              <a:solidFill>
                <a:srgbClr val="FF0000"/>
              </a:solidFill>
            </a:endParaRPr>
          </a:p>
          <a:p>
            <a:endParaRPr lang="en-US" sz="3765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>
          <a:xfrm>
            <a:off x="4090890" y="3438901"/>
            <a:ext cx="5087888" cy="2337496"/>
          </a:xfrm>
        </p:spPr>
        <p:txBody>
          <a:bodyPr>
            <a:noAutofit/>
          </a:bodyPr>
          <a:lstStyle/>
          <a:p>
            <a:pPr marL="452438" indent="-334963">
              <a:buSzPct val="66000"/>
            </a:pPr>
            <a:r>
              <a:rPr lang="en-US" sz="2800" dirty="0" smtClean="0">
                <a:solidFill>
                  <a:srgbClr val="4C4545"/>
                </a:solidFill>
              </a:rPr>
              <a:t>A neutrino created as one flavor can later be detected as another flavor, depending on: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distance traveled (L)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neutrino energy (E)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difference in the squared masses (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Δm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ij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=m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i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-m</a:t>
            </a:r>
            <a:r>
              <a:rPr lang="en-US" sz="2200" baseline="30000" dirty="0" smtClean="0">
                <a:solidFill>
                  <a:srgbClr val="4C4545"/>
                </a:solidFill>
                <a:latin typeface="Helvetica"/>
                <a:cs typeface="Helvetica"/>
              </a:rPr>
              <a:t>2</a:t>
            </a:r>
            <a:r>
              <a:rPr lang="en-US" sz="2200" baseline="-25000" dirty="0" smtClean="0">
                <a:solidFill>
                  <a:srgbClr val="4C4545"/>
                </a:solidFill>
                <a:latin typeface="Helvetica"/>
                <a:cs typeface="Helvetica"/>
              </a:rPr>
              <a:t>j</a:t>
            </a:r>
            <a:r>
              <a:rPr lang="en-US" sz="2200" dirty="0" smtClean="0">
                <a:solidFill>
                  <a:srgbClr val="4C4545"/>
                </a:solidFill>
                <a:latin typeface="Helvetica"/>
                <a:cs typeface="Helvetica"/>
              </a:rPr>
              <a:t>)</a:t>
            </a:r>
          </a:p>
          <a:p>
            <a:pPr marL="772478" lvl="1" indent="-334963"/>
            <a:r>
              <a:rPr lang="en-US" sz="2200" dirty="0" smtClean="0">
                <a:solidFill>
                  <a:srgbClr val="4C4545"/>
                </a:solidFill>
              </a:rPr>
              <a:t>The mixing amplitudes (</a:t>
            </a:r>
            <a:r>
              <a:rPr lang="en-US" sz="2200" dirty="0" err="1" smtClean="0">
                <a:solidFill>
                  <a:srgbClr val="4C4545"/>
                </a:solidFill>
              </a:rPr>
              <a:t>U</a:t>
            </a:r>
            <a:r>
              <a:rPr lang="en-US" sz="2200" baseline="-25000" dirty="0" err="1" smtClean="0">
                <a:solidFill>
                  <a:srgbClr val="4C4545"/>
                </a:solidFill>
                <a:latin typeface="Helvetica"/>
                <a:cs typeface="Helvetica"/>
              </a:rPr>
              <a:t>α</a:t>
            </a:r>
            <a:r>
              <a:rPr lang="en-US" sz="2200" baseline="-25000" dirty="0" err="1" smtClean="0">
                <a:solidFill>
                  <a:srgbClr val="4C4545"/>
                </a:solidFill>
              </a:rPr>
              <a:t>j</a:t>
            </a:r>
            <a:r>
              <a:rPr lang="en-US" sz="2200" dirty="0" smtClean="0">
                <a:solidFill>
                  <a:srgbClr val="4C4545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77500" lnSpcReduction="20000"/>
          </a:bodyPr>
          <a:lstStyle/>
          <a:p>
            <a:fld id="{CAB75562-5BD6-1642-8B48-C5EBE6D43214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13667" name="Content Placeholder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48364"/>
              </p:ext>
            </p:extLst>
          </p:nvPr>
        </p:nvGraphicFramePr>
        <p:xfrm>
          <a:off x="621812" y="1634951"/>
          <a:ext cx="2813050" cy="1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Equation" r:id="rId3" imgW="1320800" imgH="825500" progId="Equation.DSMT4">
                  <p:embed/>
                </p:oleObj>
              </mc:Choice>
              <mc:Fallback>
                <p:oleObj name="Equation" r:id="rId3" imgW="1320800" imgH="825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12" y="1634951"/>
                        <a:ext cx="2813050" cy="175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181248"/>
              </p:ext>
            </p:extLst>
          </p:nvPr>
        </p:nvGraphicFramePr>
        <p:xfrm>
          <a:off x="4005263" y="1634951"/>
          <a:ext cx="50450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Equation" r:id="rId5" imgW="1993900" imgH="584200" progId="Equation.3">
                  <p:embed/>
                </p:oleObj>
              </mc:Choice>
              <mc:Fallback>
                <p:oleObj name="Equation" r:id="rId5" imgW="19939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1634951"/>
                        <a:ext cx="5045075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pic>
        <p:nvPicPr>
          <p:cNvPr id="6" name="Picture 5" descr="PastedGraphic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187">
            <a:off x="2722891" y="405218"/>
            <a:ext cx="3762423" cy="6158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1118" y="3234957"/>
            <a:ext cx="3310782" cy="156966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 the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Anniversary of the SuperK discovery, what do we know about neutrino </a:t>
            </a:r>
            <a:r>
              <a:rPr lang="en-US" sz="2400" dirty="0" smtClean="0"/>
              <a:t>oscillations?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869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Future of Long-baselines: DUNE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30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071"/>
          <a:stretch/>
        </p:blipFill>
        <p:spPr>
          <a:xfrm>
            <a:off x="0" y="1516698"/>
            <a:ext cx="9144000" cy="2278134"/>
          </a:xfrm>
          <a:prstGeom prst="rect">
            <a:avLst/>
          </a:prstGeom>
        </p:spPr>
      </p:pic>
      <p:pic>
        <p:nvPicPr>
          <p:cNvPr id="11" name="Picture 10" descr="Screen Shot 2018-08-08 at 3.11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38" y="3794833"/>
            <a:ext cx="2942169" cy="3063168"/>
          </a:xfrm>
          <a:prstGeom prst="rect">
            <a:avLst/>
          </a:prstGeom>
        </p:spPr>
      </p:pic>
      <p:pic>
        <p:nvPicPr>
          <p:cNvPr id="12" name="Picture 11" descr="Screen Shot 2018-08-08 at 3.1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39" y="3794834"/>
            <a:ext cx="2948775" cy="30631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8535" y="2857499"/>
            <a:ext cx="3668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 MW neutrino beam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Upgradable to 2.4MW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PIP-II design phase approved by DOE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4142" y="3703213"/>
            <a:ext cx="1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Worchester, </a:t>
            </a:r>
          </a:p>
          <a:p>
            <a:r>
              <a:rPr lang="en-US" sz="1400" dirty="0" smtClean="0"/>
              <a:t>Neutrino 2018</a:t>
            </a:r>
            <a:endParaRPr lang="en-US" sz="1400" dirty="0"/>
          </a:p>
        </p:txBody>
      </p:sp>
      <p:pic>
        <p:nvPicPr>
          <p:cNvPr id="9" name="Picture 8" descr="DUNE_time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90" y="3794831"/>
            <a:ext cx="1785389" cy="3063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" y="5606307"/>
            <a:ext cx="1350896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S. </a:t>
            </a:r>
            <a:r>
              <a:rPr lang="en-US" sz="1400" dirty="0" err="1" smtClean="0">
                <a:solidFill>
                  <a:srgbClr val="DC8047"/>
                </a:solidFill>
              </a:rPr>
              <a:t>Gollapinni</a:t>
            </a:r>
            <a:r>
              <a:rPr lang="en-US" sz="1400" dirty="0" smtClean="0">
                <a:solidFill>
                  <a:srgbClr val="DC8047"/>
                </a:solidFill>
              </a:rPr>
              <a:t>, Thurs.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A. </a:t>
            </a:r>
            <a:r>
              <a:rPr lang="en-US" sz="1400" dirty="0" err="1" smtClean="0">
                <a:solidFill>
                  <a:srgbClr val="DC8047"/>
                </a:solidFill>
              </a:rPr>
              <a:t>Chatterjee</a:t>
            </a:r>
            <a:r>
              <a:rPr lang="en-US" sz="1400" dirty="0" smtClean="0">
                <a:solidFill>
                  <a:srgbClr val="DC8047"/>
                </a:solidFill>
              </a:rPr>
              <a:t>, Thurs WG1</a:t>
            </a:r>
          </a:p>
        </p:txBody>
      </p:sp>
    </p:spTree>
    <p:extLst>
      <p:ext uri="{BB962C8B-B14F-4D97-AF65-F5344CB8AC3E}">
        <p14:creationId xmlns:p14="http://schemas.microsoft.com/office/powerpoint/2010/main" val="267722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of Long-baselines: </a:t>
            </a:r>
            <a:r>
              <a:rPr lang="en-US" dirty="0" err="1" smtClean="0"/>
              <a:t>HyperK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31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8-08 at 3.5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428"/>
            <a:ext cx="9144000" cy="2715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142" y="3535649"/>
            <a:ext cx="1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Shiozawa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Neutrino 2018</a:t>
            </a:r>
            <a:endParaRPr lang="en-US" sz="1400" dirty="0"/>
          </a:p>
        </p:txBody>
      </p:sp>
      <p:pic>
        <p:nvPicPr>
          <p:cNvPr id="8" name="Picture 7" descr="Screen Shot 2018-08-08 at 3.57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358126"/>
            <a:ext cx="1968499" cy="249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0275" y="6041449"/>
            <a:ext cx="2021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Design report released in May, arXiv:1805.04163</a:t>
            </a:r>
          </a:p>
          <a:p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610556" y="2814558"/>
            <a:ext cx="3993444" cy="140405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Gigantic neutrino and nucleon decay detector—10x SuperK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MW beam from upgraded JPARC complex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Aiming for construction start 2019, beam 2026</a:t>
            </a:r>
          </a:p>
        </p:txBody>
      </p:sp>
      <p:pic>
        <p:nvPicPr>
          <p:cNvPr id="10" name="Picture 9" descr="Screen Shot 2018-08-08 at 4.02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351"/>
            <a:ext cx="3697111" cy="2474976"/>
          </a:xfrm>
          <a:prstGeom prst="rect">
            <a:avLst/>
          </a:prstGeom>
        </p:spPr>
      </p:pic>
      <p:pic>
        <p:nvPicPr>
          <p:cNvPr id="11" name="Picture 10" descr="Screen Shot 2018-08-08 at 4.03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87" y="4283885"/>
            <a:ext cx="3459903" cy="251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8133" y="74711"/>
            <a:ext cx="310263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DC8047"/>
                </a:solidFill>
              </a:rPr>
              <a:t>See: A. </a:t>
            </a:r>
            <a:r>
              <a:rPr lang="en-US" sz="1400" dirty="0" err="1" smtClean="0">
                <a:solidFill>
                  <a:srgbClr val="DC8047"/>
                </a:solidFill>
              </a:rPr>
              <a:t>Blondel</a:t>
            </a:r>
            <a:r>
              <a:rPr lang="en-US" sz="1400" dirty="0" smtClean="0">
                <a:solidFill>
                  <a:srgbClr val="DC8047"/>
                </a:solidFill>
              </a:rPr>
              <a:t>, Thurs.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., Thurs. WG1</a:t>
            </a:r>
          </a:p>
        </p:txBody>
      </p:sp>
    </p:spTree>
    <p:extLst>
      <p:ext uri="{BB962C8B-B14F-4D97-AF65-F5344CB8AC3E}">
        <p14:creationId xmlns:p14="http://schemas.microsoft.com/office/powerpoint/2010/main" val="46444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32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pic>
        <p:nvPicPr>
          <p:cNvPr id="6" name="Picture 5" descr="quarry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8520" y="6414392"/>
            <a:ext cx="36554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 Credit: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www.vtmag.vt.edu</a:t>
            </a:r>
            <a:r>
              <a:rPr lang="en-US" sz="1100" dirty="0"/>
              <a:t>/winter17/</a:t>
            </a:r>
            <a:r>
              <a:rPr lang="en-US" sz="1100" dirty="0" err="1"/>
              <a:t>virginia</a:t>
            </a:r>
            <a:r>
              <a:rPr lang="en-US" sz="1100" dirty="0"/>
              <a:t>-tech-</a:t>
            </a:r>
            <a:r>
              <a:rPr lang="en-US" sz="1100" dirty="0" err="1"/>
              <a:t>quarry.html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831331" y="1694763"/>
            <a:ext cx="4444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Beyond Three </a:t>
            </a:r>
            <a:r>
              <a:rPr lang="en-US" sz="3600" dirty="0">
                <a:solidFill>
                  <a:srgbClr val="FFFFFF"/>
                </a:solidFill>
              </a:rPr>
              <a:t>F</a:t>
            </a:r>
            <a:r>
              <a:rPr lang="en-US" sz="3600" dirty="0" smtClean="0">
                <a:solidFill>
                  <a:srgbClr val="FFFFFF"/>
                </a:solidFill>
              </a:rPr>
              <a:t>lavor Oscillations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7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33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Excess of electron neutrinos observed in </a:t>
            </a:r>
            <a:r>
              <a:rPr lang="en-US" dirty="0" err="1" smtClean="0"/>
              <a:t>MiniBooNE</a:t>
            </a:r>
            <a:r>
              <a:rPr lang="en-US" dirty="0" smtClean="0"/>
              <a:t> persists with double the neutrino data set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 descr="histNu_stacked_wb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6" t="3508" r="2810" b="28146"/>
          <a:stretch/>
        </p:blipFill>
        <p:spPr>
          <a:xfrm>
            <a:off x="795190" y="2683142"/>
            <a:ext cx="3935111" cy="2831800"/>
          </a:xfrm>
          <a:prstGeom prst="rect">
            <a:avLst/>
          </a:prstGeom>
        </p:spPr>
      </p:pic>
      <p:pic>
        <p:nvPicPr>
          <p:cNvPr id="9" name="Picture 8" descr="excessNuNubar_totalEr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t="4244" r="2545" b="28735"/>
          <a:stretch/>
        </p:blipFill>
        <p:spPr>
          <a:xfrm>
            <a:off x="4730301" y="2773801"/>
            <a:ext cx="3845599" cy="27268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640" y="6550223"/>
            <a:ext cx="153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arXiv:1805.12028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6666" y="5686165"/>
            <a:ext cx="537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MiniBooNE</a:t>
            </a:r>
            <a:r>
              <a:rPr lang="en-US" dirty="0" smtClean="0"/>
              <a:t> excess in neutrino and antineutrino: 4.8 sigma</a:t>
            </a:r>
          </a:p>
          <a:p>
            <a:pPr algn="ctr"/>
            <a:r>
              <a:rPr lang="en-US" dirty="0" smtClean="0"/>
              <a:t>Combined with LSND: 6.1 sigma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70" y="6442501"/>
            <a:ext cx="220221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Z. </a:t>
            </a:r>
            <a:r>
              <a:rPr lang="en-US" sz="1400" dirty="0" err="1" smtClean="0">
                <a:solidFill>
                  <a:srgbClr val="DC8047"/>
                </a:solidFill>
              </a:rPr>
              <a:t>Pavolvic</a:t>
            </a:r>
            <a:r>
              <a:rPr lang="en-US" sz="1400" dirty="0" smtClean="0">
                <a:solidFill>
                  <a:srgbClr val="DC8047"/>
                </a:solidFill>
              </a:rPr>
              <a:t>, Thurs.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364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niboone_fake_apr18_contNunubar_with_karmen_oper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7658" r="2980" b="3668"/>
          <a:stretch/>
        </p:blipFill>
        <p:spPr>
          <a:xfrm>
            <a:off x="185510" y="1516699"/>
            <a:ext cx="4464017" cy="533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34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426993" y="2723052"/>
            <a:ext cx="4606336" cy="2737976"/>
          </a:xfrm>
        </p:spPr>
        <p:txBody>
          <a:bodyPr>
            <a:normAutofit/>
          </a:bodyPr>
          <a:lstStyle/>
          <a:p>
            <a:r>
              <a:rPr lang="en-US" dirty="0" smtClean="0"/>
              <a:t>Data fit using a 2-neutrino oscillation model</a:t>
            </a:r>
          </a:p>
          <a:p>
            <a:r>
              <a:rPr lang="en-US" dirty="0" smtClean="0"/>
              <a:t>Joint fit to neutrinos and antineutrinos </a:t>
            </a:r>
            <a:r>
              <a:rPr lang="en-US" dirty="0" smtClean="0"/>
              <a:t>shown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551011"/>
            <a:ext cx="153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arXiv:1805.12028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205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3+1 Model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17310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incorporate </a:t>
            </a:r>
            <a:r>
              <a:rPr lang="en-US" dirty="0" err="1" smtClean="0"/>
              <a:t>MiniBooNE</a:t>
            </a:r>
            <a:r>
              <a:rPr lang="en-US" dirty="0" smtClean="0"/>
              <a:t> excess into oscillation framework requires a new mass state and new sterile flavor</a:t>
            </a:r>
          </a:p>
          <a:p>
            <a:r>
              <a:rPr lang="en-US" dirty="0" smtClean="0"/>
              <a:t>Expand PMNS: 3x3-&gt;4x4</a:t>
            </a:r>
          </a:p>
          <a:p>
            <a:r>
              <a:rPr lang="en-US" dirty="0" smtClean="0"/>
              <a:t>6 additional </a:t>
            </a:r>
            <a:r>
              <a:rPr lang="en-US" dirty="0" smtClean="0"/>
              <a:t>parameters</a:t>
            </a:r>
            <a:endParaRPr lang="en-US" dirty="0" smtClean="0"/>
          </a:p>
          <a:p>
            <a:pPr lvl="1"/>
            <a:r>
              <a:rPr lang="en-US" dirty="0" smtClean="0"/>
              <a:t>new mass splitting</a:t>
            </a:r>
          </a:p>
          <a:p>
            <a:pPr lvl="1"/>
            <a:r>
              <a:rPr lang="en-US" dirty="0" smtClean="0"/>
              <a:t>three mixing angles</a:t>
            </a:r>
          </a:p>
          <a:p>
            <a:pPr lvl="1"/>
            <a:r>
              <a:rPr lang="en-US" dirty="0" smtClean="0"/>
              <a:t>two CP-violating phases</a:t>
            </a:r>
            <a:endParaRPr lang="en-US" dirty="0"/>
          </a:p>
        </p:txBody>
      </p:sp>
      <p:pic>
        <p:nvPicPr>
          <p:cNvPr id="6" name="Shape 132"/>
          <p:cNvPicPr/>
          <p:nvPr/>
        </p:nvPicPr>
        <p:blipFill>
          <a:blip r:embed="rId2"/>
          <a:srcRect l="18926" t="12009" r="9991" b="14567"/>
          <a:stretch/>
        </p:blipFill>
        <p:spPr>
          <a:xfrm>
            <a:off x="5936064" y="3624305"/>
            <a:ext cx="2894196" cy="2947763"/>
          </a:xfrm>
          <a:prstGeom prst="rect">
            <a:avLst/>
          </a:prstGeom>
          <a:ln>
            <a:noFill/>
          </a:ln>
        </p:spPr>
      </p:pic>
      <p:pic>
        <p:nvPicPr>
          <p:cNvPr id="7" name="Shape 131"/>
          <p:cNvPicPr/>
          <p:nvPr/>
        </p:nvPicPr>
        <p:blipFill>
          <a:blip r:embed="rId3"/>
          <a:stretch/>
        </p:blipFill>
        <p:spPr>
          <a:xfrm>
            <a:off x="5156439" y="1776480"/>
            <a:ext cx="3864328" cy="1548281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6310458"/>
            <a:ext cx="1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Aurisano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Neutrino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463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Flavor Oscillations at Long-baselines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36</a:t>
            </a:fld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07132" y="1876680"/>
            <a:ext cx="4070048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Small mass splitting</a:t>
            </a:r>
          </a:p>
          <a:p>
            <a:pPr lvl="1"/>
            <a:r>
              <a:rPr lang="en-US" dirty="0"/>
              <a:t>FD sees anomalous muon-neutrino disappearance at high energies and energy dependent suppression of neutral currents</a:t>
            </a:r>
          </a:p>
          <a:p>
            <a:pPr lvl="1"/>
            <a:r>
              <a:rPr lang="en-US" dirty="0"/>
              <a:t>ND sees no </a:t>
            </a:r>
            <a:r>
              <a:rPr lang="en-US" dirty="0" smtClean="0"/>
              <a:t>oscillations</a:t>
            </a:r>
          </a:p>
          <a:p>
            <a:r>
              <a:rPr lang="en-US" dirty="0"/>
              <a:t>Large mass splitting</a:t>
            </a:r>
          </a:p>
          <a:p>
            <a:pPr lvl="1"/>
            <a:r>
              <a:rPr lang="en-US" dirty="0"/>
              <a:t>Rapid oscillations at FD at high energies average out</a:t>
            </a:r>
          </a:p>
          <a:p>
            <a:pPr lvl="1"/>
            <a:r>
              <a:rPr lang="en-US" dirty="0"/>
              <a:t>Large oscillation effects at the 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loe_stacked_pr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0" y="1874880"/>
            <a:ext cx="4866819" cy="4412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89929" y="6550223"/>
            <a:ext cx="153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arXiv:1710.06488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136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Flavor Oscillations at Long-baselines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37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2263680"/>
            <a:ext cx="4216922" cy="3832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 detector fit to MINOS and MINOS+ data provides limit on mixing angle over 7 orders of </a:t>
            </a:r>
            <a:r>
              <a:rPr lang="en-US" sz="2400" dirty="0" smtClean="0"/>
              <a:t>magnitude in 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41</a:t>
            </a:r>
            <a:endParaRPr lang="en-US" sz="2400" baseline="-25000" dirty="0" smtClean="0"/>
          </a:p>
          <a:p>
            <a:r>
              <a:rPr lang="en-US" sz="2400" dirty="0" smtClean="0"/>
              <a:t>Combining LBL limits on </a:t>
            </a:r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cs typeface="Symbol" charset="2"/>
              </a:rPr>
              <a:t>24 </a:t>
            </a:r>
            <a:r>
              <a:rPr lang="en-US" sz="2400" dirty="0" smtClean="0"/>
              <a:t>with reactor limits on </a:t>
            </a:r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cs typeface="Symbol" charset="2"/>
              </a:rPr>
              <a:t>14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allows for comparison with </a:t>
            </a:r>
            <a:r>
              <a:rPr lang="en-US" sz="2400" dirty="0" err="1" smtClean="0">
                <a:cs typeface="Symbol" charset="2"/>
              </a:rPr>
              <a:t>MiniBooNE</a:t>
            </a:r>
            <a:r>
              <a:rPr lang="en-US" sz="2400" dirty="0" smtClean="0">
                <a:cs typeface="Symbol" charset="2"/>
              </a:rPr>
              <a:t> results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14334" y="1749115"/>
            <a:ext cx="4306433" cy="416995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785971" y="5572780"/>
            <a:ext cx="1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Aurisano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Neutrino 2018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583844" y="2632251"/>
            <a:ext cx="153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arXiv:1710.06488</a:t>
            </a:r>
            <a:endParaRPr lang="en-US" sz="1400" dirty="0"/>
          </a:p>
        </p:txBody>
      </p:sp>
      <p:pic>
        <p:nvPicPr>
          <p:cNvPr id="9" name="Picture 8" descr="sin^2(2_theta_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44" y="5484865"/>
            <a:ext cx="3656890" cy="318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8551" y="6464346"/>
            <a:ext cx="208069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J. Todd, Fri. WG1+5</a:t>
            </a:r>
          </a:p>
        </p:txBody>
      </p:sp>
    </p:spTree>
    <p:extLst>
      <p:ext uri="{BB962C8B-B14F-4D97-AF65-F5344CB8AC3E}">
        <p14:creationId xmlns:p14="http://schemas.microsoft.com/office/powerpoint/2010/main" val="184387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NC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38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112"/>
            <a:ext cx="481012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91" y="1576112"/>
            <a:ext cx="4810125" cy="285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4618775"/>
            <a:ext cx="3664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Neutrino mode:  </a:t>
            </a:r>
          </a:p>
          <a:p>
            <a:r>
              <a:rPr lang="en-US" dirty="0" smtClean="0"/>
              <a:t>expect 188+/-13 (syst.)  with 38 bkg.  Observe 201 events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8186" y="4618775"/>
            <a:ext cx="3734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Antineutrino mode: </a:t>
            </a:r>
            <a:endParaRPr lang="en-US" dirty="0" smtClean="0"/>
          </a:p>
          <a:p>
            <a:r>
              <a:rPr lang="en-US" dirty="0" smtClean="0"/>
              <a:t>expect </a:t>
            </a:r>
            <a:r>
              <a:rPr lang="en-US" dirty="0"/>
              <a:t>69+/-8 (syst.) with 16 bkg.  Observe 61 events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8423" y="5598629"/>
            <a:ext cx="688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No significant suppression of Neutral Current interactions in either neutrino or antineutrino mode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4743" y="6473066"/>
            <a:ext cx="249602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 M. </a:t>
            </a:r>
            <a:r>
              <a:rPr lang="en-US" sz="1400" dirty="0" err="1" smtClean="0">
                <a:solidFill>
                  <a:srgbClr val="DC8047"/>
                </a:solidFill>
              </a:rPr>
              <a:t>Wallbank</a:t>
            </a:r>
            <a:r>
              <a:rPr lang="en-US" sz="1400" dirty="0" smtClean="0">
                <a:solidFill>
                  <a:srgbClr val="DC8047"/>
                </a:solidFill>
              </a:rPr>
              <a:t>, Fri. WG1+5</a:t>
            </a:r>
          </a:p>
        </p:txBody>
      </p:sp>
    </p:spTree>
    <p:extLst>
      <p:ext uri="{BB962C8B-B14F-4D97-AF65-F5344CB8AC3E}">
        <p14:creationId xmlns:p14="http://schemas.microsoft.com/office/powerpoint/2010/main" val="218824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Short-Baseline Neutrino Program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2E6C8CC7-F89C-4B6E-BAFB-786CF2D0A6E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17"/>
          <a:stretch/>
        </p:blipFill>
        <p:spPr>
          <a:xfrm>
            <a:off x="7056" y="1511524"/>
            <a:ext cx="9144000" cy="3012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0" y="4533656"/>
            <a:ext cx="5161574" cy="2368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080" y="4533960"/>
            <a:ext cx="3916153" cy="2364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827" y="6217562"/>
            <a:ext cx="124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Far Detector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ICARUS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890" y="6044870"/>
            <a:ext cx="1120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MicroBooNE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443013"/>
              </p:ext>
            </p:extLst>
          </p:nvPr>
        </p:nvGraphicFramePr>
        <p:xfrm>
          <a:off x="5297389" y="1504468"/>
          <a:ext cx="3785515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668"/>
                <a:gridCol w="1423422"/>
                <a:gridCol w="1013425"/>
              </a:tblGrid>
              <a:tr h="529586">
                <a:tc>
                  <a:txBody>
                    <a:bodyPr/>
                    <a:lstStyle/>
                    <a:p>
                      <a:pPr algn="l"/>
                      <a:endParaRPr lang="en-US" sz="1400" b="1" dirty="0" smtClean="0"/>
                    </a:p>
                    <a:p>
                      <a:pPr algn="l"/>
                      <a:r>
                        <a:rPr lang="en-US" sz="1600" b="1" dirty="0" smtClean="0"/>
                        <a:t>Detector</a:t>
                      </a:r>
                      <a:endParaRPr lang="en-US" sz="16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Distance</a:t>
                      </a:r>
                      <a:r>
                        <a:rPr lang="en-US" sz="1400" b="1" baseline="0" dirty="0" smtClean="0"/>
                        <a:t> from BNB Target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Active LAr</a:t>
                      </a:r>
                      <a:r>
                        <a:rPr lang="en-US" sz="1400" b="1" baseline="0" dirty="0" smtClean="0"/>
                        <a:t> Mass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SBND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110 m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112 ton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MicroBooNE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470 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87 ton</a:t>
                      </a:r>
                      <a:endParaRPr lang="en-US" sz="1600" b="1" dirty="0"/>
                    </a:p>
                  </a:txBody>
                  <a:tcPr/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ICARUS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600 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476 ton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07555" y="6221031"/>
            <a:ext cx="1391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Near Detector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SBND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6176" y="6264192"/>
            <a:ext cx="829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B3B3B3"/>
                </a:solidFill>
              </a:rPr>
              <a:t>MiniBooNE</a:t>
            </a:r>
            <a:endParaRPr lang="en-US" sz="1050" dirty="0">
              <a:solidFill>
                <a:srgbClr val="B3B3B3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91904" y="3403578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533786" y="3543526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126777" y="3568430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/>
          <p:cNvCxnSpPr>
            <a:stCxn id="17" idx="5"/>
          </p:cNvCxnSpPr>
          <p:nvPr/>
        </p:nvCxnSpPr>
        <p:spPr>
          <a:xfrm>
            <a:off x="4033327" y="4043067"/>
            <a:ext cx="618103" cy="1377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4"/>
          </p:cNvCxnSpPr>
          <p:nvPr/>
        </p:nvCxnSpPr>
        <p:spPr>
          <a:xfrm flipH="1">
            <a:off x="2323017" y="4153679"/>
            <a:ext cx="96385" cy="1117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4"/>
          </p:cNvCxnSpPr>
          <p:nvPr/>
        </p:nvCxnSpPr>
        <p:spPr>
          <a:xfrm flipH="1">
            <a:off x="7316030" y="3988827"/>
            <a:ext cx="68499" cy="871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9927" y="3529791"/>
            <a:ext cx="1941557" cy="307777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Booster Neutrino Beam </a:t>
            </a:r>
            <a:endParaRPr lang="en-US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27457" y="3750213"/>
            <a:ext cx="8301756" cy="30439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510" y="4239881"/>
            <a:ext cx="3599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arXiv:1503.01520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10" y="1579490"/>
            <a:ext cx="199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Courtesy D. Schmitz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9530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092009"/>
              </p:ext>
            </p:extLst>
          </p:nvPr>
        </p:nvGraphicFramePr>
        <p:xfrm>
          <a:off x="77788" y="1699141"/>
          <a:ext cx="897255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3" imgW="5448300" imgH="800100" progId="Equation.3">
                  <p:embed/>
                </p:oleObj>
              </mc:Choice>
              <mc:Fallback>
                <p:oleObj name="Equation" r:id="rId3" imgW="54483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699141"/>
                        <a:ext cx="8972550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PMNS Mixing Matrix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894959"/>
            <a:ext cx="533400" cy="370367"/>
          </a:xfrm>
          <a:prstGeom prst="rect">
            <a:avLst/>
          </a:prstGeom>
        </p:spPr>
        <p:txBody>
          <a:bodyPr/>
          <a:lstStyle/>
          <a:p>
            <a:fld id="{CAB75562-5BD6-1642-8B48-C5EBE6D43214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2120" y="3564426"/>
            <a:ext cx="3248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What we know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56" y="3564426"/>
            <a:ext cx="3793588" cy="329357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4" y="3119075"/>
            <a:ext cx="1816100" cy="419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19" y="3118104"/>
            <a:ext cx="1587500" cy="419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54" y="3118104"/>
            <a:ext cx="1816100" cy="4191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6" y="5936736"/>
            <a:ext cx="2908300" cy="419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25" y="4755079"/>
            <a:ext cx="2908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7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Short-Baseline Neutrino Program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2E6C8CC7-F89C-4B6E-BAFB-786CF2D0A6E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17"/>
          <a:stretch/>
        </p:blipFill>
        <p:spPr>
          <a:xfrm>
            <a:off x="7056" y="1511524"/>
            <a:ext cx="9144000" cy="3012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0" y="4533656"/>
            <a:ext cx="5161574" cy="2368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080" y="4533960"/>
            <a:ext cx="3916153" cy="2364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827" y="6217562"/>
            <a:ext cx="124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Far Detector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ICARUS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890" y="6044870"/>
            <a:ext cx="1120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MicroBooNE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770322"/>
              </p:ext>
            </p:extLst>
          </p:nvPr>
        </p:nvGraphicFramePr>
        <p:xfrm>
          <a:off x="5297389" y="1504468"/>
          <a:ext cx="3785515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668"/>
                <a:gridCol w="1423422"/>
                <a:gridCol w="1013425"/>
              </a:tblGrid>
              <a:tr h="529586">
                <a:tc>
                  <a:txBody>
                    <a:bodyPr/>
                    <a:lstStyle/>
                    <a:p>
                      <a:pPr algn="l"/>
                      <a:endParaRPr lang="en-US" sz="1400" b="1" dirty="0" smtClean="0"/>
                    </a:p>
                    <a:p>
                      <a:pPr algn="l"/>
                      <a:r>
                        <a:rPr lang="en-US" sz="1600" b="1" dirty="0" smtClean="0"/>
                        <a:t>Detector</a:t>
                      </a:r>
                      <a:endParaRPr lang="en-US" sz="16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Distance</a:t>
                      </a:r>
                      <a:r>
                        <a:rPr lang="en-US" sz="1400" b="1" baseline="0" dirty="0" smtClean="0"/>
                        <a:t> from BNB Target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Active LAr</a:t>
                      </a:r>
                      <a:r>
                        <a:rPr lang="en-US" sz="1400" b="1" baseline="0" dirty="0" smtClean="0"/>
                        <a:t> Mass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SBND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110 m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112 ton</a:t>
                      </a:r>
                      <a:endParaRPr lang="en-US" sz="16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MicroBooNE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470 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87 ton</a:t>
                      </a:r>
                      <a:endParaRPr lang="en-US" sz="1600" b="1" dirty="0"/>
                    </a:p>
                  </a:txBody>
                  <a:tcPr/>
                </a:tc>
              </a:tr>
              <a:tr h="32363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ICARUS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600 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476 ton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07555" y="6221031"/>
            <a:ext cx="1391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Near Detector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SBND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6176" y="6264192"/>
            <a:ext cx="829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B3B3B3"/>
                </a:solidFill>
              </a:rPr>
              <a:t>MiniBooNE</a:t>
            </a:r>
            <a:endParaRPr lang="en-US" sz="1050" dirty="0">
              <a:solidFill>
                <a:srgbClr val="B3B3B3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91904" y="3403578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533786" y="3543526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126777" y="3568430"/>
            <a:ext cx="585249" cy="5852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/>
          <p:cNvCxnSpPr>
            <a:stCxn id="17" idx="5"/>
          </p:cNvCxnSpPr>
          <p:nvPr/>
        </p:nvCxnSpPr>
        <p:spPr>
          <a:xfrm>
            <a:off x="4033327" y="4043067"/>
            <a:ext cx="618103" cy="1377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4"/>
          </p:cNvCxnSpPr>
          <p:nvPr/>
        </p:nvCxnSpPr>
        <p:spPr>
          <a:xfrm flipH="1">
            <a:off x="2323017" y="4153679"/>
            <a:ext cx="96385" cy="1117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4"/>
          </p:cNvCxnSpPr>
          <p:nvPr/>
        </p:nvCxnSpPr>
        <p:spPr>
          <a:xfrm flipH="1">
            <a:off x="7316030" y="3988827"/>
            <a:ext cx="68499" cy="871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9927" y="3529791"/>
            <a:ext cx="1941557" cy="307777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Booster Neutrino Beam </a:t>
            </a:r>
            <a:endParaRPr lang="en-US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27457" y="3750213"/>
            <a:ext cx="8301756" cy="30439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510" y="4239881"/>
            <a:ext cx="3599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arXiv:1503.01520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51" y="4552698"/>
            <a:ext cx="2157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Guenette</a:t>
            </a:r>
            <a:r>
              <a:rPr lang="en-US" sz="1400" dirty="0" smtClean="0"/>
              <a:t>, Neutrino 2018</a:t>
            </a:r>
            <a:endParaRPr lang="en-US" sz="1400" dirty="0"/>
          </a:p>
        </p:txBody>
      </p:sp>
      <p:pic>
        <p:nvPicPr>
          <p:cNvPr id="2" name="Picture 1" descr="Screen Shot 2018-08-08 at 4.3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2" y="4994746"/>
            <a:ext cx="2220574" cy="1531056"/>
          </a:xfrm>
          <a:prstGeom prst="rect">
            <a:avLst/>
          </a:prstGeom>
        </p:spPr>
      </p:pic>
      <p:pic>
        <p:nvPicPr>
          <p:cNvPr id="3" name="Picture 2" descr="Screen Shot 2018-08-08 at 4.34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61" y="5217085"/>
            <a:ext cx="2348794" cy="1588722"/>
          </a:xfrm>
          <a:prstGeom prst="rect">
            <a:avLst/>
          </a:prstGeom>
        </p:spPr>
      </p:pic>
      <p:pic>
        <p:nvPicPr>
          <p:cNvPr id="5" name="Picture 4" descr="Screen Shot 2018-08-08 at 4.34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2" y="4623277"/>
            <a:ext cx="2440488" cy="164091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734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: Phase 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41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72620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will characterize the observed </a:t>
            </a:r>
            <a:r>
              <a:rPr lang="en-US" dirty="0" err="1" smtClean="0"/>
              <a:t>MiniBooNE</a:t>
            </a:r>
            <a:r>
              <a:rPr lang="en-US" dirty="0" smtClean="0"/>
              <a:t> excess with a high resolution detector</a:t>
            </a:r>
          </a:p>
          <a:p>
            <a:r>
              <a:rPr lang="en-US" dirty="0" smtClean="0"/>
              <a:t>Neutrino interaction measurements demonstrate/benchmark reconstruction and detector response simulation</a:t>
            </a:r>
            <a:endParaRPr lang="en-US" dirty="0"/>
          </a:p>
        </p:txBody>
      </p:sp>
      <p:pic>
        <p:nvPicPr>
          <p:cNvPr id="5" name="Picture 4" descr="Screen Shot 2018-08-09 at 4.3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3" y="3202258"/>
            <a:ext cx="3968844" cy="2944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78487"/>
            <a:ext cx="2157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Guenette</a:t>
            </a:r>
            <a:r>
              <a:rPr lang="en-US" sz="1400" dirty="0" smtClean="0"/>
              <a:t>, Neutrino 2018</a:t>
            </a:r>
            <a:endParaRPr lang="en-US" sz="1400" dirty="0"/>
          </a:p>
        </p:txBody>
      </p:sp>
      <p:pic>
        <p:nvPicPr>
          <p:cNvPr id="7" name="Picture 6" descr="Screen Shot 2018-08-09 at 4.4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09" y="3228178"/>
            <a:ext cx="3828331" cy="2713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7733" y="4579200"/>
            <a:ext cx="153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arXiv:1805.06887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41683" y="6261839"/>
            <a:ext cx="31275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First measurement of CC-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production on </a:t>
            </a:r>
            <a:r>
              <a:rPr lang="en-US" sz="1600" dirty="0" err="1" smtClean="0"/>
              <a:t>Ar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3162" y="5044897"/>
            <a:ext cx="137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MicroBooNE-Note 1032-PUB, 2018</a:t>
            </a:r>
            <a:endParaRPr lang="en-US" sz="1200" dirty="0"/>
          </a:p>
        </p:txBody>
      </p:sp>
      <p:pic>
        <p:nvPicPr>
          <p:cNvPr id="13" name="Picture 12" descr="left&lt;_sigma^nu_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47" y="5974693"/>
            <a:ext cx="4973320" cy="340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20615" y="74711"/>
            <a:ext cx="200015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DC8047"/>
                </a:solidFill>
              </a:rPr>
              <a:t>See: </a:t>
            </a:r>
            <a:r>
              <a:rPr lang="en-US" sz="1400" dirty="0">
                <a:solidFill>
                  <a:srgbClr val="DC8047"/>
                </a:solidFill>
              </a:rPr>
              <a:t>L. </a:t>
            </a:r>
            <a:r>
              <a:rPr lang="en-US" sz="1400" dirty="0" smtClean="0">
                <a:solidFill>
                  <a:srgbClr val="DC8047"/>
                </a:solidFill>
              </a:rPr>
              <a:t>Yates, Thurs. WG1</a:t>
            </a:r>
            <a:endParaRPr lang="en-US" sz="1400" dirty="0">
              <a:solidFill>
                <a:srgbClr val="DC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8-08-09 at 4.39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" b="7320"/>
          <a:stretch/>
        </p:blipFill>
        <p:spPr>
          <a:xfrm>
            <a:off x="121917" y="1516698"/>
            <a:ext cx="8898850" cy="53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78487"/>
            <a:ext cx="2157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Guenette</a:t>
            </a:r>
            <a:r>
              <a:rPr lang="en-US" sz="1400" dirty="0" smtClean="0"/>
              <a:t>, Neutrino 2018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70743" y="5494177"/>
            <a:ext cx="137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MicroBooNE-Note 1045-PUB, 2018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47573" y="74711"/>
            <a:ext cx="229095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DC8047"/>
                </a:solidFill>
              </a:rPr>
              <a:t>See: </a:t>
            </a:r>
            <a:r>
              <a:rPr lang="en-US" sz="1400" dirty="0">
                <a:solidFill>
                  <a:srgbClr val="DC8047"/>
                </a:solidFill>
              </a:rPr>
              <a:t>L. Jiang, Tues. WG1+</a:t>
            </a:r>
            <a:r>
              <a:rPr lang="en-US" sz="1400" dirty="0" smtClean="0">
                <a:solidFill>
                  <a:srgbClr val="DC8047"/>
                </a:solidFill>
              </a:rPr>
              <a:t>2</a:t>
            </a:r>
            <a:endParaRPr lang="en-US" sz="1400" dirty="0">
              <a:solidFill>
                <a:srgbClr val="DC804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10" y="2381144"/>
            <a:ext cx="219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cs typeface="Symbol" charset="2"/>
              </a:rPr>
              <a:t>MinibooNE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/>
              <a:t>-</a:t>
            </a:r>
            <a:r>
              <a:rPr lang="en-US" dirty="0" smtClean="0"/>
              <a:t>CC inclusive cross section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2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648" y="228600"/>
            <a:ext cx="402552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SBN Near Detector </a:t>
            </a:r>
            <a:r>
              <a:rPr lang="mr-IN" dirty="0" smtClean="0"/>
              <a:t>–</a:t>
            </a:r>
            <a:r>
              <a:rPr lang="en-US" dirty="0" smtClean="0"/>
              <a:t> SBND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2E6C8CC7-F89C-4B6E-BAFB-786CF2D0A6E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4056" y="1950349"/>
            <a:ext cx="4056944" cy="449580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SBND is a new construction         112-ton active mass LArTPC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Detector construction well underway at collaborating institutions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TPC in the US and UK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Photon systems in the US, UK, and Brazil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Cosmic tagger system in Switzerland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D</a:t>
            </a:r>
            <a:r>
              <a:rPr lang="en-US" sz="2400" dirty="0" smtClean="0"/>
              <a:t>etector assembly at Fermilab begins fall 2018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Data taking expected in mid-2020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At only 110 m from the target and 112-ton mass, SBND will record </a:t>
            </a:r>
            <a:r>
              <a:rPr lang="en-US" sz="2400" b="1" dirty="0" smtClean="0"/>
              <a:t>more than 1 million neutrino-argon interactions per year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911" y="2923107"/>
            <a:ext cx="3525650" cy="2000890"/>
          </a:xfrm>
          <a:prstGeom prst="roundRect">
            <a:avLst>
              <a:gd name="adj" fmla="val 11059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81" y="332428"/>
            <a:ext cx="3048109" cy="2000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160" y="2722505"/>
            <a:ext cx="1287834" cy="1287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274" y="1668007"/>
            <a:ext cx="1834013" cy="137551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01" y="4975030"/>
            <a:ext cx="2554177" cy="17081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46779" y="757241"/>
            <a:ext cx="149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New detector hall at 110m on the BNB 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79788" y="1668007"/>
            <a:ext cx="149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Cathode just 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arrived to FNAL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3719" y="6419040"/>
            <a:ext cx="207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CRTs in SBND building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11715" y="4151223"/>
            <a:ext cx="137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Anode plane construction </a:t>
            </a:r>
          </a:p>
          <a:p>
            <a:pPr algn="r"/>
            <a:r>
              <a:rPr lang="en-US" sz="1200" b="1" dirty="0" smtClean="0"/>
              <a:t>well underway</a:t>
            </a:r>
            <a:endParaRPr lang="en-US" sz="12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173" y="5213552"/>
            <a:ext cx="1927364" cy="1452685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4835497" y="4965010"/>
            <a:ext cx="1943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PMT testing on-going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48592" y="2414728"/>
            <a:ext cx="199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Courtesy D. Schmitz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056" y="6076817"/>
            <a:ext cx="2099129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C8047"/>
                </a:solidFill>
              </a:rPr>
              <a:t>See: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J. </a:t>
            </a:r>
            <a:r>
              <a:rPr lang="en-US" sz="1400" dirty="0" err="1" smtClean="0">
                <a:solidFill>
                  <a:srgbClr val="DC8047"/>
                </a:solidFill>
              </a:rPr>
              <a:t>Zennamo</a:t>
            </a:r>
            <a:r>
              <a:rPr lang="en-US" sz="1400" dirty="0" smtClean="0">
                <a:solidFill>
                  <a:srgbClr val="DC8047"/>
                </a:solidFill>
              </a:rPr>
              <a:t>, </a:t>
            </a:r>
            <a:r>
              <a:rPr lang="en-US" sz="1400" dirty="0">
                <a:solidFill>
                  <a:srgbClr val="DC8047"/>
                </a:solidFill>
              </a:rPr>
              <a:t>Tues. WG1+</a:t>
            </a:r>
            <a:r>
              <a:rPr lang="en-US" sz="1400" dirty="0" smtClean="0">
                <a:solidFill>
                  <a:srgbClr val="DC8047"/>
                </a:solidFill>
              </a:rPr>
              <a:t>2</a:t>
            </a:r>
          </a:p>
          <a:p>
            <a:r>
              <a:rPr lang="en-US" sz="1400" dirty="0" smtClean="0">
                <a:solidFill>
                  <a:srgbClr val="DC8047"/>
                </a:solidFill>
              </a:rPr>
              <a:t>A. Fava, Thurs. </a:t>
            </a:r>
            <a:r>
              <a:rPr lang="en-US" sz="1400" dirty="0" err="1" smtClean="0">
                <a:solidFill>
                  <a:srgbClr val="DC8047"/>
                </a:solidFill>
              </a:rPr>
              <a:t>Plen</a:t>
            </a:r>
            <a:r>
              <a:rPr lang="en-US" sz="1400" dirty="0" smtClean="0">
                <a:solidFill>
                  <a:srgbClr val="DC8047"/>
                </a:solidFill>
              </a:rPr>
              <a:t>.</a:t>
            </a:r>
            <a:endParaRPr lang="en-US" sz="1400" dirty="0">
              <a:solidFill>
                <a:srgbClr val="DC804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1659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ARU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1149" y="4193362"/>
            <a:ext cx="3552851" cy="26646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SBN Far Detector </a:t>
            </a:r>
            <a:r>
              <a:rPr lang="mr-IN" dirty="0" smtClean="0"/>
              <a:t>–</a:t>
            </a:r>
            <a:r>
              <a:rPr lang="en-US" dirty="0" smtClean="0"/>
              <a:t> ICARUS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2E6C8CC7-F89C-4B6E-BAFB-786CF2D0A6E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4706" y="4134111"/>
            <a:ext cx="5116463" cy="2536779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At 476-tons, ICARUS is the largest LArTPC to operate to date </a:t>
            </a:r>
          </a:p>
          <a:p>
            <a:r>
              <a:rPr lang="en-US" sz="2400" dirty="0" smtClean="0"/>
              <a:t>ICARUS refurbishment by CERN/INFN in preparation for SBN</a:t>
            </a:r>
          </a:p>
          <a:p>
            <a:pPr lvl="1"/>
            <a:r>
              <a:rPr lang="en-US" sz="1800" dirty="0" smtClean="0"/>
              <a:t>New cold vessel and updated cryogenics</a:t>
            </a:r>
          </a:p>
          <a:p>
            <a:pPr lvl="1"/>
            <a:r>
              <a:rPr lang="en-US" sz="1800" dirty="0" smtClean="0"/>
              <a:t>Expanded PMT system for surface operation</a:t>
            </a:r>
          </a:p>
          <a:p>
            <a:pPr lvl="1"/>
            <a:r>
              <a:rPr lang="en-US" sz="1800" dirty="0" smtClean="0"/>
              <a:t>Updated TPC and PMT electronics</a:t>
            </a:r>
          </a:p>
          <a:p>
            <a:pPr lvl="1"/>
            <a:r>
              <a:rPr lang="en-US" sz="1800" dirty="0" smtClean="0"/>
              <a:t>New cosmic tagger system</a:t>
            </a:r>
          </a:p>
          <a:p>
            <a:r>
              <a:rPr lang="en-US" sz="2400" dirty="0" smtClean="0"/>
              <a:t>Transported to Fermilab, </a:t>
            </a:r>
            <a:r>
              <a:rPr lang="en-US" sz="2400" dirty="0"/>
              <a:t>f</a:t>
            </a:r>
            <a:r>
              <a:rPr lang="en-US" sz="2400" dirty="0" smtClean="0"/>
              <a:t>inal placement </a:t>
            </a:r>
            <a:r>
              <a:rPr lang="en-US" sz="2400" b="1" dirty="0" smtClean="0"/>
              <a:t>in detector hall along the BNB just last week </a:t>
            </a:r>
          </a:p>
          <a:p>
            <a:r>
              <a:rPr lang="en-US" sz="2400" dirty="0" smtClean="0"/>
              <a:t>Data taking expected in 2019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2"/>
          <a:stretch/>
        </p:blipFill>
        <p:spPr>
          <a:xfrm>
            <a:off x="56448" y="1540818"/>
            <a:ext cx="7355403" cy="2491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9725" y="1655634"/>
            <a:ext cx="149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Detector upgrades at CERN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1698" y="1944259"/>
            <a:ext cx="1864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Transport to FNAL in 2017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51698" y="6550223"/>
            <a:ext cx="199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Slide Courtesy D. Schmitz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14" y="2211123"/>
            <a:ext cx="3002526" cy="2109807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8070" y="4482394"/>
            <a:ext cx="248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Moving into final position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8/9/2018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952" y="3149089"/>
            <a:ext cx="931989" cy="132241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6031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Outlook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8-09 at 4.35.2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/>
          <a:stretch/>
        </p:blipFill>
        <p:spPr>
          <a:xfrm>
            <a:off x="0" y="1636273"/>
            <a:ext cx="9144000" cy="5019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78487"/>
            <a:ext cx="2157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Guenette</a:t>
            </a:r>
            <a:r>
              <a:rPr lang="en-US" sz="1400" dirty="0" smtClean="0"/>
              <a:t>, Neutrino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696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P. Vahle, </a:t>
            </a:r>
            <a:r>
              <a:rPr kumimoji="0" lang="en-US" dirty="0" err="1" smtClean="0"/>
              <a:t>NuFACT</a:t>
            </a:r>
            <a:r>
              <a:rPr kumimoji="0" lang="en-US" dirty="0" smtClean="0"/>
              <a:t>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46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18735" y="1723340"/>
            <a:ext cx="4132442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20 years from the discovery of neutrino mass and oscillations, we still have exciting discoveries to make.</a:t>
            </a:r>
          </a:p>
          <a:p>
            <a:r>
              <a:rPr lang="en-US" dirty="0" smtClean="0"/>
              <a:t>New results from accelerator experiments released this summer</a:t>
            </a:r>
          </a:p>
          <a:p>
            <a:pPr lvl="1"/>
            <a:r>
              <a:rPr lang="en-US" dirty="0" smtClean="0"/>
              <a:t>NOvA has strong evidence of electron-antineutrino appearance</a:t>
            </a:r>
          </a:p>
          <a:p>
            <a:pPr lvl="1"/>
            <a:r>
              <a:rPr lang="en-US" dirty="0" smtClean="0"/>
              <a:t>T2K favors non-CP conserving values of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r>
              <a:rPr lang="en-US" dirty="0" smtClean="0"/>
              <a:t> at 2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	</a:t>
            </a:r>
          </a:p>
          <a:p>
            <a:r>
              <a:rPr lang="en-US" dirty="0" smtClean="0"/>
              <a:t>Beyond the 3-flavor framework</a:t>
            </a:r>
          </a:p>
          <a:p>
            <a:pPr lvl="1"/>
            <a:r>
              <a:rPr lang="en-US" dirty="0" err="1" smtClean="0"/>
              <a:t>MiniBooNE</a:t>
            </a:r>
            <a:r>
              <a:rPr lang="en-US" dirty="0" smtClean="0"/>
              <a:t> excess gains significance</a:t>
            </a:r>
          </a:p>
          <a:p>
            <a:pPr lvl="1"/>
            <a:r>
              <a:rPr lang="en-US" dirty="0" smtClean="0"/>
              <a:t>Long-baseline experiments do not see a corresponding anomalous disappearance</a:t>
            </a:r>
          </a:p>
          <a:p>
            <a:pPr lvl="1"/>
            <a:r>
              <a:rPr lang="en-US" dirty="0" err="1" smtClean="0"/>
              <a:t>MicroBooNE</a:t>
            </a:r>
            <a:r>
              <a:rPr lang="en-US" dirty="0" smtClean="0"/>
              <a:t> is primed to characterize the low energy excess</a:t>
            </a:r>
          </a:p>
          <a:p>
            <a:pPr lvl="1"/>
            <a:r>
              <a:rPr lang="en-US" dirty="0" err="1" smtClean="0"/>
              <a:t>Fermilab’s</a:t>
            </a:r>
            <a:r>
              <a:rPr lang="en-US" dirty="0" smtClean="0"/>
              <a:t> SBN program is underway </a:t>
            </a:r>
            <a:endParaRPr lang="en-US" dirty="0"/>
          </a:p>
        </p:txBody>
      </p:sp>
      <p:pic>
        <p:nvPicPr>
          <p:cNvPr id="8" name="Picture 7" descr="imag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r="11155"/>
          <a:stretch/>
        </p:blipFill>
        <p:spPr>
          <a:xfrm>
            <a:off x="4395407" y="1752492"/>
            <a:ext cx="4691514" cy="41812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30442" y="1899720"/>
            <a:ext cx="405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Photo credit:</a:t>
            </a:r>
          </a:p>
          <a:p>
            <a:r>
              <a:rPr lang="en-US" sz="1050" dirty="0">
                <a:solidFill>
                  <a:schemeClr val="bg1"/>
                </a:solidFill>
              </a:rPr>
              <a:t>https://</a:t>
            </a:r>
            <a:r>
              <a:rPr lang="en-US" sz="1050" dirty="0" err="1">
                <a:solidFill>
                  <a:schemeClr val="bg1"/>
                </a:solidFill>
              </a:rPr>
              <a:t>vt.edu</a:t>
            </a:r>
            <a:r>
              <a:rPr lang="en-US" sz="1050" dirty="0">
                <a:solidFill>
                  <a:schemeClr val="bg1"/>
                </a:solidFill>
              </a:rPr>
              <a:t>/admissions/undergraduate/visit/</a:t>
            </a:r>
            <a:r>
              <a:rPr lang="en-US" sz="1050" dirty="0" err="1">
                <a:solidFill>
                  <a:schemeClr val="bg1"/>
                </a:solidFill>
              </a:rPr>
              <a:t>phototour.html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9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77763A-1E42-2145-BB5E-841889B89AF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6522"/>
            <a:ext cx="8153400" cy="990600"/>
          </a:xfrm>
        </p:spPr>
        <p:txBody>
          <a:bodyPr/>
          <a:lstStyle/>
          <a:p>
            <a:r>
              <a:rPr lang="en-US" dirty="0" smtClean="0"/>
              <a:t>NOvA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717964" y="1291592"/>
            <a:ext cx="7754845" cy="5786205"/>
            <a:chOff x="1717964" y="1120638"/>
            <a:chExt cx="7754845" cy="5786205"/>
          </a:xfrm>
        </p:grpSpPr>
        <p:pic>
          <p:nvPicPr>
            <p:cNvPr id="8" name="Picture 7" descr="midwest-map-blue.png"/>
            <p:cNvPicPr>
              <a:picLocks noChangeAspect="1"/>
            </p:cNvPicPr>
            <p:nvPr/>
          </p:nvPicPr>
          <p:blipFill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64" y="1120638"/>
              <a:ext cx="7754845" cy="5786205"/>
            </a:xfrm>
            <a:prstGeom prst="rect">
              <a:avLst/>
            </a:prstGeom>
          </p:spPr>
        </p:pic>
        <p:pic>
          <p:nvPicPr>
            <p:cNvPr id="2" name="Picture 1" descr="00-087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060" y="1392947"/>
              <a:ext cx="966431" cy="1225757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hislog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158" y="4253913"/>
              <a:ext cx="1318934" cy="133591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15-0166-2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314" y="1567787"/>
              <a:ext cx="2074157" cy="13845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5448046" y="1757612"/>
              <a:ext cx="1383080" cy="2450752"/>
            </a:xfrm>
            <a:prstGeom prst="straightConnector1">
              <a:avLst/>
            </a:prstGeom>
            <a:ln w="28575">
              <a:solidFill>
                <a:srgbClr val="FFCC66"/>
              </a:solidFill>
              <a:prstDash val="dot"/>
              <a:headEnd type="none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397837" y="1732156"/>
              <a:ext cx="91440" cy="914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>
              <a:endCxn id="5" idx="3"/>
            </p:cNvCxnSpPr>
            <p:nvPr/>
          </p:nvCxnSpPr>
          <p:spPr>
            <a:xfrm flipH="1" flipV="1">
              <a:off x="5326762" y="1707733"/>
              <a:ext cx="1504364" cy="2500631"/>
            </a:xfrm>
            <a:prstGeom prst="straightConnector1">
              <a:avLst/>
            </a:prstGeom>
            <a:ln w="28575">
              <a:solidFill>
                <a:srgbClr val="FFCC66"/>
              </a:solidFill>
              <a:prstDash val="solid"/>
              <a:headEnd type="none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5129162" y="1465319"/>
              <a:ext cx="244247" cy="242415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33430" y="4098465"/>
              <a:ext cx="155448" cy="1554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4"/>
          <p:cNvSpPr txBox="1">
            <a:spLocks/>
          </p:cNvSpPr>
          <p:nvPr/>
        </p:nvSpPr>
        <p:spPr>
          <a:xfrm>
            <a:off x="0" y="3406867"/>
            <a:ext cx="5397837" cy="311380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Long-baseline, off-axis neutrino oscillation experiment</a:t>
            </a:r>
          </a:p>
          <a:p>
            <a:r>
              <a:rPr lang="en-US" sz="2000" dirty="0" smtClean="0"/>
              <a:t>Study neutrinos from NuMI beam at </a:t>
            </a:r>
            <a:r>
              <a:rPr lang="en-US" sz="2000" dirty="0" err="1" smtClean="0"/>
              <a:t>Fermilab</a:t>
            </a:r>
            <a:endParaRPr lang="en-US" sz="2000" dirty="0" smtClean="0"/>
          </a:p>
          <a:p>
            <a:r>
              <a:rPr lang="en-US" sz="2000" dirty="0" smtClean="0"/>
              <a:t>At 14 </a:t>
            </a:r>
            <a:r>
              <a:rPr lang="en-US" sz="1800" dirty="0" smtClean="0"/>
              <a:t>mrad off-axis, </a:t>
            </a:r>
            <a:r>
              <a:rPr lang="en-US" sz="2000" dirty="0"/>
              <a:t>e</a:t>
            </a:r>
            <a:r>
              <a:rPr lang="en-US" sz="2000" dirty="0" smtClean="0"/>
              <a:t>nergy peaked at 2 GeV</a:t>
            </a:r>
          </a:p>
          <a:p>
            <a:r>
              <a:rPr lang="en-US" sz="2000" dirty="0" smtClean="0"/>
              <a:t>Functionally </a:t>
            </a:r>
            <a:r>
              <a:rPr lang="en-US" sz="2000" dirty="0"/>
              <a:t>identical detectors</a:t>
            </a:r>
          </a:p>
          <a:p>
            <a:pPr lvl="1"/>
            <a:r>
              <a:rPr lang="en-US" sz="1700" dirty="0" smtClean="0"/>
              <a:t>ND on site at </a:t>
            </a:r>
            <a:r>
              <a:rPr lang="en-US" sz="1700" dirty="0" err="1" smtClean="0"/>
              <a:t>Fermilab</a:t>
            </a:r>
            <a:endParaRPr lang="en-US" sz="1700" dirty="0" smtClean="0"/>
          </a:p>
          <a:p>
            <a:pPr lvl="1"/>
            <a:r>
              <a:rPr lang="en-US" sz="1700" dirty="0" smtClean="0"/>
              <a:t>FD 810 km away in Ash River, MN</a:t>
            </a:r>
          </a:p>
          <a:p>
            <a:pPr lvl="1"/>
            <a:r>
              <a:rPr lang="en-US" sz="1800" dirty="0" smtClean="0"/>
              <a:t>Measurement </a:t>
            </a:r>
            <a:r>
              <a:rPr lang="en-US" sz="1800" dirty="0"/>
              <a:t>at ND is directly used to predict FD</a:t>
            </a:r>
          </a:p>
          <a:p>
            <a:pPr lvl="1"/>
            <a:endParaRPr lang="en-US" sz="1800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Collaboration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987"/>
            <a:ext cx="9144000" cy="4835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5" y="2762247"/>
            <a:ext cx="1127234" cy="594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778" y="2229483"/>
            <a:ext cx="1184077" cy="594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12" y="2519679"/>
            <a:ext cx="891540" cy="594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747" y="4942522"/>
            <a:ext cx="891540" cy="594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986" y="4549463"/>
            <a:ext cx="891540" cy="594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393" y="3541134"/>
            <a:ext cx="891540" cy="594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4100" y="5378428"/>
            <a:ext cx="849585" cy="5943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7025" y="3350577"/>
            <a:ext cx="3144441" cy="156966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Argonne, </a:t>
            </a:r>
            <a:r>
              <a:rPr lang="en-US" sz="1200" dirty="0" err="1" smtClean="0">
                <a:solidFill>
                  <a:srgbClr val="000080"/>
                </a:solidFill>
              </a:rPr>
              <a:t>CalTech</a:t>
            </a:r>
            <a:r>
              <a:rPr lang="en-US" sz="1200" dirty="0" smtClean="0">
                <a:solidFill>
                  <a:srgbClr val="000080"/>
                </a:solidFill>
              </a:rPr>
              <a:t>, UC Irvine, Cincinnati, Colorado State, </a:t>
            </a:r>
            <a:r>
              <a:rPr lang="en-US" sz="1200" b="1" dirty="0" smtClean="0">
                <a:solidFill>
                  <a:srgbClr val="3366FF"/>
                </a:solidFill>
              </a:rPr>
              <a:t>Dallas</a:t>
            </a:r>
            <a:r>
              <a:rPr lang="en-US" sz="1200" dirty="0" smtClean="0">
                <a:solidFill>
                  <a:srgbClr val="000080"/>
                </a:solidFill>
              </a:rPr>
              <a:t>, </a:t>
            </a:r>
            <a:r>
              <a:rPr lang="en-US" sz="1200" dirty="0" err="1" smtClean="0">
                <a:solidFill>
                  <a:srgbClr val="000080"/>
                </a:solidFill>
              </a:rPr>
              <a:t>Fermilab</a:t>
            </a:r>
            <a:r>
              <a:rPr lang="en-US" sz="1200" dirty="0" smtClean="0">
                <a:solidFill>
                  <a:srgbClr val="000080"/>
                </a:solidFill>
              </a:rPr>
              <a:t>, Harvard, Houston, IIT, Indiana, Iowa State, Michigan State, Minnesota Duluth, Minnesota Twin Cities, Pittsburgh, SMU, South Alabama, South Carolina, South Dakota SMT, Stanford, </a:t>
            </a:r>
            <a:r>
              <a:rPr lang="en-US" sz="1200" b="1" dirty="0" smtClean="0">
                <a:solidFill>
                  <a:srgbClr val="3366FF"/>
                </a:solidFill>
              </a:rPr>
              <a:t>Syracuse</a:t>
            </a:r>
            <a:r>
              <a:rPr lang="en-US" sz="1200" dirty="0" smtClean="0">
                <a:solidFill>
                  <a:srgbClr val="000080"/>
                </a:solidFill>
              </a:rPr>
              <a:t>, UT Austin, Tennessee, Tufts, Virginia, Wichita State, William &amp; Mary, </a:t>
            </a:r>
            <a:r>
              <a:rPr lang="en-US" sz="1200" b="1" dirty="0" smtClean="0">
                <a:solidFill>
                  <a:srgbClr val="3366FF"/>
                </a:solidFill>
              </a:rPr>
              <a:t>Wisconsin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7129" y="2816830"/>
            <a:ext cx="1896666" cy="46166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Sussex, </a:t>
            </a:r>
          </a:p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University College London</a:t>
            </a:r>
            <a:endParaRPr lang="en-US" sz="1200" dirty="0">
              <a:solidFill>
                <a:srgbClr val="000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3795" y="3103868"/>
            <a:ext cx="1896666" cy="46166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JINR </a:t>
            </a:r>
            <a:r>
              <a:rPr lang="en-US" sz="1200" dirty="0" err="1" smtClean="0">
                <a:solidFill>
                  <a:srgbClr val="000080"/>
                </a:solidFill>
              </a:rPr>
              <a:t>Dubna</a:t>
            </a:r>
            <a:r>
              <a:rPr lang="en-US" sz="1200" dirty="0" smtClean="0">
                <a:solidFill>
                  <a:srgbClr val="000080"/>
                </a:solidFill>
              </a:rPr>
              <a:t>, INR Moscow, </a:t>
            </a:r>
            <a:r>
              <a:rPr lang="en-US" sz="1200" dirty="0" err="1" smtClean="0">
                <a:solidFill>
                  <a:srgbClr val="000080"/>
                </a:solidFill>
              </a:rPr>
              <a:t>Lebedev</a:t>
            </a:r>
            <a:r>
              <a:rPr lang="en-US" sz="1200" dirty="0" smtClean="0">
                <a:solidFill>
                  <a:srgbClr val="000080"/>
                </a:solidFill>
              </a:rPr>
              <a:t> Institute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6778" y="4138006"/>
            <a:ext cx="2014934" cy="1015663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Charles University, </a:t>
            </a:r>
          </a:p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Czech Technical University, Institute of Physics, Institute of Computer Science-Czech Academy of Sciences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2106" y="5511123"/>
            <a:ext cx="1236623" cy="46166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Universidad del </a:t>
            </a:r>
            <a:r>
              <a:rPr lang="en-US" sz="1200" dirty="0" err="1" smtClean="0">
                <a:solidFill>
                  <a:srgbClr val="000080"/>
                </a:solidFill>
              </a:rPr>
              <a:t>Atlantico</a:t>
            </a:r>
            <a:endParaRPr lang="en-US" sz="1200" dirty="0">
              <a:solidFill>
                <a:srgbClr val="00008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3663" y="6044230"/>
            <a:ext cx="1453793" cy="46166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0080"/>
                </a:solidFill>
              </a:rPr>
              <a:t>Universidade</a:t>
            </a:r>
            <a:r>
              <a:rPr lang="en-US" sz="1200" dirty="0" smtClean="0">
                <a:solidFill>
                  <a:srgbClr val="000080"/>
                </a:solidFill>
              </a:rPr>
              <a:t> Federal de </a:t>
            </a:r>
            <a:r>
              <a:rPr lang="en-US" sz="1200" dirty="0" err="1" smtClean="0">
                <a:solidFill>
                  <a:srgbClr val="000080"/>
                </a:solidFill>
              </a:rPr>
              <a:t>Goias</a:t>
            </a:r>
            <a:endParaRPr lang="en-US" sz="1200" dirty="0">
              <a:solidFill>
                <a:srgbClr val="00008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4969" y="5153669"/>
            <a:ext cx="1877096" cy="138499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Banaras Hindu University, </a:t>
            </a:r>
          </a:p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Cochin University of S&amp;T, Delhi University, IIT Guwahati, IIT Hyderabad, University of Hyderabad, Jammu University, </a:t>
            </a:r>
            <a:r>
              <a:rPr lang="en-US" sz="1200" dirty="0" err="1" smtClean="0">
                <a:solidFill>
                  <a:srgbClr val="000080"/>
                </a:solidFill>
              </a:rPr>
              <a:t>Panjab</a:t>
            </a:r>
            <a:r>
              <a:rPr lang="en-US" sz="1200" dirty="0" smtClean="0">
                <a:solidFill>
                  <a:srgbClr val="000080"/>
                </a:solidFill>
              </a:rPr>
              <a:t> University, NISER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54187" y="1544380"/>
            <a:ext cx="559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80"/>
                </a:solidFill>
              </a:rPr>
              <a:t>238 collaborators at 49 institutions across 7 countries</a:t>
            </a:r>
            <a:endParaRPr lang="en-US" sz="2000" dirty="0">
              <a:solidFill>
                <a:srgbClr val="00008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65" y="6211669"/>
            <a:ext cx="244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</a:rPr>
              <a:t>19 Remote Control Rooms across the globe</a:t>
            </a:r>
            <a:endParaRPr lang="en-US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7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915450"/>
              </p:ext>
            </p:extLst>
          </p:nvPr>
        </p:nvGraphicFramePr>
        <p:xfrm>
          <a:off x="77788" y="1699141"/>
          <a:ext cx="897255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Equation" r:id="rId3" imgW="5448300" imgH="800100" progId="Equation.3">
                  <p:embed/>
                </p:oleObj>
              </mc:Choice>
              <mc:Fallback>
                <p:oleObj name="Equation" r:id="rId3" imgW="54483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699141"/>
                        <a:ext cx="8972550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PMNS Mixing Matrix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894959"/>
            <a:ext cx="533400" cy="370367"/>
          </a:xfrm>
          <a:prstGeom prst="rect">
            <a:avLst/>
          </a:prstGeom>
        </p:spPr>
        <p:txBody>
          <a:bodyPr/>
          <a:lstStyle/>
          <a:p>
            <a:fld id="{CAB75562-5BD6-1642-8B48-C5EBE6D43214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10964" y="3564426"/>
            <a:ext cx="432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How well we know it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56" y="3564426"/>
            <a:ext cx="3793588" cy="329357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99" y="5934456"/>
            <a:ext cx="1168400" cy="381000"/>
          </a:xfrm>
          <a:prstGeom prst="rect">
            <a:avLst/>
          </a:prstGeom>
        </p:spPr>
      </p:pic>
      <p:pic>
        <p:nvPicPr>
          <p:cNvPr id="12" name="Picture 11" descr="1.5_%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35" y="4749800"/>
            <a:ext cx="1168400" cy="381000"/>
          </a:xfrm>
          <a:prstGeom prst="rect">
            <a:avLst/>
          </a:prstGeom>
        </p:spPr>
      </p:pic>
      <p:pic>
        <p:nvPicPr>
          <p:cNvPr id="13" name="Picture 12" descr="sin^2(_theta_23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3067050"/>
            <a:ext cx="2277745" cy="442595"/>
          </a:xfrm>
          <a:prstGeom prst="rect">
            <a:avLst/>
          </a:prstGeom>
        </p:spPr>
      </p:pic>
      <p:pic>
        <p:nvPicPr>
          <p:cNvPr id="15" name="Picture 14" descr="sin^2(_theta_13_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3054350"/>
            <a:ext cx="2580005" cy="442595"/>
          </a:xfrm>
          <a:prstGeom prst="rect">
            <a:avLst/>
          </a:prstGeom>
        </p:spPr>
      </p:pic>
      <p:pic>
        <p:nvPicPr>
          <p:cNvPr id="16" name="Picture 15" descr="sin^2(_theta_12_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62" y="3016766"/>
            <a:ext cx="2580005" cy="4425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58150" y="6211669"/>
            <a:ext cx="3485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From M. Tortola, Neutrino2018 and </a:t>
            </a:r>
          </a:p>
          <a:p>
            <a:pPr algn="r"/>
            <a:r>
              <a:rPr lang="en-US" sz="1600" dirty="0" err="1" smtClean="0"/>
              <a:t>deSalas</a:t>
            </a:r>
            <a:r>
              <a:rPr lang="en-US" sz="1600" dirty="0" smtClean="0"/>
              <a:t> et al, 1708.01186 (May 2018)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100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8-NOvA-collaboration-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561"/>
            <a:ext cx="9144000" cy="5353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 and PhDs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50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506503"/>
            <a:ext cx="9143999" cy="1937105"/>
          </a:xfrm>
          <a:solidFill>
            <a:schemeClr val="bg1">
              <a:alpha val="70000"/>
            </a:schemeClr>
          </a:solidFill>
        </p:spPr>
        <p:txBody>
          <a:bodyPr numCol="2">
            <a:normAutofit fontScale="77500" lnSpcReduction="20000"/>
          </a:bodyPr>
          <a:lstStyle/>
          <a:p>
            <a:r>
              <a:rPr lang="en-US" dirty="0" smtClean="0"/>
              <a:t>5 Publications + 1 submitted</a:t>
            </a:r>
          </a:p>
          <a:p>
            <a:pPr lvl="1"/>
            <a:r>
              <a:rPr lang="en-US" sz="1800" dirty="0" smtClean="0"/>
              <a:t>arXiv:1806.0096 (2 cites)</a:t>
            </a:r>
          </a:p>
          <a:p>
            <a:pPr lvl="1"/>
            <a:r>
              <a:rPr lang="en-US" sz="1800" dirty="0" smtClean="0"/>
              <a:t>Phys.Rev.D96 (2017) no. 7, 072006 (19 cites)</a:t>
            </a:r>
          </a:p>
          <a:p>
            <a:pPr lvl="1"/>
            <a:r>
              <a:rPr lang="en-US" sz="1800" dirty="0" err="1" smtClean="0"/>
              <a:t>Phys.Rev.Lett</a:t>
            </a:r>
            <a:r>
              <a:rPr lang="en-US" sz="1800" dirty="0" smtClean="0"/>
              <a:t>. 118 (2017) no. 23, 231801 (83 cites)</a:t>
            </a:r>
          </a:p>
          <a:p>
            <a:pPr lvl="1"/>
            <a:r>
              <a:rPr lang="en-US" sz="1800" dirty="0" err="1" smtClean="0"/>
              <a:t>Phys.Rev</a:t>
            </a:r>
            <a:r>
              <a:rPr lang="en-US" sz="1800" dirty="0" smtClean="0"/>
              <a:t> </a:t>
            </a:r>
            <a:r>
              <a:rPr lang="en-US" sz="1800" dirty="0" err="1"/>
              <a:t>Lett</a:t>
            </a:r>
            <a:r>
              <a:rPr lang="en-US" sz="1800" dirty="0"/>
              <a:t>. 118 (2017) no. </a:t>
            </a:r>
            <a:r>
              <a:rPr lang="en-US" sz="1800" dirty="0" smtClean="0"/>
              <a:t>15, 151802 </a:t>
            </a:r>
            <a:r>
              <a:rPr lang="en-US" sz="1800" dirty="0"/>
              <a:t>(83 cites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Phys.Rev.D93 (2016) no. 5, 051104 (102 cites)</a:t>
            </a:r>
          </a:p>
          <a:p>
            <a:pPr lvl="1"/>
            <a:r>
              <a:rPr lang="en-US" sz="1800" dirty="0" err="1" smtClean="0"/>
              <a:t>Phys.Rev</a:t>
            </a:r>
            <a:r>
              <a:rPr lang="en-US" sz="1800" dirty="0" smtClean="0"/>
              <a:t>. Lett.116 (2016) no. 15, 151806 (167 cites)</a:t>
            </a:r>
          </a:p>
          <a:p>
            <a:r>
              <a:rPr lang="en-US" dirty="0" smtClean="0"/>
              <a:t>19 PhDs, 5 since last summer</a:t>
            </a:r>
          </a:p>
          <a:p>
            <a:pPr lvl="1"/>
            <a:r>
              <a:rPr lang="en-US" sz="1800" dirty="0" smtClean="0"/>
              <a:t>Dan </a:t>
            </a:r>
            <a:r>
              <a:rPr lang="en-US" sz="1800" dirty="0" err="1" smtClean="0"/>
              <a:t>Pershey</a:t>
            </a:r>
            <a:r>
              <a:rPr lang="en-US" sz="1800" dirty="0" smtClean="0"/>
              <a:t>, </a:t>
            </a:r>
            <a:r>
              <a:rPr lang="en-US" sz="1800" dirty="0" err="1" smtClean="0"/>
              <a:t>CalTech</a:t>
            </a:r>
            <a:endParaRPr lang="en-US" sz="1800" dirty="0" smtClean="0"/>
          </a:p>
          <a:p>
            <a:pPr lvl="1"/>
            <a:r>
              <a:rPr lang="en-US" sz="1800" dirty="0" smtClean="0"/>
              <a:t>Stefano </a:t>
            </a:r>
            <a:r>
              <a:rPr lang="en-US" sz="1800" dirty="0" err="1" smtClean="0"/>
              <a:t>Tognini</a:t>
            </a:r>
            <a:r>
              <a:rPr lang="en-US" sz="1800" dirty="0" smtClean="0"/>
              <a:t>, </a:t>
            </a:r>
            <a:r>
              <a:rPr lang="en-US" sz="1800" dirty="0" err="1" smtClean="0"/>
              <a:t>Universidade</a:t>
            </a:r>
            <a:r>
              <a:rPr lang="en-US" sz="1800" dirty="0" smtClean="0"/>
              <a:t> Federal de </a:t>
            </a:r>
            <a:r>
              <a:rPr lang="en-US" sz="1800" dirty="0" err="1" smtClean="0"/>
              <a:t>Goias</a:t>
            </a:r>
            <a:r>
              <a:rPr lang="en-US" sz="1800" dirty="0" smtClean="0"/>
              <a:t>, Brazil</a:t>
            </a:r>
          </a:p>
          <a:p>
            <a:pPr lvl="1"/>
            <a:r>
              <a:rPr lang="en-US" sz="1800" dirty="0" smtClean="0"/>
              <a:t>Fernanda </a:t>
            </a:r>
            <a:r>
              <a:rPr lang="en-US" sz="1800" dirty="0" err="1" smtClean="0"/>
              <a:t>Psihas</a:t>
            </a:r>
            <a:r>
              <a:rPr lang="en-US" sz="1800" dirty="0" smtClean="0"/>
              <a:t>, Indiana</a:t>
            </a:r>
          </a:p>
          <a:p>
            <a:pPr lvl="1"/>
            <a:r>
              <a:rPr lang="en-US" sz="1800" dirty="0" smtClean="0"/>
              <a:t>Bio Wang, SMU</a:t>
            </a:r>
          </a:p>
          <a:p>
            <a:pPr lvl="1"/>
            <a:r>
              <a:rPr lang="en-US" sz="1800" dirty="0" smtClean="0"/>
              <a:t>Luke Vinton, Sussex, UK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619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an off-axis neutrino beam</a:t>
            </a:r>
            <a:endParaRPr lang="en-US" dirty="0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465001" y="1608275"/>
            <a:ext cx="2605087" cy="1577974"/>
            <a:chOff x="6538625" y="4487631"/>
            <a:chExt cx="2605375" cy="1578820"/>
          </a:xfrm>
        </p:grpSpPr>
        <p:sp>
          <p:nvSpPr>
            <p:cNvPr id="9" name="Rectangle 8"/>
            <p:cNvSpPr/>
            <p:nvPr/>
          </p:nvSpPr>
          <p:spPr bwMode="auto">
            <a:xfrm>
              <a:off x="6667226" y="4487631"/>
              <a:ext cx="2476774" cy="157882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66000">
                  <a:schemeClr val="bg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538625" y="4513045"/>
              <a:ext cx="300070" cy="152799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42000">
                  <a:schemeClr val="bg1"/>
                </a:gs>
              </a:gsLst>
              <a:lin ang="16200000" scaled="0"/>
              <a:tileRect/>
            </a:gradFill>
            <a:ln w="508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pic>
        <p:nvPicPr>
          <p:cNvPr id="11" name="Picture 45"/>
          <p:cNvPicPr>
            <a:picLocks noChangeAspect="1" noChangeArrowheads="1"/>
          </p:cNvPicPr>
          <p:nvPr/>
        </p:nvPicPr>
        <p:blipFill>
          <a:blip r:embed="rId2"/>
          <a:srcRect t="38414" r="1350" b="40710"/>
          <a:stretch>
            <a:fillRect/>
          </a:stretch>
        </p:blipFill>
        <p:spPr bwMode="auto">
          <a:xfrm>
            <a:off x="942088" y="1825762"/>
            <a:ext cx="1636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46"/>
          <p:cNvPicPr>
            <a:picLocks noChangeAspect="1" noChangeArrowheads="1"/>
          </p:cNvPicPr>
          <p:nvPr/>
        </p:nvPicPr>
        <p:blipFill>
          <a:blip r:embed="rId3"/>
          <a:srcRect l="813" t="33955" b="29608"/>
          <a:stretch>
            <a:fillRect/>
          </a:stretch>
        </p:blipFill>
        <p:spPr bwMode="auto">
          <a:xfrm>
            <a:off x="3504313" y="1827350"/>
            <a:ext cx="247015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Line 50"/>
          <p:cNvSpPr>
            <a:spLocks noChangeShapeType="1"/>
          </p:cNvSpPr>
          <p:nvPr/>
        </p:nvSpPr>
        <p:spPr bwMode="auto">
          <a:xfrm flipV="1">
            <a:off x="1219901" y="2370275"/>
            <a:ext cx="6334125" cy="0"/>
          </a:xfrm>
          <a:prstGeom prst="line">
            <a:avLst/>
          </a:prstGeom>
          <a:noFill/>
          <a:ln w="1908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2886776" y="1909900"/>
            <a:ext cx="317500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-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2834388" y="2686186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+</a:t>
            </a:r>
          </a:p>
        </p:txBody>
      </p:sp>
      <p:sp>
        <p:nvSpPr>
          <p:cNvPr id="16" name="Right Arrow 55"/>
          <p:cNvSpPr>
            <a:spLocks noChangeArrowheads="1"/>
          </p:cNvSpPr>
          <p:nvPr/>
        </p:nvSpPr>
        <p:spPr bwMode="auto">
          <a:xfrm>
            <a:off x="157863" y="2276612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7" name="TextBox 62"/>
          <p:cNvSpPr txBox="1">
            <a:spLocks noChangeArrowheads="1"/>
          </p:cNvSpPr>
          <p:nvPr/>
        </p:nvSpPr>
        <p:spPr bwMode="auto">
          <a:xfrm>
            <a:off x="172151" y="1435594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Target</a:t>
            </a:r>
          </a:p>
        </p:txBody>
      </p:sp>
      <p:sp>
        <p:nvSpPr>
          <p:cNvPr id="18" name="TextBox 63"/>
          <p:cNvSpPr txBox="1">
            <a:spLocks noChangeArrowheads="1"/>
          </p:cNvSpPr>
          <p:nvPr/>
        </p:nvSpPr>
        <p:spPr bwMode="auto">
          <a:xfrm>
            <a:off x="2208913" y="1398904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Focusing Horns</a:t>
            </a:r>
          </a:p>
        </p:txBody>
      </p:sp>
      <p:cxnSp>
        <p:nvCxnSpPr>
          <p:cNvPr id="19" name="Straight Arrow Connector 67"/>
          <p:cNvCxnSpPr>
            <a:cxnSpLocks noChangeShapeType="1"/>
            <a:stCxn id="17" idx="2"/>
          </p:cNvCxnSpPr>
          <p:nvPr/>
        </p:nvCxnSpPr>
        <p:spPr bwMode="auto">
          <a:xfrm rot="16200000" flipH="1">
            <a:off x="676976" y="1819769"/>
            <a:ext cx="534988" cy="50323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68"/>
          <p:cNvCxnSpPr>
            <a:cxnSpLocks noChangeShapeType="1"/>
            <a:stCxn id="18" idx="2"/>
          </p:cNvCxnSpPr>
          <p:nvPr/>
        </p:nvCxnSpPr>
        <p:spPr bwMode="auto">
          <a:xfrm rot="16200000" flipH="1">
            <a:off x="3613851" y="1297303"/>
            <a:ext cx="219075" cy="11588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" name="Straight Arrow Connector 71"/>
          <p:cNvCxnSpPr>
            <a:cxnSpLocks noChangeShapeType="1"/>
            <a:stCxn id="18" idx="2"/>
          </p:cNvCxnSpPr>
          <p:nvPr/>
        </p:nvCxnSpPr>
        <p:spPr bwMode="auto">
          <a:xfrm rot="5400000">
            <a:off x="2442275" y="1413191"/>
            <a:ext cx="347663" cy="10556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" name="Line 65"/>
          <p:cNvSpPr>
            <a:spLocks noChangeShapeType="1"/>
          </p:cNvSpPr>
          <p:nvPr/>
        </p:nvSpPr>
        <p:spPr bwMode="auto">
          <a:xfrm>
            <a:off x="7158738" y="1605100"/>
            <a:ext cx="0" cy="157321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79"/>
          <p:cNvSpPr txBox="1">
            <a:spLocks noChangeArrowheads="1"/>
          </p:cNvSpPr>
          <p:nvPr/>
        </p:nvSpPr>
        <p:spPr bwMode="auto">
          <a:xfrm>
            <a:off x="7180963" y="1809886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ea typeface="Arial" charset="0"/>
                <a:cs typeface="Arial" charset="0"/>
              </a:rPr>
              <a:t>2 m</a:t>
            </a:r>
          </a:p>
        </p:txBody>
      </p:sp>
      <p:cxnSp>
        <p:nvCxnSpPr>
          <p:cNvPr id="24" name="Straight Arrow Connector 58"/>
          <p:cNvCxnSpPr>
            <a:cxnSpLocks noChangeShapeType="1"/>
            <a:stCxn id="13" idx="1"/>
          </p:cNvCxnSpPr>
          <p:nvPr/>
        </p:nvCxnSpPr>
        <p:spPr bwMode="auto">
          <a:xfrm rot="16200000" flipH="1">
            <a:off x="8034245" y="1890056"/>
            <a:ext cx="1587" cy="962025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25" name="Straight Arrow Connector 66"/>
          <p:cNvCxnSpPr>
            <a:cxnSpLocks noChangeShapeType="1"/>
          </p:cNvCxnSpPr>
          <p:nvPr/>
        </p:nvCxnSpPr>
        <p:spPr bwMode="auto">
          <a:xfrm rot="5400000" flipH="1" flipV="1">
            <a:off x="8043770" y="2055155"/>
            <a:ext cx="0" cy="960437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8398576" y="2014675"/>
            <a:ext cx="3175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GB" i="1" baseline="-25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8325551" y="2535374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US" i="1" baseline="-25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cxnSp>
        <p:nvCxnSpPr>
          <p:cNvPr id="28" name="Straight Connector 77"/>
          <p:cNvCxnSpPr>
            <a:cxnSpLocks noChangeShapeType="1"/>
          </p:cNvCxnSpPr>
          <p:nvPr/>
        </p:nvCxnSpPr>
        <p:spPr bwMode="auto">
          <a:xfrm rot="10800000">
            <a:off x="8401751" y="2094050"/>
            <a:ext cx="136525" cy="15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</p:cxnSp>
      <p:sp>
        <p:nvSpPr>
          <p:cNvPr id="29" name="Freeform 43"/>
          <p:cNvSpPr>
            <a:spLocks noChangeArrowheads="1"/>
          </p:cNvSpPr>
          <p:nvPr/>
        </p:nvSpPr>
        <p:spPr bwMode="auto">
          <a:xfrm>
            <a:off x="1232601" y="2354400"/>
            <a:ext cx="6323012" cy="317500"/>
          </a:xfrm>
          <a:custGeom>
            <a:avLst/>
            <a:gdLst>
              <a:gd name="T0" fmla="*/ 0 w 6322785"/>
              <a:gd name="T1" fmla="*/ 0 h 317501"/>
              <a:gd name="T2" fmla="*/ 1479703 w 6322785"/>
              <a:gd name="T3" fmla="*/ 281195 h 317501"/>
              <a:gd name="T4" fmla="*/ 4965631 w 6322785"/>
              <a:gd name="T5" fmla="*/ 217695 h 317501"/>
              <a:gd name="T6" fmla="*/ 6327325 w 6322785"/>
              <a:gd name="T7" fmla="*/ 181409 h 317501"/>
              <a:gd name="T8" fmla="*/ 0 60000 65536"/>
              <a:gd name="T9" fmla="*/ 0 60000 65536"/>
              <a:gd name="T10" fmla="*/ 0 60000 65536"/>
              <a:gd name="T11" fmla="*/ 0 60000 65536"/>
              <a:gd name="T12" fmla="*/ 0 w 6322785"/>
              <a:gd name="T13" fmla="*/ 0 h 317501"/>
              <a:gd name="T14" fmla="*/ 6322785 w 6322785"/>
              <a:gd name="T15" fmla="*/ 317501 h 317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22785" h="317501">
                <a:moveTo>
                  <a:pt x="0" y="0"/>
                </a:moveTo>
                <a:cubicBezTo>
                  <a:pt x="325815" y="122464"/>
                  <a:pt x="651631" y="244929"/>
                  <a:pt x="1478643" y="281215"/>
                </a:cubicBezTo>
                <a:cubicBezTo>
                  <a:pt x="2305655" y="317501"/>
                  <a:pt x="4962071" y="217715"/>
                  <a:pt x="4962071" y="217715"/>
                </a:cubicBezTo>
                <a:lnTo>
                  <a:pt x="6322785" y="1814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" name="Freeform 55"/>
          <p:cNvSpPr>
            <a:spLocks noChangeArrowheads="1"/>
          </p:cNvSpPr>
          <p:nvPr/>
        </p:nvSpPr>
        <p:spPr bwMode="auto">
          <a:xfrm>
            <a:off x="1242126" y="1284902"/>
            <a:ext cx="4598987" cy="1079500"/>
          </a:xfrm>
          <a:custGeom>
            <a:avLst/>
            <a:gdLst>
              <a:gd name="T0" fmla="*/ 0 w 4599214"/>
              <a:gd name="T1" fmla="*/ 1079500 h 1079500"/>
              <a:gd name="T2" fmla="*/ 3072174 w 4599214"/>
              <a:gd name="T3" fmla="*/ 752929 h 1079500"/>
              <a:gd name="T4" fmla="*/ 4594674 w 4599214"/>
              <a:gd name="T5" fmla="*/ 0 h 1079500"/>
              <a:gd name="T6" fmla="*/ 0 60000 65536"/>
              <a:gd name="T7" fmla="*/ 0 60000 65536"/>
              <a:gd name="T8" fmla="*/ 0 60000 65536"/>
              <a:gd name="T9" fmla="*/ 0 w 4599214"/>
              <a:gd name="T10" fmla="*/ 0 h 1079500"/>
              <a:gd name="T11" fmla="*/ 4599214 w 4599214"/>
              <a:gd name="T12" fmla="*/ 1079500 h 1079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99214" h="1079500">
                <a:moveTo>
                  <a:pt x="0" y="1079500"/>
                </a:moveTo>
                <a:cubicBezTo>
                  <a:pt x="1154339" y="1006173"/>
                  <a:pt x="2308678" y="932846"/>
                  <a:pt x="3075214" y="752929"/>
                </a:cubicBezTo>
                <a:cubicBezTo>
                  <a:pt x="3841750" y="573012"/>
                  <a:pt x="4345214" y="122464"/>
                  <a:pt x="4599214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1" name="Right Arrow 55"/>
          <p:cNvSpPr>
            <a:spLocks noChangeArrowheads="1"/>
          </p:cNvSpPr>
          <p:nvPr/>
        </p:nvSpPr>
        <p:spPr bwMode="auto">
          <a:xfrm>
            <a:off x="157863" y="2276612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" name="TextBox 56"/>
          <p:cNvSpPr txBox="1">
            <a:spLocks noChangeArrowheads="1"/>
          </p:cNvSpPr>
          <p:nvPr/>
        </p:nvSpPr>
        <p:spPr bwMode="auto">
          <a:xfrm>
            <a:off x="342634" y="2459613"/>
            <a:ext cx="11735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ea typeface="Century Schoolbook"/>
                <a:cs typeface="Century Schoolbook"/>
              </a:rPr>
              <a:t>120 GeV </a:t>
            </a:r>
            <a:r>
              <a:rPr lang="en-US" sz="1800" i="1" dirty="0" err="1" smtClean="0">
                <a:ea typeface="Century Schoolbook"/>
                <a:cs typeface="Century Schoolbook"/>
              </a:rPr>
              <a:t>p</a:t>
            </a:r>
            <a:r>
              <a:rPr lang="en-US" baseline="30000" dirty="0">
                <a:ea typeface="Century Schoolbook"/>
                <a:cs typeface="Century Schoolbook"/>
              </a:rPr>
              <a:t>+</a:t>
            </a:r>
            <a:r>
              <a:rPr lang="en-US" sz="1800" dirty="0" smtClean="0">
                <a:ea typeface="Century Schoolbook"/>
                <a:cs typeface="Century Schoolbook"/>
              </a:rPr>
              <a:t> </a:t>
            </a:r>
            <a:r>
              <a:rPr lang="en-US" sz="1800" dirty="0">
                <a:ea typeface="Century Schoolbook"/>
                <a:cs typeface="Century Schoolbook"/>
              </a:rPr>
              <a:t>from MI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51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447944"/>
            <a:ext cx="4138803" cy="2804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588" y="3447944"/>
            <a:ext cx="4138803" cy="28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6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3" y="2301589"/>
            <a:ext cx="4572000" cy="3096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81" y="2301589"/>
            <a:ext cx="4572000" cy="3096381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030708"/>
              </p:ext>
            </p:extLst>
          </p:nvPr>
        </p:nvGraphicFramePr>
        <p:xfrm>
          <a:off x="2713437" y="2897764"/>
          <a:ext cx="1284439" cy="123443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575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69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36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  <a:ea typeface="Calibri" charset="0"/>
                          <a:cs typeface="Calibri" charset="0"/>
                        </a:rPr>
                        <a:t>Events</a:t>
                      </a:r>
                      <a:r>
                        <a:rPr lang="en-US" sz="1500" baseline="0" dirty="0">
                          <a:latin typeface="+mj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500" dirty="0">
                          <a:latin typeface="+mj-lt"/>
                          <a:ea typeface="Calibri" charset="0"/>
                          <a:cs typeface="Calibri" charset="0"/>
                        </a:rPr>
                        <a:t>1-5 GeV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214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96%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dirty="0" err="1"/>
                        <a:t>ν</a:t>
                      </a:r>
                      <a:r>
                        <a:rPr lang="el-GR" sz="1400" i="1" baseline="-25000" dirty="0" err="1"/>
                        <a:t>μ</a:t>
                      </a:r>
                      <a:endParaRPr lang="en-US" sz="1400" i="1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52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3%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ν̅</a:t>
                      </a:r>
                      <a:r>
                        <a:rPr lang="el-GR" sz="1400" i="1" baseline="-250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i="1" baseline="-250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133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1%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ν</a:t>
                      </a:r>
                      <a:r>
                        <a:rPr lang="en-US" sz="1400" i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</a:t>
                      </a:r>
                      <a:endParaRPr lang="en-US" sz="14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459693"/>
              </p:ext>
            </p:extLst>
          </p:nvPr>
        </p:nvGraphicFramePr>
        <p:xfrm>
          <a:off x="7160190" y="2897764"/>
          <a:ext cx="1286902" cy="123443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58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36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  <a:ea typeface="Calibri" charset="0"/>
                          <a:cs typeface="Calibri" charset="0"/>
                        </a:rPr>
                        <a:t>Events 1-5 GeV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214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dirty="0" err="1"/>
                        <a:t>ν</a:t>
                      </a:r>
                      <a:r>
                        <a:rPr lang="el-GR" sz="1400" i="1" baseline="-25000" dirty="0" err="1"/>
                        <a:t>μ</a:t>
                      </a:r>
                      <a:endParaRPr lang="en-US" sz="1400" i="1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5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84%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ν̅</a:t>
                      </a:r>
                      <a:r>
                        <a:rPr lang="el-GR" sz="1400" i="1" baseline="-250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i="1" baseline="-250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133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1%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ν</a:t>
                      </a:r>
                      <a:r>
                        <a:rPr lang="en-US" sz="1400" i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</a:t>
                      </a:r>
                      <a:endParaRPr lang="en-US" sz="14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42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" y="3352749"/>
            <a:ext cx="8412602" cy="3505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Performance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Run at 700 kW design goal since January 2017</a:t>
            </a:r>
          </a:p>
          <a:p>
            <a:pPr lvl="1"/>
            <a:r>
              <a:rPr lang="en-US" dirty="0" smtClean="0"/>
              <a:t>5.64e20 POT delivered in FY18, exceeding goal, best year so far by 10%</a:t>
            </a:r>
          </a:p>
          <a:p>
            <a:pPr lvl="1"/>
            <a:r>
              <a:rPr lang="en-US" dirty="0" smtClean="0"/>
              <a:t>34 weeks of running at 98.7% uptime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53</a:t>
            </a:fld>
            <a:endParaRPr kumimoji="0"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53534" y="4962716"/>
            <a:ext cx="4705973" cy="0"/>
          </a:xfrm>
          <a:prstGeom prst="straightConnector1">
            <a:avLst/>
          </a:prstGeom>
          <a:ln w="28575">
            <a:solidFill>
              <a:srgbClr val="DC8047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96800" y="4649959"/>
            <a:ext cx="2705667" cy="34450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rgbClr val="DC8047"/>
                </a:solidFill>
                <a:latin typeface="Calibri" charset="0"/>
                <a:ea typeface="Calibri" charset="0"/>
                <a:cs typeface="Calibri" charset="0"/>
              </a:rPr>
              <a:t>8.9×10</a:t>
            </a:r>
            <a:r>
              <a:rPr lang="en-US" sz="1600" baseline="30000" dirty="0">
                <a:solidFill>
                  <a:srgbClr val="DC8047"/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  <a:r>
              <a:rPr lang="en-US" sz="1600" dirty="0">
                <a:solidFill>
                  <a:srgbClr val="DC8047"/>
                </a:solidFill>
                <a:latin typeface="Calibri" charset="0"/>
                <a:ea typeface="Calibri" charset="0"/>
                <a:cs typeface="Calibri" charset="0"/>
              </a:rPr>
              <a:t> POT Neutrino Beam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58505" y="5321730"/>
            <a:ext cx="2551339" cy="0"/>
          </a:xfrm>
          <a:prstGeom prst="straightConnector1">
            <a:avLst/>
          </a:prstGeom>
          <a:ln w="28575">
            <a:solidFill>
              <a:srgbClr val="4683B4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93681" y="5354390"/>
            <a:ext cx="3313907" cy="34450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New! </a:t>
            </a:r>
            <a:r>
              <a:rPr lang="en-US" sz="1600" dirty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6.9×10</a:t>
            </a:r>
            <a:r>
              <a:rPr lang="en-US" sz="1600" baseline="30000" dirty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  <a:r>
              <a:rPr lang="en-US" sz="1600" dirty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 POT </a:t>
            </a:r>
            <a:endParaRPr lang="en-US" sz="1600" dirty="0" smtClean="0">
              <a:solidFill>
                <a:srgbClr val="4683B4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Antineutrino </a:t>
            </a:r>
            <a:r>
              <a:rPr lang="en-US" sz="1600" dirty="0">
                <a:solidFill>
                  <a:srgbClr val="4683B4"/>
                </a:solidFill>
                <a:latin typeface="Calibri" charset="0"/>
                <a:ea typeface="Calibri" charset="0"/>
                <a:cs typeface="Calibri" charset="0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6510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Detectors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54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13412" r="23010" b="10312"/>
          <a:stretch/>
        </p:blipFill>
        <p:spPr>
          <a:xfrm>
            <a:off x="-112236" y="1081611"/>
            <a:ext cx="6197588" cy="588539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925864" y="1712035"/>
            <a:ext cx="4099851" cy="2642769"/>
            <a:chOff x="4925864" y="1846981"/>
            <a:chExt cx="4099851" cy="2642769"/>
          </a:xfrm>
        </p:grpSpPr>
        <p:pic>
          <p:nvPicPr>
            <p:cNvPr id="26" name="Picture 25" descr="fdpo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69"/>
            <a:stretch/>
          </p:blipFill>
          <p:spPr>
            <a:xfrm rot="5400000">
              <a:off x="5654405" y="1118440"/>
              <a:ext cx="2642769" cy="409985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603874" y="3198813"/>
              <a:ext cx="265906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Weekly Far Detector Uptime (with beam on)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82057" y="2047876"/>
              <a:ext cx="12277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POT Delivered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POT Recorded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Content Placeholder 6"/>
          <p:cNvSpPr txBox="1">
            <a:spLocks/>
          </p:cNvSpPr>
          <p:nvPr/>
        </p:nvSpPr>
        <p:spPr>
          <a:xfrm>
            <a:off x="5857879" y="4833936"/>
            <a:ext cx="3333750" cy="1494639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 smtClean="0"/>
              <a:t>Functionally identical detectors designed for electron ID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Low Z materials (</a:t>
            </a:r>
            <a:r>
              <a:rPr lang="en-US" sz="1400" dirty="0" err="1" smtClean="0"/>
              <a:t>PVC+Liquid</a:t>
            </a:r>
            <a:r>
              <a:rPr lang="en-US" sz="1400" dirty="0" smtClean="0"/>
              <a:t> </a:t>
            </a:r>
            <a:r>
              <a:rPr lang="en-US" sz="1400" dirty="0" err="1" smtClean="0"/>
              <a:t>Scint</a:t>
            </a:r>
            <a:r>
              <a:rPr lang="en-US" sz="1400" dirty="0" smtClean="0"/>
              <a:t>.)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65% active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ND: underground at FNAL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FD: on the surface in Ash River, MN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9684" y="6482834"/>
            <a:ext cx="548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More than 99.9% of 300k+ FD channels are operational!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3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55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838" y="1845710"/>
            <a:ext cx="6238877" cy="4717906"/>
            <a:chOff x="1009750" y="1513101"/>
            <a:chExt cx="7126532" cy="534489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50" y="1513101"/>
              <a:ext cx="7126532" cy="5344899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554480" y="1831879"/>
              <a:ext cx="890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ν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μ</a:t>
              </a:r>
              <a:r>
                <a:rPr lang="en-US" sz="2400" dirty="0" smtClean="0">
                  <a:solidFill>
                    <a:srgbClr val="0000FF"/>
                  </a:solidFill>
                </a:rPr>
                <a:t> CC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54480" y="3446703"/>
              <a:ext cx="871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ν</a:t>
              </a:r>
              <a:r>
                <a:rPr lang="en-US" sz="2400" baseline="-25000" dirty="0">
                  <a:solidFill>
                    <a:srgbClr val="660066"/>
                  </a:solidFill>
                  <a:latin typeface="Times New Roman"/>
                  <a:cs typeface="Times New Roman"/>
                </a:rPr>
                <a:t>e</a:t>
              </a:r>
              <a:r>
                <a:rPr lang="en-US" sz="2400" dirty="0" smtClean="0">
                  <a:solidFill>
                    <a:srgbClr val="660066"/>
                  </a:solidFill>
                </a:rPr>
                <a:t> CC</a:t>
              </a:r>
              <a:endParaRPr lang="en-US" sz="2400" dirty="0">
                <a:solidFill>
                  <a:srgbClr val="660066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54480" y="5107709"/>
              <a:ext cx="575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cs typeface="Times New Roman"/>
                </a:rPr>
                <a:t>NC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778605" y="3148061"/>
              <a:ext cx="2701637" cy="0"/>
            </a:xfrm>
            <a:prstGeom prst="line">
              <a:avLst/>
            </a:prstGeom>
            <a:ln>
              <a:solidFill>
                <a:srgbClr val="5B9BD5"/>
              </a:solidFill>
              <a:prstDash val="sysDot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071697" y="2801943"/>
              <a:ext cx="617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~5m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792459" y="4816770"/>
              <a:ext cx="1356208" cy="0"/>
            </a:xfrm>
            <a:prstGeom prst="line">
              <a:avLst/>
            </a:prstGeom>
            <a:ln>
              <a:solidFill>
                <a:srgbClr val="5B9BD5"/>
              </a:solidFill>
              <a:prstDash val="sysDot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077248" y="4483455"/>
              <a:ext cx="79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~2.5m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47427" y="2108878"/>
              <a:ext cx="1932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Long, straight track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36265" y="3716097"/>
              <a:ext cx="2762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Shorter, wider, fuzzy shower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99646" y="5333514"/>
              <a:ext cx="2137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C8047"/>
                  </a:solidFill>
                </a:rPr>
                <a:t>Diffuse activity from nuclear recoil system</a:t>
              </a:r>
              <a:endParaRPr lang="en-US" dirty="0">
                <a:solidFill>
                  <a:srgbClr val="DC8047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55469" y="6357697"/>
              <a:ext cx="1079379" cy="177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07125" y="1959356"/>
            <a:ext cx="2993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NOvA has pioneered the use of computer vision and deep learning techniques for event selection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6517" y="1576112"/>
            <a:ext cx="312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Candidate Events from ND data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6258320" y="3376533"/>
            <a:ext cx="2726930" cy="41859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Calibrated hit maps are inputs to Convolutional Visual Network </a:t>
            </a:r>
            <a:r>
              <a:rPr lang="en-US" sz="1600" dirty="0" smtClean="0">
                <a:solidFill>
                  <a:srgbClr val="FF0000"/>
                </a:solidFill>
              </a:rPr>
              <a:t>(CVN)</a:t>
            </a:r>
          </a:p>
          <a:p>
            <a:r>
              <a:rPr lang="en-US" sz="1600" dirty="0" smtClean="0"/>
              <a:t>Series of image processing transformations applied to extract abstract features</a:t>
            </a:r>
          </a:p>
          <a:p>
            <a:r>
              <a:rPr lang="en-US" sz="1600" dirty="0" smtClean="0"/>
              <a:t>Extracted features used as inputs to a conventional neural network to classify the event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5050" y="6538325"/>
            <a:ext cx="4088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A. </a:t>
            </a:r>
            <a:r>
              <a:rPr lang="en-US" sz="1400" dirty="0" err="1" smtClean="0"/>
              <a:t>Aurisano</a:t>
            </a:r>
            <a:r>
              <a:rPr lang="en-US" sz="1400" dirty="0" smtClean="0"/>
              <a:t> et al., arXiv:1604.01444</a:t>
            </a:r>
          </a:p>
        </p:txBody>
      </p:sp>
    </p:spTree>
    <p:extLst>
      <p:ext uri="{BB962C8B-B14F-4D97-AF65-F5344CB8AC3E}">
        <p14:creationId xmlns:p14="http://schemas.microsoft.com/office/powerpoint/2010/main" val="51292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CVNnu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2505456"/>
            <a:ext cx="520192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Event Selection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"/>
          </p:nvPr>
        </p:nvSpPr>
        <p:spPr>
          <a:xfrm>
            <a:off x="89857" y="1600200"/>
            <a:ext cx="8153400" cy="9067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analysis features a new event selection technique based on ideas from computer vision and deep learning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84832" y="2801365"/>
            <a:ext cx="3519877" cy="41859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Calibrated hit maps are inputs to Convolutional Visual Network </a:t>
            </a:r>
            <a:r>
              <a:rPr lang="en-US" sz="2000" dirty="0" smtClean="0">
                <a:solidFill>
                  <a:srgbClr val="FF0000"/>
                </a:solidFill>
              </a:rPr>
              <a:t>(CVN)</a:t>
            </a:r>
          </a:p>
          <a:p>
            <a:r>
              <a:rPr lang="en-US" sz="2000" dirty="0" smtClean="0"/>
              <a:t>Series of image processing transformations applied to extract abstract features</a:t>
            </a:r>
          </a:p>
          <a:p>
            <a:r>
              <a:rPr lang="en-US" sz="2000" dirty="0" smtClean="0"/>
              <a:t>Extracted features used as inputs to a conventional neural network to classify the event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55050" y="6074040"/>
            <a:ext cx="4088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dirty="0" err="1" smtClean="0"/>
              <a:t>Aurisano</a:t>
            </a:r>
            <a:r>
              <a:rPr lang="en-US" sz="1600" dirty="0" smtClean="0"/>
              <a:t> et al., arXiv:1604.01444</a:t>
            </a:r>
          </a:p>
          <a:p>
            <a:r>
              <a:rPr lang="en-US" sz="1600" dirty="0" smtClean="0"/>
              <a:t>Posters P1.028 by A. </a:t>
            </a:r>
            <a:r>
              <a:rPr lang="en-US" sz="1600" dirty="0" err="1" smtClean="0"/>
              <a:t>Radovic</a:t>
            </a:r>
            <a:r>
              <a:rPr lang="en-US" sz="1600" dirty="0" smtClean="0"/>
              <a:t>, P1.032 by </a:t>
            </a:r>
          </a:p>
          <a:p>
            <a:r>
              <a:rPr lang="en-US" sz="1600" dirty="0" smtClean="0"/>
              <a:t>F. </a:t>
            </a:r>
            <a:r>
              <a:rPr lang="en-US" sz="1600" dirty="0" err="1" smtClean="0"/>
              <a:t>Psihas</a:t>
            </a:r>
            <a:r>
              <a:rPr lang="en-US" sz="1600" dirty="0" smtClean="0"/>
              <a:t> </a:t>
            </a:r>
            <a:r>
              <a:rPr lang="en-US" sz="1600" dirty="0"/>
              <a:t>and A. </a:t>
            </a:r>
            <a:r>
              <a:rPr lang="en-US" sz="1600" dirty="0" err="1" smtClean="0"/>
              <a:t>Himmel</a:t>
            </a:r>
            <a:r>
              <a:rPr lang="en-US" sz="1600" dirty="0" smtClean="0"/>
              <a:t> for more detail</a:t>
            </a:r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56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CVNnum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2505456"/>
            <a:ext cx="520192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Event Selection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"/>
          </p:nvPr>
        </p:nvSpPr>
        <p:spPr>
          <a:xfrm>
            <a:off x="89857" y="1600200"/>
            <a:ext cx="8153400" cy="9067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analysis features a new event selection technique based on ideas from computer vision and deep learning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84832" y="2801365"/>
            <a:ext cx="3519877" cy="41859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Calibrated hit maps are inputs to Convolutional Visual Network </a:t>
            </a:r>
            <a:r>
              <a:rPr lang="en-US" sz="2000" dirty="0" smtClean="0">
                <a:solidFill>
                  <a:srgbClr val="FF0000"/>
                </a:solidFill>
              </a:rPr>
              <a:t>(CVN)</a:t>
            </a:r>
          </a:p>
          <a:p>
            <a:r>
              <a:rPr lang="en-US" sz="2000" dirty="0" smtClean="0"/>
              <a:t>Series of image processing transformations applied to extract abstract features</a:t>
            </a:r>
          </a:p>
          <a:p>
            <a:r>
              <a:rPr lang="en-US" sz="2000" dirty="0" smtClean="0"/>
              <a:t>Extracted features used as inputs to a conventional neural network to classify the event</a:t>
            </a:r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57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5050" y="6074040"/>
            <a:ext cx="4088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dirty="0" err="1" smtClean="0"/>
              <a:t>Aurisano</a:t>
            </a:r>
            <a:r>
              <a:rPr lang="en-US" sz="1600" dirty="0" smtClean="0"/>
              <a:t> et al., arXiv:1604.01444</a:t>
            </a:r>
          </a:p>
          <a:p>
            <a:r>
              <a:rPr lang="en-US" sz="1600" dirty="0" smtClean="0"/>
              <a:t>Posters P1.028 by A. </a:t>
            </a:r>
            <a:r>
              <a:rPr lang="en-US" sz="1600" dirty="0" err="1" smtClean="0"/>
              <a:t>Radovic</a:t>
            </a:r>
            <a:r>
              <a:rPr lang="en-US" sz="1600" dirty="0" smtClean="0"/>
              <a:t>, P1.032 by </a:t>
            </a:r>
          </a:p>
          <a:p>
            <a:r>
              <a:rPr lang="en-US" sz="1600" dirty="0" smtClean="0"/>
              <a:t>F. </a:t>
            </a:r>
            <a:r>
              <a:rPr lang="en-US" sz="1600" dirty="0" err="1" smtClean="0"/>
              <a:t>Psihas</a:t>
            </a:r>
            <a:r>
              <a:rPr lang="en-US" sz="1600" dirty="0" smtClean="0"/>
              <a:t> </a:t>
            </a:r>
            <a:r>
              <a:rPr lang="en-US" sz="1600" dirty="0"/>
              <a:t>and A. </a:t>
            </a:r>
            <a:r>
              <a:rPr lang="en-US" sz="1600" dirty="0" err="1" smtClean="0"/>
              <a:t>Himmel</a:t>
            </a:r>
            <a:r>
              <a:rPr lang="en-US" sz="1600" dirty="0" smtClean="0"/>
              <a:t> for more detail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226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CVNnu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2505456"/>
            <a:ext cx="520192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Event Selection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3167" y="6157102"/>
            <a:ext cx="430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Improvement in sensitivity from CVN equivalent to 30% more exposure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"/>
          </p:nvPr>
        </p:nvSpPr>
        <p:spPr>
          <a:xfrm>
            <a:off x="89857" y="1600200"/>
            <a:ext cx="8153400" cy="9067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analysis features a new event selection technique based on ideas from computer vision and deep learning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84832" y="2801365"/>
            <a:ext cx="3519877" cy="41859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Calibrated hit maps are inputs to Convolutional Visual Network </a:t>
            </a:r>
            <a:r>
              <a:rPr lang="en-US" sz="2000" dirty="0" smtClean="0">
                <a:solidFill>
                  <a:srgbClr val="FF0000"/>
                </a:solidFill>
              </a:rPr>
              <a:t>(CVN)</a:t>
            </a:r>
          </a:p>
          <a:p>
            <a:r>
              <a:rPr lang="en-US" sz="2000" dirty="0" smtClean="0"/>
              <a:t>Series of image processing transformations applied to extract abstract features</a:t>
            </a:r>
          </a:p>
          <a:p>
            <a:r>
              <a:rPr lang="en-US" sz="2000" dirty="0" smtClean="0"/>
              <a:t>Extracted features used as inputs to a conventional neural network to classify the event</a:t>
            </a:r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3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CVN Architecture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conv1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10934" r="7931" b="11146"/>
          <a:stretch/>
        </p:blipFill>
        <p:spPr>
          <a:xfrm>
            <a:off x="3496007" y="4258753"/>
            <a:ext cx="2489286" cy="2302953"/>
          </a:xfrm>
          <a:prstGeom prst="rect">
            <a:avLst/>
          </a:prstGeom>
        </p:spPr>
      </p:pic>
      <p:pic>
        <p:nvPicPr>
          <p:cNvPr id="6" name="Picture 5" descr="incep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242" y="2574052"/>
            <a:ext cx="3880800" cy="2173927"/>
          </a:xfrm>
          <a:prstGeom prst="rect">
            <a:avLst/>
          </a:prstGeom>
        </p:spPr>
      </p:pic>
      <p:pic>
        <p:nvPicPr>
          <p:cNvPr id="7" name="Picture 6" descr="arc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92" y="0"/>
            <a:ext cx="315870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541563"/>
            <a:ext cx="238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GoogLeNet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Inception Module</a:t>
            </a:r>
          </a:p>
          <a:p>
            <a:r>
              <a:rPr lang="en-US" dirty="0" smtClean="0"/>
              <a:t>C. </a:t>
            </a:r>
            <a:r>
              <a:rPr lang="en-US" dirty="0" err="1" smtClean="0"/>
              <a:t>Szegedy</a:t>
            </a:r>
            <a:r>
              <a:rPr lang="en-US" dirty="0" smtClean="0"/>
              <a:t> et al., arXiv:1409.4842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9945" y="3620120"/>
            <a:ext cx="2266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Convolutional </a:t>
            </a:r>
          </a:p>
          <a:p>
            <a:r>
              <a:rPr lang="en-US" dirty="0" smtClean="0"/>
              <a:t>Filter Layer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750812" y="4463190"/>
            <a:ext cx="2" cy="206541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6904340" y="5353454"/>
            <a:ext cx="13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</a:rPr>
              <a:t>Process Flow</a:t>
            </a: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4664839"/>
            <a:ext cx="349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implemented and trained in the </a:t>
            </a:r>
            <a:r>
              <a:rPr lang="en-US" dirty="0" err="1" smtClean="0"/>
              <a:t>Caffe</a:t>
            </a:r>
            <a:r>
              <a:rPr lang="en-US" dirty="0" smtClean="0"/>
              <a:t> Framework</a:t>
            </a:r>
          </a:p>
          <a:p>
            <a:r>
              <a:rPr lang="en-US" dirty="0" smtClean="0"/>
              <a:t>(Y. </a:t>
            </a:r>
            <a:r>
              <a:rPr lang="en-US" dirty="0" err="1" smtClean="0"/>
              <a:t>Jia</a:t>
            </a:r>
            <a:r>
              <a:rPr lang="en-US" dirty="0" smtClean="0"/>
              <a:t> et al., arXiv:1408.5093)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60226" y="938500"/>
            <a:ext cx="176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CVN Architecture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747" y="5797901"/>
            <a:ext cx="349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Trained over 4.7M simulated events,</a:t>
            </a:r>
          </a:p>
          <a:p>
            <a:r>
              <a:rPr lang="en-US" dirty="0" smtClean="0"/>
              <a:t>Trained on FNAL GPU farm </a:t>
            </a:r>
            <a:endParaRPr lang="en-US" dirty="0"/>
          </a:p>
        </p:txBody>
      </p:sp>
      <p:pic>
        <p:nvPicPr>
          <p:cNvPr id="3" name="Picture 2" descr="kernelexa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15" y="1585849"/>
            <a:ext cx="3748425" cy="1025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7515" y="2426315"/>
            <a:ext cx="401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image processing transformation</a:t>
            </a:r>
          </a:p>
          <a:p>
            <a:r>
              <a:rPr lang="en-US" dirty="0" smtClean="0"/>
              <a:t>Convolution, or kernel map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44145" y="-606"/>
            <a:ext cx="54518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lphaUcPeriod"/>
            </a:pPr>
            <a:r>
              <a:rPr lang="en-US" sz="1600" dirty="0" err="1" smtClean="0"/>
              <a:t>Aurisano</a:t>
            </a:r>
            <a:r>
              <a:rPr lang="en-US" sz="1600" dirty="0" smtClean="0"/>
              <a:t> et al., arXiv:1604.01444</a:t>
            </a:r>
          </a:p>
          <a:p>
            <a:pPr algn="r"/>
            <a:r>
              <a:rPr lang="en-US" sz="1600" dirty="0" smtClean="0"/>
              <a:t>Posters P1.028 by A. </a:t>
            </a:r>
            <a:r>
              <a:rPr lang="en-US" sz="1600" dirty="0" err="1" smtClean="0"/>
              <a:t>Radovic</a:t>
            </a:r>
            <a:r>
              <a:rPr lang="en-US" sz="1600" dirty="0" smtClean="0"/>
              <a:t> and A. </a:t>
            </a:r>
            <a:r>
              <a:rPr lang="en-US" sz="1600" dirty="0" err="1" smtClean="0"/>
              <a:t>Himmel</a:t>
            </a:r>
            <a:r>
              <a:rPr lang="en-US" sz="1600" dirty="0" smtClean="0"/>
              <a:t>, P1.032 by F. </a:t>
            </a:r>
            <a:r>
              <a:rPr lang="en-US" sz="1600" dirty="0" err="1" smtClean="0"/>
              <a:t>Psihas</a:t>
            </a:r>
            <a:endParaRPr lang="en-US" sz="2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4881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57288"/>
              </p:ext>
            </p:extLst>
          </p:nvPr>
        </p:nvGraphicFramePr>
        <p:xfrm>
          <a:off x="77788" y="1699141"/>
          <a:ext cx="897255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Equation" r:id="rId3" imgW="5448300" imgH="800100" progId="Equation.3">
                  <p:embed/>
                </p:oleObj>
              </mc:Choice>
              <mc:Fallback>
                <p:oleObj name="Equation" r:id="rId3" imgW="54483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699141"/>
                        <a:ext cx="8972550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PMNS Mixing Matrix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894959"/>
            <a:ext cx="533400" cy="370367"/>
          </a:xfrm>
          <a:prstGeom prst="rect">
            <a:avLst/>
          </a:prstGeom>
        </p:spPr>
        <p:txBody>
          <a:bodyPr/>
          <a:lstStyle/>
          <a:p>
            <a:fld id="{CAB75562-5BD6-1642-8B48-C5EBE6D4321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10964" y="3564426"/>
            <a:ext cx="4395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What we don’t know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8" y="4350212"/>
            <a:ext cx="2888508" cy="2507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257" y="4508186"/>
            <a:ext cx="2678594" cy="23498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9456" y="3118104"/>
            <a:ext cx="205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55D7E"/>
                </a:solidFill>
              </a:rPr>
              <a:t>Is it really 45°?</a:t>
            </a:r>
            <a:endParaRPr lang="en-US" sz="2400" dirty="0">
              <a:solidFill>
                <a:srgbClr val="355D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5228" y="3118104"/>
            <a:ext cx="27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55D7E"/>
                </a:solidFill>
              </a:rPr>
              <a:t>Is there CP violation?</a:t>
            </a:r>
            <a:endParaRPr lang="en-US" sz="2400" dirty="0">
              <a:solidFill>
                <a:srgbClr val="355D7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4978347"/>
            <a:ext cx="232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Are there 2 light and 1 heavy?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2665" y="5554127"/>
            <a:ext cx="199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58BB8"/>
                </a:solidFill>
              </a:rPr>
              <a:t>Or 1 light and 2 heavy?</a:t>
            </a:r>
            <a:endParaRPr lang="en-US" sz="2400" dirty="0">
              <a:solidFill>
                <a:srgbClr val="558BB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470" y="3902980"/>
            <a:ext cx="25824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Mass Hierarchy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45878" y="5014964"/>
            <a:ext cx="264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C8047"/>
                </a:solidFill>
              </a:rPr>
              <a:t>What is the absolute mass?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7851" y="4272312"/>
            <a:ext cx="3021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55D7E"/>
                </a:solidFill>
              </a:rPr>
              <a:t>Are there more than 3?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05182" y="5932394"/>
            <a:ext cx="3815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C8047"/>
                </a:solidFill>
              </a:rPr>
              <a:t>Are neutrinos their own antiparticles?</a:t>
            </a:r>
          </a:p>
          <a:p>
            <a:pPr algn="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18868" y="2920128"/>
            <a:ext cx="292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C8047"/>
                </a:solidFill>
              </a:rPr>
              <a:t>Why is the mixing bigger than in quarks?</a:t>
            </a:r>
            <a:endParaRPr lang="en-US" sz="2400" dirty="0">
              <a:solidFill>
                <a:srgbClr val="DC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yan\Downloads\xzi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035" y="3998358"/>
            <a:ext cx="6413282" cy="282184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0" y="3820160"/>
            <a:ext cx="904240" cy="166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3380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Beam line production, propagation and neutrino flux: FLUKA/</a:t>
            </a:r>
            <a:r>
              <a:rPr lang="en-US" dirty="0" err="1" smtClean="0"/>
              <a:t>Flugg</a:t>
            </a:r>
            <a:endParaRPr lang="en-US" dirty="0" smtClean="0"/>
          </a:p>
          <a:p>
            <a:r>
              <a:rPr lang="en-US" dirty="0" smtClean="0"/>
              <a:t>Cosmic Ray flux: CRY</a:t>
            </a:r>
          </a:p>
          <a:p>
            <a:r>
              <a:rPr lang="en-US" dirty="0" smtClean="0"/>
              <a:t>Neutrino interaction and FSI: GENIE</a:t>
            </a:r>
          </a:p>
          <a:p>
            <a:r>
              <a:rPr lang="en-US" dirty="0" smtClean="0"/>
              <a:t>Detector: Simulation: Geant4</a:t>
            </a:r>
          </a:p>
          <a:p>
            <a:r>
              <a:rPr lang="en-US" dirty="0" smtClean="0"/>
              <a:t>Detector response: Custom simulation Routines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60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6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Simulation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599" y="1655761"/>
            <a:ext cx="5427581" cy="509905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All NOvA oscillation analyses use ND data to predict FD</a:t>
            </a:r>
          </a:p>
          <a:p>
            <a:pPr lvl="1"/>
            <a:r>
              <a:rPr lang="en-US" sz="1600" dirty="0"/>
              <a:t>2 detector technique naturally mitigates uncertainties on flux and cross sections</a:t>
            </a:r>
          </a:p>
          <a:p>
            <a:pPr lvl="1"/>
            <a:r>
              <a:rPr lang="en-US" sz="1600" dirty="0"/>
              <a:t>Simulation used for acceptance and resolution corrections, helps characterize impact of residual systematic uncertainties</a:t>
            </a:r>
          </a:p>
          <a:p>
            <a:r>
              <a:rPr lang="en-US" sz="1900" dirty="0"/>
              <a:t>Perfect ND data/mc not required, tuning </a:t>
            </a:r>
            <a:r>
              <a:rPr lang="en-US" sz="1900" dirty="0" smtClean="0"/>
              <a:t>makes </a:t>
            </a:r>
            <a:r>
              <a:rPr lang="en-US" sz="1900" dirty="0"/>
              <a:t>for a more robust prediction  </a:t>
            </a:r>
            <a:endParaRPr lang="en-US" sz="1900" dirty="0" smtClean="0"/>
          </a:p>
          <a:p>
            <a:pPr lvl="1"/>
            <a:r>
              <a:rPr lang="en-US" sz="1600" dirty="0" smtClean="0"/>
              <a:t>Flux from PPFX—package developed on </a:t>
            </a:r>
            <a:r>
              <a:rPr lang="en-US" sz="1600" dirty="0" err="1" smtClean="0"/>
              <a:t>MINERvA</a:t>
            </a:r>
            <a:r>
              <a:rPr lang="en-US" sz="1600" dirty="0" smtClean="0"/>
              <a:t> based on hadron production data</a:t>
            </a:r>
          </a:p>
          <a:p>
            <a:pPr marL="635000" lvl="1" indent="-269875">
              <a:buNone/>
            </a:pPr>
            <a:r>
              <a:rPr lang="en-US" sz="1600" dirty="0"/>
              <a:t>	</a:t>
            </a:r>
            <a:r>
              <a:rPr lang="pt-BR" sz="1600" dirty="0" smtClean="0"/>
              <a:t>(</a:t>
            </a:r>
            <a:r>
              <a:rPr lang="pt-BR" sz="1600" dirty="0" err="1" smtClean="0"/>
              <a:t>Phys</a:t>
            </a:r>
            <a:r>
              <a:rPr lang="pt-BR" sz="1600" dirty="0"/>
              <a:t>. Rev. </a:t>
            </a:r>
            <a:r>
              <a:rPr lang="pt-BR" sz="1600" dirty="0" err="1"/>
              <a:t>D</a:t>
            </a:r>
            <a:r>
              <a:rPr lang="pt-BR" sz="1600" dirty="0"/>
              <a:t> 94, 092005. </a:t>
            </a:r>
            <a:r>
              <a:rPr lang="pt-BR" sz="1600" dirty="0" smtClean="0"/>
              <a:t>2016)</a:t>
            </a:r>
            <a:endParaRPr lang="en-US" sz="1600" dirty="0" smtClean="0"/>
          </a:p>
          <a:p>
            <a:pPr lvl="1"/>
            <a:r>
              <a:rPr lang="en-US" sz="1600" dirty="0" smtClean="0"/>
              <a:t>neutrino interaction tuning guided by </a:t>
            </a:r>
            <a:r>
              <a:rPr lang="en-US" sz="1600" dirty="0" err="1" smtClean="0"/>
              <a:t>MINERvA</a:t>
            </a:r>
            <a:r>
              <a:rPr lang="en-US" sz="1600" dirty="0" smtClean="0"/>
              <a:t> experience (</a:t>
            </a:r>
            <a:r>
              <a:rPr lang="en-US" sz="1600" dirty="0" err="1" smtClean="0"/>
              <a:t>arXiv</a:t>
            </a:r>
            <a:r>
              <a:rPr lang="en-US" sz="1600" dirty="0" smtClean="0"/>
              <a:t>:</a:t>
            </a:r>
            <a:r>
              <a:rPr lang="is-IS" sz="1600" dirty="0" smtClean="0"/>
              <a:t>1705.02932 and Eur. Phys. J. </a:t>
            </a:r>
            <a:r>
              <a:rPr lang="is-IS" sz="1600" smtClean="0"/>
              <a:t>C76. </a:t>
            </a:r>
            <a:r>
              <a:rPr lang="is-IS" sz="1600" dirty="0" smtClean="0"/>
              <a:t>2016. </a:t>
            </a:r>
            <a:r>
              <a:rPr lang="hr-HR" sz="1600" dirty="0" smtClean="0"/>
              <a:t>)</a:t>
            </a:r>
            <a:endParaRPr lang="en-US" sz="1600" dirty="0" smtClean="0"/>
          </a:p>
          <a:p>
            <a:pPr lvl="1"/>
            <a:r>
              <a:rPr lang="en-US" sz="1600" dirty="0" smtClean="0"/>
              <a:t>Custom tuning of GENIE Empirical MEC model </a:t>
            </a:r>
          </a:p>
          <a:p>
            <a:r>
              <a:rPr lang="en-US" sz="1900" dirty="0" smtClean="0"/>
              <a:t>Workshop with </a:t>
            </a:r>
            <a:r>
              <a:rPr lang="en-US" sz="1900" dirty="0" err="1" smtClean="0"/>
              <a:t>MINERvA</a:t>
            </a:r>
            <a:r>
              <a:rPr lang="en-US" sz="1900" dirty="0" smtClean="0"/>
              <a:t> planned for this fall to share GENIE tuning techniques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61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2645"/>
          <a:stretch/>
        </p:blipFill>
        <p:spPr>
          <a:xfrm>
            <a:off x="5519180" y="1512608"/>
            <a:ext cx="3151612" cy="2705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033" r="12205"/>
          <a:stretch/>
        </p:blipFill>
        <p:spPr>
          <a:xfrm>
            <a:off x="5519180" y="4191008"/>
            <a:ext cx="3167481" cy="2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in a Nuclear Environment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63037" y="1600200"/>
            <a:ext cx="8857729" cy="4495800"/>
          </a:xfrm>
        </p:spPr>
        <p:txBody>
          <a:bodyPr/>
          <a:lstStyle/>
          <a:p>
            <a:r>
              <a:rPr lang="en-US" dirty="0" smtClean="0"/>
              <a:t>Near detector </a:t>
            </a:r>
            <a:r>
              <a:rPr lang="en-US" dirty="0" err="1" smtClean="0"/>
              <a:t>hadronic</a:t>
            </a:r>
            <a:r>
              <a:rPr lang="en-US" dirty="0" smtClean="0"/>
              <a:t> energy distribution suggests </a:t>
            </a:r>
            <a:r>
              <a:rPr lang="en-US" dirty="0" err="1" smtClean="0"/>
              <a:t>unsimulated</a:t>
            </a:r>
            <a:r>
              <a:rPr lang="en-US" dirty="0" smtClean="0"/>
              <a:t> process between quasi-elastic and delta production</a:t>
            </a:r>
            <a:endParaRPr lang="en-US" dirty="0"/>
          </a:p>
        </p:txBody>
      </p:sp>
      <p:pic>
        <p:nvPicPr>
          <p:cNvPr id="7" name="Picture 6" descr="q3excess_fitt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052" y="2683463"/>
            <a:ext cx="2614484" cy="3455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2025" y="5957915"/>
            <a:ext cx="357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conclusions from </a:t>
            </a:r>
            <a:r>
              <a:rPr lang="en-US" sz="1600" dirty="0" err="1" smtClean="0"/>
              <a:t>MINERvA</a:t>
            </a:r>
            <a:r>
              <a:rPr lang="en-US" sz="1600" dirty="0" smtClean="0"/>
              <a:t> data reported in P.A. Rodrigues et </a:t>
            </a:r>
            <a:r>
              <a:rPr lang="en-US" sz="1600" dirty="0"/>
              <a:t>al., </a:t>
            </a:r>
            <a:endParaRPr lang="en-US" sz="1600" dirty="0" smtClean="0"/>
          </a:p>
          <a:p>
            <a:r>
              <a:rPr lang="en-US" sz="1600" dirty="0" smtClean="0"/>
              <a:t>PRL </a:t>
            </a:r>
            <a:r>
              <a:rPr lang="is-IS" sz="1600" dirty="0"/>
              <a:t>116 (2016) 071802</a:t>
            </a:r>
            <a:endParaRPr lang="en-US" sz="1600" dirty="0"/>
          </a:p>
        </p:txBody>
      </p:sp>
      <p:pic>
        <p:nvPicPr>
          <p:cNvPr id="10" name="Picture 9" descr="q0q3_F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520"/>
            <a:ext cx="5212080" cy="384048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62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in a Nuclear 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212081" y="3111227"/>
            <a:ext cx="3808686" cy="3701849"/>
          </a:xfrm>
        </p:spPr>
        <p:txBody>
          <a:bodyPr>
            <a:noAutofit/>
          </a:bodyPr>
          <a:lstStyle/>
          <a:p>
            <a:r>
              <a:rPr lang="en-US" sz="1700" dirty="0" smtClean="0"/>
              <a:t>Eliminate falloff of </a:t>
            </a:r>
            <a:r>
              <a:rPr lang="en-US" sz="1700" dirty="0" err="1" smtClean="0"/>
              <a:t>xsec</a:t>
            </a:r>
            <a:r>
              <a:rPr lang="en-US" sz="1700" dirty="0" smtClean="0"/>
              <a:t> with energy</a:t>
            </a:r>
          </a:p>
          <a:p>
            <a:r>
              <a:rPr lang="en-US" sz="1700" dirty="0" smtClean="0"/>
              <a:t>Fix final state nucleon composition</a:t>
            </a:r>
          </a:p>
          <a:p>
            <a:r>
              <a:rPr lang="en-US" sz="1700" dirty="0" smtClean="0"/>
              <a:t>Match MEC q</a:t>
            </a:r>
            <a:r>
              <a:rPr lang="en-US" sz="1700" baseline="-25000" dirty="0" smtClean="0"/>
              <a:t>0</a:t>
            </a:r>
            <a:r>
              <a:rPr lang="en-US" sz="1700" dirty="0" smtClean="0"/>
              <a:t> distribution to quasi-elastic distribution</a:t>
            </a:r>
          </a:p>
          <a:p>
            <a:r>
              <a:rPr lang="en-US" sz="1700" dirty="0" smtClean="0"/>
              <a:t>scale normalization in bins of 3-momentum transfer to match data/mc disagreement</a:t>
            </a:r>
          </a:p>
          <a:p>
            <a:r>
              <a:rPr lang="en-US" sz="1700" dirty="0" smtClean="0"/>
              <a:t>Include 50% systematic uncertainty on size of MEC component</a:t>
            </a:r>
          </a:p>
          <a:p>
            <a:r>
              <a:rPr lang="en-US" sz="1700" dirty="0" smtClean="0"/>
              <a:t>Additionally, reduce single non-resonant pion production by 50%</a:t>
            </a:r>
          </a:p>
          <a:p>
            <a:pPr marL="400050" indent="-57150">
              <a:buNone/>
            </a:pPr>
            <a:r>
              <a:rPr lang="en-US" sz="1700" dirty="0" smtClean="0"/>
              <a:t>(</a:t>
            </a:r>
            <a:r>
              <a:rPr lang="en-US" sz="1400" dirty="0" smtClean="0"/>
              <a:t>P.A. </a:t>
            </a:r>
            <a:r>
              <a:rPr lang="en-US" sz="1400" dirty="0" err="1" smtClean="0"/>
              <a:t>Rodriques</a:t>
            </a:r>
            <a:r>
              <a:rPr lang="en-US" sz="1400" dirty="0" smtClean="0"/>
              <a:t>  et al, </a:t>
            </a:r>
            <a:r>
              <a:rPr lang="en-US" sz="1400" dirty="0" err="1" smtClean="0"/>
              <a:t>arXiv</a:t>
            </a:r>
            <a:r>
              <a:rPr lang="en-US" sz="1400" dirty="0"/>
              <a:t>:</a:t>
            </a:r>
            <a:r>
              <a:rPr lang="hr-HR" sz="1400" dirty="0" smtClean="0"/>
              <a:t>1601.01888.) </a:t>
            </a:r>
            <a:endParaRPr lang="en-US" sz="1400" dirty="0" smtClean="0"/>
          </a:p>
          <a:p>
            <a:pPr lvl="1"/>
            <a:endParaRPr lang="en-US" sz="17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63037" y="1600200"/>
            <a:ext cx="8857729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Enable GENIE empirical Meson Exchange Current Model</a:t>
            </a:r>
          </a:p>
          <a:p>
            <a:r>
              <a:rPr lang="en-US" dirty="0" smtClean="0"/>
              <a:t>Reweight model to match NOvA excess as a function of 3-momentum transfer</a:t>
            </a:r>
            <a:endParaRPr lang="en-US" dirty="0"/>
          </a:p>
        </p:txBody>
      </p:sp>
      <p:pic>
        <p:nvPicPr>
          <p:cNvPr id="8" name="Picture 7" descr="q0q3_MEC_Tuf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520"/>
            <a:ext cx="5212080" cy="384048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63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7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3893439" cy="4495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C4545"/>
                </a:solidFill>
                <a:latin typeface="+mj-lt"/>
              </a:rPr>
              <a:t>Calibration achieved using cosmic rays</a:t>
            </a:r>
          </a:p>
          <a:p>
            <a:r>
              <a:rPr lang="en-US" dirty="0" smtClean="0">
                <a:solidFill>
                  <a:srgbClr val="4C4545"/>
                </a:solidFill>
                <a:latin typeface="+mj-lt"/>
              </a:rPr>
              <a:t>Light levels drop by a factor of 8 across a FD cell</a:t>
            </a:r>
          </a:p>
          <a:p>
            <a:r>
              <a:rPr lang="en-US" dirty="0" smtClean="0">
                <a:solidFill>
                  <a:srgbClr val="4C4545"/>
                </a:solidFill>
                <a:latin typeface="+mj-lt"/>
              </a:rPr>
              <a:t>Stopping muons provide a standard candle</a:t>
            </a:r>
            <a:endParaRPr lang="en-US" dirty="0">
              <a:solidFill>
                <a:srgbClr val="4C4545"/>
              </a:solidFill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821417" y="4253038"/>
            <a:ext cx="4158370" cy="2545565"/>
            <a:chOff x="0" y="3348791"/>
            <a:chExt cx="4400550" cy="2990603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46154" t="69903" r="12146" b="13315"/>
            <a:stretch>
              <a:fillRect/>
            </a:stretch>
          </p:blipFill>
          <p:spPr bwMode="auto">
            <a:xfrm>
              <a:off x="371775" y="5349857"/>
              <a:ext cx="2007790" cy="58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48791"/>
              <a:ext cx="4400550" cy="2990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287780" y="3644771"/>
              <a:ext cx="0" cy="239268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927860" y="3644771"/>
              <a:ext cx="0" cy="239268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200000">
              <a:off x="1030721" y="4308431"/>
              <a:ext cx="1172116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 smtClean="0">
                  <a:ln w="6350">
                    <a:noFill/>
                  </a:ln>
                  <a:solidFill>
                    <a:srgbClr val="FF0000"/>
                  </a:solidFill>
                  <a:latin typeface="Times" pitchFamily="18" charset="0"/>
                  <a:cs typeface="Times" pitchFamily="18" charset="0"/>
                </a:rPr>
                <a:t>calibration</a:t>
              </a:r>
              <a:br>
                <a:rPr lang="en-US" dirty="0" smtClean="0">
                  <a:ln w="6350">
                    <a:noFill/>
                  </a:ln>
                  <a:solidFill>
                    <a:srgbClr val="FF0000"/>
                  </a:solidFill>
                  <a:latin typeface="Times" pitchFamily="18" charset="0"/>
                  <a:cs typeface="Times" pitchFamily="18" charset="0"/>
                </a:rPr>
              </a:br>
              <a:r>
                <a:rPr lang="en-US" dirty="0" smtClean="0">
                  <a:ln w="6350">
                    <a:noFill/>
                  </a:ln>
                  <a:solidFill>
                    <a:srgbClr val="FF0000"/>
                  </a:solidFill>
                  <a:latin typeface="Times" pitchFamily="18" charset="0"/>
                  <a:cs typeface="Times" pitchFamily="18" charset="0"/>
                </a:rPr>
                <a:t> window</a:t>
              </a:r>
              <a:endParaRPr lang="en-US" dirty="0">
                <a:ln w="6350">
                  <a:noFill/>
                </a:ln>
                <a:solidFill>
                  <a:srgbClr val="FF0000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831012" y="4806988"/>
            <a:ext cx="15460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Far Detector Data</a:t>
            </a:r>
            <a:endParaRPr lang="en-US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418" y="1569516"/>
            <a:ext cx="3679077" cy="263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64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6263" y="3464454"/>
            <a:ext cx="4882896" cy="330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AutoShape 6" descr="Displaying FD_ME_CalE.png"/>
          <p:cNvSpPr>
            <a:spLocks noChangeAspect="1" noChangeArrowheads="1"/>
          </p:cNvSpPr>
          <p:nvPr/>
        </p:nvSpPr>
        <p:spPr bwMode="auto">
          <a:xfrm>
            <a:off x="155575" y="-5302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8" name="AutoShape 8" descr="Displaying FD_ME_CalE.png"/>
          <p:cNvSpPr>
            <a:spLocks noChangeAspect="1" noChangeArrowheads="1"/>
          </p:cNvSpPr>
          <p:nvPr/>
        </p:nvSpPr>
        <p:spPr bwMode="auto">
          <a:xfrm>
            <a:off x="155575" y="-5302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30" name="AutoShape 10" descr="Displaying FD_ME_CalE.png"/>
          <p:cNvSpPr>
            <a:spLocks noChangeAspect="1" noChangeArrowheads="1"/>
          </p:cNvSpPr>
          <p:nvPr/>
        </p:nvSpPr>
        <p:spPr bwMode="auto">
          <a:xfrm>
            <a:off x="155575" y="-5302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51408" y="355600"/>
            <a:ext cx="814069" cy="565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/>
              <a:t>NC </a:t>
            </a:r>
            <a:r>
              <a:rPr lang="en-US" b="1" dirty="0" smtClean="0">
                <a:latin typeface="Cambria Math"/>
                <a:ea typeface="Cambria Math"/>
              </a:rPr>
              <a:t>𝜋</a:t>
            </a:r>
            <a:r>
              <a:rPr lang="en-US" b="1" baseline="30000" dirty="0" smtClean="0"/>
              <a:t>0</a:t>
            </a:r>
            <a:br>
              <a:rPr lang="en-US" b="1" baseline="30000" dirty="0" smtClean="0"/>
            </a:br>
            <a:r>
              <a:rPr lang="en-US" b="1" dirty="0" smtClean="0"/>
              <a:t>events</a:t>
            </a:r>
            <a:endParaRPr lang="en-US" b="1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Scale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63946" y="1653103"/>
            <a:ext cx="8153400" cy="3923423"/>
          </a:xfrm>
        </p:spPr>
        <p:txBody>
          <a:bodyPr>
            <a:noAutofit/>
          </a:bodyPr>
          <a:lstStyle/>
          <a:p>
            <a:r>
              <a:rPr lang="en-US" sz="2400" dirty="0" smtClean="0"/>
              <a:t>Near Detector</a:t>
            </a:r>
          </a:p>
          <a:p>
            <a:pPr lvl="1"/>
            <a:r>
              <a:rPr lang="en-US" sz="2000" dirty="0" smtClean="0">
                <a:ea typeface="Cambria Math"/>
                <a:cs typeface="Times" pitchFamily="18" charset="0"/>
              </a:rPr>
              <a:t>cosmic </a:t>
            </a:r>
            <a:r>
              <a:rPr lang="en-US" sz="2000" dirty="0">
                <a:latin typeface="Times New Roman"/>
                <a:ea typeface="Cambria Math"/>
                <a:cs typeface="Times New Roman"/>
              </a:rPr>
              <a:t>μ</a:t>
            </a:r>
            <a:r>
              <a:rPr lang="en-US" sz="2000" dirty="0" smtClean="0">
                <a:cs typeface="Times" pitchFamily="18" charset="0"/>
              </a:rPr>
              <a:t> </a:t>
            </a:r>
            <a:r>
              <a:rPr lang="en-US" sz="2000" dirty="0" err="1">
                <a:cs typeface="Times" pitchFamily="18" charset="0"/>
              </a:rPr>
              <a:t>dE</a:t>
            </a:r>
            <a:r>
              <a:rPr lang="en-US" sz="2000" dirty="0">
                <a:cs typeface="Times" pitchFamily="18" charset="0"/>
              </a:rPr>
              <a:t>/dx</a:t>
            </a:r>
            <a:r>
              <a:rPr lang="en-US" sz="2000" i="1" dirty="0">
                <a:cs typeface="Times" pitchFamily="18" charset="0"/>
              </a:rPr>
              <a:t>  </a:t>
            </a:r>
            <a:r>
              <a:rPr lang="en-US" sz="2000" dirty="0">
                <a:cs typeface="Times" pitchFamily="18" charset="0"/>
              </a:rPr>
              <a:t>[~vertical</a:t>
            </a:r>
            <a:r>
              <a:rPr lang="en-US" sz="2000" dirty="0" smtClean="0">
                <a:cs typeface="Times" pitchFamily="18" charset="0"/>
              </a:rPr>
              <a:t>]</a:t>
            </a:r>
          </a:p>
          <a:p>
            <a:pPr lvl="1"/>
            <a:r>
              <a:rPr lang="en-US" sz="2000" dirty="0" smtClean="0">
                <a:ea typeface="Cambria Math"/>
                <a:cs typeface="Times" pitchFamily="18" charset="0"/>
              </a:rPr>
              <a:t>beam </a:t>
            </a:r>
            <a:r>
              <a:rPr lang="en-US" sz="2000" dirty="0" smtClean="0">
                <a:latin typeface="Times New Roman"/>
                <a:ea typeface="Cambria Math"/>
                <a:cs typeface="Times New Roman"/>
              </a:rPr>
              <a:t>μ </a:t>
            </a:r>
            <a:r>
              <a:rPr lang="en-US" sz="2000" dirty="0" err="1" smtClean="0">
                <a:cs typeface="Times" pitchFamily="18" charset="0"/>
              </a:rPr>
              <a:t>dE</a:t>
            </a:r>
            <a:r>
              <a:rPr lang="en-US" sz="2000" dirty="0">
                <a:cs typeface="Times" pitchFamily="18" charset="0"/>
              </a:rPr>
              <a:t>/dx  [~horizontal</a:t>
            </a:r>
            <a:r>
              <a:rPr lang="en-US" sz="2000" dirty="0" smtClean="0">
                <a:cs typeface="Times" pitchFamily="18" charset="0"/>
              </a:rPr>
              <a:t>]</a:t>
            </a:r>
          </a:p>
          <a:p>
            <a:pPr lvl="1"/>
            <a:r>
              <a:rPr lang="en-US" sz="2000" dirty="0" smtClean="0">
                <a:cs typeface="Times" pitchFamily="18" charset="0"/>
              </a:rPr>
              <a:t>Michel </a:t>
            </a:r>
            <a:r>
              <a:rPr lang="en-US" sz="2000" i="1" dirty="0">
                <a:cs typeface="Times" pitchFamily="18" charset="0"/>
              </a:rPr>
              <a:t>e</a:t>
            </a:r>
            <a:r>
              <a:rPr lang="en-US" sz="2000" baseline="30000" dirty="0">
                <a:cs typeface="Times" pitchFamily="18" charset="0"/>
              </a:rPr>
              <a:t>-</a:t>
            </a:r>
            <a:r>
              <a:rPr lang="en-US" sz="2000" dirty="0">
                <a:cs typeface="Times" pitchFamily="18" charset="0"/>
              </a:rPr>
              <a:t> </a:t>
            </a:r>
            <a:r>
              <a:rPr lang="en-US" sz="2000" dirty="0" smtClean="0">
                <a:cs typeface="Times" pitchFamily="18" charset="0"/>
              </a:rPr>
              <a:t>spectrum</a:t>
            </a:r>
          </a:p>
          <a:p>
            <a:pPr lvl="1"/>
            <a:r>
              <a:rPr lang="en-US" sz="2000" dirty="0" smtClean="0">
                <a:ea typeface="Cambria Math"/>
                <a:cs typeface="Times" pitchFamily="18" charset="0"/>
              </a:rPr>
              <a:t>𝜋</a:t>
            </a:r>
            <a:r>
              <a:rPr lang="en-US" sz="2000" baseline="30000" dirty="0" smtClean="0">
                <a:cs typeface="Times" pitchFamily="18" charset="0"/>
              </a:rPr>
              <a:t>0</a:t>
            </a:r>
            <a:r>
              <a:rPr lang="en-US" sz="2000" dirty="0" smtClean="0">
                <a:cs typeface="Times" pitchFamily="18" charset="0"/>
              </a:rPr>
              <a:t> mass</a:t>
            </a:r>
          </a:p>
          <a:p>
            <a:pPr lvl="1"/>
            <a:r>
              <a:rPr lang="en-US" sz="2000" dirty="0" err="1" smtClean="0">
                <a:cs typeface="Times" pitchFamily="18" charset="0"/>
              </a:rPr>
              <a:t>hadronic</a:t>
            </a:r>
            <a:r>
              <a:rPr lang="en-US" sz="2000" dirty="0" smtClean="0">
                <a:cs typeface="Times" pitchFamily="18" charset="0"/>
              </a:rPr>
              <a:t> </a:t>
            </a:r>
            <a:r>
              <a:rPr lang="en-US" sz="2000" dirty="0">
                <a:cs typeface="Times" pitchFamily="18" charset="0"/>
              </a:rPr>
              <a:t>shower </a:t>
            </a:r>
            <a:r>
              <a:rPr lang="en-US" sz="2000" i="1" dirty="0">
                <a:cs typeface="Times" pitchFamily="18" charset="0"/>
              </a:rPr>
              <a:t>E</a:t>
            </a:r>
            <a:r>
              <a:rPr lang="en-US" sz="2000" dirty="0">
                <a:cs typeface="Times" pitchFamily="18" charset="0"/>
              </a:rPr>
              <a:t>-per-</a:t>
            </a:r>
            <a:r>
              <a:rPr lang="en-US" sz="2000" dirty="0" smtClean="0">
                <a:cs typeface="Times" pitchFamily="18" charset="0"/>
              </a:rPr>
              <a:t>hit</a:t>
            </a:r>
          </a:p>
          <a:p>
            <a:r>
              <a:rPr lang="en-US" sz="2400" dirty="0" smtClean="0">
                <a:cs typeface="Times" pitchFamily="18" charset="0"/>
              </a:rPr>
              <a:t>Far Detector</a:t>
            </a:r>
          </a:p>
          <a:p>
            <a:pPr lvl="1"/>
            <a:r>
              <a:rPr lang="en-US" sz="2000" dirty="0" smtClean="0">
                <a:ea typeface="Cambria Math"/>
                <a:cs typeface="Times" pitchFamily="18" charset="0"/>
              </a:rPr>
              <a:t>cosmic </a:t>
            </a:r>
            <a:r>
              <a:rPr lang="en-US" sz="2000" dirty="0">
                <a:latin typeface="Times New Roman"/>
                <a:ea typeface="Cambria Math"/>
                <a:cs typeface="Times New Roman"/>
              </a:rPr>
              <a:t>μ</a:t>
            </a:r>
            <a:r>
              <a:rPr lang="en-US" sz="2000" dirty="0" smtClean="0">
                <a:cs typeface="Times" pitchFamily="18" charset="0"/>
              </a:rPr>
              <a:t> </a:t>
            </a:r>
            <a:r>
              <a:rPr lang="en-US" sz="2000" dirty="0" err="1">
                <a:cs typeface="Times" pitchFamily="18" charset="0"/>
              </a:rPr>
              <a:t>dE</a:t>
            </a:r>
            <a:r>
              <a:rPr lang="en-US" sz="2000" dirty="0">
                <a:cs typeface="Times" pitchFamily="18" charset="0"/>
              </a:rPr>
              <a:t>/dx  [~vertical</a:t>
            </a:r>
            <a:r>
              <a:rPr lang="en-US" sz="2000" dirty="0" smtClean="0">
                <a:cs typeface="Times" pitchFamily="18" charset="0"/>
              </a:rPr>
              <a:t>]</a:t>
            </a:r>
          </a:p>
          <a:p>
            <a:pPr lvl="1"/>
            <a:r>
              <a:rPr lang="en-US" sz="2000" dirty="0" smtClean="0">
                <a:ea typeface="Cambria Math"/>
                <a:cs typeface="Times" pitchFamily="18" charset="0"/>
              </a:rPr>
              <a:t>beam </a:t>
            </a:r>
            <a:r>
              <a:rPr lang="en-US" sz="2000" dirty="0">
                <a:latin typeface="Times New Roman"/>
                <a:ea typeface="Cambria Math"/>
                <a:cs typeface="Times New Roman"/>
              </a:rPr>
              <a:t>μ</a:t>
            </a:r>
            <a:r>
              <a:rPr lang="en-US" sz="2000" dirty="0" smtClean="0">
                <a:cs typeface="Times" pitchFamily="18" charset="0"/>
              </a:rPr>
              <a:t> </a:t>
            </a:r>
            <a:r>
              <a:rPr lang="en-US" sz="2000" dirty="0" err="1">
                <a:cs typeface="Times" pitchFamily="18" charset="0"/>
              </a:rPr>
              <a:t>dE</a:t>
            </a:r>
            <a:r>
              <a:rPr lang="en-US" sz="2000" dirty="0">
                <a:cs typeface="Times" pitchFamily="18" charset="0"/>
              </a:rPr>
              <a:t>/dx  [~horizontal</a:t>
            </a:r>
            <a:r>
              <a:rPr lang="en-US" sz="2000" dirty="0" smtClean="0">
                <a:cs typeface="Times" pitchFamily="18" charset="0"/>
              </a:rPr>
              <a:t>]</a:t>
            </a:r>
          </a:p>
          <a:p>
            <a:pPr lvl="1"/>
            <a:r>
              <a:rPr lang="en-US" sz="2000" dirty="0" smtClean="0">
                <a:cs typeface="Times" pitchFamily="18" charset="0"/>
              </a:rPr>
              <a:t>Michel </a:t>
            </a:r>
            <a:r>
              <a:rPr lang="en-US" sz="2000" i="1" dirty="0">
                <a:cs typeface="Times" pitchFamily="18" charset="0"/>
              </a:rPr>
              <a:t>e</a:t>
            </a:r>
            <a:r>
              <a:rPr lang="en-US" sz="2000" baseline="30000" dirty="0">
                <a:cs typeface="Times" pitchFamily="18" charset="0"/>
              </a:rPr>
              <a:t>-</a:t>
            </a:r>
            <a:r>
              <a:rPr lang="en-US" sz="2000" dirty="0">
                <a:cs typeface="Times" pitchFamily="18" charset="0"/>
              </a:rPr>
              <a:t> </a:t>
            </a:r>
            <a:r>
              <a:rPr lang="en-US" sz="2000" dirty="0" smtClean="0">
                <a:cs typeface="Times" pitchFamily="18" charset="0"/>
              </a:rPr>
              <a:t>spectrum</a:t>
            </a:r>
          </a:p>
          <a:p>
            <a:r>
              <a:rPr lang="en-US" sz="2700" dirty="0" smtClean="0">
                <a:cs typeface="Times" pitchFamily="18" charset="0"/>
              </a:rPr>
              <a:t>All agree to 5%</a:t>
            </a:r>
            <a:endParaRPr lang="en-US" sz="2700" dirty="0" smtClean="0"/>
          </a:p>
          <a:p>
            <a:pPr lvl="1"/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1709" y="0"/>
            <a:ext cx="4928979" cy="3342640"/>
            <a:chOff x="3570809" y="22860"/>
            <a:chExt cx="5573191" cy="37795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809" y="22860"/>
              <a:ext cx="5573191" cy="3779520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6425636" y="722157"/>
              <a:ext cx="3499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6561100" y="66966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606257" y="597980"/>
              <a:ext cx="0" cy="2263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431279" y="987447"/>
              <a:ext cx="34995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25633" y="1264026"/>
              <a:ext cx="349955" cy="0"/>
            </a:xfrm>
            <a:prstGeom prst="line">
              <a:avLst/>
            </a:prstGeom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741125" y="514295"/>
              <a:ext cx="1386936" cy="97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Data</a:t>
              </a:r>
            </a:p>
            <a:p>
              <a:r>
                <a:rPr lang="en-GB" sz="1600" dirty="0" smtClean="0">
                  <a:solidFill>
                    <a:srgbClr val="FF0000"/>
                  </a:solidFill>
                </a:rPr>
                <a:t>MC </a:t>
              </a:r>
              <a:r>
                <a:rPr lang="en-GB" sz="1600" dirty="0" smtClean="0">
                  <a:solidFill>
                    <a:srgbClr val="FF0000"/>
                  </a:solidFill>
                  <a:latin typeface="Cambria Math"/>
                  <a:ea typeface="Cambria Math"/>
                </a:rPr>
                <a:t>𝜋</a:t>
              </a:r>
              <a:r>
                <a:rPr lang="en-GB" sz="1600" baseline="30000" dirty="0" smtClean="0">
                  <a:solidFill>
                    <a:srgbClr val="FF0000"/>
                  </a:solidFill>
                </a:rPr>
                <a:t>0</a:t>
              </a:r>
              <a:r>
                <a:rPr lang="en-GB" sz="1600" dirty="0" smtClean="0">
                  <a:solidFill>
                    <a:srgbClr val="FF0000"/>
                  </a:solidFill>
                </a:rPr>
                <a:t> signal</a:t>
              </a:r>
            </a:p>
            <a:p>
              <a:r>
                <a:rPr lang="en-GB" sz="1600" dirty="0" smtClean="0">
                  <a:solidFill>
                    <a:srgbClr val="3333FF"/>
                  </a:solidFill>
                </a:rPr>
                <a:t>MC bkgd</a:t>
              </a:r>
              <a:endParaRPr lang="en-GB" sz="1600" dirty="0">
                <a:solidFill>
                  <a:srgbClr val="3333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9226" y="1530161"/>
              <a:ext cx="2229755" cy="1044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BR" sz="1400" dirty="0"/>
                <a:t>Data </a:t>
              </a:r>
              <a:r>
                <a:rPr lang="pt-BR" sz="1400" dirty="0" smtClean="0">
                  <a:latin typeface="Cambria Math"/>
                  <a:ea typeface="Cambria Math"/>
                </a:rPr>
                <a:t>𝜇</a:t>
              </a:r>
              <a:r>
                <a:rPr lang="pt-BR" sz="1400" dirty="0" smtClean="0"/>
                <a:t>: </a:t>
              </a:r>
              <a:r>
                <a:rPr lang="pt-BR" sz="1400" b="1" dirty="0" smtClean="0"/>
                <a:t>134.2</a:t>
              </a:r>
              <a:r>
                <a:rPr lang="pt-BR" sz="1400" dirty="0" smtClean="0"/>
                <a:t> </a:t>
              </a:r>
              <a:r>
                <a:rPr lang="pt-BR" sz="1400" dirty="0"/>
                <a:t>± </a:t>
              </a:r>
              <a:r>
                <a:rPr lang="pt-BR" sz="1400" dirty="0" smtClean="0"/>
                <a:t>2.9 MeV</a:t>
              </a:r>
              <a:endParaRPr lang="pt-BR" sz="1400" dirty="0"/>
            </a:p>
            <a:p>
              <a:pPr>
                <a:lnSpc>
                  <a:spcPct val="90000"/>
                </a:lnSpc>
              </a:pPr>
              <a:r>
                <a:rPr lang="pt-BR" sz="1400" dirty="0"/>
                <a:t>Data </a:t>
              </a:r>
              <a:r>
                <a:rPr lang="pt-BR" sz="1400" dirty="0" smtClean="0">
                  <a:latin typeface="Cambria Math"/>
                  <a:ea typeface="Cambria Math"/>
                </a:rPr>
                <a:t>𝜎</a:t>
              </a:r>
              <a:r>
                <a:rPr lang="pt-BR" sz="1400" dirty="0" smtClean="0"/>
                <a:t>:   50.9 </a:t>
              </a:r>
              <a:r>
                <a:rPr lang="pt-BR" sz="1400" dirty="0"/>
                <a:t>± </a:t>
              </a:r>
              <a:r>
                <a:rPr lang="pt-BR" sz="1400" dirty="0" smtClean="0"/>
                <a:t>2.1 MeV</a:t>
              </a:r>
              <a:br>
                <a:rPr lang="pt-BR" sz="1400" dirty="0" smtClean="0"/>
              </a:br>
              <a:r>
                <a:rPr lang="pt-BR" sz="400" dirty="0" smtClean="0"/>
                <a:t> </a:t>
              </a:r>
              <a:endParaRPr lang="pt-BR" sz="1400" dirty="0"/>
            </a:p>
            <a:p>
              <a:pPr>
                <a:lnSpc>
                  <a:spcPct val="90000"/>
                </a:lnSpc>
              </a:pPr>
              <a:r>
                <a:rPr lang="pt-BR" sz="1400" dirty="0">
                  <a:solidFill>
                    <a:srgbClr val="FF0000"/>
                  </a:solidFill>
                </a:rPr>
                <a:t>MC </a:t>
              </a:r>
              <a:r>
                <a:rPr lang="pt-BR" sz="1400" dirty="0" smtClean="0">
                  <a:solidFill>
                    <a:srgbClr val="FF0000"/>
                  </a:solidFill>
                  <a:latin typeface="Cambria Math"/>
                  <a:ea typeface="Cambria Math"/>
                </a:rPr>
                <a:t>𝜇</a:t>
              </a:r>
              <a:r>
                <a:rPr lang="pt-BR" sz="1400" dirty="0" smtClean="0">
                  <a:solidFill>
                    <a:srgbClr val="FF0000"/>
                  </a:solidFill>
                </a:rPr>
                <a:t>:   </a:t>
              </a:r>
              <a:r>
                <a:rPr lang="pt-BR" sz="1400" b="1" dirty="0" smtClean="0">
                  <a:solidFill>
                    <a:srgbClr val="FF0000"/>
                  </a:solidFill>
                </a:rPr>
                <a:t>136.3</a:t>
              </a:r>
              <a:r>
                <a:rPr lang="pt-BR" sz="1400" dirty="0" smtClean="0">
                  <a:solidFill>
                    <a:srgbClr val="FF0000"/>
                  </a:solidFill>
                </a:rPr>
                <a:t> </a:t>
              </a:r>
              <a:r>
                <a:rPr lang="pt-BR" sz="1400" dirty="0">
                  <a:solidFill>
                    <a:srgbClr val="FF0000"/>
                  </a:solidFill>
                </a:rPr>
                <a:t>± </a:t>
              </a:r>
              <a:r>
                <a:rPr lang="pt-BR" sz="1400" dirty="0" smtClean="0">
                  <a:solidFill>
                    <a:srgbClr val="FF0000"/>
                  </a:solidFill>
                </a:rPr>
                <a:t>0.6 MeV</a:t>
              </a:r>
              <a:endParaRPr lang="pt-BR" sz="1400" dirty="0">
                <a:solidFill>
                  <a:srgbClr val="FF0000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pt-BR" sz="1400" dirty="0" smtClean="0">
                  <a:solidFill>
                    <a:srgbClr val="FF0000"/>
                  </a:solidFill>
                </a:rPr>
                <a:t>MC </a:t>
              </a:r>
              <a:r>
                <a:rPr lang="pt-BR" sz="1400" dirty="0" smtClean="0">
                  <a:solidFill>
                    <a:srgbClr val="FF0000"/>
                  </a:solidFill>
                  <a:latin typeface="Cambria Math"/>
                  <a:ea typeface="Cambria Math"/>
                </a:rPr>
                <a:t>𝜎</a:t>
              </a:r>
              <a:r>
                <a:rPr lang="pt-BR" sz="1400" dirty="0" smtClean="0">
                  <a:solidFill>
                    <a:srgbClr val="FF0000"/>
                  </a:solidFill>
                </a:rPr>
                <a:t>:     47.0 </a:t>
              </a:r>
              <a:r>
                <a:rPr lang="pt-BR" sz="1400" dirty="0">
                  <a:solidFill>
                    <a:srgbClr val="FF0000"/>
                  </a:solidFill>
                </a:rPr>
                <a:t>± </a:t>
              </a:r>
              <a:r>
                <a:rPr lang="pt-BR" sz="1400" dirty="0" smtClean="0">
                  <a:solidFill>
                    <a:srgbClr val="FF0000"/>
                  </a:solidFill>
                </a:rPr>
                <a:t>0.7 MeV</a:t>
              </a:r>
              <a:endParaRPr lang="pt-BR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65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2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592560" y="1606006"/>
            <a:ext cx="5458117" cy="1781666"/>
            <a:chOff x="867799" y="1404698"/>
            <a:chExt cx="4704188" cy="1323253"/>
          </a:xfrm>
        </p:grpSpPr>
        <p:pic>
          <p:nvPicPr>
            <p:cNvPr id="3" name="Picture 2" descr="vertex_example_05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311" y="1404698"/>
              <a:ext cx="1119676" cy="13232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vertex_example_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97" y="1404698"/>
              <a:ext cx="2050420" cy="12432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 descr="vertex_example_0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99" y="1404698"/>
              <a:ext cx="1287847" cy="12290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143594" y="1790617"/>
            <a:ext cx="3269396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  <a:spcAft>
                <a:spcPts val="1000"/>
              </a:spcAft>
            </a:pPr>
            <a:r>
              <a:rPr lang="en-US" sz="2000" b="1" u="sng" dirty="0" smtClean="0">
                <a:solidFill>
                  <a:srgbClr val="002060"/>
                </a:solidFill>
                <a:cs typeface="Times" pitchFamily="18" charset="0"/>
              </a:rPr>
              <a:t>Vertexing:</a:t>
            </a:r>
            <a:r>
              <a:rPr lang="en-US" sz="2000" dirty="0" smtClean="0">
                <a:solidFill>
                  <a:srgbClr val="002060"/>
                </a:solidFill>
                <a:cs typeface="Times" pitchFamily="18" charset="0"/>
              </a:rPr>
              <a:t> Find </a:t>
            </a:r>
            <a:r>
              <a:rPr lang="en-US" sz="2000" b="1" dirty="0" smtClean="0">
                <a:solidFill>
                  <a:srgbClr val="002060"/>
                </a:solidFill>
                <a:cs typeface="Times" pitchFamily="18" charset="0"/>
              </a:rPr>
              <a:t>lines of energy depositions</a:t>
            </a:r>
            <a:r>
              <a:rPr lang="en-US" sz="2000" dirty="0" smtClean="0">
                <a:solidFill>
                  <a:srgbClr val="002060"/>
                </a:solidFill>
                <a:cs typeface="Times" pitchFamily="18" charset="0"/>
              </a:rPr>
              <a:t> w/ Hough transform CC events: 11 cm resolution</a:t>
            </a:r>
            <a:br>
              <a:rPr lang="en-US" sz="2000" dirty="0" smtClean="0">
                <a:solidFill>
                  <a:srgbClr val="002060"/>
                </a:solidFill>
                <a:cs typeface="Times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cs typeface="Times" pitchFamily="18" charset="0"/>
              </a:rPr>
              <a:t/>
            </a:r>
            <a:br>
              <a:rPr lang="en-US" sz="2000" b="1" dirty="0" smtClean="0">
                <a:solidFill>
                  <a:srgbClr val="002060"/>
                </a:solidFill>
                <a:cs typeface="Times" pitchFamily="18" charset="0"/>
              </a:rPr>
            </a:br>
            <a:endParaRPr lang="en-US" sz="2000" dirty="0" smtClean="0">
              <a:solidFill>
                <a:srgbClr val="002060"/>
              </a:solidFill>
              <a:cs typeface="Times" pitchFamily="18" charset="0"/>
            </a:endParaRPr>
          </a:p>
        </p:txBody>
      </p:sp>
      <p:pic>
        <p:nvPicPr>
          <p:cNvPr id="12" name="Picture 11" descr="vertex_example_0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14" y="3516832"/>
            <a:ext cx="1888873" cy="1588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vertex_example_0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22" y="3505951"/>
            <a:ext cx="3245539" cy="1599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94140" y="3860258"/>
            <a:ext cx="3542289" cy="1115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  <a:spcAft>
                <a:spcPts val="1000"/>
              </a:spcAft>
            </a:pPr>
            <a:r>
              <a:rPr lang="en-US" b="1" u="sng" dirty="0" smtClean="0">
                <a:solidFill>
                  <a:srgbClr val="002060"/>
                </a:solidFill>
                <a:cs typeface="Times" pitchFamily="18" charset="0"/>
              </a:rPr>
              <a:t>Clustering:</a:t>
            </a:r>
            <a:r>
              <a:rPr lang="en-US" dirty="0" smtClean="0">
                <a:solidFill>
                  <a:srgbClr val="002060"/>
                </a:solidFill>
                <a:cs typeface="Times" pitchFamily="18" charset="0"/>
              </a:rPr>
              <a:t> Find </a:t>
            </a:r>
            <a:r>
              <a:rPr lang="en-US" b="1" dirty="0" smtClean="0">
                <a:solidFill>
                  <a:srgbClr val="002060"/>
                </a:solidFill>
                <a:cs typeface="Times" pitchFamily="18" charset="0"/>
              </a:rPr>
              <a:t>clusters in angular space</a:t>
            </a:r>
            <a:r>
              <a:rPr lang="en-US" dirty="0" smtClean="0">
                <a:solidFill>
                  <a:srgbClr val="002060"/>
                </a:solidFill>
                <a:cs typeface="Times" pitchFamily="18" charset="0"/>
              </a:rPr>
              <a:t> around vertex.  </a:t>
            </a:r>
            <a:r>
              <a:rPr lang="en-US" b="1" dirty="0" smtClean="0">
                <a:solidFill>
                  <a:srgbClr val="002060"/>
                </a:solidFill>
                <a:cs typeface="Times" pitchFamily="18" charset="0"/>
              </a:rPr>
              <a:t>Merge views</a:t>
            </a:r>
            <a:r>
              <a:rPr lang="en-US" dirty="0" smtClean="0">
                <a:solidFill>
                  <a:srgbClr val="002060"/>
                </a:solidFill>
                <a:cs typeface="Times" pitchFamily="18" charset="0"/>
              </a:rPr>
              <a:t> via topology and prong dE/dx</a:t>
            </a:r>
            <a:r>
              <a:rPr lang="en-US" b="1" dirty="0" smtClean="0">
                <a:solidFill>
                  <a:srgbClr val="002060"/>
                </a:solidFill>
                <a:cs typeface="Times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cs typeface="Times" pitchFamily="18" charset="0"/>
              </a:rPr>
            </a:br>
            <a:endParaRPr lang="en-US" dirty="0" smtClean="0">
              <a:solidFill>
                <a:srgbClr val="002060"/>
              </a:solidFill>
              <a:cs typeface="Times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48257" r="2885" b="28954"/>
          <a:stretch>
            <a:fillRect/>
          </a:stretch>
        </p:blipFill>
        <p:spPr>
          <a:xfrm>
            <a:off x="194140" y="5507384"/>
            <a:ext cx="8695336" cy="1295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18421" y="5514600"/>
            <a:ext cx="10327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2060"/>
                </a:solidFill>
                <a:cs typeface="Times" pitchFamily="18" charset="0"/>
              </a:rPr>
              <a:t>Tracking: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 Trace particle trajectories with </a:t>
            </a:r>
            <a:r>
              <a:rPr lang="en-US" sz="1600" b="1" dirty="0" err="1">
                <a:solidFill>
                  <a:srgbClr val="002060"/>
                </a:solidFill>
                <a:cs typeface="Times" pitchFamily="18" charset="0"/>
              </a:rPr>
              <a:t>Kalman</a:t>
            </a:r>
            <a:r>
              <a:rPr lang="en-US" sz="1600" b="1" dirty="0">
                <a:solidFill>
                  <a:srgbClr val="002060"/>
                </a:solidFill>
                <a:cs typeface="Times" pitchFamily="18" charset="0"/>
              </a:rPr>
              <a:t> filter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tracker.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/>
            </a:r>
            <a:br>
              <a:rPr lang="en-US" sz="1600" dirty="0">
                <a:solidFill>
                  <a:srgbClr val="002060"/>
                </a:solidFill>
                <a:cs typeface="Times" pitchFamily="18" charset="0"/>
              </a:rPr>
            </a:b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Also, </a:t>
            </a:r>
            <a:r>
              <a:rPr lang="en-US" sz="1600" b="1" dirty="0">
                <a:solidFill>
                  <a:srgbClr val="002060"/>
                </a:solidFill>
                <a:cs typeface="Times" pitchFamily="18" charset="0"/>
              </a:rPr>
              <a:t>cosmic ray tracker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: lightweight, </a:t>
            </a: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fast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, and </a:t>
            </a: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for 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large calibration </a:t>
            </a: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samples, </a:t>
            </a:r>
            <a:r>
              <a:rPr lang="en-US" sz="1600" dirty="0">
                <a:solidFill>
                  <a:srgbClr val="002060"/>
                </a:solidFill>
                <a:cs typeface="Times" pitchFamily="18" charset="0"/>
              </a:rPr>
              <a:t>online </a:t>
            </a:r>
            <a:r>
              <a:rPr lang="en-US" sz="1600" dirty="0" smtClean="0">
                <a:solidFill>
                  <a:srgbClr val="002060"/>
                </a:solidFill>
                <a:cs typeface="Times" pitchFamily="18" charset="0"/>
              </a:rPr>
              <a:t>monitoring.</a:t>
            </a:r>
            <a:endParaRPr lang="en-US" sz="1600" dirty="0">
              <a:solidFill>
                <a:srgbClr val="002060"/>
              </a:solidFill>
              <a:cs typeface="Times" pitchFamily="18" charset="0"/>
            </a:endParaRPr>
          </a:p>
          <a:p>
            <a:endParaRPr lang="en-US" sz="16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66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6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NOvA analyses use ND data to predict the FD spectrum</a:t>
            </a:r>
          </a:p>
          <a:p>
            <a:pPr lvl="1"/>
            <a:endParaRPr lang="en-US" dirty="0"/>
          </a:p>
        </p:txBody>
      </p:sp>
      <p:pic>
        <p:nvPicPr>
          <p:cNvPr id="6" name="Picture 5" descr="^E74A37296B76FF8E323C2DB10B54A792AB0B02B35C98B044F1^pimgpsh_fullsize_dist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77" y="2870466"/>
            <a:ext cx="4977790" cy="3739927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30197" y="3133729"/>
            <a:ext cx="3812780" cy="3359263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4C4545"/>
                </a:solidFill>
              </a:rPr>
              <a:t>Muon</a:t>
            </a:r>
            <a:r>
              <a:rPr lang="en-US" dirty="0">
                <a:solidFill>
                  <a:srgbClr val="4C4545"/>
                </a:solidFill>
              </a:rPr>
              <a:t> </a:t>
            </a:r>
            <a:r>
              <a:rPr lang="en-US" dirty="0" smtClean="0">
                <a:solidFill>
                  <a:srgbClr val="4C4545"/>
                </a:solidFill>
              </a:rPr>
              <a:t>Neutrino analyses: unfold </a:t>
            </a:r>
            <a:r>
              <a:rPr lang="en-US" dirty="0" err="1" smtClean="0">
                <a:solidFill>
                  <a:srgbClr val="4C4545"/>
                </a:solidFill>
              </a:rPr>
              <a:t>reco</a:t>
            </a:r>
            <a:r>
              <a:rPr lang="en-US" dirty="0" smtClean="0">
                <a:solidFill>
                  <a:srgbClr val="4C4545"/>
                </a:solidFill>
              </a:rPr>
              <a:t> energy, use true F/N ratio for FD prediction of track events</a:t>
            </a:r>
          </a:p>
          <a:p>
            <a:r>
              <a:rPr lang="en-US" dirty="0">
                <a:solidFill>
                  <a:srgbClr val="4C4545"/>
                </a:solidFill>
              </a:rPr>
              <a:t>E</a:t>
            </a:r>
            <a:r>
              <a:rPr lang="en-US" dirty="0" smtClean="0">
                <a:solidFill>
                  <a:srgbClr val="4C4545"/>
                </a:solidFill>
              </a:rPr>
              <a:t>lectron </a:t>
            </a:r>
            <a:r>
              <a:rPr lang="en-US" dirty="0">
                <a:solidFill>
                  <a:srgbClr val="4C4545"/>
                </a:solidFill>
              </a:rPr>
              <a:t>N</a:t>
            </a:r>
            <a:r>
              <a:rPr lang="en-US" dirty="0" smtClean="0">
                <a:solidFill>
                  <a:srgbClr val="4C4545"/>
                </a:solidFill>
              </a:rPr>
              <a:t>eutrino signal: use Muon-neutrino FD prediction</a:t>
            </a:r>
          </a:p>
          <a:p>
            <a:r>
              <a:rPr lang="en-US" dirty="0" smtClean="0">
                <a:solidFill>
                  <a:srgbClr val="4C4545"/>
                </a:solidFill>
              </a:rPr>
              <a:t>NC and Electron Neutrino background analyses: Far to Near spectrum in reconstructed energy ratio for FD prediction of shower events</a:t>
            </a:r>
            <a:endParaRPr lang="en-US" dirty="0">
              <a:solidFill>
                <a:srgbClr val="4C45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67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7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Backup—Disappearance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68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259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in more detail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69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38671" y="1520820"/>
            <a:ext cx="8953537" cy="449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Full power comes from joint fit to energy dependence of both disappearance and appearance in neutrinos and antineutrinos</a:t>
            </a:r>
          </a:p>
          <a:p>
            <a:pPr lvl="1"/>
            <a:r>
              <a:rPr lang="en-US" sz="2000" dirty="0" smtClean="0"/>
              <a:t>Muon neutrino spectra further separated by energy resolution</a:t>
            </a:r>
          </a:p>
          <a:p>
            <a:pPr lvl="1"/>
            <a:r>
              <a:rPr lang="en-US" sz="2000" dirty="0" smtClean="0"/>
              <a:t>Electron neutrino spectra further separated by event sample purity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38671" y="3128730"/>
            <a:ext cx="9005329" cy="3655646"/>
            <a:chOff x="920802" y="1273950"/>
            <a:chExt cx="8223198" cy="3338134"/>
          </a:xfrm>
        </p:grpSpPr>
        <p:grpSp>
          <p:nvGrpSpPr>
            <p:cNvPr id="7" name="Group 6"/>
            <p:cNvGrpSpPr/>
            <p:nvPr/>
          </p:nvGrpSpPr>
          <p:grpSpPr>
            <a:xfrm>
              <a:off x="920802" y="1674890"/>
              <a:ext cx="8223198" cy="2937194"/>
              <a:chOff x="7952" y="1248322"/>
              <a:chExt cx="8327542" cy="297446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" y="2674596"/>
                <a:ext cx="2286000" cy="154819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 r="-199"/>
              <a:stretch/>
            </p:blipFill>
            <p:spPr>
              <a:xfrm>
                <a:off x="2077772" y="2674596"/>
                <a:ext cx="2185416" cy="154819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 r="-199"/>
              <a:stretch/>
            </p:blipFill>
            <p:spPr>
              <a:xfrm>
                <a:off x="4130922" y="2674596"/>
                <a:ext cx="2185416" cy="154819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 r="-199"/>
              <a:stretch/>
            </p:blipFill>
            <p:spPr>
              <a:xfrm>
                <a:off x="6150078" y="2674596"/>
                <a:ext cx="2185416" cy="154819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" y="1248322"/>
                <a:ext cx="2286000" cy="154819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5"/>
              <a:stretch/>
            </p:blipFill>
            <p:spPr>
              <a:xfrm>
                <a:off x="2077772" y="1248322"/>
                <a:ext cx="2181885" cy="154819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 r="-199"/>
              <a:stretch/>
            </p:blipFill>
            <p:spPr>
              <a:xfrm>
                <a:off x="4130922" y="1248322"/>
                <a:ext cx="2185416" cy="154819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 r="-199"/>
              <a:stretch/>
            </p:blipFill>
            <p:spPr>
              <a:xfrm>
                <a:off x="6150078" y="1248322"/>
                <a:ext cx="2185416" cy="1548190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132804" y="1285568"/>
              <a:ext cx="1814897" cy="706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dirty="0">
                  <a:latin typeface="+mj-lt"/>
                </a:rPr>
                <a:t>Quantile 1</a:t>
              </a:r>
            </a:p>
            <a:p>
              <a:pPr>
                <a:spcBef>
                  <a:spcPts val="0"/>
                </a:spcBef>
              </a:pPr>
              <a:r>
                <a:rPr lang="en-US" sz="1200" dirty="0">
                  <a:latin typeface="+mj-lt"/>
                </a:rPr>
                <a:t>Best Resolution ~6%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83861" y="1273950"/>
              <a:ext cx="2060139" cy="706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dirty="0">
                  <a:latin typeface="+mj-lt"/>
                </a:rPr>
                <a:t>Quantile 4</a:t>
              </a:r>
            </a:p>
            <a:p>
              <a:pPr>
                <a:spcBef>
                  <a:spcPts val="0"/>
                </a:spcBef>
              </a:pPr>
              <a:r>
                <a:rPr lang="en-US" sz="1200" dirty="0">
                  <a:latin typeface="+mj-lt"/>
                </a:rPr>
                <a:t>Worst Resolution ~12%</a:t>
              </a:r>
            </a:p>
          </p:txBody>
        </p:sp>
        <p:cxnSp>
          <p:nvCxnSpPr>
            <p:cNvPr id="10" name="Straight Arrow Connector 9"/>
            <p:cNvCxnSpPr>
              <a:stCxn id="8" idx="3"/>
              <a:endCxn id="9" idx="1"/>
            </p:cNvCxnSpPr>
            <p:nvPr/>
          </p:nvCxnSpPr>
          <p:spPr>
            <a:xfrm flipV="1">
              <a:off x="2947701" y="1627027"/>
              <a:ext cx="4136160" cy="1162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136618" y="1865014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3798" y="3277791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3891" y="1865014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11071" y="3277791"/>
              <a:ext cx="797515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04255" y="1865014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71435" y="3277791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74900" y="1865014"/>
              <a:ext cx="66090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42080" y="3277791"/>
              <a:ext cx="693723" cy="57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91837" y="25850"/>
            <a:ext cx="2300372" cy="12480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Data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9932CC"/>
                </a:solidFill>
                <a:latin typeface="+mj-lt"/>
              </a:rPr>
              <a:t>Area-normalized MC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CC99FF"/>
                </a:solidFill>
                <a:latin typeface="+mj-lt"/>
              </a:rPr>
              <a:t>Shape-only systematics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66CC66"/>
                </a:solidFill>
                <a:latin typeface="+mj-lt"/>
              </a:rPr>
              <a:t>Wrong-sign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79380" y="3723609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ea typeface="Calibri" charset="0"/>
                <a:cs typeface="Calibri" charset="0"/>
              </a:rPr>
              <a:t>Data</a:t>
            </a:r>
            <a:r>
              <a:rPr lang="en-US" sz="1200" dirty="0">
                <a:latin typeface="+mj-lt"/>
                <a:ea typeface="Calibri" charset="0"/>
                <a:cs typeface="Calibri" charset="0"/>
              </a:rPr>
              <a:t>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+2.8%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99549" y="3720586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-0.7%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33722" y="3723174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-1.4%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16057" y="3720586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+1.6%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74491" y="5269766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+7.9%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94659" y="5266743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+2.5%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28832" y="5269331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-5.3%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011167" y="5266743"/>
            <a:ext cx="777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ea typeface="Calibri" charset="0"/>
                <a:cs typeface="Calibri" charset="0"/>
              </a:rPr>
              <a:t>Data/MC </a:t>
            </a:r>
            <a:br>
              <a:rPr lang="en-US" sz="1200" dirty="0">
                <a:latin typeface="+mj-lt"/>
                <a:ea typeface="Calibri" charset="0"/>
                <a:cs typeface="Calibri" charset="0"/>
              </a:rPr>
            </a:br>
            <a:r>
              <a:rPr lang="en-US" sz="1200" dirty="0">
                <a:latin typeface="+mj-lt"/>
                <a:ea typeface="Calibri" charset="0"/>
                <a:cs typeface="Calibri" charset="0"/>
              </a:rPr>
              <a:t>-11.6%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2595" y="3671259"/>
            <a:ext cx="116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ND muon-neutrinos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02595" y="5291418"/>
            <a:ext cx="116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ND muon-antineutrinos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534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884700"/>
              </p:ext>
            </p:extLst>
          </p:nvPr>
        </p:nvGraphicFramePr>
        <p:xfrm>
          <a:off x="77788" y="1699141"/>
          <a:ext cx="897255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3" imgW="5448300" imgH="800100" progId="Equation.3">
                  <p:embed/>
                </p:oleObj>
              </mc:Choice>
              <mc:Fallback>
                <p:oleObj name="Equation" r:id="rId3" imgW="54483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699141"/>
                        <a:ext cx="8972550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PMNS Mixing Matrix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894959"/>
            <a:ext cx="533400" cy="370367"/>
          </a:xfrm>
          <a:prstGeom prst="rect">
            <a:avLst/>
          </a:prstGeom>
        </p:spPr>
        <p:txBody>
          <a:bodyPr/>
          <a:lstStyle/>
          <a:p>
            <a:fld id="{CAB75562-5BD6-1642-8B48-C5EBE6D43214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10964" y="3564426"/>
            <a:ext cx="382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Why do we care?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8" y="4350212"/>
            <a:ext cx="2888508" cy="2507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257" y="4508186"/>
            <a:ext cx="2678594" cy="2349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470" y="3902980"/>
            <a:ext cx="25824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Mass Hierarchy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3682" y="4272312"/>
            <a:ext cx="31303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years on, we are still exploring how massive neutrinos fit into the Standard Model.  Discrimination among models hinges on precision measurements and answers to these questions.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470" y="3085480"/>
            <a:ext cx="751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CP violation in neutrinos may help us understand the matter</a:t>
            </a:r>
            <a:r>
              <a:rPr lang="en-US" dirty="0" smtClean="0"/>
              <a:t>-antimatter asymmetry of the universe.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8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877763A-1E42-2145-BB5E-841889B89AF5}" type="slidenum">
              <a:rPr lang="en-US" smtClean="0"/>
              <a:t>70</a:t>
            </a:fld>
            <a:endParaRPr lang="en-US"/>
          </a:p>
        </p:txBody>
      </p:sp>
      <p:sp>
        <p:nvSpPr>
          <p:cNvPr id="6" name="Content Placeholder 13"/>
          <p:cNvSpPr txBox="1">
            <a:spLocks/>
          </p:cNvSpPr>
          <p:nvPr/>
        </p:nvSpPr>
        <p:spPr>
          <a:xfrm>
            <a:off x="218965" y="4472016"/>
            <a:ext cx="8679793" cy="259437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/>
              <a:t>If fit separately, the </a:t>
            </a:r>
            <a:r>
              <a:rPr lang="el-GR" sz="1800" i="1" dirty="0" smtClean="0"/>
              <a:t>ν</a:t>
            </a:r>
            <a:r>
              <a:rPr lang="en-US" sz="1800" i="1" dirty="0" smtClean="0"/>
              <a:t>̅</a:t>
            </a:r>
            <a:r>
              <a:rPr lang="el-GR" sz="1800" i="1" baseline="-25000" dirty="0" smtClean="0"/>
              <a:t>μ</a:t>
            </a:r>
            <a:r>
              <a:rPr lang="en-US" sz="1800" dirty="0" smtClean="0"/>
              <a:t> data prefers non-maximal while </a:t>
            </a:r>
            <a:r>
              <a:rPr lang="el-GR" sz="1800" i="1" dirty="0" smtClean="0"/>
              <a:t>ν</a:t>
            </a:r>
            <a:r>
              <a:rPr lang="el-GR" sz="1800" i="1" baseline="-25000" dirty="0" smtClean="0"/>
              <a:t>μ</a:t>
            </a:r>
            <a:r>
              <a:rPr lang="en-US" sz="1800" dirty="0" smtClean="0"/>
              <a:t> prefers maximal.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Consistent with joint oscillation parameters to &gt;4%.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Matter effects introduce a small asymmetry in the point of maximal disappearance.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Gives a 1.3</a:t>
            </a:r>
            <a:r>
              <a:rPr lang="el-GR" sz="1800" dirty="0" smtClean="0"/>
              <a:t>σ</a:t>
            </a:r>
            <a:r>
              <a:rPr lang="en-US" sz="1800" dirty="0" smtClean="0"/>
              <a:t> preference for the Upper Octant from </a:t>
            </a:r>
            <a:r>
              <a:rPr lang="en-US" sz="1800" i="1" dirty="0" smtClean="0"/>
              <a:t>just </a:t>
            </a:r>
            <a:r>
              <a:rPr lang="en-US" sz="1800" dirty="0" smtClean="0"/>
              <a:t>the </a:t>
            </a:r>
            <a:r>
              <a:rPr lang="el-GR" sz="1800" i="1" dirty="0" smtClean="0"/>
              <a:t>ν</a:t>
            </a:r>
            <a:r>
              <a:rPr lang="el-GR" sz="1800" i="1" baseline="-25000" dirty="0" smtClean="0"/>
              <a:t>μ</a:t>
            </a:r>
            <a:r>
              <a:rPr lang="el-GR" sz="1800" i="1" dirty="0" smtClean="0"/>
              <a:t> </a:t>
            </a:r>
            <a:r>
              <a:rPr lang="en-US" sz="1800" i="1" dirty="0" smtClean="0"/>
              <a:t>+</a:t>
            </a:r>
            <a:r>
              <a:rPr lang="el-GR" sz="1800" i="1" dirty="0" smtClean="0"/>
              <a:t>ν</a:t>
            </a:r>
            <a:r>
              <a:rPr lang="en-US" sz="1800" i="1" dirty="0" smtClean="0"/>
              <a:t>̅</a:t>
            </a:r>
            <a:r>
              <a:rPr lang="el-GR" sz="1800" i="1" baseline="-25000" dirty="0" smtClean="0"/>
              <a:t>μ</a:t>
            </a:r>
            <a:r>
              <a:rPr lang="en-US" sz="1800" dirty="0" smtClean="0"/>
              <a:t> fit in NH.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The asymmetry is flipped in the Inverted Hierarchy, so there is a similar preference for the lower octant there.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43582" y="1445517"/>
            <a:ext cx="4589044" cy="3026499"/>
            <a:chOff x="1088766" y="1182780"/>
            <a:chExt cx="8609346" cy="5830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66" y="1182780"/>
              <a:ext cx="8609346" cy="583066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486400" y="3118104"/>
              <a:ext cx="0" cy="3238246"/>
            </a:xfrm>
            <a:prstGeom prst="line">
              <a:avLst/>
            </a:prstGeom>
            <a:ln>
              <a:solidFill>
                <a:srgbClr val="FF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556504" y="3118104"/>
              <a:ext cx="0" cy="3235198"/>
            </a:xfrm>
            <a:prstGeom prst="line">
              <a:avLst/>
            </a:prstGeom>
            <a:ln>
              <a:solidFill>
                <a:srgbClr val="00CDCD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83" y="1594576"/>
            <a:ext cx="4208187" cy="284998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566375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877763A-1E42-2145-BB5E-841889B89AF5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9" y="348792"/>
            <a:ext cx="7626542" cy="616041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32305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877763A-1E42-2145-BB5E-841889B89AF5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348972"/>
            <a:ext cx="7626096" cy="61600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95343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Appearance and Disappearance </a:t>
            </a:r>
            <a:br>
              <a:rPr lang="en-US" dirty="0"/>
            </a:br>
            <a:r>
              <a:rPr lang="en-US" dirty="0"/>
              <a:t>Fit Results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73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40" y="1761440"/>
            <a:ext cx="6352835" cy="43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Backup—NC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74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251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84078" y="1600200"/>
            <a:ext cx="5577848" cy="32004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6310458"/>
            <a:ext cx="1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Aurisano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Neutrino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38281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Backup—</a:t>
            </a:r>
            <a:r>
              <a:rPr lang="en-US" dirty="0"/>
              <a:t>A</a:t>
            </a:r>
            <a:r>
              <a:rPr lang="en-US" dirty="0" smtClean="0"/>
              <a:t>ppearance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76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1806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Migration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877763A-1E42-2145-BB5E-841889B89AF5}" type="slidenum">
              <a:rPr lang="en-US" smtClean="0"/>
              <a:t>77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649879"/>
            <a:ext cx="3056965" cy="45451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mtClean="0"/>
              <a:t>Core:</a:t>
            </a:r>
          </a:p>
          <a:p>
            <a:pPr lvl="1">
              <a:lnSpc>
                <a:spcPct val="120000"/>
              </a:lnSpc>
            </a:pPr>
            <a:r>
              <a:rPr lang="en-US" smtClean="0"/>
              <a:t>Expected to lose 7 and gain 3.5 vs. 2017.</a:t>
            </a:r>
          </a:p>
          <a:p>
            <a:pPr lvl="1">
              <a:lnSpc>
                <a:spcPct val="120000"/>
              </a:lnSpc>
            </a:pPr>
            <a:r>
              <a:rPr lang="en-US" smtClean="0"/>
              <a:t>Actually lost 10 and gained 2.</a:t>
            </a:r>
          </a:p>
          <a:p>
            <a:pPr lvl="1">
              <a:lnSpc>
                <a:spcPct val="120000"/>
              </a:lnSpc>
            </a:pPr>
            <a:r>
              <a:rPr lang="en-US" smtClean="0"/>
              <a:t>No events lost or gained in the high PID bin, but some did move from/to lower PID bins.</a:t>
            </a:r>
          </a:p>
          <a:p>
            <a:pPr>
              <a:lnSpc>
                <a:spcPct val="120000"/>
              </a:lnSpc>
            </a:pPr>
            <a:r>
              <a:rPr lang="en-US" smtClean="0"/>
              <a:t>Peripheral:</a:t>
            </a:r>
          </a:p>
          <a:p>
            <a:pPr lvl="1">
              <a:lnSpc>
                <a:spcPct val="120000"/>
              </a:lnSpc>
            </a:pPr>
            <a:r>
              <a:rPr lang="en-US" smtClean="0"/>
              <a:t>Expected to gain and lose 2.5 events.</a:t>
            </a:r>
          </a:p>
          <a:p>
            <a:pPr lvl="1">
              <a:lnSpc>
                <a:spcPct val="120000"/>
              </a:lnSpc>
            </a:pPr>
            <a:r>
              <a:rPr lang="en-US" smtClean="0"/>
              <a:t>Actually no events lost or gained.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7" y="1219200"/>
            <a:ext cx="5638800" cy="5638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41895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6F2B4-876D-5945-AD75-16EEA70A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Wrong-sign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30B31-32B1-A94D-A6B1-28DC5F719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65" y="4674581"/>
            <a:ext cx="8679793" cy="2046894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The 11% wrong-sign fraction of the </a:t>
            </a:r>
            <a:r>
              <a:rPr lang="el-GR" sz="1800" b="1" i="1" dirty="0">
                <a:solidFill>
                  <a:schemeClr val="accent2">
                    <a:lumMod val="75000"/>
                  </a:schemeClr>
                </a:solidFill>
              </a:rPr>
              <a:t>ν</a:t>
            </a:r>
            <a:r>
              <a:rPr lang="en-US" sz="1800" b="1" i="1" dirty="0">
                <a:solidFill>
                  <a:schemeClr val="accent2">
                    <a:lumMod val="75000"/>
                  </a:schemeClr>
                </a:solidFill>
              </a:rPr>
              <a:t>̅</a:t>
            </a:r>
            <a:r>
              <a:rPr lang="el-GR" sz="1800" b="1" i="1" baseline="-25000" dirty="0">
                <a:solidFill>
                  <a:schemeClr val="accent2">
                    <a:lumMod val="75000"/>
                  </a:schemeClr>
                </a:solidFill>
              </a:rPr>
              <a:t>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events </a:t>
            </a:r>
            <a:r>
              <a:rPr lang="en-US" sz="1800" dirty="0"/>
              <a:t>is important since it becomes the WS background in the </a:t>
            </a:r>
            <a:r>
              <a:rPr lang="el-GR" sz="1800" b="1" i="1" dirty="0">
                <a:solidFill>
                  <a:schemeClr val="accent1">
                    <a:lumMod val="75000"/>
                  </a:schemeClr>
                </a:solidFill>
              </a:rPr>
              <a:t>ν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</a:rPr>
              <a:t>̅</a:t>
            </a:r>
            <a:r>
              <a:rPr lang="en-US" sz="1800" b="1" i="1" baseline="-25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appearance analysis</a:t>
            </a:r>
            <a:r>
              <a:rPr lang="en-US" sz="1800" dirty="0"/>
              <a:t>.</a:t>
            </a:r>
          </a:p>
          <a:p>
            <a:r>
              <a:rPr lang="en-US" sz="1800" dirty="0"/>
              <a:t>~10% systematic uncertainty on wrong-sign from flux and cross section </a:t>
            </a:r>
          </a:p>
          <a:p>
            <a:pPr lvl="1"/>
            <a:r>
              <a:rPr lang="en-US" sz="1500" dirty="0"/>
              <a:t>Does not include uncertainties from detector effects.</a:t>
            </a:r>
            <a:endParaRPr lang="en-US" sz="1800" dirty="0"/>
          </a:p>
          <a:p>
            <a:r>
              <a:rPr lang="en-US" sz="1800" dirty="0"/>
              <a:t>Confirmed using data-driven cross-check of the wrong-sign contamination</a:t>
            </a:r>
          </a:p>
          <a:p>
            <a:pPr lvl="1"/>
            <a:r>
              <a:rPr lang="en-US" sz="1500" dirty="0"/>
              <a:t>11% wrong-sign in the </a:t>
            </a:r>
            <a:r>
              <a:rPr lang="el-GR" sz="1500" dirty="0" err="1"/>
              <a:t>ν̅</a:t>
            </a:r>
            <a:r>
              <a:rPr lang="el-GR" sz="1500" i="1" baseline="-25000" dirty="0" err="1"/>
              <a:t>μ</a:t>
            </a:r>
            <a:r>
              <a:rPr lang="en-US" sz="1500" dirty="0"/>
              <a:t> sample checked using neutron captures in the neutrino and antineutrino beams.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5F9882-66C1-0346-9BB6-2B03DB9C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C2E5AD-2A4F-4E4F-B225-652533D0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7"/>
          <a:stretch/>
        </p:blipFill>
        <p:spPr>
          <a:xfrm rot="5400000">
            <a:off x="2876746" y="938397"/>
            <a:ext cx="3081808" cy="4238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6024" y="2703143"/>
            <a:ext cx="464557" cy="4442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ν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̅</a:t>
            </a:r>
            <a:r>
              <a:rPr lang="el-GR" sz="2000" i="1" baseline="-250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μ</a:t>
            </a:r>
            <a:endParaRPr lang="en-US" sz="2000" i="1" baseline="-250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9570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Backup—</a:t>
            </a:r>
            <a:r>
              <a:rPr lang="en-US" dirty="0" err="1" smtClean="0"/>
              <a:t>TestBeam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79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7388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pic>
        <p:nvPicPr>
          <p:cNvPr id="8" name="Picture 7" descr="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9833" y="6211669"/>
            <a:ext cx="243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</a:t>
            </a:r>
          </a:p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vt.edu</a:t>
            </a:r>
            <a:r>
              <a:rPr lang="en-US" sz="1200" dirty="0">
                <a:solidFill>
                  <a:schemeClr val="bg1"/>
                </a:solidFill>
              </a:rPr>
              <a:t>/admissions/undergraduate/visit/</a:t>
            </a:r>
            <a:r>
              <a:rPr lang="en-US" sz="1200" dirty="0" err="1">
                <a:solidFill>
                  <a:schemeClr val="bg1"/>
                </a:solidFill>
              </a:rPr>
              <a:t>phototour.html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739" y="1034496"/>
            <a:ext cx="4653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</a:t>
            </a:r>
            <a:r>
              <a:rPr lang="en-US" sz="3600" dirty="0" smtClean="0">
                <a:solidFill>
                  <a:srgbClr val="FFFFFF"/>
                </a:solidFill>
              </a:rPr>
              <a:t>hree </a:t>
            </a:r>
            <a:r>
              <a:rPr lang="en-US" sz="3600" dirty="0">
                <a:solidFill>
                  <a:srgbClr val="FFFFFF"/>
                </a:solidFill>
              </a:rPr>
              <a:t>F</a:t>
            </a:r>
            <a:r>
              <a:rPr lang="en-US" sz="3600" dirty="0" smtClean="0">
                <a:solidFill>
                  <a:srgbClr val="FFFFFF"/>
                </a:solidFill>
              </a:rPr>
              <a:t>lavor Oscillations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4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A077887-8286-E548-9A35-D08D1AADAA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67" y="1866296"/>
            <a:ext cx="4674395" cy="2999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2E52A-D54E-0B44-B08D-12D616B8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neutron response systematic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4C05DF-B4AC-8941-9DC0-271013A7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303371"/>
            <a:ext cx="4626864" cy="3554630"/>
          </a:xfrm>
        </p:spPr>
        <p:txBody>
          <a:bodyPr>
            <a:normAutofit fontScale="55000" lnSpcReduction="20000"/>
          </a:bodyPr>
          <a:lstStyle/>
          <a:p>
            <a:pPr marL="228600" indent="-228600">
              <a:lnSpc>
                <a:spcPct val="120000"/>
              </a:lnSpc>
            </a:pPr>
            <a:r>
              <a:rPr lang="el-GR" i="1" dirty="0"/>
              <a:t>ν̅</a:t>
            </a:r>
            <a:r>
              <a:rPr lang="en-US" dirty="0"/>
              <a:t>’s have neutrons where </a:t>
            </a:r>
            <a:r>
              <a:rPr lang="el-GR" i="1" dirty="0"/>
              <a:t>ν</a:t>
            </a:r>
            <a:r>
              <a:rPr lang="en-US" dirty="0"/>
              <a:t>’s have protons.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Often several hundred MeV of energy.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Modeling these fast neutrons is known to be challenging.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See some discrepancies in an enriched sample of neutron-like prongs.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New systematic introduced: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Scales the amount of deposited energy of some neutrons to cover the low-energy discrepancy.</a:t>
            </a:r>
          </a:p>
          <a:p>
            <a:pPr>
              <a:lnSpc>
                <a:spcPct val="120000"/>
              </a:lnSpc>
            </a:pPr>
            <a:r>
              <a:rPr lang="en-US" dirty="0"/>
              <a:t>Shifts the mean </a:t>
            </a:r>
            <a:r>
              <a:rPr lang="el-GR" i="1" dirty="0" err="1"/>
              <a:t>ν</a:t>
            </a:r>
            <a:r>
              <a:rPr lang="el-GR" i="1" baseline="-25000" dirty="0" err="1"/>
              <a:t>μ</a:t>
            </a:r>
            <a:r>
              <a:rPr lang="en-US" dirty="0"/>
              <a:t> energy by 1% in the antineutrino beam and 0.5% in the neutrino beam.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Negligible impact was seen on selection efficiencies.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E4060-07B4-214A-94B8-55523A2A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2051322"/>
            <a:ext cx="533400" cy="244476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9BC483-0D3A-3C42-99BC-C57FC543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26" y="1591488"/>
            <a:ext cx="2205945" cy="14347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D6F8AE-0DAD-0B4A-997A-9C078D7E6C0D}"/>
              </a:ext>
            </a:extLst>
          </p:cNvPr>
          <p:cNvSpPr txBox="1"/>
          <p:nvPr/>
        </p:nvSpPr>
        <p:spPr>
          <a:xfrm>
            <a:off x="2709249" y="1893815"/>
            <a:ext cx="293853" cy="39670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l-GR" sz="1800" i="1" dirty="0">
                <a:latin typeface="+mn-lt"/>
              </a:rPr>
              <a:t>ν</a:t>
            </a:r>
            <a:r>
              <a:rPr lang="en-US" sz="1800" i="1" baseline="-25000" dirty="0">
                <a:latin typeface="+mn-lt"/>
              </a:rPr>
              <a:t>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AC7254-227E-3648-B7E9-F15593D0AEA0}"/>
              </a:ext>
            </a:extLst>
          </p:cNvPr>
          <p:cNvSpPr txBox="1"/>
          <p:nvPr/>
        </p:nvSpPr>
        <p:spPr>
          <a:xfrm>
            <a:off x="3598917" y="1904757"/>
            <a:ext cx="293853" cy="39670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l</a:t>
            </a:r>
            <a:r>
              <a:rPr lang="en-US" sz="1800" i="1" baseline="30000" dirty="0">
                <a:latin typeface="+mn-lt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089077-E92C-514E-927F-14758B627422}"/>
              </a:ext>
            </a:extLst>
          </p:cNvPr>
          <p:cNvSpPr txBox="1"/>
          <p:nvPr/>
        </p:nvSpPr>
        <p:spPr>
          <a:xfrm>
            <a:off x="2679173" y="2745759"/>
            <a:ext cx="293853" cy="39670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E18709F-2E00-D84C-B53F-37E6733FB790}"/>
              </a:ext>
            </a:extLst>
          </p:cNvPr>
          <p:cNvCxnSpPr/>
          <p:nvPr/>
        </p:nvCxnSpPr>
        <p:spPr>
          <a:xfrm>
            <a:off x="2786309" y="2046271"/>
            <a:ext cx="108966" cy="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F67ADF0-725C-764E-9E24-625DEA849311}"/>
              </a:ext>
            </a:extLst>
          </p:cNvPr>
          <p:cNvSpPr txBox="1"/>
          <p:nvPr/>
        </p:nvSpPr>
        <p:spPr>
          <a:xfrm>
            <a:off x="3266989" y="2183085"/>
            <a:ext cx="293853" cy="39670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8BD6A4-6566-704F-854D-A0D354A1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4" y="1703496"/>
            <a:ext cx="2002617" cy="1325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8B287-6289-D74A-9E83-66606AD4CB3B}"/>
              </a:ext>
            </a:extLst>
          </p:cNvPr>
          <p:cNvSpPr txBox="1"/>
          <p:nvPr/>
        </p:nvSpPr>
        <p:spPr>
          <a:xfrm>
            <a:off x="523629" y="1866296"/>
            <a:ext cx="279652" cy="3775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l-GR" sz="1800" i="1" dirty="0">
                <a:latin typeface="+mn-lt"/>
              </a:rPr>
              <a:t>ν</a:t>
            </a:r>
            <a:r>
              <a:rPr lang="en-US" sz="1800" i="1" baseline="-25000" dirty="0">
                <a:latin typeface="+mn-lt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FCD36D-722B-A74B-9058-05DB06644A8A}"/>
              </a:ext>
            </a:extLst>
          </p:cNvPr>
          <p:cNvSpPr txBox="1"/>
          <p:nvPr/>
        </p:nvSpPr>
        <p:spPr>
          <a:xfrm>
            <a:off x="1440336" y="1866296"/>
            <a:ext cx="279652" cy="3775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l</a:t>
            </a:r>
            <a:r>
              <a:rPr lang="en-US" sz="1800" i="1" baseline="30000" dirty="0">
                <a:latin typeface="+mn-lt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2A12774-DFCC-9741-AEE1-373FDA546CF2}"/>
              </a:ext>
            </a:extLst>
          </p:cNvPr>
          <p:cNvSpPr txBox="1"/>
          <p:nvPr/>
        </p:nvSpPr>
        <p:spPr>
          <a:xfrm>
            <a:off x="523629" y="2697427"/>
            <a:ext cx="279652" cy="3775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B01FF2B-30B8-5245-ABBC-E6E95507BEC1}"/>
              </a:ext>
            </a:extLst>
          </p:cNvPr>
          <p:cNvSpPr txBox="1"/>
          <p:nvPr/>
        </p:nvSpPr>
        <p:spPr>
          <a:xfrm>
            <a:off x="1099529" y="2162416"/>
            <a:ext cx="279652" cy="3775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1800" i="1" dirty="0">
                <a:latin typeface="+mn-lt"/>
              </a:rPr>
              <a:t>W</a:t>
            </a:r>
          </a:p>
        </p:txBody>
      </p:sp>
      <p:sp>
        <p:nvSpPr>
          <p:cNvPr id="8" name="Oval 7"/>
          <p:cNvSpPr/>
          <p:nvPr/>
        </p:nvSpPr>
        <p:spPr>
          <a:xfrm>
            <a:off x="1373577" y="2697426"/>
            <a:ext cx="279652" cy="396702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9" name="Oval 28"/>
          <p:cNvSpPr/>
          <p:nvPr/>
        </p:nvSpPr>
        <p:spPr>
          <a:xfrm>
            <a:off x="3621655" y="2738525"/>
            <a:ext cx="279652" cy="396702"/>
          </a:xfrm>
          <a:prstGeom prst="ellipse">
            <a:avLst/>
          </a:prstGeom>
          <a:solidFill>
            <a:srgbClr val="FF33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800" i="1">
                <a:solidFill>
                  <a:schemeClr val="tx1"/>
                </a:solidFill>
              </a:rPr>
              <a:t>n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4551" y="2344141"/>
            <a:ext cx="502920" cy="4807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ν</a:t>
            </a:r>
            <a:r>
              <a:rPr lang="en-US" sz="20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̅</a:t>
            </a:r>
            <a:r>
              <a:rPr lang="el-GR" sz="2000" i="1" baseline="-25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μ</a:t>
            </a:r>
            <a:endParaRPr lang="en-US" sz="2000" i="1" baseline="-25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25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Scintillator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66" y="2243799"/>
            <a:ext cx="4449288" cy="43976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Absorbed and re-emitted </a:t>
            </a:r>
            <a:r>
              <a:rPr lang="en-US" dirty="0">
                <a:solidFill>
                  <a:srgbClr val="FF0000"/>
                </a:solidFill>
              </a:rPr>
              <a:t>Cherenkov light </a:t>
            </a:r>
            <a:r>
              <a:rPr lang="en-US" dirty="0"/>
              <a:t>is a small but important component of our scintillator response.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Particularly for low-energy protons in hadronic showers.</a:t>
            </a:r>
          </a:p>
          <a:p>
            <a:pPr>
              <a:lnSpc>
                <a:spcPct val="120000"/>
              </a:lnSpc>
            </a:pPr>
            <a:r>
              <a:rPr lang="en-US" dirty="0"/>
              <a:t>Was one of our largest uncertainties, now reduced by an order of magnitude.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Previously accounted for with </a:t>
            </a:r>
            <a:r>
              <a:rPr lang="en-US" dirty="0">
                <a:solidFill>
                  <a:srgbClr val="0000FF"/>
                </a:solidFill>
              </a:rPr>
              <a:t>second order terms in our scintillator model.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Those terms were unusual, so we placed large systematics.</a:t>
            </a:r>
          </a:p>
          <a:p>
            <a:pPr>
              <a:lnSpc>
                <a:spcPct val="120000"/>
              </a:lnSpc>
            </a:pPr>
            <a:r>
              <a:rPr lang="en-US" dirty="0"/>
              <a:t>Expected energy resolution for </a:t>
            </a:r>
            <a:r>
              <a:rPr lang="en-US" i="1" dirty="0" err="1"/>
              <a:t>ν</a:t>
            </a:r>
            <a:r>
              <a:rPr lang="en-US" i="1" baseline="-25000" dirty="0" err="1"/>
              <a:t>μ</a:t>
            </a:r>
            <a:r>
              <a:rPr lang="en-US" dirty="0"/>
              <a:t> CC events increased from 7% to 9%.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935896" y="1272968"/>
            <a:ext cx="4208104" cy="5574153"/>
            <a:chOff x="4568503" y="1196881"/>
            <a:chExt cx="4589437" cy="60792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68503" y="4213016"/>
              <a:ext cx="4572000" cy="30631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940" y="1196881"/>
              <a:ext cx="4572000" cy="3065143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270870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Systematics and Testbeam Motivation</a:t>
            </a:r>
            <a:endParaRPr lang="en-US" dirty="0"/>
          </a:p>
        </p:txBody>
      </p:sp>
      <p:pic>
        <p:nvPicPr>
          <p:cNvPr id="7" name="Picture 6" descr="Screen Shot 2018-05-24 at 4.29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90" y="3922376"/>
            <a:ext cx="2368540" cy="1691297"/>
          </a:xfrm>
          <a:prstGeom prst="rect">
            <a:avLst/>
          </a:prstGeom>
        </p:spPr>
      </p:pic>
      <p:pic>
        <p:nvPicPr>
          <p:cNvPr id="8" name="Picture 7" descr="Screen Shot 2018-05-24 at 4.31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1" y="3857564"/>
            <a:ext cx="2443835" cy="1831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1103" y="5613673"/>
            <a:ext cx="535258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Estimate of energy/calibration uncertainty comes from ~5% difference in data vs. MC when comparing pi0 mass and Michel e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Testbeam</a:t>
            </a:r>
            <a:r>
              <a:rPr lang="en-US" sz="1600" dirty="0" smtClean="0"/>
              <a:t> data decouples detector response from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final state, neutrino cross section, flux uncertainties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235276" y="4134177"/>
            <a:ext cx="3908724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Testbeam</a:t>
            </a:r>
            <a:r>
              <a:rPr lang="en-US" sz="1600" dirty="0" smtClean="0"/>
              <a:t> effort affords detailed understanding of detectors energy scale (muon, electromagnetic,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Allows study of light model, scintillator quenching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Provides real data for study of particle identification techniques</a:t>
            </a:r>
            <a:endParaRPr lang="en-US" sz="16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A2FC57B-BF6D-8047-80FC-E2E6DA4856A7}" type="slidenum">
              <a:rPr lang="en-US" smtClean="0"/>
              <a:t>82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1591315"/>
            <a:ext cx="3096387" cy="2097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49" y="1591315"/>
            <a:ext cx="3096387" cy="2097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65" y="1591315"/>
            <a:ext cx="3096387" cy="20970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737" y="1776341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3737" y="2065083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33737" y="2388408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03995" y="1928741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42950" y="2252542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83452" y="2564181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30780" y="1933113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99615" y="2252542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22988" y="2564181"/>
            <a:ext cx="880411" cy="2103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626140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Testbeam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83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6217" y="4020139"/>
            <a:ext cx="4693189" cy="2656721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en-US" sz="1800" dirty="0" smtClean="0"/>
              <a:t>Testbeam </a:t>
            </a:r>
            <a:r>
              <a:rPr lang="en-US" sz="1800" dirty="0"/>
              <a:t>program addresses dominant NOvA systematic errors</a:t>
            </a:r>
          </a:p>
          <a:p>
            <a:pPr lvl="1">
              <a:spcBef>
                <a:spcPts val="100"/>
              </a:spcBef>
            </a:pPr>
            <a:r>
              <a:rPr lang="en-US" sz="1600" dirty="0" smtClean="0"/>
              <a:t>energy </a:t>
            </a:r>
            <a:r>
              <a:rPr lang="en-US" sz="1600" dirty="0"/>
              <a:t>scale for muons, hadrons, EM </a:t>
            </a:r>
            <a:r>
              <a:rPr lang="en-US" sz="1600" dirty="0" smtClean="0"/>
              <a:t>showers</a:t>
            </a:r>
          </a:p>
          <a:p>
            <a:pPr lvl="1">
              <a:spcBef>
                <a:spcPts val="100"/>
              </a:spcBef>
            </a:pPr>
            <a:r>
              <a:rPr lang="en-US" sz="1600" dirty="0" smtClean="0"/>
              <a:t>relative calibration</a:t>
            </a:r>
            <a:endParaRPr lang="en-US" sz="1600" dirty="0"/>
          </a:p>
          <a:p>
            <a:pPr lvl="1">
              <a:spcBef>
                <a:spcPts val="100"/>
              </a:spcBef>
            </a:pPr>
            <a:r>
              <a:rPr lang="en-US" sz="1600" dirty="0"/>
              <a:t>light/scintillator response model</a:t>
            </a:r>
          </a:p>
          <a:p>
            <a:pPr>
              <a:spcBef>
                <a:spcPts val="100"/>
              </a:spcBef>
            </a:pPr>
            <a:r>
              <a:rPr lang="en-US" sz="1800" dirty="0"/>
              <a:t>Provides real (tagged) data for sophisticated machine learning particle ID algorithms</a:t>
            </a:r>
          </a:p>
          <a:p>
            <a:pPr>
              <a:spcBef>
                <a:spcPts val="100"/>
              </a:spcBef>
            </a:pPr>
            <a:r>
              <a:rPr lang="en-US" sz="1800" dirty="0"/>
              <a:t>Installation begins this summer</a:t>
            </a:r>
          </a:p>
          <a:p>
            <a:pPr lvl="1">
              <a:spcBef>
                <a:spcPts val="100"/>
              </a:spcBef>
            </a:pPr>
            <a:r>
              <a:rPr lang="en-US" sz="1600" dirty="0"/>
              <a:t>Data collection </a:t>
            </a:r>
            <a:r>
              <a:rPr lang="en-US" sz="1600" dirty="0" smtClean="0"/>
              <a:t>starts end </a:t>
            </a:r>
            <a:r>
              <a:rPr lang="en-US" sz="1600" dirty="0"/>
              <a:t>of the calendar </a:t>
            </a:r>
            <a:r>
              <a:rPr lang="en-US" sz="1600" dirty="0" smtClean="0"/>
              <a:t>year</a:t>
            </a:r>
            <a:endParaRPr lang="en-US" sz="1600" dirty="0"/>
          </a:p>
        </p:txBody>
      </p:sp>
      <p:pic>
        <p:nvPicPr>
          <p:cNvPr id="6" name="Picture 5" descr="IMG_39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441"/>
            <a:ext cx="91440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010" y="4345222"/>
            <a:ext cx="3209757" cy="2280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5616" y="5032966"/>
            <a:ext cx="185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MCenter</a:t>
            </a:r>
            <a:r>
              <a:rPr lang="en-US" sz="1400" dirty="0" smtClean="0"/>
              <a:t> Tertiary beam </a:t>
            </a:r>
          </a:p>
          <a:p>
            <a:r>
              <a:rPr lang="en-US" sz="1400" dirty="0" smtClean="0"/>
              <a:t>0.2-2GeV/c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8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877763A-1E42-2145-BB5E-841889B89AF5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1" y="3875139"/>
            <a:ext cx="4172420" cy="2275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95" y="1377181"/>
            <a:ext cx="4372768" cy="2371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80" y="1657102"/>
            <a:ext cx="4102721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Installed in the </a:t>
            </a:r>
            <a:r>
              <a:rPr lang="en-US" dirty="0" err="1" smtClean="0"/>
              <a:t>MCenter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MC7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Space formerly used by MIPP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Downstream of Lariat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Tertiary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e, mu, pi, p, K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momentum 0.2-2GeV/C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1552" y="4874902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X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NOvA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54" y="4302925"/>
            <a:ext cx="5141046" cy="237709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79643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Testbeam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026" y="1550085"/>
            <a:ext cx="3563094" cy="2959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95" y="1722555"/>
            <a:ext cx="3724215" cy="3247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958" y="5036941"/>
            <a:ext cx="4689858" cy="1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13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Backup—Sensitivity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86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24275" y="1211263"/>
            <a:ext cx="5419725" cy="365125"/>
          </a:xfrm>
        </p:spPr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3593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</a:t>
            </a:r>
            <a:br>
              <a:rPr lang="en-US" dirty="0" smtClean="0"/>
            </a:br>
            <a:r>
              <a:rPr lang="en-US" dirty="0" smtClean="0"/>
              <a:t>Accelerator Improvement Projects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87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94681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accelerator improvement projects have the potential to boost NuMI power beyond 700kW (up to 900kW-1MW)</a:t>
            </a:r>
          </a:p>
          <a:p>
            <a:pPr lvl="1"/>
            <a:r>
              <a:rPr lang="en-US" dirty="0" smtClean="0"/>
              <a:t>Target System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ew target design rated for 1MW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mproved </a:t>
            </a:r>
            <a:r>
              <a:rPr lang="en-US" dirty="0"/>
              <a:t>h</a:t>
            </a:r>
            <a:r>
              <a:rPr lang="en-US" dirty="0" smtClean="0"/>
              <a:t>orn </a:t>
            </a:r>
            <a:r>
              <a:rPr lang="en-US" dirty="0" err="1" smtClean="0"/>
              <a:t>stripline</a:t>
            </a:r>
            <a:r>
              <a:rPr lang="en-US" dirty="0" smtClean="0"/>
              <a:t> cooling</a:t>
            </a:r>
          </a:p>
          <a:p>
            <a:pPr lvl="2"/>
            <a:r>
              <a:rPr lang="en-US" dirty="0" smtClean="0"/>
              <a:t>Radioactive water system upgrade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arget chase chiller and air handling upgrade</a:t>
            </a:r>
          </a:p>
          <a:p>
            <a:pPr lvl="1"/>
            <a:r>
              <a:rPr lang="en-US" dirty="0" smtClean="0"/>
              <a:t>Intensity</a:t>
            </a:r>
          </a:p>
          <a:p>
            <a:pPr lvl="2"/>
            <a:r>
              <a:rPr lang="en-US" dirty="0" smtClean="0"/>
              <a:t>Assorted projects to lower Booster losses</a:t>
            </a:r>
          </a:p>
          <a:p>
            <a:r>
              <a:rPr lang="en-US" dirty="0" smtClean="0"/>
              <a:t>Projects not only enable higher power, but improve reliability, mitigate risk</a:t>
            </a:r>
          </a:p>
          <a:p>
            <a:pPr lvl="1"/>
            <a:r>
              <a:rPr lang="en-US" dirty="0" smtClean="0"/>
              <a:t>Lifetime extension to 2024</a:t>
            </a:r>
          </a:p>
          <a:p>
            <a:pPr lvl="1"/>
            <a:r>
              <a:rPr lang="en-US" dirty="0" smtClean="0"/>
              <a:t>Support plan to run 40+ weeks/year (recent experience is 34-40)</a:t>
            </a:r>
          </a:p>
          <a:p>
            <a:r>
              <a:rPr lang="en-US" dirty="0" smtClean="0"/>
              <a:t>In our projections, we assume:</a:t>
            </a:r>
          </a:p>
          <a:p>
            <a:pPr lvl="1"/>
            <a:r>
              <a:rPr lang="en-US" dirty="0" smtClean="0"/>
              <a:t>Power at 800 </a:t>
            </a:r>
            <a:r>
              <a:rPr lang="en-US" dirty="0"/>
              <a:t>kW in FY19, 900kW in FY20-21, 1MW beyond</a:t>
            </a:r>
          </a:p>
          <a:p>
            <a:pPr lvl="1"/>
            <a:r>
              <a:rPr lang="en-US" dirty="0" smtClean="0"/>
              <a:t>40 </a:t>
            </a:r>
            <a:r>
              <a:rPr lang="en-US" dirty="0"/>
              <a:t>weeks of running a year with uptime comparable to current running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62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ch2018_hie_frac_sigma_noupgra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9698" y="420316"/>
            <a:ext cx="4644571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AIP Sensitivity Gain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847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ch2018_hie_frac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5160" y="412524"/>
            <a:ext cx="464457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AIP Sensitivity Gain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89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5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</a:t>
            </a:r>
            <a:r>
              <a:rPr lang="en-US" dirty="0"/>
              <a:t>-baseline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Vahle, NuFACT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pSp>
        <p:nvGrpSpPr>
          <p:cNvPr id="7" name="Group 764"/>
          <p:cNvGrpSpPr/>
          <p:nvPr/>
        </p:nvGrpSpPr>
        <p:grpSpPr>
          <a:xfrm>
            <a:off x="93895" y="1683700"/>
            <a:ext cx="4942514" cy="3002662"/>
            <a:chOff x="0" y="0"/>
            <a:chExt cx="5564509" cy="3930340"/>
          </a:xfrm>
        </p:grpSpPr>
        <p:pic>
          <p:nvPicPr>
            <p:cNvPr id="8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44" y="0"/>
              <a:ext cx="5562865" cy="3930340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9" name="Shape 760"/>
            <p:cNvSpPr/>
            <p:nvPr/>
          </p:nvSpPr>
          <p:spPr>
            <a:xfrm>
              <a:off x="0" y="140734"/>
              <a:ext cx="2448229" cy="44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>
                <a:defRPr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</a:defRPr>
              </a:pPr>
              <a:r>
                <a:rPr dirty="0">
                  <a:solidFill>
                    <a:schemeClr val="bg1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</a:rPr>
                <a:t>NOνA</a:t>
              </a:r>
            </a:p>
          </p:txBody>
        </p:sp>
        <p:sp>
          <p:nvSpPr>
            <p:cNvPr id="10" name="Shape 761"/>
            <p:cNvSpPr/>
            <p:nvPr/>
          </p:nvSpPr>
          <p:spPr>
            <a:xfrm>
              <a:off x="2854437" y="360306"/>
              <a:ext cx="2645844" cy="55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7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MINOS</a:t>
              </a:r>
            </a:p>
          </p:txBody>
        </p:sp>
        <p:sp>
          <p:nvSpPr>
            <p:cNvPr id="11" name="Shape 762"/>
            <p:cNvSpPr/>
            <p:nvPr/>
          </p:nvSpPr>
          <p:spPr>
            <a:xfrm>
              <a:off x="732494" y="470092"/>
              <a:ext cx="1715735" cy="529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r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810 km</a:t>
              </a:r>
            </a:p>
          </p:txBody>
        </p:sp>
        <p:sp>
          <p:nvSpPr>
            <p:cNvPr id="12" name="Shape 763"/>
            <p:cNvSpPr/>
            <p:nvPr/>
          </p:nvSpPr>
          <p:spPr>
            <a:xfrm>
              <a:off x="2854437" y="867597"/>
              <a:ext cx="2036218" cy="507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spcBef>
                  <a:spcPts val="1300"/>
                </a:spcBef>
                <a:buClr>
                  <a:srgbClr val="FFFFFF"/>
                </a:buClr>
                <a:buFont typeface="Times New Roman"/>
                <a:defRPr sz="2000" b="1"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735 km</a:t>
              </a:r>
            </a:p>
          </p:txBody>
        </p:sp>
      </p:grpSp>
      <p:pic>
        <p:nvPicPr>
          <p:cNvPr id="1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2806" y="4379776"/>
            <a:ext cx="6022186" cy="240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4304" y="1683700"/>
            <a:ext cx="2826396" cy="265628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5" name="Shape 761"/>
          <p:cNvSpPr/>
          <p:nvPr/>
        </p:nvSpPr>
        <p:spPr>
          <a:xfrm>
            <a:off x="6054892" y="1831120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OPERA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" name="Shape 761"/>
          <p:cNvSpPr/>
          <p:nvPr/>
        </p:nvSpPr>
        <p:spPr>
          <a:xfrm>
            <a:off x="5504898" y="4473565"/>
            <a:ext cx="2350094" cy="425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40639" marR="40639" algn="l" defTabSz="914400">
              <a:spcBef>
                <a:spcPts val="1300"/>
              </a:spcBef>
              <a:buClr>
                <a:srgbClr val="FFFFFF"/>
              </a:buClr>
              <a:buFont typeface="Times New Roman"/>
              <a:defRPr sz="27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T2K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1" y="1523736"/>
            <a:ext cx="4992688" cy="3377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Sensitivity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87671" y="4782966"/>
            <a:ext cx="8933096" cy="1970282"/>
          </a:xfrm>
        </p:spPr>
        <p:txBody>
          <a:bodyPr numCol="2">
            <a:normAutofit fontScale="92500" lnSpcReduction="20000"/>
          </a:bodyPr>
          <a:lstStyle/>
          <a:p>
            <a:r>
              <a:rPr lang="en-US" sz="2400" dirty="0" smtClean="0"/>
              <a:t>Compare to other experiments*:</a:t>
            </a:r>
          </a:p>
          <a:p>
            <a:pPr lvl="1"/>
            <a:r>
              <a:rPr lang="en-US" sz="2100" dirty="0" smtClean="0"/>
              <a:t>T2K reports Bayes factor NH/IH=7.9 (NH preferred at ~89%)</a:t>
            </a:r>
          </a:p>
          <a:p>
            <a:pPr lvl="1"/>
            <a:r>
              <a:rPr lang="en-US" sz="2100" dirty="0" smtClean="0"/>
              <a:t>SK prefers NH at </a:t>
            </a:r>
            <a:r>
              <a:rPr lang="en-US" sz="2000" dirty="0"/>
              <a:t>at </a:t>
            </a:r>
            <a:r>
              <a:rPr lang="en-US" sz="2000" dirty="0" smtClean="0"/>
              <a:t>80.6% </a:t>
            </a:r>
            <a:r>
              <a:rPr lang="en-US" sz="2000" dirty="0"/>
              <a:t>to 96.7% </a:t>
            </a:r>
            <a:r>
              <a:rPr lang="en-US" sz="2000" dirty="0" smtClean="0"/>
              <a:t>(depending </a:t>
            </a:r>
            <a:r>
              <a:rPr lang="en-US" sz="2000" dirty="0"/>
              <a:t>on </a:t>
            </a:r>
            <a:r>
              <a:rPr lang="en-US" sz="2000" dirty="0" smtClean="0">
                <a:latin typeface="Symbol" charset="2"/>
                <a:cs typeface="Symbol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Juno 3-4 sigma sensitivity 6 years after start in 2021(depending on error on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</a:p>
          <a:p>
            <a:pPr lvl="1"/>
            <a:r>
              <a:rPr lang="en-US" sz="2000" dirty="0" smtClean="0"/>
              <a:t>KM3Net/Orca 5 sigma in 2024/2025 </a:t>
            </a:r>
            <a:r>
              <a:rPr lang="en-US" sz="2400" dirty="0" smtClean="0"/>
              <a:t>(</a:t>
            </a:r>
            <a:r>
              <a:rPr lang="en-US" sz="2400" dirty="0"/>
              <a:t>depending on </a:t>
            </a:r>
            <a:r>
              <a:rPr lang="en-US" sz="2400" dirty="0">
                <a:latin typeface="Symbol" charset="2"/>
                <a:cs typeface="Symbol" charset="2"/>
              </a:rPr>
              <a:t>q</a:t>
            </a:r>
            <a:r>
              <a:rPr lang="en-US" sz="2400" baseline="-25000" dirty="0"/>
              <a:t>23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992688" y="1589567"/>
            <a:ext cx="4151311" cy="332069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Sensitivity dependent on true values in nature</a:t>
            </a:r>
            <a:endParaRPr lang="en-US" sz="2400" dirty="0"/>
          </a:p>
          <a:p>
            <a:r>
              <a:rPr lang="en-US" sz="2400" dirty="0" smtClean="0"/>
              <a:t>For favorable parameters consistent with results, we can achieve 3 sigma mass hierarchy sensitivity by 2020</a:t>
            </a:r>
          </a:p>
          <a:p>
            <a:pPr lvl="1"/>
            <a:r>
              <a:rPr lang="en-US" sz="2000" dirty="0" smtClean="0"/>
              <a:t>3 sigma sensitivity for 30-50% of delta CP range by 2024</a:t>
            </a:r>
          </a:p>
          <a:p>
            <a:pPr lvl="1"/>
            <a:r>
              <a:rPr lang="en-US" sz="2000" dirty="0" smtClean="0"/>
              <a:t>&gt;5 sigma in favorable cases by 2024, possible only with POT boosts from AIP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90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574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*Taken from Neutrino2018 talks by M. </a:t>
            </a:r>
            <a:r>
              <a:rPr lang="en-US" sz="1400" dirty="0" err="1" smtClean="0"/>
              <a:t>Wascko</a:t>
            </a:r>
            <a:r>
              <a:rPr lang="en-US" sz="1400" dirty="0" smtClean="0"/>
              <a:t>, Y. </a:t>
            </a:r>
            <a:r>
              <a:rPr lang="en-US" sz="1400" dirty="0" err="1" smtClean="0"/>
              <a:t>Hayuto</a:t>
            </a:r>
            <a:r>
              <a:rPr lang="en-US" sz="1400" dirty="0" smtClean="0"/>
              <a:t>, B. </a:t>
            </a:r>
            <a:r>
              <a:rPr lang="en-US" sz="1400" dirty="0" err="1" smtClean="0"/>
              <a:t>Wonsak</a:t>
            </a:r>
            <a:r>
              <a:rPr lang="en-US" sz="1400" dirty="0" smtClean="0"/>
              <a:t>, U. Katz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96688" y="1888404"/>
            <a:ext cx="121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(stats.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5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Sensitivity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91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76112"/>
            <a:ext cx="5626100" cy="382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389" y="5874386"/>
            <a:ext cx="66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 </a:t>
            </a:r>
            <a:r>
              <a:rPr lang="en-US" dirty="0" err="1"/>
              <a:t>σ</a:t>
            </a:r>
            <a:r>
              <a:rPr lang="en-US" dirty="0"/>
              <a:t> sensitivity for CP violation in both hierarchies at </a:t>
            </a:r>
            <a:r>
              <a:rPr lang="en-US" dirty="0" err="1"/>
              <a:t>δ</a:t>
            </a:r>
            <a:r>
              <a:rPr lang="en-US" baseline="-25000" dirty="0" err="1"/>
              <a:t>CP</a:t>
            </a:r>
            <a:r>
              <a:rPr lang="en-US" dirty="0"/>
              <a:t>=3π/2 or </a:t>
            </a:r>
            <a:r>
              <a:rPr lang="en-US" dirty="0" err="1"/>
              <a:t>δ</a:t>
            </a:r>
            <a:r>
              <a:rPr lang="en-US" baseline="-25000" dirty="0" err="1"/>
              <a:t>CP</a:t>
            </a:r>
            <a:r>
              <a:rPr lang="en-US" dirty="0"/>
              <a:t>=π/2 (assuming unknown hierarchy) by 2024</a:t>
            </a:r>
          </a:p>
        </p:txBody>
      </p:sp>
    </p:spTree>
    <p:extLst>
      <p:ext uri="{BB962C8B-B14F-4D97-AF65-F5344CB8AC3E}">
        <p14:creationId xmlns:p14="http://schemas.microsoft.com/office/powerpoint/2010/main" val="247180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Sensitivity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92</a:t>
            </a:fld>
            <a:endParaRPr kumimoji="0" lang="en-US"/>
          </a:p>
        </p:txBody>
      </p:sp>
      <p:pic>
        <p:nvPicPr>
          <p:cNvPr id="8" name="Picture 7" descr="reach2018_oct_sigma_ye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8700" y="1731366"/>
            <a:ext cx="2974848" cy="4392549"/>
          </a:xfrm>
          <a:prstGeom prst="rect">
            <a:avLst/>
          </a:prstGeom>
        </p:spPr>
      </p:pic>
      <p:pic>
        <p:nvPicPr>
          <p:cNvPr id="9" name="Picture 8" descr="reach2018_mix_sigma_ye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450" y="1731366"/>
            <a:ext cx="2974848" cy="4392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600" y="2044700"/>
            <a:ext cx="21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mixing rejection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2070884"/>
            <a:ext cx="80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9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93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T2K</a:t>
            </a:r>
          </a:p>
          <a:p>
            <a:pPr lvl="1"/>
            <a:r>
              <a:rPr lang="en-US" dirty="0" smtClean="0"/>
              <a:t>M. </a:t>
            </a:r>
            <a:r>
              <a:rPr lang="en-US" dirty="0" err="1" smtClean="0"/>
              <a:t>Wascko</a:t>
            </a:r>
            <a:r>
              <a:rPr lang="en-US" dirty="0" smtClean="0"/>
              <a:t>—Nu2018</a:t>
            </a:r>
          </a:p>
          <a:p>
            <a:pPr lvl="1"/>
            <a:r>
              <a:rPr lang="en-US" dirty="0" smtClean="0"/>
              <a:t>Bayes factor for NH/IH=7.9-&gt;NH </a:t>
            </a:r>
            <a:r>
              <a:rPr lang="en-US" dirty="0" err="1" smtClean="0"/>
              <a:t>prefered</a:t>
            </a:r>
            <a:r>
              <a:rPr lang="en-US" dirty="0" smtClean="0"/>
              <a:t> at 89%</a:t>
            </a:r>
          </a:p>
          <a:p>
            <a:r>
              <a:rPr lang="en-US" dirty="0" smtClean="0"/>
              <a:t>SuperK</a:t>
            </a:r>
          </a:p>
          <a:p>
            <a:pPr lvl="1"/>
            <a:r>
              <a:rPr lang="en-US" dirty="0" smtClean="0"/>
              <a:t>Y. </a:t>
            </a:r>
            <a:r>
              <a:rPr lang="en-US" dirty="0" err="1" smtClean="0"/>
              <a:t>Hayuto</a:t>
            </a:r>
            <a:r>
              <a:rPr lang="en-US" dirty="0" smtClean="0"/>
              <a:t>—Nu2018</a:t>
            </a:r>
          </a:p>
          <a:p>
            <a:pPr lvl="1"/>
            <a:r>
              <a:rPr lang="en-US" dirty="0" smtClean="0"/>
              <a:t>NH favored at 80.6 to 96.7% depending on theta_23</a:t>
            </a:r>
          </a:p>
          <a:p>
            <a:pPr lvl="1"/>
            <a:r>
              <a:rPr lang="en-US" dirty="0" smtClean="0"/>
              <a:t>Expanding the </a:t>
            </a:r>
            <a:r>
              <a:rPr lang="en-US" dirty="0" err="1" smtClean="0"/>
              <a:t>fiducial</a:t>
            </a:r>
            <a:r>
              <a:rPr lang="en-US" dirty="0" smtClean="0"/>
              <a:t> volume</a:t>
            </a:r>
          </a:p>
          <a:p>
            <a:r>
              <a:rPr lang="en-US" dirty="0" smtClean="0"/>
              <a:t>Juno</a:t>
            </a:r>
          </a:p>
          <a:p>
            <a:pPr lvl="1"/>
            <a:r>
              <a:rPr lang="en-US" dirty="0" smtClean="0"/>
              <a:t>Bjorn </a:t>
            </a:r>
            <a:r>
              <a:rPr lang="en-US" dirty="0" err="1" smtClean="0"/>
              <a:t>Wonsak</a:t>
            </a:r>
            <a:r>
              <a:rPr lang="en-US" dirty="0" smtClean="0"/>
              <a:t>—Nu2018</a:t>
            </a:r>
          </a:p>
          <a:p>
            <a:pPr lvl="1"/>
            <a:r>
              <a:rPr lang="en-US" dirty="0" smtClean="0"/>
              <a:t>Start </a:t>
            </a:r>
            <a:r>
              <a:rPr lang="en-US" dirty="0" err="1" smtClean="0"/>
              <a:t>datataking</a:t>
            </a:r>
            <a:r>
              <a:rPr lang="en-US" dirty="0" smtClean="0"/>
              <a:t> in 2021</a:t>
            </a:r>
          </a:p>
          <a:p>
            <a:pPr lvl="1"/>
            <a:r>
              <a:rPr lang="en-US" dirty="0" smtClean="0"/>
              <a:t>after 6 years, 3sigma or 4sigma MH resolution depending on constraint on </a:t>
            </a:r>
            <a:r>
              <a:rPr lang="en-US" dirty="0" err="1" smtClean="0"/>
              <a:t>dm_mumu</a:t>
            </a:r>
            <a:endParaRPr lang="en-US" dirty="0" smtClean="0"/>
          </a:p>
          <a:p>
            <a:r>
              <a:rPr lang="en-US" dirty="0" smtClean="0"/>
              <a:t>KM3Net/Orca</a:t>
            </a:r>
          </a:p>
          <a:p>
            <a:pPr lvl="1"/>
            <a:r>
              <a:rPr lang="en-US" dirty="0" smtClean="0"/>
              <a:t>U. Katz—Nu2018</a:t>
            </a:r>
          </a:p>
          <a:p>
            <a:pPr lvl="1"/>
            <a:r>
              <a:rPr lang="en-US" dirty="0" smtClean="0"/>
              <a:t>5sigma by 2024 at nova favored theta_23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1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94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8-07-15 at 10.2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"/>
            <a:ext cx="9144000" cy="6855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7325" y="43934"/>
            <a:ext cx="195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Hayato</a:t>
            </a:r>
            <a:r>
              <a:rPr lang="en-US" dirty="0" smtClean="0"/>
              <a:t>, Nu2018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8-07-15 at 9.4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" y="0"/>
            <a:ext cx="906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73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96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85581" y="3290501"/>
            <a:ext cx="35728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aseline="30000" dirty="0"/>
              <a:t>Mod.Phys.Lett. A29 (2014) 1430016 arXiv:1405.7217</a:t>
            </a:r>
            <a:endParaRPr lang="en-US" dirty="0"/>
          </a:p>
        </p:txBody>
      </p:sp>
      <p:pic>
        <p:nvPicPr>
          <p:cNvPr id="7" name="Picture 6" descr="Screen Shot 2018-07-13 at 5.0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0"/>
            <a:ext cx="9135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30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#3—Delta CP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97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reach2018_cpv_sigma_year_trueN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801" y="601118"/>
            <a:ext cx="3901440" cy="5760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2019" y="2073070"/>
            <a:ext cx="121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(stats. only)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24744" y="5693883"/>
            <a:ext cx="6622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ensitivity to CP violation for representative values of delta CP.  Shaded region represents the range spanned for different true values of the theta_23 mixing angle.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056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#3—Delta CP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98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reach2018_cpv_frac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777" y="587058"/>
            <a:ext cx="3901440" cy="5760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9684" y="2073070"/>
            <a:ext cx="121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(stats. only)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4744" y="5693883"/>
            <a:ext cx="662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 of delta CP range for which NOvA can achieve the desired sensitivity to CP violation by 2024 (72e20 POT)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547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#3—Delta CP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P. Vahle, NuFACT 2018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8-07-18 at 8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64859"/>
            <a:ext cx="8134720" cy="52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2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36540</TotalTime>
  <Words>5689</Words>
  <Application>Microsoft Macintosh PowerPoint</Application>
  <PresentationFormat>Letter Paper (8.5x11 in)</PresentationFormat>
  <Paragraphs>1001</Paragraphs>
  <Slides>100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2" baseType="lpstr">
      <vt:lpstr>Median</vt:lpstr>
      <vt:lpstr>Equation</vt:lpstr>
      <vt:lpstr>Accelerator neutrino physics overview</vt:lpstr>
      <vt:lpstr>Neutrinos Have Mass!</vt:lpstr>
      <vt:lpstr>Neutrinos Have Mass!</vt:lpstr>
      <vt:lpstr>The PMNS Mixing Matrix</vt:lpstr>
      <vt:lpstr>The PMNS Mixing Matrix</vt:lpstr>
      <vt:lpstr>The PMNS Mixing Matrix</vt:lpstr>
      <vt:lpstr>The PMNS Mixing Matrix</vt:lpstr>
      <vt:lpstr>PowerPoint Presentation</vt:lpstr>
      <vt:lpstr>Long-baseline experiments</vt:lpstr>
      <vt:lpstr>Long-baseline experiments</vt:lpstr>
      <vt:lpstr>Long-baseline experiments</vt:lpstr>
      <vt:lpstr>Making a Neutrino Beam</vt:lpstr>
      <vt:lpstr>Flux Spectra</vt:lpstr>
      <vt:lpstr>Two detector technique</vt:lpstr>
      <vt:lpstr>Two detector technique</vt:lpstr>
      <vt:lpstr>MINERvA</vt:lpstr>
      <vt:lpstr>Analysis Basics</vt:lpstr>
      <vt:lpstr>NOvA Appearance Results</vt:lpstr>
      <vt:lpstr>Appearance Spectra</vt:lpstr>
      <vt:lpstr>Disappearance Spectra</vt:lpstr>
      <vt:lpstr>T2K Event Counts</vt:lpstr>
      <vt:lpstr>PowerPoint Presentation</vt:lpstr>
      <vt:lpstr>NOvA Fit Results: Mass splitting and mixing angle</vt:lpstr>
      <vt:lpstr>NOvA Fit Results: Hierarchy and Delta CP</vt:lpstr>
      <vt:lpstr>T2K Fit Results: Mass splitting and mixing angle</vt:lpstr>
      <vt:lpstr>T2K Fit Results</vt:lpstr>
      <vt:lpstr>MINOS+ and OPERA</vt:lpstr>
      <vt:lpstr>Comparisons</vt:lpstr>
      <vt:lpstr>Outlook</vt:lpstr>
      <vt:lpstr>The Future of Long-baselines: DUNE</vt:lpstr>
      <vt:lpstr>The Future of Long-baselines: HyperK</vt:lpstr>
      <vt:lpstr>PowerPoint Presentation</vt:lpstr>
      <vt:lpstr>MiniBooNE</vt:lpstr>
      <vt:lpstr>MiniBooNE</vt:lpstr>
      <vt:lpstr>3+1 Model</vt:lpstr>
      <vt:lpstr>4 Flavor Oscillations at Long-baselines</vt:lpstr>
      <vt:lpstr>4 Flavor Oscillations at Long-baselines</vt:lpstr>
      <vt:lpstr>NOvA NC Disappearance</vt:lpstr>
      <vt:lpstr>Short-Baseline Neutrino Program at Fermilab</vt:lpstr>
      <vt:lpstr>Short-Baseline Neutrino Program at Fermilab</vt:lpstr>
      <vt:lpstr>MicroBooNE: Phase 1</vt:lpstr>
      <vt:lpstr>MicroBooNE results</vt:lpstr>
      <vt:lpstr>SBN Near Detector – SBND</vt:lpstr>
      <vt:lpstr>Status of SBN Far Detector – ICARUS</vt:lpstr>
      <vt:lpstr>SBN Outlook</vt:lpstr>
      <vt:lpstr>Summary</vt:lpstr>
      <vt:lpstr>Backup</vt:lpstr>
      <vt:lpstr>NOvA</vt:lpstr>
      <vt:lpstr>NOvA Collaboration</vt:lpstr>
      <vt:lpstr>Publications and PhDs</vt:lpstr>
      <vt:lpstr>Making an off-axis neutrino beam</vt:lpstr>
      <vt:lpstr>Beam Spectra</vt:lpstr>
      <vt:lpstr>Beam Performance</vt:lpstr>
      <vt:lpstr>NOvA Detectors</vt:lpstr>
      <vt:lpstr>Event Selection</vt:lpstr>
      <vt:lpstr>Improved Event Selection</vt:lpstr>
      <vt:lpstr>Improved Event Selection</vt:lpstr>
      <vt:lpstr>Improved Event Selection</vt:lpstr>
      <vt:lpstr>CVN Architecture </vt:lpstr>
      <vt:lpstr>Simulation</vt:lpstr>
      <vt:lpstr>NOvA Simulation</vt:lpstr>
      <vt:lpstr>Scattering in a Nuclear Environment</vt:lpstr>
      <vt:lpstr>Scattering in a Nuclear Environment</vt:lpstr>
      <vt:lpstr>Calibration</vt:lpstr>
      <vt:lpstr>Energy Scale</vt:lpstr>
      <vt:lpstr>Reconstruction</vt:lpstr>
      <vt:lpstr>Extrapolation</vt:lpstr>
      <vt:lpstr>Backup—Disappearance Results</vt:lpstr>
      <vt:lpstr>Analysis in more detail</vt:lpstr>
      <vt:lpstr>Disappearance</vt:lpstr>
      <vt:lpstr>PowerPoint Presentation</vt:lpstr>
      <vt:lpstr>PowerPoint Presentation</vt:lpstr>
      <vt:lpstr>Appearance and Disappearance  Fit Results</vt:lpstr>
      <vt:lpstr>Backup—NC Results</vt:lpstr>
      <vt:lpstr>Disappearance</vt:lpstr>
      <vt:lpstr>Backup—Appearance Results</vt:lpstr>
      <vt:lpstr>Event Migration</vt:lpstr>
      <vt:lpstr>Wrong-sign Background</vt:lpstr>
      <vt:lpstr>Backup—TestBeam</vt:lpstr>
      <vt:lpstr>New neutron response systematic</vt:lpstr>
      <vt:lpstr>Scintillator Model</vt:lpstr>
      <vt:lpstr>Systematics and Testbeam Motivation</vt:lpstr>
      <vt:lpstr>Testbeam</vt:lpstr>
      <vt:lpstr>Testbeam</vt:lpstr>
      <vt:lpstr>Testbeam</vt:lpstr>
      <vt:lpstr>Backup—Sensitivity</vt:lpstr>
      <vt:lpstr>Proposed  Accelerator Improvement Projects</vt:lpstr>
      <vt:lpstr>AIP Sensitivity Gain</vt:lpstr>
      <vt:lpstr>AIP Sensitivity Gain</vt:lpstr>
      <vt:lpstr>Future Sensitivity</vt:lpstr>
      <vt:lpstr>CP Violation Sensitivity</vt:lpstr>
      <vt:lpstr>Future Sensitivity</vt:lpstr>
      <vt:lpstr>Other Experiments</vt:lpstr>
      <vt:lpstr>PowerPoint Presentation</vt:lpstr>
      <vt:lpstr>PowerPoint Presentation</vt:lpstr>
      <vt:lpstr>PowerPoint Presentation</vt:lpstr>
      <vt:lpstr>Question #3—Delta CP</vt:lpstr>
      <vt:lpstr>Question #3—Delta CP</vt:lpstr>
      <vt:lpstr>Question #3—Delta CP</vt:lpstr>
      <vt:lpstr>Question #3—Delta CP</vt:lpstr>
    </vt:vector>
  </TitlesOfParts>
  <Company>College of William and Mary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Vahle</dc:creator>
  <cp:lastModifiedBy>Patricia Vahle</cp:lastModifiedBy>
  <cp:revision>627</cp:revision>
  <cp:lastPrinted>2018-08-10T18:21:06Z</cp:lastPrinted>
  <dcterms:created xsi:type="dcterms:W3CDTF">2016-06-08T19:50:26Z</dcterms:created>
  <dcterms:modified xsi:type="dcterms:W3CDTF">2018-08-13T00:59:28Z</dcterms:modified>
</cp:coreProperties>
</file>