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8" r:id="rId5"/>
    <p:sldId id="266" r:id="rId6"/>
    <p:sldId id="263" r:id="rId7"/>
    <p:sldId id="262" r:id="rId8"/>
    <p:sldId id="261" r:id="rId9"/>
    <p:sldId id="267" r:id="rId10"/>
    <p:sldId id="268" r:id="rId11"/>
    <p:sldId id="272" r:id="rId12"/>
    <p:sldId id="271" r:id="rId13"/>
    <p:sldId id="275" r:id="rId14"/>
    <p:sldId id="276" r:id="rId15"/>
    <p:sldId id="273" r:id="rId16"/>
    <p:sldId id="270" r:id="rId17"/>
    <p:sldId id="279" r:id="rId18"/>
    <p:sldId id="269" r:id="rId19"/>
    <p:sldId id="280" r:id="rId20"/>
    <p:sldId id="277" r:id="rId21"/>
    <p:sldId id="283" r:id="rId22"/>
    <p:sldId id="285" r:id="rId23"/>
    <p:sldId id="281" r:id="rId24"/>
    <p:sldId id="282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C179B-6870-4429-A28E-79180C3F7894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1BDA5-F63A-4736-91F2-253139D5823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Sk 4</a:t>
            </a:r>
            <a:r>
              <a:rPr lang="en-GB" baseline="0" smtClean="0"/>
              <a:t>pi detector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1BDA5-F63A-4736-91F2-253139D58233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Updated table for 2018 presented in</a:t>
            </a:r>
            <a:r>
              <a:rPr lang="en-GB" baseline="0" smtClean="0"/>
              <a:t> other talks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1BDA5-F63A-4736-91F2-253139D5823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Photon momentum simulated between 0.2 and 0.6</a:t>
            </a:r>
            <a:r>
              <a:rPr lang="en-GB" baseline="0" smtClean="0"/>
              <a:t> GeV/c. Data not known, electron beam had 0.7 GeV/c.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1BDA5-F63A-4736-91F2-253139D58233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300" lvl="2" indent="-342900">
              <a:buFontTx/>
              <a:buChar char="-"/>
            </a:pPr>
            <a:r>
              <a:rPr lang="en-US" altLang="ja-JP" sz="2000" smtClean="0">
                <a:latin typeface="Times New Roman" charset="0"/>
                <a:ea typeface="Times New Roman" charset="0"/>
                <a:cs typeface="Times New Roman" charset="0"/>
              </a:rPr>
              <a:t>e-e+ pair where the positron was not reconstructed as a separate track due to the low momentum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ja-JP" sz="2000" smtClean="0">
                <a:latin typeface="Times New Roman" charset="0"/>
                <a:ea typeface="Times New Roman" charset="0"/>
                <a:cs typeface="Times New Roman" charset="0"/>
              </a:rPr>
              <a:t>GEANT4 </a:t>
            </a:r>
            <a:r>
              <a:rPr lang="en-US" altLang="ja-JP" sz="2000" err="1" smtClean="0">
                <a:latin typeface="Times New Roman" charset="0"/>
                <a:ea typeface="Times New Roman" charset="0"/>
                <a:cs typeface="Times New Roman" charset="0"/>
              </a:rPr>
              <a:t>SuperFGD</a:t>
            </a:r>
            <a:r>
              <a:rPr lang="en-US" altLang="ja-JP" sz="2000" smtClean="0">
                <a:latin typeface="Times New Roman" charset="0"/>
                <a:ea typeface="Times New Roman" charset="0"/>
                <a:cs typeface="Times New Roman" charset="0"/>
              </a:rPr>
              <a:t> 2D particle gun track projection as a function of the total photo-electron (</a:t>
            </a:r>
            <a:r>
              <a:rPr lang="en-US" altLang="ja-JP" sz="2000" err="1" smtClean="0">
                <a:latin typeface="Times New Roman" charset="0"/>
                <a:ea typeface="Times New Roman" charset="0"/>
                <a:cs typeface="Times New Roman" charset="0"/>
              </a:rPr>
              <a:t>p.e.</a:t>
            </a:r>
            <a:r>
              <a:rPr lang="en-US" altLang="ja-JP" sz="2000" smtClean="0">
                <a:latin typeface="Times New Roman" charset="0"/>
                <a:ea typeface="Times New Roman" charset="0"/>
                <a:cs typeface="Times New Roman" charset="0"/>
              </a:rPr>
              <a:t>) counts </a:t>
            </a:r>
          </a:p>
          <a:p>
            <a:pPr marL="1257300" lvl="2" indent="-342900">
              <a:buFontTx/>
              <a:buChar char="-"/>
            </a:pPr>
            <a:endParaRPr lang="en-US" altLang="ja-JP" sz="200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CA6F-FD63-FC46-ADAB-716286C7636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183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7B30-90AE-4B5C-B571-4C08FE5E4A6B}" type="datetimeFigureOut">
              <a:rPr lang="en-GB" smtClean="0"/>
              <a:pPr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76645-A0BE-4C29-BF33-430D0D229C3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en-US" b="1" smtClean="0"/>
              <a:t>T2K Near Detector Upgrades and Plans for T2HK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en-GB" smtClean="0"/>
              <a:t>Thorsten Lux</a:t>
            </a:r>
          </a:p>
          <a:p>
            <a:r>
              <a:rPr lang="en-GB" smtClean="0"/>
              <a:t>On behalf of the </a:t>
            </a:r>
          </a:p>
          <a:p>
            <a:r>
              <a:rPr lang="en-GB" smtClean="0"/>
              <a:t>ND280 Upgrade Working Group</a:t>
            </a:r>
            <a:endParaRPr lang="en-GB"/>
          </a:p>
        </p:txBody>
      </p:sp>
      <p:pic>
        <p:nvPicPr>
          <p:cNvPr id="4" name="Picture 3" descr="IFAE_top_BIST_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4941168"/>
            <a:ext cx="4644008" cy="1441768"/>
          </a:xfrm>
          <a:prstGeom prst="rect">
            <a:avLst/>
          </a:prstGeom>
        </p:spPr>
      </p:pic>
      <p:pic>
        <p:nvPicPr>
          <p:cNvPr id="5" name="Picture 4" descr="t2k_logo_lar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653136"/>
            <a:ext cx="3635896" cy="1817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SuperFGD: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63944"/>
          <a:stretch>
            <a:fillRect/>
          </a:stretch>
        </p:blipFill>
        <p:spPr>
          <a:xfrm>
            <a:off x="2339752" y="2846524"/>
            <a:ext cx="2232248" cy="4011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64563"/>
          <a:stretch>
            <a:fillRect/>
          </a:stretch>
        </p:blipFill>
        <p:spPr>
          <a:xfrm>
            <a:off x="6839744" y="2843751"/>
            <a:ext cx="2304256" cy="40142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027" t="8661" r="62983" b="12161"/>
          <a:stretch>
            <a:fillRect/>
          </a:stretch>
        </p:blipFill>
        <p:spPr>
          <a:xfrm>
            <a:off x="4716016" y="2852936"/>
            <a:ext cx="1944216" cy="3816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092" t="8010" r="61590" b="12299"/>
          <a:stretch>
            <a:fillRect/>
          </a:stretch>
        </p:blipFill>
        <p:spPr>
          <a:xfrm>
            <a:off x="251520" y="2852936"/>
            <a:ext cx="2088232" cy="3888432"/>
          </a:xfrm>
          <a:prstGeom prst="rect">
            <a:avLst/>
          </a:prstGeom>
        </p:spPr>
      </p:pic>
      <p:pic>
        <p:nvPicPr>
          <p:cNvPr id="15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203848" cy="21811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23488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Single track</a:t>
            </a:r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843808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+mj-lt"/>
              </a:rPr>
              <a:t>Pion beam</a:t>
            </a:r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6296" y="24208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Photon </a:t>
            </a:r>
            <a:r>
              <a:rPr lang="en-US" smtClean="0">
                <a:latin typeface="+mj-lt"/>
              </a:rPr>
              <a:t>beam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0032" y="2348880"/>
            <a:ext cx="170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Stopping proton</a:t>
            </a:r>
            <a:endParaRPr lang="en-US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208" y="3326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Simulation</a:t>
            </a:r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164288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Data</a:t>
            </a:r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51520" y="83671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very successful data taking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important step towards full size detector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detailed data analysis ongoing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HA-TPC: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5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2656"/>
            <a:ext cx="5220072" cy="3233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124744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2 rectangular TPCs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inner dimensions: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1.8 m wide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0.7 m height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2 x 1.06 m drift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single gas volume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composite material FC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radiation length: 2-3% X</a:t>
            </a:r>
            <a:r>
              <a:rPr lang="en-GB" sz="2400" baseline="-25000" smtClean="0"/>
              <a:t>0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8 resistive MicroMegas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T2K gas: </a:t>
            </a:r>
            <a:r>
              <a:rPr lang="en-GB" sz="1600" smtClean="0"/>
              <a:t>93% Ar, 3% CF4, 2% iC4H10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Cathode voltage: ~25 kV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readout electronics based on AFTER chip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10% </a:t>
            </a:r>
            <a:r>
              <a:rPr lang="en-GB" sz="2400" smtClean="0">
                <a:sym typeface="Symbol"/>
              </a:rPr>
              <a:t></a:t>
            </a:r>
            <a:r>
              <a:rPr lang="en-GB" sz="2400" smtClean="0"/>
              <a:t>p/p at 1 GeV/c</a:t>
            </a:r>
            <a:endParaRPr lang="en-GB" sz="2400"/>
          </a:p>
        </p:txBody>
      </p:sp>
      <p:graphicFrame>
        <p:nvGraphicFramePr>
          <p:cNvPr id="8" name="Google Shape;137;p29"/>
          <p:cNvGraphicFramePr/>
          <p:nvPr/>
        </p:nvGraphicFramePr>
        <p:xfrm>
          <a:off x="4139952" y="3789040"/>
          <a:ext cx="4764643" cy="22994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55686"/>
                <a:gridCol w="1008957"/>
              </a:tblGrid>
              <a:tr h="3155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Thickss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(mm)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Copper coated polymide film 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0.15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Aramid Fiber Fabric (Kevlar)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2.00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Aramide HoneyComb panel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30.00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Aramid Fiber Fabric (Kevlar)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2.00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Polymide film (insulation)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0.10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Strips (double later) on Kapton foil 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0.15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18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strike="noStrike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i="1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~34.40</a:t>
                      </a:r>
                      <a:endParaRPr sz="1000" b="1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000" marR="90000" marT="45725" marB="457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179512" y="1052736"/>
            <a:ext cx="45365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200" smtClean="0"/>
              <a:t> avalanche size in MM few microns =&gt; no charge sharing between pads</a:t>
            </a:r>
          </a:p>
          <a:p>
            <a:pPr>
              <a:buFont typeface="Arial" pitchFamily="34" charset="0"/>
              <a:buChar char="•"/>
            </a:pPr>
            <a:r>
              <a:rPr lang="en-GB" sz="2200" smtClean="0"/>
              <a:t> adding resistive layer to spread charge </a:t>
            </a:r>
            <a:r>
              <a:rPr lang="en-US" sz="2200" i="1" smtClean="0"/>
              <a:t>(NIM </a:t>
            </a:r>
            <a:r>
              <a:rPr lang="en-US" sz="2200" smtClean="0"/>
              <a:t>A518</a:t>
            </a:r>
            <a:r>
              <a:rPr lang="en-US" sz="2200" i="1" smtClean="0"/>
              <a:t> (2004) 721) </a:t>
            </a:r>
            <a:r>
              <a:rPr lang="en-GB" sz="2200" smtClean="0"/>
              <a:t>=&gt; reduction of electronics channels</a:t>
            </a:r>
            <a:endParaRPr lang="en-GB" sz="2200" smtClean="0"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GB" sz="2200" smtClean="0">
                <a:sym typeface="Symbol"/>
              </a:rPr>
              <a:t> first prototype tested with cosmics and 15 cm drift at Saclay</a:t>
            </a:r>
          </a:p>
          <a:p>
            <a:pPr>
              <a:buFont typeface="Arial" pitchFamily="34" charset="0"/>
              <a:buChar char="•"/>
            </a:pPr>
            <a:r>
              <a:rPr lang="en-GB" sz="2200" smtClean="0">
                <a:sym typeface="Symbol"/>
              </a:rPr>
              <a:t> testbeam with 150 cm drift end of August</a:t>
            </a:r>
          </a:p>
          <a:p>
            <a:endParaRPr lang="en-GB" sz="2200"/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HA-TPC:</a:t>
            </a:r>
            <a:endParaRPr lang="en-GB" sz="3600" b="1">
              <a:solidFill>
                <a:srgbClr val="FF000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539552" y="4221088"/>
            <a:ext cx="5400600" cy="2457564"/>
            <a:chOff x="3131840" y="3861048"/>
            <a:chExt cx="5904656" cy="2889612"/>
          </a:xfrm>
        </p:grpSpPr>
        <p:grpSp>
          <p:nvGrpSpPr>
            <p:cNvPr id="40" name="Group 39"/>
            <p:cNvGrpSpPr/>
            <p:nvPr/>
          </p:nvGrpSpPr>
          <p:grpSpPr>
            <a:xfrm>
              <a:off x="3851920" y="4653136"/>
              <a:ext cx="4824536" cy="2088232"/>
              <a:chOff x="5148064" y="3068960"/>
              <a:chExt cx="3240360" cy="93610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148064" y="3356992"/>
                <a:ext cx="3240360" cy="216024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148064" y="3573016"/>
                <a:ext cx="3240360" cy="21602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148064" y="3789040"/>
                <a:ext cx="3240360" cy="2160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V="1">
                <a:off x="5148065" y="3775295"/>
                <a:ext cx="3226391" cy="13745"/>
              </a:xfrm>
              <a:prstGeom prst="line">
                <a:avLst/>
              </a:prstGeom>
              <a:ln w="12700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148064" y="3068960"/>
                <a:ext cx="3240360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5868144" y="4077072"/>
              <a:ext cx="0" cy="504056"/>
            </a:xfrm>
            <a:prstGeom prst="straightConnector1">
              <a:avLst/>
            </a:prstGeom>
            <a:ln w="28575">
              <a:solidFill>
                <a:schemeClr val="accent6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Isosceles Triangle 43"/>
            <p:cNvSpPr/>
            <p:nvPr/>
          </p:nvSpPr>
          <p:spPr>
            <a:xfrm>
              <a:off x="5679041" y="4650782"/>
              <a:ext cx="360040" cy="648072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5026352" y="5309167"/>
              <a:ext cx="1620570" cy="389299"/>
            </a:xfrm>
            <a:custGeom>
              <a:avLst/>
              <a:gdLst>
                <a:gd name="connsiteX0" fmla="*/ 0 w 1620570"/>
                <a:gd name="connsiteY0" fmla="*/ 0 h 389299"/>
                <a:gd name="connsiteX1" fmla="*/ 72428 w 1620570"/>
                <a:gd name="connsiteY1" fmla="*/ 172016 h 389299"/>
                <a:gd name="connsiteX2" fmla="*/ 208230 w 1620570"/>
                <a:gd name="connsiteY2" fmla="*/ 253497 h 389299"/>
                <a:gd name="connsiteX3" fmla="*/ 371192 w 1620570"/>
                <a:gd name="connsiteY3" fmla="*/ 316871 h 389299"/>
                <a:gd name="connsiteX4" fmla="*/ 534155 w 1620570"/>
                <a:gd name="connsiteY4" fmla="*/ 371192 h 389299"/>
                <a:gd name="connsiteX5" fmla="*/ 669957 w 1620570"/>
                <a:gd name="connsiteY5" fmla="*/ 380246 h 389299"/>
                <a:gd name="connsiteX6" fmla="*/ 769545 w 1620570"/>
                <a:gd name="connsiteY6" fmla="*/ 389299 h 389299"/>
                <a:gd name="connsiteX7" fmla="*/ 860079 w 1620570"/>
                <a:gd name="connsiteY7" fmla="*/ 389299 h 389299"/>
                <a:gd name="connsiteX8" fmla="*/ 968721 w 1620570"/>
                <a:gd name="connsiteY8" fmla="*/ 380246 h 389299"/>
                <a:gd name="connsiteX9" fmla="*/ 1104523 w 1620570"/>
                <a:gd name="connsiteY9" fmla="*/ 380246 h 389299"/>
                <a:gd name="connsiteX10" fmla="*/ 1321806 w 1620570"/>
                <a:gd name="connsiteY10" fmla="*/ 325925 h 389299"/>
                <a:gd name="connsiteX11" fmla="*/ 1412341 w 1620570"/>
                <a:gd name="connsiteY11" fmla="*/ 262551 h 389299"/>
                <a:gd name="connsiteX12" fmla="*/ 1511929 w 1620570"/>
                <a:gd name="connsiteY12" fmla="*/ 144855 h 389299"/>
                <a:gd name="connsiteX13" fmla="*/ 1584357 w 1620570"/>
                <a:gd name="connsiteY13" fmla="*/ 63374 h 389299"/>
                <a:gd name="connsiteX14" fmla="*/ 1620570 w 1620570"/>
                <a:gd name="connsiteY14" fmla="*/ 0 h 389299"/>
                <a:gd name="connsiteX15" fmla="*/ 0 w 1620570"/>
                <a:gd name="connsiteY15" fmla="*/ 0 h 38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0570" h="389299">
                  <a:moveTo>
                    <a:pt x="0" y="0"/>
                  </a:moveTo>
                  <a:lnTo>
                    <a:pt x="72428" y="172016"/>
                  </a:lnTo>
                  <a:lnTo>
                    <a:pt x="208230" y="253497"/>
                  </a:lnTo>
                  <a:lnTo>
                    <a:pt x="371192" y="316871"/>
                  </a:lnTo>
                  <a:lnTo>
                    <a:pt x="534155" y="371192"/>
                  </a:lnTo>
                  <a:lnTo>
                    <a:pt x="669957" y="380246"/>
                  </a:lnTo>
                  <a:lnTo>
                    <a:pt x="769545" y="389299"/>
                  </a:lnTo>
                  <a:lnTo>
                    <a:pt x="860079" y="389299"/>
                  </a:lnTo>
                  <a:lnTo>
                    <a:pt x="968721" y="380246"/>
                  </a:lnTo>
                  <a:lnTo>
                    <a:pt x="1104523" y="380246"/>
                  </a:lnTo>
                  <a:lnTo>
                    <a:pt x="1321806" y="325925"/>
                  </a:lnTo>
                  <a:lnTo>
                    <a:pt x="1412341" y="262551"/>
                  </a:lnTo>
                  <a:lnTo>
                    <a:pt x="1511929" y="144855"/>
                  </a:lnTo>
                  <a:lnTo>
                    <a:pt x="1584357" y="63374"/>
                  </a:lnTo>
                  <a:lnTo>
                    <a:pt x="16205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28184" y="580526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smtClean="0"/>
                <a:t>Insulator ~100 </a:t>
              </a:r>
              <a:r>
                <a:rPr lang="en-GB" sz="1400" smtClean="0">
                  <a:sym typeface="Symbol"/>
                </a:rPr>
                <a:t>m</a:t>
              </a:r>
              <a:endParaRPr lang="en-GB" sz="14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16016" y="638132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PCB</a:t>
              </a:r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16216" y="5373216"/>
              <a:ext cx="2520280" cy="3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smtClean="0"/>
                <a:t>Resistive layer  ~75 </a:t>
              </a:r>
              <a:r>
                <a:rPr lang="en-GB" sz="1400" smtClean="0">
                  <a:sym typeface="Symbol"/>
                </a:rPr>
                <a:t>m</a:t>
              </a:r>
              <a:endParaRPr lang="en-GB" sz="1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31840" y="587727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+ HV</a:t>
              </a:r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51920" y="4725144"/>
              <a:ext cx="1872208" cy="94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smtClean="0"/>
                <a:t>Amplification gap ~100 </a:t>
              </a:r>
              <a:r>
                <a:rPr lang="en-GB" sz="1400" smtClean="0">
                  <a:sym typeface="Symbol"/>
                </a:rPr>
                <a:t>m</a:t>
              </a:r>
              <a:endParaRPr lang="en-GB" sz="1400" smtClean="0"/>
            </a:p>
            <a:p>
              <a:r>
                <a:rPr lang="en-GB" smtClean="0"/>
                <a:t>  </a:t>
              </a:r>
              <a:endParaRPr lang="en-GB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68144" y="386104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e</a:t>
              </a:r>
              <a:endParaRPr lang="en-GB"/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>
              <a:off x="3491880" y="4653136"/>
              <a:ext cx="360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3275856" y="4941168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3347864" y="5013176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3419872" y="5085184"/>
              <a:ext cx="135632" cy="83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491880" y="4653136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3419872" y="5589240"/>
              <a:ext cx="4320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3419872" y="5589240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5" descr="pulse"/>
          <p:cNvPicPr>
            <a:picLocks noChangeAspect="1" noChangeArrowheads="1"/>
          </p:cNvPicPr>
          <p:nvPr/>
        </p:nvPicPr>
        <p:blipFill>
          <a:blip r:embed="rId3" cstate="print"/>
          <a:srcRect l="8658" t="5406" b="4506"/>
          <a:stretch>
            <a:fillRect/>
          </a:stretch>
        </p:blipFill>
        <p:spPr bwMode="auto">
          <a:xfrm>
            <a:off x="6300192" y="3068960"/>
            <a:ext cx="2280791" cy="359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39952" y="3933056"/>
          <a:ext cx="2305050" cy="687388"/>
        </p:xfrm>
        <a:graphic>
          <a:graphicData uri="http://schemas.openxmlformats.org/presentationml/2006/ole">
            <p:oleObj spid="_x0000_s2050" name="Equation" r:id="rId4" imgW="1358900" imgH="406400" progId="">
              <p:embed/>
            </p:oleObj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5181" y="116632"/>
            <a:ext cx="473881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717032"/>
            <a:ext cx="69486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836712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Baseline choice: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Cast plastic scintillator: EJ-200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8 SiPM (6x6 mm2) directly coupled to scintillator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readout from both sides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tested in CERN </a:t>
            </a:r>
            <a:r>
              <a:rPr lang="en-GB" sz="2400" smtClean="0"/>
              <a:t>testbeam </a:t>
            </a:r>
            <a:r>
              <a:rPr lang="en-GB" sz="2400" smtClean="0"/>
              <a:t>2017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~70 ps time resolution for 1.5 m bars achieved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TOF:</a:t>
            </a:r>
            <a:endParaRPr lang="en-GB" sz="36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3688" y="188640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mtClean="0"/>
              <a:t>JINST 12 (2017) no.11, P11023 (arXiv:1709.08972)</a:t>
            </a:r>
            <a:endParaRPr lang="en-GB"/>
          </a:p>
        </p:txBody>
      </p:sp>
      <p:pic>
        <p:nvPicPr>
          <p:cNvPr id="37890" name="Picture 2" descr="http://inspirehep.net/record/1625786/files/fig_Fig4_left.png"/>
          <p:cNvPicPr>
            <a:picLocks noChangeAspect="1" noChangeArrowheads="1"/>
          </p:cNvPicPr>
          <p:nvPr/>
        </p:nvPicPr>
        <p:blipFill>
          <a:blip r:embed="rId3" cstate="print"/>
          <a:srcRect l="30527" t="2541" r="2134" b="33930"/>
          <a:stretch>
            <a:fillRect/>
          </a:stretch>
        </p:blipFill>
        <p:spPr bwMode="auto">
          <a:xfrm>
            <a:off x="4751512" y="764704"/>
            <a:ext cx="4392488" cy="292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TOF: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515624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79512" y="908720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ND280 panels: 12x230x1 cm</a:t>
            </a:r>
            <a:r>
              <a:rPr lang="en-GB" sz="2400" baseline="30000" smtClean="0"/>
              <a:t>3</a:t>
            </a:r>
            <a:r>
              <a:rPr lang="en-GB" sz="240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readout electronics based on MUSIC ASIC (UB) and SAMPIC digitizer (LAL)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purpose: identify if particles from target to magnet and improve backward efficienty for current tracker</a:t>
            </a:r>
          </a:p>
          <a:p>
            <a:endParaRPr lang="en-GB" sz="2400"/>
          </a:p>
        </p:txBody>
      </p:sp>
      <p:grpSp>
        <p:nvGrpSpPr>
          <p:cNvPr id="37" name="Group 36"/>
          <p:cNvGrpSpPr/>
          <p:nvPr/>
        </p:nvGrpSpPr>
        <p:grpSpPr>
          <a:xfrm>
            <a:off x="5183560" y="764704"/>
            <a:ext cx="3960440" cy="5256584"/>
            <a:chOff x="4716016" y="620688"/>
            <a:chExt cx="4320480" cy="5616624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1124744"/>
              <a:ext cx="43053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4716016" y="620688"/>
              <a:ext cx="4248472" cy="5040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Magnet</a:t>
              </a:r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88024" y="5733256"/>
              <a:ext cx="4248472" cy="5040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Magnet</a:t>
              </a:r>
              <a:endParaRPr lang="en-GB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652120" y="908720"/>
              <a:ext cx="0" cy="24482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228184" y="908720"/>
              <a:ext cx="0" cy="24482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316416" y="3212976"/>
              <a:ext cx="72008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8316416" y="3717032"/>
              <a:ext cx="72008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796136" y="2060848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/>
                <a:t>or</a:t>
              </a:r>
              <a:endParaRPr lang="en-GB" b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60432" y="321297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/>
                <a:t>or</a:t>
              </a:r>
              <a:endParaRPr lang="en-GB" b="1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44208" y="5517232"/>
              <a:ext cx="936104" cy="1440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248472" cy="302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66551"/>
            <a:ext cx="4860032" cy="3291449"/>
          </a:xfrm>
          <a:prstGeom prst="rect">
            <a:avLst/>
          </a:prstGeom>
        </p:spPr>
      </p:pic>
      <p:pic>
        <p:nvPicPr>
          <p:cNvPr id="6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16632"/>
            <a:ext cx="3632059" cy="3212976"/>
          </a:xfrm>
          <a:prstGeom prst="rect">
            <a:avLst/>
          </a:prstGeom>
        </p:spPr>
      </p:pic>
      <p:pic>
        <p:nvPicPr>
          <p:cNvPr id="8" name="Picture 7" descr="pet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3958575" cy="25202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9752" y="5486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data</a:t>
            </a:r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364088" y="40770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simulation</a:t>
            </a:r>
            <a:endParaRPr lang="en-GB"/>
          </a:p>
        </p:txBody>
      </p:sp>
      <p:sp>
        <p:nvSpPr>
          <p:cNvPr id="22" name="Notched Right Arrow 21"/>
          <p:cNvSpPr/>
          <p:nvPr/>
        </p:nvSpPr>
        <p:spPr>
          <a:xfrm rot="3362113">
            <a:off x="4156392" y="2927853"/>
            <a:ext cx="1008112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Beyond T2K II: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37720"/>
            <a:ext cx="847798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3150"/>
          <a:stretch>
            <a:fillRect/>
          </a:stretch>
        </p:blipFill>
        <p:spPr bwMode="auto">
          <a:xfrm>
            <a:off x="5220072" y="404664"/>
            <a:ext cx="3734475" cy="233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980728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T2K-II will improve systematics to 4%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aim for HK is 3%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idea is to add intermediate detector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Water Cherenkov detector doped with Gd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intense R&amp;D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9832" y="4437112"/>
            <a:ext cx="33123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87824" y="4725144"/>
            <a:ext cx="5184576" cy="72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0275" y="318581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2 phases: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Phase 0: </a:t>
            </a:r>
            <a:r>
              <a:rPr lang="es-ES" sz="2400" smtClean="0"/>
              <a:t>50 ton test experiment at Fermilab or CERN (2021/22)</a:t>
            </a:r>
            <a:endParaRPr lang="en-GB" sz="2400" smtClean="0"/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Phase 1: full detector, movable (2025 and beyond)</a:t>
            </a:r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2051720" y="472514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smtClean="0"/>
              <a:t>HK talk on the 16</a:t>
            </a:r>
            <a:r>
              <a:rPr lang="en-GB" b="1" baseline="30000" smtClean="0"/>
              <a:t>th</a:t>
            </a:r>
            <a:r>
              <a:rPr lang="en-GB" b="1" smtClean="0"/>
              <a:t> of August</a:t>
            </a:r>
            <a:endParaRPr lang="en-GB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54360"/>
          </a:xfrm>
        </p:spPr>
        <p:txBody>
          <a:bodyPr/>
          <a:lstStyle/>
          <a:p>
            <a:r>
              <a:rPr lang="en-GB" smtClean="0"/>
              <a:t>Conclusions</a:t>
            </a:r>
            <a:endParaRPr lang="en-GB"/>
          </a:p>
        </p:txBody>
      </p:sp>
      <p:sp>
        <p:nvSpPr>
          <p:cNvPr id="4" name="正方形/長方形 1"/>
          <p:cNvSpPr/>
          <p:nvPr/>
        </p:nvSpPr>
        <p:spPr>
          <a:xfrm>
            <a:off x="179512" y="908720"/>
            <a:ext cx="866249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altLang="ja-JP" sz="2000" b="1" smtClean="0">
                <a:ea typeface="Times New Roman" charset="0"/>
                <a:cs typeface="Times New Roman" charset="0"/>
              </a:rPr>
              <a:t>ND280 and Beam Upgrade </a:t>
            </a:r>
            <a:r>
              <a:rPr lang="en-US" altLang="ja-JP" sz="2000" b="1" dirty="0" smtClean="0">
                <a:ea typeface="Times New Roman" charset="0"/>
                <a:cs typeface="Times New Roman" charset="0"/>
              </a:rPr>
              <a:t>for T2K-II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smtClean="0">
                <a:ea typeface="Times New Roman" charset="0"/>
                <a:cs typeface="Times New Roman" charset="0"/>
              </a:rPr>
              <a:t>High angle </a:t>
            </a:r>
            <a:r>
              <a:rPr lang="en-US" altLang="ja-JP" sz="2000" dirty="0" smtClean="0">
                <a:ea typeface="Times New Roman" charset="0"/>
                <a:cs typeface="Times New Roman" charset="0"/>
              </a:rPr>
              <a:t>acceptance and low momentum measurement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by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SuperFGD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,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HA-TPCs and </a:t>
            </a:r>
            <a:r>
              <a:rPr lang="en-US" altLang="ja-JP" sz="2000" dirty="0" err="1" smtClean="0">
                <a:ea typeface="Times New Roman" charset="0"/>
                <a:cs typeface="Times New Roman" charset="0"/>
              </a:rPr>
              <a:t>ToF</a:t>
            </a:r>
            <a:r>
              <a:rPr lang="en-US" altLang="ja-JP" sz="2000" dirty="0" smtClean="0">
                <a:ea typeface="Times New Roman" charset="0"/>
                <a:cs typeface="Times New Roman" charset="0"/>
              </a:rPr>
              <a:t> counters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dirty="0">
                <a:ea typeface="Times New Roman" charset="0"/>
                <a:cs typeface="Times New Roman" charset="0"/>
              </a:rPr>
              <a:t>R&amp;D and simulation studies </a:t>
            </a:r>
            <a:r>
              <a:rPr lang="en-US" altLang="ja-JP" sz="2000">
                <a:ea typeface="Times New Roman" charset="0"/>
                <a:cs typeface="Times New Roman" charset="0"/>
              </a:rPr>
              <a:t>in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progress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smtClean="0">
                <a:ea typeface="Times New Roman" charset="0"/>
                <a:cs typeface="Times New Roman" charset="0"/>
              </a:rPr>
              <a:t>Proposal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submitted </a:t>
            </a:r>
            <a:r>
              <a:rPr lang="en-US" altLang="ja-JP" sz="2000" dirty="0" smtClean="0">
                <a:ea typeface="Times New Roman" charset="0"/>
                <a:cs typeface="Times New Roman" charset="0"/>
              </a:rPr>
              <a:t>Jan 2018 (SPSC@CERN &amp;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PAC@J-PARC)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smtClean="0">
                <a:ea typeface="Times New Roman" charset="0"/>
                <a:cs typeface="Times New Roman" charset="0"/>
              </a:rPr>
              <a:t>Beam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power increased to 1.3 MW</a:t>
            </a:r>
            <a:endParaRPr lang="en-US" altLang="ja-JP" sz="2000" dirty="0" smtClean="0">
              <a:ea typeface="Times New Roman" charset="0"/>
              <a:cs typeface="Times New Roman" charset="0"/>
            </a:endParaRPr>
          </a:p>
          <a:p>
            <a:pPr marL="800100" lvl="1" indent="-342900" algn="just">
              <a:buFont typeface="Arial" charset="0"/>
              <a:buChar char="•"/>
            </a:pPr>
            <a:endParaRPr lang="en-US" altLang="ja-JP" sz="2000" b="1" dirty="0" smtClean="0"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altLang="ja-JP" sz="2000" b="1" smtClean="0">
                <a:ea typeface="Times New Roman" charset="0"/>
                <a:cs typeface="Times New Roman" charset="0"/>
              </a:rPr>
              <a:t>Schedule </a:t>
            </a:r>
            <a:r>
              <a:rPr lang="en-US" altLang="ja-JP" sz="2000" b="1" dirty="0" smtClean="0">
                <a:ea typeface="Times New Roman" charset="0"/>
                <a:cs typeface="Times New Roman" charset="0"/>
              </a:rPr>
              <a:t>for the ND280 Upgrade: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dirty="0" smtClean="0">
                <a:ea typeface="Times New Roman" charset="0"/>
                <a:cs typeface="Times New Roman" charset="0"/>
              </a:rPr>
              <a:t>June - August 2018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: SuperFGD </a:t>
            </a:r>
            <a:r>
              <a:rPr lang="en-US" altLang="ja-JP" sz="2000" dirty="0" smtClean="0">
                <a:ea typeface="Times New Roman" charset="0"/>
                <a:cs typeface="Times New Roman" charset="0"/>
              </a:rPr>
              <a:t>and HA-TPC beam test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@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CERN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b="1" smtClean="0">
                <a:ea typeface="Times New Roman" charset="0"/>
                <a:cs typeface="Times New Roman" charset="0"/>
              </a:rPr>
              <a:t>Acknowledgement: Many thanks to CENF for </a:t>
            </a:r>
            <a:r>
              <a:rPr lang="en-US" altLang="ja-JP" sz="2000" b="1" smtClean="0">
                <a:ea typeface="Times New Roman" charset="0"/>
                <a:cs typeface="Times New Roman" charset="0"/>
              </a:rPr>
              <a:t>support</a:t>
            </a:r>
            <a:r>
              <a:rPr lang="en-US" altLang="ja-JP" sz="2000" b="1" smtClean="0">
                <a:ea typeface="Times New Roman" charset="0"/>
                <a:cs typeface="Times New Roman" charset="0"/>
              </a:rPr>
              <a:t>!</a:t>
            </a:r>
            <a:endParaRPr lang="en-US" altLang="ja-JP" sz="2000" dirty="0" smtClean="0">
              <a:ea typeface="Times New Roman" charset="0"/>
              <a:cs typeface="Times New Roman" charset="0"/>
            </a:endParaRP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dirty="0" smtClean="0">
                <a:ea typeface="Times New Roman" charset="0"/>
                <a:cs typeface="Times New Roman" charset="0"/>
              </a:rPr>
              <a:t>End of 2018: Technical Design Report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b="1" smtClean="0">
                <a:solidFill>
                  <a:schemeClr val="accent3">
                    <a:lumMod val="50000"/>
                  </a:schemeClr>
                </a:solidFill>
                <a:ea typeface="Times New Roman" charset="0"/>
                <a:cs typeface="Times New Roman" charset="0"/>
              </a:rPr>
              <a:t>2021</a:t>
            </a:r>
            <a:r>
              <a:rPr lang="en-US" altLang="ja-JP" sz="2000" b="1" dirty="0" smtClean="0">
                <a:solidFill>
                  <a:schemeClr val="accent3">
                    <a:lumMod val="50000"/>
                  </a:schemeClr>
                </a:solidFill>
                <a:ea typeface="Times New Roman" charset="0"/>
                <a:cs typeface="Times New Roman" charset="0"/>
              </a:rPr>
              <a:t>: Installation and commissioning </a:t>
            </a:r>
            <a:r>
              <a:rPr lang="en-US" altLang="ja-JP" sz="2000" b="1" smtClean="0">
                <a:solidFill>
                  <a:schemeClr val="accent3">
                    <a:lumMod val="50000"/>
                  </a:schemeClr>
                </a:solidFill>
                <a:ea typeface="Times New Roman" charset="0"/>
                <a:cs typeface="Times New Roman" charset="0"/>
              </a:rPr>
              <a:t>in Japan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b="1" smtClean="0">
                <a:solidFill>
                  <a:schemeClr val="accent3">
                    <a:lumMod val="50000"/>
                  </a:schemeClr>
                </a:solidFill>
                <a:ea typeface="Times New Roman" charset="0"/>
                <a:cs typeface="Times New Roman" charset="0"/>
              </a:rPr>
              <a:t>Reduction of systematics to about 4%</a:t>
            </a:r>
            <a:endParaRPr lang="en-US" altLang="ja-JP" sz="2000" b="1" dirty="0" smtClean="0">
              <a:solidFill>
                <a:schemeClr val="accent3">
                  <a:lumMod val="50000"/>
                </a:schemeClr>
              </a:solidFill>
              <a:ea typeface="Times New Roman" charset="0"/>
              <a:cs typeface="Times New Roman" charset="0"/>
            </a:endParaRPr>
          </a:p>
          <a:p>
            <a:pPr marL="800100" lvl="1" indent="-342900" algn="just">
              <a:buFont typeface="Arial" charset="0"/>
              <a:buChar char="•"/>
            </a:pPr>
            <a:endParaRPr lang="en-US" altLang="ja-JP" sz="2000" smtClean="0"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US" altLang="ja-JP" sz="2000" b="1" smtClean="0">
                <a:ea typeface="Times New Roman" charset="0"/>
                <a:cs typeface="Times New Roman" charset="0"/>
              </a:rPr>
              <a:t>Plans for time beyond T2K-II well progressing: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smtClean="0">
                <a:ea typeface="Times New Roman" charset="0"/>
                <a:cs typeface="Times New Roman" charset="0"/>
              </a:rPr>
              <a:t>Intermediate water Cherenkov </a:t>
            </a:r>
            <a:r>
              <a:rPr lang="en-US" altLang="ja-JP" sz="2000" smtClean="0">
                <a:ea typeface="Times New Roman" charset="0"/>
                <a:cs typeface="Times New Roman" charset="0"/>
              </a:rPr>
              <a:t>detector, movable </a:t>
            </a:r>
            <a:endParaRPr lang="en-US" altLang="ja-JP" sz="2000" smtClean="0">
              <a:ea typeface="Times New Roman" charset="0"/>
              <a:cs typeface="Times New Roman" charset="0"/>
            </a:endParaRPr>
          </a:p>
          <a:p>
            <a:pPr marL="800100" lvl="1" indent="-342900" algn="just">
              <a:buFont typeface="Arial" charset="0"/>
              <a:buChar char="•"/>
            </a:pPr>
            <a:r>
              <a:rPr lang="en-US" altLang="ja-JP" sz="2000" smtClean="0">
                <a:ea typeface="Times New Roman" charset="0"/>
                <a:cs typeface="Times New Roman" charset="0"/>
              </a:rPr>
              <a:t>Aim: reduce systematics to 3%</a:t>
            </a:r>
            <a:endParaRPr lang="en-US" altLang="ja-JP" sz="2000" dirty="0" smtClean="0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292494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smtClean="0"/>
              <a:t>BACKUP SLIDES</a:t>
            </a:r>
            <a:endParaRPr lang="en-GB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704" y="0"/>
            <a:ext cx="541657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607" t="17450" r="11116" b="12201"/>
          <a:stretch>
            <a:fillRect/>
          </a:stretch>
        </p:blipFill>
        <p:spPr bwMode="auto">
          <a:xfrm>
            <a:off x="899592" y="3826514"/>
            <a:ext cx="6379694" cy="303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sage of the muon neutrino beam from J-PARC to Super Kamiokande"/>
          <p:cNvPicPr>
            <a:picLocks noChangeAspect="1" noChangeArrowheads="1"/>
          </p:cNvPicPr>
          <p:nvPr/>
        </p:nvPicPr>
        <p:blipFill>
          <a:blip r:embed="rId3" cstate="print"/>
          <a:srcRect t="15210"/>
          <a:stretch>
            <a:fillRect/>
          </a:stretch>
        </p:blipFill>
        <p:spPr bwMode="auto">
          <a:xfrm>
            <a:off x="0" y="207094"/>
            <a:ext cx="8985402" cy="2926914"/>
          </a:xfrm>
          <a:prstGeom prst="rect">
            <a:avLst/>
          </a:prstGeom>
          <a:noFill/>
        </p:spPr>
      </p:pic>
      <p:pic>
        <p:nvPicPr>
          <p:cNvPr id="3" name="Picture 2" descr="ND280Exploded-Text-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2924944"/>
            <a:ext cx="3698137" cy="3271429"/>
          </a:xfrm>
          <a:prstGeom prst="rect">
            <a:avLst/>
          </a:prstGeom>
        </p:spPr>
      </p:pic>
      <p:pic>
        <p:nvPicPr>
          <p:cNvPr id="1028" name="Picture 4" descr="Super-Kamiokande detec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4762873" cy="3243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24104" y="716234"/>
            <a:ext cx="6895793" cy="564011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T2K ND280 upgrade workshop, 25-26 July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5A9E-91D9-194A-A894-7C8E822DF85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916" y="1"/>
            <a:ext cx="7099395" cy="535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Event displays (decay candidate)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2686051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j-lt"/>
              </a:rPr>
              <a:t>150 ns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61260" y="2993827"/>
            <a:ext cx="921544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62177" y="2505443"/>
            <a:ext cx="21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+mj-lt"/>
              </a:rPr>
              <a:t>Muon life time is 2µs</a:t>
            </a:r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99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0629" y="103847"/>
                <a:ext cx="70771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b="1">
                    <a:ea typeface="Times New Roman" charset="0"/>
                    <a:cs typeface="Times New Roman" charset="0"/>
                  </a:rPr>
                  <a:t>e</a:t>
                </a:r>
                <a:r>
                  <a:rPr lang="en-US" altLang="ja-JP" sz="3200" b="1" smtClean="0">
                    <a:ea typeface="Times New Roman" charset="0"/>
                    <a:cs typeface="Times New Roman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𝛾</m:t>
                    </m:r>
                  </m:oMath>
                </a14:m>
                <a:r>
                  <a:rPr lang="en-US" altLang="ja-JP" sz="3200" b="1" smtClean="0">
                    <a:ea typeface="Times New Roman" charset="0"/>
                    <a:cs typeface="Times New Roman" charset="0"/>
                  </a:rPr>
                  <a:t> Separation in ND280 Upgrade Target</a:t>
                </a: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29" y="103847"/>
                <a:ext cx="7077194" cy="584775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2241" t="-12500" r="-1379" b="-34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60714"/>
            <a:ext cx="2057400" cy="365125"/>
          </a:xfrm>
        </p:spPr>
        <p:txBody>
          <a:bodyPr/>
          <a:lstStyle/>
          <a:p>
            <a:fld id="{8868C519-1E21-B345-A6B0-2CCAF7762FB9}" type="slidenum">
              <a:rPr kumimoji="1" lang="ja-JP" altLang="en-US" sz="1400" b="1" smtClean="0">
                <a:solidFill>
                  <a:schemeClr val="tx1"/>
                </a:solidFill>
              </a:rPr>
              <a:pPr/>
              <a:t>21</a:t>
            </a:fld>
            <a:endParaRPr kumimoji="1" lang="ja-JP" altLang="en-US" sz="1400" b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-32223" y="631878"/>
                <a:ext cx="804850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charset="0"/>
                  <a:buChar char="•"/>
                </a:pP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Goal to distinguish e/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𝛾</m:t>
                    </m:r>
                  </m:oMath>
                </a14:m>
                <a:r>
                  <a:rPr lang="en-US" altLang="ja-JP" sz="2400" dirty="0"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events that are single-track, electron-like, low momentum (200 &lt; p &lt; 600 MeV/c)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Distinction </a:t>
                </a:r>
                <a:r>
                  <a:rPr lang="en-US" altLang="ja-JP" sz="2400" dirty="0">
                    <a:ea typeface="Times New Roman" charset="0"/>
                    <a:cs typeface="Times New Roman" charset="0"/>
                  </a:rPr>
                  <a:t>between </a:t>
                </a: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1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) </a:t>
                </a:r>
                <a:r>
                  <a:rPr lang="en-US" altLang="ja-JP" sz="2400" dirty="0">
                    <a:ea typeface="Times New Roman" charset="0"/>
                    <a:cs typeface="Times New Roman" charset="0"/>
                  </a:rPr>
                  <a:t>and </a:t>
                </a: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2(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𝛾</m:t>
                    </m:r>
                    <m:r>
                      <a:rPr lang="en-US" altLang="ja-JP" sz="2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) </a:t>
                </a:r>
                <a:r>
                  <a:rPr lang="en-US" altLang="ja-JP" sz="2400" dirty="0">
                    <a:ea typeface="Times New Roman" charset="0"/>
                    <a:cs typeface="Times New Roman" charset="0"/>
                  </a:rPr>
                  <a:t>MIP events using the </a:t>
                </a: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MPPC light yield from the tracks</a:t>
                </a:r>
              </a:p>
              <a:p>
                <a:pPr marL="1257300" lvl="2" indent="-342900">
                  <a:buFont typeface="Arial" charset="0"/>
                  <a:buChar char="•"/>
                </a:pP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Considering the light yield before and after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 </a:t>
                </a:r>
                <a:br>
                  <a:rPr lang="en-US" altLang="ja-JP" sz="2400" dirty="0" smtClean="0">
                    <a:ea typeface="Times New Roman" charset="0"/>
                    <a:cs typeface="Times New Roman" charset="0"/>
                  </a:rPr>
                </a:br>
                <a:r>
                  <a:rPr lang="en-US" altLang="ja-JP" sz="2400" dirty="0" smtClean="0">
                    <a:ea typeface="Times New Roman" charset="0"/>
                    <a:cs typeface="Times New Roman" charset="0"/>
                  </a:rPr>
                  <a:t>tracks split into different scintillator segments</a:t>
                </a:r>
              </a:p>
              <a:p>
                <a:pPr marL="800100" lvl="1" indent="-342900">
                  <a:buFontTx/>
                  <a:buChar char="-"/>
                </a:pPr>
                <a:endParaRPr kumimoji="1" lang="ja-JP" altLang="en-US" sz="2400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223" y="631878"/>
                <a:ext cx="8048502" cy="2677656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1822" r="-9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表 17"/>
          <p:cNvGraphicFramePr>
            <a:graphicFrameLocks noGrp="1"/>
          </p:cNvGraphicFramePr>
          <p:nvPr>
            <p:extLst/>
          </p:nvPr>
        </p:nvGraphicFramePr>
        <p:xfrm>
          <a:off x="917828" y="3335124"/>
          <a:ext cx="3202275" cy="3025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7425"/>
                <a:gridCol w="1067425"/>
                <a:gridCol w="1067425"/>
              </a:tblGrid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円/楕円 18"/>
          <p:cNvSpPr/>
          <p:nvPr/>
        </p:nvSpPr>
        <p:spPr>
          <a:xfrm>
            <a:off x="1331258" y="3744769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396937" y="3749539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3425637" y="3758216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1331258" y="4749430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396937" y="4754200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3425637" y="4762877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1331258" y="5754091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2396937" y="5758861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3425637" y="5767538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 flipH="1" flipV="1">
            <a:off x="1031281" y="3744770"/>
            <a:ext cx="2622956" cy="2427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表 41"/>
          <p:cNvGraphicFramePr>
            <a:graphicFrameLocks noGrp="1"/>
          </p:cNvGraphicFramePr>
          <p:nvPr>
            <p:extLst/>
          </p:nvPr>
        </p:nvGraphicFramePr>
        <p:xfrm>
          <a:off x="4887357" y="3335124"/>
          <a:ext cx="3233634" cy="3025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7878"/>
                <a:gridCol w="1077878"/>
                <a:gridCol w="1077878"/>
              </a:tblGrid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08530"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48035" marR="48035" marT="24017" marB="24017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43" name="円/楕円 42"/>
          <p:cNvSpPr/>
          <p:nvPr/>
        </p:nvSpPr>
        <p:spPr>
          <a:xfrm>
            <a:off x="5332148" y="3744769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6397827" y="3749539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7426527" y="3758216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5332148" y="4749430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6397827" y="4754200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426527" y="4762877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5332148" y="5754091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6397827" y="5758861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7426527" y="5767538"/>
            <a:ext cx="228600" cy="228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8120991" y="2195582"/>
            <a:ext cx="0" cy="72212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8120992" y="2917710"/>
            <a:ext cx="79957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8016279" y="180871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z</a:t>
            </a:r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602111" y="294819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y</a:t>
            </a:r>
            <a:endParaRPr kumimoji="1" lang="ja-JP" altLang="en-US"/>
          </a:p>
        </p:txBody>
      </p:sp>
      <p:cxnSp>
        <p:nvCxnSpPr>
          <p:cNvPr id="56" name="直線矢印コネクタ 55"/>
          <p:cNvCxnSpPr/>
          <p:nvPr/>
        </p:nvCxnSpPr>
        <p:spPr>
          <a:xfrm flipH="1" flipV="1">
            <a:off x="4920203" y="3523119"/>
            <a:ext cx="2486155" cy="2456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 flipV="1">
            <a:off x="6163280" y="4454927"/>
            <a:ext cx="1263247" cy="1540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7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0FF2-7CAC-4CAE-AB34-7CA8CAAC29E9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 August 2018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Blondel SuperFGD test beam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7037" y="242504"/>
            <a:ext cx="293323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prstClr val="black"/>
                </a:solidFill>
              </a:rPr>
              <a:t>A Photon </a:t>
            </a:r>
            <a:r>
              <a:rPr lang="fr-CH" sz="2000" b="1" dirty="0" err="1">
                <a:solidFill>
                  <a:prstClr val="black"/>
                </a:solidFill>
              </a:rPr>
              <a:t>beam</a:t>
            </a:r>
            <a:r>
              <a:rPr lang="fr-CH" sz="2000" b="1" dirty="0">
                <a:solidFill>
                  <a:prstClr val="black"/>
                </a:solidFill>
              </a:rPr>
              <a:t> in T9 area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9" y="1444134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u="sng" dirty="0" err="1">
                <a:solidFill>
                  <a:prstClr val="black"/>
                </a:solidFill>
              </a:rPr>
              <a:t>Principle</a:t>
            </a:r>
            <a:endParaRPr lang="en-GB" b="1" u="sng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2708920"/>
            <a:ext cx="1944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95739" y="2564904"/>
            <a:ext cx="4571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7546" y="256490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4988" y="2064804"/>
            <a:ext cx="9316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e</a:t>
            </a:r>
            <a:r>
              <a:rPr lang="fr-CH" baseline="30000" dirty="0">
                <a:solidFill>
                  <a:prstClr val="black"/>
                </a:solidFill>
              </a:rPr>
              <a:t>-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beam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4672" y="2048922"/>
            <a:ext cx="12287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Cu </a:t>
            </a:r>
            <a:r>
              <a:rPr lang="fr-CH" dirty="0" err="1">
                <a:solidFill>
                  <a:prstClr val="black"/>
                </a:solidFill>
              </a:rPr>
              <a:t>radiator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15818" y="2132856"/>
            <a:ext cx="1224136" cy="11234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MDX </a:t>
            </a:r>
            <a:r>
              <a:rPr lang="fr-CH" b="1" dirty="0" err="1">
                <a:solidFill>
                  <a:srgbClr val="FF0000"/>
                </a:solidFill>
              </a:rPr>
              <a:t>magnet</a:t>
            </a:r>
            <a:endParaRPr lang="fr-CH" b="1" dirty="0">
              <a:solidFill>
                <a:srgbClr val="FF0000"/>
              </a:solidFill>
            </a:endParaRPr>
          </a:p>
          <a:p>
            <a:pPr algn="ctr"/>
            <a:r>
              <a:rPr lang="fr-CH" b="1" dirty="0">
                <a:solidFill>
                  <a:srgbClr val="FF0000"/>
                </a:solidFill>
              </a:rPr>
              <a:t>0.51 </a:t>
            </a:r>
            <a:r>
              <a:rPr lang="fr-CH" b="1" dirty="0" err="1">
                <a:solidFill>
                  <a:srgbClr val="FF0000"/>
                </a:solidFill>
              </a:rPr>
              <a:t>T.m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sba.web.cern.ch/sba/images/mdxv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06" y="3789045"/>
            <a:ext cx="2723381" cy="2746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527884" y="2694558"/>
            <a:ext cx="3708412" cy="302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36299" y="2780928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08307" y="2924944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36299" y="3005336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4596" y="3140968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62588" y="3284984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34596" y="3356992"/>
            <a:ext cx="45719" cy="1440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2122" y="3789045"/>
            <a:ext cx="315259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hodoscope </a:t>
            </a:r>
          </a:p>
          <a:p>
            <a:r>
              <a:rPr lang="fr-CH" dirty="0">
                <a:solidFill>
                  <a:prstClr val="black"/>
                </a:solidFill>
              </a:rPr>
              <a:t>(</a:t>
            </a:r>
            <a:r>
              <a:rPr lang="fr-CH" dirty="0" err="1">
                <a:solidFill>
                  <a:prstClr val="black"/>
                </a:solidFill>
              </a:rPr>
              <a:t>measures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electron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momentum</a:t>
            </a:r>
            <a:endParaRPr lang="fr-CH" dirty="0">
              <a:solidFill>
                <a:prstClr val="black"/>
              </a:solidFill>
            </a:endParaRPr>
          </a:p>
          <a:p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 photon </a:t>
            </a:r>
            <a:r>
              <a:rPr lang="fr-CH" dirty="0" err="1">
                <a:solidFill>
                  <a:prstClr val="black"/>
                </a:solidFill>
                <a:sym typeface="Wingdings" panose="05000000000000000000" pitchFamily="2" charset="2"/>
              </a:rPr>
              <a:t>energy</a:t>
            </a:r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)</a:t>
            </a:r>
            <a:r>
              <a:rPr lang="fr-CH" dirty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51520" y="2708920"/>
            <a:ext cx="7776864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08107" y="243413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sym typeface="Symbol"/>
              </a:rPr>
              <a:t> beam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7186" y="899428"/>
            <a:ext cx="231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A. Blondel, L. </a:t>
            </a:r>
            <a:r>
              <a:rPr lang="fr-CH" dirty="0" err="1">
                <a:solidFill>
                  <a:prstClr val="black"/>
                </a:solidFill>
              </a:rPr>
              <a:t>Gatignon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412161" y="2845761"/>
            <a:ext cx="0" cy="3672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777" y="3243748"/>
            <a:ext cx="293638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prstClr val="black"/>
                </a:solidFill>
              </a:rPr>
              <a:t>may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need</a:t>
            </a:r>
            <a:r>
              <a:rPr lang="fr-CH" dirty="0">
                <a:solidFill>
                  <a:prstClr val="black"/>
                </a:solidFill>
              </a:rPr>
              <a:t> a position detector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42" y="3789040"/>
            <a:ext cx="222067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best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probably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around</a:t>
            </a:r>
            <a:r>
              <a:rPr lang="fr-CH" dirty="0" smtClean="0"/>
              <a:t> 2 </a:t>
            </a:r>
            <a:r>
              <a:rPr lang="fr-CH" dirty="0" err="1" smtClean="0"/>
              <a:t>GeV</a:t>
            </a:r>
            <a:r>
              <a:rPr lang="fr-CH" dirty="0" smtClean="0"/>
              <a:t>/c e-</a:t>
            </a:r>
          </a:p>
          <a:p>
            <a:r>
              <a:rPr lang="fr-CH" dirty="0" smtClean="0"/>
              <a:t>for 200-800 MeV</a:t>
            </a:r>
          </a:p>
          <a:p>
            <a:r>
              <a:rPr lang="fr-CH" dirty="0" smtClean="0"/>
              <a:t>photons</a:t>
            </a:r>
          </a:p>
          <a:p>
            <a:r>
              <a:rPr lang="fr-CH" dirty="0" smtClean="0"/>
              <a:t>(</a:t>
            </a:r>
            <a:r>
              <a:rPr lang="fr-CH" dirty="0" err="1" smtClean="0"/>
              <a:t>should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simulated</a:t>
            </a:r>
            <a:r>
              <a:rPr lang="fr-CH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966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253136" cy="54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3152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9582" y="908720"/>
            <a:ext cx="5204418" cy="4603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mtClean="0"/>
              <a:t>ND Purpose: Measurement of neutrinos before oscillation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980728"/>
            <a:ext cx="48245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/>
              <a:t>ND components: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/>
              <a:t> UA1 magnet: 0.2 T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/>
              <a:t> </a:t>
            </a:r>
            <a:r>
              <a:rPr lang="en-GB" sz="2000" smtClean="0">
                <a:sym typeface="Symbol"/>
              </a:rPr>
              <a:t>0 detector (POD)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2 Fine Grain Detectors (FGD): </a:t>
            </a:r>
          </a:p>
          <a:p>
            <a:pPr lvl="1"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target, FGD2 with H2O</a:t>
            </a:r>
          </a:p>
          <a:p>
            <a:pPr lvl="1"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XY scintillator bars</a:t>
            </a:r>
          </a:p>
          <a:p>
            <a:pPr lvl="1"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1 ton each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3 Time Projection Chambers (TPC)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Electromagnetical Calorimeter (ECAL)</a:t>
            </a:r>
          </a:p>
          <a:p>
            <a:pPr>
              <a:buFont typeface="Arial" pitchFamily="34" charset="0"/>
              <a:buChar char="•"/>
            </a:pPr>
            <a:r>
              <a:rPr lang="en-GB" sz="2000" smtClean="0">
                <a:sym typeface="Symbol"/>
              </a:rPr>
              <a:t> Side Muon Range Detector (SMRD)</a:t>
            </a:r>
          </a:p>
          <a:p>
            <a:pPr>
              <a:buFont typeface="Arial" pitchFamily="34" charset="0"/>
              <a:buChar char="•"/>
            </a:pPr>
            <a:endParaRPr lang="en-GB" sz="2000"/>
          </a:p>
        </p:txBody>
      </p:sp>
      <p:pic>
        <p:nvPicPr>
          <p:cNvPr id="9218" name="Picture 2" descr="http://3.bp.blogspot.com/-02PwcPxeyyk/TyUVdsdMVxI/AAAAAAAAANE/DI47VcPo48c/s1600/ND280RunIIIaEv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4925244" cy="2545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4186825" cy="2924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T2K-II</a:t>
            </a:r>
            <a:endParaRPr lang="en-GB" sz="3600" b="1"/>
          </a:p>
        </p:txBody>
      </p:sp>
      <p:sp>
        <p:nvSpPr>
          <p:cNvPr id="7" name="TextBox 6"/>
          <p:cNvSpPr txBox="1"/>
          <p:nvPr/>
        </p:nvSpPr>
        <p:spPr>
          <a:xfrm>
            <a:off x="107504" y="836712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aim: systematics from 5-6% to 4%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beam power upgrade: </a:t>
            </a:r>
            <a:br>
              <a:rPr lang="en-GB" sz="2400" smtClean="0"/>
            </a:br>
            <a:r>
              <a:rPr lang="en-GB" sz="2400" smtClean="0"/>
              <a:t>485 kW </a:t>
            </a:r>
            <a:r>
              <a:rPr lang="en-GB" sz="2400" smtClean="0">
                <a:sym typeface="Symbol"/>
              </a:rPr>
              <a:t> 1.3 MW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sym typeface="Symbol"/>
              </a:rPr>
              <a:t> statistics: </a:t>
            </a:r>
            <a:br>
              <a:rPr lang="en-GB" sz="2400" smtClean="0">
                <a:sym typeface="Symbol"/>
              </a:rPr>
            </a:br>
            <a:r>
              <a:rPr lang="en-GB" sz="2400" smtClean="0">
                <a:sym typeface="Symbol"/>
              </a:rPr>
              <a:t>3E21 POT (2018)  20E21 POT (2026)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sym typeface="Symbol"/>
              </a:rPr>
              <a:t> </a:t>
            </a:r>
            <a:r>
              <a:rPr lang="en-US" sz="2400" smtClean="0"/>
              <a:t>Aim for CPV observation in optimal scenario at 3σ</a:t>
            </a:r>
            <a:endParaRPr lang="en-GB" sz="2400" smtClean="0">
              <a:sym typeface="Symbo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1520" y="3501008"/>
            <a:ext cx="4189252" cy="3177644"/>
            <a:chOff x="4814416" y="332656"/>
            <a:chExt cx="4189252" cy="3177644"/>
          </a:xfrm>
        </p:grpSpPr>
        <p:pic>
          <p:nvPicPr>
            <p:cNvPr id="4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14416" y="332656"/>
              <a:ext cx="4189252" cy="30440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28184" y="3140968"/>
              <a:ext cx="1830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smtClean="0"/>
                <a:t>arXiv:1609.04111</a:t>
              </a:r>
              <a:endParaRPr lang="en-GB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804248" y="692696"/>
              <a:ext cx="129614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2736" y="260648"/>
            <a:ext cx="366388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508104" y="0"/>
            <a:ext cx="297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mtClean="0"/>
              <a:t>Phys. Rev. D, 96:092006, 2017</a:t>
            </a: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843808" y="188640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/>
              <a:t>arxiv:1609.04111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99592" y="3356992"/>
            <a:ext cx="5977235" cy="3240360"/>
            <a:chOff x="107504" y="2780928"/>
            <a:chExt cx="7273379" cy="3888432"/>
          </a:xfrm>
        </p:grpSpPr>
        <p:pic>
          <p:nvPicPr>
            <p:cNvPr id="4" name="Picture 3" descr="peter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2780928"/>
              <a:ext cx="6193259" cy="38884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43843" y="4772564"/>
              <a:ext cx="1430167" cy="48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>
                  <a:solidFill>
                    <a:schemeClr val="bg1"/>
                  </a:solidFill>
                </a:rPr>
                <a:t>SuperFGD</a:t>
              </a: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52934" y="4393205"/>
              <a:ext cx="1505918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>
                  <a:solidFill>
                    <a:schemeClr val="bg1"/>
                  </a:solidFill>
                </a:rPr>
                <a:t>HA-TPC</a:t>
              </a: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34751" y="5157191"/>
              <a:ext cx="1233193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>
                  <a:solidFill>
                    <a:schemeClr val="bg1"/>
                  </a:solidFill>
                </a:rPr>
                <a:t>HA -TPC</a:t>
              </a:r>
              <a:endParaRPr lang="en-GB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07504" y="5013176"/>
              <a:ext cx="2592288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79512" y="458112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>
                  <a:sym typeface="Symbol"/>
                </a:rPr>
                <a:t> beam</a:t>
              </a:r>
              <a:endParaRPr lang="en-GB" b="1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99792" y="3068960"/>
              <a:ext cx="216024" cy="1944216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55776" y="292494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>
                  <a:solidFill>
                    <a:schemeClr val="bg1"/>
                  </a:solidFill>
                  <a:sym typeface="Symbol"/>
                </a:rPr>
                <a:t></a:t>
              </a:r>
              <a:endParaRPr lang="en-GB" b="1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357390"/>
              </p:ext>
            </p:extLst>
          </p:nvPr>
        </p:nvGraphicFramePr>
        <p:xfrm>
          <a:off x="827584" y="2276872"/>
          <a:ext cx="6943979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87997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smtClean="0"/>
                        <a:t>Current (FGDs)</a:t>
                      </a:r>
                      <a:endParaRPr kumimoji="1" lang="ja-JP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smtClean="0">
                          <a:solidFill>
                            <a:srgbClr val="FF0000"/>
                          </a:solidFill>
                        </a:rPr>
                        <a:t>Upgrade (FGDs + SuperFGD)</a:t>
                      </a:r>
                      <a:endParaRPr kumimoji="1" lang="ja-JP" altLang="en-US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smtClean="0"/>
                        <a:t>Target mass (tons)</a:t>
                      </a:r>
                      <a:endParaRPr kumimoji="1" lang="ja-JP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smtClean="0"/>
                        <a:t>2.2</a:t>
                      </a:r>
                      <a:endParaRPr kumimoji="1" lang="ja-JP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mtClean="0">
                          <a:solidFill>
                            <a:srgbClr val="FF0000"/>
                          </a:solidFill>
                        </a:rPr>
                        <a:t>~4.2</a:t>
                      </a:r>
                      <a:endParaRPr kumimoji="1" lang="ja-JP" alt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27784" y="4509120"/>
            <a:ext cx="76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TOF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/>
              <a:t>N280 Upgrade replace POD by: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584" y="98072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1 fine graned scintillator target (SuperFGD)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2 high angle TPCs (HA-TPC)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6 time of flight panels (TOF)</a:t>
            </a:r>
            <a:endParaRPr lang="en-GB" sz="2400"/>
          </a:p>
        </p:txBody>
      </p:sp>
      <p:sp>
        <p:nvSpPr>
          <p:cNvPr id="20" name="Rectangle 19"/>
          <p:cNvSpPr/>
          <p:nvPr/>
        </p:nvSpPr>
        <p:spPr>
          <a:xfrm>
            <a:off x="6876256" y="3212976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mtClean="0"/>
              <a:t>CERN-SPSC-P357</a:t>
            </a:r>
            <a:endParaRPr lang="en-GB" b="1"/>
          </a:p>
        </p:txBody>
      </p:sp>
      <p:sp>
        <p:nvSpPr>
          <p:cNvPr id="21" name="TextBox 20"/>
          <p:cNvSpPr txBox="1"/>
          <p:nvPr/>
        </p:nvSpPr>
        <p:spPr>
          <a:xfrm>
            <a:off x="251520" y="3429000"/>
            <a:ext cx="262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/>
              <a:t>“4</a:t>
            </a:r>
            <a:r>
              <a:rPr lang="en-GB" sz="2400" b="1" smtClean="0">
                <a:sym typeface="Symbol"/>
              </a:rPr>
              <a:t>” detector</a:t>
            </a:r>
            <a:endParaRPr lang="en-GB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SuperFGD</a:t>
            </a:r>
            <a:endParaRPr lang="en-GB" sz="3600" b="1"/>
          </a:p>
        </p:txBody>
      </p:sp>
      <p:sp>
        <p:nvSpPr>
          <p:cNvPr id="3" name="Rectangle 2"/>
          <p:cNvSpPr/>
          <p:nvPr/>
        </p:nvSpPr>
        <p:spPr>
          <a:xfrm>
            <a:off x="5652120" y="116632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mtClean="0"/>
              <a:t>JINST 13 (2018) no.02, P02006</a:t>
            </a:r>
            <a:endParaRPr lang="en-GB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847023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887215" cy="2088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980728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scintillator, WLS fibers + MPPCs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classical 2D approach reconstruction limitations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new 3D approach: 1x1x1 cm</a:t>
            </a:r>
            <a:r>
              <a:rPr lang="en-GB" sz="2400" baseline="30000" smtClean="0"/>
              <a:t>3</a:t>
            </a:r>
            <a:r>
              <a:rPr lang="en-GB" sz="2400" smtClean="0"/>
              <a:t> cubes with 3 WLS fibers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size: ~1.8x0.6x2 m</a:t>
            </a:r>
            <a:r>
              <a:rPr lang="en-GB" sz="2400" baseline="30000" smtClean="0"/>
              <a:t>3</a:t>
            </a:r>
            <a:r>
              <a:rPr lang="en-GB" sz="2400" smtClean="0"/>
              <a:t>  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SuperFGD</a:t>
            </a:r>
            <a:endParaRPr lang="en-GB" sz="3600" b="1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168352" cy="21569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32856"/>
            <a:ext cx="3203848" cy="2181103"/>
          </a:xfrm>
          <a:prstGeom prst="rect">
            <a:avLst/>
          </a:prstGeom>
        </p:spPr>
      </p:pic>
      <p:pic>
        <p:nvPicPr>
          <p:cNvPr id="7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65712"/>
            <a:ext cx="7246157" cy="2592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51571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ym typeface="Symbol"/>
              </a:rPr>
              <a:t></a:t>
            </a:r>
            <a:endParaRPr lang="en-GB" sz="2400" b="1"/>
          </a:p>
        </p:txBody>
      </p:sp>
      <p:sp>
        <p:nvSpPr>
          <p:cNvPr id="9" name="TextBox 8"/>
          <p:cNvSpPr txBox="1"/>
          <p:nvPr/>
        </p:nvSpPr>
        <p:spPr>
          <a:xfrm>
            <a:off x="7236296" y="33265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ym typeface="Symbol"/>
              </a:rPr>
              <a:t>e</a:t>
            </a:r>
            <a:endParaRPr lang="en-GB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7164288" y="263691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ym typeface="Symbol"/>
              </a:rPr>
              <a:t></a:t>
            </a:r>
            <a:endParaRPr lang="en-GB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6948264" y="501317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ym typeface="Symbol"/>
              </a:rPr>
              <a:t>p</a:t>
            </a:r>
            <a:endParaRPr lang="en-GB" sz="2400" b="1"/>
          </a:p>
        </p:txBody>
      </p:sp>
      <p:sp>
        <p:nvSpPr>
          <p:cNvPr id="12" name="TextBox 11"/>
          <p:cNvSpPr txBox="1"/>
          <p:nvPr/>
        </p:nvSpPr>
        <p:spPr>
          <a:xfrm>
            <a:off x="395536" y="980728"/>
            <a:ext cx="4752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Simulation studies: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high granularity allows excellent pattern recognition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light yield from the 3 fibers helps to distinguish 1 from 2 particles =&gt; e/</a:t>
            </a:r>
            <a:r>
              <a:rPr lang="en-GB" sz="2400" smtClean="0">
                <a:sym typeface="Symbol"/>
              </a:rPr>
              <a:t> separation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sym typeface="Symbol"/>
              </a:rPr>
              <a:t> significant improvement on </a:t>
            </a:r>
            <a:r>
              <a:rPr lang="en-GB" sz="2400" b="1" smtClean="0">
                <a:sym typeface="Symbol"/>
              </a:rPr>
              <a:t>p</a:t>
            </a:r>
            <a:r>
              <a:rPr lang="en-GB" sz="2400" smtClean="0">
                <a:sym typeface="Symbol"/>
              </a:rPr>
              <a:t> reconstruction efficiency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SuperFGD</a:t>
            </a:r>
            <a:endParaRPr lang="en-GB" sz="3600" b="1"/>
          </a:p>
        </p:txBody>
      </p:sp>
      <p:pic>
        <p:nvPicPr>
          <p:cNvPr id="3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4072"/>
          <a:stretch>
            <a:fillRect/>
          </a:stretch>
        </p:blipFill>
        <p:spPr>
          <a:xfrm>
            <a:off x="5940152" y="4437112"/>
            <a:ext cx="3055339" cy="2232248"/>
          </a:xfrm>
          <a:prstGeom prst="rect">
            <a:avLst/>
          </a:prstGeom>
        </p:spPr>
      </p:pic>
      <p:pic>
        <p:nvPicPr>
          <p:cNvPr id="4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437112"/>
            <a:ext cx="2520280" cy="2250064"/>
          </a:xfrm>
          <a:prstGeom prst="rect">
            <a:avLst/>
          </a:prstGeom>
        </p:spPr>
      </p:pic>
      <p:pic>
        <p:nvPicPr>
          <p:cNvPr id="5" name="図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581128"/>
            <a:ext cx="2758966" cy="2068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Cube production by injection mold method at INR RAS ( uncertainty ~35 </a:t>
            </a:r>
            <a:r>
              <a:rPr lang="en-GB" sz="2400" smtClean="0">
                <a:sym typeface="Symbol"/>
              </a:rPr>
              <a:t>m)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sym typeface="Symbol"/>
              </a:rPr>
              <a:t> </a:t>
            </a:r>
            <a:r>
              <a:rPr lang="en-GB" sz="2400" smtClean="0"/>
              <a:t>Reflector coating (~50 </a:t>
            </a:r>
            <a:r>
              <a:rPr lang="en-GB" sz="2400" smtClean="0">
                <a:sym typeface="Symbol"/>
              </a:rPr>
              <a:t>m) by chemical etching Uniplast (Russia)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2017: prototype of 5x5x5 tested at CERN testbeam: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light yield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cross talk</a:t>
            </a:r>
          </a:p>
          <a:p>
            <a:pPr lvl="1">
              <a:buFont typeface="Arial" pitchFamily="34" charset="0"/>
              <a:buChar char="•"/>
            </a:pPr>
            <a:r>
              <a:rPr lang="en-GB" sz="2400" smtClean="0"/>
              <a:t> timing resolution </a:t>
            </a:r>
            <a:endParaRPr lang="en-GB" sz="240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60648"/>
            <a:ext cx="2885448" cy="384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smtClean="0"/>
              <a:t>SuperFGD: </a:t>
            </a:r>
            <a:r>
              <a:rPr lang="en-GB" sz="3600" b="1" smtClean="0">
                <a:solidFill>
                  <a:srgbClr val="FF0000"/>
                </a:solidFill>
              </a:rPr>
              <a:t>Is it scaleable?</a:t>
            </a:r>
            <a:endParaRPr lang="en-GB" sz="36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36712"/>
            <a:ext cx="568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smtClean="0"/>
              <a:t> prototype of 9216 cubes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size: 8x24x48 cm</a:t>
            </a:r>
            <a:r>
              <a:rPr lang="en-GB" sz="2400" baseline="30000" smtClean="0"/>
              <a:t>3</a:t>
            </a:r>
            <a:r>
              <a:rPr lang="en-GB" sz="2400" smtClean="0"/>
              <a:t> 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1728 fibers/MPPCs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3 type of MPPCs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/>
              <a:t> adapted </a:t>
            </a:r>
            <a:r>
              <a:rPr lang="en-US" sz="2400" smtClean="0"/>
              <a:t>Baby MIND electronics  (based on CITIROC chip) for readout</a:t>
            </a:r>
          </a:p>
          <a:p>
            <a:pPr>
              <a:buFont typeface="Arial" pitchFamily="34" charset="0"/>
              <a:buChar char="•"/>
            </a:pPr>
            <a:r>
              <a:rPr lang="en-US" sz="2400" smtClean="0"/>
              <a:t> Testbeam at CERN beginning of July</a:t>
            </a:r>
          </a:p>
          <a:p>
            <a:pPr>
              <a:buFont typeface="Arial" pitchFamily="34" charset="0"/>
              <a:buChar char="•"/>
            </a:pPr>
            <a:r>
              <a:rPr lang="en-US" sz="2400" smtClean="0"/>
              <a:t> e, </a:t>
            </a:r>
            <a:r>
              <a:rPr lang="en-US" sz="2400" smtClean="0">
                <a:sym typeface="Symbol"/>
              </a:rPr>
              <a:t>, , protons and </a:t>
            </a:r>
            <a:r>
              <a:rPr lang="en-US" sz="2400" b="1" smtClean="0">
                <a:sym typeface="Symbol"/>
              </a:rPr>
              <a:t></a:t>
            </a:r>
            <a:r>
              <a:rPr lang="en-US" sz="2400" smtClean="0">
                <a:sym typeface="Symbol"/>
              </a:rPr>
              <a:t> (!)</a:t>
            </a:r>
            <a:endParaRPr lang="en-GB" sz="240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52120" y="4077072"/>
            <a:ext cx="3383791" cy="244827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4168" y="548680"/>
            <a:ext cx="2880320" cy="295531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4049688"/>
            <a:ext cx="5009420" cy="2808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4833</TotalTime>
  <Words>1054</Words>
  <Application>Microsoft Office PowerPoint</Application>
  <PresentationFormat>On-screen Show (4:3)</PresentationFormat>
  <Paragraphs>208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T2K Near Detector Upgrades and Plans for T2HK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Conclusions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thorsten</dc:creator>
  <cp:lastModifiedBy>thorsten</cp:lastModifiedBy>
  <cp:revision>164</cp:revision>
  <dcterms:created xsi:type="dcterms:W3CDTF">2018-07-23T11:31:44Z</dcterms:created>
  <dcterms:modified xsi:type="dcterms:W3CDTF">2018-08-15T11:22:18Z</dcterms:modified>
</cp:coreProperties>
</file>